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62">
          <p15:clr>
            <a:srgbClr val="A4A3A4"/>
          </p15:clr>
        </p15:guide>
        <p15:guide id="3" pos="4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62"/>
        <p:guide pos="45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3f623c6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3f623c6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3f623c22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3f623c22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3f623c22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3f623c22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3f623c22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3f623c22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3f623c6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3f623c6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3f623c6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3f623c6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3f623c6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3f623c6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3f623c6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3f623c6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3f623c6e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3f623c6e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673176"/>
            <a:ext cx="8222100" cy="94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5500"/>
              <a:t>BEM en CSS</a:t>
            </a:r>
            <a:endParaRPr sz="55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300"/>
              <a:t>(Block Element Modifier)</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18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a:t>
            </a:r>
            <a:endParaRPr/>
          </a:p>
        </p:txBody>
      </p:sp>
      <p:pic>
        <p:nvPicPr>
          <p:cNvPr id="146" name="Google Shape;146;p22"/>
          <p:cNvPicPr preferRelativeResize="0"/>
          <p:nvPr/>
        </p:nvPicPr>
        <p:blipFill>
          <a:blip r:embed="rId3">
            <a:alphaModFix/>
          </a:blip>
          <a:stretch>
            <a:fillRect/>
          </a:stretch>
        </p:blipFill>
        <p:spPr>
          <a:xfrm>
            <a:off x="373675" y="869075"/>
            <a:ext cx="2778836" cy="3820900"/>
          </a:xfrm>
          <a:prstGeom prst="rect">
            <a:avLst/>
          </a:prstGeom>
          <a:noFill/>
          <a:ln>
            <a:noFill/>
          </a:ln>
        </p:spPr>
      </p:pic>
      <p:pic>
        <p:nvPicPr>
          <p:cNvPr id="147" name="Google Shape;147;p22"/>
          <p:cNvPicPr preferRelativeResize="0"/>
          <p:nvPr/>
        </p:nvPicPr>
        <p:blipFill rotWithShape="1">
          <a:blip r:embed="rId4">
            <a:alphaModFix/>
          </a:blip>
          <a:srcRect b="16620" l="6172" r="6643" t="14069"/>
          <a:stretch/>
        </p:blipFill>
        <p:spPr>
          <a:xfrm>
            <a:off x="3362300" y="1041100"/>
            <a:ext cx="5676601" cy="185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Metodología</a:t>
            </a:r>
            <a:r>
              <a:rPr lang="es-419"/>
              <a:t> BEM</a:t>
            </a:r>
            <a:endParaRPr/>
          </a:p>
        </p:txBody>
      </p:sp>
      <p:sp>
        <p:nvSpPr>
          <p:cNvPr id="92" name="Google Shape;92;p14"/>
          <p:cNvSpPr txBox="1"/>
          <p:nvPr>
            <p:ph idx="1" type="body"/>
          </p:nvPr>
        </p:nvSpPr>
        <p:spPr>
          <a:xfrm>
            <a:off x="311700" y="1229875"/>
            <a:ext cx="84633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BEM, es una </a:t>
            </a:r>
            <a:r>
              <a:rPr lang="es-419"/>
              <a:t>metodología</a:t>
            </a:r>
            <a:r>
              <a:rPr lang="es-419"/>
              <a:t> que nos permite crear un código CSS más organizado, flexible, modular y reutilizable, para lograr un código más limpio y reutilizable, todo esto gracias a su nomenclatura para nombrar las clases en nuestro 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qué usar BEM?</a:t>
            </a:r>
            <a:endParaRPr/>
          </a:p>
        </p:txBody>
      </p:sp>
      <p:sp>
        <p:nvSpPr>
          <p:cNvPr id="98" name="Google Shape;98;p15"/>
          <p:cNvSpPr txBox="1"/>
          <p:nvPr>
            <p:ph idx="1" type="body"/>
          </p:nvPr>
        </p:nvSpPr>
        <p:spPr>
          <a:xfrm>
            <a:off x="311700" y="1229875"/>
            <a:ext cx="8463300" cy="23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Facilita trabajar en CSS3</a:t>
            </a:r>
            <a:endParaRPr/>
          </a:p>
          <a:p>
            <a:pPr indent="-342900" lvl="0" marL="457200" rtl="0" algn="l">
              <a:spcBef>
                <a:spcPts val="0"/>
              </a:spcBef>
              <a:spcAft>
                <a:spcPts val="0"/>
              </a:spcAft>
              <a:buSzPts val="1800"/>
              <a:buChar char="●"/>
            </a:pPr>
            <a:r>
              <a:rPr lang="es-419"/>
              <a:t>Evita los problemas con la cascada</a:t>
            </a:r>
            <a:endParaRPr/>
          </a:p>
          <a:p>
            <a:pPr indent="-342900" lvl="0" marL="457200" rtl="0" algn="l">
              <a:spcBef>
                <a:spcPts val="0"/>
              </a:spcBef>
              <a:spcAft>
                <a:spcPts val="0"/>
              </a:spcAft>
              <a:buSzPts val="1800"/>
              <a:buChar char="●"/>
            </a:pPr>
            <a:r>
              <a:rPr lang="es-419"/>
              <a:t>Evita los problemas con la especificidad</a:t>
            </a:r>
            <a:endParaRPr/>
          </a:p>
          <a:p>
            <a:pPr indent="-342900" lvl="0" marL="457200" rtl="0" algn="l">
              <a:spcBef>
                <a:spcPts val="0"/>
              </a:spcBef>
              <a:spcAft>
                <a:spcPts val="0"/>
              </a:spcAft>
              <a:buSzPts val="1800"/>
              <a:buChar char="●"/>
            </a:pPr>
            <a:r>
              <a:rPr lang="es-419"/>
              <a:t>Hace reutilizable nuestro código</a:t>
            </a:r>
            <a:endParaRPr/>
          </a:p>
          <a:p>
            <a:pPr indent="-342900" lvl="0" marL="457200" rtl="0" algn="l">
              <a:spcBef>
                <a:spcPts val="0"/>
              </a:spcBef>
              <a:spcAft>
                <a:spcPts val="0"/>
              </a:spcAft>
              <a:buSzPts val="1800"/>
              <a:buChar char="●"/>
            </a:pPr>
            <a:r>
              <a:rPr lang="es-419"/>
              <a:t>Nos ahorra en pensar nombres al usar las clases en CSS</a:t>
            </a:r>
            <a:endParaRPr/>
          </a:p>
          <a:p>
            <a:pPr indent="-342900" lvl="0" marL="457200" rtl="0" algn="l">
              <a:spcBef>
                <a:spcPts val="0"/>
              </a:spcBef>
              <a:spcAft>
                <a:spcPts val="0"/>
              </a:spcAft>
              <a:buSzPts val="1800"/>
              <a:buChar char="●"/>
            </a:pPr>
            <a:r>
              <a:rPr lang="es-419"/>
              <a:t>Fácil y rápido de entender</a:t>
            </a:r>
            <a:endParaRPr/>
          </a:p>
          <a:p>
            <a:pPr indent="-342900" lvl="0" marL="457200" rtl="0" algn="l">
              <a:spcBef>
                <a:spcPts val="0"/>
              </a:spcBef>
              <a:spcAft>
                <a:spcPts val="0"/>
              </a:spcAft>
              <a:buSzPts val="1800"/>
              <a:buChar char="●"/>
            </a:pPr>
            <a:r>
              <a:rPr lang="es-419"/>
              <a:t>Nos facilita el trabajo en equipo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Primeros pasos con BEM</a:t>
            </a:r>
            <a:endParaRPr/>
          </a:p>
        </p:txBody>
      </p:sp>
      <p:sp>
        <p:nvSpPr>
          <p:cNvPr id="104" name="Google Shape;104;p16"/>
          <p:cNvSpPr txBox="1"/>
          <p:nvPr>
            <p:ph idx="1" type="body"/>
          </p:nvPr>
        </p:nvSpPr>
        <p:spPr>
          <a:xfrm>
            <a:off x="311700" y="1229875"/>
            <a:ext cx="8463300" cy="122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BEM (Block Element Modifier), es una metodología que nos proveé una manera de nombrar  clases en HTML, empezando con bloques, siguiendo con elementos y terminando con modificadores. </a:t>
            </a:r>
            <a:endParaRPr/>
          </a:p>
        </p:txBody>
      </p:sp>
      <p:pic>
        <p:nvPicPr>
          <p:cNvPr id="105" name="Google Shape;105;p16"/>
          <p:cNvPicPr preferRelativeResize="0"/>
          <p:nvPr/>
        </p:nvPicPr>
        <p:blipFill rotWithShape="1">
          <a:blip r:embed="rId3">
            <a:alphaModFix/>
          </a:blip>
          <a:srcRect b="20115" l="6265" r="5976" t="20841"/>
          <a:stretch/>
        </p:blipFill>
        <p:spPr>
          <a:xfrm>
            <a:off x="311700" y="2453875"/>
            <a:ext cx="6857601" cy="1407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Block (Bloque)</a:t>
            </a:r>
            <a:endParaRPr/>
          </a:p>
        </p:txBody>
      </p:sp>
      <p:sp>
        <p:nvSpPr>
          <p:cNvPr id="111" name="Google Shape;111;p17"/>
          <p:cNvSpPr txBox="1"/>
          <p:nvPr>
            <p:ph idx="1" type="body"/>
          </p:nvPr>
        </p:nvSpPr>
        <p:spPr>
          <a:xfrm>
            <a:off x="311700" y="1229875"/>
            <a:ext cx="8463300" cy="122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Un bloque representa una entidad independiente, esto significa que existe por </a:t>
            </a:r>
            <a:r>
              <a:rPr lang="es-419"/>
              <a:t>sí</a:t>
            </a:r>
            <a:r>
              <a:rPr lang="es-419"/>
              <a:t> mismo y no necesita de otro elemento para existir, esto puede ser un formulario, un contenedor,  un menú, un footer.</a:t>
            </a:r>
            <a:endParaRPr/>
          </a:p>
        </p:txBody>
      </p:sp>
      <p:pic>
        <p:nvPicPr>
          <p:cNvPr id="112" name="Google Shape;112;p17"/>
          <p:cNvPicPr preferRelativeResize="0"/>
          <p:nvPr/>
        </p:nvPicPr>
        <p:blipFill rotWithShape="1">
          <a:blip r:embed="rId3">
            <a:alphaModFix/>
          </a:blip>
          <a:srcRect b="23618" l="8710" r="8569" t="25060"/>
          <a:stretch/>
        </p:blipFill>
        <p:spPr>
          <a:xfrm>
            <a:off x="311700" y="2665950"/>
            <a:ext cx="5748951" cy="122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Element </a:t>
            </a:r>
            <a:r>
              <a:rPr lang="es-419"/>
              <a:t>(Elemento)</a:t>
            </a:r>
            <a:endParaRPr/>
          </a:p>
        </p:txBody>
      </p:sp>
      <p:sp>
        <p:nvSpPr>
          <p:cNvPr id="118" name="Google Shape;118;p18"/>
          <p:cNvSpPr txBox="1"/>
          <p:nvPr>
            <p:ph idx="1" type="body"/>
          </p:nvPr>
        </p:nvSpPr>
        <p:spPr>
          <a:xfrm>
            <a:off x="311700" y="1229875"/>
            <a:ext cx="8463300" cy="122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Un elemento representa a los elementos dentro un bloque, con esto podemos decir que depende directamente de un bloque, los elementos pueden ser inputs dentro de un form, enlaces dentro de un navbar.  </a:t>
            </a:r>
            <a:endParaRPr/>
          </a:p>
        </p:txBody>
      </p:sp>
      <p:pic>
        <p:nvPicPr>
          <p:cNvPr id="119" name="Google Shape;119;p18"/>
          <p:cNvPicPr preferRelativeResize="0"/>
          <p:nvPr/>
        </p:nvPicPr>
        <p:blipFill rotWithShape="1">
          <a:blip r:embed="rId3">
            <a:alphaModFix/>
          </a:blip>
          <a:srcRect b="24399" l="8864" r="8674" t="24276"/>
          <a:stretch/>
        </p:blipFill>
        <p:spPr>
          <a:xfrm>
            <a:off x="387900" y="2802275"/>
            <a:ext cx="5278674" cy="12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Element (Elemento)</a:t>
            </a:r>
            <a:endParaRPr/>
          </a:p>
        </p:txBody>
      </p:sp>
      <p:sp>
        <p:nvSpPr>
          <p:cNvPr id="125" name="Google Shape;125;p19"/>
          <p:cNvSpPr txBox="1"/>
          <p:nvPr>
            <p:ph idx="1" type="body"/>
          </p:nvPr>
        </p:nvSpPr>
        <p:spPr>
          <a:xfrm>
            <a:off x="311700" y="1229875"/>
            <a:ext cx="8463300" cy="12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definir a un elemento con la nomenclatura BEM, primero llevará el nombre del bloque padre, seguido de dos guiones bajos y el nombre del elemento.</a:t>
            </a:r>
            <a:endParaRPr/>
          </a:p>
          <a:p>
            <a:pPr indent="0" lvl="0" marL="0" rtl="0" algn="l">
              <a:spcBef>
                <a:spcPts val="1600"/>
              </a:spcBef>
              <a:spcAft>
                <a:spcPts val="1600"/>
              </a:spcAft>
              <a:buNone/>
            </a:pPr>
            <a:r>
              <a:rPr lang="es-419"/>
              <a:t>Ejemplo: navbar__link</a:t>
            </a:r>
            <a:endParaRPr/>
          </a:p>
        </p:txBody>
      </p:sp>
      <p:pic>
        <p:nvPicPr>
          <p:cNvPr id="126" name="Google Shape;126;p19"/>
          <p:cNvPicPr preferRelativeResize="0"/>
          <p:nvPr/>
        </p:nvPicPr>
        <p:blipFill rotWithShape="1">
          <a:blip r:embed="rId3">
            <a:alphaModFix/>
          </a:blip>
          <a:srcRect b="22320" l="8522" r="8572" t="26354"/>
          <a:stretch/>
        </p:blipFill>
        <p:spPr>
          <a:xfrm>
            <a:off x="385350" y="2825825"/>
            <a:ext cx="5762050" cy="122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Modifier (Modificador)</a:t>
            </a:r>
            <a:endParaRPr/>
          </a:p>
        </p:txBody>
      </p:sp>
      <p:sp>
        <p:nvSpPr>
          <p:cNvPr id="132" name="Google Shape;132;p20"/>
          <p:cNvSpPr txBox="1"/>
          <p:nvPr>
            <p:ph idx="1" type="body"/>
          </p:nvPr>
        </p:nvSpPr>
        <p:spPr>
          <a:xfrm>
            <a:off x="311700" y="1229875"/>
            <a:ext cx="8463300" cy="143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Un modificador representa una alteración a un bloque o un elemento, un ejemplo es suponer que todos los enlaces tendrás un color negro, pero solamente uno tendrá un color rojo, en ese caso entraría un modificar para indicar que ese elemento tendrá otro estilos.</a:t>
            </a:r>
            <a:endParaRPr/>
          </a:p>
        </p:txBody>
      </p:sp>
      <p:pic>
        <p:nvPicPr>
          <p:cNvPr id="133" name="Google Shape;133;p20"/>
          <p:cNvPicPr preferRelativeResize="0"/>
          <p:nvPr/>
        </p:nvPicPr>
        <p:blipFill rotWithShape="1">
          <a:blip r:embed="rId3">
            <a:alphaModFix/>
          </a:blip>
          <a:srcRect b="20934" l="7587" r="7451" t="22023"/>
          <a:stretch/>
        </p:blipFill>
        <p:spPr>
          <a:xfrm>
            <a:off x="311700" y="2751450"/>
            <a:ext cx="6455401" cy="152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Modifier (Modificador)</a:t>
            </a:r>
            <a:endParaRPr/>
          </a:p>
        </p:txBody>
      </p:sp>
      <p:sp>
        <p:nvSpPr>
          <p:cNvPr id="139" name="Google Shape;139;p21"/>
          <p:cNvSpPr txBox="1"/>
          <p:nvPr>
            <p:ph idx="1" type="body"/>
          </p:nvPr>
        </p:nvSpPr>
        <p:spPr>
          <a:xfrm>
            <a:off x="311700" y="1229875"/>
            <a:ext cx="8463300" cy="143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a:t>
            </a:r>
            <a:r>
              <a:rPr lang="es-419"/>
              <a:t>ara definir un modificador, primero debe estar definida la clase del bloque o elemento, para posteriormente copiarla y pegarla, agregando 2 guiones medio, y el nombre de la modificación que deseas que tenga el elemento.                                         Ejemplo: “ .container   .container--steelblue “</a:t>
            </a:r>
            <a:endParaRPr/>
          </a:p>
        </p:txBody>
      </p:sp>
      <p:pic>
        <p:nvPicPr>
          <p:cNvPr id="140" name="Google Shape;140;p21"/>
          <p:cNvPicPr preferRelativeResize="0"/>
          <p:nvPr/>
        </p:nvPicPr>
        <p:blipFill rotWithShape="1">
          <a:blip r:embed="rId3">
            <a:alphaModFix/>
          </a:blip>
          <a:srcRect b="25499" l="7196" r="7333" t="27156"/>
          <a:stretch/>
        </p:blipFill>
        <p:spPr>
          <a:xfrm>
            <a:off x="311700" y="2693600"/>
            <a:ext cx="7595652" cy="115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