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9" r:id="rId3"/>
    <p:sldId id="261" r:id="rId4"/>
    <p:sldId id="264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Rockwell" panose="02060603020205020403" pitchFamily="18" charset="0"/>
      <p:regular r:id="rId8"/>
      <p:bold r:id="rId9"/>
      <p:italic r:id="rId10"/>
      <p:boldItalic r:id="rId11"/>
    </p:embeddedFont>
    <p:embeddedFont>
      <p:font typeface="Rockwell Condensed" panose="02060603050405020104" pitchFamily="18" charset="0"/>
      <p:regular r:id="rId12"/>
      <p:bold r:id="rId13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/박종혁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A5138-8DB9-788E-07CB-8CA50591794A}"/>
              </a:ext>
            </a:extLst>
          </p:cNvPr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C5FFADC-CABD-6ABC-42E9-AB99D548DE13}"/>
              </a:ext>
            </a:extLst>
          </p:cNvPr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5E14683-7BF4-CF88-A91F-C24AC56DC9A7}"/>
              </a:ext>
            </a:extLst>
          </p:cNvPr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840BD13A-3776-3F9B-EE94-EC3165675993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4068763"/>
            <a:ext cx="1081088" cy="1081087"/>
            <a:chOff x="9685338" y="4460675"/>
            <a:chExt cx="1080904" cy="1080902"/>
          </a:xfrm>
        </p:grpSpPr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9F95B3CC-3D19-C0B4-718F-4793145DA063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E8D15D45-2F0E-0F4B-C1CE-1EFC2724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87AAA2-87FE-E020-C21D-24BC3E37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852A-7DCF-41AA-ADBD-DCB0EBF0F1C5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E8F75E1-390B-BC6D-52F7-C4EF6EE8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0A7EF-02B0-9A3B-18C7-91B055F5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3263" y="4289425"/>
            <a:ext cx="1193800" cy="639763"/>
          </a:xfrm>
        </p:spPr>
        <p:txBody>
          <a:bodyPr/>
          <a:lstStyle>
            <a:lvl1pPr>
              <a:defRPr sz="2800"/>
            </a:lvl1pPr>
          </a:lstStyle>
          <a:p>
            <a:fld id="{D751E53A-E5E3-4B9F-A295-780126AE011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56A4-DCDB-FA44-9A5F-72D23C1B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36FF7-A639-404D-AC65-EE7F6B809535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7D51-8DB8-1452-2FAE-6384201A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5993-8208-C6CF-1739-0808420A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60AF6-7273-41CC-A4D7-213E730731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0D61-5B2D-8ACE-9735-23AE7694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E342-CCA0-4E1B-BA04-7BAFB9F4E941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958-0408-952C-4BF1-39463DE0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4EAA-8050-B910-3AC9-872ACDCB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E1FD5-A371-4689-AB9A-AB3E4989A36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3418-0E51-2D33-17C2-C4A709D0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0C175-F833-49B9-A926-D1CFF36C0646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973-E9AA-E008-8633-45B710BA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8173-2509-37B8-7B51-3812DC4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6A067-7FF6-4F0C-AE75-78F487A3AE3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8B5E5F1-9022-263F-13F8-91681315AA72}"/>
              </a:ext>
            </a:extLst>
          </p:cNvPr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75F5C4E0-F434-E5B7-E5F9-94A3EDB3FCAA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325688"/>
            <a:ext cx="1081087" cy="1081087"/>
            <a:chOff x="9685338" y="4460675"/>
            <a:chExt cx="1080904" cy="1080902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1C18F9E0-434F-15AE-C6E3-1308E2A5D269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A547411-215F-0E97-DF59-353377A9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D9CA7F-AF55-DB9A-9FD9-0D126B77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3138" y="6272213"/>
            <a:ext cx="264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CEB31-04B3-4791-BD62-F607E41F31F5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C7C8967-3BE4-39A9-B5A3-A5507AE1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813" y="6272213"/>
            <a:ext cx="6327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41D483A-9B27-F33A-65AA-E89E830E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63" y="2506663"/>
            <a:ext cx="1189037" cy="719137"/>
          </a:xfrm>
        </p:spPr>
        <p:txBody>
          <a:bodyPr/>
          <a:lstStyle>
            <a:lvl1pPr>
              <a:defRPr sz="2800"/>
            </a:lvl1pPr>
          </a:lstStyle>
          <a:p>
            <a:fld id="{C23B547E-20B9-49DC-AE5B-ACAA06A843E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0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D45834-D205-81CF-4031-BA1E3EC1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D33BE-A440-459C-96B9-C921D30089EB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8F7695-8001-352E-2055-6C3F68F1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2AAC2F-95C6-85AC-DF00-521D0D7A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A175E-2B53-4699-A2CD-EB4DCF04EE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9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30EF96-57C9-4B7C-D964-84B22C54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5D6E7-6CB8-4925-A6F6-C3BAAEFFC8A8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5E664AC-078F-D80D-A8A9-1706F055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66367C0-98B4-EC7D-27FC-5909CF27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60C8E-B994-41E8-9212-0B648DA943D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4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E0F9D1-AD7F-FF30-9ACF-96D6A3F6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4AD75-74A8-44B0-9B0C-4FAA128C9FA0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A57E2C-65FD-C8B8-FE32-89393BFF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4421AF-170B-77C9-D9FB-4D7F104F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73CE3-9E58-447E-AFFC-E534A2E4832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73D8DC-7E4C-4282-52E6-506520B3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CAD6-D1B1-478E-A42B-809A7A0FF66C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348FC8D-ED52-7A33-035D-A05A051B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A74970-4434-12FE-EE2C-DA79A2A1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8E799-83B4-4941-9BA9-BA5A6C1B5C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1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538677-C241-7026-4696-8792D76CB6B1}"/>
              </a:ext>
            </a:extLst>
          </p:cNvPr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D1A97082-F064-E1B2-4A45-435A701A41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9EF6FC2A-D47E-9C5A-E144-86C8BC7935AF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4B386016-CA80-10DD-9E65-351E054A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24988AE8-3D7B-C338-C889-27F1DB37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A3019-E7BB-4AB3-9E23-5ACA23702FE1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CFC16B-DDE0-B70A-EBEB-03A043A5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30B61D5-3B5E-2257-2848-77B30430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3D5E4-FD76-425F-8147-57126CD934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2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D4CB5EDD-84B9-7B0E-545B-D1C9510E3DE5}"/>
              </a:ext>
            </a:extLst>
          </p:cNvPr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422A410-C051-5304-467F-1AE6AA5F97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4917DDE8-19C9-9911-77A9-4484FF89AD07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24D71197-38A0-1B70-093D-A135012A4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3C4B13F-7CA4-3C9C-E11C-4CE34E0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BD93-8A35-4D9A-9F73-D1AEAE548437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06DB34B-7582-48F1-A632-4089306C3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2C569B-52B4-473A-B89B-033FC48AAB8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F82B0-72D2-D0D5-2831-4CB7CBC0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7AAABF6-17C5-D164-ED04-94B815D2D3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69975" y="2120900"/>
            <a:ext cx="10058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9EA0-72E9-3899-3314-F8A4B6341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4488" y="6272213"/>
            <a:ext cx="3273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FE15522-25B2-4F7E-B2D6-60B1A0843772}" type="datetimeFigureOut">
              <a:rPr lang="ko-KR" altLang="en-US"/>
              <a:pPr>
                <a:defRPr/>
              </a:pPr>
              <a:t>2024-01-15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ABB2-F7B2-CE90-4861-2366CA03D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7438" y="6272213"/>
            <a:ext cx="632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E7103FFB-B5BB-08F1-BAE8-1E34FD64B7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CE3849-3E6F-EE7E-EBE2-5FD2B6F64F63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>
              <a:extLst>
                <a:ext uri="{FF2B5EF4-FFF2-40B4-BE49-F238E27FC236}">
                  <a16:creationId xmlns:a16="http://schemas.microsoft.com/office/drawing/2014/main" id="{E9299FB4-B555-4AD9-D34C-6010EB3EB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9E8D-2841-1E80-0AFC-36B32D4E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0938" y="6272213"/>
            <a:ext cx="6397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Rockwell Condensed" panose="02060603050405020104" pitchFamily="18" charset="0"/>
              </a:defRPr>
            </a:lvl1pPr>
          </a:lstStyle>
          <a:p>
            <a:fld id="{EF76605B-6888-4ECB-9FEA-015AF748041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96" r:id="rId3"/>
    <p:sldLayoutId id="2147483689" r:id="rId4"/>
    <p:sldLayoutId id="2147483690" r:id="rId5"/>
    <p:sldLayoutId id="2147483691" r:id="rId6"/>
    <p:sldLayoutId id="2147483692" r:id="rId7"/>
    <p:sldLayoutId id="2147483697" r:id="rId8"/>
    <p:sldLayoutId id="2147483698" r:id="rId9"/>
    <p:sldLayoutId id="2147483693" r:id="rId10"/>
    <p:sldLayoutId id="2147483694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 kern="1200" cap="all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9pPr>
    </p:titleStyle>
    <p:bodyStyle>
      <a:lvl1pPr marL="182563" indent="-182563" algn="l" rtl="0" fontAlgn="base" latinLnBrk="1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 latinLnBrk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 latinLnBrk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 latinLnBrk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 latinLnBrk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E4B42-787A-2AC6-8A01-C1AD6A246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b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사항 정의서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1257-895A-648D-06FE-6AE93E81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A02400F-3C60-567A-E09A-3921587723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1897063"/>
          <a:ext cx="9985375" cy="44132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6993">
                  <a:extLst>
                    <a:ext uri="{9D8B030D-6E8A-4147-A177-3AD203B41FA5}">
                      <a16:colId xmlns:a16="http://schemas.microsoft.com/office/drawing/2014/main" val="3917129964"/>
                    </a:ext>
                  </a:extLst>
                </a:gridCol>
                <a:gridCol w="1824670">
                  <a:extLst>
                    <a:ext uri="{9D8B030D-6E8A-4147-A177-3AD203B41FA5}">
                      <a16:colId xmlns:a16="http://schemas.microsoft.com/office/drawing/2014/main" val="4011827839"/>
                    </a:ext>
                  </a:extLst>
                </a:gridCol>
                <a:gridCol w="2946661">
                  <a:extLst>
                    <a:ext uri="{9D8B030D-6E8A-4147-A177-3AD203B41FA5}">
                      <a16:colId xmlns:a16="http://schemas.microsoft.com/office/drawing/2014/main" val="1116306982"/>
                    </a:ext>
                  </a:extLst>
                </a:gridCol>
                <a:gridCol w="2551860">
                  <a:extLst>
                    <a:ext uri="{9D8B030D-6E8A-4147-A177-3AD203B41FA5}">
                      <a16:colId xmlns:a16="http://schemas.microsoft.com/office/drawing/2014/main" val="144473051"/>
                    </a:ext>
                  </a:extLst>
                </a:gridCol>
                <a:gridCol w="1895192">
                  <a:extLst>
                    <a:ext uri="{9D8B030D-6E8A-4147-A177-3AD203B41FA5}">
                      <a16:colId xmlns:a16="http://schemas.microsoft.com/office/drawing/2014/main" val="1222321862"/>
                    </a:ext>
                  </a:extLst>
                </a:gridCol>
              </a:tblGrid>
              <a:tr h="370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사유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내용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3864549654"/>
                  </a:ext>
                </a:extLst>
              </a:tr>
              <a:tr h="37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2023.02.25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요구사항 작성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박종혁 연구원</a:t>
                      </a: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1037788492"/>
                  </a:ext>
                </a:extLst>
              </a:tr>
              <a:tr h="37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2023.04.13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변경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변경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박종혁 연구원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1777299621"/>
                  </a:ext>
                </a:extLst>
              </a:tr>
              <a:tr h="578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2023.05.10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2023.05.17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변경사항 반영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추가된 프로젝트 관련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사항 반영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권승환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</a:t>
                      </a: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2015956377"/>
                  </a:ext>
                </a:extLst>
              </a:tr>
              <a:tr h="578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2023.06.14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사항 반영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진행 과정 중 추가된 사항 반영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권승환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</a:t>
                      </a: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3598650291"/>
                  </a:ext>
                </a:extLst>
              </a:tr>
              <a:tr h="578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2023.07.10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2023.07.13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보고 대비 재확인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 및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오기입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수정 사항 반영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권승환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</a:t>
                      </a: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2742645048"/>
                  </a:ext>
                </a:extLst>
              </a:tr>
              <a:tr h="370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2023.08.21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과정 중 수정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항목 제거 및 통합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권승환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</a:t>
                      </a: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4010444063"/>
                  </a:ext>
                </a:extLst>
              </a:tr>
              <a:tr h="822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1.6a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1.6b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2023.09.13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2023.10.10</a:t>
                      </a:r>
                      <a:b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2023.10.23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변경사항 반영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 삭제 혹은 추가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통합으로 인한 조정된 사항들 반영</a:t>
                      </a: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권승환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</a:t>
                      </a: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4203507396"/>
                  </a:ext>
                </a:extLst>
              </a:tr>
              <a:tr h="370733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07" marB="45707"/>
                </a:tc>
                <a:extLst>
                  <a:ext uri="{0D108BD9-81ED-4DB2-BD59-A6C34878D82A}">
                    <a16:rowId xmlns:a16="http://schemas.microsoft.com/office/drawing/2014/main" val="10370601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592B0-A89E-1ECA-F86E-2715D170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38" y="199505"/>
            <a:ext cx="10058400" cy="507076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sz="23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업무요구사항 정의서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847F65-F27E-C931-78B7-274D5E78D942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706438"/>
          <a:ext cx="1113948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8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명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보조 </a:t>
                      </a:r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Tool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Version</a:t>
                      </a:r>
                      <a:endParaRPr lang="ko-KR" altLang="en-US" sz="13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1.6b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작성자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권승환</a:t>
                      </a:r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lang="en-US" altLang="ko-KR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박종혁</a:t>
                      </a:r>
                      <a:r>
                        <a:rPr lang="en-US" altLang="ko-KR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최민석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단계명</a:t>
                      </a:r>
                      <a:endParaRPr lang="ko-KR" altLang="en-US" sz="13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분석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Activity</a:t>
                      </a:r>
                      <a:endParaRPr lang="ko-KR" altLang="en-US" sz="13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사용자 요구사항 분석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작성일자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2023.10.23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EB66754-E311-3E06-544A-DF714C477C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425" y="1597025"/>
          <a:ext cx="11310938" cy="4475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702">
                  <a:extLst>
                    <a:ext uri="{9D8B030D-6E8A-4147-A177-3AD203B41FA5}">
                      <a16:colId xmlns:a16="http://schemas.microsoft.com/office/drawing/2014/main" val="2635833154"/>
                    </a:ext>
                  </a:extLst>
                </a:gridCol>
                <a:gridCol w="1345009">
                  <a:extLst>
                    <a:ext uri="{9D8B030D-6E8A-4147-A177-3AD203B41FA5}">
                      <a16:colId xmlns:a16="http://schemas.microsoft.com/office/drawing/2014/main" val="828341222"/>
                    </a:ext>
                  </a:extLst>
                </a:gridCol>
                <a:gridCol w="1257374">
                  <a:extLst>
                    <a:ext uri="{9D8B030D-6E8A-4147-A177-3AD203B41FA5}">
                      <a16:colId xmlns:a16="http://schemas.microsoft.com/office/drawing/2014/main" val="2436113239"/>
                    </a:ext>
                  </a:extLst>
                </a:gridCol>
                <a:gridCol w="1382765">
                  <a:extLst>
                    <a:ext uri="{9D8B030D-6E8A-4147-A177-3AD203B41FA5}">
                      <a16:colId xmlns:a16="http://schemas.microsoft.com/office/drawing/2014/main" val="3729846957"/>
                    </a:ext>
                  </a:extLst>
                </a:gridCol>
                <a:gridCol w="2322966">
                  <a:extLst>
                    <a:ext uri="{9D8B030D-6E8A-4147-A177-3AD203B41FA5}">
                      <a16:colId xmlns:a16="http://schemas.microsoft.com/office/drawing/2014/main" val="3647806328"/>
                    </a:ext>
                  </a:extLst>
                </a:gridCol>
                <a:gridCol w="1923989">
                  <a:extLst>
                    <a:ext uri="{9D8B030D-6E8A-4147-A177-3AD203B41FA5}">
                      <a16:colId xmlns:a16="http://schemas.microsoft.com/office/drawing/2014/main" val="1673609929"/>
                    </a:ext>
                  </a:extLst>
                </a:gridCol>
                <a:gridCol w="1152190">
                  <a:extLst>
                    <a:ext uri="{9D8B030D-6E8A-4147-A177-3AD203B41FA5}">
                      <a16:colId xmlns:a16="http://schemas.microsoft.com/office/drawing/2014/main" val="1282279791"/>
                    </a:ext>
                  </a:extLst>
                </a:gridCol>
                <a:gridCol w="695943">
                  <a:extLst>
                    <a:ext uri="{9D8B030D-6E8A-4147-A177-3AD203B41FA5}">
                      <a16:colId xmlns:a16="http://schemas.microsoft.com/office/drawing/2014/main" val="2143956361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요구 사항 코드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요구 사항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요구 사항 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 명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상세 설명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 방안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비고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63944"/>
                  </a:ext>
                </a:extLst>
              </a:tr>
              <a:tr h="502884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WIKI_FUR_LOGIN_010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위키 로그인 기능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팀 인원 외의 인원이 사용하지 못하도록 하기 위한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로그인 기능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 저장된 데이터를 </a:t>
                      </a:r>
                      <a:r>
                        <a:rPr lang="en-US" altLang="ko-KR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라이브러리로 통하여 데이터 호출</a:t>
                      </a:r>
                      <a:endParaRPr lang="en-US" altLang="ko-KR" sz="9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최민석 연구원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3203"/>
                  </a:ext>
                </a:extLst>
              </a:tr>
              <a:tr h="37081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WIKI_FUR_SIGNUP_020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위키 회원가입 기능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위키 사용을 위한 회원가입 기능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라이브러리를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통하여 </a:t>
                      </a:r>
                      <a:r>
                        <a:rPr lang="en-US" altLang="ko-KR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 데이터 저장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최민석 연구원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819807"/>
                  </a:ext>
                </a:extLst>
              </a:tr>
              <a:tr h="50288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WIKI_FUR_WIRTE_030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글 쓰기 기능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위키에 정보를 작성하고 수정하기 위한 기능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글과 하이퍼링크가 등록 되면 등록된 글과 하이퍼링크만 보여지게 하도록 구현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최민석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2705"/>
                  </a:ext>
                </a:extLst>
              </a:tr>
              <a:tr h="502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WIKI_FUR_DATA_040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데이터베이스 기능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상기 기능들의 정보를 저장해두는 데이터베이스 기능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 사용자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정보 데이터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글쓰기 데이터 저장 또는 요청 호출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최민석 연구원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31955"/>
                  </a:ext>
                </a:extLst>
              </a:tr>
              <a:tr h="3708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INR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인터페이스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WIKI_INR_MAIN_010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 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메인 페이지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다른 페이지에 이동할 수 있도록 구현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835645"/>
                  </a:ext>
                </a:extLst>
              </a:tr>
              <a:tr h="37081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WIKI_INR_PLFDESC_020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각 플랫폼 별 개별 페이지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플랫폼 가이드 페이지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 기능 중 글쓰기 기능 포함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999230"/>
                  </a:ext>
                </a:extLst>
              </a:tr>
              <a:tr h="370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WIKI_INR_LOGIN_040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로그인 페이지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WIKI_FUR_LOGIN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기능을 사용하는 로그인 페이지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 기능 중 위키 로그인 기능 포함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8984"/>
                  </a:ext>
                </a:extLst>
              </a:tr>
              <a:tr h="370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WIKI_INR_SIGNUP_050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회원가입 페이지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WIKI_FUR_SIGNUP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기능을 사용하는 회원가입 페이지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위 기능 중  회원가입 기능 포함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98206"/>
                  </a:ext>
                </a:extLst>
              </a:tr>
              <a:tr h="37081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WIKI_INR_DOWNLOAD_070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다운로드 페이지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PLFTOOL 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프로그램을 다운로드 할 수 있는 페이지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서버로 통해서 프로그램을 다운로드 하게끔 구현</a:t>
                      </a: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67844"/>
                  </a:ext>
                </a:extLst>
              </a:tr>
              <a:tr h="370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WIKI_INR_SIDEMENU_080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사이드 메뉴 바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각 페이지에 종속된 사이드메뉴바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다른 페이지에 이동할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수 있도록 구현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17" marB="4571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17" marB="4571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60614"/>
                  </a:ext>
                </a:extLst>
              </a:tr>
            </a:tbl>
          </a:graphicData>
        </a:graphic>
      </p:graphicFrame>
      <p:sp>
        <p:nvSpPr>
          <p:cNvPr id="8316" name="TextBox 6">
            <a:extLst>
              <a:ext uri="{FF2B5EF4-FFF2-40B4-BE49-F238E27FC236}">
                <a16:creationId xmlns:a16="http://schemas.microsoft.com/office/drawing/2014/main" id="{8EF7C0C9-6464-F538-D4C6-BB22E6E8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6459538"/>
            <a:ext cx="838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US" altLang="ko-KR" sz="800"/>
              <a:t>WIKI: wiki </a:t>
            </a:r>
            <a:r>
              <a:rPr lang="ko-KR" altLang="en-US" sz="800"/>
              <a:t>툴</a:t>
            </a:r>
            <a:endParaRPr lang="en-US" altLang="ko-KR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9EDE-5FF9-DDC5-2D12-A017974B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38" y="199505"/>
            <a:ext cx="10058400" cy="507076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sz="23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업무요구사항 정의서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10DBD-A2C5-0700-F6C4-6663B01C8B35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706438"/>
          <a:ext cx="1113948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8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명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보조 </a:t>
                      </a:r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Tool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Version</a:t>
                      </a:r>
                      <a:endParaRPr lang="ko-KR" altLang="en-US" sz="13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1.6b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작성자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권승환</a:t>
                      </a:r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lang="en-US" altLang="ko-KR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박종혁</a:t>
                      </a:r>
                      <a:r>
                        <a:rPr lang="en-US" altLang="ko-KR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300" baseline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최민석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단계명</a:t>
                      </a:r>
                      <a:endParaRPr lang="ko-KR" altLang="en-US" sz="13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분석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Activity</a:t>
                      </a:r>
                      <a:endParaRPr lang="ko-KR" altLang="en-US" sz="1300" b="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사용자 요구사항 분석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작성일자</a:t>
                      </a: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2023.10.23</a:t>
                      </a:r>
                      <a:endParaRPr lang="ko-KR" altLang="en-US" sz="13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16391" marR="116391" marT="58083" marB="580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A181DF1-CB31-EEA5-AFD6-513FE1B2C5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425" y="1597025"/>
          <a:ext cx="11310938" cy="387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702">
                  <a:extLst>
                    <a:ext uri="{9D8B030D-6E8A-4147-A177-3AD203B41FA5}">
                      <a16:colId xmlns:a16="http://schemas.microsoft.com/office/drawing/2014/main" val="2635833154"/>
                    </a:ext>
                  </a:extLst>
                </a:gridCol>
                <a:gridCol w="1345009">
                  <a:extLst>
                    <a:ext uri="{9D8B030D-6E8A-4147-A177-3AD203B41FA5}">
                      <a16:colId xmlns:a16="http://schemas.microsoft.com/office/drawing/2014/main" val="828341222"/>
                    </a:ext>
                  </a:extLst>
                </a:gridCol>
                <a:gridCol w="1257374">
                  <a:extLst>
                    <a:ext uri="{9D8B030D-6E8A-4147-A177-3AD203B41FA5}">
                      <a16:colId xmlns:a16="http://schemas.microsoft.com/office/drawing/2014/main" val="2436113239"/>
                    </a:ext>
                  </a:extLst>
                </a:gridCol>
                <a:gridCol w="1382765">
                  <a:extLst>
                    <a:ext uri="{9D8B030D-6E8A-4147-A177-3AD203B41FA5}">
                      <a16:colId xmlns:a16="http://schemas.microsoft.com/office/drawing/2014/main" val="3729846957"/>
                    </a:ext>
                  </a:extLst>
                </a:gridCol>
                <a:gridCol w="2322966">
                  <a:extLst>
                    <a:ext uri="{9D8B030D-6E8A-4147-A177-3AD203B41FA5}">
                      <a16:colId xmlns:a16="http://schemas.microsoft.com/office/drawing/2014/main" val="3647806328"/>
                    </a:ext>
                  </a:extLst>
                </a:gridCol>
                <a:gridCol w="1932302">
                  <a:extLst>
                    <a:ext uri="{9D8B030D-6E8A-4147-A177-3AD203B41FA5}">
                      <a16:colId xmlns:a16="http://schemas.microsoft.com/office/drawing/2014/main" val="1673609929"/>
                    </a:ext>
                  </a:extLst>
                </a:gridCol>
                <a:gridCol w="1143876">
                  <a:extLst>
                    <a:ext uri="{9D8B030D-6E8A-4147-A177-3AD203B41FA5}">
                      <a16:colId xmlns:a16="http://schemas.microsoft.com/office/drawing/2014/main" val="1282279791"/>
                    </a:ext>
                  </a:extLst>
                </a:gridCol>
                <a:gridCol w="695943">
                  <a:extLst>
                    <a:ext uri="{9D8B030D-6E8A-4147-A177-3AD203B41FA5}">
                      <a16:colId xmlns:a16="http://schemas.microsoft.com/office/drawing/2014/main" val="2143956361"/>
                    </a:ext>
                  </a:extLst>
                </a:gridCol>
              </a:tblGrid>
              <a:tr h="370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요구 사항 코드</a:t>
                      </a:r>
                    </a:p>
                  </a:txBody>
                  <a:tcPr marL="91445" marR="91445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요구 사항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요구 사항 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 명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상세 설명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 방안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담당자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비고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63944"/>
                  </a:ext>
                </a:extLst>
              </a:tr>
              <a:tr h="77736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PLT_FUR_AUTODOWN_010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반 자동 다운로드 기능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기능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필수적 프로그램 자동적 다운로드 기능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다운로드 주소를 </a:t>
                      </a:r>
                      <a:r>
                        <a:rPr lang="en-US" altLang="ko-KR" sz="9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 저장 후 관리</a:t>
                      </a:r>
                      <a:endParaRPr lang="en-US" altLang="ko-KR" sz="9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리스트에 체크 시 </a:t>
                      </a:r>
                      <a:r>
                        <a:rPr lang="en-US" altLang="ko-KR" sz="9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 저장된 주소로 이동 후 다운로드 진행</a:t>
                      </a:r>
                      <a:endParaRPr lang="en-US" altLang="ko-KR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3203"/>
                  </a:ext>
                </a:extLst>
              </a:tr>
              <a:tr h="5030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PLT_FUR_SETETHER_030</a:t>
                      </a:r>
                      <a:endParaRPr lang="ko-KR" altLang="en-US" sz="900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플랫폼 별 </a:t>
                      </a:r>
                      <a:r>
                        <a:rPr lang="ko-KR" altLang="en-US" sz="900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이더넷</a:t>
                      </a:r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설정 기능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각 플랫폼 별 필요 </a:t>
                      </a:r>
                      <a:r>
                        <a:rPr lang="ko-KR" altLang="en-US" sz="900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이더넷</a:t>
                      </a:r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자동</a:t>
                      </a:r>
                      <a:r>
                        <a:rPr lang="en-US" altLang="ko-KR" sz="900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설정 기능</a:t>
                      </a:r>
                      <a:br>
                        <a:rPr lang="en-US" altLang="ko-KR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초기 </a:t>
                      </a:r>
                      <a:r>
                        <a:rPr lang="ko-KR" altLang="en-US" sz="900" strike="noStrik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세팅용</a:t>
                      </a:r>
                      <a:r>
                        <a:rPr lang="en-US" altLang="ko-KR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어댑터 선택 후</a:t>
                      </a:r>
                      <a:r>
                        <a:rPr lang="ko-KR" altLang="en-US" sz="900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플랫폼에 맞게 설정 값 입력</a:t>
                      </a:r>
                      <a:endParaRPr lang="en-US" altLang="ko-KR" sz="900" strike="noStrik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수동 선택 시 직접 입력 확인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  <a:br>
                        <a:rPr lang="en-US" altLang="ko-KR" sz="9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최민석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819807"/>
                  </a:ext>
                </a:extLst>
              </a:tr>
              <a:tr h="3709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PLT_FUR_PROGRESSBAR_040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다운로드 총 진행률 표시 바 기능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프로그램 및 </a:t>
                      </a: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이더넷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설정 진행률 표시하기 위한 </a:t>
                      </a: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프로그레스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바 기능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다운로드 진행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바 인터페이스로 체크된 프로그램으로 확인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최민석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2705"/>
                  </a:ext>
                </a:extLst>
              </a:tr>
              <a:tr h="3709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PLT_FUR_CHECKPROG_050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유무 파악 기능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이미 다운로드 된 프로그램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이외의 프로그램만 </a:t>
                      </a:r>
                      <a:r>
                        <a:rPr lang="ko-KR" altLang="en-US" sz="9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다운할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수 있도록 하는 기능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Cmd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명령어를 통해 프로그램 유무 확인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박종혁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408030"/>
                  </a:ext>
                </a:extLst>
              </a:tr>
              <a:tr h="3709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INR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인터페이스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PLT_INR_MAIN_010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플랫폼 설정 툴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메인 화면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간단한 프로그램 설명 </a:t>
                      </a: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후폼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이동 버튼 구현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835645"/>
                  </a:ext>
                </a:extLst>
              </a:tr>
              <a:tr h="3709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PLT_INR_DOWNLOAD_020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다운로드 선택 화면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플랫폼 설정 툴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다운로드 설정 화면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드라이버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이더넷을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구분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후 체크 리스트 제작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최민석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999230"/>
                  </a:ext>
                </a:extLst>
              </a:tr>
              <a:tr h="370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PLT_INR_PROGRESS_030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설치 화면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플랫폼 설정 툴의 프로그램 설치 진행 화면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설치 진행 시 </a:t>
                      </a: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진행바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표출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98206"/>
                  </a:ext>
                </a:extLst>
              </a:tr>
              <a:tr h="3709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PLT_INR_ENDSETUP_040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설치 완료 화면 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플랫폼 설정 툴의 마지막 화면</a:t>
                      </a: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화면과 동일하게 구성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b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일부 </a:t>
                      </a:r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lang="en-US" altLang="ko-K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디테일의 차이만 존재</a:t>
                      </a:r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권승환</a:t>
                      </a:r>
                      <a:r>
                        <a:rPr lang="ko-KR" alt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연구원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19907"/>
                  </a:ext>
                </a:extLst>
              </a:tr>
            </a:tbl>
          </a:graphicData>
        </a:graphic>
      </p:graphicFrame>
      <p:sp>
        <p:nvSpPr>
          <p:cNvPr id="9326" name="TextBox 6">
            <a:extLst>
              <a:ext uri="{FF2B5EF4-FFF2-40B4-BE49-F238E27FC236}">
                <a16:creationId xmlns:a16="http://schemas.microsoft.com/office/drawing/2014/main" id="{76EF2072-153D-6E00-707D-DAAB99486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5919788"/>
            <a:ext cx="2806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US" altLang="ko-KR" sz="800"/>
              <a:t>PLT: PLF TOOL </a:t>
            </a:r>
            <a:r>
              <a:rPr lang="ko-KR" altLang="en-US" sz="800"/>
              <a:t>약어</a:t>
            </a:r>
            <a:r>
              <a:rPr lang="en-US" altLang="ko-KR" sz="800"/>
              <a:t>, </a:t>
            </a:r>
            <a:r>
              <a:rPr lang="ko-KR" altLang="en-US" sz="800"/>
              <a:t>플랫폼 설정툴 요구사항 코드 정의</a:t>
            </a:r>
            <a:endParaRPr lang="en-US" altLang="ko-KR" sz="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목판</Template>
  <TotalTime>188</TotalTime>
  <Words>780</Words>
  <Application>Microsoft Office PowerPoint</Application>
  <PresentationFormat>와이드스크린</PresentationFormat>
  <Paragraphs>186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현대하모니 L</vt:lpstr>
      <vt:lpstr>Arial</vt:lpstr>
      <vt:lpstr>Wingdings</vt:lpstr>
      <vt:lpstr>맑은 고딕</vt:lpstr>
      <vt:lpstr>Rockwell</vt:lpstr>
      <vt:lpstr>Rockwell Condensed</vt:lpstr>
      <vt:lpstr>목판</vt:lpstr>
      <vt:lpstr>업무 PC 설정 Tool 요구 사항 정의서</vt:lpstr>
      <vt:lpstr>개정 이력</vt:lpstr>
      <vt:lpstr>업무요구사항 정의서</vt:lpstr>
      <vt:lpstr>업무요구사항 정의서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 PC 설정 Tool 요구 사항 정의서</dc:title>
  <dc:creator>/박종혁</dc:creator>
  <cp:lastModifiedBy>Minseok Choi</cp:lastModifiedBy>
  <cp:revision>33</cp:revision>
  <dcterms:created xsi:type="dcterms:W3CDTF">2023-02-27T05:29:17Z</dcterms:created>
  <dcterms:modified xsi:type="dcterms:W3CDTF">2024-01-15T01:18:19Z</dcterms:modified>
</cp:coreProperties>
</file>