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2" r:id="rId3"/>
    <p:sldId id="284" r:id="rId4"/>
    <p:sldId id="272" r:id="rId5"/>
    <p:sldId id="274" r:id="rId6"/>
    <p:sldId id="275" r:id="rId7"/>
    <p:sldId id="278" r:id="rId8"/>
    <p:sldId id="277" r:id="rId9"/>
    <p:sldId id="285" r:id="rId10"/>
    <p:sldId id="276" r:id="rId11"/>
    <p:sldId id="280" r:id="rId12"/>
    <p:sldId id="281" r:id="rId13"/>
    <p:sldId id="271" r:id="rId14"/>
    <p:sldId id="268" r:id="rId1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85" d="100"/>
          <a:sy n="85" d="100"/>
        </p:scale>
        <p:origin x="3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584803" cy="2062103"/>
          </a:xfrm>
          <a:prstGeom prst="rect">
            <a:avLst/>
          </a:prstGeom>
          <a:solidFill>
            <a:srgbClr val="3B3B3B"/>
          </a:solidFill>
        </p:spPr>
        <p:txBody>
          <a:bodyPr wrap="none" rtlCol="0">
            <a:spAutoFit/>
          </a:bodyPr>
          <a:lstStyle/>
          <a:p>
            <a:r>
              <a:rPr lang="en-US" sz="4400" dirty="0">
                <a:solidFill>
                  <a:schemeClr val="accent2">
                    <a:lumMod val="75000"/>
                  </a:schemeClr>
                </a:solidFill>
              </a:rPr>
              <a:t>G2M Case Study for Cab Investment Firm</a:t>
            </a:r>
          </a:p>
          <a:p>
            <a:r>
              <a:rPr lang="en-US" sz="2800" dirty="0">
                <a:solidFill>
                  <a:schemeClr val="accent2">
                    <a:lumMod val="75000"/>
                  </a:schemeClr>
                </a:solidFill>
              </a:rPr>
              <a:t>Virtual Internship</a:t>
            </a:r>
          </a:p>
          <a:p>
            <a:r>
              <a:rPr lang="en-US" sz="2800" dirty="0">
                <a:solidFill>
                  <a:schemeClr val="accent2">
                    <a:lumMod val="75000"/>
                  </a:schemeClr>
                </a:solidFill>
              </a:rPr>
              <a:t>Abida S Bhatti</a:t>
            </a:r>
          </a:p>
          <a:p>
            <a:r>
              <a:rPr lang="en-US" sz="2800" b="1" dirty="0">
                <a:solidFill>
                  <a:schemeClr val="accent2">
                    <a:lumMod val="75000"/>
                  </a:schemeClr>
                </a:solidFill>
              </a:rPr>
              <a:t>June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F8678E-3AFE-4D9A-AACA-279138E13342}"/>
              </a:ext>
            </a:extLst>
          </p:cNvPr>
          <p:cNvSpPr/>
          <p:nvPr/>
        </p:nvSpPr>
        <p:spPr>
          <a:xfrm>
            <a:off x="0" y="0"/>
            <a:ext cx="12192000" cy="1219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4588D-DD6A-4CEC-BEB1-1757EA1003DC}"/>
              </a:ext>
            </a:extLst>
          </p:cNvPr>
          <p:cNvSpPr>
            <a:spLocks noGrp="1"/>
          </p:cNvSpPr>
          <p:nvPr>
            <p:ph type="title"/>
          </p:nvPr>
        </p:nvSpPr>
        <p:spPr>
          <a:xfrm>
            <a:off x="0" y="1"/>
            <a:ext cx="12214578" cy="1174043"/>
          </a:xfrm>
        </p:spPr>
        <p:txBody>
          <a:bodyPr/>
          <a:lstStyle/>
          <a:p>
            <a:r>
              <a:rPr lang="en-US" dirty="0">
                <a:solidFill>
                  <a:schemeClr val="accent2">
                    <a:lumMod val="75000"/>
                  </a:schemeClr>
                </a:solidFill>
              </a:rPr>
              <a:t>Customer Preference by City</a:t>
            </a:r>
          </a:p>
        </p:txBody>
      </p:sp>
      <p:pic>
        <p:nvPicPr>
          <p:cNvPr id="5" name="Picture 4" descr="Chart, bar chart&#10;&#10;Description automatically generated">
            <a:extLst>
              <a:ext uri="{FF2B5EF4-FFF2-40B4-BE49-F238E27FC236}">
                <a16:creationId xmlns:a16="http://schemas.microsoft.com/office/drawing/2014/main" id="{32459EBA-7D37-463E-A663-4BDACEF9E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02" y="1231083"/>
            <a:ext cx="10005765" cy="5236815"/>
          </a:xfrm>
          <a:prstGeom prst="rect">
            <a:avLst/>
          </a:prstGeom>
        </p:spPr>
      </p:pic>
      <p:sp>
        <p:nvSpPr>
          <p:cNvPr id="6" name="TextBox 5">
            <a:extLst>
              <a:ext uri="{FF2B5EF4-FFF2-40B4-BE49-F238E27FC236}">
                <a16:creationId xmlns:a16="http://schemas.microsoft.com/office/drawing/2014/main" id="{10BED197-70EB-46FD-964A-EEB9B0EC5778}"/>
              </a:ext>
            </a:extLst>
          </p:cNvPr>
          <p:cNvSpPr txBox="1"/>
          <p:nvPr/>
        </p:nvSpPr>
        <p:spPr>
          <a:xfrm>
            <a:off x="7958667" y="1862667"/>
            <a:ext cx="3476977" cy="1754326"/>
          </a:xfrm>
          <a:prstGeom prst="rect">
            <a:avLst/>
          </a:prstGeom>
          <a:noFill/>
        </p:spPr>
        <p:txBody>
          <a:bodyPr wrap="square" rtlCol="0">
            <a:spAutoFit/>
          </a:bodyPr>
          <a:lstStyle/>
          <a:p>
            <a:r>
              <a:rPr lang="en-US" dirty="0"/>
              <a:t>Customer preference in majority of cities is higher for yellow cab. Few cities like San Diego, Sacramento, Nashville and Pittsburg have greater customer preference for pink cab.</a:t>
            </a:r>
          </a:p>
        </p:txBody>
      </p:sp>
    </p:spTree>
    <p:extLst>
      <p:ext uri="{BB962C8B-B14F-4D97-AF65-F5344CB8AC3E}">
        <p14:creationId xmlns:p14="http://schemas.microsoft.com/office/powerpoint/2010/main" val="365460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F8678E-3AFE-4D9A-AACA-279138E13342}"/>
              </a:ext>
            </a:extLst>
          </p:cNvPr>
          <p:cNvSpPr/>
          <p:nvPr/>
        </p:nvSpPr>
        <p:spPr>
          <a:xfrm>
            <a:off x="0" y="-22578"/>
            <a:ext cx="12192000" cy="1219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4588D-DD6A-4CEC-BEB1-1757EA1003DC}"/>
              </a:ext>
            </a:extLst>
          </p:cNvPr>
          <p:cNvSpPr>
            <a:spLocks noGrp="1"/>
          </p:cNvSpPr>
          <p:nvPr>
            <p:ph type="title"/>
          </p:nvPr>
        </p:nvSpPr>
        <p:spPr>
          <a:xfrm>
            <a:off x="0" y="1"/>
            <a:ext cx="12214578" cy="1174043"/>
          </a:xfrm>
        </p:spPr>
        <p:txBody>
          <a:bodyPr/>
          <a:lstStyle/>
          <a:p>
            <a:r>
              <a:rPr lang="en-US" dirty="0">
                <a:solidFill>
                  <a:schemeClr val="accent2">
                    <a:lumMod val="75000"/>
                  </a:schemeClr>
                </a:solidFill>
              </a:rPr>
              <a:t>Profit Per Km Analysis</a:t>
            </a:r>
          </a:p>
        </p:txBody>
      </p:sp>
      <p:pic>
        <p:nvPicPr>
          <p:cNvPr id="5" name="Picture 4" descr="Chart, bar chart&#10;&#10;Description automatically generated">
            <a:extLst>
              <a:ext uri="{FF2B5EF4-FFF2-40B4-BE49-F238E27FC236}">
                <a16:creationId xmlns:a16="http://schemas.microsoft.com/office/drawing/2014/main" id="{17BA68B6-AD25-4001-B339-064225263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309" y="1294609"/>
            <a:ext cx="4181691" cy="5563391"/>
          </a:xfrm>
          <a:prstGeom prst="rect">
            <a:avLst/>
          </a:prstGeom>
        </p:spPr>
      </p:pic>
      <p:sp>
        <p:nvSpPr>
          <p:cNvPr id="6" name="TextBox 5">
            <a:extLst>
              <a:ext uri="{FF2B5EF4-FFF2-40B4-BE49-F238E27FC236}">
                <a16:creationId xmlns:a16="http://schemas.microsoft.com/office/drawing/2014/main" id="{C5D3BADC-31CA-4870-B34D-DA6D3EE3356D}"/>
              </a:ext>
            </a:extLst>
          </p:cNvPr>
          <p:cNvSpPr txBox="1"/>
          <p:nvPr/>
        </p:nvSpPr>
        <p:spPr>
          <a:xfrm>
            <a:off x="7303910" y="2506134"/>
            <a:ext cx="2889956" cy="1200329"/>
          </a:xfrm>
          <a:prstGeom prst="rect">
            <a:avLst/>
          </a:prstGeom>
          <a:noFill/>
        </p:spPr>
        <p:txBody>
          <a:bodyPr wrap="square" rtlCol="0">
            <a:spAutoFit/>
          </a:bodyPr>
          <a:lstStyle/>
          <a:p>
            <a:r>
              <a:rPr lang="en-US" dirty="0"/>
              <a:t>Profit per Km analysis show higher counts of profits for yellow cab in all three years (2016-2018).</a:t>
            </a:r>
          </a:p>
        </p:txBody>
      </p:sp>
    </p:spTree>
    <p:extLst>
      <p:ext uri="{BB962C8B-B14F-4D97-AF65-F5344CB8AC3E}">
        <p14:creationId xmlns:p14="http://schemas.microsoft.com/office/powerpoint/2010/main" val="3537837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F8678E-3AFE-4D9A-AACA-279138E13342}"/>
              </a:ext>
            </a:extLst>
          </p:cNvPr>
          <p:cNvSpPr/>
          <p:nvPr/>
        </p:nvSpPr>
        <p:spPr>
          <a:xfrm>
            <a:off x="0" y="0"/>
            <a:ext cx="12192000" cy="1219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4588D-DD6A-4CEC-BEB1-1757EA1003DC}"/>
              </a:ext>
            </a:extLst>
          </p:cNvPr>
          <p:cNvSpPr>
            <a:spLocks noGrp="1"/>
          </p:cNvSpPr>
          <p:nvPr>
            <p:ph type="title"/>
          </p:nvPr>
        </p:nvSpPr>
        <p:spPr>
          <a:xfrm>
            <a:off x="0" y="1"/>
            <a:ext cx="12214578" cy="1174043"/>
          </a:xfrm>
        </p:spPr>
        <p:txBody>
          <a:bodyPr/>
          <a:lstStyle/>
          <a:p>
            <a:r>
              <a:rPr lang="en-US" dirty="0">
                <a:solidFill>
                  <a:schemeClr val="accent2">
                    <a:lumMod val="75000"/>
                  </a:schemeClr>
                </a:solidFill>
              </a:rPr>
              <a:t>Profit by City Analysis</a:t>
            </a:r>
          </a:p>
        </p:txBody>
      </p:sp>
      <p:pic>
        <p:nvPicPr>
          <p:cNvPr id="5" name="Picture 4" descr="Chart, bar chart&#10;&#10;Description automatically generated">
            <a:extLst>
              <a:ext uri="{FF2B5EF4-FFF2-40B4-BE49-F238E27FC236}">
                <a16:creationId xmlns:a16="http://schemas.microsoft.com/office/drawing/2014/main" id="{BC6DC988-B8E5-4BD4-8944-A9CA456C6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873" y="1219200"/>
            <a:ext cx="5798519" cy="5638800"/>
          </a:xfrm>
          <a:prstGeom prst="rect">
            <a:avLst/>
          </a:prstGeom>
        </p:spPr>
      </p:pic>
      <p:sp>
        <p:nvSpPr>
          <p:cNvPr id="6" name="TextBox 5">
            <a:extLst>
              <a:ext uri="{FF2B5EF4-FFF2-40B4-BE49-F238E27FC236}">
                <a16:creationId xmlns:a16="http://schemas.microsoft.com/office/drawing/2014/main" id="{4CD208FF-2A12-416E-B5B7-C742BE2ED3A8}"/>
              </a:ext>
            </a:extLst>
          </p:cNvPr>
          <p:cNvSpPr txBox="1"/>
          <p:nvPr/>
        </p:nvSpPr>
        <p:spPr>
          <a:xfrm>
            <a:off x="8455378" y="2579132"/>
            <a:ext cx="2720622" cy="369332"/>
          </a:xfrm>
          <a:prstGeom prst="rect">
            <a:avLst/>
          </a:prstGeom>
          <a:noFill/>
        </p:spPr>
        <p:txBody>
          <a:bodyPr wrap="square" rtlCol="0">
            <a:spAutoFit/>
          </a:bodyPr>
          <a:lstStyle/>
          <a:p>
            <a:r>
              <a:rPr lang="en-US" dirty="0"/>
              <a:t>Profit by City Analysis</a:t>
            </a:r>
          </a:p>
        </p:txBody>
      </p:sp>
    </p:spTree>
    <p:extLst>
      <p:ext uri="{BB962C8B-B14F-4D97-AF65-F5344CB8AC3E}">
        <p14:creationId xmlns:p14="http://schemas.microsoft.com/office/powerpoint/2010/main" val="4294407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D66124-1097-4635-8F64-683CEC3E2CC6}"/>
              </a:ext>
            </a:extLst>
          </p:cNvPr>
          <p:cNvSpPr txBox="1"/>
          <p:nvPr/>
        </p:nvSpPr>
        <p:spPr>
          <a:xfrm>
            <a:off x="1012874" y="365759"/>
            <a:ext cx="9973994" cy="6035178"/>
          </a:xfrm>
          <a:prstGeom prst="rect">
            <a:avLst/>
          </a:prstGeom>
          <a:noFill/>
        </p:spPr>
        <p:txBody>
          <a:bodyPr wrap="square">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Recommendations:</a:t>
            </a:r>
          </a:p>
          <a:p>
            <a:pPr marL="0" marR="0">
              <a:lnSpc>
                <a:spcPct val="107000"/>
              </a:lnSpc>
              <a:spcBef>
                <a:spcPts val="0"/>
              </a:spcBef>
              <a:spcAft>
                <a:spcPts val="800"/>
              </a:spcAft>
            </a:pPr>
            <a:r>
              <a:rPr lang="en-US" sz="2000" dirty="0">
                <a:latin typeface="Arial" panose="020B0604020202020204" pitchFamily="34" charset="0"/>
                <a:ea typeface="Calibri" panose="020F0502020204030204" pitchFamily="34" charset="0"/>
                <a:cs typeface="Times New Roman" panose="02020603050405020304" pitchFamily="18" charset="0"/>
              </a:rPr>
              <a:t>After creating insightful visualizations, I have come to following recommendations for XYZ Business Firm:-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cs typeface="Times New Roman" panose="02020603050405020304" pitchFamily="18" charset="0"/>
              </a:rPr>
              <a:t>Data analysis done on customers’ income shows majority of cab riders prefer yellow cabs.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cs typeface="Times New Roman" panose="02020603050405020304" pitchFamily="18" charset="0"/>
              </a:rPr>
              <a:t>The group with unknown income (null values) rides yellow cabs more than pink cabs.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cs typeface="Times New Roman" panose="02020603050405020304" pitchFamily="18" charset="0"/>
              </a:rPr>
              <a:t>The highest profit in cab company is for yellow cab in big city like New York. Other cities also show more profit for riding yellow cabs as compared to pink cabs. Only Nashville, Sacramento, San Diego and Pittsburgh have slightly higher customer preference for Pink cab company.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cs typeface="Times New Roman" panose="02020603050405020304" pitchFamily="18" charset="0"/>
              </a:rPr>
              <a:t>When compared with New York, all other cities have less profit in cab company and cannot take the place of New York’s yellow cab company profits.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cs typeface="Times New Roman" panose="02020603050405020304" pitchFamily="18" charset="0"/>
              </a:rPr>
              <a:t>In all three years (2016, 2017, 2018) study of cab companies Pink cab is losing profit in a big difference with the rival Yellow cab company.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Arial" panose="020B0604020202020204" pitchFamily="34" charset="0"/>
                <a:ea typeface="Calibri" panose="020F0502020204030204" pitchFamily="34" charset="0"/>
                <a:cs typeface="Times New Roman" panose="02020603050405020304" pitchFamily="18" charset="0"/>
              </a:rPr>
              <a:t>The analysis show gender difference in riding cabs as male to female ratio is more for riding yellow cabs as compared to pink cabs.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Based on all these recommendations, it is wise for XYZ </a:t>
            </a:r>
            <a:r>
              <a:rPr lang="en-US" dirty="0">
                <a:latin typeface="Arial" panose="020B0604020202020204" pitchFamily="34" charset="0"/>
                <a:ea typeface="Calibri" panose="020F0502020204030204" pitchFamily="34" charset="0"/>
                <a:cs typeface="Times New Roman" panose="02020603050405020304" pitchFamily="18" charset="0"/>
              </a:rPr>
              <a:t>B</a:t>
            </a:r>
            <a:r>
              <a:rPr lang="en-US" sz="1800" dirty="0">
                <a:effectLst/>
                <a:latin typeface="Arial" panose="020B0604020202020204" pitchFamily="34" charset="0"/>
                <a:ea typeface="Calibri" panose="020F0502020204030204" pitchFamily="34" charset="0"/>
                <a:cs typeface="Times New Roman" panose="02020603050405020304" pitchFamily="18" charset="0"/>
              </a:rPr>
              <a:t>usiness </a:t>
            </a:r>
            <a:r>
              <a:rPr lang="en-US" dirty="0">
                <a:latin typeface="Arial" panose="020B0604020202020204" pitchFamily="34" charset="0"/>
                <a:ea typeface="Calibri" panose="020F0502020204030204" pitchFamily="34" charset="0"/>
                <a:cs typeface="Times New Roman" panose="02020603050405020304" pitchFamily="18" charset="0"/>
              </a:rPr>
              <a:t>Firm </a:t>
            </a:r>
            <a:r>
              <a:rPr lang="en-US" sz="1800" dirty="0">
                <a:effectLst/>
                <a:latin typeface="Arial" panose="020B0604020202020204" pitchFamily="34" charset="0"/>
                <a:ea typeface="Calibri" panose="020F0502020204030204" pitchFamily="34" charset="0"/>
                <a:cs typeface="Times New Roman" panose="02020603050405020304" pitchFamily="18" charset="0"/>
              </a:rPr>
              <a:t>to </a:t>
            </a:r>
            <a:r>
              <a:rPr lang="en-US" sz="1800" b="1" dirty="0">
                <a:effectLst/>
                <a:latin typeface="Arial" panose="020B0604020202020204" pitchFamily="34" charset="0"/>
                <a:ea typeface="Calibri" panose="020F0502020204030204" pitchFamily="34" charset="0"/>
                <a:cs typeface="Times New Roman" panose="02020603050405020304" pitchFamily="18" charset="0"/>
              </a:rPr>
              <a:t>invest</a:t>
            </a:r>
            <a:r>
              <a:rPr lang="en-US" sz="1800" dirty="0">
                <a:effectLst/>
                <a:latin typeface="Arial" panose="020B0604020202020204" pitchFamily="34" charset="0"/>
                <a:ea typeface="Calibri" panose="020F0502020204030204" pitchFamily="34" charset="0"/>
                <a:cs typeface="Times New Roman" panose="02020603050405020304" pitchFamily="18" charset="0"/>
              </a:rPr>
              <a:t> in </a:t>
            </a:r>
            <a:r>
              <a:rPr lang="en-US" sz="1800" b="1" dirty="0">
                <a:effectLst/>
                <a:latin typeface="Arial" panose="020B0604020202020204" pitchFamily="34" charset="0"/>
                <a:ea typeface="Calibri" panose="020F0502020204030204" pitchFamily="34" charset="0"/>
                <a:cs typeface="Times New Roman" panose="02020603050405020304" pitchFamily="18" charset="0"/>
              </a:rPr>
              <a:t>yellow cab</a:t>
            </a:r>
            <a:r>
              <a:rPr lang="en-US" sz="1800" dirty="0">
                <a:effectLst/>
                <a:latin typeface="Arial" panose="020B0604020202020204" pitchFamily="34" charset="0"/>
                <a:ea typeface="Calibri" panose="020F0502020204030204" pitchFamily="34" charset="0"/>
                <a:cs typeface="Times New Roman" panose="02020603050405020304" pitchFamily="18" charset="0"/>
              </a:rPr>
              <a:t> company.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3516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F8678E-3AFE-4D9A-AACA-279138E13342}"/>
              </a:ext>
            </a:extLst>
          </p:cNvPr>
          <p:cNvSpPr/>
          <p:nvPr/>
        </p:nvSpPr>
        <p:spPr>
          <a:xfrm>
            <a:off x="0" y="0"/>
            <a:ext cx="12192000" cy="1219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 name="Title 1">
            <a:extLst>
              <a:ext uri="{FF2B5EF4-FFF2-40B4-BE49-F238E27FC236}">
                <a16:creationId xmlns:a16="http://schemas.microsoft.com/office/drawing/2014/main" id="{86C4588D-DD6A-4CEC-BEB1-1757EA1003DC}"/>
              </a:ext>
            </a:extLst>
          </p:cNvPr>
          <p:cNvSpPr>
            <a:spLocks noGrp="1"/>
          </p:cNvSpPr>
          <p:nvPr>
            <p:ph type="title"/>
          </p:nvPr>
        </p:nvSpPr>
        <p:spPr>
          <a:xfrm>
            <a:off x="0" y="1"/>
            <a:ext cx="12214578" cy="1174043"/>
          </a:xfrm>
        </p:spPr>
        <p:txBody>
          <a:bodyPr>
            <a:normAutofit/>
          </a:bodyPr>
          <a:lstStyle/>
          <a:p>
            <a:r>
              <a:rPr lang="en-US" dirty="0">
                <a:solidFill>
                  <a:schemeClr val="accent2">
                    <a:lumMod val="75000"/>
                  </a:schemeClr>
                </a:solidFill>
              </a:rPr>
              <a:t>G2M Insight For Cab Investment Case Study </a:t>
            </a:r>
          </a:p>
        </p:txBody>
      </p:sp>
      <p:sp>
        <p:nvSpPr>
          <p:cNvPr id="5" name="TextBox 4">
            <a:extLst>
              <a:ext uri="{FF2B5EF4-FFF2-40B4-BE49-F238E27FC236}">
                <a16:creationId xmlns:a16="http://schemas.microsoft.com/office/drawing/2014/main" id="{4F8EB0D0-BAF7-47F8-AF51-350A4D162A67}"/>
              </a:ext>
            </a:extLst>
          </p:cNvPr>
          <p:cNvSpPr txBox="1"/>
          <p:nvPr/>
        </p:nvSpPr>
        <p:spPr>
          <a:xfrm>
            <a:off x="270932" y="1388532"/>
            <a:ext cx="11514667" cy="4016484"/>
          </a:xfrm>
          <a:prstGeom prst="rect">
            <a:avLst/>
          </a:prstGeom>
          <a:noFill/>
        </p:spPr>
        <p:txBody>
          <a:bodyPr wrap="square">
            <a:spAutoFit/>
          </a:bodyPr>
          <a:lstStyle/>
          <a:p>
            <a:pPr marL="0" marR="0">
              <a:spcBef>
                <a:spcPts val="900"/>
              </a:spcBef>
              <a:spcAft>
                <a:spcPts val="900"/>
              </a:spcAft>
            </a:pPr>
            <a:r>
              <a:rPr lang="en-US" sz="1800" b="1" dirty="0">
                <a:solidFill>
                  <a:srgbClr val="2D3B45"/>
                </a:solidFill>
                <a:effectLst/>
                <a:latin typeface="Helvetica" panose="020B0604020202020204" pitchFamily="34" charset="0"/>
                <a:ea typeface="Times New Roman" panose="02020603050405020304" pitchFamily="18" charset="0"/>
              </a:rPr>
              <a:t>Executive Summary:</a:t>
            </a:r>
          </a:p>
          <a:p>
            <a:pPr marL="0" marR="0">
              <a:spcBef>
                <a:spcPts val="900"/>
              </a:spcBef>
              <a:spcAft>
                <a:spcPts val="900"/>
              </a:spcAft>
            </a:pPr>
            <a:r>
              <a:rPr lang="en-US" sz="1800" dirty="0">
                <a:solidFill>
                  <a:srgbClr val="2D3B45"/>
                </a:solidFill>
                <a:effectLst/>
                <a:latin typeface="Helvetica" panose="020B0604020202020204" pitchFamily="34" charset="0"/>
                <a:ea typeface="Times New Roman" panose="02020603050405020304" pitchFamily="18" charset="0"/>
              </a:rPr>
              <a:t>XYZ wants to invest in a Cab company business and wants an insight into datasets provided for the yellow cab and pink cab companies. </a:t>
            </a:r>
          </a:p>
          <a:p>
            <a:pPr>
              <a:spcBef>
                <a:spcPts val="900"/>
              </a:spcBef>
              <a:spcAft>
                <a:spcPts val="900"/>
              </a:spcAft>
            </a:pPr>
            <a:r>
              <a:rPr lang="en-US" sz="1800" b="1" dirty="0">
                <a:solidFill>
                  <a:srgbClr val="2D3B45"/>
                </a:solidFill>
                <a:effectLst/>
                <a:latin typeface="Helvetica" panose="020B0604020202020204" pitchFamily="34" charset="0"/>
                <a:ea typeface="Times New Roman" panose="02020603050405020304" pitchFamily="18" charset="0"/>
              </a:rPr>
              <a:t>Business Problem:</a:t>
            </a:r>
          </a:p>
          <a:p>
            <a:pPr marL="0" marR="0">
              <a:spcBef>
                <a:spcPts val="900"/>
              </a:spcBef>
              <a:spcAft>
                <a:spcPts val="900"/>
              </a:spcAft>
            </a:pPr>
            <a:r>
              <a:rPr lang="en-US" dirty="0">
                <a:solidFill>
                  <a:srgbClr val="2D3B45"/>
                </a:solidFill>
                <a:latin typeface="Helvetica" panose="020B0604020202020204" pitchFamily="34" charset="0"/>
                <a:ea typeface="Times New Roman" panose="02020603050405020304" pitchFamily="18" charset="0"/>
              </a:rPr>
              <a:t>For XYZ’s Go-to-Market (G2M) Strategy, they need our help to fully see the market trends, understand it and then make a better and final decision to do investment in a cab company.</a:t>
            </a:r>
          </a:p>
          <a:p>
            <a:pPr marL="0" marR="0">
              <a:spcBef>
                <a:spcPts val="900"/>
              </a:spcBef>
              <a:spcAft>
                <a:spcPts val="900"/>
              </a:spcAft>
            </a:pPr>
            <a:r>
              <a:rPr lang="en-US" sz="1800" b="1" dirty="0">
                <a:solidFill>
                  <a:srgbClr val="2D3B45"/>
                </a:solidFill>
                <a:effectLst/>
                <a:latin typeface="Helvetica" panose="020B0604020202020204" pitchFamily="34" charset="0"/>
                <a:ea typeface="Times New Roman" panose="02020603050405020304" pitchFamily="18" charset="0"/>
              </a:rPr>
              <a:t>Approach: </a:t>
            </a:r>
          </a:p>
          <a:p>
            <a:pPr marL="0" marR="0">
              <a:spcBef>
                <a:spcPts val="900"/>
              </a:spcBef>
              <a:spcAft>
                <a:spcPts val="900"/>
              </a:spcAft>
            </a:pPr>
            <a:r>
              <a:rPr lang="en-US" sz="1800" dirty="0">
                <a:solidFill>
                  <a:srgbClr val="2D3B45"/>
                </a:solidFill>
                <a:effectLst/>
                <a:latin typeface="Helvetica" panose="020B0604020202020204" pitchFamily="34" charset="0"/>
                <a:ea typeface="Times New Roman" panose="02020603050405020304" pitchFamily="18" charset="0"/>
              </a:rPr>
              <a:t>This business problem can be sought by following the approach of reviewing and understanding the data for cab companies, joining the data tables, removing the duplicates, analysis by creating visualizations, getting insightful hypothesis from the visualizations, and providing recommendations.</a:t>
            </a:r>
          </a:p>
        </p:txBody>
      </p:sp>
    </p:spTree>
    <p:extLst>
      <p:ext uri="{BB962C8B-B14F-4D97-AF65-F5344CB8AC3E}">
        <p14:creationId xmlns:p14="http://schemas.microsoft.com/office/powerpoint/2010/main" val="3659936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F8678E-3AFE-4D9A-AACA-279138E13342}"/>
              </a:ext>
            </a:extLst>
          </p:cNvPr>
          <p:cNvSpPr/>
          <p:nvPr/>
        </p:nvSpPr>
        <p:spPr>
          <a:xfrm>
            <a:off x="0" y="0"/>
            <a:ext cx="12192000" cy="1219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4588D-DD6A-4CEC-BEB1-1757EA1003DC}"/>
              </a:ext>
            </a:extLst>
          </p:cNvPr>
          <p:cNvSpPr>
            <a:spLocks noGrp="1"/>
          </p:cNvSpPr>
          <p:nvPr>
            <p:ph type="title"/>
          </p:nvPr>
        </p:nvSpPr>
        <p:spPr>
          <a:xfrm>
            <a:off x="0" y="1"/>
            <a:ext cx="12214578" cy="1174043"/>
          </a:xfrm>
        </p:spPr>
        <p:txBody>
          <a:bodyPr/>
          <a:lstStyle/>
          <a:p>
            <a:r>
              <a:rPr lang="en-US" dirty="0">
                <a:solidFill>
                  <a:schemeClr val="accent2">
                    <a:lumMod val="75000"/>
                  </a:schemeClr>
                </a:solidFill>
              </a:rPr>
              <a:t>G2M Insight For Cab Investment Case Study  </a:t>
            </a:r>
          </a:p>
        </p:txBody>
      </p:sp>
      <p:sp>
        <p:nvSpPr>
          <p:cNvPr id="5" name="TextBox 4">
            <a:extLst>
              <a:ext uri="{FF2B5EF4-FFF2-40B4-BE49-F238E27FC236}">
                <a16:creationId xmlns:a16="http://schemas.microsoft.com/office/drawing/2014/main" id="{1C518A37-830E-46BF-9101-8D2EAB85B89B}"/>
              </a:ext>
            </a:extLst>
          </p:cNvPr>
          <p:cNvSpPr txBox="1"/>
          <p:nvPr/>
        </p:nvSpPr>
        <p:spPr>
          <a:xfrm>
            <a:off x="654756" y="1591733"/>
            <a:ext cx="10984088" cy="5709255"/>
          </a:xfrm>
          <a:prstGeom prst="rect">
            <a:avLst/>
          </a:prstGeom>
          <a:noFill/>
        </p:spPr>
        <p:txBody>
          <a:bodyPr wrap="square">
            <a:spAutoFit/>
          </a:bodyPr>
          <a:lstStyle/>
          <a:p>
            <a:pPr marL="0" marR="0">
              <a:spcBef>
                <a:spcPts val="900"/>
              </a:spcBef>
              <a:spcAft>
                <a:spcPts val="900"/>
              </a:spcAft>
            </a:pPr>
            <a:r>
              <a:rPr lang="en-US" sz="2000" b="1" dirty="0">
                <a:solidFill>
                  <a:srgbClr val="2D3B45"/>
                </a:solidFill>
                <a:effectLst/>
                <a:latin typeface="Helvetica" panose="020B0604020202020204" pitchFamily="34" charset="0"/>
                <a:ea typeface="Times New Roman" panose="02020603050405020304" pitchFamily="18" charset="0"/>
              </a:rPr>
              <a:t>Exploratory Data Analysis (EDA):</a:t>
            </a:r>
            <a:endParaRPr lang="en-US" sz="1800" dirty="0">
              <a:effectLst/>
              <a:latin typeface="Times New Roman" panose="02020603050405020304" pitchFamily="18" charset="0"/>
              <a:ea typeface="Times New Roman" panose="02020603050405020304" pitchFamily="18" charset="0"/>
            </a:endParaRPr>
          </a:p>
          <a:p>
            <a:pPr marL="0" marR="0">
              <a:spcBef>
                <a:spcPts val="900"/>
              </a:spcBef>
              <a:spcAft>
                <a:spcPts val="900"/>
              </a:spcAft>
            </a:pPr>
            <a:r>
              <a:rPr lang="en-US" dirty="0">
                <a:effectLst/>
                <a:latin typeface="Arial" panose="020B0604020202020204" pitchFamily="34" charset="0"/>
                <a:ea typeface="Times New Roman" panose="02020603050405020304" pitchFamily="18" charset="0"/>
                <a:cs typeface="Arial" panose="020B0604020202020204" pitchFamily="34" charset="0"/>
              </a:rPr>
              <a:t>Exploratory Data Analysis in the science of analyzing and investigating various datasets leading to the study and summary details of the important characteristics in the datasets. </a:t>
            </a:r>
            <a:r>
              <a:rPr lang="en-US" dirty="0">
                <a:latin typeface="Arial" panose="020B0604020202020204" pitchFamily="34" charset="0"/>
                <a:ea typeface="Times New Roman" panose="02020603050405020304" pitchFamily="18" charset="0"/>
                <a:cs typeface="Arial" panose="020B0604020202020204" pitchFamily="34" charset="0"/>
              </a:rPr>
              <a:t>EDA encompasses data manipulation and use of data visualization techniques to get meaningful results. The trends and future predictions can be done by complete understanding of variables in datasets and their relationships with each other.</a:t>
            </a:r>
            <a:r>
              <a:rPr lang="en-US" dirty="0">
                <a:effectLst/>
                <a:latin typeface="Arial" panose="020B0604020202020204" pitchFamily="34" charset="0"/>
                <a:ea typeface="Times New Roman" panose="02020603050405020304" pitchFamily="18" charset="0"/>
                <a:cs typeface="Arial" panose="020B0604020202020204" pitchFamily="34" charset="0"/>
              </a:rPr>
              <a:t> </a:t>
            </a:r>
          </a:p>
          <a:p>
            <a:pPr marL="0" marR="0">
              <a:spcBef>
                <a:spcPts val="900"/>
              </a:spcBef>
              <a:spcAft>
                <a:spcPts val="900"/>
              </a:spcAft>
            </a:pPr>
            <a:r>
              <a:rPr lang="en-US" sz="2000" b="1" dirty="0">
                <a:effectLst/>
                <a:latin typeface="Arial" panose="020B0604020202020204" pitchFamily="34" charset="0"/>
                <a:ea typeface="Times New Roman" panose="02020603050405020304" pitchFamily="18" charset="0"/>
                <a:cs typeface="Arial" panose="020B0604020202020204" pitchFamily="34" charset="0"/>
              </a:rPr>
              <a:t>EDA Summary:</a:t>
            </a:r>
          </a:p>
          <a:p>
            <a:pPr marL="0" marR="0">
              <a:spcBef>
                <a:spcPts val="900"/>
              </a:spcBef>
              <a:spcAft>
                <a:spcPts val="900"/>
              </a:spcAft>
            </a:pPr>
            <a:r>
              <a:rPr lang="en-US" sz="2000" dirty="0">
                <a:solidFill>
                  <a:srgbClr val="2D3B45"/>
                </a:solidFill>
                <a:effectLst/>
                <a:latin typeface="Arial" panose="020B0604020202020204" pitchFamily="34" charset="0"/>
                <a:ea typeface="Times New Roman" panose="02020603050405020304" pitchFamily="18" charset="0"/>
                <a:cs typeface="Arial" panose="020B0604020202020204" pitchFamily="34" charset="0"/>
              </a:rPr>
              <a:t>In G2M Case Study, EDA is done using the data in the intake report. The t</a:t>
            </a:r>
            <a:r>
              <a:rPr lang="en-US" sz="2000" dirty="0">
                <a:effectLst/>
                <a:latin typeface="Arial" panose="020B0604020202020204" pitchFamily="34" charset="0"/>
                <a:ea typeface="Times New Roman" panose="02020603050405020304" pitchFamily="18" charset="0"/>
                <a:cs typeface="Arial" panose="020B0604020202020204" pitchFamily="34" charset="0"/>
              </a:rPr>
              <a:t>ime period of data analysis is January 31, 2016 to December 31, 2018. </a:t>
            </a:r>
            <a:r>
              <a:rPr lang="en-US" sz="2000" dirty="0">
                <a:latin typeface="Arial" panose="020B0604020202020204" pitchFamily="34" charset="0"/>
                <a:ea typeface="Times New Roman" panose="02020603050405020304" pitchFamily="18" charset="0"/>
                <a:cs typeface="Arial" panose="020B0604020202020204" pitchFamily="34" charset="0"/>
              </a:rPr>
              <a:t>The business problem is solved by </a:t>
            </a:r>
            <a:r>
              <a:rPr lang="en-US" sz="2000" dirty="0">
                <a:solidFill>
                  <a:srgbClr val="2D3B45"/>
                </a:solidFill>
                <a:effectLst/>
                <a:latin typeface="Helvetica" panose="020B0604020202020204" pitchFamily="34" charset="0"/>
                <a:ea typeface="Times New Roman" panose="02020603050405020304" pitchFamily="18" charset="0"/>
              </a:rPr>
              <a:t>reviewing and understanding the data for cab companies, joining the data tables, removing the duplicates, creating visualizations for analysis, getting insightful hypothesis from the visualizations, and providing recommendations to the XYZ business firm for investment in the cab industry.</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900"/>
              </a:spcBef>
              <a:spcAft>
                <a:spcPts val="900"/>
              </a:spcAft>
            </a:pP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900"/>
              </a:spcBef>
              <a:spcAft>
                <a:spcPts val="900"/>
              </a:spcAft>
            </a:pPr>
            <a:endParaRPr lang="en-US" sz="2000" b="1"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5410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F8678E-3AFE-4D9A-AACA-279138E13342}"/>
              </a:ext>
            </a:extLst>
          </p:cNvPr>
          <p:cNvSpPr/>
          <p:nvPr/>
        </p:nvSpPr>
        <p:spPr>
          <a:xfrm>
            <a:off x="0" y="0"/>
            <a:ext cx="12192000" cy="1219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4588D-DD6A-4CEC-BEB1-1757EA1003DC}"/>
              </a:ext>
            </a:extLst>
          </p:cNvPr>
          <p:cNvSpPr>
            <a:spLocks noGrp="1"/>
          </p:cNvSpPr>
          <p:nvPr>
            <p:ph type="title"/>
          </p:nvPr>
        </p:nvSpPr>
        <p:spPr>
          <a:xfrm>
            <a:off x="0" y="1"/>
            <a:ext cx="12214578" cy="1174043"/>
          </a:xfrm>
        </p:spPr>
        <p:txBody>
          <a:bodyPr/>
          <a:lstStyle/>
          <a:p>
            <a:r>
              <a:rPr lang="en-US" dirty="0">
                <a:solidFill>
                  <a:schemeClr val="accent2">
                    <a:lumMod val="75000"/>
                  </a:schemeClr>
                </a:solidFill>
              </a:rPr>
              <a:t>Profit Analysis by Year</a:t>
            </a:r>
          </a:p>
        </p:txBody>
      </p:sp>
      <p:pic>
        <p:nvPicPr>
          <p:cNvPr id="6" name="Picture 5" descr="Chart, bar chart&#10;&#10;Description automatically generated">
            <a:extLst>
              <a:ext uri="{FF2B5EF4-FFF2-40B4-BE49-F238E27FC236}">
                <a16:creationId xmlns:a16="http://schemas.microsoft.com/office/drawing/2014/main" id="{C7033E98-DBDB-498E-9D4D-E56F9B72B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889" y="1494832"/>
            <a:ext cx="7168267" cy="5363167"/>
          </a:xfrm>
          <a:prstGeom prst="rect">
            <a:avLst/>
          </a:prstGeom>
        </p:spPr>
      </p:pic>
      <p:sp>
        <p:nvSpPr>
          <p:cNvPr id="7" name="TextBox 6">
            <a:extLst>
              <a:ext uri="{FF2B5EF4-FFF2-40B4-BE49-F238E27FC236}">
                <a16:creationId xmlns:a16="http://schemas.microsoft.com/office/drawing/2014/main" id="{0F60F67D-BB4D-4A6E-9C83-B0E92C53631E}"/>
              </a:ext>
            </a:extLst>
          </p:cNvPr>
          <p:cNvSpPr txBox="1"/>
          <p:nvPr/>
        </p:nvSpPr>
        <p:spPr>
          <a:xfrm>
            <a:off x="9302044" y="2777067"/>
            <a:ext cx="2415823" cy="1477328"/>
          </a:xfrm>
          <a:prstGeom prst="rect">
            <a:avLst/>
          </a:prstGeom>
          <a:noFill/>
        </p:spPr>
        <p:txBody>
          <a:bodyPr wrap="square" rtlCol="0">
            <a:spAutoFit/>
          </a:bodyPr>
          <a:lstStyle/>
          <a:p>
            <a:r>
              <a:rPr lang="en-US" dirty="0"/>
              <a:t>Profit Analysis by year:</a:t>
            </a:r>
          </a:p>
          <a:p>
            <a:r>
              <a:rPr lang="en-US" dirty="0"/>
              <a:t>2016-2018. The bars show highest profit for Yellow cab in all three years. </a:t>
            </a:r>
          </a:p>
        </p:txBody>
      </p:sp>
    </p:spTree>
    <p:extLst>
      <p:ext uri="{BB962C8B-B14F-4D97-AF65-F5344CB8AC3E}">
        <p14:creationId xmlns:p14="http://schemas.microsoft.com/office/powerpoint/2010/main" val="383573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F8678E-3AFE-4D9A-AACA-279138E13342}"/>
              </a:ext>
            </a:extLst>
          </p:cNvPr>
          <p:cNvSpPr/>
          <p:nvPr/>
        </p:nvSpPr>
        <p:spPr>
          <a:xfrm>
            <a:off x="0" y="0"/>
            <a:ext cx="12192000" cy="1219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4588D-DD6A-4CEC-BEB1-1757EA1003DC}"/>
              </a:ext>
            </a:extLst>
          </p:cNvPr>
          <p:cNvSpPr>
            <a:spLocks noGrp="1"/>
          </p:cNvSpPr>
          <p:nvPr>
            <p:ph type="title"/>
          </p:nvPr>
        </p:nvSpPr>
        <p:spPr>
          <a:xfrm>
            <a:off x="0" y="1"/>
            <a:ext cx="12214578" cy="1174043"/>
          </a:xfrm>
        </p:spPr>
        <p:txBody>
          <a:bodyPr/>
          <a:lstStyle/>
          <a:p>
            <a:r>
              <a:rPr lang="en-US" dirty="0">
                <a:solidFill>
                  <a:schemeClr val="accent2">
                    <a:lumMod val="75000"/>
                  </a:schemeClr>
                </a:solidFill>
              </a:rPr>
              <a:t>Profit Analysis by Gender</a:t>
            </a:r>
          </a:p>
        </p:txBody>
      </p:sp>
      <p:pic>
        <p:nvPicPr>
          <p:cNvPr id="5" name="Picture 4" descr="Chart, bar chart&#10;&#10;Description automatically generated">
            <a:extLst>
              <a:ext uri="{FF2B5EF4-FFF2-40B4-BE49-F238E27FC236}">
                <a16:creationId xmlns:a16="http://schemas.microsoft.com/office/drawing/2014/main" id="{FCC8E1A0-15F7-4EF6-8073-1055E7944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551" y="1459288"/>
            <a:ext cx="5352849" cy="5398711"/>
          </a:xfrm>
          <a:prstGeom prst="rect">
            <a:avLst/>
          </a:prstGeom>
        </p:spPr>
      </p:pic>
      <p:sp>
        <p:nvSpPr>
          <p:cNvPr id="6" name="TextBox 5">
            <a:extLst>
              <a:ext uri="{FF2B5EF4-FFF2-40B4-BE49-F238E27FC236}">
                <a16:creationId xmlns:a16="http://schemas.microsoft.com/office/drawing/2014/main" id="{057FB800-8CF0-4B48-A1DC-D26EC1A1F9E1}"/>
              </a:ext>
            </a:extLst>
          </p:cNvPr>
          <p:cNvSpPr txBox="1"/>
          <p:nvPr/>
        </p:nvSpPr>
        <p:spPr>
          <a:xfrm>
            <a:off x="8884356" y="2596444"/>
            <a:ext cx="2190044" cy="2031325"/>
          </a:xfrm>
          <a:prstGeom prst="rect">
            <a:avLst/>
          </a:prstGeom>
          <a:noFill/>
        </p:spPr>
        <p:txBody>
          <a:bodyPr wrap="square" rtlCol="0">
            <a:spAutoFit/>
          </a:bodyPr>
          <a:lstStyle/>
          <a:p>
            <a:r>
              <a:rPr lang="en-US" dirty="0"/>
              <a:t>Profit Analysis by Gender: less profit is seen in pink cab riders regardless of gender and dates of travel in years (2016-2018)</a:t>
            </a:r>
          </a:p>
        </p:txBody>
      </p:sp>
    </p:spTree>
    <p:extLst>
      <p:ext uri="{BB962C8B-B14F-4D97-AF65-F5344CB8AC3E}">
        <p14:creationId xmlns:p14="http://schemas.microsoft.com/office/powerpoint/2010/main" val="432237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F8678E-3AFE-4D9A-AACA-279138E13342}"/>
              </a:ext>
            </a:extLst>
          </p:cNvPr>
          <p:cNvSpPr/>
          <p:nvPr/>
        </p:nvSpPr>
        <p:spPr>
          <a:xfrm>
            <a:off x="0" y="0"/>
            <a:ext cx="12192000" cy="1219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4588D-DD6A-4CEC-BEB1-1757EA1003DC}"/>
              </a:ext>
            </a:extLst>
          </p:cNvPr>
          <p:cNvSpPr>
            <a:spLocks noGrp="1"/>
          </p:cNvSpPr>
          <p:nvPr>
            <p:ph type="title"/>
          </p:nvPr>
        </p:nvSpPr>
        <p:spPr>
          <a:xfrm>
            <a:off x="0" y="1"/>
            <a:ext cx="12214578" cy="1174043"/>
          </a:xfrm>
        </p:spPr>
        <p:txBody>
          <a:bodyPr/>
          <a:lstStyle/>
          <a:p>
            <a:r>
              <a:rPr lang="en-US" dirty="0">
                <a:solidFill>
                  <a:schemeClr val="accent2">
                    <a:lumMod val="75000"/>
                  </a:schemeClr>
                </a:solidFill>
              </a:rPr>
              <a:t>Profit Analysis by Date of Travel</a:t>
            </a:r>
          </a:p>
        </p:txBody>
      </p:sp>
      <p:pic>
        <p:nvPicPr>
          <p:cNvPr id="5" name="Picture 4" descr="Chart, bar chart&#10;&#10;Description automatically generated">
            <a:extLst>
              <a:ext uri="{FF2B5EF4-FFF2-40B4-BE49-F238E27FC236}">
                <a16:creationId xmlns:a16="http://schemas.microsoft.com/office/drawing/2014/main" id="{B6537F7E-871B-4840-BE4E-3996F0A26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543" y="1401908"/>
            <a:ext cx="4253902" cy="5456092"/>
          </a:xfrm>
          <a:prstGeom prst="rect">
            <a:avLst/>
          </a:prstGeom>
        </p:spPr>
      </p:pic>
      <p:sp>
        <p:nvSpPr>
          <p:cNvPr id="6" name="TextBox 5">
            <a:extLst>
              <a:ext uri="{FF2B5EF4-FFF2-40B4-BE49-F238E27FC236}">
                <a16:creationId xmlns:a16="http://schemas.microsoft.com/office/drawing/2014/main" id="{639228C1-A266-4BBB-9C6C-80742B1E7CF6}"/>
              </a:ext>
            </a:extLst>
          </p:cNvPr>
          <p:cNvSpPr txBox="1"/>
          <p:nvPr/>
        </p:nvSpPr>
        <p:spPr>
          <a:xfrm>
            <a:off x="8985956" y="2401711"/>
            <a:ext cx="1794933" cy="2862322"/>
          </a:xfrm>
          <a:prstGeom prst="rect">
            <a:avLst/>
          </a:prstGeom>
          <a:noFill/>
        </p:spPr>
        <p:txBody>
          <a:bodyPr wrap="square" rtlCol="0">
            <a:spAutoFit/>
          </a:bodyPr>
          <a:lstStyle/>
          <a:p>
            <a:r>
              <a:rPr lang="en-US" dirty="0"/>
              <a:t>Profit analysis by date of travel: The bars show consistent high profit for yellow cab and consistent low profits for pink cab from 2016-2018.</a:t>
            </a:r>
          </a:p>
        </p:txBody>
      </p:sp>
    </p:spTree>
    <p:extLst>
      <p:ext uri="{BB962C8B-B14F-4D97-AF65-F5344CB8AC3E}">
        <p14:creationId xmlns:p14="http://schemas.microsoft.com/office/powerpoint/2010/main" val="1493434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F8678E-3AFE-4D9A-AACA-279138E13342}"/>
              </a:ext>
            </a:extLst>
          </p:cNvPr>
          <p:cNvSpPr/>
          <p:nvPr/>
        </p:nvSpPr>
        <p:spPr>
          <a:xfrm>
            <a:off x="0" y="0"/>
            <a:ext cx="12192000" cy="1219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4588D-DD6A-4CEC-BEB1-1757EA1003DC}"/>
              </a:ext>
            </a:extLst>
          </p:cNvPr>
          <p:cNvSpPr>
            <a:spLocks noGrp="1"/>
          </p:cNvSpPr>
          <p:nvPr>
            <p:ph type="title"/>
          </p:nvPr>
        </p:nvSpPr>
        <p:spPr>
          <a:xfrm>
            <a:off x="0" y="1"/>
            <a:ext cx="12214578" cy="1174043"/>
          </a:xfrm>
        </p:spPr>
        <p:txBody>
          <a:bodyPr/>
          <a:lstStyle/>
          <a:p>
            <a:r>
              <a:rPr lang="en-US" dirty="0">
                <a:solidFill>
                  <a:schemeClr val="accent2">
                    <a:lumMod val="75000"/>
                  </a:schemeClr>
                </a:solidFill>
              </a:rPr>
              <a:t>Transaction Analysis by City</a:t>
            </a:r>
          </a:p>
        </p:txBody>
      </p:sp>
      <p:pic>
        <p:nvPicPr>
          <p:cNvPr id="5" name="Picture 4" descr="Chart, treemap chart&#10;&#10;Description automatically generated">
            <a:extLst>
              <a:ext uri="{FF2B5EF4-FFF2-40B4-BE49-F238E27FC236}">
                <a16:creationId xmlns:a16="http://schemas.microsoft.com/office/drawing/2014/main" id="{5E5DA83E-82C8-47BD-9DA5-A09634804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207" y="1291078"/>
            <a:ext cx="8524571" cy="5566921"/>
          </a:xfrm>
          <a:prstGeom prst="rect">
            <a:avLst/>
          </a:prstGeom>
        </p:spPr>
      </p:pic>
      <p:sp>
        <p:nvSpPr>
          <p:cNvPr id="6" name="TextBox 5">
            <a:extLst>
              <a:ext uri="{FF2B5EF4-FFF2-40B4-BE49-F238E27FC236}">
                <a16:creationId xmlns:a16="http://schemas.microsoft.com/office/drawing/2014/main" id="{C5320B2D-17A6-43D6-A34F-E324C09BF27A}"/>
              </a:ext>
            </a:extLst>
          </p:cNvPr>
          <p:cNvSpPr txBox="1"/>
          <p:nvPr/>
        </p:nvSpPr>
        <p:spPr>
          <a:xfrm>
            <a:off x="10001956" y="2596444"/>
            <a:ext cx="1682044" cy="2031325"/>
          </a:xfrm>
          <a:prstGeom prst="rect">
            <a:avLst/>
          </a:prstGeom>
          <a:noFill/>
        </p:spPr>
        <p:txBody>
          <a:bodyPr wrap="square" rtlCol="0">
            <a:spAutoFit/>
          </a:bodyPr>
          <a:lstStyle/>
          <a:p>
            <a:r>
              <a:rPr lang="en-US" dirty="0"/>
              <a:t>Transaction analysis by city show highest number of transactions for yellow cab in New York.</a:t>
            </a:r>
          </a:p>
        </p:txBody>
      </p:sp>
    </p:spTree>
    <p:extLst>
      <p:ext uri="{BB962C8B-B14F-4D97-AF65-F5344CB8AC3E}">
        <p14:creationId xmlns:p14="http://schemas.microsoft.com/office/powerpoint/2010/main" val="2716476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F8678E-3AFE-4D9A-AACA-279138E13342}"/>
              </a:ext>
            </a:extLst>
          </p:cNvPr>
          <p:cNvSpPr/>
          <p:nvPr/>
        </p:nvSpPr>
        <p:spPr>
          <a:xfrm>
            <a:off x="0" y="0"/>
            <a:ext cx="12192000" cy="1219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4588D-DD6A-4CEC-BEB1-1757EA1003DC}"/>
              </a:ext>
            </a:extLst>
          </p:cNvPr>
          <p:cNvSpPr>
            <a:spLocks noGrp="1"/>
          </p:cNvSpPr>
          <p:nvPr>
            <p:ph type="title"/>
          </p:nvPr>
        </p:nvSpPr>
        <p:spPr>
          <a:xfrm>
            <a:off x="0" y="1"/>
            <a:ext cx="12214578" cy="1174043"/>
          </a:xfrm>
        </p:spPr>
        <p:txBody>
          <a:bodyPr/>
          <a:lstStyle/>
          <a:p>
            <a:r>
              <a:rPr lang="en-US" dirty="0">
                <a:solidFill>
                  <a:schemeClr val="accent2">
                    <a:lumMod val="75000"/>
                  </a:schemeClr>
                </a:solidFill>
              </a:rPr>
              <a:t>Transaction Analysis by Year</a:t>
            </a:r>
          </a:p>
        </p:txBody>
      </p:sp>
      <p:pic>
        <p:nvPicPr>
          <p:cNvPr id="7" name="Picture 6" descr="Chart, bubble chart, treemap chart&#10;&#10;Description automatically generated">
            <a:extLst>
              <a:ext uri="{FF2B5EF4-FFF2-40B4-BE49-F238E27FC236}">
                <a16:creationId xmlns:a16="http://schemas.microsoft.com/office/drawing/2014/main" id="{99DC3E17-0220-4A32-BC11-002095316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969" y="1236620"/>
            <a:ext cx="5254187" cy="5545648"/>
          </a:xfrm>
          <a:prstGeom prst="rect">
            <a:avLst/>
          </a:prstGeom>
        </p:spPr>
      </p:pic>
      <p:sp>
        <p:nvSpPr>
          <p:cNvPr id="8" name="TextBox 7">
            <a:extLst>
              <a:ext uri="{FF2B5EF4-FFF2-40B4-BE49-F238E27FC236}">
                <a16:creationId xmlns:a16="http://schemas.microsoft.com/office/drawing/2014/main" id="{8D642147-A409-488F-8A14-87C01E6FE3DF}"/>
              </a:ext>
            </a:extLst>
          </p:cNvPr>
          <p:cNvSpPr txBox="1"/>
          <p:nvPr/>
        </p:nvSpPr>
        <p:spPr>
          <a:xfrm>
            <a:off x="8658579" y="2498214"/>
            <a:ext cx="2460978" cy="1754326"/>
          </a:xfrm>
          <a:prstGeom prst="rect">
            <a:avLst/>
          </a:prstGeom>
          <a:noFill/>
        </p:spPr>
        <p:txBody>
          <a:bodyPr wrap="square" rtlCol="0">
            <a:spAutoFit/>
          </a:bodyPr>
          <a:lstStyle/>
          <a:p>
            <a:r>
              <a:rPr lang="en-US" dirty="0"/>
              <a:t>Transaction analysis by year show higher transactions for yellow cab in all three years (2016-2018) of data study.</a:t>
            </a:r>
          </a:p>
        </p:txBody>
      </p:sp>
    </p:spTree>
    <p:extLst>
      <p:ext uri="{BB962C8B-B14F-4D97-AF65-F5344CB8AC3E}">
        <p14:creationId xmlns:p14="http://schemas.microsoft.com/office/powerpoint/2010/main" val="218117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F8678E-3AFE-4D9A-AACA-279138E13342}"/>
              </a:ext>
            </a:extLst>
          </p:cNvPr>
          <p:cNvSpPr/>
          <p:nvPr/>
        </p:nvSpPr>
        <p:spPr>
          <a:xfrm>
            <a:off x="0" y="0"/>
            <a:ext cx="12192000" cy="1219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4588D-DD6A-4CEC-BEB1-1757EA1003DC}"/>
              </a:ext>
            </a:extLst>
          </p:cNvPr>
          <p:cNvSpPr>
            <a:spLocks noGrp="1"/>
          </p:cNvSpPr>
          <p:nvPr>
            <p:ph type="title"/>
          </p:nvPr>
        </p:nvSpPr>
        <p:spPr>
          <a:xfrm>
            <a:off x="0" y="1"/>
            <a:ext cx="12214578" cy="1174043"/>
          </a:xfrm>
        </p:spPr>
        <p:txBody>
          <a:bodyPr/>
          <a:lstStyle/>
          <a:p>
            <a:r>
              <a:rPr lang="en-US" dirty="0">
                <a:solidFill>
                  <a:schemeClr val="accent2">
                    <a:lumMod val="75000"/>
                  </a:schemeClr>
                </a:solidFill>
              </a:rPr>
              <a:t>Cab Ride by Customer income Groups</a:t>
            </a:r>
          </a:p>
        </p:txBody>
      </p:sp>
      <p:pic>
        <p:nvPicPr>
          <p:cNvPr id="5" name="Picture 4" descr="Chart, bar chart&#10;&#10;Description automatically generated">
            <a:extLst>
              <a:ext uri="{FF2B5EF4-FFF2-40B4-BE49-F238E27FC236}">
                <a16:creationId xmlns:a16="http://schemas.microsoft.com/office/drawing/2014/main" id="{05036AC9-BBF5-4140-A6F2-76E821A59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4" y="1336468"/>
            <a:ext cx="8519316" cy="5521532"/>
          </a:xfrm>
          <a:prstGeom prst="rect">
            <a:avLst/>
          </a:prstGeom>
        </p:spPr>
      </p:pic>
      <p:sp>
        <p:nvSpPr>
          <p:cNvPr id="6" name="TextBox 5">
            <a:extLst>
              <a:ext uri="{FF2B5EF4-FFF2-40B4-BE49-F238E27FC236}">
                <a16:creationId xmlns:a16="http://schemas.microsoft.com/office/drawing/2014/main" id="{7A913038-C3B9-4CA0-8D70-8871C392FDE3}"/>
              </a:ext>
            </a:extLst>
          </p:cNvPr>
          <p:cNvSpPr txBox="1"/>
          <p:nvPr/>
        </p:nvSpPr>
        <p:spPr>
          <a:xfrm>
            <a:off x="8816621" y="2212622"/>
            <a:ext cx="2878667" cy="3139321"/>
          </a:xfrm>
          <a:prstGeom prst="rect">
            <a:avLst/>
          </a:prstGeom>
          <a:noFill/>
        </p:spPr>
        <p:txBody>
          <a:bodyPr wrap="square" rtlCol="0">
            <a:spAutoFit/>
          </a:bodyPr>
          <a:lstStyle/>
          <a:p>
            <a:r>
              <a:rPr lang="en-US" b="1" dirty="0"/>
              <a:t>Range of Income Groups</a:t>
            </a:r>
          </a:p>
          <a:p>
            <a:r>
              <a:rPr lang="en-US" dirty="0"/>
              <a:t>Group 1	1K -  10K</a:t>
            </a:r>
          </a:p>
          <a:p>
            <a:r>
              <a:rPr lang="en-US" dirty="0"/>
              <a:t>Group 2	11K -  20K</a:t>
            </a:r>
          </a:p>
          <a:p>
            <a:r>
              <a:rPr lang="en-US" dirty="0"/>
              <a:t>Group 3	21K -  30K</a:t>
            </a:r>
          </a:p>
          <a:p>
            <a:r>
              <a:rPr lang="en-US" dirty="0"/>
              <a:t>Group 4	31K -  40K</a:t>
            </a:r>
          </a:p>
          <a:p>
            <a:r>
              <a:rPr lang="en-US" dirty="0"/>
              <a:t>Group 5	Unknown</a:t>
            </a:r>
          </a:p>
          <a:p>
            <a:endParaRPr lang="en-US" dirty="0"/>
          </a:p>
          <a:p>
            <a:r>
              <a:rPr lang="en-US" dirty="0"/>
              <a:t>Yellow cab rides are more than pink cab rides in all income groups.</a:t>
            </a:r>
          </a:p>
          <a:p>
            <a:endParaRPr lang="en-US" dirty="0"/>
          </a:p>
        </p:txBody>
      </p:sp>
    </p:spTree>
    <p:extLst>
      <p:ext uri="{BB962C8B-B14F-4D97-AF65-F5344CB8AC3E}">
        <p14:creationId xmlns:p14="http://schemas.microsoft.com/office/powerpoint/2010/main" val="36203050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270</TotalTime>
  <Words>759</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Helvetica</vt:lpstr>
      <vt:lpstr>Times New Roman</vt:lpstr>
      <vt:lpstr>Wingdings</vt:lpstr>
      <vt:lpstr>Office Theme</vt:lpstr>
      <vt:lpstr>PowerPoint Presentation</vt:lpstr>
      <vt:lpstr>G2M Insight For Cab Investment Case Study </vt:lpstr>
      <vt:lpstr>G2M Insight For Cab Investment Case Study  </vt:lpstr>
      <vt:lpstr>Profit Analysis by Year</vt:lpstr>
      <vt:lpstr>Profit Analysis by Gender</vt:lpstr>
      <vt:lpstr>Profit Analysis by Date of Travel</vt:lpstr>
      <vt:lpstr>Transaction Analysis by City</vt:lpstr>
      <vt:lpstr>Transaction Analysis by Year</vt:lpstr>
      <vt:lpstr>Cab Ride by Customer income Groups</vt:lpstr>
      <vt:lpstr>Customer Preference by City</vt:lpstr>
      <vt:lpstr>Profit Per Km Analysis</vt:lpstr>
      <vt:lpstr>Profit by City Analysis</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Bhatti, Abida</dc:creator>
  <cp:lastModifiedBy>FAZAL ILLAHI</cp:lastModifiedBy>
  <cp:revision>54</cp:revision>
  <cp:lastPrinted>2021-06-24T04:10:08Z</cp:lastPrinted>
  <dcterms:created xsi:type="dcterms:W3CDTF">2021-06-14T21:11:29Z</dcterms:created>
  <dcterms:modified xsi:type="dcterms:W3CDTF">2021-06-24T04:11:46Z</dcterms:modified>
</cp:coreProperties>
</file>