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58" autoAdjust="0"/>
  </p:normalViewPr>
  <p:slideViewPr>
    <p:cSldViewPr snapToGrid="0">
      <p:cViewPr>
        <p:scale>
          <a:sx n="33" d="100"/>
          <a:sy n="33" d="100"/>
        </p:scale>
        <p:origin x="18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B379-C786-4D4F-8CE6-921D67D3889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F4AE-4D7F-4E89-8D56-8AB873D94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rynlp/nlp4j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mtClean="0"/>
              <a:t>图中的参与对话的</a:t>
            </a:r>
            <a:r>
              <a:rPr lang="en-US" altLang="zh-CN" smtClean="0"/>
              <a:t>3</a:t>
            </a:r>
            <a:r>
              <a:rPr lang="zh-CN" altLang="en-US" smtClean="0"/>
              <a:t>个说话者</a:t>
            </a:r>
            <a:r>
              <a:rPr lang="en-US" altLang="zh-CN" smtClean="0"/>
              <a:t>Speaker</a:t>
            </a:r>
            <a:r>
              <a:rPr lang="zh-CN" altLang="en-US" smtClean="0"/>
              <a:t>就是角色（</a:t>
            </a:r>
            <a:r>
              <a:rPr lang="en-US" altLang="zh-CN" smtClean="0"/>
              <a:t>Ross,</a:t>
            </a:r>
            <a:r>
              <a:rPr lang="en-US" altLang="zh-CN" baseline="0" smtClean="0"/>
              <a:t> Monica, Joey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另外的</a:t>
            </a:r>
            <a:r>
              <a:rPr lang="en-US" altLang="zh-CN" smtClean="0"/>
              <a:t>2</a:t>
            </a:r>
            <a:r>
              <a:rPr lang="zh-CN" altLang="en-US" smtClean="0"/>
              <a:t>个角色是在对话中引出的（</a:t>
            </a:r>
            <a:r>
              <a:rPr lang="en-US" altLang="zh-CN" smtClean="0"/>
              <a:t>Jack</a:t>
            </a:r>
            <a:r>
              <a:rPr lang="zh-CN" altLang="en-US" smtClean="0"/>
              <a:t>和</a:t>
            </a:r>
            <a:r>
              <a:rPr lang="en-US" altLang="zh-CN" smtClean="0"/>
              <a:t>Judy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角色识别的目标是找出</a:t>
            </a:r>
            <a:r>
              <a:rPr lang="en-US" altLang="zh-CN" smtClean="0"/>
              <a:t>5</a:t>
            </a:r>
            <a:r>
              <a:rPr lang="zh-CN" altLang="en-US" smtClean="0"/>
              <a:t>个角色的所有照应语（</a:t>
            </a:r>
            <a:r>
              <a:rPr lang="en-US" altLang="zh-CN" smtClean="0"/>
              <a:t>Mentions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3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mtClean="0"/>
              <a:t>F1</a:t>
            </a:r>
            <a:r>
              <a:rPr lang="zh-CN" altLang="en-US" smtClean="0"/>
              <a:t>为</a:t>
            </a:r>
            <a:r>
              <a:rPr lang="en-US" altLang="zh-CN" smtClean="0"/>
              <a:t>Friends</a:t>
            </a: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季数据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F2</a:t>
            </a:r>
            <a:r>
              <a:rPr lang="zh-CN" altLang="en-US" smtClean="0"/>
              <a:t>为</a:t>
            </a:r>
            <a:r>
              <a:rPr lang="en-US" altLang="zh-CN" smtClean="0"/>
              <a:t>Friends</a:t>
            </a: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季数据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B1</a:t>
            </a:r>
            <a:r>
              <a:rPr lang="zh-CN" altLang="en-US" smtClean="0"/>
              <a:t>为</a:t>
            </a:r>
            <a:r>
              <a:rPr lang="en-US" altLang="zh-CN" smtClean="0"/>
              <a:t>Big Bang Theory</a:t>
            </a:r>
            <a:r>
              <a:rPr lang="zh-CN" altLang="en-US" smtClean="0"/>
              <a:t>数据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每一列表示不同粒度文本数量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8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mtClean="0"/>
              <a:t>识别</a:t>
            </a:r>
            <a:r>
              <a:rPr lang="en-US" altLang="zh-CN" smtClean="0"/>
              <a:t>mentions</a:t>
            </a:r>
            <a:r>
              <a:rPr lang="zh-CN" altLang="en-US" smtClean="0"/>
              <a:t>的工具为</a:t>
            </a:r>
            <a:r>
              <a:rPr lang="en-US" altLang="zh-CN" smtClean="0"/>
              <a:t>NLP4j</a:t>
            </a:r>
            <a:r>
              <a:rPr lang="zh-CN" altLang="en-US" smtClean="0"/>
              <a:t>，</a:t>
            </a:r>
            <a:r>
              <a:rPr lang="en-US" altLang="zh-CN" smtClean="0">
                <a:hlinkClick r:id="rId3"/>
              </a:rPr>
              <a:t>https://github.com/emorynlp/nlp4j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NLP4j</a:t>
            </a:r>
            <a:r>
              <a:rPr lang="zh-CN" altLang="en-US" smtClean="0"/>
              <a:t>提供的功能有：依存句法分析（</a:t>
            </a:r>
            <a:r>
              <a:rPr lang="en-US" altLang="zh-CN" smtClean="0"/>
              <a:t>dependency parser)</a:t>
            </a:r>
            <a:r>
              <a:rPr lang="zh-CN" altLang="en-US" smtClean="0"/>
              <a:t>、命名实体识别（</a:t>
            </a:r>
            <a:r>
              <a:rPr lang="en-US" altLang="zh-CN" smtClean="0"/>
              <a:t>NER</a:t>
            </a:r>
            <a:r>
              <a:rPr lang="zh-CN" altLang="en-US" smtClean="0"/>
              <a:t>）、自定义单数名词词典。自定义词典中含有</a:t>
            </a:r>
            <a:r>
              <a:rPr lang="en-US" altLang="zh-CN" smtClean="0"/>
              <a:t>603</a:t>
            </a:r>
            <a:r>
              <a:rPr lang="zh-CN" altLang="en-US" smtClean="0"/>
              <a:t>个普通单数名词（</a:t>
            </a:r>
            <a:r>
              <a:rPr lang="en-US" altLang="zh-CN" smtClean="0"/>
              <a:t>Common and Singular Personal Nouns</a:t>
            </a:r>
            <a:r>
              <a:rPr lang="zh-CN" altLang="en-US" smtClean="0"/>
              <a:t>）。这些词是从</a:t>
            </a:r>
            <a:r>
              <a:rPr lang="en-US" altLang="zh-CN" smtClean="0"/>
              <a:t>FreeBase</a:t>
            </a:r>
            <a:r>
              <a:rPr lang="zh-CN" altLang="en-US" smtClean="0"/>
              <a:t>和</a:t>
            </a:r>
            <a:r>
              <a:rPr lang="en-US" altLang="zh-CN" smtClean="0"/>
              <a:t>DBPedia</a:t>
            </a:r>
            <a:r>
              <a:rPr lang="zh-CN" altLang="en-US" smtClean="0"/>
              <a:t>两个数据库收集来的，复合名词（</a:t>
            </a:r>
            <a:r>
              <a:rPr lang="en-US" altLang="zh-CN" smtClean="0"/>
              <a:t>Plural Nouns</a:t>
            </a:r>
            <a:r>
              <a:rPr lang="zh-CN" altLang="en-US" smtClean="0"/>
              <a:t>）和集合名词（</a:t>
            </a:r>
            <a:r>
              <a:rPr lang="en-US" altLang="zh-CN" smtClean="0"/>
              <a:t>Collective</a:t>
            </a:r>
            <a:r>
              <a:rPr lang="en-US" altLang="zh-CN" baseline="0" smtClean="0"/>
              <a:t> Nouns</a:t>
            </a:r>
            <a:r>
              <a:rPr lang="zh-CN" altLang="en-US" smtClean="0"/>
              <a:t>）都滤除不考虑。复合名词举例：</a:t>
            </a:r>
            <a:r>
              <a:rPr lang="en-US" altLang="zh-CN" smtClean="0"/>
              <a:t>we, them, boys</a:t>
            </a:r>
            <a:r>
              <a:rPr lang="zh-CN" altLang="en-US" smtClean="0"/>
              <a:t>。集合名词举例：</a:t>
            </a:r>
            <a:r>
              <a:rPr lang="en-US" altLang="zh-CN" smtClean="0"/>
              <a:t>family, people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28600" indent="-228600">
              <a:buAutoNum type="arabicPeriod"/>
            </a:pPr>
            <a:endParaRPr lang="en-US" altLang="zh-CN" smtClean="0"/>
          </a:p>
          <a:p>
            <a:pPr marL="228600" indent="-228600">
              <a:buAutoNum type="arabicPeriod"/>
            </a:pPr>
            <a:endParaRPr lang="en-US" altLang="zh-CN" smtClean="0"/>
          </a:p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 Main Character1...n</a:t>
            </a:r>
            <a:r>
              <a:rPr lang="zh-CN" altLang="en-US" smtClean="0"/>
              <a:t>：语料中的主要角色。</a:t>
            </a:r>
            <a:endParaRPr lang="en-US" altLang="zh-CN" smtClean="0"/>
          </a:p>
          <a:p>
            <a:r>
              <a:rPr lang="en-US" altLang="zh-CN" smtClean="0"/>
              <a:t>2. Extra Character1...n</a:t>
            </a:r>
            <a:r>
              <a:rPr lang="zh-CN" altLang="en-US" smtClean="0"/>
              <a:t>：语料中的高频角色，但非主要角色。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1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9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7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2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0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615A-23D1-4426-B4A2-A2849F9EEA58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3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角色识别系统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20190814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2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56832" y="822960"/>
            <a:ext cx="2724912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收集</a:t>
            </a:r>
            <a:r>
              <a:rPr lang="en-US" altLang="zh-CN" smtClean="0"/>
              <a:t>500</a:t>
            </a:r>
            <a:r>
              <a:rPr lang="zh-CN" altLang="en-US" smtClean="0"/>
              <a:t>篇</a:t>
            </a:r>
            <a:r>
              <a:rPr lang="en-US" altLang="zh-CN" smtClean="0"/>
              <a:t>scene</a:t>
            </a:r>
            <a:r>
              <a:rPr lang="zh-CN" altLang="en-US" smtClean="0"/>
              <a:t>对话剧本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9375" y="1747520"/>
            <a:ext cx="3179826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用语言学规则自动标记照应语</a:t>
            </a:r>
            <a:r>
              <a:rPr lang="en-US" altLang="zh-CN" smtClean="0"/>
              <a:t>mentions</a:t>
            </a:r>
            <a:r>
              <a:rPr lang="zh-CN" altLang="en-US" smtClean="0"/>
              <a:t>（与人物有关的名词）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29375" y="3071368"/>
            <a:ext cx="3179826" cy="78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人工标注 </a:t>
            </a:r>
            <a:r>
              <a:rPr lang="en-US" altLang="zh-CN" smtClean="0"/>
              <a:t>mentions</a:t>
            </a:r>
            <a:r>
              <a:rPr lang="zh-CN" altLang="en-US" smtClean="0"/>
              <a:t>到</a:t>
            </a:r>
            <a:r>
              <a:rPr lang="en-US" altLang="zh-CN" smtClean="0"/>
              <a:t>character</a:t>
            </a:r>
            <a:r>
              <a:rPr lang="zh-CN" altLang="en-US" smtClean="0"/>
              <a:t>（角色）的映射关系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71082" y="4294632"/>
            <a:ext cx="3296412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用已有的指代消解（</a:t>
            </a:r>
            <a:r>
              <a:rPr lang="en-US" altLang="zh-CN" smtClean="0"/>
              <a:t>CoreferenceResolution</a:t>
            </a:r>
            <a:r>
              <a:rPr lang="zh-CN" altLang="en-US" smtClean="0"/>
              <a:t>）算法</a:t>
            </a:r>
            <a:endParaRPr lang="en-US" altLang="zh-CN" smtClean="0"/>
          </a:p>
          <a:p>
            <a:pPr algn="ctr"/>
            <a:r>
              <a:rPr lang="zh-CN" altLang="en-US" smtClean="0"/>
              <a:t>训练角色识别系统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4" idx="2"/>
            <a:endCxn id="5" idx="0"/>
          </p:cNvCxnSpPr>
          <p:nvPr/>
        </p:nvCxnSpPr>
        <p:spPr>
          <a:xfrm>
            <a:off x="8019288" y="1307592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8" idx="0"/>
          </p:cNvCxnSpPr>
          <p:nvPr/>
        </p:nvCxnSpPr>
        <p:spPr>
          <a:xfrm>
            <a:off x="8019288" y="2631440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16" idx="0"/>
          </p:cNvCxnSpPr>
          <p:nvPr/>
        </p:nvCxnSpPr>
        <p:spPr>
          <a:xfrm>
            <a:off x="8019288" y="3854704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656832" y="5633720"/>
            <a:ext cx="2724912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评测（准确率</a:t>
            </a:r>
            <a:r>
              <a:rPr lang="en-US" altLang="zh-CN" smtClean="0"/>
              <a:t>69%</a:t>
            </a:r>
            <a:r>
              <a:rPr lang="zh-CN" altLang="en-US" smtClean="0"/>
              <a:t>）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16" idx="2"/>
            <a:endCxn id="28" idx="0"/>
          </p:cNvCxnSpPr>
          <p:nvPr/>
        </p:nvCxnSpPr>
        <p:spPr>
          <a:xfrm>
            <a:off x="8019288" y="5193792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角色识别系统构建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4611624" cy="4351338"/>
          </a:xfrm>
        </p:spPr>
        <p:txBody>
          <a:bodyPr/>
          <a:lstStyle/>
          <a:p>
            <a:r>
              <a:rPr lang="zh-CN" altLang="en-US" smtClean="0"/>
              <a:t>角色识别（</a:t>
            </a:r>
            <a:r>
              <a:rPr lang="en-US" altLang="zh-CN" smtClean="0"/>
              <a:t>Character Identification</a:t>
            </a:r>
            <a:r>
              <a:rPr lang="zh-CN" altLang="en-US" smtClean="0"/>
              <a:t>）是实体连接（</a:t>
            </a:r>
            <a:r>
              <a:rPr lang="en-US" altLang="zh-CN" smtClean="0"/>
              <a:t>Entity Linking</a:t>
            </a:r>
            <a:r>
              <a:rPr lang="zh-CN" altLang="en-US" smtClean="0"/>
              <a:t>）的子任务，它将多人会话中的照应语也称为指示语（</a:t>
            </a:r>
            <a:r>
              <a:rPr lang="en-US" altLang="zh-CN" smtClean="0"/>
              <a:t>Mentions</a:t>
            </a:r>
            <a:r>
              <a:rPr lang="zh-CN" altLang="en-US" smtClean="0"/>
              <a:t>）映射为对应的角色也称为先行语（</a:t>
            </a:r>
            <a:r>
              <a:rPr lang="en-US" altLang="zh-CN" smtClean="0"/>
              <a:t>Character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3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用一张图来说明角色识别的目标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97" y="1350645"/>
            <a:ext cx="6105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收集到的数据情况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45" y="2053640"/>
            <a:ext cx="7917470" cy="26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照应语识别情况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65" y="1943101"/>
            <a:ext cx="7917469" cy="25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角色语料标注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65" y="1943780"/>
            <a:ext cx="8185269" cy="29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9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将角色识别看作共指消解</a:t>
            </a:r>
            <a:r>
              <a:rPr lang="en-US" altLang="zh-CN" smtClean="0"/>
              <a:t>-</a:t>
            </a: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Stanford Multi-Sieve System</a:t>
            </a:r>
          </a:p>
          <a:p>
            <a:pPr lvl="1"/>
            <a:r>
              <a:rPr lang="zh-CN" altLang="en-US" smtClean="0"/>
              <a:t>基于语言学规则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0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将角色识别看作共指消解</a:t>
            </a:r>
            <a:r>
              <a:rPr lang="en-US" altLang="zh-CN"/>
              <a:t>-</a:t>
            </a: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Stanford Entity-Centric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lvl="1"/>
            <a:r>
              <a:rPr lang="zh-CN" altLang="en-US" smtClean="0"/>
              <a:t>模型</a:t>
            </a:r>
            <a:r>
              <a:rPr lang="en-US" altLang="zh-CN" smtClean="0"/>
              <a:t>1 </a:t>
            </a:r>
            <a:r>
              <a:rPr lang="zh-CN" altLang="en-US" smtClean="0"/>
              <a:t>照应语组对模型</a:t>
            </a:r>
            <a:endParaRPr lang="en-US" altLang="zh-CN" smtClean="0"/>
          </a:p>
          <a:p>
            <a:pPr lvl="2"/>
            <a:r>
              <a:rPr lang="zh-CN" altLang="en-US" smtClean="0"/>
              <a:t>分类任务 估计两个照应语成对可能性</a:t>
            </a:r>
            <a:endParaRPr lang="en-US" altLang="zh-CN" smtClean="0"/>
          </a:p>
          <a:p>
            <a:pPr lvl="2"/>
            <a:r>
              <a:rPr lang="zh-CN" altLang="en-US" smtClean="0"/>
              <a:t>排序任务 估计给定照应语最可能前驱照应语</a:t>
            </a:r>
            <a:endParaRPr lang="en-US" altLang="zh-CN"/>
          </a:p>
          <a:p>
            <a:pPr lvl="1"/>
            <a:r>
              <a:rPr lang="zh-CN" altLang="en-US" smtClean="0"/>
              <a:t>模型</a:t>
            </a:r>
            <a:r>
              <a:rPr lang="en-US" altLang="zh-CN" smtClean="0"/>
              <a:t>2 </a:t>
            </a:r>
            <a:r>
              <a:rPr lang="zh-CN" altLang="en-US" smtClean="0"/>
              <a:t>实体中心共指模型</a:t>
            </a:r>
            <a:endParaRPr lang="en-US" altLang="zh-CN" smtClean="0"/>
          </a:p>
          <a:p>
            <a:pPr lvl="2"/>
            <a:r>
              <a:rPr lang="zh-CN" altLang="en-US" smtClean="0"/>
              <a:t>生成最后的共指链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1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共指链映射为角色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cluster Remapping</a:t>
            </a:r>
          </a:p>
          <a:p>
            <a:pPr lvl="1"/>
            <a:r>
              <a:rPr lang="zh-CN" altLang="en-US"/>
              <a:t>共指链</a:t>
            </a:r>
            <a:r>
              <a:rPr lang="en-US" altLang="zh-CN"/>
              <a:t>-&gt;character</a:t>
            </a:r>
            <a:r>
              <a:rPr lang="zh-CN" altLang="en-US"/>
              <a:t>或</a:t>
            </a:r>
            <a:r>
              <a:rPr lang="en-US" altLang="zh-CN"/>
              <a:t>collective</a:t>
            </a:r>
            <a:r>
              <a:rPr lang="zh-CN" altLang="en-US"/>
              <a:t>或</a:t>
            </a:r>
            <a:r>
              <a:rPr lang="en-US" altLang="zh-CN" smtClean="0"/>
              <a:t>unknown</a:t>
            </a:r>
            <a:endParaRPr lang="en-US" altLang="zh-CN"/>
          </a:p>
          <a:p>
            <a:r>
              <a:rPr lang="zh-CN" altLang="en-US" smtClean="0"/>
              <a:t>映射规则</a:t>
            </a:r>
            <a:endParaRPr lang="en-US" altLang="zh-CN" smtClean="0"/>
          </a:p>
          <a:p>
            <a:pPr marL="914400" lvl="1" indent="-457200">
              <a:buAutoNum type="arabicPeriod"/>
            </a:pPr>
            <a:r>
              <a:rPr lang="zh-CN" altLang="en-US" smtClean="0"/>
              <a:t>照应语为名词或实体，关联到一个已知角色，被映射为</a:t>
            </a:r>
            <a:r>
              <a:rPr lang="en-US" altLang="zh-CN" smtClean="0"/>
              <a:t>character</a:t>
            </a:r>
          </a:p>
          <a:p>
            <a:pPr marL="914400" lvl="1" indent="-457200">
              <a:buAutoNum type="arabicPeriod"/>
            </a:pPr>
            <a:r>
              <a:rPr lang="zh-CN" altLang="en-US"/>
              <a:t>照应</a:t>
            </a:r>
            <a:r>
              <a:rPr lang="zh-CN" altLang="en-US" smtClean="0"/>
              <a:t>语为第</a:t>
            </a:r>
            <a:r>
              <a:rPr lang="en-US" altLang="zh-CN" smtClean="0"/>
              <a:t>1</a:t>
            </a:r>
            <a:r>
              <a:rPr lang="zh-CN" altLang="en-US" smtClean="0"/>
              <a:t>人称代词或所有格形式，另一个照应语所在句子中含有已知角色，被映射为</a:t>
            </a:r>
            <a:r>
              <a:rPr lang="en-US" altLang="zh-CN" smtClean="0"/>
              <a:t>character</a:t>
            </a:r>
          </a:p>
          <a:p>
            <a:pPr marL="914400" lvl="1" indent="-457200">
              <a:buAutoNum type="arabicPeriod"/>
            </a:pPr>
            <a:r>
              <a:rPr lang="zh-CN" altLang="en-US"/>
              <a:t>照应</a:t>
            </a:r>
            <a:r>
              <a:rPr lang="zh-CN" altLang="en-US" smtClean="0"/>
              <a:t>语为集合名词或所有格，被映射为</a:t>
            </a:r>
            <a:r>
              <a:rPr lang="en-US" altLang="zh-CN" smtClean="0"/>
              <a:t>collective</a:t>
            </a:r>
          </a:p>
          <a:p>
            <a:pPr marL="914400" lvl="1" indent="-457200">
              <a:buAutoNum type="arabicPeriod"/>
            </a:pPr>
            <a:r>
              <a:rPr lang="zh-CN" altLang="en-US" smtClean="0"/>
              <a:t>如果共指链不符合以上三个规则，被映射为</a:t>
            </a:r>
            <a:r>
              <a:rPr lang="en-US" altLang="zh-CN" smtClean="0"/>
              <a:t>unknown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1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505</Words>
  <Application>Microsoft Office PowerPoint</Application>
  <PresentationFormat>宽屏</PresentationFormat>
  <Paragraphs>48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角色识别系统</vt:lpstr>
      <vt:lpstr>角色识别系统构建</vt:lpstr>
      <vt:lpstr>用一张图来说明角色识别的目标</vt:lpstr>
      <vt:lpstr>收集到的数据情况</vt:lpstr>
      <vt:lpstr>照应语识别情况</vt:lpstr>
      <vt:lpstr>角色语料标注</vt:lpstr>
      <vt:lpstr>将角色识别看作共指消解-方法1</vt:lpstr>
      <vt:lpstr>将角色识别看作共指消解-方法2</vt:lpstr>
      <vt:lpstr>共指链映射为角色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11</cp:revision>
  <dcterms:created xsi:type="dcterms:W3CDTF">2019-08-12T03:11:48Z</dcterms:created>
  <dcterms:modified xsi:type="dcterms:W3CDTF">2019-08-23T07:05:00Z</dcterms:modified>
</cp:coreProperties>
</file>