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/>
    <p:restoredTop sz="94618"/>
  </p:normalViewPr>
  <p:slideViewPr>
    <p:cSldViewPr snapToGrid="0" snapToObjects="1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0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2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9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5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3321-EA3B-6046-878D-76B8704F87F0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0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新词发现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baiziyu</a:t>
            </a:r>
          </a:p>
          <a:p>
            <a:r>
              <a:rPr kumimoji="1" lang="en-US" altLang="zh-CN"/>
              <a:t>2020</a:t>
            </a:r>
            <a:r>
              <a:rPr kumimoji="1" lang="zh-CN" altLang="en-US"/>
              <a:t>年</a:t>
            </a:r>
            <a:r>
              <a:rPr kumimoji="1" lang="en-US" altLang="zh-CN"/>
              <a:t>01</a:t>
            </a:r>
            <a:r>
              <a:rPr kumimoji="1" lang="zh-CN" altLang="en-US"/>
              <a:t>月</a:t>
            </a:r>
            <a:r>
              <a:rPr kumimoji="1" lang="en-US" altLang="zh-CN"/>
              <a:t>07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专业词抽取流程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1839435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领域文本集</a:t>
            </a:r>
          </a:p>
        </p:txBody>
      </p:sp>
      <p:sp>
        <p:nvSpPr>
          <p:cNvPr id="5" name="矩形 4"/>
          <p:cNvSpPr/>
          <p:nvPr/>
        </p:nvSpPr>
        <p:spPr>
          <a:xfrm>
            <a:off x="4330996" y="2030818"/>
            <a:ext cx="1942215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分词、去除与领域</a:t>
            </a:r>
            <a:r>
              <a:rPr kumimoji="1" lang="zh-CN" altLang="en-US"/>
              <a:t>无关的常用词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05826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词频统计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1533" y="2760164"/>
            <a:ext cx="21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设定频次</a:t>
            </a:r>
            <a:r>
              <a:rPr kumimoji="1" lang="zh-CN" altLang="en-US"/>
              <a:t>阈值，筛选出待扩展中心词</a:t>
            </a:r>
          </a:p>
        </p:txBody>
      </p:sp>
      <p:sp>
        <p:nvSpPr>
          <p:cNvPr id="8" name="矩形 7"/>
          <p:cNvSpPr/>
          <p:nvPr/>
        </p:nvSpPr>
        <p:spPr>
          <a:xfrm>
            <a:off x="9767779" y="3536505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抽取候选专业词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34748" y="4372565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左右</a:t>
            </a:r>
            <a:r>
              <a:rPr kumimoji="1" lang="zh-CN" altLang="en-US"/>
              <a:t>信息熵法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68858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词性规则筛选</a:t>
            </a:r>
          </a:p>
        </p:txBody>
      </p:sp>
      <p:sp>
        <p:nvSpPr>
          <p:cNvPr id="11" name="矩形 10"/>
          <p:cNvSpPr/>
          <p:nvPr/>
        </p:nvSpPr>
        <p:spPr>
          <a:xfrm>
            <a:off x="5582538" y="3536229"/>
            <a:ext cx="1339260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首尾字</a:t>
            </a:r>
            <a:r>
              <a:rPr kumimoji="1" lang="zh-CN" altLang="en-US"/>
              <a:t>、词筛选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83617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TF-IDF</a:t>
            </a:r>
          </a:p>
          <a:p>
            <a:pPr algn="ctr"/>
            <a:r>
              <a:rPr kumimoji="1" lang="zh-CN" altLang="en-US" dirty="0"/>
              <a:t>筛选</a:t>
            </a:r>
          </a:p>
        </p:txBody>
      </p:sp>
      <p:sp>
        <p:nvSpPr>
          <p:cNvPr id="13" name="矩形 12"/>
          <p:cNvSpPr/>
          <p:nvPr/>
        </p:nvSpPr>
        <p:spPr>
          <a:xfrm>
            <a:off x="1584696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通用词库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筛选</a:t>
            </a:r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>
          <a:xfrm>
            <a:off x="3317361" y="2307265"/>
            <a:ext cx="1013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>
            <a:off x="6273211" y="2307265"/>
            <a:ext cx="1332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8" idx="0"/>
          </p:cNvCxnSpPr>
          <p:nvPr/>
        </p:nvCxnSpPr>
        <p:spPr>
          <a:xfrm>
            <a:off x="10343708" y="2307264"/>
            <a:ext cx="2" cy="1229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6" idx="3"/>
          </p:cNvCxnSpPr>
          <p:nvPr/>
        </p:nvCxnSpPr>
        <p:spPr>
          <a:xfrm flipV="1">
            <a:off x="9083752" y="2307264"/>
            <a:ext cx="125995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8" idx="1"/>
            <a:endCxn id="10" idx="3"/>
          </p:cNvCxnSpPr>
          <p:nvPr/>
        </p:nvCxnSpPr>
        <p:spPr>
          <a:xfrm flipH="1" flipV="1">
            <a:off x="8920719" y="3812676"/>
            <a:ext cx="847060" cy="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0" idx="1"/>
            <a:endCxn id="11" idx="3"/>
          </p:cNvCxnSpPr>
          <p:nvPr/>
        </p:nvCxnSpPr>
        <p:spPr>
          <a:xfrm flipH="1">
            <a:off x="6921798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1" idx="1"/>
            <a:endCxn id="12" idx="3"/>
          </p:cNvCxnSpPr>
          <p:nvPr/>
        </p:nvCxnSpPr>
        <p:spPr>
          <a:xfrm flipH="1">
            <a:off x="4735478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1"/>
            <a:endCxn id="13" idx="3"/>
          </p:cNvCxnSpPr>
          <p:nvPr/>
        </p:nvCxnSpPr>
        <p:spPr>
          <a:xfrm flipH="1">
            <a:off x="2736557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605826" y="4372565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见词性规则表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43207" y="4375865"/>
            <a:ext cx="161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统计领域专有词表中词的首尾字、词频率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83617" y="4372565"/>
            <a:ext cx="121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对长文本</a:t>
            </a:r>
            <a:r>
              <a:rPr kumimoji="1" lang="zh-CN" altLang="en-US"/>
              <a:t>集才有效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1803" y="4372894"/>
            <a:ext cx="135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已抽取过</a:t>
            </a:r>
            <a:r>
              <a:rPr kumimoji="1" lang="zh-CN" altLang="en-US"/>
              <a:t>的词就不要了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2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专业词语内部的词性搭配规则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67204"/>
              </p:ext>
            </p:extLst>
          </p:nvPr>
        </p:nvGraphicFramePr>
        <p:xfrm>
          <a:off x="838200" y="1690688"/>
          <a:ext cx="9507985" cy="36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内部词语数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词性搭配规则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词性</a:t>
                      </a:r>
                      <a:r>
                        <a:rPr lang="zh-CN" altLang="en-US"/>
                        <a:t>标注为：</a:t>
                      </a:r>
                      <a:r>
                        <a:rPr lang="en-US" altLang="zh-CN"/>
                        <a:t>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vi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之一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词性标注</a:t>
                      </a:r>
                      <a:r>
                        <a:rPr lang="zh-CN" altLang="en-US"/>
                        <a:t>搭配为：</a:t>
                      </a:r>
                      <a:r>
                        <a:rPr lang="en-US" altLang="zh-CN"/>
                        <a:t>n+n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n+vi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n+ng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vn+ng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n+an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m+n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vi+v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vi+n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v+ng</a:t>
                      </a:r>
                      <a:r>
                        <a:rPr lang="zh-CN" altLang="en-US" dirty="0"/>
                        <a:t>之一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三个词性中至少包含：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b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ng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中的一个词性成分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四元及以上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首词词性不为：</a:t>
                      </a:r>
                      <a:r>
                        <a:rPr lang="en-US" altLang="zh-CN" baseline="0"/>
                        <a:t> </a:t>
                      </a:r>
                      <a:r>
                        <a:rPr lang="zh-CN" altLang="en-US" baseline="0"/>
                        <a:t>介词</a:t>
                      </a:r>
                      <a:r>
                        <a:rPr lang="en-US" altLang="zh-CN" baseline="0"/>
                        <a:t>p</a:t>
                      </a:r>
                      <a:r>
                        <a:rPr lang="zh-CN" altLang="en-US" baseline="0"/>
                        <a:t>，量词</a:t>
                      </a:r>
                      <a:r>
                        <a:rPr lang="en-US" altLang="zh-CN" baseline="0"/>
                        <a:t>q</a:t>
                      </a:r>
                      <a:r>
                        <a:rPr lang="zh-CN" altLang="en-US" baseline="0"/>
                        <a:t>，连词</a:t>
                      </a:r>
                      <a:r>
                        <a:rPr lang="en-US" altLang="zh-CN" baseline="0"/>
                        <a:t>c</a:t>
                      </a:r>
                      <a:r>
                        <a:rPr lang="zh-CN" altLang="en-US" baseline="0"/>
                        <a:t>，助词</a:t>
                      </a:r>
                      <a:r>
                        <a:rPr lang="en-US" altLang="zh-CN" baseline="0"/>
                        <a:t>u</a:t>
                      </a:r>
                      <a:r>
                        <a:rPr lang="zh-CN" altLang="en-US" baseline="0"/>
                        <a:t>，后缀</a:t>
                      </a:r>
                      <a:r>
                        <a:rPr lang="en-US" altLang="zh-CN" baseline="0"/>
                        <a:t>k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尾词词性应为：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ng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vi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qv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中间词词性不应为：代词</a:t>
                      </a:r>
                      <a:r>
                        <a:rPr lang="en-US" altLang="zh-CN"/>
                        <a:t>r</a:t>
                      </a:r>
                      <a:r>
                        <a:rPr lang="zh-CN" altLang="en-US"/>
                        <a:t>（人称代词</a:t>
                      </a:r>
                      <a:r>
                        <a:rPr lang="en-US" altLang="zh-CN"/>
                        <a:t>rr,</a:t>
                      </a:r>
                      <a:r>
                        <a:rPr lang="zh-CN" altLang="en-US"/>
                        <a:t>指示代词</a:t>
                      </a:r>
                      <a:r>
                        <a:rPr lang="en-US" altLang="zh-CN"/>
                        <a:t>rz,</a:t>
                      </a:r>
                      <a:r>
                        <a:rPr lang="zh-CN" altLang="en-US"/>
                        <a:t>疑问代词</a:t>
                      </a:r>
                      <a:r>
                        <a:rPr lang="en-US" altLang="zh-CN"/>
                        <a:t>ry,</a:t>
                      </a:r>
                      <a:r>
                        <a:rPr lang="zh-CN" altLang="en-US"/>
                        <a:t>代词性语素</a:t>
                      </a:r>
                      <a:r>
                        <a:rPr lang="en-US" altLang="zh-CN"/>
                        <a:t>rg</a:t>
                      </a:r>
                      <a:r>
                        <a:rPr lang="zh-CN" altLang="en-US"/>
                        <a:t>）、语气词</a:t>
                      </a:r>
                      <a:r>
                        <a:rPr lang="en-US" altLang="zh-CN"/>
                        <a:t>y</a:t>
                      </a:r>
                      <a:r>
                        <a:rPr lang="zh-CN" altLang="en-US"/>
                        <a:t>、助词</a:t>
                      </a:r>
                      <a:r>
                        <a:rPr lang="en-US" altLang="zh-CN"/>
                        <a:t>u</a:t>
                      </a:r>
                      <a:r>
                        <a:rPr lang="zh-CN" altLang="en-US"/>
                        <a:t>（除了的）、叹词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、拟声词</a:t>
                      </a:r>
                      <a:r>
                        <a:rPr lang="en-US" altLang="zh-CN"/>
                        <a:t>o</a:t>
                      </a:r>
                      <a:r>
                        <a:rPr lang="zh-CN" altLang="en-US"/>
                        <a:t>、处所词</a:t>
                      </a:r>
                      <a:r>
                        <a:rPr lang="en-US" altLang="zh-CN"/>
                        <a:t>s</a:t>
                      </a:r>
                      <a:r>
                        <a:rPr lang="zh-CN" altLang="en-US"/>
                        <a:t>、状态词</a:t>
                      </a:r>
                      <a:r>
                        <a:rPr lang="en-US" altLang="zh-CN"/>
                        <a:t>z</a:t>
                      </a:r>
                      <a:r>
                        <a:rPr lang="zh-CN" altLang="en-US"/>
                        <a:t>、方位词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、字符串（非语素字</a:t>
                      </a:r>
                      <a:r>
                        <a:rPr lang="en-US" altLang="zh-CN"/>
                        <a:t>xx</a:t>
                      </a:r>
                      <a:r>
                        <a:rPr lang="zh-CN" altLang="en-US"/>
                        <a:t>、网址</a:t>
                      </a:r>
                      <a:r>
                        <a:rPr lang="en-US" altLang="zh-CN"/>
                        <a:t>xu</a:t>
                      </a:r>
                      <a:r>
                        <a:rPr lang="zh-CN" altLang="en-US"/>
                        <a:t>）、时间词</a:t>
                      </a:r>
                      <a:r>
                        <a:rPr lang="en-US" altLang="zh-CN"/>
                        <a:t>t</a:t>
                      </a:r>
                      <a:r>
                        <a:rPr lang="zh-CN" altLang="en-US"/>
                        <a:t>（时间词性语素</a:t>
                      </a:r>
                      <a:r>
                        <a:rPr lang="en-US" altLang="zh-CN"/>
                        <a:t>tg</a:t>
                      </a:r>
                      <a:r>
                        <a:rPr lang="zh-CN" altLang="en-US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E2F5-B106-4584-AA08-2DA42764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专业词抽取流程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BD0F10-8E57-4FB6-B22F-DE35F84BF493}"/>
              </a:ext>
            </a:extLst>
          </p:cNvPr>
          <p:cNvSpPr/>
          <p:nvPr/>
        </p:nvSpPr>
        <p:spPr>
          <a:xfrm>
            <a:off x="981595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领域文本集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C05C6E-E3FE-49FA-B762-6C2B592CFDFA}"/>
              </a:ext>
            </a:extLst>
          </p:cNvPr>
          <p:cNvSpPr/>
          <p:nvPr/>
        </p:nvSpPr>
        <p:spPr>
          <a:xfrm>
            <a:off x="3473156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候选词生成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A62E46-1826-46BB-9EFF-7B208FF3F715}"/>
              </a:ext>
            </a:extLst>
          </p:cNvPr>
          <p:cNvSpPr/>
          <p:nvPr/>
        </p:nvSpPr>
        <p:spPr>
          <a:xfrm>
            <a:off x="5964717" y="2030818"/>
            <a:ext cx="1816918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抽取候选专业词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E87B7-0178-42D7-88AE-69A82DC2D3E5}"/>
              </a:ext>
            </a:extLst>
          </p:cNvPr>
          <p:cNvSpPr txBox="1"/>
          <p:nvPr/>
        </p:nvSpPr>
        <p:spPr>
          <a:xfrm>
            <a:off x="6067339" y="2739542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左右</a:t>
            </a:r>
            <a:r>
              <a:rPr kumimoji="1" lang="zh-CN" altLang="en-US"/>
              <a:t>信息熵法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6F933F-596E-49FC-8F34-065344F8F8EC}"/>
              </a:ext>
            </a:extLst>
          </p:cNvPr>
          <p:cNvSpPr/>
          <p:nvPr/>
        </p:nvSpPr>
        <p:spPr>
          <a:xfrm>
            <a:off x="8795270" y="2030817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按候选词频次排序</a:t>
            </a:r>
            <a:endParaRPr kumimoji="1" lang="zh-CN" altLang="en-US" dirty="0"/>
          </a:p>
        </p:txBody>
      </p:sp>
      <p:cxnSp>
        <p:nvCxnSpPr>
          <p:cNvPr id="13" name="直线箭头连接符 14">
            <a:extLst>
              <a:ext uri="{FF2B5EF4-FFF2-40B4-BE49-F238E27FC236}">
                <a16:creationId xmlns:a16="http://schemas.microsoft.com/office/drawing/2014/main" id="{1E1521AC-BF21-4F12-B7B2-19F7406377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459521" y="2307265"/>
            <a:ext cx="1013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5">
            <a:extLst>
              <a:ext uri="{FF2B5EF4-FFF2-40B4-BE49-F238E27FC236}">
                <a16:creationId xmlns:a16="http://schemas.microsoft.com/office/drawing/2014/main" id="{896E9466-BA7E-40EB-AA67-A584F93D330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951082" y="2307265"/>
            <a:ext cx="1013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CD36C91-2755-4688-9309-90067522FFA3}"/>
              </a:ext>
            </a:extLst>
          </p:cNvPr>
          <p:cNvSpPr txBox="1"/>
          <p:nvPr/>
        </p:nvSpPr>
        <p:spPr>
          <a:xfrm>
            <a:off x="3746945" y="2723711"/>
            <a:ext cx="9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扫两遍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95804F-2384-4201-A79B-56A43D406C5F}"/>
              </a:ext>
            </a:extLst>
          </p:cNvPr>
          <p:cNvSpPr txBox="1"/>
          <p:nvPr/>
        </p:nvSpPr>
        <p:spPr>
          <a:xfrm>
            <a:off x="6284162" y="3132722"/>
            <a:ext cx="117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互信息法</a:t>
            </a:r>
            <a:endParaRPr kumimoji="1" lang="zh-CN" altLang="en-US" dirty="0"/>
          </a:p>
        </p:txBody>
      </p:sp>
      <p:cxnSp>
        <p:nvCxnSpPr>
          <p:cNvPr id="37" name="直线箭头连接符 15">
            <a:extLst>
              <a:ext uri="{FF2B5EF4-FFF2-40B4-BE49-F238E27FC236}">
                <a16:creationId xmlns:a16="http://schemas.microsoft.com/office/drawing/2014/main" id="{A696F565-DCA1-48B9-AD4A-B2815A85AE3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781635" y="2307264"/>
            <a:ext cx="1013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4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3AA4D-67D8-4A04-9F76-1A0FDDE7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HanLP</a:t>
            </a:r>
            <a:r>
              <a:rPr lang="zh-CN" altLang="en-US"/>
              <a:t>提供的对外接口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2B40E-9CDD-47CF-BA0E-2F077AA1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06"/>
            <a:ext cx="10515600" cy="4782565"/>
          </a:xfrm>
        </p:spPr>
        <p:txBody>
          <a:bodyPr>
            <a:normAutofit/>
          </a:bodyPr>
          <a:lstStyle/>
          <a:p>
            <a:r>
              <a:rPr lang="en-US" altLang="zh-CN"/>
              <a:t>public static List&lt;WordInfo&gt; extractWords(String text, int size)</a:t>
            </a:r>
          </a:p>
          <a:p>
            <a:r>
              <a:rPr lang="en-US" altLang="zh-CN"/>
              <a:t>public static List&lt;WordInfo&gt; extractWords(String text, int size, boolean newWordsOnly)</a:t>
            </a:r>
          </a:p>
          <a:p>
            <a:r>
              <a:rPr lang="en-US" altLang="zh-CN"/>
              <a:t>public static List&lt;WordInfo&gt; extractWords(BufferedReader reader, int size)</a:t>
            </a:r>
          </a:p>
          <a:p>
            <a:r>
              <a:rPr lang="en-US" altLang="zh-CN"/>
              <a:t>public static List&lt;WordInfo&gt; extractWords(BufferedReader reader, int size, boolean newWordsOnly)</a:t>
            </a:r>
          </a:p>
          <a:p>
            <a:r>
              <a:rPr lang="en-US" altLang="zh-CN"/>
              <a:t>public static List&lt;WordInfo&gt; extractWords(BufferedReader reader, int size, boolean newWordsOnly, int max_word_len, float min_freq, float min_entropy, float min_aggregation)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480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</vt:lpstr>
      <vt:lpstr>新词发现</vt:lpstr>
      <vt:lpstr>专业词抽取流程</vt:lpstr>
      <vt:lpstr>专业词语内部的词性搭配规则</vt:lpstr>
      <vt:lpstr>专业词抽取流程</vt:lpstr>
      <vt:lpstr>HanLP提供的对外接口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新词发现</dc:title>
  <dc:creator>yu fei</dc:creator>
  <cp:lastModifiedBy>yu fei</cp:lastModifiedBy>
  <cp:revision>13</cp:revision>
  <dcterms:created xsi:type="dcterms:W3CDTF">2020-01-06T11:59:12Z</dcterms:created>
  <dcterms:modified xsi:type="dcterms:W3CDTF">2020-01-08T09:05:12Z</dcterms:modified>
</cp:coreProperties>
</file>