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2"/>
  </p:notesMasterIdLst>
  <p:sldIdLst>
    <p:sldId id="256" r:id="rId2"/>
    <p:sldId id="257" r:id="rId3"/>
    <p:sldId id="293" r:id="rId4"/>
    <p:sldId id="292" r:id="rId5"/>
    <p:sldId id="294" r:id="rId6"/>
    <p:sldId id="296" r:id="rId7"/>
    <p:sldId id="299" r:id="rId8"/>
    <p:sldId id="300" r:id="rId9"/>
    <p:sldId id="297" r:id="rId10"/>
    <p:sldId id="298" r:id="rId11"/>
  </p:sldIdLst>
  <p:sldSz cx="9144000" cy="5143500" type="screen16x9"/>
  <p:notesSz cx="6858000" cy="9144000"/>
  <p:embeddedFontLst>
    <p:embeddedFont>
      <p:font typeface="Mulish" panose="020B0604020202020204" charset="0"/>
      <p:regular r:id="rId13"/>
      <p:bold r:id="rId14"/>
      <p:italic r:id="rId15"/>
      <p:boldItalic r:id="rId16"/>
    </p:embeddedFont>
    <p:embeddedFont>
      <p:font typeface="Nunito Light" pitchFamily="2" charset="0"/>
      <p:regular r:id="rId17"/>
      <p:italic r:id="rId18"/>
    </p:embeddedFont>
    <p:embeddedFont>
      <p:font typeface="Quicksand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9BEB18-348F-4158-BF33-9C15FB86006D}">
  <a:tblStyle styleId="{599BEB18-348F-4158-BF33-9C15FB8600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46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26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50375" y="695850"/>
            <a:ext cx="5925600" cy="33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50375" y="4059450"/>
            <a:ext cx="59256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4" name="Google Shape;104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5" name="Google Shape;105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" name="Google Shape;107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8" name="Google Shape;108;p13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9" name="Google Shape;109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" name="Google Shape;113;p1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4" name="Google Shape;114;p1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" name="Google Shape;115;p1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6" name="Google Shape;116;p14"/>
          <p:cNvCxnSpPr/>
          <p:nvPr/>
        </p:nvCxnSpPr>
        <p:spPr>
          <a:xfrm>
            <a:off x="385950" y="4798850"/>
            <a:ext cx="837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857875"/>
            <a:ext cx="7704000" cy="24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9" name="Google Shape;39;p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" name="Google Shape;41;p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icksand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Quicksand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None/>
              <a:defRPr b="1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3"/>
          </p:nvPr>
        </p:nvSpPr>
        <p:spPr>
          <a:xfrm>
            <a:off x="720000" y="1857875"/>
            <a:ext cx="3698100" cy="24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4"/>
          </p:nvPr>
        </p:nvSpPr>
        <p:spPr>
          <a:xfrm>
            <a:off x="4747375" y="2022538"/>
            <a:ext cx="3698100" cy="24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1" name="Google Shape;61;p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3" name="Google Shape;63;p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720000" y="1292513"/>
            <a:ext cx="77040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969825" y="2079259"/>
            <a:ext cx="7204500" cy="8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71" name="Google Shape;71;p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2" name="Google Shape;72;p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4" name="Google Shape;74;p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" name="Google Shape;76;p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9" name="Google Shape;79;p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0" name="Google Shape;80;p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2" name="Google Shape;82;p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3" name="Google Shape;83;p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13225" y="4162975"/>
            <a:ext cx="7917300" cy="5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" name="Google Shape;92;p1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3" name="Google Shape;93;p1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" name="Google Shape;94;p1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5" name="Google Shape;95;p1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7" name="Google Shape;97;p1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8" name="Google Shape;9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9" name="Google Shape;99;p11"/>
          <p:cNvSpPr txBox="1">
            <a:spLocks noGrp="1"/>
          </p:cNvSpPr>
          <p:nvPr>
            <p:ph type="subTitle" idx="1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ngstat.gov.sg/find-data/search-by-theme/population/geographic-distribution/latest-data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ctrTitle"/>
          </p:nvPr>
        </p:nvSpPr>
        <p:spPr>
          <a:xfrm>
            <a:off x="950375" y="695850"/>
            <a:ext cx="5925600" cy="3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dirty="0">
                <a:solidFill>
                  <a:schemeClr val="dk2"/>
                </a:solidFill>
              </a:rPr>
              <a:t>CA1 Individual			DAVI </a:t>
            </a:r>
            <a:br>
              <a:rPr lang="en-US" sz="5900" dirty="0">
                <a:solidFill>
                  <a:schemeClr val="dk2"/>
                </a:solidFill>
              </a:rPr>
            </a:br>
            <a:r>
              <a:rPr lang="en-US" sz="5900" dirty="0">
                <a:solidFill>
                  <a:schemeClr val="dk2"/>
                </a:solidFill>
              </a:rPr>
              <a:t>By: Loh Yip </a:t>
            </a:r>
            <a:r>
              <a:rPr lang="en-US" sz="5900" dirty="0" err="1">
                <a:solidFill>
                  <a:schemeClr val="dk2"/>
                </a:solidFill>
              </a:rPr>
              <a:t>Khai</a:t>
            </a:r>
            <a:endParaRPr sz="5900" dirty="0">
              <a:solidFill>
                <a:schemeClr val="dk2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950375" y="4059450"/>
            <a:ext cx="59256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7" name="Google Shape;127;p17"/>
          <p:cNvGrpSpPr/>
          <p:nvPr/>
        </p:nvGrpSpPr>
        <p:grpSpPr>
          <a:xfrm>
            <a:off x="764875" y="749100"/>
            <a:ext cx="5942700" cy="1131338"/>
            <a:chOff x="764875" y="749100"/>
            <a:chExt cx="5942700" cy="1131338"/>
          </a:xfrm>
        </p:grpSpPr>
        <p:cxnSp>
          <p:nvCxnSpPr>
            <p:cNvPr id="128" name="Google Shape;128;p17"/>
            <p:cNvCxnSpPr/>
            <p:nvPr/>
          </p:nvCxnSpPr>
          <p:spPr>
            <a:xfrm rot="10800000" flipH="1">
              <a:off x="764875" y="1873838"/>
              <a:ext cx="5942700" cy="6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 rot="10800000" flipH="1">
              <a:off x="764875" y="749100"/>
              <a:ext cx="5942700" cy="6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130" name="Google Shape;130;p17"/>
          <p:cNvGrpSpPr/>
          <p:nvPr/>
        </p:nvGrpSpPr>
        <p:grpSpPr>
          <a:xfrm>
            <a:off x="713213" y="1195081"/>
            <a:ext cx="3626775" cy="239400"/>
            <a:chOff x="713213" y="1195081"/>
            <a:chExt cx="3626775" cy="239400"/>
          </a:xfrm>
        </p:grpSpPr>
        <p:sp>
          <p:nvSpPr>
            <p:cNvPr id="131" name="Google Shape;131;p17"/>
            <p:cNvSpPr/>
            <p:nvPr/>
          </p:nvSpPr>
          <p:spPr>
            <a:xfrm>
              <a:off x="4100588" y="1195081"/>
              <a:ext cx="239400" cy="239400"/>
            </a:xfrm>
            <a:prstGeom prst="star4">
              <a:avLst>
                <a:gd name="adj" fmla="val 1572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713213" y="1195081"/>
              <a:ext cx="239400" cy="239400"/>
            </a:xfrm>
            <a:prstGeom prst="star4">
              <a:avLst>
                <a:gd name="adj" fmla="val 1572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03C273-32C0-D30B-7DE6-B84E2A93FA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DD7B9D-BAD0-2C84-89B2-B253BD75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URL(Dataset)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0363D-E5CF-46D1-4515-246440AB8E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https://www.singstat.gov.sg/find-data/search-by-theme/population/geographic-distribution/latest-data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218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Title: Analysis of Housing Factors on Resident Population</a:t>
            </a:r>
            <a:endParaRPr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720000" y="1857875"/>
            <a:ext cx="7704000" cy="24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Objective 1: Visualizing the general trend of Resident Population over the years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-US" dirty="0"/>
              <a:t>Objective 2: Finding out how the distribution of 3 housing factors affects the Resident Population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endParaRPr dirty="0"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Objective: Visualizing the general trend of Resident Population over the years</a:t>
            </a:r>
            <a:br>
              <a:rPr lang="en-US" dirty="0"/>
            </a:br>
            <a:endParaRPr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720000" y="1857875"/>
            <a:ext cx="7704000" cy="24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-US" dirty="0"/>
              <a:t>The primary goal of this analysis is to understand how the resident population in various planning areas and subzones has changed over time.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-US" dirty="0"/>
              <a:t>By visualizing these trends, we can identify patterns and shifts in population distribution, which can inform urban planning and policy decisions.</a:t>
            </a:r>
            <a:endParaRPr dirty="0"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935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Objective: How housing factors affect Resident Population</a:t>
            </a:r>
            <a:endParaRPr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720000" y="1857875"/>
            <a:ext cx="7704000" cy="24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-US" dirty="0"/>
              <a:t>Housing Factors: Age Group (AG): Analyzing different age demographics helps in understanding the needs of various age segments, from young children to the elderly.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-US" dirty="0"/>
              <a:t>Floor Area (FA): The size of the residence could indicate socioeconomic status and influence population density and growth patterns.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-US" dirty="0"/>
              <a:t>Sex (Gender): Studying population distribution by sex helps in identifying gender-specific trends and needs in different areas.</a:t>
            </a:r>
            <a:endParaRPr dirty="0"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495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2F7B01-4AB4-E4A6-9A70-D4821013CC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8E20CB-195B-AADE-EC6F-AB42441A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Information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3BC97-E026-8F36-32DC-D3AF7599B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211" y="1136658"/>
            <a:ext cx="7704000" cy="2489400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Column Headers: </a:t>
            </a:r>
          </a:p>
          <a:p>
            <a:r>
              <a:rPr lang="en-US" dirty="0"/>
              <a:t>PA - Planning Area </a:t>
            </a:r>
          </a:p>
          <a:p>
            <a:r>
              <a:rPr lang="en-US" dirty="0"/>
              <a:t>SZ - Subzone </a:t>
            </a:r>
          </a:p>
          <a:p>
            <a:r>
              <a:rPr lang="en-US" dirty="0"/>
              <a:t>AG - Age Group  </a:t>
            </a:r>
          </a:p>
          <a:p>
            <a:r>
              <a:rPr lang="en-US" dirty="0"/>
              <a:t>Sex - Gender </a:t>
            </a:r>
          </a:p>
          <a:p>
            <a:r>
              <a:rPr lang="en-US" dirty="0"/>
              <a:t>FA - Floor Area of Residence </a:t>
            </a:r>
          </a:p>
          <a:p>
            <a:r>
              <a:rPr lang="en-US" dirty="0"/>
              <a:t>Pop - Resident Count </a:t>
            </a:r>
          </a:p>
          <a:p>
            <a:r>
              <a:rPr lang="en-US" dirty="0"/>
              <a:t>Time - Time / Period</a:t>
            </a:r>
          </a:p>
          <a:p>
            <a:pPr marL="139700" indent="0">
              <a:buNone/>
            </a:pPr>
            <a:r>
              <a:rPr lang="en-SG" dirty="0"/>
              <a:t>Some outliers include some of the PA like Marine Centre, Clifford Pier have no data available, likely due to sample size being too small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9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2F7B01-4AB4-E4A6-9A70-D4821013CC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8E20CB-195B-AADE-EC6F-AB42441A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gained from analysis of data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3BC97-E026-8F36-32DC-D3AF7599B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263" y="1282617"/>
            <a:ext cx="7704000" cy="3169179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Generally, both Gender (male and female) are equally distributed for each location</a:t>
            </a:r>
          </a:p>
          <a:p>
            <a:r>
              <a:rPr lang="en-US" dirty="0"/>
              <a:t>In the central area(Bishan, Ang Mo Kio, </a:t>
            </a:r>
            <a:r>
              <a:rPr lang="en-US" dirty="0" err="1"/>
              <a:t>Yio</a:t>
            </a:r>
            <a:r>
              <a:rPr lang="en-US" dirty="0"/>
              <a:t> Chu Kang), the Floor Area of Residence is about is mostly in the upper range of &gt;100 to 120 and &gt;120, suggest these people are more well-off</a:t>
            </a:r>
          </a:p>
          <a:p>
            <a:r>
              <a:rPr lang="en-US" dirty="0"/>
              <a:t>Generally, age group does not vary too much, where majority of people are middle aged(30-60 years)</a:t>
            </a:r>
          </a:p>
          <a:p>
            <a:r>
              <a:rPr lang="en-US" dirty="0"/>
              <a:t>Generally, population trend seems to decline year-on-year, there seems to be a slow decreasing trend of population from 2011 to 2020</a:t>
            </a:r>
          </a:p>
          <a:p>
            <a:r>
              <a:rPr lang="en-US" dirty="0"/>
              <a:t>However, some exceptions like Bukit </a:t>
            </a:r>
            <a:r>
              <a:rPr lang="en-US" dirty="0" err="1"/>
              <a:t>Timah</a:t>
            </a:r>
            <a:r>
              <a:rPr lang="en-US" dirty="0"/>
              <a:t>, </a:t>
            </a:r>
            <a:r>
              <a:rPr lang="en-US" dirty="0" err="1"/>
              <a:t>Choa</a:t>
            </a:r>
            <a:r>
              <a:rPr lang="en-US" dirty="0"/>
              <a:t> Chu Kang, Newton all have a slow upward increase instead</a:t>
            </a:r>
          </a:p>
        </p:txBody>
      </p:sp>
    </p:spTree>
    <p:extLst>
      <p:ext uri="{BB962C8B-B14F-4D97-AF65-F5344CB8AC3E}">
        <p14:creationId xmlns:p14="http://schemas.microsoft.com/office/powerpoint/2010/main" val="76771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ED6270-B788-1DEA-5B7D-90C8B95B67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3697DC-9086-19D3-5CA6-FA50D419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Dashboard(Bishan)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7E427-3479-21A9-EE51-C872C6710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E6424-55A0-C663-6AE2-80C1A8919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32" y="1106093"/>
            <a:ext cx="4134318" cy="3301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A98655-DF57-C137-9B8E-0854660E5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767" y="1273325"/>
            <a:ext cx="4395969" cy="347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9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3FA426-821A-1FAA-6A0C-18397E8CBF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F96E4C-3A11-70BE-0079-8D6BBD6E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C3D4F-1FB0-25AB-4953-31FAF13C5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loaded my dataset into a data frame</a:t>
            </a:r>
          </a:p>
          <a:p>
            <a:pPr marL="139700" indent="0">
              <a:buNone/>
            </a:pPr>
            <a:r>
              <a:rPr lang="en-US" dirty="0"/>
              <a:t>and checked for duplicate values and rows.</a:t>
            </a:r>
          </a:p>
          <a:p>
            <a:pPr marL="139700" indent="0">
              <a:buNone/>
            </a:pPr>
            <a:r>
              <a:rPr lang="en-US" dirty="0"/>
              <a:t>I found out that there were rows where</a:t>
            </a:r>
          </a:p>
          <a:p>
            <a:pPr marL="139700" indent="0">
              <a:buNone/>
            </a:pPr>
            <a:r>
              <a:rPr lang="en-US" dirty="0"/>
              <a:t>the location and population =0,</a:t>
            </a:r>
          </a:p>
          <a:p>
            <a:pPr marL="139700" indent="0">
              <a:buNone/>
            </a:pPr>
            <a:r>
              <a:rPr lang="en-US" dirty="0"/>
              <a:t>that were areas like Central</a:t>
            </a:r>
          </a:p>
          <a:p>
            <a:pPr marL="139700" indent="0">
              <a:buNone/>
            </a:pPr>
            <a:r>
              <a:rPr lang="en-US" dirty="0"/>
              <a:t>Water Catchment Area, and Changi</a:t>
            </a:r>
          </a:p>
          <a:p>
            <a:pPr marL="139700" indent="0">
              <a:buNone/>
            </a:pPr>
            <a:r>
              <a:rPr lang="en-US" dirty="0"/>
              <a:t>Bay.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23C07-DFDF-7D21-9DCB-913A6AC82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831" y="1923402"/>
            <a:ext cx="4279983" cy="202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7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8AA9A1-BBBD-9C2A-E05C-85F83E59C8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B69236-B135-7026-6D92-2E850357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 for Housing Improvement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AEC68-B294-C98A-1843-7C37F5973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52568"/>
            <a:ext cx="7704000" cy="2489400"/>
          </a:xfrm>
        </p:spPr>
        <p:txBody>
          <a:bodyPr/>
          <a:lstStyle/>
          <a:p>
            <a:r>
              <a:rPr lang="en-US" dirty="0"/>
              <a:t>Address Population Decline: Incentivize Young Families: Develop affordable housing schemes and family-friendly amenities to attract younger families to areas experiencing population decline. </a:t>
            </a:r>
          </a:p>
          <a:p>
            <a:r>
              <a:rPr lang="en-US" dirty="0"/>
              <a:t>Senior-Friendly Housing: Given the significant middle-aged population, consider developing more senior-friendly housing and services to retain and support an aging population.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01082998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achelor Thesis Infographic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C5C5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516</Words>
  <Application>Microsoft Office PowerPoint</Application>
  <PresentationFormat>On-screen Show (16:9)</PresentationFormat>
  <Paragraphs>51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Quicksand</vt:lpstr>
      <vt:lpstr>Mulish</vt:lpstr>
      <vt:lpstr>Anaheim</vt:lpstr>
      <vt:lpstr>Nunito Light</vt:lpstr>
      <vt:lpstr>Arial</vt:lpstr>
      <vt:lpstr>Elegant Bachelor Thesis Infographics by Slidesgo</vt:lpstr>
      <vt:lpstr>CA1 Individual   DAVI  By: Loh Yip Khai</vt:lpstr>
      <vt:lpstr>Title: Analysis of Housing Factors on Resident Population</vt:lpstr>
      <vt:lpstr>Objective: Visualizing the general trend of Resident Population over the years </vt:lpstr>
      <vt:lpstr>Objective: How housing factors affect Resident Population</vt:lpstr>
      <vt:lpstr>Dataset Information</vt:lpstr>
      <vt:lpstr>Insights gained from analysis of data</vt:lpstr>
      <vt:lpstr>Example of Dashboard(Bishan)</vt:lpstr>
      <vt:lpstr>Data Wrangling</vt:lpstr>
      <vt:lpstr>Suggestion for Housing Improvement</vt:lpstr>
      <vt:lpstr>URL(Dataset)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CA1 Group    DAVI  By:</dc:title>
  <dc:creator>Loh Hoe Chuan</dc:creator>
  <cp:lastModifiedBy>LOH YIP KHAI</cp:lastModifiedBy>
  <cp:revision>5</cp:revision>
  <dcterms:modified xsi:type="dcterms:W3CDTF">2024-05-24T14:48:33Z</dcterms:modified>
</cp:coreProperties>
</file>