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0"/>
  </p:notesMasterIdLst>
  <p:sldIdLst>
    <p:sldId id="256" r:id="rId2"/>
    <p:sldId id="300" r:id="rId3"/>
    <p:sldId id="298" r:id="rId4"/>
    <p:sldId id="297" r:id="rId5"/>
    <p:sldId id="299" r:id="rId6"/>
    <p:sldId id="301" r:id="rId7"/>
    <p:sldId id="302" r:id="rId8"/>
    <p:sldId id="303" r:id="rId9"/>
  </p:sldIdLst>
  <p:sldSz cx="9144000" cy="5143500" type="screen16x9"/>
  <p:notesSz cx="6858000" cy="9144000"/>
  <p:embeddedFontLst>
    <p:embeddedFont>
      <p:font typeface="Mulish" panose="020B0604020202020204" charset="0"/>
      <p:regular r:id="rId11"/>
      <p:bold r:id="rId12"/>
      <p:italic r:id="rId13"/>
      <p:boldItalic r:id="rId14"/>
    </p:embeddedFont>
    <p:embeddedFont>
      <p:font typeface="Nunito Light" pitchFamily="2" charset="0"/>
      <p:regular r:id="rId15"/>
      <p:italic r:id="rId16"/>
    </p:embeddedFont>
    <p:embeddedFont>
      <p:font typeface="Quicksan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9BEB18-348F-4158-BF33-9C15FB86006D}">
  <a:tblStyle styleId="{599BEB18-348F-4158-BF33-9C15FB8600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950375" y="695850"/>
            <a:ext cx="5925600" cy="3363600"/>
          </a:xfrm>
          <a:prstGeom prst="rect">
            <a:avLst/>
          </a:prstGeom>
          <a:noFill/>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950375" y="4059450"/>
            <a:ext cx="5925600" cy="3882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01"/>
        <p:cNvGrpSpPr/>
        <p:nvPr/>
      </p:nvGrpSpPr>
      <p:grpSpPr>
        <a:xfrm>
          <a:off x="0" y="0"/>
          <a:ext cx="0" cy="0"/>
          <a:chOff x="0" y="0"/>
          <a:chExt cx="0" cy="0"/>
        </a:xfrm>
      </p:grpSpPr>
      <p:sp>
        <p:nvSpPr>
          <p:cNvPr id="102" name="Google Shape;102;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05" name="Google Shape;105;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07" name="Google Shape;107;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08" name="Google Shape;108;p13"/>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09" name="Google Shape;109;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10"/>
        <p:cNvGrpSpPr/>
        <p:nvPr/>
      </p:nvGrpSpPr>
      <p:grpSpPr>
        <a:xfrm>
          <a:off x="0" y="0"/>
          <a:ext cx="0" cy="0"/>
          <a:chOff x="0" y="0"/>
          <a:chExt cx="0" cy="0"/>
        </a:xfrm>
      </p:grpSpPr>
      <p:sp>
        <p:nvSpPr>
          <p:cNvPr id="111" name="Google Shape;111;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4" name="Google Shape;114;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6" name="Google Shape;116;p14"/>
          <p:cNvCxnSpPr/>
          <p:nvPr/>
        </p:nvCxnSpPr>
        <p:spPr>
          <a:xfrm>
            <a:off x="385950" y="4798850"/>
            <a:ext cx="83721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857875"/>
            <a:ext cx="77040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 name="Google Shape;45;p5"/>
          <p:cNvSpPr txBox="1">
            <a:spLocks noGrp="1"/>
          </p:cNvSpPr>
          <p:nvPr>
            <p:ph type="subTitle" idx="1"/>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Quicksand"/>
              <a:buNone/>
              <a:defRPr sz="2000" b="1">
                <a:solidFill>
                  <a:schemeClr val="dk2"/>
                </a:solidFill>
                <a:latin typeface="Quicksand"/>
                <a:ea typeface="Quicksand"/>
                <a:cs typeface="Quicksand"/>
                <a:sym typeface="Quicksand"/>
              </a:defRPr>
            </a:lvl1pPr>
            <a:lvl2pPr lvl="1">
              <a:lnSpc>
                <a:spcPct val="100000"/>
              </a:lnSpc>
              <a:spcBef>
                <a:spcPts val="0"/>
              </a:spcBef>
              <a:spcAft>
                <a:spcPts val="0"/>
              </a:spcAft>
              <a:buSzPts val="1400"/>
              <a:buFont typeface="Quicksand"/>
              <a:buNone/>
              <a:defRPr b="1">
                <a:latin typeface="Quicksand"/>
                <a:ea typeface="Quicksand"/>
                <a:cs typeface="Quicksand"/>
                <a:sym typeface="Quicksand"/>
              </a:defRPr>
            </a:lvl2pPr>
            <a:lvl3pPr lvl="2">
              <a:lnSpc>
                <a:spcPct val="100000"/>
              </a:lnSpc>
              <a:spcBef>
                <a:spcPts val="0"/>
              </a:spcBef>
              <a:spcAft>
                <a:spcPts val="0"/>
              </a:spcAft>
              <a:buSzPts val="1400"/>
              <a:buFont typeface="Quicksand"/>
              <a:buNone/>
              <a:defRPr b="1">
                <a:latin typeface="Quicksand"/>
                <a:ea typeface="Quicksand"/>
                <a:cs typeface="Quicksand"/>
                <a:sym typeface="Quicksand"/>
              </a:defRPr>
            </a:lvl3pPr>
            <a:lvl4pPr lvl="3">
              <a:lnSpc>
                <a:spcPct val="100000"/>
              </a:lnSpc>
              <a:spcBef>
                <a:spcPts val="0"/>
              </a:spcBef>
              <a:spcAft>
                <a:spcPts val="0"/>
              </a:spcAft>
              <a:buSzPts val="1400"/>
              <a:buFont typeface="Quicksand"/>
              <a:buNone/>
              <a:defRPr b="1">
                <a:latin typeface="Quicksand"/>
                <a:ea typeface="Quicksand"/>
                <a:cs typeface="Quicksand"/>
                <a:sym typeface="Quicksand"/>
              </a:defRPr>
            </a:lvl4pPr>
            <a:lvl5pPr lvl="4">
              <a:lnSpc>
                <a:spcPct val="100000"/>
              </a:lnSpc>
              <a:spcBef>
                <a:spcPts val="0"/>
              </a:spcBef>
              <a:spcAft>
                <a:spcPts val="0"/>
              </a:spcAft>
              <a:buSzPts val="1400"/>
              <a:buFont typeface="Quicksand"/>
              <a:buNone/>
              <a:defRPr b="1">
                <a:latin typeface="Quicksand"/>
                <a:ea typeface="Quicksand"/>
                <a:cs typeface="Quicksand"/>
                <a:sym typeface="Quicksand"/>
              </a:defRPr>
            </a:lvl5pPr>
            <a:lvl6pPr lvl="5">
              <a:lnSpc>
                <a:spcPct val="100000"/>
              </a:lnSpc>
              <a:spcBef>
                <a:spcPts val="0"/>
              </a:spcBef>
              <a:spcAft>
                <a:spcPts val="0"/>
              </a:spcAft>
              <a:buSzPts val="1400"/>
              <a:buFont typeface="Quicksand"/>
              <a:buNone/>
              <a:defRPr b="1">
                <a:latin typeface="Quicksand"/>
                <a:ea typeface="Quicksand"/>
                <a:cs typeface="Quicksand"/>
                <a:sym typeface="Quicksand"/>
              </a:defRPr>
            </a:lvl6pPr>
            <a:lvl7pPr lvl="6">
              <a:lnSpc>
                <a:spcPct val="100000"/>
              </a:lnSpc>
              <a:spcBef>
                <a:spcPts val="0"/>
              </a:spcBef>
              <a:spcAft>
                <a:spcPts val="0"/>
              </a:spcAft>
              <a:buSzPts val="1400"/>
              <a:buFont typeface="Quicksand"/>
              <a:buNone/>
              <a:defRPr b="1">
                <a:latin typeface="Quicksand"/>
                <a:ea typeface="Quicksand"/>
                <a:cs typeface="Quicksand"/>
                <a:sym typeface="Quicksand"/>
              </a:defRPr>
            </a:lvl7pPr>
            <a:lvl8pPr lvl="7">
              <a:lnSpc>
                <a:spcPct val="100000"/>
              </a:lnSpc>
              <a:spcBef>
                <a:spcPts val="0"/>
              </a:spcBef>
              <a:spcAft>
                <a:spcPts val="0"/>
              </a:spcAft>
              <a:buSzPts val="1400"/>
              <a:buFont typeface="Quicksand"/>
              <a:buNone/>
              <a:defRPr b="1">
                <a:latin typeface="Quicksand"/>
                <a:ea typeface="Quicksand"/>
                <a:cs typeface="Quicksand"/>
                <a:sym typeface="Quicksand"/>
              </a:defRPr>
            </a:lvl8pPr>
            <a:lvl9pPr lvl="8">
              <a:lnSpc>
                <a:spcPct val="100000"/>
              </a:lnSpc>
              <a:spcBef>
                <a:spcPts val="0"/>
              </a:spcBef>
              <a:spcAft>
                <a:spcPts val="0"/>
              </a:spcAft>
              <a:buSzPts val="1400"/>
              <a:buFont typeface="Quicksand"/>
              <a:buNone/>
              <a:defRPr b="1">
                <a:latin typeface="Quicksand"/>
                <a:ea typeface="Quicksand"/>
                <a:cs typeface="Quicksand"/>
                <a:sym typeface="Quicksand"/>
              </a:defRPr>
            </a:lvl9pPr>
          </a:lstStyle>
          <a:p>
            <a:endParaRPr/>
          </a:p>
        </p:txBody>
      </p:sp>
      <p:sp>
        <p:nvSpPr>
          <p:cNvPr id="46" name="Google Shape;46;p5"/>
          <p:cNvSpPr txBox="1">
            <a:spLocks noGrp="1"/>
          </p:cNvSpPr>
          <p:nvPr>
            <p:ph type="subTitle" idx="2"/>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Quicksand"/>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1400"/>
              <a:buFont typeface="Quicksand"/>
              <a:buNone/>
              <a:defRPr b="1">
                <a:latin typeface="Quicksand"/>
                <a:ea typeface="Quicksand"/>
                <a:cs typeface="Quicksand"/>
                <a:sym typeface="Quicksand"/>
              </a:defRPr>
            </a:lvl2pPr>
            <a:lvl3pPr lvl="2" rtl="0">
              <a:lnSpc>
                <a:spcPct val="100000"/>
              </a:lnSpc>
              <a:spcBef>
                <a:spcPts val="0"/>
              </a:spcBef>
              <a:spcAft>
                <a:spcPts val="0"/>
              </a:spcAft>
              <a:buSzPts val="1400"/>
              <a:buFont typeface="Quicksand"/>
              <a:buNone/>
              <a:defRPr b="1">
                <a:latin typeface="Quicksand"/>
                <a:ea typeface="Quicksand"/>
                <a:cs typeface="Quicksand"/>
                <a:sym typeface="Quicksand"/>
              </a:defRPr>
            </a:lvl3pPr>
            <a:lvl4pPr lvl="3" rtl="0">
              <a:lnSpc>
                <a:spcPct val="100000"/>
              </a:lnSpc>
              <a:spcBef>
                <a:spcPts val="0"/>
              </a:spcBef>
              <a:spcAft>
                <a:spcPts val="0"/>
              </a:spcAft>
              <a:buSzPts val="1400"/>
              <a:buFont typeface="Quicksand"/>
              <a:buNone/>
              <a:defRPr b="1">
                <a:latin typeface="Quicksand"/>
                <a:ea typeface="Quicksand"/>
                <a:cs typeface="Quicksand"/>
                <a:sym typeface="Quicksand"/>
              </a:defRPr>
            </a:lvl4pPr>
            <a:lvl5pPr lvl="4" rtl="0">
              <a:lnSpc>
                <a:spcPct val="100000"/>
              </a:lnSpc>
              <a:spcBef>
                <a:spcPts val="0"/>
              </a:spcBef>
              <a:spcAft>
                <a:spcPts val="0"/>
              </a:spcAft>
              <a:buSzPts val="1400"/>
              <a:buFont typeface="Quicksand"/>
              <a:buNone/>
              <a:defRPr b="1">
                <a:latin typeface="Quicksand"/>
                <a:ea typeface="Quicksand"/>
                <a:cs typeface="Quicksand"/>
                <a:sym typeface="Quicksand"/>
              </a:defRPr>
            </a:lvl5pPr>
            <a:lvl6pPr lvl="5" rtl="0">
              <a:lnSpc>
                <a:spcPct val="100000"/>
              </a:lnSpc>
              <a:spcBef>
                <a:spcPts val="0"/>
              </a:spcBef>
              <a:spcAft>
                <a:spcPts val="0"/>
              </a:spcAft>
              <a:buSzPts val="1400"/>
              <a:buFont typeface="Quicksand"/>
              <a:buNone/>
              <a:defRPr b="1">
                <a:latin typeface="Quicksand"/>
                <a:ea typeface="Quicksand"/>
                <a:cs typeface="Quicksand"/>
                <a:sym typeface="Quicksand"/>
              </a:defRPr>
            </a:lvl6pPr>
            <a:lvl7pPr lvl="6" rtl="0">
              <a:lnSpc>
                <a:spcPct val="100000"/>
              </a:lnSpc>
              <a:spcBef>
                <a:spcPts val="0"/>
              </a:spcBef>
              <a:spcAft>
                <a:spcPts val="0"/>
              </a:spcAft>
              <a:buSzPts val="1400"/>
              <a:buFont typeface="Quicksand"/>
              <a:buNone/>
              <a:defRPr b="1">
                <a:latin typeface="Quicksand"/>
                <a:ea typeface="Quicksand"/>
                <a:cs typeface="Quicksand"/>
                <a:sym typeface="Quicksand"/>
              </a:defRPr>
            </a:lvl7pPr>
            <a:lvl8pPr lvl="7" rtl="0">
              <a:lnSpc>
                <a:spcPct val="100000"/>
              </a:lnSpc>
              <a:spcBef>
                <a:spcPts val="0"/>
              </a:spcBef>
              <a:spcAft>
                <a:spcPts val="0"/>
              </a:spcAft>
              <a:buSzPts val="1400"/>
              <a:buFont typeface="Quicksand"/>
              <a:buNone/>
              <a:defRPr b="1">
                <a:latin typeface="Quicksand"/>
                <a:ea typeface="Quicksand"/>
                <a:cs typeface="Quicksand"/>
                <a:sym typeface="Quicksand"/>
              </a:defRPr>
            </a:lvl8pPr>
            <a:lvl9pPr lvl="8" rtl="0">
              <a:lnSpc>
                <a:spcPct val="100000"/>
              </a:lnSpc>
              <a:spcBef>
                <a:spcPts val="0"/>
              </a:spcBef>
              <a:spcAft>
                <a:spcPts val="0"/>
              </a:spcAft>
              <a:buSzPts val="1400"/>
              <a:buFont typeface="Quicksand"/>
              <a:buNone/>
              <a:defRPr b="1">
                <a:latin typeface="Quicksand"/>
                <a:ea typeface="Quicksand"/>
                <a:cs typeface="Quicksand"/>
                <a:sym typeface="Quicksand"/>
              </a:defRPr>
            </a:lvl9pPr>
          </a:lstStyle>
          <a:p>
            <a:endParaRPr/>
          </a:p>
        </p:txBody>
      </p:sp>
      <p:sp>
        <p:nvSpPr>
          <p:cNvPr id="47" name="Google Shape;47;p5"/>
          <p:cNvSpPr txBox="1">
            <a:spLocks noGrp="1"/>
          </p:cNvSpPr>
          <p:nvPr>
            <p:ph type="body" idx="3"/>
          </p:nvPr>
        </p:nvSpPr>
        <p:spPr>
          <a:xfrm>
            <a:off x="720000" y="1857875"/>
            <a:ext cx="36981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48" name="Google Shape;48;p5"/>
          <p:cNvSpPr txBox="1">
            <a:spLocks noGrp="1"/>
          </p:cNvSpPr>
          <p:nvPr>
            <p:ph type="body" idx="4"/>
          </p:nvPr>
        </p:nvSpPr>
        <p:spPr>
          <a:xfrm>
            <a:off x="4747375" y="2022538"/>
            <a:ext cx="3698100" cy="248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a:spLocks noGrp="1"/>
          </p:cNvSpPr>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txBox="1">
            <a:spLocks noGrp="1"/>
          </p:cNvSpPr>
          <p:nvPr>
            <p:ph type="body" idx="1"/>
          </p:nvPr>
        </p:nvSpPr>
        <p:spPr>
          <a:xfrm>
            <a:off x="720000" y="1292513"/>
            <a:ext cx="77040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chemeClr val="dk2"/>
              </a:buClr>
              <a:buSzPts val="1200"/>
              <a:buFont typeface="Nunito Light"/>
              <a:buChar char="■"/>
              <a:defRPr/>
            </a:lvl3pPr>
            <a:lvl4pPr marL="1828800" lvl="3" indent="-304800" rtl="0">
              <a:lnSpc>
                <a:spcPct val="115000"/>
              </a:lnSpc>
              <a:spcBef>
                <a:spcPts val="1600"/>
              </a:spcBef>
              <a:spcAft>
                <a:spcPts val="0"/>
              </a:spcAft>
              <a:buClr>
                <a:schemeClr val="dk2"/>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0" name="Google Shape;80;p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2" name="Google Shape;82;p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cxnSp>
        <p:nvCxnSpPr>
          <p:cNvPr id="83" name="Google Shape;83;p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84" name="Google Shape;84;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10"/>
          <p:cNvSpPr>
            <a:spLocks noGrp="1"/>
          </p:cNvSpPr>
          <p:nvPr>
            <p:ph type="pic" idx="2"/>
          </p:nvPr>
        </p:nvSpPr>
        <p:spPr>
          <a:xfrm>
            <a:off x="0" y="0"/>
            <a:ext cx="9144000" cy="5143500"/>
          </a:xfrm>
          <a:prstGeom prst="rect">
            <a:avLst/>
          </a:prstGeom>
          <a:noFill/>
          <a:ln>
            <a:noFill/>
          </a:ln>
        </p:spPr>
      </p:sp>
      <p:sp>
        <p:nvSpPr>
          <p:cNvPr id="89" name="Google Shape;89;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93" name="Google Shape;93;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95" name="Google Shape;95;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6" name="Google Shape;96;p1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97" name="Google Shape;97;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8" name="Google Shape;98;p11"/>
          <p:cNvSpPr txBox="1">
            <a:spLocks noGrp="1"/>
          </p:cNvSpPr>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ctrTitle"/>
          </p:nvPr>
        </p:nvSpPr>
        <p:spPr>
          <a:xfrm>
            <a:off x="950375" y="695850"/>
            <a:ext cx="5925600" cy="33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800" dirty="0">
                <a:solidFill>
                  <a:schemeClr val="dk2"/>
                </a:solidFill>
              </a:rPr>
              <a:t>CA2 DSAA</a:t>
            </a:r>
            <a:br>
              <a:rPr lang="en-US" sz="3800" dirty="0">
                <a:solidFill>
                  <a:schemeClr val="dk2"/>
                </a:solidFill>
              </a:rPr>
            </a:br>
            <a:r>
              <a:rPr lang="en-US" sz="4000" dirty="0">
                <a:solidFill>
                  <a:schemeClr val="dk2"/>
                </a:solidFill>
              </a:rPr>
              <a:t>Title:</a:t>
            </a:r>
            <a:r>
              <a:rPr lang="en-US" sz="3000" dirty="0">
                <a:solidFill>
                  <a:schemeClr val="dk2"/>
                </a:solidFill>
              </a:rPr>
              <a:t> 2 Individual Features</a:t>
            </a:r>
            <a:br>
              <a:rPr lang="en-US" sz="5900" dirty="0">
                <a:solidFill>
                  <a:schemeClr val="dk2"/>
                </a:solidFill>
              </a:rPr>
            </a:br>
            <a:r>
              <a:rPr lang="en-US" sz="3000" dirty="0">
                <a:solidFill>
                  <a:schemeClr val="dk2"/>
                </a:solidFill>
              </a:rPr>
              <a:t>By: Loh </a:t>
            </a:r>
            <a:r>
              <a:rPr lang="en-US" sz="3000">
                <a:solidFill>
                  <a:schemeClr val="dk2"/>
                </a:solidFill>
              </a:rPr>
              <a:t>Yip Kha (p2317454)</a:t>
            </a:r>
            <a:endParaRPr lang="en-US" sz="3000" dirty="0">
              <a:solidFill>
                <a:schemeClr val="dk2"/>
              </a:solidFill>
            </a:endParaRPr>
          </a:p>
        </p:txBody>
      </p:sp>
      <p:sp>
        <p:nvSpPr>
          <p:cNvPr id="126" name="Google Shape;126;p17"/>
          <p:cNvSpPr txBox="1">
            <a:spLocks noGrp="1"/>
          </p:cNvSpPr>
          <p:nvPr>
            <p:ph type="subTitle" idx="1"/>
          </p:nvPr>
        </p:nvSpPr>
        <p:spPr>
          <a:xfrm>
            <a:off x="950375" y="4059450"/>
            <a:ext cx="5925600" cy="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127" name="Google Shape;127;p17"/>
          <p:cNvGrpSpPr/>
          <p:nvPr/>
        </p:nvGrpSpPr>
        <p:grpSpPr>
          <a:xfrm>
            <a:off x="769168" y="736221"/>
            <a:ext cx="5942700" cy="1131338"/>
            <a:chOff x="764875" y="749100"/>
            <a:chExt cx="5942700" cy="1131338"/>
          </a:xfrm>
        </p:grpSpPr>
        <p:cxnSp>
          <p:nvCxnSpPr>
            <p:cNvPr id="128" name="Google Shape;128;p17"/>
            <p:cNvCxnSpPr/>
            <p:nvPr/>
          </p:nvCxnSpPr>
          <p:spPr>
            <a:xfrm rot="10800000" flipH="1">
              <a:off x="764875" y="1873838"/>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129" name="Google Shape;129;p17"/>
            <p:cNvCxnSpPr/>
            <p:nvPr/>
          </p:nvCxnSpPr>
          <p:spPr>
            <a:xfrm rot="10800000" flipH="1">
              <a:off x="764875" y="749100"/>
              <a:ext cx="5942700" cy="6600"/>
            </a:xfrm>
            <a:prstGeom prst="straightConnector1">
              <a:avLst/>
            </a:prstGeom>
            <a:noFill/>
            <a:ln w="19050" cap="flat" cmpd="sng">
              <a:solidFill>
                <a:schemeClr val="lt1"/>
              </a:solidFill>
              <a:prstDash val="solid"/>
              <a:round/>
              <a:headEnd type="oval" w="med" len="med"/>
              <a:tailEnd type="oval" w="med" len="med"/>
            </a:ln>
          </p:spPr>
        </p:cxnSp>
      </p:grpSp>
      <p:grpSp>
        <p:nvGrpSpPr>
          <p:cNvPr id="130" name="Google Shape;130;p17"/>
          <p:cNvGrpSpPr/>
          <p:nvPr/>
        </p:nvGrpSpPr>
        <p:grpSpPr>
          <a:xfrm>
            <a:off x="713213" y="1195081"/>
            <a:ext cx="3626775" cy="239400"/>
            <a:chOff x="713213" y="1195081"/>
            <a:chExt cx="3626775" cy="239400"/>
          </a:xfrm>
        </p:grpSpPr>
        <p:sp>
          <p:nvSpPr>
            <p:cNvPr id="131" name="Google Shape;131;p17"/>
            <p:cNvSpPr/>
            <p:nvPr/>
          </p:nvSpPr>
          <p:spPr>
            <a:xfrm>
              <a:off x="4100588" y="1195081"/>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713213" y="1195081"/>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Features</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a:t>Feature 1: Night Delivery</a:t>
            </a:r>
          </a:p>
          <a:p>
            <a:r>
              <a:rPr lang="en-US" dirty="0"/>
              <a:t>Scenario: Time of day will be at night where there is not much visibility, therefore path will be hidden and Drone must navigate through the “blind” maze to reach the end</a:t>
            </a:r>
          </a:p>
          <a:p>
            <a:endParaRPr lang="en-US" dirty="0"/>
          </a:p>
          <a:p>
            <a:r>
              <a:rPr lang="en-US" dirty="0"/>
              <a:t>Feature 2: Obstacle Avoidance</a:t>
            </a:r>
          </a:p>
          <a:p>
            <a:r>
              <a:rPr lang="en-US" dirty="0"/>
              <a:t>Scenario: While the drone is doing the delivery, there may be obstacles such as birds blocking the drones path. The drone needs to reach the end by avoiding the birds as much as possible, to deliver in the fastest time.</a:t>
            </a:r>
            <a:endParaRPr lang="en-SG" dirty="0"/>
          </a:p>
        </p:txBody>
      </p:sp>
    </p:spTree>
    <p:extLst>
      <p:ext uri="{BB962C8B-B14F-4D97-AF65-F5344CB8AC3E}">
        <p14:creationId xmlns:p14="http://schemas.microsoft.com/office/powerpoint/2010/main" val="57981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sz="2800" dirty="0"/>
              <a:t>Code added for Feature 1 (Night Delivery)</a:t>
            </a:r>
            <a:endParaRPr lang="en-SG" sz="2800"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sz="1300" dirty="0" err="1"/>
              <a:t>Load_map</a:t>
            </a:r>
            <a:r>
              <a:rPr lang="en-US" sz="1300" dirty="0"/>
              <a:t> function in player_mode.py has been modified (See Figure 1)</a:t>
            </a:r>
          </a:p>
          <a:p>
            <a:pPr marL="939800" lvl="1" indent="-342900">
              <a:buFont typeface="+mj-lt"/>
              <a:buAutoNum type="arabicPeriod"/>
            </a:pPr>
            <a:r>
              <a:rPr lang="en-US" sz="1300" dirty="0"/>
              <a:t>When loading the Night Delivery Map(map1.txt), all the tiles will be set to gray</a:t>
            </a:r>
          </a:p>
          <a:p>
            <a:pPr marL="939800" lvl="1" indent="-342900">
              <a:buFont typeface="+mj-lt"/>
              <a:buAutoNum type="arabicPeriod"/>
            </a:pPr>
            <a:r>
              <a:rPr lang="en-US" sz="1300" dirty="0"/>
              <a:t>Added a threading function to keep checking each tile at the position of the Drone.</a:t>
            </a:r>
            <a:endParaRPr lang="en-US" dirty="0"/>
          </a:p>
          <a:p>
            <a:pPr marL="596900" lvl="1" indent="0">
              <a:buNone/>
            </a:pPr>
            <a:r>
              <a:rPr lang="en-US" dirty="0"/>
              <a:t>	</a:t>
            </a:r>
            <a:r>
              <a:rPr lang="en-US" sz="1300" dirty="0"/>
              <a:t>If the Drone has uncovered the path, change the current tile color from gray to white</a:t>
            </a:r>
            <a:endParaRPr lang="en-SG" sz="1300" dirty="0"/>
          </a:p>
        </p:txBody>
      </p:sp>
      <p:pic>
        <p:nvPicPr>
          <p:cNvPr id="8" name="Picture 7">
            <a:extLst>
              <a:ext uri="{FF2B5EF4-FFF2-40B4-BE49-F238E27FC236}">
                <a16:creationId xmlns:a16="http://schemas.microsoft.com/office/drawing/2014/main" id="{9D30069A-3E65-5545-F51C-D7A75780E585}"/>
              </a:ext>
            </a:extLst>
          </p:cNvPr>
          <p:cNvPicPr>
            <a:picLocks noChangeAspect="1"/>
          </p:cNvPicPr>
          <p:nvPr/>
        </p:nvPicPr>
        <p:blipFill>
          <a:blip r:embed="rId2"/>
          <a:stretch>
            <a:fillRect/>
          </a:stretch>
        </p:blipFill>
        <p:spPr>
          <a:xfrm>
            <a:off x="1378041" y="2388724"/>
            <a:ext cx="3923622" cy="2001974"/>
          </a:xfrm>
          <a:prstGeom prst="rect">
            <a:avLst/>
          </a:prstGeom>
        </p:spPr>
      </p:pic>
      <p:sp>
        <p:nvSpPr>
          <p:cNvPr id="9" name="TextBox 8">
            <a:extLst>
              <a:ext uri="{FF2B5EF4-FFF2-40B4-BE49-F238E27FC236}">
                <a16:creationId xmlns:a16="http://schemas.microsoft.com/office/drawing/2014/main" id="{2667C57F-33BD-A529-6040-2AA648E9E403}"/>
              </a:ext>
            </a:extLst>
          </p:cNvPr>
          <p:cNvSpPr txBox="1"/>
          <p:nvPr/>
        </p:nvSpPr>
        <p:spPr>
          <a:xfrm>
            <a:off x="2910626" y="4448986"/>
            <a:ext cx="2013397" cy="307777"/>
          </a:xfrm>
          <a:prstGeom prst="rect">
            <a:avLst/>
          </a:prstGeom>
          <a:noFill/>
        </p:spPr>
        <p:txBody>
          <a:bodyPr wrap="square" rtlCol="0">
            <a:spAutoFit/>
          </a:bodyPr>
          <a:lstStyle/>
          <a:p>
            <a:r>
              <a:rPr lang="en-US" dirty="0"/>
              <a:t>Figure 1</a:t>
            </a:r>
            <a:endParaRPr lang="en-SG" dirty="0"/>
          </a:p>
        </p:txBody>
      </p:sp>
    </p:spTree>
    <p:extLst>
      <p:ext uri="{BB962C8B-B14F-4D97-AF65-F5344CB8AC3E}">
        <p14:creationId xmlns:p14="http://schemas.microsoft.com/office/powerpoint/2010/main" val="91819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Feature 1 (Night Delivery)</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a:t>The Drone will be doing a night time delivery, path from the start ‘s’ to end ‘e’ will be hidden</a:t>
            </a:r>
          </a:p>
          <a:p>
            <a:r>
              <a:rPr lang="en-SG" dirty="0"/>
              <a:t>User must navigate using ‘w’, ‘a’, ‘s’ and ‘d’ to find the path</a:t>
            </a:r>
          </a:p>
          <a:p>
            <a:r>
              <a:rPr lang="en-SG" dirty="0"/>
              <a:t>If the Drone is able to move into a tile, </a:t>
            </a:r>
            <a:r>
              <a:rPr lang="en-SG" dirty="0" err="1"/>
              <a:t>color</a:t>
            </a:r>
            <a:r>
              <a:rPr lang="en-SG" dirty="0"/>
              <a:t> of the tile will change to white, showing the path</a:t>
            </a:r>
          </a:p>
          <a:p>
            <a:r>
              <a:rPr lang="en-SG" dirty="0"/>
              <a:t>If the Drone is not able to move into a tile, Drone’s position will not change</a:t>
            </a:r>
          </a:p>
        </p:txBody>
      </p:sp>
      <p:pic>
        <p:nvPicPr>
          <p:cNvPr id="6" name="Picture 5">
            <a:extLst>
              <a:ext uri="{FF2B5EF4-FFF2-40B4-BE49-F238E27FC236}">
                <a16:creationId xmlns:a16="http://schemas.microsoft.com/office/drawing/2014/main" id="{127D8CD4-9208-80D3-5035-358EE154941A}"/>
              </a:ext>
            </a:extLst>
          </p:cNvPr>
          <p:cNvPicPr>
            <a:picLocks noChangeAspect="1"/>
          </p:cNvPicPr>
          <p:nvPr/>
        </p:nvPicPr>
        <p:blipFill>
          <a:blip r:embed="rId2"/>
          <a:stretch>
            <a:fillRect/>
          </a:stretch>
        </p:blipFill>
        <p:spPr>
          <a:xfrm>
            <a:off x="1983194" y="2927441"/>
            <a:ext cx="1937482" cy="1842234"/>
          </a:xfrm>
          <a:prstGeom prst="rect">
            <a:avLst/>
          </a:prstGeom>
        </p:spPr>
      </p:pic>
      <p:pic>
        <p:nvPicPr>
          <p:cNvPr id="8" name="Picture 7">
            <a:extLst>
              <a:ext uri="{FF2B5EF4-FFF2-40B4-BE49-F238E27FC236}">
                <a16:creationId xmlns:a16="http://schemas.microsoft.com/office/drawing/2014/main" id="{B9251FBB-9973-222F-EC05-B77AF2A15F2E}"/>
              </a:ext>
            </a:extLst>
          </p:cNvPr>
          <p:cNvPicPr>
            <a:picLocks noChangeAspect="1"/>
          </p:cNvPicPr>
          <p:nvPr/>
        </p:nvPicPr>
        <p:blipFill>
          <a:blip r:embed="rId3"/>
          <a:stretch>
            <a:fillRect/>
          </a:stretch>
        </p:blipFill>
        <p:spPr>
          <a:xfrm>
            <a:off x="5183870" y="2950739"/>
            <a:ext cx="1802616" cy="1880385"/>
          </a:xfrm>
          <a:prstGeom prst="rect">
            <a:avLst/>
          </a:prstGeom>
        </p:spPr>
      </p:pic>
    </p:spTree>
    <p:extLst>
      <p:ext uri="{BB962C8B-B14F-4D97-AF65-F5344CB8AC3E}">
        <p14:creationId xmlns:p14="http://schemas.microsoft.com/office/powerpoint/2010/main" val="380108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sz="2500" dirty="0"/>
              <a:t>Code added for Feature 2(Obstacle Avoidance)</a:t>
            </a:r>
            <a:endParaRPr lang="en-SG" sz="2500"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err="1"/>
              <a:t>Display_map</a:t>
            </a:r>
            <a:r>
              <a:rPr lang="en-US" dirty="0"/>
              <a:t> function is modified to include a function to run the animation of the bird moving across the screen</a:t>
            </a:r>
          </a:p>
          <a:p>
            <a:pPr marL="139700" indent="0">
              <a:buNone/>
            </a:pPr>
            <a:endParaRPr lang="en-US" dirty="0"/>
          </a:p>
          <a:p>
            <a:pPr marL="139700" indent="0">
              <a:buNone/>
            </a:pPr>
            <a:endParaRPr lang="en-US" dirty="0"/>
          </a:p>
          <a:p>
            <a:r>
              <a:rPr lang="en-US" dirty="0"/>
              <a:t>In the </a:t>
            </a:r>
            <a:r>
              <a:rPr lang="en-US" dirty="0" err="1"/>
              <a:t>city_map</a:t>
            </a:r>
            <a:r>
              <a:rPr lang="en-US" dirty="0"/>
              <a:t> class these are the run animation and stop animation functions</a:t>
            </a:r>
            <a:br>
              <a:rPr lang="en-US" dirty="0"/>
            </a:br>
            <a:endParaRPr lang="en-SG" dirty="0"/>
          </a:p>
        </p:txBody>
      </p:sp>
      <p:pic>
        <p:nvPicPr>
          <p:cNvPr id="6" name="Picture 5">
            <a:extLst>
              <a:ext uri="{FF2B5EF4-FFF2-40B4-BE49-F238E27FC236}">
                <a16:creationId xmlns:a16="http://schemas.microsoft.com/office/drawing/2014/main" id="{9FB549B3-C8C9-B417-EE11-FAFC526A1A92}"/>
              </a:ext>
            </a:extLst>
          </p:cNvPr>
          <p:cNvPicPr>
            <a:picLocks noChangeAspect="1"/>
          </p:cNvPicPr>
          <p:nvPr/>
        </p:nvPicPr>
        <p:blipFill>
          <a:blip r:embed="rId2"/>
          <a:stretch>
            <a:fillRect/>
          </a:stretch>
        </p:blipFill>
        <p:spPr>
          <a:xfrm>
            <a:off x="1239038" y="1809264"/>
            <a:ext cx="3136021" cy="464444"/>
          </a:xfrm>
          <a:prstGeom prst="rect">
            <a:avLst/>
          </a:prstGeom>
        </p:spPr>
      </p:pic>
      <p:pic>
        <p:nvPicPr>
          <p:cNvPr id="8" name="Picture 7">
            <a:extLst>
              <a:ext uri="{FF2B5EF4-FFF2-40B4-BE49-F238E27FC236}">
                <a16:creationId xmlns:a16="http://schemas.microsoft.com/office/drawing/2014/main" id="{6200277B-3827-AEF1-4423-632FA6D5ADAD}"/>
              </a:ext>
            </a:extLst>
          </p:cNvPr>
          <p:cNvPicPr>
            <a:picLocks noChangeAspect="1"/>
          </p:cNvPicPr>
          <p:nvPr/>
        </p:nvPicPr>
        <p:blipFill>
          <a:blip r:embed="rId3"/>
          <a:stretch>
            <a:fillRect/>
          </a:stretch>
        </p:blipFill>
        <p:spPr>
          <a:xfrm>
            <a:off x="1239038" y="2630024"/>
            <a:ext cx="4116948" cy="1194286"/>
          </a:xfrm>
          <a:prstGeom prst="rect">
            <a:avLst/>
          </a:prstGeom>
        </p:spPr>
      </p:pic>
    </p:spTree>
    <p:extLst>
      <p:ext uri="{BB962C8B-B14F-4D97-AF65-F5344CB8AC3E}">
        <p14:creationId xmlns:p14="http://schemas.microsoft.com/office/powerpoint/2010/main" val="42549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Feature 2 (Obstacle Avoidance)</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a:t>The Drone will need navigate from start ‘s’ to end ‘e’ where a “Bird” will continuously move across the screen at every alternating row in the map.</a:t>
            </a:r>
          </a:p>
          <a:p>
            <a:r>
              <a:rPr lang="en-SG" dirty="0"/>
              <a:t>User must navigate the map using ‘w’, ‘a’, ‘s’ and ‘d’</a:t>
            </a:r>
          </a:p>
          <a:p>
            <a:r>
              <a:rPr lang="en-SG" dirty="0"/>
              <a:t>Green Tiles are the grass where the “Bird” will not block.</a:t>
            </a:r>
            <a:endParaRPr lang="en-US" dirty="0"/>
          </a:p>
          <a:p>
            <a:r>
              <a:rPr lang="en-US" dirty="0"/>
              <a:t>If the Drone hits the “Bird”, its path will be blocked, and the Drone will have to wait for the “Bird” to pass before continuing navigating.</a:t>
            </a:r>
          </a:p>
          <a:p>
            <a:endParaRPr lang="en-US" dirty="0"/>
          </a:p>
        </p:txBody>
      </p:sp>
      <p:pic>
        <p:nvPicPr>
          <p:cNvPr id="6" name="Picture 5">
            <a:extLst>
              <a:ext uri="{FF2B5EF4-FFF2-40B4-BE49-F238E27FC236}">
                <a16:creationId xmlns:a16="http://schemas.microsoft.com/office/drawing/2014/main" id="{F5303989-E8B3-75F3-E10F-7DAEDEDCF9DD}"/>
              </a:ext>
            </a:extLst>
          </p:cNvPr>
          <p:cNvPicPr>
            <a:picLocks noChangeAspect="1"/>
          </p:cNvPicPr>
          <p:nvPr/>
        </p:nvPicPr>
        <p:blipFill>
          <a:blip r:embed="rId2"/>
          <a:stretch>
            <a:fillRect/>
          </a:stretch>
        </p:blipFill>
        <p:spPr>
          <a:xfrm>
            <a:off x="5301803" y="2594046"/>
            <a:ext cx="2047740" cy="2179372"/>
          </a:xfrm>
          <a:prstGeom prst="rect">
            <a:avLst/>
          </a:prstGeom>
        </p:spPr>
      </p:pic>
    </p:spTree>
    <p:extLst>
      <p:ext uri="{BB962C8B-B14F-4D97-AF65-F5344CB8AC3E}">
        <p14:creationId xmlns:p14="http://schemas.microsoft.com/office/powerpoint/2010/main" val="47824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Goals for both Features(Maps)</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r>
              <a:rPr lang="en-US" dirty="0"/>
              <a:t>Drone must navigate from the start ‘s’ to end ‘e’ in the shortest amount of time, </a:t>
            </a:r>
          </a:p>
          <a:p>
            <a:r>
              <a:rPr lang="en-US" dirty="0"/>
              <a:t>Also, with as few steps as possible for each feature (Map)</a:t>
            </a:r>
          </a:p>
          <a:p>
            <a:endParaRPr lang="en-US" dirty="0"/>
          </a:p>
          <a:p>
            <a:r>
              <a:rPr lang="en-US" dirty="0"/>
              <a:t>Troubleshooting:</a:t>
            </a:r>
          </a:p>
          <a:p>
            <a:pPr lvl="1"/>
            <a:r>
              <a:rPr lang="en-US" dirty="0"/>
              <a:t>If the user wishes to reset, it takes about 1 second for the “Bird” to be removed and start moving again from the bottom right white tile</a:t>
            </a:r>
          </a:p>
          <a:p>
            <a:pPr lvl="1"/>
            <a:r>
              <a:rPr lang="en-US" dirty="0"/>
              <a:t>Closing the application will also take 1 second</a:t>
            </a:r>
            <a:endParaRPr lang="en-SG" dirty="0"/>
          </a:p>
          <a:p>
            <a:endParaRPr lang="en-US" dirty="0"/>
          </a:p>
          <a:p>
            <a:endParaRPr lang="en-US" dirty="0"/>
          </a:p>
        </p:txBody>
      </p:sp>
    </p:spTree>
    <p:extLst>
      <p:ext uri="{BB962C8B-B14F-4D97-AF65-F5344CB8AC3E}">
        <p14:creationId xmlns:p14="http://schemas.microsoft.com/office/powerpoint/2010/main" val="108570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AA9A1-BBBD-9C2A-E05C-85F83E59C8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3" name="Title 2">
            <a:extLst>
              <a:ext uri="{FF2B5EF4-FFF2-40B4-BE49-F238E27FC236}">
                <a16:creationId xmlns:a16="http://schemas.microsoft.com/office/drawing/2014/main" id="{5CB69236-B135-7026-6D92-2E850357F78B}"/>
              </a:ext>
            </a:extLst>
          </p:cNvPr>
          <p:cNvSpPr>
            <a:spLocks noGrp="1"/>
          </p:cNvSpPr>
          <p:nvPr>
            <p:ph type="title"/>
          </p:nvPr>
        </p:nvSpPr>
        <p:spPr/>
        <p:txBody>
          <a:bodyPr/>
          <a:lstStyle/>
          <a:p>
            <a:r>
              <a:rPr lang="en-US" dirty="0"/>
              <a:t>Thank you</a:t>
            </a:r>
            <a:endParaRPr lang="en-SG" dirty="0"/>
          </a:p>
        </p:txBody>
      </p:sp>
      <p:sp>
        <p:nvSpPr>
          <p:cNvPr id="4" name="Text Placeholder 3">
            <a:extLst>
              <a:ext uri="{FF2B5EF4-FFF2-40B4-BE49-F238E27FC236}">
                <a16:creationId xmlns:a16="http://schemas.microsoft.com/office/drawing/2014/main" id="{3E6AEC68-B294-C98A-1843-7C37F597332D}"/>
              </a:ext>
            </a:extLst>
          </p:cNvPr>
          <p:cNvSpPr>
            <a:spLocks noGrp="1"/>
          </p:cNvSpPr>
          <p:nvPr>
            <p:ph type="body" idx="1"/>
          </p:nvPr>
        </p:nvSpPr>
        <p:spPr>
          <a:xfrm>
            <a:off x="720000" y="1252568"/>
            <a:ext cx="7704000" cy="2489400"/>
          </a:xfrm>
        </p:spPr>
        <p:txBody>
          <a:bodyPr/>
          <a:lstStyle/>
          <a:p>
            <a:endParaRPr lang="en-SG" dirty="0"/>
          </a:p>
        </p:txBody>
      </p:sp>
    </p:spTree>
    <p:extLst>
      <p:ext uri="{BB962C8B-B14F-4D97-AF65-F5344CB8AC3E}">
        <p14:creationId xmlns:p14="http://schemas.microsoft.com/office/powerpoint/2010/main" val="1765794985"/>
      </p:ext>
    </p:extLst>
  </p:cSld>
  <p:clrMapOvr>
    <a:masterClrMapping/>
  </p:clrMapOvr>
</p:sld>
</file>

<file path=ppt/theme/theme1.xml><?xml version="1.0" encoding="utf-8"?>
<a:theme xmlns:a="http://schemas.openxmlformats.org/drawingml/2006/main" name="Elegant Bachelor Thesis Infographic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5C5C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524</Words>
  <Application>Microsoft Office PowerPoint</Application>
  <PresentationFormat>On-screen Show (16:9)</PresentationFormat>
  <Paragraphs>43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Mulish</vt:lpstr>
      <vt:lpstr>Quicksand</vt:lpstr>
      <vt:lpstr>Nunito Light</vt:lpstr>
      <vt:lpstr>Elegant Bachelor Thesis Infographics by Slidesgo</vt:lpstr>
      <vt:lpstr>CA2 DSAA Title: 2 Individual Features By: Loh Yip Kha (p2317454)</vt:lpstr>
      <vt:lpstr>Features</vt:lpstr>
      <vt:lpstr>Code added for Feature 1 (Night Delivery)</vt:lpstr>
      <vt:lpstr>Feature 1 (Night Delivery)</vt:lpstr>
      <vt:lpstr>Code added for Feature 2(Obstacle Avoidance)</vt:lpstr>
      <vt:lpstr>Feature 2 (Obstacle Avoidance)</vt:lpstr>
      <vt:lpstr>Goals for both Features(Maps)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CA1 Group    DAVI  By:</dc:title>
  <dc:creator>Loh Hoe Chuan</dc:creator>
  <cp:lastModifiedBy>LOH YIP KHAI</cp:lastModifiedBy>
  <cp:revision>16</cp:revision>
  <dcterms:modified xsi:type="dcterms:W3CDTF">2024-08-06T16:11:54Z</dcterms:modified>
</cp:coreProperties>
</file>