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97" r:id="rId3"/>
    <p:sldId id="299" r:id="rId4"/>
    <p:sldId id="306" r:id="rId5"/>
    <p:sldId id="307" r:id="rId6"/>
    <p:sldId id="300" r:id="rId7"/>
    <p:sldId id="303" r:id="rId8"/>
    <p:sldId id="304" r:id="rId9"/>
    <p:sldId id="308" r:id="rId10"/>
    <p:sldId id="305" r:id="rId11"/>
  </p:sldIdLst>
  <p:sldSz cx="9144000" cy="5143500" type="screen16x9"/>
  <p:notesSz cx="6858000" cy="9144000"/>
  <p:embeddedFontLst>
    <p:embeddedFont>
      <p:font typeface="Mulish" panose="020B0604020202020204" charset="0"/>
      <p:regular r:id="rId13"/>
      <p:bold r:id="rId14"/>
      <p:italic r:id="rId15"/>
      <p:boldItalic r:id="rId16"/>
    </p:embeddedFont>
    <p:embeddedFont>
      <p:font typeface="Nunito Light" pitchFamily="2" charset="0"/>
      <p:regular r:id="rId17"/>
      <p:italic r:id="rId18"/>
    </p:embeddedFont>
    <p:embeddedFont>
      <p:font typeface="Quicksa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9BEB18-348F-4158-BF33-9C15FB86006D}">
  <a:tblStyle styleId="{599BEB18-348F-4158-BF33-9C15FB8600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950375" y="695850"/>
            <a:ext cx="5925600" cy="3363600"/>
          </a:xfrm>
          <a:prstGeom prst="rect">
            <a:avLst/>
          </a:prstGeom>
          <a:noFill/>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950375" y="4059450"/>
            <a:ext cx="5925600" cy="3882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01"/>
        <p:cNvGrpSpPr/>
        <p:nvPr/>
      </p:nvGrpSpPr>
      <p:grpSpPr>
        <a:xfrm>
          <a:off x="0" y="0"/>
          <a:ext cx="0" cy="0"/>
          <a:chOff x="0" y="0"/>
          <a:chExt cx="0" cy="0"/>
        </a:xfrm>
      </p:grpSpPr>
      <p:sp>
        <p:nvSpPr>
          <p:cNvPr id="102" name="Google Shape;102;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05" name="Google Shape;105;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07" name="Google Shape;107;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08" name="Google Shape;108;p13"/>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09" name="Google Shape;109;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10"/>
        <p:cNvGrpSpPr/>
        <p:nvPr/>
      </p:nvGrpSpPr>
      <p:grpSpPr>
        <a:xfrm>
          <a:off x="0" y="0"/>
          <a:ext cx="0" cy="0"/>
          <a:chOff x="0" y="0"/>
          <a:chExt cx="0" cy="0"/>
        </a:xfrm>
      </p:grpSpPr>
      <p:sp>
        <p:nvSpPr>
          <p:cNvPr id="111" name="Google Shape;111;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4" name="Google Shape;114;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6" name="Google Shape;116;p14"/>
          <p:cNvCxnSpPr/>
          <p:nvPr/>
        </p:nvCxnSpPr>
        <p:spPr>
          <a:xfrm>
            <a:off x="385950" y="4798850"/>
            <a:ext cx="83721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857875"/>
            <a:ext cx="77040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Quicksand"/>
              <a:buNone/>
              <a:defRPr sz="2000" b="1">
                <a:solidFill>
                  <a:schemeClr val="dk2"/>
                </a:solidFill>
                <a:latin typeface="Quicksand"/>
                <a:ea typeface="Quicksand"/>
                <a:cs typeface="Quicksand"/>
                <a:sym typeface="Quicksand"/>
              </a:defRPr>
            </a:lvl1pPr>
            <a:lvl2pPr lvl="1">
              <a:lnSpc>
                <a:spcPct val="100000"/>
              </a:lnSpc>
              <a:spcBef>
                <a:spcPts val="0"/>
              </a:spcBef>
              <a:spcAft>
                <a:spcPts val="0"/>
              </a:spcAft>
              <a:buSzPts val="1400"/>
              <a:buFont typeface="Quicksand"/>
              <a:buNone/>
              <a:defRPr b="1">
                <a:latin typeface="Quicksand"/>
                <a:ea typeface="Quicksand"/>
                <a:cs typeface="Quicksand"/>
                <a:sym typeface="Quicksand"/>
              </a:defRPr>
            </a:lvl2pPr>
            <a:lvl3pPr lvl="2">
              <a:lnSpc>
                <a:spcPct val="100000"/>
              </a:lnSpc>
              <a:spcBef>
                <a:spcPts val="0"/>
              </a:spcBef>
              <a:spcAft>
                <a:spcPts val="0"/>
              </a:spcAft>
              <a:buSzPts val="1400"/>
              <a:buFont typeface="Quicksand"/>
              <a:buNone/>
              <a:defRPr b="1">
                <a:latin typeface="Quicksand"/>
                <a:ea typeface="Quicksand"/>
                <a:cs typeface="Quicksand"/>
                <a:sym typeface="Quicksand"/>
              </a:defRPr>
            </a:lvl3pPr>
            <a:lvl4pPr lvl="3">
              <a:lnSpc>
                <a:spcPct val="100000"/>
              </a:lnSpc>
              <a:spcBef>
                <a:spcPts val="0"/>
              </a:spcBef>
              <a:spcAft>
                <a:spcPts val="0"/>
              </a:spcAft>
              <a:buSzPts val="1400"/>
              <a:buFont typeface="Quicksand"/>
              <a:buNone/>
              <a:defRPr b="1">
                <a:latin typeface="Quicksand"/>
                <a:ea typeface="Quicksand"/>
                <a:cs typeface="Quicksand"/>
                <a:sym typeface="Quicksand"/>
              </a:defRPr>
            </a:lvl4pPr>
            <a:lvl5pPr lvl="4">
              <a:lnSpc>
                <a:spcPct val="100000"/>
              </a:lnSpc>
              <a:spcBef>
                <a:spcPts val="0"/>
              </a:spcBef>
              <a:spcAft>
                <a:spcPts val="0"/>
              </a:spcAft>
              <a:buSzPts val="1400"/>
              <a:buFont typeface="Quicksand"/>
              <a:buNone/>
              <a:defRPr b="1">
                <a:latin typeface="Quicksand"/>
                <a:ea typeface="Quicksand"/>
                <a:cs typeface="Quicksand"/>
                <a:sym typeface="Quicksand"/>
              </a:defRPr>
            </a:lvl5pPr>
            <a:lvl6pPr lvl="5">
              <a:lnSpc>
                <a:spcPct val="100000"/>
              </a:lnSpc>
              <a:spcBef>
                <a:spcPts val="0"/>
              </a:spcBef>
              <a:spcAft>
                <a:spcPts val="0"/>
              </a:spcAft>
              <a:buSzPts val="1400"/>
              <a:buFont typeface="Quicksand"/>
              <a:buNone/>
              <a:defRPr b="1">
                <a:latin typeface="Quicksand"/>
                <a:ea typeface="Quicksand"/>
                <a:cs typeface="Quicksand"/>
                <a:sym typeface="Quicksand"/>
              </a:defRPr>
            </a:lvl6pPr>
            <a:lvl7pPr lvl="6">
              <a:lnSpc>
                <a:spcPct val="100000"/>
              </a:lnSpc>
              <a:spcBef>
                <a:spcPts val="0"/>
              </a:spcBef>
              <a:spcAft>
                <a:spcPts val="0"/>
              </a:spcAft>
              <a:buSzPts val="1400"/>
              <a:buFont typeface="Quicksand"/>
              <a:buNone/>
              <a:defRPr b="1">
                <a:latin typeface="Quicksand"/>
                <a:ea typeface="Quicksand"/>
                <a:cs typeface="Quicksand"/>
                <a:sym typeface="Quicksand"/>
              </a:defRPr>
            </a:lvl7pPr>
            <a:lvl8pPr lvl="7">
              <a:lnSpc>
                <a:spcPct val="100000"/>
              </a:lnSpc>
              <a:spcBef>
                <a:spcPts val="0"/>
              </a:spcBef>
              <a:spcAft>
                <a:spcPts val="0"/>
              </a:spcAft>
              <a:buSzPts val="1400"/>
              <a:buFont typeface="Quicksand"/>
              <a:buNone/>
              <a:defRPr b="1">
                <a:latin typeface="Quicksand"/>
                <a:ea typeface="Quicksand"/>
                <a:cs typeface="Quicksand"/>
                <a:sym typeface="Quicksand"/>
              </a:defRPr>
            </a:lvl8pPr>
            <a:lvl9pPr lvl="8">
              <a:lnSpc>
                <a:spcPct val="100000"/>
              </a:lnSpc>
              <a:spcBef>
                <a:spcPts val="0"/>
              </a:spcBef>
              <a:spcAft>
                <a:spcPts val="0"/>
              </a:spcAft>
              <a:buSzPts val="1400"/>
              <a:buFont typeface="Quicksand"/>
              <a:buNone/>
              <a:defRPr b="1">
                <a:latin typeface="Quicksand"/>
                <a:ea typeface="Quicksand"/>
                <a:cs typeface="Quicksand"/>
                <a:sym typeface="Quicksand"/>
              </a:defRPr>
            </a:lvl9pPr>
          </a:lstStyle>
          <a:p>
            <a:endParaRPr/>
          </a:p>
        </p:txBody>
      </p:sp>
      <p:sp>
        <p:nvSpPr>
          <p:cNvPr id="46" name="Google Shape;46;p5"/>
          <p:cNvSpPr txBox="1">
            <a:spLocks noGrp="1"/>
          </p:cNvSpPr>
          <p:nvPr>
            <p:ph type="subTitle" idx="2"/>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Quicksand"/>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1400"/>
              <a:buFont typeface="Quicksand"/>
              <a:buNone/>
              <a:defRPr b="1">
                <a:latin typeface="Quicksand"/>
                <a:ea typeface="Quicksand"/>
                <a:cs typeface="Quicksand"/>
                <a:sym typeface="Quicksand"/>
              </a:defRPr>
            </a:lvl2pPr>
            <a:lvl3pPr lvl="2" rtl="0">
              <a:lnSpc>
                <a:spcPct val="100000"/>
              </a:lnSpc>
              <a:spcBef>
                <a:spcPts val="0"/>
              </a:spcBef>
              <a:spcAft>
                <a:spcPts val="0"/>
              </a:spcAft>
              <a:buSzPts val="1400"/>
              <a:buFont typeface="Quicksand"/>
              <a:buNone/>
              <a:defRPr b="1">
                <a:latin typeface="Quicksand"/>
                <a:ea typeface="Quicksand"/>
                <a:cs typeface="Quicksand"/>
                <a:sym typeface="Quicksand"/>
              </a:defRPr>
            </a:lvl3pPr>
            <a:lvl4pPr lvl="3" rtl="0">
              <a:lnSpc>
                <a:spcPct val="100000"/>
              </a:lnSpc>
              <a:spcBef>
                <a:spcPts val="0"/>
              </a:spcBef>
              <a:spcAft>
                <a:spcPts val="0"/>
              </a:spcAft>
              <a:buSzPts val="1400"/>
              <a:buFont typeface="Quicksand"/>
              <a:buNone/>
              <a:defRPr b="1">
                <a:latin typeface="Quicksand"/>
                <a:ea typeface="Quicksand"/>
                <a:cs typeface="Quicksand"/>
                <a:sym typeface="Quicksand"/>
              </a:defRPr>
            </a:lvl4pPr>
            <a:lvl5pPr lvl="4" rtl="0">
              <a:lnSpc>
                <a:spcPct val="100000"/>
              </a:lnSpc>
              <a:spcBef>
                <a:spcPts val="0"/>
              </a:spcBef>
              <a:spcAft>
                <a:spcPts val="0"/>
              </a:spcAft>
              <a:buSzPts val="1400"/>
              <a:buFont typeface="Quicksand"/>
              <a:buNone/>
              <a:defRPr b="1">
                <a:latin typeface="Quicksand"/>
                <a:ea typeface="Quicksand"/>
                <a:cs typeface="Quicksand"/>
                <a:sym typeface="Quicksand"/>
              </a:defRPr>
            </a:lvl5pPr>
            <a:lvl6pPr lvl="5" rtl="0">
              <a:lnSpc>
                <a:spcPct val="100000"/>
              </a:lnSpc>
              <a:spcBef>
                <a:spcPts val="0"/>
              </a:spcBef>
              <a:spcAft>
                <a:spcPts val="0"/>
              </a:spcAft>
              <a:buSzPts val="1400"/>
              <a:buFont typeface="Quicksand"/>
              <a:buNone/>
              <a:defRPr b="1">
                <a:latin typeface="Quicksand"/>
                <a:ea typeface="Quicksand"/>
                <a:cs typeface="Quicksand"/>
                <a:sym typeface="Quicksand"/>
              </a:defRPr>
            </a:lvl6pPr>
            <a:lvl7pPr lvl="6" rtl="0">
              <a:lnSpc>
                <a:spcPct val="100000"/>
              </a:lnSpc>
              <a:spcBef>
                <a:spcPts val="0"/>
              </a:spcBef>
              <a:spcAft>
                <a:spcPts val="0"/>
              </a:spcAft>
              <a:buSzPts val="1400"/>
              <a:buFont typeface="Quicksand"/>
              <a:buNone/>
              <a:defRPr b="1">
                <a:latin typeface="Quicksand"/>
                <a:ea typeface="Quicksand"/>
                <a:cs typeface="Quicksand"/>
                <a:sym typeface="Quicksand"/>
              </a:defRPr>
            </a:lvl7pPr>
            <a:lvl8pPr lvl="7" rtl="0">
              <a:lnSpc>
                <a:spcPct val="100000"/>
              </a:lnSpc>
              <a:spcBef>
                <a:spcPts val="0"/>
              </a:spcBef>
              <a:spcAft>
                <a:spcPts val="0"/>
              </a:spcAft>
              <a:buSzPts val="1400"/>
              <a:buFont typeface="Quicksand"/>
              <a:buNone/>
              <a:defRPr b="1">
                <a:latin typeface="Quicksand"/>
                <a:ea typeface="Quicksand"/>
                <a:cs typeface="Quicksand"/>
                <a:sym typeface="Quicksand"/>
              </a:defRPr>
            </a:lvl8pPr>
            <a:lvl9pPr lvl="8" rtl="0">
              <a:lnSpc>
                <a:spcPct val="100000"/>
              </a:lnSpc>
              <a:spcBef>
                <a:spcPts val="0"/>
              </a:spcBef>
              <a:spcAft>
                <a:spcPts val="0"/>
              </a:spcAft>
              <a:buSzPts val="1400"/>
              <a:buFont typeface="Quicksand"/>
              <a:buNone/>
              <a:defRPr b="1">
                <a:latin typeface="Quicksand"/>
                <a:ea typeface="Quicksand"/>
                <a:cs typeface="Quicksand"/>
                <a:sym typeface="Quicksand"/>
              </a:defRPr>
            </a:lvl9pPr>
          </a:lstStyle>
          <a:p>
            <a:endParaRPr/>
          </a:p>
        </p:txBody>
      </p:sp>
      <p:sp>
        <p:nvSpPr>
          <p:cNvPr id="47" name="Google Shape;47;p5"/>
          <p:cNvSpPr txBox="1">
            <a:spLocks noGrp="1"/>
          </p:cNvSpPr>
          <p:nvPr>
            <p:ph type="body" idx="3"/>
          </p:nvPr>
        </p:nvSpPr>
        <p:spPr>
          <a:xfrm>
            <a:off x="720000" y="1857875"/>
            <a:ext cx="36981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48" name="Google Shape;48;p5"/>
          <p:cNvSpPr txBox="1">
            <a:spLocks noGrp="1"/>
          </p:cNvSpPr>
          <p:nvPr>
            <p:ph type="body" idx="4"/>
          </p:nvPr>
        </p:nvSpPr>
        <p:spPr>
          <a:xfrm>
            <a:off x="4747375" y="2022538"/>
            <a:ext cx="36981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txBox="1">
            <a:spLocks noGrp="1"/>
          </p:cNvSpPr>
          <p:nvPr>
            <p:ph type="body" idx="1"/>
          </p:nvPr>
        </p:nvSpPr>
        <p:spPr>
          <a:xfrm>
            <a:off x="720000" y="1292513"/>
            <a:ext cx="77040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0" name="Google Shape;80;p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2" name="Google Shape;82;p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cxnSp>
        <p:nvCxnSpPr>
          <p:cNvPr id="83" name="Google Shape;83;p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84" name="Google Shape;84;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10"/>
          <p:cNvSpPr>
            <a:spLocks noGrp="1"/>
          </p:cNvSpPr>
          <p:nvPr>
            <p:ph type="pic" idx="2"/>
          </p:nvPr>
        </p:nvSpPr>
        <p:spPr>
          <a:xfrm>
            <a:off x="0" y="0"/>
            <a:ext cx="9144000" cy="5143500"/>
          </a:xfrm>
          <a:prstGeom prst="rect">
            <a:avLst/>
          </a:prstGeom>
          <a:noFill/>
          <a:ln>
            <a:noFill/>
          </a:ln>
        </p:spPr>
      </p:sp>
      <p:sp>
        <p:nvSpPr>
          <p:cNvPr id="89" name="Google Shape;89;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93" name="Google Shape;93;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95" name="Google Shape;95;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6" name="Google Shape;96;p1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97" name="Google Shape;97;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8" name="Google Shape;98;p11"/>
          <p:cNvSpPr txBox="1">
            <a:spLocks noGrp="1"/>
          </p:cNvSpPr>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ctrTitle"/>
          </p:nvPr>
        </p:nvSpPr>
        <p:spPr>
          <a:xfrm>
            <a:off x="950375" y="695850"/>
            <a:ext cx="5925600" cy="33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800" dirty="0">
                <a:solidFill>
                  <a:schemeClr val="dk2"/>
                </a:solidFill>
              </a:rPr>
              <a:t>CA2 Individual DAVI(Pt 2)</a:t>
            </a:r>
            <a:br>
              <a:rPr lang="en-US" sz="4000" dirty="0">
                <a:solidFill>
                  <a:schemeClr val="dk2"/>
                </a:solidFill>
              </a:rPr>
            </a:br>
            <a:r>
              <a:rPr lang="en-US" sz="4000" dirty="0" err="1">
                <a:solidFill>
                  <a:schemeClr val="dk2"/>
                </a:solidFill>
              </a:rPr>
              <a:t>Title:</a:t>
            </a:r>
            <a:r>
              <a:rPr lang="en-US" sz="3000" dirty="0" err="1">
                <a:solidFill>
                  <a:schemeClr val="dk2"/>
                </a:solidFill>
              </a:rPr>
              <a:t>Analysing</a:t>
            </a:r>
            <a:r>
              <a:rPr lang="en-US" sz="3000" dirty="0">
                <a:solidFill>
                  <a:schemeClr val="dk2"/>
                </a:solidFill>
              </a:rPr>
              <a:t> Student Profiles</a:t>
            </a:r>
            <a:br>
              <a:rPr lang="en-US" sz="5900" dirty="0">
                <a:solidFill>
                  <a:schemeClr val="dk2"/>
                </a:solidFill>
              </a:rPr>
            </a:br>
            <a:r>
              <a:rPr lang="en-US" sz="4400" dirty="0">
                <a:solidFill>
                  <a:schemeClr val="dk2"/>
                </a:solidFill>
              </a:rPr>
              <a:t>By: Loh Yip </a:t>
            </a:r>
            <a:r>
              <a:rPr lang="en-US" sz="4400" dirty="0" err="1">
                <a:solidFill>
                  <a:schemeClr val="dk2"/>
                </a:solidFill>
              </a:rPr>
              <a:t>Khai</a:t>
            </a:r>
            <a:endParaRPr lang="en-US" sz="4400" dirty="0">
              <a:solidFill>
                <a:schemeClr val="dk2"/>
              </a:solidFill>
            </a:endParaRPr>
          </a:p>
        </p:txBody>
      </p:sp>
      <p:sp>
        <p:nvSpPr>
          <p:cNvPr id="126" name="Google Shape;126;p17"/>
          <p:cNvSpPr txBox="1">
            <a:spLocks noGrp="1"/>
          </p:cNvSpPr>
          <p:nvPr>
            <p:ph type="subTitle" idx="1"/>
          </p:nvPr>
        </p:nvSpPr>
        <p:spPr>
          <a:xfrm>
            <a:off x="950375" y="4059450"/>
            <a:ext cx="5925600" cy="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127" name="Google Shape;127;p17"/>
          <p:cNvGrpSpPr/>
          <p:nvPr/>
        </p:nvGrpSpPr>
        <p:grpSpPr>
          <a:xfrm>
            <a:off x="769168" y="736221"/>
            <a:ext cx="5942700" cy="1131338"/>
            <a:chOff x="764875" y="749100"/>
            <a:chExt cx="5942700" cy="1131338"/>
          </a:xfrm>
        </p:grpSpPr>
        <p:cxnSp>
          <p:nvCxnSpPr>
            <p:cNvPr id="128" name="Google Shape;128;p17"/>
            <p:cNvCxnSpPr/>
            <p:nvPr/>
          </p:nvCxnSpPr>
          <p:spPr>
            <a:xfrm rot="10800000" flipH="1">
              <a:off x="764875" y="187383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129" name="Google Shape;129;p17"/>
            <p:cNvCxnSpPr/>
            <p:nvPr/>
          </p:nvCxnSpPr>
          <p:spPr>
            <a:xfrm rot="10800000" flipH="1">
              <a:off x="764875" y="749100"/>
              <a:ext cx="5942700" cy="6600"/>
            </a:xfrm>
            <a:prstGeom prst="straightConnector1">
              <a:avLst/>
            </a:prstGeom>
            <a:noFill/>
            <a:ln w="19050" cap="flat" cmpd="sng">
              <a:solidFill>
                <a:schemeClr val="lt1"/>
              </a:solidFill>
              <a:prstDash val="solid"/>
              <a:round/>
              <a:headEnd type="oval" w="med" len="med"/>
              <a:tailEnd type="oval" w="med" len="med"/>
            </a:ln>
          </p:spPr>
        </p:cxnSp>
      </p:grpSp>
      <p:grpSp>
        <p:nvGrpSpPr>
          <p:cNvPr id="130" name="Google Shape;130;p17"/>
          <p:cNvGrpSpPr/>
          <p:nvPr/>
        </p:nvGrpSpPr>
        <p:grpSpPr>
          <a:xfrm>
            <a:off x="713213" y="1195081"/>
            <a:ext cx="3626775" cy="239400"/>
            <a:chOff x="713213" y="1195081"/>
            <a:chExt cx="3626775" cy="239400"/>
          </a:xfrm>
        </p:grpSpPr>
        <p:sp>
          <p:nvSpPr>
            <p:cNvPr id="131" name="Google Shape;131;p17"/>
            <p:cNvSpPr/>
            <p:nvPr/>
          </p:nvSpPr>
          <p:spPr>
            <a:xfrm>
              <a:off x="4100588" y="1195081"/>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713213" y="1195081"/>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FC3678-1847-BE62-ECC0-AB447B961C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itle 2">
            <a:extLst>
              <a:ext uri="{FF2B5EF4-FFF2-40B4-BE49-F238E27FC236}">
                <a16:creationId xmlns:a16="http://schemas.microsoft.com/office/drawing/2014/main" id="{35E7B51A-A66C-98A1-A3EB-42D91AB34361}"/>
              </a:ext>
            </a:extLst>
          </p:cNvPr>
          <p:cNvSpPr>
            <a:spLocks noGrp="1"/>
          </p:cNvSpPr>
          <p:nvPr>
            <p:ph type="title"/>
          </p:nvPr>
        </p:nvSpPr>
        <p:spPr/>
        <p:txBody>
          <a:bodyPr/>
          <a:lstStyle/>
          <a:p>
            <a:r>
              <a:rPr lang="en-US" dirty="0" err="1"/>
              <a:t>Reccomendation</a:t>
            </a:r>
            <a:endParaRPr lang="en-SG" dirty="0"/>
          </a:p>
        </p:txBody>
      </p:sp>
      <p:sp>
        <p:nvSpPr>
          <p:cNvPr id="4" name="Text Placeholder 3">
            <a:extLst>
              <a:ext uri="{FF2B5EF4-FFF2-40B4-BE49-F238E27FC236}">
                <a16:creationId xmlns:a16="http://schemas.microsoft.com/office/drawing/2014/main" id="{F71B17E8-C530-B52D-EA5F-A3AE726A986C}"/>
              </a:ext>
            </a:extLst>
          </p:cNvPr>
          <p:cNvSpPr>
            <a:spLocks noGrp="1"/>
          </p:cNvSpPr>
          <p:nvPr>
            <p:ph type="body" idx="1"/>
          </p:nvPr>
        </p:nvSpPr>
        <p:spPr>
          <a:xfrm>
            <a:off x="994350" y="731375"/>
            <a:ext cx="7704000" cy="2489400"/>
          </a:xfrm>
        </p:spPr>
        <p:txBody>
          <a:bodyPr/>
          <a:lstStyle/>
          <a:p>
            <a:endParaRPr lang="en-US" dirty="0"/>
          </a:p>
          <a:p>
            <a:r>
              <a:rPr lang="en-US" dirty="0"/>
              <a:t>Financial concerns vary across age groups, with older students often needing more substantial support due to additional responsibilities. </a:t>
            </a:r>
          </a:p>
          <a:p>
            <a:r>
              <a:rPr lang="en-US" dirty="0"/>
              <a:t>Nationality also impacts financial needs, as international students face higher tuition fees and living expenses. Additionally, individual funding is the highest percentage of funding for both foreign and local students, indicating a reliance on personal financial resources.</a:t>
            </a:r>
          </a:p>
          <a:p>
            <a:pPr marL="139700" indent="0">
              <a:buNone/>
            </a:pPr>
            <a:endParaRPr lang="en-US" dirty="0"/>
          </a:p>
          <a:p>
            <a:pPr marL="139700" indent="0">
              <a:buNone/>
            </a:pPr>
            <a:r>
              <a:rPr lang="en-US" dirty="0"/>
              <a:t>Develop Tailored Financial Aid Programs</a:t>
            </a:r>
          </a:p>
          <a:p>
            <a:r>
              <a:rPr lang="en-US" dirty="0"/>
              <a:t>Create flexible financial aid packages that address the specific needs of different age groups and nationalities:</a:t>
            </a:r>
          </a:p>
          <a:p>
            <a:pPr marL="139700" indent="0">
              <a:buNone/>
            </a:pPr>
            <a:r>
              <a:rPr lang="en-US" dirty="0"/>
              <a:t>Nationality-Specific Support:</a:t>
            </a:r>
          </a:p>
          <a:p>
            <a:r>
              <a:rPr lang="en-US" dirty="0"/>
              <a:t>Offer tailored financial aid for international students to help with higher tuition and living expenses, including specific scholarships and grants.</a:t>
            </a:r>
          </a:p>
          <a:p>
            <a:endParaRPr lang="en-US" dirty="0"/>
          </a:p>
        </p:txBody>
      </p:sp>
    </p:spTree>
    <p:extLst>
      <p:ext uri="{BB962C8B-B14F-4D97-AF65-F5344CB8AC3E}">
        <p14:creationId xmlns:p14="http://schemas.microsoft.com/office/powerpoint/2010/main" val="77864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Nature of the Dataset</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a:t>Content: The dataset contains student profiles from a business training institute. </a:t>
            </a:r>
          </a:p>
          <a:p>
            <a:pPr lvl="1"/>
            <a:r>
              <a:rPr lang="en-US" dirty="0"/>
              <a:t>Key variables include: STUDENT ID: Unique identifier for each student. </a:t>
            </a:r>
          </a:p>
          <a:p>
            <a:pPr lvl="1"/>
            <a:r>
              <a:rPr lang="en-US" dirty="0"/>
              <a:t>NATIONALITY: Student's nationality. </a:t>
            </a:r>
          </a:p>
          <a:p>
            <a:pPr lvl="1"/>
            <a:r>
              <a:rPr lang="en-US" dirty="0"/>
              <a:t>GENDER: Gender of the student. </a:t>
            </a:r>
          </a:p>
          <a:p>
            <a:pPr lvl="1"/>
            <a:r>
              <a:rPr lang="en-US" dirty="0"/>
              <a:t>GPA: Grade Point Average of the student. </a:t>
            </a:r>
          </a:p>
          <a:p>
            <a:pPr lvl="1"/>
            <a:r>
              <a:rPr lang="en-US" dirty="0"/>
              <a:t>COURSE FEE: Fee for the course. </a:t>
            </a:r>
          </a:p>
          <a:p>
            <a:pPr lvl="1"/>
            <a:r>
              <a:rPr lang="en-US" dirty="0"/>
              <a:t>COURSE FUNDING: Type of funding for the course. </a:t>
            </a:r>
          </a:p>
          <a:p>
            <a:pPr lvl="1"/>
            <a:r>
              <a:rPr lang="en-US" dirty="0"/>
              <a:t>LOCAL and FOREIGN: Indicators of local or foreign students. </a:t>
            </a:r>
          </a:p>
          <a:p>
            <a:pPr lvl="1"/>
            <a:endParaRPr lang="en-US" dirty="0"/>
          </a:p>
          <a:p>
            <a:r>
              <a:rPr lang="en-US" dirty="0"/>
              <a:t>Peculiarities: Incorrect values (Y/N) in LOCAL and FOREIGN columns. </a:t>
            </a:r>
          </a:p>
          <a:p>
            <a:r>
              <a:rPr lang="en-US" dirty="0"/>
              <a:t>Variations in NATIONALITY entries.</a:t>
            </a:r>
          </a:p>
          <a:p>
            <a:r>
              <a:rPr lang="en-US" dirty="0"/>
              <a:t>Objective:  Analyze the relationship between student demographics, course code/course name, and academic performance(GPA).</a:t>
            </a:r>
            <a:endParaRPr lang="en-SG" dirty="0"/>
          </a:p>
        </p:txBody>
      </p:sp>
    </p:spTree>
    <p:extLst>
      <p:ext uri="{BB962C8B-B14F-4D97-AF65-F5344CB8AC3E}">
        <p14:creationId xmlns:p14="http://schemas.microsoft.com/office/powerpoint/2010/main" val="380108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SG" dirty="0"/>
              <a:t>Data Cleansing and Wrangling</a:t>
            </a:r>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076557"/>
            <a:ext cx="7704000" cy="2489400"/>
          </a:xfrm>
        </p:spPr>
        <p:txBody>
          <a:bodyPr/>
          <a:lstStyle/>
          <a:p>
            <a:r>
              <a:rPr lang="en-US" dirty="0"/>
              <a:t>Steps taken(Data Cleaning: </a:t>
            </a:r>
          </a:p>
          <a:p>
            <a:pPr lvl="1"/>
            <a:r>
              <a:rPr lang="en-US" dirty="0"/>
              <a:t>Checked for duplicated values based on STUDENT ID. </a:t>
            </a:r>
          </a:p>
          <a:p>
            <a:pPr lvl="1"/>
            <a:r>
              <a:rPr lang="en-US" dirty="0"/>
              <a:t>Cleaned and standardized the NATIONALITY column to remove inconsistencies.</a:t>
            </a:r>
          </a:p>
          <a:p>
            <a:pPr lvl="1"/>
            <a:r>
              <a:rPr lang="en-US" dirty="0"/>
              <a:t>Replaced </a:t>
            </a:r>
            <a:r>
              <a:rPr lang="en-US" dirty="0" err="1"/>
              <a:t>NaN</a:t>
            </a:r>
            <a:r>
              <a:rPr lang="en-US" dirty="0"/>
              <a:t> with an empty string in the LOCAL and FOREIGN columns, and changed incorrect Local/Foreign</a:t>
            </a:r>
          </a:p>
          <a:p>
            <a:pPr lvl="1"/>
            <a:r>
              <a:rPr lang="en-US" dirty="0"/>
              <a:t>Correcting format of ‘DOB’ column, into dd/mm/</a:t>
            </a:r>
            <a:r>
              <a:rPr lang="en-US" dirty="0" err="1"/>
              <a:t>yyyy</a:t>
            </a:r>
            <a:endParaRPr lang="en-US" dirty="0"/>
          </a:p>
          <a:p>
            <a:pPr lvl="1"/>
            <a:endParaRPr lang="en-US" dirty="0"/>
          </a:p>
        </p:txBody>
      </p:sp>
      <p:pic>
        <p:nvPicPr>
          <p:cNvPr id="6" name="Picture 5">
            <a:extLst>
              <a:ext uri="{FF2B5EF4-FFF2-40B4-BE49-F238E27FC236}">
                <a16:creationId xmlns:a16="http://schemas.microsoft.com/office/drawing/2014/main" id="{F36E477C-05F4-CF1A-6672-CE778AFE14F0}"/>
              </a:ext>
            </a:extLst>
          </p:cNvPr>
          <p:cNvPicPr>
            <a:picLocks noChangeAspect="1"/>
          </p:cNvPicPr>
          <p:nvPr/>
        </p:nvPicPr>
        <p:blipFill>
          <a:blip r:embed="rId2"/>
          <a:stretch>
            <a:fillRect/>
          </a:stretch>
        </p:blipFill>
        <p:spPr>
          <a:xfrm>
            <a:off x="473560" y="3624789"/>
            <a:ext cx="3737950" cy="1063087"/>
          </a:xfrm>
          <a:prstGeom prst="rect">
            <a:avLst/>
          </a:prstGeom>
        </p:spPr>
      </p:pic>
      <p:pic>
        <p:nvPicPr>
          <p:cNvPr id="8" name="Picture 7">
            <a:extLst>
              <a:ext uri="{FF2B5EF4-FFF2-40B4-BE49-F238E27FC236}">
                <a16:creationId xmlns:a16="http://schemas.microsoft.com/office/drawing/2014/main" id="{648863ED-EE5C-1C10-58C1-7D2EA8163B6C}"/>
              </a:ext>
            </a:extLst>
          </p:cNvPr>
          <p:cNvPicPr>
            <a:picLocks noChangeAspect="1"/>
          </p:cNvPicPr>
          <p:nvPr/>
        </p:nvPicPr>
        <p:blipFill>
          <a:blip r:embed="rId3"/>
          <a:stretch>
            <a:fillRect/>
          </a:stretch>
        </p:blipFill>
        <p:spPr>
          <a:xfrm>
            <a:off x="4402663" y="3162033"/>
            <a:ext cx="3444865" cy="1879017"/>
          </a:xfrm>
          <a:prstGeom prst="rect">
            <a:avLst/>
          </a:prstGeom>
        </p:spPr>
      </p:pic>
      <p:pic>
        <p:nvPicPr>
          <p:cNvPr id="10" name="Picture 9">
            <a:extLst>
              <a:ext uri="{FF2B5EF4-FFF2-40B4-BE49-F238E27FC236}">
                <a16:creationId xmlns:a16="http://schemas.microsoft.com/office/drawing/2014/main" id="{73DE352A-4A05-5432-9A30-7B9C4C187425}"/>
              </a:ext>
            </a:extLst>
          </p:cNvPr>
          <p:cNvPicPr>
            <a:picLocks noChangeAspect="1"/>
          </p:cNvPicPr>
          <p:nvPr/>
        </p:nvPicPr>
        <p:blipFill>
          <a:blip r:embed="rId4"/>
          <a:stretch>
            <a:fillRect/>
          </a:stretch>
        </p:blipFill>
        <p:spPr>
          <a:xfrm>
            <a:off x="863405" y="2680643"/>
            <a:ext cx="2837125" cy="962779"/>
          </a:xfrm>
          <a:prstGeom prst="rect">
            <a:avLst/>
          </a:prstGeom>
        </p:spPr>
      </p:pic>
      <p:pic>
        <p:nvPicPr>
          <p:cNvPr id="12" name="Picture 11">
            <a:extLst>
              <a:ext uri="{FF2B5EF4-FFF2-40B4-BE49-F238E27FC236}">
                <a16:creationId xmlns:a16="http://schemas.microsoft.com/office/drawing/2014/main" id="{5BED153E-5EC0-5AAC-E1D3-E237745BC8FE}"/>
              </a:ext>
            </a:extLst>
          </p:cNvPr>
          <p:cNvPicPr>
            <a:picLocks noChangeAspect="1"/>
          </p:cNvPicPr>
          <p:nvPr/>
        </p:nvPicPr>
        <p:blipFill>
          <a:blip r:embed="rId5"/>
          <a:stretch>
            <a:fillRect/>
          </a:stretch>
        </p:blipFill>
        <p:spPr>
          <a:xfrm>
            <a:off x="4020356" y="2640245"/>
            <a:ext cx="3876541" cy="626183"/>
          </a:xfrm>
          <a:prstGeom prst="rect">
            <a:avLst/>
          </a:prstGeom>
        </p:spPr>
      </p:pic>
    </p:spTree>
    <p:extLst>
      <p:ext uri="{BB962C8B-B14F-4D97-AF65-F5344CB8AC3E}">
        <p14:creationId xmlns:p14="http://schemas.microsoft.com/office/powerpoint/2010/main" val="69313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74C45F-5FF5-6081-A5CE-3D23A1DAE7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itle 2">
            <a:extLst>
              <a:ext uri="{FF2B5EF4-FFF2-40B4-BE49-F238E27FC236}">
                <a16:creationId xmlns:a16="http://schemas.microsoft.com/office/drawing/2014/main" id="{5691F163-1476-A103-B005-ED4C403FD6B0}"/>
              </a:ext>
            </a:extLst>
          </p:cNvPr>
          <p:cNvSpPr>
            <a:spLocks noGrp="1"/>
          </p:cNvSpPr>
          <p:nvPr>
            <p:ph type="title"/>
          </p:nvPr>
        </p:nvSpPr>
        <p:spPr/>
        <p:txBody>
          <a:bodyPr/>
          <a:lstStyle/>
          <a:p>
            <a:r>
              <a:rPr lang="en-US" dirty="0"/>
              <a:t>Data Cleansing and Wrangling</a:t>
            </a:r>
            <a:endParaRPr lang="en-SG" dirty="0"/>
          </a:p>
        </p:txBody>
      </p:sp>
      <p:sp>
        <p:nvSpPr>
          <p:cNvPr id="4" name="Text Placeholder 3">
            <a:extLst>
              <a:ext uri="{FF2B5EF4-FFF2-40B4-BE49-F238E27FC236}">
                <a16:creationId xmlns:a16="http://schemas.microsoft.com/office/drawing/2014/main" id="{43FBFFA7-A643-62CF-6814-834A448269DE}"/>
              </a:ext>
            </a:extLst>
          </p:cNvPr>
          <p:cNvSpPr>
            <a:spLocks noGrp="1"/>
          </p:cNvSpPr>
          <p:nvPr>
            <p:ph type="body" idx="1"/>
          </p:nvPr>
        </p:nvSpPr>
        <p:spPr>
          <a:xfrm>
            <a:off x="994350" y="1153830"/>
            <a:ext cx="7704000" cy="2489400"/>
          </a:xfrm>
        </p:spPr>
        <p:txBody>
          <a:bodyPr/>
          <a:lstStyle/>
          <a:p>
            <a:r>
              <a:rPr lang="en-US" dirty="0"/>
              <a:t>Transformations: </a:t>
            </a:r>
          </a:p>
          <a:p>
            <a:pPr lvl="1"/>
            <a:r>
              <a:rPr lang="en-US" dirty="0"/>
              <a:t>Combine Graduate Diploma, Postgraduate Diploma and Postgraduate Diploma/Degree into A New Category called 'Graduate Diploma' Category </a:t>
            </a:r>
          </a:p>
          <a:p>
            <a:pPr lvl="1"/>
            <a:r>
              <a:rPr lang="en-US" dirty="0"/>
              <a:t>Grouped ‘COURSE FUNDING ‘ column to Individual – SFC, Individual, Sponsored, and Sponsored – </a:t>
            </a:r>
            <a:r>
              <a:rPr lang="en-US" dirty="0" err="1"/>
              <a:t>Sdf</a:t>
            </a:r>
            <a:r>
              <a:rPr lang="en-US" dirty="0"/>
              <a:t> categories</a:t>
            </a:r>
          </a:p>
          <a:p>
            <a:endParaRPr lang="en-SG" dirty="0"/>
          </a:p>
        </p:txBody>
      </p:sp>
      <p:pic>
        <p:nvPicPr>
          <p:cNvPr id="6" name="Picture 5">
            <a:extLst>
              <a:ext uri="{FF2B5EF4-FFF2-40B4-BE49-F238E27FC236}">
                <a16:creationId xmlns:a16="http://schemas.microsoft.com/office/drawing/2014/main" id="{28B71E46-2ECF-BFAD-4F73-58A28223169A}"/>
              </a:ext>
            </a:extLst>
          </p:cNvPr>
          <p:cNvPicPr>
            <a:picLocks noChangeAspect="1"/>
          </p:cNvPicPr>
          <p:nvPr/>
        </p:nvPicPr>
        <p:blipFill>
          <a:blip r:embed="rId2"/>
          <a:stretch>
            <a:fillRect/>
          </a:stretch>
        </p:blipFill>
        <p:spPr>
          <a:xfrm>
            <a:off x="445650" y="2749458"/>
            <a:ext cx="4023300" cy="298023"/>
          </a:xfrm>
          <a:prstGeom prst="rect">
            <a:avLst/>
          </a:prstGeom>
        </p:spPr>
      </p:pic>
      <p:pic>
        <p:nvPicPr>
          <p:cNvPr id="8" name="Picture 7">
            <a:extLst>
              <a:ext uri="{FF2B5EF4-FFF2-40B4-BE49-F238E27FC236}">
                <a16:creationId xmlns:a16="http://schemas.microsoft.com/office/drawing/2014/main" id="{79676E81-FBB0-4A32-0427-F68C12F6B821}"/>
              </a:ext>
            </a:extLst>
          </p:cNvPr>
          <p:cNvPicPr>
            <a:picLocks noChangeAspect="1"/>
          </p:cNvPicPr>
          <p:nvPr/>
        </p:nvPicPr>
        <p:blipFill>
          <a:blip r:embed="rId3"/>
          <a:stretch>
            <a:fillRect/>
          </a:stretch>
        </p:blipFill>
        <p:spPr>
          <a:xfrm>
            <a:off x="4572000" y="2898469"/>
            <a:ext cx="4541429" cy="1216336"/>
          </a:xfrm>
          <a:prstGeom prst="rect">
            <a:avLst/>
          </a:prstGeom>
        </p:spPr>
      </p:pic>
      <p:pic>
        <p:nvPicPr>
          <p:cNvPr id="12" name="Picture 11">
            <a:extLst>
              <a:ext uri="{FF2B5EF4-FFF2-40B4-BE49-F238E27FC236}">
                <a16:creationId xmlns:a16="http://schemas.microsoft.com/office/drawing/2014/main" id="{6D6F7B81-DD89-25E5-7530-4028C5B655E3}"/>
              </a:ext>
            </a:extLst>
          </p:cNvPr>
          <p:cNvPicPr>
            <a:picLocks noChangeAspect="1"/>
          </p:cNvPicPr>
          <p:nvPr/>
        </p:nvPicPr>
        <p:blipFill>
          <a:blip r:embed="rId4"/>
          <a:stretch>
            <a:fillRect/>
          </a:stretch>
        </p:blipFill>
        <p:spPr>
          <a:xfrm>
            <a:off x="445650" y="3120376"/>
            <a:ext cx="3950935" cy="1216336"/>
          </a:xfrm>
          <a:prstGeom prst="rect">
            <a:avLst/>
          </a:prstGeom>
        </p:spPr>
      </p:pic>
    </p:spTree>
    <p:extLst>
      <p:ext uri="{BB962C8B-B14F-4D97-AF65-F5344CB8AC3E}">
        <p14:creationId xmlns:p14="http://schemas.microsoft.com/office/powerpoint/2010/main" val="48664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4A691-67BE-1A26-EE8A-2F1F8DBB54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a16="http://schemas.microsoft.com/office/drawing/2014/main" id="{039AAD91-7EF9-9598-FA3D-FB4E4F3BE7E9}"/>
              </a:ext>
            </a:extLst>
          </p:cNvPr>
          <p:cNvSpPr>
            <a:spLocks noGrp="1"/>
          </p:cNvSpPr>
          <p:nvPr>
            <p:ph type="title"/>
          </p:nvPr>
        </p:nvSpPr>
        <p:spPr/>
        <p:txBody>
          <a:bodyPr/>
          <a:lstStyle/>
          <a:p>
            <a:r>
              <a:rPr lang="en-US" dirty="0"/>
              <a:t>Data Cleansing and Wrangling</a:t>
            </a:r>
            <a:endParaRPr lang="en-SG" dirty="0"/>
          </a:p>
        </p:txBody>
      </p:sp>
      <p:sp>
        <p:nvSpPr>
          <p:cNvPr id="4" name="Text Placeholder 3">
            <a:extLst>
              <a:ext uri="{FF2B5EF4-FFF2-40B4-BE49-F238E27FC236}">
                <a16:creationId xmlns:a16="http://schemas.microsoft.com/office/drawing/2014/main" id="{A7BD7483-A22D-0A1D-EA43-65FBD6ED38BF}"/>
              </a:ext>
            </a:extLst>
          </p:cNvPr>
          <p:cNvSpPr>
            <a:spLocks noGrp="1"/>
          </p:cNvSpPr>
          <p:nvPr>
            <p:ph type="body" idx="1"/>
          </p:nvPr>
        </p:nvSpPr>
        <p:spPr>
          <a:xfrm>
            <a:off x="762093" y="1488680"/>
            <a:ext cx="7704000" cy="2489400"/>
          </a:xfrm>
        </p:spPr>
        <p:txBody>
          <a:bodyPr/>
          <a:lstStyle/>
          <a:p>
            <a:r>
              <a:rPr lang="en-US" dirty="0"/>
              <a:t>Create a new Column called Age(at course completion) and Grouped ages into broader categories. </a:t>
            </a:r>
          </a:p>
          <a:p>
            <a:r>
              <a:rPr lang="en-US" dirty="0"/>
              <a:t>Created a new column called </a:t>
            </a:r>
            <a:r>
              <a:rPr lang="en-US" dirty="0" err="1"/>
              <a:t>CourseName</a:t>
            </a:r>
            <a:r>
              <a:rPr lang="en-US" dirty="0"/>
              <a:t> and </a:t>
            </a:r>
            <a:r>
              <a:rPr lang="en-US" dirty="0" err="1"/>
              <a:t>CourseCode</a:t>
            </a:r>
            <a:endParaRPr lang="en-US" dirty="0"/>
          </a:p>
          <a:p>
            <a:endParaRPr lang="en-US" dirty="0"/>
          </a:p>
          <a:p>
            <a:endParaRPr lang="en-SG" dirty="0"/>
          </a:p>
        </p:txBody>
      </p:sp>
      <p:pic>
        <p:nvPicPr>
          <p:cNvPr id="5" name="Picture 4">
            <a:extLst>
              <a:ext uri="{FF2B5EF4-FFF2-40B4-BE49-F238E27FC236}">
                <a16:creationId xmlns:a16="http://schemas.microsoft.com/office/drawing/2014/main" id="{82D6DA3D-A093-5D29-787D-A6CA1C2C94B4}"/>
              </a:ext>
            </a:extLst>
          </p:cNvPr>
          <p:cNvPicPr>
            <a:picLocks noChangeAspect="1"/>
          </p:cNvPicPr>
          <p:nvPr/>
        </p:nvPicPr>
        <p:blipFill>
          <a:blip r:embed="rId2"/>
          <a:stretch>
            <a:fillRect/>
          </a:stretch>
        </p:blipFill>
        <p:spPr>
          <a:xfrm>
            <a:off x="355934" y="2840087"/>
            <a:ext cx="4108741" cy="1106535"/>
          </a:xfrm>
          <a:prstGeom prst="rect">
            <a:avLst/>
          </a:prstGeom>
        </p:spPr>
      </p:pic>
      <p:pic>
        <p:nvPicPr>
          <p:cNvPr id="7" name="Picture 6">
            <a:extLst>
              <a:ext uri="{FF2B5EF4-FFF2-40B4-BE49-F238E27FC236}">
                <a16:creationId xmlns:a16="http://schemas.microsoft.com/office/drawing/2014/main" id="{D67F30E2-EB4F-CA2B-4789-1DB4FF576662}"/>
              </a:ext>
            </a:extLst>
          </p:cNvPr>
          <p:cNvPicPr>
            <a:picLocks noChangeAspect="1"/>
          </p:cNvPicPr>
          <p:nvPr/>
        </p:nvPicPr>
        <p:blipFill>
          <a:blip r:embed="rId3"/>
          <a:stretch>
            <a:fillRect/>
          </a:stretch>
        </p:blipFill>
        <p:spPr>
          <a:xfrm>
            <a:off x="4729152" y="2379735"/>
            <a:ext cx="3932913" cy="2613800"/>
          </a:xfrm>
          <a:prstGeom prst="rect">
            <a:avLst/>
          </a:prstGeom>
        </p:spPr>
      </p:pic>
    </p:spTree>
    <p:extLst>
      <p:ext uri="{BB962C8B-B14F-4D97-AF65-F5344CB8AC3E}">
        <p14:creationId xmlns:p14="http://schemas.microsoft.com/office/powerpoint/2010/main" val="183232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389A64-254E-B644-5CC1-89AA67D483D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Title 2">
            <a:extLst>
              <a:ext uri="{FF2B5EF4-FFF2-40B4-BE49-F238E27FC236}">
                <a16:creationId xmlns:a16="http://schemas.microsoft.com/office/drawing/2014/main" id="{20392269-9162-B083-6A4A-9745A99FE5E5}"/>
              </a:ext>
            </a:extLst>
          </p:cNvPr>
          <p:cNvSpPr>
            <a:spLocks noGrp="1"/>
          </p:cNvSpPr>
          <p:nvPr>
            <p:ph type="title"/>
          </p:nvPr>
        </p:nvSpPr>
        <p:spPr/>
        <p:txBody>
          <a:bodyPr/>
          <a:lstStyle/>
          <a:p>
            <a:r>
              <a:rPr lang="en-US" dirty="0"/>
              <a:t>Sunburst Chart</a:t>
            </a:r>
            <a:endParaRPr lang="en-SG" dirty="0"/>
          </a:p>
        </p:txBody>
      </p:sp>
      <p:sp>
        <p:nvSpPr>
          <p:cNvPr id="4" name="Text Placeholder 3">
            <a:extLst>
              <a:ext uri="{FF2B5EF4-FFF2-40B4-BE49-F238E27FC236}">
                <a16:creationId xmlns:a16="http://schemas.microsoft.com/office/drawing/2014/main" id="{383FADAC-173D-5164-AF43-87E68EE9E4F0}"/>
              </a:ext>
            </a:extLst>
          </p:cNvPr>
          <p:cNvSpPr>
            <a:spLocks noGrp="1"/>
          </p:cNvSpPr>
          <p:nvPr>
            <p:ph type="body" idx="1"/>
          </p:nvPr>
        </p:nvSpPr>
        <p:spPr/>
        <p:txBody>
          <a:bodyPr/>
          <a:lstStyle/>
          <a:p>
            <a:endParaRPr lang="en-SG" dirty="0"/>
          </a:p>
        </p:txBody>
      </p:sp>
      <p:pic>
        <p:nvPicPr>
          <p:cNvPr id="7" name="Picture 6">
            <a:extLst>
              <a:ext uri="{FF2B5EF4-FFF2-40B4-BE49-F238E27FC236}">
                <a16:creationId xmlns:a16="http://schemas.microsoft.com/office/drawing/2014/main" id="{50069CE3-BA48-CB3B-0756-757A4CDEC601}"/>
              </a:ext>
            </a:extLst>
          </p:cNvPr>
          <p:cNvPicPr>
            <a:picLocks noChangeAspect="1"/>
          </p:cNvPicPr>
          <p:nvPr/>
        </p:nvPicPr>
        <p:blipFill>
          <a:blip r:embed="rId2"/>
          <a:stretch>
            <a:fillRect/>
          </a:stretch>
        </p:blipFill>
        <p:spPr>
          <a:xfrm>
            <a:off x="148604" y="548315"/>
            <a:ext cx="4976401" cy="3992451"/>
          </a:xfrm>
          <a:prstGeom prst="rect">
            <a:avLst/>
          </a:prstGeom>
        </p:spPr>
      </p:pic>
      <p:pic>
        <p:nvPicPr>
          <p:cNvPr id="13" name="Picture 12">
            <a:extLst>
              <a:ext uri="{FF2B5EF4-FFF2-40B4-BE49-F238E27FC236}">
                <a16:creationId xmlns:a16="http://schemas.microsoft.com/office/drawing/2014/main" id="{8A52C969-E2C1-2E9B-419B-AAFCB0D24FCA}"/>
              </a:ext>
            </a:extLst>
          </p:cNvPr>
          <p:cNvPicPr>
            <a:picLocks noChangeAspect="1"/>
          </p:cNvPicPr>
          <p:nvPr/>
        </p:nvPicPr>
        <p:blipFill>
          <a:blip r:embed="rId3"/>
          <a:stretch>
            <a:fillRect/>
          </a:stretch>
        </p:blipFill>
        <p:spPr>
          <a:xfrm>
            <a:off x="5181601" y="1550759"/>
            <a:ext cx="3921120" cy="1884532"/>
          </a:xfrm>
          <a:prstGeom prst="rect">
            <a:avLst/>
          </a:prstGeom>
        </p:spPr>
      </p:pic>
    </p:spTree>
    <p:extLst>
      <p:ext uri="{BB962C8B-B14F-4D97-AF65-F5344CB8AC3E}">
        <p14:creationId xmlns:p14="http://schemas.microsoft.com/office/powerpoint/2010/main" val="93093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BD43D2-B4E1-8015-47CF-32F07ACBBC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a16="http://schemas.microsoft.com/office/drawing/2014/main" id="{0AC32575-5CB0-874F-6541-88FA243E4357}"/>
              </a:ext>
            </a:extLst>
          </p:cNvPr>
          <p:cNvSpPr>
            <a:spLocks noGrp="1"/>
          </p:cNvSpPr>
          <p:nvPr>
            <p:ph type="title"/>
          </p:nvPr>
        </p:nvSpPr>
        <p:spPr/>
        <p:txBody>
          <a:bodyPr/>
          <a:lstStyle/>
          <a:p>
            <a:r>
              <a:rPr lang="en-US" dirty="0"/>
              <a:t>Grouped Bar Chart (By Nationality)</a:t>
            </a:r>
            <a:endParaRPr lang="en-SG" dirty="0"/>
          </a:p>
        </p:txBody>
      </p:sp>
      <p:sp>
        <p:nvSpPr>
          <p:cNvPr id="4" name="Text Placeholder 3">
            <a:extLst>
              <a:ext uri="{FF2B5EF4-FFF2-40B4-BE49-F238E27FC236}">
                <a16:creationId xmlns:a16="http://schemas.microsoft.com/office/drawing/2014/main" id="{9CF78A92-36E0-2349-375E-51E8E6AAD854}"/>
              </a:ext>
            </a:extLst>
          </p:cNvPr>
          <p:cNvSpPr>
            <a:spLocks noGrp="1"/>
          </p:cNvSpPr>
          <p:nvPr>
            <p:ph type="body" idx="1"/>
          </p:nvPr>
        </p:nvSpPr>
        <p:spPr/>
        <p:txBody>
          <a:bodyPr/>
          <a:lstStyle/>
          <a:p>
            <a:endParaRPr lang="en-SG" dirty="0"/>
          </a:p>
        </p:txBody>
      </p:sp>
      <p:pic>
        <p:nvPicPr>
          <p:cNvPr id="6" name="Picture 5">
            <a:extLst>
              <a:ext uri="{FF2B5EF4-FFF2-40B4-BE49-F238E27FC236}">
                <a16:creationId xmlns:a16="http://schemas.microsoft.com/office/drawing/2014/main" id="{8431DB5E-C491-DB12-A713-2599493027B9}"/>
              </a:ext>
            </a:extLst>
          </p:cNvPr>
          <p:cNvPicPr>
            <a:picLocks noChangeAspect="1"/>
          </p:cNvPicPr>
          <p:nvPr/>
        </p:nvPicPr>
        <p:blipFill>
          <a:blip r:embed="rId2"/>
          <a:stretch>
            <a:fillRect/>
          </a:stretch>
        </p:blipFill>
        <p:spPr>
          <a:xfrm>
            <a:off x="101925" y="1270273"/>
            <a:ext cx="5059307" cy="2850524"/>
          </a:xfrm>
          <a:prstGeom prst="rect">
            <a:avLst/>
          </a:prstGeom>
        </p:spPr>
      </p:pic>
      <p:pic>
        <p:nvPicPr>
          <p:cNvPr id="9" name="Picture 8">
            <a:extLst>
              <a:ext uri="{FF2B5EF4-FFF2-40B4-BE49-F238E27FC236}">
                <a16:creationId xmlns:a16="http://schemas.microsoft.com/office/drawing/2014/main" id="{F7457646-9D9D-7DC9-70C6-65B538BCDFCB}"/>
              </a:ext>
            </a:extLst>
          </p:cNvPr>
          <p:cNvPicPr>
            <a:picLocks noChangeAspect="1"/>
          </p:cNvPicPr>
          <p:nvPr/>
        </p:nvPicPr>
        <p:blipFill>
          <a:blip r:embed="rId3"/>
          <a:stretch>
            <a:fillRect/>
          </a:stretch>
        </p:blipFill>
        <p:spPr>
          <a:xfrm>
            <a:off x="5258652" y="1817153"/>
            <a:ext cx="3730802" cy="1756765"/>
          </a:xfrm>
          <a:prstGeom prst="rect">
            <a:avLst/>
          </a:prstGeom>
        </p:spPr>
      </p:pic>
    </p:spTree>
    <p:extLst>
      <p:ext uri="{BB962C8B-B14F-4D97-AF65-F5344CB8AC3E}">
        <p14:creationId xmlns:p14="http://schemas.microsoft.com/office/powerpoint/2010/main" val="213697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3888F5-7302-647A-4BEB-11BCF0B0107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itle 2">
            <a:extLst>
              <a:ext uri="{FF2B5EF4-FFF2-40B4-BE49-F238E27FC236}">
                <a16:creationId xmlns:a16="http://schemas.microsoft.com/office/drawing/2014/main" id="{D48EBA45-2530-F500-46A8-B9D23D63A65E}"/>
              </a:ext>
            </a:extLst>
          </p:cNvPr>
          <p:cNvSpPr>
            <a:spLocks noGrp="1"/>
          </p:cNvSpPr>
          <p:nvPr>
            <p:ph type="title"/>
          </p:nvPr>
        </p:nvSpPr>
        <p:spPr/>
        <p:txBody>
          <a:bodyPr/>
          <a:lstStyle/>
          <a:p>
            <a:r>
              <a:rPr lang="en-US" dirty="0"/>
              <a:t>Histogram and Donut By L/F/F(PR)</a:t>
            </a:r>
            <a:endParaRPr lang="en-SG" dirty="0"/>
          </a:p>
        </p:txBody>
      </p:sp>
      <p:sp>
        <p:nvSpPr>
          <p:cNvPr id="4" name="Text Placeholder 3">
            <a:extLst>
              <a:ext uri="{FF2B5EF4-FFF2-40B4-BE49-F238E27FC236}">
                <a16:creationId xmlns:a16="http://schemas.microsoft.com/office/drawing/2014/main" id="{7D1BD10C-3C7B-77C6-62F5-1C83570CD1F8}"/>
              </a:ext>
            </a:extLst>
          </p:cNvPr>
          <p:cNvSpPr>
            <a:spLocks noGrp="1"/>
          </p:cNvSpPr>
          <p:nvPr>
            <p:ph type="body" idx="1"/>
          </p:nvPr>
        </p:nvSpPr>
        <p:spPr/>
        <p:txBody>
          <a:bodyPr/>
          <a:lstStyle/>
          <a:p>
            <a:endParaRPr lang="en-SG" dirty="0"/>
          </a:p>
        </p:txBody>
      </p:sp>
      <p:pic>
        <p:nvPicPr>
          <p:cNvPr id="10" name="Picture 9">
            <a:extLst>
              <a:ext uri="{FF2B5EF4-FFF2-40B4-BE49-F238E27FC236}">
                <a16:creationId xmlns:a16="http://schemas.microsoft.com/office/drawing/2014/main" id="{92168246-765F-F49D-F077-9F407698E6A3}"/>
              </a:ext>
            </a:extLst>
          </p:cNvPr>
          <p:cNvPicPr>
            <a:picLocks noChangeAspect="1"/>
          </p:cNvPicPr>
          <p:nvPr/>
        </p:nvPicPr>
        <p:blipFill>
          <a:blip r:embed="rId2"/>
          <a:stretch>
            <a:fillRect/>
          </a:stretch>
        </p:blipFill>
        <p:spPr>
          <a:xfrm>
            <a:off x="3000163" y="1115549"/>
            <a:ext cx="3143673" cy="3539997"/>
          </a:xfrm>
          <a:prstGeom prst="rect">
            <a:avLst/>
          </a:prstGeom>
        </p:spPr>
      </p:pic>
      <p:pic>
        <p:nvPicPr>
          <p:cNvPr id="14" name="Picture 13">
            <a:extLst>
              <a:ext uri="{FF2B5EF4-FFF2-40B4-BE49-F238E27FC236}">
                <a16:creationId xmlns:a16="http://schemas.microsoft.com/office/drawing/2014/main" id="{5FFC14C0-53A0-E853-B1FE-8AAD76E47CF7}"/>
              </a:ext>
            </a:extLst>
          </p:cNvPr>
          <p:cNvPicPr>
            <a:picLocks noChangeAspect="1"/>
          </p:cNvPicPr>
          <p:nvPr/>
        </p:nvPicPr>
        <p:blipFill>
          <a:blip r:embed="rId3"/>
          <a:stretch>
            <a:fillRect/>
          </a:stretch>
        </p:blipFill>
        <p:spPr>
          <a:xfrm>
            <a:off x="6143836" y="1164219"/>
            <a:ext cx="3051611" cy="3442658"/>
          </a:xfrm>
          <a:prstGeom prst="rect">
            <a:avLst/>
          </a:prstGeom>
        </p:spPr>
      </p:pic>
      <p:pic>
        <p:nvPicPr>
          <p:cNvPr id="16" name="Picture 15">
            <a:extLst>
              <a:ext uri="{FF2B5EF4-FFF2-40B4-BE49-F238E27FC236}">
                <a16:creationId xmlns:a16="http://schemas.microsoft.com/office/drawing/2014/main" id="{D1BCCD80-045E-33B1-825C-5D87C58F3586}"/>
              </a:ext>
            </a:extLst>
          </p:cNvPr>
          <p:cNvPicPr>
            <a:picLocks noChangeAspect="1"/>
          </p:cNvPicPr>
          <p:nvPr/>
        </p:nvPicPr>
        <p:blipFill>
          <a:blip r:embed="rId4"/>
          <a:stretch>
            <a:fillRect/>
          </a:stretch>
        </p:blipFill>
        <p:spPr>
          <a:xfrm>
            <a:off x="34344" y="1164219"/>
            <a:ext cx="2895631" cy="3232593"/>
          </a:xfrm>
          <a:prstGeom prst="rect">
            <a:avLst/>
          </a:prstGeom>
        </p:spPr>
      </p:pic>
    </p:spTree>
    <p:extLst>
      <p:ext uri="{BB962C8B-B14F-4D97-AF65-F5344CB8AC3E}">
        <p14:creationId xmlns:p14="http://schemas.microsoft.com/office/powerpoint/2010/main" val="155345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257FC9-C562-C1F6-EE9C-9F0CDBF7E5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itle 2">
            <a:extLst>
              <a:ext uri="{FF2B5EF4-FFF2-40B4-BE49-F238E27FC236}">
                <a16:creationId xmlns:a16="http://schemas.microsoft.com/office/drawing/2014/main" id="{6361179D-B53B-4806-FFE8-3DC9D84F0D77}"/>
              </a:ext>
            </a:extLst>
          </p:cNvPr>
          <p:cNvSpPr>
            <a:spLocks noGrp="1"/>
          </p:cNvSpPr>
          <p:nvPr>
            <p:ph type="title"/>
          </p:nvPr>
        </p:nvSpPr>
        <p:spPr/>
        <p:txBody>
          <a:bodyPr/>
          <a:lstStyle/>
          <a:p>
            <a:r>
              <a:rPr lang="en-US" dirty="0"/>
              <a:t>Insights on </a:t>
            </a:r>
            <a:r>
              <a:rPr lang="en-US" dirty="0" err="1"/>
              <a:t>Plotly</a:t>
            </a:r>
            <a:r>
              <a:rPr lang="en-US" dirty="0"/>
              <a:t> Dash Graphs</a:t>
            </a:r>
            <a:endParaRPr lang="en-SG" dirty="0"/>
          </a:p>
        </p:txBody>
      </p:sp>
      <p:sp>
        <p:nvSpPr>
          <p:cNvPr id="4" name="Text Placeholder 3">
            <a:extLst>
              <a:ext uri="{FF2B5EF4-FFF2-40B4-BE49-F238E27FC236}">
                <a16:creationId xmlns:a16="http://schemas.microsoft.com/office/drawing/2014/main" id="{D5D57C66-4CEB-6ED6-1E14-8B74E39B1EB2}"/>
              </a:ext>
            </a:extLst>
          </p:cNvPr>
          <p:cNvSpPr>
            <a:spLocks noGrp="1"/>
          </p:cNvSpPr>
          <p:nvPr>
            <p:ph type="body" idx="1"/>
          </p:nvPr>
        </p:nvSpPr>
        <p:spPr/>
        <p:txBody>
          <a:bodyPr/>
          <a:lstStyle/>
          <a:p>
            <a:endParaRPr lang="en-SG" dirty="0"/>
          </a:p>
        </p:txBody>
      </p:sp>
      <p:pic>
        <p:nvPicPr>
          <p:cNvPr id="6" name="Picture 5">
            <a:extLst>
              <a:ext uri="{FF2B5EF4-FFF2-40B4-BE49-F238E27FC236}">
                <a16:creationId xmlns:a16="http://schemas.microsoft.com/office/drawing/2014/main" id="{44A52790-F561-0D99-C021-83FDAAE4E648}"/>
              </a:ext>
            </a:extLst>
          </p:cNvPr>
          <p:cNvPicPr>
            <a:picLocks noChangeAspect="1"/>
          </p:cNvPicPr>
          <p:nvPr/>
        </p:nvPicPr>
        <p:blipFill>
          <a:blip r:embed="rId2"/>
          <a:stretch>
            <a:fillRect/>
          </a:stretch>
        </p:blipFill>
        <p:spPr>
          <a:xfrm>
            <a:off x="643363" y="1360247"/>
            <a:ext cx="7610221" cy="3114828"/>
          </a:xfrm>
          <a:prstGeom prst="rect">
            <a:avLst/>
          </a:prstGeom>
        </p:spPr>
      </p:pic>
    </p:spTree>
    <p:extLst>
      <p:ext uri="{BB962C8B-B14F-4D97-AF65-F5344CB8AC3E}">
        <p14:creationId xmlns:p14="http://schemas.microsoft.com/office/powerpoint/2010/main" val="1001303653"/>
      </p:ext>
    </p:extLst>
  </p:cSld>
  <p:clrMapOvr>
    <a:masterClrMapping/>
  </p:clrMapOvr>
</p:sld>
</file>

<file path=ppt/theme/theme1.xml><?xml version="1.0" encoding="utf-8"?>
<a:theme xmlns:a="http://schemas.openxmlformats.org/drawingml/2006/main" name="Elegant Bachelor Thesis Infographic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5C5C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423</Words>
  <Application>Microsoft Office PowerPoint</Application>
  <PresentationFormat>On-screen Show (16:9)</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Quicksand</vt:lpstr>
      <vt:lpstr>Arial</vt:lpstr>
      <vt:lpstr>Mulish</vt:lpstr>
      <vt:lpstr>Nunito Light</vt:lpstr>
      <vt:lpstr>Elegant Bachelor Thesis Infographics by Slidesgo</vt:lpstr>
      <vt:lpstr>CA2 Individual DAVI(Pt 2) Title:Analysing Student Profiles By: Loh Yip Khai</vt:lpstr>
      <vt:lpstr>Nature of the Dataset</vt:lpstr>
      <vt:lpstr>Data Cleansing and Wrangling</vt:lpstr>
      <vt:lpstr>Data Cleansing and Wrangling</vt:lpstr>
      <vt:lpstr>Data Cleansing and Wrangling</vt:lpstr>
      <vt:lpstr>Sunburst Chart</vt:lpstr>
      <vt:lpstr>Grouped Bar Chart (By Nationality)</vt:lpstr>
      <vt:lpstr>Histogram and Donut By L/F/F(PR)</vt:lpstr>
      <vt:lpstr>Insights on Plotly Dash Graphs</vt:lpstr>
      <vt:lpstr>Reccomendation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CA1 Group    DAVI  By:</dc:title>
  <dc:creator>Loh Hoe Chuan</dc:creator>
  <cp:lastModifiedBy>Loh Hoe Chuan</cp:lastModifiedBy>
  <cp:revision>11</cp:revision>
  <dcterms:modified xsi:type="dcterms:W3CDTF">2024-07-23T06:44:01Z</dcterms:modified>
</cp:coreProperties>
</file>