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ulish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Quicksan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9BEB18-348F-4158-BF33-9C15FB86006D}">
  <a:tblStyle styleId="{599BEB18-348F-4158-BF33-9C15FB860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0375" y="695850"/>
            <a:ext cx="5925600" cy="33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50375" y="4059450"/>
            <a:ext cx="5925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8" name="Google Shape;108;p1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4" name="Google Shape;114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385950" y="4798850"/>
            <a:ext cx="837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857875"/>
            <a:ext cx="77040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3"/>
          </p:nvPr>
        </p:nvSpPr>
        <p:spPr>
          <a:xfrm>
            <a:off x="720000" y="1857875"/>
            <a:ext cx="36981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4"/>
          </p:nvPr>
        </p:nvSpPr>
        <p:spPr>
          <a:xfrm>
            <a:off x="4747375" y="2022538"/>
            <a:ext cx="36981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20000" y="1292513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0" name="Google Shape;80;p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" name="Google Shape;82;p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3" name="Google Shape;83;p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3" name="Google Shape;93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95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/>
          </p:nvPr>
        </p:nvSpPr>
        <p:spPr>
          <a:xfrm>
            <a:off x="907445" y="1017922"/>
            <a:ext cx="5925600" cy="3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2"/>
                </a:solidFill>
              </a:rPr>
              <a:t>CA1 Assignment 1(DSAA)</a:t>
            </a:r>
            <a:br>
              <a:rPr lang="en-US" sz="5900" dirty="0">
                <a:solidFill>
                  <a:schemeClr val="dk2"/>
                </a:solidFill>
              </a:rPr>
            </a:br>
            <a:r>
              <a:rPr lang="en-US" sz="5000" dirty="0">
                <a:solidFill>
                  <a:schemeClr val="dk2"/>
                </a:solidFill>
              </a:rPr>
              <a:t>By: Loh Yip </a:t>
            </a:r>
            <a:r>
              <a:rPr lang="en-US" sz="5000" dirty="0" err="1">
                <a:solidFill>
                  <a:schemeClr val="dk2"/>
                </a:solidFill>
              </a:rPr>
              <a:t>Khai</a:t>
            </a:r>
            <a:br>
              <a:rPr lang="en-US" sz="5000" dirty="0">
                <a:solidFill>
                  <a:schemeClr val="dk2"/>
                </a:solidFill>
              </a:rPr>
            </a:br>
            <a:r>
              <a:rPr lang="en-US" sz="5000" dirty="0">
                <a:solidFill>
                  <a:schemeClr val="dk2"/>
                </a:solidFill>
              </a:rPr>
              <a:t>p2317454</a:t>
            </a:r>
            <a:br>
              <a:rPr lang="en-US" sz="5000" dirty="0">
                <a:solidFill>
                  <a:schemeClr val="dk2"/>
                </a:solidFill>
              </a:rPr>
            </a:br>
            <a:r>
              <a:rPr lang="en-US" sz="5000" dirty="0">
                <a:solidFill>
                  <a:schemeClr val="dk2"/>
                </a:solidFill>
              </a:rPr>
              <a:t>DAAA/FT/2A/03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950375" y="4059450"/>
            <a:ext cx="59256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764875" y="761979"/>
            <a:ext cx="5942700" cy="1131338"/>
            <a:chOff x="764875" y="749100"/>
            <a:chExt cx="5942700" cy="1131338"/>
          </a:xfrm>
        </p:grpSpPr>
        <p:cxnSp>
          <p:nvCxnSpPr>
            <p:cNvPr id="128" name="Google Shape;128;p17"/>
            <p:cNvCxnSpPr/>
            <p:nvPr/>
          </p:nvCxnSpPr>
          <p:spPr>
            <a:xfrm rot="10800000" flipH="1">
              <a:off x="764875" y="1873838"/>
              <a:ext cx="5942700" cy="6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 rot="10800000" flipH="1">
              <a:off x="764875" y="749100"/>
              <a:ext cx="5942700" cy="6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0" name="Google Shape;130;p17"/>
          <p:cNvGrpSpPr/>
          <p:nvPr/>
        </p:nvGrpSpPr>
        <p:grpSpPr>
          <a:xfrm>
            <a:off x="713213" y="1195081"/>
            <a:ext cx="3626775" cy="239400"/>
            <a:chOff x="713213" y="1195081"/>
            <a:chExt cx="3626775" cy="239400"/>
          </a:xfrm>
        </p:grpSpPr>
        <p:sp>
          <p:nvSpPr>
            <p:cNvPr id="131" name="Google Shape;131;p17"/>
            <p:cNvSpPr/>
            <p:nvPr/>
          </p:nvSpPr>
          <p:spPr>
            <a:xfrm>
              <a:off x="4100588" y="1195081"/>
              <a:ext cx="239400" cy="239400"/>
            </a:xfrm>
            <a:prstGeom prst="star4">
              <a:avLst>
                <a:gd name="adj" fmla="val 1572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13213" y="1195081"/>
              <a:ext cx="239400" cy="239400"/>
            </a:xfrm>
            <a:prstGeom prst="star4">
              <a:avLst>
                <a:gd name="adj" fmla="val 1572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3C65F-BEF1-E9F2-8AFD-D36610153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CD5D6-6649-B3FB-A94E-56CCEE8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Appendix(Source Code)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049B-84AE-7AB6-8DA4-23D553CD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709"/>
            <a:ext cx="7704000" cy="2489400"/>
          </a:xfrm>
        </p:spPr>
        <p:txBody>
          <a:bodyPr/>
          <a:lstStyle/>
          <a:p>
            <a:r>
              <a:rPr lang="en-US" dirty="0"/>
              <a:t>main.py</a:t>
            </a: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morse_code_main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Morse_Code_Main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Morse_Code_Main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44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3C65F-BEF1-E9F2-8AFD-D36610153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CD5D6-6649-B3FB-A94E-56CCEE8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Appendix(Source Code)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049B-84AE-7AB6-8DA4-23D553CD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709"/>
            <a:ext cx="7704000" cy="2489400"/>
          </a:xfrm>
        </p:spPr>
        <p:txBody>
          <a:bodyPr/>
          <a:lstStyle/>
          <a:p>
            <a:r>
              <a:rPr lang="en-US" dirty="0"/>
              <a:t>morse_code_main.py</a:t>
            </a: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frequency_analyser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FrequencyAnalyzer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morse_code_speed_trainer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MorseCodeSpeedTrainer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morse_code_puzzle_solver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PuzzleManager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SimpleDecodePuzzle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Morse_Code_Main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analyzer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FrequencyAnalyzer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speed_trainer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MorseCodeSpeedTrainer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puzzle_manager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PuzzleManager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SimpleDecodePuzzle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"-- .- -. -.-"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"tank"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SimpleDecodePuzzle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".--. .. -.-. -. .. -.-."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"picnic"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])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57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"ST1507 DSAA: Morse Code Message Analyser"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14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'_'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55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55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  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 Done by: Loh Yip 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Khai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(2317454)"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21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  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 Class DAAA/2A/03"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35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57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"Press Enter, to continue...."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infoText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show_selection_menu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#if return false, aka choice == 7, break out of loop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show_selection_menu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choiceList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"Convert Text To Morse Code"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"Convert Morse Code To Text"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"Generate Morse Word Frequency Report"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"Generate Morse Keyword Frequency Graph"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"Morse Code Speed Trainer"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"Morse Code Puzzler Solver"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"Exit"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select your choice ('1', '2', '3', '4', '5', '6', '7'):"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choiceList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   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choiceList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choice:"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'1'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convert_text_to_morse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'2'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convert_morse_to_text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'3'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generate_frequency_report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'4'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generate_keyword_graph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'5'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speed_trainer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start_training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'6'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start_puzzle_solver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'7'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thanks for using ST1507 DSAA: 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MorseCode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Message Analyser"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'Invalid input! Please try again'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Press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Enter, to continue...."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convert_text_to_morse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enter input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enter output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FileNotFoundError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"Error: Input file not found."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text_to_morse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print(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f"Text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to Morse Code conversion complete. Output written to {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}")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convert_morse_to_text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enter input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enter output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FileNotFoundError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"Error: Input file not found."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morse_to_text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print(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f"Morse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Code to Text conversion complete. Output written to {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}")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generate_frequency_report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Please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enter input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enter output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FileNotFoundError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"Error: Input file not found."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analyzer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generate_report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print(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f"Morse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Word Frequency Report generated. Output written to {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}")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generate_keyword_graph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Please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enter input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"Please enter output file: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FileNotFoundError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"Error: Input file not found."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graph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analyzer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generate_graph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write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graph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print(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f"Morse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Keyword Frequency Graph generated. Output written to {</a:t>
            </a:r>
            <a:r>
              <a:rPr lang="en-SG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output_file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}")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start_puzzle_solver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"Welcome to the Morse Code Puzzle Solver!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puzzle_manager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your solution or type 'hint' for a hint: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'hint'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puzzle_manager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get_hint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puzzle_manager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check_puzzle_answer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"Correct answer! Well done."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"That's not correct. Try again or type 'hint' for a hint."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03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3C65F-BEF1-E9F2-8AFD-D36610153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CD5D6-6649-B3FB-A94E-56CCEE8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Appendix(Source Code)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049B-84AE-7AB6-8DA4-23D553CD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709"/>
            <a:ext cx="7704000" cy="2489400"/>
          </a:xfrm>
        </p:spPr>
        <p:txBody>
          <a:bodyPr/>
          <a:lstStyle/>
          <a:p>
            <a:r>
              <a:rPr lang="en-US" dirty="0"/>
              <a:t>morse_code_converter.py</a:t>
            </a:r>
          </a:p>
          <a:p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morse_code_dict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'G'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'J'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'K'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'Q'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'U'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'V'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'W'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'X'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'Z'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'1'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'.----'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'2'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'..---'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'3'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'...--'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'4'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'....-'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'5'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'.....'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'6'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'-....'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'7'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'--...'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'8'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'---..'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'9'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'----.'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'0'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'-----'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reverse_morse_code_dict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morse_code_dict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()}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text_to_morse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.splitlines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  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Split the text into lines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  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Separate words into a list by ' 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morse_code_dict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.upper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each char into morse, joined by ','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morse_line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 ,'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Join the lines with newline character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morse_to_text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  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Split the morse code into lines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morse_line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 ,'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reverse_morse_code_dict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 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Join the lines with newline character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104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3C65F-BEF1-E9F2-8AFD-D36610153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CD5D6-6649-B3FB-A94E-56CCEE8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Appendix(Source Code)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049B-84AE-7AB6-8DA4-23D553CD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709"/>
            <a:ext cx="7704000" cy="2489400"/>
          </a:xfrm>
        </p:spPr>
        <p:txBody>
          <a:bodyPr/>
          <a:lstStyle/>
          <a:p>
            <a:r>
              <a:rPr lang="en-US" dirty="0"/>
              <a:t>frequency_analyser.py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collections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FrequencyAnalyzer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'stopwords.txt'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splitlines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Morse_Code_Converter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analyze_frequencies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morse_to_text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#storing distinct counts(frequencies)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Summary of Morse words grouped, and sorted by frequencies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 Morse Words with frequency =&gt;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Sort words by Morse code length desc, and sort words with the same length by alphabetical order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text_to_morse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text_to_morse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"[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]=&gt;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(*)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"[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morse_word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]=&gt;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#List of keywords sorted by frequencies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 Keywords sorted by Frequency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#sort words by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desc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#sort words with same frequency by alphabetical order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#check if word is not a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morse_to_text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#Time stamp indicating the date and time that the report was generated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strftime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"%Y-%m-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%H:%M:%S"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"**********************************************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  REPORT GENERATED ON: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"**********************************************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#Decoded morse text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 Decoded Morse Text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analyze_frequencies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generate_graph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Time stamp indicating the date and time that the report was generated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strftime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"%Y-%m-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%H:%M:%S"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"***********************************************************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        REPORT GENERATED ON: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"***********************************************************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morse_to_text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freq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storing distinct counts(frequencies)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List of keywords sorted by frequencies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distinct_counts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sort words by length desc, and sort words with same length by alphabetical order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temp_keywords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sorted_keywords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check if word is not a </a:t>
            </a:r>
            <a:r>
              <a:rPr lang="en-US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'*'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bar_list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temp_bar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rstrip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Get Morse code for the word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text_to_morse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morse_list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morse_code_word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plain_text_list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Determine the maximum height of the bars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Adjust each bar to be of equal height by padding with spaces at the top as necessary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adjusted_bars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.split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padded_bar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adjusted_bars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padded_bar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Concatenate the bars side-by-side with a leading space and 9 spaces between bars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       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adjusted_bars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combined_lines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59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'_'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Prepare vertical Morse and plain text side-by-side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morse_plain_combined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max_morse_plain_height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Adjust Morse and plain text lists to match the maximum height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plain_text_list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padded_morse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max_morse_plain_height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padded_plain_text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max_morse_plain_height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combined_morse_plain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plain_char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zip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padded_morse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padded_plain_text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morse_plain_combined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combined_morse_plain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Concatenate the morse code and plain text columns side-by-side with 8 spaces between each pair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max_morse_plain_height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      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morse_plain_combined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morse_plain_combined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combined_line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report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867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3C65F-BEF1-E9F2-8AFD-D36610153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CD5D6-6649-B3FB-A94E-56CCEE8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Appendix(Source Code)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049B-84AE-7AB6-8DA4-23D553CD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709"/>
            <a:ext cx="7704000" cy="2489400"/>
          </a:xfrm>
        </p:spPr>
        <p:txBody>
          <a:bodyPr/>
          <a:lstStyle/>
          <a:p>
            <a:r>
              <a:rPr lang="en-US" dirty="0"/>
              <a:t>morse_code_speed_trainer.py</a:t>
            </a: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MorseCodeSpeedTrainer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start_training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'speed'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 world"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'speed'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sos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{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'speed'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"quick brown fox jumps over the lazy dog"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]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Welcome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to the Morse Code Speed Trainer!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#speed rate that the user should be able to recognize and transcribe the Morse code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"Level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levels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Speed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'speed'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characters per second."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converter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.text_to_morse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"Morse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Code to transcribe: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morse_code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start_time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your transcription of the Morse code: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duration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start_time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user_input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].replace(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 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"Correct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 Time taken: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duration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seconds"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"Incorrect. Correct answer was:"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level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'text'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</a:t>
            </a:r>
            <a:r>
              <a:rPr lang="en-SG" b="0" dirty="0" err="1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level...</a:t>
            </a:r>
            <a:r>
              <a:rPr lang="en-SG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"Training complete!"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169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3C65F-BEF1-E9F2-8AFD-D366101536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CD5D6-6649-B3FB-A94E-56CCEE8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Appendix(Source Code)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4049B-84AE-7AB6-8DA4-23D553CD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709"/>
            <a:ext cx="7704000" cy="2489400"/>
          </a:xfrm>
        </p:spPr>
        <p:txBody>
          <a:bodyPr/>
          <a:lstStyle/>
          <a:p>
            <a:r>
              <a:rPr lang="en-US" dirty="0"/>
              <a:t>morse_code_puzzle_solver.py</a:t>
            </a: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abc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ABC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abstractmethod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MorseCodePuzzle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ABC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@abstractmethod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display_puzzle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@abstractmethod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@abstractmethod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give_hint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SimpleDecodePuzzle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MorseCodePuzzle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correct_answer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display_puzzle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"Decode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the following Morse code: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user_answer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.lower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correct_answer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.lower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give_hint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Provide a part of the answer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"Hint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The first few letters are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PuzzleManager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SG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__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choice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puzzles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.display_puzzle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get_hint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.give_hint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check_puzzle_answer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current_puzzle</a:t>
            </a:r>
            <a:r>
              <a:rPr lang="en-SG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.check_answer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user_answer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13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Guidelines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489400"/>
          </a:xfrm>
        </p:spPr>
        <p:txBody>
          <a:bodyPr/>
          <a:lstStyle/>
          <a:p>
            <a:r>
              <a:rPr lang="en-US" sz="1200" dirty="0"/>
              <a:t>The Morse Code Message Analyzer is a Python app for text-to-Morse, Morse-to-text conversion, frequency reports, keyword graphs, speed training, and puzzle solving.</a:t>
            </a:r>
          </a:p>
          <a:p>
            <a:r>
              <a:rPr lang="en-US" sz="1200" dirty="0"/>
              <a:t>Starting the Application: Run the Python script python Main.py to start the application. </a:t>
            </a:r>
          </a:p>
          <a:p>
            <a:r>
              <a:rPr lang="en-US" sz="1200" dirty="0"/>
              <a:t>Main Menu: Upon starting, you'll see the main menu with options to perform various tasks related to Morse code.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EAE6A-EA03-0C27-30FB-272866C1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15" y="2147818"/>
            <a:ext cx="4162130" cy="24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1EA25E-5D1F-EF4D-D115-019DC933DC9C}"/>
              </a:ext>
            </a:extLst>
          </p:cNvPr>
          <p:cNvSpPr txBox="1"/>
          <p:nvPr/>
        </p:nvSpPr>
        <p:spPr>
          <a:xfrm>
            <a:off x="5254979" y="2082374"/>
            <a:ext cx="34815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latin typeface="Mulish" panose="020B0604020202020204" charset="0"/>
              </a:rPr>
              <a:t>Options:</a:t>
            </a:r>
            <a:endParaRPr lang="en-SG" sz="1000" dirty="0">
              <a:latin typeface="Mulish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1. Convert Text To Morse Code:</a:t>
            </a:r>
            <a:r>
              <a:rPr lang="en-SG" sz="1000" dirty="0">
                <a:latin typeface="Mulish" panose="020B0604020202020204" charset="0"/>
              </a:rPr>
              <a:t> Convert plain text to Morse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2. Convert Morse Code To Text:</a:t>
            </a:r>
            <a:r>
              <a:rPr lang="en-SG" sz="1000" dirty="0">
                <a:latin typeface="Mulish" panose="020B0604020202020204" charset="0"/>
              </a:rPr>
              <a:t> Convert Morse code to plain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3. Generate Morse Word Frequency Report:</a:t>
            </a:r>
            <a:r>
              <a:rPr lang="en-SG" sz="1000" dirty="0">
                <a:latin typeface="Mulish" panose="020B0604020202020204" charset="0"/>
              </a:rPr>
              <a:t> Generate a report showing the frequency of words in Morse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4. Generate Morse Keyword Frequency Graph:</a:t>
            </a:r>
            <a:r>
              <a:rPr lang="en-SG" sz="1000" dirty="0">
                <a:latin typeface="Mulish" panose="020B0604020202020204" charset="0"/>
              </a:rPr>
              <a:t> Generate a graph displaying the frequency of Morse code keywords.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5. Morse Code Speed Trainer:</a:t>
            </a:r>
            <a:r>
              <a:rPr lang="en-SG" sz="1000" dirty="0">
                <a:latin typeface="Mulish" panose="020B0604020202020204" charset="0"/>
              </a:rPr>
              <a:t> Train your Morse code speed with interactive exercises.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6. Morse Code Puzzle Solver:</a:t>
            </a:r>
            <a:r>
              <a:rPr lang="en-SG" sz="1000" dirty="0">
                <a:latin typeface="Mulish" panose="020B0604020202020204" charset="0"/>
              </a:rPr>
              <a:t> Solve Morse code puzzles.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>
                <a:latin typeface="Mulish" panose="020B0604020202020204" charset="0"/>
              </a:rPr>
              <a:t>7. Exit:</a:t>
            </a:r>
            <a:r>
              <a:rPr lang="en-SG" sz="1000" dirty="0">
                <a:latin typeface="Mulish" panose="020B0604020202020204" charset="0"/>
              </a:rPr>
              <a:t> Exit the application.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48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Guidelines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489400"/>
          </a:xfrm>
        </p:spPr>
        <p:txBody>
          <a:bodyPr/>
          <a:lstStyle/>
          <a:p>
            <a:r>
              <a:rPr lang="en-US" sz="1200" b="1" dirty="0"/>
              <a:t>Input and Output Files: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 options 1 to 4, you'll be prompted to enter input and output file paths.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Ensure that input files exist and have the necessary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Output files will be created or overwritten as needed</a:t>
            </a:r>
          </a:p>
          <a:p>
            <a:r>
              <a:rPr lang="en-US" sz="1200" b="1" dirty="0"/>
              <a:t>Error Handling: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If an input file is not found, an error message will be displayed, and you'll return to the main menu.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AFAFB-5897-26B9-3D61-A4B67143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20" y="2370897"/>
            <a:ext cx="3091718" cy="2420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F0546-2C35-3184-ADC2-7E96F4A4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78" y="2404519"/>
            <a:ext cx="3160437" cy="23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Guidelines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489400"/>
          </a:xfrm>
        </p:spPr>
        <p:txBody>
          <a:bodyPr/>
          <a:lstStyle/>
          <a:p>
            <a:r>
              <a:rPr lang="en-US" b="1" dirty="0"/>
              <a:t>Speed Trainer: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speed trainer to practice your Morse code skills and improve your speed and accuracy.</a:t>
            </a:r>
          </a:p>
          <a:p>
            <a:r>
              <a:rPr lang="en-US" b="1" dirty="0"/>
              <a:t>Puzzle Solver: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Solve Morse code puzzles presented by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 your solution or request a hint if needed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3AE8BE-4AC2-1C7E-BB1F-A9035E1B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9" y="2638808"/>
            <a:ext cx="4483196" cy="1964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B2E30-C506-21BD-9137-7B36D266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41" y="2906465"/>
            <a:ext cx="3825496" cy="12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Developed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489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200" b="1" dirty="0" err="1"/>
              <a:t>Morse_Code_Main</a:t>
            </a:r>
            <a:r>
              <a:rPr lang="en-US" sz="1200" dirty="0"/>
              <a:t>: Acts as the main controller class. Manages the interaction with the user through a menu system. Handles the execution of various tasks like converting text to Morse code, generating frequency reports, etc. 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Morse_Code_Converter</a:t>
            </a:r>
            <a:r>
              <a:rPr lang="en-US" sz="1200" dirty="0"/>
              <a:t>: Converts text to Morse code and vice versa. Utilizes dictionaries to map characters to their Morse code equivalents. Implements methods for text-to-Morse and Morse-to-text conversions. 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FrequencyAnalyzer</a:t>
            </a:r>
            <a:r>
              <a:rPr lang="en-US" sz="1200" dirty="0"/>
              <a:t>: Analyzes the frequency of words in Morse code. Generates reports and graphs based on the frequency analysis. Utilizes the Counter class from the collections module for frequency counting. 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MorseCodeSpeedTrainer</a:t>
            </a:r>
            <a:r>
              <a:rPr lang="en-US" sz="1200" dirty="0"/>
              <a:t>: Provides functionality for training Morse code speed. Implements a speed training system with different levels of difficulty. Measures user response time and provides feedback on correctness. 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MorseCodePuzzle</a:t>
            </a:r>
            <a:r>
              <a:rPr lang="en-US" sz="1200" dirty="0"/>
              <a:t> and </a:t>
            </a:r>
            <a:r>
              <a:rPr lang="en-US" sz="1200" b="1" dirty="0" err="1"/>
              <a:t>SimpleDecodePuzzle</a:t>
            </a:r>
            <a:r>
              <a:rPr lang="en-US" sz="1200" dirty="0"/>
              <a:t>: Abstract base class for Morse code puzzles and a concrete implementation for simple decoding puzzles. Allows for the creation of various puzzle types by subclassing and implementing necessary methods. 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PuzzleManager</a:t>
            </a:r>
            <a:r>
              <a:rPr lang="en-US" sz="1200" dirty="0"/>
              <a:t>: Manages the selection and solving of Morse code puzzles. Provides methods for selecting puzzles, checking answers, and giving hints.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60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 used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489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SG" b="1" dirty="0"/>
              <a:t>Encapsulation</a:t>
            </a:r>
            <a:r>
              <a:rPr lang="en-SG" dirty="0"/>
              <a:t>: </a:t>
            </a:r>
            <a:r>
              <a:rPr lang="en-US" dirty="0"/>
              <a:t>The </a:t>
            </a:r>
            <a:r>
              <a:rPr lang="en-US" dirty="0" err="1"/>
              <a:t>Morse_Code_Main</a:t>
            </a:r>
            <a:r>
              <a:rPr lang="en-US" dirty="0"/>
              <a:t> class encapsulates the program's core functionalities, like user interaction and task execution, such as converting text to Morse code and generating frequency reports. Private attributes like _converter, _analyzer, _</a:t>
            </a:r>
            <a:r>
              <a:rPr lang="en-US" dirty="0" err="1"/>
              <a:t>speed_trainer</a:t>
            </a:r>
            <a:r>
              <a:rPr lang="en-US" dirty="0"/>
              <a:t>, and _</a:t>
            </a:r>
            <a:r>
              <a:rPr lang="en-US" dirty="0" err="1"/>
              <a:t>puzzle_manager</a:t>
            </a:r>
            <a:r>
              <a:rPr lang="en-US" dirty="0"/>
              <a:t> encapsulate instances of other classes, enabling </a:t>
            </a:r>
            <a:r>
              <a:rPr lang="en-US" dirty="0" err="1"/>
              <a:t>Morse_Code_Main</a:t>
            </a:r>
            <a:r>
              <a:rPr lang="en-US" dirty="0"/>
              <a:t> to use their functionality without revealing internal details to external code.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Inheritance</a:t>
            </a:r>
            <a:r>
              <a:rPr lang="en-SG" dirty="0"/>
              <a:t>: </a:t>
            </a:r>
            <a:r>
              <a:rPr lang="en-SG" dirty="0" err="1"/>
              <a:t>SimpleDecodePuzzle</a:t>
            </a:r>
            <a:r>
              <a:rPr lang="en-SG" dirty="0"/>
              <a:t> inherits from </a:t>
            </a:r>
            <a:r>
              <a:rPr lang="en-SG" dirty="0" err="1"/>
              <a:t>MorseCodePuzzle</a:t>
            </a:r>
            <a:r>
              <a:rPr lang="en-SG" dirty="0"/>
              <a:t>, demonstrating inheritance where subclasses inherit methods and attributes from their superclass. 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Polymorphism</a:t>
            </a:r>
            <a:r>
              <a:rPr lang="en-SG" dirty="0"/>
              <a:t>: Polymorphism is exhibited through method overriding. For example, </a:t>
            </a:r>
            <a:r>
              <a:rPr lang="en-SG" dirty="0" err="1"/>
              <a:t>check_answer</a:t>
            </a:r>
            <a:r>
              <a:rPr lang="en-SG" dirty="0"/>
              <a:t>() and </a:t>
            </a:r>
            <a:r>
              <a:rPr lang="en-SG" dirty="0" err="1"/>
              <a:t>give_hint</a:t>
            </a:r>
            <a:r>
              <a:rPr lang="en-SG" dirty="0"/>
              <a:t>() methods are overridden in the </a:t>
            </a:r>
            <a:r>
              <a:rPr lang="en-SG" dirty="0" err="1"/>
              <a:t>SimpleDecodePuzzle</a:t>
            </a:r>
            <a:r>
              <a:rPr lang="en-SG" dirty="0"/>
              <a:t> class. 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Abstraction</a:t>
            </a:r>
            <a:r>
              <a:rPr lang="en-SG" dirty="0"/>
              <a:t>: Abstract classes like </a:t>
            </a:r>
            <a:r>
              <a:rPr lang="en-SG" dirty="0" err="1"/>
              <a:t>MorseCodePuzzle</a:t>
            </a:r>
            <a:r>
              <a:rPr lang="en-SG" dirty="0"/>
              <a:t> provide a blueprint for puzzle types without implementation details. Concrete subclasses then implement specific puzzle types.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57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599D0-54C9-1A4F-0B8D-CA75B0EF8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B277B-69AF-15A9-F5A6-20155454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122B7-C0EF-B8D7-BE65-FD90F7020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47C01-DEED-0639-4E9B-4A188DEF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0" y="944450"/>
            <a:ext cx="6070339" cy="37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06" y="445025"/>
            <a:ext cx="7704000" cy="572700"/>
          </a:xfrm>
        </p:spPr>
        <p:txBody>
          <a:bodyPr/>
          <a:lstStyle/>
          <a:p>
            <a:r>
              <a:rPr lang="en-US" dirty="0"/>
              <a:t>Data Structures and Algorithms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650" y="1017725"/>
            <a:ext cx="7704000" cy="2489400"/>
          </a:xfrm>
        </p:spPr>
        <p:txBody>
          <a:bodyPr/>
          <a:lstStyle/>
          <a:p>
            <a:r>
              <a:rPr lang="en-US" sz="900" b="1" dirty="0" err="1"/>
              <a:t>Morse_Code_Converter</a:t>
            </a:r>
            <a:r>
              <a:rPr lang="en-US" sz="900" dirty="0"/>
              <a:t>:</a:t>
            </a:r>
          </a:p>
          <a:p>
            <a:pPr marL="139700" indent="0">
              <a:buNone/>
            </a:pPr>
            <a:r>
              <a:rPr lang="en-US" sz="900" dirty="0"/>
              <a:t>Data Structures: Uses dictionaries (</a:t>
            </a:r>
            <a:r>
              <a:rPr lang="en-US" sz="900" dirty="0" err="1"/>
              <a:t>morse_code_dict</a:t>
            </a:r>
            <a:r>
              <a:rPr lang="en-US" sz="900" dirty="0"/>
              <a:t> and </a:t>
            </a:r>
            <a:r>
              <a:rPr lang="en-US" sz="900" dirty="0" err="1"/>
              <a:t>reverse_morse_code_dict</a:t>
            </a:r>
            <a:r>
              <a:rPr lang="en-US" sz="900" dirty="0"/>
              <a:t>) to map characters to Morse code and vice versa.</a:t>
            </a:r>
          </a:p>
          <a:p>
            <a:pPr marL="139700" indent="0">
              <a:buNone/>
            </a:pPr>
            <a:r>
              <a:rPr lang="en-US" sz="900" dirty="0"/>
              <a:t>Algorithms:</a:t>
            </a:r>
          </a:p>
          <a:p>
            <a:pPr>
              <a:buFont typeface="+mj-lt"/>
              <a:buAutoNum type="arabicPeriod"/>
            </a:pPr>
            <a:r>
              <a:rPr lang="en-US" sz="900" dirty="0"/>
              <a:t> </a:t>
            </a:r>
            <a:r>
              <a:rPr lang="en-US" sz="900" dirty="0" err="1"/>
              <a:t>text_to_morse</a:t>
            </a:r>
            <a:r>
              <a:rPr lang="en-US" sz="900" dirty="0"/>
              <a:t>: Converts text to Morse code by iterating through each character and looking up its Morse code representation in the dictionary.</a:t>
            </a:r>
          </a:p>
          <a:p>
            <a:pPr>
              <a:buFont typeface="+mj-lt"/>
              <a:buAutoNum type="arabicPeriod"/>
            </a:pPr>
            <a:r>
              <a:rPr lang="en-US" sz="900" dirty="0"/>
              <a:t> </a:t>
            </a:r>
            <a:r>
              <a:rPr lang="en-US" sz="900" dirty="0" err="1"/>
              <a:t>morse_to_text</a:t>
            </a:r>
            <a:r>
              <a:rPr lang="en-US" sz="900" dirty="0"/>
              <a:t>: Converts Morse code to text by reversing the process, looking up Morse code sequences and mapping them back to characters.</a:t>
            </a:r>
          </a:p>
          <a:p>
            <a:r>
              <a:rPr lang="en-US" sz="900" b="1" dirty="0" err="1"/>
              <a:t>FrequencyAnalyzer</a:t>
            </a:r>
            <a:r>
              <a:rPr lang="en-US" sz="900" dirty="0"/>
              <a:t>:</a:t>
            </a:r>
          </a:p>
          <a:p>
            <a:pPr marL="139700" indent="0">
              <a:buNone/>
            </a:pPr>
            <a:r>
              <a:rPr lang="en-US" sz="900" dirty="0"/>
              <a:t>Data Structures: Utilizes Python Counter to count frequencies of Morse code words.</a:t>
            </a:r>
          </a:p>
          <a:p>
            <a:pPr marL="139700" indent="0">
              <a:buNone/>
            </a:pPr>
            <a:r>
              <a:rPr lang="en-US" sz="900" dirty="0"/>
              <a:t>Algorithms:</a:t>
            </a:r>
          </a:p>
          <a:p>
            <a:pPr>
              <a:buFont typeface="+mj-lt"/>
              <a:buAutoNum type="arabicPeriod"/>
            </a:pPr>
            <a:r>
              <a:rPr lang="en-US" sz="900" dirty="0" err="1"/>
              <a:t>analyze_frequencies</a:t>
            </a:r>
            <a:r>
              <a:rPr lang="en-US" sz="900" dirty="0"/>
              <a:t>: Analyzes the frequencies of Morse words and generates a report. Utilizes dictionaries and sorting algorithms to organize the report.</a:t>
            </a:r>
          </a:p>
          <a:p>
            <a:pPr>
              <a:buFont typeface="+mj-lt"/>
              <a:buAutoNum type="arabicPeriod"/>
            </a:pPr>
            <a:r>
              <a:rPr lang="en-US" sz="900" dirty="0" err="1"/>
              <a:t>generate_report</a:t>
            </a:r>
            <a:r>
              <a:rPr lang="en-US" sz="900" dirty="0"/>
              <a:t>: Generates a report including decoded Morse text, timestamp, and frequency analysis. Utilizes datetime for timestamping.</a:t>
            </a:r>
          </a:p>
          <a:p>
            <a:pPr>
              <a:buFont typeface="+mj-lt"/>
              <a:buAutoNum type="arabicPeriod"/>
            </a:pPr>
            <a:r>
              <a:rPr lang="en-US" sz="900" dirty="0" err="1"/>
              <a:t>generate_graph</a:t>
            </a:r>
            <a:r>
              <a:rPr lang="en-US" sz="900" dirty="0"/>
              <a:t>: Generates a graphical representation of Morse keyword frequencies. Utilizes Counter for frequency counting and various algorithms to format the graph.</a:t>
            </a:r>
          </a:p>
          <a:p>
            <a:r>
              <a:rPr lang="en-US" sz="900" b="1" dirty="0" err="1"/>
              <a:t>MorseCodeSpeedTrainer</a:t>
            </a:r>
            <a:r>
              <a:rPr lang="en-US" sz="900" dirty="0"/>
              <a:t>:</a:t>
            </a:r>
          </a:p>
          <a:p>
            <a:pPr marL="139700" indent="0">
              <a:buNone/>
            </a:pPr>
            <a:r>
              <a:rPr lang="en-US" sz="900" dirty="0"/>
              <a:t>Data Structures: No specific data structures used.</a:t>
            </a:r>
          </a:p>
          <a:p>
            <a:pPr marL="139700" indent="0">
              <a:buNone/>
            </a:pPr>
            <a:r>
              <a:rPr lang="en-US" sz="900" dirty="0"/>
              <a:t>Algorithms: Implements a speed training algorithm that presents Morse code phrases of increasing difficulty/speed to the user, timing their responses and providing feedback.</a:t>
            </a:r>
          </a:p>
          <a:p>
            <a:r>
              <a:rPr lang="en-US" sz="900" b="1" dirty="0" err="1"/>
              <a:t>MorseCodePuzzleSolver</a:t>
            </a:r>
            <a:r>
              <a:rPr lang="en-US" sz="900" dirty="0"/>
              <a:t>:</a:t>
            </a:r>
          </a:p>
          <a:p>
            <a:pPr marL="139700" indent="0">
              <a:buNone/>
            </a:pPr>
            <a:r>
              <a:rPr lang="en-US" sz="900" dirty="0"/>
              <a:t>Data Structures: No specific data structures used.</a:t>
            </a:r>
          </a:p>
          <a:p>
            <a:pPr marL="139700" indent="0">
              <a:buNone/>
            </a:pPr>
            <a:r>
              <a:rPr lang="en-US" sz="900" dirty="0"/>
              <a:t>Algorithms: Implements puzzle-solving algorithms including displaying puzzles, checking answers, and providing hints.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B7A18-1F5C-AC51-2565-FBF0D745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80" y="42709"/>
            <a:ext cx="2809944" cy="12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05F8A-7087-5E97-08C1-96A0625E2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A8EEF-F2F6-A6A6-208A-C5FAC7DC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CE449-393D-E862-5EE3-6D1413F9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48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While developing the Morse code message analyzer application, challenges included:</a:t>
            </a:r>
          </a:p>
          <a:p>
            <a:pPr marL="139700" indent="0">
              <a:buNone/>
            </a:pPr>
            <a:r>
              <a:rPr lang="en-US" sz="1350" dirty="0"/>
              <a:t>1. **Design Complexity:** Balancing responsibilities and interactions among multiple components.</a:t>
            </a:r>
          </a:p>
          <a:p>
            <a:pPr marL="139700" indent="0">
              <a:buNone/>
            </a:pPr>
            <a:r>
              <a:rPr lang="en-US" sz="1350" dirty="0"/>
              <a:t>2. **File Handling:** Managing file input/output operations and handling errors effectively.</a:t>
            </a:r>
          </a:p>
          <a:p>
            <a:pPr marL="139700" indent="0">
              <a:buNone/>
            </a:pPr>
            <a:r>
              <a:rPr lang="en-US" sz="1350" dirty="0"/>
              <a:t>3. **User Interface:** Designing an intuitive command-line interface with clear instructions.</a:t>
            </a:r>
          </a:p>
          <a:p>
            <a:pPr marL="139700" indent="0">
              <a:buNone/>
            </a:pPr>
            <a:r>
              <a:rPr lang="en-US" sz="1350" dirty="0"/>
              <a:t>4. **Algorithm Development:** Creating robust algorithms for Morse code conversion and frequency analysis.</a:t>
            </a:r>
          </a:p>
          <a:p>
            <a:pPr marL="139700" indent="0">
              <a:buNone/>
            </a:pPr>
            <a:endParaRPr lang="en-US" sz="13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/>
              <a:t>Key takeaways and learning achievements:</a:t>
            </a:r>
          </a:p>
          <a:p>
            <a:pPr marL="139700" indent="0">
              <a:buNone/>
            </a:pPr>
            <a:r>
              <a:rPr lang="en-US" sz="1350" dirty="0"/>
              <a:t>1. **Object-Oriented Design:** Mastering class responsibilities, encapsulation, and abstraction.</a:t>
            </a:r>
          </a:p>
          <a:p>
            <a:pPr marL="139700" indent="0">
              <a:buNone/>
            </a:pPr>
            <a:r>
              <a:rPr lang="en-US" sz="1350" dirty="0"/>
              <a:t>2. **File Handling:** Improving skills in file input/output operations and error management.</a:t>
            </a:r>
          </a:p>
          <a:p>
            <a:pPr marL="139700" indent="0">
              <a:buNone/>
            </a:pPr>
            <a:r>
              <a:rPr lang="en-US" sz="1350" dirty="0"/>
              <a:t>3. **Algorithm Development:** Enhancing algorithmic proficiency in Morse code processing. </a:t>
            </a:r>
          </a:p>
          <a:p>
            <a:pPr marL="139700" indent="0">
              <a:buNone/>
            </a:pPr>
            <a:r>
              <a:rPr lang="en-US" sz="1350" dirty="0"/>
              <a:t>4. **User Interface Design:** Learning principles of user-friendly command-line interface design.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644772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Infographic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C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5099</Words>
  <Application>Microsoft Office PowerPoint</Application>
  <PresentationFormat>On-screen Show (16:9)</PresentationFormat>
  <Paragraphs>447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Mulish</vt:lpstr>
      <vt:lpstr>Arial</vt:lpstr>
      <vt:lpstr>Quicksand</vt:lpstr>
      <vt:lpstr>Consolas</vt:lpstr>
      <vt:lpstr>Nunito Light</vt:lpstr>
      <vt:lpstr>Elegant Bachelor Thesis Infographics by Slidesgo</vt:lpstr>
      <vt:lpstr>CA1 Assignment 1(DSAA) By: Loh Yip Khai p2317454 DAAA/FT/2A/03</vt:lpstr>
      <vt:lpstr>User Guidelines</vt:lpstr>
      <vt:lpstr>User Guidelines</vt:lpstr>
      <vt:lpstr>User Guidelines</vt:lpstr>
      <vt:lpstr>Classes Developed</vt:lpstr>
      <vt:lpstr>OOP Concepts used</vt:lpstr>
      <vt:lpstr>Class Diagram</vt:lpstr>
      <vt:lpstr>Data Structures and Algorithms</vt:lpstr>
      <vt:lpstr>Summary</vt:lpstr>
      <vt:lpstr>Appendix(Source Code)</vt:lpstr>
      <vt:lpstr>Appendix(Source Code)</vt:lpstr>
      <vt:lpstr>Appendix(Source Code)</vt:lpstr>
      <vt:lpstr>Appendix(Source Code)</vt:lpstr>
      <vt:lpstr>Appendix(Source Code)</vt:lpstr>
      <vt:lpstr>Appendix(Source 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CA1 Group    DAVI  By:</dc:title>
  <dc:creator>Loh Hoe Chuan</dc:creator>
  <cp:lastModifiedBy>LOH YIP KHAI</cp:lastModifiedBy>
  <cp:revision>5</cp:revision>
  <dcterms:modified xsi:type="dcterms:W3CDTF">2024-06-04T06:44:46Z</dcterms:modified>
</cp:coreProperties>
</file>