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DD492-CFD9-C346-9C1E-5F7F8776BB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4B73504D-F58A-BD77-B4E4-6ACDA2B304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FA15E147-A525-1DE2-090F-D22CCCDD37DA}"/>
              </a:ext>
            </a:extLst>
          </p:cNvPr>
          <p:cNvSpPr>
            <a:spLocks noGrp="1"/>
          </p:cNvSpPr>
          <p:nvPr>
            <p:ph type="dt" sz="half" idx="10"/>
          </p:nvPr>
        </p:nvSpPr>
        <p:spPr/>
        <p:txBody>
          <a:bodyPr/>
          <a:lstStyle/>
          <a:p>
            <a:fld id="{799300D1-4926-45AD-AD77-47BB28B29C8E}" type="datetimeFigureOut">
              <a:rPr lang="en-SG" smtClean="0"/>
              <a:t>14/12/2023</a:t>
            </a:fld>
            <a:endParaRPr lang="en-SG"/>
          </a:p>
        </p:txBody>
      </p:sp>
      <p:sp>
        <p:nvSpPr>
          <p:cNvPr id="5" name="Footer Placeholder 4">
            <a:extLst>
              <a:ext uri="{FF2B5EF4-FFF2-40B4-BE49-F238E27FC236}">
                <a16:creationId xmlns:a16="http://schemas.microsoft.com/office/drawing/2014/main" id="{329A3AE7-E8F6-7F36-BC19-07B04844623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52E64518-1983-214F-0F57-E873799CCE69}"/>
              </a:ext>
            </a:extLst>
          </p:cNvPr>
          <p:cNvSpPr>
            <a:spLocks noGrp="1"/>
          </p:cNvSpPr>
          <p:nvPr>
            <p:ph type="sldNum" sz="quarter" idx="12"/>
          </p:nvPr>
        </p:nvSpPr>
        <p:spPr/>
        <p:txBody>
          <a:bodyPr/>
          <a:lstStyle/>
          <a:p>
            <a:fld id="{C9144071-2906-4C3C-A903-962867848EFF}" type="slidenum">
              <a:rPr lang="en-SG" smtClean="0"/>
              <a:t>‹#›</a:t>
            </a:fld>
            <a:endParaRPr lang="en-SG"/>
          </a:p>
        </p:txBody>
      </p:sp>
    </p:spTree>
    <p:extLst>
      <p:ext uri="{BB962C8B-B14F-4D97-AF65-F5344CB8AC3E}">
        <p14:creationId xmlns:p14="http://schemas.microsoft.com/office/powerpoint/2010/main" val="2391672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8F3FA-86FF-3770-3388-B7AA4AF5B25F}"/>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27536DE6-3646-A471-03B5-D10A690F6A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FCD0CC09-A408-CF20-7FB0-D1D00981A57C}"/>
              </a:ext>
            </a:extLst>
          </p:cNvPr>
          <p:cNvSpPr>
            <a:spLocks noGrp="1"/>
          </p:cNvSpPr>
          <p:nvPr>
            <p:ph type="dt" sz="half" idx="10"/>
          </p:nvPr>
        </p:nvSpPr>
        <p:spPr/>
        <p:txBody>
          <a:bodyPr/>
          <a:lstStyle/>
          <a:p>
            <a:fld id="{799300D1-4926-45AD-AD77-47BB28B29C8E}" type="datetimeFigureOut">
              <a:rPr lang="en-SG" smtClean="0"/>
              <a:t>14/12/2023</a:t>
            </a:fld>
            <a:endParaRPr lang="en-SG"/>
          </a:p>
        </p:txBody>
      </p:sp>
      <p:sp>
        <p:nvSpPr>
          <p:cNvPr id="5" name="Footer Placeholder 4">
            <a:extLst>
              <a:ext uri="{FF2B5EF4-FFF2-40B4-BE49-F238E27FC236}">
                <a16:creationId xmlns:a16="http://schemas.microsoft.com/office/drawing/2014/main" id="{C59CE17F-D823-C3B2-BFB7-7C7C5F2ED857}"/>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5F73DCD0-05C5-CFE1-7AC4-F79F98FE0E58}"/>
              </a:ext>
            </a:extLst>
          </p:cNvPr>
          <p:cNvSpPr>
            <a:spLocks noGrp="1"/>
          </p:cNvSpPr>
          <p:nvPr>
            <p:ph type="sldNum" sz="quarter" idx="12"/>
          </p:nvPr>
        </p:nvSpPr>
        <p:spPr/>
        <p:txBody>
          <a:bodyPr/>
          <a:lstStyle/>
          <a:p>
            <a:fld id="{C9144071-2906-4C3C-A903-962867848EFF}" type="slidenum">
              <a:rPr lang="en-SG" smtClean="0"/>
              <a:t>‹#›</a:t>
            </a:fld>
            <a:endParaRPr lang="en-SG"/>
          </a:p>
        </p:txBody>
      </p:sp>
    </p:spTree>
    <p:extLst>
      <p:ext uri="{BB962C8B-B14F-4D97-AF65-F5344CB8AC3E}">
        <p14:creationId xmlns:p14="http://schemas.microsoft.com/office/powerpoint/2010/main" val="942518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4F7326-B1E4-D58C-C7FC-2285D2CB65E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E19C339D-6377-0ECC-CDE2-129127265B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5742C868-335B-B56D-1C76-461FBB495A53}"/>
              </a:ext>
            </a:extLst>
          </p:cNvPr>
          <p:cNvSpPr>
            <a:spLocks noGrp="1"/>
          </p:cNvSpPr>
          <p:nvPr>
            <p:ph type="dt" sz="half" idx="10"/>
          </p:nvPr>
        </p:nvSpPr>
        <p:spPr/>
        <p:txBody>
          <a:bodyPr/>
          <a:lstStyle/>
          <a:p>
            <a:fld id="{799300D1-4926-45AD-AD77-47BB28B29C8E}" type="datetimeFigureOut">
              <a:rPr lang="en-SG" smtClean="0"/>
              <a:t>14/12/2023</a:t>
            </a:fld>
            <a:endParaRPr lang="en-SG"/>
          </a:p>
        </p:txBody>
      </p:sp>
      <p:sp>
        <p:nvSpPr>
          <p:cNvPr id="5" name="Footer Placeholder 4">
            <a:extLst>
              <a:ext uri="{FF2B5EF4-FFF2-40B4-BE49-F238E27FC236}">
                <a16:creationId xmlns:a16="http://schemas.microsoft.com/office/drawing/2014/main" id="{CFBA0602-0372-61AF-A214-ECF2C8B4BE36}"/>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3563098-43F7-23F6-6999-D8E569A3840C}"/>
              </a:ext>
            </a:extLst>
          </p:cNvPr>
          <p:cNvSpPr>
            <a:spLocks noGrp="1"/>
          </p:cNvSpPr>
          <p:nvPr>
            <p:ph type="sldNum" sz="quarter" idx="12"/>
          </p:nvPr>
        </p:nvSpPr>
        <p:spPr/>
        <p:txBody>
          <a:bodyPr/>
          <a:lstStyle/>
          <a:p>
            <a:fld id="{C9144071-2906-4C3C-A903-962867848EFF}" type="slidenum">
              <a:rPr lang="en-SG" smtClean="0"/>
              <a:t>‹#›</a:t>
            </a:fld>
            <a:endParaRPr lang="en-SG"/>
          </a:p>
        </p:txBody>
      </p:sp>
    </p:spTree>
    <p:extLst>
      <p:ext uri="{BB962C8B-B14F-4D97-AF65-F5344CB8AC3E}">
        <p14:creationId xmlns:p14="http://schemas.microsoft.com/office/powerpoint/2010/main" val="2571267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C212B-CA73-777A-DCCF-50249E9702C2}"/>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0E6F98AF-9621-1782-3129-03FE4817DC3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6E3AF39A-8500-9652-A447-CC33671529D1}"/>
              </a:ext>
            </a:extLst>
          </p:cNvPr>
          <p:cNvSpPr>
            <a:spLocks noGrp="1"/>
          </p:cNvSpPr>
          <p:nvPr>
            <p:ph type="dt" sz="half" idx="10"/>
          </p:nvPr>
        </p:nvSpPr>
        <p:spPr/>
        <p:txBody>
          <a:bodyPr/>
          <a:lstStyle/>
          <a:p>
            <a:fld id="{799300D1-4926-45AD-AD77-47BB28B29C8E}" type="datetimeFigureOut">
              <a:rPr lang="en-SG" smtClean="0"/>
              <a:t>14/12/2023</a:t>
            </a:fld>
            <a:endParaRPr lang="en-SG"/>
          </a:p>
        </p:txBody>
      </p:sp>
      <p:sp>
        <p:nvSpPr>
          <p:cNvPr id="5" name="Footer Placeholder 4">
            <a:extLst>
              <a:ext uri="{FF2B5EF4-FFF2-40B4-BE49-F238E27FC236}">
                <a16:creationId xmlns:a16="http://schemas.microsoft.com/office/drawing/2014/main" id="{52CAB4A9-1CD0-2E72-5C59-8A7F073DC673}"/>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88B29A9F-8FC1-F5B5-2C72-185B8FDAD99A}"/>
              </a:ext>
            </a:extLst>
          </p:cNvPr>
          <p:cNvSpPr>
            <a:spLocks noGrp="1"/>
          </p:cNvSpPr>
          <p:nvPr>
            <p:ph type="sldNum" sz="quarter" idx="12"/>
          </p:nvPr>
        </p:nvSpPr>
        <p:spPr/>
        <p:txBody>
          <a:bodyPr/>
          <a:lstStyle/>
          <a:p>
            <a:fld id="{C9144071-2906-4C3C-A903-962867848EFF}" type="slidenum">
              <a:rPr lang="en-SG" smtClean="0"/>
              <a:t>‹#›</a:t>
            </a:fld>
            <a:endParaRPr lang="en-SG"/>
          </a:p>
        </p:txBody>
      </p:sp>
    </p:spTree>
    <p:extLst>
      <p:ext uri="{BB962C8B-B14F-4D97-AF65-F5344CB8AC3E}">
        <p14:creationId xmlns:p14="http://schemas.microsoft.com/office/powerpoint/2010/main" val="1018723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E8D2D-87D3-7019-A6F3-7A5126C2E2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2E8B2693-D078-6986-20A0-B5A3832C43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4A86B6-88A1-9F44-AD2C-689D35812C89}"/>
              </a:ext>
            </a:extLst>
          </p:cNvPr>
          <p:cNvSpPr>
            <a:spLocks noGrp="1"/>
          </p:cNvSpPr>
          <p:nvPr>
            <p:ph type="dt" sz="half" idx="10"/>
          </p:nvPr>
        </p:nvSpPr>
        <p:spPr/>
        <p:txBody>
          <a:bodyPr/>
          <a:lstStyle/>
          <a:p>
            <a:fld id="{799300D1-4926-45AD-AD77-47BB28B29C8E}" type="datetimeFigureOut">
              <a:rPr lang="en-SG" smtClean="0"/>
              <a:t>14/12/2023</a:t>
            </a:fld>
            <a:endParaRPr lang="en-SG"/>
          </a:p>
        </p:txBody>
      </p:sp>
      <p:sp>
        <p:nvSpPr>
          <p:cNvPr id="5" name="Footer Placeholder 4">
            <a:extLst>
              <a:ext uri="{FF2B5EF4-FFF2-40B4-BE49-F238E27FC236}">
                <a16:creationId xmlns:a16="http://schemas.microsoft.com/office/drawing/2014/main" id="{36FF7E82-DC50-935A-0339-FCF78203F8C3}"/>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CD2217D8-D243-CC8A-FFE6-76B4118F1838}"/>
              </a:ext>
            </a:extLst>
          </p:cNvPr>
          <p:cNvSpPr>
            <a:spLocks noGrp="1"/>
          </p:cNvSpPr>
          <p:nvPr>
            <p:ph type="sldNum" sz="quarter" idx="12"/>
          </p:nvPr>
        </p:nvSpPr>
        <p:spPr/>
        <p:txBody>
          <a:bodyPr/>
          <a:lstStyle/>
          <a:p>
            <a:fld id="{C9144071-2906-4C3C-A903-962867848EFF}" type="slidenum">
              <a:rPr lang="en-SG" smtClean="0"/>
              <a:t>‹#›</a:t>
            </a:fld>
            <a:endParaRPr lang="en-SG"/>
          </a:p>
        </p:txBody>
      </p:sp>
    </p:spTree>
    <p:extLst>
      <p:ext uri="{BB962C8B-B14F-4D97-AF65-F5344CB8AC3E}">
        <p14:creationId xmlns:p14="http://schemas.microsoft.com/office/powerpoint/2010/main" val="4265612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55845-111A-3D09-B83E-94454D58B7BB}"/>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61FDD07D-5140-ED7E-91FB-3F9DFBB971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8FE54043-E825-2120-1BFE-4BFB9FB6CF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5B4D11B7-0A4D-ECC5-C80A-1D1EA2DB4DAB}"/>
              </a:ext>
            </a:extLst>
          </p:cNvPr>
          <p:cNvSpPr>
            <a:spLocks noGrp="1"/>
          </p:cNvSpPr>
          <p:nvPr>
            <p:ph type="dt" sz="half" idx="10"/>
          </p:nvPr>
        </p:nvSpPr>
        <p:spPr/>
        <p:txBody>
          <a:bodyPr/>
          <a:lstStyle/>
          <a:p>
            <a:fld id="{799300D1-4926-45AD-AD77-47BB28B29C8E}" type="datetimeFigureOut">
              <a:rPr lang="en-SG" smtClean="0"/>
              <a:t>14/12/2023</a:t>
            </a:fld>
            <a:endParaRPr lang="en-SG"/>
          </a:p>
        </p:txBody>
      </p:sp>
      <p:sp>
        <p:nvSpPr>
          <p:cNvPr id="6" name="Footer Placeholder 5">
            <a:extLst>
              <a:ext uri="{FF2B5EF4-FFF2-40B4-BE49-F238E27FC236}">
                <a16:creationId xmlns:a16="http://schemas.microsoft.com/office/drawing/2014/main" id="{4059D454-68F9-85EC-4286-EC1DBF7601BF}"/>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0D9FD29F-570C-6E6D-C1B3-62FAF05D014F}"/>
              </a:ext>
            </a:extLst>
          </p:cNvPr>
          <p:cNvSpPr>
            <a:spLocks noGrp="1"/>
          </p:cNvSpPr>
          <p:nvPr>
            <p:ph type="sldNum" sz="quarter" idx="12"/>
          </p:nvPr>
        </p:nvSpPr>
        <p:spPr/>
        <p:txBody>
          <a:bodyPr/>
          <a:lstStyle/>
          <a:p>
            <a:fld id="{C9144071-2906-4C3C-A903-962867848EFF}" type="slidenum">
              <a:rPr lang="en-SG" smtClean="0"/>
              <a:t>‹#›</a:t>
            </a:fld>
            <a:endParaRPr lang="en-SG"/>
          </a:p>
        </p:txBody>
      </p:sp>
    </p:spTree>
    <p:extLst>
      <p:ext uri="{BB962C8B-B14F-4D97-AF65-F5344CB8AC3E}">
        <p14:creationId xmlns:p14="http://schemas.microsoft.com/office/powerpoint/2010/main" val="1266007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9135D-7703-C377-07D7-9BB6DA3C2D07}"/>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30EB75F1-E685-3BBC-0F5C-97348F4E62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17E556-8706-098B-E3BF-A529751457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FB1667DF-06A4-BFA5-6923-51BCC951E8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00F3AE-09B6-25CA-F2F6-81B7DD58BE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1D411039-240F-3D8A-F9AB-5403DE29A2A8}"/>
              </a:ext>
            </a:extLst>
          </p:cNvPr>
          <p:cNvSpPr>
            <a:spLocks noGrp="1"/>
          </p:cNvSpPr>
          <p:nvPr>
            <p:ph type="dt" sz="half" idx="10"/>
          </p:nvPr>
        </p:nvSpPr>
        <p:spPr/>
        <p:txBody>
          <a:bodyPr/>
          <a:lstStyle/>
          <a:p>
            <a:fld id="{799300D1-4926-45AD-AD77-47BB28B29C8E}" type="datetimeFigureOut">
              <a:rPr lang="en-SG" smtClean="0"/>
              <a:t>14/12/2023</a:t>
            </a:fld>
            <a:endParaRPr lang="en-SG"/>
          </a:p>
        </p:txBody>
      </p:sp>
      <p:sp>
        <p:nvSpPr>
          <p:cNvPr id="8" name="Footer Placeholder 7">
            <a:extLst>
              <a:ext uri="{FF2B5EF4-FFF2-40B4-BE49-F238E27FC236}">
                <a16:creationId xmlns:a16="http://schemas.microsoft.com/office/drawing/2014/main" id="{75FA4DC9-A7CA-ECC4-9198-68F384D63038}"/>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44CE63C9-66FF-996A-2F30-D116D1345FA3}"/>
              </a:ext>
            </a:extLst>
          </p:cNvPr>
          <p:cNvSpPr>
            <a:spLocks noGrp="1"/>
          </p:cNvSpPr>
          <p:nvPr>
            <p:ph type="sldNum" sz="quarter" idx="12"/>
          </p:nvPr>
        </p:nvSpPr>
        <p:spPr/>
        <p:txBody>
          <a:bodyPr/>
          <a:lstStyle/>
          <a:p>
            <a:fld id="{C9144071-2906-4C3C-A903-962867848EFF}" type="slidenum">
              <a:rPr lang="en-SG" smtClean="0"/>
              <a:t>‹#›</a:t>
            </a:fld>
            <a:endParaRPr lang="en-SG"/>
          </a:p>
        </p:txBody>
      </p:sp>
    </p:spTree>
    <p:extLst>
      <p:ext uri="{BB962C8B-B14F-4D97-AF65-F5344CB8AC3E}">
        <p14:creationId xmlns:p14="http://schemas.microsoft.com/office/powerpoint/2010/main" val="1564531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55362-E66D-1A87-8444-C25B5A28F58B}"/>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A40EC1EF-F0BD-E8B6-B57A-90188FBB4F3F}"/>
              </a:ext>
            </a:extLst>
          </p:cNvPr>
          <p:cNvSpPr>
            <a:spLocks noGrp="1"/>
          </p:cNvSpPr>
          <p:nvPr>
            <p:ph type="dt" sz="half" idx="10"/>
          </p:nvPr>
        </p:nvSpPr>
        <p:spPr/>
        <p:txBody>
          <a:bodyPr/>
          <a:lstStyle/>
          <a:p>
            <a:fld id="{799300D1-4926-45AD-AD77-47BB28B29C8E}" type="datetimeFigureOut">
              <a:rPr lang="en-SG" smtClean="0"/>
              <a:t>14/12/2023</a:t>
            </a:fld>
            <a:endParaRPr lang="en-SG"/>
          </a:p>
        </p:txBody>
      </p:sp>
      <p:sp>
        <p:nvSpPr>
          <p:cNvPr id="4" name="Footer Placeholder 3">
            <a:extLst>
              <a:ext uri="{FF2B5EF4-FFF2-40B4-BE49-F238E27FC236}">
                <a16:creationId xmlns:a16="http://schemas.microsoft.com/office/drawing/2014/main" id="{93379F2D-BD69-6F07-A01D-60A4E0C184ED}"/>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ACA0AEEF-B20D-34DB-83C5-37676086D8B8}"/>
              </a:ext>
            </a:extLst>
          </p:cNvPr>
          <p:cNvSpPr>
            <a:spLocks noGrp="1"/>
          </p:cNvSpPr>
          <p:nvPr>
            <p:ph type="sldNum" sz="quarter" idx="12"/>
          </p:nvPr>
        </p:nvSpPr>
        <p:spPr/>
        <p:txBody>
          <a:bodyPr/>
          <a:lstStyle/>
          <a:p>
            <a:fld id="{C9144071-2906-4C3C-A903-962867848EFF}" type="slidenum">
              <a:rPr lang="en-SG" smtClean="0"/>
              <a:t>‹#›</a:t>
            </a:fld>
            <a:endParaRPr lang="en-SG"/>
          </a:p>
        </p:txBody>
      </p:sp>
    </p:spTree>
    <p:extLst>
      <p:ext uri="{BB962C8B-B14F-4D97-AF65-F5344CB8AC3E}">
        <p14:creationId xmlns:p14="http://schemas.microsoft.com/office/powerpoint/2010/main" val="2034174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BA159F-62E3-9CDC-68AF-8641C020F7F1}"/>
              </a:ext>
            </a:extLst>
          </p:cNvPr>
          <p:cNvSpPr>
            <a:spLocks noGrp="1"/>
          </p:cNvSpPr>
          <p:nvPr>
            <p:ph type="dt" sz="half" idx="10"/>
          </p:nvPr>
        </p:nvSpPr>
        <p:spPr/>
        <p:txBody>
          <a:bodyPr/>
          <a:lstStyle/>
          <a:p>
            <a:fld id="{799300D1-4926-45AD-AD77-47BB28B29C8E}" type="datetimeFigureOut">
              <a:rPr lang="en-SG" smtClean="0"/>
              <a:t>14/12/2023</a:t>
            </a:fld>
            <a:endParaRPr lang="en-SG"/>
          </a:p>
        </p:txBody>
      </p:sp>
      <p:sp>
        <p:nvSpPr>
          <p:cNvPr id="3" name="Footer Placeholder 2">
            <a:extLst>
              <a:ext uri="{FF2B5EF4-FFF2-40B4-BE49-F238E27FC236}">
                <a16:creationId xmlns:a16="http://schemas.microsoft.com/office/drawing/2014/main" id="{A56B1085-8AA6-F36E-CE33-D6F42A3BDCAD}"/>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52B3347F-720E-2A50-EEBF-D4CC0F605AB7}"/>
              </a:ext>
            </a:extLst>
          </p:cNvPr>
          <p:cNvSpPr>
            <a:spLocks noGrp="1"/>
          </p:cNvSpPr>
          <p:nvPr>
            <p:ph type="sldNum" sz="quarter" idx="12"/>
          </p:nvPr>
        </p:nvSpPr>
        <p:spPr/>
        <p:txBody>
          <a:bodyPr/>
          <a:lstStyle/>
          <a:p>
            <a:fld id="{C9144071-2906-4C3C-A903-962867848EFF}" type="slidenum">
              <a:rPr lang="en-SG" smtClean="0"/>
              <a:t>‹#›</a:t>
            </a:fld>
            <a:endParaRPr lang="en-SG"/>
          </a:p>
        </p:txBody>
      </p:sp>
    </p:spTree>
    <p:extLst>
      <p:ext uri="{BB962C8B-B14F-4D97-AF65-F5344CB8AC3E}">
        <p14:creationId xmlns:p14="http://schemas.microsoft.com/office/powerpoint/2010/main" val="3006941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ED888-61BF-AC02-5D5F-0B6F0AECAF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E5CFB8F6-9EF6-5CE7-C34D-881E285B84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50B14BCD-72A4-A5D5-94A2-0B685FE8C7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4A0EEA-1168-C9A2-F480-6F1BF36BFFD4}"/>
              </a:ext>
            </a:extLst>
          </p:cNvPr>
          <p:cNvSpPr>
            <a:spLocks noGrp="1"/>
          </p:cNvSpPr>
          <p:nvPr>
            <p:ph type="dt" sz="half" idx="10"/>
          </p:nvPr>
        </p:nvSpPr>
        <p:spPr/>
        <p:txBody>
          <a:bodyPr/>
          <a:lstStyle/>
          <a:p>
            <a:fld id="{799300D1-4926-45AD-AD77-47BB28B29C8E}" type="datetimeFigureOut">
              <a:rPr lang="en-SG" smtClean="0"/>
              <a:t>14/12/2023</a:t>
            </a:fld>
            <a:endParaRPr lang="en-SG"/>
          </a:p>
        </p:txBody>
      </p:sp>
      <p:sp>
        <p:nvSpPr>
          <p:cNvPr id="6" name="Footer Placeholder 5">
            <a:extLst>
              <a:ext uri="{FF2B5EF4-FFF2-40B4-BE49-F238E27FC236}">
                <a16:creationId xmlns:a16="http://schemas.microsoft.com/office/drawing/2014/main" id="{159D48BF-6303-E58D-B98A-A22A8B07DD23}"/>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A6714DCE-0493-9909-6C80-886AB07B5C7A}"/>
              </a:ext>
            </a:extLst>
          </p:cNvPr>
          <p:cNvSpPr>
            <a:spLocks noGrp="1"/>
          </p:cNvSpPr>
          <p:nvPr>
            <p:ph type="sldNum" sz="quarter" idx="12"/>
          </p:nvPr>
        </p:nvSpPr>
        <p:spPr/>
        <p:txBody>
          <a:bodyPr/>
          <a:lstStyle/>
          <a:p>
            <a:fld id="{C9144071-2906-4C3C-A903-962867848EFF}" type="slidenum">
              <a:rPr lang="en-SG" smtClean="0"/>
              <a:t>‹#›</a:t>
            </a:fld>
            <a:endParaRPr lang="en-SG"/>
          </a:p>
        </p:txBody>
      </p:sp>
    </p:spTree>
    <p:extLst>
      <p:ext uri="{BB962C8B-B14F-4D97-AF65-F5344CB8AC3E}">
        <p14:creationId xmlns:p14="http://schemas.microsoft.com/office/powerpoint/2010/main" val="2868446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C7250-4E0F-EF61-AA79-6D8B689D18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2CAF7D11-CA21-5A23-EE0A-D855CB1AE6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73A58E81-EB92-A773-E5A4-A96D2C8CBA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5CF008-149D-E032-7AD8-B2D6830A81C1}"/>
              </a:ext>
            </a:extLst>
          </p:cNvPr>
          <p:cNvSpPr>
            <a:spLocks noGrp="1"/>
          </p:cNvSpPr>
          <p:nvPr>
            <p:ph type="dt" sz="half" idx="10"/>
          </p:nvPr>
        </p:nvSpPr>
        <p:spPr/>
        <p:txBody>
          <a:bodyPr/>
          <a:lstStyle/>
          <a:p>
            <a:fld id="{799300D1-4926-45AD-AD77-47BB28B29C8E}" type="datetimeFigureOut">
              <a:rPr lang="en-SG" smtClean="0"/>
              <a:t>14/12/2023</a:t>
            </a:fld>
            <a:endParaRPr lang="en-SG"/>
          </a:p>
        </p:txBody>
      </p:sp>
      <p:sp>
        <p:nvSpPr>
          <p:cNvPr id="6" name="Footer Placeholder 5">
            <a:extLst>
              <a:ext uri="{FF2B5EF4-FFF2-40B4-BE49-F238E27FC236}">
                <a16:creationId xmlns:a16="http://schemas.microsoft.com/office/drawing/2014/main" id="{3503FA3D-4F69-4159-03E9-2DD0DC1C9829}"/>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894BF684-1D1F-A6CD-D8A0-223D24824A94}"/>
              </a:ext>
            </a:extLst>
          </p:cNvPr>
          <p:cNvSpPr>
            <a:spLocks noGrp="1"/>
          </p:cNvSpPr>
          <p:nvPr>
            <p:ph type="sldNum" sz="quarter" idx="12"/>
          </p:nvPr>
        </p:nvSpPr>
        <p:spPr/>
        <p:txBody>
          <a:bodyPr/>
          <a:lstStyle/>
          <a:p>
            <a:fld id="{C9144071-2906-4C3C-A903-962867848EFF}" type="slidenum">
              <a:rPr lang="en-SG" smtClean="0"/>
              <a:t>‹#›</a:t>
            </a:fld>
            <a:endParaRPr lang="en-SG"/>
          </a:p>
        </p:txBody>
      </p:sp>
    </p:spTree>
    <p:extLst>
      <p:ext uri="{BB962C8B-B14F-4D97-AF65-F5344CB8AC3E}">
        <p14:creationId xmlns:p14="http://schemas.microsoft.com/office/powerpoint/2010/main" val="2016480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F7B9B4-9AB5-9780-A109-5BE4F881C2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773B45E0-1B85-FD42-67BE-57CC8BB9BD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EDB8E32-1A03-E2D4-57CD-1BE06DE551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9300D1-4926-45AD-AD77-47BB28B29C8E}" type="datetimeFigureOut">
              <a:rPr lang="en-SG" smtClean="0"/>
              <a:t>14/12/2023</a:t>
            </a:fld>
            <a:endParaRPr lang="en-SG"/>
          </a:p>
        </p:txBody>
      </p:sp>
      <p:sp>
        <p:nvSpPr>
          <p:cNvPr id="5" name="Footer Placeholder 4">
            <a:extLst>
              <a:ext uri="{FF2B5EF4-FFF2-40B4-BE49-F238E27FC236}">
                <a16:creationId xmlns:a16="http://schemas.microsoft.com/office/drawing/2014/main" id="{F801ECA0-5D10-388C-BF8F-CBFC0B7734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4F98B7C3-5AC5-A5A4-1AC5-F300C1CB6F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144071-2906-4C3C-A903-962867848EFF}" type="slidenum">
              <a:rPr lang="en-SG" smtClean="0"/>
              <a:t>‹#›</a:t>
            </a:fld>
            <a:endParaRPr lang="en-SG"/>
          </a:p>
        </p:txBody>
      </p:sp>
    </p:spTree>
    <p:extLst>
      <p:ext uri="{BB962C8B-B14F-4D97-AF65-F5344CB8AC3E}">
        <p14:creationId xmlns:p14="http://schemas.microsoft.com/office/powerpoint/2010/main" val="31580149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hyperlink" Target="https://beta.data.gov.sg/collections/505/view" TargetMode="External"/><Relationship Id="rId1" Type="http://schemas.openxmlformats.org/officeDocument/2006/relationships/slideLayout" Target="../slideLayouts/slideLayout2.xml"/><Relationship Id="rId4" Type="http://schemas.openxmlformats.org/officeDocument/2006/relationships/image" Target="../media/image1.w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1E9E1-9CA4-627A-19B0-08C3125A944C}"/>
              </a:ext>
            </a:extLst>
          </p:cNvPr>
          <p:cNvSpPr>
            <a:spLocks noGrp="1"/>
          </p:cNvSpPr>
          <p:nvPr>
            <p:ph type="ctrTitle"/>
          </p:nvPr>
        </p:nvSpPr>
        <p:spPr/>
        <p:txBody>
          <a:bodyPr/>
          <a:lstStyle/>
          <a:p>
            <a:r>
              <a:rPr lang="en-SG" dirty="0"/>
              <a:t>Loh Yip </a:t>
            </a:r>
            <a:r>
              <a:rPr lang="en-SG" dirty="0" err="1"/>
              <a:t>Khai</a:t>
            </a:r>
            <a:endParaRPr lang="en-SG" dirty="0"/>
          </a:p>
        </p:txBody>
      </p:sp>
      <p:sp>
        <p:nvSpPr>
          <p:cNvPr id="3" name="Subtitle 2">
            <a:extLst>
              <a:ext uri="{FF2B5EF4-FFF2-40B4-BE49-F238E27FC236}">
                <a16:creationId xmlns:a16="http://schemas.microsoft.com/office/drawing/2014/main" id="{27AC637C-9FFC-278E-DC03-9DF149C85905}"/>
              </a:ext>
            </a:extLst>
          </p:cNvPr>
          <p:cNvSpPr>
            <a:spLocks noGrp="1"/>
          </p:cNvSpPr>
          <p:nvPr>
            <p:ph type="subTitle" idx="1"/>
          </p:nvPr>
        </p:nvSpPr>
        <p:spPr/>
        <p:txBody>
          <a:bodyPr/>
          <a:lstStyle/>
          <a:p>
            <a:r>
              <a:rPr lang="en-US" b="0" dirty="0">
                <a:effectLst/>
              </a:rPr>
              <a:t>Data Integration for Road Safety and Health Analysis</a:t>
            </a:r>
          </a:p>
          <a:p>
            <a:endParaRPr lang="en-SG" dirty="0"/>
          </a:p>
        </p:txBody>
      </p:sp>
    </p:spTree>
    <p:extLst>
      <p:ext uri="{BB962C8B-B14F-4D97-AF65-F5344CB8AC3E}">
        <p14:creationId xmlns:p14="http://schemas.microsoft.com/office/powerpoint/2010/main" val="33914612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877D2-2EEB-F3A7-543D-3B1EDA818752}"/>
              </a:ext>
            </a:extLst>
          </p:cNvPr>
          <p:cNvSpPr>
            <a:spLocks noGrp="1"/>
          </p:cNvSpPr>
          <p:nvPr>
            <p:ph type="title"/>
          </p:nvPr>
        </p:nvSpPr>
        <p:spPr/>
        <p:txBody>
          <a:bodyPr/>
          <a:lstStyle/>
          <a:p>
            <a:r>
              <a:rPr lang="en-SG" dirty="0"/>
              <a:t>Research into area</a:t>
            </a:r>
          </a:p>
        </p:txBody>
      </p:sp>
      <p:sp>
        <p:nvSpPr>
          <p:cNvPr id="3" name="Content Placeholder 2">
            <a:extLst>
              <a:ext uri="{FF2B5EF4-FFF2-40B4-BE49-F238E27FC236}">
                <a16:creationId xmlns:a16="http://schemas.microsoft.com/office/drawing/2014/main" id="{AB6C88BE-8F2C-8D0C-D1CE-716BB1452AA4}"/>
              </a:ext>
            </a:extLst>
          </p:cNvPr>
          <p:cNvSpPr>
            <a:spLocks noGrp="1"/>
          </p:cNvSpPr>
          <p:nvPr>
            <p:ph idx="1"/>
          </p:nvPr>
        </p:nvSpPr>
        <p:spPr/>
        <p:txBody>
          <a:bodyPr>
            <a:normAutofit fontScale="77500" lnSpcReduction="20000"/>
          </a:bodyPr>
          <a:lstStyle/>
          <a:p>
            <a:r>
              <a:rPr lang="en-US" b="0" dirty="0">
                <a:effectLst/>
                <a:latin typeface="Consolas" panose="020B0609020204030204" pitchFamily="49" charset="0"/>
              </a:rPr>
              <a:t>Goals: </a:t>
            </a:r>
          </a:p>
          <a:p>
            <a:r>
              <a:rPr lang="en-US" b="0" dirty="0">
                <a:effectLst/>
                <a:latin typeface="Consolas" panose="020B0609020204030204" pitchFamily="49" charset="0"/>
              </a:rPr>
              <a:t>1. To understand the impact of weather(Rainfall) on road accidents</a:t>
            </a:r>
          </a:p>
          <a:p>
            <a:r>
              <a:rPr lang="en-US" b="0" dirty="0">
                <a:effectLst/>
                <a:latin typeface="Consolas" panose="020B0609020204030204" pitchFamily="49" charset="0"/>
              </a:rPr>
              <a:t>2. Find a pattern between Accidents and Casualties</a:t>
            </a:r>
          </a:p>
          <a:p>
            <a:r>
              <a:rPr lang="en-US" b="0" dirty="0">
                <a:effectLst/>
                <a:latin typeface="Consolas" panose="020B0609020204030204" pitchFamily="49" charset="0"/>
              </a:rPr>
              <a:t>3. Find out the number of casualties by vehicles during an accident</a:t>
            </a:r>
          </a:p>
          <a:p>
            <a:r>
              <a:rPr lang="en-US" b="0" dirty="0">
                <a:effectLst/>
                <a:latin typeface="Consolas" panose="020B0609020204030204" pitchFamily="49" charset="0"/>
              </a:rPr>
              <a:t>4. Compare the number of casualties VS fatalities between vehicles</a:t>
            </a:r>
          </a:p>
          <a:p>
            <a:r>
              <a:rPr lang="en-US" b="0" dirty="0">
                <a:effectLst/>
                <a:latin typeface="Consolas" panose="020B0609020204030204" pitchFamily="49" charset="0"/>
              </a:rPr>
              <a:t>5. Find out the distribution of vehicles involved in accidents</a:t>
            </a:r>
          </a:p>
          <a:p>
            <a:r>
              <a:rPr lang="en-US" b="0" dirty="0">
                <a:effectLst/>
                <a:latin typeface="Consolas" panose="020B0609020204030204" pitchFamily="49" charset="0"/>
              </a:rPr>
              <a:t>6. Find out if the population of vehicle(s) reflect how many accidents occur of that vehicle(s)</a:t>
            </a:r>
          </a:p>
          <a:p>
            <a:r>
              <a:rPr lang="en-US" b="0" dirty="0">
                <a:effectLst/>
                <a:latin typeface="Consolas" panose="020B0609020204030204" pitchFamily="49" charset="0"/>
              </a:rPr>
              <a:t>7. Find out if the number of people </a:t>
            </a:r>
            <a:r>
              <a:rPr lang="en-US" b="0" dirty="0" err="1">
                <a:effectLst/>
                <a:latin typeface="Consolas" panose="020B0609020204030204" pitchFamily="49" charset="0"/>
              </a:rPr>
              <a:t>hospitalise</a:t>
            </a:r>
            <a:r>
              <a:rPr lang="en-US" b="0" dirty="0">
                <a:effectLst/>
                <a:latin typeface="Consolas" panose="020B0609020204030204" pitchFamily="49" charset="0"/>
              </a:rPr>
              <a:t> come from accidents</a:t>
            </a:r>
          </a:p>
          <a:p>
            <a:endParaRPr lang="en-SG" dirty="0"/>
          </a:p>
        </p:txBody>
      </p:sp>
    </p:spTree>
    <p:extLst>
      <p:ext uri="{BB962C8B-B14F-4D97-AF65-F5344CB8AC3E}">
        <p14:creationId xmlns:p14="http://schemas.microsoft.com/office/powerpoint/2010/main" val="2653605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23B28-47A8-BA9C-BB4C-87EFF991A0A3}"/>
              </a:ext>
            </a:extLst>
          </p:cNvPr>
          <p:cNvSpPr>
            <a:spLocks noGrp="1"/>
          </p:cNvSpPr>
          <p:nvPr>
            <p:ph type="title"/>
          </p:nvPr>
        </p:nvSpPr>
        <p:spPr/>
        <p:txBody>
          <a:bodyPr/>
          <a:lstStyle/>
          <a:p>
            <a:r>
              <a:rPr lang="en-SG" dirty="0"/>
              <a:t>Visualising Data</a:t>
            </a:r>
          </a:p>
        </p:txBody>
      </p:sp>
      <p:sp>
        <p:nvSpPr>
          <p:cNvPr id="3" name="Content Placeholder 2">
            <a:extLst>
              <a:ext uri="{FF2B5EF4-FFF2-40B4-BE49-F238E27FC236}">
                <a16:creationId xmlns:a16="http://schemas.microsoft.com/office/drawing/2014/main" id="{3F8CCA11-5721-7697-1AA5-BDA8425C1889}"/>
              </a:ext>
            </a:extLst>
          </p:cNvPr>
          <p:cNvSpPr>
            <a:spLocks noGrp="1"/>
          </p:cNvSpPr>
          <p:nvPr>
            <p:ph idx="1"/>
          </p:nvPr>
        </p:nvSpPr>
        <p:spPr/>
        <p:txBody>
          <a:bodyPr/>
          <a:lstStyle/>
          <a:p>
            <a:r>
              <a:rPr lang="en-SG" dirty="0"/>
              <a:t>Using Pandas and matplotlib to visualise the Datasets</a:t>
            </a:r>
          </a:p>
        </p:txBody>
      </p:sp>
    </p:spTree>
    <p:extLst>
      <p:ext uri="{BB962C8B-B14F-4D97-AF65-F5344CB8AC3E}">
        <p14:creationId xmlns:p14="http://schemas.microsoft.com/office/powerpoint/2010/main" val="25106163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B47A3059-69F2-4E12-ACD8-A5FE281919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BB3FC4-8F8A-3AFB-7024-C6225BACF3E8}"/>
              </a:ext>
            </a:extLst>
          </p:cNvPr>
          <p:cNvSpPr>
            <a:spLocks noGrp="1"/>
          </p:cNvSpPr>
          <p:nvPr>
            <p:ph type="title"/>
          </p:nvPr>
        </p:nvSpPr>
        <p:spPr>
          <a:xfrm>
            <a:off x="7145654" y="991443"/>
            <a:ext cx="4603001" cy="1087819"/>
          </a:xfrm>
        </p:spPr>
        <p:txBody>
          <a:bodyPr anchor="b">
            <a:normAutofit/>
          </a:bodyPr>
          <a:lstStyle/>
          <a:p>
            <a:r>
              <a:rPr lang="en-SG" sz="3400"/>
              <a:t>Total Rainfall VS Road Accidents</a:t>
            </a:r>
          </a:p>
        </p:txBody>
      </p:sp>
      <p:pic>
        <p:nvPicPr>
          <p:cNvPr id="5" name="Content Placeholder 4" descr="A graph of a number of falling&#10;&#10;Description automatically generated with medium confidence">
            <a:extLst>
              <a:ext uri="{FF2B5EF4-FFF2-40B4-BE49-F238E27FC236}">
                <a16:creationId xmlns:a16="http://schemas.microsoft.com/office/drawing/2014/main" id="{6E060E53-CDEB-9F47-E035-E08A15474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345" y="1729431"/>
            <a:ext cx="6250063" cy="3343783"/>
          </a:xfrm>
          <a:prstGeom prst="rect">
            <a:avLst/>
          </a:prstGeom>
        </p:spPr>
      </p:pic>
      <p:sp>
        <p:nvSpPr>
          <p:cNvPr id="43" name="Rectangle 42">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383398"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4" name="Rectangle 43">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5655" y="2285541"/>
            <a:ext cx="4526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 name="Content Placeholder 8">
            <a:extLst>
              <a:ext uri="{FF2B5EF4-FFF2-40B4-BE49-F238E27FC236}">
                <a16:creationId xmlns:a16="http://schemas.microsoft.com/office/drawing/2014/main" id="{1883D699-7D48-5C49-740A-D0CF8078CD9B}"/>
              </a:ext>
            </a:extLst>
          </p:cNvPr>
          <p:cNvSpPr>
            <a:spLocks noGrp="1"/>
          </p:cNvSpPr>
          <p:nvPr>
            <p:ph idx="1"/>
          </p:nvPr>
        </p:nvSpPr>
        <p:spPr>
          <a:xfrm>
            <a:off x="7145654" y="2684095"/>
            <a:ext cx="4603001" cy="3492868"/>
          </a:xfrm>
        </p:spPr>
        <p:txBody>
          <a:bodyPr>
            <a:normAutofit/>
          </a:bodyPr>
          <a:lstStyle/>
          <a:p>
            <a:r>
              <a:rPr lang="en-US" sz="1800"/>
              <a:t>I used a line plot to visualize the data, from here I can see that as the rainfall increased, the number of accidents actually decreased.</a:t>
            </a:r>
          </a:p>
          <a:p>
            <a:r>
              <a:rPr lang="en-US" sz="1800"/>
              <a:t>This proves that weather does not really affect road accidents</a:t>
            </a:r>
          </a:p>
        </p:txBody>
      </p:sp>
    </p:spTree>
    <p:extLst>
      <p:ext uri="{BB962C8B-B14F-4D97-AF65-F5344CB8AC3E}">
        <p14:creationId xmlns:p14="http://schemas.microsoft.com/office/powerpoint/2010/main" val="3516517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B47A3059-69F2-4E12-ACD8-A5FE281919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itle 1">
            <a:extLst>
              <a:ext uri="{FF2B5EF4-FFF2-40B4-BE49-F238E27FC236}">
                <a16:creationId xmlns:a16="http://schemas.microsoft.com/office/drawing/2014/main" id="{B0016C11-ADCD-01F6-D076-EEE20F4B40A2}"/>
              </a:ext>
            </a:extLst>
          </p:cNvPr>
          <p:cNvSpPr>
            <a:spLocks noGrp="1"/>
          </p:cNvSpPr>
          <p:nvPr>
            <p:ph type="title"/>
          </p:nvPr>
        </p:nvSpPr>
        <p:spPr>
          <a:xfrm>
            <a:off x="7145654" y="991443"/>
            <a:ext cx="4603001" cy="1087819"/>
          </a:xfrm>
        </p:spPr>
        <p:txBody>
          <a:bodyPr anchor="b">
            <a:normAutofit/>
          </a:bodyPr>
          <a:lstStyle/>
          <a:p>
            <a:r>
              <a:rPr lang="en-SG" sz="3400" dirty="0"/>
              <a:t>Total Road Accidents VS Casualties Over Years</a:t>
            </a:r>
          </a:p>
        </p:txBody>
      </p:sp>
      <p:pic>
        <p:nvPicPr>
          <p:cNvPr id="7" name="Picture 6">
            <a:extLst>
              <a:ext uri="{FF2B5EF4-FFF2-40B4-BE49-F238E27FC236}">
                <a16:creationId xmlns:a16="http://schemas.microsoft.com/office/drawing/2014/main" id="{2C7A3C16-EDA9-C2F3-B062-81AD2CB01276}"/>
              </a:ext>
            </a:extLst>
          </p:cNvPr>
          <p:cNvPicPr>
            <a:picLocks noChangeAspect="1"/>
          </p:cNvPicPr>
          <p:nvPr/>
        </p:nvPicPr>
        <p:blipFill>
          <a:blip r:embed="rId2"/>
          <a:stretch>
            <a:fillRect/>
          </a:stretch>
        </p:blipFill>
        <p:spPr>
          <a:xfrm>
            <a:off x="443345" y="1729431"/>
            <a:ext cx="6250063" cy="3343783"/>
          </a:xfrm>
          <a:prstGeom prst="rect">
            <a:avLst/>
          </a:prstGeom>
        </p:spPr>
      </p:pic>
      <p:sp>
        <p:nvSpPr>
          <p:cNvPr id="59" name="Rectangle 58">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383398"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1" name="Rectangle 60">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5655" y="2285541"/>
            <a:ext cx="4526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3" name="Content Placeholder 8">
            <a:extLst>
              <a:ext uri="{FF2B5EF4-FFF2-40B4-BE49-F238E27FC236}">
                <a16:creationId xmlns:a16="http://schemas.microsoft.com/office/drawing/2014/main" id="{64EB7932-B3F3-7504-FBD0-E6CA855D8511}"/>
              </a:ext>
            </a:extLst>
          </p:cNvPr>
          <p:cNvSpPr>
            <a:spLocks noGrp="1"/>
          </p:cNvSpPr>
          <p:nvPr>
            <p:ph idx="1"/>
          </p:nvPr>
        </p:nvSpPr>
        <p:spPr>
          <a:xfrm>
            <a:off x="7145654" y="2684095"/>
            <a:ext cx="4603001" cy="3492868"/>
          </a:xfrm>
        </p:spPr>
        <p:txBody>
          <a:bodyPr>
            <a:normAutofit/>
          </a:bodyPr>
          <a:lstStyle/>
          <a:p>
            <a:r>
              <a:rPr lang="en-US" sz="1800" dirty="0"/>
              <a:t>I used a Scatter plot, and I can see that there is a positive correlation between both variables</a:t>
            </a:r>
          </a:p>
          <a:p>
            <a:r>
              <a:rPr lang="en-US" sz="1800" dirty="0"/>
              <a:t>As road accidents increased, so does total casualties and vice-versa</a:t>
            </a:r>
          </a:p>
        </p:txBody>
      </p:sp>
    </p:spTree>
    <p:extLst>
      <p:ext uri="{BB962C8B-B14F-4D97-AF65-F5344CB8AC3E}">
        <p14:creationId xmlns:p14="http://schemas.microsoft.com/office/powerpoint/2010/main" val="607364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47A3059-69F2-4E12-ACD8-A5FE281919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E506D1-5143-287E-82D4-769F2311E8E6}"/>
              </a:ext>
            </a:extLst>
          </p:cNvPr>
          <p:cNvSpPr>
            <a:spLocks noGrp="1"/>
          </p:cNvSpPr>
          <p:nvPr>
            <p:ph type="title"/>
          </p:nvPr>
        </p:nvSpPr>
        <p:spPr>
          <a:xfrm>
            <a:off x="7145654" y="991443"/>
            <a:ext cx="4603001" cy="1087819"/>
          </a:xfrm>
        </p:spPr>
        <p:txBody>
          <a:bodyPr anchor="b">
            <a:normAutofit/>
          </a:bodyPr>
          <a:lstStyle/>
          <a:p>
            <a:r>
              <a:rPr lang="en-SG" sz="3400" dirty="0"/>
              <a:t>Distribution by Casualties Over Year</a:t>
            </a:r>
          </a:p>
        </p:txBody>
      </p:sp>
      <p:pic>
        <p:nvPicPr>
          <p:cNvPr id="5" name="Content Placeholder 4">
            <a:extLst>
              <a:ext uri="{FF2B5EF4-FFF2-40B4-BE49-F238E27FC236}">
                <a16:creationId xmlns:a16="http://schemas.microsoft.com/office/drawing/2014/main" id="{869169A9-622B-0ACE-6FA3-A7171A82A47E}"/>
              </a:ext>
            </a:extLst>
          </p:cNvPr>
          <p:cNvPicPr>
            <a:picLocks noChangeAspect="1"/>
          </p:cNvPicPr>
          <p:nvPr/>
        </p:nvPicPr>
        <p:blipFill>
          <a:blip r:embed="rId2"/>
          <a:stretch>
            <a:fillRect/>
          </a:stretch>
        </p:blipFill>
        <p:spPr>
          <a:xfrm>
            <a:off x="443345" y="1705994"/>
            <a:ext cx="6250063" cy="3390658"/>
          </a:xfrm>
          <a:prstGeom prst="rect">
            <a:avLst/>
          </a:prstGeom>
        </p:spPr>
      </p:pic>
      <p:sp>
        <p:nvSpPr>
          <p:cNvPr id="14" name="Rectangle 13">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383398"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5655" y="2285541"/>
            <a:ext cx="4526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 name="Content Placeholder 8">
            <a:extLst>
              <a:ext uri="{FF2B5EF4-FFF2-40B4-BE49-F238E27FC236}">
                <a16:creationId xmlns:a16="http://schemas.microsoft.com/office/drawing/2014/main" id="{741C9FC0-FE91-AB41-8671-8C149B037841}"/>
              </a:ext>
            </a:extLst>
          </p:cNvPr>
          <p:cNvSpPr>
            <a:spLocks noGrp="1"/>
          </p:cNvSpPr>
          <p:nvPr>
            <p:ph idx="1"/>
          </p:nvPr>
        </p:nvSpPr>
        <p:spPr>
          <a:xfrm>
            <a:off x="7145654" y="2684095"/>
            <a:ext cx="4603001" cy="3492868"/>
          </a:xfrm>
        </p:spPr>
        <p:txBody>
          <a:bodyPr>
            <a:normAutofit/>
          </a:bodyPr>
          <a:lstStyle/>
          <a:p>
            <a:r>
              <a:rPr lang="en-US" sz="1800" dirty="0"/>
              <a:t>I used a bar plot, and I found out that motorcyclist has the most casualties, with motorcar drivers in second.</a:t>
            </a:r>
          </a:p>
          <a:p>
            <a:r>
              <a:rPr lang="en-US" sz="1800" dirty="0"/>
              <a:t>This shows that motorcyclists had sustained the most casualties out of all the types of drivers</a:t>
            </a:r>
          </a:p>
        </p:txBody>
      </p:sp>
    </p:spTree>
    <p:extLst>
      <p:ext uri="{BB962C8B-B14F-4D97-AF65-F5344CB8AC3E}">
        <p14:creationId xmlns:p14="http://schemas.microsoft.com/office/powerpoint/2010/main" val="670183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47A3059-69F2-4E12-ACD8-A5FE281919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F8B77D-05B9-AE6F-3B3F-159704177319}"/>
              </a:ext>
            </a:extLst>
          </p:cNvPr>
          <p:cNvSpPr>
            <a:spLocks noGrp="1"/>
          </p:cNvSpPr>
          <p:nvPr>
            <p:ph type="title"/>
          </p:nvPr>
        </p:nvSpPr>
        <p:spPr>
          <a:xfrm>
            <a:off x="7145654" y="991443"/>
            <a:ext cx="4603001" cy="1087819"/>
          </a:xfrm>
        </p:spPr>
        <p:txBody>
          <a:bodyPr anchor="b">
            <a:normAutofit fontScale="90000"/>
          </a:bodyPr>
          <a:lstStyle/>
          <a:p>
            <a:r>
              <a:rPr lang="en-SG" sz="3400" dirty="0"/>
              <a:t>Distribution of Fatalities by Category Over the Years</a:t>
            </a:r>
          </a:p>
        </p:txBody>
      </p:sp>
      <p:pic>
        <p:nvPicPr>
          <p:cNvPr id="5" name="Content Placeholder 4">
            <a:extLst>
              <a:ext uri="{FF2B5EF4-FFF2-40B4-BE49-F238E27FC236}">
                <a16:creationId xmlns:a16="http://schemas.microsoft.com/office/drawing/2014/main" id="{85EED65C-EB65-92EC-29CB-FDBA7BB71ECF}"/>
              </a:ext>
            </a:extLst>
          </p:cNvPr>
          <p:cNvPicPr>
            <a:picLocks noChangeAspect="1"/>
          </p:cNvPicPr>
          <p:nvPr/>
        </p:nvPicPr>
        <p:blipFill>
          <a:blip r:embed="rId2"/>
          <a:stretch>
            <a:fillRect/>
          </a:stretch>
        </p:blipFill>
        <p:spPr>
          <a:xfrm>
            <a:off x="443345" y="1705994"/>
            <a:ext cx="6250063" cy="3390658"/>
          </a:xfrm>
          <a:prstGeom prst="rect">
            <a:avLst/>
          </a:prstGeom>
        </p:spPr>
      </p:pic>
      <p:sp>
        <p:nvSpPr>
          <p:cNvPr id="14" name="Rectangle 13">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383398"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5655" y="2285541"/>
            <a:ext cx="4526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 name="Content Placeholder 8">
            <a:extLst>
              <a:ext uri="{FF2B5EF4-FFF2-40B4-BE49-F238E27FC236}">
                <a16:creationId xmlns:a16="http://schemas.microsoft.com/office/drawing/2014/main" id="{063A0010-AFD6-2E63-D82C-BCD1F9BD9F33}"/>
              </a:ext>
            </a:extLst>
          </p:cNvPr>
          <p:cNvSpPr>
            <a:spLocks noGrp="1"/>
          </p:cNvSpPr>
          <p:nvPr>
            <p:ph idx="1"/>
          </p:nvPr>
        </p:nvSpPr>
        <p:spPr>
          <a:xfrm>
            <a:off x="7145654" y="2684095"/>
            <a:ext cx="4603001" cy="3492868"/>
          </a:xfrm>
        </p:spPr>
        <p:txBody>
          <a:bodyPr>
            <a:normAutofit/>
          </a:bodyPr>
          <a:lstStyle/>
          <a:p>
            <a:r>
              <a:rPr lang="en-US" sz="1800" dirty="0"/>
              <a:t>I used bar plot, and from here I can once again see that motorcyclist has the most fatalities, similar to the casualties.</a:t>
            </a:r>
          </a:p>
          <a:p>
            <a:r>
              <a:rPr lang="en-US" sz="1800" dirty="0"/>
              <a:t>However, pedestrians has the second most casualties after motorcyclists, which was a surprise.</a:t>
            </a:r>
          </a:p>
          <a:p>
            <a:r>
              <a:rPr lang="en-US" sz="1800" dirty="0"/>
              <a:t>Motorcars drivers came in third that suffered the most fatalities</a:t>
            </a:r>
          </a:p>
        </p:txBody>
      </p:sp>
    </p:spTree>
    <p:extLst>
      <p:ext uri="{BB962C8B-B14F-4D97-AF65-F5344CB8AC3E}">
        <p14:creationId xmlns:p14="http://schemas.microsoft.com/office/powerpoint/2010/main" val="88225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A6A92B-21B5-5C50-06C0-D36BCF4FA07E}"/>
              </a:ext>
            </a:extLst>
          </p:cNvPr>
          <p:cNvSpPr>
            <a:spLocks noGrp="1"/>
          </p:cNvSpPr>
          <p:nvPr>
            <p:ph type="title"/>
          </p:nvPr>
        </p:nvSpPr>
        <p:spPr>
          <a:xfrm>
            <a:off x="541177" y="640080"/>
            <a:ext cx="3984170" cy="1719072"/>
          </a:xfrm>
        </p:spPr>
        <p:txBody>
          <a:bodyPr anchor="b">
            <a:normAutofit fontScale="90000"/>
          </a:bodyPr>
          <a:lstStyle/>
          <a:p>
            <a:r>
              <a:rPr lang="en-SG" sz="5400" dirty="0"/>
              <a:t>Vehicles Involved in Accidents</a:t>
            </a:r>
          </a:p>
        </p:txBody>
      </p:sp>
      <p:sp>
        <p:nvSpPr>
          <p:cNvPr id="1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DAA5635F-33F8-592B-B1F3-4BDC5ADA2B85}"/>
              </a:ext>
            </a:extLst>
          </p:cNvPr>
          <p:cNvSpPr>
            <a:spLocks noGrp="1"/>
          </p:cNvSpPr>
          <p:nvPr>
            <p:ph idx="1"/>
          </p:nvPr>
        </p:nvSpPr>
        <p:spPr>
          <a:xfrm>
            <a:off x="630936" y="2807208"/>
            <a:ext cx="3429000" cy="3410712"/>
          </a:xfrm>
        </p:spPr>
        <p:txBody>
          <a:bodyPr anchor="t">
            <a:normAutofit/>
          </a:bodyPr>
          <a:lstStyle/>
          <a:p>
            <a:r>
              <a:rPr lang="en-US" sz="2200" dirty="0"/>
              <a:t>I used bar plot, and I found out that surprisingly motorcars was the vehicle involved in the most amount of accidents</a:t>
            </a:r>
          </a:p>
          <a:p>
            <a:r>
              <a:rPr lang="en-US" sz="2200" dirty="0"/>
              <a:t>I had expected motorcycle to be number 1 since it has the most number of casualties and fatalities</a:t>
            </a:r>
          </a:p>
        </p:txBody>
      </p:sp>
      <p:pic>
        <p:nvPicPr>
          <p:cNvPr id="5" name="Content Placeholder 4">
            <a:extLst>
              <a:ext uri="{FF2B5EF4-FFF2-40B4-BE49-F238E27FC236}">
                <a16:creationId xmlns:a16="http://schemas.microsoft.com/office/drawing/2014/main" id="{17B9967F-B7D9-6EA3-3430-D05823570D55}"/>
              </a:ext>
            </a:extLst>
          </p:cNvPr>
          <p:cNvPicPr>
            <a:picLocks noChangeAspect="1"/>
          </p:cNvPicPr>
          <p:nvPr/>
        </p:nvPicPr>
        <p:blipFill>
          <a:blip r:embed="rId2"/>
          <a:stretch>
            <a:fillRect/>
          </a:stretch>
        </p:blipFill>
        <p:spPr>
          <a:xfrm>
            <a:off x="4654296" y="1599514"/>
            <a:ext cx="6903720" cy="3658971"/>
          </a:xfrm>
          <a:prstGeom prst="rect">
            <a:avLst/>
          </a:prstGeom>
        </p:spPr>
      </p:pic>
    </p:spTree>
    <p:extLst>
      <p:ext uri="{BB962C8B-B14F-4D97-AF65-F5344CB8AC3E}">
        <p14:creationId xmlns:p14="http://schemas.microsoft.com/office/powerpoint/2010/main" val="13914834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49E74-C768-A6E0-A003-77A655E75AA6}"/>
              </a:ext>
            </a:extLst>
          </p:cNvPr>
          <p:cNvSpPr>
            <a:spLocks noGrp="1"/>
          </p:cNvSpPr>
          <p:nvPr>
            <p:ph type="title"/>
          </p:nvPr>
        </p:nvSpPr>
        <p:spPr>
          <a:xfrm>
            <a:off x="876693" y="741391"/>
            <a:ext cx="3455821" cy="1616203"/>
          </a:xfrm>
        </p:spPr>
        <p:txBody>
          <a:bodyPr anchor="b">
            <a:normAutofit/>
          </a:bodyPr>
          <a:lstStyle/>
          <a:p>
            <a:r>
              <a:rPr lang="en-SG" sz="3200" dirty="0"/>
              <a:t>Histogram/bar plot of motorcyclist by age of motorcycle</a:t>
            </a:r>
          </a:p>
        </p:txBody>
      </p:sp>
      <p:sp>
        <p:nvSpPr>
          <p:cNvPr id="9" name="Content Placeholder 8">
            <a:extLst>
              <a:ext uri="{FF2B5EF4-FFF2-40B4-BE49-F238E27FC236}">
                <a16:creationId xmlns:a16="http://schemas.microsoft.com/office/drawing/2014/main" id="{78EC28E3-1E82-D5E2-FB3C-F21D5B40F034}"/>
              </a:ext>
            </a:extLst>
          </p:cNvPr>
          <p:cNvSpPr>
            <a:spLocks noGrp="1"/>
          </p:cNvSpPr>
          <p:nvPr>
            <p:ph idx="1"/>
          </p:nvPr>
        </p:nvSpPr>
        <p:spPr>
          <a:xfrm>
            <a:off x="876693" y="2533476"/>
            <a:ext cx="3455821" cy="3447832"/>
          </a:xfrm>
        </p:spPr>
        <p:txBody>
          <a:bodyPr anchor="t">
            <a:normAutofit fontScale="92500" lnSpcReduction="20000"/>
          </a:bodyPr>
          <a:lstStyle/>
          <a:p>
            <a:r>
              <a:rPr lang="en-US" sz="2000" dirty="0"/>
              <a:t>I used bar plot for this, but I wanted to represent a histogram.</a:t>
            </a:r>
          </a:p>
          <a:p>
            <a:r>
              <a:rPr lang="en-US" sz="2000" dirty="0"/>
              <a:t>From the graph, we can see that the highest frequency motorcycle that people bought was around age(4 - &lt; 5) years old motorcycles</a:t>
            </a:r>
          </a:p>
          <a:p>
            <a:r>
              <a:rPr lang="en-US" sz="2000" dirty="0"/>
              <a:t>This could suggest people were relatively experienced drivers although accidents involving motorcyclist was still the one of the most prevalent accidents that occur most frequently</a:t>
            </a:r>
          </a:p>
        </p:txBody>
      </p:sp>
      <p:pic>
        <p:nvPicPr>
          <p:cNvPr id="5" name="Content Placeholder 4">
            <a:extLst>
              <a:ext uri="{FF2B5EF4-FFF2-40B4-BE49-F238E27FC236}">
                <a16:creationId xmlns:a16="http://schemas.microsoft.com/office/drawing/2014/main" id="{9359A2D3-C1A8-5E8B-4517-B1DB72E79EF0}"/>
              </a:ext>
            </a:extLst>
          </p:cNvPr>
          <p:cNvPicPr>
            <a:picLocks noChangeAspect="1"/>
          </p:cNvPicPr>
          <p:nvPr/>
        </p:nvPicPr>
        <p:blipFill>
          <a:blip r:embed="rId2"/>
          <a:stretch>
            <a:fillRect/>
          </a:stretch>
        </p:blipFill>
        <p:spPr>
          <a:xfrm>
            <a:off x="4987672" y="1860279"/>
            <a:ext cx="6389346" cy="3146752"/>
          </a:xfrm>
          <a:prstGeom prst="rect">
            <a:avLst/>
          </a:prstGeom>
        </p:spPr>
      </p:pic>
      <p:grpSp>
        <p:nvGrpSpPr>
          <p:cNvPr id="12" name="Group 11">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3" name="Rectangle 12">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514220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062FE-1AA6-AAA1-52C3-EDD11E1203C6}"/>
              </a:ext>
            </a:extLst>
          </p:cNvPr>
          <p:cNvSpPr>
            <a:spLocks noGrp="1"/>
          </p:cNvSpPr>
          <p:nvPr>
            <p:ph type="title"/>
          </p:nvPr>
        </p:nvSpPr>
        <p:spPr>
          <a:xfrm>
            <a:off x="876693" y="741391"/>
            <a:ext cx="3455821" cy="1616203"/>
          </a:xfrm>
        </p:spPr>
        <p:txBody>
          <a:bodyPr anchor="b">
            <a:normAutofit/>
          </a:bodyPr>
          <a:lstStyle/>
          <a:p>
            <a:r>
              <a:rPr lang="en-SG" sz="3200" dirty="0"/>
              <a:t>Distribution of vehicles by population</a:t>
            </a:r>
          </a:p>
        </p:txBody>
      </p:sp>
      <p:sp>
        <p:nvSpPr>
          <p:cNvPr id="9" name="Content Placeholder 8">
            <a:extLst>
              <a:ext uri="{FF2B5EF4-FFF2-40B4-BE49-F238E27FC236}">
                <a16:creationId xmlns:a16="http://schemas.microsoft.com/office/drawing/2014/main" id="{040AED36-C158-5388-B160-CDA8AF449B52}"/>
              </a:ext>
            </a:extLst>
          </p:cNvPr>
          <p:cNvSpPr>
            <a:spLocks noGrp="1"/>
          </p:cNvSpPr>
          <p:nvPr>
            <p:ph idx="1"/>
          </p:nvPr>
        </p:nvSpPr>
        <p:spPr>
          <a:xfrm>
            <a:off x="876693" y="2533476"/>
            <a:ext cx="3455821" cy="3447832"/>
          </a:xfrm>
        </p:spPr>
        <p:txBody>
          <a:bodyPr anchor="t">
            <a:normAutofit/>
          </a:bodyPr>
          <a:lstStyle/>
          <a:p>
            <a:r>
              <a:rPr lang="en-US" sz="2000" dirty="0"/>
              <a:t>From the pie chart, we can see that motorcars was the most, followed by goods and vehicles and motorcycles.</a:t>
            </a:r>
          </a:p>
          <a:p>
            <a:r>
              <a:rPr lang="en-US" sz="2000" dirty="0"/>
              <a:t>This is surprising as motorcycles has the third highest population but had actually caused the most number of casualties and fatalities during accidents </a:t>
            </a:r>
          </a:p>
        </p:txBody>
      </p:sp>
      <p:pic>
        <p:nvPicPr>
          <p:cNvPr id="7" name="Picture 6">
            <a:extLst>
              <a:ext uri="{FF2B5EF4-FFF2-40B4-BE49-F238E27FC236}">
                <a16:creationId xmlns:a16="http://schemas.microsoft.com/office/drawing/2014/main" id="{EBB3F20E-32DD-5E56-CF23-6871E5262059}"/>
              </a:ext>
            </a:extLst>
          </p:cNvPr>
          <p:cNvPicPr>
            <a:picLocks noChangeAspect="1"/>
          </p:cNvPicPr>
          <p:nvPr/>
        </p:nvPicPr>
        <p:blipFill>
          <a:blip r:embed="rId2"/>
          <a:stretch>
            <a:fillRect/>
          </a:stretch>
        </p:blipFill>
        <p:spPr>
          <a:xfrm>
            <a:off x="5051805" y="741391"/>
            <a:ext cx="6261079" cy="5384528"/>
          </a:xfrm>
          <a:prstGeom prst="rect">
            <a:avLst/>
          </a:prstGeom>
        </p:spPr>
      </p:pic>
      <p:grpSp>
        <p:nvGrpSpPr>
          <p:cNvPr id="19" name="Group 18">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20" name="Rectangle 19">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855104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D1BCAE-F847-0448-6C31-8576B2F78726}"/>
              </a:ext>
            </a:extLst>
          </p:cNvPr>
          <p:cNvSpPr>
            <a:spLocks noGrp="1"/>
          </p:cNvSpPr>
          <p:nvPr>
            <p:ph type="title"/>
          </p:nvPr>
        </p:nvSpPr>
        <p:spPr>
          <a:xfrm>
            <a:off x="630936" y="639520"/>
            <a:ext cx="3429000" cy="1719072"/>
          </a:xfrm>
        </p:spPr>
        <p:txBody>
          <a:bodyPr anchor="b">
            <a:normAutofit/>
          </a:bodyPr>
          <a:lstStyle/>
          <a:p>
            <a:r>
              <a:rPr lang="en-SG" sz="4200"/>
              <a:t>Reasons of hospitalisation</a:t>
            </a:r>
          </a:p>
        </p:txBody>
      </p:sp>
      <p:sp>
        <p:nvSpPr>
          <p:cNvPr id="3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1A6E4301-5556-3551-A3B6-6918FA2DD633}"/>
              </a:ext>
            </a:extLst>
          </p:cNvPr>
          <p:cNvSpPr>
            <a:spLocks noGrp="1"/>
          </p:cNvSpPr>
          <p:nvPr>
            <p:ph idx="1"/>
          </p:nvPr>
        </p:nvSpPr>
        <p:spPr>
          <a:xfrm>
            <a:off x="630936" y="2807208"/>
            <a:ext cx="3429000" cy="3410712"/>
          </a:xfrm>
        </p:spPr>
        <p:txBody>
          <a:bodyPr anchor="t">
            <a:normAutofit/>
          </a:bodyPr>
          <a:lstStyle/>
          <a:p>
            <a:r>
              <a:rPr lang="en-US" sz="2000" dirty="0"/>
              <a:t>From the heatmap, we can see that the number 1 ranked cause of hospitalization is accidents, poisoning and violence.</a:t>
            </a:r>
          </a:p>
          <a:p>
            <a:r>
              <a:rPr lang="en-US" sz="2000" dirty="0"/>
              <a:t>This suggest that there is a high percentage of people that may have got sent to hospital because there were involved in a road accident</a:t>
            </a:r>
          </a:p>
        </p:txBody>
      </p:sp>
      <p:pic>
        <p:nvPicPr>
          <p:cNvPr id="7" name="Picture 6">
            <a:extLst>
              <a:ext uri="{FF2B5EF4-FFF2-40B4-BE49-F238E27FC236}">
                <a16:creationId xmlns:a16="http://schemas.microsoft.com/office/drawing/2014/main" id="{58462E84-AB49-00EA-E169-5045BEE2320F}"/>
              </a:ext>
            </a:extLst>
          </p:cNvPr>
          <p:cNvPicPr>
            <a:picLocks noChangeAspect="1"/>
          </p:cNvPicPr>
          <p:nvPr/>
        </p:nvPicPr>
        <p:blipFill>
          <a:blip r:embed="rId2"/>
          <a:stretch>
            <a:fillRect/>
          </a:stretch>
        </p:blipFill>
        <p:spPr>
          <a:xfrm>
            <a:off x="4654296" y="1513217"/>
            <a:ext cx="6903720" cy="3831565"/>
          </a:xfrm>
          <a:prstGeom prst="rect">
            <a:avLst/>
          </a:prstGeom>
        </p:spPr>
      </p:pic>
    </p:spTree>
    <p:extLst>
      <p:ext uri="{BB962C8B-B14F-4D97-AF65-F5344CB8AC3E}">
        <p14:creationId xmlns:p14="http://schemas.microsoft.com/office/powerpoint/2010/main" val="1672622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0C546-AC30-7CA7-49DB-4E589D2B37E0}"/>
              </a:ext>
            </a:extLst>
          </p:cNvPr>
          <p:cNvSpPr>
            <a:spLocks noGrp="1"/>
          </p:cNvSpPr>
          <p:nvPr>
            <p:ph type="title"/>
          </p:nvPr>
        </p:nvSpPr>
        <p:spPr/>
        <p:txBody>
          <a:bodyPr/>
          <a:lstStyle/>
          <a:p>
            <a:r>
              <a:rPr lang="en-SG" dirty="0"/>
              <a:t>URL</a:t>
            </a:r>
          </a:p>
        </p:txBody>
      </p:sp>
      <p:sp>
        <p:nvSpPr>
          <p:cNvPr id="3" name="Content Placeholder 2">
            <a:extLst>
              <a:ext uri="{FF2B5EF4-FFF2-40B4-BE49-F238E27FC236}">
                <a16:creationId xmlns:a16="http://schemas.microsoft.com/office/drawing/2014/main" id="{28DA4C93-524F-F837-971D-891BA7CEA99D}"/>
              </a:ext>
            </a:extLst>
          </p:cNvPr>
          <p:cNvSpPr>
            <a:spLocks noGrp="1"/>
          </p:cNvSpPr>
          <p:nvPr>
            <p:ph idx="1"/>
          </p:nvPr>
        </p:nvSpPr>
        <p:spPr/>
        <p:txBody>
          <a:bodyPr/>
          <a:lstStyle/>
          <a:p>
            <a:r>
              <a:rPr lang="en-SG" dirty="0"/>
              <a:t>https://www.lta.gov.sg/content/dam/ltagov/who_we_are/statistics_and_publications/statistics/pdf/M06-Vehs_by_Type.pdf</a:t>
            </a:r>
          </a:p>
          <a:p>
            <a:r>
              <a:rPr lang="en-SG" dirty="0"/>
              <a:t>https://beta.data.gov.sg/collections/1399/view</a:t>
            </a:r>
          </a:p>
          <a:p>
            <a:r>
              <a:rPr lang="en-SG" dirty="0">
                <a:hlinkClick r:id="rId2"/>
              </a:rPr>
              <a:t>https://beta.data.gov.sg/collections/505/view</a:t>
            </a:r>
            <a:endParaRPr lang="en-SG" dirty="0"/>
          </a:p>
          <a:p>
            <a:endParaRPr lang="en-SG" dirty="0"/>
          </a:p>
          <a:p>
            <a:endParaRPr lang="en-SG" dirty="0"/>
          </a:p>
        </p:txBody>
      </p:sp>
      <p:graphicFrame>
        <p:nvGraphicFramePr>
          <p:cNvPr id="4" name="Object 3">
            <a:extLst>
              <a:ext uri="{FF2B5EF4-FFF2-40B4-BE49-F238E27FC236}">
                <a16:creationId xmlns:a16="http://schemas.microsoft.com/office/drawing/2014/main" id="{E93F9A59-E1D8-6C0A-33CF-E91FA14208A7}"/>
              </a:ext>
            </a:extLst>
          </p:cNvPr>
          <p:cNvGraphicFramePr>
            <a:graphicFrameLocks noChangeAspect="1"/>
          </p:cNvGraphicFramePr>
          <p:nvPr>
            <p:extLst>
              <p:ext uri="{D42A27DB-BD31-4B8C-83A1-F6EECF244321}">
                <p14:modId xmlns:p14="http://schemas.microsoft.com/office/powerpoint/2010/main" val="2611873821"/>
              </p:ext>
            </p:extLst>
          </p:nvPr>
        </p:nvGraphicFramePr>
        <p:xfrm>
          <a:off x="1071789" y="4150891"/>
          <a:ext cx="1741488" cy="438150"/>
        </p:xfrm>
        <a:graphic>
          <a:graphicData uri="http://schemas.openxmlformats.org/presentationml/2006/ole">
            <mc:AlternateContent xmlns:mc="http://schemas.openxmlformats.org/markup-compatibility/2006">
              <mc:Choice xmlns:v="urn:schemas-microsoft-com:vml" Requires="v">
                <p:oleObj name="Packager Shell Object" showAsIcon="1" r:id="rId3" imgW="1741680" imgH="437400" progId="Package">
                  <p:embed/>
                </p:oleObj>
              </mc:Choice>
              <mc:Fallback>
                <p:oleObj name="Packager Shell Object" showAsIcon="1" r:id="rId3" imgW="1741680" imgH="437400" progId="Package">
                  <p:embed/>
                  <p:pic>
                    <p:nvPicPr>
                      <p:cNvPr id="0" name=""/>
                      <p:cNvPicPr/>
                      <p:nvPr/>
                    </p:nvPicPr>
                    <p:blipFill>
                      <a:blip r:embed="rId4"/>
                      <a:stretch>
                        <a:fillRect/>
                      </a:stretch>
                    </p:blipFill>
                    <p:spPr>
                      <a:xfrm>
                        <a:off x="1071789" y="4150891"/>
                        <a:ext cx="1741488" cy="438150"/>
                      </a:xfrm>
                      <a:prstGeom prst="rect">
                        <a:avLst/>
                      </a:prstGeom>
                    </p:spPr>
                  </p:pic>
                </p:oleObj>
              </mc:Fallback>
            </mc:AlternateContent>
          </a:graphicData>
        </a:graphic>
      </p:graphicFrame>
    </p:spTree>
    <p:extLst>
      <p:ext uri="{BB962C8B-B14F-4D97-AF65-F5344CB8AC3E}">
        <p14:creationId xmlns:p14="http://schemas.microsoft.com/office/powerpoint/2010/main" val="2047098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41651-F771-D839-DB1A-8807AB259381}"/>
              </a:ext>
            </a:extLst>
          </p:cNvPr>
          <p:cNvSpPr>
            <a:spLocks noGrp="1"/>
          </p:cNvSpPr>
          <p:nvPr>
            <p:ph type="title"/>
          </p:nvPr>
        </p:nvSpPr>
        <p:spPr/>
        <p:txBody>
          <a:bodyPr/>
          <a:lstStyle/>
          <a:p>
            <a:r>
              <a:rPr lang="en-SG" dirty="0"/>
              <a:t>Conclusion</a:t>
            </a:r>
          </a:p>
        </p:txBody>
      </p:sp>
      <p:sp>
        <p:nvSpPr>
          <p:cNvPr id="3" name="Content Placeholder 2">
            <a:extLst>
              <a:ext uri="{FF2B5EF4-FFF2-40B4-BE49-F238E27FC236}">
                <a16:creationId xmlns:a16="http://schemas.microsoft.com/office/drawing/2014/main" id="{2F379875-4E96-3F7B-B7E7-088CAC835C12}"/>
              </a:ext>
            </a:extLst>
          </p:cNvPr>
          <p:cNvSpPr>
            <a:spLocks noGrp="1"/>
          </p:cNvSpPr>
          <p:nvPr>
            <p:ph idx="1"/>
          </p:nvPr>
        </p:nvSpPr>
        <p:spPr/>
        <p:txBody>
          <a:bodyPr>
            <a:normAutofit fontScale="47500" lnSpcReduction="20000"/>
          </a:bodyPr>
          <a:lstStyle/>
          <a:p>
            <a:r>
              <a:rPr lang="en-SG" sz="5600" dirty="0">
                <a:ea typeface="ADLaM Display" panose="020F0502020204030204" pitchFamily="2" charset="0"/>
                <a:cs typeface="ADLaM Display" panose="020F0502020204030204" pitchFamily="2" charset="0"/>
              </a:rPr>
              <a:t>After visualising the data with pandas and </a:t>
            </a:r>
            <a:r>
              <a:rPr lang="en-SG" sz="5600" dirty="0" err="1">
                <a:ea typeface="ADLaM Display" panose="020F0502020204030204" pitchFamily="2" charset="0"/>
                <a:cs typeface="ADLaM Display" panose="020F0502020204030204" pitchFamily="2" charset="0"/>
              </a:rPr>
              <a:t>mathplotlib</a:t>
            </a:r>
            <a:r>
              <a:rPr lang="en-SG" sz="5600" dirty="0">
                <a:ea typeface="ADLaM Display" panose="020F0502020204030204" pitchFamily="2" charset="0"/>
                <a:cs typeface="ADLaM Display" panose="020F0502020204030204" pitchFamily="2" charset="0"/>
              </a:rPr>
              <a:t>, I have realised that</a:t>
            </a:r>
          </a:p>
          <a:p>
            <a:r>
              <a:rPr lang="en-US" sz="5600" b="0" dirty="0">
                <a:effectLst/>
                <a:ea typeface="ADLaM Display" panose="020F0502020204030204" pitchFamily="2" charset="0"/>
                <a:cs typeface="ADLaM Display" panose="020F0502020204030204" pitchFamily="2" charset="0"/>
              </a:rPr>
              <a:t>Goals: </a:t>
            </a:r>
          </a:p>
          <a:p>
            <a:r>
              <a:rPr lang="en-US" sz="5600" b="0" dirty="0">
                <a:effectLst/>
                <a:ea typeface="ADLaM Display" panose="020F0502020204030204" pitchFamily="2" charset="0"/>
                <a:cs typeface="ADLaM Display" panose="020F0502020204030204" pitchFamily="2" charset="0"/>
              </a:rPr>
              <a:t>1. To understand the impact of weather(Rainfall) on road accidents</a:t>
            </a:r>
          </a:p>
          <a:p>
            <a:pPr marL="0" indent="0">
              <a:buNone/>
            </a:pPr>
            <a:r>
              <a:rPr lang="en-US" sz="5600" dirty="0">
                <a:ea typeface="ADLaM Display" panose="020F0502020204030204" pitchFamily="2" charset="0"/>
                <a:cs typeface="ADLaM Display" panose="020F0502020204030204" pitchFamily="2" charset="0"/>
              </a:rPr>
              <a:t>There is not really an impact.</a:t>
            </a:r>
            <a:endParaRPr lang="en-US" sz="5600" b="0" dirty="0">
              <a:effectLst/>
              <a:ea typeface="ADLaM Display" panose="020F0502020204030204" pitchFamily="2" charset="0"/>
              <a:cs typeface="ADLaM Display" panose="020F0502020204030204" pitchFamily="2" charset="0"/>
            </a:endParaRPr>
          </a:p>
          <a:p>
            <a:r>
              <a:rPr lang="en-US" sz="5600" b="0" dirty="0">
                <a:effectLst/>
                <a:ea typeface="ADLaM Display" panose="020F0502020204030204" pitchFamily="2" charset="0"/>
                <a:cs typeface="ADLaM Display" panose="020F0502020204030204" pitchFamily="2" charset="0"/>
              </a:rPr>
              <a:t>2. Find a pattern between Accidents and Casualties</a:t>
            </a:r>
          </a:p>
          <a:p>
            <a:pPr marL="0" indent="0">
              <a:buNone/>
            </a:pPr>
            <a:r>
              <a:rPr lang="en-US" sz="5600" dirty="0">
                <a:ea typeface="ADLaM Display" panose="020F0502020204030204" pitchFamily="2" charset="0"/>
                <a:cs typeface="ADLaM Display" panose="020F0502020204030204" pitchFamily="2" charset="0"/>
              </a:rPr>
              <a:t>Positive correlation.</a:t>
            </a:r>
            <a:endParaRPr lang="en-US" sz="5600" b="0" dirty="0">
              <a:effectLst/>
              <a:ea typeface="ADLaM Display" panose="020F0502020204030204" pitchFamily="2" charset="0"/>
              <a:cs typeface="ADLaM Display" panose="020F0502020204030204" pitchFamily="2" charset="0"/>
            </a:endParaRPr>
          </a:p>
          <a:p>
            <a:r>
              <a:rPr lang="en-US" sz="5600" b="0" dirty="0">
                <a:effectLst/>
                <a:ea typeface="ADLaM Display" panose="020F0502020204030204" pitchFamily="2" charset="0"/>
                <a:cs typeface="ADLaM Display" panose="020F0502020204030204" pitchFamily="2" charset="0"/>
              </a:rPr>
              <a:t>3. Find out the number of casualties by vehicles during an accident</a:t>
            </a:r>
          </a:p>
          <a:p>
            <a:pPr marL="0" indent="0">
              <a:buNone/>
            </a:pPr>
            <a:r>
              <a:rPr lang="en-US" sz="5600" dirty="0">
                <a:ea typeface="ADLaM Display" panose="020F0502020204030204" pitchFamily="2" charset="0"/>
                <a:cs typeface="ADLaM Display" panose="020F0502020204030204" pitchFamily="2" charset="0"/>
              </a:rPr>
              <a:t>Motorcyclist, follow by motorcars</a:t>
            </a:r>
            <a:endParaRPr lang="en-US" sz="5600" b="0" dirty="0">
              <a:effectLst/>
              <a:ea typeface="ADLaM Display" panose="020F0502020204030204" pitchFamily="2" charset="0"/>
              <a:cs typeface="ADLaM Display" panose="020F0502020204030204" pitchFamily="2" charset="0"/>
            </a:endParaRPr>
          </a:p>
          <a:p>
            <a:endParaRPr lang="en-SG" dirty="0"/>
          </a:p>
        </p:txBody>
      </p:sp>
    </p:spTree>
    <p:extLst>
      <p:ext uri="{BB962C8B-B14F-4D97-AF65-F5344CB8AC3E}">
        <p14:creationId xmlns:p14="http://schemas.microsoft.com/office/powerpoint/2010/main" val="10539473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F8A62-210C-9426-C189-881C17E169ED}"/>
              </a:ext>
            </a:extLst>
          </p:cNvPr>
          <p:cNvSpPr>
            <a:spLocks noGrp="1"/>
          </p:cNvSpPr>
          <p:nvPr>
            <p:ph type="title"/>
          </p:nvPr>
        </p:nvSpPr>
        <p:spPr/>
        <p:txBody>
          <a:bodyPr/>
          <a:lstStyle/>
          <a:p>
            <a:r>
              <a:rPr lang="en-SG" dirty="0"/>
              <a:t>Conclusion(continued)</a:t>
            </a:r>
          </a:p>
        </p:txBody>
      </p:sp>
      <p:sp>
        <p:nvSpPr>
          <p:cNvPr id="3" name="Content Placeholder 2">
            <a:extLst>
              <a:ext uri="{FF2B5EF4-FFF2-40B4-BE49-F238E27FC236}">
                <a16:creationId xmlns:a16="http://schemas.microsoft.com/office/drawing/2014/main" id="{B9212144-1368-957F-419B-A57D20436A10}"/>
              </a:ext>
            </a:extLst>
          </p:cNvPr>
          <p:cNvSpPr>
            <a:spLocks noGrp="1"/>
          </p:cNvSpPr>
          <p:nvPr>
            <p:ph idx="1"/>
          </p:nvPr>
        </p:nvSpPr>
        <p:spPr/>
        <p:txBody>
          <a:bodyPr>
            <a:normAutofit fontScale="92500"/>
          </a:bodyPr>
          <a:lstStyle/>
          <a:p>
            <a:r>
              <a:rPr lang="en-US" sz="2800" b="0" dirty="0">
                <a:effectLst/>
                <a:ea typeface="ADLaM Display" panose="020F0502020204030204" pitchFamily="2" charset="0"/>
                <a:cs typeface="ADLaM Display" panose="020F0502020204030204" pitchFamily="2" charset="0"/>
              </a:rPr>
              <a:t>4. Compare the number of casualties VS fatalities between vehicles</a:t>
            </a:r>
          </a:p>
          <a:p>
            <a:pPr marL="0" indent="0">
              <a:buNone/>
            </a:pPr>
            <a:r>
              <a:rPr lang="en-US" sz="2800" dirty="0">
                <a:ea typeface="ADLaM Display" panose="020F0502020204030204" pitchFamily="2" charset="0"/>
                <a:cs typeface="ADLaM Display" panose="020F0502020204030204" pitchFamily="2" charset="0"/>
              </a:rPr>
              <a:t>Motorcyclist, pedestrians then motorcars</a:t>
            </a:r>
            <a:endParaRPr lang="en-US" sz="2800" b="0" dirty="0">
              <a:effectLst/>
              <a:ea typeface="ADLaM Display" panose="020F0502020204030204" pitchFamily="2" charset="0"/>
              <a:cs typeface="ADLaM Display" panose="020F0502020204030204" pitchFamily="2" charset="0"/>
            </a:endParaRPr>
          </a:p>
          <a:p>
            <a:r>
              <a:rPr lang="en-US" sz="2800" b="0" dirty="0">
                <a:effectLst/>
                <a:ea typeface="ADLaM Display" panose="020F0502020204030204" pitchFamily="2" charset="0"/>
                <a:cs typeface="ADLaM Display" panose="020F0502020204030204" pitchFamily="2" charset="0"/>
              </a:rPr>
              <a:t>5. Find out the distribution of vehicles involved in accidents</a:t>
            </a:r>
          </a:p>
          <a:p>
            <a:pPr marL="0" indent="0">
              <a:buNone/>
            </a:pPr>
            <a:r>
              <a:rPr lang="en-US" sz="2800" b="0" dirty="0">
                <a:effectLst/>
                <a:ea typeface="ADLaM Display" panose="020F0502020204030204" pitchFamily="2" charset="0"/>
                <a:cs typeface="ADLaM Display" panose="020F0502020204030204" pitchFamily="2" charset="0"/>
              </a:rPr>
              <a:t>Motorcars, followed by motorcyclists</a:t>
            </a:r>
          </a:p>
          <a:p>
            <a:r>
              <a:rPr lang="en-US" sz="2800" b="0" dirty="0">
                <a:effectLst/>
                <a:ea typeface="ADLaM Display" panose="020F0502020204030204" pitchFamily="2" charset="0"/>
                <a:cs typeface="ADLaM Display" panose="020F0502020204030204" pitchFamily="2" charset="0"/>
              </a:rPr>
              <a:t>6. Find out if the population of vehicle(s) reflect how many accidents occur of that vehicle(s)</a:t>
            </a:r>
          </a:p>
          <a:p>
            <a:pPr marL="0" indent="0">
              <a:buNone/>
            </a:pPr>
            <a:r>
              <a:rPr lang="en-US" sz="2800" b="0" dirty="0">
                <a:effectLst/>
                <a:ea typeface="ADLaM Display" panose="020F0502020204030204" pitchFamily="2" charset="0"/>
                <a:cs typeface="ADLaM Display" panose="020F0502020204030204" pitchFamily="2" charset="0"/>
              </a:rPr>
              <a:t>Motorcycle ranked th</a:t>
            </a:r>
            <a:r>
              <a:rPr lang="en-US" sz="2800" dirty="0">
                <a:ea typeface="ADLaM Display" panose="020F0502020204030204" pitchFamily="2" charset="0"/>
                <a:cs typeface="ADLaM Display" panose="020F0502020204030204" pitchFamily="2" charset="0"/>
              </a:rPr>
              <a:t>ird, but caused the most number of casualties/fatalities</a:t>
            </a:r>
            <a:endParaRPr lang="en-US" sz="2800" b="0" dirty="0">
              <a:effectLst/>
              <a:ea typeface="ADLaM Display" panose="020F0502020204030204" pitchFamily="2" charset="0"/>
              <a:cs typeface="ADLaM Display" panose="020F0502020204030204" pitchFamily="2" charset="0"/>
            </a:endParaRPr>
          </a:p>
          <a:p>
            <a:r>
              <a:rPr lang="en-US" sz="2800" b="0" dirty="0">
                <a:effectLst/>
                <a:ea typeface="ADLaM Display" panose="020F0502020204030204" pitchFamily="2" charset="0"/>
                <a:cs typeface="ADLaM Display" panose="020F0502020204030204" pitchFamily="2" charset="0"/>
              </a:rPr>
              <a:t>7. Find out if the top reason people get </a:t>
            </a:r>
            <a:r>
              <a:rPr lang="en-US" sz="2800" b="0" dirty="0" err="1">
                <a:effectLst/>
                <a:ea typeface="ADLaM Display" panose="020F0502020204030204" pitchFamily="2" charset="0"/>
                <a:cs typeface="ADLaM Display" panose="020F0502020204030204" pitchFamily="2" charset="0"/>
              </a:rPr>
              <a:t>hospitalised</a:t>
            </a:r>
            <a:r>
              <a:rPr lang="en-US" sz="2800" b="0" dirty="0">
                <a:effectLst/>
                <a:ea typeface="ADLaM Display" panose="020F0502020204030204" pitchFamily="2" charset="0"/>
                <a:cs typeface="ADLaM Display" panose="020F0502020204030204" pitchFamily="2" charset="0"/>
              </a:rPr>
              <a:t> come from accidents</a:t>
            </a:r>
          </a:p>
          <a:p>
            <a:pPr marL="0" indent="0">
              <a:buNone/>
            </a:pPr>
            <a:r>
              <a:rPr lang="en-US" sz="2800" dirty="0">
                <a:ea typeface="ADLaM Display" panose="020F0502020204030204" pitchFamily="2" charset="0"/>
                <a:cs typeface="ADLaM Display" panose="020F0502020204030204" pitchFamily="2" charset="0"/>
              </a:rPr>
              <a:t>Yes, and ranked at number 1</a:t>
            </a:r>
            <a:endParaRPr lang="en-US" sz="2800" b="0" dirty="0">
              <a:effectLst/>
              <a:ea typeface="ADLaM Display" panose="020F0502020204030204" pitchFamily="2" charset="0"/>
              <a:cs typeface="ADLaM Display" panose="020F0502020204030204" pitchFamily="2" charset="0"/>
            </a:endParaRPr>
          </a:p>
          <a:p>
            <a:endParaRPr lang="en-SG" dirty="0"/>
          </a:p>
        </p:txBody>
      </p:sp>
    </p:spTree>
    <p:extLst>
      <p:ext uri="{BB962C8B-B14F-4D97-AF65-F5344CB8AC3E}">
        <p14:creationId xmlns:p14="http://schemas.microsoft.com/office/powerpoint/2010/main" val="2524885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08400-5821-491D-3794-34CF47E75208}"/>
              </a:ext>
            </a:extLst>
          </p:cNvPr>
          <p:cNvSpPr>
            <a:spLocks noGrp="1"/>
          </p:cNvSpPr>
          <p:nvPr>
            <p:ph type="title"/>
          </p:nvPr>
        </p:nvSpPr>
        <p:spPr/>
        <p:txBody>
          <a:bodyPr>
            <a:normAutofit fontScale="90000"/>
          </a:bodyPr>
          <a:lstStyle/>
          <a:p>
            <a:r>
              <a:rPr lang="en-US" b="0" dirty="0">
                <a:solidFill>
                  <a:srgbClr val="CCCCCC"/>
                </a:solidFill>
                <a:effectLst/>
                <a:latin typeface="Consolas" panose="020B0609020204030204" pitchFamily="49" charset="0"/>
              </a:rPr>
              <a:t>Age Distribution of Motor Vehicles:</a:t>
            </a:r>
            <a:br>
              <a:rPr lang="en-US" b="0" dirty="0">
                <a:solidFill>
                  <a:srgbClr val="CCCCCC"/>
                </a:solidFill>
                <a:effectLst/>
                <a:latin typeface="Consolas" panose="020B0609020204030204" pitchFamily="49" charset="0"/>
              </a:rPr>
            </a:br>
            <a:endParaRPr lang="en-SG" dirty="0"/>
          </a:p>
        </p:txBody>
      </p:sp>
      <p:sp>
        <p:nvSpPr>
          <p:cNvPr id="3" name="Content Placeholder 2">
            <a:extLst>
              <a:ext uri="{FF2B5EF4-FFF2-40B4-BE49-F238E27FC236}">
                <a16:creationId xmlns:a16="http://schemas.microsoft.com/office/drawing/2014/main" id="{6E871DBC-CC19-264E-0C08-29BF2FEF4FE8}"/>
              </a:ext>
            </a:extLst>
          </p:cNvPr>
          <p:cNvSpPr>
            <a:spLocks noGrp="1"/>
          </p:cNvSpPr>
          <p:nvPr>
            <p:ph idx="1"/>
          </p:nvPr>
        </p:nvSpPr>
        <p:spPr/>
        <p:txBody>
          <a:bodyPr/>
          <a:lstStyle/>
          <a:p>
            <a:r>
              <a:rPr lang="en-US" b="0" dirty="0">
                <a:effectLst/>
                <a:latin typeface="Consolas" panose="020B0609020204030204" pitchFamily="49" charset="0"/>
              </a:rPr>
              <a:t>This dataset provides insights into the age distribution of motor vehicles in the region. It includes information on the number of vehicles in different age categories, their types (e.g., cars, trucks).</a:t>
            </a:r>
          </a:p>
          <a:p>
            <a:endParaRPr lang="en-SG" dirty="0"/>
          </a:p>
        </p:txBody>
      </p:sp>
    </p:spTree>
    <p:extLst>
      <p:ext uri="{BB962C8B-B14F-4D97-AF65-F5344CB8AC3E}">
        <p14:creationId xmlns:p14="http://schemas.microsoft.com/office/powerpoint/2010/main" val="4209944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988B6-EFCB-6512-7C8D-D9470F8783A8}"/>
              </a:ext>
            </a:extLst>
          </p:cNvPr>
          <p:cNvSpPr>
            <a:spLocks noGrp="1"/>
          </p:cNvSpPr>
          <p:nvPr>
            <p:ph type="title"/>
          </p:nvPr>
        </p:nvSpPr>
        <p:spPr/>
        <p:txBody>
          <a:bodyPr>
            <a:normAutofit fontScale="90000"/>
          </a:bodyPr>
          <a:lstStyle/>
          <a:p>
            <a:r>
              <a:rPr lang="en-US" b="0" dirty="0">
                <a:solidFill>
                  <a:srgbClr val="CCCCCC"/>
                </a:solidFill>
                <a:effectLst/>
                <a:latin typeface="Consolas" panose="020B0609020204030204" pitchFamily="49" charset="0"/>
              </a:rPr>
              <a:t>Top 10 Reasons of Hospitalization:</a:t>
            </a:r>
            <a:br>
              <a:rPr lang="en-US" b="0" dirty="0">
                <a:solidFill>
                  <a:srgbClr val="CCCCCC"/>
                </a:solidFill>
                <a:effectLst/>
                <a:latin typeface="Consolas" panose="020B0609020204030204" pitchFamily="49" charset="0"/>
              </a:rPr>
            </a:br>
            <a:endParaRPr lang="en-SG" dirty="0"/>
          </a:p>
        </p:txBody>
      </p:sp>
      <p:sp>
        <p:nvSpPr>
          <p:cNvPr id="3" name="Content Placeholder 2">
            <a:extLst>
              <a:ext uri="{FF2B5EF4-FFF2-40B4-BE49-F238E27FC236}">
                <a16:creationId xmlns:a16="http://schemas.microsoft.com/office/drawing/2014/main" id="{C84EDE5E-55F1-39A9-6927-A0C2DDA35EBA}"/>
              </a:ext>
            </a:extLst>
          </p:cNvPr>
          <p:cNvSpPr>
            <a:spLocks noGrp="1"/>
          </p:cNvSpPr>
          <p:nvPr>
            <p:ph idx="1"/>
          </p:nvPr>
        </p:nvSpPr>
        <p:spPr/>
        <p:txBody>
          <a:bodyPr/>
          <a:lstStyle/>
          <a:p>
            <a:pPr marL="0" indent="0">
              <a:buNone/>
            </a:pPr>
            <a:r>
              <a:rPr lang="en-US" dirty="0"/>
              <a:t>This dataset outlines the top 10 medical conditions that lead to hospitalizations. It includes information on the frequency of hospitalizations for each condition, and the percentage discharged.</a:t>
            </a:r>
            <a:endParaRPr lang="en-SG" dirty="0"/>
          </a:p>
        </p:txBody>
      </p:sp>
    </p:spTree>
    <p:extLst>
      <p:ext uri="{BB962C8B-B14F-4D97-AF65-F5344CB8AC3E}">
        <p14:creationId xmlns:p14="http://schemas.microsoft.com/office/powerpoint/2010/main" val="3902857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65B13-D102-70E8-7CA5-9C2A54088813}"/>
              </a:ext>
            </a:extLst>
          </p:cNvPr>
          <p:cNvSpPr>
            <a:spLocks noGrp="1"/>
          </p:cNvSpPr>
          <p:nvPr>
            <p:ph type="title"/>
          </p:nvPr>
        </p:nvSpPr>
        <p:spPr/>
        <p:txBody>
          <a:bodyPr/>
          <a:lstStyle/>
          <a:p>
            <a:r>
              <a:rPr lang="en-SG" b="0" dirty="0">
                <a:solidFill>
                  <a:srgbClr val="CCCCCC"/>
                </a:solidFill>
                <a:effectLst/>
                <a:latin typeface="Consolas" panose="020B0609020204030204" pitchFamily="49" charset="0"/>
              </a:rPr>
              <a:t>Total Casualties:</a:t>
            </a:r>
            <a:br>
              <a:rPr lang="en-SG" b="0" dirty="0">
                <a:solidFill>
                  <a:srgbClr val="CCCCCC"/>
                </a:solidFill>
                <a:effectLst/>
                <a:latin typeface="Consolas" panose="020B0609020204030204" pitchFamily="49" charset="0"/>
              </a:rPr>
            </a:br>
            <a:endParaRPr lang="en-SG" dirty="0"/>
          </a:p>
        </p:txBody>
      </p:sp>
      <p:sp>
        <p:nvSpPr>
          <p:cNvPr id="3" name="Content Placeholder 2">
            <a:extLst>
              <a:ext uri="{FF2B5EF4-FFF2-40B4-BE49-F238E27FC236}">
                <a16:creationId xmlns:a16="http://schemas.microsoft.com/office/drawing/2014/main" id="{36DCFB5C-7A90-0540-4C97-56E47B286FCB}"/>
              </a:ext>
            </a:extLst>
          </p:cNvPr>
          <p:cNvSpPr>
            <a:spLocks noGrp="1"/>
          </p:cNvSpPr>
          <p:nvPr>
            <p:ph idx="1"/>
          </p:nvPr>
        </p:nvSpPr>
        <p:spPr/>
        <p:txBody>
          <a:bodyPr/>
          <a:lstStyle/>
          <a:p>
            <a:r>
              <a:rPr lang="en-US" b="0" dirty="0">
                <a:effectLst/>
                <a:latin typeface="Consolas" panose="020B0609020204030204" pitchFamily="49" charset="0"/>
              </a:rPr>
              <a:t>This dataset contains information on the number of fatalities and injuries, those who got injured and died.</a:t>
            </a:r>
          </a:p>
          <a:p>
            <a:endParaRPr lang="en-SG" dirty="0"/>
          </a:p>
        </p:txBody>
      </p:sp>
    </p:spTree>
    <p:extLst>
      <p:ext uri="{BB962C8B-B14F-4D97-AF65-F5344CB8AC3E}">
        <p14:creationId xmlns:p14="http://schemas.microsoft.com/office/powerpoint/2010/main" val="1373070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A22EA-3AA6-F481-6527-3CC494E8C4ED}"/>
              </a:ext>
            </a:extLst>
          </p:cNvPr>
          <p:cNvSpPr>
            <a:spLocks noGrp="1"/>
          </p:cNvSpPr>
          <p:nvPr>
            <p:ph type="title"/>
          </p:nvPr>
        </p:nvSpPr>
        <p:spPr/>
        <p:txBody>
          <a:bodyPr/>
          <a:lstStyle/>
          <a:p>
            <a:r>
              <a:rPr lang="en-SG" b="0" dirty="0">
                <a:solidFill>
                  <a:srgbClr val="CCCCCC"/>
                </a:solidFill>
                <a:effectLst/>
                <a:latin typeface="Consolas" panose="020B0609020204030204" pitchFamily="49" charset="0"/>
              </a:rPr>
              <a:t>Total Fatalities:</a:t>
            </a:r>
            <a:br>
              <a:rPr lang="en-SG" b="0" dirty="0">
                <a:solidFill>
                  <a:srgbClr val="CCCCCC"/>
                </a:solidFill>
                <a:effectLst/>
                <a:latin typeface="Consolas" panose="020B0609020204030204" pitchFamily="49" charset="0"/>
              </a:rPr>
            </a:br>
            <a:endParaRPr lang="en-SG" dirty="0"/>
          </a:p>
        </p:txBody>
      </p:sp>
      <p:sp>
        <p:nvSpPr>
          <p:cNvPr id="3" name="Content Placeholder 2">
            <a:extLst>
              <a:ext uri="{FF2B5EF4-FFF2-40B4-BE49-F238E27FC236}">
                <a16:creationId xmlns:a16="http://schemas.microsoft.com/office/drawing/2014/main" id="{A7877237-BB01-17CD-C8C7-7FCB48D10E43}"/>
              </a:ext>
            </a:extLst>
          </p:cNvPr>
          <p:cNvSpPr>
            <a:spLocks noGrp="1"/>
          </p:cNvSpPr>
          <p:nvPr>
            <p:ph idx="1"/>
          </p:nvPr>
        </p:nvSpPr>
        <p:spPr/>
        <p:txBody>
          <a:bodyPr/>
          <a:lstStyle/>
          <a:p>
            <a:r>
              <a:rPr lang="en-US" b="0" dirty="0">
                <a:effectLst/>
                <a:latin typeface="Consolas" panose="020B0609020204030204" pitchFamily="49" charset="0"/>
              </a:rPr>
              <a:t>This dataset contains the number of fatalities, those who died.</a:t>
            </a:r>
          </a:p>
          <a:p>
            <a:endParaRPr lang="en-SG" dirty="0"/>
          </a:p>
        </p:txBody>
      </p:sp>
    </p:spTree>
    <p:extLst>
      <p:ext uri="{BB962C8B-B14F-4D97-AF65-F5344CB8AC3E}">
        <p14:creationId xmlns:p14="http://schemas.microsoft.com/office/powerpoint/2010/main" val="479661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F55C4-133C-8187-2AD4-D6BEBA40E4A8}"/>
              </a:ext>
            </a:extLst>
          </p:cNvPr>
          <p:cNvSpPr>
            <a:spLocks noGrp="1"/>
          </p:cNvSpPr>
          <p:nvPr>
            <p:ph type="title"/>
          </p:nvPr>
        </p:nvSpPr>
        <p:spPr/>
        <p:txBody>
          <a:bodyPr/>
          <a:lstStyle/>
          <a:p>
            <a:r>
              <a:rPr lang="en-SG" b="0" dirty="0">
                <a:solidFill>
                  <a:srgbClr val="CCCCCC"/>
                </a:solidFill>
                <a:effectLst/>
                <a:latin typeface="Consolas" panose="020B0609020204030204" pitchFamily="49" charset="0"/>
              </a:rPr>
              <a:t>Total Monthly Rainfall:</a:t>
            </a:r>
            <a:br>
              <a:rPr lang="en-SG" b="0" dirty="0">
                <a:solidFill>
                  <a:srgbClr val="CCCCCC"/>
                </a:solidFill>
                <a:effectLst/>
                <a:latin typeface="Consolas" panose="020B0609020204030204" pitchFamily="49" charset="0"/>
              </a:rPr>
            </a:br>
            <a:endParaRPr lang="en-SG" dirty="0"/>
          </a:p>
        </p:txBody>
      </p:sp>
      <p:sp>
        <p:nvSpPr>
          <p:cNvPr id="3" name="Content Placeholder 2">
            <a:extLst>
              <a:ext uri="{FF2B5EF4-FFF2-40B4-BE49-F238E27FC236}">
                <a16:creationId xmlns:a16="http://schemas.microsoft.com/office/drawing/2014/main" id="{AEF4B6B3-DF02-12E4-4E3D-E3F25C13EA76}"/>
              </a:ext>
            </a:extLst>
          </p:cNvPr>
          <p:cNvSpPr>
            <a:spLocks noGrp="1"/>
          </p:cNvSpPr>
          <p:nvPr>
            <p:ph idx="1"/>
          </p:nvPr>
        </p:nvSpPr>
        <p:spPr/>
        <p:txBody>
          <a:bodyPr/>
          <a:lstStyle/>
          <a:p>
            <a:r>
              <a:rPr lang="en-US" b="0" dirty="0">
                <a:effectLst/>
                <a:latin typeface="Consolas" panose="020B0609020204030204" pitchFamily="49" charset="0"/>
              </a:rPr>
              <a:t>This dataset records the monthly total rainfall in the area over the same period as the other datasets. It includes information on the amount of rainfall,</a:t>
            </a:r>
          </a:p>
          <a:p>
            <a:endParaRPr lang="en-SG" dirty="0"/>
          </a:p>
        </p:txBody>
      </p:sp>
    </p:spTree>
    <p:extLst>
      <p:ext uri="{BB962C8B-B14F-4D97-AF65-F5344CB8AC3E}">
        <p14:creationId xmlns:p14="http://schemas.microsoft.com/office/powerpoint/2010/main" val="1320433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46E9F-3FD2-86A7-6245-AA710C223AED}"/>
              </a:ext>
            </a:extLst>
          </p:cNvPr>
          <p:cNvSpPr>
            <a:spLocks noGrp="1"/>
          </p:cNvSpPr>
          <p:nvPr>
            <p:ph type="title"/>
          </p:nvPr>
        </p:nvSpPr>
        <p:spPr/>
        <p:txBody>
          <a:bodyPr/>
          <a:lstStyle/>
          <a:p>
            <a:r>
              <a:rPr lang="en-US" b="0" dirty="0">
                <a:solidFill>
                  <a:srgbClr val="CCCCCC"/>
                </a:solidFill>
                <a:effectLst/>
                <a:latin typeface="Consolas" panose="020B0609020204030204" pitchFamily="49" charset="0"/>
              </a:rPr>
              <a:t>Total Number Of Road Accidents:</a:t>
            </a:r>
            <a:br>
              <a:rPr lang="en-US" b="0" dirty="0">
                <a:solidFill>
                  <a:srgbClr val="CCCCCC"/>
                </a:solidFill>
                <a:effectLst/>
                <a:latin typeface="Consolas" panose="020B0609020204030204" pitchFamily="49" charset="0"/>
              </a:rPr>
            </a:br>
            <a:endParaRPr lang="en-SG" dirty="0"/>
          </a:p>
        </p:txBody>
      </p:sp>
      <p:sp>
        <p:nvSpPr>
          <p:cNvPr id="3" name="Content Placeholder 2">
            <a:extLst>
              <a:ext uri="{FF2B5EF4-FFF2-40B4-BE49-F238E27FC236}">
                <a16:creationId xmlns:a16="http://schemas.microsoft.com/office/drawing/2014/main" id="{A7AEEB74-D737-C956-53B7-34A7B98E9CCF}"/>
              </a:ext>
            </a:extLst>
          </p:cNvPr>
          <p:cNvSpPr>
            <a:spLocks noGrp="1"/>
          </p:cNvSpPr>
          <p:nvPr>
            <p:ph idx="1"/>
          </p:nvPr>
        </p:nvSpPr>
        <p:spPr/>
        <p:txBody>
          <a:bodyPr/>
          <a:lstStyle/>
          <a:p>
            <a:r>
              <a:rPr lang="en-US" b="0" dirty="0">
                <a:effectLst/>
                <a:latin typeface="Consolas" panose="020B0609020204030204" pitchFamily="49" charset="0"/>
              </a:rPr>
              <a:t>The vehicle count of the number of </a:t>
            </a:r>
            <a:r>
              <a:rPr lang="en-US" b="0" dirty="0" err="1">
                <a:effectLst/>
                <a:latin typeface="Consolas" panose="020B0609020204030204" pitchFamily="49" charset="0"/>
              </a:rPr>
              <a:t>vehivles</a:t>
            </a:r>
            <a:r>
              <a:rPr lang="en-US" b="0" dirty="0">
                <a:effectLst/>
                <a:latin typeface="Consolas" panose="020B0609020204030204" pitchFamily="49" charset="0"/>
              </a:rPr>
              <a:t> involved int the accident</a:t>
            </a:r>
          </a:p>
          <a:p>
            <a:endParaRPr lang="en-SG" dirty="0"/>
          </a:p>
        </p:txBody>
      </p:sp>
    </p:spTree>
    <p:extLst>
      <p:ext uri="{BB962C8B-B14F-4D97-AF65-F5344CB8AC3E}">
        <p14:creationId xmlns:p14="http://schemas.microsoft.com/office/powerpoint/2010/main" val="3059498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5BD06-58A9-93E5-1238-D7474358104B}"/>
              </a:ext>
            </a:extLst>
          </p:cNvPr>
          <p:cNvSpPr>
            <a:spLocks noGrp="1"/>
          </p:cNvSpPr>
          <p:nvPr>
            <p:ph type="title"/>
          </p:nvPr>
        </p:nvSpPr>
        <p:spPr/>
        <p:txBody>
          <a:bodyPr>
            <a:normAutofit/>
          </a:bodyPr>
          <a:lstStyle/>
          <a:p>
            <a:r>
              <a:rPr lang="en-SG" b="0" dirty="0">
                <a:solidFill>
                  <a:srgbClr val="CCCCCC"/>
                </a:solidFill>
                <a:effectLst/>
                <a:latin typeface="Consolas" panose="020B0609020204030204" pitchFamily="49" charset="0"/>
              </a:rPr>
              <a:t>Vehicles Involved In Accidents:</a:t>
            </a:r>
            <a:br>
              <a:rPr lang="en-SG" b="0" dirty="0">
                <a:solidFill>
                  <a:srgbClr val="CCCCCC"/>
                </a:solidFill>
                <a:effectLst/>
                <a:latin typeface="Consolas" panose="020B0609020204030204" pitchFamily="49" charset="0"/>
              </a:rPr>
            </a:br>
            <a:endParaRPr lang="en-SG" dirty="0"/>
          </a:p>
        </p:txBody>
      </p:sp>
      <p:sp>
        <p:nvSpPr>
          <p:cNvPr id="3" name="Content Placeholder 2">
            <a:extLst>
              <a:ext uri="{FF2B5EF4-FFF2-40B4-BE49-F238E27FC236}">
                <a16:creationId xmlns:a16="http://schemas.microsoft.com/office/drawing/2014/main" id="{734629B1-526E-34FC-122C-94549DADB83C}"/>
              </a:ext>
            </a:extLst>
          </p:cNvPr>
          <p:cNvSpPr>
            <a:spLocks noGrp="1"/>
          </p:cNvSpPr>
          <p:nvPr>
            <p:ph idx="1"/>
          </p:nvPr>
        </p:nvSpPr>
        <p:spPr/>
        <p:txBody>
          <a:bodyPr/>
          <a:lstStyle/>
          <a:p>
            <a:r>
              <a:rPr lang="en-US" b="0" dirty="0">
                <a:effectLst/>
              </a:rPr>
              <a:t>This dataset contains information on the total number of the different types of vehicles involved in the accident.</a:t>
            </a:r>
          </a:p>
          <a:p>
            <a:endParaRPr lang="en-SG" dirty="0"/>
          </a:p>
        </p:txBody>
      </p:sp>
    </p:spTree>
    <p:extLst>
      <p:ext uri="{BB962C8B-B14F-4D97-AF65-F5344CB8AC3E}">
        <p14:creationId xmlns:p14="http://schemas.microsoft.com/office/powerpoint/2010/main" val="20009422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953</Words>
  <Application>Microsoft Office PowerPoint</Application>
  <PresentationFormat>Widescreen</PresentationFormat>
  <Paragraphs>75</Paragraphs>
  <Slides>21</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7" baseType="lpstr">
      <vt:lpstr>Arial</vt:lpstr>
      <vt:lpstr>Calibri</vt:lpstr>
      <vt:lpstr>Calibri Light</vt:lpstr>
      <vt:lpstr>Consolas</vt:lpstr>
      <vt:lpstr>Office Theme</vt:lpstr>
      <vt:lpstr>Package</vt:lpstr>
      <vt:lpstr>Loh Yip Khai</vt:lpstr>
      <vt:lpstr>URL</vt:lpstr>
      <vt:lpstr>Age Distribution of Motor Vehicles: </vt:lpstr>
      <vt:lpstr>Top 10 Reasons of Hospitalization: </vt:lpstr>
      <vt:lpstr>Total Casualties: </vt:lpstr>
      <vt:lpstr>Total Fatalities: </vt:lpstr>
      <vt:lpstr>Total Monthly Rainfall: </vt:lpstr>
      <vt:lpstr>Total Number Of Road Accidents: </vt:lpstr>
      <vt:lpstr>Vehicles Involved In Accidents: </vt:lpstr>
      <vt:lpstr>Research into area</vt:lpstr>
      <vt:lpstr>Visualising Data</vt:lpstr>
      <vt:lpstr>Total Rainfall VS Road Accidents</vt:lpstr>
      <vt:lpstr>Total Road Accidents VS Casualties Over Years</vt:lpstr>
      <vt:lpstr>Distribution by Casualties Over Year</vt:lpstr>
      <vt:lpstr>Distribution of Fatalities by Category Over the Years</vt:lpstr>
      <vt:lpstr>Vehicles Involved in Accidents</vt:lpstr>
      <vt:lpstr>Histogram/bar plot of motorcyclist by age of motorcycle</vt:lpstr>
      <vt:lpstr>Distribution of vehicles by population</vt:lpstr>
      <vt:lpstr>Reasons of hospitalisation</vt:lpstr>
      <vt:lpstr>Conclusion</vt:lpstr>
      <vt:lpstr>Conclusion(continued)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Loh Yip Khai</dc:title>
  <dc:creator>yk Loh</dc:creator>
  <cp:lastModifiedBy>yk Loh</cp:lastModifiedBy>
  <cp:revision>5</cp:revision>
  <dcterms:created xsi:type="dcterms:W3CDTF">2023-12-14T14:38:07Z</dcterms:created>
  <dcterms:modified xsi:type="dcterms:W3CDTF">2023-12-14T15:37:28Z</dcterms:modified>
</cp:coreProperties>
</file>