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56" r:id="rId5"/>
    <p:sldId id="289" r:id="rId6"/>
    <p:sldId id="257" r:id="rId7"/>
    <p:sldId id="278" r:id="rId8"/>
    <p:sldId id="275" r:id="rId9"/>
    <p:sldId id="284" r:id="rId10"/>
    <p:sldId id="285" r:id="rId11"/>
    <p:sldId id="286" r:id="rId12"/>
    <p:sldId id="298" r:id="rId13"/>
    <p:sldId id="296" r:id="rId14"/>
    <p:sldId id="297" r:id="rId15"/>
    <p:sldId id="299" r:id="rId16"/>
    <p:sldId id="291" r:id="rId17"/>
    <p:sldId id="301" r:id="rId18"/>
    <p:sldId id="300" r:id="rId19"/>
    <p:sldId id="290" r:id="rId20"/>
    <p:sldId id="307" r:id="rId21"/>
    <p:sldId id="292" r:id="rId22"/>
    <p:sldId id="294" r:id="rId23"/>
    <p:sldId id="295" r:id="rId24"/>
    <p:sldId id="293" r:id="rId25"/>
    <p:sldId id="304" r:id="rId26"/>
    <p:sldId id="303" r:id="rId27"/>
    <p:sldId id="306" r:id="rId28"/>
    <p:sldId id="308" r:id="rId29"/>
    <p:sldId id="271" r:id="rId30"/>
  </p:sldIdLst>
  <p:sldSz cx="12192000" cy="6858000"/>
  <p:notesSz cx="7104063" cy="10234613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 inndeling" id="{5A11F51A-D0D4-49BC-8593-9C9B8D8BD486}">
          <p14:sldIdLst>
            <p14:sldId id="256"/>
            <p14:sldId id="289"/>
            <p14:sldId id="257"/>
            <p14:sldId id="278"/>
            <p14:sldId id="275"/>
            <p14:sldId id="284"/>
            <p14:sldId id="285"/>
            <p14:sldId id="286"/>
            <p14:sldId id="298"/>
            <p14:sldId id="296"/>
            <p14:sldId id="297"/>
            <p14:sldId id="299"/>
            <p14:sldId id="291"/>
            <p14:sldId id="301"/>
            <p14:sldId id="300"/>
            <p14:sldId id="290"/>
            <p14:sldId id="307"/>
            <p14:sldId id="292"/>
            <p14:sldId id="294"/>
            <p14:sldId id="295"/>
            <p14:sldId id="293"/>
            <p14:sldId id="304"/>
            <p14:sldId id="303"/>
            <p14:sldId id="306"/>
            <p14:sldId id="308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5" autoAdjust="0"/>
    <p:restoredTop sz="79553" autoAdjust="0"/>
  </p:normalViewPr>
  <p:slideViewPr>
    <p:cSldViewPr snapToGrid="0">
      <p:cViewPr varScale="1">
        <p:scale>
          <a:sx n="100" d="100"/>
          <a:sy n="100" d="100"/>
        </p:scale>
        <p:origin x="107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1E158-192E-42E1-962B-861DCE4C7ABA}" type="datetimeFigureOut">
              <a:rPr lang="nn-NO" smtClean="0"/>
              <a:t>03.10.2021</a:t>
            </a:fld>
            <a:endParaRPr lang="n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A16E2-86B6-405C-9094-2B57C7031F95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225638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16E2-86B6-405C-9094-2B57C7031F95}" type="slidenum">
              <a:rPr lang="nn-NO" smtClean="0"/>
              <a:t>18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56808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B3DEB96-9A42-4818-BFEA-2DB80C799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51BBE14-B9D1-46D1-9321-53D9EE11A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F86186D-BC0A-44B1-8B4F-1C5200C5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03.10.2021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E6E852C-08FE-4AF8-81DD-13A61B5C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A4E7CF8-BD60-4F38-BE5F-AEB260A9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2F23E3B-BA16-45D5-846C-4658913122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6172944"/>
            <a:ext cx="2138400" cy="432447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4FC22048-E8B6-4FD3-A931-134493921B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1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17610" t="10569" r="17656" b="25542"/>
          <a:stretch/>
        </p:blipFill>
        <p:spPr>
          <a:xfrm>
            <a:off x="4801472" y="157591"/>
            <a:ext cx="6766946" cy="670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2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B48C39-EC3C-4450-B9DD-2A9E27A3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EF78C3B-C6C2-4206-A2BD-FE9C6830D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7C0B790-5A8E-497C-9771-728C9124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03.10.2021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C24064E-FBAE-464E-8E7A-3F84C29E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A1BCA59-BEE3-47D8-84E9-68221E95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069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6DDD042-955B-4E4F-9355-F4A03A922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C35E27C-CD94-4DCD-BCC5-40689A1E6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3542248-A471-4F79-B9DA-334D9AD9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03.10.2021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45396D3-CAD8-43B4-A3F0-E9046950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D3CA51B-97E8-4BA8-B471-C65C2F9D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915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547B12-FBC6-46A8-9960-E2745360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2CE8636-4883-43AB-AAF8-0E744CFFB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A432528-87CD-4259-8A0D-40DAF4C1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03.10.2021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0373CAC-DC59-435B-9A8A-A3491F96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2ED2A6F-FCA2-4038-9086-DB8995F1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71D4C6B0-A58B-4B32-A5EB-73A3C07D3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6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882EAF5-1D26-450B-9437-1881BE95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B7822D7-E4FD-4003-A9E9-92E58C79D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37DE4FD-F0E2-4D30-83A9-608980A1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03.10.2021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F131278-4EB6-45D0-9E97-82F0E2D1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63A85BC-E1A4-420C-8215-60496E70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369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BE35FC-5147-422C-82B2-69546235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FFB4694-0234-4BF6-83E7-573FE3DDC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B8BC899-F4FE-4FA2-8AE7-08E2AB7EC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AEC2E4F-B3EF-4711-B13C-ADB2A2D0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03.10.2021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B56BB32-6124-4DC5-961C-F72A289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1959450-584C-4D67-BFC5-4EBB1F6F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FD424A47-A322-40E0-8555-4079B590AE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6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EF5D08-D63F-4F2A-9429-2F4A7A5F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E736AEB-74ED-46B4-9A3B-05D453724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91C2E1C-5EAF-4E96-831B-1E2CECB61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885E9B4A-50A4-4490-88C8-6B75FA342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EEB467C-2306-45CC-A221-8B28D3CBB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91AA48FA-D5D9-48BA-9347-BB5D1144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03.10.2021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2F15668-9C34-4D79-A2F7-1DE19D6C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627EB0F9-3F33-4662-8C8B-13E5B83C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09466F7A-3CF3-43E0-97FE-4DC4B69D30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9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A2B998D-E817-49BD-A45E-C472AF2D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CA291517-6B10-4A18-8510-426C3A9A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03.10.2021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95D075C-8E94-47F0-A0E6-DFF829D0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A749F54-67D3-4385-9494-D518406E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3E9EE831-D182-4606-A2A2-7E8C8BE341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8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9CADE8D-2E7E-4592-8DF6-6A11E197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03.10.2021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C9AF8125-B3FF-4EFF-99F1-8074A3E1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F2C2555-0154-4BE7-9CEF-1D137EA8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EFB21DCC-3528-4714-A5A7-417F8CA157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E48462-C4FC-4168-8361-9353F6BA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319A7C2-AE20-40C4-9383-9864D536D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4EA5D62-8122-46F2-8004-76109C547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4C141DD-2D4F-4CDB-B7C4-4FCA6647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03.10.2021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E1E458C-9DDB-43D1-8ED4-5271EDB6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FDD85C-30BE-49B5-9489-23F786C7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4E6F0901-030D-4B5C-9FC4-6407F61B7A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5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808A4F-EA0E-431B-B36B-2680E78E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575539CE-ED13-4C09-916F-C8BA8D759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DE35766-4662-4C88-858A-D297851C3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B3CCCD5-A082-4580-A6F3-65AB9E65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03.10.2021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8905A2F-606C-4D23-BABC-E4CFDD34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2B7266F-18DB-421C-843D-51866E36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7FD5560B-FBDF-461E-974D-396370F5EE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6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F18CC4E-0E0D-47A9-8164-A8CF702A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029ADA3-8E9D-455D-A4AF-E813D240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BAA1856-CF3E-4E32-BF0C-26DFAFBAC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A4F0-92E7-4B7C-96B9-368FF636FEA6}" type="datetimeFigureOut">
              <a:rPr lang="nb-NO" smtClean="0"/>
              <a:t>03.10.2021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43DF23-6E9E-434B-8EA8-1C7EAA0F0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7DBE98A-0ABA-4A32-AFB3-29B5C9B0C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261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search?q=api&amp;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ranslate.google.com/?sl=es&amp;tl=no&amp;text=hol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heretheiss.a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wheretheiss.at/v1/satellites/25544?units=miles" TargetMode="External"/><Relationship Id="rId2" Type="http://schemas.openxmlformats.org/officeDocument/2006/relationships/hyperlink" Target="https://api.wheretheiss.at/v1/satellites/2554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heretheiss.at/w/ajax/realtim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ssb.no/api/v0/no/table/?query=published:%5b20180909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sb.no/omssb/tjenester-og-verktoy/api/_attachment/248256?_ts=17ba5a2f388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ssb.no/api/v0/no/table/?query=published:dato*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tatistikk.tffk.no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e.wikipedia.org/wiki/R_(Programmiersprache)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da.io/en/latest/miniconda.html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ru.wikipedia.org/wiki/Python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www.anaconda.com/products/individua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legg.com/how-to-force-microsoft-excel-to-open-file-in-a-new-window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hyperlink" Target="https://ask.hellobi.com/article/9928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>
            <a:extLst>
              <a:ext uri="{FF2B5EF4-FFF2-40B4-BE49-F238E27FC236}">
                <a16:creationId xmlns:a16="http://schemas.microsoft.com/office/drawing/2014/main" id="{A78E21F1-0E34-4936-A8C8-9919662261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17610" t="10569" r="17656" b="25542"/>
          <a:stretch/>
        </p:blipFill>
        <p:spPr>
          <a:xfrm>
            <a:off x="4801472" y="157591"/>
            <a:ext cx="6766946" cy="6700409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36838B81-F65B-4A42-8FB0-E445FBAAA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nn-NO" dirty="0"/>
              <a:t>API rakett-kurs trinn 1</a:t>
            </a:r>
            <a:endParaRPr lang="nb-NO" dirty="0">
              <a:solidFill>
                <a:schemeClr val="accent2"/>
              </a:solidFill>
            </a:endParaRP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CAEA7D5-FF21-4709-8087-AED736972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11256"/>
          </a:xfrm>
        </p:spPr>
        <p:txBody>
          <a:bodyPr>
            <a:normAutofit fontScale="77500" lnSpcReduction="20000"/>
          </a:bodyPr>
          <a:lstStyle/>
          <a:p>
            <a:r>
              <a:rPr lang="nn-NO" sz="2800" dirty="0" err="1"/>
              <a:t>Hva</a:t>
            </a:r>
            <a:r>
              <a:rPr lang="nn-NO" sz="2800" dirty="0"/>
              <a:t> er et API, og </a:t>
            </a:r>
            <a:r>
              <a:rPr lang="nn-NO" sz="2800" dirty="0" err="1"/>
              <a:t>hvordan</a:t>
            </a:r>
            <a:r>
              <a:rPr lang="nn-NO" sz="2800" dirty="0"/>
              <a:t> fungerer det?</a:t>
            </a:r>
            <a:br>
              <a:rPr lang="nb-NO" sz="2800" dirty="0"/>
            </a:br>
            <a:endParaRPr lang="nb-NO" sz="2800" dirty="0"/>
          </a:p>
          <a:p>
            <a:r>
              <a:rPr lang="nb-NO" b="1" dirty="0"/>
              <a:t>Iryna Kulagina, Trøndelag</a:t>
            </a:r>
          </a:p>
          <a:p>
            <a:r>
              <a:rPr lang="nb-NO" b="1" dirty="0"/>
              <a:t>Irmelin Kristin Nilsen, Troms og Finnmark</a:t>
            </a:r>
          </a:p>
          <a:p>
            <a:r>
              <a:rPr lang="nb-NO" b="1" dirty="0"/>
              <a:t>Jan Hiroshi </a:t>
            </a:r>
            <a:r>
              <a:rPr lang="nb-NO" b="1" dirty="0" err="1"/>
              <a:t>Lintvedt</a:t>
            </a:r>
            <a:r>
              <a:rPr lang="nb-NO" b="1" dirty="0"/>
              <a:t>, Viken</a:t>
            </a:r>
          </a:p>
          <a:p>
            <a:r>
              <a:rPr lang="nb-NO" b="1" dirty="0"/>
              <a:t>Max Koller, Vestland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3FD93AF9-1827-413C-886C-A348B8AA88C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6172944"/>
            <a:ext cx="2138400" cy="43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95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B195-342A-41E1-9455-CD192B85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/>
              <a:t>Noen</a:t>
            </a:r>
            <a:r>
              <a:rPr lang="nn-NO" dirty="0"/>
              <a:t> </a:t>
            </a:r>
            <a:r>
              <a:rPr lang="nn-NO" dirty="0" err="1"/>
              <a:t>eksempler</a:t>
            </a:r>
            <a:endParaRPr lang="n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EC91D-303B-437B-95C3-6A2EC18DC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7569"/>
          </a:xfrm>
        </p:spPr>
        <p:txBody>
          <a:bodyPr/>
          <a:lstStyle/>
          <a:p>
            <a:r>
              <a:rPr lang="nn-NO" dirty="0">
                <a:solidFill>
                  <a:srgbClr val="FF0000"/>
                </a:solidFill>
              </a:rPr>
              <a:t>www.google.com/search</a:t>
            </a:r>
            <a:r>
              <a:rPr lang="nn-NO" dirty="0"/>
              <a:t>?</a:t>
            </a:r>
            <a:r>
              <a:rPr lang="nn-NO" dirty="0">
                <a:solidFill>
                  <a:srgbClr val="92D050"/>
                </a:solidFill>
              </a:rPr>
              <a:t>query=api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C7A246-ECFF-4A7D-AA06-58143FFD9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584" y="2523194"/>
            <a:ext cx="6293089" cy="311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8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DBA07-D374-4292-9E06-CA495DC7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/>
              <a:t>Noen</a:t>
            </a:r>
            <a:r>
              <a:rPr lang="nn-NO" dirty="0"/>
              <a:t> </a:t>
            </a:r>
            <a:r>
              <a:rPr lang="nn-NO" dirty="0" err="1"/>
              <a:t>eksempler</a:t>
            </a:r>
            <a:endParaRPr lang="n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B901A-D5A1-44A1-A159-84A077C97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>
                <a:solidFill>
                  <a:srgbClr val="FF0000"/>
                </a:solidFill>
                <a:hlinkClick r:id="rId2"/>
              </a:rPr>
              <a:t>www.google.com/search</a:t>
            </a:r>
            <a:r>
              <a:rPr lang="nn-NO" dirty="0">
                <a:hlinkClick r:id="rId2"/>
              </a:rPr>
              <a:t>?</a:t>
            </a:r>
            <a:r>
              <a:rPr lang="nn-NO" dirty="0">
                <a:solidFill>
                  <a:srgbClr val="92D050"/>
                </a:solidFill>
                <a:hlinkClick r:id="rId2"/>
              </a:rPr>
              <a:t>q=api&amp;</a:t>
            </a:r>
            <a:r>
              <a:rPr lang="nn-NO" dirty="0">
                <a:solidFill>
                  <a:srgbClr val="92D050"/>
                </a:solidFill>
              </a:rPr>
              <a:t>hl=en&amp;lr=lang_no</a:t>
            </a:r>
          </a:p>
          <a:p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329376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D6F8-92AF-4C85-9038-0CCE3F47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/>
              <a:t>Noen</a:t>
            </a:r>
            <a:r>
              <a:rPr lang="nn-NO" dirty="0"/>
              <a:t> </a:t>
            </a:r>
            <a:r>
              <a:rPr lang="nn-NO" dirty="0" err="1"/>
              <a:t>eksempler</a:t>
            </a:r>
            <a:endParaRPr lang="n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5018D-17BE-4CB3-BF0F-6295C43B3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https://translate.google.com/</a:t>
            </a:r>
            <a:r>
              <a:rPr lang="nn-NO" dirty="0">
                <a:solidFill>
                  <a:srgbClr val="F79B3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r>
              <a:rPr lang="nn-NO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sl=es&amp;tl=no&amp;text=hola</a:t>
            </a:r>
            <a:endParaRPr lang="nn-NO" dirty="0">
              <a:solidFill>
                <a:srgbClr val="00B050"/>
              </a:solidFill>
            </a:endParaRPr>
          </a:p>
          <a:p>
            <a:r>
              <a:rPr lang="nn-NO" dirty="0">
                <a:solidFill>
                  <a:srgbClr val="FF0000"/>
                </a:solidFill>
              </a:rPr>
              <a:t>https://translate.google.com/</a:t>
            </a:r>
            <a:r>
              <a:rPr lang="nn-NO" dirty="0"/>
              <a:t>?</a:t>
            </a:r>
            <a:r>
              <a:rPr lang="nn-NO" dirty="0">
                <a:solidFill>
                  <a:srgbClr val="00B050"/>
                </a:solidFill>
              </a:rPr>
              <a:t>sl=en</a:t>
            </a:r>
            <a:r>
              <a:rPr lang="nn-NO" dirty="0"/>
              <a:t>&amp;</a:t>
            </a:r>
            <a:r>
              <a:rPr lang="nn-NO" dirty="0">
                <a:solidFill>
                  <a:srgbClr val="00B050"/>
                </a:solidFill>
              </a:rPr>
              <a:t>tl=no</a:t>
            </a:r>
            <a:r>
              <a:rPr lang="nn-NO" dirty="0"/>
              <a:t>&amp;</a:t>
            </a:r>
            <a:r>
              <a:rPr lang="nn-NO" dirty="0">
                <a:solidFill>
                  <a:srgbClr val="00B050"/>
                </a:solidFill>
              </a:rPr>
              <a:t>text=banana</a:t>
            </a:r>
          </a:p>
          <a:p>
            <a:endParaRPr lang="nn-NO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92ADE-F3E0-41F3-A9F5-49053886B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98" y="2953728"/>
            <a:ext cx="7919803" cy="284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5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0552-358A-4B24-B4D0-AB3492CF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/>
              <a:t>Noen</a:t>
            </a:r>
            <a:r>
              <a:rPr lang="nn-NO" dirty="0"/>
              <a:t> </a:t>
            </a:r>
            <a:r>
              <a:rPr lang="nn-NO" dirty="0" err="1"/>
              <a:t>eksempler</a:t>
            </a:r>
            <a:endParaRPr lang="n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C3651-131E-4601-B8FA-DA4E75073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3828"/>
          </a:xfrm>
        </p:spPr>
        <p:txBody>
          <a:bodyPr/>
          <a:lstStyle/>
          <a:p>
            <a:r>
              <a:rPr lang="nn-NO" dirty="0" err="1"/>
              <a:t>Hvor</a:t>
            </a:r>
            <a:r>
              <a:rPr lang="nn-NO" dirty="0"/>
              <a:t> er ISS romstasjonen?</a:t>
            </a:r>
          </a:p>
          <a:p>
            <a:pPr lvl="1"/>
            <a:r>
              <a:rPr lang="nn-NO" dirty="0">
                <a:hlinkClick r:id="rId2"/>
              </a:rPr>
              <a:t>https://wheretheiss.at/</a:t>
            </a:r>
            <a:endParaRPr lang="nn-NO" dirty="0"/>
          </a:p>
          <a:p>
            <a:pPr marL="0" indent="0">
              <a:buNone/>
            </a:pPr>
            <a:endParaRPr lang="nn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9C7CC-33C7-45C3-9747-D40222628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995" y="2974390"/>
            <a:ext cx="7738024" cy="304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9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1A09-9D82-4A27-AEA7-9188BCAC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/>
              <a:t>Noen</a:t>
            </a:r>
            <a:r>
              <a:rPr lang="nn-NO" dirty="0"/>
              <a:t> </a:t>
            </a:r>
            <a:r>
              <a:rPr lang="nn-NO" dirty="0" err="1"/>
              <a:t>eksempler</a:t>
            </a:r>
            <a:endParaRPr lang="n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4B220-14C3-490A-99FE-95251B101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n-NO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https://api.wheretheiss.at/v1/satellites/25544</a:t>
            </a:r>
            <a:endParaRPr lang="nn-NO" dirty="0">
              <a:solidFill>
                <a:srgbClr val="FF0000"/>
              </a:solidFill>
            </a:endParaRPr>
          </a:p>
          <a:p>
            <a:pPr lvl="1"/>
            <a:r>
              <a:rPr lang="nn-NO" dirty="0">
                <a:solidFill>
                  <a:srgbClr val="FF0000"/>
                </a:solidFill>
                <a:hlinkClick r:id="rId3"/>
              </a:rPr>
              <a:t>https://api.wheretheiss.at/v1/satellites/25544</a:t>
            </a:r>
            <a:r>
              <a:rPr lang="nn-NO" dirty="0">
                <a:hlinkClick r:id="rId3"/>
              </a:rPr>
              <a:t>?units=miles</a:t>
            </a:r>
            <a:endParaRPr lang="nn-NO" dirty="0"/>
          </a:p>
          <a:p>
            <a:pPr lvl="1"/>
            <a:r>
              <a:rPr lang="nn-NO" dirty="0">
                <a:hlinkClick r:id="rId4"/>
              </a:rPr>
              <a:t>https://wheretheiss.at/w/ajax/realtime</a:t>
            </a:r>
            <a:endParaRPr lang="nn-NO" dirty="0"/>
          </a:p>
          <a:p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103072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6576-DF09-4DD4-AD1D-E0D7D0A9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/>
              <a:t>Noen</a:t>
            </a:r>
            <a:r>
              <a:rPr lang="nn-NO" dirty="0"/>
              <a:t> </a:t>
            </a:r>
            <a:r>
              <a:rPr lang="nn-NO" dirty="0" err="1"/>
              <a:t>eksempler</a:t>
            </a:r>
            <a:endParaRPr lang="n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281D8-D919-426A-9D27-A9FB5F99E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 kan hente informasjon om </a:t>
            </a:r>
            <a:r>
              <a:rPr lang="nn-NO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tabeller</a:t>
            </a:r>
            <a:r>
              <a:rPr lang="nn-NO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og søke etter </a:t>
            </a:r>
            <a:r>
              <a:rPr lang="nn-NO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tabeller</a:t>
            </a:r>
            <a:r>
              <a:rPr lang="nn-NO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hos SSB</a:t>
            </a:r>
          </a:p>
          <a:p>
            <a:pPr lvl="1"/>
            <a:r>
              <a:rPr lang="nn-NO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eksempel </a:t>
            </a:r>
            <a:r>
              <a:rPr lang="nn-NO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hvilke</a:t>
            </a:r>
            <a:r>
              <a:rPr lang="nn-NO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nn-NO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tabeller</a:t>
            </a:r>
            <a:r>
              <a:rPr lang="nn-NO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som er oppdatert</a:t>
            </a:r>
          </a:p>
          <a:p>
            <a:r>
              <a:rPr lang="nn-NO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Dette kan være nyttig for automatisk oppdatering av </a:t>
            </a:r>
            <a:r>
              <a:rPr lang="nn-NO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tabeller</a:t>
            </a:r>
            <a:endParaRPr lang="nn-NO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nn-NO" dirty="0">
              <a:solidFill>
                <a:srgbClr val="F79B35"/>
              </a:solidFill>
            </a:endParaRPr>
          </a:p>
          <a:p>
            <a:pPr lvl="1"/>
            <a:r>
              <a:rPr lang="nn-NO" dirty="0">
                <a:solidFill>
                  <a:srgbClr val="F79B35"/>
                </a:solidFill>
              </a:rPr>
              <a:t>https://data.ssb.no/api/v0/no/table/?query=published:20190909*</a:t>
            </a:r>
            <a:endParaRPr lang="nn-NO" dirty="0">
              <a:solidFill>
                <a:srgbClr val="00B050"/>
              </a:solidFill>
            </a:endParaRPr>
          </a:p>
          <a:p>
            <a:pPr lvl="1"/>
            <a:r>
              <a:rPr lang="nn-NO" dirty="0">
                <a:solidFill>
                  <a:srgbClr val="FF0000"/>
                </a:solidFill>
                <a:hlinkClick r:id="rId2"/>
              </a:rPr>
              <a:t>https://data.ssb.no/api/v0/no/table/</a:t>
            </a:r>
            <a:r>
              <a:rPr lang="nn-NO" dirty="0">
                <a:hlinkClick r:id="rId2"/>
              </a:rPr>
              <a:t>?</a:t>
            </a:r>
            <a:r>
              <a:rPr lang="nn-NO" dirty="0">
                <a:solidFill>
                  <a:srgbClr val="00B050"/>
                </a:solidFill>
                <a:hlinkClick r:id="rId2"/>
              </a:rPr>
              <a:t>query=published:[20180909</a:t>
            </a:r>
            <a:r>
              <a:rPr lang="nn-NO" dirty="0">
                <a:solidFill>
                  <a:srgbClr val="00B050"/>
                </a:solidFill>
              </a:rPr>
              <a:t> TO 20180909*]</a:t>
            </a:r>
          </a:p>
          <a:p>
            <a:pPr marL="0" indent="0">
              <a:buNone/>
            </a:pPr>
            <a:endParaRPr lang="nn-NO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56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0A6F-5E6E-4AFD-A795-D4CF2B1F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F17EE-1EDD-428F-A886-2AF4F1273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n-NO" dirty="0"/>
              <a:t>Application Programming Interface</a:t>
            </a:r>
          </a:p>
          <a:p>
            <a:pPr lvl="1"/>
            <a:r>
              <a:rPr lang="nn-NO" dirty="0">
                <a:solidFill>
                  <a:srgbClr val="FF0000"/>
                </a:solidFill>
              </a:rPr>
              <a:t>Program</a:t>
            </a:r>
            <a:r>
              <a:rPr lang="nn-NO" dirty="0"/>
              <a:t>, </a:t>
            </a:r>
            <a:r>
              <a:rPr lang="nn-NO" dirty="0">
                <a:solidFill>
                  <a:srgbClr val="00B050"/>
                </a:solidFill>
              </a:rPr>
              <a:t>Programmering</a:t>
            </a:r>
            <a:r>
              <a:rPr lang="nn-NO" dirty="0"/>
              <a:t>, </a:t>
            </a:r>
            <a:r>
              <a:rPr lang="nn-NO" dirty="0">
                <a:solidFill>
                  <a:srgbClr val="00B0F0"/>
                </a:solidFill>
              </a:rPr>
              <a:t>Grensesnitt</a:t>
            </a:r>
          </a:p>
          <a:p>
            <a:pPr lvl="1"/>
            <a:r>
              <a:rPr lang="nn-NO" dirty="0" err="1"/>
              <a:t>Ikke</a:t>
            </a:r>
            <a:r>
              <a:rPr lang="nn-NO" dirty="0"/>
              <a:t> nødvendigvis grafisk grensesnitt </a:t>
            </a:r>
          </a:p>
          <a:p>
            <a:pPr lvl="1"/>
            <a:r>
              <a:rPr lang="nn-NO" dirty="0"/>
              <a:t>Programmer utfører </a:t>
            </a:r>
            <a:r>
              <a:rPr lang="nn-NO" dirty="0" err="1"/>
              <a:t>oppgaver</a:t>
            </a:r>
            <a:r>
              <a:rPr lang="nn-NO" dirty="0"/>
              <a:t> i </a:t>
            </a:r>
            <a:r>
              <a:rPr lang="nn-NO" dirty="0" err="1"/>
              <a:t>applikasjoner</a:t>
            </a:r>
            <a:r>
              <a:rPr lang="nn-NO" dirty="0"/>
              <a:t> («send melding», «</a:t>
            </a:r>
            <a:r>
              <a:rPr lang="nn-NO" dirty="0" err="1"/>
              <a:t>beregn</a:t>
            </a:r>
            <a:r>
              <a:rPr lang="nn-NO" dirty="0"/>
              <a:t> avstand»)</a:t>
            </a:r>
          </a:p>
          <a:p>
            <a:pPr lvl="1"/>
            <a:r>
              <a:rPr lang="nn-NO" dirty="0"/>
              <a:t>Grensesnittet er </a:t>
            </a:r>
            <a:r>
              <a:rPr lang="nn-NO" dirty="0" err="1"/>
              <a:t>kontaktflaten</a:t>
            </a:r>
            <a:r>
              <a:rPr lang="nn-NO" dirty="0"/>
              <a:t> vår mot programmet (</a:t>
            </a:r>
            <a:r>
              <a:rPr lang="nn-NO" dirty="0" err="1"/>
              <a:t>søkelinjen</a:t>
            </a:r>
            <a:r>
              <a:rPr lang="nn-NO" dirty="0"/>
              <a:t> i google)</a:t>
            </a:r>
          </a:p>
          <a:p>
            <a:r>
              <a:rPr lang="nn-NO" dirty="0"/>
              <a:t>Vi kan få tilgang til programmer/funksjoner </a:t>
            </a:r>
            <a:r>
              <a:rPr lang="nn-NO" dirty="0" err="1"/>
              <a:t>uten</a:t>
            </a:r>
            <a:r>
              <a:rPr lang="nn-NO" dirty="0"/>
              <a:t> å </a:t>
            </a:r>
            <a:r>
              <a:rPr lang="nn-NO" dirty="0" err="1"/>
              <a:t>åpne</a:t>
            </a:r>
            <a:r>
              <a:rPr lang="nn-NO" dirty="0"/>
              <a:t> programmet</a:t>
            </a:r>
          </a:p>
          <a:p>
            <a:pPr lvl="1"/>
            <a:r>
              <a:rPr lang="nn-NO" dirty="0"/>
              <a:t>Lokale programmer</a:t>
            </a:r>
          </a:p>
          <a:p>
            <a:pPr lvl="1"/>
            <a:r>
              <a:rPr lang="nn-NO" dirty="0" err="1"/>
              <a:t>Tjenester</a:t>
            </a:r>
            <a:r>
              <a:rPr lang="nn-NO" dirty="0"/>
              <a:t> over internett (web services)</a:t>
            </a:r>
          </a:p>
          <a:p>
            <a:r>
              <a:rPr lang="nn-NO" dirty="0"/>
              <a:t>Kontakt mellom informasjonsleverandør og -bruker</a:t>
            </a:r>
          </a:p>
          <a:p>
            <a:r>
              <a:rPr lang="nn-NO" dirty="0"/>
              <a:t>Klienten (vi) sender en </a:t>
            </a:r>
            <a:r>
              <a:rPr lang="nn-NO" dirty="0" err="1"/>
              <a:t>forespørsel</a:t>
            </a:r>
            <a:r>
              <a:rPr lang="nn-NO" dirty="0"/>
              <a:t> (</a:t>
            </a:r>
            <a:r>
              <a:rPr lang="nn-NO" dirty="0" err="1"/>
              <a:t>query</a:t>
            </a:r>
            <a:r>
              <a:rPr lang="nn-NO" dirty="0"/>
              <a:t>, </a:t>
            </a:r>
            <a:r>
              <a:rPr lang="nn-NO" dirty="0" err="1"/>
              <a:t>spørring</a:t>
            </a:r>
            <a:r>
              <a:rPr lang="nn-NO" dirty="0"/>
              <a:t>) til en webside (programmet) og mottar et svar (</a:t>
            </a:r>
            <a:r>
              <a:rPr lang="nn-NO" dirty="0" err="1"/>
              <a:t>response</a:t>
            </a:r>
            <a:r>
              <a:rPr lang="nn-NO" dirty="0"/>
              <a:t>)</a:t>
            </a:r>
          </a:p>
          <a:p>
            <a:r>
              <a:rPr lang="nn-NO" dirty="0"/>
              <a:t>Transaksjonen følger alltid den </a:t>
            </a:r>
            <a:r>
              <a:rPr lang="nn-NO" dirty="0" err="1"/>
              <a:t>samme</a:t>
            </a:r>
            <a:r>
              <a:rPr lang="nn-NO" dirty="0"/>
              <a:t> </a:t>
            </a:r>
            <a:r>
              <a:rPr lang="nn-NO" dirty="0" err="1"/>
              <a:t>oppskriften</a:t>
            </a:r>
            <a:r>
              <a:rPr lang="nn-NO" dirty="0"/>
              <a:t> (Protokoll)</a:t>
            </a:r>
          </a:p>
          <a:p>
            <a:pPr lvl="1"/>
            <a:r>
              <a:rPr lang="nn-NO" dirty="0"/>
              <a:t>HTTP – </a:t>
            </a:r>
            <a:r>
              <a:rPr lang="nn-NO" dirty="0" err="1"/>
              <a:t>Hyper</a:t>
            </a:r>
            <a:r>
              <a:rPr lang="nn-NO" dirty="0"/>
              <a:t> </a:t>
            </a:r>
            <a:r>
              <a:rPr lang="nn-NO" dirty="0" err="1"/>
              <a:t>Text</a:t>
            </a:r>
            <a:r>
              <a:rPr lang="nn-NO" dirty="0"/>
              <a:t> Transfer </a:t>
            </a:r>
            <a:r>
              <a:rPr lang="nn-NO" dirty="0" err="1"/>
              <a:t>Protocol</a:t>
            </a:r>
            <a:endParaRPr lang="nn-NO" dirty="0"/>
          </a:p>
          <a:p>
            <a:pPr lvl="1"/>
            <a:r>
              <a:rPr lang="nn-NO" dirty="0" err="1"/>
              <a:t>GET</a:t>
            </a:r>
            <a:r>
              <a:rPr lang="nn-NO" dirty="0"/>
              <a:t>, POST, </a:t>
            </a:r>
            <a:r>
              <a:rPr lang="nn-NO" dirty="0" err="1"/>
              <a:t>PUT</a:t>
            </a:r>
            <a:r>
              <a:rPr lang="nn-NO" dirty="0"/>
              <a:t>, </a:t>
            </a:r>
            <a:r>
              <a:rPr lang="nn-NO" dirty="0" err="1"/>
              <a:t>DELETE</a:t>
            </a:r>
            <a:r>
              <a:rPr lang="nn-NO" dirty="0"/>
              <a:t> (</a:t>
            </a:r>
            <a:r>
              <a:rPr lang="nn-NO" dirty="0" err="1"/>
              <a:t>Request</a:t>
            </a:r>
            <a:r>
              <a:rPr lang="nn-NO" dirty="0"/>
              <a:t> </a:t>
            </a:r>
            <a:r>
              <a:rPr lang="nn-NO" dirty="0" err="1"/>
              <a:t>metoder</a:t>
            </a:r>
            <a:r>
              <a:rPr lang="nn-NO" dirty="0"/>
              <a:t> – </a:t>
            </a:r>
            <a:r>
              <a:rPr lang="nn-NO" dirty="0" err="1"/>
              <a:t>hva</a:t>
            </a:r>
            <a:r>
              <a:rPr lang="nn-NO" dirty="0"/>
              <a:t> vil vi </a:t>
            </a:r>
            <a:r>
              <a:rPr lang="nn-NO" dirty="0" err="1"/>
              <a:t>gjøre</a:t>
            </a:r>
            <a:r>
              <a:rPr lang="nn-NO" dirty="0"/>
              <a:t>?)</a:t>
            </a:r>
          </a:p>
          <a:p>
            <a:pPr lvl="1"/>
            <a:endParaRPr lang="nn-NO" dirty="0"/>
          </a:p>
          <a:p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167914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E46A-2B39-4749-A827-EF737144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/>
              <a:t>Begreper</a:t>
            </a:r>
            <a:endParaRPr lang="n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5DB7E-F4F3-4D65-AD6B-128CB9C204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n-NO" dirty="0"/>
              <a:t>HTTP</a:t>
            </a:r>
          </a:p>
          <a:p>
            <a:pPr lvl="1"/>
            <a:r>
              <a:rPr lang="nn-NO" dirty="0" err="1"/>
              <a:t>Hyper</a:t>
            </a:r>
            <a:r>
              <a:rPr lang="nn-NO" dirty="0"/>
              <a:t> </a:t>
            </a:r>
            <a:r>
              <a:rPr lang="nn-NO" dirty="0" err="1"/>
              <a:t>Text</a:t>
            </a:r>
            <a:r>
              <a:rPr lang="nn-NO" dirty="0"/>
              <a:t> Transfer </a:t>
            </a:r>
            <a:r>
              <a:rPr lang="nn-NO" dirty="0" err="1"/>
              <a:t>Protocol</a:t>
            </a:r>
            <a:endParaRPr lang="nn-NO" dirty="0"/>
          </a:p>
          <a:p>
            <a:pPr lvl="1"/>
            <a:r>
              <a:rPr lang="nn-NO" dirty="0"/>
              <a:t>Protokoll (metode/</a:t>
            </a:r>
            <a:r>
              <a:rPr lang="nn-NO" dirty="0" err="1"/>
              <a:t>fremgangsmåte</a:t>
            </a:r>
            <a:r>
              <a:rPr lang="nn-NO" dirty="0"/>
              <a:t>) for informasjonsutveksling over </a:t>
            </a:r>
            <a:r>
              <a:rPr lang="nn-NO" dirty="0" err="1"/>
              <a:t>www</a:t>
            </a:r>
            <a:endParaRPr lang="nn-NO" dirty="0"/>
          </a:p>
          <a:p>
            <a:r>
              <a:rPr lang="nn-NO" dirty="0"/>
              <a:t>REST</a:t>
            </a:r>
          </a:p>
          <a:p>
            <a:pPr lvl="1"/>
            <a:r>
              <a:rPr lang="nn-NO" dirty="0"/>
              <a:t> Moderne og fleksibel API arkitektur</a:t>
            </a:r>
          </a:p>
          <a:p>
            <a:pPr lvl="1"/>
            <a:r>
              <a:rPr lang="nn-NO" dirty="0" err="1"/>
              <a:t>JSON</a:t>
            </a:r>
            <a:r>
              <a:rPr lang="nn-NO" dirty="0"/>
              <a:t>, XML, HTML, tekst</a:t>
            </a:r>
          </a:p>
          <a:p>
            <a:r>
              <a:rPr lang="nn-NO" dirty="0"/>
              <a:t>SOAP</a:t>
            </a:r>
          </a:p>
          <a:p>
            <a:pPr lvl="1"/>
            <a:r>
              <a:rPr lang="nn-NO" dirty="0"/>
              <a:t>Eldre protokoll</a:t>
            </a:r>
          </a:p>
          <a:p>
            <a:pPr lvl="1"/>
            <a:r>
              <a:rPr lang="nn-NO" dirty="0" err="1"/>
              <a:t>Begrenset</a:t>
            </a:r>
            <a:r>
              <a:rPr lang="nn-NO" dirty="0"/>
              <a:t> til XML</a:t>
            </a:r>
          </a:p>
          <a:p>
            <a:r>
              <a:rPr lang="nn-NO" dirty="0" err="1"/>
              <a:t>JSON</a:t>
            </a:r>
            <a:endParaRPr lang="nn-NO" dirty="0"/>
          </a:p>
          <a:p>
            <a:pPr lvl="1"/>
            <a:r>
              <a:rPr lang="nn-NO" dirty="0"/>
              <a:t>JavaScript Object </a:t>
            </a:r>
            <a:r>
              <a:rPr lang="nn-NO" dirty="0" err="1"/>
              <a:t>Notation</a:t>
            </a:r>
            <a:endParaRPr lang="nn-NO" dirty="0"/>
          </a:p>
          <a:p>
            <a:pPr lvl="1"/>
            <a:r>
              <a:rPr lang="nn-NO" dirty="0" err="1"/>
              <a:t>Åpent</a:t>
            </a:r>
            <a:r>
              <a:rPr lang="nn-NO" dirty="0"/>
              <a:t> standard filformat for datautveksling</a:t>
            </a:r>
          </a:p>
          <a:p>
            <a:pPr lvl="1"/>
            <a:r>
              <a:rPr lang="nn-NO" dirty="0"/>
              <a:t>«</a:t>
            </a:r>
            <a:r>
              <a:rPr lang="nn-NO" dirty="0" err="1"/>
              <a:t>Lettere</a:t>
            </a:r>
            <a:r>
              <a:rPr lang="nn-NO" dirty="0"/>
              <a:t>» enn XML</a:t>
            </a:r>
          </a:p>
          <a:p>
            <a:r>
              <a:rPr lang="nn-NO" dirty="0"/>
              <a:t>XML</a:t>
            </a:r>
          </a:p>
          <a:p>
            <a:pPr lvl="1"/>
            <a:r>
              <a:rPr lang="nn-NO" dirty="0"/>
              <a:t>Eldre utvekslingsformat</a:t>
            </a:r>
          </a:p>
          <a:p>
            <a:endParaRPr lang="nn-NO" dirty="0"/>
          </a:p>
          <a:p>
            <a:endParaRPr lang="nn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F2821-9A9C-45FD-971D-D4FCF9974B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n-NO" dirty="0"/>
              <a:t>Klient</a:t>
            </a:r>
          </a:p>
          <a:p>
            <a:pPr lvl="1"/>
            <a:r>
              <a:rPr lang="nn-NO" dirty="0"/>
              <a:t>Oss/vår maskin</a:t>
            </a:r>
          </a:p>
          <a:p>
            <a:r>
              <a:rPr lang="nn-NO" dirty="0"/>
              <a:t>Query/</a:t>
            </a:r>
            <a:r>
              <a:rPr lang="nn-NO" dirty="0" err="1"/>
              <a:t>spørring</a:t>
            </a:r>
            <a:endParaRPr lang="nn-NO" dirty="0"/>
          </a:p>
          <a:p>
            <a:pPr lvl="1"/>
            <a:r>
              <a:rPr lang="nn-NO" dirty="0" err="1"/>
              <a:t>Instruksjoner</a:t>
            </a:r>
            <a:r>
              <a:rPr lang="nn-NO" dirty="0"/>
              <a:t> til programmet vi </a:t>
            </a:r>
            <a:r>
              <a:rPr lang="nn-NO" dirty="0" err="1"/>
              <a:t>kjører</a:t>
            </a:r>
            <a:endParaRPr lang="nn-NO" dirty="0"/>
          </a:p>
          <a:p>
            <a:r>
              <a:rPr lang="nn-NO" dirty="0" err="1"/>
              <a:t>Request</a:t>
            </a:r>
            <a:endParaRPr lang="nn-NO" dirty="0"/>
          </a:p>
          <a:p>
            <a:pPr lvl="1"/>
            <a:r>
              <a:rPr lang="nn-NO" dirty="0"/>
              <a:t>Vår </a:t>
            </a:r>
            <a:r>
              <a:rPr lang="nn-NO" dirty="0" err="1"/>
              <a:t>forespørsel</a:t>
            </a:r>
            <a:r>
              <a:rPr lang="nn-NO" dirty="0"/>
              <a:t> (</a:t>
            </a:r>
            <a:r>
              <a:rPr lang="nn-NO" dirty="0" err="1"/>
              <a:t>GET</a:t>
            </a:r>
            <a:r>
              <a:rPr lang="nn-NO" dirty="0"/>
              <a:t>, POST </a:t>
            </a:r>
            <a:r>
              <a:rPr lang="nn-NO" dirty="0" err="1"/>
              <a:t>etc</a:t>
            </a:r>
            <a:r>
              <a:rPr lang="nn-NO" dirty="0"/>
              <a:t>)</a:t>
            </a:r>
          </a:p>
          <a:p>
            <a:r>
              <a:rPr lang="nn-NO" dirty="0"/>
              <a:t>Response</a:t>
            </a:r>
          </a:p>
          <a:p>
            <a:pPr lvl="1"/>
            <a:r>
              <a:rPr lang="nn-NO" dirty="0"/>
              <a:t>svaret </a:t>
            </a:r>
            <a:r>
              <a:rPr lang="nn-NO" dirty="0" err="1"/>
              <a:t>fra</a:t>
            </a:r>
            <a:r>
              <a:rPr lang="nn-NO" dirty="0"/>
              <a:t> server</a:t>
            </a:r>
          </a:p>
          <a:p>
            <a:r>
              <a:rPr lang="nn-NO" dirty="0"/>
              <a:t>Status</a:t>
            </a:r>
          </a:p>
          <a:p>
            <a:pPr lvl="1"/>
            <a:r>
              <a:rPr lang="nn-NO" dirty="0"/>
              <a:t>1xx, informasjon (</a:t>
            </a:r>
            <a:r>
              <a:rPr lang="nn-NO" dirty="0" err="1"/>
              <a:t>spørring</a:t>
            </a:r>
            <a:r>
              <a:rPr lang="nn-NO" dirty="0"/>
              <a:t> mottatt, prosesserer); </a:t>
            </a:r>
          </a:p>
          <a:p>
            <a:pPr lvl="1"/>
            <a:r>
              <a:rPr lang="nn-NO" dirty="0">
                <a:highlight>
                  <a:srgbClr val="FFFF00"/>
                </a:highlight>
              </a:rPr>
              <a:t>2xx, suksess</a:t>
            </a:r>
            <a:r>
              <a:rPr lang="nn-NO" dirty="0"/>
              <a:t>; </a:t>
            </a:r>
          </a:p>
          <a:p>
            <a:pPr lvl="1"/>
            <a:r>
              <a:rPr lang="nn-NO" dirty="0"/>
              <a:t>3xx, trenger </a:t>
            </a:r>
            <a:r>
              <a:rPr lang="nn-NO" dirty="0" err="1"/>
              <a:t>mer</a:t>
            </a:r>
            <a:r>
              <a:rPr lang="nn-NO" dirty="0"/>
              <a:t> </a:t>
            </a:r>
            <a:r>
              <a:rPr lang="nn-NO" dirty="0" err="1"/>
              <a:t>infor</a:t>
            </a:r>
            <a:r>
              <a:rPr lang="nn-NO" dirty="0"/>
              <a:t>/handling;</a:t>
            </a:r>
          </a:p>
          <a:p>
            <a:pPr lvl="1"/>
            <a:r>
              <a:rPr lang="nn-NO" dirty="0">
                <a:highlight>
                  <a:srgbClr val="FFFF00"/>
                </a:highlight>
              </a:rPr>
              <a:t>4xx, klient feil (f. eks Syntaks</a:t>
            </a:r>
            <a:r>
              <a:rPr lang="nn-NO" dirty="0"/>
              <a:t>); </a:t>
            </a:r>
          </a:p>
          <a:p>
            <a:pPr lvl="1"/>
            <a:r>
              <a:rPr lang="nn-NO" dirty="0">
                <a:highlight>
                  <a:srgbClr val="FFFF00"/>
                </a:highlight>
              </a:rPr>
              <a:t>5xx server feil</a:t>
            </a:r>
          </a:p>
          <a:p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79390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1A96-D8F9-4ADE-8B76-9BE8AC0F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API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417D9C-7D75-4ED7-8DF2-9178A19F03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341" y="1033202"/>
            <a:ext cx="6787318" cy="512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2E7BA5F-6B56-44B8-8FEC-7FB8DB885CF2}"/>
              </a:ext>
            </a:extLst>
          </p:cNvPr>
          <p:cNvSpPr/>
          <p:nvPr/>
        </p:nvSpPr>
        <p:spPr>
          <a:xfrm>
            <a:off x="4720856" y="2998381"/>
            <a:ext cx="999460" cy="29771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64549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B61E3-BDC3-48FB-8BA5-571BE210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DF225-94D6-4594-BF77-39CDFE6C25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n-NO" dirty="0"/>
              <a:t>Nyttig for </a:t>
            </a:r>
          </a:p>
          <a:p>
            <a:pPr lvl="1"/>
            <a:r>
              <a:rPr lang="nn-NO" dirty="0" err="1"/>
              <a:t>Storbrukere</a:t>
            </a:r>
            <a:endParaRPr lang="nn-NO" dirty="0"/>
          </a:p>
          <a:p>
            <a:pPr lvl="1"/>
            <a:r>
              <a:rPr lang="nn-NO" dirty="0"/>
              <a:t>Automatisk oppdatering</a:t>
            </a:r>
          </a:p>
          <a:p>
            <a:pPr lvl="2"/>
            <a:r>
              <a:rPr lang="nn-NO" dirty="0"/>
              <a:t>Interaktive rapporter (f. eks Power BI)</a:t>
            </a:r>
          </a:p>
          <a:p>
            <a:pPr lvl="2"/>
            <a:r>
              <a:rPr lang="nn-NO" dirty="0" err="1"/>
              <a:t>Visualiseringer</a:t>
            </a:r>
            <a:r>
              <a:rPr lang="nn-NO" dirty="0"/>
              <a:t> (f. eks </a:t>
            </a:r>
            <a:r>
              <a:rPr lang="nn-NO" dirty="0" err="1"/>
              <a:t>highcharts</a:t>
            </a:r>
            <a:r>
              <a:rPr lang="nn-NO" dirty="0"/>
              <a:t>)</a:t>
            </a:r>
          </a:p>
          <a:p>
            <a:pPr lvl="2"/>
            <a:r>
              <a:rPr lang="nn-NO" dirty="0"/>
              <a:t>Kunnskapsgrunnlag</a:t>
            </a:r>
          </a:p>
          <a:p>
            <a:pPr lvl="2"/>
            <a:r>
              <a:rPr lang="nn-NO" dirty="0"/>
              <a:t>Geografiske data</a:t>
            </a:r>
          </a:p>
          <a:p>
            <a:pPr lvl="1"/>
            <a:r>
              <a:rPr lang="nn-NO" dirty="0"/>
              <a:t>Sentralisert datalager</a:t>
            </a:r>
          </a:p>
          <a:p>
            <a:endParaRPr lang="nn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1238A-7B6B-4F3B-A4FB-BDAAE56C46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n-NO" dirty="0"/>
              <a:t>Overflødig</a:t>
            </a:r>
          </a:p>
          <a:p>
            <a:pPr lvl="1"/>
            <a:r>
              <a:rPr lang="nn-NO" dirty="0" err="1"/>
              <a:t>Engangsbruk</a:t>
            </a:r>
            <a:endParaRPr lang="nn-NO" dirty="0"/>
          </a:p>
          <a:p>
            <a:pPr lvl="2"/>
            <a:r>
              <a:rPr lang="nn-NO" dirty="0"/>
              <a:t>En obskur tabell til en rapport</a:t>
            </a:r>
          </a:p>
          <a:p>
            <a:pPr lvl="1"/>
            <a:r>
              <a:rPr lang="nn-NO" dirty="0" err="1"/>
              <a:t>Avveining</a:t>
            </a:r>
            <a:r>
              <a:rPr lang="nn-NO" dirty="0"/>
              <a:t> mellom behov og </a:t>
            </a:r>
            <a:r>
              <a:rPr lang="nn-NO" dirty="0" err="1"/>
              <a:t>ressurser</a:t>
            </a:r>
            <a:r>
              <a:rPr lang="nn-NO" dirty="0"/>
              <a:t>/kompetanse</a:t>
            </a:r>
          </a:p>
          <a:p>
            <a:pPr lvl="2"/>
            <a:r>
              <a:rPr lang="nn-NO" dirty="0" err="1"/>
              <a:t>Krever</a:t>
            </a:r>
            <a:r>
              <a:rPr lang="nn-NO" dirty="0"/>
              <a:t> opplæring</a:t>
            </a:r>
          </a:p>
        </p:txBody>
      </p:sp>
    </p:spTree>
    <p:extLst>
      <p:ext uri="{BB962C8B-B14F-4D97-AF65-F5344CB8AC3E}">
        <p14:creationId xmlns:p14="http://schemas.microsoft.com/office/powerpoint/2010/main" val="65405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872E-EFCE-4AC2-958B-333F50654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Dagens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C24CC-FA3F-4313-AD8E-16C2A8218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6033" cy="4351338"/>
          </a:xfrm>
        </p:spPr>
        <p:txBody>
          <a:bodyPr/>
          <a:lstStyle/>
          <a:p>
            <a:r>
              <a:rPr lang="nn-NO" dirty="0"/>
              <a:t>Introduksjon</a:t>
            </a:r>
          </a:p>
          <a:p>
            <a:pPr lvl="1"/>
            <a:r>
              <a:rPr lang="nn-NO" dirty="0"/>
              <a:t>Bakgrunn</a:t>
            </a:r>
          </a:p>
          <a:p>
            <a:pPr lvl="1"/>
            <a:r>
              <a:rPr lang="nn-NO" dirty="0"/>
              <a:t>Plan for </a:t>
            </a:r>
            <a:r>
              <a:rPr lang="nn-NO" dirty="0" err="1"/>
              <a:t>kursrekken</a:t>
            </a:r>
            <a:endParaRPr lang="nn-NO" dirty="0"/>
          </a:p>
          <a:p>
            <a:pPr lvl="1"/>
            <a:r>
              <a:rPr lang="nn-NO" dirty="0"/>
              <a:t>Læringsmål</a:t>
            </a:r>
          </a:p>
          <a:p>
            <a:r>
              <a:rPr lang="nn-NO" dirty="0"/>
              <a:t>Lingvistikk</a:t>
            </a:r>
          </a:p>
          <a:p>
            <a:pPr lvl="1"/>
            <a:r>
              <a:rPr lang="nn-NO" dirty="0"/>
              <a:t>Tre ulike språk</a:t>
            </a:r>
          </a:p>
          <a:p>
            <a:r>
              <a:rPr lang="nn-NO" dirty="0"/>
              <a:t>Valgomat</a:t>
            </a:r>
          </a:p>
          <a:p>
            <a:pPr lvl="1"/>
            <a:r>
              <a:rPr lang="nn-NO" dirty="0" err="1"/>
              <a:t>Hvilket</a:t>
            </a:r>
            <a:r>
              <a:rPr lang="nn-NO" dirty="0"/>
              <a:t> språk skal man </a:t>
            </a:r>
            <a:r>
              <a:rPr lang="nn-NO" dirty="0" err="1"/>
              <a:t>velge</a:t>
            </a:r>
            <a:r>
              <a:rPr lang="nn-NO" dirty="0"/>
              <a:t>?</a:t>
            </a:r>
          </a:p>
          <a:p>
            <a:endParaRPr lang="nn-NO" dirty="0"/>
          </a:p>
          <a:p>
            <a:endParaRPr lang="nn-NO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43026B-8129-4E14-9E83-69E5AF74026D}"/>
              </a:ext>
            </a:extLst>
          </p:cNvPr>
          <p:cNvSpPr txBox="1">
            <a:spLocks/>
          </p:cNvSpPr>
          <p:nvPr/>
        </p:nvSpPr>
        <p:spPr>
          <a:xfrm>
            <a:off x="6237767" y="1825625"/>
            <a:ext cx="51160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Innføring i API</a:t>
            </a:r>
          </a:p>
          <a:p>
            <a:pPr lvl="1"/>
            <a:r>
              <a:rPr lang="nn-NO" dirty="0" err="1"/>
              <a:t>Begreper</a:t>
            </a:r>
            <a:endParaRPr lang="nn-NO" dirty="0"/>
          </a:p>
          <a:p>
            <a:pPr lvl="1"/>
            <a:r>
              <a:rPr lang="nn-NO" dirty="0" err="1"/>
              <a:t>Bruksområder</a:t>
            </a:r>
            <a:endParaRPr lang="nn-NO" dirty="0"/>
          </a:p>
          <a:p>
            <a:pPr lvl="1"/>
            <a:r>
              <a:rPr lang="nn-NO" dirty="0"/>
              <a:t>Enkle </a:t>
            </a:r>
            <a:r>
              <a:rPr lang="nn-NO" dirty="0" err="1"/>
              <a:t>eksempler</a:t>
            </a:r>
            <a:endParaRPr lang="nn-NO" dirty="0"/>
          </a:p>
          <a:p>
            <a:r>
              <a:rPr lang="nn-NO" dirty="0" err="1"/>
              <a:t>Brukseksempler</a:t>
            </a:r>
            <a:r>
              <a:rPr lang="nn-NO" dirty="0"/>
              <a:t> </a:t>
            </a:r>
            <a:r>
              <a:rPr lang="nn-NO" dirty="0" err="1"/>
              <a:t>fra</a:t>
            </a:r>
            <a:r>
              <a:rPr lang="nn-NO" dirty="0"/>
              <a:t>:</a:t>
            </a:r>
          </a:p>
          <a:p>
            <a:pPr lvl="1"/>
            <a:r>
              <a:rPr lang="nn-NO" dirty="0"/>
              <a:t>Troms &amp; Finnmark</a:t>
            </a:r>
          </a:p>
          <a:p>
            <a:pPr lvl="1"/>
            <a:r>
              <a:rPr lang="nn-NO" dirty="0"/>
              <a:t>Trøndelag</a:t>
            </a:r>
          </a:p>
          <a:p>
            <a:pPr lvl="1"/>
            <a:r>
              <a:rPr lang="nn-NO" dirty="0"/>
              <a:t>Vestland</a:t>
            </a:r>
          </a:p>
          <a:p>
            <a:endParaRPr lang="nn-NO" dirty="0"/>
          </a:p>
          <a:p>
            <a:pPr lvl="1"/>
            <a:endParaRPr lang="nn-NO" dirty="0"/>
          </a:p>
          <a:p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166034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96D0-B78E-45A8-9B2A-A2A1D962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Fallgruver &amp; </a:t>
            </a:r>
            <a:r>
              <a:rPr lang="nn-NO" dirty="0" err="1"/>
              <a:t>Utfordringer</a:t>
            </a:r>
            <a:endParaRPr lang="n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B2745-DA76-4ACC-8E05-4386699DC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nn-NO" dirty="0"/>
              <a:t>Personavhengig system</a:t>
            </a:r>
          </a:p>
          <a:p>
            <a:pPr lvl="1"/>
            <a:r>
              <a:rPr lang="nn-NO" dirty="0"/>
              <a:t>Kompetanse</a:t>
            </a:r>
          </a:p>
          <a:p>
            <a:pPr lvl="1"/>
            <a:r>
              <a:rPr lang="nn-NO" dirty="0"/>
              <a:t>Organisering</a:t>
            </a:r>
          </a:p>
          <a:p>
            <a:r>
              <a:rPr lang="nn-NO" dirty="0"/>
              <a:t>Syntaks</a:t>
            </a:r>
          </a:p>
          <a:p>
            <a:pPr lvl="1"/>
            <a:r>
              <a:rPr lang="nn-NO" dirty="0" err="1"/>
              <a:t>Nøyaktighet</a:t>
            </a:r>
            <a:r>
              <a:rPr lang="nn-NO" dirty="0"/>
              <a:t> er kritisk</a:t>
            </a:r>
          </a:p>
          <a:p>
            <a:r>
              <a:rPr lang="nn-NO" dirty="0" err="1"/>
              <a:t>Endringer</a:t>
            </a:r>
            <a:r>
              <a:rPr lang="nn-NO" dirty="0"/>
              <a:t> i struktur hos leverandør</a:t>
            </a:r>
          </a:p>
          <a:p>
            <a:pPr lvl="1"/>
            <a:r>
              <a:rPr lang="nn-NO" dirty="0"/>
              <a:t>Skjema</a:t>
            </a:r>
          </a:p>
          <a:p>
            <a:pPr lvl="1"/>
            <a:r>
              <a:rPr lang="nn-NO" dirty="0" err="1"/>
              <a:t>Variabler</a:t>
            </a:r>
            <a:endParaRPr lang="nn-NO" dirty="0"/>
          </a:p>
          <a:p>
            <a:r>
              <a:rPr lang="nn-NO" dirty="0" err="1"/>
              <a:t>Endringer</a:t>
            </a:r>
            <a:r>
              <a:rPr lang="nn-NO" dirty="0"/>
              <a:t> i struktur hos bruker</a:t>
            </a:r>
          </a:p>
          <a:p>
            <a:pPr lvl="1"/>
            <a:r>
              <a:rPr lang="nn-NO" dirty="0"/>
              <a:t>Sårbare fagmiljø</a:t>
            </a:r>
          </a:p>
        </p:txBody>
      </p:sp>
    </p:spTree>
    <p:extLst>
      <p:ext uri="{BB962C8B-B14F-4D97-AF65-F5344CB8AC3E}">
        <p14:creationId xmlns:p14="http://schemas.microsoft.com/office/powerpoint/2010/main" val="292188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ACC3-CA20-4E08-AD65-F2F544C2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API - SSB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5A991-B158-474B-BB24-AFEF9D97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nn-NO" dirty="0"/>
              <a:t>Dokumentasjon: </a:t>
            </a:r>
            <a:r>
              <a:rPr lang="nn-NO" dirty="0">
                <a:hlinkClick r:id="rId2"/>
              </a:rPr>
              <a:t>https://www.ssb.no/omssb/tjenester-og-verktoy/api/_attachment/248256?_ts=17ba5a2f388</a:t>
            </a:r>
            <a:endParaRPr lang="nn-NO" dirty="0"/>
          </a:p>
          <a:p>
            <a:r>
              <a:rPr lang="nn-NO" dirty="0" err="1"/>
              <a:t>Utviklingen</a:t>
            </a:r>
            <a:r>
              <a:rPr lang="nn-NO" dirty="0"/>
              <a:t> har </a:t>
            </a:r>
            <a:r>
              <a:rPr lang="nn-NO" dirty="0" err="1"/>
              <a:t>bremset</a:t>
            </a:r>
            <a:r>
              <a:rPr lang="nn-NO" dirty="0"/>
              <a:t> litt opp i </a:t>
            </a:r>
            <a:r>
              <a:rPr lang="nn-NO" dirty="0" err="1"/>
              <a:t>senere</a:t>
            </a:r>
            <a:r>
              <a:rPr lang="nn-NO" dirty="0"/>
              <a:t> tid (</a:t>
            </a:r>
            <a:r>
              <a:rPr lang="nn-NO" dirty="0" err="1"/>
              <a:t>hvis</a:t>
            </a:r>
            <a:r>
              <a:rPr lang="nn-NO" dirty="0"/>
              <a:t> det er lov å si)</a:t>
            </a:r>
          </a:p>
          <a:p>
            <a:r>
              <a:rPr lang="nn-NO" dirty="0"/>
              <a:t>Bygget på REST arkitektur = moderne.</a:t>
            </a:r>
          </a:p>
          <a:p>
            <a:r>
              <a:rPr lang="nn-NO" dirty="0" err="1"/>
              <a:t>Sammenslåing</a:t>
            </a:r>
            <a:r>
              <a:rPr lang="nn-NO" dirty="0"/>
              <a:t> og oppstykking av administrative </a:t>
            </a:r>
            <a:r>
              <a:rPr lang="nn-NO" dirty="0" err="1"/>
              <a:t>enheter</a:t>
            </a:r>
            <a:r>
              <a:rPr lang="nn-NO" dirty="0"/>
              <a:t> er problematisk</a:t>
            </a:r>
          </a:p>
          <a:p>
            <a:r>
              <a:rPr lang="nn-NO" dirty="0"/>
              <a:t>Tilbyr </a:t>
            </a:r>
            <a:r>
              <a:rPr lang="nn-NO" dirty="0" err="1"/>
              <a:t>GET</a:t>
            </a:r>
            <a:r>
              <a:rPr lang="nn-NO" dirty="0"/>
              <a:t> (ferdige </a:t>
            </a:r>
            <a:r>
              <a:rPr lang="nn-NO" dirty="0" err="1"/>
              <a:t>dataset</a:t>
            </a:r>
            <a:r>
              <a:rPr lang="nn-NO" dirty="0"/>
              <a:t>) og POST (egendefinerte uttrekk)</a:t>
            </a:r>
          </a:p>
          <a:p>
            <a:pPr lvl="1"/>
            <a:r>
              <a:rPr lang="nn-NO" dirty="0" err="1"/>
              <a:t>GET</a:t>
            </a:r>
            <a:r>
              <a:rPr lang="nn-NO" dirty="0"/>
              <a:t>: en adresse for det </a:t>
            </a:r>
            <a:r>
              <a:rPr lang="nn-NO" dirty="0" err="1"/>
              <a:t>samme</a:t>
            </a:r>
            <a:r>
              <a:rPr lang="nn-NO" dirty="0"/>
              <a:t> datasettet</a:t>
            </a:r>
          </a:p>
          <a:p>
            <a:pPr lvl="1"/>
            <a:r>
              <a:rPr lang="nn-NO" dirty="0"/>
              <a:t>POST: Må «legge ved» en </a:t>
            </a:r>
            <a:r>
              <a:rPr lang="nn-NO" dirty="0" err="1"/>
              <a:t>spørring</a:t>
            </a:r>
            <a:r>
              <a:rPr lang="nn-NO" dirty="0"/>
              <a:t> – en instruks for kva programmet skal </a:t>
            </a:r>
            <a:r>
              <a:rPr lang="nn-NO" dirty="0" err="1"/>
              <a:t>gjøre</a:t>
            </a:r>
            <a:endParaRPr lang="nn-NO" dirty="0"/>
          </a:p>
          <a:p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186590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0D8BC-1AD9-4016-9D64-DB1BC2D4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Vestland fylkeskommune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03BDF-60DA-4D9D-A648-06EACCCA0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System er bygget rundt </a:t>
            </a:r>
            <a:r>
              <a:rPr lang="nn-NO" dirty="0" err="1"/>
              <a:t>spørringene</a:t>
            </a:r>
            <a:endParaRPr lang="nn-NO" dirty="0"/>
          </a:p>
          <a:p>
            <a:pPr lvl="1"/>
            <a:r>
              <a:rPr lang="nn-NO" dirty="0" err="1"/>
              <a:t>Spørring</a:t>
            </a:r>
            <a:r>
              <a:rPr lang="nn-NO" dirty="0"/>
              <a:t> </a:t>
            </a:r>
            <a:r>
              <a:rPr lang="nn-NO" dirty="0" err="1"/>
              <a:t>starter</a:t>
            </a:r>
            <a:r>
              <a:rPr lang="nn-NO" dirty="0"/>
              <a:t> med tabell id</a:t>
            </a:r>
          </a:p>
          <a:p>
            <a:pPr lvl="1"/>
            <a:r>
              <a:rPr lang="nn-NO" dirty="0"/>
              <a:t>Ulike </a:t>
            </a:r>
            <a:r>
              <a:rPr lang="nn-NO" dirty="0" err="1"/>
              <a:t>spørringer</a:t>
            </a:r>
            <a:r>
              <a:rPr lang="nn-NO" dirty="0"/>
              <a:t> avhengig av struktur (</a:t>
            </a:r>
            <a:r>
              <a:rPr lang="nn-NO" dirty="0" err="1"/>
              <a:t>gammel</a:t>
            </a:r>
            <a:r>
              <a:rPr lang="nn-NO" dirty="0"/>
              <a:t>/ny/</a:t>
            </a:r>
            <a:r>
              <a:rPr lang="nn-NO" dirty="0" err="1"/>
              <a:t>sammenslått</a:t>
            </a:r>
            <a:r>
              <a:rPr lang="nn-NO" dirty="0"/>
              <a:t>/</a:t>
            </a:r>
            <a:r>
              <a:rPr lang="nn-NO" dirty="0" err="1"/>
              <a:t>ikke</a:t>
            </a:r>
            <a:r>
              <a:rPr lang="nn-NO" dirty="0"/>
              <a:t> </a:t>
            </a:r>
            <a:r>
              <a:rPr lang="nn-NO" dirty="0" err="1"/>
              <a:t>sammenslått</a:t>
            </a:r>
            <a:r>
              <a:rPr lang="nn-NO" dirty="0"/>
              <a:t>)</a:t>
            </a:r>
          </a:p>
          <a:p>
            <a:r>
              <a:rPr lang="nn-NO" dirty="0" err="1"/>
              <a:t>Tabeller</a:t>
            </a:r>
            <a:r>
              <a:rPr lang="nn-NO" dirty="0"/>
              <a:t> som er oppdaterte </a:t>
            </a:r>
            <a:r>
              <a:rPr lang="nn-NO" dirty="0" err="1"/>
              <a:t>hentes</a:t>
            </a:r>
            <a:r>
              <a:rPr lang="nn-NO" dirty="0"/>
              <a:t> via SSB API</a:t>
            </a:r>
          </a:p>
          <a:p>
            <a:pPr lvl="1"/>
            <a:r>
              <a:rPr lang="nn-NO" dirty="0">
                <a:hlinkClick r:id="rId2"/>
              </a:rPr>
              <a:t>https://data.ssb.no/api/v0/no/table/?query=published:dato*</a:t>
            </a:r>
            <a:endParaRPr lang="nn-NO" dirty="0"/>
          </a:p>
          <a:p>
            <a:pPr lvl="1"/>
            <a:r>
              <a:rPr lang="nn-NO" dirty="0" err="1"/>
              <a:t>Backup</a:t>
            </a:r>
            <a:r>
              <a:rPr lang="nn-NO" dirty="0"/>
              <a:t> av de </a:t>
            </a:r>
            <a:r>
              <a:rPr lang="nn-NO" dirty="0" err="1"/>
              <a:t>tabeller</a:t>
            </a:r>
            <a:r>
              <a:rPr lang="nn-NO" dirty="0"/>
              <a:t> som skal </a:t>
            </a:r>
            <a:r>
              <a:rPr lang="nn-NO" dirty="0" err="1"/>
              <a:t>oppdateres</a:t>
            </a:r>
            <a:endParaRPr lang="nn-NO" dirty="0"/>
          </a:p>
          <a:p>
            <a:pPr lvl="1"/>
            <a:r>
              <a:rPr lang="nn-NO" dirty="0"/>
              <a:t>Tabell med oppdaterte </a:t>
            </a:r>
            <a:r>
              <a:rPr lang="nn-NO" dirty="0" err="1"/>
              <a:t>tabeller</a:t>
            </a:r>
            <a:r>
              <a:rPr lang="nn-NO" dirty="0"/>
              <a:t> </a:t>
            </a:r>
            <a:r>
              <a:rPr lang="nn-NO" dirty="0" err="1"/>
              <a:t>lagres</a:t>
            </a:r>
            <a:r>
              <a:rPr lang="nn-NO" dirty="0"/>
              <a:t> som logg</a:t>
            </a:r>
          </a:p>
          <a:p>
            <a:pPr lvl="1"/>
            <a:r>
              <a:rPr lang="nn-NO" dirty="0"/>
              <a:t>Filer i lager </a:t>
            </a:r>
            <a:r>
              <a:rPr lang="nn-NO" dirty="0" err="1"/>
              <a:t>skrives</a:t>
            </a:r>
            <a:r>
              <a:rPr lang="nn-NO" dirty="0"/>
              <a:t> over med nye data</a:t>
            </a:r>
          </a:p>
          <a:p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195275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978E-286E-49E8-86E0-3FB3FA32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Vestland fylkeskommune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2D3926F-0415-4E5E-A261-478A5D8EBA7B}"/>
              </a:ext>
            </a:extLst>
          </p:cNvPr>
          <p:cNvSpPr/>
          <p:nvPr/>
        </p:nvSpPr>
        <p:spPr>
          <a:xfrm>
            <a:off x="3156739" y="1722192"/>
            <a:ext cx="1201781" cy="818059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n-NO" sz="1400" dirty="0"/>
              <a:t>Program for å sende/</a:t>
            </a:r>
            <a:r>
              <a:rPr lang="nn-NO" sz="1400" dirty="0" err="1"/>
              <a:t>motta</a:t>
            </a:r>
            <a:endParaRPr lang="nn-NO" sz="1400" dirty="0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97D69E39-DC0C-46FB-9F15-56F492CB8EEB}"/>
              </a:ext>
            </a:extLst>
          </p:cNvPr>
          <p:cNvSpPr/>
          <p:nvPr/>
        </p:nvSpPr>
        <p:spPr>
          <a:xfrm>
            <a:off x="777241" y="1722192"/>
            <a:ext cx="1201782" cy="987876"/>
          </a:xfrm>
          <a:prstGeom prst="flowChartMultidocumen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n-NO" sz="1400" dirty="0" err="1"/>
              <a:t>Spørringer</a:t>
            </a:r>
            <a:endParaRPr lang="nn-NO" sz="1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808AD3-DEE6-4FBF-A7C1-33506F6425CB}"/>
              </a:ext>
            </a:extLst>
          </p:cNvPr>
          <p:cNvGrpSpPr/>
          <p:nvPr/>
        </p:nvGrpSpPr>
        <p:grpSpPr>
          <a:xfrm>
            <a:off x="2278260" y="4207874"/>
            <a:ext cx="1143000" cy="703760"/>
            <a:chOff x="1169126" y="4547509"/>
            <a:chExt cx="1143000" cy="703760"/>
          </a:xfrm>
        </p:grpSpPr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20B36C5A-B87B-496E-971A-79B7F4B2A466}"/>
                </a:ext>
              </a:extLst>
            </p:cNvPr>
            <p:cNvSpPr/>
            <p:nvPr/>
          </p:nvSpPr>
          <p:spPr>
            <a:xfrm>
              <a:off x="1169126" y="4852851"/>
              <a:ext cx="1143000" cy="398418"/>
            </a:xfrm>
            <a:prstGeom prst="flowChartMagneticDisk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n-NO" sz="1400" dirty="0"/>
                <a:t>datalager</a:t>
              </a:r>
            </a:p>
          </p:txBody>
        </p:sp>
        <p:sp>
          <p:nvSpPr>
            <p:cNvPr id="9" name="Flowchart: Magnetic Disk 8">
              <a:extLst>
                <a:ext uri="{FF2B5EF4-FFF2-40B4-BE49-F238E27FC236}">
                  <a16:creationId xmlns:a16="http://schemas.microsoft.com/office/drawing/2014/main" id="{016B22DA-D8B1-48FF-836F-5321275E7710}"/>
                </a:ext>
              </a:extLst>
            </p:cNvPr>
            <p:cNvSpPr/>
            <p:nvPr/>
          </p:nvSpPr>
          <p:spPr>
            <a:xfrm>
              <a:off x="1169126" y="4547509"/>
              <a:ext cx="1143000" cy="398418"/>
            </a:xfrm>
            <a:prstGeom prst="flowChartMagneticDisk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n-NO" sz="1400" dirty="0" err="1"/>
                <a:t>VLFK</a:t>
              </a:r>
              <a:r>
                <a:rPr lang="nn-NO" sz="1400" dirty="0"/>
                <a:t> </a:t>
              </a:r>
            </a:p>
          </p:txBody>
        </p:sp>
      </p:grp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7CA234D2-6815-4155-A8A8-A376420F41A0}"/>
              </a:ext>
            </a:extLst>
          </p:cNvPr>
          <p:cNvSpPr/>
          <p:nvPr/>
        </p:nvSpPr>
        <p:spPr>
          <a:xfrm>
            <a:off x="1076479" y="5462181"/>
            <a:ext cx="1018903" cy="685800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n-NO" sz="1400" dirty="0"/>
              <a:t>Power BI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37C73402-25E7-4C2D-8D44-47A8D8936E0C}"/>
              </a:ext>
            </a:extLst>
          </p:cNvPr>
          <p:cNvSpPr/>
          <p:nvPr/>
        </p:nvSpPr>
        <p:spPr>
          <a:xfrm>
            <a:off x="2340309" y="5462181"/>
            <a:ext cx="1018903" cy="685800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n-NO" sz="1400" dirty="0"/>
              <a:t>GIS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F1908129-266B-430C-B770-ACAF6B1B2EB5}"/>
              </a:ext>
            </a:extLst>
          </p:cNvPr>
          <p:cNvSpPr/>
          <p:nvPr/>
        </p:nvSpPr>
        <p:spPr>
          <a:xfrm>
            <a:off x="2340309" y="3011464"/>
            <a:ext cx="1018903" cy="564970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n-NO" sz="1100" dirty="0"/>
              <a:t>Program for oppdatering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7541E307-AFA4-420E-A6DB-B5870EA5FBD6}"/>
              </a:ext>
            </a:extLst>
          </p:cNvPr>
          <p:cNvSpPr/>
          <p:nvPr/>
        </p:nvSpPr>
        <p:spPr>
          <a:xfrm>
            <a:off x="3664130" y="5462181"/>
            <a:ext cx="1018903" cy="685800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n-NO" sz="1400" dirty="0" err="1"/>
              <a:t>Statbank</a:t>
            </a:r>
            <a:endParaRPr lang="nn-NO" sz="14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FDD1E8C-8532-45D7-B330-7C406842BE48}"/>
              </a:ext>
            </a:extLst>
          </p:cNvPr>
          <p:cNvGrpSpPr/>
          <p:nvPr/>
        </p:nvGrpSpPr>
        <p:grpSpPr>
          <a:xfrm>
            <a:off x="8832790" y="2839166"/>
            <a:ext cx="1148564" cy="1917449"/>
            <a:chOff x="8381758" y="1997327"/>
            <a:chExt cx="1148564" cy="191744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593FD3A-ECD7-48DC-86E2-6E2F75A7F7A2}"/>
                </a:ext>
              </a:extLst>
            </p:cNvPr>
            <p:cNvGrpSpPr/>
            <p:nvPr/>
          </p:nvGrpSpPr>
          <p:grpSpPr>
            <a:xfrm>
              <a:off x="8387322" y="3211016"/>
              <a:ext cx="1143000" cy="703760"/>
              <a:chOff x="1169126" y="4547509"/>
              <a:chExt cx="1143000" cy="70376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6" name="Flowchart: Magnetic Disk 15">
                <a:extLst>
                  <a:ext uri="{FF2B5EF4-FFF2-40B4-BE49-F238E27FC236}">
                    <a16:creationId xmlns:a16="http://schemas.microsoft.com/office/drawing/2014/main" id="{5F3E385A-D672-47EA-98B4-D681D8B4E3BB}"/>
                  </a:ext>
                </a:extLst>
              </p:cNvPr>
              <p:cNvSpPr/>
              <p:nvPr/>
            </p:nvSpPr>
            <p:spPr>
              <a:xfrm>
                <a:off x="1169126" y="4852851"/>
                <a:ext cx="1143000" cy="398418"/>
              </a:xfrm>
              <a:prstGeom prst="flowChartMagneticDisk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n-NO" sz="1400" dirty="0"/>
              </a:p>
            </p:txBody>
          </p:sp>
          <p:sp>
            <p:nvSpPr>
              <p:cNvPr id="17" name="Flowchart: Magnetic Disk 16">
                <a:extLst>
                  <a:ext uri="{FF2B5EF4-FFF2-40B4-BE49-F238E27FC236}">
                    <a16:creationId xmlns:a16="http://schemas.microsoft.com/office/drawing/2014/main" id="{D90F666E-471E-40A4-B956-A9D72B65CF82}"/>
                  </a:ext>
                </a:extLst>
              </p:cNvPr>
              <p:cNvSpPr/>
              <p:nvPr/>
            </p:nvSpPr>
            <p:spPr>
              <a:xfrm>
                <a:off x="1169126" y="4547509"/>
                <a:ext cx="1143000" cy="398418"/>
              </a:xfrm>
              <a:prstGeom prst="flowChartMagneticDisk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n-NO" sz="1400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287D450-54A4-418F-B681-1B4C46DD34F3}"/>
                </a:ext>
              </a:extLst>
            </p:cNvPr>
            <p:cNvGrpSpPr/>
            <p:nvPr/>
          </p:nvGrpSpPr>
          <p:grpSpPr>
            <a:xfrm>
              <a:off x="8387322" y="2597401"/>
              <a:ext cx="1143000" cy="703760"/>
              <a:chOff x="1169126" y="4547509"/>
              <a:chExt cx="1143000" cy="70376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9" name="Flowchart: Magnetic Disk 18">
                <a:extLst>
                  <a:ext uri="{FF2B5EF4-FFF2-40B4-BE49-F238E27FC236}">
                    <a16:creationId xmlns:a16="http://schemas.microsoft.com/office/drawing/2014/main" id="{DB97D140-BD85-439A-8BD9-BC631A2975E5}"/>
                  </a:ext>
                </a:extLst>
              </p:cNvPr>
              <p:cNvSpPr/>
              <p:nvPr/>
            </p:nvSpPr>
            <p:spPr>
              <a:xfrm>
                <a:off x="1169126" y="4852851"/>
                <a:ext cx="1143000" cy="398418"/>
              </a:xfrm>
              <a:prstGeom prst="flowChartMagneticDisk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n-NO" sz="1400" dirty="0"/>
                  <a:t>Database</a:t>
                </a:r>
              </a:p>
            </p:txBody>
          </p:sp>
          <p:sp>
            <p:nvSpPr>
              <p:cNvPr id="20" name="Flowchart: Magnetic Disk 19">
                <a:extLst>
                  <a:ext uri="{FF2B5EF4-FFF2-40B4-BE49-F238E27FC236}">
                    <a16:creationId xmlns:a16="http://schemas.microsoft.com/office/drawing/2014/main" id="{8AA60422-A3DA-45CB-A5B4-68D19D1870F3}"/>
                  </a:ext>
                </a:extLst>
              </p:cNvPr>
              <p:cNvSpPr/>
              <p:nvPr/>
            </p:nvSpPr>
            <p:spPr>
              <a:xfrm>
                <a:off x="1169126" y="4547509"/>
                <a:ext cx="1143000" cy="398418"/>
              </a:xfrm>
              <a:prstGeom prst="flowChartMagneticDisk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n-NO" sz="1400" dirty="0"/>
                  <a:t>Søk 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965DE4-0695-4A04-8BC4-21A2E6023F5E}"/>
                </a:ext>
              </a:extLst>
            </p:cNvPr>
            <p:cNvGrpSpPr/>
            <p:nvPr/>
          </p:nvGrpSpPr>
          <p:grpSpPr>
            <a:xfrm>
              <a:off x="8381758" y="1997327"/>
              <a:ext cx="1143000" cy="703760"/>
              <a:chOff x="1169126" y="4547509"/>
              <a:chExt cx="1143000" cy="70376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2" name="Flowchart: Magnetic Disk 21">
                <a:extLst>
                  <a:ext uri="{FF2B5EF4-FFF2-40B4-BE49-F238E27FC236}">
                    <a16:creationId xmlns:a16="http://schemas.microsoft.com/office/drawing/2014/main" id="{921B81C0-8CC0-411C-9CC3-172A36559DF1}"/>
                  </a:ext>
                </a:extLst>
              </p:cNvPr>
              <p:cNvSpPr/>
              <p:nvPr/>
            </p:nvSpPr>
            <p:spPr>
              <a:xfrm>
                <a:off x="1169126" y="4852851"/>
                <a:ext cx="1143000" cy="398418"/>
              </a:xfrm>
              <a:prstGeom prst="flowChartMagneticDisk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n-NO" sz="1400" dirty="0"/>
              </a:p>
            </p:txBody>
          </p:sp>
          <p:sp>
            <p:nvSpPr>
              <p:cNvPr id="23" name="Flowchart: Magnetic Disk 22">
                <a:extLst>
                  <a:ext uri="{FF2B5EF4-FFF2-40B4-BE49-F238E27FC236}">
                    <a16:creationId xmlns:a16="http://schemas.microsoft.com/office/drawing/2014/main" id="{5FAB1EBC-5D76-43A4-9514-DB30441DC945}"/>
                  </a:ext>
                </a:extLst>
              </p:cNvPr>
              <p:cNvSpPr/>
              <p:nvPr/>
            </p:nvSpPr>
            <p:spPr>
              <a:xfrm>
                <a:off x="1169126" y="4547509"/>
                <a:ext cx="1143000" cy="398418"/>
              </a:xfrm>
              <a:prstGeom prst="flowChartMagneticDisk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n-NO" sz="1400" dirty="0"/>
                  <a:t>SSB</a:t>
                </a:r>
              </a:p>
            </p:txBody>
          </p:sp>
        </p:grpSp>
      </p:grp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FF8F8C42-C811-418D-838C-A94DC7DB9944}"/>
              </a:ext>
            </a:extLst>
          </p:cNvPr>
          <p:cNvSpPr/>
          <p:nvPr/>
        </p:nvSpPr>
        <p:spPr>
          <a:xfrm>
            <a:off x="6363910" y="3439240"/>
            <a:ext cx="1227909" cy="653143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n-NO" sz="1400" dirty="0"/>
              <a:t>SSB API</a:t>
            </a: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229A9576-BB0E-4FC8-AFF4-74C228A460CA}"/>
              </a:ext>
            </a:extLst>
          </p:cNvPr>
          <p:cNvSpPr/>
          <p:nvPr/>
        </p:nvSpPr>
        <p:spPr>
          <a:xfrm>
            <a:off x="7623326" y="3749925"/>
            <a:ext cx="1177956" cy="93076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 sz="1400" dirty="0" err="1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9BCD7E5-C797-4769-8F34-A4119879EE23}"/>
              </a:ext>
            </a:extLst>
          </p:cNvPr>
          <p:cNvCxnSpPr>
            <a:stCxn id="4" idx="0"/>
            <a:endCxn id="25" idx="0"/>
          </p:cNvCxnSpPr>
          <p:nvPr/>
        </p:nvCxnSpPr>
        <p:spPr>
          <a:xfrm rot="16200000" flipH="1">
            <a:off x="4509223" y="970599"/>
            <a:ext cx="1717048" cy="3220235"/>
          </a:xfrm>
          <a:prstGeom prst="curvedConnector3">
            <a:avLst>
              <a:gd name="adj1" fmla="val -13314"/>
            </a:avLst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664B159D-6A16-4EC5-8A18-9E524D887945}"/>
              </a:ext>
            </a:extLst>
          </p:cNvPr>
          <p:cNvCxnSpPr>
            <a:cxnSpLocks/>
            <a:stCxn id="25" idx="2"/>
            <a:endCxn id="4" idx="2"/>
          </p:cNvCxnSpPr>
          <p:nvPr/>
        </p:nvCxnSpPr>
        <p:spPr>
          <a:xfrm rot="5400000" flipH="1">
            <a:off x="4591682" y="1706200"/>
            <a:ext cx="1552132" cy="3220235"/>
          </a:xfrm>
          <a:prstGeom prst="curvedConnector3">
            <a:avLst>
              <a:gd name="adj1" fmla="val -14728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4F34A76-AD85-43EA-B66E-574264F6CB92}"/>
              </a:ext>
            </a:extLst>
          </p:cNvPr>
          <p:cNvCxnSpPr>
            <a:stCxn id="6" idx="2"/>
            <a:endCxn id="13" idx="1"/>
          </p:cNvCxnSpPr>
          <p:nvPr/>
        </p:nvCxnSpPr>
        <p:spPr>
          <a:xfrm rot="16200000" flipH="1">
            <a:off x="1506790" y="2460430"/>
            <a:ext cx="621292" cy="1045745"/>
          </a:xfrm>
          <a:prstGeom prst="curvedConnector2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49FB484A-8A7C-4163-83EC-F8277B4B1BB1}"/>
              </a:ext>
            </a:extLst>
          </p:cNvPr>
          <p:cNvCxnSpPr>
            <a:stCxn id="4" idx="3"/>
            <a:endCxn id="8" idx="4"/>
          </p:cNvCxnSpPr>
          <p:nvPr/>
        </p:nvCxnSpPr>
        <p:spPr>
          <a:xfrm flipH="1">
            <a:off x="3421260" y="2131222"/>
            <a:ext cx="937260" cy="2581203"/>
          </a:xfrm>
          <a:prstGeom prst="curvedConnector3">
            <a:avLst>
              <a:gd name="adj1" fmla="val -24390"/>
            </a:avLst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4222AB42-B031-44FA-8EDF-2E61D836F4C5}"/>
              </a:ext>
            </a:extLst>
          </p:cNvPr>
          <p:cNvCxnSpPr>
            <a:stCxn id="8" idx="3"/>
            <a:endCxn id="11" idx="0"/>
          </p:cNvCxnSpPr>
          <p:nvPr/>
        </p:nvCxnSpPr>
        <p:spPr>
          <a:xfrm rot="5400000">
            <a:off x="1942573" y="4554993"/>
            <a:ext cx="550547" cy="1263829"/>
          </a:xfrm>
          <a:prstGeom prst="curvedConnector3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ADDB3900-C28D-4087-96BE-577F4DC25D18}"/>
              </a:ext>
            </a:extLst>
          </p:cNvPr>
          <p:cNvCxnSpPr>
            <a:stCxn id="8" idx="3"/>
            <a:endCxn id="12" idx="0"/>
          </p:cNvCxnSpPr>
          <p:nvPr/>
        </p:nvCxnSpPr>
        <p:spPr>
          <a:xfrm rot="16200000" flipH="1">
            <a:off x="2574487" y="5186906"/>
            <a:ext cx="550547" cy="1"/>
          </a:xfrm>
          <a:prstGeom prst="curvedConnector3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6AB632A-B07D-4C29-BBCA-1CC73B2798B7}"/>
              </a:ext>
            </a:extLst>
          </p:cNvPr>
          <p:cNvCxnSpPr>
            <a:stCxn id="8" idx="3"/>
            <a:endCxn id="14" idx="0"/>
          </p:cNvCxnSpPr>
          <p:nvPr/>
        </p:nvCxnSpPr>
        <p:spPr>
          <a:xfrm rot="16200000" flipH="1">
            <a:off x="3236398" y="4524996"/>
            <a:ext cx="550547" cy="1323822"/>
          </a:xfrm>
          <a:prstGeom prst="curvedConnector3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2DCB3C66-D2BD-4112-AECE-74BF5FF55B21}"/>
              </a:ext>
            </a:extLst>
          </p:cNvPr>
          <p:cNvCxnSpPr>
            <a:endCxn id="9" idx="1"/>
          </p:cNvCxnSpPr>
          <p:nvPr/>
        </p:nvCxnSpPr>
        <p:spPr>
          <a:xfrm rot="5400000">
            <a:off x="2565048" y="3923161"/>
            <a:ext cx="569425" cy="12700"/>
          </a:xfrm>
          <a:prstGeom prst="curvedConnector3">
            <a:avLst/>
          </a:prstGeom>
          <a:ln w="1905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6C98C471-B3D1-45EF-AD08-B2A4758EA4BC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1979023" y="2131222"/>
            <a:ext cx="1177716" cy="84908"/>
          </a:xfrm>
          <a:prstGeom prst="curvedConnector3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93FE434A-02FD-448F-886A-B3DBC93566C8}"/>
              </a:ext>
            </a:extLst>
          </p:cNvPr>
          <p:cNvCxnSpPr>
            <a:stCxn id="13" idx="3"/>
            <a:endCxn id="25" idx="1"/>
          </p:cNvCxnSpPr>
          <p:nvPr/>
        </p:nvCxnSpPr>
        <p:spPr>
          <a:xfrm>
            <a:off x="3359212" y="3293949"/>
            <a:ext cx="3004698" cy="471863"/>
          </a:xfrm>
          <a:prstGeom prst="curvedConnector3">
            <a:avLst/>
          </a:prstGeom>
          <a:ln w="1905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4A586089-9643-42D0-840E-5C82F1FB9EBE}"/>
              </a:ext>
            </a:extLst>
          </p:cNvPr>
          <p:cNvCxnSpPr>
            <a:stCxn id="13" idx="0"/>
            <a:endCxn id="4" idx="1"/>
          </p:cNvCxnSpPr>
          <p:nvPr/>
        </p:nvCxnSpPr>
        <p:spPr>
          <a:xfrm rot="5400000" flipH="1" flipV="1">
            <a:off x="2563129" y="2417854"/>
            <a:ext cx="880242" cy="306978"/>
          </a:xfrm>
          <a:prstGeom prst="curvedConnector2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65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1" grpId="0" animBg="1"/>
      <p:bldP spid="12" grpId="0" animBg="1"/>
      <p:bldP spid="13" grpId="0" animBg="1"/>
      <p:bldP spid="14" grpId="0" animBg="1"/>
      <p:bldP spid="25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Praktisk eksempel fra Troms og Finnmark</a:t>
            </a:r>
          </a:p>
        </p:txBody>
      </p:sp>
      <p:pic>
        <p:nvPicPr>
          <p:cNvPr id="4" name="Bilde 3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l="735"/>
          <a:stretch/>
        </p:blipFill>
        <p:spPr>
          <a:xfrm>
            <a:off x="838200" y="1690688"/>
            <a:ext cx="1045723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15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6499-09E2-4E22-9B84-3EA04EB6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Til neste gang er det kjekt å ha: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7F3C6-0B54-4A2D-8C1F-F304AF3A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En </a:t>
            </a:r>
            <a:r>
              <a:rPr lang="nn-NO" dirty="0" err="1"/>
              <a:t>texteditor</a:t>
            </a:r>
            <a:endParaRPr lang="nn-NO" dirty="0"/>
          </a:p>
          <a:p>
            <a:pPr lvl="1"/>
            <a:r>
              <a:rPr lang="nn-NO" dirty="0"/>
              <a:t>Notepad ++</a:t>
            </a:r>
          </a:p>
          <a:p>
            <a:pPr lvl="1"/>
            <a:r>
              <a:rPr lang="nn-NO" dirty="0"/>
              <a:t>Atom</a:t>
            </a:r>
          </a:p>
          <a:p>
            <a:r>
              <a:rPr lang="nn-NO" dirty="0"/>
              <a:t>Undersøke om det er </a:t>
            </a:r>
            <a:r>
              <a:rPr lang="nn-NO" dirty="0" err="1"/>
              <a:t>mulig</a:t>
            </a:r>
            <a:r>
              <a:rPr lang="nn-NO" dirty="0"/>
              <a:t> å installere </a:t>
            </a:r>
            <a:r>
              <a:rPr lang="nn-NO" dirty="0" err="1"/>
              <a:t>miniconda</a:t>
            </a:r>
            <a:r>
              <a:rPr lang="nn-NO" dirty="0"/>
              <a:t>/</a:t>
            </a:r>
            <a:r>
              <a:rPr lang="nn-NO" dirty="0" err="1"/>
              <a:t>anaconda</a:t>
            </a:r>
            <a:r>
              <a:rPr lang="nn-NO" dirty="0"/>
              <a:t>/</a:t>
            </a:r>
            <a:r>
              <a:rPr lang="nn-NO" dirty="0" err="1"/>
              <a:t>rstudio</a:t>
            </a:r>
            <a:r>
              <a:rPr lang="nn-NO" dirty="0"/>
              <a:t> på din maskin</a:t>
            </a:r>
          </a:p>
          <a:p>
            <a:pPr lvl="1"/>
            <a:r>
              <a:rPr lang="nn-NO" dirty="0" err="1"/>
              <a:t>Ellers</a:t>
            </a:r>
            <a:r>
              <a:rPr lang="nn-NO" dirty="0"/>
              <a:t> kan dette kurset helt fint </a:t>
            </a:r>
            <a:r>
              <a:rPr lang="nn-NO" dirty="0" err="1"/>
              <a:t>gjennomføres</a:t>
            </a:r>
            <a:r>
              <a:rPr lang="nn-NO" dirty="0"/>
              <a:t> med Excel eller Power BI</a:t>
            </a:r>
          </a:p>
          <a:p>
            <a:pPr lvl="1"/>
            <a:r>
              <a:rPr lang="nn-NO" dirty="0"/>
              <a:t>Det er først i trinn 3 vi skal bruke dette</a:t>
            </a:r>
          </a:p>
          <a:p>
            <a:r>
              <a:rPr lang="nn-NO" dirty="0"/>
              <a:t>Tenke på om det er </a:t>
            </a:r>
            <a:r>
              <a:rPr lang="nn-NO" dirty="0" err="1"/>
              <a:t>noe</a:t>
            </a:r>
            <a:r>
              <a:rPr lang="nn-NO" dirty="0"/>
              <a:t> som bør </a:t>
            </a:r>
            <a:r>
              <a:rPr lang="nn-NO" dirty="0" err="1"/>
              <a:t>repeteres</a:t>
            </a:r>
            <a:r>
              <a:rPr lang="nn-NO" dirty="0"/>
              <a:t> og sende inn spørsmål/forslag til: max.koller@vlfk.no</a:t>
            </a:r>
          </a:p>
        </p:txBody>
      </p:sp>
    </p:spTree>
    <p:extLst>
      <p:ext uri="{BB962C8B-B14F-4D97-AF65-F5344CB8AC3E}">
        <p14:creationId xmlns:p14="http://schemas.microsoft.com/office/powerpoint/2010/main" val="428050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6EC72531-91C9-4657-87F2-5D34252CB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7891"/>
            <a:ext cx="10515600" cy="997605"/>
          </a:xfrm>
        </p:spPr>
        <p:txBody>
          <a:bodyPr/>
          <a:lstStyle/>
          <a:p>
            <a:pPr algn="ctr"/>
            <a:r>
              <a:rPr lang="nb-NO" b="1" dirty="0">
                <a:solidFill>
                  <a:schemeClr val="tx1"/>
                </a:solidFill>
              </a:rPr>
              <a:t>Tusen takk for oppmerksomheten!</a:t>
            </a:r>
          </a:p>
          <a:p>
            <a:pPr algn="ctr"/>
            <a:r>
              <a:rPr lang="nb-NO" dirty="0">
                <a:solidFill>
                  <a:schemeClr val="tx2"/>
                </a:solidFill>
              </a:rPr>
              <a:t>post@pandaanalyse.no </a:t>
            </a:r>
            <a:r>
              <a:rPr lang="nb-NO" b="1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/</a:t>
            </a:r>
            <a:r>
              <a:rPr lang="nb-NO" dirty="0">
                <a:solidFill>
                  <a:schemeClr val="tx2"/>
                </a:solidFill>
              </a:rPr>
              <a:t> pandaanalyse.no</a:t>
            </a:r>
          </a:p>
          <a:p>
            <a:endParaRPr lang="nb-NO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9D382663-C162-4155-8979-9F6CD44D6B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80901" y="2128626"/>
            <a:ext cx="6430198" cy="130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8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BB8C87-BDEE-45C4-992C-A0DAF1D8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accent2"/>
                </a:solidFill>
                <a:latin typeface="News Gothic MT" panose="020B0504020203020204" pitchFamily="34" charset="0"/>
              </a:rPr>
              <a:t>Bakgrunn for kurset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36547BA-B9C2-48C2-80EF-B80C8D6AF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Et grunnleggende og lavterskel kurs om API</a:t>
            </a:r>
          </a:p>
          <a:p>
            <a:r>
              <a:rPr lang="nb-NO" dirty="0"/>
              <a:t>Deling av erfaringer og kompetanse i nettverket</a:t>
            </a:r>
          </a:p>
          <a:p>
            <a:r>
              <a:rPr lang="nb-NO" dirty="0"/>
              <a:t>Ønsker om å automatisere</a:t>
            </a:r>
          </a:p>
          <a:p>
            <a:pPr lvl="1"/>
            <a:r>
              <a:rPr lang="nb-NO" dirty="0"/>
              <a:t>Datainnsamling</a:t>
            </a:r>
          </a:p>
          <a:p>
            <a:pPr lvl="1"/>
            <a:r>
              <a:rPr lang="nb-NO" dirty="0"/>
              <a:t>Rapporter</a:t>
            </a:r>
          </a:p>
          <a:p>
            <a:r>
              <a:rPr lang="nb-NO" dirty="0"/>
              <a:t>Godt fundament for mer sentralisert datalagring</a:t>
            </a:r>
          </a:p>
          <a:p>
            <a:r>
              <a:rPr lang="nb-NO" dirty="0"/>
              <a:t>Enklere oppdatering av kunnskapsgrunnlag</a:t>
            </a:r>
          </a:p>
          <a:p>
            <a:r>
              <a:rPr lang="nb-NO" dirty="0"/>
              <a:t>Indikatorer</a:t>
            </a:r>
          </a:p>
          <a:p>
            <a:r>
              <a:rPr lang="nb-NO" dirty="0"/>
              <a:t>Ett supplement til Power BI kursrekken som går parallelt</a:t>
            </a:r>
          </a:p>
        </p:txBody>
      </p:sp>
    </p:spTree>
    <p:extLst>
      <p:ext uri="{BB962C8B-B14F-4D97-AF65-F5344CB8AC3E}">
        <p14:creationId xmlns:p14="http://schemas.microsoft.com/office/powerpoint/2010/main" val="334247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2FF7-B06A-47AD-931C-8BB5CA128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Introduksjon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49B0C-DD66-4955-B689-6B31A341E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 err="1"/>
              <a:t>Grunnleggende</a:t>
            </a:r>
            <a:r>
              <a:rPr lang="nn-NO" dirty="0"/>
              <a:t> kurs – ingen erfaring nødvendig!</a:t>
            </a:r>
          </a:p>
          <a:p>
            <a:r>
              <a:rPr lang="nn-NO" dirty="0"/>
              <a:t>Mål:</a:t>
            </a:r>
          </a:p>
          <a:p>
            <a:pPr lvl="1"/>
            <a:r>
              <a:rPr lang="nn-NO" dirty="0"/>
              <a:t>Få en oversikt over </a:t>
            </a:r>
            <a:r>
              <a:rPr lang="nn-NO" dirty="0" err="1"/>
              <a:t>hva</a:t>
            </a:r>
            <a:r>
              <a:rPr lang="nn-NO" dirty="0"/>
              <a:t> et API er og </a:t>
            </a:r>
            <a:r>
              <a:rPr lang="nn-NO" dirty="0" err="1"/>
              <a:t>hvordan</a:t>
            </a:r>
            <a:r>
              <a:rPr lang="nn-NO" dirty="0"/>
              <a:t> de fungerer (Trinn 1)</a:t>
            </a:r>
          </a:p>
          <a:p>
            <a:pPr lvl="1"/>
            <a:r>
              <a:rPr lang="nn-NO" dirty="0"/>
              <a:t>Generere en </a:t>
            </a:r>
            <a:r>
              <a:rPr lang="nn-NO" dirty="0" err="1"/>
              <a:t>spørring</a:t>
            </a:r>
            <a:r>
              <a:rPr lang="nn-NO" dirty="0"/>
              <a:t> i statistikkbanken (SSB) og API konsollen (SSB) (Trinn 2)</a:t>
            </a:r>
          </a:p>
          <a:p>
            <a:pPr lvl="1"/>
            <a:r>
              <a:rPr lang="nn-NO" dirty="0"/>
              <a:t>Kunne hente </a:t>
            </a:r>
            <a:r>
              <a:rPr lang="nn-NO" dirty="0" err="1"/>
              <a:t>ett</a:t>
            </a:r>
            <a:r>
              <a:rPr lang="nn-NO" dirty="0"/>
              <a:t> eller </a:t>
            </a:r>
            <a:r>
              <a:rPr lang="nn-NO" dirty="0" err="1"/>
              <a:t>flere</a:t>
            </a:r>
            <a:r>
              <a:rPr lang="nn-NO" dirty="0"/>
              <a:t> datasett via SSB sitt API med enten: (Trinn 3)</a:t>
            </a:r>
          </a:p>
          <a:p>
            <a:pPr lvl="2"/>
            <a:r>
              <a:rPr lang="nn-NO" dirty="0"/>
              <a:t>R</a:t>
            </a:r>
          </a:p>
          <a:p>
            <a:pPr lvl="2"/>
            <a:r>
              <a:rPr lang="nn-NO" dirty="0"/>
              <a:t>Python</a:t>
            </a:r>
          </a:p>
          <a:p>
            <a:pPr lvl="2"/>
            <a:r>
              <a:rPr lang="nn-NO" dirty="0"/>
              <a:t>Power Query (Power BI, Excel)</a:t>
            </a:r>
          </a:p>
          <a:p>
            <a:pPr lvl="1"/>
            <a:r>
              <a:rPr lang="nn-NO" dirty="0"/>
              <a:t>Nettverksbygging for kompetanse- og erfaringsutveksling </a:t>
            </a:r>
          </a:p>
          <a:p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23665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049126-0F0F-4309-87AB-02649D70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01E0D0E-9F9C-4AC2-B486-E692B7D6B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333565" cy="4351338"/>
          </a:xfrm>
        </p:spPr>
        <p:txBody>
          <a:bodyPr>
            <a:normAutofit lnSpcReduction="10000"/>
          </a:bodyPr>
          <a:lstStyle/>
          <a:p>
            <a:r>
              <a:rPr lang="nn-NO" dirty="0">
                <a:hlinkClick r:id="rId2"/>
              </a:rPr>
              <a:t>https://www.r-project.org/</a:t>
            </a:r>
            <a:endParaRPr lang="nn-NO" dirty="0"/>
          </a:p>
          <a:p>
            <a:r>
              <a:rPr lang="nn-NO" dirty="0"/>
              <a:t>Programmeringsspråk for statistiske </a:t>
            </a:r>
            <a:r>
              <a:rPr lang="nn-NO" dirty="0" err="1"/>
              <a:t>beregninger</a:t>
            </a:r>
            <a:r>
              <a:rPr lang="nn-NO" dirty="0"/>
              <a:t> og visualisering</a:t>
            </a:r>
          </a:p>
          <a:p>
            <a:r>
              <a:rPr lang="nn-NO" dirty="0" err="1"/>
              <a:t>Åpen</a:t>
            </a:r>
            <a:r>
              <a:rPr lang="nn-NO" dirty="0"/>
              <a:t> </a:t>
            </a:r>
            <a:r>
              <a:rPr lang="nn-NO" dirty="0" err="1"/>
              <a:t>kildekode</a:t>
            </a:r>
            <a:r>
              <a:rPr lang="nn-NO" dirty="0"/>
              <a:t> </a:t>
            </a:r>
          </a:p>
          <a:p>
            <a:r>
              <a:rPr lang="nn-NO" dirty="0" err="1"/>
              <a:t>Tilgjengelig</a:t>
            </a:r>
            <a:r>
              <a:rPr lang="nn-NO" dirty="0"/>
              <a:t> for </a:t>
            </a:r>
            <a:r>
              <a:rPr lang="nn-NO" dirty="0" err="1"/>
              <a:t>macOS</a:t>
            </a:r>
            <a:r>
              <a:rPr lang="nn-NO" dirty="0"/>
              <a:t> og Windows (+ fleire </a:t>
            </a:r>
            <a:r>
              <a:rPr lang="nn-NO" dirty="0" err="1"/>
              <a:t>linux</a:t>
            </a:r>
            <a:r>
              <a:rPr lang="nn-NO" dirty="0"/>
              <a:t> </a:t>
            </a:r>
            <a:r>
              <a:rPr lang="nn-NO" dirty="0" err="1"/>
              <a:t>distribusjoner</a:t>
            </a:r>
            <a:r>
              <a:rPr lang="nn-NO" dirty="0"/>
              <a:t>)</a:t>
            </a:r>
          </a:p>
          <a:p>
            <a:r>
              <a:rPr lang="nn-NO" dirty="0"/>
              <a:t>Kan utvide funksjonalitet med «</a:t>
            </a:r>
            <a:r>
              <a:rPr lang="nn-NO" dirty="0" err="1"/>
              <a:t>packages</a:t>
            </a:r>
            <a:r>
              <a:rPr lang="nn-NO" dirty="0"/>
              <a:t>» (også fritt </a:t>
            </a:r>
            <a:r>
              <a:rPr lang="nn-NO" dirty="0" err="1"/>
              <a:t>tilgjengelig</a:t>
            </a:r>
            <a:r>
              <a:rPr lang="nn-NO" dirty="0"/>
              <a:t>)</a:t>
            </a:r>
          </a:p>
          <a:p>
            <a:r>
              <a:rPr lang="nn-NO" dirty="0"/>
              <a:t>Stor gruppe </a:t>
            </a:r>
            <a:r>
              <a:rPr lang="nn-NO" dirty="0" err="1"/>
              <a:t>brukere</a:t>
            </a:r>
            <a:r>
              <a:rPr lang="nn-NO" dirty="0"/>
              <a:t> og mye informasjon </a:t>
            </a:r>
            <a:r>
              <a:rPr lang="nn-NO" dirty="0" err="1"/>
              <a:t>tilgjengelig</a:t>
            </a:r>
            <a:r>
              <a:rPr lang="nn-NO" dirty="0"/>
              <a:t> på nett</a:t>
            </a:r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C667A2E9-2836-4C13-AC7A-56A88A93D4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7770672" y="1690688"/>
            <a:ext cx="3175233" cy="2460805"/>
          </a:xfrm>
        </p:spPr>
      </p:pic>
    </p:spTree>
    <p:extLst>
      <p:ext uri="{BB962C8B-B14F-4D97-AF65-F5344CB8AC3E}">
        <p14:creationId xmlns:p14="http://schemas.microsoft.com/office/powerpoint/2010/main" val="334366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049126-0F0F-4309-87AB-02649D70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accent2"/>
                </a:solidFill>
              </a:rPr>
              <a:t>Python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01E0D0E-9F9C-4AC2-B486-E692B7D6B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274859" cy="4351338"/>
          </a:xfrm>
        </p:spPr>
        <p:txBody>
          <a:bodyPr>
            <a:normAutofit fontScale="85000" lnSpcReduction="20000"/>
          </a:bodyPr>
          <a:lstStyle/>
          <a:p>
            <a:r>
              <a:rPr lang="nb-NO" dirty="0">
                <a:hlinkClick r:id="rId2"/>
              </a:rPr>
              <a:t>www.python.org</a:t>
            </a:r>
            <a:endParaRPr lang="nb-NO" dirty="0"/>
          </a:p>
          <a:p>
            <a:r>
              <a:rPr lang="nn-NO" dirty="0" err="1"/>
              <a:t>Miniconda</a:t>
            </a:r>
            <a:r>
              <a:rPr lang="nn-NO" dirty="0"/>
              <a:t> (</a:t>
            </a:r>
            <a:r>
              <a:rPr lang="nn-NO" dirty="0">
                <a:hlinkClick r:id="rId3"/>
              </a:rPr>
              <a:t>https://docs.conda.io/en/latest/miniconda.html</a:t>
            </a:r>
            <a:r>
              <a:rPr lang="nn-NO" dirty="0"/>
              <a:t>)</a:t>
            </a:r>
          </a:p>
          <a:p>
            <a:r>
              <a:rPr lang="nn-NO" dirty="0" err="1"/>
              <a:t>Anaconda</a:t>
            </a:r>
            <a:r>
              <a:rPr lang="nn-NO" dirty="0"/>
              <a:t> (</a:t>
            </a:r>
            <a:r>
              <a:rPr lang="nn-NO" dirty="0">
                <a:hlinkClick r:id="rId4"/>
              </a:rPr>
              <a:t>https://www.anaconda.com/products/individual</a:t>
            </a:r>
            <a:r>
              <a:rPr lang="nn-NO" dirty="0"/>
              <a:t>)</a:t>
            </a:r>
            <a:endParaRPr lang="nb-NO" dirty="0"/>
          </a:p>
          <a:p>
            <a:r>
              <a:rPr lang="nb-NO" dirty="0"/>
              <a:t>Programmeringsspråk for utvikling av applikasjoner og «data science»</a:t>
            </a:r>
          </a:p>
          <a:p>
            <a:r>
              <a:rPr lang="nb-NO" dirty="0"/>
              <a:t>Tilgang til funksjoner (via API) til en rekke programmer</a:t>
            </a:r>
          </a:p>
          <a:p>
            <a:r>
              <a:rPr lang="nb-NO" dirty="0"/>
              <a:t>Egnet til dataflyter som involverer en rekke programmer</a:t>
            </a:r>
          </a:p>
          <a:p>
            <a:r>
              <a:rPr lang="nb-NO" dirty="0"/>
              <a:t>Åpen kildekode</a:t>
            </a:r>
          </a:p>
          <a:p>
            <a:r>
              <a:rPr lang="nb-NO" dirty="0"/>
              <a:t>Stort brukermiljø</a:t>
            </a:r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C667A2E9-2836-4C13-AC7A-56A88A93D4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/>
        </p:blipFill>
        <p:spPr>
          <a:xfrm>
            <a:off x="8789116" y="1825625"/>
            <a:ext cx="2676743" cy="2676743"/>
          </a:xfrm>
        </p:spPr>
      </p:pic>
    </p:spTree>
    <p:extLst>
      <p:ext uri="{BB962C8B-B14F-4D97-AF65-F5344CB8AC3E}">
        <p14:creationId xmlns:p14="http://schemas.microsoft.com/office/powerpoint/2010/main" val="52546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049126-0F0F-4309-87AB-02649D70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accent2"/>
                </a:solidFill>
              </a:rPr>
              <a:t>Power Query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01E0D0E-9F9C-4AC2-B486-E692B7D6B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853518" cy="4351338"/>
          </a:xfrm>
        </p:spPr>
        <p:txBody>
          <a:bodyPr/>
          <a:lstStyle/>
          <a:p>
            <a:r>
              <a:rPr lang="nb-NO" dirty="0"/>
              <a:t>Motor for transformasjon og klargjøring av data</a:t>
            </a:r>
          </a:p>
          <a:p>
            <a:r>
              <a:rPr lang="nb-NO" dirty="0"/>
              <a:t>Integrert i Excel og Power BI</a:t>
            </a:r>
          </a:p>
          <a:p>
            <a:r>
              <a:rPr lang="nb-NO" dirty="0"/>
              <a:t>Kan også kjøre Python og R script</a:t>
            </a:r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C667A2E9-2836-4C13-AC7A-56A88A93D4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8892988" y="1825625"/>
            <a:ext cx="2008093" cy="2008093"/>
          </a:xfrm>
        </p:spPr>
      </p:pic>
      <p:pic>
        <p:nvPicPr>
          <p:cNvPr id="7" name="Plassholder for innhold 5">
            <a:extLst>
              <a:ext uri="{FF2B5EF4-FFF2-40B4-BE49-F238E27FC236}">
                <a16:creationId xmlns:a16="http://schemas.microsoft.com/office/drawing/2014/main" id="{8DEE4957-CC8C-4FDF-9564-EF4F5CF397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8892988" y="3968655"/>
            <a:ext cx="2008094" cy="16168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92975F-2048-40BC-8889-B284A27AE8A7}"/>
              </a:ext>
            </a:extLst>
          </p:cNvPr>
          <p:cNvSpPr txBox="1"/>
          <p:nvPr/>
        </p:nvSpPr>
        <p:spPr>
          <a:xfrm>
            <a:off x="5981700" y="7313197"/>
            <a:ext cx="33722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900">
                <a:hlinkClick r:id="rId3" tooltip="https://www.foolegg.com/how-to-force-microsoft-excel-to-open-file-in-a-new-window/"/>
              </a:rPr>
              <a:t>This Photo</a:t>
            </a:r>
            <a:r>
              <a:rPr lang="nn-NO" sz="900"/>
              <a:t> by Unknown Author is licensed under </a:t>
            </a:r>
            <a:r>
              <a:rPr lang="nn-NO" sz="900">
                <a:hlinkClick r:id="rId6" tooltip="https://creativecommons.org/licenses/by/3.0/"/>
              </a:rPr>
              <a:t>CC BY</a:t>
            </a:r>
            <a:endParaRPr lang="nn-NO" sz="900"/>
          </a:p>
        </p:txBody>
      </p:sp>
    </p:spTree>
    <p:extLst>
      <p:ext uri="{BB962C8B-B14F-4D97-AF65-F5344CB8AC3E}">
        <p14:creationId xmlns:p14="http://schemas.microsoft.com/office/powerpoint/2010/main" val="355889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0F27-C3AD-4729-8C75-96086DDF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/>
              <a:t>Hva</a:t>
            </a:r>
            <a:r>
              <a:rPr lang="nn-NO" dirty="0"/>
              <a:t> skal </a:t>
            </a:r>
            <a:r>
              <a:rPr lang="nn-NO" dirty="0" err="1"/>
              <a:t>jeg</a:t>
            </a:r>
            <a:r>
              <a:rPr lang="nn-NO" dirty="0"/>
              <a:t> </a:t>
            </a:r>
            <a:r>
              <a:rPr lang="nn-NO" dirty="0" err="1"/>
              <a:t>velge</a:t>
            </a:r>
            <a:r>
              <a:rPr lang="nn-NO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DA3C0-D64A-49F3-8300-A6EC6DB4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R &amp; Python er på dette nivået like</a:t>
            </a:r>
          </a:p>
          <a:p>
            <a:r>
              <a:rPr lang="nn-NO" dirty="0"/>
              <a:t>Avhengig av </a:t>
            </a:r>
            <a:r>
              <a:rPr lang="nn-NO" dirty="0" err="1"/>
              <a:t>tilganger</a:t>
            </a:r>
            <a:r>
              <a:rPr lang="nn-NO" dirty="0"/>
              <a:t> og </a:t>
            </a:r>
            <a:r>
              <a:rPr lang="nn-NO" dirty="0" err="1"/>
              <a:t>rettigheter</a:t>
            </a:r>
            <a:r>
              <a:rPr lang="nn-NO" dirty="0"/>
              <a:t> på datamaskinen </a:t>
            </a:r>
          </a:p>
          <a:p>
            <a:r>
              <a:rPr lang="nn-NO" dirty="0" err="1"/>
              <a:t>Hvis</a:t>
            </a:r>
            <a:r>
              <a:rPr lang="nn-NO" dirty="0"/>
              <a:t> du bruker mest Excel og Power BI, er </a:t>
            </a:r>
            <a:r>
              <a:rPr lang="nn-NO" dirty="0" err="1"/>
              <a:t>power</a:t>
            </a:r>
            <a:r>
              <a:rPr lang="nn-NO" dirty="0"/>
              <a:t> </a:t>
            </a:r>
            <a:r>
              <a:rPr lang="nn-NO" dirty="0" err="1"/>
              <a:t>query</a:t>
            </a:r>
            <a:r>
              <a:rPr lang="nn-NO" dirty="0"/>
              <a:t> det </a:t>
            </a:r>
            <a:r>
              <a:rPr lang="nn-NO" dirty="0" err="1"/>
              <a:t>enkleste</a:t>
            </a:r>
            <a:endParaRPr lang="nn-NO" dirty="0"/>
          </a:p>
          <a:p>
            <a:r>
              <a:rPr lang="nn-NO" dirty="0"/>
              <a:t>Skal data </a:t>
            </a:r>
            <a:r>
              <a:rPr lang="nn-NO" dirty="0" err="1"/>
              <a:t>kobles</a:t>
            </a:r>
            <a:r>
              <a:rPr lang="nn-NO" dirty="0"/>
              <a:t> </a:t>
            </a:r>
            <a:r>
              <a:rPr lang="nn-NO" dirty="0" err="1"/>
              <a:t>sammen</a:t>
            </a:r>
            <a:r>
              <a:rPr lang="nn-NO" dirty="0"/>
              <a:t> på tvers av programmer (for eksempel i et geografisk informasjonssystem) kan R eller Python være meir hensiktsmessig</a:t>
            </a:r>
          </a:p>
          <a:p>
            <a:r>
              <a:rPr lang="nn-NO" dirty="0"/>
              <a:t>Det viktige er å lære </a:t>
            </a:r>
            <a:r>
              <a:rPr lang="nn-NO" dirty="0" err="1"/>
              <a:t>hvordan</a:t>
            </a:r>
            <a:r>
              <a:rPr lang="nn-NO" dirty="0"/>
              <a:t> et API </a:t>
            </a:r>
            <a:r>
              <a:rPr lang="nn-NO" dirty="0" err="1"/>
              <a:t>virker</a:t>
            </a:r>
            <a:r>
              <a:rPr lang="nn-NO" dirty="0"/>
              <a:t>!</a:t>
            </a:r>
          </a:p>
          <a:p>
            <a:pPr lvl="1"/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122293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E5CC-7F01-47C7-AEB5-7E016A338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API -</a:t>
            </a:r>
            <a:r>
              <a:rPr lang="nn-NO" dirty="0" err="1"/>
              <a:t>Begreper</a:t>
            </a:r>
            <a:endParaRPr lang="n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185A-F9F6-478B-B842-95ED1E962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n-NO" dirty="0"/>
              <a:t>Application Programming Interface</a:t>
            </a:r>
          </a:p>
          <a:p>
            <a:pPr lvl="1"/>
            <a:r>
              <a:rPr lang="nn-NO" dirty="0">
                <a:solidFill>
                  <a:srgbClr val="FF0000"/>
                </a:solidFill>
              </a:rPr>
              <a:t>Program</a:t>
            </a:r>
            <a:r>
              <a:rPr lang="nn-NO" dirty="0"/>
              <a:t>, </a:t>
            </a:r>
            <a:r>
              <a:rPr lang="nn-NO" dirty="0">
                <a:solidFill>
                  <a:srgbClr val="00B050"/>
                </a:solidFill>
              </a:rPr>
              <a:t>Programmering</a:t>
            </a:r>
            <a:r>
              <a:rPr lang="nn-NO" dirty="0"/>
              <a:t>, </a:t>
            </a:r>
            <a:r>
              <a:rPr lang="nn-NO" dirty="0">
                <a:solidFill>
                  <a:srgbClr val="00B0F0"/>
                </a:solidFill>
              </a:rPr>
              <a:t>Grensesnitt</a:t>
            </a:r>
            <a:endParaRPr lang="nn-NO" dirty="0"/>
          </a:p>
          <a:p>
            <a:r>
              <a:rPr lang="nn-NO" dirty="0"/>
              <a:t>Et grensesnitt (eller en metode) for </a:t>
            </a:r>
            <a:r>
              <a:rPr lang="nn-NO" dirty="0" err="1"/>
              <a:t>flere</a:t>
            </a:r>
            <a:r>
              <a:rPr lang="nn-NO" dirty="0"/>
              <a:t> programmer å utveksle informasjon</a:t>
            </a:r>
          </a:p>
          <a:p>
            <a:pPr lvl="1"/>
            <a:r>
              <a:rPr lang="nn-NO" dirty="0"/>
              <a:t>Gjerne over internett (web service)</a:t>
            </a:r>
          </a:p>
          <a:p>
            <a:r>
              <a:rPr lang="nn-NO" dirty="0"/>
              <a:t>Eksempel: </a:t>
            </a:r>
            <a:r>
              <a:rPr lang="nn-NO" dirty="0" err="1"/>
              <a:t>Jeg</a:t>
            </a:r>
            <a:r>
              <a:rPr lang="nn-NO" dirty="0"/>
              <a:t> vil hente </a:t>
            </a:r>
            <a:r>
              <a:rPr lang="nn-NO" dirty="0" err="1"/>
              <a:t>noe</a:t>
            </a:r>
            <a:r>
              <a:rPr lang="nn-NO" dirty="0"/>
              <a:t> informasjon inn i min </a:t>
            </a:r>
            <a:r>
              <a:rPr lang="nn-NO" dirty="0" err="1"/>
              <a:t>nettleser</a:t>
            </a:r>
            <a:endParaRPr lang="nn-NO" dirty="0"/>
          </a:p>
          <a:p>
            <a:pPr lvl="1"/>
            <a:r>
              <a:rPr lang="nn-NO" dirty="0" err="1"/>
              <a:t>Nettaddressen</a:t>
            </a:r>
            <a:r>
              <a:rPr lang="nn-NO" dirty="0"/>
              <a:t> huser applikasjonen</a:t>
            </a:r>
          </a:p>
          <a:p>
            <a:pPr lvl="1"/>
            <a:r>
              <a:rPr lang="nn-NO" dirty="0" err="1"/>
              <a:t>Nettsiden</a:t>
            </a:r>
            <a:r>
              <a:rPr lang="nn-NO" dirty="0"/>
              <a:t>/</a:t>
            </a:r>
            <a:r>
              <a:rPr lang="nn-NO" dirty="0" err="1"/>
              <a:t>Addresselinjen</a:t>
            </a:r>
            <a:r>
              <a:rPr lang="nn-NO" dirty="0"/>
              <a:t> er grensesnittet</a:t>
            </a:r>
          </a:p>
        </p:txBody>
      </p:sp>
    </p:spTree>
    <p:extLst>
      <p:ext uri="{BB962C8B-B14F-4D97-AF65-F5344CB8AC3E}">
        <p14:creationId xmlns:p14="http://schemas.microsoft.com/office/powerpoint/2010/main" val="146852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Panda">
      <a:dk1>
        <a:sysClr val="windowText" lastClr="000000"/>
      </a:dk1>
      <a:lt1>
        <a:sysClr val="window" lastClr="FFFFFF"/>
      </a:lt1>
      <a:dk2>
        <a:srgbClr val="425161"/>
      </a:dk2>
      <a:lt2>
        <a:srgbClr val="E7E6E6"/>
      </a:lt2>
      <a:accent1>
        <a:srgbClr val="F79B35"/>
      </a:accent1>
      <a:accent2>
        <a:srgbClr val="425161"/>
      </a:accent2>
      <a:accent3>
        <a:srgbClr val="AEC3CA"/>
      </a:accent3>
      <a:accent4>
        <a:srgbClr val="FBC939"/>
      </a:accent4>
      <a:accent5>
        <a:srgbClr val="7D8993"/>
      </a:accent5>
      <a:accent6>
        <a:srgbClr val="BCC2C8"/>
      </a:accent6>
      <a:hlink>
        <a:srgbClr val="F79B35"/>
      </a:hlink>
      <a:folHlink>
        <a:srgbClr val="F79B35"/>
      </a:folHlink>
    </a:clrScheme>
    <a:fontScheme name="Panda">
      <a:majorFont>
        <a:latin typeface="News Gothic MT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60000"/>
            <a:lumOff val="40000"/>
          </a:schemeClr>
        </a:solidFill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7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 Panda analyse" id="{13C8A19B-51A9-48F3-8CE3-8DE3FD4C03D1}" vid="{5F5FD64D-E35F-4BDE-9A31-F17AEE9B78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B724A964D397D4EA0C8C1F9DED409B5" ma:contentTypeVersion="10" ma:contentTypeDescription="Opprett et nytt dokument." ma:contentTypeScope="" ma:versionID="4492ec2939320f747cb3bcbed529b1d6">
  <xsd:schema xmlns:xsd="http://www.w3.org/2001/XMLSchema" xmlns:xs="http://www.w3.org/2001/XMLSchema" xmlns:p="http://schemas.microsoft.com/office/2006/metadata/properties" xmlns:ns3="6c550fb1-4284-40c0-9333-fba37d2dfebe" xmlns:ns4="fe92a54c-85fd-41e3-8c7a-8239aa0bd7d5" targetNamespace="http://schemas.microsoft.com/office/2006/metadata/properties" ma:root="true" ma:fieldsID="ebd885f01f46a44518d3d309e6067372" ns3:_="" ns4:_="">
    <xsd:import namespace="6c550fb1-4284-40c0-9333-fba37d2dfebe"/>
    <xsd:import namespace="fe92a54c-85fd-41e3-8c7a-8239aa0bd7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50fb1-4284-40c0-9333-fba37d2dfe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92a54c-85fd-41e3-8c7a-8239aa0bd7d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for deling av tip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48EABA-9281-4F86-AFFF-A569A488031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e92a54c-85fd-41e3-8c7a-8239aa0bd7d5"/>
    <ds:schemaRef ds:uri="6c550fb1-4284-40c0-9333-fba37d2dfeb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AFBD363-C38C-4A33-80AD-81A05757ED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550fb1-4284-40c0-9333-fba37d2dfebe"/>
    <ds:schemaRef ds:uri="fe92a54c-85fd-41e3-8c7a-8239aa0bd7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D45536-3B4D-457A-8F7D-528A6EEA85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 mal</Template>
  <TotalTime>0</TotalTime>
  <Words>1260</Words>
  <Application>Microsoft Office PowerPoint</Application>
  <PresentationFormat>Widescreen</PresentationFormat>
  <Paragraphs>212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Franklin Gothic Book</vt:lpstr>
      <vt:lpstr>News Gothic MT</vt:lpstr>
      <vt:lpstr>Office-tema</vt:lpstr>
      <vt:lpstr>API rakett-kurs trinn 1</vt:lpstr>
      <vt:lpstr>Dagens program</vt:lpstr>
      <vt:lpstr>Bakgrunn for kurset</vt:lpstr>
      <vt:lpstr>Introduksjon</vt:lpstr>
      <vt:lpstr>R</vt:lpstr>
      <vt:lpstr>Python</vt:lpstr>
      <vt:lpstr>Power Query</vt:lpstr>
      <vt:lpstr>Hva skal jeg velge?</vt:lpstr>
      <vt:lpstr>API -Begreper</vt:lpstr>
      <vt:lpstr>Noen eksempler</vt:lpstr>
      <vt:lpstr>Noen eksempler</vt:lpstr>
      <vt:lpstr>Noen eksempler</vt:lpstr>
      <vt:lpstr>Noen eksempler</vt:lpstr>
      <vt:lpstr>Noen eksempler</vt:lpstr>
      <vt:lpstr>Noen eksempler</vt:lpstr>
      <vt:lpstr>API</vt:lpstr>
      <vt:lpstr>Begreper</vt:lpstr>
      <vt:lpstr>API</vt:lpstr>
      <vt:lpstr>API</vt:lpstr>
      <vt:lpstr>Fallgruver &amp; Utfordringer</vt:lpstr>
      <vt:lpstr>API - SSB</vt:lpstr>
      <vt:lpstr>Vestland fylkeskommune</vt:lpstr>
      <vt:lpstr>Vestland fylkeskommune</vt:lpstr>
      <vt:lpstr>Praktisk eksempel fra Troms og Finnmark</vt:lpstr>
      <vt:lpstr>Til neste gang er det kjekt å ha: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Tittel på presentasjon</dc:title>
  <dc:creator>Max Koller</dc:creator>
  <cp:lastModifiedBy>Max Koller</cp:lastModifiedBy>
  <cp:revision>62</cp:revision>
  <cp:lastPrinted>2020-06-22T17:27:28Z</cp:lastPrinted>
  <dcterms:created xsi:type="dcterms:W3CDTF">2021-08-30T08:18:37Z</dcterms:created>
  <dcterms:modified xsi:type="dcterms:W3CDTF">2021-10-03T15:05:04Z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0x010100BB724A964D397D4EA0C8C1F9DED409B5</vt:lpwstr>
  </property>
</Properties>
</file>