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275" r:id="rId8"/>
    <p:sldId id="284" r:id="rId9"/>
    <p:sldId id="285" r:id="rId10"/>
    <p:sldId id="286" r:id="rId11"/>
    <p:sldId id="280" r:id="rId12"/>
    <p:sldId id="279" r:id="rId13"/>
    <p:sldId id="288" r:id="rId14"/>
    <p:sldId id="271" r:id="rId15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A11F51A-D0D4-49BC-8593-9C9B8D8BD486}">
          <p14:sldIdLst>
            <p14:sldId id="256"/>
            <p14:sldId id="257"/>
            <p14:sldId id="278"/>
            <p14:sldId id="275"/>
            <p14:sldId id="284"/>
            <p14:sldId id="285"/>
            <p14:sldId id="286"/>
            <p14:sldId id="280"/>
            <p14:sldId id="279"/>
            <p14:sldId id="28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107" d="100"/>
          <a:sy n="107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DEB96-9A42-4818-BFEA-2DB80C79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BBE14-B9D1-46D1-9321-53D9EE1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86186D-BC0A-44B1-8B4F-1C5200C5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6E852C-08FE-4AF8-81DD-13A61B5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4E7CF8-BD60-4F38-BE5F-AEB260A9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F23E3B-BA16-45D5-846C-465891312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FC22048-E8B6-4FD3-A931-134493921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48C39-EC3C-4450-B9DD-2A9E27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EF78C3B-C6C2-4206-A2BD-FE9C6830D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7C0B790-5A8E-497C-9771-728C9124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4064E-FBAE-464E-8E7A-3F84C29E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1BCA59-BEE3-47D8-84E9-68221E9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6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6DDD042-955B-4E4F-9355-F4A03A92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35E27C-CD94-4DCD-BCC5-40689A1E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542248-A471-4F79-B9DA-334D9AD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5396D3-CAD8-43B4-A3F0-E904695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3CA51B-97E8-4BA8-B471-C65C2F9D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1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547B12-FBC6-46A8-9960-E2745360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CE8636-4883-43AB-AAF8-0E744CFF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432528-87CD-4259-8A0D-40DAF4C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373CAC-DC59-435B-9A8A-A3491F96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ED2A6F-FCA2-4038-9086-DB8995F1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1D4C6B0-A58B-4B32-A5EB-73A3C07D3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82EAF5-1D26-450B-9437-1881BE95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7822D7-E4FD-4003-A9E9-92E58C79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7DE4FD-F0E2-4D30-83A9-608980A1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31278-4EB6-45D0-9E97-82F0E2D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3A85BC-E1A4-420C-8215-60496E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BE35FC-5147-422C-82B2-69546235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FB4694-0234-4BF6-83E7-573FE3DD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B8BC899-F4FE-4FA2-8AE7-08E2AB7E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EC2E4F-B3EF-4711-B13C-ADB2A2D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56BB32-6124-4DC5-961C-F72A289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959450-584C-4D67-BFC5-4EBB1F6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FD424A47-A322-40E0-8555-4079B590A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F5D08-D63F-4F2A-9429-2F4A7A5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736AEB-74ED-46B4-9A3B-05D45372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1C2E1C-5EAF-4E96-831B-1E2CECB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85E9B4A-50A4-4490-88C8-6B75FA34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EB467C-2306-45CC-A221-8B28D3CB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1AA48FA-D5D9-48BA-9347-BB5D1144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F15668-9C34-4D79-A2F7-1DE19D6C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7EB0F9-3F33-4662-8C8B-13E5B83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09466F7A-3CF3-43E0-97FE-4DC4B69D3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2B998D-E817-49BD-A45E-C472AF2D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A291517-6B10-4A18-8510-426C3A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5D075C-8E94-47F0-A0E6-DFF829D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A749F54-67D3-4385-9494-D518406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3E9EE831-D182-4606-A2A2-7E8C8BE34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9CADE8D-2E7E-4592-8DF6-6A11E197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9AF8125-B3FF-4EFF-99F1-8074A3E1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2C2555-0154-4BE7-9CEF-1D137E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FB21DCC-3528-4714-A5A7-417F8CA15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48462-C4FC-4168-8361-9353F6BA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19A7C2-AE20-40C4-9383-9864D536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4EA5D62-8122-46F2-8004-76109C54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C141DD-2D4F-4CDB-B7C4-4FCA664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1E458C-9DDB-43D1-8ED4-5271EDB6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FDD85C-30BE-49B5-9489-23F786C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4E6F0901-030D-4B5C-9FC4-6407F61B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08A4F-EA0E-431B-B36B-2680E78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75539CE-ED13-4C09-916F-C8BA8D75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E35766-4662-4C88-858A-D297851C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3CCCD5-A082-4580-A6F3-65AB9E65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905A2F-606C-4D23-BABC-E4CFDD3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B7266F-18DB-421C-843D-51866E3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D5560B-FBDF-461E-974D-396370F5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16418" y="6176963"/>
            <a:ext cx="2163761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8CC4E-0E0D-47A9-8164-A8CF702A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29ADA3-8E9D-455D-A4AF-E813D2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AA1856-CF3E-4E32-BF0C-26DFAFBA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F0-92E7-4B7C-96B9-368FF636FEA6}" type="datetimeFigureOut">
              <a:rPr lang="nb-NO" smtClean="0"/>
              <a:t>30.08.2021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43DF23-6E9E-434B-8EA8-1C7EAA0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7DBE98A-0ABA-4A32-AFB3-29B5C9B0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52C7-C373-41AB-B22B-65D0077DE9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26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.wikipedia.org/wiki/R_(Programmiersprach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yth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ask.hellobi.com/article/9928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78E21F1-0E34-4936-A8C8-991966226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7610" t="10569" r="17656" b="25542"/>
          <a:stretch/>
        </p:blipFill>
        <p:spPr>
          <a:xfrm>
            <a:off x="4801472" y="157591"/>
            <a:ext cx="6766946" cy="670040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6838B81-F65B-4A42-8FB0-E445FBAAA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n-NO" dirty="0"/>
              <a:t>API rakett-kurs trinn 1</a:t>
            </a:r>
            <a:endParaRPr lang="nb-NO" dirty="0">
              <a:solidFill>
                <a:schemeClr val="accent2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AEA7D5-FF21-4709-8087-AED73697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11256"/>
          </a:xfrm>
        </p:spPr>
        <p:txBody>
          <a:bodyPr>
            <a:normAutofit fontScale="77500" lnSpcReduction="20000"/>
          </a:bodyPr>
          <a:lstStyle/>
          <a:p>
            <a:r>
              <a:rPr lang="nn-NO" sz="2800" dirty="0" err="1"/>
              <a:t>Hva</a:t>
            </a:r>
            <a:r>
              <a:rPr lang="nn-NO" sz="2800" dirty="0"/>
              <a:t> er et API, og </a:t>
            </a:r>
            <a:r>
              <a:rPr lang="nn-NO" sz="2800" dirty="0" err="1"/>
              <a:t>hvordan</a:t>
            </a:r>
            <a:r>
              <a:rPr lang="nn-NO" sz="2800" dirty="0"/>
              <a:t> fungerer det?</a:t>
            </a:r>
            <a:br>
              <a:rPr lang="nb-NO" sz="2800" dirty="0"/>
            </a:br>
            <a:endParaRPr lang="nb-NO" sz="2800" dirty="0"/>
          </a:p>
          <a:p>
            <a:r>
              <a:rPr lang="nb-NO" b="1" dirty="0"/>
              <a:t>Iryna Kulagina, Trøndelag</a:t>
            </a:r>
          </a:p>
          <a:p>
            <a:r>
              <a:rPr lang="nb-NO" b="1" dirty="0"/>
              <a:t>Irmelin Kristin Nilsen, Troms og Finnmark</a:t>
            </a:r>
          </a:p>
          <a:p>
            <a:r>
              <a:rPr lang="nb-NO" b="1" dirty="0"/>
              <a:t>Jan Hiroshi </a:t>
            </a:r>
            <a:r>
              <a:rPr lang="nb-NO" b="1" dirty="0" err="1"/>
              <a:t>Lintvedt</a:t>
            </a:r>
            <a:r>
              <a:rPr lang="nb-NO" b="1" dirty="0"/>
              <a:t>, Viken</a:t>
            </a:r>
          </a:p>
          <a:p>
            <a:r>
              <a:rPr lang="nb-NO" b="1" dirty="0"/>
              <a:t>Max Koller, Vestland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D93AF9-1827-413C-886C-A348B8AA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6172944"/>
            <a:ext cx="2138400" cy="4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2E9-9CBD-4DFF-9558-A1306EF3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Notater</a:t>
            </a:r>
            <a:endParaRPr lang="n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7CA6-C788-46B3-BF60-C9BA8B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Jomar: Skal Panda tilby API på sikt?</a:t>
            </a:r>
          </a:p>
          <a:p>
            <a:r>
              <a:rPr lang="nn-NO" dirty="0"/>
              <a:t>Sette opp test i </a:t>
            </a:r>
            <a:r>
              <a:rPr lang="nn-NO" dirty="0" err="1"/>
              <a:t>jupyter</a:t>
            </a:r>
            <a:r>
              <a:rPr lang="nn-NO" dirty="0"/>
              <a:t> online / </a:t>
            </a:r>
            <a:r>
              <a:rPr lang="nn-NO" dirty="0" err="1"/>
              <a:t>kaggle</a:t>
            </a:r>
            <a:r>
              <a:rPr lang="nn-NO" dirty="0"/>
              <a:t> eller </a:t>
            </a:r>
            <a:r>
              <a:rPr lang="nn-NO" dirty="0" err="1"/>
              <a:t>tilsvarende</a:t>
            </a:r>
            <a:r>
              <a:rPr lang="nn-NO" dirty="0"/>
              <a:t> for online bruk</a:t>
            </a:r>
          </a:p>
          <a:p>
            <a:r>
              <a:rPr lang="nn-NO" dirty="0"/>
              <a:t>Skifte ut </a:t>
            </a:r>
            <a:r>
              <a:rPr lang="nn-NO" dirty="0" err="1"/>
              <a:t>txt</a:t>
            </a:r>
            <a:r>
              <a:rPr lang="nn-NO" dirty="0"/>
              <a:t> med </a:t>
            </a:r>
            <a:r>
              <a:rPr lang="nn-NO" dirty="0" err="1"/>
              <a:t>json</a:t>
            </a:r>
            <a:r>
              <a:rPr lang="nn-NO" dirty="0"/>
              <a:t> for å spare linjer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4281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6EC72531-91C9-4657-87F2-5D34252C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7891"/>
            <a:ext cx="10515600" cy="997605"/>
          </a:xfrm>
        </p:spPr>
        <p:txBody>
          <a:bodyPr/>
          <a:lstStyle/>
          <a:p>
            <a:pPr algn="ctr"/>
            <a:r>
              <a:rPr lang="nb-NO" b="1" dirty="0">
                <a:solidFill>
                  <a:schemeClr val="tx1"/>
                </a:solidFill>
              </a:rPr>
              <a:t>Tusen takk for oppmerksomheten!</a:t>
            </a:r>
          </a:p>
          <a:p>
            <a:pPr algn="ctr"/>
            <a:r>
              <a:rPr lang="nb-NO" dirty="0">
                <a:solidFill>
                  <a:schemeClr val="tx2"/>
                </a:solidFill>
              </a:rPr>
              <a:t>post@pandaanalyse.no </a:t>
            </a:r>
            <a:r>
              <a:rPr lang="nb-NO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/</a:t>
            </a:r>
            <a:r>
              <a:rPr lang="nb-NO" dirty="0">
                <a:solidFill>
                  <a:schemeClr val="tx2"/>
                </a:solidFill>
              </a:rPr>
              <a:t> pandaanalyse.no</a:t>
            </a:r>
          </a:p>
          <a:p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D382663-C162-4155-8979-9F6CD44D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0901" y="2128626"/>
            <a:ext cx="6430198" cy="13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BB8C87-BDEE-45C4-992C-A0DAF1D8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  <a:latin typeface="News Gothic MT" panose="020B0504020203020204" pitchFamily="34" charset="0"/>
              </a:rPr>
              <a:t>Bakgrunn for kurset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6547BA-B9C2-48C2-80EF-B80C8D6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Deling av erfaringer og kompetanse i nettverket</a:t>
            </a:r>
          </a:p>
          <a:p>
            <a:r>
              <a:rPr lang="nb-NO" dirty="0"/>
              <a:t>Ønsker om å automatisere</a:t>
            </a:r>
          </a:p>
          <a:p>
            <a:pPr lvl="1"/>
            <a:r>
              <a:rPr lang="nb-NO" dirty="0"/>
              <a:t>Datainnsamling</a:t>
            </a:r>
          </a:p>
          <a:p>
            <a:pPr lvl="1"/>
            <a:r>
              <a:rPr lang="nb-NO" dirty="0" err="1"/>
              <a:t>Rappoter</a:t>
            </a:r>
            <a:endParaRPr lang="nb-NO" dirty="0"/>
          </a:p>
          <a:p>
            <a:r>
              <a:rPr lang="nb-NO" dirty="0"/>
              <a:t>Godt fundament for mer sentralisert datalagring</a:t>
            </a:r>
          </a:p>
          <a:p>
            <a:r>
              <a:rPr lang="nb-NO" dirty="0"/>
              <a:t>Ett supplement til </a:t>
            </a:r>
            <a:r>
              <a:rPr lang="nb-NO" dirty="0" err="1"/>
              <a:t>PowerBI</a:t>
            </a:r>
            <a:r>
              <a:rPr lang="nb-NO" dirty="0"/>
              <a:t> kursrekken som går parallelt</a:t>
            </a:r>
          </a:p>
          <a:p>
            <a:r>
              <a:rPr lang="nb-NO" dirty="0"/>
              <a:t>Første kurset vi arrangerer</a:t>
            </a:r>
          </a:p>
          <a:p>
            <a:pPr lvl="1"/>
            <a:r>
              <a:rPr lang="nb-NO" dirty="0"/>
              <a:t>Tilbakemeldinger er viktige</a:t>
            </a:r>
          </a:p>
          <a:p>
            <a:pPr lvl="1"/>
            <a:r>
              <a:rPr lang="nb-NO" dirty="0"/>
              <a:t>Vi er ikke nødvendigvis eksperter på området, men ønsker å bygge et større miljø for automatisert dataflyt</a:t>
            </a:r>
          </a:p>
        </p:txBody>
      </p:sp>
    </p:spTree>
    <p:extLst>
      <p:ext uri="{BB962C8B-B14F-4D97-AF65-F5344CB8AC3E}">
        <p14:creationId xmlns:p14="http://schemas.microsoft.com/office/powerpoint/2010/main" val="334247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FF7-B06A-47AD-931C-8BB5CA12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Introduksjon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9B0C-DD66-4955-B689-6B31A341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/>
              <a:t>Grunnleggende</a:t>
            </a:r>
            <a:r>
              <a:rPr lang="nn-NO" dirty="0"/>
              <a:t> kurs – ingen erfaring nødvendig!</a:t>
            </a:r>
          </a:p>
          <a:p>
            <a:r>
              <a:rPr lang="nn-NO" dirty="0"/>
              <a:t>Mål:</a:t>
            </a:r>
          </a:p>
          <a:p>
            <a:pPr lvl="1"/>
            <a:r>
              <a:rPr lang="nn-NO" dirty="0"/>
              <a:t>Få en oversikt over </a:t>
            </a:r>
            <a:r>
              <a:rPr lang="nn-NO" dirty="0" err="1"/>
              <a:t>hva</a:t>
            </a:r>
            <a:r>
              <a:rPr lang="nn-NO" dirty="0"/>
              <a:t> et API er og </a:t>
            </a:r>
            <a:r>
              <a:rPr lang="nn-NO" dirty="0" err="1"/>
              <a:t>hvordan</a:t>
            </a:r>
            <a:r>
              <a:rPr lang="nn-NO" dirty="0"/>
              <a:t> de fungerer (Trinn 1)</a:t>
            </a:r>
          </a:p>
          <a:p>
            <a:pPr lvl="1"/>
            <a:r>
              <a:rPr lang="nn-NO" dirty="0"/>
              <a:t>Generere en </a:t>
            </a:r>
            <a:r>
              <a:rPr lang="nn-NO" dirty="0" err="1"/>
              <a:t>spørring</a:t>
            </a:r>
            <a:r>
              <a:rPr lang="nn-NO" dirty="0"/>
              <a:t> i statistikkbanken (SSB) og API konsollen (SSB)</a:t>
            </a:r>
          </a:p>
          <a:p>
            <a:pPr lvl="1"/>
            <a:r>
              <a:rPr lang="nn-NO" dirty="0"/>
              <a:t>Kunne hente </a:t>
            </a:r>
            <a:r>
              <a:rPr lang="nn-NO" dirty="0" err="1"/>
              <a:t>ett</a:t>
            </a:r>
            <a:r>
              <a:rPr lang="nn-NO" dirty="0"/>
              <a:t> eller </a:t>
            </a:r>
            <a:r>
              <a:rPr lang="nn-NO" dirty="0" err="1"/>
              <a:t>flere</a:t>
            </a:r>
            <a:r>
              <a:rPr lang="nn-NO" dirty="0"/>
              <a:t> datasett via SSB sitt API med enten</a:t>
            </a:r>
          </a:p>
          <a:p>
            <a:pPr lvl="2"/>
            <a:r>
              <a:rPr lang="nn-NO" dirty="0"/>
              <a:t>R</a:t>
            </a:r>
          </a:p>
          <a:p>
            <a:pPr lvl="2"/>
            <a:r>
              <a:rPr lang="nn-NO" dirty="0"/>
              <a:t>Python</a:t>
            </a:r>
          </a:p>
          <a:p>
            <a:pPr lvl="2"/>
            <a:r>
              <a:rPr lang="nn-NO" dirty="0"/>
              <a:t>Power Query (Power BI, Excel)</a:t>
            </a:r>
          </a:p>
          <a:p>
            <a:pPr lvl="1"/>
            <a:r>
              <a:rPr lang="nn-NO" dirty="0"/>
              <a:t>Bli inspirert til å fortsette å utforske!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66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33565" cy="4351338"/>
          </a:xfrm>
        </p:spPr>
        <p:txBody>
          <a:bodyPr>
            <a:normAutofit lnSpcReduction="10000"/>
          </a:bodyPr>
          <a:lstStyle/>
          <a:p>
            <a:r>
              <a:rPr lang="nn-NO" dirty="0">
                <a:hlinkClick r:id="rId2"/>
              </a:rPr>
              <a:t>https://www.r-project.org/</a:t>
            </a:r>
            <a:endParaRPr lang="nn-NO" dirty="0"/>
          </a:p>
          <a:p>
            <a:r>
              <a:rPr lang="nn-NO" dirty="0"/>
              <a:t>Programmeringsspråk for statistiske </a:t>
            </a:r>
            <a:r>
              <a:rPr lang="nn-NO" dirty="0" err="1"/>
              <a:t>beregninger</a:t>
            </a:r>
            <a:r>
              <a:rPr lang="nn-NO" dirty="0"/>
              <a:t> og visualisering</a:t>
            </a:r>
          </a:p>
          <a:p>
            <a:r>
              <a:rPr lang="nn-NO" dirty="0" err="1"/>
              <a:t>Åpen</a:t>
            </a:r>
            <a:r>
              <a:rPr lang="nn-NO" dirty="0"/>
              <a:t> </a:t>
            </a:r>
            <a:r>
              <a:rPr lang="nn-NO" dirty="0" err="1"/>
              <a:t>kildekode</a:t>
            </a:r>
            <a:r>
              <a:rPr lang="nn-NO" dirty="0"/>
              <a:t> </a:t>
            </a:r>
          </a:p>
          <a:p>
            <a:r>
              <a:rPr lang="nn-NO" dirty="0" err="1"/>
              <a:t>Tilgjengelig</a:t>
            </a:r>
            <a:r>
              <a:rPr lang="nn-NO" dirty="0"/>
              <a:t> for </a:t>
            </a:r>
            <a:r>
              <a:rPr lang="nn-NO" dirty="0" err="1"/>
              <a:t>macOS</a:t>
            </a:r>
            <a:r>
              <a:rPr lang="nn-NO" dirty="0"/>
              <a:t> og Windows (+ fleire </a:t>
            </a:r>
            <a:r>
              <a:rPr lang="nn-NO" dirty="0" err="1"/>
              <a:t>linux</a:t>
            </a:r>
            <a:r>
              <a:rPr lang="nn-NO" dirty="0"/>
              <a:t> </a:t>
            </a:r>
            <a:r>
              <a:rPr lang="nn-NO" dirty="0" err="1"/>
              <a:t>distribusjoner</a:t>
            </a:r>
            <a:r>
              <a:rPr lang="nn-NO" dirty="0"/>
              <a:t>)</a:t>
            </a:r>
          </a:p>
          <a:p>
            <a:r>
              <a:rPr lang="nn-NO" dirty="0"/>
              <a:t>Kan utvide funksjonalitet med «</a:t>
            </a:r>
            <a:r>
              <a:rPr lang="nn-NO" dirty="0" err="1"/>
              <a:t>packages</a:t>
            </a:r>
            <a:r>
              <a:rPr lang="nn-NO" dirty="0"/>
              <a:t>» (også fritt </a:t>
            </a:r>
            <a:r>
              <a:rPr lang="nn-NO" dirty="0" err="1"/>
              <a:t>tilgjengelig</a:t>
            </a:r>
            <a:r>
              <a:rPr lang="nn-NO" dirty="0"/>
              <a:t>)</a:t>
            </a:r>
          </a:p>
          <a:p>
            <a:r>
              <a:rPr lang="nn-NO" dirty="0"/>
              <a:t>Stor gruppe </a:t>
            </a:r>
            <a:r>
              <a:rPr lang="nn-NO" dirty="0" err="1"/>
              <a:t>brukere</a:t>
            </a:r>
            <a:r>
              <a:rPr lang="nn-NO" dirty="0"/>
              <a:t> og mye informasjon </a:t>
            </a:r>
            <a:r>
              <a:rPr lang="nn-NO" dirty="0" err="1"/>
              <a:t>tilgjengelig</a:t>
            </a:r>
            <a:r>
              <a:rPr lang="nn-NO" dirty="0"/>
              <a:t> på nett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70672" y="1690688"/>
            <a:ext cx="3175233" cy="2460805"/>
          </a:xfrm>
        </p:spPr>
      </p:pic>
    </p:spTree>
    <p:extLst>
      <p:ext uri="{BB962C8B-B14F-4D97-AF65-F5344CB8AC3E}">
        <p14:creationId xmlns:p14="http://schemas.microsoft.com/office/powerpoint/2010/main" val="33436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74859" cy="4351338"/>
          </a:xfrm>
        </p:spPr>
        <p:txBody>
          <a:bodyPr/>
          <a:lstStyle/>
          <a:p>
            <a:r>
              <a:rPr lang="nb-NO" dirty="0"/>
              <a:t>Programmeringsspråk for utvikling av applikasjoner og «data science»</a:t>
            </a:r>
          </a:p>
          <a:p>
            <a:r>
              <a:rPr lang="nb-NO" dirty="0"/>
              <a:t>Tilgang til funksjoner til en rekke programmer</a:t>
            </a:r>
          </a:p>
          <a:p>
            <a:r>
              <a:rPr lang="nb-NO" dirty="0"/>
              <a:t>Egnet til dataflyter som involverer en rekke programmer</a:t>
            </a:r>
          </a:p>
          <a:p>
            <a:r>
              <a:rPr lang="nb-NO" dirty="0"/>
              <a:t>Åpen kildekode</a:t>
            </a:r>
          </a:p>
          <a:p>
            <a:r>
              <a:rPr lang="nb-NO" dirty="0"/>
              <a:t>Stort brukermiljø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789116" y="1825625"/>
            <a:ext cx="2676743" cy="2676743"/>
          </a:xfrm>
        </p:spPr>
      </p:pic>
    </p:spTree>
    <p:extLst>
      <p:ext uri="{BB962C8B-B14F-4D97-AF65-F5344CB8AC3E}">
        <p14:creationId xmlns:p14="http://schemas.microsoft.com/office/powerpoint/2010/main" val="52546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49126-0F0F-4309-87AB-02649D70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2"/>
                </a:solidFill>
              </a:rPr>
              <a:t>Power Query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1E0D0E-9F9C-4AC2-B486-E692B7D6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r>
              <a:rPr lang="nb-NO" dirty="0"/>
              <a:t>Motor for transformasjon og klargjøring av data</a:t>
            </a:r>
          </a:p>
          <a:p>
            <a:r>
              <a:rPr lang="nb-NO" dirty="0"/>
              <a:t>Integrert i Excel og Power BI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667A2E9-2836-4C13-AC7A-56A88A93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892988" y="1825625"/>
            <a:ext cx="2008093" cy="2008093"/>
          </a:xfrm>
        </p:spPr>
      </p:pic>
      <p:pic>
        <p:nvPicPr>
          <p:cNvPr id="7" name="Plassholder for innhold 5">
            <a:extLst>
              <a:ext uri="{FF2B5EF4-FFF2-40B4-BE49-F238E27FC236}">
                <a16:creationId xmlns:a16="http://schemas.microsoft.com/office/drawing/2014/main" id="{8DEE4957-CC8C-4FDF-9564-EF4F5CF39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892988" y="3968655"/>
            <a:ext cx="2008094" cy="161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2975F-2048-40BC-8889-B284A27AE8A7}"/>
              </a:ext>
            </a:extLst>
          </p:cNvPr>
          <p:cNvSpPr txBox="1"/>
          <p:nvPr/>
        </p:nvSpPr>
        <p:spPr>
          <a:xfrm>
            <a:off x="5981700" y="7313197"/>
            <a:ext cx="3372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900">
                <a:hlinkClick r:id="rId3" tooltip="https://www.foolegg.com/how-to-force-microsoft-excel-to-open-file-in-a-new-window/"/>
              </a:rPr>
              <a:t>This Photo</a:t>
            </a:r>
            <a:r>
              <a:rPr lang="nn-NO" sz="900"/>
              <a:t> by Unknown Author is licensed under </a:t>
            </a:r>
            <a:r>
              <a:rPr lang="nn-NO" sz="900">
                <a:hlinkClick r:id="rId6" tooltip="https://creativecommons.org/licenses/by/3.0/"/>
              </a:rPr>
              <a:t>CC BY</a:t>
            </a:r>
            <a:endParaRPr lang="nn-NO" sz="900"/>
          </a:p>
        </p:txBody>
      </p:sp>
    </p:spTree>
    <p:extLst>
      <p:ext uri="{BB962C8B-B14F-4D97-AF65-F5344CB8AC3E}">
        <p14:creationId xmlns:p14="http://schemas.microsoft.com/office/powerpoint/2010/main" val="35588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0F27-C3AD-4729-8C75-96086DDF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Hva</a:t>
            </a:r>
            <a:r>
              <a:rPr lang="nn-NO" dirty="0"/>
              <a:t> skal </a:t>
            </a:r>
            <a:r>
              <a:rPr lang="nn-NO" dirty="0" err="1"/>
              <a:t>jeg</a:t>
            </a:r>
            <a:r>
              <a:rPr lang="nn-NO" dirty="0"/>
              <a:t> </a:t>
            </a:r>
            <a:r>
              <a:rPr lang="nn-NO" dirty="0" err="1"/>
              <a:t>velge</a:t>
            </a:r>
            <a:r>
              <a:rPr lang="nn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A3C0-D64A-49F3-8300-A6EC6DB4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R &amp; Python er på dette nivået like</a:t>
            </a:r>
          </a:p>
          <a:p>
            <a:r>
              <a:rPr lang="nn-NO" dirty="0"/>
              <a:t>Avhengig av </a:t>
            </a:r>
            <a:r>
              <a:rPr lang="nn-NO" dirty="0" err="1"/>
              <a:t>tilganger</a:t>
            </a:r>
            <a:r>
              <a:rPr lang="nn-NO" dirty="0"/>
              <a:t> og </a:t>
            </a:r>
            <a:r>
              <a:rPr lang="nn-NO" dirty="0" err="1"/>
              <a:t>rettigheter</a:t>
            </a:r>
            <a:r>
              <a:rPr lang="nn-NO" dirty="0"/>
              <a:t> på datamaskinen </a:t>
            </a:r>
          </a:p>
          <a:p>
            <a:r>
              <a:rPr lang="nn-NO" dirty="0" err="1"/>
              <a:t>Hvis</a:t>
            </a:r>
            <a:r>
              <a:rPr lang="nn-NO" dirty="0"/>
              <a:t> du bruker mest Excel og Power BI, er </a:t>
            </a:r>
            <a:r>
              <a:rPr lang="nn-NO" dirty="0" err="1"/>
              <a:t>power</a:t>
            </a:r>
            <a:r>
              <a:rPr lang="nn-NO" dirty="0"/>
              <a:t> </a:t>
            </a:r>
            <a:r>
              <a:rPr lang="nn-NO" dirty="0" err="1"/>
              <a:t>query</a:t>
            </a:r>
            <a:r>
              <a:rPr lang="nn-NO" dirty="0"/>
              <a:t> det </a:t>
            </a:r>
            <a:r>
              <a:rPr lang="nn-NO" dirty="0" err="1"/>
              <a:t>enkleste</a:t>
            </a:r>
            <a:endParaRPr lang="nn-NO" dirty="0"/>
          </a:p>
          <a:p>
            <a:r>
              <a:rPr lang="nn-NO" dirty="0"/>
              <a:t>Skal data </a:t>
            </a:r>
            <a:r>
              <a:rPr lang="nn-NO" dirty="0" err="1"/>
              <a:t>kobles</a:t>
            </a:r>
            <a:r>
              <a:rPr lang="nn-NO" dirty="0"/>
              <a:t> </a:t>
            </a:r>
            <a:r>
              <a:rPr lang="nn-NO" dirty="0" err="1"/>
              <a:t>sammen</a:t>
            </a:r>
            <a:r>
              <a:rPr lang="nn-NO" dirty="0"/>
              <a:t> på tvers av programmer (for eksempel i et geografisk informasjonssystem) kan R eller Python være meir hensiktsmessig</a:t>
            </a:r>
          </a:p>
          <a:p>
            <a:r>
              <a:rPr lang="nn-NO" dirty="0"/>
              <a:t>Det viktige er å lære </a:t>
            </a:r>
            <a:r>
              <a:rPr lang="nn-NO" dirty="0" err="1"/>
              <a:t>hvordan</a:t>
            </a:r>
            <a:r>
              <a:rPr lang="nn-NO" dirty="0"/>
              <a:t> et API </a:t>
            </a:r>
            <a:r>
              <a:rPr lang="nn-NO" dirty="0" err="1"/>
              <a:t>virker</a:t>
            </a:r>
            <a:r>
              <a:rPr lang="nn-NO" dirty="0"/>
              <a:t>!</a:t>
            </a:r>
          </a:p>
          <a:p>
            <a:pPr lvl="1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22293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0F27-C3AD-4729-8C75-96086DDF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Trinn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A3C0-D64A-49F3-8300-A6EC6DB4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 err="1"/>
              <a:t>Hva</a:t>
            </a:r>
            <a:r>
              <a:rPr lang="nn-NO" dirty="0"/>
              <a:t> er et API (</a:t>
            </a:r>
            <a:r>
              <a:rPr lang="nn-NO" u="sng" dirty="0"/>
              <a:t>A</a:t>
            </a:r>
            <a:r>
              <a:rPr lang="nn-NO" dirty="0"/>
              <a:t>pplication </a:t>
            </a:r>
            <a:r>
              <a:rPr lang="nn-NO" u="sng" dirty="0"/>
              <a:t>P</a:t>
            </a:r>
            <a:r>
              <a:rPr lang="nn-NO" dirty="0"/>
              <a:t>rogramming </a:t>
            </a:r>
            <a:r>
              <a:rPr lang="nn-NO" u="sng" dirty="0"/>
              <a:t>I</a:t>
            </a:r>
            <a:r>
              <a:rPr lang="nn-NO" dirty="0"/>
              <a:t>nterface)</a:t>
            </a:r>
          </a:p>
          <a:p>
            <a:r>
              <a:rPr lang="nn-NO" dirty="0"/>
              <a:t>Når skal man bruke </a:t>
            </a:r>
            <a:r>
              <a:rPr lang="nn-NO" dirty="0" err="1"/>
              <a:t>APIer</a:t>
            </a:r>
            <a:endParaRPr lang="nn-NO" dirty="0"/>
          </a:p>
          <a:p>
            <a:r>
              <a:rPr lang="nn-NO" dirty="0"/>
              <a:t>Når er det overflødig å bruke </a:t>
            </a:r>
            <a:r>
              <a:rPr lang="nn-NO" dirty="0" err="1"/>
              <a:t>APIer</a:t>
            </a:r>
            <a:endParaRPr lang="nn-NO" dirty="0"/>
          </a:p>
          <a:p>
            <a:r>
              <a:rPr lang="nn-NO" dirty="0"/>
              <a:t>Praktiske </a:t>
            </a:r>
            <a:r>
              <a:rPr lang="nn-NO" dirty="0" err="1"/>
              <a:t>eksempler</a:t>
            </a:r>
            <a:r>
              <a:rPr lang="nn-NO" dirty="0"/>
              <a:t> (mange </a:t>
            </a:r>
            <a:r>
              <a:rPr lang="nn-NO" dirty="0" err="1"/>
              <a:t>repitisjoner</a:t>
            </a:r>
            <a:r>
              <a:rPr lang="nn-NO" dirty="0"/>
              <a:t>)</a:t>
            </a:r>
          </a:p>
          <a:p>
            <a:pPr lvl="1"/>
            <a:r>
              <a:rPr lang="nn-NO" dirty="0"/>
              <a:t>Rett i </a:t>
            </a:r>
            <a:r>
              <a:rPr lang="nn-NO" dirty="0" err="1"/>
              <a:t>nettleser</a:t>
            </a:r>
            <a:endParaRPr lang="nn-NO" dirty="0"/>
          </a:p>
          <a:p>
            <a:pPr lvl="2"/>
            <a:r>
              <a:rPr lang="nn-NO" dirty="0"/>
              <a:t>Google</a:t>
            </a:r>
          </a:p>
          <a:p>
            <a:pPr lvl="2"/>
            <a:r>
              <a:rPr lang="nn-NO" dirty="0"/>
              <a:t>SSB </a:t>
            </a:r>
            <a:r>
              <a:rPr lang="nn-NO" dirty="0" err="1"/>
              <a:t>datoquery</a:t>
            </a:r>
            <a:endParaRPr lang="nn-NO" dirty="0"/>
          </a:p>
          <a:p>
            <a:pPr lvl="1"/>
            <a:r>
              <a:rPr lang="nn-NO" dirty="0"/>
              <a:t>Vise </a:t>
            </a:r>
            <a:r>
              <a:rPr lang="nn-NO" dirty="0" err="1"/>
              <a:t>kodesnippets</a:t>
            </a:r>
            <a:endParaRPr lang="nn-NO" dirty="0"/>
          </a:p>
          <a:p>
            <a:pPr lvl="1"/>
            <a:r>
              <a:rPr lang="nn-NO" dirty="0" err="1"/>
              <a:t>Eksempler</a:t>
            </a:r>
            <a:r>
              <a:rPr lang="nn-NO" dirty="0"/>
              <a:t>:</a:t>
            </a:r>
          </a:p>
          <a:p>
            <a:pPr lvl="2"/>
            <a:r>
              <a:rPr lang="nn-NO" dirty="0" err="1"/>
              <a:t>Enhetsregisteret</a:t>
            </a:r>
            <a:endParaRPr lang="nn-NO" dirty="0"/>
          </a:p>
          <a:p>
            <a:pPr lvl="2"/>
            <a:r>
              <a:rPr lang="nn-NO" dirty="0"/>
              <a:t>https://wheretheiss.at/w/developer</a:t>
            </a:r>
          </a:p>
          <a:p>
            <a:pPr lvl="2"/>
            <a:endParaRPr lang="nn-NO" dirty="0"/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620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21C7-FE64-4DEA-9E55-3FA9427B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Veien</a:t>
            </a:r>
            <a:r>
              <a:rPr lang="nn-NO" dirty="0"/>
              <a:t> videre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B724-AB83-454A-A85B-FB9A31F2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Bruke data i ulike </a:t>
            </a:r>
            <a:r>
              <a:rPr lang="nn-NO" dirty="0" err="1"/>
              <a:t>applikasjoner</a:t>
            </a:r>
            <a:endParaRPr lang="nn-NO" dirty="0"/>
          </a:p>
          <a:p>
            <a:r>
              <a:rPr lang="nn-NO" dirty="0"/>
              <a:t>Oppdatere fillageret med nye data</a:t>
            </a:r>
          </a:p>
          <a:p>
            <a:r>
              <a:rPr lang="nn-NO" dirty="0"/>
              <a:t>Nye </a:t>
            </a:r>
            <a:r>
              <a:rPr lang="nn-NO" dirty="0" err="1"/>
              <a:t>APIer</a:t>
            </a:r>
            <a:endParaRPr lang="nn-NO" dirty="0"/>
          </a:p>
          <a:p>
            <a:pPr lvl="1"/>
            <a:r>
              <a:rPr lang="nn-NO" dirty="0" err="1"/>
              <a:t>FHI</a:t>
            </a:r>
            <a:r>
              <a:rPr lang="nn-NO" dirty="0"/>
              <a:t> skal lansere nytt API</a:t>
            </a:r>
          </a:p>
        </p:txBody>
      </p:sp>
    </p:spTree>
    <p:extLst>
      <p:ext uri="{BB962C8B-B14F-4D97-AF65-F5344CB8AC3E}">
        <p14:creationId xmlns:p14="http://schemas.microsoft.com/office/powerpoint/2010/main" val="33319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Panda">
      <a:dk1>
        <a:sysClr val="windowText" lastClr="000000"/>
      </a:dk1>
      <a:lt1>
        <a:sysClr val="window" lastClr="FFFFFF"/>
      </a:lt1>
      <a:dk2>
        <a:srgbClr val="425161"/>
      </a:dk2>
      <a:lt2>
        <a:srgbClr val="E7E6E6"/>
      </a:lt2>
      <a:accent1>
        <a:srgbClr val="F79B35"/>
      </a:accent1>
      <a:accent2>
        <a:srgbClr val="425161"/>
      </a:accent2>
      <a:accent3>
        <a:srgbClr val="AEC3CA"/>
      </a:accent3>
      <a:accent4>
        <a:srgbClr val="FBC939"/>
      </a:accent4>
      <a:accent5>
        <a:srgbClr val="7D8993"/>
      </a:accent5>
      <a:accent6>
        <a:srgbClr val="BCC2C8"/>
      </a:accent6>
      <a:hlink>
        <a:srgbClr val="F79B35"/>
      </a:hlink>
      <a:folHlink>
        <a:srgbClr val="F79B35"/>
      </a:folHlink>
    </a:clrScheme>
    <a:fontScheme name="Panda">
      <a:majorFont>
        <a:latin typeface="News Gothic MT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 Panda analyse" id="{13C8A19B-51A9-48F3-8CE3-8DE3FD4C03D1}" vid="{5F5FD64D-E35F-4BDE-9A31-F17AEE9B78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24A964D397D4EA0C8C1F9DED409B5" ma:contentTypeVersion="10" ma:contentTypeDescription="Opprett et nytt dokument." ma:contentTypeScope="" ma:versionID="4492ec2939320f747cb3bcbed529b1d6">
  <xsd:schema xmlns:xsd="http://www.w3.org/2001/XMLSchema" xmlns:xs="http://www.w3.org/2001/XMLSchema" xmlns:p="http://schemas.microsoft.com/office/2006/metadata/properties" xmlns:ns3="6c550fb1-4284-40c0-9333-fba37d2dfebe" xmlns:ns4="fe92a54c-85fd-41e3-8c7a-8239aa0bd7d5" targetNamespace="http://schemas.microsoft.com/office/2006/metadata/properties" ma:root="true" ma:fieldsID="ebd885f01f46a44518d3d309e6067372" ns3:_="" ns4:_="">
    <xsd:import namespace="6c550fb1-4284-40c0-9333-fba37d2dfebe"/>
    <xsd:import namespace="fe92a54c-85fd-41e3-8c7a-8239aa0bd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50fb1-4284-40c0-9333-fba37d2df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2a54c-85fd-41e3-8c7a-8239aa0bd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8EABA-9281-4F86-AFFF-A569A488031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92a54c-85fd-41e3-8c7a-8239aa0bd7d5"/>
    <ds:schemaRef ds:uri="6c550fb1-4284-40c0-9333-fba37d2dfe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FBD363-C38C-4A33-80AD-81A05757E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50fb1-4284-40c0-9333-fba37d2dfebe"/>
    <ds:schemaRef ds:uri="fe92a54c-85fd-41e3-8c7a-8239aa0bd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D45536-3B4D-457A-8F7D-528A6EEA8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 mal</Template>
  <TotalTime>0</TotalTime>
  <Words>444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News Gothic MT</vt:lpstr>
      <vt:lpstr>Office-tema</vt:lpstr>
      <vt:lpstr>API rakett-kurs trinn 1</vt:lpstr>
      <vt:lpstr>Bakgrunn for kurset</vt:lpstr>
      <vt:lpstr>Introduksjon</vt:lpstr>
      <vt:lpstr>R</vt:lpstr>
      <vt:lpstr>Python</vt:lpstr>
      <vt:lpstr>Power Query</vt:lpstr>
      <vt:lpstr>Hva skal jeg velge?</vt:lpstr>
      <vt:lpstr>Trinn 1</vt:lpstr>
      <vt:lpstr>Veien videre</vt:lpstr>
      <vt:lpstr>Notater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 på presentasjon</dc:title>
  <dc:creator>Max Koller</dc:creator>
  <cp:lastModifiedBy>Max Koller</cp:lastModifiedBy>
  <cp:revision>11</cp:revision>
  <cp:lastPrinted>2020-06-22T17:27:28Z</cp:lastPrinted>
  <dcterms:created xsi:type="dcterms:W3CDTF">2021-08-30T08:18:37Z</dcterms:created>
  <dcterms:modified xsi:type="dcterms:W3CDTF">2021-08-31T08:48:04Z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0x010100BB724A964D397D4EA0C8C1F9DED409B5</vt:lpwstr>
  </property>
</Properties>
</file>