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3"/>
  </p:notesMasterIdLst>
  <p:sldIdLst>
    <p:sldId id="307" r:id="rId6"/>
    <p:sldId id="257" r:id="rId7"/>
    <p:sldId id="310" r:id="rId8"/>
    <p:sldId id="278" r:id="rId9"/>
    <p:sldId id="299" r:id="rId10"/>
    <p:sldId id="292" r:id="rId11"/>
    <p:sldId id="301" r:id="rId12"/>
    <p:sldId id="284" r:id="rId13"/>
    <p:sldId id="285" r:id="rId14"/>
    <p:sldId id="290" r:id="rId15"/>
    <p:sldId id="291" r:id="rId16"/>
    <p:sldId id="304" r:id="rId17"/>
    <p:sldId id="302" r:id="rId18"/>
    <p:sldId id="308" r:id="rId19"/>
    <p:sldId id="305" r:id="rId20"/>
    <p:sldId id="312" r:id="rId21"/>
    <p:sldId id="317" r:id="rId22"/>
    <p:sldId id="311" r:id="rId23"/>
    <p:sldId id="314" r:id="rId24"/>
    <p:sldId id="316" r:id="rId25"/>
    <p:sldId id="318" r:id="rId26"/>
    <p:sldId id="315" r:id="rId27"/>
    <p:sldId id="319" r:id="rId28"/>
    <p:sldId id="309" r:id="rId29"/>
    <p:sldId id="313" r:id="rId30"/>
    <p:sldId id="320" r:id="rId31"/>
    <p:sldId id="271" r:id="rId32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A11F51A-D0D4-49BC-8593-9C9B8D8BD486}">
          <p14:sldIdLst>
            <p14:sldId id="307"/>
            <p14:sldId id="257"/>
            <p14:sldId id="310"/>
            <p14:sldId id="278"/>
            <p14:sldId id="299"/>
            <p14:sldId id="292"/>
            <p14:sldId id="301"/>
            <p14:sldId id="284"/>
            <p14:sldId id="285"/>
            <p14:sldId id="290"/>
            <p14:sldId id="291"/>
            <p14:sldId id="304"/>
            <p14:sldId id="302"/>
            <p14:sldId id="308"/>
            <p14:sldId id="305"/>
            <p14:sldId id="312"/>
            <p14:sldId id="317"/>
            <p14:sldId id="311"/>
            <p14:sldId id="314"/>
            <p14:sldId id="316"/>
            <p14:sldId id="318"/>
            <p14:sldId id="315"/>
            <p14:sldId id="319"/>
            <p14:sldId id="309"/>
            <p14:sldId id="313"/>
            <p14:sldId id="32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CA380-1661-4B76-8E7B-0D16F477468E}" type="datetimeFigureOut">
              <a:rPr lang="nn-NO" smtClean="0"/>
              <a:t>05.10.2021</a:t>
            </a:fld>
            <a:endParaRPr lang="n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2DF1D-CF9B-470C-AC4E-0066287E8244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763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A16E2-86B6-405C-9094-2B57C7031F95}" type="slidenum">
              <a:rPr kumimoji="0" lang="nn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n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08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6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15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385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0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8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6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4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1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31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097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6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26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66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b.no/statbank/table/12972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b.no/statbank/table/12972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b.no/statbank/table/12972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sb.no/api/v0/no/console" TargetMode="External"/><Relationship Id="rId2" Type="http://schemas.openxmlformats.org/officeDocument/2006/relationships/hyperlink" Target="https://www.ssb.no/statb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FbYxz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b.no/statbank/table/12972/" TargetMode="External"/><Relationship Id="rId2" Type="http://schemas.openxmlformats.org/officeDocument/2006/relationships/hyperlink" Target="https://www.ssb.no/statbank/table/0745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sb.no/statbank/table/07984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e.wikipedia.org/wiki/R_(Programmiersprache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ru.wikipedia.org/wiki/Python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anaconda.com/products/individua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legg.com/how-to-force-microsoft-excel-to-open-file-in-a-new-window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ask.hellobi.com/article/9928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A78E21F1-0E34-4936-A8C8-991966226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6838B81-F65B-4A42-8FB0-E445FBAA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n-NO" dirty="0"/>
              <a:t>API rakett-kurs trinn 2 </a:t>
            </a:r>
            <a:endParaRPr lang="nb-NO" dirty="0">
              <a:solidFill>
                <a:schemeClr val="accent2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CAEA7D5-FF21-4709-8087-AED73697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9638"/>
          </a:xfrm>
        </p:spPr>
        <p:txBody>
          <a:bodyPr>
            <a:normAutofit fontScale="77500" lnSpcReduction="20000"/>
          </a:bodyPr>
          <a:lstStyle/>
          <a:p>
            <a:r>
              <a:rPr lang="nb-NO" sz="2800" dirty="0"/>
              <a:t>SPØRRINGER</a:t>
            </a:r>
          </a:p>
          <a:p>
            <a:endParaRPr lang="nb-NO" sz="2800" dirty="0"/>
          </a:p>
          <a:p>
            <a:r>
              <a:rPr lang="nb-NO" sz="2500" b="1" dirty="0"/>
              <a:t>Max Koller</a:t>
            </a:r>
            <a:r>
              <a:rPr lang="nb-NO" sz="2500" b="1"/>
              <a:t>, Vestland</a:t>
            </a:r>
            <a:endParaRPr lang="nb-NO" sz="2500" dirty="0"/>
          </a:p>
          <a:p>
            <a:r>
              <a:rPr lang="nb-NO" b="1" dirty="0"/>
              <a:t>Iryna Kulagina, Trøndelag</a:t>
            </a:r>
          </a:p>
          <a:p>
            <a:r>
              <a:rPr lang="nb-NO" b="1" dirty="0"/>
              <a:t>Irmelin Kristin Nilsen, Troms og Finnmark</a:t>
            </a:r>
          </a:p>
          <a:p>
            <a:r>
              <a:rPr lang="nb-NO" b="1" dirty="0"/>
              <a:t>Jan Hiroshi </a:t>
            </a:r>
            <a:r>
              <a:rPr lang="nb-NO" b="1" dirty="0" err="1"/>
              <a:t>Lintvedt</a:t>
            </a:r>
            <a:r>
              <a:rPr lang="nb-NO" b="1" dirty="0"/>
              <a:t>, Viken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D93AF9-1827-413C-886C-A348B8AA88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2E69-AA59-40EF-BFB9-2367963A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Spørsmål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tilbakemeldinger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FB12-B369-4574-8798-0764BFDF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GIS</a:t>
            </a:r>
          </a:p>
          <a:p>
            <a:pPr lvl="1"/>
            <a:r>
              <a:rPr lang="nn-NO" dirty="0"/>
              <a:t>Kanskje tema for et </a:t>
            </a:r>
            <a:r>
              <a:rPr lang="nn-NO" dirty="0" err="1"/>
              <a:t>fremtidig</a:t>
            </a:r>
            <a:r>
              <a:rPr lang="nn-NO" dirty="0"/>
              <a:t> kurs?</a:t>
            </a:r>
          </a:p>
          <a:p>
            <a:r>
              <a:rPr lang="nn-NO" dirty="0"/>
              <a:t>Praktiske </a:t>
            </a:r>
            <a:r>
              <a:rPr lang="nn-NO" dirty="0" err="1"/>
              <a:t>oppgaver</a:t>
            </a:r>
            <a:endParaRPr lang="nn-NO" dirty="0"/>
          </a:p>
          <a:p>
            <a:pPr lvl="1"/>
            <a:r>
              <a:rPr lang="nn-NO" dirty="0"/>
              <a:t>I dag blir det masse praktiske </a:t>
            </a:r>
            <a:r>
              <a:rPr lang="nn-NO" dirty="0" err="1"/>
              <a:t>oppgaver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047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</a:t>
            </a:r>
            <a:r>
              <a:rPr lang="nn-NO" dirty="0"/>
              <a:t> / </a:t>
            </a:r>
            <a:r>
              <a:rPr lang="nn-NO"/>
              <a:t>query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9E97-742A-48E1-ACFE-B0330EAC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1357"/>
          </a:xfrm>
        </p:spPr>
        <p:txBody>
          <a:bodyPr/>
          <a:lstStyle/>
          <a:p>
            <a:r>
              <a:rPr lang="nn-NO" dirty="0"/>
              <a:t>Definerer </a:t>
            </a:r>
            <a:r>
              <a:rPr lang="nn-NO" dirty="0" err="1"/>
              <a:t>hvilken</a:t>
            </a:r>
            <a:r>
              <a:rPr lang="nn-NO" dirty="0"/>
              <a:t> informasjon vi vil hente</a:t>
            </a:r>
          </a:p>
          <a:p>
            <a:r>
              <a:rPr lang="nn-NO" dirty="0"/>
              <a:t>Sendes til applikasjonen som skal </a:t>
            </a:r>
            <a:r>
              <a:rPr lang="nn-NO" dirty="0" err="1"/>
              <a:t>kjøre</a:t>
            </a:r>
            <a:r>
              <a:rPr lang="nn-NO" dirty="0"/>
              <a:t> programmet</a:t>
            </a:r>
          </a:p>
          <a:p>
            <a:r>
              <a:rPr lang="nn-NO" dirty="0" err="1"/>
              <a:t>Vanligvis</a:t>
            </a:r>
            <a:r>
              <a:rPr lang="nn-NO" dirty="0"/>
              <a:t> form av en </a:t>
            </a:r>
            <a:r>
              <a:rPr lang="nn-NO" dirty="0" err="1"/>
              <a:t>JSON</a:t>
            </a:r>
            <a:r>
              <a:rPr lang="nn-NO" dirty="0"/>
              <a:t> (JavaScript Object </a:t>
            </a:r>
            <a:r>
              <a:rPr lang="nn-NO" dirty="0" err="1"/>
              <a:t>Notation</a:t>
            </a:r>
            <a:r>
              <a:rPr lang="nn-NO" dirty="0"/>
              <a:t>)</a:t>
            </a:r>
          </a:p>
          <a:p>
            <a:pPr lvl="1"/>
            <a:r>
              <a:rPr lang="nn-NO" dirty="0"/>
              <a:t>En måte å strukturere data i en tekstfil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7273C-EF87-4E87-BCB5-4FB041AA3E70}"/>
              </a:ext>
            </a:extLst>
          </p:cNvPr>
          <p:cNvSpPr txBox="1"/>
          <p:nvPr/>
        </p:nvSpPr>
        <p:spPr>
          <a:xfrm>
            <a:off x="838201" y="4224799"/>
            <a:ext cx="10284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navn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"Max"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"Iryna"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"Irmelin"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"Jan"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],</a:t>
            </a:r>
          </a:p>
          <a:p>
            <a:r>
              <a:rPr lang="da-DK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da-DK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"29"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"27"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"21"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"30"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"hobby"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"sjonglering"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bungee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jumping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paragliding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"padling"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2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3DDCD-A679-44B1-B3DA-1E1B1FEC8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37" r="8110" b="9951"/>
          <a:stretch/>
        </p:blipFill>
        <p:spPr>
          <a:xfrm>
            <a:off x="138801" y="1690688"/>
            <a:ext cx="4476453" cy="43219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4573009" y="470243"/>
            <a:ext cx="393388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query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"Region"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agg:KommSummer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Kjonn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"item"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endParaRPr lang="nn-NO" sz="14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7391D-8E9E-44A0-BEC7-5341365A2614}"/>
              </a:ext>
            </a:extLst>
          </p:cNvPr>
          <p:cNvSpPr txBox="1"/>
          <p:nvPr/>
        </p:nvSpPr>
        <p:spPr>
          <a:xfrm>
            <a:off x="8506898" y="365125"/>
            <a:ext cx="31004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"F304"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"Tid"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"item"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"2014"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"2021"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"json-stat2"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endParaRPr lang="nn-NO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A6825-5FAF-439B-B81E-54168B5E3A80}"/>
              </a:ext>
            </a:extLst>
          </p:cNvPr>
          <p:cNvSpPr txBox="1"/>
          <p:nvPr/>
        </p:nvSpPr>
        <p:spPr>
          <a:xfrm>
            <a:off x="4547252" y="2911133"/>
            <a:ext cx="903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6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063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3DDCD-A679-44B1-B3DA-1E1B1FEC8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84" t="17276" r="8958" b="46530"/>
          <a:stretch/>
        </p:blipFill>
        <p:spPr>
          <a:xfrm>
            <a:off x="1459406" y="1690688"/>
            <a:ext cx="2567588" cy="378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5971858" y="1905428"/>
            <a:ext cx="523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agg:KommSummer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"K-4601"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"K-4602"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endParaRPr lang="nn-NO" b="1" dirty="0">
              <a:solidFill>
                <a:srgbClr val="000000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417017" y="1690688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609976" y="1995914"/>
            <a:ext cx="4190496" cy="33975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1D674-4A17-42EF-8478-C71C1F806584}"/>
              </a:ext>
            </a:extLst>
          </p:cNvPr>
          <p:cNvSpPr/>
          <p:nvPr/>
        </p:nvSpPr>
        <p:spPr>
          <a:xfrm>
            <a:off x="1417017" y="2266612"/>
            <a:ext cx="2567588" cy="33975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3F3F06-7D48-41AD-B194-8E2DDD3E9980}"/>
              </a:ext>
            </a:extLst>
          </p:cNvPr>
          <p:cNvSpPr/>
          <p:nvPr/>
        </p:nvSpPr>
        <p:spPr>
          <a:xfrm>
            <a:off x="7054808" y="2773478"/>
            <a:ext cx="3893769" cy="2967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396594-2128-4844-BEFC-E9982355EBE1}"/>
              </a:ext>
            </a:extLst>
          </p:cNvPr>
          <p:cNvCxnSpPr>
            <a:endCxn id="23" idx="1"/>
          </p:cNvCxnSpPr>
          <p:nvPr/>
        </p:nvCxnSpPr>
        <p:spPr>
          <a:xfrm>
            <a:off x="4026994" y="2416196"/>
            <a:ext cx="3027814" cy="50564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538130" y="3857436"/>
            <a:ext cx="2398029" cy="130987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3936159" y="3669712"/>
            <a:ext cx="3118650" cy="8426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FCB65EA-A969-4F73-BFA4-C0957FFE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" t="53593" r="68973" b="10949"/>
          <a:stretch/>
        </p:blipFill>
        <p:spPr>
          <a:xfrm>
            <a:off x="1336395" y="1658110"/>
            <a:ext cx="2983170" cy="43986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6F722A-DF7F-4DF5-BA06-BC552ED46923}"/>
              </a:ext>
            </a:extLst>
          </p:cNvPr>
          <p:cNvSpPr txBox="1"/>
          <p:nvPr/>
        </p:nvSpPr>
        <p:spPr>
          <a:xfrm>
            <a:off x="6020809" y="1884296"/>
            <a:ext cx="59693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"agg:Funksjonell1a"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"F301"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"F303"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"F304"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336395" y="1669759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529354" y="1974985"/>
            <a:ext cx="4271118" cy="36068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1D674-4A17-42EF-8478-C71C1F806584}"/>
              </a:ext>
            </a:extLst>
          </p:cNvPr>
          <p:cNvSpPr/>
          <p:nvPr/>
        </p:nvSpPr>
        <p:spPr>
          <a:xfrm>
            <a:off x="1417016" y="2290196"/>
            <a:ext cx="2767421" cy="3628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3F3F06-7D48-41AD-B194-8E2DDD3E9980}"/>
              </a:ext>
            </a:extLst>
          </p:cNvPr>
          <p:cNvSpPr/>
          <p:nvPr/>
        </p:nvSpPr>
        <p:spPr>
          <a:xfrm>
            <a:off x="7054808" y="2754035"/>
            <a:ext cx="4343400" cy="31616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396594-2128-4844-BEFC-E9982355EBE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184437" y="2471645"/>
            <a:ext cx="2870371" cy="44047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417018" y="3542543"/>
            <a:ext cx="2767422" cy="162476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4184440" y="3669712"/>
            <a:ext cx="2870369" cy="68521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BAAAF20-27D6-4844-A080-EA690407E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5" t="17522" r="39115" b="46652"/>
          <a:stretch/>
        </p:blipFill>
        <p:spPr>
          <a:xfrm>
            <a:off x="1339304" y="1620463"/>
            <a:ext cx="3188288" cy="4725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5971858" y="1905428"/>
            <a:ext cx="523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"item"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"2014"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"2021"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endParaRPr lang="nn-NO" b="1" dirty="0">
              <a:solidFill>
                <a:srgbClr val="000000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339304" y="1690688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532263" y="1995914"/>
            <a:ext cx="4268209" cy="33975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465462" y="3754491"/>
            <a:ext cx="3062130" cy="16895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4527592" y="3669712"/>
            <a:ext cx="2527217" cy="92953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07D83EA-A554-4000-BE04-F1713969C51E}"/>
              </a:ext>
            </a:extLst>
          </p:cNvPr>
          <p:cNvSpPr/>
          <p:nvPr/>
        </p:nvSpPr>
        <p:spPr>
          <a:xfrm>
            <a:off x="6800472" y="2724215"/>
            <a:ext cx="2888535" cy="34599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559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6" grpId="0" animBg="1"/>
      <p:bldP spid="26" grpId="1" animBg="1"/>
      <p:bldP spid="27" grpId="0" animBg="1"/>
      <p:bldP spid="27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</a:t>
            </a:r>
            <a:r>
              <a:rPr lang="nn-NO" dirty="0" err="1"/>
              <a:t>aggregerte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40" y="1825625"/>
            <a:ext cx="4551310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agg:KommSummer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"K-4601"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"K-4602"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Aggregerte</a:t>
            </a:r>
            <a:r>
              <a:rPr lang="nn-NO" dirty="0"/>
              <a:t> koder</a:t>
            </a:r>
          </a:p>
          <a:p>
            <a:pPr lvl="1"/>
            <a:r>
              <a:rPr lang="nn-NO" dirty="0" err="1"/>
              <a:t>Sammenslåtte</a:t>
            </a:r>
            <a:r>
              <a:rPr lang="nn-NO" dirty="0"/>
              <a:t> </a:t>
            </a:r>
            <a:r>
              <a:rPr lang="nn-NO" dirty="0" err="1"/>
              <a:t>tidsserier</a:t>
            </a:r>
            <a:endParaRPr lang="nn-NO" dirty="0"/>
          </a:p>
          <a:p>
            <a:pPr lvl="1"/>
            <a:r>
              <a:rPr lang="nn-NO" dirty="0"/>
              <a:t>Ulike </a:t>
            </a:r>
            <a:r>
              <a:rPr lang="nn-NO" dirty="0" err="1"/>
              <a:t>aggregeringer</a:t>
            </a:r>
            <a:r>
              <a:rPr lang="nn-NO" dirty="0"/>
              <a:t> av alder</a:t>
            </a:r>
          </a:p>
          <a:p>
            <a:pPr lvl="1"/>
            <a:r>
              <a:rPr lang="nn-NO" dirty="0"/>
              <a:t>Ulike administrative/regionale strukturer</a:t>
            </a:r>
          </a:p>
          <a:p>
            <a:pPr lvl="1"/>
            <a:r>
              <a:rPr lang="nn-NO" i="1" dirty="0"/>
              <a:t>MÅ</a:t>
            </a:r>
            <a:r>
              <a:rPr lang="nn-NO" dirty="0"/>
              <a:t> ha filter for å kunne bruke</a:t>
            </a:r>
            <a:endParaRPr lang="nn-NO" i="1" dirty="0"/>
          </a:p>
          <a:p>
            <a:endParaRPr lang="nn-NO" dirty="0"/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70357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universelle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21" y="1825625"/>
            <a:ext cx="4551310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item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"4601"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"0"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4912822" y="1825625"/>
            <a:ext cx="6440977" cy="3303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Universelle</a:t>
            </a:r>
          </a:p>
          <a:p>
            <a:pPr lvl="1"/>
            <a:r>
              <a:rPr lang="nn-NO" dirty="0"/>
              <a:t>Kan hente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pPr lvl="1"/>
            <a:r>
              <a:rPr lang="nn-NO" dirty="0"/>
              <a:t>Kan ikkje hente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pPr lvl="1"/>
            <a:r>
              <a:rPr lang="nn-NO" dirty="0" err="1"/>
              <a:t>Aggregering</a:t>
            </a:r>
            <a:r>
              <a:rPr lang="nn-NO" dirty="0"/>
              <a:t> kan </a:t>
            </a:r>
            <a:r>
              <a:rPr lang="nn-NO" dirty="0" err="1"/>
              <a:t>gjøres</a:t>
            </a:r>
            <a:r>
              <a:rPr lang="nn-NO" dirty="0"/>
              <a:t> i PBI, Excel, Pandas etc.</a:t>
            </a:r>
          </a:p>
          <a:p>
            <a:pPr lvl="1"/>
            <a:r>
              <a:rPr lang="nn-NO" dirty="0"/>
              <a:t>3 filter</a:t>
            </a:r>
          </a:p>
          <a:p>
            <a:pPr lvl="2"/>
            <a:r>
              <a:rPr lang="nn-NO" dirty="0"/>
              <a:t>item</a:t>
            </a:r>
          </a:p>
          <a:p>
            <a:pPr lvl="2"/>
            <a:r>
              <a:rPr lang="nn-NO" dirty="0"/>
              <a:t>all</a:t>
            </a:r>
          </a:p>
          <a:p>
            <a:pPr lvl="2"/>
            <a:r>
              <a:rPr lang="nn-NO" dirty="0" err="1"/>
              <a:t>top</a:t>
            </a:r>
            <a:endParaRPr lang="nn-NO" dirty="0"/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7F4CDB-9DE7-4C54-B233-F298E189F6FF}"/>
              </a:ext>
            </a:extLst>
          </p:cNvPr>
          <p:cNvSpPr txBox="1">
            <a:spLocks/>
          </p:cNvSpPr>
          <p:nvPr/>
        </p:nvSpPr>
        <p:spPr>
          <a:xfrm>
            <a:off x="264621" y="1825625"/>
            <a:ext cx="4551310" cy="353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all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"46*"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0D8BBF-1EB5-41D1-9290-F045996B31C5}"/>
              </a:ext>
            </a:extLst>
          </p:cNvPr>
          <p:cNvSpPr txBox="1">
            <a:spLocks/>
          </p:cNvSpPr>
          <p:nvPr/>
        </p:nvSpPr>
        <p:spPr>
          <a:xfrm>
            <a:off x="264621" y="1825624"/>
            <a:ext cx="4551310" cy="353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top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"5"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57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"item"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"014"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"021"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"F302"</a:t>
            </a:r>
            <a:r>
              <a:rPr lang="nn-NO" sz="1800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"F303"</a:t>
            </a:r>
          </a:p>
          <a:p>
            <a:pPr marL="0" indent="0">
              <a:buNone/>
            </a:pPr>
            <a:endParaRPr lang="nn-NO" sz="1800" dirty="0">
              <a:solidFill>
                <a:srgbClr val="4E9A06"/>
              </a:solidFill>
              <a:highlight>
                <a:srgbClr val="FFFF00"/>
              </a:highlight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Må </a:t>
            </a:r>
            <a:r>
              <a:rPr lang="nn-NO" dirty="0" err="1"/>
              <a:t>skrives</a:t>
            </a:r>
            <a:r>
              <a:rPr lang="nn-NO" dirty="0"/>
              <a:t> eksakt</a:t>
            </a:r>
          </a:p>
          <a:p>
            <a:pPr lvl="1"/>
            <a:r>
              <a:rPr lang="nn-NO" dirty="0"/>
              <a:t>Skrivefeil kan gi 400 status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2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"01*"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"04*"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"067*"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"F302*"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Må </a:t>
            </a:r>
            <a:r>
              <a:rPr lang="nn-NO" dirty="0" err="1"/>
              <a:t>skrives</a:t>
            </a:r>
            <a:r>
              <a:rPr lang="nn-NO" dirty="0"/>
              <a:t> trunkert med *</a:t>
            </a:r>
          </a:p>
          <a:p>
            <a:pPr lvl="1"/>
            <a:r>
              <a:rPr lang="nn-NO" dirty="0"/>
              <a:t>Altså en del av søketeksten så *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7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Dagens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4205" cy="4351338"/>
          </a:xfrm>
        </p:spPr>
        <p:txBody>
          <a:bodyPr>
            <a:normAutofit/>
          </a:bodyPr>
          <a:lstStyle/>
          <a:p>
            <a:r>
              <a:rPr lang="nb-NO" dirty="0"/>
              <a:t>Introduksjon</a:t>
            </a:r>
          </a:p>
          <a:p>
            <a:pPr lvl="1"/>
            <a:r>
              <a:rPr lang="nb-NO" dirty="0"/>
              <a:t>Bakgrunn</a:t>
            </a:r>
          </a:p>
          <a:p>
            <a:pPr lvl="1"/>
            <a:r>
              <a:rPr lang="nb-NO" dirty="0"/>
              <a:t>Plan for kursrekken</a:t>
            </a:r>
          </a:p>
          <a:p>
            <a:pPr lvl="1"/>
            <a:r>
              <a:rPr lang="nb-NO" dirty="0"/>
              <a:t>Læringsmål</a:t>
            </a:r>
          </a:p>
          <a:p>
            <a:r>
              <a:rPr lang="nb-NO" dirty="0"/>
              <a:t>Repetisjon</a:t>
            </a:r>
          </a:p>
          <a:p>
            <a:pPr lvl="1"/>
            <a:r>
              <a:rPr lang="nb-NO" dirty="0"/>
              <a:t>Hva er et API?</a:t>
            </a:r>
          </a:p>
          <a:p>
            <a:pPr lvl="1"/>
            <a:r>
              <a:rPr lang="nb-NO" dirty="0"/>
              <a:t>Programmeringsspråk (viktig for trinn 3)</a:t>
            </a:r>
          </a:p>
          <a:p>
            <a:pPr lvl="1"/>
            <a:r>
              <a:rPr lang="nb-NO" dirty="0"/>
              <a:t>Eksempler på andre API tilbydere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E5F1B31A-7DAA-4DEB-88EF-B67708F6330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842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Dagens tema: Spørringer (SSB)</a:t>
            </a:r>
          </a:p>
          <a:p>
            <a:pPr lvl="1"/>
            <a:r>
              <a:rPr lang="nb-NO" dirty="0"/>
              <a:t>Oppbygning</a:t>
            </a:r>
          </a:p>
          <a:p>
            <a:r>
              <a:rPr lang="nb-NO" dirty="0"/>
              <a:t>Praktiske eksempler</a:t>
            </a:r>
          </a:p>
          <a:p>
            <a:pPr lvl="1"/>
            <a:r>
              <a:rPr lang="nb-NO" dirty="0"/>
              <a:t>Lage spørringer i statistikkbanken</a:t>
            </a:r>
          </a:p>
          <a:p>
            <a:pPr lvl="1"/>
            <a:r>
              <a:rPr lang="nb-NO" dirty="0"/>
              <a:t>Teste spørringer i API konsollen</a:t>
            </a:r>
          </a:p>
          <a:p>
            <a:pPr lvl="1"/>
            <a:r>
              <a:rPr lang="nb-NO" dirty="0"/>
              <a:t>Redigere spørringer i API konsollen</a:t>
            </a:r>
          </a:p>
          <a:p>
            <a:pPr lvl="1"/>
            <a:r>
              <a:rPr lang="nb-NO" dirty="0"/>
              <a:t>Lagre spørringer lokalt</a:t>
            </a:r>
          </a:p>
          <a:p>
            <a:r>
              <a:rPr lang="nb-NO" dirty="0"/>
              <a:t>Oppsummering</a:t>
            </a:r>
          </a:p>
        </p:txBody>
      </p:sp>
    </p:spTree>
    <p:extLst>
      <p:ext uri="{BB962C8B-B14F-4D97-AF65-F5344CB8AC3E}">
        <p14:creationId xmlns:p14="http://schemas.microsoft.com/office/powerpoint/2010/main" val="334247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"2014U*"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"2021U*"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Kan </a:t>
            </a:r>
            <a:r>
              <a:rPr lang="nn-NO" dirty="0" err="1"/>
              <a:t>brukes</a:t>
            </a:r>
            <a:r>
              <a:rPr lang="nn-NO" dirty="0"/>
              <a:t> til filtrering (for eksempel kvartalsvis/</a:t>
            </a:r>
            <a:r>
              <a:rPr lang="nn-NO" dirty="0" err="1"/>
              <a:t>ukentlig</a:t>
            </a:r>
            <a:r>
              <a:rPr lang="nn-NO" dirty="0"/>
              <a:t>)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59227F-05A5-4BFC-A917-3B0A219DF1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339363" cy="353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"*U52"</a:t>
            </a: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565F9-CF26-46DD-80DD-55DC65077FA6}"/>
              </a:ext>
            </a:extLst>
          </p:cNvPr>
          <p:cNvSpPr txBox="1"/>
          <p:nvPr/>
        </p:nvSpPr>
        <p:spPr>
          <a:xfrm>
            <a:off x="221787" y="6191831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dirty="0">
                <a:hlinkClick r:id="rId2"/>
              </a:rPr>
              <a:t>https://www.ssb.no/statbank/table/12972/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103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"*"</a:t>
            </a: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</a:p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Bare</a:t>
            </a:r>
            <a:r>
              <a:rPr lang="nn-NO" dirty="0"/>
              <a:t> * </a:t>
            </a:r>
            <a:r>
              <a:rPr lang="nn-NO" dirty="0" err="1"/>
              <a:t>henter</a:t>
            </a:r>
            <a:r>
              <a:rPr lang="nn-NO" dirty="0"/>
              <a:t> alle </a:t>
            </a:r>
            <a:r>
              <a:rPr lang="nn-NO" dirty="0" err="1"/>
              <a:t>verdier</a:t>
            </a:r>
            <a:r>
              <a:rPr lang="nn-NO" dirty="0"/>
              <a:t> i </a:t>
            </a:r>
            <a:r>
              <a:rPr lang="nn-NO" dirty="0" err="1"/>
              <a:t>kodelisten</a:t>
            </a:r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9E75E-D773-404D-BF2A-22804298E648}"/>
              </a:ext>
            </a:extLst>
          </p:cNvPr>
          <p:cNvSpPr txBox="1"/>
          <p:nvPr/>
        </p:nvSpPr>
        <p:spPr>
          <a:xfrm>
            <a:off x="221787" y="6191831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dirty="0">
                <a:hlinkClick r:id="rId2"/>
              </a:rPr>
              <a:t>https://www.ssb.no/statbank/table/12972/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091083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</a:t>
            </a:r>
            <a:r>
              <a:rPr lang="nn-NO" dirty="0" err="1"/>
              <a:t>top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top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"4"</a:t>
            </a:r>
          </a:p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 err="1"/>
              <a:t>Henter</a:t>
            </a:r>
            <a:r>
              <a:rPr lang="nn-NO" dirty="0"/>
              <a:t> </a:t>
            </a:r>
            <a:r>
              <a:rPr lang="nn-NO" i="1" dirty="0"/>
              <a:t>n </a:t>
            </a:r>
            <a:r>
              <a:rPr lang="nn-NO" dirty="0"/>
              <a:t>siste </a:t>
            </a:r>
            <a:r>
              <a:rPr lang="nn-NO" dirty="0" err="1"/>
              <a:t>verdier</a:t>
            </a:r>
            <a:endParaRPr lang="nn-NO" dirty="0"/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BB248-F97E-4C97-AFD8-F70014E36885}"/>
              </a:ext>
            </a:extLst>
          </p:cNvPr>
          <p:cNvSpPr txBox="1"/>
          <p:nvPr/>
        </p:nvSpPr>
        <p:spPr>
          <a:xfrm>
            <a:off x="221787" y="6191831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dirty="0">
                <a:hlinkClick r:id="rId2"/>
              </a:rPr>
              <a:t>https://www.ssb.no/statbank/table/12972/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77250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Responsformat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979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"json-stat2"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"csv2"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xlsx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Vi kan bestemme format på respons</a:t>
            </a:r>
          </a:p>
          <a:p>
            <a:pPr lvl="1"/>
            <a:r>
              <a:rPr lang="nn-NO" dirty="0"/>
              <a:t>json-stat2 (vises i konsoll)</a:t>
            </a:r>
          </a:p>
          <a:p>
            <a:pPr lvl="1"/>
            <a:r>
              <a:rPr lang="nn-NO" dirty="0"/>
              <a:t>csv2 (laster ned)</a:t>
            </a:r>
          </a:p>
          <a:p>
            <a:pPr lvl="1"/>
            <a:r>
              <a:rPr lang="nn-NO" dirty="0" err="1"/>
              <a:t>xlsx</a:t>
            </a:r>
            <a:r>
              <a:rPr lang="nn-NO" dirty="0"/>
              <a:t> (laster ned)</a:t>
            </a:r>
          </a:p>
          <a:p>
            <a:r>
              <a:rPr lang="nn-NO" dirty="0"/>
              <a:t>Vi kan teste det i konsollen</a:t>
            </a:r>
          </a:p>
          <a:p>
            <a:r>
              <a:rPr lang="nn-NO" dirty="0"/>
              <a:t>Fullstendig liste i API </a:t>
            </a:r>
            <a:r>
              <a:rPr lang="nn-NO" dirty="0" err="1"/>
              <a:t>docs</a:t>
            </a:r>
            <a:r>
              <a:rPr lang="nn-NO" dirty="0"/>
              <a:t> (</a:t>
            </a:r>
            <a:r>
              <a:rPr lang="nn-NO" dirty="0" err="1"/>
              <a:t>se</a:t>
            </a:r>
            <a:r>
              <a:rPr lang="nn-NO" dirty="0"/>
              <a:t> neste slide)</a:t>
            </a:r>
          </a:p>
          <a:p>
            <a:pPr lvl="1"/>
            <a:endParaRPr lang="nn-NO" dirty="0"/>
          </a:p>
          <a:p>
            <a:pPr lvl="1"/>
            <a:endParaRPr lang="nn-NO" dirty="0"/>
          </a:p>
          <a:p>
            <a:endParaRPr lang="nn-NO" dirty="0"/>
          </a:p>
          <a:p>
            <a:pPr marL="457200" lvl="1" indent="0">
              <a:buNone/>
            </a:pP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6414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Praktisk gjennomgang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46624"/>
          </a:xfrm>
        </p:spPr>
        <p:txBody>
          <a:bodyPr>
            <a:normAutofit fontScale="85000" lnSpcReduction="20000"/>
          </a:bodyPr>
          <a:lstStyle/>
          <a:p>
            <a:r>
              <a:rPr lang="nn-NO" dirty="0"/>
              <a:t>Lenker:</a:t>
            </a:r>
          </a:p>
          <a:p>
            <a:pPr lvl="1"/>
            <a:r>
              <a:rPr lang="nn-NO" dirty="0">
                <a:hlinkClick r:id="rId2"/>
              </a:rPr>
              <a:t>https://www.ssb.no/statbank</a:t>
            </a:r>
            <a:endParaRPr lang="nn-NO" dirty="0"/>
          </a:p>
          <a:p>
            <a:pPr lvl="1"/>
            <a:r>
              <a:rPr lang="nn-NO" dirty="0">
                <a:hlinkClick r:id="rId3"/>
              </a:rPr>
              <a:t>https://data.ssb.no/api/v0/no/console</a:t>
            </a:r>
            <a:endParaRPr lang="nn-NO" dirty="0"/>
          </a:p>
          <a:p>
            <a:r>
              <a:rPr lang="nn-NO" dirty="0"/>
              <a:t>Dokumentasjon</a:t>
            </a:r>
          </a:p>
          <a:p>
            <a:pPr lvl="1"/>
            <a:r>
              <a:rPr lang="nn-NO" dirty="0">
                <a:hlinkClick r:id="rId4"/>
              </a:rPr>
              <a:t>https://bit.ly/3FbYxzs</a:t>
            </a:r>
            <a:r>
              <a:rPr lang="nn-NO" dirty="0"/>
              <a:t> - API </a:t>
            </a:r>
            <a:r>
              <a:rPr lang="nn-NO" dirty="0" err="1"/>
              <a:t>docs</a:t>
            </a:r>
            <a:endParaRPr lang="nn-NO" dirty="0"/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0BFDD4-5BA0-4DC8-A2EA-EC1B6B86C91C}"/>
              </a:ext>
            </a:extLst>
          </p:cNvPr>
          <p:cNvSpPr txBox="1">
            <a:spLocks/>
          </p:cNvSpPr>
          <p:nvPr/>
        </p:nvSpPr>
        <p:spPr>
          <a:xfrm>
            <a:off x="838200" y="3663778"/>
            <a:ext cx="10515600" cy="100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NB!</a:t>
            </a:r>
          </a:p>
          <a:p>
            <a:pPr lvl="1"/>
            <a:r>
              <a:rPr lang="nn-NO" dirty="0"/>
              <a:t>For å hente </a:t>
            </a:r>
            <a:r>
              <a:rPr lang="nn-NO" dirty="0" err="1"/>
              <a:t>sammenslåtte</a:t>
            </a:r>
            <a:r>
              <a:rPr lang="nn-NO" dirty="0"/>
              <a:t> </a:t>
            </a:r>
            <a:r>
              <a:rPr lang="nn-NO" dirty="0" err="1"/>
              <a:t>tidsserier</a:t>
            </a:r>
            <a:r>
              <a:rPr lang="nn-NO" dirty="0"/>
              <a:t> må man bruke filter!</a:t>
            </a:r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CD145-41C0-467B-8B20-D374E8E6E3A7}"/>
              </a:ext>
            </a:extLst>
          </p:cNvPr>
          <p:cNvSpPr txBox="1"/>
          <p:nvPr/>
        </p:nvSpPr>
        <p:spPr>
          <a:xfrm>
            <a:off x="2812707" y="4569239"/>
            <a:ext cx="60949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"Region"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agg:KommSummer</a:t>
            </a:r>
            <a:r>
              <a:rPr lang="nn-NO" sz="14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5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Praktisk gjennomgang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Tabeller</a:t>
            </a:r>
            <a:r>
              <a:rPr lang="nn-NO" dirty="0"/>
              <a:t> vi bruker:</a:t>
            </a:r>
          </a:p>
          <a:p>
            <a:pPr lvl="1"/>
            <a:r>
              <a:rPr lang="nn-NO" dirty="0">
                <a:hlinkClick r:id="rId2"/>
              </a:rPr>
              <a:t>https://www.ssb.no/statbank/table/07459/</a:t>
            </a:r>
            <a:endParaRPr lang="nn-NO" dirty="0"/>
          </a:p>
          <a:p>
            <a:pPr lvl="1"/>
            <a:r>
              <a:rPr lang="nn-NO" dirty="0">
                <a:hlinkClick r:id="rId3"/>
              </a:rPr>
              <a:t>https://www.ssb.no/statbank/table/12972/</a:t>
            </a:r>
            <a:endParaRPr lang="nn-NO" dirty="0"/>
          </a:p>
          <a:p>
            <a:pPr lvl="1"/>
            <a:r>
              <a:rPr lang="nn-NO" dirty="0">
                <a:hlinkClick r:id="rId4"/>
              </a:rPr>
              <a:t>https://www.ssb.no/statbank/table/07984/</a:t>
            </a:r>
            <a:endParaRPr lang="nn-NO" dirty="0"/>
          </a:p>
          <a:p>
            <a:r>
              <a:rPr lang="nn-NO" dirty="0"/>
              <a:t>Prøv gjerne med egne </a:t>
            </a:r>
            <a:r>
              <a:rPr lang="nn-NO" dirty="0" err="1"/>
              <a:t>tabeller</a:t>
            </a:r>
            <a:r>
              <a:rPr lang="nn-NO" dirty="0"/>
              <a:t> også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2349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A55-4748-4E9F-8315-B8C2AB2B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Kjekt å 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8038-47FA-41F6-8C9A-103F2743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Google!</a:t>
            </a:r>
          </a:p>
          <a:p>
            <a:r>
              <a:rPr lang="nn-NO" dirty="0"/>
              <a:t>En god </a:t>
            </a:r>
            <a:r>
              <a:rPr lang="nn-NO" dirty="0" err="1"/>
              <a:t>teksteditor</a:t>
            </a:r>
            <a:r>
              <a:rPr lang="nn-NO" dirty="0"/>
              <a:t> med ulike funksjoner som </a:t>
            </a:r>
            <a:r>
              <a:rPr lang="nn-NO" dirty="0" err="1"/>
              <a:t>Syntax</a:t>
            </a:r>
            <a:r>
              <a:rPr lang="nn-NO" dirty="0"/>
              <a:t> </a:t>
            </a:r>
            <a:r>
              <a:rPr lang="nn-NO" dirty="0" err="1"/>
              <a:t>highlighting</a:t>
            </a:r>
            <a:endParaRPr lang="nn-NO" dirty="0"/>
          </a:p>
          <a:p>
            <a:pPr lvl="1"/>
            <a:r>
              <a:rPr lang="nn-NO" dirty="0"/>
              <a:t>Notepad ++ (https://notepad-plus-plus.org/downloads/)</a:t>
            </a:r>
          </a:p>
          <a:p>
            <a:pPr lvl="1"/>
            <a:r>
              <a:rPr lang="nn-NO" dirty="0"/>
              <a:t>Atom (https://atom.io/)</a:t>
            </a:r>
          </a:p>
          <a:p>
            <a:pPr lvl="1"/>
            <a:r>
              <a:rPr lang="nn-NO" dirty="0" err="1"/>
              <a:t>VS</a:t>
            </a:r>
            <a:r>
              <a:rPr lang="nn-NO" dirty="0"/>
              <a:t> </a:t>
            </a:r>
            <a:r>
              <a:rPr lang="nn-NO" dirty="0" err="1"/>
              <a:t>code</a:t>
            </a:r>
            <a:r>
              <a:rPr lang="nn-NO" dirty="0"/>
              <a:t> (https://code.visualstudio.com/)</a:t>
            </a:r>
          </a:p>
          <a:p>
            <a:pPr lvl="1"/>
            <a:r>
              <a:rPr lang="nn-NO" dirty="0"/>
              <a:t>Sublime </a:t>
            </a:r>
            <a:r>
              <a:rPr lang="nn-NO" dirty="0" err="1"/>
              <a:t>text</a:t>
            </a:r>
            <a:r>
              <a:rPr lang="nn-NO" dirty="0"/>
              <a:t> (</a:t>
            </a:r>
            <a:r>
              <a:rPr lang="nn-NO" dirty="0">
                <a:hlinkClick r:id="rId2"/>
              </a:rPr>
              <a:t>https://www.sublimetext.com/</a:t>
            </a:r>
            <a:r>
              <a:rPr lang="nn-NO" dirty="0"/>
              <a:t>)</a:t>
            </a:r>
          </a:p>
          <a:p>
            <a:r>
              <a:rPr lang="nn-NO" dirty="0" err="1"/>
              <a:t>Tålmodighet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03427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6EC72531-91C9-4657-87F2-5D34252C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7891"/>
            <a:ext cx="10515600" cy="997605"/>
          </a:xfrm>
        </p:spPr>
        <p:txBody>
          <a:bodyPr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Tusen takk for oppmerksomheten!</a:t>
            </a:r>
          </a:p>
          <a:p>
            <a:pPr algn="ctr"/>
            <a:r>
              <a:rPr lang="nb-NO" dirty="0">
                <a:solidFill>
                  <a:schemeClr val="tx2"/>
                </a:solidFill>
              </a:rPr>
              <a:t>post@pandaanalyse.no </a:t>
            </a:r>
            <a:r>
              <a:rPr lang="nb-NO" b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/</a:t>
            </a:r>
            <a:r>
              <a:rPr lang="nb-NO" dirty="0">
                <a:solidFill>
                  <a:schemeClr val="tx2"/>
                </a:solidFill>
              </a:rPr>
              <a:t> pandaanalyse.no</a:t>
            </a: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D382663-C162-4155-8979-9F6CD44D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0901" y="2128626"/>
            <a:ext cx="6430198" cy="13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Bakgrunn for kurset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Et grunnleggende og lavterskel kurs om API</a:t>
            </a:r>
          </a:p>
          <a:p>
            <a:r>
              <a:rPr lang="nb-NO" dirty="0"/>
              <a:t>Deling av erfaringer og kompetanse i nettverket</a:t>
            </a:r>
          </a:p>
          <a:p>
            <a:r>
              <a:rPr lang="nb-NO" dirty="0"/>
              <a:t>Ønsker om å automatisere</a:t>
            </a:r>
          </a:p>
          <a:p>
            <a:pPr lvl="1"/>
            <a:r>
              <a:rPr lang="nb-NO" dirty="0"/>
              <a:t>Datainnsamling</a:t>
            </a:r>
          </a:p>
          <a:p>
            <a:pPr lvl="1"/>
            <a:r>
              <a:rPr lang="nb-NO" dirty="0"/>
              <a:t>Rapporter</a:t>
            </a:r>
          </a:p>
          <a:p>
            <a:r>
              <a:rPr lang="nb-NO" dirty="0"/>
              <a:t>Godt fundament for mer sentralisert datalagring</a:t>
            </a:r>
          </a:p>
          <a:p>
            <a:r>
              <a:rPr lang="nb-NO" dirty="0"/>
              <a:t>Enklere oppdatering av kunnskapsgrunnlag</a:t>
            </a:r>
          </a:p>
          <a:p>
            <a:r>
              <a:rPr lang="nb-NO" dirty="0"/>
              <a:t>Indikatorer</a:t>
            </a:r>
          </a:p>
          <a:p>
            <a:r>
              <a:rPr lang="nb-NO" dirty="0"/>
              <a:t>Ett supplement til Power BI kursrekken som går parallelt</a:t>
            </a:r>
          </a:p>
        </p:txBody>
      </p:sp>
    </p:spTree>
    <p:extLst>
      <p:ext uri="{BB962C8B-B14F-4D97-AF65-F5344CB8AC3E}">
        <p14:creationId xmlns:p14="http://schemas.microsoft.com/office/powerpoint/2010/main" val="10646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FF7-B06A-47AD-931C-8BB5CA12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Introduksjon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9B0C-DD66-4955-B689-6B31A341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Grunnleggende</a:t>
            </a:r>
            <a:r>
              <a:rPr lang="nn-NO" dirty="0"/>
              <a:t> kurs – ingen erfaring nødvendig!</a:t>
            </a:r>
          </a:p>
          <a:p>
            <a:r>
              <a:rPr lang="nn-NO" dirty="0"/>
              <a:t>Mål:</a:t>
            </a:r>
          </a:p>
          <a:p>
            <a:pPr lvl="1"/>
            <a:r>
              <a:rPr lang="nn-NO" dirty="0"/>
              <a:t>Få en oversikt over </a:t>
            </a:r>
            <a:r>
              <a:rPr lang="nn-NO" dirty="0" err="1"/>
              <a:t>hva</a:t>
            </a:r>
            <a:r>
              <a:rPr lang="nn-NO" dirty="0"/>
              <a:t> et API er og </a:t>
            </a:r>
            <a:r>
              <a:rPr lang="nn-NO" dirty="0" err="1"/>
              <a:t>hvordan</a:t>
            </a:r>
            <a:r>
              <a:rPr lang="nn-NO" dirty="0"/>
              <a:t> de fungerer (Trinn 1)</a:t>
            </a:r>
          </a:p>
          <a:p>
            <a:pPr lvl="1"/>
            <a:r>
              <a:rPr lang="nn-NO" dirty="0">
                <a:highlight>
                  <a:srgbClr val="FFFF00"/>
                </a:highlight>
              </a:rPr>
              <a:t>Generere en </a:t>
            </a:r>
            <a:r>
              <a:rPr lang="nn-NO" dirty="0" err="1">
                <a:highlight>
                  <a:srgbClr val="FFFF00"/>
                </a:highlight>
              </a:rPr>
              <a:t>spørring</a:t>
            </a:r>
            <a:r>
              <a:rPr lang="nn-NO" dirty="0">
                <a:highlight>
                  <a:srgbClr val="FFFF00"/>
                </a:highlight>
              </a:rPr>
              <a:t> i statistikkbanken (SSB) og API konsollen (SSB) (Trinn 2)</a:t>
            </a:r>
          </a:p>
          <a:p>
            <a:pPr lvl="1"/>
            <a:r>
              <a:rPr lang="nn-NO" dirty="0"/>
              <a:t>Kunne hente </a:t>
            </a:r>
            <a:r>
              <a:rPr lang="nn-NO" dirty="0" err="1"/>
              <a:t>ett</a:t>
            </a:r>
            <a:r>
              <a:rPr lang="nn-NO" dirty="0"/>
              <a:t> eller </a:t>
            </a:r>
            <a:r>
              <a:rPr lang="nn-NO" dirty="0" err="1"/>
              <a:t>flere</a:t>
            </a:r>
            <a:r>
              <a:rPr lang="nn-NO" dirty="0"/>
              <a:t> datasett via SSB sitt API med enten: (Trinn 3)</a:t>
            </a:r>
          </a:p>
          <a:p>
            <a:pPr lvl="2"/>
            <a:r>
              <a:rPr lang="nn-NO" dirty="0"/>
              <a:t>R</a:t>
            </a:r>
          </a:p>
          <a:p>
            <a:pPr lvl="2"/>
            <a:r>
              <a:rPr lang="nn-NO" dirty="0"/>
              <a:t>Python</a:t>
            </a:r>
          </a:p>
          <a:p>
            <a:pPr lvl="2"/>
            <a:r>
              <a:rPr lang="nn-NO" dirty="0"/>
              <a:t>Power Query (Power BI, Excel)</a:t>
            </a:r>
          </a:p>
          <a:p>
            <a:pPr lvl="1"/>
            <a:r>
              <a:rPr lang="nn-NO" dirty="0"/>
              <a:t>Nettverksbygging for kompetanse- og erfaringsutveksling 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66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0A6F-5E6E-4AFD-A795-D4CF2B1F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17EE-1EDD-428F-A886-2AF4F127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/>
              <a:t>Application Programming Interface</a:t>
            </a:r>
          </a:p>
          <a:p>
            <a:pPr lvl="1"/>
            <a:r>
              <a:rPr lang="nn-NO" dirty="0">
                <a:solidFill>
                  <a:srgbClr val="FF0000"/>
                </a:solidFill>
              </a:rPr>
              <a:t>Applikasjon</a:t>
            </a:r>
            <a:r>
              <a:rPr lang="nn-NO" dirty="0"/>
              <a:t>, </a:t>
            </a:r>
            <a:r>
              <a:rPr lang="nn-NO" dirty="0">
                <a:solidFill>
                  <a:srgbClr val="00B050"/>
                </a:solidFill>
              </a:rPr>
              <a:t>Programmering</a:t>
            </a:r>
            <a:r>
              <a:rPr lang="nn-NO" dirty="0"/>
              <a:t>, </a:t>
            </a:r>
            <a:r>
              <a:rPr lang="nn-NO" dirty="0">
                <a:solidFill>
                  <a:srgbClr val="00B0F0"/>
                </a:solidFill>
              </a:rPr>
              <a:t>Grensesnitt</a:t>
            </a:r>
          </a:p>
          <a:p>
            <a:pPr lvl="1"/>
            <a:r>
              <a:rPr lang="nn-NO" dirty="0"/>
              <a:t>Programmer utfører </a:t>
            </a:r>
            <a:r>
              <a:rPr lang="nn-NO" dirty="0" err="1"/>
              <a:t>oppgaver</a:t>
            </a:r>
            <a:r>
              <a:rPr lang="nn-NO" dirty="0"/>
              <a:t> i </a:t>
            </a:r>
            <a:r>
              <a:rPr lang="nn-NO" dirty="0" err="1"/>
              <a:t>applikasjoner</a:t>
            </a:r>
            <a:r>
              <a:rPr lang="nn-NO" dirty="0"/>
              <a:t> («send melding», «</a:t>
            </a:r>
            <a:r>
              <a:rPr lang="nn-NO" dirty="0" err="1"/>
              <a:t>beregn</a:t>
            </a:r>
            <a:r>
              <a:rPr lang="nn-NO" dirty="0"/>
              <a:t> avstand»)</a:t>
            </a:r>
          </a:p>
          <a:p>
            <a:pPr lvl="1"/>
            <a:r>
              <a:rPr lang="nn-NO" dirty="0"/>
              <a:t>Grensesnittet er </a:t>
            </a:r>
            <a:r>
              <a:rPr lang="nn-NO" dirty="0" err="1"/>
              <a:t>kontaktflaten</a:t>
            </a:r>
            <a:r>
              <a:rPr lang="nn-NO" dirty="0"/>
              <a:t> vår mot programmet (</a:t>
            </a:r>
            <a:r>
              <a:rPr lang="nn-NO" dirty="0" err="1"/>
              <a:t>søkelinjen</a:t>
            </a:r>
            <a:r>
              <a:rPr lang="nn-NO" dirty="0"/>
              <a:t> i google)</a:t>
            </a:r>
          </a:p>
          <a:p>
            <a:r>
              <a:rPr lang="nn-NO" dirty="0"/>
              <a:t>Vi kan få tilgang til programmer/funksjoner </a:t>
            </a:r>
            <a:r>
              <a:rPr lang="nn-NO" dirty="0" err="1"/>
              <a:t>uten</a:t>
            </a:r>
            <a:r>
              <a:rPr lang="nn-NO" dirty="0"/>
              <a:t> å </a:t>
            </a:r>
            <a:r>
              <a:rPr lang="nn-NO" dirty="0" err="1"/>
              <a:t>åpne</a:t>
            </a:r>
            <a:r>
              <a:rPr lang="nn-NO" dirty="0"/>
              <a:t> programmet</a:t>
            </a:r>
          </a:p>
          <a:p>
            <a:pPr lvl="1"/>
            <a:r>
              <a:rPr lang="nn-NO" dirty="0"/>
              <a:t>Lokale programmer</a:t>
            </a:r>
          </a:p>
          <a:p>
            <a:pPr lvl="1"/>
            <a:r>
              <a:rPr lang="nn-NO" dirty="0" err="1"/>
              <a:t>Tjenester</a:t>
            </a:r>
            <a:r>
              <a:rPr lang="nn-NO" dirty="0"/>
              <a:t> over internett (web services)</a:t>
            </a:r>
          </a:p>
          <a:p>
            <a:r>
              <a:rPr lang="nn-NO" dirty="0"/>
              <a:t>Et grensesnitt (eller en metode) for </a:t>
            </a:r>
            <a:r>
              <a:rPr lang="nn-NO" dirty="0" err="1"/>
              <a:t>flere</a:t>
            </a:r>
            <a:r>
              <a:rPr lang="nn-NO" dirty="0"/>
              <a:t> programmer å utveksle informasjon</a:t>
            </a:r>
          </a:p>
          <a:p>
            <a:pPr lvl="1"/>
            <a:r>
              <a:rPr lang="nn-NO" dirty="0"/>
              <a:t>Uavhengig av </a:t>
            </a:r>
            <a:r>
              <a:rPr lang="nn-NO" dirty="0" err="1"/>
              <a:t>hvordan</a:t>
            </a:r>
            <a:r>
              <a:rPr lang="nn-NO" dirty="0"/>
              <a:t> de respektive programmer er skrevet</a:t>
            </a:r>
          </a:p>
          <a:p>
            <a:r>
              <a:rPr lang="nn-NO" dirty="0"/>
              <a:t>Klienten (vi) sender en </a:t>
            </a:r>
            <a:r>
              <a:rPr lang="nn-NO" dirty="0" err="1"/>
              <a:t>forespørsel</a:t>
            </a:r>
            <a:r>
              <a:rPr lang="nn-NO" dirty="0"/>
              <a:t> (</a:t>
            </a:r>
            <a:r>
              <a:rPr lang="nn-NO" dirty="0" err="1"/>
              <a:t>query</a:t>
            </a:r>
            <a:r>
              <a:rPr lang="nn-NO" dirty="0"/>
              <a:t>, </a:t>
            </a:r>
            <a:r>
              <a:rPr lang="nn-NO" dirty="0" err="1"/>
              <a:t>spørring</a:t>
            </a:r>
            <a:r>
              <a:rPr lang="nn-NO" dirty="0"/>
              <a:t>) til en webside (programmet) og mottar et svar (</a:t>
            </a:r>
            <a:r>
              <a:rPr lang="nn-NO" dirty="0" err="1"/>
              <a:t>response</a:t>
            </a:r>
            <a:r>
              <a:rPr lang="nn-NO" dirty="0"/>
              <a:t>)</a:t>
            </a:r>
          </a:p>
          <a:p>
            <a:r>
              <a:rPr lang="nn-NO" dirty="0"/>
              <a:t>Transaksjonen følger alltid den </a:t>
            </a:r>
            <a:r>
              <a:rPr lang="nn-NO" dirty="0" err="1"/>
              <a:t>samme</a:t>
            </a:r>
            <a:r>
              <a:rPr lang="nn-NO" dirty="0"/>
              <a:t> </a:t>
            </a:r>
            <a:r>
              <a:rPr lang="nn-NO" dirty="0" err="1"/>
              <a:t>oppskriften</a:t>
            </a:r>
            <a:r>
              <a:rPr lang="nn-NO" dirty="0"/>
              <a:t> (Protokoll)</a:t>
            </a:r>
          </a:p>
          <a:p>
            <a:pPr lvl="1"/>
            <a:r>
              <a:rPr lang="nn-NO" dirty="0"/>
              <a:t>HTTP – </a:t>
            </a:r>
            <a:r>
              <a:rPr lang="nn-NO" dirty="0" err="1"/>
              <a:t>Hyper</a:t>
            </a:r>
            <a:r>
              <a:rPr lang="nn-NO" dirty="0"/>
              <a:t> </a:t>
            </a:r>
            <a:r>
              <a:rPr lang="nn-NO" dirty="0" err="1"/>
              <a:t>Text</a:t>
            </a:r>
            <a:r>
              <a:rPr lang="nn-NO" dirty="0"/>
              <a:t> Transfer </a:t>
            </a:r>
            <a:r>
              <a:rPr lang="nn-NO" dirty="0" err="1"/>
              <a:t>Protocol</a:t>
            </a:r>
            <a:endParaRPr lang="nn-NO" dirty="0"/>
          </a:p>
          <a:p>
            <a:pPr lvl="1"/>
            <a:r>
              <a:rPr lang="nn-NO" dirty="0" err="1"/>
              <a:t>GET</a:t>
            </a:r>
            <a:r>
              <a:rPr lang="nn-NO" dirty="0"/>
              <a:t>, </a:t>
            </a:r>
            <a:r>
              <a:rPr lang="nn-NO" dirty="0">
                <a:highlight>
                  <a:srgbClr val="FFFF00"/>
                </a:highlight>
              </a:rPr>
              <a:t>POST</a:t>
            </a:r>
            <a:r>
              <a:rPr lang="nn-NO" dirty="0"/>
              <a:t>, </a:t>
            </a:r>
            <a:r>
              <a:rPr lang="nn-NO" dirty="0" err="1"/>
              <a:t>PUT</a:t>
            </a:r>
            <a:r>
              <a:rPr lang="nn-NO" dirty="0"/>
              <a:t>, </a:t>
            </a:r>
            <a:r>
              <a:rPr lang="nn-NO" dirty="0" err="1"/>
              <a:t>DELETE</a:t>
            </a:r>
            <a:r>
              <a:rPr lang="nn-NO" dirty="0"/>
              <a:t> (</a:t>
            </a:r>
            <a:r>
              <a:rPr lang="nn-NO" dirty="0" err="1"/>
              <a:t>Request</a:t>
            </a:r>
            <a:r>
              <a:rPr lang="nn-NO" dirty="0"/>
              <a:t> </a:t>
            </a:r>
            <a:r>
              <a:rPr lang="nn-NO" dirty="0" err="1"/>
              <a:t>metoder</a:t>
            </a:r>
            <a:r>
              <a:rPr lang="nn-NO" dirty="0"/>
              <a:t> – </a:t>
            </a:r>
            <a:r>
              <a:rPr lang="nn-NO" dirty="0" err="1"/>
              <a:t>hva</a:t>
            </a:r>
            <a:r>
              <a:rPr lang="nn-NO" dirty="0"/>
              <a:t> vil vi </a:t>
            </a:r>
            <a:r>
              <a:rPr lang="nn-NO" dirty="0" err="1"/>
              <a:t>gjøre</a:t>
            </a:r>
            <a:r>
              <a:rPr lang="nn-NO" dirty="0"/>
              <a:t>?)</a:t>
            </a:r>
          </a:p>
          <a:p>
            <a:pPr lvl="1"/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6791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A96-D8F9-4ADE-8B76-9BE8AC0F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17D9C-7D75-4ED7-8DF2-9178A19F0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41" y="1033202"/>
            <a:ext cx="6787318" cy="512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2E7BA5F-6B56-44B8-8FEC-7FB8DB885CF2}"/>
              </a:ext>
            </a:extLst>
          </p:cNvPr>
          <p:cNvSpPr/>
          <p:nvPr/>
        </p:nvSpPr>
        <p:spPr>
          <a:xfrm>
            <a:off x="4720856" y="2998381"/>
            <a:ext cx="999460" cy="29771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33565" cy="4351338"/>
          </a:xfrm>
        </p:spPr>
        <p:txBody>
          <a:bodyPr>
            <a:normAutofit lnSpcReduction="10000"/>
          </a:bodyPr>
          <a:lstStyle/>
          <a:p>
            <a:r>
              <a:rPr lang="nn-NO" dirty="0">
                <a:hlinkClick r:id="rId2"/>
              </a:rPr>
              <a:t>https://www.r-project.org/</a:t>
            </a:r>
            <a:endParaRPr lang="nn-NO" dirty="0"/>
          </a:p>
          <a:p>
            <a:r>
              <a:rPr lang="nn-NO" dirty="0"/>
              <a:t>Programmeringsspråk for statistiske </a:t>
            </a:r>
            <a:r>
              <a:rPr lang="nn-NO" dirty="0" err="1"/>
              <a:t>beregninger</a:t>
            </a:r>
            <a:r>
              <a:rPr lang="nn-NO" dirty="0"/>
              <a:t> og visualisering</a:t>
            </a:r>
          </a:p>
          <a:p>
            <a:r>
              <a:rPr lang="nn-NO" dirty="0" err="1"/>
              <a:t>Åpen</a:t>
            </a:r>
            <a:r>
              <a:rPr lang="nn-NO" dirty="0"/>
              <a:t> </a:t>
            </a:r>
            <a:r>
              <a:rPr lang="nn-NO" dirty="0" err="1"/>
              <a:t>kildekode</a:t>
            </a:r>
            <a:r>
              <a:rPr lang="nn-NO" dirty="0"/>
              <a:t> </a:t>
            </a:r>
          </a:p>
          <a:p>
            <a:r>
              <a:rPr lang="nn-NO" dirty="0" err="1"/>
              <a:t>Tilgjengelig</a:t>
            </a:r>
            <a:r>
              <a:rPr lang="nn-NO" dirty="0"/>
              <a:t> for </a:t>
            </a:r>
            <a:r>
              <a:rPr lang="nn-NO" dirty="0" err="1"/>
              <a:t>macOS</a:t>
            </a:r>
            <a:r>
              <a:rPr lang="nn-NO" dirty="0"/>
              <a:t> og Windows (+ fleire </a:t>
            </a:r>
            <a:r>
              <a:rPr lang="nn-NO" dirty="0" err="1"/>
              <a:t>linux</a:t>
            </a:r>
            <a:r>
              <a:rPr lang="nn-NO" dirty="0"/>
              <a:t> </a:t>
            </a:r>
            <a:r>
              <a:rPr lang="nn-NO" dirty="0" err="1"/>
              <a:t>distribusjoner</a:t>
            </a:r>
            <a:r>
              <a:rPr lang="nn-NO" dirty="0"/>
              <a:t>)</a:t>
            </a:r>
          </a:p>
          <a:p>
            <a:r>
              <a:rPr lang="nn-NO" dirty="0"/>
              <a:t>Kan utvide funksjonalitet med «</a:t>
            </a:r>
            <a:r>
              <a:rPr lang="nn-NO" dirty="0" err="1"/>
              <a:t>packages</a:t>
            </a:r>
            <a:r>
              <a:rPr lang="nn-NO" dirty="0"/>
              <a:t>» (også fritt </a:t>
            </a:r>
            <a:r>
              <a:rPr lang="nn-NO" dirty="0" err="1"/>
              <a:t>tilgjengelig</a:t>
            </a:r>
            <a:r>
              <a:rPr lang="nn-NO" dirty="0"/>
              <a:t>)</a:t>
            </a:r>
          </a:p>
          <a:p>
            <a:r>
              <a:rPr lang="nn-NO" dirty="0"/>
              <a:t>Stor gruppe </a:t>
            </a:r>
            <a:r>
              <a:rPr lang="nn-NO" dirty="0" err="1"/>
              <a:t>brukere</a:t>
            </a:r>
            <a:r>
              <a:rPr lang="nn-NO" dirty="0"/>
              <a:t> og mye informasjon </a:t>
            </a:r>
            <a:r>
              <a:rPr lang="nn-NO" dirty="0" err="1"/>
              <a:t>tilgjengelig</a:t>
            </a:r>
            <a:r>
              <a:rPr lang="nn-NO" dirty="0"/>
              <a:t> på nett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770672" y="1690688"/>
            <a:ext cx="3175233" cy="2460805"/>
          </a:xfrm>
        </p:spPr>
      </p:pic>
    </p:spTree>
    <p:extLst>
      <p:ext uri="{BB962C8B-B14F-4D97-AF65-F5344CB8AC3E}">
        <p14:creationId xmlns:p14="http://schemas.microsoft.com/office/powerpoint/2010/main" val="3304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Python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74859" cy="4351338"/>
          </a:xfrm>
        </p:spPr>
        <p:txBody>
          <a:bodyPr>
            <a:normAutofit fontScale="85000" lnSpcReduction="20000"/>
          </a:bodyPr>
          <a:lstStyle/>
          <a:p>
            <a:r>
              <a:rPr lang="nb-NO" dirty="0">
                <a:hlinkClick r:id="rId2"/>
              </a:rPr>
              <a:t>www.python.org</a:t>
            </a:r>
            <a:endParaRPr lang="nb-NO" dirty="0"/>
          </a:p>
          <a:p>
            <a:r>
              <a:rPr lang="nn-NO" dirty="0" err="1"/>
              <a:t>Miniconda</a:t>
            </a:r>
            <a:r>
              <a:rPr lang="nn-NO" dirty="0"/>
              <a:t> (</a:t>
            </a:r>
            <a:r>
              <a:rPr lang="nn-NO" dirty="0">
                <a:hlinkClick r:id="rId3"/>
              </a:rPr>
              <a:t>https://docs.conda.io/en/latest/miniconda.html</a:t>
            </a:r>
            <a:r>
              <a:rPr lang="nn-NO" dirty="0"/>
              <a:t>)</a:t>
            </a:r>
          </a:p>
          <a:p>
            <a:r>
              <a:rPr lang="nn-NO" dirty="0" err="1"/>
              <a:t>Anaconda</a:t>
            </a:r>
            <a:r>
              <a:rPr lang="nn-NO" dirty="0"/>
              <a:t> (</a:t>
            </a:r>
            <a:r>
              <a:rPr lang="nn-NO" dirty="0">
                <a:hlinkClick r:id="rId4"/>
              </a:rPr>
              <a:t>https://www.anaconda.com/products/individual</a:t>
            </a:r>
            <a:r>
              <a:rPr lang="nn-NO" dirty="0"/>
              <a:t>)</a:t>
            </a:r>
            <a:endParaRPr lang="nb-NO" dirty="0"/>
          </a:p>
          <a:p>
            <a:r>
              <a:rPr lang="nb-NO" dirty="0"/>
              <a:t>Programmeringsspråk for utvikling av applikasjoner og «data science»</a:t>
            </a:r>
          </a:p>
          <a:p>
            <a:r>
              <a:rPr lang="nb-NO" dirty="0"/>
              <a:t>Tilgang til funksjoner (via API) til en rekke programmer</a:t>
            </a:r>
          </a:p>
          <a:p>
            <a:r>
              <a:rPr lang="nb-NO" dirty="0"/>
              <a:t>Egnet til dataflyter som involverer en rekke programmer</a:t>
            </a:r>
          </a:p>
          <a:p>
            <a:r>
              <a:rPr lang="nb-NO" dirty="0"/>
              <a:t>Åpen kildekode</a:t>
            </a:r>
          </a:p>
          <a:p>
            <a:r>
              <a:rPr lang="nb-NO" dirty="0"/>
              <a:t>Stort brukermiljø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8789116" y="1825625"/>
            <a:ext cx="2676743" cy="2676743"/>
          </a:xfrm>
        </p:spPr>
      </p:pic>
    </p:spTree>
    <p:extLst>
      <p:ext uri="{BB962C8B-B14F-4D97-AF65-F5344CB8AC3E}">
        <p14:creationId xmlns:p14="http://schemas.microsoft.com/office/powerpoint/2010/main" val="5254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Power Query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53518" cy="4351338"/>
          </a:xfrm>
        </p:spPr>
        <p:txBody>
          <a:bodyPr/>
          <a:lstStyle/>
          <a:p>
            <a:r>
              <a:rPr lang="nb-NO" dirty="0"/>
              <a:t>Motor for transformasjon og klargjøring av data</a:t>
            </a:r>
          </a:p>
          <a:p>
            <a:r>
              <a:rPr lang="nb-NO" dirty="0"/>
              <a:t>Integrert i Excel og Power BI</a:t>
            </a:r>
          </a:p>
          <a:p>
            <a:r>
              <a:rPr lang="nb-NO" dirty="0"/>
              <a:t>Kan også kjøre Python og R script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892988" y="1825625"/>
            <a:ext cx="2008093" cy="2008093"/>
          </a:xfrm>
        </p:spPr>
      </p:pic>
      <p:pic>
        <p:nvPicPr>
          <p:cNvPr id="7" name="Plassholder for innhold 5">
            <a:extLst>
              <a:ext uri="{FF2B5EF4-FFF2-40B4-BE49-F238E27FC236}">
                <a16:creationId xmlns:a16="http://schemas.microsoft.com/office/drawing/2014/main" id="{8DEE4957-CC8C-4FDF-9564-EF4F5CF39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892988" y="3968655"/>
            <a:ext cx="2008094" cy="1616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2975F-2048-40BC-8889-B284A27AE8A7}"/>
              </a:ext>
            </a:extLst>
          </p:cNvPr>
          <p:cNvSpPr txBox="1"/>
          <p:nvPr/>
        </p:nvSpPr>
        <p:spPr>
          <a:xfrm>
            <a:off x="5981700" y="7313197"/>
            <a:ext cx="3372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900">
                <a:hlinkClick r:id="rId3" tooltip="https://www.foolegg.com/how-to-force-microsoft-excel-to-open-file-in-a-new-window/"/>
              </a:rPr>
              <a:t>This Photo</a:t>
            </a:r>
            <a:r>
              <a:rPr lang="nn-NO" sz="900"/>
              <a:t> by Unknown Author is licensed under </a:t>
            </a:r>
            <a:r>
              <a:rPr lang="nn-NO" sz="900">
                <a:hlinkClick r:id="rId6" tooltip="https://creativecommons.org/licenses/by/3.0/"/>
              </a:rPr>
              <a:t>CC BY</a:t>
            </a:r>
            <a:endParaRPr lang="nn-NO" sz="900"/>
          </a:p>
        </p:txBody>
      </p:sp>
    </p:spTree>
    <p:extLst>
      <p:ext uri="{BB962C8B-B14F-4D97-AF65-F5344CB8AC3E}">
        <p14:creationId xmlns:p14="http://schemas.microsoft.com/office/powerpoint/2010/main" val="35588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ppt/theme/theme2.xml><?xml version="1.0" encoding="utf-8"?>
<a:theme xmlns:a="http://schemas.openxmlformats.org/drawingml/2006/main" name="1_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724A964D397D4EA0C8C1F9DED409B5" ma:contentTypeVersion="10" ma:contentTypeDescription="Opprett et nytt dokument." ma:contentTypeScope="" ma:versionID="4492ec2939320f747cb3bcbed529b1d6">
  <xsd:schema xmlns:xsd="http://www.w3.org/2001/XMLSchema" xmlns:xs="http://www.w3.org/2001/XMLSchema" xmlns:p="http://schemas.microsoft.com/office/2006/metadata/properties" xmlns:ns3="6c550fb1-4284-40c0-9333-fba37d2dfebe" xmlns:ns4="fe92a54c-85fd-41e3-8c7a-8239aa0bd7d5" targetNamespace="http://schemas.microsoft.com/office/2006/metadata/properties" ma:root="true" ma:fieldsID="ebd885f01f46a44518d3d309e6067372" ns3:_="" ns4:_="">
    <xsd:import namespace="6c550fb1-4284-40c0-9333-fba37d2dfebe"/>
    <xsd:import namespace="fe92a54c-85fd-41e3-8c7a-8239aa0bd7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50fb1-4284-40c0-9333-fba37d2dfe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2a54c-85fd-41e3-8c7a-8239aa0bd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D45536-3B4D-457A-8F7D-528A6EEA85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48EABA-9281-4F86-AFFF-A569A488031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92a54c-85fd-41e3-8c7a-8239aa0bd7d5"/>
    <ds:schemaRef ds:uri="6c550fb1-4284-40c0-9333-fba37d2dfeb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FBD363-C38C-4A33-80AD-81A05757E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50fb1-4284-40c0-9333-fba37d2dfebe"/>
    <ds:schemaRef ds:uri="fe92a54c-85fd-41e3-8c7a-8239aa0bd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 mal</Template>
  <TotalTime>0</TotalTime>
  <Words>1926</Words>
  <Application>Microsoft Office PowerPoint</Application>
  <PresentationFormat>Widescreen</PresentationFormat>
  <Paragraphs>397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Franklin Gothic Book</vt:lpstr>
      <vt:lpstr>News Gothic MT</vt:lpstr>
      <vt:lpstr>Source Code Pro Light</vt:lpstr>
      <vt:lpstr>Source Code Pro Medium</vt:lpstr>
      <vt:lpstr>Office-tema</vt:lpstr>
      <vt:lpstr>1_Office-tema</vt:lpstr>
      <vt:lpstr>API rakett-kurs trinn 2 </vt:lpstr>
      <vt:lpstr>Dagens program</vt:lpstr>
      <vt:lpstr>Bakgrunn for kurset</vt:lpstr>
      <vt:lpstr>Introduksjon</vt:lpstr>
      <vt:lpstr>API</vt:lpstr>
      <vt:lpstr>API</vt:lpstr>
      <vt:lpstr>R</vt:lpstr>
      <vt:lpstr>Python</vt:lpstr>
      <vt:lpstr>Power Query</vt:lpstr>
      <vt:lpstr>Spørsmål fra tilbakemeldinger</vt:lpstr>
      <vt:lpstr>Spørring / query</vt:lpstr>
      <vt:lpstr>Spørringer</vt:lpstr>
      <vt:lpstr>Spørringer</vt:lpstr>
      <vt:lpstr>Spørringer</vt:lpstr>
      <vt:lpstr>Spørringer</vt:lpstr>
      <vt:lpstr>Filtre - aggregerte</vt:lpstr>
      <vt:lpstr>Filtre - universelle</vt:lpstr>
      <vt:lpstr>Filtre - item</vt:lpstr>
      <vt:lpstr>Filtre - all</vt:lpstr>
      <vt:lpstr>Filtre - all</vt:lpstr>
      <vt:lpstr>Filtre - all</vt:lpstr>
      <vt:lpstr>Filtre - top</vt:lpstr>
      <vt:lpstr>Responsformat</vt:lpstr>
      <vt:lpstr>Praktisk gjennomgang</vt:lpstr>
      <vt:lpstr>Praktisk gjennomgang</vt:lpstr>
      <vt:lpstr>Kjekt å ha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 på presentasjon</dc:title>
  <dc:creator>Max Koller</dc:creator>
  <cp:lastModifiedBy>Max Koller</cp:lastModifiedBy>
  <cp:revision>49</cp:revision>
  <cp:lastPrinted>2020-06-22T17:27:28Z</cp:lastPrinted>
  <dcterms:created xsi:type="dcterms:W3CDTF">2021-09-13T06:31:09Z</dcterms:created>
  <dcterms:modified xsi:type="dcterms:W3CDTF">2021-10-05T08:29:04Z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0x010100BB724A964D397D4EA0C8C1F9DED409B5</vt:lpwstr>
  </property>
</Properties>
</file>