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56" r:id="rId2"/>
    <p:sldMasterId id="2147484376" r:id="rId3"/>
  </p:sldMasterIdLst>
  <p:notesMasterIdLst>
    <p:notesMasterId r:id="rId14"/>
  </p:notesMasterIdLst>
  <p:sldIdLst>
    <p:sldId id="539" r:id="rId4"/>
    <p:sldId id="902" r:id="rId5"/>
    <p:sldId id="542" r:id="rId6"/>
    <p:sldId id="910" r:id="rId7"/>
    <p:sldId id="927" r:id="rId8"/>
    <p:sldId id="924" r:id="rId9"/>
    <p:sldId id="921" r:id="rId10"/>
    <p:sldId id="925" r:id="rId11"/>
    <p:sldId id="926" r:id="rId12"/>
    <p:sldId id="928" r:id="rId13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4558">
          <p15:clr>
            <a:srgbClr val="A4A3A4"/>
          </p15:clr>
        </p15:guide>
        <p15:guide id="5" pos="1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66"/>
    <a:srgbClr val="33CCCC"/>
    <a:srgbClr val="008000"/>
    <a:srgbClr val="0000FF"/>
    <a:srgbClr val="CC6600"/>
    <a:srgbClr val="4476B2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0" autoAdjust="0"/>
    <p:restoredTop sz="93443" autoAdjust="0"/>
  </p:normalViewPr>
  <p:slideViewPr>
    <p:cSldViewPr>
      <p:cViewPr varScale="1">
        <p:scale>
          <a:sx n="115" d="100"/>
          <a:sy n="115" d="100"/>
        </p:scale>
        <p:origin x="1932" y="102"/>
      </p:cViewPr>
      <p:guideLst>
        <p:guide orient="horz" pos="2160"/>
        <p:guide pos="2880"/>
        <p:guide pos="158"/>
        <p:guide pos="4558"/>
        <p:guide pos="1791"/>
      </p:guideLst>
    </p:cSldViewPr>
  </p:slideViewPr>
  <p:outlineViewPr>
    <p:cViewPr>
      <p:scale>
        <a:sx n="33" d="100"/>
        <a:sy n="33" d="100"/>
      </p:scale>
      <p:origin x="0" y="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4"/>
    </p:cViewPr>
  </p:sorterViewPr>
  <p:notesViewPr>
    <p:cSldViewPr>
      <p:cViewPr varScale="1">
        <p:scale>
          <a:sx n="62" d="100"/>
          <a:sy n="62" d="100"/>
        </p:scale>
        <p:origin x="-287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51E68C5-7D04-4890-BE8B-33C7211866E6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kumimoji="0" sz="13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387F7E-CCD2-495C-9F62-1332C388CE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532419A-E7B2-4ECD-B438-2BCC426287EB}" type="slidenum">
              <a:rPr kumimoji="0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2</a:t>
            </a:fld>
            <a:endParaRPr kumimoji="0"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0F2FA0D-A63B-42BA-8963-8C6A4BC05D7B}" type="slidenum">
              <a:rPr kumimoji="0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4</a:t>
            </a:fld>
            <a:endParaRPr kumimoji="0"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0F2FA0D-A63B-42BA-8963-8C6A4BC05D7B}" type="slidenum">
              <a:rPr kumimoji="0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5</a:t>
            </a:fld>
            <a:endParaRPr kumimoji="0"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8416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0F2FA0D-A63B-42BA-8963-8C6A4BC05D7B}" type="slidenum">
              <a:rPr kumimoji="0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6</a:t>
            </a:fld>
            <a:endParaRPr kumimoji="0"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4514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0F2FA0D-A63B-42BA-8963-8C6A4BC05D7B}" type="slidenum">
              <a:rPr kumimoji="0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7</a:t>
            </a:fld>
            <a:endParaRPr kumimoji="0"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5615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0F2FA0D-A63B-42BA-8963-8C6A4BC05D7B}" type="slidenum">
              <a:rPr kumimoji="0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8</a:t>
            </a:fld>
            <a:endParaRPr kumimoji="0"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722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0F2FA0D-A63B-42BA-8963-8C6A4BC05D7B}" type="slidenum">
              <a:rPr kumimoji="0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9</a:t>
            </a:fld>
            <a:endParaRPr kumimoji="0"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2998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0F2FA0D-A63B-42BA-8963-8C6A4BC05D7B}" type="slidenum">
              <a:rPr kumimoji="0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10</a:t>
            </a:fld>
            <a:endParaRPr kumimoji="0"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3563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5CFC3FB-6259-482D-B3ED-61F5F444CF89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6BAF20-77C8-4BAD-A0DC-5BCFA19FE30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76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261B5FF-0248-48F6-A654-6E437CF27F0D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D15DD9-3C2D-43CA-874A-5E2FB83F588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BEC405C-3F19-4BEF-B02B-9BCE512861C1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90CD38-C88B-486E-B8C4-74D42DB8E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0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DABD93-8E16-40B3-AF68-CF8393D205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1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46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7812088" y="234612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78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28DA02F-5628-4DE1-BF5A-013119331CC7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A05D6E-3D7D-4D62-8260-2941EF104C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1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D18FD26-84A3-4CDB-A05F-299459829CE8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3EA433-B5C8-43B0-ACF9-92F66EEA5B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2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7C240A6-2E7C-4C49-B0FC-EBBE47DB4E6E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380DED-8107-4728-B17B-15074F01A6E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42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EF6BDE1-1EBF-42DA-AFC8-C16C4ACF24B2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8A5C59-B9BF-4479-9076-ECFFA9EF94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49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3656460-52F4-4C2B-91A2-1F66FA95F510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2A4D15-7479-48A0-B4FD-E7C31DA0372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6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40743BB-8115-4BDB-B545-63FA625D4022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35EB3E-397A-4625-BF8D-CB5F4BFF6E1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27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6982FBA-BC67-4B29-8F24-7F4292DDCA96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BBB506-814C-4A4E-A6A2-BD206727C0D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98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3A91676-8B4F-4EDD-89B6-6227AD7174A6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090B9B-45BF-4D1C-9DDD-9BA52997058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73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23C014C-01E6-43FD-BD09-A20CE218AF3F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0BC9FF-7177-4354-9A71-575B6AC4DE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34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88B7DB3-54C4-451B-9920-13C11F2A0504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571AFC-1665-467F-AC5D-04232F9FBB3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59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C117645-7E08-4394-AC86-B56E4386ECA0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CB9AAC-25DB-4315-9E5A-474AC6C1810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96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6C31A97-582E-4F31-9D57-3E76F7CDB645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E75999-4088-4990-8C31-953EB235DCD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87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FF2F993-4CE7-4F87-A1EE-B9B2106BCB0D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94E537-8944-4138-93A1-D279B5AD86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9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764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13A68F1-56DA-42B6-ACAE-70E0B421B075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6A6E96-E02D-4D45-B9D7-DB01B0F8300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09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0B18249-5390-4207-8471-54A306102F8D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129770-F54F-48C5-9ABA-571DCB9CDAE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BA45AF-A454-42A0-A512-4C96962637DB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AC8353-817C-48A6-8ACC-644C6883B42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0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322C462-6EB6-4950-8A58-544D92ECDD88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C63306-D0CF-433D-B55C-41964AF5B9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B5D88E0-9850-4953-ACE5-475A3CFFD672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404FCD-27B2-4D72-A5BC-67172C8274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86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E203423-2897-419A-9CFC-33E8E17A99CD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5BAF79-8D52-4C18-AA6C-96CAC9999D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54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B9FDAB8-93E8-4E49-A63D-E38CDB32236B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BC73B6-4662-4E41-BB9B-F430FE9C5E3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30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A22D88-B73A-4BDE-AD90-65207C9BE361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435811-57BE-4FD4-9990-1E6BBA5BDEE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320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F9B3AE1-D098-414E-877D-5BE14861C1EB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EFE44D-FC3D-4EFC-BA8A-1247121A11B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44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C367663-2837-44E8-A356-41D386101F92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7B06A2-876E-4B0F-8891-5FCF8F43992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35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173886B-F5CC-4BF1-A8F6-26B05DEBDC71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C5D039-3C6B-459B-BC41-E9DD884E4B6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07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369A603-2A82-41EA-8088-90024E5613C8}" type="datetimeFigureOut">
              <a:rPr lang="ko-KR" altLang="en-US"/>
              <a:pPr>
                <a:defRPr/>
              </a:pPr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E1B7A8-DC64-49E9-94F4-E387913ADC0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789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73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596134-3481-4A03-80C2-0DE90B5F96DF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4A7ECE-98D2-4326-A826-3B5B014C52C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3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F268D55-A9E6-44FA-8F35-4A047ABE1052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60857E-B0E3-450B-8489-B0040185AE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0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B4AEAA5-58B9-46EA-890E-A9F5E5AFCB1A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A70C38-1C23-4BCF-BC4E-8145B31994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8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41839AA-D273-463F-9EA3-66EF24C12E54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78DCC6-8570-4BD1-B61D-FF237BA518D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8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9ACF38B-B1B5-41D3-B699-DF51EDBF832F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BD1CE3-E9CE-4D12-AF99-94E4D821FB3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2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7420BD0-AA1A-4BBE-9D87-A6241063C738}" type="datetimeFigureOut">
              <a:rPr lang="ko-KR" altLang="en-US"/>
              <a:pPr>
                <a:defRPr/>
              </a:pPr>
              <a:t>2017-11-27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9A3AA-BE5D-41E4-8107-D6073E841B3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800" b="0" dirty="0" err="1" smtClean="0">
                <a:latin typeface="+mj-ea"/>
                <a:ea typeface="+mj-ea"/>
              </a:rPr>
              <a:t>프로토타입</a:t>
            </a:r>
            <a:r>
              <a:rPr kumimoji="0" lang="ko-KR" altLang="en-US" sz="800" b="0" dirty="0" smtClean="0">
                <a:latin typeface="+mj-ea"/>
                <a:ea typeface="+mj-ea"/>
              </a:rPr>
              <a:t> 앱</a:t>
            </a:r>
            <a:r>
              <a:rPr kumimoji="0" lang="en-US" altLang="ko-KR" sz="800" b="0" baseline="0" dirty="0" smtClean="0">
                <a:latin typeface="+mj-ea"/>
                <a:ea typeface="+mj-ea"/>
              </a:rPr>
              <a:t> </a:t>
            </a:r>
            <a:r>
              <a:rPr kumimoji="0" lang="ko-KR" altLang="en-US" sz="800" b="0" dirty="0" err="1" smtClean="0">
                <a:latin typeface="+mj-ea"/>
                <a:ea typeface="+mj-ea"/>
              </a:rPr>
              <a:t>화면설계서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44" name="TextBox 56"/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 dirty="0" smtClean="0">
                <a:latin typeface="맑은 고딕" pitchFamily="50" charset="-127"/>
                <a:ea typeface="맑은 고딕" pitchFamily="50" charset="-127"/>
              </a:rPr>
              <a:t>2017. 11. 27.</a:t>
            </a:r>
            <a:endParaRPr kumimoji="0"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46" name="직사각형 58"/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AEDBC9C9-4134-47E5-976D-765B0ABB060D}" type="slidenum">
              <a:rPr lang="ko-KR" altLang="en-US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8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7" name="TextBox 22"/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0" smtClean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 smtClean="0"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9" r:id="rId1"/>
    <p:sldLayoutId id="2147489720" r:id="rId2"/>
    <p:sldLayoutId id="2147489721" r:id="rId3"/>
    <p:sldLayoutId id="2147489722" r:id="rId4"/>
    <p:sldLayoutId id="2147489723" r:id="rId5"/>
    <p:sldLayoutId id="2147489724" r:id="rId6"/>
    <p:sldLayoutId id="2147489725" r:id="rId7"/>
    <p:sldLayoutId id="2147489726" r:id="rId8"/>
    <p:sldLayoutId id="2147489727" r:id="rId9"/>
    <p:sldLayoutId id="2147489728" r:id="rId10"/>
    <p:sldLayoutId id="2147489729" r:id="rId11"/>
    <p:sldLayoutId id="2147489730" r:id="rId12"/>
    <p:sldLayoutId id="2147489718" r:id="rId13"/>
    <p:sldLayoutId id="2147489731" r:id="rId14"/>
    <p:sldLayoutId id="2147489732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272338" y="846138"/>
            <a:ext cx="1800225" cy="329723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75" y="593725"/>
            <a:ext cx="7218363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272338" y="59372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화면설계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7272338" y="414337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개발사항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472113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272338" y="4394200"/>
            <a:ext cx="1800225" cy="239236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073" name="직사각형 31"/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7E7DAE9C-4ED5-4A1A-967B-17D0425476DD}" type="slidenum">
              <a:rPr lang="ko-KR" altLang="en-US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8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4" name="TextBox 32"/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0" dirty="0" smtClean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 dirty="0" smtClean="0"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800" b="0" dirty="0" err="1" smtClean="0">
                <a:latin typeface="+mj-ea"/>
                <a:ea typeface="+mj-ea"/>
              </a:rPr>
              <a:t>프로토타입</a:t>
            </a:r>
            <a:r>
              <a:rPr kumimoji="0" lang="ko-KR" altLang="en-US" sz="800" b="0" dirty="0" smtClean="0">
                <a:latin typeface="+mj-ea"/>
                <a:ea typeface="+mj-ea"/>
              </a:rPr>
              <a:t> 앱 </a:t>
            </a:r>
            <a:r>
              <a:rPr kumimoji="0" lang="ko-KR" altLang="en-US" sz="800" b="0" dirty="0" err="1" smtClean="0">
                <a:latin typeface="+mj-ea"/>
                <a:ea typeface="+mj-ea"/>
              </a:rPr>
              <a:t>화면설계서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076" name="TextBox 34"/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 dirty="0" smtClean="0">
                <a:latin typeface="맑은 고딕" pitchFamily="50" charset="-127"/>
                <a:ea typeface="맑은 고딕" pitchFamily="50" charset="-127"/>
              </a:rPr>
              <a:t>2017. 11. 27</a:t>
            </a:r>
            <a:endParaRPr kumimoji="0"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33" r:id="rId1"/>
    <p:sldLayoutId id="2147489734" r:id="rId2"/>
    <p:sldLayoutId id="2147489735" r:id="rId3"/>
    <p:sldLayoutId id="2147489736" r:id="rId4"/>
    <p:sldLayoutId id="2147489737" r:id="rId5"/>
    <p:sldLayoutId id="2147489738" r:id="rId6"/>
    <p:sldLayoutId id="2147489739" r:id="rId7"/>
    <p:sldLayoutId id="2147489740" r:id="rId8"/>
    <p:sldLayoutId id="2147489741" r:id="rId9"/>
    <p:sldLayoutId id="2147489742" r:id="rId10"/>
    <p:sldLayoutId id="2147489743" r:id="rId11"/>
    <p:sldLayoutId id="214748974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272338" y="846138"/>
            <a:ext cx="1800225" cy="329723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75" y="593725"/>
            <a:ext cx="7218363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272338" y="59372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화면설계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7272338" y="414337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개발사항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472113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272338" y="4394200"/>
            <a:ext cx="1800225" cy="239236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3095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097" name="직사각형 31"/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5C554AF4-AB6F-49FC-87F7-329694008289}" type="slidenum">
              <a:rPr lang="ko-KR" altLang="en-US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8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8" name="TextBox 32"/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0" dirty="0" smtClean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 dirty="0" smtClean="0"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kumimoji="0" lang="ko-KR" altLang="en-US" sz="800" b="0" dirty="0" err="1" smtClean="0">
                <a:latin typeface="맑은 고딕" pitchFamily="50" charset="-127"/>
                <a:ea typeface="맑은 고딕" pitchFamily="50" charset="-127"/>
              </a:rPr>
              <a:t>프로토타입</a:t>
            </a:r>
            <a:r>
              <a:rPr kumimoji="0" lang="ko-KR" altLang="en-US" sz="800" b="0" dirty="0" smtClean="0">
                <a:latin typeface="맑은 고딕" pitchFamily="50" charset="-127"/>
                <a:ea typeface="맑은 고딕" pitchFamily="50" charset="-127"/>
              </a:rPr>
              <a:t> 앱 </a:t>
            </a:r>
            <a:r>
              <a:rPr kumimoji="0" lang="ko-KR" altLang="en-US" sz="800" b="0" dirty="0" err="1" smtClean="0">
                <a:latin typeface="맑은 고딕" pitchFamily="50" charset="-127"/>
                <a:ea typeface="맑은 고딕" pitchFamily="50" charset="-127"/>
              </a:rPr>
              <a:t>화면설계서</a:t>
            </a:r>
            <a:endParaRPr kumimoji="0"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0" name="TextBox 34"/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 smtClean="0">
                <a:latin typeface="맑은 고딕" pitchFamily="50" charset="-127"/>
                <a:ea typeface="맑은 고딕" pitchFamily="50" charset="-127"/>
              </a:rPr>
              <a:t>2012. 12. 05</a:t>
            </a:r>
            <a:endParaRPr kumimoji="0" lang="ko-KR" altLang="en-US" sz="800" b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45" r:id="rId1"/>
    <p:sldLayoutId id="2147489746" r:id="rId2"/>
    <p:sldLayoutId id="2147489747" r:id="rId3"/>
    <p:sldLayoutId id="2147489748" r:id="rId4"/>
    <p:sldLayoutId id="2147489749" r:id="rId5"/>
    <p:sldLayoutId id="2147489750" r:id="rId6"/>
    <p:sldLayoutId id="2147489751" r:id="rId7"/>
    <p:sldLayoutId id="2147489752" r:id="rId8"/>
    <p:sldLayoutId id="2147489753" r:id="rId9"/>
    <p:sldLayoutId id="2147489754" r:id="rId10"/>
    <p:sldLayoutId id="2147489755" r:id="rId11"/>
    <p:sldLayoutId id="2147489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67"/>
          <p:cNvSpPr txBox="1">
            <a:spLocks noChangeArrowheads="1"/>
          </p:cNvSpPr>
          <p:nvPr/>
        </p:nvSpPr>
        <p:spPr bwMode="auto">
          <a:xfrm>
            <a:off x="2749550" y="4500563"/>
            <a:ext cx="3643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b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2017. 11. 27.</a:t>
            </a:r>
            <a:endParaRPr kumimoji="0" lang="ko-KR" altLang="en-US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6694488" y="2486025"/>
            <a:ext cx="1406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20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012" name="Rectangle 15"/>
          <p:cNvSpPr>
            <a:spLocks noChangeArrowheads="1"/>
          </p:cNvSpPr>
          <p:nvPr/>
        </p:nvSpPr>
        <p:spPr bwMode="auto">
          <a:xfrm>
            <a:off x="0" y="1982788"/>
            <a:ext cx="9144000" cy="731837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3" name="TextBox 67"/>
          <p:cNvSpPr txBox="1">
            <a:spLocks noChangeArrowheads="1"/>
          </p:cNvSpPr>
          <p:nvPr/>
        </p:nvSpPr>
        <p:spPr bwMode="auto">
          <a:xfrm>
            <a:off x="809625" y="2060848"/>
            <a:ext cx="75009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32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  <a:r>
              <a:rPr kumimoji="0"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 </a:t>
            </a:r>
            <a:r>
              <a:rPr kumimoji="0" lang="ko-KR" altLang="en-US" sz="32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endParaRPr kumimoji="0" lang="en-US" altLang="ko-KR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endParaRPr kumimoji="0"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r>
              <a:rPr kumimoji="0" lang="en-US" altLang="ko-KR" b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kumimoji="0" lang="en-US" altLang="ko-KR" b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en-US" altLang="ko-KR" b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endParaRPr kumimoji="0" lang="en-US" altLang="ko-KR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475105" y="993562"/>
            <a:ext cx="4225925" cy="5524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68755" y="785813"/>
            <a:ext cx="423862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3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KCB - </a:t>
            </a:r>
            <a:r>
              <a:rPr lang="en-US" altLang="ko-KR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Lenddo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 Score </a:t>
            </a:r>
            <a:r>
              <a:rPr lang="ko-KR" altLang="en-US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프로토타입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86"/>
          <p:cNvSpPr txBox="1">
            <a:spLocks noChangeArrowheads="1"/>
          </p:cNvSpPr>
          <p:nvPr/>
        </p:nvSpPr>
        <p:spPr bwMode="auto">
          <a:xfrm>
            <a:off x="1619672" y="1484784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+mj-lt"/>
              </a:rPr>
              <a:t>■ </a:t>
            </a:r>
            <a:r>
              <a:rPr lang="ko-KR" altLang="en-US" sz="1400" dirty="0" err="1" smtClean="0">
                <a:latin typeface="+mj-lt"/>
              </a:rPr>
              <a:t>신한은행</a:t>
            </a:r>
            <a:r>
              <a:rPr lang="ko-KR" altLang="en-US" sz="1400" dirty="0" smtClean="0">
                <a:latin typeface="+mj-lt"/>
              </a:rPr>
              <a:t> 월간 입출금 총액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43808" y="5880124"/>
            <a:ext cx="1643062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smtClean="0"/>
              <a:t>목록보기</a:t>
            </a:r>
            <a:endParaRPr lang="ko-KR" altLang="en-US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1232"/>
              </p:ext>
            </p:extLst>
          </p:nvPr>
        </p:nvGraphicFramePr>
        <p:xfrm>
          <a:off x="1558925" y="2097876"/>
          <a:ext cx="4021187" cy="2842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날자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입금총액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출금총액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4,100,000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2,126,100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9</a:t>
                      </a:r>
                      <a:r>
                        <a:rPr lang="ko-KR" altLang="en-US" sz="1000" dirty="0" smtClean="0"/>
                        <a:t>월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4,100,000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2,056,000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4,100,000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1,126,120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4,100,000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2,056,100</a:t>
                      </a:r>
                      <a:r>
                        <a:rPr lang="ko-KR" altLang="en-US" sz="1000" dirty="0" smtClean="0"/>
                        <a:t>원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46152" y="1804367"/>
            <a:ext cx="2233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b="0" dirty="0" err="1" smtClean="0">
                <a:latin typeface="+mj-ea"/>
                <a:ea typeface="+mj-ea"/>
              </a:rPr>
              <a:t>조회기준일</a:t>
            </a:r>
            <a:r>
              <a:rPr lang="ko-KR" altLang="en-US" sz="1000" b="0" dirty="0" smtClean="0"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latin typeface="+mj-ea"/>
                <a:ea typeface="+mj-ea"/>
              </a:rPr>
              <a:t>: 2017-11-27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SMS </a:t>
            </a:r>
            <a:r>
              <a:rPr lang="ko-KR" altLang="en-US" sz="900" b="0" dirty="0" smtClean="0">
                <a:latin typeface="+mj-ea"/>
                <a:ea typeface="+mj-ea"/>
              </a:rPr>
              <a:t>내역을 확인 시 앱 접근권한을 획득해야 함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7248544" y="857732"/>
            <a:ext cx="1868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</a:t>
            </a:r>
            <a:r>
              <a:rPr lang="ko-KR" altLang="en-US" sz="900" b="0" dirty="0" err="1" smtClean="0">
                <a:latin typeface="+mj-ea"/>
                <a:ea typeface="+mj-ea"/>
              </a:rPr>
              <a:t>신한은행</a:t>
            </a:r>
            <a:r>
              <a:rPr lang="ko-KR" altLang="en-US" sz="900" b="0" dirty="0" smtClean="0">
                <a:latin typeface="+mj-ea"/>
                <a:ea typeface="+mj-ea"/>
              </a:rPr>
              <a:t> 입출금 총액을 출력한다</a:t>
            </a:r>
            <a:r>
              <a:rPr lang="en-US" altLang="ko-KR" sz="900" b="0" dirty="0" smtClean="0">
                <a:latin typeface="+mj-ea"/>
                <a:ea typeface="+mj-ea"/>
              </a:rPr>
              <a:t>.</a:t>
            </a:r>
            <a:endParaRPr lang="en-US" altLang="ko-KR" sz="9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873125"/>
            <a:ext cx="2924175" cy="309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ko-KR" sz="1800" b="1" dirty="0" smtClean="0">
                <a:latin typeface="+mj-ea"/>
                <a:cs typeface="MV Boli" pitchFamily="2"/>
              </a:rPr>
              <a:t>Revision </a:t>
            </a:r>
            <a:r>
              <a:rPr lang="en-US" altLang="ko-KR" sz="1800" b="1" dirty="0">
                <a:latin typeface="+mj-ea"/>
                <a:cs typeface="MV Boli" pitchFamily="2"/>
              </a:rPr>
              <a:t>History</a:t>
            </a:r>
          </a:p>
        </p:txBody>
      </p:sp>
      <p:graphicFrame>
        <p:nvGraphicFramePr>
          <p:cNvPr id="3081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84879"/>
              </p:ext>
            </p:extLst>
          </p:nvPr>
        </p:nvGraphicFramePr>
        <p:xfrm>
          <a:off x="457200" y="1254125"/>
          <a:ext cx="8258174" cy="4929191"/>
        </p:xfrm>
        <a:graphic>
          <a:graphicData uri="http://schemas.openxmlformats.org/drawingml/2006/table">
            <a:tbl>
              <a:tblPr/>
              <a:tblGrid>
                <a:gridCol w="81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Version</a:t>
                      </a: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Date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중요사항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2017. 11. 27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초기작업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박진호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43"/>
          <p:cNvSpPr txBox="1">
            <a:spLocks noChangeArrowheads="1"/>
          </p:cNvSpPr>
          <p:nvPr/>
        </p:nvSpPr>
        <p:spPr bwMode="auto">
          <a:xfrm>
            <a:off x="238125" y="71278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 smtClean="0">
                <a:latin typeface="+mj-ea"/>
                <a:ea typeface="+mj-ea"/>
              </a:rPr>
              <a:t>프로토타입</a:t>
            </a:r>
            <a:r>
              <a:rPr kumimoji="0" lang="ko-KR" altLang="en-US" sz="1200" dirty="0" smtClean="0">
                <a:latin typeface="+mj-ea"/>
                <a:ea typeface="+mj-ea"/>
              </a:rPr>
              <a:t> 앱</a:t>
            </a:r>
            <a:r>
              <a:rPr kumimoji="0" lang="en-US" altLang="ko-KR" sz="1200" dirty="0" smtClean="0">
                <a:latin typeface="+mj-ea"/>
                <a:ea typeface="+mj-ea"/>
              </a:rPr>
              <a:t> </a:t>
            </a:r>
            <a:r>
              <a:rPr kumimoji="0" lang="ko-KR" altLang="en-US" sz="1200" dirty="0">
                <a:latin typeface="+mj-ea"/>
                <a:ea typeface="+mj-ea"/>
              </a:rPr>
              <a:t>서비스 구분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4356101" y="1784350"/>
            <a:ext cx="431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871788" y="1998663"/>
            <a:ext cx="33115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632200" y="1262063"/>
            <a:ext cx="19113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0" dirty="0" err="1" smtClean="0">
                <a:solidFill>
                  <a:schemeClr val="tx1"/>
                </a:solidFill>
                <a:latin typeface="+mj-ea"/>
                <a:ea typeface="+mj-ea"/>
              </a:rPr>
              <a:t>프로토타입</a:t>
            </a:r>
            <a:r>
              <a:rPr lang="ko-KR" altLang="en-US" sz="1200" b="0" dirty="0" smtClean="0">
                <a:solidFill>
                  <a:schemeClr val="tx1"/>
                </a:solidFill>
                <a:latin typeface="+mj-ea"/>
                <a:ea typeface="+mj-ea"/>
              </a:rPr>
              <a:t> 앱</a:t>
            </a:r>
            <a:endParaRPr lang="en-US" altLang="ko-KR" sz="12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93406" y="2341563"/>
            <a:ext cx="1973263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아이폰 앱</a:t>
            </a:r>
            <a:endParaRPr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2105026" y="2779712"/>
            <a:ext cx="1547812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987550" y="2341563"/>
            <a:ext cx="1911350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안드로이드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/>
          <p:cNvCxnSpPr>
            <a:endCxn id="29" idx="1"/>
          </p:cNvCxnSpPr>
          <p:nvPr/>
        </p:nvCxnSpPr>
        <p:spPr>
          <a:xfrm flipV="1">
            <a:off x="2876550" y="3113088"/>
            <a:ext cx="52228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76613" y="2947988"/>
            <a:ext cx="14525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0" dirty="0" smtClean="0">
                <a:solidFill>
                  <a:schemeClr val="tx1"/>
                </a:solidFill>
                <a:latin typeface="+mj-ea"/>
                <a:ea typeface="+mj-ea"/>
              </a:rPr>
              <a:t>메뉴</a:t>
            </a:r>
            <a:endParaRPr lang="ko-KR" altLang="en-US" sz="105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28812" y="3509963"/>
            <a:ext cx="2787203" cy="27273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일평균 발신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수신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SMS 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건수</a:t>
            </a:r>
            <a:endParaRPr lang="en-US" altLang="ko-KR" sz="10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시간대별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SMS 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비율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오후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시간대별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SMS 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비율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저녁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일별 발신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수신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+mj-ea"/>
                <a:ea typeface="+mj-ea"/>
              </a:rPr>
              <a:t>전화건수</a:t>
            </a:r>
            <a:endParaRPr lang="en-US" altLang="ko-KR" sz="10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발신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수신 전화의 평균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+mj-ea"/>
                <a:ea typeface="+mj-ea"/>
              </a:rPr>
              <a:t>통화시간</a:t>
            </a:r>
            <a:endParaRPr lang="en-US" altLang="ko-KR" sz="10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월간 평균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+mj-ea"/>
                <a:ea typeface="+mj-ea"/>
              </a:rPr>
              <a:t>통화시간</a:t>
            </a:r>
            <a:endParaRPr lang="en-US" altLang="ko-KR" sz="10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ko-KR" altLang="en-US" sz="1000" b="0" dirty="0" err="1" smtClean="0">
                <a:solidFill>
                  <a:schemeClr val="tx1"/>
                </a:solidFill>
                <a:latin typeface="+mj-ea"/>
                <a:ea typeface="+mj-ea"/>
              </a:rPr>
              <a:t>신한은행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월간 입출금 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총액</a:t>
            </a:r>
            <a:endParaRPr lang="en-US" altLang="ko-KR" sz="10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>
            <a:endCxn id="28" idx="0"/>
          </p:cNvCxnSpPr>
          <p:nvPr/>
        </p:nvCxnSpPr>
        <p:spPr>
          <a:xfrm>
            <a:off x="6180037" y="1998663"/>
            <a:ext cx="1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 err="1" smtClean="0">
                <a:latin typeface="+mj-ea"/>
                <a:ea typeface="+mj-ea"/>
              </a:rPr>
              <a:t>프로토타입</a:t>
            </a:r>
            <a:r>
              <a:rPr lang="ko-KR" altLang="en-US" sz="900" b="0" dirty="0" smtClean="0">
                <a:latin typeface="+mj-ea"/>
                <a:ea typeface="+mj-ea"/>
              </a:rPr>
              <a:t> 메뉴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76375" y="928688"/>
            <a:ext cx="4225925" cy="5524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8755" y="785813"/>
            <a:ext cx="423862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3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KCB - </a:t>
            </a:r>
            <a:r>
              <a:rPr lang="en-US" altLang="ko-KR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Lenddo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 Score </a:t>
            </a:r>
            <a:r>
              <a:rPr lang="ko-KR" altLang="en-US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프로토타입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784891" y="1969269"/>
            <a:ext cx="3507190" cy="37961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0" dirty="0" smtClean="0">
                <a:latin typeface="+mj-lt"/>
              </a:rPr>
              <a:t>일평균 발신</a:t>
            </a:r>
            <a:r>
              <a:rPr lang="en-US" altLang="ko-KR" sz="1500" b="0" dirty="0" smtClean="0">
                <a:latin typeface="+mj-lt"/>
              </a:rPr>
              <a:t>/</a:t>
            </a:r>
            <a:r>
              <a:rPr lang="ko-KR" altLang="en-US" sz="1500" b="0" dirty="0" smtClean="0">
                <a:latin typeface="+mj-lt"/>
              </a:rPr>
              <a:t>수신 </a:t>
            </a:r>
            <a:r>
              <a:rPr lang="en-US" altLang="ko-KR" sz="1500" b="0" dirty="0" smtClean="0">
                <a:latin typeface="+mj-lt"/>
              </a:rPr>
              <a:t>SMS </a:t>
            </a:r>
            <a:r>
              <a:rPr lang="ko-KR" altLang="en-US" sz="1500" b="0" dirty="0" smtClean="0">
                <a:latin typeface="+mj-lt"/>
              </a:rPr>
              <a:t>건수</a:t>
            </a:r>
            <a:endParaRPr lang="ko-KR" altLang="en-US" sz="1500" b="0" dirty="0">
              <a:latin typeface="+mj-lt"/>
            </a:endParaRPr>
          </a:p>
        </p:txBody>
      </p:sp>
      <p:sp>
        <p:nvSpPr>
          <p:cNvPr id="60" name="TextBox 86"/>
          <p:cNvSpPr txBox="1">
            <a:spLocks noChangeArrowheads="1"/>
          </p:cNvSpPr>
          <p:nvPr/>
        </p:nvSpPr>
        <p:spPr bwMode="auto">
          <a:xfrm>
            <a:off x="1619672" y="1484784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dirty="0" smtClean="0">
                <a:latin typeface="+mj-lt"/>
              </a:rPr>
              <a:t>■ </a:t>
            </a:r>
            <a:r>
              <a:rPr lang="ko-KR" altLang="en-US" sz="1400" dirty="0" err="1" smtClean="0">
                <a:latin typeface="+mj-lt"/>
              </a:rPr>
              <a:t>메인메뉴</a:t>
            </a:r>
            <a:endParaRPr lang="ko-KR" altLang="en-US" sz="1400" dirty="0">
              <a:latin typeface="+mj-lt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43808" y="5880124"/>
            <a:ext cx="1643062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smtClean="0"/>
              <a:t>닫기</a:t>
            </a:r>
            <a:endParaRPr lang="ko-KR" altLang="en-US" sz="1000" b="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784891" y="2492896"/>
            <a:ext cx="3507190" cy="37961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0" dirty="0"/>
              <a:t>시간대별 </a:t>
            </a:r>
            <a:r>
              <a:rPr lang="en-US" altLang="ko-KR" sz="1500" b="0" dirty="0"/>
              <a:t>SMS </a:t>
            </a:r>
            <a:r>
              <a:rPr lang="ko-KR" altLang="en-US" sz="1500" b="0" dirty="0"/>
              <a:t>비율</a:t>
            </a:r>
            <a:r>
              <a:rPr lang="en-US" altLang="ko-KR" sz="1500" b="0" dirty="0" smtClean="0"/>
              <a:t>(</a:t>
            </a:r>
            <a:r>
              <a:rPr lang="ko-KR" altLang="en-US" sz="1500" b="0" dirty="0" smtClean="0"/>
              <a:t>오후</a:t>
            </a:r>
            <a:r>
              <a:rPr lang="en-US" altLang="ko-KR" sz="1500" b="0" dirty="0" smtClean="0"/>
              <a:t>)</a:t>
            </a:r>
            <a:endParaRPr lang="ko-KR" altLang="en-US" sz="1500" b="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784891" y="3007592"/>
            <a:ext cx="3507190" cy="37961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0" dirty="0"/>
              <a:t>시간대별 </a:t>
            </a:r>
            <a:r>
              <a:rPr lang="en-US" altLang="ko-KR" sz="1500" b="0" dirty="0"/>
              <a:t>SMS </a:t>
            </a:r>
            <a:r>
              <a:rPr lang="ko-KR" altLang="en-US" sz="1500" b="0" dirty="0"/>
              <a:t>비율</a:t>
            </a:r>
            <a:r>
              <a:rPr lang="en-US" altLang="ko-KR" sz="1500" b="0" dirty="0"/>
              <a:t>(</a:t>
            </a:r>
            <a:r>
              <a:rPr lang="ko-KR" altLang="en-US" sz="1500" b="0" dirty="0"/>
              <a:t>저녁</a:t>
            </a:r>
            <a:r>
              <a:rPr lang="en-US" altLang="ko-KR" sz="1500" b="0" dirty="0" smtClean="0"/>
              <a:t>)</a:t>
            </a:r>
            <a:endParaRPr lang="ko-KR" altLang="en-US" sz="1500" b="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775366" y="3530078"/>
            <a:ext cx="3507190" cy="37961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0" dirty="0"/>
              <a:t>일별 </a:t>
            </a:r>
            <a:r>
              <a:rPr lang="ko-KR" altLang="en-US" sz="1500" b="0" dirty="0" smtClean="0"/>
              <a:t>발신</a:t>
            </a:r>
            <a:r>
              <a:rPr lang="en-US" altLang="ko-KR" sz="1500" b="0" dirty="0" smtClean="0"/>
              <a:t>/</a:t>
            </a:r>
            <a:r>
              <a:rPr lang="ko-KR" altLang="en-US" sz="1500" b="0" dirty="0" smtClean="0"/>
              <a:t>수신 </a:t>
            </a:r>
            <a:r>
              <a:rPr lang="ko-KR" altLang="en-US" sz="1500" b="0" dirty="0" err="1"/>
              <a:t>전화건수</a:t>
            </a:r>
            <a:endParaRPr lang="ko-KR" altLang="en-US" sz="1500" b="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775366" y="4079922"/>
            <a:ext cx="3507190" cy="37961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0" dirty="0" smtClean="0">
                <a:latin typeface="+mj-lt"/>
              </a:rPr>
              <a:t>발신</a:t>
            </a:r>
            <a:r>
              <a:rPr lang="en-US" altLang="ko-KR" sz="1500" b="0" dirty="0" smtClean="0">
                <a:latin typeface="+mj-lt"/>
              </a:rPr>
              <a:t>/</a:t>
            </a:r>
            <a:r>
              <a:rPr lang="ko-KR" altLang="en-US" sz="1500" b="0" dirty="0" err="1" smtClean="0">
                <a:latin typeface="+mj-lt"/>
              </a:rPr>
              <a:t>수신전화의</a:t>
            </a:r>
            <a:r>
              <a:rPr lang="ko-KR" altLang="en-US" sz="1500" b="0" dirty="0" smtClean="0">
                <a:latin typeface="+mj-lt"/>
              </a:rPr>
              <a:t> </a:t>
            </a:r>
            <a:r>
              <a:rPr lang="ko-KR" altLang="en-US" sz="1500" b="0" dirty="0">
                <a:latin typeface="+mj-lt"/>
              </a:rPr>
              <a:t>평균 </a:t>
            </a:r>
            <a:r>
              <a:rPr lang="ko-KR" altLang="en-US" sz="1500" b="0" dirty="0" smtClean="0">
                <a:latin typeface="+mj-lt"/>
              </a:rPr>
              <a:t>통화 길이</a:t>
            </a:r>
            <a:endParaRPr lang="ko-KR" altLang="en-US" sz="1500" b="0" dirty="0">
              <a:latin typeface="+mj-lt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775366" y="4649510"/>
            <a:ext cx="3507190" cy="37961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0" dirty="0" smtClean="0">
                <a:latin typeface="+mj-lt"/>
              </a:rPr>
              <a:t>월간 평균 </a:t>
            </a:r>
            <a:r>
              <a:rPr lang="ko-KR" altLang="en-US" sz="1500" b="0" dirty="0" err="1" smtClean="0">
                <a:latin typeface="+mj-lt"/>
              </a:rPr>
              <a:t>통화시간</a:t>
            </a:r>
            <a:endParaRPr lang="ko-KR" altLang="en-US" sz="1500" b="0" dirty="0">
              <a:latin typeface="+mj-lt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775366" y="5171812"/>
            <a:ext cx="3507190" cy="37961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0" dirty="0" err="1" smtClean="0">
                <a:latin typeface="+mj-lt"/>
              </a:rPr>
              <a:t>신한은행</a:t>
            </a:r>
            <a:r>
              <a:rPr lang="ko-KR" altLang="en-US" sz="1500" b="0" dirty="0" smtClean="0">
                <a:latin typeface="+mj-lt"/>
              </a:rPr>
              <a:t> 월간 입출금 총액</a:t>
            </a:r>
            <a:endParaRPr lang="ko-KR" altLang="en-US" sz="15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476375" y="928688"/>
            <a:ext cx="4225925" cy="5524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68755" y="785813"/>
            <a:ext cx="423862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3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KCB - </a:t>
            </a:r>
            <a:r>
              <a:rPr lang="en-US" altLang="ko-KR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Lenddo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 Score </a:t>
            </a:r>
            <a:r>
              <a:rPr lang="ko-KR" altLang="en-US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프로토타입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84890" y="2401317"/>
            <a:ext cx="3571875" cy="253985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0" dirty="0" smtClean="0">
                <a:latin typeface="+mj-lt"/>
              </a:rPr>
              <a:t>최근 </a:t>
            </a:r>
            <a:r>
              <a:rPr lang="en-US" altLang="ko-KR" sz="1500" b="0" dirty="0" smtClean="0">
                <a:latin typeface="+mj-lt"/>
              </a:rPr>
              <a:t>30</a:t>
            </a:r>
            <a:r>
              <a:rPr lang="ko-KR" altLang="en-US" sz="1500" b="0" dirty="0" smtClean="0">
                <a:latin typeface="+mj-lt"/>
              </a:rPr>
              <a:t>일내 일 평균 발신 </a:t>
            </a:r>
            <a:r>
              <a:rPr lang="en-US" altLang="ko-KR" sz="1500" b="0" dirty="0" smtClean="0">
                <a:latin typeface="+mj-lt"/>
              </a:rPr>
              <a:t>SMS </a:t>
            </a:r>
            <a:r>
              <a:rPr lang="ko-KR" altLang="en-US" sz="1500" b="0" dirty="0" smtClean="0">
                <a:latin typeface="+mj-lt"/>
              </a:rPr>
              <a:t>건수는</a:t>
            </a:r>
            <a:endParaRPr lang="en-US" altLang="ko-KR" sz="1500" b="0" dirty="0" smtClean="0">
              <a:latin typeface="+mj-lt"/>
            </a:endParaRPr>
          </a:p>
          <a:p>
            <a:pPr>
              <a:defRPr/>
            </a:pPr>
            <a:r>
              <a:rPr lang="ko-KR" altLang="en-US" sz="1500" b="0" dirty="0" smtClean="0">
                <a:latin typeface="+mj-lt"/>
              </a:rPr>
              <a:t> ○</a:t>
            </a:r>
            <a:r>
              <a:rPr lang="ko-KR" altLang="en-US" sz="1500" b="0" dirty="0">
                <a:latin typeface="+mj-lt"/>
              </a:rPr>
              <a:t> ○</a:t>
            </a:r>
            <a:r>
              <a:rPr lang="en-US" altLang="ko-KR" sz="1500" b="0" dirty="0" smtClean="0">
                <a:latin typeface="+mj-lt"/>
              </a:rPr>
              <a:t> </a:t>
            </a:r>
            <a:r>
              <a:rPr lang="ko-KR" altLang="en-US" sz="1500" b="0" dirty="0" smtClean="0">
                <a:latin typeface="+mj-lt"/>
              </a:rPr>
              <a:t>건 입니다</a:t>
            </a:r>
            <a:r>
              <a:rPr lang="en-US" altLang="ko-KR" sz="1500" b="0" dirty="0" smtClean="0">
                <a:latin typeface="+mj-lt"/>
              </a:rPr>
              <a:t>.</a:t>
            </a:r>
          </a:p>
          <a:p>
            <a:pPr>
              <a:defRPr/>
            </a:pPr>
            <a:r>
              <a:rPr lang="en-US" altLang="ko-KR" sz="1500" b="0" dirty="0" smtClean="0">
                <a:latin typeface="+mj-lt"/>
              </a:rPr>
              <a:t/>
            </a:r>
            <a:br>
              <a:rPr lang="en-US" altLang="ko-KR" sz="1500" b="0" dirty="0" smtClean="0">
                <a:latin typeface="+mj-lt"/>
              </a:rPr>
            </a:br>
            <a:endParaRPr lang="en-US" altLang="ko-KR" sz="1500" b="0" dirty="0" smtClean="0">
              <a:latin typeface="+mj-lt"/>
            </a:endParaRPr>
          </a:p>
          <a:p>
            <a:pPr>
              <a:defRPr/>
            </a:pPr>
            <a:r>
              <a:rPr lang="ko-KR" altLang="en-US" sz="1500" b="0" dirty="0"/>
              <a:t>최근 </a:t>
            </a:r>
            <a:r>
              <a:rPr lang="en-US" altLang="ko-KR" sz="1500" b="0" dirty="0"/>
              <a:t>30</a:t>
            </a:r>
            <a:r>
              <a:rPr lang="ko-KR" altLang="en-US" sz="1500" b="0" dirty="0"/>
              <a:t>일내 일 평균 </a:t>
            </a:r>
            <a:r>
              <a:rPr lang="ko-KR" altLang="en-US" sz="1500" b="0" dirty="0" smtClean="0"/>
              <a:t>수신 </a:t>
            </a:r>
            <a:r>
              <a:rPr lang="en-US" altLang="ko-KR" sz="1500" b="0" dirty="0"/>
              <a:t>SMS </a:t>
            </a:r>
            <a:r>
              <a:rPr lang="ko-KR" altLang="en-US" sz="1500" b="0" dirty="0"/>
              <a:t>건수는</a:t>
            </a:r>
            <a:endParaRPr lang="en-US" altLang="ko-KR" sz="1500" b="0" dirty="0"/>
          </a:p>
          <a:p>
            <a:pPr>
              <a:defRPr/>
            </a:pPr>
            <a:r>
              <a:rPr lang="ko-KR" altLang="en-US" sz="1500" b="0" dirty="0"/>
              <a:t> ○ ○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건 입니다</a:t>
            </a:r>
            <a:r>
              <a:rPr lang="en-US" altLang="ko-KR" sz="1500" b="0" dirty="0" smtClean="0"/>
              <a:t>.</a:t>
            </a:r>
            <a:endParaRPr lang="ko-KR" altLang="en-US" sz="1500" b="0" dirty="0"/>
          </a:p>
        </p:txBody>
      </p:sp>
      <p:sp>
        <p:nvSpPr>
          <p:cNvPr id="38" name="TextBox 86"/>
          <p:cNvSpPr txBox="1">
            <a:spLocks noChangeArrowheads="1"/>
          </p:cNvSpPr>
          <p:nvPr/>
        </p:nvSpPr>
        <p:spPr bwMode="auto">
          <a:xfrm>
            <a:off x="1619672" y="1484784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dirty="0" smtClean="0">
                <a:latin typeface="+mj-lt"/>
              </a:rPr>
              <a:t>■ 최근 </a:t>
            </a:r>
            <a:r>
              <a:rPr lang="en-US" altLang="ko-KR" sz="1400" dirty="0">
                <a:latin typeface="+mj-lt"/>
              </a:rPr>
              <a:t>30</a:t>
            </a:r>
            <a:r>
              <a:rPr lang="ko-KR" altLang="en-US" sz="1400" dirty="0">
                <a:latin typeface="+mj-lt"/>
              </a:rPr>
              <a:t>일내 일평균 </a:t>
            </a:r>
            <a:r>
              <a:rPr lang="ko-KR" altLang="en-US" sz="1400" dirty="0" smtClean="0">
                <a:latin typeface="+mj-lt"/>
              </a:rPr>
              <a:t>발신</a:t>
            </a:r>
            <a:r>
              <a:rPr lang="en-US" altLang="ko-KR" sz="1400" dirty="0" smtClean="0">
                <a:latin typeface="+mj-lt"/>
              </a:rPr>
              <a:t>/</a:t>
            </a:r>
            <a:r>
              <a:rPr lang="ko-KR" altLang="en-US" sz="1400" dirty="0" smtClean="0">
                <a:latin typeface="+mj-lt"/>
              </a:rPr>
              <a:t>수신 </a:t>
            </a:r>
            <a:r>
              <a:rPr lang="en-US" altLang="ko-KR" sz="1400" dirty="0">
                <a:latin typeface="+mj-lt"/>
              </a:rPr>
              <a:t>SMS </a:t>
            </a:r>
            <a:r>
              <a:rPr lang="ko-KR" altLang="en-US" sz="1400" dirty="0">
                <a:latin typeface="+mj-lt"/>
              </a:rPr>
              <a:t>건수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43808" y="5880124"/>
            <a:ext cx="1643062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smtClean="0"/>
              <a:t>목록보기</a:t>
            </a:r>
            <a:endParaRPr lang="ko-KR" altLang="en-US" sz="1000" b="0" dirty="0"/>
          </a:p>
        </p:txBody>
      </p:sp>
      <p:sp>
        <p:nvSpPr>
          <p:cNvPr id="43" name="TextBox 42"/>
          <p:cNvSpPr txBox="1"/>
          <p:nvPr/>
        </p:nvSpPr>
        <p:spPr>
          <a:xfrm>
            <a:off x="3122805" y="2091289"/>
            <a:ext cx="2233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b="0" dirty="0" err="1" smtClean="0">
                <a:latin typeface="+mj-ea"/>
                <a:ea typeface="+mj-ea"/>
              </a:rPr>
              <a:t>조회기준일</a:t>
            </a:r>
            <a:r>
              <a:rPr lang="ko-KR" altLang="en-US" sz="1000" b="0" dirty="0" smtClean="0"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latin typeface="+mj-ea"/>
                <a:ea typeface="+mj-ea"/>
              </a:rPr>
              <a:t>: 2017-11-27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47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</a:t>
            </a:r>
            <a:r>
              <a:rPr lang="ko-KR" altLang="en-US" sz="900" b="0" dirty="0" smtClean="0">
                <a:latin typeface="+mj-ea"/>
                <a:ea typeface="+mj-ea"/>
              </a:rPr>
              <a:t>최근 </a:t>
            </a:r>
            <a:r>
              <a:rPr lang="en-US" altLang="ko-KR" sz="900" b="0" dirty="0" smtClean="0">
                <a:latin typeface="+mj-ea"/>
                <a:ea typeface="+mj-ea"/>
              </a:rPr>
              <a:t>SMS </a:t>
            </a:r>
            <a:r>
              <a:rPr lang="ko-KR" altLang="en-US" sz="900" b="0" dirty="0" smtClean="0">
                <a:latin typeface="+mj-ea"/>
                <a:ea typeface="+mj-ea"/>
              </a:rPr>
              <a:t>내역을 확인하여 발신 </a:t>
            </a:r>
            <a:r>
              <a:rPr lang="en-US" altLang="ko-KR" sz="900" b="0" dirty="0" smtClean="0">
                <a:latin typeface="+mj-ea"/>
                <a:ea typeface="+mj-ea"/>
              </a:rPr>
              <a:t>/ </a:t>
            </a:r>
            <a:r>
              <a:rPr lang="ko-KR" altLang="en-US" sz="900" b="0" dirty="0" smtClean="0">
                <a:latin typeface="+mj-ea"/>
                <a:ea typeface="+mj-ea"/>
              </a:rPr>
              <a:t>수신 건수를 화면에 출력한다</a:t>
            </a:r>
            <a:r>
              <a:rPr lang="en-US" altLang="ko-KR" sz="900" b="0" dirty="0" smtClean="0">
                <a:latin typeface="+mj-ea"/>
                <a:ea typeface="+mj-ea"/>
              </a:rPr>
              <a:t>.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SMS </a:t>
            </a:r>
            <a:r>
              <a:rPr lang="ko-KR" altLang="en-US" sz="900" b="0" dirty="0" smtClean="0">
                <a:latin typeface="+mj-ea"/>
                <a:ea typeface="+mj-ea"/>
              </a:rPr>
              <a:t>내역을 확인 시 앱 접근권한을 획득해야 함</a:t>
            </a:r>
            <a:endParaRPr lang="en-US" altLang="ko-KR" sz="9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45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476375" y="928688"/>
            <a:ext cx="4225925" cy="5524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68755" y="785813"/>
            <a:ext cx="423862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3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KCB - </a:t>
            </a:r>
            <a:r>
              <a:rPr lang="en-US" altLang="ko-KR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Lenddo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 Score </a:t>
            </a:r>
            <a:r>
              <a:rPr lang="ko-KR" altLang="en-US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프로토타입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84890" y="2401317"/>
            <a:ext cx="3571875" cy="253985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ko-KR" altLang="en-US" sz="1500" b="0" dirty="0">
              <a:latin typeface="+mj-lt"/>
            </a:endParaRPr>
          </a:p>
        </p:txBody>
      </p:sp>
      <p:sp>
        <p:nvSpPr>
          <p:cNvPr id="38" name="TextBox 86"/>
          <p:cNvSpPr txBox="1">
            <a:spLocks noChangeArrowheads="1"/>
          </p:cNvSpPr>
          <p:nvPr/>
        </p:nvSpPr>
        <p:spPr bwMode="auto">
          <a:xfrm>
            <a:off x="1619672" y="1484784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+mj-lt"/>
              </a:rPr>
              <a:t>■ 최근 </a:t>
            </a:r>
            <a:r>
              <a:rPr lang="en-US" altLang="ko-KR" sz="1400" dirty="0">
                <a:latin typeface="+mj-lt"/>
              </a:rPr>
              <a:t>30</a:t>
            </a:r>
            <a:r>
              <a:rPr lang="ko-KR" altLang="en-US" sz="1400" dirty="0">
                <a:latin typeface="+mj-lt"/>
              </a:rPr>
              <a:t>일동안 시간대별 </a:t>
            </a:r>
            <a:r>
              <a:rPr lang="en-US" altLang="ko-KR" sz="1400" dirty="0">
                <a:latin typeface="+mj-lt"/>
              </a:rPr>
              <a:t>SMS </a:t>
            </a:r>
            <a:r>
              <a:rPr lang="ko-KR" altLang="en-US" sz="1400" dirty="0" smtClean="0">
                <a:latin typeface="+mj-lt"/>
              </a:rPr>
              <a:t>비율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ko-KR" altLang="en-US" sz="1400" dirty="0" smtClean="0">
                <a:latin typeface="+mj-lt"/>
              </a:rPr>
              <a:t>오후</a:t>
            </a:r>
            <a:r>
              <a:rPr lang="en-US" altLang="ko-KR" sz="1400" dirty="0" smtClean="0">
                <a:latin typeface="+mj-lt"/>
              </a:rPr>
              <a:t>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5864" y="4941167"/>
            <a:ext cx="3571874" cy="432049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r>
              <a:rPr lang="en-US" altLang="ko-KR" sz="1100" b="0" dirty="0" smtClean="0">
                <a:latin typeface="+mj-lt"/>
              </a:rPr>
              <a:t>12pm   1pm   2pm   3pm   4pm   5pm   6pm</a:t>
            </a:r>
            <a:endParaRPr lang="ko-KR" altLang="en-US" sz="1100" b="0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2780929"/>
            <a:ext cx="216024" cy="21545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78886" y="3645024"/>
            <a:ext cx="216024" cy="12904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60594" y="4002211"/>
            <a:ext cx="216024" cy="933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47864" y="2996952"/>
            <a:ext cx="216024" cy="19384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23928" y="2996952"/>
            <a:ext cx="216024" cy="19384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9992" y="3423283"/>
            <a:ext cx="216024" cy="15121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88808" y="4573508"/>
            <a:ext cx="216024" cy="3646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5880124"/>
            <a:ext cx="1643062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smtClean="0"/>
              <a:t>목록보기</a:t>
            </a:r>
            <a:endParaRPr lang="ko-KR" altLang="en-US" sz="1000" b="0" dirty="0"/>
          </a:p>
        </p:txBody>
      </p:sp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SMS </a:t>
            </a:r>
            <a:r>
              <a:rPr lang="ko-KR" altLang="en-US" sz="900" b="0" dirty="0" smtClean="0">
                <a:latin typeface="+mj-ea"/>
                <a:ea typeface="+mj-ea"/>
              </a:rPr>
              <a:t>내역을 확인 시 앱 접근권한을 획득해야 함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</a:t>
            </a:r>
            <a:r>
              <a:rPr lang="ko-KR" altLang="en-US" sz="900" b="0" dirty="0" smtClean="0">
                <a:latin typeface="+mj-ea"/>
                <a:ea typeface="+mj-ea"/>
              </a:rPr>
              <a:t>최근 </a:t>
            </a:r>
            <a:r>
              <a:rPr lang="en-US" altLang="ko-KR" sz="900" b="0" dirty="0" smtClean="0">
                <a:latin typeface="+mj-ea"/>
                <a:ea typeface="+mj-ea"/>
              </a:rPr>
              <a:t>SMS </a:t>
            </a:r>
            <a:r>
              <a:rPr lang="ko-KR" altLang="en-US" sz="900" b="0" dirty="0" smtClean="0">
                <a:latin typeface="+mj-ea"/>
                <a:ea typeface="+mj-ea"/>
              </a:rPr>
              <a:t>내역을 확인하여 </a:t>
            </a:r>
            <a:r>
              <a:rPr lang="en-US" altLang="ko-KR" sz="900" b="0" dirty="0" smtClean="0">
                <a:latin typeface="+mj-ea"/>
                <a:ea typeface="+mj-ea"/>
              </a:rPr>
              <a:t>SMS </a:t>
            </a:r>
            <a:r>
              <a:rPr lang="ko-KR" altLang="en-US" sz="900" b="0" dirty="0" smtClean="0">
                <a:latin typeface="+mj-ea"/>
                <a:ea typeface="+mj-ea"/>
              </a:rPr>
              <a:t>시간대별 비율을 출력한다</a:t>
            </a:r>
            <a:r>
              <a:rPr lang="en-US" altLang="ko-KR" sz="900" b="0" dirty="0" smtClean="0">
                <a:latin typeface="+mj-ea"/>
                <a:ea typeface="+mj-ea"/>
              </a:rPr>
              <a:t>.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2060848"/>
            <a:ext cx="2233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b="0" dirty="0" err="1" smtClean="0">
                <a:latin typeface="+mj-ea"/>
                <a:ea typeface="+mj-ea"/>
              </a:rPr>
              <a:t>조회기준일</a:t>
            </a:r>
            <a:r>
              <a:rPr lang="ko-KR" altLang="en-US" sz="1000" b="0" dirty="0" smtClean="0"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latin typeface="+mj-ea"/>
                <a:ea typeface="+mj-ea"/>
              </a:rPr>
              <a:t>: 2017-11-27</a:t>
            </a:r>
            <a:endParaRPr lang="ko-KR" altLang="en-US" sz="10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55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476375" y="928688"/>
            <a:ext cx="4225925" cy="5524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68755" y="785813"/>
            <a:ext cx="423862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3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KCB - </a:t>
            </a:r>
            <a:r>
              <a:rPr lang="en-US" altLang="ko-KR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Lenddo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 Score </a:t>
            </a:r>
            <a:r>
              <a:rPr lang="ko-KR" altLang="en-US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프로토타입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84890" y="2401317"/>
            <a:ext cx="3571875" cy="253985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ko-KR" altLang="en-US" sz="1500" b="0" dirty="0">
              <a:latin typeface="+mj-lt"/>
            </a:endParaRPr>
          </a:p>
        </p:txBody>
      </p:sp>
      <p:sp>
        <p:nvSpPr>
          <p:cNvPr id="38" name="TextBox 86"/>
          <p:cNvSpPr txBox="1">
            <a:spLocks noChangeArrowheads="1"/>
          </p:cNvSpPr>
          <p:nvPr/>
        </p:nvSpPr>
        <p:spPr bwMode="auto">
          <a:xfrm>
            <a:off x="1619672" y="1484784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+mj-lt"/>
              </a:rPr>
              <a:t>■ 최근 </a:t>
            </a:r>
            <a:r>
              <a:rPr lang="en-US" altLang="ko-KR" sz="1400" dirty="0">
                <a:latin typeface="+mj-lt"/>
              </a:rPr>
              <a:t>30</a:t>
            </a:r>
            <a:r>
              <a:rPr lang="ko-KR" altLang="en-US" sz="1400" dirty="0">
                <a:latin typeface="+mj-lt"/>
              </a:rPr>
              <a:t>일동안 시간대별 </a:t>
            </a:r>
            <a:r>
              <a:rPr lang="en-US" altLang="ko-KR" sz="1400" dirty="0">
                <a:latin typeface="+mj-lt"/>
              </a:rPr>
              <a:t>SMS </a:t>
            </a:r>
            <a:r>
              <a:rPr lang="ko-KR" altLang="en-US" sz="1400" dirty="0" smtClean="0">
                <a:latin typeface="+mj-lt"/>
              </a:rPr>
              <a:t>비율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ko-KR" altLang="en-US" sz="1400" dirty="0" smtClean="0">
                <a:latin typeface="+mj-lt"/>
              </a:rPr>
              <a:t>저녁</a:t>
            </a:r>
            <a:r>
              <a:rPr lang="en-US" altLang="ko-KR" sz="1400" dirty="0" smtClean="0">
                <a:latin typeface="+mj-lt"/>
              </a:rPr>
              <a:t>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85864" y="4941167"/>
            <a:ext cx="3571874" cy="432049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r>
              <a:rPr lang="en-US" altLang="ko-KR" sz="1100" b="0" dirty="0" smtClean="0">
                <a:latin typeface="+mj-lt"/>
              </a:rPr>
              <a:t>6pm   7pm   8pm   9pm   10pm   11pm   12am</a:t>
            </a:r>
            <a:endParaRPr lang="ko-KR" altLang="en-US" sz="1100" b="0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2780929"/>
            <a:ext cx="216024" cy="21545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78886" y="3645024"/>
            <a:ext cx="216024" cy="12904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60594" y="4002211"/>
            <a:ext cx="216024" cy="933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47864" y="2996952"/>
            <a:ext cx="216024" cy="19384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23928" y="2996952"/>
            <a:ext cx="216024" cy="19384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9992" y="3423283"/>
            <a:ext cx="216024" cy="15121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88808" y="4573508"/>
            <a:ext cx="216024" cy="3646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5880124"/>
            <a:ext cx="1643062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smtClean="0"/>
              <a:t>목록보기</a:t>
            </a:r>
            <a:endParaRPr lang="ko-KR" altLang="en-US" sz="10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3131840" y="2060848"/>
            <a:ext cx="2233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b="0" dirty="0" err="1" smtClean="0">
                <a:latin typeface="+mj-ea"/>
                <a:ea typeface="+mj-ea"/>
              </a:rPr>
              <a:t>조회기준일</a:t>
            </a:r>
            <a:r>
              <a:rPr lang="ko-KR" altLang="en-US" sz="1000" b="0" dirty="0" smtClean="0"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latin typeface="+mj-ea"/>
                <a:ea typeface="+mj-ea"/>
              </a:rPr>
              <a:t>: 2017-11-27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</a:t>
            </a:r>
            <a:r>
              <a:rPr lang="ko-KR" altLang="en-US" sz="900" b="0" dirty="0" smtClean="0">
                <a:latin typeface="+mj-ea"/>
                <a:ea typeface="+mj-ea"/>
              </a:rPr>
              <a:t>최근 </a:t>
            </a:r>
            <a:r>
              <a:rPr lang="en-US" altLang="ko-KR" sz="900" b="0" dirty="0" smtClean="0">
                <a:latin typeface="+mj-ea"/>
                <a:ea typeface="+mj-ea"/>
              </a:rPr>
              <a:t>SMS </a:t>
            </a:r>
            <a:r>
              <a:rPr lang="ko-KR" altLang="en-US" sz="900" b="0" dirty="0" smtClean="0">
                <a:latin typeface="+mj-ea"/>
                <a:ea typeface="+mj-ea"/>
              </a:rPr>
              <a:t>내역을 확인하여 </a:t>
            </a:r>
            <a:r>
              <a:rPr lang="en-US" altLang="ko-KR" sz="900" b="0" dirty="0" smtClean="0">
                <a:latin typeface="+mj-ea"/>
                <a:ea typeface="+mj-ea"/>
              </a:rPr>
              <a:t>SMS </a:t>
            </a:r>
            <a:r>
              <a:rPr lang="ko-KR" altLang="en-US" sz="900" b="0" dirty="0" smtClean="0">
                <a:latin typeface="+mj-ea"/>
                <a:ea typeface="+mj-ea"/>
              </a:rPr>
              <a:t>시간대별 비율을 출력한다</a:t>
            </a:r>
            <a:r>
              <a:rPr lang="en-US" altLang="ko-KR" sz="900" b="0" dirty="0" smtClean="0">
                <a:latin typeface="+mj-ea"/>
                <a:ea typeface="+mj-ea"/>
              </a:rPr>
              <a:t>.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SMS </a:t>
            </a:r>
            <a:r>
              <a:rPr lang="ko-KR" altLang="en-US" sz="900" b="0" dirty="0" smtClean="0">
                <a:latin typeface="+mj-ea"/>
                <a:ea typeface="+mj-ea"/>
              </a:rPr>
              <a:t>내역을 확인 시 앱 접근권한을 획득해야 함</a:t>
            </a:r>
            <a:endParaRPr lang="en-US" altLang="ko-KR" sz="9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3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476375" y="928688"/>
            <a:ext cx="4225925" cy="5524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68755" y="785813"/>
            <a:ext cx="423862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3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KCB - </a:t>
            </a:r>
            <a:r>
              <a:rPr lang="en-US" altLang="ko-KR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Lenddo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 Score </a:t>
            </a:r>
            <a:r>
              <a:rPr lang="ko-KR" altLang="en-US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프로토타입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86"/>
          <p:cNvSpPr txBox="1">
            <a:spLocks noChangeArrowheads="1"/>
          </p:cNvSpPr>
          <p:nvPr/>
        </p:nvSpPr>
        <p:spPr bwMode="auto">
          <a:xfrm>
            <a:off x="1619870" y="1412776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+mj-lt"/>
              </a:rPr>
              <a:t>■ 최근 </a:t>
            </a:r>
            <a:r>
              <a:rPr lang="en-US" altLang="ko-KR" sz="1400" dirty="0">
                <a:latin typeface="+mj-lt"/>
              </a:rPr>
              <a:t>30</a:t>
            </a:r>
            <a:r>
              <a:rPr lang="ko-KR" altLang="en-US" sz="1400" dirty="0">
                <a:latin typeface="+mj-lt"/>
              </a:rPr>
              <a:t>일간 일별 발신</a:t>
            </a:r>
            <a:r>
              <a:rPr lang="en-US" altLang="ko-KR" sz="1400" dirty="0">
                <a:latin typeface="+mj-lt"/>
              </a:rPr>
              <a:t>/</a:t>
            </a:r>
            <a:r>
              <a:rPr lang="ko-KR" altLang="en-US" sz="1400" dirty="0">
                <a:latin typeface="+mj-lt"/>
              </a:rPr>
              <a:t>수신 </a:t>
            </a:r>
            <a:r>
              <a:rPr lang="ko-KR" altLang="en-US" sz="1400" dirty="0" err="1">
                <a:latin typeface="+mj-lt"/>
              </a:rPr>
              <a:t>전화건수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5880124"/>
            <a:ext cx="1643062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smtClean="0"/>
              <a:t>목록보기</a:t>
            </a:r>
            <a:endParaRPr lang="ko-KR" altLang="en-US" sz="1000" b="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93402"/>
              </p:ext>
            </p:extLst>
          </p:nvPr>
        </p:nvGraphicFramePr>
        <p:xfrm>
          <a:off x="1558925" y="2097877"/>
          <a:ext cx="4021187" cy="3635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날자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발신건수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수신건수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2017-10-25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건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건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2017-10-28</a:t>
                      </a:r>
                      <a:endParaRPr lang="ko-KR" altLang="en-US" sz="1000" dirty="0" smtClean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r>
                        <a:rPr lang="ko-KR" altLang="en-US" sz="1000" dirty="0" smtClean="0"/>
                        <a:t>건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건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46152" y="1804367"/>
            <a:ext cx="2233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b="0" dirty="0" err="1" smtClean="0">
                <a:latin typeface="+mj-ea"/>
                <a:ea typeface="+mj-ea"/>
              </a:rPr>
              <a:t>조회기준일</a:t>
            </a:r>
            <a:r>
              <a:rPr lang="ko-KR" altLang="en-US" sz="1000" b="0" dirty="0" smtClean="0"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latin typeface="+mj-ea"/>
                <a:ea typeface="+mj-ea"/>
              </a:rPr>
              <a:t>: 2017-11-27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</a:t>
            </a:r>
            <a:r>
              <a:rPr lang="ko-KR" altLang="en-US" sz="900" b="0" dirty="0" smtClean="0">
                <a:latin typeface="+mj-ea"/>
                <a:ea typeface="+mj-ea"/>
              </a:rPr>
              <a:t>통화</a:t>
            </a:r>
            <a:r>
              <a:rPr lang="en-US" altLang="ko-KR" sz="900" b="0" dirty="0" smtClean="0">
                <a:latin typeface="+mj-ea"/>
                <a:ea typeface="+mj-ea"/>
              </a:rPr>
              <a:t> </a:t>
            </a:r>
            <a:r>
              <a:rPr lang="ko-KR" altLang="en-US" sz="900" b="0" dirty="0" smtClean="0">
                <a:latin typeface="+mj-ea"/>
                <a:ea typeface="+mj-ea"/>
              </a:rPr>
              <a:t>내역을 확인 시 앱 접근권한을 획득해야 함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</a:t>
            </a:r>
            <a:r>
              <a:rPr lang="ko-KR" altLang="en-US" sz="900" b="0" dirty="0" smtClean="0">
                <a:latin typeface="+mj-ea"/>
                <a:ea typeface="+mj-ea"/>
              </a:rPr>
              <a:t>조회 기준일로부터 최근 </a:t>
            </a:r>
            <a:r>
              <a:rPr lang="en-US" altLang="ko-KR" sz="900" b="0" dirty="0" smtClean="0">
                <a:latin typeface="+mj-ea"/>
                <a:ea typeface="+mj-ea"/>
              </a:rPr>
              <a:t>30</a:t>
            </a:r>
            <a:r>
              <a:rPr lang="ko-KR" altLang="en-US" sz="900" b="0" dirty="0" smtClean="0">
                <a:latin typeface="+mj-ea"/>
                <a:ea typeface="+mj-ea"/>
              </a:rPr>
              <a:t>일간 발신</a:t>
            </a:r>
            <a:r>
              <a:rPr lang="en-US" altLang="ko-KR" sz="900" b="0" dirty="0" smtClean="0">
                <a:latin typeface="+mj-ea"/>
                <a:ea typeface="+mj-ea"/>
              </a:rPr>
              <a:t>/</a:t>
            </a:r>
            <a:r>
              <a:rPr lang="ko-KR" altLang="en-US" sz="900" b="0" dirty="0" smtClean="0">
                <a:latin typeface="+mj-ea"/>
                <a:ea typeface="+mj-ea"/>
              </a:rPr>
              <a:t>수신 </a:t>
            </a:r>
            <a:r>
              <a:rPr lang="ko-KR" altLang="en-US" sz="900" b="0" dirty="0" err="1" smtClean="0">
                <a:latin typeface="+mj-ea"/>
                <a:ea typeface="+mj-ea"/>
              </a:rPr>
              <a:t>전화건수를</a:t>
            </a:r>
            <a:r>
              <a:rPr lang="ko-KR" altLang="en-US" sz="900" b="0" dirty="0" smtClean="0">
                <a:latin typeface="+mj-ea"/>
                <a:ea typeface="+mj-ea"/>
              </a:rPr>
              <a:t> 출력</a:t>
            </a:r>
            <a:r>
              <a:rPr lang="en-US" altLang="ko-KR" sz="900" b="0" dirty="0" smtClean="0">
                <a:latin typeface="+mj-ea"/>
                <a:ea typeface="+mj-ea"/>
              </a:rPr>
              <a:t>.</a:t>
            </a:r>
            <a:endParaRPr lang="en-US" altLang="ko-KR" sz="9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86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475105" y="993562"/>
            <a:ext cx="4225925" cy="5524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68755" y="785813"/>
            <a:ext cx="423862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3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KCB - </a:t>
            </a:r>
            <a:r>
              <a:rPr lang="en-US" altLang="ko-KR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Lenddo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 Score </a:t>
            </a:r>
            <a:r>
              <a:rPr lang="ko-KR" altLang="en-US" sz="1400" b="0" dirty="0" err="1" smtClean="0">
                <a:solidFill>
                  <a:schemeClr val="bg1"/>
                </a:solidFill>
                <a:latin typeface="+mj-ea"/>
                <a:ea typeface="+mj-ea"/>
              </a:rPr>
              <a:t>프로토타입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ko-KR" altLang="en-US" sz="4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86"/>
          <p:cNvSpPr txBox="1">
            <a:spLocks noChangeArrowheads="1"/>
          </p:cNvSpPr>
          <p:nvPr/>
        </p:nvSpPr>
        <p:spPr bwMode="auto">
          <a:xfrm>
            <a:off x="1619672" y="1484784"/>
            <a:ext cx="4032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+mj-lt"/>
              </a:rPr>
              <a:t>■ 발신</a:t>
            </a:r>
            <a:r>
              <a:rPr lang="en-US" altLang="ko-KR" sz="1400" dirty="0">
                <a:latin typeface="+mj-lt"/>
              </a:rPr>
              <a:t>/</a:t>
            </a:r>
            <a:r>
              <a:rPr lang="ko-KR" altLang="en-US" sz="1400" dirty="0" smtClean="0">
                <a:latin typeface="+mj-lt"/>
              </a:rPr>
              <a:t>수신 전화의 월간 평균 </a:t>
            </a:r>
            <a:r>
              <a:rPr lang="ko-KR" altLang="en-US" sz="1400" dirty="0" err="1" smtClean="0">
                <a:latin typeface="+mj-lt"/>
              </a:rPr>
              <a:t>통화시간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43808" y="5880124"/>
            <a:ext cx="1643062" cy="357188"/>
          </a:xfrm>
          <a:prstGeom prst="roundRect">
            <a:avLst/>
          </a:prstGeom>
          <a:solidFill>
            <a:srgbClr val="FFCC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smtClean="0"/>
              <a:t>목록보기</a:t>
            </a:r>
            <a:endParaRPr lang="ko-KR" altLang="en-US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18103"/>
              </p:ext>
            </p:extLst>
          </p:nvPr>
        </p:nvGraphicFramePr>
        <p:xfrm>
          <a:off x="1558925" y="2097876"/>
          <a:ext cx="4021187" cy="2842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날자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발신통화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수신통화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 marT="45727" marB="457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210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108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9</a:t>
                      </a:r>
                      <a:r>
                        <a:rPr lang="ko-KR" altLang="en-US" sz="1000" dirty="0" smtClean="0"/>
                        <a:t>월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151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128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251</a:t>
                      </a:r>
                      <a:r>
                        <a:rPr lang="ko-KR" altLang="en-US" sz="1000" dirty="0" smtClean="0"/>
                        <a:t>분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326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151</a:t>
                      </a:r>
                      <a:r>
                        <a:rPr lang="ko-KR" altLang="en-US" sz="1000" dirty="0" smtClean="0"/>
                        <a:t>분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158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46152" y="1804367"/>
            <a:ext cx="2233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b="0" dirty="0" err="1" smtClean="0">
                <a:latin typeface="+mj-ea"/>
                <a:ea typeface="+mj-ea"/>
              </a:rPr>
              <a:t>조회기준일</a:t>
            </a:r>
            <a:r>
              <a:rPr lang="ko-KR" altLang="en-US" sz="1000" b="0" dirty="0" smtClean="0"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latin typeface="+mj-ea"/>
                <a:ea typeface="+mj-ea"/>
              </a:rPr>
              <a:t>: 2017-11-27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</a:t>
            </a:r>
            <a:r>
              <a:rPr lang="ko-KR" altLang="en-US" sz="900" b="0" dirty="0" smtClean="0">
                <a:latin typeface="+mj-ea"/>
                <a:ea typeface="+mj-ea"/>
              </a:rPr>
              <a:t>조회 기준일로부터 최근 </a:t>
            </a:r>
            <a:r>
              <a:rPr lang="en-US" altLang="ko-KR" sz="900" b="0" dirty="0" smtClean="0">
                <a:latin typeface="+mj-ea"/>
                <a:ea typeface="+mj-ea"/>
              </a:rPr>
              <a:t>3</a:t>
            </a:r>
            <a:r>
              <a:rPr lang="ko-KR" altLang="en-US" sz="900" b="0" dirty="0" smtClean="0">
                <a:latin typeface="+mj-ea"/>
                <a:ea typeface="+mj-ea"/>
              </a:rPr>
              <a:t>달간 발신</a:t>
            </a:r>
            <a:r>
              <a:rPr lang="en-US" altLang="ko-KR" sz="900" b="0" dirty="0" smtClean="0">
                <a:latin typeface="+mj-ea"/>
                <a:ea typeface="+mj-ea"/>
              </a:rPr>
              <a:t>/</a:t>
            </a:r>
            <a:r>
              <a:rPr lang="ko-KR" altLang="en-US" sz="900" b="0" dirty="0" smtClean="0">
                <a:latin typeface="+mj-ea"/>
                <a:ea typeface="+mj-ea"/>
              </a:rPr>
              <a:t>수신 통화시간을 출력</a:t>
            </a:r>
            <a:r>
              <a:rPr lang="en-US" altLang="ko-KR" sz="900" b="0" dirty="0" smtClean="0">
                <a:latin typeface="+mj-ea"/>
                <a:ea typeface="+mj-ea"/>
              </a:rPr>
              <a:t>.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7275513" y="4395788"/>
            <a:ext cx="1868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 smtClean="0">
                <a:latin typeface="+mj-ea"/>
                <a:ea typeface="+mj-ea"/>
              </a:rPr>
              <a:t>1. </a:t>
            </a:r>
            <a:r>
              <a:rPr lang="ko-KR" altLang="en-US" sz="900" b="0" dirty="0" smtClean="0">
                <a:latin typeface="+mj-ea"/>
                <a:ea typeface="+mj-ea"/>
              </a:rPr>
              <a:t>통화</a:t>
            </a:r>
            <a:r>
              <a:rPr lang="en-US" altLang="ko-KR" sz="900" b="0" dirty="0" smtClean="0">
                <a:latin typeface="+mj-ea"/>
                <a:ea typeface="+mj-ea"/>
              </a:rPr>
              <a:t> </a:t>
            </a:r>
            <a:r>
              <a:rPr lang="ko-KR" altLang="en-US" sz="900" b="0" dirty="0" smtClean="0">
                <a:latin typeface="+mj-ea"/>
                <a:ea typeface="+mj-ea"/>
              </a:rPr>
              <a:t>내역을 확인 시 앱 접근권한을 획득해야 함</a:t>
            </a:r>
            <a:endParaRPr lang="en-US" altLang="ko-KR" sz="9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78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27511</TotalTime>
  <Words>460</Words>
  <Application>Microsoft Office PowerPoint</Application>
  <PresentationFormat>화면 슬라이드 쇼(4:3)</PresentationFormat>
  <Paragraphs>134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MV Boli</vt:lpstr>
      <vt:lpstr>디자인 사용자 지정</vt:lpstr>
      <vt:lpstr>1_디자인 사용자 지정</vt:lpstr>
      <vt:lpstr>2_디자인 사용자 지정</vt:lpstr>
      <vt:lpstr>PowerPoint 프레젠테이션</vt:lpstr>
      <vt:lpstr>Revision 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연일커뮤니케이션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샘플 앱 스토리보드</dc:title>
  <dc:creator>JH</dc:creator>
  <cp:lastModifiedBy>JH</cp:lastModifiedBy>
  <cp:revision>2552</cp:revision>
  <dcterms:created xsi:type="dcterms:W3CDTF">2009-01-20T01:14:03Z</dcterms:created>
  <dcterms:modified xsi:type="dcterms:W3CDTF">2017-11-27T07:09:01Z</dcterms:modified>
</cp:coreProperties>
</file>