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67" r:id="rId4"/>
    <p:sldId id="268" r:id="rId5"/>
    <p:sldId id="269" r:id="rId6"/>
    <p:sldId id="257" r:id="rId7"/>
    <p:sldId id="270" r:id="rId8"/>
    <p:sldId id="272" r:id="rId9"/>
    <p:sldId id="271" r:id="rId10"/>
    <p:sldId id="274" r:id="rId11"/>
    <p:sldId id="28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04FD-9293-42EA-A598-DB85DEC31A67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B730D-86DF-4C24-8E2F-E3A04A6A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Anion &amp; Cation</a:t>
            </a:r>
            <a:r>
              <a:rPr lang="en-US" baseline="0" dirty="0" smtClean="0"/>
              <a:t> too?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B730D-86DF-4C24-8E2F-E3A04A6A6C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0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9D-1626-44FC-9DD7-4BE11724B5D3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6E49-4F25-4FCD-B918-4711DBDF9748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09C3-6F07-4B85-9CE9-DD3343EC3FDA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9B50-7448-400C-94D1-F903DC4A12B8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F87A-B56F-4E40-9E8B-EB67287E5E12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F563-2081-4B87-86F4-79006B9345BF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A3D5-6DBC-4733-B179-12E28220861F}" type="datetime1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444B-FA49-4AA5-9FFE-9F14CC3C8301}" type="datetime1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A7AA-FB6F-436C-BC96-DA202B3258CA}" type="datetime1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C73F-77BF-4E81-A3EC-37C4CF114A4D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8275-2AD4-4163-A30E-E5FA4345A749}" type="datetime1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F295-FF80-46B8-A725-297E15433845}" type="datetime1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BF2A-CAE3-400D-9F96-8CE343957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2.wmf"/><Relationship Id="rId19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0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Quantum Chemistry to </a:t>
            </a:r>
            <a:r>
              <a:rPr lang="en-US" dirty="0"/>
              <a:t>P</a:t>
            </a:r>
            <a:r>
              <a:rPr lang="en-US" dirty="0" smtClean="0"/>
              <a:t>arameterize the Frenkel/Charge-Transfer Holstein Hamiltonian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Hestand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582" y="1654543"/>
            <a:ext cx="1077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Results:</a:t>
            </a:r>
            <a:endParaRPr lang="en-US" sz="2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48582" y="2050416"/>
            <a:ext cx="4258417" cy="4708981"/>
            <a:chOff x="2768915" y="1958296"/>
            <a:chExt cx="4258417" cy="4708981"/>
          </a:xfrm>
        </p:grpSpPr>
        <p:sp>
          <p:nvSpPr>
            <p:cNvPr id="6" name="TextBox 5"/>
            <p:cNvSpPr txBox="1"/>
            <p:nvPr/>
          </p:nvSpPr>
          <p:spPr>
            <a:xfrm>
              <a:off x="2768915" y="1958296"/>
              <a:ext cx="425841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ethylene.out</a:t>
              </a:r>
              <a:r>
                <a:rPr lang="en-US" sz="1000" dirty="0"/>
                <a:t> </a:t>
              </a:r>
            </a:p>
            <a:p>
              <a:r>
                <a:rPr lang="en-US" sz="1000" dirty="0"/>
                <a:t>UB3LYP </a:t>
              </a:r>
            </a:p>
            <a:p>
              <a:r>
                <a:rPr lang="en-US" sz="1000" dirty="0"/>
                <a:t>CC-</a:t>
              </a:r>
              <a:r>
                <a:rPr lang="en-US" sz="1000" dirty="0" err="1"/>
                <a:t>pVTZ</a:t>
              </a:r>
              <a:r>
                <a:rPr lang="en-US" sz="1000" dirty="0"/>
                <a:t> </a:t>
              </a:r>
              <a:br>
                <a:rPr lang="en-US" sz="1000" dirty="0"/>
              </a:br>
              <a:endParaRPr lang="en-US" sz="1000" dirty="0"/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Mode Frequency (cm-1) lambda</a:t>
              </a:r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1 -5.2587794055 -0.0000000000</a:t>
              </a:r>
            </a:p>
            <a:p>
              <a:r>
                <a:rPr lang="en-US" sz="1000" dirty="0"/>
                <a:t>2 -0.0203707857 -0.0000000000</a:t>
              </a:r>
            </a:p>
            <a:p>
              <a:r>
                <a:rPr lang="en-US" sz="1000" dirty="0"/>
                <a:t>3 -0.0184218903 -0.0000000000</a:t>
              </a:r>
            </a:p>
            <a:p>
              <a:r>
                <a:rPr lang="en-US" sz="1000" dirty="0"/>
                <a:t>4 0.0483418898 0.0000000000</a:t>
              </a:r>
            </a:p>
            <a:p>
              <a:r>
                <a:rPr lang="en-US" sz="1000" dirty="0"/>
                <a:t>5 4.3071018492 -0.0000000000</a:t>
              </a:r>
            </a:p>
            <a:p>
              <a:r>
                <a:rPr lang="en-US" sz="1000" dirty="0"/>
                <a:t>6 5.0345663643 0.0000000000</a:t>
              </a:r>
            </a:p>
            <a:p>
              <a:r>
                <a:rPr lang="en-US" sz="1000" dirty="0"/>
                <a:t>7 836.0866449198 -0.0000000013</a:t>
              </a:r>
            </a:p>
            <a:p>
              <a:r>
                <a:rPr lang="en-US" sz="1000" dirty="0"/>
                <a:t>8 979.0992814061 -0.0000000000</a:t>
              </a:r>
            </a:p>
            <a:p>
              <a:r>
                <a:rPr lang="en-US" sz="1000" dirty="0"/>
                <a:t>9 983.6754136707 0.0000000000</a:t>
              </a:r>
            </a:p>
            <a:p>
              <a:r>
                <a:rPr lang="en-US" sz="1000" dirty="0"/>
                <a:t>10 1067.1879585596 -0.0000000000</a:t>
              </a:r>
            </a:p>
            <a:p>
              <a:r>
                <a:rPr lang="en-US" sz="1000" dirty="0"/>
                <a:t>11 1246.5645659156 0.0000000000</a:t>
              </a:r>
            </a:p>
            <a:p>
              <a:r>
                <a:rPr lang="en-US" sz="1000" dirty="0"/>
                <a:t>12 1382.1199683765 -0.1245280739</a:t>
              </a:r>
            </a:p>
            <a:p>
              <a:r>
                <a:rPr lang="en-US" sz="1000" dirty="0"/>
                <a:t>13 1478.8808287271 0.0000000000</a:t>
              </a:r>
            </a:p>
            <a:p>
              <a:r>
                <a:rPr lang="en-US" sz="1000" dirty="0"/>
                <a:t>14 1692.7685822881 -1.3967306397</a:t>
              </a:r>
            </a:p>
            <a:p>
              <a:r>
                <a:rPr lang="en-US" sz="1000" dirty="0"/>
                <a:t>15 3125.5667698884 0.0000000000</a:t>
              </a:r>
            </a:p>
            <a:p>
              <a:r>
                <a:rPr lang="en-US" sz="1000" dirty="0"/>
                <a:t>16 3139.3324582045 0.2790954152</a:t>
              </a:r>
            </a:p>
            <a:p>
              <a:r>
                <a:rPr lang="en-US" sz="1000" dirty="0"/>
                <a:t>17 3194.7104980596 0.0000000000</a:t>
              </a:r>
            </a:p>
            <a:p>
              <a:r>
                <a:rPr lang="en-US" sz="1000" dirty="0"/>
                <a:t>18 3223.1612822683 -0.0000000006</a:t>
              </a:r>
            </a:p>
            <a:p>
              <a:r>
                <a:rPr lang="en-US" sz="1000" dirty="0"/>
                <a:t>************************************************************</a:t>
              </a:r>
            </a:p>
            <a:p>
              <a:r>
                <a:rPr lang="en-US" sz="1000" dirty="0"/>
                <a:t>Effective HR range (cm-1): 1000.0 1800.0</a:t>
              </a:r>
            </a:p>
            <a:p>
              <a:r>
                <a:rPr lang="en-US" sz="1000" dirty="0"/>
                <a:t>Effective HR Factor: 1.97</a:t>
              </a:r>
            </a:p>
            <a:p>
              <a:r>
                <a:rPr lang="en-US" sz="1000" dirty="0"/>
                <a:t>Effective HR Frequency: </a:t>
              </a:r>
              <a:r>
                <a:rPr lang="en-US" sz="1000" dirty="0" smtClean="0"/>
                <a:t>1690.32</a:t>
              </a:r>
              <a:endParaRPr lang="en-US" sz="10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768915" y="4953002"/>
              <a:ext cx="2129208" cy="355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06999" y="2169073"/>
            <a:ext cx="3276258" cy="2494466"/>
            <a:chOff x="2961541" y="1644134"/>
            <a:chExt cx="3276258" cy="2494466"/>
          </a:xfrm>
        </p:grpSpPr>
        <p:grpSp>
          <p:nvGrpSpPr>
            <p:cNvPr id="18" name="Group 17"/>
            <p:cNvGrpSpPr/>
            <p:nvPr/>
          </p:nvGrpSpPr>
          <p:grpSpPr>
            <a:xfrm>
              <a:off x="2961541" y="1644134"/>
              <a:ext cx="3276258" cy="2494466"/>
              <a:chOff x="694265" y="1896533"/>
              <a:chExt cx="3276258" cy="2494466"/>
            </a:xfrm>
          </p:grpSpPr>
          <p:pic>
            <p:nvPicPr>
              <p:cNvPr id="21" name="Picture 5" descr="C:\Users\tue56798\Desktop\EthyleneExcited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75" t="28729" r="39575" b="28728"/>
              <a:stretch/>
            </p:blipFill>
            <p:spPr bwMode="auto">
              <a:xfrm>
                <a:off x="694265" y="1896533"/>
                <a:ext cx="1523659" cy="197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C:\Users\tue56798\Desktop\EthyleneGround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62" t="29421" r="39287" b="28037"/>
              <a:stretch/>
            </p:blipFill>
            <p:spPr bwMode="auto">
              <a:xfrm>
                <a:off x="2446864" y="1896533"/>
                <a:ext cx="1523659" cy="1972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516388" y="4021667"/>
                <a:ext cx="1384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Excited State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43366" y="4021667"/>
                <a:ext cx="142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Ground State</a:t>
                </a:r>
                <a:endParaRPr lang="en-US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5459035" y="32596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48603" y="1727201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83603" y="3191935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847469" y="3162300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83603" y="18245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45504" y="1824566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6" t="26313" r="32927" b="24563"/>
          <a:stretch/>
        </p:blipFill>
        <p:spPr>
          <a:xfrm>
            <a:off x="6159818" y="4761948"/>
            <a:ext cx="1645900" cy="15484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26365" y="631042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1692 cm</a:t>
            </a:r>
            <a:r>
              <a:rPr lang="en-US" baseline="30000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0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9782" y="1654542"/>
            <a:ext cx="2555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Results (</a:t>
            </a:r>
            <a:r>
              <a:rPr lang="en-US" sz="2200" dirty="0" err="1" smtClean="0"/>
              <a:t>continuted</a:t>
            </a:r>
            <a:r>
              <a:rPr lang="en-US" sz="2200" dirty="0" smtClean="0"/>
              <a:t>):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4838301" y="227690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Mode Frequency (cm-1) lambda+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1 -5.2587794055 -0.0000000000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2 -0.0203707857 -0.0000000000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3 -0.0184218903 -0.0000000000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4 0.0483418898 0.0000000000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5 4.3071018492 -0.0000000000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6 5.0345663643 0.0000000000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7 836.0866449198 -0.0000000016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8 979.0992814061 -0.0000000000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9 983.6754136707 0.0000000000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 1067.1879585596 -0.0000000000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11 1246.5645659156 0.0000000000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12 1382.1199683765 0.6214830337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13 1478.8808287271 0.0000000000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 1692.7685822881 -0.9267322291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 3125.5667698884 -0.0000000000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 3139.3324582045 -0.0465989385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 3194.7104980596 -0.0000000000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 3223.1612822683 -0.0000000004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range (cm-1): 1000.0 1800.0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Factor: 1.25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HR+ Frequency: 1596.40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301" y="2276901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Mode Frequency (cm-1) lambda-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1 -5.2587794055 -0.0000000000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2 -0.0203707857 -0.0000000000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3 -0.0184218903 -0.0000000000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4 0.0483418898 0.0000000000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5 4.3071018492 -0.0000000000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6 5.0345663643 0.0000000000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7 836.0866449198 -0.0000000021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8 979.0992814061 -0.0000000000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9 983.6754136707 0.0000000000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10 1067.1879585596 -0.0000000000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11 1246.5645659156 0.0000000000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12 1382.1199683765 0.9816962551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13 1478.8808287271 0.0000000000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14 1692.7685822881 -1.0280110470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15 3125.5667698884 -0.0000000000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16 3139.3324582045 -0.0567008341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17 3194.7104980596 -0.0000000000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18 3223.1612822683 -0.0000000004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************************************************************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range (cm-1): 1000.0 1800.0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Factor: 2.02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Effective HR- Frequency: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1544.60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Transfer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12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684145" y="2300947"/>
            <a:ext cx="3899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charge transfer integrals, we need to know: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Hamiltonian in the molecular orbital basis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overlap matrix in the molecular orbital basis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These can be calculated with the help of Gaussian 09.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0660" y="1971425"/>
            <a:ext cx="4138300" cy="3521366"/>
            <a:chOff x="406439" y="1797651"/>
            <a:chExt cx="4138300" cy="3521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465825" y="4538134"/>
                  <a:ext cx="2019527" cy="712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sup>
                            </m:sSub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𝐻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825" y="4538134"/>
                  <a:ext cx="2019527" cy="71237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4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406439" y="1797651"/>
              <a:ext cx="4138300" cy="3521366"/>
              <a:chOff x="4650009" y="3662034"/>
              <a:chExt cx="4138300" cy="352136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719923" y="3761391"/>
                <a:ext cx="3532913" cy="2287082"/>
                <a:chOff x="4719923" y="3761391"/>
                <a:chExt cx="3532913" cy="2287082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5461114" y="3761391"/>
                  <a:ext cx="2791722" cy="2287082"/>
                  <a:chOff x="5343412" y="3866065"/>
                  <a:chExt cx="2791722" cy="2287082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5343412" y="3866065"/>
                    <a:ext cx="25045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Charge Transfer Integrals</a:t>
                    </a:r>
                    <a:endParaRPr lang="en-US" dirty="0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345743" y="4383709"/>
                    <a:ext cx="2780243" cy="786553"/>
                    <a:chOff x="927962" y="4546600"/>
                    <a:chExt cx="2780243" cy="786553"/>
                  </a:xfrm>
                </p:grpSpPr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15185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>
                      <a:off x="15185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16594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39"/>
                    <p:cNvCxnSpPr/>
                    <p:nvPr/>
                  </p:nvCxnSpPr>
                  <p:spPr>
                    <a:xfrm>
                      <a:off x="18182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92796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92796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0689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1227666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26869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26869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>
                      <a:off x="28278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>
                      <a:off x="356573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3267937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>
                      <a:off x="3267938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/>
                    <p:cNvCxnSpPr/>
                    <p:nvPr/>
                  </p:nvCxnSpPr>
                  <p:spPr>
                    <a:xfrm>
                      <a:off x="3408891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>
                      <a:off x="3567641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TextBox 53"/>
                        <p:cNvSpPr txBox="1"/>
                        <p:nvPr/>
                      </p:nvSpPr>
                      <p:spPr>
                        <a:xfrm>
                          <a:off x="2117132" y="4569274"/>
                          <a:ext cx="43152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17132" y="4569274"/>
                          <a:ext cx="431528" cy="369332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>
                      <a:off x="2117132" y="4965700"/>
                      <a:ext cx="43172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5354891" y="5366594"/>
                    <a:ext cx="2780243" cy="786553"/>
                    <a:chOff x="927962" y="4546600"/>
                    <a:chExt cx="2780243" cy="786553"/>
                  </a:xfrm>
                </p:grpSpPr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5185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15185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16594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/>
                    <p:cNvCxnSpPr/>
                    <p:nvPr/>
                  </p:nvCxnSpPr>
                  <p:spPr>
                    <a:xfrm>
                      <a:off x="18182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92796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92796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>
                      <a:off x="10689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1227666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686912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>
                      <a:off x="2686913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282786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>
                      <a:off x="2986616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3267937" y="5146886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3267938" y="4732020"/>
                      <a:ext cx="44026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>
                      <a:off x="3408891" y="501142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>
                      <a:off x="2980901" y="4546600"/>
                      <a:ext cx="0" cy="32173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2117132" y="4569274"/>
                          <a:ext cx="44358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6" name="TextBox 10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17132" y="4569274"/>
                          <a:ext cx="443583" cy="369332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6" name="Straight Arrow Connector 35"/>
                    <p:cNvCxnSpPr/>
                    <p:nvPr/>
                  </p:nvCxnSpPr>
                  <p:spPr>
                    <a:xfrm>
                      <a:off x="2117132" y="4965700"/>
                      <a:ext cx="431720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00B050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" name="TextBox 10"/>
                <p:cNvSpPr txBox="1"/>
                <p:nvPr/>
              </p:nvSpPr>
              <p:spPr>
                <a:xfrm>
                  <a:off x="4719923" y="4724938"/>
                  <a:ext cx="688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HOMO</a:t>
                  </a:r>
                  <a:endParaRPr lang="en-US" sz="14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725442" y="4306926"/>
                  <a:ext cx="644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LUMO</a:t>
                  </a:r>
                  <a:endParaRPr lang="en-US" sz="14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725442" y="5706726"/>
                  <a:ext cx="688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HOMO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730961" y="5288714"/>
                  <a:ext cx="644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LUMO</a:t>
                  </a:r>
                  <a:endParaRPr lang="en-US" sz="1400" dirty="0"/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4650009" y="3662034"/>
                <a:ext cx="4138300" cy="35213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212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13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65005" y="2175980"/>
            <a:ext cx="1097280" cy="10972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0" y="3134499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701753" y="1635227"/>
                <a:ext cx="1763816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53" y="1635227"/>
                <a:ext cx="1763816" cy="402354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144757" y="4854453"/>
            <a:ext cx="6877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integrals correspond to the interaction energy between 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Cofacial</a:t>
            </a:r>
            <a:r>
              <a:rPr lang="en-US" dirty="0" smtClean="0"/>
              <a:t>        – Energy splitting method should be fine since both                	             molecules have the same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Face to End – Energy splitting method will not work well since the 	             molecules have different energies (they are not            	             symmetry related)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4" y="2175980"/>
            <a:ext cx="1097280" cy="10972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34" y="3134499"/>
            <a:ext cx="1097280" cy="10972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603691" y="41665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15028" y="416655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12714" y="34289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14" y="3428934"/>
                <a:ext cx="509498" cy="372666"/>
              </a:xfrm>
              <a:prstGeom prst="rect">
                <a:avLst/>
              </a:prstGeom>
              <a:blipFill rotWithShape="1"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155507" y="34289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507" y="3428934"/>
                <a:ext cx="509498" cy="372666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12714" y="25382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714" y="2538287"/>
                <a:ext cx="509498" cy="372666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137519" y="25382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519" y="2538287"/>
                <a:ext cx="509498" cy="372666"/>
              </a:xfrm>
              <a:prstGeom prst="rect">
                <a:avLst/>
              </a:prstGeom>
              <a:blipFill rotWithShape="1"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83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Charge Transfer </a:t>
            </a:r>
            <a:r>
              <a:rPr lang="en-US" dirty="0" smtClean="0"/>
              <a:t>Integrals From Gaussian 09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9256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Calculate the molecular orbitals of the </a:t>
                </a:r>
                <a:r>
                  <a:rPr lang="en-US" sz="2000" dirty="0" smtClean="0"/>
                  <a:t>monomers,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Calculate the supramolecular orbitals of the dimer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, the overlap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, and the eigenvalues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𝐸</m:t>
                    </m:r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Calculate the dimer Hamiltonian in the atomic orbital basis from the </a:t>
                </a:r>
                <a:r>
                  <a:rPr lang="en-US" sz="2000" dirty="0" err="1" smtClean="0"/>
                  <a:t>Roothan</a:t>
                </a:r>
                <a:r>
                  <a:rPr lang="en-US" sz="2000" dirty="0" smtClean="0"/>
                  <a:t> Equation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Project the Hamiltonian and overlap matrix onto the basis of monomer molecular orbitals,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𝑀𝑂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err="1" smtClean="0"/>
                  <a:t>Orthogonalize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relevant monomeric </a:t>
                </a:r>
                <a:r>
                  <a:rPr lang="en-US" sz="2000" dirty="0"/>
                  <a:t>wave </a:t>
                </a:r>
                <a:r>
                  <a:rPr lang="en-US" sz="2000" dirty="0" smtClean="0"/>
                  <a:t>functions using </a:t>
                </a:r>
                <a:r>
                  <a:rPr lang="en-US" sz="2000" dirty="0" err="1" smtClean="0"/>
                  <a:t>Lowdin’s</a:t>
                </a:r>
                <a:r>
                  <a:rPr lang="en-US" sz="2000" dirty="0" smtClean="0"/>
                  <a:t> transformation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9256"/>
                <a:ext cx="8229600" cy="4525963"/>
              </a:xfrm>
              <a:blipFill rotWithShape="1">
                <a:blip r:embed="rId2"/>
                <a:stretch>
                  <a:fillRect l="-741" t="-673" r="-148" b="-10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1533" y="3530591"/>
                <a:ext cx="1885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𝑆𝐶𝐸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3" y="3530591"/>
                <a:ext cx="188590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52794" y="4986857"/>
                <a:ext cx="2392578" cy="408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𝑀𝑂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𝐴𝑂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94" y="4986857"/>
                <a:ext cx="2392578" cy="408382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7129" y="6223000"/>
                <a:ext cx="275075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1/2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</a:rPr>
                            <m:t>1/2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29" y="6223000"/>
                <a:ext cx="2750753" cy="475643"/>
              </a:xfrm>
              <a:prstGeom prst="rect">
                <a:avLst/>
              </a:prstGeom>
              <a:blipFill rotWithShape="1"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49994" y="4986857"/>
                <a:ext cx="2048446" cy="408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𝑀𝑂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𝑀𝑂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994" y="4986857"/>
                <a:ext cx="2048446" cy="408382"/>
              </a:xfrm>
              <a:prstGeom prst="rect">
                <a:avLst/>
              </a:prstGeom>
              <a:blipFill rotWithShape="1"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89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g09_ctint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Running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</a:t>
            </a:r>
            <a:r>
              <a:rPr lang="en-US" sz="2200" dirty="0" smtClean="0"/>
              <a:t> will calculate the Hamiltonian submatrix relevant for charge transfer.</a:t>
            </a:r>
          </a:p>
          <a:p>
            <a:pPr marL="0" indent="0">
              <a:buNone/>
            </a:pPr>
            <a:r>
              <a:rPr lang="en-US" sz="2200" dirty="0" smtClean="0"/>
              <a:t>Options: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sz="2200" dirty="0" smtClean="0"/>
              <a:t>: specify the input file containing the necessary information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out_file</a:t>
            </a:r>
            <a:r>
              <a:rPr lang="en-US" sz="2200" dirty="0" smtClean="0"/>
              <a:t>: </a:t>
            </a:r>
            <a:r>
              <a:rPr lang="en-US" sz="2200" dirty="0"/>
              <a:t>specify the </a:t>
            </a:r>
            <a:r>
              <a:rPr lang="en-US" sz="2200" dirty="0" smtClean="0"/>
              <a:t>file to write the results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-m</a:t>
            </a:r>
            <a:r>
              <a:rPr lang="en-US" sz="2200" dirty="0" smtClean="0"/>
              <a:t>: make the Gaussian 09 input files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9446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smtClean="0"/>
              <a:t>g09_ctint </a:t>
            </a:r>
            <a:r>
              <a:rPr lang="en-US" dirty="0"/>
              <a:t>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655" y="2097228"/>
            <a:ext cx="45967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log file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names from G09 output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fch_m1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ethylene_cofacial_m1.fch #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log_m1          ethylene_cofacial_m1.out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fch_m2     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ethylene_cofacial_m2.fch #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log_m2          ethylene_cofacial_m2.out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fch_d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ethylene_cofacial_d.fch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#dimer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log_d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ethylene_cofacial_d.out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setting up Gaussian calculations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      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'B3LYP/6-31++G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**‘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of the Gaussian files to create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ethylene_cofacial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 with xyz of molecule 1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xyz_file_m1     ethylene_m1.xyz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 with xyz of molecule 2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xyz_file_m2    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ethylene_m2.xyz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54" y="1654543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Input File: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14453" y="1654542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XYZ Files: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7586" y="2189561"/>
            <a:ext cx="2733441" cy="3527840"/>
            <a:chOff x="5014453" y="2374227"/>
            <a:chExt cx="2733441" cy="3527840"/>
          </a:xfrm>
        </p:grpSpPr>
        <p:sp>
          <p:nvSpPr>
            <p:cNvPr id="3" name="TextBox 2"/>
            <p:cNvSpPr txBox="1"/>
            <p:nvPr/>
          </p:nvSpPr>
          <p:spPr>
            <a:xfrm>
              <a:off x="5014453" y="2374227"/>
              <a:ext cx="2733441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 0.672749  0.000000 0.000000</a:t>
              </a:r>
            </a:p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-0.672749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0.000000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-0.934806 0.000000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endPara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0.672749  0.000000 4.000000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-0.672749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0.000000 4.000000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1.242623  0.934806 4.000000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0.934806 4.000000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4.000000</a:t>
              </a:r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9060" y="3550163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ethylene_m1.xyz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9060" y="5532735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ethylene_m2.xyz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517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g09_ctint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 –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 Gaussian 09 Calculations)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(Convert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using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g09_ctint.exe –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ct_ethylene.out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smtClean="0"/>
              <a:t>g09_ctint </a:t>
            </a:r>
            <a:r>
              <a:rPr lang="en-US" dirty="0"/>
              <a:t>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581" y="1654543"/>
            <a:ext cx="3369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Results (</a:t>
            </a:r>
            <a:r>
              <a:rPr lang="en-US" sz="2200" dirty="0" err="1"/>
              <a:t>Cofacial</a:t>
            </a:r>
            <a:r>
              <a:rPr lang="en-US" sz="2200" dirty="0"/>
              <a:t> </a:t>
            </a:r>
            <a:r>
              <a:rPr lang="en-US" sz="2200" dirty="0" smtClean="0"/>
              <a:t>ethylene):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08948"/>
              </p:ext>
            </p:extLst>
          </p:nvPr>
        </p:nvGraphicFramePr>
        <p:xfrm>
          <a:off x="1074434" y="2085430"/>
          <a:ext cx="3743100" cy="3606099"/>
        </p:xfrm>
        <a:graphic>
          <a:graphicData uri="http://schemas.openxmlformats.org/drawingml/2006/table">
            <a:tbl>
              <a:tblPr/>
              <a:tblGrid>
                <a:gridCol w="748620"/>
                <a:gridCol w="748620"/>
                <a:gridCol w="748620"/>
                <a:gridCol w="748620"/>
                <a:gridCol w="748620"/>
              </a:tblGrid>
              <a:tr h="24086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Nonorthogonal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Sub Hamiltonian (cm-1)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9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-59949.1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5062.521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5062.521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-59949.1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-2651.71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2830.339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2830.339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-2651.71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261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Orthogonalized Sub Hamiltonian (cm-1)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58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-59851.8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1765.845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1765.845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-59851.8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-2266.34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2477.862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2477.862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-2266.34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567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Overlap Sub Matrix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|HOMO2&gt;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|LUMO1&gt;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|LUMO2&gt;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90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-0.0551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-0.0551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&lt;LOMO1|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-0.1555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&lt;LOMO2|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-0.1555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948" marR="8948" marT="8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520266" y="2404533"/>
            <a:ext cx="2785533" cy="3801534"/>
            <a:chOff x="5520266" y="2404533"/>
            <a:chExt cx="2785533" cy="3801534"/>
          </a:xfrm>
        </p:grpSpPr>
        <p:sp>
          <p:nvSpPr>
            <p:cNvPr id="9" name="Rounded Rectangle 8"/>
            <p:cNvSpPr/>
            <p:nvPr/>
          </p:nvSpPr>
          <p:spPr>
            <a:xfrm>
              <a:off x="5520266" y="2404533"/>
              <a:ext cx="2785533" cy="38015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20266" y="2512748"/>
              <a:ext cx="268298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Failure to </a:t>
              </a:r>
              <a:r>
                <a:rPr lang="en-US" dirty="0" err="1" smtClean="0"/>
                <a:t>orthogonalize</a:t>
              </a:r>
              <a:r>
                <a:rPr lang="en-US" dirty="0" smtClean="0"/>
                <a:t> results in integrals that are too large and dependent on the reference energy.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Note that the integrals relevant for singlet fission are also available, although they are zero here for the perfectly eclipsed system.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513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19</a:t>
            </a:fld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68472" y="1693380"/>
            <a:ext cx="1097280" cy="109728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77" y="2651899"/>
            <a:ext cx="1097280" cy="10972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1" y="1693380"/>
            <a:ext cx="1097280" cy="10972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1" y="2651899"/>
            <a:ext cx="1097280" cy="109728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7158" y="36839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18495" y="3683958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716181" y="29463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81" y="2946334"/>
                <a:ext cx="509498" cy="372666"/>
              </a:xfrm>
              <a:prstGeom prst="rect">
                <a:avLst/>
              </a:prstGeom>
              <a:blipFill rotWithShape="1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258974" y="2946334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974" y="2946334"/>
                <a:ext cx="509498" cy="372666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716181" y="20556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81" y="2055687"/>
                <a:ext cx="509498" cy="372666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240986" y="2055687"/>
                <a:ext cx="50949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986" y="2055687"/>
                <a:ext cx="509498" cy="372666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1" y="4277499"/>
            <a:ext cx="1032059" cy="1032059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" y="5294457"/>
            <a:ext cx="1032059" cy="103205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01081" y="4262397"/>
            <a:ext cx="1032059" cy="1032059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5294456"/>
            <a:ext cx="1032059" cy="1032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29951" y="5482740"/>
                <a:ext cx="544765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51" y="5482740"/>
                <a:ext cx="544765" cy="372666"/>
              </a:xfrm>
              <a:prstGeom prst="rect">
                <a:avLst/>
              </a:prstGeom>
              <a:blipFill rotWithShape="1"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72744" y="5482740"/>
                <a:ext cx="544765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744" y="5482740"/>
                <a:ext cx="544765" cy="372666"/>
              </a:xfrm>
              <a:prstGeom prst="rect">
                <a:avLst/>
              </a:prstGeom>
              <a:blipFill rotWithShape="1">
                <a:blip r:embed="rId10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29951" y="4592093"/>
                <a:ext cx="544765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51" y="4592093"/>
                <a:ext cx="544765" cy="373179"/>
              </a:xfrm>
              <a:prstGeom prst="rect">
                <a:avLst/>
              </a:prstGeom>
              <a:blipFill rotWithShape="1"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54756" y="4592093"/>
                <a:ext cx="544765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56" y="4592093"/>
                <a:ext cx="544765" cy="373179"/>
              </a:xfrm>
              <a:prstGeom prst="rect">
                <a:avLst/>
              </a:prstGeom>
              <a:blipFill rotWithShape="1">
                <a:blip r:embed="rId1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36320"/>
                  </p:ext>
                </p:extLst>
              </p:nvPr>
            </p:nvGraphicFramePr>
            <p:xfrm>
              <a:off x="5706532" y="2295692"/>
              <a:ext cx="3031068" cy="130128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2478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-1766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2465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-1777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36320"/>
                  </p:ext>
                </p:extLst>
              </p:nvPr>
            </p:nvGraphicFramePr>
            <p:xfrm>
              <a:off x="5706532" y="2295692"/>
              <a:ext cx="3031068" cy="130128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606" t="-1563" r="-101212" b="-24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9398" t="-1563" r="-602" b="-248438"/>
                          </a:stretch>
                        </a:blipFill>
                      </a:tcPr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2478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-1766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2465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-1777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6786224" y="1956758"/>
            <a:ext cx="9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Cofacial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387120"/>
                  </p:ext>
                </p:extLst>
              </p:nvPr>
            </p:nvGraphicFramePr>
            <p:xfrm>
              <a:off x="5731419" y="4592093"/>
              <a:ext cx="3030375" cy="13026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125"/>
                    <a:gridCol w="1010125"/>
                    <a:gridCol w="1010125"/>
                  </a:tblGrid>
                  <a:tr h="39092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</a:tr>
                  <a:tr h="390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1160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1208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446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4387120"/>
                  </p:ext>
                </p:extLst>
              </p:nvPr>
            </p:nvGraphicFramePr>
            <p:xfrm>
              <a:off x="5731419" y="4592093"/>
              <a:ext cx="3030375" cy="1302642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125"/>
                    <a:gridCol w="1010125"/>
                    <a:gridCol w="1010125"/>
                  </a:tblGrid>
                  <a:tr h="390921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606" r="-101212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99398" r="-602" b="-250000"/>
                          </a:stretch>
                        </a:blipFill>
                      </a:tcPr>
                    </a:tc>
                  </a:tr>
                  <a:tr h="3909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Direct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1160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</a:tr>
                  <a:tr h="520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Energy Splitting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1208</a:t>
                          </a:r>
                          <a:r>
                            <a:rPr lang="en-US" sz="1400" baseline="0" dirty="0" smtClean="0"/>
                            <a:t>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446 </a:t>
                          </a:r>
                          <a:r>
                            <a:rPr lang="en-US" sz="1400" dirty="0" smtClean="0"/>
                            <a:t>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TextBox 27"/>
          <p:cNvSpPr txBox="1"/>
          <p:nvPr/>
        </p:nvSpPr>
        <p:spPr>
          <a:xfrm>
            <a:off x="6613485" y="4191869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to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2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94264" y="1393957"/>
            <a:ext cx="7456962" cy="5235906"/>
            <a:chOff x="694264" y="752091"/>
            <a:chExt cx="7456962" cy="5235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90024" y="1149046"/>
                  <a:ext cx="6682375" cy="3328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𝐻</m:t>
                            </m:r>
                          </m:e>
                        </m:acc>
                        <m:r>
                          <m:rPr>
                            <m:aln/>
                          </m:rP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ℏ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𝑣𝑖𝑏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†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  <m:r>
                          <a:rPr lang="en-US" sz="1400" b="0" i="1" smtClean="0">
                            <a:latin typeface="Cambria Math"/>
                          </a:rPr>
                          <m:t>+ℏ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0−0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ℏ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𝑣𝑖𝑏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𝜆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†</m:t>
                                    </m:r>
                                  </m:sup>
                                </m:sSubSup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≠0 </m:t>
                            </m:r>
                          </m:sub>
                          <m:sup/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ℏ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)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⟨"/>
                                    <m:endChr m:val="|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⟨"/>
                                    <m:endChr m:val="|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sz="1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⟨"/>
                                    <m:endChr m:val="|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⟨"/>
                                    <m:endChr m:val="|"/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ℏ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𝑣𝑖𝑏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≠0 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†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ℏ</m:t>
                        </m:r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𝑣𝑖𝑏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≠0 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†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40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24" y="1149046"/>
                  <a:ext cx="6682375" cy="332821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1429" b="-294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694264" y="752091"/>
              <a:ext cx="328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Frenkel/CT Holstein Hamiltonian: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6" idx="0"/>
            </p:cNvCxnSpPr>
            <p:nvPr/>
          </p:nvCxnSpPr>
          <p:spPr>
            <a:xfrm flipH="1" flipV="1">
              <a:off x="6923559" y="2183580"/>
              <a:ext cx="139700" cy="367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975291" y="2551545"/>
                  <a:ext cx="217593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Hole on molecule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400" dirty="0" smtClean="0"/>
                    <a:t>, Electron on molecule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𝑛</m:t>
                      </m:r>
                      <m:r>
                        <a:rPr lang="en-US" sz="1400" b="0" i="1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𝑠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291" y="2551545"/>
                  <a:ext cx="2175935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9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694265" y="5618665"/>
              <a:ext cx="4325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How can we parameterize this Hamiltonian?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21000" y="5119131"/>
            <a:ext cx="2861733" cy="1053069"/>
            <a:chOff x="2921000" y="5119131"/>
            <a:chExt cx="2861733" cy="1053069"/>
          </a:xfrm>
        </p:grpSpPr>
        <p:grpSp>
          <p:nvGrpSpPr>
            <p:cNvPr id="49" name="Group 48"/>
            <p:cNvGrpSpPr/>
            <p:nvPr/>
          </p:nvGrpSpPr>
          <p:grpSpPr>
            <a:xfrm>
              <a:off x="3018831" y="5277775"/>
              <a:ext cx="2636431" cy="624418"/>
              <a:chOff x="3018831" y="5277775"/>
              <a:chExt cx="2636431" cy="6244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407832" y="5277775"/>
                <a:ext cx="1879887" cy="624418"/>
                <a:chOff x="2374899" y="5414690"/>
                <a:chExt cx="1879887" cy="62441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1" name="Object 4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23028613"/>
                        </p:ext>
                      </p:extLst>
                    </p:nvPr>
                  </p:nvGraphicFramePr>
                  <p:xfrm>
                    <a:off x="2374899" y="5414690"/>
                    <a:ext cx="276865" cy="62441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24" name="ChemSketch" r:id="rId5" imgW="627840" imgH="1417320" progId="ACD.ChemSketch.20">
                            <p:embed/>
                          </p:oleObj>
                        </mc:Choice>
                        <mc:Fallback>
                          <p:oleObj name="ChemSketch" r:id="rId5" imgW="627840" imgH="1417320" progId="ACD.ChemSketch.20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374899" y="5414690"/>
                                  <a:ext cx="276865" cy="62441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1" name="Object 40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523028613"/>
                        </p:ext>
                      </p:extLst>
                    </p:nvPr>
                  </p:nvGraphicFramePr>
                  <p:xfrm>
                    <a:off x="2374899" y="5414690"/>
                    <a:ext cx="276865" cy="62441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79" name="ChemSketch" r:id="rId7" imgW="627840" imgH="1417320" progId="ACD.ChemSketch.20">
                            <p:embed/>
                          </p:oleObj>
                        </mc:Choice>
                        <mc:Fallback>
                          <p:oleObj name="ChemSketch" r:id="rId7" imgW="627840" imgH="1417320" progId="ACD.ChemSketch.20">
                            <p:embed/>
                            <p:pic>
                              <p:nvPicPr>
                                <p:cNvPr id="0" name="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374899" y="5414690"/>
                                  <a:ext cx="276865" cy="624418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3" name="Object 4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16381068"/>
                        </p:ext>
                      </p:extLst>
                    </p:nvPr>
                  </p:nvGraphicFramePr>
                  <p:xfrm>
                    <a:off x="2776294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25" name="ChemSketch" r:id="rId9" imgW="627840" imgH="1417320" progId="ACD.ChemSketch.20">
                            <p:embed/>
                          </p:oleObj>
                        </mc:Choice>
                        <mc:Fallback>
                          <p:oleObj name="ChemSketch" r:id="rId9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76294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3" name="Object 42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16381068"/>
                        </p:ext>
                      </p:extLst>
                    </p:nvPr>
                  </p:nvGraphicFramePr>
                  <p:xfrm>
                    <a:off x="2776294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0" name="ChemSketch" r:id="rId11" imgW="627840" imgH="1417320" progId="ACD.ChemSketch.20">
                            <p:embed/>
                          </p:oleObj>
                        </mc:Choice>
                        <mc:Fallback>
                          <p:oleObj name="ChemSketch" r:id="rId11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76294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4" name="Object 4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02695392"/>
                        </p:ext>
                      </p:extLst>
                    </p:nvPr>
                  </p:nvGraphicFramePr>
                  <p:xfrm>
                    <a:off x="3177049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26" name="ChemSketch" r:id="rId13" imgW="627840" imgH="1417320" progId="ACD.ChemSketch.20">
                            <p:embed/>
                          </p:oleObj>
                        </mc:Choice>
                        <mc:Fallback>
                          <p:oleObj name="ChemSketch" r:id="rId13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177049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4" name="Object 4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02695392"/>
                        </p:ext>
                      </p:extLst>
                    </p:nvPr>
                  </p:nvGraphicFramePr>
                  <p:xfrm>
                    <a:off x="3177049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1" name="ChemSketch" r:id="rId14" imgW="627840" imgH="1417320" progId="ACD.ChemSketch.20">
                            <p:embed/>
                          </p:oleObj>
                        </mc:Choice>
                        <mc:Fallback>
                          <p:oleObj name="ChemSketch" r:id="rId14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177049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5" name="Object 4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61460056"/>
                        </p:ext>
                      </p:extLst>
                    </p:nvPr>
                  </p:nvGraphicFramePr>
                  <p:xfrm>
                    <a:off x="3577805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27" name="ChemSketch" r:id="rId15" imgW="627840" imgH="1417320" progId="ACD.ChemSketch.20">
                            <p:embed/>
                          </p:oleObj>
                        </mc:Choice>
                        <mc:Fallback>
                          <p:oleObj name="ChemSketch" r:id="rId15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577805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5" name="Object 4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61460056"/>
                        </p:ext>
                      </p:extLst>
                    </p:nvPr>
                  </p:nvGraphicFramePr>
                  <p:xfrm>
                    <a:off x="3577805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2" name="ChemSketch" r:id="rId16" imgW="627840" imgH="1417320" progId="ACD.ChemSketch.20">
                            <p:embed/>
                          </p:oleObj>
                        </mc:Choice>
                        <mc:Fallback>
                          <p:oleObj name="ChemSketch" r:id="rId16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577805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6" name="Object 4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65164517"/>
                        </p:ext>
                      </p:extLst>
                    </p:nvPr>
                  </p:nvGraphicFramePr>
                  <p:xfrm>
                    <a:off x="3978561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28" name="ChemSketch" r:id="rId17" imgW="627840" imgH="1417320" progId="ACD.ChemSketch.20">
                            <p:embed/>
                          </p:oleObj>
                        </mc:Choice>
                        <mc:Fallback>
                          <p:oleObj name="ChemSketch" r:id="rId17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78561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46" name="Object 45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65164517"/>
                        </p:ext>
                      </p:extLst>
                    </p:nvPr>
                  </p:nvGraphicFramePr>
                  <p:xfrm>
                    <a:off x="3978561" y="5414956"/>
                    <a:ext cx="276225" cy="62388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83" name="ChemSketch" r:id="rId18" imgW="627840" imgH="1417320" progId="ACD.ChemSketch.20">
                            <p:embed/>
                          </p:oleObj>
                        </mc:Choice>
                        <mc:Fallback>
                          <p:oleObj name="ChemSketch" r:id="rId18" imgW="627840" imgH="1417320" progId="ACD.ChemSketch.20">
                            <p:embed/>
                            <p:pic>
                              <p:nvPicPr>
                                <p:cNvPr id="0" name="Object 40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978561" y="5414956"/>
                                  <a:ext cx="276225" cy="62388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sp>
            <p:nvSpPr>
              <p:cNvPr id="48" name="TextBox 47"/>
              <p:cNvSpPr txBox="1"/>
              <p:nvPr/>
            </p:nvSpPr>
            <p:spPr>
              <a:xfrm>
                <a:off x="3018831" y="5379539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347164" y="5379539"/>
                <a:ext cx="3080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018831" y="5825067"/>
                  <a:ext cx="26400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…  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𝑛</m:t>
                      </m:r>
                      <m:r>
                        <a:rPr lang="en-US" sz="1200" b="0" i="1" smtClean="0"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sz="1200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1200" b="0" i="1" dirty="0" smtClean="0"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sz="1200" dirty="0" smtClean="0"/>
                    <a:t>   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200" dirty="0" smtClean="0"/>
                    <a:t>     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1200" b="0" i="1" dirty="0" smtClean="0"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12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𝑛</m:t>
                      </m:r>
                      <m:r>
                        <a:rPr lang="en-US" sz="1200" b="0" i="1" dirty="0" smtClean="0">
                          <a:latin typeface="Cambria Math"/>
                        </a:rPr>
                        <m:t>+2</m:t>
                      </m:r>
                    </m:oMath>
                  </a14:m>
                  <a:r>
                    <a:rPr lang="en-US" sz="1200" dirty="0" smtClean="0"/>
                    <a:t>   …</a:t>
                  </a:r>
                  <a:endParaRPr lang="en-US" sz="12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831" y="5825067"/>
                  <a:ext cx="2640082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Rounded Rectangle 120"/>
            <p:cNvSpPr/>
            <p:nvPr/>
          </p:nvSpPr>
          <p:spPr>
            <a:xfrm>
              <a:off x="2921000" y="5119131"/>
              <a:ext cx="2861733" cy="1053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570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Coulomb Coupling (Transition Charges)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20</a:t>
            </a:fld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684145" y="2074200"/>
            <a:ext cx="3899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transition charges, we need to know: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Overlap Matrix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Configuration Interaction Matrix for the excited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Molecular Orbital Matrix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These can be calculated with the help of Gaussian 09.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7580" y="1979788"/>
            <a:ext cx="4035303" cy="3051145"/>
            <a:chOff x="241336" y="3705255"/>
            <a:chExt cx="4035303" cy="3051145"/>
          </a:xfrm>
        </p:grpSpPr>
        <p:grpSp>
          <p:nvGrpSpPr>
            <p:cNvPr id="7" name="Group 6"/>
            <p:cNvGrpSpPr/>
            <p:nvPr/>
          </p:nvGrpSpPr>
          <p:grpSpPr>
            <a:xfrm>
              <a:off x="363346" y="3805893"/>
              <a:ext cx="3815921" cy="2750979"/>
              <a:chOff x="209050" y="3787130"/>
              <a:chExt cx="3815921" cy="27509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14569" y="3787130"/>
                <a:ext cx="3810402" cy="2750979"/>
                <a:chOff x="214569" y="3883501"/>
                <a:chExt cx="3810402" cy="275097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1032709" y="3883501"/>
                  <a:ext cx="21741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/>
                    <a:t>Coulombic Coupling</a:t>
                  </a:r>
                </a:p>
                <a:p>
                  <a:r>
                    <a:rPr lang="en-US" dirty="0" smtClean="0"/>
                    <a:t>(Transition Charges)</a:t>
                  </a:r>
                  <a:endParaRPr lang="en-US" dirty="0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897059" y="4667673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29866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356764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018547" y="4578583"/>
                        <a:ext cx="6288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18547" y="4578583"/>
                        <a:ext cx="628890" cy="381515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 b="-634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214569" y="5803483"/>
                  <a:ext cx="38104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Point Dipole Approximation breaks down at close intermolecular distances relevant for </a:t>
                  </a:r>
                  <a:r>
                    <a:rPr lang="en-US" sz="1600" dirty="0" smtClean="0">
                      <a:latin typeface="Symbol" panose="05050102010706020507" pitchFamily="18" charset="2"/>
                    </a:rPr>
                    <a:t>p</a:t>
                  </a:r>
                  <a:r>
                    <a:rPr lang="en-US" sz="1600" dirty="0" smtClean="0"/>
                    <a:t>-stacked systems.</a:t>
                  </a:r>
                  <a:endParaRPr lang="en-US" sz="16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209050" y="5014956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4569" y="4596944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41336" y="3705255"/>
              <a:ext cx="4035303" cy="30511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5233" y="5427133"/>
                <a:ext cx="2932469" cy="902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𝒏</m:t>
                                      </m:r>
                                    </m:sup>
                                  </m:sSub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𝒎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233" y="5427133"/>
                <a:ext cx="2932469" cy="9025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09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21</a:t>
            </a:fld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8388" y="5382625"/>
            <a:ext cx="7797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transition charges gives spatial resolution to the transition moments which is necessary for accurate couplings when the molecules are close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difference may not be that significant for ethylene, but can be bigger molecules like </a:t>
            </a:r>
            <a:r>
              <a:rPr lang="en-US" dirty="0" err="1" smtClean="0"/>
              <a:t>perylene</a:t>
            </a:r>
            <a:r>
              <a:rPr lang="en-US" dirty="0"/>
              <a:t>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60299" y="1386468"/>
            <a:ext cx="2932469" cy="1277153"/>
            <a:chOff x="5060299" y="1386468"/>
            <a:chExt cx="2932469" cy="127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60299" y="1761066"/>
                  <a:ext cx="2932469" cy="902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𝜋𝜀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bSup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𝒎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299" y="1761066"/>
                  <a:ext cx="2932469" cy="9025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5655733" y="1386468"/>
              <a:ext cx="1904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Transition Charges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3471" y="1386468"/>
            <a:ext cx="3376950" cy="1061960"/>
            <a:chOff x="4882685" y="1386468"/>
            <a:chExt cx="3376950" cy="1061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82685" y="1764266"/>
                  <a:ext cx="3376950" cy="684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𝜋𝜀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685" y="1764266"/>
                  <a:ext cx="3376950" cy="6841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861287" y="1386468"/>
              <a:ext cx="1330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 Dipole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2071660" y="3779061"/>
            <a:ext cx="3451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072873" y="3447117"/>
                <a:ext cx="39177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873" y="3447117"/>
                <a:ext cx="391774" cy="4029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2133600" y="3779061"/>
            <a:ext cx="64882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568874" y="2630310"/>
            <a:ext cx="1787692" cy="2640251"/>
            <a:chOff x="1568874" y="2630310"/>
            <a:chExt cx="1787692" cy="26402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1767564" y="490122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564" y="4901229"/>
                  <a:ext cx="46621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8421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2640856" y="4901229"/>
                  <a:ext cx="471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856" y="4901229"/>
                  <a:ext cx="47153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1794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568874" y="2630310"/>
              <a:ext cx="1787692" cy="2340000"/>
              <a:chOff x="1568874" y="2630310"/>
              <a:chExt cx="1787692" cy="23400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568874" y="2941428"/>
                <a:ext cx="1787692" cy="1746579"/>
                <a:chOff x="1568874" y="2941428"/>
                <a:chExt cx="1787692" cy="1746579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568874" y="2941428"/>
                  <a:ext cx="1787692" cy="1746579"/>
                  <a:chOff x="1340274" y="2954781"/>
                  <a:chExt cx="1787692" cy="1746579"/>
                </a:xfrm>
              </p:grpSpPr>
              <p:pic>
                <p:nvPicPr>
                  <p:cNvPr id="2051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18" t="23481" r="43252" b="22137"/>
                  <a:stretch/>
                </p:blipFill>
                <p:spPr bwMode="auto">
                  <a:xfrm>
                    <a:off x="1340274" y="2968134"/>
                    <a:ext cx="914400" cy="17332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18" t="23481" r="43252" b="22137"/>
                  <a:stretch/>
                </p:blipFill>
                <p:spPr bwMode="auto">
                  <a:xfrm>
                    <a:off x="2213566" y="2954781"/>
                    <a:ext cx="914400" cy="17332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9" name="Straight Arrow Connector 8"/>
                <p:cNvCxnSpPr>
                  <a:stCxn id="2051" idx="2"/>
                  <a:endCxn id="2051" idx="0"/>
                </p:cNvCxnSpPr>
                <p:nvPr/>
              </p:nvCxnSpPr>
              <p:spPr>
                <a:xfrm flipV="1">
                  <a:off x="2026074" y="2954781"/>
                  <a:ext cx="0" cy="173322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2873965" y="2941428"/>
                  <a:ext cx="0" cy="173322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2802978" y="3708074"/>
                  <a:ext cx="141974" cy="1419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929686" y="3708074"/>
                  <a:ext cx="141974" cy="1419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847761" y="46009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0203" y="263031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723924" y="46009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46366" y="263031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96628" y="2948104"/>
            <a:ext cx="1823751" cy="1746579"/>
            <a:chOff x="5596628" y="2948104"/>
            <a:chExt cx="1823751" cy="1746579"/>
          </a:xfrm>
        </p:grpSpPr>
        <p:grpSp>
          <p:nvGrpSpPr>
            <p:cNvPr id="7" name="Group 6"/>
            <p:cNvGrpSpPr/>
            <p:nvPr/>
          </p:nvGrpSpPr>
          <p:grpSpPr>
            <a:xfrm>
              <a:off x="5632687" y="2948104"/>
              <a:ext cx="1787692" cy="1746579"/>
              <a:chOff x="5734753" y="2976515"/>
              <a:chExt cx="1787692" cy="1746579"/>
            </a:xfrm>
          </p:grpSpPr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18" t="23481" r="43252" b="22137"/>
              <a:stretch/>
            </p:blipFill>
            <p:spPr bwMode="auto">
              <a:xfrm>
                <a:off x="5734753" y="2989868"/>
                <a:ext cx="914400" cy="173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18" t="23481" r="43252" b="22137"/>
              <a:stretch/>
            </p:blipFill>
            <p:spPr bwMode="auto">
              <a:xfrm>
                <a:off x="6608045" y="2976515"/>
                <a:ext cx="914400" cy="173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6469875" y="3033510"/>
              <a:ext cx="925018" cy="1506150"/>
              <a:chOff x="6469875" y="3033510"/>
              <a:chExt cx="925018" cy="150615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702471" y="334620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-0.34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469875" y="30673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942525" y="3033510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478342" y="4293439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949193" y="4284972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06725" y="3994415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0.34</a:t>
                </a:r>
                <a:endParaRPr lang="en-US" sz="1000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596628" y="3058061"/>
              <a:ext cx="925018" cy="1506150"/>
              <a:chOff x="6469875" y="3033510"/>
              <a:chExt cx="925018" cy="150615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6702471" y="334620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-0.34</a:t>
                </a:r>
                <a:endParaRPr 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469875" y="30673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42525" y="3033510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478342" y="4293439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949193" y="4284972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06725" y="3994415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0.34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24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Transition Charges From Gaussian 09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18233" y="1839562"/>
                <a:ext cx="4067139" cy="914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𝐴𝑂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𝐴𝑂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unocc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occ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𝑃𝑏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𝑏𝑐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33" y="1839562"/>
                <a:ext cx="4067139" cy="914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74530" y="3124949"/>
                <a:ext cx="6954549" cy="295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The CI coefficient from molecular orbital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molecular orbital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𝑃𝑏</m:t>
                        </m:r>
                      </m:sup>
                    </m:sSubSup>
                  </m:oMath>
                </a14:m>
                <a:r>
                  <a:rPr lang="en-US" dirty="0" smtClean="0"/>
                  <a:t>- The MO expansion coefficient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atomic orbital centered on atom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MO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/>
                  <a:t>- The MO expansion coefficient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atomic orbital </a:t>
                </a:r>
                <a:r>
                  <a:rPr lang="en-US" dirty="0" smtClean="0"/>
                  <a:t>for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𝑏𝑐</m:t>
                        </m:r>
                      </m:sub>
                    </m:sSub>
                  </m:oMath>
                </a14:m>
                <a:r>
                  <a:rPr lang="en-US" dirty="0" smtClean="0"/>
                  <a:t> - The overlap matrix of atomic orbitals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𝐴𝑂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- The number of atomic orbitals centered on atom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𝐴𝑂</m:t>
                        </m:r>
                      </m:sub>
                    </m:sSub>
                  </m:oMath>
                </a14:m>
                <a:r>
                  <a:rPr lang="en-US" dirty="0" smtClean="0"/>
                  <a:t> - The total number of atomic orbitals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/>
                  <a:t> - The transition charge on atom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30" y="3124949"/>
                <a:ext cx="6954549" cy="2956322"/>
              </a:xfrm>
              <a:prstGeom prst="rect">
                <a:avLst/>
              </a:prstGeom>
              <a:blipFill rotWithShape="1">
                <a:blip r:embed="rId3"/>
                <a:stretch>
                  <a:fillRect l="-789" t="-825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0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g09_tq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Running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g09_tq.exe</a:t>
            </a:r>
            <a:r>
              <a:rPr lang="en-US" sz="2200" dirty="0" smtClean="0"/>
              <a:t> will calculate the transition charges of a molecule</a:t>
            </a:r>
          </a:p>
          <a:p>
            <a:pPr marL="0" indent="0">
              <a:buNone/>
            </a:pPr>
            <a:r>
              <a:rPr lang="en-US" sz="2200" dirty="0" smtClean="0"/>
              <a:t>Options: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sz="2200" dirty="0" smtClean="0"/>
              <a:t>: specify the input file containing the necessary information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out_file</a:t>
            </a:r>
            <a:r>
              <a:rPr lang="en-US" sz="2200" dirty="0" smtClean="0"/>
              <a:t>: </a:t>
            </a:r>
            <a:r>
              <a:rPr lang="en-US" sz="2200" dirty="0"/>
              <a:t>specify the </a:t>
            </a:r>
            <a:r>
              <a:rPr lang="en-US" sz="2200" dirty="0" smtClean="0"/>
              <a:t>file to write the results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-m</a:t>
            </a:r>
            <a:r>
              <a:rPr lang="en-US" sz="2200" dirty="0" smtClean="0"/>
              <a:t>: make the Gaussian 09 input files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-c tq_file_m1, tq_file_m2 </a:t>
            </a:r>
            <a:r>
              <a:rPr lang="en-US" sz="2200" dirty="0" smtClean="0"/>
              <a:t>: calculate the coupling between two molecules after the transition charges have </a:t>
            </a:r>
            <a:r>
              <a:rPr lang="en-US" sz="2200" dirty="0" smtClean="0"/>
              <a:t>been </a:t>
            </a:r>
            <a:r>
              <a:rPr lang="en-US" sz="2200" dirty="0" smtClean="0"/>
              <a:t>calculated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9121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g09_tq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655" y="2097228"/>
            <a:ext cx="4596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ct_ethylene.inp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log file and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 names from G09 output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tq_ethylene.fch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     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tq_ethylene.out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excited state of interest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estate	  1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setting up Gaussian calculations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emethod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‘CIS(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nstates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=1,root=1)/cc-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of the Gaussian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files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create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file with xyz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coordinates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ethylene.xyz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54" y="1654543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Input File: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14453" y="1654542"/>
            <a:ext cx="2279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XYZ Files: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7586" y="2189561"/>
            <a:ext cx="2733441" cy="1575269"/>
            <a:chOff x="5014453" y="2374227"/>
            <a:chExt cx="2733441" cy="1575269"/>
          </a:xfrm>
        </p:grpSpPr>
        <p:sp>
          <p:nvSpPr>
            <p:cNvPr id="3" name="TextBox 2"/>
            <p:cNvSpPr txBox="1"/>
            <p:nvPr/>
          </p:nvSpPr>
          <p:spPr>
            <a:xfrm>
              <a:off x="5014453" y="2374227"/>
              <a:ext cx="273344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 0.672749  0.000000 0.000000</a:t>
              </a:r>
            </a:p>
            <a:p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-0.672749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0.000000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1.242623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-0.934806 0.000000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0.934806 </a:t>
              </a: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 -1.242623 -0.934806 </a:t>
              </a:r>
              <a:r>
                <a:rPr lang="pt-B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0.000000</a:t>
              </a:r>
            </a:p>
            <a:p>
              <a:endParaRPr lang="pt-B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6798" y="3580164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ethylene.xyz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445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</a:t>
            </a:r>
            <a:r>
              <a:rPr lang="en-US" dirty="0"/>
              <a:t>g09_tq </a:t>
            </a:r>
            <a:r>
              <a:rPr lang="en-US" dirty="0" smtClean="0"/>
              <a:t>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g09_tq.exe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–m –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tq_ethylene.inp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 Gaussian 09 Calculations)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(Convert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using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g09_tq.exe –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tq_ethylene.inp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tq_ethylene_tqs.out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./g09_tq.exe –c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tq_ethylene_tqs.out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tq_ethylene_shift_tqs.out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24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g09_tq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3521" y="1654543"/>
            <a:ext cx="3369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Results:</a:t>
            </a:r>
            <a:endParaRPr lang="en-US" sz="2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97302" y="1654543"/>
            <a:ext cx="3205945" cy="4342220"/>
            <a:chOff x="5520266" y="2404533"/>
            <a:chExt cx="2785533" cy="3801534"/>
          </a:xfrm>
        </p:grpSpPr>
        <p:sp>
          <p:nvSpPr>
            <p:cNvPr id="9" name="Rounded Rectangle 8"/>
            <p:cNvSpPr/>
            <p:nvPr/>
          </p:nvSpPr>
          <p:spPr>
            <a:xfrm>
              <a:off x="5520266" y="2404533"/>
              <a:ext cx="2785533" cy="38015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42772" y="2765349"/>
              <a:ext cx="2540521" cy="2990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The transition charges should sum to zero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The transition dipole moment calculated from the transition charges should be fairly close to the one calculated by Gaussian, although this </a:t>
              </a:r>
              <a:r>
                <a:rPr lang="en-US" dirty="0" smtClean="0"/>
                <a:t>is not </a:t>
              </a:r>
              <a:r>
                <a:rPr lang="en-US" dirty="0" smtClean="0"/>
                <a:t>always the case.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The transition charges can now be used to calculate the couplings (-c)</a:t>
              </a:r>
              <a:endParaRPr lang="en-US" dirty="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8276"/>
              </p:ext>
            </p:extLst>
          </p:nvPr>
        </p:nvGraphicFramePr>
        <p:xfrm>
          <a:off x="948581" y="2168861"/>
          <a:ext cx="3490913" cy="1905000"/>
        </p:xfrm>
        <a:graphic>
          <a:graphicData uri="http://schemas.openxmlformats.org/drawingml/2006/table">
            <a:tbl>
              <a:tblPr/>
              <a:tblGrid>
                <a:gridCol w="1052513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Atomic 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X (bohr)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bohr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Z(bohr)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TQ (au)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0.341555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2.472904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0.060809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-0.34156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3.546345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-1.69717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3.458642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1.869428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-0.98574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-1.80862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-1.07344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1.757984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tq sum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1.04E-09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tq dipole (au)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-1.02937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-0.02531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tq dipole (debye)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-2.61622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-0.06433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7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145974"/>
                  </p:ext>
                </p:extLst>
              </p:nvPr>
            </p:nvGraphicFramePr>
            <p:xfrm>
              <a:off x="2280354" y="2260460"/>
              <a:ext cx="2020712" cy="14289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Dipole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454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Charge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smtClean="0"/>
                            <a:t>404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145974"/>
                  </p:ext>
                </p:extLst>
              </p:nvPr>
            </p:nvGraphicFramePr>
            <p:xfrm>
              <a:off x="2280354" y="2260460"/>
              <a:ext cx="2020712" cy="14289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10356"/>
                    <a:gridCol w="1010356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1563" b="-28125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Dipole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454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Charge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smtClean="0"/>
                            <a:t>404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882502" y="1775637"/>
            <a:ext cx="46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Unscreened, </a:t>
            </a:r>
            <a:r>
              <a:rPr lang="el-GR" dirty="0" smtClean="0"/>
              <a:t>π</a:t>
            </a:r>
            <a:r>
              <a:rPr lang="en-US" dirty="0" smtClean="0"/>
              <a:t>-stacked at </a:t>
            </a:r>
            <a:r>
              <a:rPr lang="en-US" dirty="0" smtClean="0"/>
              <a:t>8 Bohr (Approx. 4.2 Å)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3404"/>
                  </p:ext>
                </p:extLst>
              </p:nvPr>
            </p:nvGraphicFramePr>
            <p:xfrm>
              <a:off x="2180328" y="4975225"/>
              <a:ext cx="2120738" cy="14289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60369"/>
                    <a:gridCol w="1060369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</a:tr>
                  <a:tr h="390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Dipole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29086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Charge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smtClean="0"/>
                            <a:t>11130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3404"/>
                  </p:ext>
                </p:extLst>
              </p:nvPr>
            </p:nvGraphicFramePr>
            <p:xfrm>
              <a:off x="2180328" y="4975225"/>
              <a:ext cx="2120738" cy="142893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60369"/>
                    <a:gridCol w="1060369"/>
                  </a:tblGrid>
                  <a:tr h="39051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75" b="-281250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Dipole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29086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  <a:tr h="5202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Transition Charge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 </a:t>
                          </a:r>
                          <a:r>
                            <a:rPr lang="en-US" sz="1400" dirty="0" smtClean="0"/>
                            <a:t>11130 cm</a:t>
                          </a:r>
                          <a:r>
                            <a:rPr lang="en-US" sz="1400" baseline="30000" dirty="0" smtClean="0"/>
                            <a:t>-1</a:t>
                          </a:r>
                          <a:endParaRPr lang="en-US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967168" y="4197104"/>
            <a:ext cx="528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Unscreened, </a:t>
            </a:r>
            <a:r>
              <a:rPr lang="el-GR" dirty="0" smtClean="0"/>
              <a:t>π</a:t>
            </a:r>
            <a:r>
              <a:rPr lang="en-US" dirty="0" smtClean="0"/>
              <a:t>-stacked at </a:t>
            </a:r>
            <a:r>
              <a:rPr lang="en-US" dirty="0" smtClean="0"/>
              <a:t>2 Bohr (Approx. </a:t>
            </a:r>
            <a:r>
              <a:rPr lang="en-US" dirty="0"/>
              <a:t>1</a:t>
            </a:r>
            <a:r>
              <a:rPr lang="en-US" dirty="0" smtClean="0"/>
              <a:t> Å) where the spatial resolution becomes more important for ethylene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519066" y="1454337"/>
            <a:ext cx="1787692" cy="2640251"/>
            <a:chOff x="1568874" y="2630310"/>
            <a:chExt cx="1787692" cy="26402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1767564" y="4901229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564" y="4901229"/>
                  <a:ext cx="46621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8421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2640856" y="4901229"/>
                  <a:ext cx="471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856" y="4901229"/>
                  <a:ext cx="47153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7949"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1568874" y="2630310"/>
              <a:ext cx="1787692" cy="2340000"/>
              <a:chOff x="1568874" y="2630310"/>
              <a:chExt cx="1787692" cy="2340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568874" y="2941428"/>
                <a:ext cx="1787692" cy="1746579"/>
                <a:chOff x="1568874" y="2941428"/>
                <a:chExt cx="1787692" cy="1746579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568874" y="2941428"/>
                  <a:ext cx="1787692" cy="1746579"/>
                  <a:chOff x="1340274" y="2954781"/>
                  <a:chExt cx="1787692" cy="1746579"/>
                </a:xfrm>
              </p:grpSpPr>
              <p:pic>
                <p:nvPicPr>
                  <p:cNvPr id="24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18" t="23481" r="43252" b="22137"/>
                  <a:stretch/>
                </p:blipFill>
                <p:spPr bwMode="auto">
                  <a:xfrm>
                    <a:off x="1340274" y="2968134"/>
                    <a:ext cx="914400" cy="17332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4218" t="23481" r="43252" b="22137"/>
                  <a:stretch/>
                </p:blipFill>
                <p:spPr bwMode="auto">
                  <a:xfrm>
                    <a:off x="2213566" y="2954781"/>
                    <a:ext cx="914400" cy="17332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20" name="Straight Arrow Connector 19"/>
                <p:cNvCxnSpPr>
                  <a:stCxn id="24" idx="2"/>
                  <a:endCxn id="24" idx="0"/>
                </p:cNvCxnSpPr>
                <p:nvPr/>
              </p:nvCxnSpPr>
              <p:spPr>
                <a:xfrm flipV="1">
                  <a:off x="2026074" y="2954781"/>
                  <a:ext cx="0" cy="173322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2873965" y="2941428"/>
                  <a:ext cx="0" cy="173322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802978" y="3708074"/>
                  <a:ext cx="141974" cy="1419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929686" y="3708074"/>
                  <a:ext cx="141974" cy="1419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1847761" y="46009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0203" y="263031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23924" y="46009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746366" y="2630310"/>
                <a:ext cx="255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6547076" y="4630226"/>
            <a:ext cx="1823751" cy="1746579"/>
            <a:chOff x="5596628" y="2948104"/>
            <a:chExt cx="1823751" cy="1746579"/>
          </a:xfrm>
        </p:grpSpPr>
        <p:grpSp>
          <p:nvGrpSpPr>
            <p:cNvPr id="27" name="Group 26"/>
            <p:cNvGrpSpPr/>
            <p:nvPr/>
          </p:nvGrpSpPr>
          <p:grpSpPr>
            <a:xfrm>
              <a:off x="5632687" y="2948104"/>
              <a:ext cx="1787692" cy="1746579"/>
              <a:chOff x="5734753" y="2976515"/>
              <a:chExt cx="1787692" cy="1746579"/>
            </a:xfrm>
          </p:grpSpPr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18" t="23481" r="43252" b="22137"/>
              <a:stretch/>
            </p:blipFill>
            <p:spPr bwMode="auto">
              <a:xfrm>
                <a:off x="5734753" y="2989868"/>
                <a:ext cx="914400" cy="173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18" t="23481" r="43252" b="22137"/>
              <a:stretch/>
            </p:blipFill>
            <p:spPr bwMode="auto">
              <a:xfrm>
                <a:off x="6608045" y="2976515"/>
                <a:ext cx="914400" cy="173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6469875" y="3033510"/>
              <a:ext cx="925018" cy="1506150"/>
              <a:chOff x="6469875" y="3033510"/>
              <a:chExt cx="925018" cy="150615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6702471" y="334620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-0.34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469875" y="30673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42525" y="3033510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478342" y="4293439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49193" y="4284972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06725" y="3994415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0.34</a:t>
                </a:r>
                <a:endParaRPr lang="en-US" sz="10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596628" y="3058061"/>
              <a:ext cx="925018" cy="1506150"/>
              <a:chOff x="6469875" y="3033510"/>
              <a:chExt cx="925018" cy="150615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702471" y="334620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-0.34</a:t>
                </a:r>
                <a:endParaRPr lang="en-US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469875" y="30673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42525" y="3033510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-0.02</a:t>
                </a:r>
                <a:endParaRPr lang="en-US" sz="1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78342" y="4293439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949193" y="4284972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0.02</a:t>
                </a:r>
                <a:endParaRPr 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706725" y="3994415"/>
                <a:ext cx="4138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0.34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700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/>
              <a:t>Huang </a:t>
            </a:r>
            <a:r>
              <a:rPr lang="en-US" sz="2600" u="sng" dirty="0"/>
              <a:t>Rhys Calculation</a:t>
            </a:r>
          </a:p>
          <a:p>
            <a:r>
              <a:rPr lang="de-DE" sz="1800" dirty="0" smtClean="0"/>
              <a:t>Gisslen</a:t>
            </a:r>
            <a:r>
              <a:rPr lang="de-DE" sz="1800" dirty="0"/>
              <a:t>, L.; Scholz, R. </a:t>
            </a:r>
            <a:r>
              <a:rPr lang="de-DE" sz="1800" i="1" dirty="0"/>
              <a:t>Phys. Rev. B</a:t>
            </a:r>
            <a:r>
              <a:rPr lang="de-DE" sz="1800" dirty="0"/>
              <a:t> </a:t>
            </a:r>
            <a:r>
              <a:rPr lang="de-DE" sz="1800" b="1" dirty="0"/>
              <a:t>2009</a:t>
            </a:r>
            <a:r>
              <a:rPr lang="de-DE" sz="1800" dirty="0"/>
              <a:t>, </a:t>
            </a:r>
            <a:r>
              <a:rPr lang="de-DE" sz="1800" i="1" dirty="0"/>
              <a:t>80</a:t>
            </a:r>
            <a:r>
              <a:rPr lang="de-DE" sz="1800" dirty="0"/>
              <a:t>, 115309. (</a:t>
            </a:r>
            <a:r>
              <a:rPr lang="en-US" sz="1800" dirty="0"/>
              <a:t>Sec II B, C, and D.)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600" u="sng" dirty="0" smtClean="0"/>
              <a:t>Charge-transfer Integrals</a:t>
            </a:r>
          </a:p>
          <a:p>
            <a:r>
              <a:rPr lang="pt-BR" sz="1800" dirty="0" smtClean="0"/>
              <a:t>Valeev, E. F.; Coropceanu, V.; da Silva Filho, D. A.; Salman, S.; Bredas, J. L. </a:t>
            </a:r>
            <a:r>
              <a:rPr lang="pt-BR" sz="1800" i="1" dirty="0" smtClean="0"/>
              <a:t>J. Am. Chem. Soc.</a:t>
            </a:r>
            <a:r>
              <a:rPr lang="pt-BR" sz="1800" dirty="0" smtClean="0"/>
              <a:t> </a:t>
            </a:r>
            <a:r>
              <a:rPr lang="pt-BR" sz="1800" b="1" dirty="0" smtClean="0"/>
              <a:t>2006</a:t>
            </a:r>
            <a:r>
              <a:rPr lang="pt-BR" sz="1800" dirty="0" smtClean="0"/>
              <a:t>, </a:t>
            </a:r>
            <a:r>
              <a:rPr lang="pt-BR" sz="1800" i="1" dirty="0" smtClean="0"/>
              <a:t>128</a:t>
            </a:r>
            <a:r>
              <a:rPr lang="pt-BR" sz="1800" dirty="0" smtClean="0"/>
              <a:t>, 9882.</a:t>
            </a:r>
          </a:p>
          <a:p>
            <a:r>
              <a:rPr lang="de-DE" sz="1800" dirty="0" smtClean="0"/>
              <a:t>Senthilkumar, K.; Grozema, F. C.; Bickelhaupt, F. M.; Siebbeles, L. D. A. </a:t>
            </a:r>
            <a:r>
              <a:rPr lang="de-DE" sz="1800" i="1" dirty="0" smtClean="0"/>
              <a:t>J. Chem. Phys.</a:t>
            </a:r>
            <a:r>
              <a:rPr lang="de-DE" sz="1800" dirty="0" smtClean="0"/>
              <a:t> </a:t>
            </a:r>
            <a:r>
              <a:rPr lang="de-DE" sz="1800" b="1" dirty="0" smtClean="0"/>
              <a:t>2003</a:t>
            </a:r>
            <a:r>
              <a:rPr lang="de-DE" sz="1800" dirty="0" smtClean="0"/>
              <a:t>, </a:t>
            </a:r>
            <a:r>
              <a:rPr lang="de-DE" sz="1800" i="1" dirty="0" smtClean="0"/>
              <a:t>119</a:t>
            </a:r>
            <a:r>
              <a:rPr lang="de-DE" sz="1800" dirty="0" smtClean="0"/>
              <a:t>, 9809.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600" u="sng" dirty="0" smtClean="0"/>
              <a:t>Transition Charges</a:t>
            </a:r>
            <a:endParaRPr lang="en-US" sz="2600" u="sng" dirty="0"/>
          </a:p>
          <a:p>
            <a:r>
              <a:rPr lang="nn-NO" sz="1800" dirty="0" smtClean="0"/>
              <a:t>Kistler, K. A.; Spano, F. C.; Matsika, S. </a:t>
            </a:r>
            <a:r>
              <a:rPr lang="nn-NO" sz="1800" i="1" dirty="0" smtClean="0"/>
              <a:t>J. Phys. Chem. B</a:t>
            </a:r>
            <a:r>
              <a:rPr lang="nn-NO" sz="1800" dirty="0" smtClean="0"/>
              <a:t> </a:t>
            </a:r>
            <a:r>
              <a:rPr lang="nn-NO" sz="1800" b="1" dirty="0" smtClean="0"/>
              <a:t>2013</a:t>
            </a:r>
            <a:r>
              <a:rPr lang="nn-NO" sz="1800" dirty="0" smtClean="0"/>
              <a:t>, </a:t>
            </a:r>
            <a:r>
              <a:rPr lang="nn-NO" sz="1800" i="1" dirty="0" smtClean="0"/>
              <a:t>117</a:t>
            </a:r>
            <a:r>
              <a:rPr lang="nn-NO" sz="1800" dirty="0" smtClean="0"/>
              <a:t>, 2032.</a:t>
            </a:r>
          </a:p>
          <a:p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3</a:t>
            </a:fld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4813975" y="5170262"/>
            <a:ext cx="3682325" cy="480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844428" y="1311811"/>
            <a:ext cx="5445077" cy="2214133"/>
            <a:chOff x="1768998" y="1249612"/>
            <a:chExt cx="5445077" cy="2214133"/>
          </a:xfrm>
        </p:grpSpPr>
        <p:grpSp>
          <p:nvGrpSpPr>
            <p:cNvPr id="108" name="Group 107"/>
            <p:cNvGrpSpPr/>
            <p:nvPr/>
          </p:nvGrpSpPr>
          <p:grpSpPr>
            <a:xfrm>
              <a:off x="2359878" y="1249612"/>
              <a:ext cx="4432367" cy="2214133"/>
              <a:chOff x="2359878" y="1423881"/>
              <a:chExt cx="4432367" cy="22141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565817" y="1547336"/>
                    <a:ext cx="2020490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Huang-Rhys Factors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b="0" dirty="0" smtClean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817" y="1547336"/>
                    <a:ext cx="2020490" cy="64633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2410" t="-4717" r="-1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/>
              <p:cNvGrpSpPr/>
              <p:nvPr/>
            </p:nvGrpSpPr>
            <p:grpSpPr>
              <a:xfrm>
                <a:off x="3240319" y="1423881"/>
                <a:ext cx="2815716" cy="1776702"/>
                <a:chOff x="3286039" y="1301961"/>
                <a:chExt cx="2815716" cy="1776702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3286039" y="2260631"/>
                  <a:ext cx="1036320" cy="696204"/>
                  <a:chOff x="2499360" y="2700081"/>
                  <a:chExt cx="1036320" cy="69620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499360" y="2700081"/>
                    <a:ext cx="685800" cy="142362"/>
                    <a:chOff x="2499360" y="2700081"/>
                    <a:chExt cx="685800" cy="142362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249936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304038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0033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3" idx="6"/>
                      <a:endCxn id="15" idx="2"/>
                    </p:cNvCxnSpPr>
                    <p:nvPr/>
                  </p:nvCxnSpPr>
                  <p:spPr>
                    <a:xfrm>
                      <a:off x="2644140" y="2771262"/>
                      <a:ext cx="396240" cy="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499360" y="3253923"/>
                    <a:ext cx="1036320" cy="142362"/>
                    <a:chOff x="2499360" y="2700081"/>
                    <a:chExt cx="1036320" cy="142362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249936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390900" y="2700081"/>
                      <a:ext cx="144780" cy="142362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0" idx="6"/>
                      <a:endCxn id="21" idx="2"/>
                    </p:cNvCxnSpPr>
                    <p:nvPr/>
                  </p:nvCxnSpPr>
                  <p:spPr>
                    <a:xfrm>
                      <a:off x="2644140" y="2771262"/>
                      <a:ext cx="746760" cy="0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42260" y="2811963"/>
                    <a:ext cx="175260" cy="482661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859695" y="1301961"/>
                  <a:ext cx="1242060" cy="1776702"/>
                  <a:chOff x="4073313" y="1916671"/>
                  <a:chExt cx="1242060" cy="1776702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073313" y="1916671"/>
                    <a:ext cx="1242060" cy="1709182"/>
                    <a:chOff x="3452283" y="1916671"/>
                    <a:chExt cx="1242060" cy="1709182"/>
                  </a:xfrm>
                </p:grpSpPr>
                <p:sp>
                  <p:nvSpPr>
                    <p:cNvPr id="10" name="Arc 9"/>
                    <p:cNvSpPr/>
                    <p:nvPr/>
                  </p:nvSpPr>
                  <p:spPr>
                    <a:xfrm rot="5400000">
                      <a:off x="3054892" y="2314062"/>
                      <a:ext cx="1709182" cy="914400"/>
                    </a:xfrm>
                    <a:prstGeom prst="arc">
                      <a:avLst>
                        <a:gd name="adj1" fmla="val 16200000"/>
                        <a:gd name="adj2" fmla="val 5396566"/>
                      </a:avLst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Arc 11"/>
                    <p:cNvSpPr/>
                    <p:nvPr/>
                  </p:nvSpPr>
                  <p:spPr>
                    <a:xfrm rot="5400000">
                      <a:off x="3382552" y="2314062"/>
                      <a:ext cx="1709182" cy="914400"/>
                    </a:xfrm>
                    <a:prstGeom prst="arc">
                      <a:avLst>
                        <a:gd name="adj1" fmla="val 16200000"/>
                        <a:gd name="adj2" fmla="val 5396566"/>
                      </a:avLst>
                    </a:prstGeom>
                    <a:noFill/>
                    <a:ln w="254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4562601" y="3693373"/>
                    <a:ext cx="26289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2359878" y="3299460"/>
                <a:ext cx="4432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Ionic factors not easily accessible from experiment.</a:t>
                </a:r>
                <a:endParaRPr lang="en-US" sz="1600" dirty="0"/>
              </a:p>
            </p:txBody>
          </p:sp>
        </p:grpSp>
        <p:sp>
          <p:nvSpPr>
            <p:cNvPr id="124" name="Rounded Rectangle 123"/>
            <p:cNvSpPr/>
            <p:nvPr/>
          </p:nvSpPr>
          <p:spPr>
            <a:xfrm>
              <a:off x="1768998" y="1386546"/>
              <a:ext cx="5445077" cy="207719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41336" y="3705255"/>
            <a:ext cx="4035303" cy="3051145"/>
            <a:chOff x="241336" y="3705255"/>
            <a:chExt cx="4035303" cy="3051145"/>
          </a:xfrm>
        </p:grpSpPr>
        <p:grpSp>
          <p:nvGrpSpPr>
            <p:cNvPr id="115" name="Group 114"/>
            <p:cNvGrpSpPr/>
            <p:nvPr/>
          </p:nvGrpSpPr>
          <p:grpSpPr>
            <a:xfrm>
              <a:off x="363346" y="3805893"/>
              <a:ext cx="3815921" cy="2750979"/>
              <a:chOff x="209050" y="3787130"/>
              <a:chExt cx="3815921" cy="2750979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14569" y="3787130"/>
                <a:ext cx="3810402" cy="2750979"/>
                <a:chOff x="214569" y="3883501"/>
                <a:chExt cx="3810402" cy="2750979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1032709" y="3883501"/>
                  <a:ext cx="21741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/>
                    <a:t>Coulombic Coupling</a:t>
                  </a:r>
                </a:p>
                <a:p>
                  <a:r>
                    <a:rPr lang="en-US" dirty="0" smtClean="0"/>
                    <a:t>(Transition Charges)</a:t>
                  </a:r>
                  <a:endParaRPr lang="en-US" dirty="0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897059" y="4667673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>
                    <a:off x="29866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/>
                  <p:cNvCxnSpPr/>
                  <p:nvPr/>
                </p:nvCxnSpPr>
                <p:spPr>
                  <a:xfrm>
                    <a:off x="356764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2117132" y="4569274"/>
                        <a:ext cx="4317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31720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TextBox 108"/>
                <p:cNvSpPr txBox="1"/>
                <p:nvPr/>
              </p:nvSpPr>
              <p:spPr>
                <a:xfrm>
                  <a:off x="214569" y="5803483"/>
                  <a:ext cx="381040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Point Dipole Approximation breaks down at close intermolecular distances relevant for </a:t>
                  </a:r>
                  <a:r>
                    <a:rPr lang="en-US" sz="1600" dirty="0" smtClean="0">
                      <a:latin typeface="Symbol" panose="05050102010706020507" pitchFamily="18" charset="2"/>
                    </a:rPr>
                    <a:t>p</a:t>
                  </a:r>
                  <a:r>
                    <a:rPr lang="en-US" sz="1600" dirty="0" smtClean="0"/>
                    <a:t>-stacked systems.</a:t>
                  </a:r>
                  <a:endParaRPr lang="en-US" sz="1600" dirty="0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209050" y="5014956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4569" y="4596944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</p:grpSp>
        <p:sp>
          <p:nvSpPr>
            <p:cNvPr id="125" name="Rounded Rectangle 124"/>
            <p:cNvSpPr/>
            <p:nvPr/>
          </p:nvSpPr>
          <p:spPr>
            <a:xfrm>
              <a:off x="241336" y="3705255"/>
              <a:ext cx="4035303" cy="30511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50009" y="3662034"/>
            <a:ext cx="4138300" cy="3051145"/>
            <a:chOff x="4650009" y="3662034"/>
            <a:chExt cx="4138300" cy="3051145"/>
          </a:xfrm>
        </p:grpSpPr>
        <p:grpSp>
          <p:nvGrpSpPr>
            <p:cNvPr id="120" name="Group 119"/>
            <p:cNvGrpSpPr/>
            <p:nvPr/>
          </p:nvGrpSpPr>
          <p:grpSpPr>
            <a:xfrm>
              <a:off x="4719923" y="3761391"/>
              <a:ext cx="4068386" cy="2816478"/>
              <a:chOff x="4719923" y="3761391"/>
              <a:chExt cx="4068386" cy="2816478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796181" y="3761391"/>
                <a:ext cx="3992128" cy="2816478"/>
                <a:chOff x="4678479" y="3866065"/>
                <a:chExt cx="3992128" cy="281647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5343412" y="3866065"/>
                  <a:ext cx="26023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Charge-Transfer Integrals</a:t>
                  </a:r>
                  <a:endParaRPr lang="en-US" dirty="0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5345743" y="4383709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356573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>
                    <a:off x="356764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2117132" y="4569274"/>
                        <a:ext cx="43152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31528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5354891" y="5366594"/>
                  <a:ext cx="2780243" cy="786553"/>
                  <a:chOff x="927962" y="4546600"/>
                  <a:chExt cx="2780243" cy="786553"/>
                </a:xfrm>
              </p:grpSpPr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5185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15185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/>
                  <p:cNvCxnSpPr/>
                  <p:nvPr/>
                </p:nvCxnSpPr>
                <p:spPr>
                  <a:xfrm>
                    <a:off x="16594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/>
                  <p:cNvCxnSpPr/>
                  <p:nvPr/>
                </p:nvCxnSpPr>
                <p:spPr>
                  <a:xfrm>
                    <a:off x="18182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92796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92796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/>
                  <p:nvPr/>
                </p:nvCxnSpPr>
                <p:spPr>
                  <a:xfrm>
                    <a:off x="10689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1227666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>
                    <a:off x="2686912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/>
                  <p:nvPr/>
                </p:nvCxnSpPr>
                <p:spPr>
                  <a:xfrm>
                    <a:off x="2686913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/>
                  <p:cNvCxnSpPr/>
                  <p:nvPr/>
                </p:nvCxnSpPr>
                <p:spPr>
                  <a:xfrm>
                    <a:off x="282786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/>
                  <p:cNvCxnSpPr/>
                  <p:nvPr/>
                </p:nvCxnSpPr>
                <p:spPr>
                  <a:xfrm>
                    <a:off x="2986616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3267937" y="5146886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3267938" y="4732020"/>
                    <a:ext cx="44026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3408891" y="501142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2980901" y="4546600"/>
                    <a:ext cx="0" cy="32173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117132" y="4569274"/>
                        <a:ext cx="44358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17132" y="4569274"/>
                        <a:ext cx="443583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117132" y="4965700"/>
                    <a:ext cx="431720" cy="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4678479" y="6343989"/>
                  <a:ext cx="39921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Energy splitting method requires symmetry.</a:t>
                  </a:r>
                  <a:endParaRPr lang="en-US" sz="1600" dirty="0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4719923" y="4724938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725442" y="4306926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4725442" y="5706726"/>
                <a:ext cx="688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HOMO</a:t>
                </a:r>
                <a:endParaRPr lang="en-US" sz="14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4730961" y="5288714"/>
                <a:ext cx="644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LUMO</a:t>
                </a:r>
                <a:endParaRPr lang="en-US" sz="1400" dirty="0"/>
              </a:p>
            </p:txBody>
          </p:sp>
        </p:grpSp>
        <p:sp>
          <p:nvSpPr>
            <p:cNvPr id="126" name="Rounded Rectangle 125"/>
            <p:cNvSpPr/>
            <p:nvPr/>
          </p:nvSpPr>
          <p:spPr>
            <a:xfrm>
              <a:off x="4650009" y="3662034"/>
              <a:ext cx="4138300" cy="30511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8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Huang Rhys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709761" y="1796292"/>
            <a:ext cx="3454888" cy="4183129"/>
            <a:chOff x="5164211" y="1407431"/>
            <a:chExt cx="3454888" cy="4183129"/>
          </a:xfrm>
        </p:grpSpPr>
        <p:grpSp>
          <p:nvGrpSpPr>
            <p:cNvPr id="41" name="Group 40"/>
            <p:cNvGrpSpPr/>
            <p:nvPr/>
          </p:nvGrpSpPr>
          <p:grpSpPr>
            <a:xfrm>
              <a:off x="5164211" y="1596673"/>
              <a:ext cx="3258630" cy="3784755"/>
              <a:chOff x="5164211" y="1574800"/>
              <a:chExt cx="3258630" cy="378475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164211" y="1574800"/>
                <a:ext cx="3258630" cy="2487344"/>
                <a:chOff x="5164211" y="1574800"/>
                <a:chExt cx="3258630" cy="248734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164211" y="2041899"/>
                  <a:ext cx="3238575" cy="2020245"/>
                  <a:chOff x="5169698" y="1833151"/>
                  <a:chExt cx="3238575" cy="20202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5169698" y="1865846"/>
                    <a:ext cx="2733018" cy="1987550"/>
                    <a:chOff x="-8657" y="213427"/>
                    <a:chExt cx="2733721" cy="1987796"/>
                  </a:xfrm>
                </p:grpSpPr>
                <p:grpSp>
                  <p:nvGrpSpPr>
                    <p:cNvPr id="6" name="Group 5"/>
                    <p:cNvGrpSpPr/>
                    <p:nvPr/>
                  </p:nvGrpSpPr>
                  <p:grpSpPr bwMode="auto">
                    <a:xfrm>
                      <a:off x="1211390" y="213427"/>
                      <a:ext cx="1386838" cy="1682776"/>
                      <a:chOff x="0" y="0"/>
                      <a:chExt cx="2195" cy="2671"/>
                    </a:xfrm>
                  </p:grpSpPr>
                  <p:grpSp>
                    <p:nvGrpSpPr>
                      <p:cNvPr id="10" name="Group 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" y="1545"/>
                        <a:ext cx="1333" cy="1103"/>
                        <a:chOff x="58" y="1545"/>
                        <a:chExt cx="2739" cy="2304"/>
                      </a:xfrm>
                    </p:grpSpPr>
                    <p:grpSp>
                      <p:nvGrpSpPr>
                        <p:cNvPr id="29" name="Group 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" y="1545"/>
                          <a:ext cx="2739" cy="2304"/>
                          <a:chOff x="58" y="1545"/>
                          <a:chExt cx="2739" cy="2304"/>
                        </a:xfrm>
                      </p:grpSpPr>
                      <p:sp>
                        <p:nvSpPr>
                          <p:cNvPr id="33" name="Arc 49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966981">
                            <a:off x="58" y="1598"/>
                            <a:ext cx="1440" cy="2225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1600"/>
                              <a:gd name="T2" fmla="*/ 0 w 21600"/>
                              <a:gd name="T3" fmla="*/ 0 h 21600"/>
                              <a:gd name="T4" fmla="*/ 0 w 21600"/>
                              <a:gd name="T5" fmla="*/ 0 h 216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lnTo>
                                  <a:pt x="-1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34" name="Arc 50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1357" y="1545"/>
                            <a:ext cx="1440" cy="2304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2372"/>
                              <a:gd name="T2" fmla="*/ 0 w 21600"/>
                              <a:gd name="T3" fmla="*/ 0 h 22372"/>
                              <a:gd name="T4" fmla="*/ 0 w 21600"/>
                              <a:gd name="T5" fmla="*/ 0 h 22372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2372" fill="none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</a:path>
                              <a:path w="21600" h="22372" stroke="0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  <a:lnTo>
                                  <a:pt x="0" y="21525"/>
                                </a:lnTo>
                                <a:lnTo>
                                  <a:pt x="1794" y="-1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" name="Line 51"/>
                        <p:cNvCxnSpPr/>
                        <p:nvPr/>
                      </p:nvCxnSpPr>
                      <p:spPr bwMode="auto">
                        <a:xfrm>
                          <a:off x="793" y="3578"/>
                          <a:ext cx="12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1" name="Line 52"/>
                        <p:cNvCxnSpPr/>
                        <p:nvPr/>
                      </p:nvCxnSpPr>
                      <p:spPr bwMode="auto">
                        <a:xfrm>
                          <a:off x="553" y="3293"/>
                          <a:ext cx="17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2" name="Line 53"/>
                        <p:cNvCxnSpPr/>
                        <p:nvPr/>
                      </p:nvCxnSpPr>
                      <p:spPr bwMode="auto">
                        <a:xfrm>
                          <a:off x="388" y="3008"/>
                          <a:ext cx="21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grpSp>
                    <p:nvGrpSpPr>
                      <p:cNvPr id="11" name="Group 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0" y="0"/>
                        <a:ext cx="1332" cy="1103"/>
                        <a:chOff x="460" y="0"/>
                        <a:chExt cx="2739" cy="2304"/>
                      </a:xfrm>
                    </p:grpSpPr>
                    <p:grpSp>
                      <p:nvGrpSpPr>
                        <p:cNvPr id="23" name="Group 2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0" y="0"/>
                          <a:ext cx="2739" cy="2304"/>
                          <a:chOff x="460" y="0"/>
                          <a:chExt cx="2739" cy="2304"/>
                        </a:xfrm>
                      </p:grpSpPr>
                      <p:sp>
                        <p:nvSpPr>
                          <p:cNvPr id="27" name="Arc 56"/>
                          <p:cNvSpPr>
                            <a:spLocks/>
                          </p:cNvSpPr>
                          <p:nvPr/>
                        </p:nvSpPr>
                        <p:spPr bwMode="auto">
                          <a:xfrm rot="10966981">
                            <a:off x="460" y="53"/>
                            <a:ext cx="1440" cy="2225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1600"/>
                              <a:gd name="T2" fmla="*/ 0 w 21600"/>
                              <a:gd name="T3" fmla="*/ 0 h 21600"/>
                              <a:gd name="T4" fmla="*/ 0 w 21600"/>
                              <a:gd name="T5" fmla="*/ 0 h 216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lnTo>
                                  <a:pt x="-1" y="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8" name="Arc 57"/>
                          <p:cNvSpPr>
                            <a:spLocks/>
                          </p:cNvSpPr>
                          <p:nvPr/>
                        </p:nvSpPr>
                        <p:spPr bwMode="auto">
                          <a:xfrm flipV="1">
                            <a:off x="1759" y="0"/>
                            <a:ext cx="1440" cy="2304"/>
                          </a:xfrm>
                          <a:custGeom>
                            <a:avLst/>
                            <a:gdLst>
                              <a:gd name="T0" fmla="*/ 0 w 21600"/>
                              <a:gd name="T1" fmla="*/ 0 h 22372"/>
                              <a:gd name="T2" fmla="*/ 0 w 21600"/>
                              <a:gd name="T3" fmla="*/ 0 h 22372"/>
                              <a:gd name="T4" fmla="*/ 0 w 21600"/>
                              <a:gd name="T5" fmla="*/ 0 h 22372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2372" fill="none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</a:path>
                              <a:path w="21600" h="22372" stroke="0" extrusionOk="0">
                                <a:moveTo>
                                  <a:pt x="1794" y="-1"/>
                                </a:moveTo>
                                <a:cubicBezTo>
                                  <a:pt x="12989" y="932"/>
                                  <a:pt x="21600" y="10291"/>
                                  <a:pt x="21600" y="21525"/>
                                </a:cubicBezTo>
                                <a:cubicBezTo>
                                  <a:pt x="21600" y="21807"/>
                                  <a:pt x="21594" y="22089"/>
                                  <a:pt x="21583" y="22372"/>
                                </a:cubicBezTo>
                                <a:lnTo>
                                  <a:pt x="0" y="21525"/>
                                </a:lnTo>
                                <a:lnTo>
                                  <a:pt x="1794" y="-1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24" name="Line 58"/>
                        <p:cNvCxnSpPr/>
                        <p:nvPr/>
                      </p:nvCxnSpPr>
                      <p:spPr bwMode="auto">
                        <a:xfrm>
                          <a:off x="1195" y="2033"/>
                          <a:ext cx="12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25" name="Line 59"/>
                        <p:cNvCxnSpPr/>
                        <p:nvPr/>
                      </p:nvCxnSpPr>
                      <p:spPr bwMode="auto">
                        <a:xfrm>
                          <a:off x="955" y="1748"/>
                          <a:ext cx="177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26" name="Line 60"/>
                        <p:cNvCxnSpPr/>
                        <p:nvPr/>
                      </p:nvCxnSpPr>
                      <p:spPr bwMode="auto">
                        <a:xfrm>
                          <a:off x="790" y="1463"/>
                          <a:ext cx="210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</p:grpSp>
                  <p:cxnSp>
                    <p:nvCxnSpPr>
                      <p:cNvPr id="12" name="Line 61"/>
                      <p:cNvCxnSpPr/>
                      <p:nvPr/>
                    </p:nvCxnSpPr>
                    <p:spPr bwMode="auto">
                      <a:xfrm flipH="1">
                        <a:off x="183" y="1110"/>
                        <a:ext cx="93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3" name="Line 62"/>
                      <p:cNvCxnSpPr/>
                      <p:nvPr/>
                    </p:nvCxnSpPr>
                    <p:spPr bwMode="auto">
                      <a:xfrm flipH="1">
                        <a:off x="212" y="880"/>
                        <a:ext cx="503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4" name="Line 63"/>
                      <p:cNvCxnSpPr/>
                      <p:nvPr/>
                    </p:nvCxnSpPr>
                    <p:spPr bwMode="auto">
                      <a:xfrm>
                        <a:off x="241" y="701"/>
                        <a:ext cx="0" cy="179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5" name="Line 64"/>
                      <p:cNvCxnSpPr/>
                      <p:nvPr/>
                    </p:nvCxnSpPr>
                    <p:spPr bwMode="auto">
                      <a:xfrm flipV="1">
                        <a:off x="241" y="1110"/>
                        <a:ext cx="0" cy="1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6" name="Line 66"/>
                      <p:cNvCxnSpPr/>
                      <p:nvPr/>
                    </p:nvCxnSpPr>
                    <p:spPr bwMode="auto">
                      <a:xfrm>
                        <a:off x="1554" y="837"/>
                        <a:ext cx="29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7" name="Line 67"/>
                      <p:cNvCxnSpPr/>
                      <p:nvPr/>
                    </p:nvCxnSpPr>
                    <p:spPr bwMode="auto">
                      <a:xfrm>
                        <a:off x="1641" y="701"/>
                        <a:ext cx="1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8" name="Line 68"/>
                      <p:cNvCxnSpPr/>
                      <p:nvPr/>
                    </p:nvCxnSpPr>
                    <p:spPr bwMode="auto">
                      <a:xfrm>
                        <a:off x="1809" y="543"/>
                        <a:ext cx="0" cy="15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arrow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9" name="Line 69"/>
                      <p:cNvCxnSpPr/>
                      <p:nvPr/>
                    </p:nvCxnSpPr>
                    <p:spPr bwMode="auto">
                      <a:xfrm>
                        <a:off x="1809" y="837"/>
                        <a:ext cx="0" cy="16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 type="arrow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0" name="Line 70"/>
                      <p:cNvCxnSpPr/>
                      <p:nvPr/>
                    </p:nvCxnSpPr>
                    <p:spPr bwMode="auto">
                      <a:xfrm>
                        <a:off x="1116" y="1110"/>
                        <a:ext cx="0" cy="154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sysDot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1" name="Line 71"/>
                      <p:cNvCxnSpPr/>
                      <p:nvPr/>
                    </p:nvCxnSpPr>
                    <p:spPr bwMode="auto">
                      <a:xfrm>
                        <a:off x="0" y="2663"/>
                        <a:ext cx="2195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2" name="Line 76"/>
                      <p:cNvCxnSpPr/>
                      <p:nvPr/>
                    </p:nvCxnSpPr>
                    <p:spPr bwMode="auto">
                      <a:xfrm flipH="1">
                        <a:off x="730" y="885"/>
                        <a:ext cx="0" cy="1786"/>
                      </a:xfrm>
                      <a:prstGeom prst="line">
                        <a:avLst/>
                      </a:prstGeom>
                      <a:noFill/>
                      <a:ln w="9525" cap="rnd">
                        <a:solidFill>
                          <a:schemeClr val="tx1"/>
                        </a:solidFill>
                        <a:prstDash val="sysDot"/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" name="Text Box 3"/>
                        <p:cNvSpPr txBox="1"/>
                        <p:nvPr/>
                      </p:nvSpPr>
                      <p:spPr>
                        <a:xfrm>
                          <a:off x="1640131" y="1898402"/>
                          <a:ext cx="340995" cy="302821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Text Box 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40131" y="1898402"/>
                          <a:ext cx="340995" cy="302821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 Box 57"/>
                        <p:cNvSpPr txBox="1"/>
                        <p:nvPr/>
                      </p:nvSpPr>
                      <p:spPr>
                        <a:xfrm>
                          <a:off x="2307234" y="525490"/>
                          <a:ext cx="417830" cy="30226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ℏ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rgbClr val="00B050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Text 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07234" y="525490"/>
                          <a:ext cx="417830" cy="302260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Text Box 57"/>
                        <p:cNvSpPr txBox="1"/>
                        <p:nvPr/>
                      </p:nvSpPr>
                      <p:spPr>
                        <a:xfrm>
                          <a:off x="-8657" y="505336"/>
                          <a:ext cx="1275497" cy="462915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non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𝑟𝑒𝑙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B050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Text Box 5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8657" y="505336"/>
                          <a:ext cx="1275497" cy="46291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 r="-1429" b="-9211"/>
                          </a:stretch>
                        </a:blipFill>
                        <a:ln w="6350">
                          <a:noFill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371023" y="3186513"/>
                    <a:ext cx="894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Ground</a:t>
                    </a:r>
                    <a:endParaRPr lang="en-US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554834" y="1833151"/>
                    <a:ext cx="8534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Excited</a:t>
                    </a:r>
                    <a:endParaRPr lang="en-US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5366748" y="1574800"/>
                  <a:ext cx="30560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Displaced Harmonic Oscillator:</a:t>
                  </a:r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51232" y="4190004"/>
                    <a:ext cx="3056093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1400" dirty="0" smtClean="0"/>
                      <a:t>The potential energy surfaces of the ground and excited states have different equilibria.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US" sz="1400" dirty="0" smtClean="0"/>
                      <a:t> is related to the relaxation energy via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𝑟𝑒𝑙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/ℏ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𝜔</m:t>
                        </m:r>
                      </m:oMath>
                    </a14:m>
                    <a:endParaRPr lang="en-US" sz="1400" dirty="0" smtClean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1232" y="4190004"/>
                    <a:ext cx="3056093" cy="116955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00" t="-521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Rounded Rectangle 62"/>
            <p:cNvSpPr/>
            <p:nvPr/>
          </p:nvSpPr>
          <p:spPr>
            <a:xfrm>
              <a:off x="5181464" y="1407431"/>
              <a:ext cx="3437635" cy="41831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684145" y="2456695"/>
            <a:ext cx="38991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calculate the Huang Rhys factor, we 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geometries of the ground and excited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normal vibrational modes (of the ground state) and their frequencies</a:t>
            </a:r>
          </a:p>
          <a:p>
            <a:endParaRPr lang="en-US" dirty="0"/>
          </a:p>
          <a:p>
            <a:r>
              <a:rPr lang="en-US" dirty="0" smtClean="0"/>
              <a:t>These can be calculated using Gaussian 09.</a:t>
            </a:r>
          </a:p>
        </p:txBody>
      </p:sp>
    </p:spTree>
    <p:extLst>
      <p:ext uri="{BB962C8B-B14F-4D97-AF65-F5344CB8AC3E}">
        <p14:creationId xmlns:p14="http://schemas.microsoft.com/office/powerpoint/2010/main" val="243053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Ethylene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915277" y="1220806"/>
            <a:ext cx="5455509" cy="2494466"/>
            <a:chOff x="2961541" y="1644134"/>
            <a:chExt cx="5455509" cy="2494466"/>
          </a:xfrm>
        </p:grpSpPr>
        <p:grpSp>
          <p:nvGrpSpPr>
            <p:cNvPr id="47" name="Group 46"/>
            <p:cNvGrpSpPr/>
            <p:nvPr/>
          </p:nvGrpSpPr>
          <p:grpSpPr>
            <a:xfrm>
              <a:off x="2961541" y="1644134"/>
              <a:ext cx="5455509" cy="2494466"/>
              <a:chOff x="2961541" y="1644134"/>
              <a:chExt cx="5455509" cy="24944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2961541" y="1644134"/>
                <a:ext cx="3276258" cy="2494466"/>
                <a:chOff x="694265" y="1896533"/>
                <a:chExt cx="3276258" cy="2494466"/>
              </a:xfrm>
            </p:grpSpPr>
            <p:pic>
              <p:nvPicPr>
                <p:cNvPr id="1029" name="Picture 5" descr="C:\Users\tue56798\Desktop\EthyleneExcited.pn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575" t="28729" r="39575" b="28728"/>
                <a:stretch/>
              </p:blipFill>
              <p:spPr bwMode="auto">
                <a:xfrm>
                  <a:off x="694265" y="1896533"/>
                  <a:ext cx="1523659" cy="1972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C:\Users\tue56798\Desktop\EthyleneGround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862" t="29421" r="39287" b="28037"/>
                <a:stretch/>
              </p:blipFill>
              <p:spPr bwMode="auto">
                <a:xfrm>
                  <a:off x="2446864" y="1896533"/>
                  <a:ext cx="1523659" cy="1972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2516388" y="4021667"/>
                  <a:ext cx="1384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Excited State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743366" y="4021667"/>
                  <a:ext cx="1425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Ground State</a:t>
                  </a:r>
                  <a:endParaRPr lang="en-US" dirty="0"/>
                </a:p>
              </p:txBody>
            </p:sp>
          </p:grpSp>
          <p:cxnSp>
            <p:nvCxnSpPr>
              <p:cNvPr id="45" name="Straight Arrow Connector 44"/>
              <p:cNvCxnSpPr/>
              <p:nvPr/>
            </p:nvCxnSpPr>
            <p:spPr>
              <a:xfrm flipH="1">
                <a:off x="6417733" y="2630501"/>
                <a:ext cx="4064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6959600" y="2307335"/>
                <a:ext cx="14574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Double Bond </a:t>
                </a:r>
              </a:p>
              <a:p>
                <a:r>
                  <a:rPr lang="en-US" dirty="0" smtClean="0"/>
                  <a:t>Lengthens</a:t>
                </a:r>
                <a:endParaRPr lang="en-US" dirty="0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5459035" y="32596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448603" y="1727201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083603" y="3191935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47469" y="3162300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083603" y="1824567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845504" y="1824566"/>
              <a:ext cx="0" cy="1947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57544" y="3769718"/>
            <a:ext cx="6826099" cy="2835964"/>
            <a:chOff x="357544" y="3894826"/>
            <a:chExt cx="6826099" cy="2835964"/>
          </a:xfrm>
        </p:grpSpPr>
        <p:sp>
          <p:nvSpPr>
            <p:cNvPr id="72" name="TextBox 71"/>
            <p:cNvSpPr txBox="1"/>
            <p:nvPr/>
          </p:nvSpPr>
          <p:spPr>
            <a:xfrm>
              <a:off x="621566" y="3894826"/>
              <a:ext cx="498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 Normal Modes (Excluding Translation/Rotation):</a:t>
              </a:r>
              <a:endParaRPr lang="en-US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71" t="19938" r="35332" b="21743"/>
            <a:stretch/>
          </p:blipFill>
          <p:spPr>
            <a:xfrm>
              <a:off x="2110626" y="4309835"/>
              <a:ext cx="759799" cy="95838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4" t="21223" r="35127" b="23616"/>
            <a:stretch/>
          </p:blipFill>
          <p:spPr>
            <a:xfrm>
              <a:off x="2979953" y="4340243"/>
              <a:ext cx="700746" cy="9064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54" t="22510" r="34693" b="23899"/>
            <a:stretch/>
          </p:blipFill>
          <p:spPr>
            <a:xfrm>
              <a:off x="3807117" y="4373132"/>
              <a:ext cx="694731" cy="88067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61" t="22272" r="35530" b="22192"/>
            <a:stretch/>
          </p:blipFill>
          <p:spPr>
            <a:xfrm>
              <a:off x="4629986" y="4364954"/>
              <a:ext cx="734518" cy="91263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3" t="19036" r="33115" b="18445"/>
            <a:stretch/>
          </p:blipFill>
          <p:spPr>
            <a:xfrm>
              <a:off x="5481262" y="4313600"/>
              <a:ext cx="855644" cy="102739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1" t="22334" r="36602" b="20768"/>
            <a:stretch/>
          </p:blipFill>
          <p:spPr>
            <a:xfrm>
              <a:off x="6419020" y="4366811"/>
              <a:ext cx="725264" cy="93502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0" t="26077" r="34467" b="22434"/>
            <a:stretch/>
          </p:blipFill>
          <p:spPr>
            <a:xfrm>
              <a:off x="2124566" y="5608387"/>
              <a:ext cx="767410" cy="8461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6" t="26313" r="32927" b="24563"/>
            <a:stretch/>
          </p:blipFill>
          <p:spPr>
            <a:xfrm>
              <a:off x="2967884" y="5666514"/>
              <a:ext cx="858067" cy="80727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3" t="22334" r="35540" b="23635"/>
            <a:stretch/>
          </p:blipFill>
          <p:spPr>
            <a:xfrm>
              <a:off x="3875928" y="5633377"/>
              <a:ext cx="757519" cy="88791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18" t="22475" r="32963" b="22253"/>
            <a:stretch/>
          </p:blipFill>
          <p:spPr>
            <a:xfrm>
              <a:off x="4712185" y="5623382"/>
              <a:ext cx="857614" cy="9082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68" t="22334" r="35540" b="27666"/>
            <a:stretch/>
          </p:blipFill>
          <p:spPr>
            <a:xfrm>
              <a:off x="5619907" y="5648160"/>
              <a:ext cx="741777" cy="82166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57" t="23628" r="36709" b="19868"/>
            <a:stretch/>
          </p:blipFill>
          <p:spPr>
            <a:xfrm>
              <a:off x="6444923" y="5617593"/>
              <a:ext cx="699361" cy="92853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7544" y="5156333"/>
              <a:ext cx="682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Frequency (cm</a:t>
              </a:r>
              <a:r>
                <a:rPr lang="en-US" baseline="30000" dirty="0" smtClean="0"/>
                <a:t>-1</a:t>
              </a:r>
              <a:r>
                <a:rPr lang="en-US" dirty="0" smtClean="0"/>
                <a:t>):   836           979         984         1067         1247       1382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57639" y="6361458"/>
              <a:ext cx="495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1479        1692       3126        3139        3195      3223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7164" y="1374899"/>
            <a:ext cx="2213361" cy="1792302"/>
            <a:chOff x="277164" y="1401238"/>
            <a:chExt cx="2213361" cy="1792302"/>
          </a:xfrm>
        </p:grpSpPr>
        <p:sp>
          <p:nvSpPr>
            <p:cNvPr id="73" name="TextBox 72"/>
            <p:cNvSpPr txBox="1"/>
            <p:nvPr/>
          </p:nvSpPr>
          <p:spPr>
            <a:xfrm>
              <a:off x="357543" y="1439214"/>
              <a:ext cx="213298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can project the displacement onto the normal modes to find the Huang-Rhys Factor for each mode.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77164" y="1401238"/>
              <a:ext cx="2213361" cy="17659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2964378" y="5400557"/>
            <a:ext cx="842739" cy="1265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Huang Rhys Factors From Gaussian 09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optimized geometry of the ground and excited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normal vibrational modes by </a:t>
            </a:r>
            <a:r>
              <a:rPr lang="en-US" sz="2200" dirty="0" err="1" smtClean="0"/>
              <a:t>diagonalizing</a:t>
            </a:r>
            <a:r>
              <a:rPr lang="en-US" sz="2200" dirty="0" smtClean="0"/>
              <a:t> the mass weighted Hessian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Project the difference of the excited and ground state geometries onto the normal coordinates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the Huang-Rhys factor for each normal mode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endParaRPr lang="en-US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Calculate an effective Huang-Rhys factor and Frequency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00327" y="4461574"/>
                <a:ext cx="157312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2ℏ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27" y="4461574"/>
                <a:ext cx="1573123" cy="566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6105" y="5511283"/>
                <a:ext cx="1535228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𝑒𝑓𝑓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105" y="5511283"/>
                <a:ext cx="1535228" cy="764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5131" y="5511283"/>
                <a:ext cx="2289152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𝑒𝑓𝑓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31" y="5511283"/>
                <a:ext cx="2289152" cy="7645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0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g09_lambda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Running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</a:t>
            </a:r>
            <a:r>
              <a:rPr lang="en-US" sz="2200" dirty="0" smtClean="0"/>
              <a:t> will calculate the Huang-Rhys parameters for ground to excited (neutral, cation, anion) transformations.</a:t>
            </a:r>
          </a:p>
          <a:p>
            <a:pPr marL="0" indent="0">
              <a:buNone/>
            </a:pPr>
            <a:r>
              <a:rPr lang="en-US" sz="2200" dirty="0" smtClean="0"/>
              <a:t>Options: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in_file</a:t>
            </a:r>
            <a:r>
              <a:rPr lang="en-US" sz="2200" dirty="0" smtClean="0"/>
              <a:t>: specify the input file containing the necessary information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</a:t>
            </a:r>
            <a:r>
              <a:rPr lang="en-US" sz="22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out_file</a:t>
            </a:r>
            <a:r>
              <a:rPr lang="en-US" sz="2200" dirty="0" smtClean="0"/>
              <a:t>: </a:t>
            </a:r>
            <a:r>
              <a:rPr lang="en-US" sz="2200" dirty="0"/>
              <a:t>specify the </a:t>
            </a:r>
            <a:r>
              <a:rPr lang="en-US" sz="2200" dirty="0" smtClean="0"/>
              <a:t>file to write the results</a:t>
            </a:r>
          </a:p>
          <a:p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-m</a:t>
            </a:r>
            <a:r>
              <a:rPr lang="en-US" sz="2200" dirty="0" smtClean="0"/>
              <a:t>: make the Gaussian 09 input files</a:t>
            </a:r>
            <a:endParaRPr lang="en-US" sz="2200" dirty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477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g09_lambda Utility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7655" y="2097228"/>
            <a:ext cx="45967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file for making G09 input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Lines starting with # are ignored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Formatted checkpoint file names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ground_fch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test_g.fch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Ground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excited_fch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test_e.fch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Neutral Excited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test_c.fch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anion_fch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‘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test_a.fch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#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 for effective parameter calculations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1000.d0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upper_bound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1800.d0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Information for setting up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aussian calculations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QC method (ground/cation/anion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  ‘B3LYP/cc-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QC method (neutral excited)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emethod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‘TD=(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nstates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=1,root=1) B3LYP/cc-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pVTZ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name of G09 input files generated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 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xyz file containing coordinates to be optimized</a:t>
            </a:r>
          </a:p>
          <a:p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xyz_file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ethylene.xyz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654" y="1654543"/>
            <a:ext cx="2362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Input File: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014453" y="1654542"/>
            <a:ext cx="2169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Example XYZ File: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5014453" y="2099857"/>
            <a:ext cx="3498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0.00000000  0.00000000  0.00000000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1.30860442  0.03217880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 1.87664502 -0.89810604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 1.83023441  0.98925881  0.00000000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  -0.52162999 -0.95708001  </a:t>
            </a: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0.00000000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4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g09_lambda Utility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BF2A-CAE3-400D-9F96-8CE343957DD1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Example Usage: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./g09_lambda.exe –m –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(Run Gaussian 09 Calculations)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(Convert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 using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formchk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g09_lambda.exe –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ethylene.inp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ethylene.out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3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9014</TotalTime>
  <Words>2970</Words>
  <Application>Microsoft Office PowerPoint</Application>
  <PresentationFormat>On-screen Show (4:3)</PresentationFormat>
  <Paragraphs>627</Paragraphs>
  <Slides>28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ChemSketch</vt:lpstr>
      <vt:lpstr>Using Quantum Chemistry to Parameterize the Frenkel/Charge-Transfer Holstein Hamiltonian</vt:lpstr>
      <vt:lpstr>Overview</vt:lpstr>
      <vt:lpstr>Overview</vt:lpstr>
      <vt:lpstr>Huang Rhys Factors</vt:lpstr>
      <vt:lpstr>Example: Ethylene</vt:lpstr>
      <vt:lpstr>Huang Rhys Factors From Gaussian 09 </vt:lpstr>
      <vt:lpstr>Using the g09_lambda Utility Program</vt:lpstr>
      <vt:lpstr>Using the g09_lambda Utility Program</vt:lpstr>
      <vt:lpstr>Using the g09_lambda Utility Program</vt:lpstr>
      <vt:lpstr>Using the g09_lambda Utility Program</vt:lpstr>
      <vt:lpstr>Using the g09_lambda Utility Program</vt:lpstr>
      <vt:lpstr>Charge Transfer Integrals</vt:lpstr>
      <vt:lpstr>Example: Ethylene</vt:lpstr>
      <vt:lpstr>Charge Transfer Integrals From Gaussian 09 </vt:lpstr>
      <vt:lpstr>Using the g09_ctint Utility Program</vt:lpstr>
      <vt:lpstr>Using the g09_ctint Utility Program</vt:lpstr>
      <vt:lpstr>Using the g09_ctint Utility Program</vt:lpstr>
      <vt:lpstr>Using the g09_ctint Utility Program</vt:lpstr>
      <vt:lpstr>Example: Ethylene</vt:lpstr>
      <vt:lpstr>Coulomb Coupling (Transition Charges)</vt:lpstr>
      <vt:lpstr>Example: Ethylene</vt:lpstr>
      <vt:lpstr>Transition Charges From Gaussian 09 </vt:lpstr>
      <vt:lpstr>Using the g09_tq Utility Program</vt:lpstr>
      <vt:lpstr>Using the g09_tq Utility Program</vt:lpstr>
      <vt:lpstr>Using the g09_tq Utility Program</vt:lpstr>
      <vt:lpstr>Using the g09_tq Utility Program</vt:lpstr>
      <vt:lpstr>Example: Ethylene</vt:lpstr>
      <vt:lpstr>Some 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Hestand</dc:creator>
  <cp:lastModifiedBy>Nicholas Hestand</cp:lastModifiedBy>
  <cp:revision>78</cp:revision>
  <dcterms:created xsi:type="dcterms:W3CDTF">2017-04-12T15:26:48Z</dcterms:created>
  <dcterms:modified xsi:type="dcterms:W3CDTF">2017-05-17T19:12:04Z</dcterms:modified>
</cp:coreProperties>
</file>