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fr-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72"/>
    <p:restoredTop sz="94611"/>
  </p:normalViewPr>
  <p:slideViewPr>
    <p:cSldViewPr snapToGrid="0" snapToObjects="1">
      <p:cViewPr varScale="1">
        <p:scale>
          <a:sx n="80" d="100"/>
          <a:sy n="80" d="100"/>
        </p:scale>
        <p:origin x="49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007147-672F-C446-B01C-859F40565D01}"/>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NE"/>
          </a:p>
        </p:txBody>
      </p:sp>
      <p:sp>
        <p:nvSpPr>
          <p:cNvPr id="3" name="Sous-titre 2">
            <a:extLst>
              <a:ext uri="{FF2B5EF4-FFF2-40B4-BE49-F238E27FC236}">
                <a16:creationId xmlns:a16="http://schemas.microsoft.com/office/drawing/2014/main" id="{4E842AA1-E400-414A-B603-F9871975FC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NE"/>
          </a:p>
        </p:txBody>
      </p:sp>
      <p:sp>
        <p:nvSpPr>
          <p:cNvPr id="4" name="Espace réservé de la date 3">
            <a:extLst>
              <a:ext uri="{FF2B5EF4-FFF2-40B4-BE49-F238E27FC236}">
                <a16:creationId xmlns:a16="http://schemas.microsoft.com/office/drawing/2014/main" id="{23D83BD9-C812-ED41-B74D-F750F4498E19}"/>
              </a:ext>
            </a:extLst>
          </p:cNvPr>
          <p:cNvSpPr>
            <a:spLocks noGrp="1"/>
          </p:cNvSpPr>
          <p:nvPr>
            <p:ph type="dt" sz="half" idx="10"/>
          </p:nvPr>
        </p:nvSpPr>
        <p:spPr/>
        <p:txBody>
          <a:bodyPr/>
          <a:lstStyle/>
          <a:p>
            <a:fld id="{38A8EEC6-9D98-F44A-8120-F89D6E070608}" type="datetimeFigureOut">
              <a:rPr lang="fr-NE" smtClean="0"/>
              <a:t>25/11/2020</a:t>
            </a:fld>
            <a:endParaRPr lang="fr-NE"/>
          </a:p>
        </p:txBody>
      </p:sp>
      <p:sp>
        <p:nvSpPr>
          <p:cNvPr id="5" name="Espace réservé du pied de page 4">
            <a:extLst>
              <a:ext uri="{FF2B5EF4-FFF2-40B4-BE49-F238E27FC236}">
                <a16:creationId xmlns:a16="http://schemas.microsoft.com/office/drawing/2014/main" id="{07493455-9606-1548-8EEF-3F6EE5FE519A}"/>
              </a:ext>
            </a:extLst>
          </p:cNvPr>
          <p:cNvSpPr>
            <a:spLocks noGrp="1"/>
          </p:cNvSpPr>
          <p:nvPr>
            <p:ph type="ftr" sz="quarter" idx="11"/>
          </p:nvPr>
        </p:nvSpPr>
        <p:spPr/>
        <p:txBody>
          <a:bodyPr/>
          <a:lstStyle/>
          <a:p>
            <a:endParaRPr lang="fr-NE"/>
          </a:p>
        </p:txBody>
      </p:sp>
      <p:sp>
        <p:nvSpPr>
          <p:cNvPr id="6" name="Espace réservé du numéro de diapositive 5">
            <a:extLst>
              <a:ext uri="{FF2B5EF4-FFF2-40B4-BE49-F238E27FC236}">
                <a16:creationId xmlns:a16="http://schemas.microsoft.com/office/drawing/2014/main" id="{79EA3ADC-AF2A-B041-B8C3-EC06DE62747D}"/>
              </a:ext>
            </a:extLst>
          </p:cNvPr>
          <p:cNvSpPr>
            <a:spLocks noGrp="1"/>
          </p:cNvSpPr>
          <p:nvPr>
            <p:ph type="sldNum" sz="quarter" idx="12"/>
          </p:nvPr>
        </p:nvSpPr>
        <p:spPr/>
        <p:txBody>
          <a:bodyPr/>
          <a:lstStyle/>
          <a:p>
            <a:fld id="{0245B51F-BD85-0A45-AB50-79C51A71A32E}" type="slidenum">
              <a:rPr lang="fr-NE" smtClean="0"/>
              <a:t>‹N°›</a:t>
            </a:fld>
            <a:endParaRPr lang="fr-NE"/>
          </a:p>
        </p:txBody>
      </p:sp>
    </p:spTree>
    <p:extLst>
      <p:ext uri="{BB962C8B-B14F-4D97-AF65-F5344CB8AC3E}">
        <p14:creationId xmlns:p14="http://schemas.microsoft.com/office/powerpoint/2010/main" val="3155279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E488ED-D783-F440-8669-F430473CAFB8}"/>
              </a:ext>
            </a:extLst>
          </p:cNvPr>
          <p:cNvSpPr>
            <a:spLocks noGrp="1"/>
          </p:cNvSpPr>
          <p:nvPr>
            <p:ph type="title"/>
          </p:nvPr>
        </p:nvSpPr>
        <p:spPr/>
        <p:txBody>
          <a:bodyPr/>
          <a:lstStyle/>
          <a:p>
            <a:r>
              <a:rPr lang="fr-FR"/>
              <a:t>Modifiez le style du titre</a:t>
            </a:r>
            <a:endParaRPr lang="fr-NE"/>
          </a:p>
        </p:txBody>
      </p:sp>
      <p:sp>
        <p:nvSpPr>
          <p:cNvPr id="3" name="Espace réservé du texte vertical 2">
            <a:extLst>
              <a:ext uri="{FF2B5EF4-FFF2-40B4-BE49-F238E27FC236}">
                <a16:creationId xmlns:a16="http://schemas.microsoft.com/office/drawing/2014/main" id="{476DD23E-6FCC-7C41-9F1E-DFFCD36998C6}"/>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NE"/>
          </a:p>
        </p:txBody>
      </p:sp>
      <p:sp>
        <p:nvSpPr>
          <p:cNvPr id="4" name="Espace réservé de la date 3">
            <a:extLst>
              <a:ext uri="{FF2B5EF4-FFF2-40B4-BE49-F238E27FC236}">
                <a16:creationId xmlns:a16="http://schemas.microsoft.com/office/drawing/2014/main" id="{A01F9F0E-1F55-8A4C-AF4C-8D29B2B2615B}"/>
              </a:ext>
            </a:extLst>
          </p:cNvPr>
          <p:cNvSpPr>
            <a:spLocks noGrp="1"/>
          </p:cNvSpPr>
          <p:nvPr>
            <p:ph type="dt" sz="half" idx="10"/>
          </p:nvPr>
        </p:nvSpPr>
        <p:spPr/>
        <p:txBody>
          <a:bodyPr/>
          <a:lstStyle/>
          <a:p>
            <a:fld id="{38A8EEC6-9D98-F44A-8120-F89D6E070608}" type="datetimeFigureOut">
              <a:rPr lang="fr-NE" smtClean="0"/>
              <a:t>25/11/2020</a:t>
            </a:fld>
            <a:endParaRPr lang="fr-NE"/>
          </a:p>
        </p:txBody>
      </p:sp>
      <p:sp>
        <p:nvSpPr>
          <p:cNvPr id="5" name="Espace réservé du pied de page 4">
            <a:extLst>
              <a:ext uri="{FF2B5EF4-FFF2-40B4-BE49-F238E27FC236}">
                <a16:creationId xmlns:a16="http://schemas.microsoft.com/office/drawing/2014/main" id="{4E0C47DA-9E1F-9D47-834A-C3068B13B8CF}"/>
              </a:ext>
            </a:extLst>
          </p:cNvPr>
          <p:cNvSpPr>
            <a:spLocks noGrp="1"/>
          </p:cNvSpPr>
          <p:nvPr>
            <p:ph type="ftr" sz="quarter" idx="11"/>
          </p:nvPr>
        </p:nvSpPr>
        <p:spPr/>
        <p:txBody>
          <a:bodyPr/>
          <a:lstStyle/>
          <a:p>
            <a:endParaRPr lang="fr-NE"/>
          </a:p>
        </p:txBody>
      </p:sp>
      <p:sp>
        <p:nvSpPr>
          <p:cNvPr id="6" name="Espace réservé du numéro de diapositive 5">
            <a:extLst>
              <a:ext uri="{FF2B5EF4-FFF2-40B4-BE49-F238E27FC236}">
                <a16:creationId xmlns:a16="http://schemas.microsoft.com/office/drawing/2014/main" id="{8C482E64-3CEB-F945-9A7F-A53351D307C1}"/>
              </a:ext>
            </a:extLst>
          </p:cNvPr>
          <p:cNvSpPr>
            <a:spLocks noGrp="1"/>
          </p:cNvSpPr>
          <p:nvPr>
            <p:ph type="sldNum" sz="quarter" idx="12"/>
          </p:nvPr>
        </p:nvSpPr>
        <p:spPr/>
        <p:txBody>
          <a:bodyPr/>
          <a:lstStyle/>
          <a:p>
            <a:fld id="{0245B51F-BD85-0A45-AB50-79C51A71A32E}" type="slidenum">
              <a:rPr lang="fr-NE" smtClean="0"/>
              <a:t>‹N°›</a:t>
            </a:fld>
            <a:endParaRPr lang="fr-NE"/>
          </a:p>
        </p:txBody>
      </p:sp>
    </p:spTree>
    <p:extLst>
      <p:ext uri="{BB962C8B-B14F-4D97-AF65-F5344CB8AC3E}">
        <p14:creationId xmlns:p14="http://schemas.microsoft.com/office/powerpoint/2010/main" val="3245786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C3751139-4DEE-F94B-91C3-47EE32E7644E}"/>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NE"/>
          </a:p>
        </p:txBody>
      </p:sp>
      <p:sp>
        <p:nvSpPr>
          <p:cNvPr id="3" name="Espace réservé du texte vertical 2">
            <a:extLst>
              <a:ext uri="{FF2B5EF4-FFF2-40B4-BE49-F238E27FC236}">
                <a16:creationId xmlns:a16="http://schemas.microsoft.com/office/drawing/2014/main" id="{959CA93C-88AB-3348-AAA6-7191F52BA86E}"/>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NE"/>
          </a:p>
        </p:txBody>
      </p:sp>
      <p:sp>
        <p:nvSpPr>
          <p:cNvPr id="4" name="Espace réservé de la date 3">
            <a:extLst>
              <a:ext uri="{FF2B5EF4-FFF2-40B4-BE49-F238E27FC236}">
                <a16:creationId xmlns:a16="http://schemas.microsoft.com/office/drawing/2014/main" id="{477CE52E-89B1-8247-BE52-32C23C619038}"/>
              </a:ext>
            </a:extLst>
          </p:cNvPr>
          <p:cNvSpPr>
            <a:spLocks noGrp="1"/>
          </p:cNvSpPr>
          <p:nvPr>
            <p:ph type="dt" sz="half" idx="10"/>
          </p:nvPr>
        </p:nvSpPr>
        <p:spPr/>
        <p:txBody>
          <a:bodyPr/>
          <a:lstStyle/>
          <a:p>
            <a:fld id="{38A8EEC6-9D98-F44A-8120-F89D6E070608}" type="datetimeFigureOut">
              <a:rPr lang="fr-NE" smtClean="0"/>
              <a:t>25/11/2020</a:t>
            </a:fld>
            <a:endParaRPr lang="fr-NE"/>
          </a:p>
        </p:txBody>
      </p:sp>
      <p:sp>
        <p:nvSpPr>
          <p:cNvPr id="5" name="Espace réservé du pied de page 4">
            <a:extLst>
              <a:ext uri="{FF2B5EF4-FFF2-40B4-BE49-F238E27FC236}">
                <a16:creationId xmlns:a16="http://schemas.microsoft.com/office/drawing/2014/main" id="{1C7F973E-ECC3-5047-AF3B-60902A707ED1}"/>
              </a:ext>
            </a:extLst>
          </p:cNvPr>
          <p:cNvSpPr>
            <a:spLocks noGrp="1"/>
          </p:cNvSpPr>
          <p:nvPr>
            <p:ph type="ftr" sz="quarter" idx="11"/>
          </p:nvPr>
        </p:nvSpPr>
        <p:spPr/>
        <p:txBody>
          <a:bodyPr/>
          <a:lstStyle/>
          <a:p>
            <a:endParaRPr lang="fr-NE"/>
          </a:p>
        </p:txBody>
      </p:sp>
      <p:sp>
        <p:nvSpPr>
          <p:cNvPr id="6" name="Espace réservé du numéro de diapositive 5">
            <a:extLst>
              <a:ext uri="{FF2B5EF4-FFF2-40B4-BE49-F238E27FC236}">
                <a16:creationId xmlns:a16="http://schemas.microsoft.com/office/drawing/2014/main" id="{44D52DA5-0FDA-E54C-9D15-B9CC06578909}"/>
              </a:ext>
            </a:extLst>
          </p:cNvPr>
          <p:cNvSpPr>
            <a:spLocks noGrp="1"/>
          </p:cNvSpPr>
          <p:nvPr>
            <p:ph type="sldNum" sz="quarter" idx="12"/>
          </p:nvPr>
        </p:nvSpPr>
        <p:spPr/>
        <p:txBody>
          <a:bodyPr/>
          <a:lstStyle/>
          <a:p>
            <a:fld id="{0245B51F-BD85-0A45-AB50-79C51A71A32E}" type="slidenum">
              <a:rPr lang="fr-NE" smtClean="0"/>
              <a:t>‹N°›</a:t>
            </a:fld>
            <a:endParaRPr lang="fr-NE"/>
          </a:p>
        </p:txBody>
      </p:sp>
    </p:spTree>
    <p:extLst>
      <p:ext uri="{BB962C8B-B14F-4D97-AF65-F5344CB8AC3E}">
        <p14:creationId xmlns:p14="http://schemas.microsoft.com/office/powerpoint/2010/main" val="3864258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7839DD-9FE9-BB43-A3BA-C84C25419EDD}"/>
              </a:ext>
            </a:extLst>
          </p:cNvPr>
          <p:cNvSpPr>
            <a:spLocks noGrp="1"/>
          </p:cNvSpPr>
          <p:nvPr>
            <p:ph type="title"/>
          </p:nvPr>
        </p:nvSpPr>
        <p:spPr/>
        <p:txBody>
          <a:bodyPr/>
          <a:lstStyle/>
          <a:p>
            <a:r>
              <a:rPr lang="fr-FR"/>
              <a:t>Modifiez le style du titre</a:t>
            </a:r>
            <a:endParaRPr lang="fr-NE"/>
          </a:p>
        </p:txBody>
      </p:sp>
      <p:sp>
        <p:nvSpPr>
          <p:cNvPr id="3" name="Espace réservé du contenu 2">
            <a:extLst>
              <a:ext uri="{FF2B5EF4-FFF2-40B4-BE49-F238E27FC236}">
                <a16:creationId xmlns:a16="http://schemas.microsoft.com/office/drawing/2014/main" id="{3596FE75-397C-5C4C-A52A-73C53C905C13}"/>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NE"/>
          </a:p>
        </p:txBody>
      </p:sp>
      <p:sp>
        <p:nvSpPr>
          <p:cNvPr id="4" name="Espace réservé de la date 3">
            <a:extLst>
              <a:ext uri="{FF2B5EF4-FFF2-40B4-BE49-F238E27FC236}">
                <a16:creationId xmlns:a16="http://schemas.microsoft.com/office/drawing/2014/main" id="{57A16D93-CE5F-5249-A17A-1AC5F9C8533D}"/>
              </a:ext>
            </a:extLst>
          </p:cNvPr>
          <p:cNvSpPr>
            <a:spLocks noGrp="1"/>
          </p:cNvSpPr>
          <p:nvPr>
            <p:ph type="dt" sz="half" idx="10"/>
          </p:nvPr>
        </p:nvSpPr>
        <p:spPr/>
        <p:txBody>
          <a:bodyPr/>
          <a:lstStyle/>
          <a:p>
            <a:fld id="{38A8EEC6-9D98-F44A-8120-F89D6E070608}" type="datetimeFigureOut">
              <a:rPr lang="fr-NE" smtClean="0"/>
              <a:t>25/11/2020</a:t>
            </a:fld>
            <a:endParaRPr lang="fr-NE"/>
          </a:p>
        </p:txBody>
      </p:sp>
      <p:sp>
        <p:nvSpPr>
          <p:cNvPr id="5" name="Espace réservé du pied de page 4">
            <a:extLst>
              <a:ext uri="{FF2B5EF4-FFF2-40B4-BE49-F238E27FC236}">
                <a16:creationId xmlns:a16="http://schemas.microsoft.com/office/drawing/2014/main" id="{738A76C8-C15B-EB41-9FE8-7BA270346C2C}"/>
              </a:ext>
            </a:extLst>
          </p:cNvPr>
          <p:cNvSpPr>
            <a:spLocks noGrp="1"/>
          </p:cNvSpPr>
          <p:nvPr>
            <p:ph type="ftr" sz="quarter" idx="11"/>
          </p:nvPr>
        </p:nvSpPr>
        <p:spPr/>
        <p:txBody>
          <a:bodyPr/>
          <a:lstStyle/>
          <a:p>
            <a:endParaRPr lang="fr-NE"/>
          </a:p>
        </p:txBody>
      </p:sp>
      <p:sp>
        <p:nvSpPr>
          <p:cNvPr id="6" name="Espace réservé du numéro de diapositive 5">
            <a:extLst>
              <a:ext uri="{FF2B5EF4-FFF2-40B4-BE49-F238E27FC236}">
                <a16:creationId xmlns:a16="http://schemas.microsoft.com/office/drawing/2014/main" id="{8B450C1C-1501-8448-9F36-F813CCE98D92}"/>
              </a:ext>
            </a:extLst>
          </p:cNvPr>
          <p:cNvSpPr>
            <a:spLocks noGrp="1"/>
          </p:cNvSpPr>
          <p:nvPr>
            <p:ph type="sldNum" sz="quarter" idx="12"/>
          </p:nvPr>
        </p:nvSpPr>
        <p:spPr/>
        <p:txBody>
          <a:bodyPr/>
          <a:lstStyle/>
          <a:p>
            <a:fld id="{0245B51F-BD85-0A45-AB50-79C51A71A32E}" type="slidenum">
              <a:rPr lang="fr-NE" smtClean="0"/>
              <a:t>‹N°›</a:t>
            </a:fld>
            <a:endParaRPr lang="fr-NE"/>
          </a:p>
        </p:txBody>
      </p:sp>
    </p:spTree>
    <p:extLst>
      <p:ext uri="{BB962C8B-B14F-4D97-AF65-F5344CB8AC3E}">
        <p14:creationId xmlns:p14="http://schemas.microsoft.com/office/powerpoint/2010/main" val="173400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DCEB54-37DB-B642-8153-D20A4FEED39F}"/>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NE"/>
          </a:p>
        </p:txBody>
      </p:sp>
      <p:sp>
        <p:nvSpPr>
          <p:cNvPr id="3" name="Espace réservé du texte 2">
            <a:extLst>
              <a:ext uri="{FF2B5EF4-FFF2-40B4-BE49-F238E27FC236}">
                <a16:creationId xmlns:a16="http://schemas.microsoft.com/office/drawing/2014/main" id="{7CFB7D85-275A-9848-80D1-74EB716AEE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E194F498-E2D1-1443-A105-73C6D5BE1866}"/>
              </a:ext>
            </a:extLst>
          </p:cNvPr>
          <p:cNvSpPr>
            <a:spLocks noGrp="1"/>
          </p:cNvSpPr>
          <p:nvPr>
            <p:ph type="dt" sz="half" idx="10"/>
          </p:nvPr>
        </p:nvSpPr>
        <p:spPr/>
        <p:txBody>
          <a:bodyPr/>
          <a:lstStyle/>
          <a:p>
            <a:fld id="{38A8EEC6-9D98-F44A-8120-F89D6E070608}" type="datetimeFigureOut">
              <a:rPr lang="fr-NE" smtClean="0"/>
              <a:t>25/11/2020</a:t>
            </a:fld>
            <a:endParaRPr lang="fr-NE"/>
          </a:p>
        </p:txBody>
      </p:sp>
      <p:sp>
        <p:nvSpPr>
          <p:cNvPr id="5" name="Espace réservé du pied de page 4">
            <a:extLst>
              <a:ext uri="{FF2B5EF4-FFF2-40B4-BE49-F238E27FC236}">
                <a16:creationId xmlns:a16="http://schemas.microsoft.com/office/drawing/2014/main" id="{342F66C7-D87A-0949-B57D-508EA7397462}"/>
              </a:ext>
            </a:extLst>
          </p:cNvPr>
          <p:cNvSpPr>
            <a:spLocks noGrp="1"/>
          </p:cNvSpPr>
          <p:nvPr>
            <p:ph type="ftr" sz="quarter" idx="11"/>
          </p:nvPr>
        </p:nvSpPr>
        <p:spPr/>
        <p:txBody>
          <a:bodyPr/>
          <a:lstStyle/>
          <a:p>
            <a:endParaRPr lang="fr-NE"/>
          </a:p>
        </p:txBody>
      </p:sp>
      <p:sp>
        <p:nvSpPr>
          <p:cNvPr id="6" name="Espace réservé du numéro de diapositive 5">
            <a:extLst>
              <a:ext uri="{FF2B5EF4-FFF2-40B4-BE49-F238E27FC236}">
                <a16:creationId xmlns:a16="http://schemas.microsoft.com/office/drawing/2014/main" id="{15B08813-688E-B244-AC84-C37121BD3B5A}"/>
              </a:ext>
            </a:extLst>
          </p:cNvPr>
          <p:cNvSpPr>
            <a:spLocks noGrp="1"/>
          </p:cNvSpPr>
          <p:nvPr>
            <p:ph type="sldNum" sz="quarter" idx="12"/>
          </p:nvPr>
        </p:nvSpPr>
        <p:spPr/>
        <p:txBody>
          <a:bodyPr/>
          <a:lstStyle/>
          <a:p>
            <a:fld id="{0245B51F-BD85-0A45-AB50-79C51A71A32E}" type="slidenum">
              <a:rPr lang="fr-NE" smtClean="0"/>
              <a:t>‹N°›</a:t>
            </a:fld>
            <a:endParaRPr lang="fr-NE"/>
          </a:p>
        </p:txBody>
      </p:sp>
    </p:spTree>
    <p:extLst>
      <p:ext uri="{BB962C8B-B14F-4D97-AF65-F5344CB8AC3E}">
        <p14:creationId xmlns:p14="http://schemas.microsoft.com/office/powerpoint/2010/main" val="1302671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86AB4D-6DF6-7C43-8335-D3FB95C27AC9}"/>
              </a:ext>
            </a:extLst>
          </p:cNvPr>
          <p:cNvSpPr>
            <a:spLocks noGrp="1"/>
          </p:cNvSpPr>
          <p:nvPr>
            <p:ph type="title"/>
          </p:nvPr>
        </p:nvSpPr>
        <p:spPr/>
        <p:txBody>
          <a:bodyPr/>
          <a:lstStyle/>
          <a:p>
            <a:r>
              <a:rPr lang="fr-FR"/>
              <a:t>Modifiez le style du titre</a:t>
            </a:r>
            <a:endParaRPr lang="fr-NE"/>
          </a:p>
        </p:txBody>
      </p:sp>
      <p:sp>
        <p:nvSpPr>
          <p:cNvPr id="3" name="Espace réservé du contenu 2">
            <a:extLst>
              <a:ext uri="{FF2B5EF4-FFF2-40B4-BE49-F238E27FC236}">
                <a16:creationId xmlns:a16="http://schemas.microsoft.com/office/drawing/2014/main" id="{BEE9C4AA-2B48-E74C-9FC0-8695734422D8}"/>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NE"/>
          </a:p>
        </p:txBody>
      </p:sp>
      <p:sp>
        <p:nvSpPr>
          <p:cNvPr id="4" name="Espace réservé du contenu 3">
            <a:extLst>
              <a:ext uri="{FF2B5EF4-FFF2-40B4-BE49-F238E27FC236}">
                <a16:creationId xmlns:a16="http://schemas.microsoft.com/office/drawing/2014/main" id="{7A623B7E-73DF-A44C-AB4E-2CAD75C05D6A}"/>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NE"/>
          </a:p>
        </p:txBody>
      </p:sp>
      <p:sp>
        <p:nvSpPr>
          <p:cNvPr id="5" name="Espace réservé de la date 4">
            <a:extLst>
              <a:ext uri="{FF2B5EF4-FFF2-40B4-BE49-F238E27FC236}">
                <a16:creationId xmlns:a16="http://schemas.microsoft.com/office/drawing/2014/main" id="{27CE130A-4452-C747-B9C0-59BFFFC80142}"/>
              </a:ext>
            </a:extLst>
          </p:cNvPr>
          <p:cNvSpPr>
            <a:spLocks noGrp="1"/>
          </p:cNvSpPr>
          <p:nvPr>
            <p:ph type="dt" sz="half" idx="10"/>
          </p:nvPr>
        </p:nvSpPr>
        <p:spPr/>
        <p:txBody>
          <a:bodyPr/>
          <a:lstStyle/>
          <a:p>
            <a:fld id="{38A8EEC6-9D98-F44A-8120-F89D6E070608}" type="datetimeFigureOut">
              <a:rPr lang="fr-NE" smtClean="0"/>
              <a:t>25/11/2020</a:t>
            </a:fld>
            <a:endParaRPr lang="fr-NE"/>
          </a:p>
        </p:txBody>
      </p:sp>
      <p:sp>
        <p:nvSpPr>
          <p:cNvPr id="6" name="Espace réservé du pied de page 5">
            <a:extLst>
              <a:ext uri="{FF2B5EF4-FFF2-40B4-BE49-F238E27FC236}">
                <a16:creationId xmlns:a16="http://schemas.microsoft.com/office/drawing/2014/main" id="{CCDE26E8-2718-C64E-BF35-94D456504187}"/>
              </a:ext>
            </a:extLst>
          </p:cNvPr>
          <p:cNvSpPr>
            <a:spLocks noGrp="1"/>
          </p:cNvSpPr>
          <p:nvPr>
            <p:ph type="ftr" sz="quarter" idx="11"/>
          </p:nvPr>
        </p:nvSpPr>
        <p:spPr/>
        <p:txBody>
          <a:bodyPr/>
          <a:lstStyle/>
          <a:p>
            <a:endParaRPr lang="fr-NE"/>
          </a:p>
        </p:txBody>
      </p:sp>
      <p:sp>
        <p:nvSpPr>
          <p:cNvPr id="7" name="Espace réservé du numéro de diapositive 6">
            <a:extLst>
              <a:ext uri="{FF2B5EF4-FFF2-40B4-BE49-F238E27FC236}">
                <a16:creationId xmlns:a16="http://schemas.microsoft.com/office/drawing/2014/main" id="{DF9AFD67-263B-084B-90CC-A7F2BE028626}"/>
              </a:ext>
            </a:extLst>
          </p:cNvPr>
          <p:cNvSpPr>
            <a:spLocks noGrp="1"/>
          </p:cNvSpPr>
          <p:nvPr>
            <p:ph type="sldNum" sz="quarter" idx="12"/>
          </p:nvPr>
        </p:nvSpPr>
        <p:spPr/>
        <p:txBody>
          <a:bodyPr/>
          <a:lstStyle/>
          <a:p>
            <a:fld id="{0245B51F-BD85-0A45-AB50-79C51A71A32E}" type="slidenum">
              <a:rPr lang="fr-NE" smtClean="0"/>
              <a:t>‹N°›</a:t>
            </a:fld>
            <a:endParaRPr lang="fr-NE"/>
          </a:p>
        </p:txBody>
      </p:sp>
    </p:spTree>
    <p:extLst>
      <p:ext uri="{BB962C8B-B14F-4D97-AF65-F5344CB8AC3E}">
        <p14:creationId xmlns:p14="http://schemas.microsoft.com/office/powerpoint/2010/main" val="2309350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823644-6F78-B347-8D41-075F5ED61D21}"/>
              </a:ext>
            </a:extLst>
          </p:cNvPr>
          <p:cNvSpPr>
            <a:spLocks noGrp="1"/>
          </p:cNvSpPr>
          <p:nvPr>
            <p:ph type="title"/>
          </p:nvPr>
        </p:nvSpPr>
        <p:spPr>
          <a:xfrm>
            <a:off x="839788" y="365125"/>
            <a:ext cx="10515600" cy="1325563"/>
          </a:xfrm>
        </p:spPr>
        <p:txBody>
          <a:bodyPr/>
          <a:lstStyle/>
          <a:p>
            <a:r>
              <a:rPr lang="fr-FR"/>
              <a:t>Modifiez le style du titre</a:t>
            </a:r>
            <a:endParaRPr lang="fr-NE"/>
          </a:p>
        </p:txBody>
      </p:sp>
      <p:sp>
        <p:nvSpPr>
          <p:cNvPr id="3" name="Espace réservé du texte 2">
            <a:extLst>
              <a:ext uri="{FF2B5EF4-FFF2-40B4-BE49-F238E27FC236}">
                <a16:creationId xmlns:a16="http://schemas.microsoft.com/office/drawing/2014/main" id="{624BA3EA-1981-0B48-B762-96D23C7A8B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61B6EEDB-224E-8A4E-B717-1ED5B14DDA14}"/>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NE"/>
          </a:p>
        </p:txBody>
      </p:sp>
      <p:sp>
        <p:nvSpPr>
          <p:cNvPr id="5" name="Espace réservé du texte 4">
            <a:extLst>
              <a:ext uri="{FF2B5EF4-FFF2-40B4-BE49-F238E27FC236}">
                <a16:creationId xmlns:a16="http://schemas.microsoft.com/office/drawing/2014/main" id="{DFE4D056-E11C-684A-AFE9-660AA08E2E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885C1E65-C4F9-0A40-86BA-6F79680F823E}"/>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NE"/>
          </a:p>
        </p:txBody>
      </p:sp>
      <p:sp>
        <p:nvSpPr>
          <p:cNvPr id="7" name="Espace réservé de la date 6">
            <a:extLst>
              <a:ext uri="{FF2B5EF4-FFF2-40B4-BE49-F238E27FC236}">
                <a16:creationId xmlns:a16="http://schemas.microsoft.com/office/drawing/2014/main" id="{C5296A1A-46BB-944F-817E-F928ABBD6F22}"/>
              </a:ext>
            </a:extLst>
          </p:cNvPr>
          <p:cNvSpPr>
            <a:spLocks noGrp="1"/>
          </p:cNvSpPr>
          <p:nvPr>
            <p:ph type="dt" sz="half" idx="10"/>
          </p:nvPr>
        </p:nvSpPr>
        <p:spPr/>
        <p:txBody>
          <a:bodyPr/>
          <a:lstStyle/>
          <a:p>
            <a:fld id="{38A8EEC6-9D98-F44A-8120-F89D6E070608}" type="datetimeFigureOut">
              <a:rPr lang="fr-NE" smtClean="0"/>
              <a:t>25/11/2020</a:t>
            </a:fld>
            <a:endParaRPr lang="fr-NE"/>
          </a:p>
        </p:txBody>
      </p:sp>
      <p:sp>
        <p:nvSpPr>
          <p:cNvPr id="8" name="Espace réservé du pied de page 7">
            <a:extLst>
              <a:ext uri="{FF2B5EF4-FFF2-40B4-BE49-F238E27FC236}">
                <a16:creationId xmlns:a16="http://schemas.microsoft.com/office/drawing/2014/main" id="{F4B961F5-009C-1845-91EE-824F5E2EC761}"/>
              </a:ext>
            </a:extLst>
          </p:cNvPr>
          <p:cNvSpPr>
            <a:spLocks noGrp="1"/>
          </p:cNvSpPr>
          <p:nvPr>
            <p:ph type="ftr" sz="quarter" idx="11"/>
          </p:nvPr>
        </p:nvSpPr>
        <p:spPr/>
        <p:txBody>
          <a:bodyPr/>
          <a:lstStyle/>
          <a:p>
            <a:endParaRPr lang="fr-NE"/>
          </a:p>
        </p:txBody>
      </p:sp>
      <p:sp>
        <p:nvSpPr>
          <p:cNvPr id="9" name="Espace réservé du numéro de diapositive 8">
            <a:extLst>
              <a:ext uri="{FF2B5EF4-FFF2-40B4-BE49-F238E27FC236}">
                <a16:creationId xmlns:a16="http://schemas.microsoft.com/office/drawing/2014/main" id="{D5FD56F9-F9CE-8840-ACD9-3F54B76944C0}"/>
              </a:ext>
            </a:extLst>
          </p:cNvPr>
          <p:cNvSpPr>
            <a:spLocks noGrp="1"/>
          </p:cNvSpPr>
          <p:nvPr>
            <p:ph type="sldNum" sz="quarter" idx="12"/>
          </p:nvPr>
        </p:nvSpPr>
        <p:spPr/>
        <p:txBody>
          <a:bodyPr/>
          <a:lstStyle/>
          <a:p>
            <a:fld id="{0245B51F-BD85-0A45-AB50-79C51A71A32E}" type="slidenum">
              <a:rPr lang="fr-NE" smtClean="0"/>
              <a:t>‹N°›</a:t>
            </a:fld>
            <a:endParaRPr lang="fr-NE"/>
          </a:p>
        </p:txBody>
      </p:sp>
    </p:spTree>
    <p:extLst>
      <p:ext uri="{BB962C8B-B14F-4D97-AF65-F5344CB8AC3E}">
        <p14:creationId xmlns:p14="http://schemas.microsoft.com/office/powerpoint/2010/main" val="4251142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FF20F9-F871-FF44-9360-E4BFC13CD852}"/>
              </a:ext>
            </a:extLst>
          </p:cNvPr>
          <p:cNvSpPr>
            <a:spLocks noGrp="1"/>
          </p:cNvSpPr>
          <p:nvPr>
            <p:ph type="title"/>
          </p:nvPr>
        </p:nvSpPr>
        <p:spPr/>
        <p:txBody>
          <a:bodyPr/>
          <a:lstStyle/>
          <a:p>
            <a:r>
              <a:rPr lang="fr-FR"/>
              <a:t>Modifiez le style du titre</a:t>
            </a:r>
            <a:endParaRPr lang="fr-NE"/>
          </a:p>
        </p:txBody>
      </p:sp>
      <p:sp>
        <p:nvSpPr>
          <p:cNvPr id="3" name="Espace réservé de la date 2">
            <a:extLst>
              <a:ext uri="{FF2B5EF4-FFF2-40B4-BE49-F238E27FC236}">
                <a16:creationId xmlns:a16="http://schemas.microsoft.com/office/drawing/2014/main" id="{1407107E-04A1-144E-9590-6818EE17278A}"/>
              </a:ext>
            </a:extLst>
          </p:cNvPr>
          <p:cNvSpPr>
            <a:spLocks noGrp="1"/>
          </p:cNvSpPr>
          <p:nvPr>
            <p:ph type="dt" sz="half" idx="10"/>
          </p:nvPr>
        </p:nvSpPr>
        <p:spPr/>
        <p:txBody>
          <a:bodyPr/>
          <a:lstStyle/>
          <a:p>
            <a:fld id="{38A8EEC6-9D98-F44A-8120-F89D6E070608}" type="datetimeFigureOut">
              <a:rPr lang="fr-NE" smtClean="0"/>
              <a:t>25/11/2020</a:t>
            </a:fld>
            <a:endParaRPr lang="fr-NE"/>
          </a:p>
        </p:txBody>
      </p:sp>
      <p:sp>
        <p:nvSpPr>
          <p:cNvPr id="4" name="Espace réservé du pied de page 3">
            <a:extLst>
              <a:ext uri="{FF2B5EF4-FFF2-40B4-BE49-F238E27FC236}">
                <a16:creationId xmlns:a16="http://schemas.microsoft.com/office/drawing/2014/main" id="{510EC66D-6CDF-3845-AD5F-8908750CFB9F}"/>
              </a:ext>
            </a:extLst>
          </p:cNvPr>
          <p:cNvSpPr>
            <a:spLocks noGrp="1"/>
          </p:cNvSpPr>
          <p:nvPr>
            <p:ph type="ftr" sz="quarter" idx="11"/>
          </p:nvPr>
        </p:nvSpPr>
        <p:spPr/>
        <p:txBody>
          <a:bodyPr/>
          <a:lstStyle/>
          <a:p>
            <a:endParaRPr lang="fr-NE"/>
          </a:p>
        </p:txBody>
      </p:sp>
      <p:sp>
        <p:nvSpPr>
          <p:cNvPr id="5" name="Espace réservé du numéro de diapositive 4">
            <a:extLst>
              <a:ext uri="{FF2B5EF4-FFF2-40B4-BE49-F238E27FC236}">
                <a16:creationId xmlns:a16="http://schemas.microsoft.com/office/drawing/2014/main" id="{FCA6CBE8-0176-8647-A792-3529B438E4D7}"/>
              </a:ext>
            </a:extLst>
          </p:cNvPr>
          <p:cNvSpPr>
            <a:spLocks noGrp="1"/>
          </p:cNvSpPr>
          <p:nvPr>
            <p:ph type="sldNum" sz="quarter" idx="12"/>
          </p:nvPr>
        </p:nvSpPr>
        <p:spPr/>
        <p:txBody>
          <a:bodyPr/>
          <a:lstStyle/>
          <a:p>
            <a:fld id="{0245B51F-BD85-0A45-AB50-79C51A71A32E}" type="slidenum">
              <a:rPr lang="fr-NE" smtClean="0"/>
              <a:t>‹N°›</a:t>
            </a:fld>
            <a:endParaRPr lang="fr-NE"/>
          </a:p>
        </p:txBody>
      </p:sp>
    </p:spTree>
    <p:extLst>
      <p:ext uri="{BB962C8B-B14F-4D97-AF65-F5344CB8AC3E}">
        <p14:creationId xmlns:p14="http://schemas.microsoft.com/office/powerpoint/2010/main" val="456941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DEF75E3-6CF7-4046-A4EA-0FD0E63CCBA8}"/>
              </a:ext>
            </a:extLst>
          </p:cNvPr>
          <p:cNvSpPr>
            <a:spLocks noGrp="1"/>
          </p:cNvSpPr>
          <p:nvPr>
            <p:ph type="dt" sz="half" idx="10"/>
          </p:nvPr>
        </p:nvSpPr>
        <p:spPr/>
        <p:txBody>
          <a:bodyPr/>
          <a:lstStyle/>
          <a:p>
            <a:fld id="{38A8EEC6-9D98-F44A-8120-F89D6E070608}" type="datetimeFigureOut">
              <a:rPr lang="fr-NE" smtClean="0"/>
              <a:t>25/11/2020</a:t>
            </a:fld>
            <a:endParaRPr lang="fr-NE"/>
          </a:p>
        </p:txBody>
      </p:sp>
      <p:sp>
        <p:nvSpPr>
          <p:cNvPr id="3" name="Espace réservé du pied de page 2">
            <a:extLst>
              <a:ext uri="{FF2B5EF4-FFF2-40B4-BE49-F238E27FC236}">
                <a16:creationId xmlns:a16="http://schemas.microsoft.com/office/drawing/2014/main" id="{6B30F52A-20E7-A24D-A7FE-A951885469C1}"/>
              </a:ext>
            </a:extLst>
          </p:cNvPr>
          <p:cNvSpPr>
            <a:spLocks noGrp="1"/>
          </p:cNvSpPr>
          <p:nvPr>
            <p:ph type="ftr" sz="quarter" idx="11"/>
          </p:nvPr>
        </p:nvSpPr>
        <p:spPr/>
        <p:txBody>
          <a:bodyPr/>
          <a:lstStyle/>
          <a:p>
            <a:endParaRPr lang="fr-NE"/>
          </a:p>
        </p:txBody>
      </p:sp>
      <p:sp>
        <p:nvSpPr>
          <p:cNvPr id="4" name="Espace réservé du numéro de diapositive 3">
            <a:extLst>
              <a:ext uri="{FF2B5EF4-FFF2-40B4-BE49-F238E27FC236}">
                <a16:creationId xmlns:a16="http://schemas.microsoft.com/office/drawing/2014/main" id="{984A7804-9972-CB46-8000-E7D06E6538B2}"/>
              </a:ext>
            </a:extLst>
          </p:cNvPr>
          <p:cNvSpPr>
            <a:spLocks noGrp="1"/>
          </p:cNvSpPr>
          <p:nvPr>
            <p:ph type="sldNum" sz="quarter" idx="12"/>
          </p:nvPr>
        </p:nvSpPr>
        <p:spPr/>
        <p:txBody>
          <a:bodyPr/>
          <a:lstStyle/>
          <a:p>
            <a:fld id="{0245B51F-BD85-0A45-AB50-79C51A71A32E}" type="slidenum">
              <a:rPr lang="fr-NE" smtClean="0"/>
              <a:t>‹N°›</a:t>
            </a:fld>
            <a:endParaRPr lang="fr-NE"/>
          </a:p>
        </p:txBody>
      </p:sp>
    </p:spTree>
    <p:extLst>
      <p:ext uri="{BB962C8B-B14F-4D97-AF65-F5344CB8AC3E}">
        <p14:creationId xmlns:p14="http://schemas.microsoft.com/office/powerpoint/2010/main" val="1069735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22DDA6-A851-A746-AD92-A1EC500FCE2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NE"/>
          </a:p>
        </p:txBody>
      </p:sp>
      <p:sp>
        <p:nvSpPr>
          <p:cNvPr id="3" name="Espace réservé du contenu 2">
            <a:extLst>
              <a:ext uri="{FF2B5EF4-FFF2-40B4-BE49-F238E27FC236}">
                <a16:creationId xmlns:a16="http://schemas.microsoft.com/office/drawing/2014/main" id="{4B7442B8-FE17-6148-B68F-72BA1B406E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NE"/>
          </a:p>
        </p:txBody>
      </p:sp>
      <p:sp>
        <p:nvSpPr>
          <p:cNvPr id="4" name="Espace réservé du texte 3">
            <a:extLst>
              <a:ext uri="{FF2B5EF4-FFF2-40B4-BE49-F238E27FC236}">
                <a16:creationId xmlns:a16="http://schemas.microsoft.com/office/drawing/2014/main" id="{32C16D03-8FC5-4D4F-AD33-111909EAD7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F782ACB-5543-9F4B-B6E4-2B462C963A85}"/>
              </a:ext>
            </a:extLst>
          </p:cNvPr>
          <p:cNvSpPr>
            <a:spLocks noGrp="1"/>
          </p:cNvSpPr>
          <p:nvPr>
            <p:ph type="dt" sz="half" idx="10"/>
          </p:nvPr>
        </p:nvSpPr>
        <p:spPr/>
        <p:txBody>
          <a:bodyPr/>
          <a:lstStyle/>
          <a:p>
            <a:fld id="{38A8EEC6-9D98-F44A-8120-F89D6E070608}" type="datetimeFigureOut">
              <a:rPr lang="fr-NE" smtClean="0"/>
              <a:t>25/11/2020</a:t>
            </a:fld>
            <a:endParaRPr lang="fr-NE"/>
          </a:p>
        </p:txBody>
      </p:sp>
      <p:sp>
        <p:nvSpPr>
          <p:cNvPr id="6" name="Espace réservé du pied de page 5">
            <a:extLst>
              <a:ext uri="{FF2B5EF4-FFF2-40B4-BE49-F238E27FC236}">
                <a16:creationId xmlns:a16="http://schemas.microsoft.com/office/drawing/2014/main" id="{1291C44A-0EED-4C41-BCCB-AF934338A84B}"/>
              </a:ext>
            </a:extLst>
          </p:cNvPr>
          <p:cNvSpPr>
            <a:spLocks noGrp="1"/>
          </p:cNvSpPr>
          <p:nvPr>
            <p:ph type="ftr" sz="quarter" idx="11"/>
          </p:nvPr>
        </p:nvSpPr>
        <p:spPr/>
        <p:txBody>
          <a:bodyPr/>
          <a:lstStyle/>
          <a:p>
            <a:endParaRPr lang="fr-NE"/>
          </a:p>
        </p:txBody>
      </p:sp>
      <p:sp>
        <p:nvSpPr>
          <p:cNvPr id="7" name="Espace réservé du numéro de diapositive 6">
            <a:extLst>
              <a:ext uri="{FF2B5EF4-FFF2-40B4-BE49-F238E27FC236}">
                <a16:creationId xmlns:a16="http://schemas.microsoft.com/office/drawing/2014/main" id="{C29E519A-4ABF-3C47-BD15-C569AAC8152B}"/>
              </a:ext>
            </a:extLst>
          </p:cNvPr>
          <p:cNvSpPr>
            <a:spLocks noGrp="1"/>
          </p:cNvSpPr>
          <p:nvPr>
            <p:ph type="sldNum" sz="quarter" idx="12"/>
          </p:nvPr>
        </p:nvSpPr>
        <p:spPr/>
        <p:txBody>
          <a:bodyPr/>
          <a:lstStyle/>
          <a:p>
            <a:fld id="{0245B51F-BD85-0A45-AB50-79C51A71A32E}" type="slidenum">
              <a:rPr lang="fr-NE" smtClean="0"/>
              <a:t>‹N°›</a:t>
            </a:fld>
            <a:endParaRPr lang="fr-NE"/>
          </a:p>
        </p:txBody>
      </p:sp>
    </p:spTree>
    <p:extLst>
      <p:ext uri="{BB962C8B-B14F-4D97-AF65-F5344CB8AC3E}">
        <p14:creationId xmlns:p14="http://schemas.microsoft.com/office/powerpoint/2010/main" val="1903230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1F50FC-D2A8-DE48-BB8F-AEFA4CA45AF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NE"/>
          </a:p>
        </p:txBody>
      </p:sp>
      <p:sp>
        <p:nvSpPr>
          <p:cNvPr id="3" name="Espace réservé pour une image  2">
            <a:extLst>
              <a:ext uri="{FF2B5EF4-FFF2-40B4-BE49-F238E27FC236}">
                <a16:creationId xmlns:a16="http://schemas.microsoft.com/office/drawing/2014/main" id="{8C3183D5-9061-1741-8BB7-550F559DB4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NE"/>
          </a:p>
        </p:txBody>
      </p:sp>
      <p:sp>
        <p:nvSpPr>
          <p:cNvPr id="4" name="Espace réservé du texte 3">
            <a:extLst>
              <a:ext uri="{FF2B5EF4-FFF2-40B4-BE49-F238E27FC236}">
                <a16:creationId xmlns:a16="http://schemas.microsoft.com/office/drawing/2014/main" id="{A0D56CD5-0756-C147-A406-6659DC1F6D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0443E61-896E-D945-A12D-38629285A064}"/>
              </a:ext>
            </a:extLst>
          </p:cNvPr>
          <p:cNvSpPr>
            <a:spLocks noGrp="1"/>
          </p:cNvSpPr>
          <p:nvPr>
            <p:ph type="dt" sz="half" idx="10"/>
          </p:nvPr>
        </p:nvSpPr>
        <p:spPr/>
        <p:txBody>
          <a:bodyPr/>
          <a:lstStyle/>
          <a:p>
            <a:fld id="{38A8EEC6-9D98-F44A-8120-F89D6E070608}" type="datetimeFigureOut">
              <a:rPr lang="fr-NE" smtClean="0"/>
              <a:t>25/11/2020</a:t>
            </a:fld>
            <a:endParaRPr lang="fr-NE"/>
          </a:p>
        </p:txBody>
      </p:sp>
      <p:sp>
        <p:nvSpPr>
          <p:cNvPr id="6" name="Espace réservé du pied de page 5">
            <a:extLst>
              <a:ext uri="{FF2B5EF4-FFF2-40B4-BE49-F238E27FC236}">
                <a16:creationId xmlns:a16="http://schemas.microsoft.com/office/drawing/2014/main" id="{D1699F11-4F1B-7143-A178-FB28DE27C263}"/>
              </a:ext>
            </a:extLst>
          </p:cNvPr>
          <p:cNvSpPr>
            <a:spLocks noGrp="1"/>
          </p:cNvSpPr>
          <p:nvPr>
            <p:ph type="ftr" sz="quarter" idx="11"/>
          </p:nvPr>
        </p:nvSpPr>
        <p:spPr/>
        <p:txBody>
          <a:bodyPr/>
          <a:lstStyle/>
          <a:p>
            <a:endParaRPr lang="fr-NE"/>
          </a:p>
        </p:txBody>
      </p:sp>
      <p:sp>
        <p:nvSpPr>
          <p:cNvPr id="7" name="Espace réservé du numéro de diapositive 6">
            <a:extLst>
              <a:ext uri="{FF2B5EF4-FFF2-40B4-BE49-F238E27FC236}">
                <a16:creationId xmlns:a16="http://schemas.microsoft.com/office/drawing/2014/main" id="{D4F64DEE-0328-2641-8850-7554B25865BF}"/>
              </a:ext>
            </a:extLst>
          </p:cNvPr>
          <p:cNvSpPr>
            <a:spLocks noGrp="1"/>
          </p:cNvSpPr>
          <p:nvPr>
            <p:ph type="sldNum" sz="quarter" idx="12"/>
          </p:nvPr>
        </p:nvSpPr>
        <p:spPr/>
        <p:txBody>
          <a:bodyPr/>
          <a:lstStyle/>
          <a:p>
            <a:fld id="{0245B51F-BD85-0A45-AB50-79C51A71A32E}" type="slidenum">
              <a:rPr lang="fr-NE" smtClean="0"/>
              <a:t>‹N°›</a:t>
            </a:fld>
            <a:endParaRPr lang="fr-NE"/>
          </a:p>
        </p:txBody>
      </p:sp>
    </p:spTree>
    <p:extLst>
      <p:ext uri="{BB962C8B-B14F-4D97-AF65-F5344CB8AC3E}">
        <p14:creationId xmlns:p14="http://schemas.microsoft.com/office/powerpoint/2010/main" val="3481305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413C209B-B90C-9C48-826C-B39831A534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NE"/>
          </a:p>
        </p:txBody>
      </p:sp>
      <p:sp>
        <p:nvSpPr>
          <p:cNvPr id="3" name="Espace réservé du texte 2">
            <a:extLst>
              <a:ext uri="{FF2B5EF4-FFF2-40B4-BE49-F238E27FC236}">
                <a16:creationId xmlns:a16="http://schemas.microsoft.com/office/drawing/2014/main" id="{D9123CE5-FC5A-C642-BD5C-5738CDEFBC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NE"/>
          </a:p>
        </p:txBody>
      </p:sp>
      <p:sp>
        <p:nvSpPr>
          <p:cNvPr id="4" name="Espace réservé de la date 3">
            <a:extLst>
              <a:ext uri="{FF2B5EF4-FFF2-40B4-BE49-F238E27FC236}">
                <a16:creationId xmlns:a16="http://schemas.microsoft.com/office/drawing/2014/main" id="{3454E6DE-1A27-FF45-9BA4-F422D4364D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A8EEC6-9D98-F44A-8120-F89D6E070608}" type="datetimeFigureOut">
              <a:rPr lang="fr-NE" smtClean="0"/>
              <a:t>25/11/2020</a:t>
            </a:fld>
            <a:endParaRPr lang="fr-NE"/>
          </a:p>
        </p:txBody>
      </p:sp>
      <p:sp>
        <p:nvSpPr>
          <p:cNvPr id="5" name="Espace réservé du pied de page 4">
            <a:extLst>
              <a:ext uri="{FF2B5EF4-FFF2-40B4-BE49-F238E27FC236}">
                <a16:creationId xmlns:a16="http://schemas.microsoft.com/office/drawing/2014/main" id="{80FB25AB-A213-1047-9741-8A4FE7AFCF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NE"/>
          </a:p>
        </p:txBody>
      </p:sp>
      <p:sp>
        <p:nvSpPr>
          <p:cNvPr id="6" name="Espace réservé du numéro de diapositive 5">
            <a:extLst>
              <a:ext uri="{FF2B5EF4-FFF2-40B4-BE49-F238E27FC236}">
                <a16:creationId xmlns:a16="http://schemas.microsoft.com/office/drawing/2014/main" id="{B9FF4578-C924-8249-A651-669A8323C3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45B51F-BD85-0A45-AB50-79C51A71A32E}" type="slidenum">
              <a:rPr lang="fr-NE" smtClean="0"/>
              <a:t>‹N°›</a:t>
            </a:fld>
            <a:endParaRPr lang="fr-NE"/>
          </a:p>
        </p:txBody>
      </p:sp>
    </p:spTree>
    <p:extLst>
      <p:ext uri="{BB962C8B-B14F-4D97-AF65-F5344CB8AC3E}">
        <p14:creationId xmlns:p14="http://schemas.microsoft.com/office/powerpoint/2010/main" val="40419050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93FC9C-8F53-E344-874C-E8AA3D5A1EDC}"/>
              </a:ext>
            </a:extLst>
          </p:cNvPr>
          <p:cNvSpPr>
            <a:spLocks noGrp="1"/>
          </p:cNvSpPr>
          <p:nvPr>
            <p:ph type="ctrTitle"/>
          </p:nvPr>
        </p:nvSpPr>
        <p:spPr>
          <a:xfrm>
            <a:off x="970547" y="2436192"/>
            <a:ext cx="10250906" cy="2387600"/>
          </a:xfrm>
        </p:spPr>
        <p:txBody>
          <a:bodyPr>
            <a:normAutofit/>
          </a:bodyPr>
          <a:lstStyle/>
          <a:p>
            <a:r>
              <a:rPr lang="fr-NE" sz="7200" b="1" dirty="0"/>
              <a:t>Plateforme d’Acces a Tout type de Service</a:t>
            </a:r>
          </a:p>
        </p:txBody>
      </p:sp>
      <p:sp>
        <p:nvSpPr>
          <p:cNvPr id="3" name="Sous-titre 2">
            <a:extLst>
              <a:ext uri="{FF2B5EF4-FFF2-40B4-BE49-F238E27FC236}">
                <a16:creationId xmlns:a16="http://schemas.microsoft.com/office/drawing/2014/main" id="{9C4F5028-66A8-0844-ADD8-368F496975C3}"/>
              </a:ext>
            </a:extLst>
          </p:cNvPr>
          <p:cNvSpPr>
            <a:spLocks noGrp="1"/>
          </p:cNvSpPr>
          <p:nvPr>
            <p:ph type="subTitle" idx="1"/>
          </p:nvPr>
        </p:nvSpPr>
        <p:spPr>
          <a:xfrm>
            <a:off x="1455486" y="5037684"/>
            <a:ext cx="9144000" cy="937880"/>
          </a:xfrm>
        </p:spPr>
        <p:txBody>
          <a:bodyPr>
            <a:normAutofit/>
          </a:bodyPr>
          <a:lstStyle/>
          <a:p>
            <a:r>
              <a:rPr lang="fr-NE" sz="5400" i="1" dirty="0"/>
              <a:t>« Marche Virtuel du Travail »</a:t>
            </a:r>
          </a:p>
        </p:txBody>
      </p:sp>
      <p:pic>
        <p:nvPicPr>
          <p:cNvPr id="14" name="Image 13">
            <a:extLst>
              <a:ext uri="{FF2B5EF4-FFF2-40B4-BE49-F238E27FC236}">
                <a16:creationId xmlns:a16="http://schemas.microsoft.com/office/drawing/2014/main" id="{86CE2CBA-2F0B-7F40-9BA4-B94E17F803B1}"/>
              </a:ext>
            </a:extLst>
          </p:cNvPr>
          <p:cNvPicPr>
            <a:picLocks noChangeAspect="1"/>
          </p:cNvPicPr>
          <p:nvPr/>
        </p:nvPicPr>
        <p:blipFill>
          <a:blip r:embed="rId2"/>
          <a:stretch>
            <a:fillRect/>
          </a:stretch>
        </p:blipFill>
        <p:spPr>
          <a:xfrm>
            <a:off x="3181336" y="-227567"/>
            <a:ext cx="5692300" cy="3576357"/>
          </a:xfrm>
          <a:prstGeom prst="rect">
            <a:avLst/>
          </a:prstGeom>
        </p:spPr>
      </p:pic>
    </p:spTree>
    <p:extLst>
      <p:ext uri="{BB962C8B-B14F-4D97-AF65-F5344CB8AC3E}">
        <p14:creationId xmlns:p14="http://schemas.microsoft.com/office/powerpoint/2010/main" val="2766848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4751CC-5956-4D41-9E42-395A5FE7F613}"/>
              </a:ext>
            </a:extLst>
          </p:cNvPr>
          <p:cNvSpPr>
            <a:spLocks noGrp="1"/>
          </p:cNvSpPr>
          <p:nvPr>
            <p:ph type="title"/>
          </p:nvPr>
        </p:nvSpPr>
        <p:spPr/>
        <p:txBody>
          <a:bodyPr>
            <a:normAutofit/>
          </a:bodyPr>
          <a:lstStyle/>
          <a:p>
            <a:r>
              <a:rPr lang="fr-NE" sz="4000" dirty="0"/>
              <a:t>7. Traitement de la requete d’expertise du client</a:t>
            </a:r>
          </a:p>
        </p:txBody>
      </p:sp>
      <p:sp>
        <p:nvSpPr>
          <p:cNvPr id="3" name="Espace réservé du contenu 2">
            <a:extLst>
              <a:ext uri="{FF2B5EF4-FFF2-40B4-BE49-F238E27FC236}">
                <a16:creationId xmlns:a16="http://schemas.microsoft.com/office/drawing/2014/main" id="{A24C4817-FC1E-8544-86C4-ADCAA4BBD8AE}"/>
              </a:ext>
            </a:extLst>
          </p:cNvPr>
          <p:cNvSpPr>
            <a:spLocks noGrp="1"/>
          </p:cNvSpPr>
          <p:nvPr>
            <p:ph idx="1"/>
          </p:nvPr>
        </p:nvSpPr>
        <p:spPr/>
        <p:txBody>
          <a:bodyPr>
            <a:normAutofit fontScale="92500" lnSpcReduction="20000"/>
          </a:bodyPr>
          <a:lstStyle/>
          <a:p>
            <a:pPr marL="0" indent="0">
              <a:buNone/>
            </a:pPr>
            <a:r>
              <a:rPr lang="fr-FR" dirty="0"/>
              <a:t>U</a:t>
            </a:r>
            <a:r>
              <a:rPr lang="fr-NE" dirty="0"/>
              <a:t>ne fois la requete d’expertise soumise par le client :</a:t>
            </a:r>
          </a:p>
          <a:p>
            <a:pPr lvl="1">
              <a:buFont typeface="Courier New" panose="02070309020205020404" pitchFamily="49" charset="0"/>
              <a:buChar char="o"/>
            </a:pPr>
            <a:r>
              <a:rPr lang="fr-FR" dirty="0"/>
              <a:t>U</a:t>
            </a:r>
            <a:r>
              <a:rPr lang="fr-NE" dirty="0"/>
              <a:t>n contrat electronic de service ponctuel est genere et transmis au client. </a:t>
            </a:r>
            <a:r>
              <a:rPr lang="fr-FR" dirty="0"/>
              <a:t>L</a:t>
            </a:r>
            <a:r>
              <a:rPr lang="fr-NE" dirty="0"/>
              <a:t>e contrat precise la modalite de paiement du service prealable indique par le client lors de la validation de sa requete;</a:t>
            </a:r>
          </a:p>
          <a:p>
            <a:pPr lvl="1">
              <a:buFont typeface="Courier New" panose="02070309020205020404" pitchFamily="49" charset="0"/>
              <a:buChar char="o"/>
            </a:pPr>
            <a:endParaRPr lang="fr-NE" dirty="0"/>
          </a:p>
          <a:p>
            <a:pPr lvl="1">
              <a:buFont typeface="Courier New" panose="02070309020205020404" pitchFamily="49" charset="0"/>
              <a:buChar char="o"/>
            </a:pPr>
            <a:r>
              <a:rPr lang="fr-FR" dirty="0"/>
              <a:t>L</a:t>
            </a:r>
            <a:r>
              <a:rPr lang="fr-NE" dirty="0"/>
              <a:t>e client valide le contrat de service ponctuel;</a:t>
            </a:r>
          </a:p>
          <a:p>
            <a:pPr lvl="1">
              <a:buFont typeface="Courier New" panose="02070309020205020404" pitchFamily="49" charset="0"/>
              <a:buChar char="o"/>
            </a:pPr>
            <a:endParaRPr lang="fr-NE" dirty="0"/>
          </a:p>
          <a:p>
            <a:pPr lvl="1">
              <a:buFont typeface="Courier New" panose="02070309020205020404" pitchFamily="49" charset="0"/>
              <a:buChar char="o"/>
            </a:pPr>
            <a:r>
              <a:rPr lang="fr-FR" dirty="0"/>
              <a:t>U</a:t>
            </a:r>
            <a:r>
              <a:rPr lang="fr-NE" dirty="0"/>
              <a:t>ne fois le contrat valide, le travailleur selectionne par le client est envoye sur le terrain pour executer la tache qui lui a </a:t>
            </a:r>
            <a:r>
              <a:rPr lang="fr-FR" dirty="0"/>
              <a:t>été</a:t>
            </a:r>
            <a:r>
              <a:rPr lang="fr-NE" dirty="0"/>
              <a:t> confiee;</a:t>
            </a:r>
          </a:p>
          <a:p>
            <a:pPr lvl="1">
              <a:buFont typeface="Courier New" panose="02070309020205020404" pitchFamily="49" charset="0"/>
              <a:buChar char="o"/>
            </a:pPr>
            <a:endParaRPr lang="fr-NE" dirty="0"/>
          </a:p>
          <a:p>
            <a:pPr lvl="1">
              <a:buFont typeface="Courier New" panose="02070309020205020404" pitchFamily="49" charset="0"/>
              <a:buChar char="o"/>
            </a:pPr>
            <a:r>
              <a:rPr lang="fr-FR" dirty="0"/>
              <a:t>A</a:t>
            </a:r>
            <a:r>
              <a:rPr lang="fr-NE" dirty="0"/>
              <a:t> la fin de l’execution de la tache, le client remplit sur la plateforme une fiche de satisfaction qui sera consigne dans le dossier du travailleur;</a:t>
            </a:r>
          </a:p>
          <a:p>
            <a:pPr lvl="1">
              <a:buFont typeface="Courier New" panose="02070309020205020404" pitchFamily="49" charset="0"/>
              <a:buChar char="o"/>
            </a:pPr>
            <a:endParaRPr lang="fr-NE" dirty="0"/>
          </a:p>
          <a:p>
            <a:pPr lvl="1">
              <a:buFont typeface="Courier New" panose="02070309020205020404" pitchFamily="49" charset="0"/>
              <a:buChar char="o"/>
            </a:pPr>
            <a:r>
              <a:rPr lang="fr-FR" dirty="0"/>
              <a:t>U</a:t>
            </a:r>
            <a:r>
              <a:rPr lang="fr-NE" dirty="0"/>
              <a:t>n manager des expertises passera par la suite chez le client pour s’assurer de la bonne execution du travail et de la satisfaction du client. </a:t>
            </a:r>
          </a:p>
        </p:txBody>
      </p:sp>
    </p:spTree>
    <p:extLst>
      <p:ext uri="{BB962C8B-B14F-4D97-AF65-F5344CB8AC3E}">
        <p14:creationId xmlns:p14="http://schemas.microsoft.com/office/powerpoint/2010/main" val="14481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CC71D2-F7E3-954A-9B06-B4CFD7236D15}"/>
              </a:ext>
            </a:extLst>
          </p:cNvPr>
          <p:cNvSpPr>
            <a:spLocks noGrp="1"/>
          </p:cNvSpPr>
          <p:nvPr>
            <p:ph type="title"/>
          </p:nvPr>
        </p:nvSpPr>
        <p:spPr/>
        <p:txBody>
          <a:bodyPr/>
          <a:lstStyle/>
          <a:p>
            <a:r>
              <a:rPr lang="fr-NE" dirty="0"/>
              <a:t>8. Modalites de paiements</a:t>
            </a:r>
          </a:p>
        </p:txBody>
      </p:sp>
      <p:sp>
        <p:nvSpPr>
          <p:cNvPr id="3" name="Espace réservé du contenu 2">
            <a:extLst>
              <a:ext uri="{FF2B5EF4-FFF2-40B4-BE49-F238E27FC236}">
                <a16:creationId xmlns:a16="http://schemas.microsoft.com/office/drawing/2014/main" id="{857169A3-5CE0-EE48-AD4B-6B230A06DE65}"/>
              </a:ext>
            </a:extLst>
          </p:cNvPr>
          <p:cNvSpPr>
            <a:spLocks noGrp="1"/>
          </p:cNvSpPr>
          <p:nvPr>
            <p:ph idx="1"/>
          </p:nvPr>
        </p:nvSpPr>
        <p:spPr>
          <a:xfrm>
            <a:off x="838200" y="1825625"/>
            <a:ext cx="10515600" cy="4943310"/>
          </a:xfrm>
        </p:spPr>
        <p:txBody>
          <a:bodyPr>
            <a:normAutofit fontScale="77500" lnSpcReduction="20000"/>
          </a:bodyPr>
          <a:lstStyle/>
          <a:p>
            <a:pPr marL="0" indent="0">
              <a:buNone/>
            </a:pPr>
            <a:r>
              <a:rPr lang="fr-FR" dirty="0"/>
              <a:t>P</a:t>
            </a:r>
            <a:r>
              <a:rPr lang="fr-NE" dirty="0"/>
              <a:t>our le paiement du service, le client aura la possibilite de payer a travers :</a:t>
            </a:r>
          </a:p>
          <a:p>
            <a:pPr lvl="1">
              <a:buFont typeface="Courier New" panose="02070309020205020404" pitchFamily="49" charset="0"/>
              <a:buChar char="o"/>
            </a:pPr>
            <a:r>
              <a:rPr lang="fr-FR" dirty="0"/>
              <a:t>L</a:t>
            </a:r>
            <a:r>
              <a:rPr lang="fr-NE" dirty="0"/>
              <a:t>es services de mobile money present sur le marche. </a:t>
            </a:r>
            <a:r>
              <a:rPr lang="fr-FR" dirty="0"/>
              <a:t>A</a:t>
            </a:r>
            <a:r>
              <a:rPr lang="fr-NE" dirty="0"/>
              <a:t> la reception du paiement un messarge personnalise de reception devrait etre envoye au client;</a:t>
            </a:r>
          </a:p>
          <a:p>
            <a:pPr lvl="1">
              <a:buFont typeface="Courier New" panose="02070309020205020404" pitchFamily="49" charset="0"/>
              <a:buChar char="o"/>
            </a:pPr>
            <a:endParaRPr lang="fr-NE" dirty="0"/>
          </a:p>
          <a:p>
            <a:pPr lvl="1">
              <a:buFont typeface="Courier New" panose="02070309020205020404" pitchFamily="49" charset="0"/>
              <a:buChar char="o"/>
            </a:pPr>
            <a:r>
              <a:rPr lang="fr-FR" dirty="0"/>
              <a:t>D</a:t>
            </a:r>
            <a:r>
              <a:rPr lang="fr-NE" dirty="0"/>
              <a:t>e payer cash dans un des points d’acces au marche virtuel du Travail;</a:t>
            </a:r>
          </a:p>
          <a:p>
            <a:pPr lvl="1">
              <a:buFont typeface="Courier New" panose="02070309020205020404" pitchFamily="49" charset="0"/>
              <a:buChar char="o"/>
            </a:pPr>
            <a:endParaRPr lang="fr-NE" dirty="0"/>
          </a:p>
          <a:p>
            <a:pPr lvl="1">
              <a:buFont typeface="Courier New" panose="02070309020205020404" pitchFamily="49" charset="0"/>
              <a:buChar char="o"/>
            </a:pPr>
            <a:r>
              <a:rPr lang="fr-FR" dirty="0"/>
              <a:t>D</a:t>
            </a:r>
            <a:r>
              <a:rPr lang="fr-NE" dirty="0"/>
              <a:t>e cr</a:t>
            </a:r>
            <a:r>
              <a:rPr lang="fr-FR" dirty="0" err="1"/>
              <a:t>é</a:t>
            </a:r>
            <a:r>
              <a:rPr lang="fr-NE" dirty="0"/>
              <a:t>er un compte client sur la plateforme qu’il peu approvisonner periodiquement et a chaque fois qu’il utiliser une expertise du Marche virtuel du travail, le cout est deduit automatiquement du compte et un rapport lui est envoye systematiquement;</a:t>
            </a:r>
          </a:p>
          <a:p>
            <a:pPr marL="0" indent="0">
              <a:buNone/>
            </a:pPr>
            <a:endParaRPr lang="fr-NE" dirty="0"/>
          </a:p>
          <a:p>
            <a:pPr marL="0" indent="0">
              <a:buNone/>
            </a:pPr>
            <a:r>
              <a:rPr lang="fr-FR" dirty="0"/>
              <a:t>P</a:t>
            </a:r>
            <a:r>
              <a:rPr lang="fr-NE" dirty="0"/>
              <a:t>our le paiement de ses Honoraire, le travailleur peut demande a etre payer a travers :</a:t>
            </a:r>
          </a:p>
          <a:p>
            <a:pPr lvl="1">
              <a:buFont typeface="Courier New" panose="02070309020205020404" pitchFamily="49" charset="0"/>
              <a:buChar char="o"/>
            </a:pPr>
            <a:r>
              <a:rPr lang="fr-FR" dirty="0"/>
              <a:t>L</a:t>
            </a:r>
            <a:r>
              <a:rPr lang="fr-NE" dirty="0"/>
              <a:t>es services de mobile money present sur le marche;</a:t>
            </a:r>
          </a:p>
          <a:p>
            <a:pPr lvl="1">
              <a:buFont typeface="Courier New" panose="02070309020205020404" pitchFamily="49" charset="0"/>
              <a:buChar char="o"/>
            </a:pPr>
            <a:endParaRPr lang="fr-NE" dirty="0"/>
          </a:p>
          <a:p>
            <a:pPr lvl="1">
              <a:buFont typeface="Courier New" panose="02070309020205020404" pitchFamily="49" charset="0"/>
              <a:buChar char="o"/>
            </a:pPr>
            <a:r>
              <a:rPr lang="fr-FR" dirty="0"/>
              <a:t>U</a:t>
            </a:r>
            <a:r>
              <a:rPr lang="fr-NE" dirty="0"/>
              <a:t>n compte expertise cree en son nom sur la plateforme ou ses honoraire sont systematiquement vire apres chacune de ces intervention. </a:t>
            </a:r>
            <a:r>
              <a:rPr lang="fr-FR" dirty="0"/>
              <a:t>I</a:t>
            </a:r>
            <a:r>
              <a:rPr lang="fr-NE" dirty="0"/>
              <a:t>l a la possibilite sur une certaine periodicite d’avoir acces a son argent sur le compte soit en demandant un transfert sur son compte mobile money oubien en passant recupere le cash a un point d’acces au marche virtuel du travail;</a:t>
            </a:r>
          </a:p>
        </p:txBody>
      </p:sp>
    </p:spTree>
    <p:extLst>
      <p:ext uri="{BB962C8B-B14F-4D97-AF65-F5344CB8AC3E}">
        <p14:creationId xmlns:p14="http://schemas.microsoft.com/office/powerpoint/2010/main" val="3341259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5643C3-BC48-E947-8294-CDD5E5364C6D}"/>
              </a:ext>
            </a:extLst>
          </p:cNvPr>
          <p:cNvSpPr>
            <a:spLocks noGrp="1"/>
          </p:cNvSpPr>
          <p:nvPr>
            <p:ph type="title"/>
          </p:nvPr>
        </p:nvSpPr>
        <p:spPr/>
        <p:txBody>
          <a:bodyPr/>
          <a:lstStyle/>
          <a:p>
            <a:r>
              <a:rPr lang="fr-NE" dirty="0"/>
              <a:t>9. Cout du service</a:t>
            </a:r>
          </a:p>
        </p:txBody>
      </p:sp>
      <p:sp>
        <p:nvSpPr>
          <p:cNvPr id="3" name="Espace réservé du contenu 2">
            <a:extLst>
              <a:ext uri="{FF2B5EF4-FFF2-40B4-BE49-F238E27FC236}">
                <a16:creationId xmlns:a16="http://schemas.microsoft.com/office/drawing/2014/main" id="{4BB05585-86C1-B641-BF96-8FA5A9DAFF5F}"/>
              </a:ext>
            </a:extLst>
          </p:cNvPr>
          <p:cNvSpPr>
            <a:spLocks noGrp="1"/>
          </p:cNvSpPr>
          <p:nvPr>
            <p:ph idx="1"/>
          </p:nvPr>
        </p:nvSpPr>
        <p:spPr/>
        <p:txBody>
          <a:bodyPr>
            <a:normAutofit fontScale="92500" lnSpcReduction="10000"/>
          </a:bodyPr>
          <a:lstStyle/>
          <a:p>
            <a:pPr marL="0" indent="0">
              <a:buNone/>
            </a:pPr>
            <a:r>
              <a:rPr lang="fr-FR" dirty="0"/>
              <a:t>L</a:t>
            </a:r>
            <a:r>
              <a:rPr lang="fr-NE" dirty="0"/>
              <a:t>es couts lies aux services offerts par la plateforme « Marche Virtuel du Travail » sont ainsi qu’il suit:</a:t>
            </a:r>
          </a:p>
          <a:p>
            <a:pPr marL="0" indent="0">
              <a:buNone/>
            </a:pPr>
            <a:r>
              <a:rPr lang="fr-FR" u="sng" dirty="0"/>
              <a:t>P</a:t>
            </a:r>
            <a:r>
              <a:rPr lang="fr-NE" u="sng" dirty="0"/>
              <a:t>our le travailleur qui vend son expertise :</a:t>
            </a:r>
          </a:p>
          <a:p>
            <a:pPr lvl="1">
              <a:buFont typeface="Courier New" panose="02070309020205020404" pitchFamily="49" charset="0"/>
              <a:buChar char="o"/>
            </a:pPr>
            <a:r>
              <a:rPr lang="fr-FR" dirty="0"/>
              <a:t>F</a:t>
            </a:r>
            <a:r>
              <a:rPr lang="fr-NE" dirty="0"/>
              <a:t>rais d’enregistrement et de certification de l’expertise sur le marche virtuel du travail :</a:t>
            </a:r>
          </a:p>
          <a:p>
            <a:pPr lvl="1">
              <a:buFont typeface="Courier New" panose="02070309020205020404" pitchFamily="49" charset="0"/>
              <a:buChar char="o"/>
            </a:pPr>
            <a:r>
              <a:rPr lang="fr-FR" dirty="0"/>
              <a:t>F</a:t>
            </a:r>
            <a:r>
              <a:rPr lang="fr-NE" dirty="0"/>
              <a:t>rais de formation de recyclage ou de stage de recyclage :</a:t>
            </a:r>
          </a:p>
          <a:p>
            <a:pPr lvl="1">
              <a:buFont typeface="Courier New" panose="02070309020205020404" pitchFamily="49" charset="0"/>
              <a:buChar char="o"/>
            </a:pPr>
            <a:r>
              <a:rPr lang="fr-FR" dirty="0"/>
              <a:t>C</a:t>
            </a:r>
            <a:r>
              <a:rPr lang="fr-NE" dirty="0"/>
              <a:t>ontribution au maintient de la plateforme:</a:t>
            </a:r>
          </a:p>
          <a:p>
            <a:pPr marL="457200" lvl="1" indent="0">
              <a:buNone/>
            </a:pPr>
            <a:r>
              <a:rPr lang="fr-NE" i="1" dirty="0">
                <a:highlight>
                  <a:srgbClr val="FFFF00"/>
                </a:highlight>
              </a:rPr>
              <a:t>NB: certains des couts lies au travailleur pourront etre paye par deduction sur les honoraires des prestations futures.</a:t>
            </a:r>
          </a:p>
          <a:p>
            <a:pPr marL="0" indent="0">
              <a:buNone/>
            </a:pPr>
            <a:r>
              <a:rPr lang="fr-FR" u="sng" dirty="0"/>
              <a:t>P</a:t>
            </a:r>
            <a:r>
              <a:rPr lang="fr-NE" u="sng" dirty="0"/>
              <a:t>our le client qui demande le service :</a:t>
            </a:r>
          </a:p>
          <a:p>
            <a:pPr lvl="1">
              <a:buFont typeface="Courier New" panose="02070309020205020404" pitchFamily="49" charset="0"/>
              <a:buChar char="o"/>
            </a:pPr>
            <a:r>
              <a:rPr lang="fr-FR" dirty="0"/>
              <a:t>F</a:t>
            </a:r>
            <a:r>
              <a:rPr lang="fr-NE" dirty="0"/>
              <a:t>rais d’intersession et de cautionnement du travailleur :</a:t>
            </a:r>
          </a:p>
          <a:p>
            <a:pPr lvl="1">
              <a:buFont typeface="Courier New" panose="02070309020205020404" pitchFamily="49" charset="0"/>
              <a:buChar char="o"/>
            </a:pPr>
            <a:r>
              <a:rPr lang="fr-FR" dirty="0"/>
              <a:t>C</a:t>
            </a:r>
            <a:r>
              <a:rPr lang="fr-NE" dirty="0"/>
              <a:t>ontribution au mainteint de la plateforme :</a:t>
            </a:r>
          </a:p>
        </p:txBody>
      </p:sp>
    </p:spTree>
    <p:extLst>
      <p:ext uri="{BB962C8B-B14F-4D97-AF65-F5344CB8AC3E}">
        <p14:creationId xmlns:p14="http://schemas.microsoft.com/office/powerpoint/2010/main" val="1893193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2EEDA2-8743-9F48-9FDA-304A312540D9}"/>
              </a:ext>
            </a:extLst>
          </p:cNvPr>
          <p:cNvSpPr>
            <a:spLocks noGrp="1"/>
          </p:cNvSpPr>
          <p:nvPr>
            <p:ph type="ctrTitle"/>
          </p:nvPr>
        </p:nvSpPr>
        <p:spPr>
          <a:xfrm>
            <a:off x="1524000" y="272716"/>
            <a:ext cx="9144000" cy="3237247"/>
          </a:xfrm>
        </p:spPr>
        <p:txBody>
          <a:bodyPr>
            <a:normAutofit/>
          </a:bodyPr>
          <a:lstStyle/>
          <a:p>
            <a:r>
              <a:rPr lang="fr-NE" sz="7200" b="1" dirty="0"/>
              <a:t>Osons Inventer l’Avenir</a:t>
            </a:r>
            <a:br>
              <a:rPr lang="fr-NE" dirty="0"/>
            </a:br>
            <a:r>
              <a:rPr lang="fr-NE" sz="4000" i="1" dirty="0"/>
              <a:t>(President Isidore Thomas Sankara)</a:t>
            </a:r>
            <a:br>
              <a:rPr lang="fr-NE" sz="4000" i="1" dirty="0"/>
            </a:br>
            <a:br>
              <a:rPr lang="fr-NE" sz="4000" i="1" dirty="0"/>
            </a:br>
            <a:r>
              <a:rPr lang="fr-NE" sz="4000" i="1" dirty="0"/>
              <a:t>Avec</a:t>
            </a:r>
            <a:endParaRPr lang="fr-NE" i="1" dirty="0"/>
          </a:p>
        </p:txBody>
      </p:sp>
      <p:pic>
        <p:nvPicPr>
          <p:cNvPr id="4" name="Image 3">
            <a:extLst>
              <a:ext uri="{FF2B5EF4-FFF2-40B4-BE49-F238E27FC236}">
                <a16:creationId xmlns:a16="http://schemas.microsoft.com/office/drawing/2014/main" id="{C9DB8043-0875-0144-89B3-EFA82BCB735A}"/>
              </a:ext>
            </a:extLst>
          </p:cNvPr>
          <p:cNvPicPr>
            <a:picLocks noChangeAspect="1"/>
          </p:cNvPicPr>
          <p:nvPr/>
        </p:nvPicPr>
        <p:blipFill>
          <a:blip r:embed="rId2"/>
          <a:stretch>
            <a:fillRect/>
          </a:stretch>
        </p:blipFill>
        <p:spPr>
          <a:xfrm>
            <a:off x="3249850" y="3509963"/>
            <a:ext cx="5692300" cy="3576357"/>
          </a:xfrm>
          <a:prstGeom prst="rect">
            <a:avLst/>
          </a:prstGeom>
        </p:spPr>
      </p:pic>
    </p:spTree>
    <p:extLst>
      <p:ext uri="{BB962C8B-B14F-4D97-AF65-F5344CB8AC3E}">
        <p14:creationId xmlns:p14="http://schemas.microsoft.com/office/powerpoint/2010/main" val="3381409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14B7CC-17AF-AF48-9682-BFB27ADA91CE}"/>
              </a:ext>
            </a:extLst>
          </p:cNvPr>
          <p:cNvSpPr>
            <a:spLocks noGrp="1"/>
          </p:cNvSpPr>
          <p:nvPr>
            <p:ph type="title"/>
          </p:nvPr>
        </p:nvSpPr>
        <p:spPr/>
        <p:txBody>
          <a:bodyPr/>
          <a:lstStyle/>
          <a:p>
            <a:r>
              <a:rPr lang="fr-NE" dirty="0"/>
              <a:t>Objectif de la Plateforme</a:t>
            </a:r>
          </a:p>
        </p:txBody>
      </p:sp>
      <p:sp>
        <p:nvSpPr>
          <p:cNvPr id="3" name="Espace réservé du contenu 2">
            <a:extLst>
              <a:ext uri="{FF2B5EF4-FFF2-40B4-BE49-F238E27FC236}">
                <a16:creationId xmlns:a16="http://schemas.microsoft.com/office/drawing/2014/main" id="{18B0DC02-50CE-5D49-A261-59EB9A668E5E}"/>
              </a:ext>
            </a:extLst>
          </p:cNvPr>
          <p:cNvSpPr>
            <a:spLocks noGrp="1"/>
          </p:cNvSpPr>
          <p:nvPr>
            <p:ph idx="1"/>
          </p:nvPr>
        </p:nvSpPr>
        <p:spPr/>
        <p:txBody>
          <a:bodyPr/>
          <a:lstStyle/>
          <a:p>
            <a:r>
              <a:rPr lang="fr-NE" dirty="0"/>
              <a:t>Facilite l’acces a l’expertise de travail disponible dans le marche informel du travail;</a:t>
            </a:r>
          </a:p>
          <a:p>
            <a:r>
              <a:rPr lang="fr-FR" dirty="0"/>
              <a:t>C</a:t>
            </a:r>
            <a:r>
              <a:rPr lang="fr-NE" dirty="0"/>
              <a:t>ontribuer a affiner et a renforcer les expertises disponibles dans le marche informel du travail;</a:t>
            </a:r>
          </a:p>
          <a:p>
            <a:r>
              <a:rPr lang="fr-FR" dirty="0" err="1"/>
              <a:t>Cré</a:t>
            </a:r>
            <a:r>
              <a:rPr lang="fr-NE" dirty="0"/>
              <a:t>er des revenues sure et perein pour les travailleurs du marche informel du travail;</a:t>
            </a:r>
          </a:p>
          <a:p>
            <a:r>
              <a:rPr lang="fr-FR" dirty="0"/>
              <a:t>A</a:t>
            </a:r>
            <a:r>
              <a:rPr lang="fr-NE" dirty="0"/>
              <a:t>morcer un debut de formalisation du travail dans le marche informel du travail;</a:t>
            </a:r>
          </a:p>
          <a:p>
            <a:r>
              <a:rPr lang="fr-FR" dirty="0"/>
              <a:t>Générer du profit et le partager avec les parties prenantes</a:t>
            </a:r>
            <a:endParaRPr lang="fr-NE" dirty="0"/>
          </a:p>
        </p:txBody>
      </p:sp>
    </p:spTree>
    <p:extLst>
      <p:ext uri="{BB962C8B-B14F-4D97-AF65-F5344CB8AC3E}">
        <p14:creationId xmlns:p14="http://schemas.microsoft.com/office/powerpoint/2010/main" val="1752706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05EEF1-662E-614D-8721-539B439C6922}"/>
              </a:ext>
            </a:extLst>
          </p:cNvPr>
          <p:cNvSpPr>
            <a:spLocks noGrp="1"/>
          </p:cNvSpPr>
          <p:nvPr>
            <p:ph type="title"/>
          </p:nvPr>
        </p:nvSpPr>
        <p:spPr/>
        <p:txBody>
          <a:bodyPr>
            <a:normAutofit/>
          </a:bodyPr>
          <a:lstStyle/>
          <a:p>
            <a:r>
              <a:rPr lang="fr-NE" sz="4000" dirty="0"/>
              <a:t>1. Mettre son Expertise sur le Marche Virtuel du Travail</a:t>
            </a:r>
          </a:p>
        </p:txBody>
      </p:sp>
      <p:sp>
        <p:nvSpPr>
          <p:cNvPr id="3" name="Espace réservé du contenu 2">
            <a:extLst>
              <a:ext uri="{FF2B5EF4-FFF2-40B4-BE49-F238E27FC236}">
                <a16:creationId xmlns:a16="http://schemas.microsoft.com/office/drawing/2014/main" id="{8A8299E3-654B-ED46-861C-506D73D1DF85}"/>
              </a:ext>
            </a:extLst>
          </p:cNvPr>
          <p:cNvSpPr>
            <a:spLocks noGrp="1"/>
          </p:cNvSpPr>
          <p:nvPr>
            <p:ph idx="1"/>
          </p:nvPr>
        </p:nvSpPr>
        <p:spPr>
          <a:xfrm>
            <a:off x="838200" y="1825625"/>
            <a:ext cx="10515600" cy="4667250"/>
          </a:xfrm>
        </p:spPr>
        <p:txBody>
          <a:bodyPr>
            <a:normAutofit fontScale="92500" lnSpcReduction="10000"/>
          </a:bodyPr>
          <a:lstStyle/>
          <a:p>
            <a:pPr marL="0" indent="0">
              <a:buNone/>
            </a:pPr>
            <a:r>
              <a:rPr lang="fr-NE" dirty="0"/>
              <a:t>Toute personne qui souhaite vendre sur le « marche du travail », a la possilite de se cr</a:t>
            </a:r>
            <a:r>
              <a:rPr lang="fr-FR" dirty="0" err="1"/>
              <a:t>é</a:t>
            </a:r>
            <a:r>
              <a:rPr lang="fr-NE" dirty="0"/>
              <a:t>er un profile sur la plateforme. </a:t>
            </a:r>
            <a:r>
              <a:rPr lang="fr-FR" dirty="0"/>
              <a:t>L</a:t>
            </a:r>
            <a:r>
              <a:rPr lang="fr-NE" dirty="0"/>
              <a:t>e profile comprendra :</a:t>
            </a:r>
          </a:p>
          <a:p>
            <a:pPr lvl="1">
              <a:buFont typeface="Courier New" panose="02070309020205020404" pitchFamily="49" charset="0"/>
              <a:buChar char="o"/>
            </a:pPr>
            <a:r>
              <a:rPr lang="fr-FR" dirty="0"/>
              <a:t>S</a:t>
            </a:r>
            <a:r>
              <a:rPr lang="fr-NE" dirty="0"/>
              <a:t>on curriculum vitae detaille;</a:t>
            </a:r>
          </a:p>
          <a:p>
            <a:pPr lvl="1">
              <a:buFont typeface="Courier New" panose="02070309020205020404" pitchFamily="49" charset="0"/>
              <a:buChar char="o"/>
            </a:pPr>
            <a:r>
              <a:rPr lang="fr-FR" dirty="0"/>
              <a:t>L</a:t>
            </a:r>
            <a:r>
              <a:rPr lang="fr-NE" dirty="0"/>
              <a:t>a liste des Activites / travaux / Taches precises qu’il peut executer (organiser par secteur ou domaine d’activite);</a:t>
            </a:r>
          </a:p>
          <a:p>
            <a:pPr lvl="1">
              <a:buFont typeface="Courier New" panose="02070309020205020404" pitchFamily="49" charset="0"/>
              <a:buChar char="o"/>
            </a:pPr>
            <a:r>
              <a:rPr lang="fr-FR" dirty="0"/>
              <a:t>L</a:t>
            </a:r>
            <a:r>
              <a:rPr lang="fr-NE" dirty="0"/>
              <a:t>es zones geographiques sur lesquelles il est disponible et les horaires de disponibilite;</a:t>
            </a:r>
          </a:p>
          <a:p>
            <a:pPr lvl="1">
              <a:buFont typeface="Courier New" panose="02070309020205020404" pitchFamily="49" charset="0"/>
              <a:buChar char="o"/>
            </a:pPr>
            <a:r>
              <a:rPr lang="fr-FR" dirty="0"/>
              <a:t>Une proposition de ses honoraires journalier / ou honoraires par heure;</a:t>
            </a:r>
          </a:p>
          <a:p>
            <a:pPr lvl="1">
              <a:buFont typeface="Courier New" panose="02070309020205020404" pitchFamily="49" charset="0"/>
              <a:buChar char="o"/>
            </a:pPr>
            <a:r>
              <a:rPr lang="fr-FR" dirty="0"/>
              <a:t>C</a:t>
            </a:r>
            <a:r>
              <a:rPr lang="fr-NE" dirty="0"/>
              <a:t>es contactes : telephone, whatsapp, etc.</a:t>
            </a:r>
          </a:p>
          <a:p>
            <a:pPr lvl="1">
              <a:buFont typeface="Courier New" panose="02070309020205020404" pitchFamily="49" charset="0"/>
              <a:buChar char="o"/>
            </a:pPr>
            <a:r>
              <a:rPr lang="fr-FR" dirty="0"/>
              <a:t>U</a:t>
            </a:r>
            <a:r>
              <a:rPr lang="fr-NE" dirty="0"/>
              <a:t>ne photo d’identite recente;</a:t>
            </a:r>
          </a:p>
          <a:p>
            <a:pPr lvl="1">
              <a:buFont typeface="Courier New" panose="02070309020205020404" pitchFamily="49" charset="0"/>
              <a:buChar char="o"/>
            </a:pPr>
            <a:r>
              <a:rPr lang="fr-FR" dirty="0"/>
              <a:t>U</a:t>
            </a:r>
            <a:r>
              <a:rPr lang="fr-NE" dirty="0"/>
              <a:t>n copie de sa piece d’identitie ou Passeport;</a:t>
            </a:r>
          </a:p>
          <a:p>
            <a:pPr lvl="1">
              <a:buFont typeface="Courier New" panose="02070309020205020404" pitchFamily="49" charset="0"/>
              <a:buChar char="o"/>
            </a:pPr>
            <a:r>
              <a:rPr lang="fr-FR" dirty="0"/>
              <a:t>D</a:t>
            </a:r>
            <a:r>
              <a:rPr lang="fr-NE" dirty="0"/>
              <a:t>es copies de ses diplomes ou attestation de formation;</a:t>
            </a:r>
          </a:p>
          <a:p>
            <a:pPr lvl="1">
              <a:buFont typeface="Courier New" panose="02070309020205020404" pitchFamily="49" charset="0"/>
              <a:buChar char="o"/>
            </a:pPr>
            <a:r>
              <a:rPr lang="fr-FR" dirty="0"/>
              <a:t>U</a:t>
            </a:r>
            <a:r>
              <a:rPr lang="fr-NE" dirty="0"/>
              <a:t>ne copie de son casier judiciaire;</a:t>
            </a:r>
          </a:p>
          <a:p>
            <a:pPr marL="0" indent="0">
              <a:buNone/>
            </a:pPr>
            <a:endParaRPr lang="fr-NE" dirty="0"/>
          </a:p>
          <a:p>
            <a:pPr marL="0" indent="0">
              <a:buNone/>
            </a:pPr>
            <a:endParaRPr lang="fr-NE" dirty="0"/>
          </a:p>
        </p:txBody>
      </p:sp>
    </p:spTree>
    <p:extLst>
      <p:ext uri="{BB962C8B-B14F-4D97-AF65-F5344CB8AC3E}">
        <p14:creationId xmlns:p14="http://schemas.microsoft.com/office/powerpoint/2010/main" val="2807788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108FD4-E411-3D4D-AD5E-98D40EE30E73}"/>
              </a:ext>
            </a:extLst>
          </p:cNvPr>
          <p:cNvSpPr>
            <a:spLocks noGrp="1"/>
          </p:cNvSpPr>
          <p:nvPr>
            <p:ph type="title"/>
          </p:nvPr>
        </p:nvSpPr>
        <p:spPr/>
        <p:txBody>
          <a:bodyPr>
            <a:normAutofit/>
          </a:bodyPr>
          <a:lstStyle/>
          <a:p>
            <a:r>
              <a:rPr lang="fr-NE" sz="3200" dirty="0"/>
              <a:t>2. </a:t>
            </a:r>
            <a:r>
              <a:rPr lang="fr-FR" sz="3200" dirty="0"/>
              <a:t>V</a:t>
            </a:r>
            <a:r>
              <a:rPr lang="fr-NE" sz="3200" dirty="0"/>
              <a:t>alidation de l’Expertise a mettre sur le Marche Virtuel du Travail</a:t>
            </a:r>
          </a:p>
        </p:txBody>
      </p:sp>
      <p:sp>
        <p:nvSpPr>
          <p:cNvPr id="3" name="Espace réservé du contenu 2">
            <a:extLst>
              <a:ext uri="{FF2B5EF4-FFF2-40B4-BE49-F238E27FC236}">
                <a16:creationId xmlns:a16="http://schemas.microsoft.com/office/drawing/2014/main" id="{BEAB7F14-9A32-664E-9B39-A01863CAE8B6}"/>
              </a:ext>
            </a:extLst>
          </p:cNvPr>
          <p:cNvSpPr>
            <a:spLocks noGrp="1"/>
          </p:cNvSpPr>
          <p:nvPr>
            <p:ph idx="1"/>
          </p:nvPr>
        </p:nvSpPr>
        <p:spPr/>
        <p:txBody>
          <a:bodyPr>
            <a:normAutofit lnSpcReduction="10000"/>
          </a:bodyPr>
          <a:lstStyle/>
          <a:p>
            <a:pPr marL="0" indent="0">
              <a:buNone/>
            </a:pPr>
            <a:r>
              <a:rPr lang="fr-FR" dirty="0"/>
              <a:t>P</a:t>
            </a:r>
            <a:r>
              <a:rPr lang="fr-NE" dirty="0"/>
              <a:t>our chaque domaine / secteur d’activite, un tuteur technique est designe. </a:t>
            </a:r>
            <a:r>
              <a:rPr lang="fr-FR" dirty="0"/>
              <a:t>L</a:t>
            </a:r>
            <a:r>
              <a:rPr lang="fr-NE" dirty="0"/>
              <a:t>e tuteur technique prend les actions suivantes pour valider l’expertise a soumettre sur le marche du travail:</a:t>
            </a:r>
          </a:p>
          <a:p>
            <a:pPr lvl="1">
              <a:buFont typeface="Courier New" panose="02070309020205020404" pitchFamily="49" charset="0"/>
              <a:buChar char="o"/>
            </a:pPr>
            <a:r>
              <a:rPr lang="fr-FR" dirty="0"/>
              <a:t>F</a:t>
            </a:r>
            <a:r>
              <a:rPr lang="fr-NE" dirty="0"/>
              <a:t>ait une analyse du dossier soumis sur la plateforme et fait une notation du dossier;</a:t>
            </a:r>
          </a:p>
          <a:p>
            <a:pPr lvl="1">
              <a:buFont typeface="Courier New" panose="02070309020205020404" pitchFamily="49" charset="0"/>
              <a:buChar char="o"/>
            </a:pPr>
            <a:r>
              <a:rPr lang="fr-FR" dirty="0"/>
              <a:t>I</a:t>
            </a:r>
            <a:r>
              <a:rPr lang="fr-NE" dirty="0"/>
              <a:t>nvite le travailleur qui a soumis son dossier a un entretien / evaluation pratique (dependant du domaine d’expertise, il peut faire recours a un centre de formation professionnel, ou a tout autre structure specialiser pour proceder l’evaluation des capacites techniques) et un rapport d’evaluation signe et date est mis sur la plateforme;</a:t>
            </a:r>
          </a:p>
          <a:p>
            <a:pPr lvl="1">
              <a:buFont typeface="Courier New" panose="02070309020205020404" pitchFamily="49" charset="0"/>
              <a:buChar char="o"/>
            </a:pPr>
            <a:r>
              <a:rPr lang="fr-FR" dirty="0"/>
              <a:t>A</a:t>
            </a:r>
            <a:r>
              <a:rPr lang="fr-NE" dirty="0"/>
              <a:t> l’issu de l’evaluation, une session de negociation des honoraires est conduites avec le travailleur. </a:t>
            </a:r>
            <a:r>
              <a:rPr lang="fr-FR" dirty="0"/>
              <a:t>L</a:t>
            </a:r>
            <a:r>
              <a:rPr lang="fr-NE" dirty="0"/>
              <a:t>es honoraires valides sont mis sur la plateforme dans le dossier;</a:t>
            </a:r>
          </a:p>
        </p:txBody>
      </p:sp>
    </p:spTree>
    <p:extLst>
      <p:ext uri="{BB962C8B-B14F-4D97-AF65-F5344CB8AC3E}">
        <p14:creationId xmlns:p14="http://schemas.microsoft.com/office/powerpoint/2010/main" val="2263724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E2C7B8-5041-CA42-A61D-678CE6E2F6AF}"/>
              </a:ext>
            </a:extLst>
          </p:cNvPr>
          <p:cNvSpPr>
            <a:spLocks noGrp="1"/>
          </p:cNvSpPr>
          <p:nvPr>
            <p:ph type="title"/>
          </p:nvPr>
        </p:nvSpPr>
        <p:spPr/>
        <p:txBody>
          <a:bodyPr/>
          <a:lstStyle/>
          <a:p>
            <a:r>
              <a:rPr lang="fr-NE" dirty="0"/>
              <a:t>3. Validation de la moralite du travailleur</a:t>
            </a:r>
          </a:p>
        </p:txBody>
      </p:sp>
      <p:sp>
        <p:nvSpPr>
          <p:cNvPr id="3" name="Espace réservé du contenu 2">
            <a:extLst>
              <a:ext uri="{FF2B5EF4-FFF2-40B4-BE49-F238E27FC236}">
                <a16:creationId xmlns:a16="http://schemas.microsoft.com/office/drawing/2014/main" id="{6E399579-EED1-9A42-9788-E290BCBF2953}"/>
              </a:ext>
            </a:extLst>
          </p:cNvPr>
          <p:cNvSpPr>
            <a:spLocks noGrp="1"/>
          </p:cNvSpPr>
          <p:nvPr>
            <p:ph idx="1"/>
          </p:nvPr>
        </p:nvSpPr>
        <p:spPr/>
        <p:txBody>
          <a:bodyPr/>
          <a:lstStyle/>
          <a:p>
            <a:pPr marL="0" indent="0">
              <a:buNone/>
            </a:pPr>
            <a:r>
              <a:rPr lang="fr-FR" dirty="0"/>
              <a:t>U</a:t>
            </a:r>
            <a:r>
              <a:rPr lang="fr-NE" dirty="0"/>
              <a:t>n cabinet dedier s’occupe de prendre les actions suivantes pour pouvoir attester de la moralite du travailleurs :</a:t>
            </a:r>
          </a:p>
          <a:p>
            <a:pPr lvl="1">
              <a:buFont typeface="Courier New" panose="02070309020205020404" pitchFamily="49" charset="0"/>
              <a:buChar char="o"/>
            </a:pPr>
            <a:r>
              <a:rPr lang="fr-FR" dirty="0"/>
              <a:t>U</a:t>
            </a:r>
            <a:r>
              <a:rPr lang="fr-NE" dirty="0"/>
              <a:t>ne enquete de moralite est conduite. </a:t>
            </a:r>
            <a:r>
              <a:rPr lang="fr-FR" dirty="0"/>
              <a:t>L</a:t>
            </a:r>
            <a:r>
              <a:rPr lang="fr-NE" dirty="0"/>
              <a:t>e resultat de l’enquete signe est mis en ligne sur la plateforme;</a:t>
            </a:r>
          </a:p>
          <a:p>
            <a:pPr lvl="1">
              <a:buFont typeface="Courier New" panose="02070309020205020404" pitchFamily="49" charset="0"/>
              <a:buChar char="o"/>
            </a:pPr>
            <a:r>
              <a:rPr lang="fr-FR" dirty="0"/>
              <a:t>U</a:t>
            </a:r>
            <a:r>
              <a:rPr lang="fr-NE" dirty="0"/>
              <a:t>n entretien est conduit avec le travailleur pour le sensibilise sur le code de conduite et la deontologie du travail. le code de travail signe par le travailleur est mis en ligne sur la plateforme dans le dossier du travailleur;</a:t>
            </a:r>
          </a:p>
          <a:p>
            <a:pPr marL="0" indent="0">
              <a:buNone/>
            </a:pPr>
            <a:endParaRPr lang="fr-NE" dirty="0"/>
          </a:p>
        </p:txBody>
      </p:sp>
    </p:spTree>
    <p:extLst>
      <p:ext uri="{BB962C8B-B14F-4D97-AF65-F5344CB8AC3E}">
        <p14:creationId xmlns:p14="http://schemas.microsoft.com/office/powerpoint/2010/main" val="2006563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947441-E4DB-CB41-82DD-85D624A35FAB}"/>
              </a:ext>
            </a:extLst>
          </p:cNvPr>
          <p:cNvSpPr>
            <a:spLocks noGrp="1"/>
          </p:cNvSpPr>
          <p:nvPr>
            <p:ph type="title"/>
          </p:nvPr>
        </p:nvSpPr>
        <p:spPr/>
        <p:txBody>
          <a:bodyPr/>
          <a:lstStyle/>
          <a:p>
            <a:r>
              <a:rPr lang="fr-NE" dirty="0"/>
              <a:t>4. Etablissement du contrat d’expertise</a:t>
            </a:r>
          </a:p>
        </p:txBody>
      </p:sp>
      <p:sp>
        <p:nvSpPr>
          <p:cNvPr id="3" name="Espace réservé du contenu 2">
            <a:extLst>
              <a:ext uri="{FF2B5EF4-FFF2-40B4-BE49-F238E27FC236}">
                <a16:creationId xmlns:a16="http://schemas.microsoft.com/office/drawing/2014/main" id="{9C00C713-5250-9749-AF33-B7F5AB64166D}"/>
              </a:ext>
            </a:extLst>
          </p:cNvPr>
          <p:cNvSpPr>
            <a:spLocks noGrp="1"/>
          </p:cNvSpPr>
          <p:nvPr>
            <p:ph idx="1"/>
          </p:nvPr>
        </p:nvSpPr>
        <p:spPr/>
        <p:txBody>
          <a:bodyPr>
            <a:normAutofit fontScale="92500" lnSpcReduction="10000"/>
          </a:bodyPr>
          <a:lstStyle/>
          <a:p>
            <a:pPr marL="0" indent="0">
              <a:buNone/>
            </a:pPr>
            <a:r>
              <a:rPr lang="fr-NE" dirty="0"/>
              <a:t>Un cabinet notarie sera charge de proposer un contrat d’expertise ponctuelle au travailleur. </a:t>
            </a:r>
          </a:p>
          <a:p>
            <a:pPr marL="0" indent="0">
              <a:buNone/>
            </a:pPr>
            <a:endParaRPr lang="fr-NE" dirty="0"/>
          </a:p>
          <a:p>
            <a:pPr marL="0" indent="0">
              <a:buNone/>
            </a:pPr>
            <a:r>
              <a:rPr lang="fr-FR" dirty="0"/>
              <a:t>C</a:t>
            </a:r>
            <a:r>
              <a:rPr lang="fr-NE" dirty="0"/>
              <a:t>e contrat vise a formaliser la relation du travailleur avec la plateforme et permet a la plateforme de vendre l’expertise du travailleur aux conditions sur lesquelles les deux parties se sont entendu;</a:t>
            </a:r>
          </a:p>
          <a:p>
            <a:pPr marL="0" indent="0">
              <a:buNone/>
            </a:pPr>
            <a:endParaRPr lang="fr-NE" dirty="0"/>
          </a:p>
          <a:p>
            <a:pPr marL="0" indent="0">
              <a:buNone/>
            </a:pPr>
            <a:r>
              <a:rPr lang="fr-FR" dirty="0"/>
              <a:t>L</a:t>
            </a:r>
            <a:r>
              <a:rPr lang="fr-NE" dirty="0"/>
              <a:t>e contrat indique les modalite de paiement des prestations ponctuelles;</a:t>
            </a:r>
          </a:p>
          <a:p>
            <a:pPr marL="0" indent="0">
              <a:buNone/>
            </a:pPr>
            <a:endParaRPr lang="fr-NE" dirty="0"/>
          </a:p>
          <a:p>
            <a:pPr marL="0" indent="0">
              <a:buNone/>
            </a:pPr>
            <a:r>
              <a:rPr lang="fr-FR" dirty="0"/>
              <a:t>L</a:t>
            </a:r>
            <a:r>
              <a:rPr lang="fr-NE" dirty="0"/>
              <a:t>e contrat est accompagne d’un egagement signe par le travailleur, l’obligeant a se conformer aux regles et procedure de la plateforme;</a:t>
            </a:r>
          </a:p>
        </p:txBody>
      </p:sp>
    </p:spTree>
    <p:extLst>
      <p:ext uri="{BB962C8B-B14F-4D97-AF65-F5344CB8AC3E}">
        <p14:creationId xmlns:p14="http://schemas.microsoft.com/office/powerpoint/2010/main" val="3729124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3B68F9-3D90-2049-99AC-08DF6D033739}"/>
              </a:ext>
            </a:extLst>
          </p:cNvPr>
          <p:cNvSpPr>
            <a:spLocks noGrp="1"/>
          </p:cNvSpPr>
          <p:nvPr>
            <p:ph type="title"/>
          </p:nvPr>
        </p:nvSpPr>
        <p:spPr/>
        <p:txBody>
          <a:bodyPr/>
          <a:lstStyle/>
          <a:p>
            <a:r>
              <a:rPr lang="fr-NE" dirty="0"/>
              <a:t>5. Recyclage du travailleur</a:t>
            </a:r>
          </a:p>
        </p:txBody>
      </p:sp>
      <p:sp>
        <p:nvSpPr>
          <p:cNvPr id="3" name="Espace réservé du contenu 2">
            <a:extLst>
              <a:ext uri="{FF2B5EF4-FFF2-40B4-BE49-F238E27FC236}">
                <a16:creationId xmlns:a16="http://schemas.microsoft.com/office/drawing/2014/main" id="{67B97857-84CE-034A-855D-14DFC14EA89F}"/>
              </a:ext>
            </a:extLst>
          </p:cNvPr>
          <p:cNvSpPr>
            <a:spLocks noGrp="1"/>
          </p:cNvSpPr>
          <p:nvPr>
            <p:ph idx="1"/>
          </p:nvPr>
        </p:nvSpPr>
        <p:spPr/>
        <p:txBody>
          <a:bodyPr>
            <a:normAutofit fontScale="77500" lnSpcReduction="20000"/>
          </a:bodyPr>
          <a:lstStyle/>
          <a:p>
            <a:pPr marL="0" indent="0">
              <a:buNone/>
            </a:pPr>
            <a:r>
              <a:rPr lang="fr-FR" dirty="0"/>
              <a:t>L</a:t>
            </a:r>
            <a:r>
              <a:rPr lang="fr-NE" dirty="0"/>
              <a:t>a plateforme offre au travailleur la possibilite de se recycler a travers des formations ciblees de courte duree sous la forme de stage de recyclage dans des institutions specialisees avec la possibilite d’avoir une attestation qui est enregistre dans son dossier;</a:t>
            </a:r>
          </a:p>
          <a:p>
            <a:pPr marL="0" indent="0">
              <a:buNone/>
            </a:pPr>
            <a:endParaRPr lang="fr-NE" dirty="0"/>
          </a:p>
          <a:p>
            <a:pPr marL="0" indent="0">
              <a:buNone/>
            </a:pPr>
            <a:r>
              <a:rPr lang="fr-FR" dirty="0"/>
              <a:t>C</a:t>
            </a:r>
            <a:r>
              <a:rPr lang="fr-NE" dirty="0"/>
              <a:t>es formations peuvent permettre une revalorisation des honoraires du travailleur;</a:t>
            </a:r>
          </a:p>
          <a:p>
            <a:pPr marL="0" indent="0">
              <a:buNone/>
            </a:pPr>
            <a:endParaRPr lang="fr-NE" dirty="0"/>
          </a:p>
          <a:p>
            <a:pPr marL="0" indent="0">
              <a:buNone/>
            </a:pPr>
            <a:r>
              <a:rPr lang="fr-FR" dirty="0"/>
              <a:t>L</a:t>
            </a:r>
            <a:r>
              <a:rPr lang="fr-NE" dirty="0"/>
              <a:t>e travailleur souscrit volontairement a cette offre de la plateforme. </a:t>
            </a:r>
            <a:r>
              <a:rPr lang="fr-FR" dirty="0"/>
              <a:t>C</a:t>
            </a:r>
            <a:r>
              <a:rPr lang="fr-NE" dirty="0"/>
              <a:t>ela est capture dans le contrat d’expertise qui precise les modalite de financement de cette formation (le travailleur peut opter de financer sa formation de recyclage en reversant systematiquement un pourcentage de ses honoraires);</a:t>
            </a:r>
          </a:p>
          <a:p>
            <a:pPr marL="0" indent="0">
              <a:buNone/>
            </a:pPr>
            <a:endParaRPr lang="fr-NE" dirty="0"/>
          </a:p>
          <a:p>
            <a:pPr marL="0" indent="0">
              <a:buNone/>
            </a:pPr>
            <a:r>
              <a:rPr lang="fr-FR" dirty="0"/>
              <a:t>L</a:t>
            </a:r>
            <a:r>
              <a:rPr lang="fr-NE" dirty="0"/>
              <a:t>es formations ou stage de recyclage du travailleurs sont reflete dans son dossier d’expertise;</a:t>
            </a:r>
          </a:p>
        </p:txBody>
      </p:sp>
    </p:spTree>
    <p:extLst>
      <p:ext uri="{BB962C8B-B14F-4D97-AF65-F5344CB8AC3E}">
        <p14:creationId xmlns:p14="http://schemas.microsoft.com/office/powerpoint/2010/main" val="3206195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2D6A35-E2F1-764E-B744-81E5AA3B00B8}"/>
              </a:ext>
            </a:extLst>
          </p:cNvPr>
          <p:cNvSpPr>
            <a:spLocks noGrp="1"/>
          </p:cNvSpPr>
          <p:nvPr>
            <p:ph type="title"/>
          </p:nvPr>
        </p:nvSpPr>
        <p:spPr/>
        <p:txBody>
          <a:bodyPr>
            <a:normAutofit/>
          </a:bodyPr>
          <a:lstStyle/>
          <a:p>
            <a:r>
              <a:rPr lang="fr-NE" sz="3600" dirty="0"/>
              <a:t>6. Acces au Marche Virtuel du Travail par les clients en quete d’une expertise</a:t>
            </a:r>
          </a:p>
        </p:txBody>
      </p:sp>
      <p:sp>
        <p:nvSpPr>
          <p:cNvPr id="3" name="Espace réservé du contenu 2">
            <a:extLst>
              <a:ext uri="{FF2B5EF4-FFF2-40B4-BE49-F238E27FC236}">
                <a16:creationId xmlns:a16="http://schemas.microsoft.com/office/drawing/2014/main" id="{5116F87F-B863-7E4D-9C30-82C4ACC7171B}"/>
              </a:ext>
            </a:extLst>
          </p:cNvPr>
          <p:cNvSpPr>
            <a:spLocks noGrp="1"/>
          </p:cNvSpPr>
          <p:nvPr>
            <p:ph idx="1"/>
          </p:nvPr>
        </p:nvSpPr>
        <p:spPr/>
        <p:txBody>
          <a:bodyPr/>
          <a:lstStyle/>
          <a:p>
            <a:pPr marL="0" indent="0">
              <a:buNone/>
            </a:pPr>
            <a:r>
              <a:rPr lang="fr-NE" dirty="0"/>
              <a:t>Toutes personnes desirant avoir les services d’un expert, peut importe le secteur d’activite, peut acceder a la plateforme en :</a:t>
            </a:r>
          </a:p>
          <a:p>
            <a:pPr lvl="1">
              <a:buFont typeface="Courier New" panose="02070309020205020404" pitchFamily="49" charset="0"/>
              <a:buChar char="o"/>
            </a:pPr>
            <a:r>
              <a:rPr lang="fr-FR" dirty="0"/>
              <a:t>A</a:t>
            </a:r>
            <a:r>
              <a:rPr lang="fr-NE" dirty="0"/>
              <a:t>ccedant au site web de la plateforme via un ordinateur, une tablette, ou un telephone mobile permettant un acces internet;</a:t>
            </a:r>
          </a:p>
          <a:p>
            <a:pPr lvl="1">
              <a:buFont typeface="Courier New" panose="02070309020205020404" pitchFamily="49" charset="0"/>
              <a:buChar char="o"/>
            </a:pPr>
            <a:endParaRPr lang="fr-NE" dirty="0"/>
          </a:p>
          <a:p>
            <a:pPr lvl="1">
              <a:buFont typeface="Courier New" panose="02070309020205020404" pitchFamily="49" charset="0"/>
              <a:buChar char="o"/>
            </a:pPr>
            <a:r>
              <a:rPr lang="fr-FR" dirty="0" err="1"/>
              <a:t>T</a:t>
            </a:r>
            <a:r>
              <a:rPr lang="fr-NE" dirty="0"/>
              <a:t>elechargeant et en installant sur son telephone android ou IOS, l’application mobile de la plateforme;</a:t>
            </a:r>
          </a:p>
          <a:p>
            <a:pPr lvl="1">
              <a:buFont typeface="Courier New" panose="02070309020205020404" pitchFamily="49" charset="0"/>
              <a:buChar char="o"/>
            </a:pPr>
            <a:endParaRPr lang="fr-NE" dirty="0"/>
          </a:p>
          <a:p>
            <a:pPr lvl="1">
              <a:buFont typeface="Courier New" panose="02070309020205020404" pitchFamily="49" charset="0"/>
              <a:buChar char="o"/>
            </a:pPr>
            <a:r>
              <a:rPr lang="fr-FR" dirty="0"/>
              <a:t>S</a:t>
            </a:r>
            <a:r>
              <a:rPr lang="fr-NE" dirty="0"/>
              <a:t>e rendant a un point d’acces au « Marche Virtuel du Travail »;</a:t>
            </a:r>
          </a:p>
        </p:txBody>
      </p:sp>
    </p:spTree>
    <p:extLst>
      <p:ext uri="{BB962C8B-B14F-4D97-AF65-F5344CB8AC3E}">
        <p14:creationId xmlns:p14="http://schemas.microsoft.com/office/powerpoint/2010/main" val="1406499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2D6A35-E2F1-764E-B744-81E5AA3B00B8}"/>
              </a:ext>
            </a:extLst>
          </p:cNvPr>
          <p:cNvSpPr>
            <a:spLocks noGrp="1"/>
          </p:cNvSpPr>
          <p:nvPr>
            <p:ph type="title"/>
          </p:nvPr>
        </p:nvSpPr>
        <p:spPr/>
        <p:txBody>
          <a:bodyPr>
            <a:normAutofit/>
          </a:bodyPr>
          <a:lstStyle/>
          <a:p>
            <a:r>
              <a:rPr lang="fr-NE" sz="3600" dirty="0"/>
              <a:t>6. Acces au Marche Virtuel du Travail par les clients en quete d’une expertise</a:t>
            </a:r>
          </a:p>
        </p:txBody>
      </p:sp>
      <p:sp>
        <p:nvSpPr>
          <p:cNvPr id="3" name="Espace réservé du contenu 2">
            <a:extLst>
              <a:ext uri="{FF2B5EF4-FFF2-40B4-BE49-F238E27FC236}">
                <a16:creationId xmlns:a16="http://schemas.microsoft.com/office/drawing/2014/main" id="{5116F87F-B863-7E4D-9C30-82C4ACC7171B}"/>
              </a:ext>
            </a:extLst>
          </p:cNvPr>
          <p:cNvSpPr>
            <a:spLocks noGrp="1"/>
          </p:cNvSpPr>
          <p:nvPr>
            <p:ph idx="1"/>
          </p:nvPr>
        </p:nvSpPr>
        <p:spPr/>
        <p:txBody>
          <a:bodyPr/>
          <a:lstStyle/>
          <a:p>
            <a:pPr marL="0" indent="0">
              <a:buNone/>
            </a:pPr>
            <a:r>
              <a:rPr lang="fr-FR" dirty="0"/>
              <a:t>Une fois qu’il a accès la plateforme « Marche Virtuel du Travail », le client :</a:t>
            </a:r>
          </a:p>
          <a:p>
            <a:pPr lvl="1">
              <a:buFont typeface="Courier New" panose="02070309020205020404" pitchFamily="49" charset="0"/>
              <a:buChar char="o"/>
            </a:pPr>
            <a:r>
              <a:rPr lang="fr-FR" dirty="0"/>
              <a:t>Sélectionne le secteur d’activité concerne par sa requête;</a:t>
            </a:r>
          </a:p>
          <a:p>
            <a:pPr lvl="1">
              <a:buFont typeface="Courier New" panose="02070309020205020404" pitchFamily="49" charset="0"/>
              <a:buChar char="o"/>
            </a:pPr>
            <a:endParaRPr lang="fr-FR" dirty="0"/>
          </a:p>
          <a:p>
            <a:pPr lvl="1">
              <a:buFont typeface="Courier New" panose="02070309020205020404" pitchFamily="49" charset="0"/>
              <a:buChar char="o"/>
            </a:pPr>
            <a:r>
              <a:rPr lang="fr-FR" dirty="0"/>
              <a:t>Passe en revue les experts enregistre dans ce secteur d’activité: pour chacun d’eux, un résumé de son profile est présent plus la photo, le résultat de l’enquête de moralité, la certification de son expertise par une structure habilite, les honoraires (majore de la commission de la plateforme);</a:t>
            </a:r>
          </a:p>
          <a:p>
            <a:pPr lvl="1">
              <a:buFont typeface="Courier New" panose="02070309020205020404" pitchFamily="49" charset="0"/>
              <a:buChar char="o"/>
            </a:pPr>
            <a:endParaRPr lang="fr-FR" dirty="0"/>
          </a:p>
          <a:p>
            <a:pPr lvl="1">
              <a:buFont typeface="Courier New" panose="02070309020205020404" pitchFamily="49" charset="0"/>
              <a:buChar char="o"/>
            </a:pPr>
            <a:r>
              <a:rPr lang="fr-FR" dirty="0"/>
              <a:t>Sélectionne le travailleur de son choix et valide sa requête d’expertise;</a:t>
            </a:r>
            <a:endParaRPr lang="fr-NE" dirty="0"/>
          </a:p>
        </p:txBody>
      </p:sp>
    </p:spTree>
    <p:extLst>
      <p:ext uri="{BB962C8B-B14F-4D97-AF65-F5344CB8AC3E}">
        <p14:creationId xmlns:p14="http://schemas.microsoft.com/office/powerpoint/2010/main" val="136297369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TotalTime>
  <Words>1370</Words>
  <Application>Microsoft Macintosh PowerPoint</Application>
  <PresentationFormat>Grand écran</PresentationFormat>
  <Paragraphs>92</Paragraphs>
  <Slides>13</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13</vt:i4>
      </vt:variant>
    </vt:vector>
  </HeadingPairs>
  <TitlesOfParts>
    <vt:vector size="18" baseType="lpstr">
      <vt:lpstr>Arial</vt:lpstr>
      <vt:lpstr>Calibri</vt:lpstr>
      <vt:lpstr>Calibri Light</vt:lpstr>
      <vt:lpstr>Courier New</vt:lpstr>
      <vt:lpstr>Thème Office</vt:lpstr>
      <vt:lpstr>Plateforme d’Acces a Tout type de Service</vt:lpstr>
      <vt:lpstr>Objectif de la Plateforme</vt:lpstr>
      <vt:lpstr>1. Mettre son Expertise sur le Marche Virtuel du Travail</vt:lpstr>
      <vt:lpstr>2. Validation de l’Expertise a mettre sur le Marche Virtuel du Travail</vt:lpstr>
      <vt:lpstr>3. Validation de la moralite du travailleur</vt:lpstr>
      <vt:lpstr>4. Etablissement du contrat d’expertise</vt:lpstr>
      <vt:lpstr>5. Recyclage du travailleur</vt:lpstr>
      <vt:lpstr>6. Acces au Marche Virtuel du Travail par les clients en quete d’une expertise</vt:lpstr>
      <vt:lpstr>6. Acces au Marche Virtuel du Travail par les clients en quete d’une expertise</vt:lpstr>
      <vt:lpstr>7. Traitement de la requete d’expertise du client</vt:lpstr>
      <vt:lpstr>8. Modalites de paiements</vt:lpstr>
      <vt:lpstr>9. Cout du service</vt:lpstr>
      <vt:lpstr>Osons Inventer l’Avenir (President Isidore Thomas Sankara)  Avec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365 Pro Plus</dc:creator>
  <cp:lastModifiedBy>365 Pro Plus</cp:lastModifiedBy>
  <cp:revision>13</cp:revision>
  <cp:lastPrinted>2020-11-25T13:50:22Z</cp:lastPrinted>
  <dcterms:created xsi:type="dcterms:W3CDTF">2020-11-25T11:05:16Z</dcterms:created>
  <dcterms:modified xsi:type="dcterms:W3CDTF">2020-11-25T14:11:50Z</dcterms:modified>
</cp:coreProperties>
</file>