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543" r:id="rId3"/>
    <p:sldId id="544" r:id="rId5"/>
    <p:sldId id="546" r:id="rId6"/>
    <p:sldId id="547" r:id="rId7"/>
    <p:sldId id="573" r:id="rId8"/>
    <p:sldId id="558" r:id="rId9"/>
    <p:sldId id="553" r:id="rId10"/>
    <p:sldId id="548" r:id="rId11"/>
    <p:sldId id="296" r:id="rId12"/>
  </p:sldIdLst>
  <p:sldSz cx="12244070" cy="6858000"/>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4" userDrawn="1">
          <p15:clr>
            <a:srgbClr val="A4A3A4"/>
          </p15:clr>
        </p15:guide>
        <p15:guide id="2" orient="horz" pos="569" userDrawn="1">
          <p15:clr>
            <a:srgbClr val="A4A3A4"/>
          </p15:clr>
        </p15:guide>
        <p15:guide id="3" orient="horz" pos="683" userDrawn="1">
          <p15:clr>
            <a:srgbClr val="A4A3A4"/>
          </p15:clr>
        </p15:guide>
        <p15:guide id="4" orient="horz" pos="4088" userDrawn="1">
          <p15:clr>
            <a:srgbClr val="A4A3A4"/>
          </p15:clr>
        </p15:guide>
        <p15:guide id="5" orient="horz" pos="110" userDrawn="1">
          <p15:clr>
            <a:srgbClr val="A4A3A4"/>
          </p15:clr>
        </p15:guide>
        <p15:guide id="6" pos="7410" userDrawn="1">
          <p15:clr>
            <a:srgbClr val="A4A3A4"/>
          </p15:clr>
        </p15:guide>
        <p15:guide id="7" pos="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05"/>
    <a:srgbClr val="FC5E72"/>
    <a:srgbClr val="CDD7DC"/>
    <a:srgbClr val="CDC3B9"/>
    <a:srgbClr val="5A6469"/>
    <a:srgbClr val="5F5550"/>
    <a:srgbClr val="C83296"/>
    <a:srgbClr val="002395"/>
    <a:srgbClr val="0A2D50"/>
    <a:srgbClr val="F5B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3"/>
  </p:normalViewPr>
  <p:slideViewPr>
    <p:cSldViewPr snapToGrid="0" snapToObjects="1" showGuides="1">
      <p:cViewPr varScale="1">
        <p:scale>
          <a:sx n="62" d="100"/>
          <a:sy n="62" d="100"/>
        </p:scale>
        <p:origin x="820" y="56"/>
      </p:cViewPr>
      <p:guideLst>
        <p:guide orient="horz" pos="3154"/>
        <p:guide orient="horz" pos="569"/>
        <p:guide orient="horz" pos="683"/>
        <p:guide orient="horz" pos="4088"/>
        <p:guide orient="horz" pos="110"/>
        <p:guide pos="7410"/>
        <p:guide pos="2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902118E-3E9B-4C2F-AC83-DCFFAF4FE593}" type="datetimeFigureOut">
              <a:rPr lang="en-GB" smtClean="0"/>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C64FC87-76F5-482E-B60F-03DDAC28777D}"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0AA09D1-9A1C-BF44-9FA2-9A2D5F78E5F9}" type="datetimeFigureOut">
              <a:rPr lang="en-US" smtClean="0"/>
            </a:fld>
            <a:endParaRPr lang="en-US"/>
          </a:p>
        </p:txBody>
      </p:sp>
      <p:sp>
        <p:nvSpPr>
          <p:cNvPr id="4" name="Slide Image Placeholder 3"/>
          <p:cNvSpPr>
            <a:spLocks noGrp="1" noRot="1" noChangeAspect="1"/>
          </p:cNvSpPr>
          <p:nvPr>
            <p:ph type="sldImg" idx="2"/>
          </p:nvPr>
        </p:nvSpPr>
        <p:spPr>
          <a:xfrm>
            <a:off x="409575" y="1241425"/>
            <a:ext cx="59785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B14D1D2-048F-B545-8A64-3225DC8926D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will include 6 parts.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introduction, The problem definition we addressed is the lack of sufficient opportunities for dental students to practice communication skills. Our aim is to develop a controlled conversational system for these students. The objective is to use large language models (LLMs) to simulate realistic patient interactions.</a:t>
            </a:r>
            <a:endParaRPr lang="en-US" dirty="0"/>
          </a:p>
          <a:p>
            <a:endParaRPr lang="en-US" dirty="0"/>
          </a:p>
          <a:p>
            <a:r>
              <a:rPr lang="en-US" dirty="0"/>
              <a:t>Our motivation stems from the importance of effective communication in healthcare, particularly in dentistry.  However, traditional dental education often fails to provide enough practical scenarios for students to practice these skills.</a:t>
            </a:r>
            <a:endParaRPr lang="en-US" dirty="0"/>
          </a:p>
          <a:p>
            <a:endParaRPr lang="en-US" dirty="0"/>
          </a:p>
          <a:p>
            <a:r>
              <a:rPr lang="en-US" dirty="0"/>
              <a:t>Tthe difficulties we faced was designing prompts that enable the LLM to generate meaningful and realistic patient responses. Chain of Thought , Zero-shot Chain of Thought have been done for prompt strategies. However, these references do not discuss how to handle different conversational</a:t>
            </a:r>
            <a:endParaRPr lang="en-US" dirty="0"/>
          </a:p>
          <a:p>
            <a:r>
              <a:rPr lang="en-US" dirty="0"/>
              <a:t>scenarios within a long dialogue.</a:t>
            </a:r>
            <a:endParaRPr lang="en-US" dirty="0"/>
          </a:p>
          <a:p>
            <a:endParaRPr lang="en-US" dirty="0"/>
          </a:p>
          <a:p>
            <a:r>
              <a:rPr lang="en-US" dirty="0"/>
              <a:t>In background, extensive literature review have shown that well-designed AI systems can provide valuable practice opportunities, enhancing the communication abilities of dental students and better preparing them for real-world clinical interactions.</a:t>
            </a:r>
            <a:endParaRPr lang="en-US"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project, we utilize several objective metrics such as BLEU, ROUGE, and BERTScore) as well as a human evaluation method.</a:t>
            </a:r>
            <a:endParaRPr lang="en-US" dirty="0"/>
          </a:p>
          <a:p>
            <a:r>
              <a:rPr lang="en-US" dirty="0"/>
              <a:t>When conducting evaluations using objective metrics, we experimented with four GPT models. </a:t>
            </a:r>
            <a:endParaRPr lang="en-US" dirty="0"/>
          </a:p>
          <a:p>
            <a:r>
              <a:rPr lang="en-US" dirty="0"/>
              <a:t>For human evaluation , we collected user feedback through </a:t>
            </a:r>
            <a:r>
              <a:rPr lang="en-US" dirty="0">
                <a:solidFill>
                  <a:srgbClr val="383838"/>
                </a:solidFill>
                <a:latin typeface="Noto Sans SC" pitchFamily="34" charset="0"/>
                <a:ea typeface="Noto Sans SC" pitchFamily="34" charset="-122"/>
                <a:cs typeface="Noto Sans SC" pitchFamily="34" charset="-120"/>
                <a:sym typeface="+mn-ea"/>
              </a:rPr>
              <a:t>thumbs-up or thumbs-down ratings for each sentence generated by model </a:t>
            </a:r>
            <a:endParaRPr lang="en-US" dirty="0">
              <a:solidFill>
                <a:srgbClr val="383838"/>
              </a:solidFill>
              <a:latin typeface="Noto Sans SC" pitchFamily="34" charset="0"/>
              <a:ea typeface="Noto Sans SC" pitchFamily="34" charset="-122"/>
              <a:cs typeface="Noto Sans SC" pitchFamily="34" charset="-120"/>
              <a:sym typeface="+mn-ea"/>
            </a:endParaRPr>
          </a:p>
          <a:p>
            <a:r>
              <a:rPr lang="en-US" dirty="0">
                <a:solidFill>
                  <a:srgbClr val="383838"/>
                </a:solidFill>
                <a:latin typeface="Noto Sans SC" pitchFamily="34" charset="0"/>
                <a:ea typeface="Noto Sans SC" pitchFamily="34" charset="-122"/>
                <a:cs typeface="Noto Sans SC" pitchFamily="34" charset="-120"/>
                <a:sym typeface="+mn-ea"/>
              </a:rPr>
              <a:t>and </a:t>
            </a:r>
            <a:r>
              <a:rPr lang="en-US" dirty="0">
                <a:solidFill>
                  <a:srgbClr val="383838"/>
                </a:solidFill>
                <a:latin typeface="Noto Sans SC" pitchFamily="34" charset="0"/>
                <a:ea typeface="Noto Sans SC" pitchFamily="34" charset="-122"/>
                <a:cs typeface="Noto Sans SC" pitchFamily="34" charset="-120"/>
                <a:sym typeface="+mn-ea"/>
              </a:rPr>
              <a:t>Score the whole conversation based on the model's answers to assess the model's quality.</a:t>
            </a:r>
            <a:endParaRPr lang="en-US" dirty="0">
              <a:solidFill>
                <a:srgbClr val="383838"/>
              </a:solidFill>
              <a:latin typeface="Noto Sans SC" pitchFamily="34" charset="0"/>
              <a:ea typeface="Noto Sans SC" pitchFamily="34" charset="-122"/>
              <a:cs typeface="Noto Sans SC" pitchFamily="34" charset="-120"/>
              <a:sym typeface="+mn-ea"/>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 we use Mike to login. This is the profile page for uploading your avatar and submitting suggestions. </a:t>
            </a:r>
            <a:endParaRPr lang="en-US" altLang="zh-CN" dirty="0"/>
          </a:p>
          <a:p>
            <a:endParaRPr lang="en-US" altLang="zh-CN" dirty="0"/>
          </a:p>
          <a:p>
            <a:r>
              <a:rPr lang="en-US" altLang="zh-CN" dirty="0"/>
              <a:t>On the communication page, you can choose scenarios and the patient's emotion. </a:t>
            </a:r>
            <a:endParaRPr lang="en-US" altLang="zh-CN" dirty="0"/>
          </a:p>
          <a:p>
            <a:r>
              <a:rPr lang="en-US" altLang="zh-CN" dirty="0"/>
              <a:t>Initial answers use a greeting prompt to retrieve documents and guide the LLM to generate greeting answer, after that medical history prompt will be used to guide the LLM to generate the answer. </a:t>
            </a:r>
            <a:endParaRPr lang="en-US" altLang="zh-CN" dirty="0"/>
          </a:p>
          <a:p>
            <a:r>
              <a:rPr lang="en-US" altLang="zh-CN" dirty="0"/>
              <a:t>This method prevents the model from generating dentist-like responses. From the answer we can see that the answer align with the patient's symptoms. </a:t>
            </a:r>
            <a:endParaRPr lang="en-US" altLang="zh-CN" dirty="0"/>
          </a:p>
          <a:p>
            <a:r>
              <a:rPr lang="en-US" altLang="zh-CN" dirty="0"/>
              <a:t>You can rate each sentence provided by model with thumbs-up or thumbs-down </a:t>
            </a:r>
            <a:endParaRPr lang="en-US" altLang="zh-CN" dirty="0"/>
          </a:p>
          <a:p>
            <a:endParaRPr lang="en-US" altLang="zh-CN" dirty="0"/>
          </a:p>
          <a:p>
            <a:r>
              <a:rPr lang="en-US" altLang="zh-CN" dirty="0"/>
              <a:t>and evaluate the entire conversation's quality afterward. </a:t>
            </a:r>
            <a:endParaRPr lang="en-US" altLang="zh-CN" dirty="0"/>
          </a:p>
          <a:p>
            <a:r>
              <a:rPr lang="en-US" altLang="zh-CN" dirty="0"/>
              <a:t>Publishing the conversation allows admin feedback for dental students.</a:t>
            </a:r>
            <a:endParaRPr lang="en-US" altLang="zh-CN" dirty="0"/>
          </a:p>
          <a:p>
            <a:r>
              <a:rPr lang="en-US" altLang="zh-CN" dirty="0"/>
              <a:t>On the history page, you can view an overview of the conversation. Click the button on the right side to see the details of the conversation. </a:t>
            </a:r>
            <a:endParaRPr lang="en-US" altLang="zh-CN" dirty="0"/>
          </a:p>
          <a:p>
            <a:r>
              <a:rPr lang="en-US" altLang="zh-CN" dirty="0"/>
              <a:t>Since Mike is not an admin user, he cannot view the admin page's information. use admin user John to Log in . </a:t>
            </a:r>
            <a:endParaRPr lang="en-US" altLang="zh-CN" dirty="0"/>
          </a:p>
          <a:p>
            <a:r>
              <a:rPr lang="en-US" altLang="zh-CN" dirty="0"/>
              <a:t>John can see all user roles, update user roles, and view the model's performance. </a:t>
            </a:r>
            <a:endParaRPr lang="en-US" altLang="zh-CN" dirty="0"/>
          </a:p>
          <a:p>
            <a:r>
              <a:rPr lang="en-US" altLang="zh-CN" dirty="0"/>
              <a:t>We can see that the user Panda has been changed to an admin user. </a:t>
            </a:r>
            <a:endParaRPr lang="en-US" altLang="zh-CN" dirty="0"/>
          </a:p>
          <a:p>
            <a:endParaRPr lang="en-US" altLang="zh-CN" dirty="0"/>
          </a:p>
          <a:p>
            <a:r>
              <a:rPr lang="en-US" altLang="zh-CN" dirty="0"/>
              <a:t>In the history detail conversation section, John can provide feedback on Mike's conversation. </a:t>
            </a:r>
            <a:endParaRPr lang="en-US" altLang="zh-CN" dirty="0"/>
          </a:p>
          <a:p>
            <a:r>
              <a:rPr lang="en-US" altLang="zh-CN" dirty="0"/>
              <a:t>Then, log in as Mike to check the feedback in the history detail conversation or history conversation pages. </a:t>
            </a:r>
            <a:endParaRPr lang="en-US" altLang="zh-CN" dirty="0"/>
          </a:p>
          <a:p>
            <a:r>
              <a:rPr lang="en-US" altLang="zh-CN" dirty="0"/>
              <a:t>Use Panda to view the admin page, and you will see that his permissions have been updated to admin. </a:t>
            </a:r>
            <a:endParaRPr lang="en-US" altLang="zh-CN" dirty="0"/>
          </a:p>
          <a:p>
            <a:r>
              <a:rPr lang="en-US" altLang="zh-CN" dirty="0"/>
              <a:t>On the history page, Panda can view all his own conversations and the conversations published by other users. He can also provide feedback on Mike's conversations.</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3193462" y="1397958"/>
            <a:ext cx="5857464" cy="405993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panose="020B0806030902050204"/>
                <a:cs typeface="Impact" panose="020B0806030902050204"/>
              </a:defRPr>
            </a:lvl1pPr>
            <a:lvl2pPr marL="0" indent="0">
              <a:lnSpc>
                <a:spcPct val="120000"/>
              </a:lnSpc>
              <a:spcBef>
                <a:spcPts val="0"/>
              </a:spcBef>
              <a:buNone/>
              <a:defRPr sz="2000">
                <a:latin typeface="Georgia" panose="02040502050405090303"/>
                <a:cs typeface="Georgia" panose="02040502050405090303"/>
              </a:defRPr>
            </a:lvl2pPr>
            <a:lvl3pPr marL="269875" indent="-269875">
              <a:lnSpc>
                <a:spcPct val="120000"/>
              </a:lnSpc>
              <a:spcBef>
                <a:spcPts val="0"/>
              </a:spcBef>
              <a:defRPr sz="2000">
                <a:latin typeface="Georgia" panose="02040502050405090303"/>
                <a:cs typeface="Georgia" panose="02040502050405090303"/>
              </a:defRPr>
            </a:lvl3pPr>
            <a:lvl4pPr marL="539750" indent="-269875">
              <a:lnSpc>
                <a:spcPct val="120000"/>
              </a:lnSpc>
              <a:spcBef>
                <a:spcPts val="0"/>
              </a:spcBef>
              <a:defRPr sz="2000">
                <a:latin typeface="Georgia" panose="02040502050405090303"/>
                <a:cs typeface="Georgia" panose="02040502050405090303"/>
              </a:defRPr>
            </a:lvl4pPr>
            <a:lvl5pPr marL="809625" indent="-269875">
              <a:lnSpc>
                <a:spcPct val="120000"/>
              </a:lnSpc>
              <a:spcBef>
                <a:spcPts val="0"/>
              </a:spcBef>
              <a:defRPr sz="2000">
                <a:latin typeface="Georgia" panose="02040502050405090303"/>
                <a:cs typeface="Georgia" panose="02040502050405090303"/>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sz="1000">
                <a:latin typeface="Georgia" panose="02040502050405090303"/>
                <a:cs typeface="Georgia" panose="02040502050405090303"/>
              </a:defRPr>
            </a:lvl1pPr>
          </a:lstStyle>
          <a:p>
            <a:fld id="{46D46D31-4F81-C84C-9C9E-CC304FB2B6EB}" type="datetimeFigureOut">
              <a:rPr lang="en-US" smtClean="0"/>
            </a:fld>
            <a:endParaRPr lang="en-US" dirty="0"/>
          </a:p>
        </p:txBody>
      </p:sp>
      <p:sp>
        <p:nvSpPr>
          <p:cNvPr id="5" name="Footer Placeholder 4"/>
          <p:cNvSpPr>
            <a:spLocks noGrp="1"/>
          </p:cNvSpPr>
          <p:nvPr>
            <p:ph type="ftr" sz="quarter" idx="11"/>
          </p:nvPr>
        </p:nvSpPr>
        <p:spPr/>
        <p:txBody>
          <a:bodyPr/>
          <a:lstStyle>
            <a:lvl1pPr>
              <a:defRPr sz="1000">
                <a:latin typeface="Georgia" panose="02040502050405090303"/>
                <a:cs typeface="Georgia" panose="02040502050405090303"/>
              </a:defRPr>
            </a:lvl1pPr>
          </a:lstStyle>
          <a:p>
            <a:endParaRPr lang="en-US" dirty="0"/>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panose="02040502050405090303"/>
                <a:cs typeface="Georgia" panose="02040502050405090303"/>
              </a:defRPr>
            </a:lvl1pPr>
          </a:lstStyle>
          <a:p>
            <a:fld id="{8A04D54F-FA85-F344-8424-FB00D2AE8D01}" type="slidenum">
              <a:rPr lang="en-US" smtClean="0"/>
            </a:fld>
            <a:endParaRPr lang="en-US"/>
          </a:p>
        </p:txBody>
      </p:sp>
      <p:cxnSp>
        <p:nvCxnSpPr>
          <p:cNvPr id="7" name="Straight Connector 6"/>
          <p:cNvCxnSpPr/>
          <p:nvPr/>
        </p:nvCxnSpPr>
        <p:spPr>
          <a:xfrm>
            <a:off x="482063" y="909220"/>
            <a:ext cx="11280263"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panose="02040502050405090303"/>
                <a:cs typeface="Georgia" panose="02040502050405090303"/>
              </a:defRPr>
            </a:lvl1pPr>
            <a:lvl2pPr marL="539750" indent="-269875">
              <a:lnSpc>
                <a:spcPct val="120000"/>
              </a:lnSpc>
              <a:spcBef>
                <a:spcPts val="0"/>
              </a:spcBef>
              <a:defRPr sz="2000">
                <a:latin typeface="Georgia" panose="02040502050405090303"/>
                <a:cs typeface="Georgia" panose="02040502050405090303"/>
              </a:defRPr>
            </a:lvl2pPr>
            <a:lvl3pPr marL="809625" indent="-269875">
              <a:lnSpc>
                <a:spcPct val="120000"/>
              </a:lnSpc>
              <a:spcBef>
                <a:spcPts val="0"/>
              </a:spcBef>
              <a:defRPr sz="2000">
                <a:latin typeface="Georgia" panose="02040502050405090303"/>
                <a:cs typeface="Georgia" panose="02040502050405090303"/>
              </a:defRPr>
            </a:lvl3pPr>
            <a:lvl4pPr marL="1079500" indent="-269875">
              <a:lnSpc>
                <a:spcPct val="120000"/>
              </a:lnSpc>
              <a:spcBef>
                <a:spcPts val="0"/>
              </a:spcBef>
              <a:defRPr sz="2000">
                <a:latin typeface="Georgia" panose="02040502050405090303"/>
                <a:cs typeface="Georgia" panose="02040502050405090303"/>
              </a:defRPr>
            </a:lvl4pPr>
            <a:lvl5pPr marL="1341755" indent="-262255">
              <a:lnSpc>
                <a:spcPct val="120000"/>
              </a:lnSpc>
              <a:spcBef>
                <a:spcPts val="0"/>
              </a:spcBef>
              <a:defRPr sz="2000">
                <a:latin typeface="Georgia" panose="02040502050405090303"/>
                <a:cs typeface="Georgia" panose="02040502050405090303"/>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sz="1000">
                <a:latin typeface="Georgia" panose="02040502050405090303"/>
                <a:cs typeface="Georgia" panose="02040502050405090303"/>
              </a:defRPr>
            </a:lvl1pPr>
          </a:lstStyle>
          <a:p>
            <a:fld id="{46D46D31-4F81-C84C-9C9E-CC304FB2B6EB}" type="datetimeFigureOut">
              <a:rPr lang="en-US" smtClean="0"/>
            </a:fld>
            <a:endParaRPr lang="en-US" dirty="0"/>
          </a:p>
        </p:txBody>
      </p:sp>
      <p:sp>
        <p:nvSpPr>
          <p:cNvPr id="5" name="Footer Placeholder 4"/>
          <p:cNvSpPr>
            <a:spLocks noGrp="1"/>
          </p:cNvSpPr>
          <p:nvPr>
            <p:ph type="ftr" sz="quarter" idx="11"/>
          </p:nvPr>
        </p:nvSpPr>
        <p:spPr/>
        <p:txBody>
          <a:bodyPr/>
          <a:lstStyle>
            <a:lvl1pPr>
              <a:defRPr sz="1000">
                <a:latin typeface="Georgia" panose="02040502050405090303"/>
                <a:cs typeface="Georgia" panose="02040502050405090303"/>
              </a:defRPr>
            </a:lvl1pPr>
          </a:lstStyle>
          <a:p>
            <a:endParaRPr lang="en-US"/>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panose="02040502050405090303"/>
                <a:cs typeface="Georgia" panose="02040502050405090303"/>
              </a:defRPr>
            </a:lvl1pPr>
          </a:lstStyle>
          <a:p>
            <a:fld id="{8A04D54F-FA85-F344-8424-FB00D2AE8D01}" type="slidenum">
              <a:rPr lang="en-US" smtClean="0"/>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panose="020B0806030902050204"/>
                <a:cs typeface="Impact" panose="020B0806030902050204"/>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marL="0" indent="0">
              <a:buNone/>
              <a:defRPr sz="2000">
                <a:solidFill>
                  <a:srgbClr val="0A2D50"/>
                </a:solidFill>
                <a:latin typeface="Impact" panose="020B0806030902050204"/>
                <a:cs typeface="Impact" panose="020B0806030902050204"/>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3" y="1088723"/>
            <a:ext cx="11280263"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9" name="Title 8"/>
          <p:cNvSpPr>
            <a:spLocks noGrp="1"/>
          </p:cNvSpPr>
          <p:nvPr>
            <p:ph type="title"/>
          </p:nvPr>
        </p:nvSpPr>
        <p:spPr/>
        <p:txBody>
          <a:bodyPr/>
          <a:lstStyle/>
          <a:p>
            <a:r>
              <a:rPr lang="en-US"/>
              <a:t>Click to edit Master title style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5" y="1088720"/>
            <a:ext cx="3615497"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17" name="Picture Placeholder 2"/>
          <p:cNvSpPr>
            <a:spLocks noGrp="1"/>
          </p:cNvSpPr>
          <p:nvPr>
            <p:ph type="pic" idx="13"/>
          </p:nvPr>
        </p:nvSpPr>
        <p:spPr>
          <a:xfrm>
            <a:off x="482065" y="3519000"/>
            <a:ext cx="3615497"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8" name="Picture Placeholder 2"/>
          <p:cNvSpPr>
            <a:spLocks noGrp="1"/>
          </p:cNvSpPr>
          <p:nvPr>
            <p:ph type="pic" idx="14"/>
          </p:nvPr>
        </p:nvSpPr>
        <p:spPr>
          <a:xfrm>
            <a:off x="8146827"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9" name="Picture Placeholder 2"/>
          <p:cNvSpPr>
            <a:spLocks noGrp="1"/>
          </p:cNvSpPr>
          <p:nvPr>
            <p:ph type="pic" idx="15"/>
          </p:nvPr>
        </p:nvSpPr>
        <p:spPr>
          <a:xfrm>
            <a:off x="8146827"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24" name="Picture Placeholder 2"/>
          <p:cNvSpPr>
            <a:spLocks noGrp="1"/>
          </p:cNvSpPr>
          <p:nvPr>
            <p:ph type="pic" idx="16"/>
          </p:nvPr>
        </p:nvSpPr>
        <p:spPr>
          <a:xfrm>
            <a:off x="4314446"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Picture Placeholder 2"/>
          <p:cNvSpPr>
            <a:spLocks noGrp="1"/>
          </p:cNvSpPr>
          <p:nvPr>
            <p:ph type="pic" idx="17"/>
          </p:nvPr>
        </p:nvSpPr>
        <p:spPr>
          <a:xfrm>
            <a:off x="4314446"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20" name="Straight Connector 19"/>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4" y="1088720"/>
            <a:ext cx="5519616"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17" name="Picture Placeholder 2"/>
          <p:cNvSpPr>
            <a:spLocks noGrp="1"/>
          </p:cNvSpPr>
          <p:nvPr>
            <p:ph type="pic" idx="13"/>
          </p:nvPr>
        </p:nvSpPr>
        <p:spPr>
          <a:xfrm>
            <a:off x="482064" y="3519000"/>
            <a:ext cx="5519616"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8" name="Picture Placeholder 2"/>
          <p:cNvSpPr>
            <a:spLocks noGrp="1"/>
          </p:cNvSpPr>
          <p:nvPr>
            <p:ph type="pic" idx="14"/>
          </p:nvPr>
        </p:nvSpPr>
        <p:spPr>
          <a:xfrm>
            <a:off x="6242709" y="1088720"/>
            <a:ext cx="55226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9" name="Picture Placeholder 2"/>
          <p:cNvSpPr>
            <a:spLocks noGrp="1"/>
          </p:cNvSpPr>
          <p:nvPr>
            <p:ph type="pic" idx="15"/>
          </p:nvPr>
        </p:nvSpPr>
        <p:spPr>
          <a:xfrm>
            <a:off x="6242709" y="3519000"/>
            <a:ext cx="55226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a:p>
        </p:txBody>
      </p:sp>
      <p:cxnSp>
        <p:nvCxnSpPr>
          <p:cNvPr id="14" name="Straight Connector 13"/>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9" name="Picture Placeholder 8"/>
          <p:cNvSpPr>
            <a:spLocks noGrp="1"/>
          </p:cNvSpPr>
          <p:nvPr>
            <p:ph type="pic" sz="quarter" idx="13"/>
          </p:nvPr>
        </p:nvSpPr>
        <p:spPr>
          <a:xfrm>
            <a:off x="6367144" y="1089025"/>
            <a:ext cx="5395183" cy="4860925"/>
          </a:xfrm>
        </p:spPr>
        <p:txBody>
          <a:bodyPr/>
          <a:lstStyle/>
          <a:p>
            <a:r>
              <a:rPr lang="en-US"/>
              <a:t>Click icon to add picture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p:nvPr userDrawn="1"/>
        </p:nvPicPr>
        <p:blipFill rotWithShape="1">
          <a:blip r:embed="rId2" r:link="rId3">
            <a:extLst>
              <a:ext uri="{28A0092B-C50C-407E-A947-70E740481C1C}">
                <a14:useLocalDpi xmlns:a14="http://schemas.microsoft.com/office/drawing/2010/main" val="0"/>
              </a:ext>
            </a:extLst>
          </a:blip>
          <a:srcRect l="864" t="13342" r="864" b="3847"/>
          <a:stretch>
            <a:fillRect/>
          </a:stretch>
        </p:blipFill>
        <p:spPr>
          <a:xfrm>
            <a:off x="0" y="0"/>
            <a:ext cx="12258000" cy="6858000"/>
          </a:xfrm>
          <a:prstGeom prst="rect">
            <a:avLst/>
          </a:prstGeom>
        </p:spPr>
      </p:pic>
      <p:sp>
        <p:nvSpPr>
          <p:cNvPr id="11" name="Rectangle 10"/>
          <p:cNvSpPr/>
          <p:nvPr userDrawn="1"/>
        </p:nvSpPr>
        <p:spPr>
          <a:xfrm>
            <a:off x="0" y="3460750"/>
            <a:ext cx="12244388"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 name="Title 1"/>
          <p:cNvSpPr>
            <a:spLocks noGrp="1"/>
          </p:cNvSpPr>
          <p:nvPr>
            <p:ph type="ctrTitle" hasCustomPrompt="1"/>
          </p:nvPr>
        </p:nvSpPr>
        <p:spPr>
          <a:xfrm>
            <a:off x="482063" y="2708276"/>
            <a:ext cx="11280263"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9" name="Group 8"/>
          <p:cNvGrpSpPr>
            <a:grpSpLocks noChangeAspect="1"/>
          </p:cNvGrpSpPr>
          <p:nvPr userDrawn="1"/>
        </p:nvGrpSpPr>
        <p:grpSpPr>
          <a:xfrm>
            <a:off x="10534388" y="0"/>
            <a:ext cx="1710000" cy="1303021"/>
            <a:chOff x="7949775" y="1"/>
            <a:chExt cx="1194225" cy="910000"/>
          </a:xfrm>
        </p:grpSpPr>
        <p:sp>
          <p:nvSpPr>
            <p:cNvPr id="12" name="Rectangle 11"/>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9" name="Picture Placeholder 8"/>
          <p:cNvSpPr>
            <a:spLocks noGrp="1"/>
          </p:cNvSpPr>
          <p:nvPr>
            <p:ph type="pic" sz="quarter" idx="13"/>
          </p:nvPr>
        </p:nvSpPr>
        <p:spPr>
          <a:xfrm>
            <a:off x="482065" y="1089025"/>
            <a:ext cx="5395183" cy="4860925"/>
          </a:xfrm>
        </p:spPr>
        <p:txBody>
          <a:bodyPr/>
          <a:lstStyle/>
          <a:p>
            <a:r>
              <a:rPr lang="en-US"/>
              <a:t>Click icon to add picture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panose="020B0806030902050204"/>
                <a:cs typeface="Impact" panose="020B0806030902050204"/>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11" name="Picture Placeholder 10"/>
          <p:cNvSpPr>
            <a:spLocks noGrp="1"/>
          </p:cNvSpPr>
          <p:nvPr>
            <p:ph type="pic" sz="quarter" idx="13"/>
          </p:nvPr>
        </p:nvSpPr>
        <p:spPr>
          <a:xfrm>
            <a:off x="6362890" y="1089025"/>
            <a:ext cx="5399435" cy="4860925"/>
          </a:xfrm>
        </p:spPr>
        <p:txBody>
          <a:bodyPr/>
          <a:lstStyle/>
          <a:p>
            <a:r>
              <a:rPr lang="en-US"/>
              <a:t>Click icon to add picture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marL="0" indent="0">
              <a:buNone/>
              <a:defRPr sz="2000">
                <a:solidFill>
                  <a:srgbClr val="0A2D50"/>
                </a:solidFill>
                <a:latin typeface="Impact" panose="020B0806030902050204"/>
                <a:cs typeface="Impact" panose="020B0806030902050204"/>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fld>
            <a:endParaRPr lang="en-US"/>
          </a:p>
        </p:txBody>
      </p:sp>
      <p:sp>
        <p:nvSpPr>
          <p:cNvPr id="11" name="Picture Placeholder 10"/>
          <p:cNvSpPr>
            <a:spLocks noGrp="1"/>
          </p:cNvSpPr>
          <p:nvPr>
            <p:ph type="pic" sz="quarter" idx="13"/>
          </p:nvPr>
        </p:nvSpPr>
        <p:spPr>
          <a:xfrm>
            <a:off x="482063" y="1088356"/>
            <a:ext cx="5399435" cy="4860925"/>
          </a:xfrm>
        </p:spPr>
        <p:txBody>
          <a:bodyPr/>
          <a:lstStyle/>
          <a:p>
            <a:r>
              <a:rPr lang="en-US"/>
              <a:t>Click icon to add picture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3420000"/>
            <a:ext cx="11280263" cy="2520000"/>
          </a:xfrm>
        </p:spPr>
        <p:txBody>
          <a:bodyPr anchor="b" anchorCtr="0">
            <a:normAutofit/>
          </a:bodyPr>
          <a:lstStyle>
            <a:lvl1pPr>
              <a:defRPr sz="1600">
                <a:solidFill>
                  <a:srgbClr val="FFFFFF"/>
                </a:solidFill>
                <a:latin typeface="+mn-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6121400"/>
            <a:ext cx="11280263" cy="360000"/>
          </a:xfrm>
        </p:spPr>
        <p:txBody>
          <a:bodyPr anchor="b" anchorCtr="0">
            <a:normAutofit/>
          </a:bodyPr>
          <a:lstStyle>
            <a:lvl1pPr marL="0" indent="0" algn="l">
              <a:buNone/>
              <a:defRPr sz="1200">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7" name="Group 6"/>
          <p:cNvGrpSpPr>
            <a:grpSpLocks noChangeAspect="1"/>
          </p:cNvGrpSpPr>
          <p:nvPr userDrawn="1"/>
        </p:nvGrpSpPr>
        <p:grpSpPr>
          <a:xfrm>
            <a:off x="10534388" y="0"/>
            <a:ext cx="1710000"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KCL-LOGO-UK-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12244070" cy="6858000"/>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12244070" cy="6858000"/>
          </a:xfrm>
          <a:prstGeom prst="rect">
            <a:avLst/>
          </a:prstGeom>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12244070" cy="6858000"/>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12244070" cy="68580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p:nvPr userDrawn="1"/>
        </p:nvPicPr>
        <p:blipFill rotWithShape="1">
          <a:blip r:embed="rId2" r:link="rId3">
            <a:extLst>
              <a:ext uri="{28A0092B-C50C-407E-A947-70E740481C1C}">
                <a14:useLocalDpi xmlns:a14="http://schemas.microsoft.com/office/drawing/2010/main" val="0"/>
              </a:ext>
            </a:extLst>
          </a:blip>
          <a:srcRect l="864" t="13342" r="864" b="19581"/>
          <a:stretch>
            <a:fillRect/>
          </a:stretch>
        </p:blipFill>
        <p:spPr>
          <a:xfrm>
            <a:off x="0" y="0"/>
            <a:ext cx="12244388" cy="5554979"/>
          </a:xfrm>
          <a:prstGeom prst="rect">
            <a:avLst/>
          </a:prstGeom>
        </p:spPr>
      </p:pic>
      <p:sp>
        <p:nvSpPr>
          <p:cNvPr id="15" name="Rectangle 14"/>
          <p:cNvSpPr/>
          <p:nvPr userDrawn="1"/>
        </p:nvSpPr>
        <p:spPr>
          <a:xfrm>
            <a:off x="0" y="0"/>
            <a:ext cx="12244388"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 name="Title 1"/>
          <p:cNvSpPr>
            <a:spLocks noGrp="1"/>
          </p:cNvSpPr>
          <p:nvPr>
            <p:ph type="ctrTitle" hasCustomPrompt="1"/>
          </p:nvPr>
        </p:nvSpPr>
        <p:spPr>
          <a:xfrm>
            <a:off x="482063" y="180000"/>
            <a:ext cx="11280263"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1440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2548" y="5726298"/>
            <a:ext cx="9024567" cy="951707"/>
          </a:xfrm>
        </p:spPr>
        <p:txBody>
          <a:bodyPr/>
          <a:lstStyle/>
          <a:p>
            <a:r>
              <a:rPr lang="en-US"/>
              <a:t>Click icon to add picture</a:t>
            </a:r>
            <a:endParaRPr lang="en-US" dirty="0"/>
          </a:p>
        </p:txBody>
      </p:sp>
      <p:grpSp>
        <p:nvGrpSpPr>
          <p:cNvPr id="16" name="Group 15"/>
          <p:cNvGrpSpPr>
            <a:grpSpLocks noChangeAspect="1"/>
          </p:cNvGrpSpPr>
          <p:nvPr userDrawn="1"/>
        </p:nvGrpSpPr>
        <p:grpSpPr>
          <a:xfrm>
            <a:off x="10534388" y="5554979"/>
            <a:ext cx="1710000" cy="1303021"/>
            <a:chOff x="7949775" y="1"/>
            <a:chExt cx="1194225" cy="910000"/>
          </a:xfrm>
        </p:grpSpPr>
        <p:sp>
          <p:nvSpPr>
            <p:cNvPr id="17" name="Rectangle 1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p:nvPr userDrawn="1"/>
        </p:nvPicPr>
        <p:blipFill rotWithShape="1">
          <a:blip r:embed="rId2" r:link="rId3">
            <a:extLst>
              <a:ext uri="{28A0092B-C50C-407E-A947-70E740481C1C}">
                <a14:useLocalDpi xmlns:a14="http://schemas.microsoft.com/office/drawing/2010/main" val="0"/>
              </a:ext>
            </a:extLst>
          </a:blip>
          <a:srcRect l="1770" t="1949" r="1770" b="17096"/>
          <a:stretch>
            <a:fillRect/>
          </a:stretch>
        </p:blipFill>
        <p:spPr>
          <a:xfrm>
            <a:off x="0" y="-1"/>
            <a:ext cx="12258000" cy="6858001"/>
          </a:xfrm>
          <a:prstGeom prst="rect">
            <a:avLst/>
          </a:prstGeom>
        </p:spPr>
      </p:pic>
      <p:sp>
        <p:nvSpPr>
          <p:cNvPr id="13" name="Rectangle 12"/>
          <p:cNvSpPr/>
          <p:nvPr userDrawn="1"/>
        </p:nvSpPr>
        <p:spPr>
          <a:xfrm>
            <a:off x="0" y="3460750"/>
            <a:ext cx="12244388"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10800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0" name="Group 9"/>
          <p:cNvGrpSpPr>
            <a:grpSpLocks noChangeAspect="1"/>
          </p:cNvGrpSpPr>
          <p:nvPr userDrawn="1"/>
        </p:nvGrpSpPr>
        <p:grpSpPr>
          <a:xfrm>
            <a:off x="10534388" y="0"/>
            <a:ext cx="1710000" cy="1303021"/>
            <a:chOff x="7949775" y="1"/>
            <a:chExt cx="1194225" cy="910000"/>
          </a:xfrm>
        </p:grpSpPr>
        <p:sp>
          <p:nvSpPr>
            <p:cNvPr id="11" name="Rectangle 10"/>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p:nvPr userDrawn="1"/>
        </p:nvPicPr>
        <p:blipFill rotWithShape="1">
          <a:blip r:embed="rId2" r:link="rId3">
            <a:extLst>
              <a:ext uri="{28A0092B-C50C-407E-A947-70E740481C1C}">
                <a14:useLocalDpi xmlns:a14="http://schemas.microsoft.com/office/drawing/2010/main" val="0"/>
              </a:ext>
            </a:extLst>
          </a:blip>
          <a:srcRect l="1770" t="1949" r="1770" b="32477"/>
          <a:stretch>
            <a:fillRect/>
          </a:stretch>
        </p:blipFill>
        <p:spPr>
          <a:xfrm>
            <a:off x="0" y="0"/>
            <a:ext cx="12258000" cy="5554984"/>
          </a:xfrm>
          <a:prstGeom prst="rect">
            <a:avLst/>
          </a:prstGeom>
        </p:spPr>
      </p:pic>
      <p:sp>
        <p:nvSpPr>
          <p:cNvPr id="16" name="Rectangle 15"/>
          <p:cNvSpPr/>
          <p:nvPr userDrawn="1"/>
        </p:nvSpPr>
        <p:spPr>
          <a:xfrm>
            <a:off x="0" y="0"/>
            <a:ext cx="12244388"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 name="Title 1"/>
          <p:cNvSpPr>
            <a:spLocks noGrp="1"/>
          </p:cNvSpPr>
          <p:nvPr>
            <p:ph type="ctrTitle" hasCustomPrompt="1"/>
          </p:nvPr>
        </p:nvSpPr>
        <p:spPr>
          <a:xfrm>
            <a:off x="482063" y="180001"/>
            <a:ext cx="11280263"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1440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2549" y="5726298"/>
            <a:ext cx="9044456" cy="951707"/>
          </a:xfrm>
        </p:spPr>
        <p:txBody>
          <a:bodyPr/>
          <a:lstStyle/>
          <a:p>
            <a:r>
              <a:rPr lang="en-US"/>
              <a:t>Click icon to add picture</a:t>
            </a:r>
            <a:endParaRPr lang="en-US" dirty="0"/>
          </a:p>
        </p:txBody>
      </p:sp>
      <p:grpSp>
        <p:nvGrpSpPr>
          <p:cNvPr id="15" name="Group 14"/>
          <p:cNvGrpSpPr>
            <a:grpSpLocks noChangeAspect="1"/>
          </p:cNvGrpSpPr>
          <p:nvPr userDrawn="1"/>
        </p:nvGrpSpPr>
        <p:grpSpPr>
          <a:xfrm>
            <a:off x="10534388" y="5554979"/>
            <a:ext cx="1710000" cy="1303021"/>
            <a:chOff x="7949775" y="1"/>
            <a:chExt cx="1194225" cy="910000"/>
          </a:xfrm>
        </p:grpSpPr>
        <p:sp>
          <p:nvSpPr>
            <p:cNvPr id="17" name="Rectangle 1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p:nvPr userDrawn="1"/>
        </p:nvPicPr>
        <p:blipFill rotWithShape="1">
          <a:blip r:embed="rId2" r:link="rId3">
            <a:extLst>
              <a:ext uri="{28A0092B-C50C-407E-A947-70E740481C1C}">
                <a14:useLocalDpi xmlns:a14="http://schemas.microsoft.com/office/drawing/2010/main" val="0"/>
              </a:ext>
            </a:extLst>
          </a:blip>
          <a:srcRect l="1597" t="9157" r="1840" b="9787"/>
          <a:stretch>
            <a:fillRect/>
          </a:stretch>
        </p:blipFill>
        <p:spPr>
          <a:xfrm>
            <a:off x="0" y="31749"/>
            <a:ext cx="12258000" cy="6858001"/>
          </a:xfrm>
          <a:prstGeom prst="rect">
            <a:avLst/>
          </a:prstGeom>
        </p:spPr>
      </p:pic>
      <p:sp>
        <p:nvSpPr>
          <p:cNvPr id="13" name="Rectangle 12"/>
          <p:cNvSpPr/>
          <p:nvPr userDrawn="1"/>
        </p:nvSpPr>
        <p:spPr>
          <a:xfrm>
            <a:off x="0" y="3460750"/>
            <a:ext cx="12244388"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10800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4" name="Group 13"/>
          <p:cNvGrpSpPr>
            <a:grpSpLocks noChangeAspect="1"/>
          </p:cNvGrpSpPr>
          <p:nvPr userDrawn="1"/>
        </p:nvGrpSpPr>
        <p:grpSpPr>
          <a:xfrm>
            <a:off x="10534388" y="0"/>
            <a:ext cx="1710000" cy="1303021"/>
            <a:chOff x="7949775" y="1"/>
            <a:chExt cx="1194225" cy="910000"/>
          </a:xfrm>
        </p:grpSpPr>
        <p:sp>
          <p:nvSpPr>
            <p:cNvPr id="15" name="Rectangle 14"/>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p:nvPr userDrawn="1"/>
        </p:nvPicPr>
        <p:blipFill rotWithShape="1">
          <a:blip r:embed="rId2" r:link="rId3">
            <a:extLst>
              <a:ext uri="{28A0092B-C50C-407E-A947-70E740481C1C}">
                <a14:useLocalDpi xmlns:a14="http://schemas.microsoft.com/office/drawing/2010/main" val="0"/>
              </a:ext>
            </a:extLst>
          </a:blip>
          <a:srcRect l="1597" t="9156" r="1840" b="25188"/>
          <a:stretch>
            <a:fillRect/>
          </a:stretch>
        </p:blipFill>
        <p:spPr>
          <a:xfrm>
            <a:off x="0" y="-1"/>
            <a:ext cx="12258000" cy="5554979"/>
          </a:xfrm>
          <a:prstGeom prst="rect">
            <a:avLst/>
          </a:prstGeom>
        </p:spPr>
      </p:pic>
      <p:sp>
        <p:nvSpPr>
          <p:cNvPr id="16" name="Rectangle 15"/>
          <p:cNvSpPr/>
          <p:nvPr userDrawn="1"/>
        </p:nvSpPr>
        <p:spPr>
          <a:xfrm>
            <a:off x="0" y="0"/>
            <a:ext cx="12244388"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 name="Title 1"/>
          <p:cNvSpPr>
            <a:spLocks noGrp="1"/>
          </p:cNvSpPr>
          <p:nvPr>
            <p:ph type="ctrTitle" hasCustomPrompt="1"/>
          </p:nvPr>
        </p:nvSpPr>
        <p:spPr>
          <a:xfrm>
            <a:off x="482063" y="180001"/>
            <a:ext cx="11280263"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1440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2549" y="5733722"/>
            <a:ext cx="9034510" cy="944280"/>
          </a:xfrm>
        </p:spPr>
        <p:txBody>
          <a:bodyPr/>
          <a:lstStyle/>
          <a:p>
            <a:r>
              <a:rPr lang="en-US"/>
              <a:t>Click icon to add picture</a:t>
            </a:r>
            <a:endParaRPr lang="en-US" dirty="0"/>
          </a:p>
        </p:txBody>
      </p:sp>
      <p:grpSp>
        <p:nvGrpSpPr>
          <p:cNvPr id="15" name="Group 14"/>
          <p:cNvGrpSpPr>
            <a:grpSpLocks noChangeAspect="1"/>
          </p:cNvGrpSpPr>
          <p:nvPr userDrawn="1"/>
        </p:nvGrpSpPr>
        <p:grpSpPr>
          <a:xfrm>
            <a:off x="10534388" y="5554979"/>
            <a:ext cx="1710000" cy="1303021"/>
            <a:chOff x="7949775" y="1"/>
            <a:chExt cx="1194225" cy="910000"/>
          </a:xfrm>
        </p:grpSpPr>
        <p:sp>
          <p:nvSpPr>
            <p:cNvPr id="17" name="Rectangle 1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KCL-LOGO-UK-1.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10800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panose="02040502050405090303"/>
                <a:cs typeface="Georgia" panose="0204050205040509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063" y="180000"/>
            <a:ext cx="11280263" cy="7200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82063" y="1089220"/>
            <a:ext cx="11280263" cy="4856400"/>
          </a:xfrm>
          <a:prstGeom prst="rect">
            <a:avLst/>
          </a:prstGeom>
        </p:spPr>
        <p:txBody>
          <a:bodyPr vert="horz"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82063" y="6498000"/>
            <a:ext cx="964125" cy="360000"/>
          </a:xfrm>
          <a:prstGeom prst="rect">
            <a:avLst/>
          </a:prstGeom>
        </p:spPr>
        <p:txBody>
          <a:bodyPr vert="horz" lIns="0" tIns="0" rIns="0" bIns="0" rtlCol="0" anchor="t" anchorCtr="0"/>
          <a:lstStyle>
            <a:lvl1pPr algn="l">
              <a:defRPr sz="1000">
                <a:solidFill>
                  <a:schemeClr val="tx2"/>
                </a:solidFill>
                <a:latin typeface="Georgia" panose="02040502050405090303"/>
                <a:cs typeface="Georgia" panose="02040502050405090303"/>
              </a:defRPr>
            </a:lvl1pPr>
          </a:lstStyle>
          <a:p>
            <a:fld id="{46D46D31-4F81-C84C-9C9E-CC304FB2B6EB}" type="datetimeFigureOut">
              <a:rPr lang="en-US" smtClean="0"/>
            </a:fld>
            <a:endParaRPr lang="en-US" dirty="0"/>
          </a:p>
        </p:txBody>
      </p:sp>
      <p:sp>
        <p:nvSpPr>
          <p:cNvPr id="5" name="Footer Placeholder 4"/>
          <p:cNvSpPr>
            <a:spLocks noGrp="1"/>
          </p:cNvSpPr>
          <p:nvPr>
            <p:ph type="ftr" sz="quarter" idx="3"/>
          </p:nvPr>
        </p:nvSpPr>
        <p:spPr>
          <a:xfrm>
            <a:off x="1446188" y="6498000"/>
            <a:ext cx="9352013" cy="360000"/>
          </a:xfrm>
          <a:prstGeom prst="rect">
            <a:avLst/>
          </a:prstGeom>
        </p:spPr>
        <p:txBody>
          <a:bodyPr vert="horz" lIns="0" tIns="0" rIns="0" bIns="0" rtlCol="0" anchor="t" anchorCtr="0"/>
          <a:lstStyle>
            <a:lvl1pPr algn="l">
              <a:defRPr sz="1000">
                <a:solidFill>
                  <a:schemeClr val="tx2"/>
                </a:solidFill>
                <a:latin typeface="Georgia" panose="02040502050405090303"/>
                <a:cs typeface="Georgia" panose="02040502050405090303"/>
              </a:defRPr>
            </a:lvl1pPr>
          </a:lstStyle>
          <a:p>
            <a:endParaRPr lang="en-US" dirty="0"/>
          </a:p>
        </p:txBody>
      </p:sp>
      <p:sp>
        <p:nvSpPr>
          <p:cNvPr id="6" name="Slide Number Placeholder 5"/>
          <p:cNvSpPr>
            <a:spLocks noGrp="1"/>
          </p:cNvSpPr>
          <p:nvPr>
            <p:ph type="sldNum" sz="quarter" idx="4"/>
          </p:nvPr>
        </p:nvSpPr>
        <p:spPr>
          <a:xfrm>
            <a:off x="10798200" y="6498000"/>
            <a:ext cx="964125" cy="360000"/>
          </a:xfrm>
          <a:prstGeom prst="rect">
            <a:avLst/>
          </a:prstGeom>
        </p:spPr>
        <p:txBody>
          <a:bodyPr vert="horz" lIns="91440" tIns="0" rIns="0" bIns="0" rtlCol="0" anchor="t" anchorCtr="0"/>
          <a:lstStyle>
            <a:lvl1pPr algn="r">
              <a:defRPr sz="1000">
                <a:solidFill>
                  <a:schemeClr val="tx2"/>
                </a:solidFill>
                <a:latin typeface="Georgia" panose="02040502050405090303"/>
                <a:cs typeface="Georgia" panose="02040502050405090303"/>
              </a:defRPr>
            </a:lvl1pPr>
          </a:lstStyle>
          <a:p>
            <a:fld id="{8A04D54F-FA85-F344-8424-FB00D2AE8D0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p:fade/>
  </p:transition>
  <p:txStyles>
    <p:titleStyle>
      <a:lvl1pPr algn="l" defTabSz="457200" rtl="0" eaLnBrk="1" latinLnBrk="0" hangingPunct="1">
        <a:spcBef>
          <a:spcPct val="0"/>
        </a:spcBef>
        <a:buNone/>
        <a:defRPr sz="3200" kern="1200">
          <a:solidFill>
            <a:srgbClr val="0A2D50"/>
          </a:solidFill>
          <a:latin typeface="Impact" panose="020B0806030902050204"/>
          <a:ea typeface="+mj-ea"/>
          <a:cs typeface="Impact" panose="020B0806030902050204"/>
        </a:defRPr>
      </a:lvl1pPr>
    </p:titleStyle>
    <p:bodyStyle>
      <a:lvl1pPr marL="269875" indent="-269875" algn="l" defTabSz="457200" rtl="0" eaLnBrk="1" latinLnBrk="0" hangingPunct="1">
        <a:lnSpc>
          <a:spcPct val="120000"/>
        </a:lnSpc>
        <a:spcBef>
          <a:spcPts val="0"/>
        </a:spcBef>
        <a:buClr>
          <a:srgbClr val="0A2D50"/>
        </a:buClr>
        <a:buFont typeface="Arial" panose="020B0704020202020204"/>
        <a:buChar char="•"/>
        <a:defRPr sz="2000" kern="1200">
          <a:solidFill>
            <a:schemeClr val="tx1"/>
          </a:solidFill>
          <a:latin typeface="Georgia" panose="02040502050405090303"/>
          <a:ea typeface="+mn-ea"/>
          <a:cs typeface="Georgia" panose="02040502050405090303"/>
        </a:defRPr>
      </a:lvl1pPr>
      <a:lvl2pPr marL="539750" indent="-269875" algn="l" defTabSz="457200" rtl="0" eaLnBrk="1" latinLnBrk="0" hangingPunct="1">
        <a:lnSpc>
          <a:spcPct val="120000"/>
        </a:lnSpc>
        <a:spcBef>
          <a:spcPts val="0"/>
        </a:spcBef>
        <a:buClr>
          <a:srgbClr val="0A2D50"/>
        </a:buClr>
        <a:buFont typeface="Arial" panose="020B0704020202020204"/>
        <a:buChar char="•"/>
        <a:defRPr sz="2000" kern="1200">
          <a:solidFill>
            <a:schemeClr val="tx1"/>
          </a:solidFill>
          <a:latin typeface="Georgia" panose="02040502050405090303"/>
          <a:ea typeface="+mn-ea"/>
          <a:cs typeface="Georgia" panose="02040502050405090303"/>
        </a:defRPr>
      </a:lvl2pPr>
      <a:lvl3pPr marL="809625" indent="-269875" algn="l" defTabSz="457200" rtl="0" eaLnBrk="1" latinLnBrk="0" hangingPunct="1">
        <a:lnSpc>
          <a:spcPct val="120000"/>
        </a:lnSpc>
        <a:spcBef>
          <a:spcPts val="0"/>
        </a:spcBef>
        <a:buClr>
          <a:srgbClr val="0A2D50"/>
        </a:buClr>
        <a:buFont typeface="Arial" panose="020B0704020202020204"/>
        <a:buChar char="•"/>
        <a:defRPr sz="2000" kern="1200">
          <a:solidFill>
            <a:schemeClr val="tx1"/>
          </a:solidFill>
          <a:latin typeface="Georgia" panose="02040502050405090303"/>
          <a:ea typeface="+mn-ea"/>
          <a:cs typeface="Georgia" panose="02040502050405090303"/>
        </a:defRPr>
      </a:lvl3pPr>
      <a:lvl4pPr marL="1079500" indent="-269875" algn="l" defTabSz="457200" rtl="0" eaLnBrk="1" latinLnBrk="0" hangingPunct="1">
        <a:lnSpc>
          <a:spcPct val="120000"/>
        </a:lnSpc>
        <a:spcBef>
          <a:spcPts val="0"/>
        </a:spcBef>
        <a:buClr>
          <a:srgbClr val="0A2D50"/>
        </a:buClr>
        <a:buFont typeface="Arial" panose="020B0704020202020204"/>
        <a:buChar char="•"/>
        <a:defRPr sz="2000" kern="1200">
          <a:solidFill>
            <a:schemeClr val="tx1"/>
          </a:solidFill>
          <a:latin typeface="Georgia" panose="02040502050405090303"/>
          <a:ea typeface="+mn-ea"/>
          <a:cs typeface="Georgia" panose="02040502050405090303"/>
        </a:defRPr>
      </a:lvl4pPr>
      <a:lvl5pPr marL="1341755" indent="-262255" algn="l" defTabSz="457200" rtl="0" eaLnBrk="1" latinLnBrk="0" hangingPunct="1">
        <a:lnSpc>
          <a:spcPct val="120000"/>
        </a:lnSpc>
        <a:spcBef>
          <a:spcPts val="0"/>
        </a:spcBef>
        <a:buClr>
          <a:srgbClr val="0A2D50"/>
        </a:buClr>
        <a:buFont typeface="Arial" panose="020B0704020202020204"/>
        <a:buChar char="•"/>
        <a:defRPr sz="2000" kern="1200">
          <a:solidFill>
            <a:schemeClr val="tx1"/>
          </a:solidFill>
          <a:latin typeface="Georgia" panose="02040502050405090303"/>
          <a:ea typeface="+mn-ea"/>
          <a:cs typeface="Georgia" panose="02040502050405090303"/>
        </a:defRPr>
      </a:lvl5pPr>
      <a:lvl6pPr marL="25146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502535" y="1212850"/>
            <a:ext cx="8439150" cy="4683125"/>
          </a:xfrm>
          <a:prstGeom prst="rect">
            <a:avLst/>
          </a:prstGeom>
          <a:noFill/>
        </p:spPr>
        <p:txBody>
          <a:bodyPr wrap="square" rtlCol="0" anchor="ctr"/>
          <a:lstStyle/>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Problem Understanding</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Data Research</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Solution Design</a:t>
            </a:r>
            <a:endParaRPr lang="en-US" sz="2335" dirty="0">
              <a:solidFill>
                <a:srgbClr val="383838"/>
              </a:solidFill>
              <a:latin typeface="Noto Sans SC" pitchFamily="34" charset="0"/>
              <a:ea typeface="Noto Sans SC" pitchFamily="34" charset="-122"/>
              <a:cs typeface="Noto Sans SC" pitchFamily="34" charset="-120"/>
              <a:sym typeface="+mn-ea"/>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Model Design</a:t>
            </a:r>
            <a:endParaRPr lang="en-US" sz="2335" dirty="0">
              <a:solidFill>
                <a:srgbClr val="383838"/>
              </a:solidFill>
              <a:latin typeface="Noto Sans SC" pitchFamily="34" charset="0"/>
              <a:ea typeface="Noto Sans SC" pitchFamily="34" charset="-122"/>
              <a:cs typeface="Noto Sans SC" pitchFamily="34" charset="-120"/>
              <a:sym typeface="+mn-ea"/>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Results</a:t>
            </a:r>
            <a:endParaRPr lang="en-US" sz="2335" dirty="0">
              <a:solidFill>
                <a:srgbClr val="383838"/>
              </a:solidFill>
              <a:latin typeface="Noto Sans SC" pitchFamily="34" charset="0"/>
              <a:ea typeface="Noto Sans SC" pitchFamily="34" charset="-122"/>
              <a:cs typeface="Noto Sans SC" pitchFamily="34" charset="-120"/>
              <a:sym typeface="+mn-ea"/>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Recommendations</a:t>
            </a:r>
            <a:endParaRPr lang="en-US" sz="2335" dirty="0">
              <a:solidFill>
                <a:srgbClr val="383838"/>
              </a:solidFill>
              <a:latin typeface="Noto Sans SC" pitchFamily="34" charset="0"/>
              <a:ea typeface="Noto Sans SC" pitchFamily="34" charset="-122"/>
              <a:cs typeface="Noto Sans SC" pitchFamily="34" charset="-120"/>
            </a:endParaRPr>
          </a:p>
        </p:txBody>
      </p:sp>
      <p:sp>
        <p:nvSpPr>
          <p:cNvPr id="3" name="Text 1"/>
          <p:cNvSpPr/>
          <p:nvPr/>
        </p:nvSpPr>
        <p:spPr>
          <a:xfrm>
            <a:off x="3255645" y="477520"/>
            <a:ext cx="5732780" cy="961390"/>
          </a:xfrm>
          <a:prstGeom prst="rect">
            <a:avLst/>
          </a:prstGeom>
          <a:noFill/>
        </p:spPr>
        <p:txBody>
          <a:bodyPr wrap="square" rtlCol="0" anchor="t"/>
          <a:p>
            <a:pPr marL="0" indent="0">
              <a:buNone/>
            </a:pPr>
            <a:r>
              <a:rPr lang="en-US" sz="5600" b="1" dirty="0">
                <a:solidFill>
                  <a:srgbClr val="383838"/>
                </a:solidFill>
                <a:latin typeface="Noto Sans SC" pitchFamily="34" charset="0"/>
                <a:ea typeface="Noto Sans SC" pitchFamily="34" charset="-122"/>
                <a:cs typeface="Noto Sans SC" pitchFamily="34" charset="-120"/>
              </a:rPr>
              <a:t>Opinion Mining</a:t>
            </a:r>
            <a:endParaRPr lang="en-US" sz="5600" b="1" dirty="0">
              <a:solidFill>
                <a:srgbClr val="383838"/>
              </a:solidFill>
              <a:latin typeface="Noto Sans SC" pitchFamily="34" charset="0"/>
              <a:ea typeface="Noto Sans SC" pitchFamily="34" charset="-122"/>
              <a:cs typeface="Noto Sans SC" pitchFamily="34" charset="-120"/>
            </a:endParaRPr>
          </a:p>
        </p:txBody>
      </p:sp>
      <p:sp>
        <p:nvSpPr>
          <p:cNvPr id="4" name="Text 0"/>
          <p:cNvSpPr/>
          <p:nvPr/>
        </p:nvSpPr>
        <p:spPr>
          <a:xfrm>
            <a:off x="2817495" y="5466715"/>
            <a:ext cx="8439150" cy="1754505"/>
          </a:xfrm>
          <a:prstGeom prst="rect">
            <a:avLst/>
          </a:prstGeom>
          <a:noFill/>
        </p:spPr>
        <p:txBody>
          <a:bodyPr wrap="square" rtlCol="0" anchor="ctr"/>
          <a:p>
            <a:pPr indent="0" algn="l">
              <a:lnSpc>
                <a:spcPct val="150000"/>
              </a:lnSpc>
              <a:buSzPct val="100000"/>
              <a:buNone/>
            </a:pPr>
            <a:endParaRPr lang="en-US" sz="2335" dirty="0">
              <a:solidFill>
                <a:srgbClr val="383838"/>
              </a:solidFill>
              <a:latin typeface="Noto Sans SC" pitchFamily="34" charset="0"/>
              <a:ea typeface="Noto Sans SC" pitchFamily="34" charset="-122"/>
              <a:cs typeface="Noto Sans SC" pitchFamily="34" charset="-120"/>
            </a:endParaRPr>
          </a:p>
        </p:txBody>
      </p:sp>
      <p:sp>
        <p:nvSpPr>
          <p:cNvPr id="5" name="Text Box 4"/>
          <p:cNvSpPr txBox="1"/>
          <p:nvPr/>
        </p:nvSpPr>
        <p:spPr>
          <a:xfrm>
            <a:off x="5768340" y="5946775"/>
            <a:ext cx="6320155" cy="368300"/>
          </a:xfrm>
          <a:prstGeom prst="rect">
            <a:avLst/>
          </a:prstGeom>
          <a:noFill/>
        </p:spPr>
        <p:txBody>
          <a:bodyPr wrap="square" rtlCol="0">
            <a:spAutoFit/>
          </a:bodyPr>
          <a:p>
            <a:r>
              <a:rPr lang="en-US"/>
              <a:t>More details can be found in the </a:t>
            </a:r>
            <a:r>
              <a:rPr lang="en-US" b="1">
                <a:latin typeface="Georgia Bold" panose="02040502050405090303" charset="0"/>
                <a:cs typeface="Georgia Bold" panose="02040502050405090303" charset="0"/>
              </a:rPr>
              <a:t>Opinion mining.ipynb</a:t>
            </a:r>
            <a:r>
              <a:rPr lang="en-US"/>
              <a:t> file.</a:t>
            </a:r>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01</a:t>
            </a:r>
            <a:endParaRPr lang="en-US" sz="7680" dirty="0"/>
          </a:p>
        </p:txBody>
      </p:sp>
      <p:sp>
        <p:nvSpPr>
          <p:cNvPr id="3" name="Text 1"/>
          <p:cNvSpPr/>
          <p:nvPr/>
        </p:nvSpPr>
        <p:spPr>
          <a:xfrm>
            <a:off x="3430270" y="775970"/>
            <a:ext cx="8813800" cy="1158240"/>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Problem Understanding</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
        <p:nvSpPr>
          <p:cNvPr id="4" name="Text 0"/>
          <p:cNvSpPr/>
          <p:nvPr/>
        </p:nvSpPr>
        <p:spPr>
          <a:xfrm>
            <a:off x="1965960" y="1219836"/>
            <a:ext cx="8439151" cy="4857751"/>
          </a:xfrm>
          <a:prstGeom prst="rect">
            <a:avLst/>
          </a:prstGeom>
          <a:noFill/>
        </p:spPr>
        <p:txBody>
          <a:bodyPr wrap="square" rtlCol="0" anchor="ctr"/>
          <a:p>
            <a:pPr indent="0" algn="l">
              <a:lnSpc>
                <a:spcPct val="150000"/>
              </a:lnSpc>
              <a:buSzPct val="100000"/>
              <a:buNone/>
            </a:pPr>
            <a:r>
              <a:rPr lang="en-US" sz="2335" dirty="0">
                <a:solidFill>
                  <a:srgbClr val="383838"/>
                </a:solidFill>
                <a:latin typeface="Noto Sans SC" pitchFamily="34" charset="0"/>
                <a:ea typeface="Noto Sans SC" pitchFamily="34" charset="-122"/>
                <a:cs typeface="Noto Sans SC" pitchFamily="34" charset="-120"/>
              </a:rPr>
              <a:t>This problem can be framed as a multi-output machine learning task combining: </a:t>
            </a:r>
            <a:r>
              <a:rPr lang="en-US" sz="2335" b="1" dirty="0">
                <a:solidFill>
                  <a:srgbClr val="383838"/>
                </a:solidFill>
                <a:latin typeface="Noto Sans SC" pitchFamily="34" charset="0"/>
                <a:ea typeface="Noto Sans SC" pitchFamily="34" charset="-122"/>
                <a:cs typeface="Noto Sans SC" pitchFamily="34" charset="-120"/>
              </a:rPr>
              <a:t>Named Entity Recognition (NER) and Text Classification (Sentiment Analysis)</a:t>
            </a:r>
            <a:r>
              <a:rPr lang="en-US" sz="2335" dirty="0">
                <a:solidFill>
                  <a:srgbClr val="383838"/>
                </a:solidFill>
                <a:latin typeface="Noto Sans SC" pitchFamily="34" charset="0"/>
                <a:ea typeface="Noto Sans SC" pitchFamily="34" charset="-122"/>
                <a:cs typeface="Noto Sans SC" pitchFamily="34" charset="-120"/>
              </a:rPr>
              <a:t>.</a:t>
            </a:r>
            <a:endParaRPr lang="en-US" sz="2335"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02</a:t>
            </a:r>
            <a:endParaRPr lang="en-US" sz="7680" dirty="0"/>
          </a:p>
        </p:txBody>
      </p:sp>
      <p:sp>
        <p:nvSpPr>
          <p:cNvPr id="3" name="Text 1"/>
          <p:cNvSpPr/>
          <p:nvPr/>
        </p:nvSpPr>
        <p:spPr>
          <a:xfrm>
            <a:off x="3430270" y="775970"/>
            <a:ext cx="7900670" cy="1158240"/>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Data Research</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
        <p:nvSpPr>
          <p:cNvPr id="6" name="Text 0"/>
          <p:cNvSpPr/>
          <p:nvPr/>
        </p:nvSpPr>
        <p:spPr>
          <a:xfrm>
            <a:off x="1965960" y="1724025"/>
            <a:ext cx="8439150" cy="3409315"/>
          </a:xfrm>
          <a:prstGeom prst="rect">
            <a:avLst/>
          </a:prstGeom>
          <a:noFill/>
        </p:spPr>
        <p:txBody>
          <a:bodyPr wrap="square" rtlCol="0" anchor="ctr"/>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sym typeface="+mn-ea"/>
              </a:rPr>
              <a:t> use GPT-3.5-turbo to generate a dataset </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ClrTx/>
              <a:buSzTx/>
              <a:buFontTx/>
              <a:buChar char="•"/>
            </a:pPr>
            <a:r>
              <a:rPr lang="en-US" sz="2335" dirty="0">
                <a:solidFill>
                  <a:srgbClr val="383838"/>
                </a:solidFill>
                <a:latin typeface="Noto Sans SC" pitchFamily="34" charset="0"/>
                <a:ea typeface="Noto Sans SC" pitchFamily="34" charset="-122"/>
                <a:cs typeface="Noto Sans SC" pitchFamily="34" charset="-120"/>
              </a:rPr>
              <a:t>one-shot prompt engineering </a:t>
            </a:r>
            <a:endParaRPr lang="en-US" sz="2335"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03</a:t>
            </a:r>
            <a:endParaRPr lang="en-US" sz="7680" dirty="0"/>
          </a:p>
        </p:txBody>
      </p:sp>
      <p:sp>
        <p:nvSpPr>
          <p:cNvPr id="3" name="Text 1"/>
          <p:cNvSpPr/>
          <p:nvPr/>
        </p:nvSpPr>
        <p:spPr>
          <a:xfrm>
            <a:off x="3430270" y="775970"/>
            <a:ext cx="7900670" cy="1158240"/>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Solution Design</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
        <p:nvSpPr>
          <p:cNvPr id="4" name="Text 0"/>
          <p:cNvSpPr/>
          <p:nvPr/>
        </p:nvSpPr>
        <p:spPr>
          <a:xfrm>
            <a:off x="1965960" y="1806575"/>
            <a:ext cx="8439150" cy="4271010"/>
          </a:xfrm>
          <a:prstGeom prst="rect">
            <a:avLst/>
          </a:prstGeom>
          <a:noFill/>
        </p:spPr>
        <p:txBody>
          <a:bodyPr wrap="square" rtlCol="0" anchor="ctr"/>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Data Collection </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GPT-3.5-turbo</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Data Preprocessing</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Model selection </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bert-base-uncased</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CrossEntropyLoss</a:t>
            </a:r>
            <a:endParaRPr lang="en-US" sz="2335" dirty="0">
              <a:solidFill>
                <a:srgbClr val="383838"/>
              </a:solidFill>
              <a:latin typeface="Noto Sans SC" pitchFamily="34" charset="0"/>
              <a:ea typeface="Noto Sans SC" pitchFamily="34" charset="-122"/>
              <a:cs typeface="Noto Sans SC" pitchFamily="34" charset="-120"/>
              <a:sym typeface="+mn-ea"/>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03</a:t>
            </a:r>
            <a:endParaRPr lang="en-US" sz="7680" dirty="0"/>
          </a:p>
        </p:txBody>
      </p:sp>
      <p:sp>
        <p:nvSpPr>
          <p:cNvPr id="3" name="Text 1"/>
          <p:cNvSpPr/>
          <p:nvPr/>
        </p:nvSpPr>
        <p:spPr>
          <a:xfrm>
            <a:off x="3430270" y="775970"/>
            <a:ext cx="7900670" cy="1158240"/>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Solution Design</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
        <p:nvSpPr>
          <p:cNvPr id="4" name="Text 0"/>
          <p:cNvSpPr/>
          <p:nvPr/>
        </p:nvSpPr>
        <p:spPr>
          <a:xfrm>
            <a:off x="1965960" y="1350010"/>
            <a:ext cx="8439150" cy="4157980"/>
          </a:xfrm>
          <a:prstGeom prst="rect">
            <a:avLst/>
          </a:prstGeom>
          <a:noFill/>
        </p:spPr>
        <p:txBody>
          <a:bodyPr wrap="square" rtlCol="0" anchor="ctr"/>
          <a:p>
            <a:pPr indent="0" algn="l">
              <a:lnSpc>
                <a:spcPct val="150000"/>
              </a:lnSpc>
              <a:buSzPct val="100000"/>
              <a:buNone/>
            </a:pP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Training Strategy</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80% training and 20% testing</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Evaluation and Metrics</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Precision, Recall, and F1-Score</a:t>
            </a:r>
            <a:endParaRPr lang="en-US" sz="2335" dirty="0">
              <a:solidFill>
                <a:srgbClr val="383838"/>
              </a:solidFill>
              <a:latin typeface="Noto Sans SC" pitchFamily="34" charset="0"/>
              <a:ea typeface="Noto Sans SC" pitchFamily="34" charset="-122"/>
              <a:cs typeface="Noto Sans SC" pitchFamily="34" charset="-120"/>
            </a:endParaRPr>
          </a:p>
          <a:p>
            <a:pPr marL="800100" lvl="1"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Accuracy, </a:t>
            </a:r>
            <a:r>
              <a:rPr lang="en-US" sz="2335" dirty="0">
                <a:solidFill>
                  <a:srgbClr val="383838"/>
                </a:solidFill>
                <a:latin typeface="Noto Sans SC" pitchFamily="34" charset="0"/>
                <a:ea typeface="Noto Sans SC" pitchFamily="34" charset="-122"/>
                <a:cs typeface="Noto Sans SC" pitchFamily="34" charset="-120"/>
                <a:sym typeface="+mn-ea"/>
              </a:rPr>
              <a:t>F1-Score and confusion matrix</a:t>
            </a:r>
            <a:endParaRPr lang="en-US" sz="2335" dirty="0">
              <a:solidFill>
                <a:srgbClr val="383838"/>
              </a:solidFill>
              <a:latin typeface="Noto Sans SC" pitchFamily="34" charset="0"/>
              <a:ea typeface="Noto Sans SC" pitchFamily="34" charset="-122"/>
              <a:cs typeface="Noto Sans SC" pitchFamily="34" charset="-120"/>
              <a:sym typeface="+mn-ea"/>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804035" y="1522730"/>
            <a:ext cx="4317365" cy="5076825"/>
          </a:xfrm>
          <a:prstGeom prst="rect">
            <a:avLst/>
          </a:prstGeom>
          <a:noFill/>
        </p:spPr>
        <p:txBody>
          <a:bodyPr wrap="square" rtlCol="0" anchor="t"/>
          <a:lstStyle/>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rPr>
              <a:t>Model:</a:t>
            </a:r>
            <a:br>
              <a:rPr lang="en-US" sz="1795" b="1" dirty="0">
                <a:solidFill>
                  <a:srgbClr val="383838"/>
                </a:solidFill>
                <a:latin typeface="Noto Sans SC" pitchFamily="34" charset="0"/>
                <a:ea typeface="Noto Sans SC" pitchFamily="34" charset="-122"/>
                <a:cs typeface="Noto Sans SC" pitchFamily="34" charset="-120"/>
              </a:rPr>
            </a:br>
            <a:r>
              <a:rPr lang="en-US" sz="1795" dirty="0">
                <a:solidFill>
                  <a:srgbClr val="383838"/>
                </a:solidFill>
                <a:latin typeface="Noto Sans SC" pitchFamily="34" charset="0"/>
                <a:ea typeface="Noto Sans SC" pitchFamily="34" charset="-122"/>
                <a:cs typeface="Noto Sans SC" pitchFamily="34" charset="-120"/>
              </a:rPr>
              <a:t>-  bert-base-uncased</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rPr>
              <a:t>Classifiers:</a:t>
            </a:r>
            <a:endParaRPr lang="en-US" sz="1795"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NER classifier to predict the NER tags, linear layer</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sentiment classifier to predict the sentiment class, linear layer </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sym typeface="+mn-ea"/>
              </a:rPr>
              <a:t>Loss Functions:</a:t>
            </a:r>
            <a:br>
              <a:rPr lang="en-US" sz="1795" b="1" dirty="0">
                <a:solidFill>
                  <a:srgbClr val="383838"/>
                </a:solidFill>
                <a:latin typeface="Noto Sans SC" pitchFamily="34" charset="0"/>
                <a:ea typeface="Noto Sans SC" pitchFamily="34" charset="-122"/>
                <a:cs typeface="Noto Sans SC" pitchFamily="34" charset="-120"/>
                <a:sym typeface="+mn-ea"/>
              </a:rPr>
            </a:br>
            <a:r>
              <a:rPr lang="en-US" sz="1795" dirty="0">
                <a:solidFill>
                  <a:srgbClr val="383838"/>
                </a:solidFill>
                <a:latin typeface="Noto Sans SC" pitchFamily="34" charset="0"/>
                <a:ea typeface="Noto Sans SC" pitchFamily="34" charset="-122"/>
                <a:cs typeface="Noto Sans SC" pitchFamily="34" charset="-120"/>
                <a:sym typeface="+mn-ea"/>
              </a:rPr>
              <a:t>- cross-entropy loss</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combined loss is calculated by summing of sentiment classifier and NER classifier</a:t>
            </a:r>
            <a:endParaRPr lang="en-US" sz="1795" dirty="0">
              <a:solidFill>
                <a:srgbClr val="383838"/>
              </a:solidFill>
              <a:latin typeface="Noto Sans SC" pitchFamily="34" charset="0"/>
              <a:ea typeface="Noto Sans SC" pitchFamily="34" charset="-122"/>
              <a:cs typeface="Noto Sans SC" pitchFamily="34" charset="-120"/>
            </a:endParaRPr>
          </a:p>
        </p:txBody>
      </p:sp>
      <p:sp>
        <p:nvSpPr>
          <p:cNvPr id="6" name="Text 3"/>
          <p:cNvSpPr/>
          <p:nvPr/>
        </p:nvSpPr>
        <p:spPr>
          <a:xfrm>
            <a:off x="6316345" y="1522730"/>
            <a:ext cx="5495925" cy="4549775"/>
          </a:xfrm>
          <a:prstGeom prst="rect">
            <a:avLst/>
          </a:prstGeom>
          <a:noFill/>
        </p:spPr>
        <p:txBody>
          <a:bodyPr wrap="square" rtlCol="0" anchor="t"/>
          <a:lstStyle/>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sym typeface="+mn-ea"/>
              </a:rPr>
              <a:t>Training Process</a:t>
            </a:r>
            <a:r>
              <a:rPr lang="en-US" sz="1795" b="1" dirty="0">
                <a:solidFill>
                  <a:srgbClr val="383838"/>
                </a:solidFill>
                <a:latin typeface="Noto Sans SC" pitchFamily="34" charset="0"/>
                <a:ea typeface="Noto Sans SC" pitchFamily="34" charset="-122"/>
                <a:cs typeface="Noto Sans SC" pitchFamily="34" charset="-120"/>
              </a:rPr>
              <a:t>:</a:t>
            </a:r>
            <a:br>
              <a:rPr lang="en-US" sz="1795" b="1" dirty="0">
                <a:solidFill>
                  <a:srgbClr val="383838"/>
                </a:solidFill>
                <a:latin typeface="Noto Sans SC" pitchFamily="34" charset="0"/>
                <a:ea typeface="Noto Sans SC" pitchFamily="34" charset="-122"/>
                <a:cs typeface="Noto Sans SC" pitchFamily="34" charset="-120"/>
              </a:rPr>
            </a:br>
            <a:r>
              <a:rPr lang="en-US" sz="1795" b="1" dirty="0">
                <a:solidFill>
                  <a:srgbClr val="383838"/>
                </a:solidFill>
                <a:latin typeface="Noto Sans SC" pitchFamily="34" charset="0"/>
                <a:ea typeface="Noto Sans SC" pitchFamily="34" charset="-122"/>
                <a:cs typeface="Noto Sans SC" pitchFamily="34" charset="-120"/>
              </a:rPr>
              <a:t>- </a:t>
            </a:r>
            <a:r>
              <a:rPr lang="en-US" sz="1795" dirty="0">
                <a:solidFill>
                  <a:srgbClr val="383838"/>
                </a:solidFill>
                <a:latin typeface="Noto Sans SC" pitchFamily="34" charset="0"/>
                <a:ea typeface="Noto Sans SC" pitchFamily="34" charset="-122"/>
                <a:cs typeface="Noto Sans SC" pitchFamily="34" charset="-120"/>
              </a:rPr>
              <a:t> AdamW</a:t>
            </a:r>
            <a:br>
              <a:rPr lang="en-US" sz="1795" dirty="0">
                <a:solidFill>
                  <a:srgbClr val="383838"/>
                </a:solidFill>
                <a:latin typeface="Noto Sans SC" pitchFamily="34" charset="0"/>
                <a:ea typeface="Noto Sans SC" pitchFamily="34" charset="-122"/>
                <a:cs typeface="Noto Sans SC" pitchFamily="34" charset="-120"/>
              </a:rPr>
            </a:br>
            <a:r>
              <a:rPr lang="en-US" sz="1795" dirty="0">
                <a:solidFill>
                  <a:srgbClr val="383838"/>
                </a:solidFill>
                <a:latin typeface="Noto Sans SC" pitchFamily="34" charset="0"/>
                <a:ea typeface="Noto Sans SC" pitchFamily="34" charset="-122"/>
                <a:cs typeface="Noto Sans SC" pitchFamily="34" charset="-120"/>
              </a:rPr>
              <a:t>-  batch size of 20</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trained for 10 epochs</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sym typeface="+mn-ea"/>
              </a:rPr>
              <a:t>Evaluation</a:t>
            </a:r>
            <a:r>
              <a:rPr lang="en-US" sz="1795" b="1" dirty="0">
                <a:solidFill>
                  <a:srgbClr val="383838"/>
                </a:solidFill>
                <a:latin typeface="Noto Sans SC" pitchFamily="34" charset="0"/>
                <a:ea typeface="Noto Sans SC" pitchFamily="34" charset="-122"/>
                <a:cs typeface="Noto Sans SC" pitchFamily="34" charset="-120"/>
                <a:sym typeface="+mn-ea"/>
              </a:rPr>
              <a:t>:</a:t>
            </a:r>
            <a:br>
              <a:rPr lang="en-US" sz="1795" b="1" dirty="0">
                <a:solidFill>
                  <a:srgbClr val="383838"/>
                </a:solidFill>
                <a:latin typeface="Noto Sans SC" pitchFamily="34" charset="0"/>
                <a:ea typeface="Noto Sans SC" pitchFamily="34" charset="-122"/>
                <a:cs typeface="Noto Sans SC" pitchFamily="34" charset="-120"/>
                <a:sym typeface="+mn-ea"/>
              </a:rPr>
            </a:br>
            <a:r>
              <a:rPr lang="en-US" sz="1795" b="1" dirty="0">
                <a:solidFill>
                  <a:srgbClr val="383838"/>
                </a:solidFill>
                <a:latin typeface="Noto Sans SC" pitchFamily="34" charset="0"/>
                <a:ea typeface="Noto Sans SC" pitchFamily="34" charset="-122"/>
                <a:cs typeface="Noto Sans SC" pitchFamily="34" charset="-120"/>
                <a:sym typeface="+mn-ea"/>
              </a:rPr>
              <a:t>- </a:t>
            </a:r>
            <a:r>
              <a:rPr lang="en-US" sz="1795" dirty="0">
                <a:solidFill>
                  <a:srgbClr val="383838"/>
                </a:solidFill>
                <a:latin typeface="Noto Sans SC" pitchFamily="34" charset="0"/>
                <a:ea typeface="Noto Sans SC" pitchFamily="34" charset="-122"/>
                <a:cs typeface="Noto Sans SC" pitchFamily="34" charset="-120"/>
                <a:sym typeface="+mn-ea"/>
              </a:rPr>
              <a:t> NER Evaluation: precision, recall, and F1-score</a:t>
            </a:r>
            <a:br>
              <a:rPr lang="en-US" sz="1795" dirty="0">
                <a:solidFill>
                  <a:srgbClr val="383838"/>
                </a:solidFill>
                <a:latin typeface="Noto Sans SC" pitchFamily="34" charset="0"/>
                <a:ea typeface="Noto Sans SC" pitchFamily="34" charset="-122"/>
                <a:cs typeface="Noto Sans SC" pitchFamily="34" charset="-120"/>
                <a:sym typeface="+mn-ea"/>
              </a:rPr>
            </a:br>
            <a:r>
              <a:rPr lang="en-US" sz="1795" dirty="0">
                <a:solidFill>
                  <a:srgbClr val="383838"/>
                </a:solidFill>
                <a:latin typeface="Noto Sans SC" pitchFamily="34" charset="0"/>
                <a:ea typeface="Noto Sans SC" pitchFamily="34" charset="-122"/>
                <a:cs typeface="Noto Sans SC" pitchFamily="34" charset="-120"/>
                <a:sym typeface="+mn-ea"/>
              </a:rPr>
              <a:t>-  Sentiment Classification: </a:t>
            </a:r>
            <a:r>
              <a:rPr lang="en-US" sz="1795" dirty="0">
                <a:solidFill>
                  <a:srgbClr val="383838"/>
                </a:solidFill>
                <a:latin typeface="Noto Sans SC" pitchFamily="34" charset="0"/>
                <a:ea typeface="Noto Sans SC" pitchFamily="34" charset="-122"/>
                <a:cs typeface="Noto Sans SC" pitchFamily="34" charset="-120"/>
                <a:sym typeface="+mn-ea"/>
              </a:rPr>
              <a:t>accuracy, and weighted F1-score </a:t>
            </a:r>
            <a:endParaRPr lang="en-US" sz="1795" dirty="0">
              <a:solidFill>
                <a:srgbClr val="383838"/>
              </a:solidFill>
              <a:latin typeface="Noto Sans SC" pitchFamily="34" charset="0"/>
              <a:ea typeface="Noto Sans SC" pitchFamily="34" charset="-122"/>
              <a:cs typeface="Noto Sans SC" pitchFamily="34" charset="-120"/>
              <a:sym typeface="+mn-ea"/>
            </a:endParaRPr>
          </a:p>
        </p:txBody>
      </p:sp>
      <p:sp>
        <p:nvSpPr>
          <p:cNvPr id="2" name="Text 0"/>
          <p:cNvSpPr/>
          <p:nvPr/>
        </p:nvSpPr>
        <p:spPr>
          <a:xfrm>
            <a:off x="1833245" y="497840"/>
            <a:ext cx="2540000" cy="1657351"/>
          </a:xfrm>
          <a:prstGeom prst="rect">
            <a:avLst/>
          </a:prstGeom>
          <a:noFill/>
        </p:spPr>
        <p:txBody>
          <a:bodyPr wrap="square" rtlCol="0" anchor="t"/>
          <a:p>
            <a:pPr marL="0" indent="0">
              <a:buNone/>
            </a:pPr>
            <a:r>
              <a:rPr lang="en-US" sz="7680" b="1" dirty="0">
                <a:solidFill>
                  <a:srgbClr val="FF7500"/>
                </a:solidFill>
                <a:latin typeface="Noto Sans SC" pitchFamily="34" charset="0"/>
                <a:ea typeface="Noto Sans SC" pitchFamily="34" charset="-122"/>
                <a:cs typeface="Noto Sans SC" pitchFamily="34" charset="-120"/>
              </a:rPr>
              <a:t>04</a:t>
            </a:r>
            <a:endParaRPr lang="en-US" sz="7680" dirty="0"/>
          </a:p>
        </p:txBody>
      </p:sp>
      <p:sp>
        <p:nvSpPr>
          <p:cNvPr id="3" name="Text 1"/>
          <p:cNvSpPr/>
          <p:nvPr/>
        </p:nvSpPr>
        <p:spPr>
          <a:xfrm>
            <a:off x="3430270" y="602615"/>
            <a:ext cx="7900670" cy="1706245"/>
          </a:xfrm>
          <a:prstGeom prst="rect">
            <a:avLst/>
          </a:prstGeom>
          <a:noFill/>
        </p:spPr>
        <p:txBody>
          <a:bodyPr wrap="square" rtlCol="0" anchor="t"/>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Model Design</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05</a:t>
            </a:r>
            <a:endParaRPr lang="en-US" sz="7680" dirty="0"/>
          </a:p>
        </p:txBody>
      </p:sp>
      <p:sp>
        <p:nvSpPr>
          <p:cNvPr id="3" name="Text 1"/>
          <p:cNvSpPr/>
          <p:nvPr/>
        </p:nvSpPr>
        <p:spPr>
          <a:xfrm>
            <a:off x="3430270" y="744220"/>
            <a:ext cx="8672195" cy="1165225"/>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Results</a:t>
            </a:r>
            <a:r>
              <a:rPr lang="en-US" sz="5600" b="1" dirty="0">
                <a:solidFill>
                  <a:srgbClr val="383838"/>
                </a:solidFill>
                <a:latin typeface="Noto Sans SC" pitchFamily="34" charset="0"/>
                <a:ea typeface="Noto Sans SC" pitchFamily="34" charset="-122"/>
                <a:cs typeface="Noto Sans SC" pitchFamily="34" charset="-120"/>
              </a:rPr>
              <a:t> </a:t>
            </a:r>
            <a:endParaRPr lang="en-US" sz="5600" dirty="0"/>
          </a:p>
        </p:txBody>
      </p:sp>
      <p:sp>
        <p:nvSpPr>
          <p:cNvPr id="5" name="Text 2"/>
          <p:cNvSpPr/>
          <p:nvPr/>
        </p:nvSpPr>
        <p:spPr>
          <a:xfrm>
            <a:off x="1304925" y="1522730"/>
            <a:ext cx="4317365" cy="5076825"/>
          </a:xfrm>
          <a:prstGeom prst="rect">
            <a:avLst/>
          </a:prstGeom>
          <a:noFill/>
        </p:spPr>
        <p:txBody>
          <a:bodyPr wrap="square" rtlCol="0" anchor="t"/>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rPr>
              <a:t>NER Classification:</a:t>
            </a:r>
            <a:endParaRPr lang="en-US" sz="1795"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Precision, Recall, and F1-Score for each NER label</a:t>
            </a:r>
            <a:endParaRPr lang="en-US" sz="1795" dirty="0">
              <a:solidFill>
                <a:srgbClr val="383838"/>
              </a:solidFill>
              <a:latin typeface="Noto Sans SC" pitchFamily="34" charset="0"/>
              <a:ea typeface="Noto Sans SC" pitchFamily="34" charset="-122"/>
              <a:cs typeface="Noto Sans SC" pitchFamily="34" charset="-120"/>
            </a:endParaRPr>
          </a:p>
          <a:p>
            <a:pPr marL="0" indent="45720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Product: High precision and recall (~0.78)</a:t>
            </a:r>
            <a:endParaRPr lang="en-US" sz="1795" dirty="0">
              <a:solidFill>
                <a:srgbClr val="383838"/>
              </a:solidFill>
              <a:latin typeface="Noto Sans SC" pitchFamily="34" charset="0"/>
              <a:ea typeface="Noto Sans SC" pitchFamily="34" charset="-122"/>
              <a:cs typeface="Noto Sans SC" pitchFamily="34" charset="-120"/>
            </a:endParaRPr>
          </a:p>
          <a:p>
            <a:pPr marL="0" indent="45720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Part: Moderate precision, but higher recall </a:t>
            </a:r>
            <a:endParaRPr lang="en-US" sz="1795" dirty="0">
              <a:solidFill>
                <a:srgbClr val="383838"/>
              </a:solidFill>
              <a:latin typeface="Noto Sans SC" pitchFamily="34" charset="0"/>
              <a:ea typeface="Noto Sans SC" pitchFamily="34" charset="-122"/>
              <a:cs typeface="Noto Sans SC" pitchFamily="34" charset="-120"/>
            </a:endParaRPr>
          </a:p>
          <a:p>
            <a:pPr marL="0" indent="457200" algn="l">
              <a:lnSpc>
                <a:spcPct val="150000"/>
              </a:lnSpc>
              <a:buNone/>
            </a:pPr>
            <a:r>
              <a:rPr lang="en-US" sz="1795" dirty="0">
                <a:solidFill>
                  <a:srgbClr val="383838"/>
                </a:solidFill>
                <a:latin typeface="Noto Sans SC" pitchFamily="34" charset="0"/>
                <a:ea typeface="Noto Sans SC" pitchFamily="34" charset="-122"/>
                <a:cs typeface="Noto Sans SC" pitchFamily="34" charset="-120"/>
              </a:rPr>
              <a:t>* Product, Part: Lower precision and recall due to data imbalance</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a:t>
            </a:r>
            <a:r>
              <a:rPr lang="en-US" sz="1795" dirty="0">
                <a:solidFill>
                  <a:srgbClr val="383838"/>
                </a:solidFill>
                <a:latin typeface="Noto Sans SC" pitchFamily="34" charset="0"/>
                <a:ea typeface="Noto Sans SC" pitchFamily="34" charset="-122"/>
                <a:cs typeface="Noto Sans SC" pitchFamily="34" charset="-120"/>
              </a:rPr>
              <a:t>Confusion Matrix: Highlight misclassifications between Product, Part, and Product, Part</a:t>
            </a:r>
            <a:endParaRPr lang="en-US" sz="1795" dirty="0">
              <a:solidFill>
                <a:srgbClr val="383838"/>
              </a:solidFill>
              <a:latin typeface="Noto Sans SC" pitchFamily="34" charset="0"/>
              <a:ea typeface="Noto Sans SC" pitchFamily="34" charset="-122"/>
              <a:cs typeface="Noto Sans SC" pitchFamily="34" charset="-120"/>
            </a:endParaRPr>
          </a:p>
        </p:txBody>
      </p:sp>
      <p:sp>
        <p:nvSpPr>
          <p:cNvPr id="6" name="Text 3"/>
          <p:cNvSpPr/>
          <p:nvPr/>
        </p:nvSpPr>
        <p:spPr>
          <a:xfrm>
            <a:off x="6316345" y="1522730"/>
            <a:ext cx="5495925" cy="4549775"/>
          </a:xfrm>
          <a:prstGeom prst="rect">
            <a:avLst/>
          </a:prstGeom>
          <a:noFill/>
        </p:spPr>
        <p:txBody>
          <a:bodyPr wrap="square" rtlCol="0" anchor="t"/>
          <a:p>
            <a:pPr marL="0" indent="0" algn="l">
              <a:lnSpc>
                <a:spcPct val="150000"/>
              </a:lnSpc>
              <a:buNone/>
            </a:pPr>
            <a:r>
              <a:rPr lang="en-US" sz="1795" b="1" dirty="0">
                <a:solidFill>
                  <a:srgbClr val="383838"/>
                </a:solidFill>
                <a:latin typeface="Noto Sans SC" pitchFamily="34" charset="0"/>
                <a:ea typeface="Noto Sans SC" pitchFamily="34" charset="-122"/>
                <a:cs typeface="Noto Sans SC" pitchFamily="34" charset="-120"/>
                <a:sym typeface="+mn-ea"/>
              </a:rPr>
              <a:t>Sentiment Classification:</a:t>
            </a:r>
            <a:br>
              <a:rPr lang="en-US" sz="1795" b="1" dirty="0">
                <a:solidFill>
                  <a:srgbClr val="383838"/>
                </a:solidFill>
                <a:latin typeface="Noto Sans SC" pitchFamily="34" charset="0"/>
                <a:ea typeface="Noto Sans SC" pitchFamily="34" charset="-122"/>
                <a:cs typeface="Noto Sans SC" pitchFamily="34" charset="-120"/>
                <a:sym typeface="+mn-ea"/>
              </a:rPr>
            </a:br>
            <a:r>
              <a:rPr lang="en-US" sz="1795" dirty="0">
                <a:solidFill>
                  <a:srgbClr val="383838"/>
                </a:solidFill>
                <a:latin typeface="Noto Sans SC" pitchFamily="34" charset="0"/>
                <a:ea typeface="Noto Sans SC" pitchFamily="34" charset="-122"/>
                <a:cs typeface="Noto Sans SC" pitchFamily="34" charset="-120"/>
                <a:sym typeface="+mn-ea"/>
              </a:rPr>
              <a:t>-  Accuracy: 84.00%</a:t>
            </a:r>
            <a:endParaRPr lang="en-US" sz="1795"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F1-Score: 84.79%</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Positive: High precision and recall (~0.9)</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Neutral: Low performance (Precision ~0.45, Recall ~0.55), likely due to data imbalance.</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Negative: High accuracy similar to Positive.</a:t>
            </a:r>
            <a:endParaRPr lang="en-US" sz="1795" dirty="0">
              <a:solidFill>
                <a:srgbClr val="383838"/>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sz="1795" dirty="0">
                <a:solidFill>
                  <a:srgbClr val="383838"/>
                </a:solidFill>
                <a:latin typeface="Noto Sans SC" pitchFamily="34" charset="0"/>
                <a:ea typeface="Noto Sans SC" pitchFamily="34" charset="-122"/>
                <a:cs typeface="Noto Sans SC" pitchFamily="34" charset="-120"/>
                <a:sym typeface="+mn-ea"/>
              </a:rPr>
              <a:t>- Confusion Matrix: Visualize misclassifications between Neutral and Positive/Negative.</a:t>
            </a:r>
            <a:endParaRPr lang="en-US" sz="1795" dirty="0">
              <a:solidFill>
                <a:srgbClr val="383838"/>
              </a:solidFill>
              <a:latin typeface="Noto Sans SC" pitchFamily="34" charset="0"/>
              <a:ea typeface="Noto Sans SC" pitchFamily="34" charset="-122"/>
              <a:cs typeface="Noto Sans SC" pitchFamily="34" charset="-120"/>
              <a:sym typeface="+mn-ea"/>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33245" y="651510"/>
            <a:ext cx="2540000" cy="1657351"/>
          </a:xfrm>
          <a:prstGeom prst="rect">
            <a:avLst/>
          </a:prstGeom>
          <a:noFill/>
        </p:spPr>
        <p:txBody>
          <a:bodyPr wrap="square" rtlCol="0" anchor="t"/>
          <a:lstStyle/>
          <a:p>
            <a:pPr marL="0" indent="0">
              <a:buNone/>
            </a:pPr>
            <a:r>
              <a:rPr lang="en-US" sz="7680" b="1" dirty="0">
                <a:solidFill>
                  <a:srgbClr val="FF7500"/>
                </a:solidFill>
                <a:latin typeface="Noto Sans SC" pitchFamily="34" charset="0"/>
                <a:ea typeface="Noto Sans SC" pitchFamily="34" charset="-122"/>
                <a:cs typeface="Noto Sans SC" pitchFamily="34" charset="-120"/>
              </a:rPr>
              <a:t>06</a:t>
            </a:r>
            <a:endParaRPr lang="en-US" sz="7680" dirty="0"/>
          </a:p>
        </p:txBody>
      </p:sp>
      <p:sp>
        <p:nvSpPr>
          <p:cNvPr id="3" name="Text 1"/>
          <p:cNvSpPr/>
          <p:nvPr/>
        </p:nvSpPr>
        <p:spPr>
          <a:xfrm>
            <a:off x="3430270" y="775970"/>
            <a:ext cx="7900670" cy="1158240"/>
          </a:xfrm>
          <a:prstGeom prst="rect">
            <a:avLst/>
          </a:prstGeom>
          <a:noFill/>
        </p:spPr>
        <p:txBody>
          <a:bodyPr wrap="square" rtlCol="0" anchor="t"/>
          <a:lstStyle/>
          <a:p>
            <a:pPr marL="0" indent="0">
              <a:buNone/>
            </a:pPr>
            <a:r>
              <a:rPr lang="en-US" sz="5600" dirty="0">
                <a:solidFill>
                  <a:srgbClr val="383838"/>
                </a:solidFill>
                <a:latin typeface="Noto Sans SC" pitchFamily="34" charset="0"/>
                <a:ea typeface="Noto Sans SC" pitchFamily="34" charset="-122"/>
                <a:cs typeface="Noto Sans SC" pitchFamily="34" charset="-120"/>
                <a:sym typeface="+mn-ea"/>
              </a:rPr>
              <a:t>Recommendations</a:t>
            </a:r>
            <a:endParaRPr lang="en-US" sz="5600" dirty="0"/>
          </a:p>
        </p:txBody>
      </p:sp>
      <p:sp>
        <p:nvSpPr>
          <p:cNvPr id="4" name="Text 0"/>
          <p:cNvSpPr/>
          <p:nvPr/>
        </p:nvSpPr>
        <p:spPr>
          <a:xfrm>
            <a:off x="1965960" y="1219836"/>
            <a:ext cx="8439151" cy="4857751"/>
          </a:xfrm>
          <a:prstGeom prst="rect">
            <a:avLst/>
          </a:prstGeom>
          <a:noFill/>
        </p:spPr>
        <p:txBody>
          <a:bodyPr wrap="square" rtlCol="0" anchor="ctr"/>
          <a:p>
            <a:pPr marL="342900" indent="-342900" algn="l">
              <a:lnSpc>
                <a:spcPct val="150000"/>
              </a:lnSpc>
              <a:buSzPct val="100000"/>
              <a:buChar char="•"/>
            </a:pPr>
            <a:r>
              <a:rPr lang="en-US" sz="2335" b="1" dirty="0">
                <a:solidFill>
                  <a:srgbClr val="383838"/>
                </a:solidFill>
                <a:latin typeface="Noto Sans SC" pitchFamily="34" charset="0"/>
                <a:ea typeface="Noto Sans SC" pitchFamily="34" charset="-122"/>
                <a:cs typeface="Noto Sans SC" pitchFamily="34" charset="-120"/>
              </a:rPr>
              <a:t>Address Data Imbalance</a:t>
            </a:r>
            <a:r>
              <a:rPr lang="en-US" sz="2335" dirty="0">
                <a:solidFill>
                  <a:srgbClr val="383838"/>
                </a:solidFill>
                <a:latin typeface="Noto Sans SC" pitchFamily="34" charset="0"/>
                <a:ea typeface="Noto Sans SC" pitchFamily="34" charset="-122"/>
                <a:cs typeface="Noto Sans SC" pitchFamily="34" charset="-120"/>
              </a:rPr>
              <a:t>: data augmentation, class-weighting</a:t>
            </a:r>
            <a:r>
              <a:rPr lang="zh-CN" altLang="en-US" sz="2335" dirty="0">
                <a:solidFill>
                  <a:srgbClr val="383838"/>
                </a:solidFill>
                <a:latin typeface="Noto Sans SC" pitchFamily="34" charset="0"/>
                <a:ea typeface="Noto Sans SC" pitchFamily="34" charset="-122"/>
                <a:cs typeface="Noto Sans SC" pitchFamily="34" charset="-120"/>
              </a:rPr>
              <a:t>，Sequence Likelihood Calibration</a:t>
            </a:r>
            <a:r>
              <a:rPr lang="en-US" altLang="zh-CN" sz="2335" dirty="0">
                <a:solidFill>
                  <a:srgbClr val="383838"/>
                </a:solidFill>
                <a:latin typeface="Noto Sans SC" pitchFamily="34" charset="0"/>
                <a:ea typeface="Noto Sans SC" pitchFamily="34" charset="-122"/>
                <a:cs typeface="Noto Sans SC" pitchFamily="34" charset="-120"/>
              </a:rPr>
              <a:t>, linearized labeled sentences</a:t>
            </a:r>
            <a:endParaRPr lang="en-US" altLang="zh-CN"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b="1" dirty="0">
                <a:solidFill>
                  <a:srgbClr val="383838"/>
                </a:solidFill>
                <a:latin typeface="Noto Sans SC" pitchFamily="34" charset="0"/>
                <a:ea typeface="Noto Sans SC" pitchFamily="34" charset="-122"/>
                <a:cs typeface="Noto Sans SC" pitchFamily="34" charset="-120"/>
              </a:rPr>
              <a:t>Enhanced Feature Extraction</a:t>
            </a:r>
            <a:r>
              <a:rPr lang="en-US" sz="2335" dirty="0">
                <a:solidFill>
                  <a:srgbClr val="383838"/>
                </a:solidFill>
                <a:latin typeface="Noto Sans SC" pitchFamily="34" charset="0"/>
                <a:ea typeface="Noto Sans SC" pitchFamily="34" charset="-122"/>
                <a:cs typeface="Noto Sans SC" pitchFamily="34" charset="-120"/>
              </a:rPr>
              <a:t>: multi-head attention </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b="1" dirty="0">
                <a:solidFill>
                  <a:srgbClr val="383838"/>
                </a:solidFill>
                <a:latin typeface="Noto Sans SC" pitchFamily="34" charset="0"/>
                <a:ea typeface="Noto Sans SC" pitchFamily="34" charset="-122"/>
                <a:cs typeface="Noto Sans SC" pitchFamily="34" charset="-120"/>
              </a:rPr>
              <a:t>Advanced Classifiers</a:t>
            </a:r>
            <a:r>
              <a:rPr lang="en-US" sz="2335" dirty="0">
                <a:solidFill>
                  <a:srgbClr val="383838"/>
                </a:solidFill>
                <a:latin typeface="Noto Sans SC" pitchFamily="34" charset="0"/>
                <a:ea typeface="Noto Sans SC" pitchFamily="34" charset="-122"/>
                <a:cs typeface="Noto Sans SC" pitchFamily="34" charset="-120"/>
              </a:rPr>
              <a:t>:  bi-LSTM or CRF (Conditional Random Fields) or Multi-Head Attention Mechanism </a:t>
            </a:r>
            <a:endParaRPr lang="en-US" sz="23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2335" dirty="0">
                <a:solidFill>
                  <a:srgbClr val="383838"/>
                </a:solidFill>
                <a:latin typeface="Noto Sans SC" pitchFamily="34" charset="0"/>
                <a:ea typeface="Noto Sans SC" pitchFamily="34" charset="-122"/>
                <a:cs typeface="Noto Sans SC" pitchFamily="34" charset="-120"/>
              </a:rPr>
              <a:t>k-fold cross-validation</a:t>
            </a:r>
            <a:endParaRPr lang="en-US" sz="2335"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3907790" y="2741930"/>
            <a:ext cx="5016500" cy="961390"/>
          </a:xfrm>
          <a:prstGeom prst="rect">
            <a:avLst/>
          </a:prstGeom>
          <a:noFill/>
        </p:spPr>
        <p:txBody>
          <a:bodyPr wrap="square" rtlCol="0" anchor="t"/>
          <a:p>
            <a:pPr marL="0" indent="0">
              <a:buNone/>
            </a:pPr>
            <a:r>
              <a:rPr lang="en-US" sz="5600" b="1" dirty="0">
                <a:solidFill>
                  <a:schemeClr val="bg1"/>
                </a:solidFill>
                <a:latin typeface="Noto Sans SC" pitchFamily="34" charset="0"/>
                <a:ea typeface="Noto Sans SC" pitchFamily="34" charset="-122"/>
                <a:cs typeface="Noto Sans SC" pitchFamily="34" charset="-120"/>
              </a:rPr>
              <a:t>Thank You !</a:t>
            </a:r>
            <a:endParaRPr lang="en-US" sz="5600" b="1" dirty="0">
              <a:solidFill>
                <a:schemeClr val="bg1"/>
              </a:solidFill>
              <a:latin typeface="Noto Sans SC" pitchFamily="34" charset="0"/>
              <a:ea typeface="Noto Sans SC" pitchFamily="34" charset="-122"/>
              <a:cs typeface="Noto Sans SC" pitchFamily="34" charset="-120"/>
            </a:endParaRPr>
          </a:p>
        </p:txBody>
      </p:sp>
    </p:spTree>
  </p:cSld>
  <p:clrMapOvr>
    <a:masterClrMapping/>
  </p:clrMapOvr>
  <p:transition>
    <p:fade/>
  </p:transition>
</p:sld>
</file>

<file path=ppt/theme/theme1.xml><?xml version="1.0" encoding="utf-8"?>
<a:theme xmlns:a="http://schemas.openxmlformats.org/drawingml/2006/main" name="KCL UPDATE v4 16x9">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plagiarism session CSh edit</Template>
  <TotalTime>0</TotalTime>
  <Words>2153</Words>
  <Application>WPS Spreadsheets</Application>
  <PresentationFormat>Custom</PresentationFormat>
  <Paragraphs>89</Paragraphs>
  <Slides>9</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9</vt:i4>
      </vt:variant>
    </vt:vector>
  </HeadingPairs>
  <TitlesOfParts>
    <vt:vector size="31" baseType="lpstr">
      <vt:lpstr>Arial</vt:lpstr>
      <vt:lpstr>宋体</vt:lpstr>
      <vt:lpstr>Wingdings</vt:lpstr>
      <vt:lpstr>Georgia</vt:lpstr>
      <vt:lpstr>Impact</vt:lpstr>
      <vt:lpstr>Arial</vt:lpstr>
      <vt:lpstr>Noto Sans SC</vt:lpstr>
      <vt:lpstr>苹方-简</vt:lpstr>
      <vt:lpstr>Noto Sans SC</vt:lpstr>
      <vt:lpstr>Noto Sans SC</vt:lpstr>
      <vt:lpstr>Georgia Bold</vt:lpstr>
      <vt:lpstr>微软雅黑</vt:lpstr>
      <vt:lpstr>汉仪旗黑</vt:lpstr>
      <vt:lpstr>宋体</vt:lpstr>
      <vt:lpstr>Arial Unicode MS</vt:lpstr>
      <vt:lpstr>Calibri</vt:lpstr>
      <vt:lpstr>Helvetica Neue</vt:lpstr>
      <vt:lpstr>汉仪书宋二KW</vt:lpstr>
      <vt:lpstr>DengXian</vt:lpstr>
      <vt:lpstr>汉仪中等线KW</vt:lpstr>
      <vt:lpstr>Georgia</vt:lpstr>
      <vt:lpstr>KCL UPDATE v4 16x9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Katie</dc:creator>
  <cp:lastModifiedBy>zhangpanpan</cp:lastModifiedBy>
  <cp:revision>119</cp:revision>
  <cp:lastPrinted>2024-10-14T09:59:23Z</cp:lastPrinted>
  <dcterms:created xsi:type="dcterms:W3CDTF">2024-10-14T09:59:23Z</dcterms:created>
  <dcterms:modified xsi:type="dcterms:W3CDTF">2024-10-14T09:59:23Z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0x0101003AB80D46E7DB874A9BDEB6885529F8E0</vt:lpwstr>
  </property>
  <property fmtid="{D5CDD505-2E9C-101B-9397-08002B2CF9AE}" pid="3" name="Order">
    <vt:r8>8961900</vt:r8>
  </property>
  <property fmtid="{D5CDD505-2E9C-101B-9397-08002B2CF9AE}" pid="4" name="Topic">
    <vt:lpwstr>Plagiarism</vt:lpwstr>
  </property>
  <property fmtid="{D5CDD505-2E9C-101B-9397-08002B2CF9AE}" pid="5" name="xd_Signature">
    <vt:bool>false</vt:bool>
  </property>
  <property fmtid="{D5CDD505-2E9C-101B-9397-08002B2CF9AE}" pid="6" name="xd_ProgID">
    <vt:lpwstr/>
  </property>
  <property fmtid="{D5CDD505-2E9C-101B-9397-08002B2CF9AE}" pid="7" name="Department">
    <vt:lpwstr>Informatics</vt:lpwstr>
  </property>
  <property fmtid="{D5CDD505-2E9C-101B-9397-08002B2CF9AE}" pid="8" name="ComplianceAssetId">
    <vt:lpwstr/>
  </property>
  <property fmtid="{D5CDD505-2E9C-101B-9397-08002B2CF9AE}" pid="9" name="TemplateUrl">
    <vt:lpwstr/>
  </property>
  <property fmtid="{D5CDD505-2E9C-101B-9397-08002B2CF9AE}" pid="10" name="Class Type">
    <vt:lpwstr>Embedded Support</vt:lpwstr>
  </property>
  <property fmtid="{D5CDD505-2E9C-101B-9397-08002B2CF9AE}" pid="11" name="_ExtendedDescription">
    <vt:lpwstr/>
  </property>
  <property fmtid="{D5CDD505-2E9C-101B-9397-08002B2CF9AE}" pid="12" name="TriggerFlowInfo">
    <vt:lpwstr/>
  </property>
  <property fmtid="{D5CDD505-2E9C-101B-9397-08002B2CF9AE}" pid="13" name="MediaServiceImageTags">
    <vt:lpwstr/>
  </property>
  <property fmtid="{D5CDD505-2E9C-101B-9397-08002B2CF9AE}" pid="14" name="ICV">
    <vt:lpwstr>C9BC877513BE5ED7140CB166B0AE9592_42</vt:lpwstr>
  </property>
  <property fmtid="{D5CDD505-2E9C-101B-9397-08002B2CF9AE}" pid="15" name="KSOProductBuildVer">
    <vt:lpwstr>1033-6.2.2.8394</vt:lpwstr>
  </property>
</Properties>
</file>