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6" r:id="rId6"/>
    <p:sldId id="267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oLNjcsxdA/5OtVW08JNm2nf59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ddba1964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2fddba1964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ddba1964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fddba1964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ddba1964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fddba1964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0526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ddba1964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fddba1964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701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783504" y="2493943"/>
            <a:ext cx="10739057" cy="935057"/>
          </a:xfrm>
          <a:prstGeom prst="rect">
            <a:avLst/>
          </a:prstGeom>
          <a:solidFill>
            <a:srgbClr val="FFD146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venir"/>
              <a:buNone/>
            </a:pPr>
            <a:r>
              <a:rPr lang="en-US" b="1" i="1">
                <a:latin typeface="Avenir"/>
                <a:ea typeface="Avenir"/>
                <a:cs typeface="Avenir"/>
                <a:sym typeface="Avenir"/>
              </a:rPr>
              <a:t>From Data to Impact:</a:t>
            </a:r>
            <a:endParaRPr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783504" y="3662289"/>
            <a:ext cx="9144000" cy="415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Understanding Donor Giving Behavior at UWS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783505" y="2204555"/>
            <a:ext cx="1135052" cy="56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783504" y="5238111"/>
            <a:ext cx="9144000" cy="415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46"/>
              </a:buClr>
              <a:buSzPts val="1600"/>
              <a:buFont typeface="Arial"/>
              <a:buNone/>
            </a:pPr>
            <a:r>
              <a:rPr lang="en-US" sz="1600" b="1" i="1">
                <a:solidFill>
                  <a:srgbClr val="FFD146"/>
                </a:solidFill>
                <a:latin typeface="Avenir"/>
                <a:ea typeface="Avenir"/>
                <a:cs typeface="Avenir"/>
                <a:sym typeface="Avenir"/>
              </a:rPr>
              <a:t>SEPTEMBER 12, 2024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783504" y="4940791"/>
            <a:ext cx="9144000" cy="415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Caleb </a:t>
            </a:r>
            <a:r>
              <a:rPr lang="en-US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Cuterer</a:t>
            </a:r>
            <a:r>
              <a:rPr lang="en-US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, Shannon Hoffman, Krishna </a:t>
            </a:r>
            <a:r>
              <a:rPr lang="en-US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Pandari</a:t>
            </a:r>
            <a:r>
              <a:rPr lang="en-US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, Jim Pieper, Walgama </a:t>
            </a:r>
            <a:r>
              <a:rPr lang="en-US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jayasekara</a:t>
            </a:r>
            <a:endParaRPr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0" name="Google Shape;90;p1" descr="A black and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34020" y="311914"/>
            <a:ext cx="2288541" cy="935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ctrTitle"/>
          </p:nvPr>
        </p:nvSpPr>
        <p:spPr>
          <a:xfrm>
            <a:off x="783505" y="879200"/>
            <a:ext cx="4467284" cy="649391"/>
          </a:xfrm>
          <a:prstGeom prst="rect">
            <a:avLst/>
          </a:prstGeom>
          <a:solidFill>
            <a:srgbClr val="FFD146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</a:pPr>
            <a:r>
              <a:rPr lang="en-US" sz="3600" b="1" i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OBJECTIVE</a:t>
            </a:r>
            <a:endParaRPr dirty="0"/>
          </a:p>
        </p:txBody>
      </p:sp>
      <p:sp>
        <p:nvSpPr>
          <p:cNvPr id="96" name="Google Shape;96;p3"/>
          <p:cNvSpPr/>
          <p:nvPr/>
        </p:nvSpPr>
        <p:spPr>
          <a:xfrm>
            <a:off x="1015374" y="6348481"/>
            <a:ext cx="1682945" cy="5095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783505" y="692764"/>
            <a:ext cx="1135052" cy="560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83504" y="2297129"/>
            <a:ext cx="6261873" cy="357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Avenir"/>
              </a:rPr>
              <a:t>Move non active donors active donors bucket cost effectively.</a:t>
            </a:r>
            <a:endParaRPr dirty="0">
              <a:latin typeface="Avenir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99" name="Google Shape;99;p3"/>
          <p:cNvSpPr/>
          <p:nvPr/>
        </p:nvSpPr>
        <p:spPr>
          <a:xfrm>
            <a:off x="7881650" y="1501216"/>
            <a:ext cx="3305331" cy="40607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7527534" y="1175325"/>
            <a:ext cx="3365292" cy="4060748"/>
          </a:xfrm>
          <a:prstGeom prst="rect">
            <a:avLst/>
          </a:prstGeom>
          <a:noFill/>
          <a:ln w="12700" cap="flat" cmpd="sng">
            <a:solidFill>
              <a:srgbClr val="FFD14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6730" y="3881832"/>
            <a:ext cx="610786" cy="1720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160977" y="953387"/>
            <a:ext cx="610786" cy="172020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/>
          <p:nvPr/>
        </p:nvSpPr>
        <p:spPr>
          <a:xfrm>
            <a:off x="0" y="6427018"/>
            <a:ext cx="12192000" cy="430982"/>
          </a:xfrm>
          <a:prstGeom prst="rect">
            <a:avLst/>
          </a:prstGeom>
          <a:solidFill>
            <a:srgbClr val="FFD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D1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10495005" y="6426173"/>
            <a:ext cx="924009" cy="4318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10322011" y="6426173"/>
            <a:ext cx="172994" cy="4318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3" descr="A black and white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29702" y="6467496"/>
            <a:ext cx="854615" cy="349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hand holding a bag of money&#10;&#10;Description automatically generated">
            <a:extLst>
              <a:ext uri="{FF2B5EF4-FFF2-40B4-BE49-F238E27FC236}">
                <a16:creationId xmlns:a16="http://schemas.microsoft.com/office/drawing/2014/main" id="{4EE3D51B-A723-1291-2B08-6DFABD680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4587" y="2058351"/>
            <a:ext cx="3283159" cy="2514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ddba19649_0_4"/>
          <p:cNvSpPr txBox="1">
            <a:spLocks noGrp="1"/>
          </p:cNvSpPr>
          <p:nvPr>
            <p:ph type="ctrTitle"/>
          </p:nvPr>
        </p:nvSpPr>
        <p:spPr>
          <a:xfrm>
            <a:off x="783505" y="879200"/>
            <a:ext cx="4467300" cy="649500"/>
          </a:xfrm>
          <a:prstGeom prst="rect">
            <a:avLst/>
          </a:prstGeom>
          <a:solidFill>
            <a:srgbClr val="FFD146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nir"/>
              <a:buNone/>
            </a:pPr>
            <a:r>
              <a:rPr lang="en-US" sz="3600" b="1" i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BACKGROUND</a:t>
            </a:r>
            <a:endParaRPr dirty="0"/>
          </a:p>
        </p:txBody>
      </p:sp>
      <p:sp>
        <p:nvSpPr>
          <p:cNvPr id="113" name="Google Shape;113;g2fddba19649_0_4"/>
          <p:cNvSpPr/>
          <p:nvPr/>
        </p:nvSpPr>
        <p:spPr>
          <a:xfrm>
            <a:off x="1015374" y="6348481"/>
            <a:ext cx="1683000" cy="50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2fddba19649_0_4"/>
          <p:cNvSpPr/>
          <p:nvPr/>
        </p:nvSpPr>
        <p:spPr>
          <a:xfrm>
            <a:off x="783505" y="692764"/>
            <a:ext cx="1135200" cy="56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2fddba19649_0_4"/>
          <p:cNvSpPr txBox="1">
            <a:spLocks noGrp="1"/>
          </p:cNvSpPr>
          <p:nvPr>
            <p:ph type="subTitle" idx="1"/>
          </p:nvPr>
        </p:nvSpPr>
        <p:spPr>
          <a:xfrm>
            <a:off x="783504" y="2297129"/>
            <a:ext cx="6261900" cy="3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Approximately 80% of the dataset consists of non-active donors, representing a substantial portion of the total data. Therefore, it is crucial to implement a targeted campaign strategy to effectively address this segment. This approach will help minimize conversion costs by focusing efforts on turning non-active donors into active ones.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116" name="Google Shape;116;g2fddba19649_0_4"/>
          <p:cNvSpPr/>
          <p:nvPr/>
        </p:nvSpPr>
        <p:spPr>
          <a:xfrm>
            <a:off x="7881650" y="1501216"/>
            <a:ext cx="3305400" cy="406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2fddba19649_0_4"/>
          <p:cNvSpPr/>
          <p:nvPr/>
        </p:nvSpPr>
        <p:spPr>
          <a:xfrm>
            <a:off x="7527534" y="1175325"/>
            <a:ext cx="3365400" cy="4060800"/>
          </a:xfrm>
          <a:prstGeom prst="rect">
            <a:avLst/>
          </a:prstGeom>
          <a:noFill/>
          <a:ln w="12700" cap="flat" cmpd="sng">
            <a:solidFill>
              <a:srgbClr val="FFD14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g2fddba19649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6730" y="3881832"/>
            <a:ext cx="610785" cy="1720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fddba19649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160978" y="953388"/>
            <a:ext cx="610785" cy="172020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fddba19649_0_4"/>
          <p:cNvSpPr/>
          <p:nvPr/>
        </p:nvSpPr>
        <p:spPr>
          <a:xfrm>
            <a:off x="0" y="6427018"/>
            <a:ext cx="12192000" cy="431100"/>
          </a:xfrm>
          <a:prstGeom prst="rect">
            <a:avLst/>
          </a:prstGeom>
          <a:solidFill>
            <a:srgbClr val="FFD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D1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2fddba19649_0_4"/>
          <p:cNvSpPr/>
          <p:nvPr/>
        </p:nvSpPr>
        <p:spPr>
          <a:xfrm>
            <a:off x="10495005" y="6426173"/>
            <a:ext cx="924000" cy="43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2fddba19649_0_4"/>
          <p:cNvSpPr/>
          <p:nvPr/>
        </p:nvSpPr>
        <p:spPr>
          <a:xfrm>
            <a:off x="10322011" y="6426173"/>
            <a:ext cx="173100" cy="43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g2fddba19649_0_4" descr="A black and white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29702" y="6467496"/>
            <a:ext cx="854612" cy="34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graph of a distribution&#10;&#10;Description automatically generated with medium confidence">
            <a:extLst>
              <a:ext uri="{FF2B5EF4-FFF2-40B4-BE49-F238E27FC236}">
                <a16:creationId xmlns:a16="http://schemas.microsoft.com/office/drawing/2014/main" id="{259C73E9-28D7-2A0B-0E2B-51B5E1D1C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9099" y="1574535"/>
            <a:ext cx="3399144" cy="32668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ddba19649_0_20"/>
          <p:cNvSpPr txBox="1">
            <a:spLocks noGrp="1"/>
          </p:cNvSpPr>
          <p:nvPr>
            <p:ph type="ctrTitle"/>
          </p:nvPr>
        </p:nvSpPr>
        <p:spPr>
          <a:xfrm>
            <a:off x="783505" y="879200"/>
            <a:ext cx="4467300" cy="649500"/>
          </a:xfrm>
          <a:prstGeom prst="rect">
            <a:avLst/>
          </a:prstGeom>
          <a:solidFill>
            <a:srgbClr val="FFD146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</a:pPr>
            <a:r>
              <a:rPr lang="en-US" sz="3600" b="1" i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METHODOLOGY</a:t>
            </a:r>
            <a:endParaRPr dirty="0"/>
          </a:p>
        </p:txBody>
      </p:sp>
      <p:sp>
        <p:nvSpPr>
          <p:cNvPr id="130" name="Google Shape;130;g2fddba19649_0_20"/>
          <p:cNvSpPr/>
          <p:nvPr/>
        </p:nvSpPr>
        <p:spPr>
          <a:xfrm>
            <a:off x="1015374" y="6348481"/>
            <a:ext cx="1683000" cy="50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fddba19649_0_20"/>
          <p:cNvSpPr/>
          <p:nvPr/>
        </p:nvSpPr>
        <p:spPr>
          <a:xfrm>
            <a:off x="783505" y="692764"/>
            <a:ext cx="1135200" cy="56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2fddba19649_0_20"/>
          <p:cNvSpPr txBox="1">
            <a:spLocks noGrp="1"/>
          </p:cNvSpPr>
          <p:nvPr>
            <p:ph type="subTitle" idx="1"/>
          </p:nvPr>
        </p:nvSpPr>
        <p:spPr>
          <a:xfrm>
            <a:off x="783504" y="2297129"/>
            <a:ext cx="5690448" cy="3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venir"/>
              </a:rPr>
              <a:t>Identify the most influential features of active donors and analyze the distribution of these features within the non-active donor segment.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133" name="Google Shape;133;g2fddba19649_0_20"/>
          <p:cNvSpPr/>
          <p:nvPr/>
        </p:nvSpPr>
        <p:spPr>
          <a:xfrm>
            <a:off x="7881650" y="1501216"/>
            <a:ext cx="3305400" cy="406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2fddba19649_0_20"/>
          <p:cNvSpPr/>
          <p:nvPr/>
        </p:nvSpPr>
        <p:spPr>
          <a:xfrm>
            <a:off x="7070114" y="1175324"/>
            <a:ext cx="4871950" cy="4576251"/>
          </a:xfrm>
          <a:prstGeom prst="rect">
            <a:avLst/>
          </a:prstGeom>
          <a:noFill/>
          <a:ln w="12700" cap="flat" cmpd="sng">
            <a:solidFill>
              <a:srgbClr val="FFD14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g2fddba19649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2629" y="3984669"/>
            <a:ext cx="610785" cy="1720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fddba19649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1347260" y="800518"/>
            <a:ext cx="610785" cy="172020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fddba19649_0_20"/>
          <p:cNvSpPr/>
          <p:nvPr/>
        </p:nvSpPr>
        <p:spPr>
          <a:xfrm>
            <a:off x="0" y="6427018"/>
            <a:ext cx="12192000" cy="431100"/>
          </a:xfrm>
          <a:prstGeom prst="rect">
            <a:avLst/>
          </a:prstGeom>
          <a:solidFill>
            <a:srgbClr val="FFD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D1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2fddba19649_0_20"/>
          <p:cNvSpPr/>
          <p:nvPr/>
        </p:nvSpPr>
        <p:spPr>
          <a:xfrm>
            <a:off x="10495005" y="6426173"/>
            <a:ext cx="924000" cy="43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fddba19649_0_20"/>
          <p:cNvSpPr/>
          <p:nvPr/>
        </p:nvSpPr>
        <p:spPr>
          <a:xfrm>
            <a:off x="10322011" y="6426173"/>
            <a:ext cx="173100" cy="43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g2fddba19649_0_20" descr="A black and white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29702" y="6467496"/>
            <a:ext cx="854612" cy="34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0E58DF-A548-D048-BE97-54A806F9D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022" y="1500971"/>
            <a:ext cx="4497723" cy="38290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ddba19649_0_20"/>
          <p:cNvSpPr txBox="1">
            <a:spLocks noGrp="1"/>
          </p:cNvSpPr>
          <p:nvPr>
            <p:ph type="ctrTitle"/>
          </p:nvPr>
        </p:nvSpPr>
        <p:spPr>
          <a:xfrm>
            <a:off x="783505" y="879200"/>
            <a:ext cx="4467300" cy="649500"/>
          </a:xfrm>
          <a:prstGeom prst="rect">
            <a:avLst/>
          </a:prstGeom>
          <a:solidFill>
            <a:srgbClr val="FFD146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</a:pPr>
            <a:r>
              <a:rPr lang="en-US" sz="3600" b="1" i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DATA PREPROCESSING</a:t>
            </a:r>
            <a:endParaRPr dirty="0"/>
          </a:p>
        </p:txBody>
      </p:sp>
      <p:sp>
        <p:nvSpPr>
          <p:cNvPr id="130" name="Google Shape;130;g2fddba19649_0_20"/>
          <p:cNvSpPr/>
          <p:nvPr/>
        </p:nvSpPr>
        <p:spPr>
          <a:xfrm>
            <a:off x="1015374" y="6348481"/>
            <a:ext cx="1683000" cy="50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fddba19649_0_20"/>
          <p:cNvSpPr/>
          <p:nvPr/>
        </p:nvSpPr>
        <p:spPr>
          <a:xfrm>
            <a:off x="783505" y="692764"/>
            <a:ext cx="1135200" cy="56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2fddba19649_0_20"/>
          <p:cNvSpPr txBox="1">
            <a:spLocks noGrp="1"/>
          </p:cNvSpPr>
          <p:nvPr>
            <p:ph type="subTitle" idx="1"/>
          </p:nvPr>
        </p:nvSpPr>
        <p:spPr>
          <a:xfrm>
            <a:off x="783504" y="2297129"/>
            <a:ext cx="5690448" cy="3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venir"/>
              </a:rPr>
              <a:t>1.Eliminate feature columns with minimal data points.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Aveni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133" name="Google Shape;133;g2fddba19649_0_20"/>
          <p:cNvSpPr/>
          <p:nvPr/>
        </p:nvSpPr>
        <p:spPr>
          <a:xfrm>
            <a:off x="7881650" y="1501216"/>
            <a:ext cx="3063718" cy="37382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2fddba19649_0_20"/>
          <p:cNvSpPr/>
          <p:nvPr/>
        </p:nvSpPr>
        <p:spPr>
          <a:xfrm>
            <a:off x="7070114" y="1175324"/>
            <a:ext cx="4871950" cy="4576251"/>
          </a:xfrm>
          <a:prstGeom prst="rect">
            <a:avLst/>
          </a:prstGeom>
          <a:noFill/>
          <a:ln w="12700" cap="flat" cmpd="sng">
            <a:solidFill>
              <a:srgbClr val="FFD14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g2fddba19649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2629" y="3984669"/>
            <a:ext cx="610785" cy="1720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fddba19649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1347260" y="800518"/>
            <a:ext cx="610785" cy="172020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fddba19649_0_20"/>
          <p:cNvSpPr/>
          <p:nvPr/>
        </p:nvSpPr>
        <p:spPr>
          <a:xfrm>
            <a:off x="0" y="6427018"/>
            <a:ext cx="12192000" cy="431100"/>
          </a:xfrm>
          <a:prstGeom prst="rect">
            <a:avLst/>
          </a:prstGeom>
          <a:solidFill>
            <a:srgbClr val="FFD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D1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2fddba19649_0_20"/>
          <p:cNvSpPr/>
          <p:nvPr/>
        </p:nvSpPr>
        <p:spPr>
          <a:xfrm>
            <a:off x="10495005" y="6426173"/>
            <a:ext cx="924000" cy="43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fddba19649_0_20"/>
          <p:cNvSpPr/>
          <p:nvPr/>
        </p:nvSpPr>
        <p:spPr>
          <a:xfrm>
            <a:off x="10322011" y="6426173"/>
            <a:ext cx="173100" cy="43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g2fddba19649_0_20" descr="A black and white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29702" y="6467496"/>
            <a:ext cx="854612" cy="34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72A21A1-AD9C-C170-C47C-8F6D5E8BD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898" y="1460018"/>
            <a:ext cx="3584509" cy="389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ddba19649_0_20"/>
          <p:cNvSpPr txBox="1">
            <a:spLocks noGrp="1"/>
          </p:cNvSpPr>
          <p:nvPr>
            <p:ph type="ctrTitle"/>
          </p:nvPr>
        </p:nvSpPr>
        <p:spPr>
          <a:xfrm>
            <a:off x="783505" y="879200"/>
            <a:ext cx="4467300" cy="649500"/>
          </a:xfrm>
          <a:prstGeom prst="rect">
            <a:avLst/>
          </a:prstGeom>
          <a:solidFill>
            <a:srgbClr val="FFD146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</a:pPr>
            <a:r>
              <a:rPr lang="en-US" sz="3600" b="1" i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DATA PREPROCESSING</a:t>
            </a:r>
            <a:endParaRPr dirty="0"/>
          </a:p>
        </p:txBody>
      </p:sp>
      <p:sp>
        <p:nvSpPr>
          <p:cNvPr id="130" name="Google Shape;130;g2fddba19649_0_20"/>
          <p:cNvSpPr/>
          <p:nvPr/>
        </p:nvSpPr>
        <p:spPr>
          <a:xfrm>
            <a:off x="1015374" y="6348481"/>
            <a:ext cx="1683000" cy="50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fddba19649_0_20"/>
          <p:cNvSpPr/>
          <p:nvPr/>
        </p:nvSpPr>
        <p:spPr>
          <a:xfrm>
            <a:off x="783505" y="692764"/>
            <a:ext cx="1135200" cy="56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2fddba19649_0_20"/>
          <p:cNvSpPr txBox="1">
            <a:spLocks noGrp="1"/>
          </p:cNvSpPr>
          <p:nvPr>
            <p:ph type="subTitle" idx="1"/>
          </p:nvPr>
        </p:nvSpPr>
        <p:spPr>
          <a:xfrm>
            <a:off x="783504" y="2297129"/>
            <a:ext cx="5690448" cy="3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venir"/>
              </a:rPr>
              <a:t>2.Reduce cardinality by consolidating infrequent data values.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Avenir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Aveni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133" name="Google Shape;133;g2fddba19649_0_20"/>
          <p:cNvSpPr/>
          <p:nvPr/>
        </p:nvSpPr>
        <p:spPr>
          <a:xfrm>
            <a:off x="7881650" y="1501216"/>
            <a:ext cx="3305400" cy="406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2fddba19649_0_20"/>
          <p:cNvSpPr/>
          <p:nvPr/>
        </p:nvSpPr>
        <p:spPr>
          <a:xfrm>
            <a:off x="7070114" y="1175324"/>
            <a:ext cx="4871950" cy="4576251"/>
          </a:xfrm>
          <a:prstGeom prst="rect">
            <a:avLst/>
          </a:prstGeom>
          <a:noFill/>
          <a:ln w="12700" cap="flat" cmpd="sng">
            <a:solidFill>
              <a:srgbClr val="FFD14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g2fddba19649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2629" y="3984669"/>
            <a:ext cx="610785" cy="1720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fddba19649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1347260" y="800518"/>
            <a:ext cx="610785" cy="172020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fddba19649_0_20"/>
          <p:cNvSpPr/>
          <p:nvPr/>
        </p:nvSpPr>
        <p:spPr>
          <a:xfrm>
            <a:off x="0" y="6427018"/>
            <a:ext cx="12192000" cy="431100"/>
          </a:xfrm>
          <a:prstGeom prst="rect">
            <a:avLst/>
          </a:prstGeom>
          <a:solidFill>
            <a:srgbClr val="FFD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D1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2fddba19649_0_20"/>
          <p:cNvSpPr/>
          <p:nvPr/>
        </p:nvSpPr>
        <p:spPr>
          <a:xfrm>
            <a:off x="10495005" y="6426173"/>
            <a:ext cx="924000" cy="43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fddba19649_0_20"/>
          <p:cNvSpPr/>
          <p:nvPr/>
        </p:nvSpPr>
        <p:spPr>
          <a:xfrm>
            <a:off x="10322011" y="6426173"/>
            <a:ext cx="173100" cy="43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g2fddba19649_0_20" descr="A black and white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29702" y="6467496"/>
            <a:ext cx="854612" cy="34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04D8710-B42D-CF2E-1136-A9A1F7639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233" y="1528700"/>
            <a:ext cx="3847772" cy="391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6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142</Words>
  <Application>Microsoft Office PowerPoint</Application>
  <PresentationFormat>Widescreen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</vt:lpstr>
      <vt:lpstr>Calibri</vt:lpstr>
      <vt:lpstr>Office Theme</vt:lpstr>
      <vt:lpstr>From Data to Impact:</vt:lpstr>
      <vt:lpstr>OBJECTIVE</vt:lpstr>
      <vt:lpstr>BACKGROUND</vt:lpstr>
      <vt:lpstr>METHODOLOGY</vt:lpstr>
      <vt:lpstr>DATA PREPROCESSING</vt:lpstr>
      <vt:lpstr>DATA PREPROCESSING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Kettner,Jenna N</dc:creator>
  <cp:lastModifiedBy>Walgama Jayasekara</cp:lastModifiedBy>
  <cp:revision>6</cp:revision>
  <dcterms:created xsi:type="dcterms:W3CDTF">2024-01-12T15:29:33Z</dcterms:created>
  <dcterms:modified xsi:type="dcterms:W3CDTF">2024-09-10T04:15:10Z</dcterms:modified>
</cp:coreProperties>
</file>