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18288000" cy="10287000"/>
  <p:notesSz cx="6858000" cy="9144000"/>
  <p:embeddedFontLst>
    <p:embeddedFont>
      <p:font typeface="Calibri" panose="020F0502020204030204" pitchFamily="34" charset="0"/>
      <p:regular r:id="rId60"/>
      <p:bold r:id="rId61"/>
      <p:italic r:id="rId62"/>
      <p:boldItalic r:id="rId63"/>
    </p:embeddedFont>
    <p:embeddedFont>
      <p:font typeface="Fredoka" panose="020B0604020202020204" charset="0"/>
      <p:regular r:id="rId64"/>
    </p:embeddedFont>
    <p:embeddedFont>
      <p:font typeface="Nunito Bold" panose="020B0604020202020204" charset="0"/>
      <p:regular r:id="rId65"/>
    </p:embeddedFont>
    <p:embeddedFont>
      <p:font typeface="Canva Sans" panose="020B0604020202020204" charset="0"/>
      <p:regular r:id="rId66"/>
    </p:embeddedFont>
    <p:embeddedFont>
      <p:font typeface="Nunito" panose="020B0604020202020204" charset="0"/>
      <p:regular r:id="rId67"/>
    </p:embeddedFont>
    <p:embeddedFont>
      <p:font typeface="Canva Sans Bold" panose="020B0604020202020204" charset="0"/>
      <p:regular r:id="rId6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17.sv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17.sv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9.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4.sv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9.sv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4.sv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9.sv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4.sv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9.sv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4.sv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9.sv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svg"/><Relationship Id="rId7"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9.sv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9.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svg"/><Relationship Id="rId7"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9.sv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9.sv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svg"/><Relationship Id="rId7"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9.sv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svg"/><Relationship Id="rId7"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9.svg"/><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svg"/><Relationship Id="rId7"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9.sv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svg"/><Relationship Id="rId7"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9.sv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9.sv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sv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2.png"/><Relationship Id="rId4" Type="http://schemas.openxmlformats.org/officeDocument/2006/relationships/hyperlink" Target="https://colab.research.google.com/drive/1ml7_3yBYGgy3peZbmea9njw3DBafVuaz?usp=sharing" TargetMode="External"/></Relationships>
</file>

<file path=ppt/slides/_rels/slide4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svg"/><Relationship Id="rId7"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9.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3.sv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3.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576611" y="8353252"/>
            <a:ext cx="19974273"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2B4A9D"/>
            </a:solidFill>
          </p:spPr>
        </p:sp>
        <p:sp>
          <p:nvSpPr>
            <p:cNvPr id="7" name="TextBox 7"/>
            <p:cNvSpPr txBox="1"/>
            <p:nvPr/>
          </p:nvSpPr>
          <p:spPr>
            <a:xfrm>
              <a:off x="0" y="-38100"/>
              <a:ext cx="5260714" cy="41235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2116949" y="1896628"/>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a:off x="12399945" y="6010601"/>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TextBox 10"/>
          <p:cNvSpPr txBox="1"/>
          <p:nvPr/>
        </p:nvSpPr>
        <p:spPr>
          <a:xfrm>
            <a:off x="1668631" y="819150"/>
            <a:ext cx="14950738" cy="3642078"/>
          </a:xfrm>
          <a:prstGeom prst="rect">
            <a:avLst/>
          </a:prstGeom>
        </p:spPr>
        <p:txBody>
          <a:bodyPr lIns="0" tIns="0" rIns="0" bIns="0" rtlCol="0" anchor="t">
            <a:spAutoFit/>
          </a:bodyPr>
          <a:lstStyle/>
          <a:p>
            <a:pPr algn="ctr">
              <a:lnSpc>
                <a:spcPts val="14620"/>
              </a:lnSpc>
            </a:pPr>
            <a:r>
              <a:rPr lang="en-US" sz="10443">
                <a:solidFill>
                  <a:srgbClr val="000000"/>
                </a:solidFill>
                <a:latin typeface="Fredoka"/>
                <a:ea typeface="Fredoka"/>
                <a:cs typeface="Fredoka"/>
                <a:sym typeface="Fredoka"/>
              </a:rPr>
              <a:t>ANALYSIS OF BRAND'S ONLINE REPUTATION</a:t>
            </a:r>
          </a:p>
        </p:txBody>
      </p:sp>
      <p:sp>
        <p:nvSpPr>
          <p:cNvPr id="11" name="TextBox 11"/>
          <p:cNvSpPr txBox="1"/>
          <p:nvPr/>
        </p:nvSpPr>
        <p:spPr>
          <a:xfrm>
            <a:off x="4190453" y="4762704"/>
            <a:ext cx="9907094" cy="685391"/>
          </a:xfrm>
          <a:prstGeom prst="rect">
            <a:avLst/>
          </a:prstGeom>
        </p:spPr>
        <p:txBody>
          <a:bodyPr lIns="0" tIns="0" rIns="0" bIns="0" rtlCol="0" anchor="t">
            <a:spAutoFit/>
          </a:bodyPr>
          <a:lstStyle/>
          <a:p>
            <a:pPr algn="ctr">
              <a:lnSpc>
                <a:spcPts val="5604"/>
              </a:lnSpc>
            </a:pPr>
            <a:r>
              <a:rPr lang="en-US" sz="4002">
                <a:solidFill>
                  <a:srgbClr val="000000"/>
                </a:solidFill>
                <a:latin typeface="Nunito Bold"/>
                <a:ea typeface="Nunito Bold"/>
                <a:cs typeface="Nunito Bold"/>
                <a:sym typeface="Nunito Bold"/>
              </a:rPr>
              <a:t>GROUP 4</a:t>
            </a:r>
          </a:p>
        </p:txBody>
      </p:sp>
      <p:sp>
        <p:nvSpPr>
          <p:cNvPr id="12" name="TextBox 12"/>
          <p:cNvSpPr txBox="1"/>
          <p:nvPr/>
        </p:nvSpPr>
        <p:spPr>
          <a:xfrm>
            <a:off x="1028700" y="8743950"/>
            <a:ext cx="6560733" cy="514350"/>
          </a:xfrm>
          <a:prstGeom prst="rect">
            <a:avLst/>
          </a:prstGeom>
        </p:spPr>
        <p:txBody>
          <a:bodyPr lIns="0" tIns="0" rIns="0" bIns="0" rtlCol="0" anchor="t">
            <a:spAutoFit/>
          </a:bodyPr>
          <a:lstStyle/>
          <a:p>
            <a:pPr algn="l">
              <a:lnSpc>
                <a:spcPts val="4200"/>
              </a:lnSpc>
            </a:pPr>
            <a:r>
              <a:rPr lang="en-US" sz="3000">
                <a:solidFill>
                  <a:srgbClr val="000000"/>
                </a:solidFill>
                <a:latin typeface="Nunito"/>
                <a:ea typeface="Nunito"/>
                <a:cs typeface="Nunito"/>
                <a:sym typeface="Nunito"/>
              </a:rPr>
              <a:t>Research Methodology | Project work</a:t>
            </a:r>
          </a:p>
        </p:txBody>
      </p:sp>
      <p:sp>
        <p:nvSpPr>
          <p:cNvPr id="13" name="TextBox 13"/>
          <p:cNvSpPr txBox="1"/>
          <p:nvPr/>
        </p:nvSpPr>
        <p:spPr>
          <a:xfrm>
            <a:off x="12777754" y="8743950"/>
            <a:ext cx="4481546" cy="514350"/>
          </a:xfrm>
          <a:prstGeom prst="rect">
            <a:avLst/>
          </a:prstGeom>
        </p:spPr>
        <p:txBody>
          <a:bodyPr lIns="0" tIns="0" rIns="0" bIns="0" rtlCol="0" anchor="t">
            <a:spAutoFit/>
          </a:bodyPr>
          <a:lstStyle/>
          <a:p>
            <a:pPr algn="r">
              <a:lnSpc>
                <a:spcPts val="4200"/>
              </a:lnSpc>
            </a:pPr>
            <a:r>
              <a:rPr lang="en-US" sz="3000">
                <a:solidFill>
                  <a:srgbClr val="000000"/>
                </a:solidFill>
                <a:latin typeface="Nunito"/>
                <a:ea typeface="Nunito"/>
                <a:cs typeface="Nunito"/>
                <a:sym typeface="Nunito"/>
              </a:rPr>
              <a:t>NMIMS University </a:t>
            </a:r>
          </a:p>
        </p:txBody>
      </p:sp>
      <p:sp>
        <p:nvSpPr>
          <p:cNvPr id="14" name="Freeform 14"/>
          <p:cNvSpPr/>
          <p:nvPr/>
        </p:nvSpPr>
        <p:spPr>
          <a:xfrm>
            <a:off x="1721691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
        <p:nvSpPr>
          <p:cNvPr id="5" name="Freeform 5"/>
          <p:cNvSpPr/>
          <p:nvPr/>
        </p:nvSpPr>
        <p:spPr>
          <a:xfrm>
            <a:off x="296667" y="687305"/>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1028700" y="1505943"/>
            <a:ext cx="16230600" cy="6644270"/>
            <a:chOff x="0" y="0"/>
            <a:chExt cx="4274726" cy="1749931"/>
          </a:xfrm>
        </p:grpSpPr>
        <p:sp>
          <p:nvSpPr>
            <p:cNvPr id="7" name="Freeform 7"/>
            <p:cNvSpPr/>
            <p:nvPr/>
          </p:nvSpPr>
          <p:spPr>
            <a:xfrm>
              <a:off x="0" y="0"/>
              <a:ext cx="4274726" cy="1749931"/>
            </a:xfrm>
            <a:custGeom>
              <a:avLst/>
              <a:gdLst/>
              <a:ahLst/>
              <a:cxnLst/>
              <a:rect l="l" t="t" r="r" b="b"/>
              <a:pathLst>
                <a:path w="4274726" h="1749931">
                  <a:moveTo>
                    <a:pt x="0" y="0"/>
                  </a:moveTo>
                  <a:lnTo>
                    <a:pt x="4274726" y="0"/>
                  </a:lnTo>
                  <a:lnTo>
                    <a:pt x="4274726" y="1749931"/>
                  </a:lnTo>
                  <a:lnTo>
                    <a:pt x="0" y="1749931"/>
                  </a:lnTo>
                  <a:close/>
                </a:path>
              </a:pathLst>
            </a:custGeom>
            <a:solidFill>
              <a:srgbClr val="F1F2F2"/>
            </a:solidFill>
          </p:spPr>
        </p:sp>
        <p:sp>
          <p:nvSpPr>
            <p:cNvPr id="8" name="TextBox 8"/>
            <p:cNvSpPr txBox="1"/>
            <p:nvPr/>
          </p:nvSpPr>
          <p:spPr>
            <a:xfrm>
              <a:off x="0" y="-38100"/>
              <a:ext cx="4274726" cy="1788031"/>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801132" y="781104"/>
            <a:ext cx="8685736" cy="1542630"/>
            <a:chOff x="0" y="0"/>
            <a:chExt cx="2565795" cy="455698"/>
          </a:xfrm>
        </p:grpSpPr>
        <p:sp>
          <p:nvSpPr>
            <p:cNvPr id="10" name="Freeform 10"/>
            <p:cNvSpPr/>
            <p:nvPr/>
          </p:nvSpPr>
          <p:spPr>
            <a:xfrm>
              <a:off x="0" y="0"/>
              <a:ext cx="2565795" cy="455698"/>
            </a:xfrm>
            <a:custGeom>
              <a:avLst/>
              <a:gdLst/>
              <a:ahLst/>
              <a:cxnLst/>
              <a:rect l="l" t="t" r="r" b="b"/>
              <a:pathLst>
                <a:path w="2565795" h="455698">
                  <a:moveTo>
                    <a:pt x="0" y="0"/>
                  </a:moveTo>
                  <a:lnTo>
                    <a:pt x="2565795" y="0"/>
                  </a:lnTo>
                  <a:lnTo>
                    <a:pt x="2565795" y="455698"/>
                  </a:lnTo>
                  <a:lnTo>
                    <a:pt x="0" y="455698"/>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2565795"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576611" y="8729159"/>
            <a:ext cx="19974273" cy="2240873"/>
            <a:chOff x="0" y="0"/>
            <a:chExt cx="5260714" cy="590189"/>
          </a:xfrm>
        </p:grpSpPr>
        <p:sp>
          <p:nvSpPr>
            <p:cNvPr id="13" name="Freeform 13"/>
            <p:cNvSpPr/>
            <p:nvPr/>
          </p:nvSpPr>
          <p:spPr>
            <a:xfrm>
              <a:off x="0" y="0"/>
              <a:ext cx="5260714" cy="590189"/>
            </a:xfrm>
            <a:custGeom>
              <a:avLst/>
              <a:gdLst/>
              <a:ahLst/>
              <a:cxnLst/>
              <a:rect l="l" t="t" r="r" b="b"/>
              <a:pathLst>
                <a:path w="5260714" h="590189">
                  <a:moveTo>
                    <a:pt x="0" y="0"/>
                  </a:moveTo>
                  <a:lnTo>
                    <a:pt x="5260714" y="0"/>
                  </a:lnTo>
                  <a:lnTo>
                    <a:pt x="5260714" y="590189"/>
                  </a:lnTo>
                  <a:lnTo>
                    <a:pt x="0" y="590189"/>
                  </a:lnTo>
                  <a:close/>
                </a:path>
              </a:pathLst>
            </a:custGeom>
            <a:solidFill>
              <a:srgbClr val="2B4A9D"/>
            </a:solidFill>
          </p:spPr>
        </p:sp>
        <p:sp>
          <p:nvSpPr>
            <p:cNvPr id="14" name="TextBox 14"/>
            <p:cNvSpPr txBox="1"/>
            <p:nvPr/>
          </p:nvSpPr>
          <p:spPr>
            <a:xfrm>
              <a:off x="0" y="-38100"/>
              <a:ext cx="5260714" cy="628289"/>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15561698" y="981230"/>
            <a:ext cx="3395204" cy="1049427"/>
          </a:xfrm>
          <a:custGeom>
            <a:avLst/>
            <a:gdLst/>
            <a:ahLst/>
            <a:cxnLst/>
            <a:rect l="l" t="t" r="r" b="b"/>
            <a:pathLst>
              <a:path w="3395204" h="1049427">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TextBox 16"/>
          <p:cNvSpPr txBox="1"/>
          <p:nvPr/>
        </p:nvSpPr>
        <p:spPr>
          <a:xfrm>
            <a:off x="1637371" y="4080631"/>
            <a:ext cx="15013258" cy="4471670"/>
          </a:xfrm>
          <a:prstGeom prst="rect">
            <a:avLst/>
          </a:prstGeom>
        </p:spPr>
        <p:txBody>
          <a:bodyPr lIns="0" tIns="0" rIns="0" bIns="0" rtlCol="0" anchor="t">
            <a:spAutoFit/>
          </a:bodyPr>
          <a:lstStyle/>
          <a:p>
            <a:pPr marL="690881" lvl="1" indent="-345440" algn="l">
              <a:lnSpc>
                <a:spcPts val="4480"/>
              </a:lnSpc>
              <a:buFont typeface="Arial"/>
              <a:buChar char="•"/>
            </a:pPr>
            <a:r>
              <a:rPr lang="en-US" sz="3200" u="sng">
                <a:solidFill>
                  <a:srgbClr val="000000"/>
                </a:solidFill>
                <a:latin typeface="Nunito Bold"/>
                <a:ea typeface="Nunito Bold"/>
                <a:cs typeface="Nunito Bold"/>
                <a:sym typeface="Nunito Bold"/>
              </a:rPr>
              <a:t>Focus</a:t>
            </a:r>
            <a:r>
              <a:rPr lang="en-US" sz="3200">
                <a:solidFill>
                  <a:srgbClr val="000000"/>
                </a:solidFill>
                <a:latin typeface="Nunito Bold"/>
                <a:ea typeface="Nunito Bold"/>
                <a:cs typeface="Nunito Bold"/>
                <a:sym typeface="Nunito Bold"/>
              </a:rPr>
              <a:t>: Analyzes the online reputation of various car brands using multiple factors such as reviews, media coverage, and social media activity.</a:t>
            </a:r>
          </a:p>
          <a:p>
            <a:pPr marL="690881" lvl="1" indent="-345440" algn="l">
              <a:lnSpc>
                <a:spcPts val="4480"/>
              </a:lnSpc>
              <a:buFont typeface="Arial"/>
              <a:buChar char="•"/>
            </a:pPr>
            <a:r>
              <a:rPr lang="en-US" sz="3200" u="sng">
                <a:solidFill>
                  <a:srgbClr val="000000"/>
                </a:solidFill>
                <a:latin typeface="Nunito Bold"/>
                <a:ea typeface="Nunito Bold"/>
                <a:cs typeface="Nunito Bold"/>
                <a:sym typeface="Nunito Bold"/>
              </a:rPr>
              <a:t>Key Outcomes</a:t>
            </a:r>
            <a:r>
              <a:rPr lang="en-US" sz="3200">
                <a:solidFill>
                  <a:srgbClr val="000000"/>
                </a:solidFill>
                <a:latin typeface="Nunito Bold"/>
                <a:ea typeface="Nunito Bold"/>
                <a:cs typeface="Nunito Bold"/>
                <a:sym typeface="Nunito Bold"/>
              </a:rPr>
              <a:t>: Positive consumer reviews, effective social media &amp; a strong brand identity were vital for a good online reputation. Luxury &amp; innovative electric vehicle brands generally had a more robust online reputation.</a:t>
            </a:r>
          </a:p>
          <a:p>
            <a:pPr marL="690881" lvl="1" indent="-345440" algn="l">
              <a:lnSpc>
                <a:spcPts val="4480"/>
              </a:lnSpc>
              <a:buFont typeface="Arial"/>
              <a:buChar char="•"/>
            </a:pPr>
            <a:r>
              <a:rPr lang="en-US" sz="3200" u="sng">
                <a:solidFill>
                  <a:srgbClr val="000000"/>
                </a:solidFill>
                <a:latin typeface="Nunito Bold"/>
                <a:ea typeface="Nunito Bold"/>
                <a:cs typeface="Nunito Bold"/>
                <a:sym typeface="Nunito Bold"/>
              </a:rPr>
              <a:t>Applicability</a:t>
            </a:r>
            <a:r>
              <a:rPr lang="en-US" sz="3200">
                <a:solidFill>
                  <a:srgbClr val="000000"/>
                </a:solidFill>
                <a:latin typeface="Nunito Bold"/>
                <a:ea typeface="Nunito Bold"/>
                <a:cs typeface="Nunito Bold"/>
                <a:sym typeface="Nunito Bold"/>
              </a:rPr>
              <a:t>: Use this information to improve their online reputation and marketing strategies. Serves as a valuable reference for other industries.</a:t>
            </a:r>
          </a:p>
          <a:p>
            <a:pPr algn="l">
              <a:lnSpc>
                <a:spcPts val="4480"/>
              </a:lnSpc>
            </a:pPr>
            <a:endParaRPr lang="en-US" sz="3200">
              <a:solidFill>
                <a:srgbClr val="000000"/>
              </a:solidFill>
              <a:latin typeface="Nunito Bold"/>
              <a:ea typeface="Nunito Bold"/>
              <a:cs typeface="Nunito Bold"/>
              <a:sym typeface="Nunito Bold"/>
            </a:endParaRPr>
          </a:p>
        </p:txBody>
      </p:sp>
      <p:sp>
        <p:nvSpPr>
          <p:cNvPr id="17" name="TextBox 17"/>
          <p:cNvSpPr txBox="1"/>
          <p:nvPr/>
        </p:nvSpPr>
        <p:spPr>
          <a:xfrm>
            <a:off x="4921817" y="971184"/>
            <a:ext cx="8444366" cy="1007620"/>
          </a:xfrm>
          <a:prstGeom prst="rect">
            <a:avLst/>
          </a:prstGeom>
        </p:spPr>
        <p:txBody>
          <a:bodyPr lIns="0" tIns="0" rIns="0" bIns="0" rtlCol="0" anchor="t">
            <a:spAutoFit/>
          </a:bodyPr>
          <a:lstStyle/>
          <a:p>
            <a:pPr algn="ctr">
              <a:lnSpc>
                <a:spcPts val="8247"/>
              </a:lnSpc>
            </a:pPr>
            <a:r>
              <a:rPr lang="en-US" sz="5891">
                <a:solidFill>
                  <a:srgbClr val="000000"/>
                </a:solidFill>
                <a:latin typeface="Fredoka"/>
                <a:ea typeface="Fredoka"/>
                <a:cs typeface="Fredoka"/>
                <a:sym typeface="Fredoka"/>
              </a:rPr>
              <a:t>ATHARVA KULKARNI</a:t>
            </a:r>
          </a:p>
        </p:txBody>
      </p:sp>
      <p:sp>
        <p:nvSpPr>
          <p:cNvPr id="18" name="TextBox 18"/>
          <p:cNvSpPr txBox="1"/>
          <p:nvPr/>
        </p:nvSpPr>
        <p:spPr>
          <a:xfrm>
            <a:off x="514350" y="8979646"/>
            <a:ext cx="17259300" cy="869950"/>
          </a:xfrm>
          <a:prstGeom prst="rect">
            <a:avLst/>
          </a:prstGeom>
        </p:spPr>
        <p:txBody>
          <a:bodyPr lIns="0" tIns="0" rIns="0" bIns="0" rtlCol="0" anchor="t">
            <a:spAutoFit/>
          </a:bodyPr>
          <a:lstStyle/>
          <a:p>
            <a:pPr algn="ctr">
              <a:lnSpc>
                <a:spcPts val="3500"/>
              </a:lnSpc>
            </a:pPr>
            <a:r>
              <a:rPr lang="en-US" sz="2500">
                <a:solidFill>
                  <a:srgbClr val="000000"/>
                </a:solidFill>
                <a:latin typeface="Nunito"/>
                <a:ea typeface="Nunito"/>
                <a:cs typeface="Nunito"/>
                <a:sym typeface="Nunito"/>
              </a:rPr>
              <a:t>Dorčák, P., Markovič, P., &amp; Pollák, F. (2017). Multifactor analysis of online reputation of selected car brands. Procedia engineering, 192, 719-724.</a:t>
            </a:r>
          </a:p>
        </p:txBody>
      </p:sp>
      <p:sp>
        <p:nvSpPr>
          <p:cNvPr id="19" name="TextBox 19"/>
          <p:cNvSpPr txBox="1"/>
          <p:nvPr/>
        </p:nvSpPr>
        <p:spPr>
          <a:xfrm>
            <a:off x="2246042" y="2478526"/>
            <a:ext cx="14705042" cy="1144905"/>
          </a:xfrm>
          <a:prstGeom prst="rect">
            <a:avLst/>
          </a:prstGeom>
        </p:spPr>
        <p:txBody>
          <a:bodyPr lIns="0" tIns="0" rIns="0" bIns="0" rtlCol="0" anchor="t">
            <a:spAutoFit/>
          </a:bodyPr>
          <a:lstStyle/>
          <a:p>
            <a:pPr algn="l">
              <a:lnSpc>
                <a:spcPts val="4620"/>
              </a:lnSpc>
            </a:pPr>
            <a:r>
              <a:rPr lang="en-US" sz="3300">
                <a:solidFill>
                  <a:srgbClr val="000000"/>
                </a:solidFill>
                <a:latin typeface="Fredoka"/>
                <a:ea typeface="Fredoka"/>
                <a:cs typeface="Fredoka"/>
                <a:sym typeface="Fredoka"/>
              </a:rPr>
              <a:t>MULTIFACTOR ANALYSIS OF ONLINE REPUTATION OF SELECTED CAR BRANDS</a:t>
            </a:r>
          </a:p>
        </p:txBody>
      </p:sp>
      <p:sp>
        <p:nvSpPr>
          <p:cNvPr id="20" name="Freeform 20"/>
          <p:cNvSpPr/>
          <p:nvPr/>
        </p:nvSpPr>
        <p:spPr>
          <a:xfrm>
            <a:off x="1672742" y="2881825"/>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
        <p:nvSpPr>
          <p:cNvPr id="5" name="Freeform 5"/>
          <p:cNvSpPr/>
          <p:nvPr/>
        </p:nvSpPr>
        <p:spPr>
          <a:xfrm>
            <a:off x="296667" y="687305"/>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1028700" y="1505943"/>
            <a:ext cx="16230600" cy="6382179"/>
            <a:chOff x="0" y="0"/>
            <a:chExt cx="4274726" cy="1680903"/>
          </a:xfrm>
        </p:grpSpPr>
        <p:sp>
          <p:nvSpPr>
            <p:cNvPr id="7" name="Freeform 7"/>
            <p:cNvSpPr/>
            <p:nvPr/>
          </p:nvSpPr>
          <p:spPr>
            <a:xfrm>
              <a:off x="0" y="0"/>
              <a:ext cx="4274726" cy="1680903"/>
            </a:xfrm>
            <a:custGeom>
              <a:avLst/>
              <a:gdLst/>
              <a:ahLst/>
              <a:cxnLst/>
              <a:rect l="l" t="t" r="r" b="b"/>
              <a:pathLst>
                <a:path w="4274726" h="1680903">
                  <a:moveTo>
                    <a:pt x="0" y="0"/>
                  </a:moveTo>
                  <a:lnTo>
                    <a:pt x="4274726" y="0"/>
                  </a:lnTo>
                  <a:lnTo>
                    <a:pt x="4274726" y="1680903"/>
                  </a:lnTo>
                  <a:lnTo>
                    <a:pt x="0" y="1680903"/>
                  </a:lnTo>
                  <a:close/>
                </a:path>
              </a:pathLst>
            </a:custGeom>
            <a:solidFill>
              <a:srgbClr val="F1F2F2"/>
            </a:solidFill>
          </p:spPr>
        </p:sp>
        <p:sp>
          <p:nvSpPr>
            <p:cNvPr id="8" name="TextBox 8"/>
            <p:cNvSpPr txBox="1"/>
            <p:nvPr/>
          </p:nvSpPr>
          <p:spPr>
            <a:xfrm>
              <a:off x="0" y="-38100"/>
              <a:ext cx="4274726" cy="171900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801132" y="781104"/>
            <a:ext cx="8685736" cy="1542630"/>
            <a:chOff x="0" y="0"/>
            <a:chExt cx="2565795" cy="455698"/>
          </a:xfrm>
        </p:grpSpPr>
        <p:sp>
          <p:nvSpPr>
            <p:cNvPr id="10" name="Freeform 10"/>
            <p:cNvSpPr/>
            <p:nvPr/>
          </p:nvSpPr>
          <p:spPr>
            <a:xfrm>
              <a:off x="0" y="0"/>
              <a:ext cx="2565795" cy="455698"/>
            </a:xfrm>
            <a:custGeom>
              <a:avLst/>
              <a:gdLst/>
              <a:ahLst/>
              <a:cxnLst/>
              <a:rect l="l" t="t" r="r" b="b"/>
              <a:pathLst>
                <a:path w="2565795" h="455698">
                  <a:moveTo>
                    <a:pt x="0" y="0"/>
                  </a:moveTo>
                  <a:lnTo>
                    <a:pt x="2565795" y="0"/>
                  </a:lnTo>
                  <a:lnTo>
                    <a:pt x="2565795" y="455698"/>
                  </a:lnTo>
                  <a:lnTo>
                    <a:pt x="0" y="455698"/>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2565795"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576611" y="8735847"/>
            <a:ext cx="19974273" cy="2240873"/>
            <a:chOff x="0" y="0"/>
            <a:chExt cx="5260714" cy="590189"/>
          </a:xfrm>
        </p:grpSpPr>
        <p:sp>
          <p:nvSpPr>
            <p:cNvPr id="13" name="Freeform 13"/>
            <p:cNvSpPr/>
            <p:nvPr/>
          </p:nvSpPr>
          <p:spPr>
            <a:xfrm>
              <a:off x="0" y="0"/>
              <a:ext cx="5260714" cy="590189"/>
            </a:xfrm>
            <a:custGeom>
              <a:avLst/>
              <a:gdLst/>
              <a:ahLst/>
              <a:cxnLst/>
              <a:rect l="l" t="t" r="r" b="b"/>
              <a:pathLst>
                <a:path w="5260714" h="590189">
                  <a:moveTo>
                    <a:pt x="0" y="0"/>
                  </a:moveTo>
                  <a:lnTo>
                    <a:pt x="5260714" y="0"/>
                  </a:lnTo>
                  <a:lnTo>
                    <a:pt x="5260714" y="590189"/>
                  </a:lnTo>
                  <a:lnTo>
                    <a:pt x="0" y="590189"/>
                  </a:lnTo>
                  <a:close/>
                </a:path>
              </a:pathLst>
            </a:custGeom>
            <a:solidFill>
              <a:srgbClr val="2B4A9D"/>
            </a:solidFill>
          </p:spPr>
        </p:sp>
        <p:sp>
          <p:nvSpPr>
            <p:cNvPr id="14" name="TextBox 14"/>
            <p:cNvSpPr txBox="1"/>
            <p:nvPr/>
          </p:nvSpPr>
          <p:spPr>
            <a:xfrm>
              <a:off x="0" y="-38100"/>
              <a:ext cx="5260714" cy="628289"/>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1333036" y="3737821"/>
            <a:ext cx="15621929" cy="3909695"/>
          </a:xfrm>
          <a:prstGeom prst="rect">
            <a:avLst/>
          </a:prstGeom>
        </p:spPr>
        <p:txBody>
          <a:bodyPr lIns="0" tIns="0" rIns="0" bIns="0" rtlCol="0" anchor="t">
            <a:spAutoFit/>
          </a:bodyPr>
          <a:lstStyle/>
          <a:p>
            <a:pPr marL="690881" lvl="1" indent="-345440" algn="l">
              <a:lnSpc>
                <a:spcPts val="4480"/>
              </a:lnSpc>
              <a:buFont typeface="Arial"/>
              <a:buChar char="•"/>
            </a:pPr>
            <a:r>
              <a:rPr lang="en-US" sz="3200" u="sng">
                <a:solidFill>
                  <a:srgbClr val="000000"/>
                </a:solidFill>
                <a:latin typeface="Nunito Bold"/>
                <a:ea typeface="Nunito Bold"/>
                <a:cs typeface="Nunito Bold"/>
                <a:sym typeface="Nunito Bold"/>
              </a:rPr>
              <a:t>Research Gap: </a:t>
            </a:r>
          </a:p>
          <a:p>
            <a:pPr marL="1381761" lvl="2" indent="-460587" algn="l">
              <a:lnSpc>
                <a:spcPts val="4480"/>
              </a:lnSpc>
              <a:buFont typeface="Arial"/>
              <a:buChar char="⚬"/>
            </a:pPr>
            <a:r>
              <a:rPr lang="en-US" sz="3200">
                <a:solidFill>
                  <a:srgbClr val="000000"/>
                </a:solidFill>
                <a:latin typeface="Nunito Bold"/>
                <a:ea typeface="Nunito Bold"/>
                <a:cs typeface="Nunito Bold"/>
                <a:sym typeface="Nunito Bold"/>
              </a:rPr>
              <a:t>Mentions that the study calculates scores and percentages for different reputation determinants but does not mention any statistical analysis or significance testing</a:t>
            </a:r>
          </a:p>
          <a:p>
            <a:pPr marL="1381761" lvl="2" indent="-460587" algn="l">
              <a:lnSpc>
                <a:spcPts val="4480"/>
              </a:lnSpc>
              <a:buFont typeface="Arial"/>
              <a:buChar char="⚬"/>
            </a:pPr>
            <a:r>
              <a:rPr lang="en-US" sz="3200">
                <a:solidFill>
                  <a:srgbClr val="000000"/>
                </a:solidFill>
                <a:latin typeface="Nunito Bold"/>
                <a:ea typeface="Nunito Bold"/>
                <a:cs typeface="Nunito Bold"/>
                <a:sym typeface="Nunito Bold"/>
              </a:rPr>
              <a:t>Lack of rigorous statistical analysis to support the findings and conclusions of the study.</a:t>
            </a:r>
          </a:p>
          <a:p>
            <a:pPr algn="l">
              <a:lnSpc>
                <a:spcPts val="4480"/>
              </a:lnSpc>
            </a:pPr>
            <a:endParaRPr lang="en-US" sz="3200">
              <a:solidFill>
                <a:srgbClr val="000000"/>
              </a:solidFill>
              <a:latin typeface="Nunito Bold"/>
              <a:ea typeface="Nunito Bold"/>
              <a:cs typeface="Nunito Bold"/>
              <a:sym typeface="Nunito Bold"/>
            </a:endParaRPr>
          </a:p>
        </p:txBody>
      </p:sp>
      <p:sp>
        <p:nvSpPr>
          <p:cNvPr id="16" name="TextBox 16"/>
          <p:cNvSpPr txBox="1"/>
          <p:nvPr/>
        </p:nvSpPr>
        <p:spPr>
          <a:xfrm>
            <a:off x="514350" y="8993022"/>
            <a:ext cx="17259300" cy="869950"/>
          </a:xfrm>
          <a:prstGeom prst="rect">
            <a:avLst/>
          </a:prstGeom>
        </p:spPr>
        <p:txBody>
          <a:bodyPr lIns="0" tIns="0" rIns="0" bIns="0" rtlCol="0" anchor="t">
            <a:spAutoFit/>
          </a:bodyPr>
          <a:lstStyle/>
          <a:p>
            <a:pPr algn="ctr">
              <a:lnSpc>
                <a:spcPts val="3500"/>
              </a:lnSpc>
            </a:pPr>
            <a:r>
              <a:rPr lang="en-US" sz="2500">
                <a:solidFill>
                  <a:srgbClr val="000000"/>
                </a:solidFill>
                <a:latin typeface="Nunito"/>
                <a:ea typeface="Nunito"/>
                <a:cs typeface="Nunito"/>
                <a:sym typeface="Nunito"/>
              </a:rPr>
              <a:t>Dorčák, P., Markovič, P., &amp; Pollák, F. (2017). Multifactor analysis of online reputation of selected car brands. Procedia engineering, 192, 719-724.</a:t>
            </a:r>
          </a:p>
        </p:txBody>
      </p:sp>
      <p:sp>
        <p:nvSpPr>
          <p:cNvPr id="17" name="TextBox 17"/>
          <p:cNvSpPr txBox="1"/>
          <p:nvPr/>
        </p:nvSpPr>
        <p:spPr>
          <a:xfrm>
            <a:off x="2246042" y="3019060"/>
            <a:ext cx="14705042" cy="563880"/>
          </a:xfrm>
          <a:prstGeom prst="rect">
            <a:avLst/>
          </a:prstGeom>
        </p:spPr>
        <p:txBody>
          <a:bodyPr lIns="0" tIns="0" rIns="0" bIns="0" rtlCol="0" anchor="t">
            <a:spAutoFit/>
          </a:bodyPr>
          <a:lstStyle/>
          <a:p>
            <a:pPr algn="l">
              <a:lnSpc>
                <a:spcPts val="4620"/>
              </a:lnSpc>
            </a:pPr>
            <a:r>
              <a:rPr lang="en-US" sz="3300">
                <a:solidFill>
                  <a:srgbClr val="000000"/>
                </a:solidFill>
                <a:latin typeface="Fredoka"/>
                <a:ea typeface="Fredoka"/>
                <a:cs typeface="Fredoka"/>
                <a:sym typeface="Fredoka"/>
              </a:rPr>
              <a:t>CONT...</a:t>
            </a:r>
          </a:p>
        </p:txBody>
      </p:sp>
      <p:sp>
        <p:nvSpPr>
          <p:cNvPr id="18" name="Freeform 18"/>
          <p:cNvSpPr/>
          <p:nvPr/>
        </p:nvSpPr>
        <p:spPr>
          <a:xfrm>
            <a:off x="1672742" y="3168359"/>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9" name="TextBox 19"/>
          <p:cNvSpPr txBox="1"/>
          <p:nvPr/>
        </p:nvSpPr>
        <p:spPr>
          <a:xfrm>
            <a:off x="4921817" y="971184"/>
            <a:ext cx="8444366" cy="1007620"/>
          </a:xfrm>
          <a:prstGeom prst="rect">
            <a:avLst/>
          </a:prstGeom>
        </p:spPr>
        <p:txBody>
          <a:bodyPr lIns="0" tIns="0" rIns="0" bIns="0" rtlCol="0" anchor="t">
            <a:spAutoFit/>
          </a:bodyPr>
          <a:lstStyle/>
          <a:p>
            <a:pPr algn="ctr">
              <a:lnSpc>
                <a:spcPts val="8247"/>
              </a:lnSpc>
            </a:pPr>
            <a:r>
              <a:rPr lang="en-US" sz="5891">
                <a:solidFill>
                  <a:srgbClr val="000000"/>
                </a:solidFill>
                <a:latin typeface="Fredoka"/>
                <a:ea typeface="Fredoka"/>
                <a:cs typeface="Fredoka"/>
                <a:sym typeface="Fredoka"/>
              </a:rPr>
              <a:t>ATHARVA KULKARNI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
        <p:nvSpPr>
          <p:cNvPr id="5" name="Freeform 5"/>
          <p:cNvSpPr/>
          <p:nvPr/>
        </p:nvSpPr>
        <p:spPr>
          <a:xfrm>
            <a:off x="296667" y="687305"/>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1028700" y="1505943"/>
            <a:ext cx="16230600" cy="6644270"/>
            <a:chOff x="0" y="0"/>
            <a:chExt cx="4274726" cy="1749931"/>
          </a:xfrm>
        </p:grpSpPr>
        <p:sp>
          <p:nvSpPr>
            <p:cNvPr id="7" name="Freeform 7"/>
            <p:cNvSpPr/>
            <p:nvPr/>
          </p:nvSpPr>
          <p:spPr>
            <a:xfrm>
              <a:off x="0" y="0"/>
              <a:ext cx="4274726" cy="1749931"/>
            </a:xfrm>
            <a:custGeom>
              <a:avLst/>
              <a:gdLst/>
              <a:ahLst/>
              <a:cxnLst/>
              <a:rect l="l" t="t" r="r" b="b"/>
              <a:pathLst>
                <a:path w="4274726" h="1749931">
                  <a:moveTo>
                    <a:pt x="0" y="0"/>
                  </a:moveTo>
                  <a:lnTo>
                    <a:pt x="4274726" y="0"/>
                  </a:lnTo>
                  <a:lnTo>
                    <a:pt x="4274726" y="1749931"/>
                  </a:lnTo>
                  <a:lnTo>
                    <a:pt x="0" y="1749931"/>
                  </a:lnTo>
                  <a:close/>
                </a:path>
              </a:pathLst>
            </a:custGeom>
            <a:solidFill>
              <a:srgbClr val="F1F2F2"/>
            </a:solidFill>
          </p:spPr>
        </p:sp>
        <p:sp>
          <p:nvSpPr>
            <p:cNvPr id="8" name="TextBox 8"/>
            <p:cNvSpPr txBox="1"/>
            <p:nvPr/>
          </p:nvSpPr>
          <p:spPr>
            <a:xfrm>
              <a:off x="0" y="-38100"/>
              <a:ext cx="4274726" cy="1788031"/>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801132" y="781104"/>
            <a:ext cx="8685736" cy="1542630"/>
            <a:chOff x="0" y="0"/>
            <a:chExt cx="2565795" cy="455698"/>
          </a:xfrm>
        </p:grpSpPr>
        <p:sp>
          <p:nvSpPr>
            <p:cNvPr id="10" name="Freeform 10"/>
            <p:cNvSpPr/>
            <p:nvPr/>
          </p:nvSpPr>
          <p:spPr>
            <a:xfrm>
              <a:off x="0" y="0"/>
              <a:ext cx="2565795" cy="455698"/>
            </a:xfrm>
            <a:custGeom>
              <a:avLst/>
              <a:gdLst/>
              <a:ahLst/>
              <a:cxnLst/>
              <a:rect l="l" t="t" r="r" b="b"/>
              <a:pathLst>
                <a:path w="2565795" h="455698">
                  <a:moveTo>
                    <a:pt x="0" y="0"/>
                  </a:moveTo>
                  <a:lnTo>
                    <a:pt x="2565795" y="0"/>
                  </a:lnTo>
                  <a:lnTo>
                    <a:pt x="2565795" y="455698"/>
                  </a:lnTo>
                  <a:lnTo>
                    <a:pt x="0" y="455698"/>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2565795"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576611" y="8729159"/>
            <a:ext cx="19974273" cy="2240873"/>
            <a:chOff x="0" y="0"/>
            <a:chExt cx="5260714" cy="590189"/>
          </a:xfrm>
        </p:grpSpPr>
        <p:sp>
          <p:nvSpPr>
            <p:cNvPr id="13" name="Freeform 13"/>
            <p:cNvSpPr/>
            <p:nvPr/>
          </p:nvSpPr>
          <p:spPr>
            <a:xfrm>
              <a:off x="0" y="0"/>
              <a:ext cx="5260714" cy="590189"/>
            </a:xfrm>
            <a:custGeom>
              <a:avLst/>
              <a:gdLst/>
              <a:ahLst/>
              <a:cxnLst/>
              <a:rect l="l" t="t" r="r" b="b"/>
              <a:pathLst>
                <a:path w="5260714" h="590189">
                  <a:moveTo>
                    <a:pt x="0" y="0"/>
                  </a:moveTo>
                  <a:lnTo>
                    <a:pt x="5260714" y="0"/>
                  </a:lnTo>
                  <a:lnTo>
                    <a:pt x="5260714" y="590189"/>
                  </a:lnTo>
                  <a:lnTo>
                    <a:pt x="0" y="590189"/>
                  </a:lnTo>
                  <a:close/>
                </a:path>
              </a:pathLst>
            </a:custGeom>
            <a:solidFill>
              <a:srgbClr val="2B4A9D"/>
            </a:solidFill>
          </p:spPr>
        </p:sp>
        <p:sp>
          <p:nvSpPr>
            <p:cNvPr id="14" name="TextBox 14"/>
            <p:cNvSpPr txBox="1"/>
            <p:nvPr/>
          </p:nvSpPr>
          <p:spPr>
            <a:xfrm>
              <a:off x="0" y="-38100"/>
              <a:ext cx="5260714" cy="628289"/>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15561698" y="981230"/>
            <a:ext cx="3395204" cy="1049427"/>
          </a:xfrm>
          <a:custGeom>
            <a:avLst/>
            <a:gdLst/>
            <a:ahLst/>
            <a:cxnLst/>
            <a:rect l="l" t="t" r="r" b="b"/>
            <a:pathLst>
              <a:path w="3395204" h="1049427">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TextBox 16"/>
          <p:cNvSpPr txBox="1"/>
          <p:nvPr/>
        </p:nvSpPr>
        <p:spPr>
          <a:xfrm>
            <a:off x="1637371" y="4080631"/>
            <a:ext cx="15013258" cy="4471670"/>
          </a:xfrm>
          <a:prstGeom prst="rect">
            <a:avLst/>
          </a:prstGeom>
        </p:spPr>
        <p:txBody>
          <a:bodyPr lIns="0" tIns="0" rIns="0" bIns="0" rtlCol="0" anchor="t">
            <a:spAutoFit/>
          </a:bodyPr>
          <a:lstStyle/>
          <a:p>
            <a:pPr marL="690881" lvl="1" indent="-345440" algn="l">
              <a:lnSpc>
                <a:spcPts val="4480"/>
              </a:lnSpc>
              <a:buFont typeface="Arial"/>
              <a:buChar char="•"/>
            </a:pPr>
            <a:r>
              <a:rPr lang="en-US" sz="3200" u="sng">
                <a:solidFill>
                  <a:srgbClr val="000000"/>
                </a:solidFill>
                <a:latin typeface="Nunito Bold"/>
                <a:ea typeface="Nunito Bold"/>
                <a:cs typeface="Nunito Bold"/>
                <a:sym typeface="Nunito Bold"/>
              </a:rPr>
              <a:t>Focus: </a:t>
            </a:r>
            <a:r>
              <a:rPr lang="en-US" sz="3200">
                <a:solidFill>
                  <a:srgbClr val="000000"/>
                </a:solidFill>
                <a:latin typeface="Nunito Bold"/>
                <a:ea typeface="Nunito Bold"/>
                <a:cs typeface="Nunito Bold"/>
                <a:sym typeface="Nunito Bold"/>
              </a:rPr>
              <a:t>Centers on utilizing a BERT-based deep learning approach for social media reputation analysis</a:t>
            </a:r>
          </a:p>
          <a:p>
            <a:pPr marL="690881" lvl="1" indent="-345440" algn="l">
              <a:lnSpc>
                <a:spcPts val="4480"/>
              </a:lnSpc>
              <a:buFont typeface="Arial"/>
              <a:buChar char="•"/>
            </a:pPr>
            <a:r>
              <a:rPr lang="en-US" sz="3200" u="sng">
                <a:solidFill>
                  <a:srgbClr val="000000"/>
                </a:solidFill>
                <a:latin typeface="Nunito Bold"/>
                <a:ea typeface="Nunito Bold"/>
                <a:cs typeface="Nunito Bold"/>
                <a:sym typeface="Nunito Bold"/>
              </a:rPr>
              <a:t>Key Outcomes:</a:t>
            </a:r>
            <a:r>
              <a:rPr lang="en-US" sz="3200">
                <a:solidFill>
                  <a:srgbClr val="000000"/>
                </a:solidFill>
                <a:latin typeface="Nunito Bold"/>
                <a:ea typeface="Nunito Bold"/>
                <a:cs typeface="Nunito Bold"/>
                <a:sym typeface="Nunito Bold"/>
              </a:rPr>
              <a:t> The proposed approach leverages the BERT language model for classifying text based on reputation polarity. Experimental results showcase significant improvements: a 5.8% enhancement in accuracy</a:t>
            </a:r>
          </a:p>
          <a:p>
            <a:pPr marL="690881" lvl="1" indent="-345440" algn="l">
              <a:lnSpc>
                <a:spcPts val="4480"/>
              </a:lnSpc>
              <a:buFont typeface="Arial"/>
              <a:buChar char="•"/>
            </a:pPr>
            <a:r>
              <a:rPr lang="en-US" sz="3200" u="sng">
                <a:solidFill>
                  <a:srgbClr val="000000"/>
                </a:solidFill>
                <a:latin typeface="Nunito Bold"/>
                <a:ea typeface="Nunito Bold"/>
                <a:cs typeface="Nunito Bold"/>
                <a:sym typeface="Nunito Bold"/>
              </a:rPr>
              <a:t>Applicability</a:t>
            </a:r>
            <a:r>
              <a:rPr lang="en-US" sz="3200">
                <a:solidFill>
                  <a:srgbClr val="000000"/>
                </a:solidFill>
                <a:latin typeface="Nunito Bold"/>
                <a:ea typeface="Nunito Bold"/>
                <a:cs typeface="Nunito Bold"/>
                <a:sym typeface="Nunito Bold"/>
              </a:rPr>
              <a:t>: The approach introduced in the paper can be applied to analyze reputation in social media. </a:t>
            </a:r>
          </a:p>
          <a:p>
            <a:pPr algn="l">
              <a:lnSpc>
                <a:spcPts val="4480"/>
              </a:lnSpc>
            </a:pPr>
            <a:endParaRPr lang="en-US" sz="3200">
              <a:solidFill>
                <a:srgbClr val="000000"/>
              </a:solidFill>
              <a:latin typeface="Nunito Bold"/>
              <a:ea typeface="Nunito Bold"/>
              <a:cs typeface="Nunito Bold"/>
              <a:sym typeface="Nunito Bold"/>
            </a:endParaRPr>
          </a:p>
        </p:txBody>
      </p:sp>
      <p:sp>
        <p:nvSpPr>
          <p:cNvPr id="17" name="TextBox 17"/>
          <p:cNvSpPr txBox="1"/>
          <p:nvPr/>
        </p:nvSpPr>
        <p:spPr>
          <a:xfrm>
            <a:off x="4921817" y="971184"/>
            <a:ext cx="8444366" cy="1007620"/>
          </a:xfrm>
          <a:prstGeom prst="rect">
            <a:avLst/>
          </a:prstGeom>
        </p:spPr>
        <p:txBody>
          <a:bodyPr lIns="0" tIns="0" rIns="0" bIns="0" rtlCol="0" anchor="t">
            <a:spAutoFit/>
          </a:bodyPr>
          <a:lstStyle/>
          <a:p>
            <a:pPr algn="ctr">
              <a:lnSpc>
                <a:spcPts val="8247"/>
              </a:lnSpc>
            </a:pPr>
            <a:r>
              <a:rPr lang="en-US" sz="5891">
                <a:solidFill>
                  <a:srgbClr val="000000"/>
                </a:solidFill>
                <a:latin typeface="Fredoka"/>
                <a:ea typeface="Fredoka"/>
                <a:cs typeface="Fredoka"/>
                <a:sym typeface="Fredoka"/>
              </a:rPr>
              <a:t>JINAV GALA</a:t>
            </a:r>
          </a:p>
        </p:txBody>
      </p:sp>
      <p:sp>
        <p:nvSpPr>
          <p:cNvPr id="18" name="TextBox 18"/>
          <p:cNvSpPr txBox="1"/>
          <p:nvPr/>
        </p:nvSpPr>
        <p:spPr>
          <a:xfrm>
            <a:off x="514350" y="8742801"/>
            <a:ext cx="17259300" cy="1308100"/>
          </a:xfrm>
          <a:prstGeom prst="rect">
            <a:avLst/>
          </a:prstGeom>
        </p:spPr>
        <p:txBody>
          <a:bodyPr lIns="0" tIns="0" rIns="0" bIns="0" rtlCol="0" anchor="t">
            <a:spAutoFit/>
          </a:bodyPr>
          <a:lstStyle/>
          <a:p>
            <a:pPr algn="ctr">
              <a:lnSpc>
                <a:spcPts val="3500"/>
              </a:lnSpc>
            </a:pPr>
            <a:r>
              <a:rPr lang="en-US" sz="2500">
                <a:solidFill>
                  <a:srgbClr val="000000"/>
                </a:solidFill>
                <a:latin typeface="Nunito"/>
                <a:ea typeface="Nunito"/>
                <a:cs typeface="Nunito"/>
                <a:sym typeface="Nunito"/>
              </a:rPr>
              <a:t>Rahman, M. W. U., Shao, S., Satam, P., Hariri, S., Padilla, C., Taylor, Z., &amp; Nevarez, C. (2022, December). A BERT-based Deep Learning Approach for Reputation Analysis in Social Media. In 2022 IEEE/ACS 19th International Conference on Computer Systems and Applications (AICCSA) (pp. 1-8). IEEE.</a:t>
            </a:r>
          </a:p>
        </p:txBody>
      </p:sp>
      <p:sp>
        <p:nvSpPr>
          <p:cNvPr id="19" name="TextBox 19"/>
          <p:cNvSpPr txBox="1"/>
          <p:nvPr/>
        </p:nvSpPr>
        <p:spPr>
          <a:xfrm>
            <a:off x="2246042" y="2478526"/>
            <a:ext cx="14705042" cy="1144905"/>
          </a:xfrm>
          <a:prstGeom prst="rect">
            <a:avLst/>
          </a:prstGeom>
        </p:spPr>
        <p:txBody>
          <a:bodyPr lIns="0" tIns="0" rIns="0" bIns="0" rtlCol="0" anchor="t">
            <a:spAutoFit/>
          </a:bodyPr>
          <a:lstStyle/>
          <a:p>
            <a:pPr algn="l">
              <a:lnSpc>
                <a:spcPts val="4620"/>
              </a:lnSpc>
            </a:pPr>
            <a:r>
              <a:rPr lang="en-US" sz="3300">
                <a:solidFill>
                  <a:srgbClr val="000000"/>
                </a:solidFill>
                <a:latin typeface="Fredoka"/>
                <a:ea typeface="Fredoka"/>
                <a:cs typeface="Fredoka"/>
                <a:sym typeface="Fredoka"/>
              </a:rPr>
              <a:t>A BERT-BASED DEEP LEARNING APPROACH FOR REPUTATION ANALYSIS IN SOCIAL MEDIA</a:t>
            </a:r>
          </a:p>
        </p:txBody>
      </p:sp>
      <p:sp>
        <p:nvSpPr>
          <p:cNvPr id="20" name="Freeform 20"/>
          <p:cNvSpPr/>
          <p:nvPr/>
        </p:nvSpPr>
        <p:spPr>
          <a:xfrm>
            <a:off x="1672742" y="2881825"/>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
        <p:nvSpPr>
          <p:cNvPr id="5" name="Freeform 5"/>
          <p:cNvSpPr/>
          <p:nvPr/>
        </p:nvSpPr>
        <p:spPr>
          <a:xfrm>
            <a:off x="296667" y="687305"/>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1028700" y="1505943"/>
            <a:ext cx="16230600" cy="6382179"/>
            <a:chOff x="0" y="0"/>
            <a:chExt cx="4274726" cy="1680903"/>
          </a:xfrm>
        </p:grpSpPr>
        <p:sp>
          <p:nvSpPr>
            <p:cNvPr id="7" name="Freeform 7"/>
            <p:cNvSpPr/>
            <p:nvPr/>
          </p:nvSpPr>
          <p:spPr>
            <a:xfrm>
              <a:off x="0" y="0"/>
              <a:ext cx="4274726" cy="1680903"/>
            </a:xfrm>
            <a:custGeom>
              <a:avLst/>
              <a:gdLst/>
              <a:ahLst/>
              <a:cxnLst/>
              <a:rect l="l" t="t" r="r" b="b"/>
              <a:pathLst>
                <a:path w="4274726" h="1680903">
                  <a:moveTo>
                    <a:pt x="0" y="0"/>
                  </a:moveTo>
                  <a:lnTo>
                    <a:pt x="4274726" y="0"/>
                  </a:lnTo>
                  <a:lnTo>
                    <a:pt x="4274726" y="1680903"/>
                  </a:lnTo>
                  <a:lnTo>
                    <a:pt x="0" y="1680903"/>
                  </a:lnTo>
                  <a:close/>
                </a:path>
              </a:pathLst>
            </a:custGeom>
            <a:solidFill>
              <a:srgbClr val="F1F2F2"/>
            </a:solidFill>
          </p:spPr>
        </p:sp>
        <p:sp>
          <p:nvSpPr>
            <p:cNvPr id="8" name="TextBox 8"/>
            <p:cNvSpPr txBox="1"/>
            <p:nvPr/>
          </p:nvSpPr>
          <p:spPr>
            <a:xfrm>
              <a:off x="0" y="-38100"/>
              <a:ext cx="4274726" cy="171900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801132" y="781104"/>
            <a:ext cx="8685736" cy="1542630"/>
            <a:chOff x="0" y="0"/>
            <a:chExt cx="2565795" cy="455698"/>
          </a:xfrm>
        </p:grpSpPr>
        <p:sp>
          <p:nvSpPr>
            <p:cNvPr id="10" name="Freeform 10"/>
            <p:cNvSpPr/>
            <p:nvPr/>
          </p:nvSpPr>
          <p:spPr>
            <a:xfrm>
              <a:off x="0" y="0"/>
              <a:ext cx="2565795" cy="455698"/>
            </a:xfrm>
            <a:custGeom>
              <a:avLst/>
              <a:gdLst/>
              <a:ahLst/>
              <a:cxnLst/>
              <a:rect l="l" t="t" r="r" b="b"/>
              <a:pathLst>
                <a:path w="2565795" h="455698">
                  <a:moveTo>
                    <a:pt x="0" y="0"/>
                  </a:moveTo>
                  <a:lnTo>
                    <a:pt x="2565795" y="0"/>
                  </a:lnTo>
                  <a:lnTo>
                    <a:pt x="2565795" y="455698"/>
                  </a:lnTo>
                  <a:lnTo>
                    <a:pt x="0" y="455698"/>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2565795"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576611" y="8735847"/>
            <a:ext cx="19974273" cy="2240873"/>
            <a:chOff x="0" y="0"/>
            <a:chExt cx="5260714" cy="590189"/>
          </a:xfrm>
        </p:grpSpPr>
        <p:sp>
          <p:nvSpPr>
            <p:cNvPr id="13" name="Freeform 13"/>
            <p:cNvSpPr/>
            <p:nvPr/>
          </p:nvSpPr>
          <p:spPr>
            <a:xfrm>
              <a:off x="0" y="0"/>
              <a:ext cx="5260714" cy="590189"/>
            </a:xfrm>
            <a:custGeom>
              <a:avLst/>
              <a:gdLst/>
              <a:ahLst/>
              <a:cxnLst/>
              <a:rect l="l" t="t" r="r" b="b"/>
              <a:pathLst>
                <a:path w="5260714" h="590189">
                  <a:moveTo>
                    <a:pt x="0" y="0"/>
                  </a:moveTo>
                  <a:lnTo>
                    <a:pt x="5260714" y="0"/>
                  </a:lnTo>
                  <a:lnTo>
                    <a:pt x="5260714" y="590189"/>
                  </a:lnTo>
                  <a:lnTo>
                    <a:pt x="0" y="590189"/>
                  </a:lnTo>
                  <a:close/>
                </a:path>
              </a:pathLst>
            </a:custGeom>
            <a:solidFill>
              <a:srgbClr val="2B4A9D"/>
            </a:solidFill>
          </p:spPr>
        </p:sp>
        <p:sp>
          <p:nvSpPr>
            <p:cNvPr id="14" name="TextBox 14"/>
            <p:cNvSpPr txBox="1"/>
            <p:nvPr/>
          </p:nvSpPr>
          <p:spPr>
            <a:xfrm>
              <a:off x="0" y="-38100"/>
              <a:ext cx="5260714" cy="628289"/>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1333036" y="3737821"/>
            <a:ext cx="15621929" cy="3909695"/>
          </a:xfrm>
          <a:prstGeom prst="rect">
            <a:avLst/>
          </a:prstGeom>
        </p:spPr>
        <p:txBody>
          <a:bodyPr lIns="0" tIns="0" rIns="0" bIns="0" rtlCol="0" anchor="t">
            <a:spAutoFit/>
          </a:bodyPr>
          <a:lstStyle/>
          <a:p>
            <a:pPr marL="690881" lvl="1" indent="-345440" algn="l">
              <a:lnSpc>
                <a:spcPts val="4480"/>
              </a:lnSpc>
              <a:buFont typeface="Arial"/>
              <a:buChar char="•"/>
            </a:pPr>
            <a:r>
              <a:rPr lang="en-US" sz="3200" u="sng">
                <a:solidFill>
                  <a:srgbClr val="000000"/>
                </a:solidFill>
                <a:latin typeface="Nunito Bold"/>
                <a:ea typeface="Nunito Bold"/>
                <a:cs typeface="Nunito Bold"/>
                <a:sym typeface="Nunito Bold"/>
              </a:rPr>
              <a:t>Research Gap: </a:t>
            </a:r>
          </a:p>
          <a:p>
            <a:pPr marL="1381761" lvl="2" indent="-460587" algn="l">
              <a:lnSpc>
                <a:spcPts val="4480"/>
              </a:lnSpc>
              <a:buFont typeface="Arial"/>
              <a:buChar char="⚬"/>
            </a:pPr>
            <a:r>
              <a:rPr lang="en-US" sz="3200">
                <a:solidFill>
                  <a:srgbClr val="000000"/>
                </a:solidFill>
                <a:latin typeface="Nunito Bold"/>
                <a:ea typeface="Nunito Bold"/>
                <a:cs typeface="Nunito Bold"/>
                <a:sym typeface="Nunito Bold"/>
              </a:rPr>
              <a:t>Absence of comprehensive comparative studies that assess the effectiveness of BERT against other existing methods for reputation analysis in social media, highlighting the need for a rigorous evaluation of BERT's advantages and drawbacks in this specific domain.</a:t>
            </a:r>
          </a:p>
          <a:p>
            <a:pPr algn="l">
              <a:lnSpc>
                <a:spcPts val="4480"/>
              </a:lnSpc>
            </a:pPr>
            <a:endParaRPr lang="en-US" sz="3200">
              <a:solidFill>
                <a:srgbClr val="000000"/>
              </a:solidFill>
              <a:latin typeface="Nunito Bold"/>
              <a:ea typeface="Nunito Bold"/>
              <a:cs typeface="Nunito Bold"/>
              <a:sym typeface="Nunito Bold"/>
            </a:endParaRPr>
          </a:p>
          <a:p>
            <a:pPr algn="l">
              <a:lnSpc>
                <a:spcPts val="4480"/>
              </a:lnSpc>
            </a:pPr>
            <a:endParaRPr lang="en-US" sz="3200">
              <a:solidFill>
                <a:srgbClr val="000000"/>
              </a:solidFill>
              <a:latin typeface="Nunito Bold"/>
              <a:ea typeface="Nunito Bold"/>
              <a:cs typeface="Nunito Bold"/>
              <a:sym typeface="Nunito Bold"/>
            </a:endParaRPr>
          </a:p>
        </p:txBody>
      </p:sp>
      <p:sp>
        <p:nvSpPr>
          <p:cNvPr id="16" name="TextBox 16"/>
          <p:cNvSpPr txBox="1"/>
          <p:nvPr/>
        </p:nvSpPr>
        <p:spPr>
          <a:xfrm>
            <a:off x="2246042" y="3019060"/>
            <a:ext cx="14705042" cy="563880"/>
          </a:xfrm>
          <a:prstGeom prst="rect">
            <a:avLst/>
          </a:prstGeom>
        </p:spPr>
        <p:txBody>
          <a:bodyPr lIns="0" tIns="0" rIns="0" bIns="0" rtlCol="0" anchor="t">
            <a:spAutoFit/>
          </a:bodyPr>
          <a:lstStyle/>
          <a:p>
            <a:pPr algn="l">
              <a:lnSpc>
                <a:spcPts val="4620"/>
              </a:lnSpc>
            </a:pPr>
            <a:r>
              <a:rPr lang="en-US" sz="3300">
                <a:solidFill>
                  <a:srgbClr val="000000"/>
                </a:solidFill>
                <a:latin typeface="Fredoka"/>
                <a:ea typeface="Fredoka"/>
                <a:cs typeface="Fredoka"/>
                <a:sym typeface="Fredoka"/>
              </a:rPr>
              <a:t>CONT...</a:t>
            </a:r>
          </a:p>
        </p:txBody>
      </p:sp>
      <p:sp>
        <p:nvSpPr>
          <p:cNvPr id="17" name="Freeform 17"/>
          <p:cNvSpPr/>
          <p:nvPr/>
        </p:nvSpPr>
        <p:spPr>
          <a:xfrm>
            <a:off x="1672742" y="3168359"/>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8" name="TextBox 18"/>
          <p:cNvSpPr txBox="1"/>
          <p:nvPr/>
        </p:nvSpPr>
        <p:spPr>
          <a:xfrm>
            <a:off x="4921817" y="971184"/>
            <a:ext cx="8444366" cy="1007620"/>
          </a:xfrm>
          <a:prstGeom prst="rect">
            <a:avLst/>
          </a:prstGeom>
        </p:spPr>
        <p:txBody>
          <a:bodyPr lIns="0" tIns="0" rIns="0" bIns="0" rtlCol="0" anchor="t">
            <a:spAutoFit/>
          </a:bodyPr>
          <a:lstStyle/>
          <a:p>
            <a:pPr algn="ctr">
              <a:lnSpc>
                <a:spcPts val="8247"/>
              </a:lnSpc>
            </a:pPr>
            <a:r>
              <a:rPr lang="en-US" sz="5891">
                <a:solidFill>
                  <a:srgbClr val="000000"/>
                </a:solidFill>
                <a:latin typeface="Fredoka"/>
                <a:ea typeface="Fredoka"/>
                <a:cs typeface="Fredoka"/>
                <a:sym typeface="Fredoka"/>
              </a:rPr>
              <a:t>JINAV GALA</a:t>
            </a:r>
          </a:p>
        </p:txBody>
      </p:sp>
      <p:sp>
        <p:nvSpPr>
          <p:cNvPr id="19" name="TextBox 19"/>
          <p:cNvSpPr txBox="1"/>
          <p:nvPr/>
        </p:nvSpPr>
        <p:spPr>
          <a:xfrm>
            <a:off x="514350" y="8742801"/>
            <a:ext cx="17259300" cy="1308100"/>
          </a:xfrm>
          <a:prstGeom prst="rect">
            <a:avLst/>
          </a:prstGeom>
        </p:spPr>
        <p:txBody>
          <a:bodyPr lIns="0" tIns="0" rIns="0" bIns="0" rtlCol="0" anchor="t">
            <a:spAutoFit/>
          </a:bodyPr>
          <a:lstStyle/>
          <a:p>
            <a:pPr algn="ctr">
              <a:lnSpc>
                <a:spcPts val="3500"/>
              </a:lnSpc>
            </a:pPr>
            <a:r>
              <a:rPr lang="en-US" sz="2500">
                <a:solidFill>
                  <a:srgbClr val="000000"/>
                </a:solidFill>
                <a:latin typeface="Nunito"/>
                <a:ea typeface="Nunito"/>
                <a:cs typeface="Nunito"/>
                <a:sym typeface="Nunito"/>
              </a:rPr>
              <a:t>Rahman, M. W. U., Shao, S., Satam, P., Hariri, S., Padilla, C., Taylor, Z., &amp; Nevarez, C. (2022, December). A BERT-based Deep Learning Approach for Reputation Analysis in Social Media. In 2022 IEEE/ACS 19th International Conference on Computer Systems and Applications (AICCSA) (pp. 1-8). IEEE.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
        <p:nvSpPr>
          <p:cNvPr id="5" name="Freeform 5"/>
          <p:cNvSpPr/>
          <p:nvPr/>
        </p:nvSpPr>
        <p:spPr>
          <a:xfrm>
            <a:off x="296667" y="687305"/>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1028700" y="1505943"/>
            <a:ext cx="16230600" cy="6644270"/>
            <a:chOff x="0" y="0"/>
            <a:chExt cx="4274726" cy="1749931"/>
          </a:xfrm>
        </p:grpSpPr>
        <p:sp>
          <p:nvSpPr>
            <p:cNvPr id="7" name="Freeform 7"/>
            <p:cNvSpPr/>
            <p:nvPr/>
          </p:nvSpPr>
          <p:spPr>
            <a:xfrm>
              <a:off x="0" y="0"/>
              <a:ext cx="4274726" cy="1749931"/>
            </a:xfrm>
            <a:custGeom>
              <a:avLst/>
              <a:gdLst/>
              <a:ahLst/>
              <a:cxnLst/>
              <a:rect l="l" t="t" r="r" b="b"/>
              <a:pathLst>
                <a:path w="4274726" h="1749931">
                  <a:moveTo>
                    <a:pt x="0" y="0"/>
                  </a:moveTo>
                  <a:lnTo>
                    <a:pt x="4274726" y="0"/>
                  </a:lnTo>
                  <a:lnTo>
                    <a:pt x="4274726" y="1749931"/>
                  </a:lnTo>
                  <a:lnTo>
                    <a:pt x="0" y="1749931"/>
                  </a:lnTo>
                  <a:close/>
                </a:path>
              </a:pathLst>
            </a:custGeom>
            <a:solidFill>
              <a:srgbClr val="F1F2F2"/>
            </a:solidFill>
          </p:spPr>
        </p:sp>
        <p:sp>
          <p:nvSpPr>
            <p:cNvPr id="8" name="TextBox 8"/>
            <p:cNvSpPr txBox="1"/>
            <p:nvPr/>
          </p:nvSpPr>
          <p:spPr>
            <a:xfrm>
              <a:off x="0" y="-38100"/>
              <a:ext cx="4274726" cy="1788031"/>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801132" y="781104"/>
            <a:ext cx="8685736" cy="1542630"/>
            <a:chOff x="0" y="0"/>
            <a:chExt cx="2565795" cy="455698"/>
          </a:xfrm>
        </p:grpSpPr>
        <p:sp>
          <p:nvSpPr>
            <p:cNvPr id="10" name="Freeform 10"/>
            <p:cNvSpPr/>
            <p:nvPr/>
          </p:nvSpPr>
          <p:spPr>
            <a:xfrm>
              <a:off x="0" y="0"/>
              <a:ext cx="2565795" cy="455698"/>
            </a:xfrm>
            <a:custGeom>
              <a:avLst/>
              <a:gdLst/>
              <a:ahLst/>
              <a:cxnLst/>
              <a:rect l="l" t="t" r="r" b="b"/>
              <a:pathLst>
                <a:path w="2565795" h="455698">
                  <a:moveTo>
                    <a:pt x="0" y="0"/>
                  </a:moveTo>
                  <a:lnTo>
                    <a:pt x="2565795" y="0"/>
                  </a:lnTo>
                  <a:lnTo>
                    <a:pt x="2565795" y="455698"/>
                  </a:lnTo>
                  <a:lnTo>
                    <a:pt x="0" y="455698"/>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2565795"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576611" y="8729159"/>
            <a:ext cx="19974273" cy="2240873"/>
            <a:chOff x="0" y="0"/>
            <a:chExt cx="5260714" cy="590189"/>
          </a:xfrm>
        </p:grpSpPr>
        <p:sp>
          <p:nvSpPr>
            <p:cNvPr id="13" name="Freeform 13"/>
            <p:cNvSpPr/>
            <p:nvPr/>
          </p:nvSpPr>
          <p:spPr>
            <a:xfrm>
              <a:off x="0" y="0"/>
              <a:ext cx="5260714" cy="590189"/>
            </a:xfrm>
            <a:custGeom>
              <a:avLst/>
              <a:gdLst/>
              <a:ahLst/>
              <a:cxnLst/>
              <a:rect l="l" t="t" r="r" b="b"/>
              <a:pathLst>
                <a:path w="5260714" h="590189">
                  <a:moveTo>
                    <a:pt x="0" y="0"/>
                  </a:moveTo>
                  <a:lnTo>
                    <a:pt x="5260714" y="0"/>
                  </a:lnTo>
                  <a:lnTo>
                    <a:pt x="5260714" y="590189"/>
                  </a:lnTo>
                  <a:lnTo>
                    <a:pt x="0" y="590189"/>
                  </a:lnTo>
                  <a:close/>
                </a:path>
              </a:pathLst>
            </a:custGeom>
            <a:solidFill>
              <a:srgbClr val="2B4A9D"/>
            </a:solidFill>
          </p:spPr>
        </p:sp>
        <p:sp>
          <p:nvSpPr>
            <p:cNvPr id="14" name="TextBox 14"/>
            <p:cNvSpPr txBox="1"/>
            <p:nvPr/>
          </p:nvSpPr>
          <p:spPr>
            <a:xfrm>
              <a:off x="0" y="-38100"/>
              <a:ext cx="5260714" cy="628289"/>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15561698" y="981230"/>
            <a:ext cx="3395204" cy="1049427"/>
          </a:xfrm>
          <a:custGeom>
            <a:avLst/>
            <a:gdLst/>
            <a:ahLst/>
            <a:cxnLst/>
            <a:rect l="l" t="t" r="r" b="b"/>
            <a:pathLst>
              <a:path w="3395204" h="1049427">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TextBox 16"/>
          <p:cNvSpPr txBox="1"/>
          <p:nvPr/>
        </p:nvSpPr>
        <p:spPr>
          <a:xfrm>
            <a:off x="1637371" y="3949852"/>
            <a:ext cx="15013258" cy="3909695"/>
          </a:xfrm>
          <a:prstGeom prst="rect">
            <a:avLst/>
          </a:prstGeom>
        </p:spPr>
        <p:txBody>
          <a:bodyPr lIns="0" tIns="0" rIns="0" bIns="0" rtlCol="0" anchor="t">
            <a:spAutoFit/>
          </a:bodyPr>
          <a:lstStyle/>
          <a:p>
            <a:pPr marL="690881" lvl="1" indent="-345440" algn="l">
              <a:lnSpc>
                <a:spcPts val="4480"/>
              </a:lnSpc>
              <a:buFont typeface="Arial"/>
              <a:buChar char="•"/>
            </a:pPr>
            <a:r>
              <a:rPr lang="en-US" sz="3200" u="sng">
                <a:solidFill>
                  <a:srgbClr val="000000"/>
                </a:solidFill>
                <a:latin typeface="Nunito Bold"/>
                <a:ea typeface="Nunito Bold"/>
                <a:cs typeface="Nunito Bold"/>
                <a:sym typeface="Nunito Bold"/>
              </a:rPr>
              <a:t>Focus</a:t>
            </a:r>
            <a:r>
              <a:rPr lang="en-US" sz="3200">
                <a:solidFill>
                  <a:srgbClr val="000000"/>
                </a:solidFill>
                <a:latin typeface="Nunito Bold"/>
                <a:ea typeface="Nunito Bold"/>
                <a:cs typeface="Nunito Bold"/>
                <a:sym typeface="Nunito Bold"/>
              </a:rPr>
              <a:t>: Utilizing online reviews to understand customer opinions on products/services.</a:t>
            </a:r>
          </a:p>
          <a:p>
            <a:pPr marL="690881" lvl="1" indent="-345440" algn="l">
              <a:lnSpc>
                <a:spcPts val="4480"/>
              </a:lnSpc>
              <a:buFont typeface="Arial"/>
              <a:buChar char="•"/>
            </a:pPr>
            <a:r>
              <a:rPr lang="en-US" sz="3200" u="sng">
                <a:solidFill>
                  <a:srgbClr val="000000"/>
                </a:solidFill>
                <a:latin typeface="Nunito Bold"/>
                <a:ea typeface="Nunito Bold"/>
                <a:cs typeface="Nunito Bold"/>
                <a:sym typeface="Nunito Bold"/>
              </a:rPr>
              <a:t>Key Outcomes</a:t>
            </a:r>
            <a:r>
              <a:rPr lang="en-US" sz="3200">
                <a:solidFill>
                  <a:srgbClr val="000000"/>
                </a:solidFill>
                <a:latin typeface="Nunito Bold"/>
                <a:ea typeface="Nunito Bold"/>
                <a:cs typeface="Nunito Bold"/>
                <a:sym typeface="Nunito Bold"/>
              </a:rPr>
              <a:t>: Offers insights into competitive brand strengths and weaknesses. Guides brand managers and marketers with valuable insights.</a:t>
            </a:r>
          </a:p>
          <a:p>
            <a:pPr marL="690881" lvl="1" indent="-345440" algn="l">
              <a:lnSpc>
                <a:spcPts val="4480"/>
              </a:lnSpc>
              <a:buFont typeface="Arial"/>
              <a:buChar char="•"/>
            </a:pPr>
            <a:r>
              <a:rPr lang="en-US" sz="3200" u="sng">
                <a:solidFill>
                  <a:srgbClr val="000000"/>
                </a:solidFill>
                <a:latin typeface="Nunito Bold"/>
                <a:ea typeface="Nunito Bold"/>
                <a:cs typeface="Nunito Bold"/>
                <a:sym typeface="Nunito Bold"/>
              </a:rPr>
              <a:t>Applicability</a:t>
            </a:r>
            <a:r>
              <a:rPr lang="en-US" sz="3200">
                <a:solidFill>
                  <a:srgbClr val="000000"/>
                </a:solidFill>
                <a:latin typeface="Nunito Bold"/>
                <a:ea typeface="Nunito Bold"/>
                <a:cs typeface="Nunito Bold"/>
                <a:sym typeface="Nunito Bold"/>
              </a:rPr>
              <a:t>: Beneficial for decision-making in brand management and marketing. Can enhance brand competitiveness.</a:t>
            </a:r>
          </a:p>
          <a:p>
            <a:pPr algn="l">
              <a:lnSpc>
                <a:spcPts val="4480"/>
              </a:lnSpc>
            </a:pPr>
            <a:endParaRPr lang="en-US" sz="3200">
              <a:solidFill>
                <a:srgbClr val="000000"/>
              </a:solidFill>
              <a:latin typeface="Nunito Bold"/>
              <a:ea typeface="Nunito Bold"/>
              <a:cs typeface="Nunito Bold"/>
              <a:sym typeface="Nunito Bold"/>
            </a:endParaRPr>
          </a:p>
        </p:txBody>
      </p:sp>
      <p:sp>
        <p:nvSpPr>
          <p:cNvPr id="17" name="TextBox 17"/>
          <p:cNvSpPr txBox="1"/>
          <p:nvPr/>
        </p:nvSpPr>
        <p:spPr>
          <a:xfrm>
            <a:off x="4921817" y="971184"/>
            <a:ext cx="8444366" cy="1007620"/>
          </a:xfrm>
          <a:prstGeom prst="rect">
            <a:avLst/>
          </a:prstGeom>
        </p:spPr>
        <p:txBody>
          <a:bodyPr lIns="0" tIns="0" rIns="0" bIns="0" rtlCol="0" anchor="t">
            <a:spAutoFit/>
          </a:bodyPr>
          <a:lstStyle/>
          <a:p>
            <a:pPr algn="ctr">
              <a:lnSpc>
                <a:spcPts val="8247"/>
              </a:lnSpc>
            </a:pPr>
            <a:r>
              <a:rPr lang="en-US" sz="5891">
                <a:solidFill>
                  <a:srgbClr val="000000"/>
                </a:solidFill>
                <a:latin typeface="Fredoka"/>
                <a:ea typeface="Fredoka"/>
                <a:cs typeface="Fredoka"/>
                <a:sym typeface="Fredoka"/>
              </a:rPr>
              <a:t>NIDHI DAHIYA</a:t>
            </a:r>
          </a:p>
        </p:txBody>
      </p:sp>
      <p:sp>
        <p:nvSpPr>
          <p:cNvPr id="18" name="TextBox 18"/>
          <p:cNvSpPr txBox="1"/>
          <p:nvPr/>
        </p:nvSpPr>
        <p:spPr>
          <a:xfrm>
            <a:off x="514350" y="8979646"/>
            <a:ext cx="17259300" cy="1308100"/>
          </a:xfrm>
          <a:prstGeom prst="rect">
            <a:avLst/>
          </a:prstGeom>
        </p:spPr>
        <p:txBody>
          <a:bodyPr lIns="0" tIns="0" rIns="0" bIns="0" rtlCol="0" anchor="t">
            <a:spAutoFit/>
          </a:bodyPr>
          <a:lstStyle/>
          <a:p>
            <a:pPr algn="ctr">
              <a:lnSpc>
                <a:spcPts val="3500"/>
              </a:lnSpc>
            </a:pPr>
            <a:r>
              <a:rPr lang="en-US" sz="2500">
                <a:solidFill>
                  <a:srgbClr val="000000"/>
                </a:solidFill>
                <a:latin typeface="Nunito"/>
                <a:ea typeface="Nunito"/>
                <a:cs typeface="Nunito"/>
                <a:sym typeface="Nunito"/>
              </a:rPr>
              <a:t>Guo, Y., Wang, F., Xing, C., &amp; Lu, X. (2022). Mining multi-brand characteristics from online reviews for competitive analysis: A brand joint model using latent Dirichlet allocation. Electronic Commerce Research and Applications, 53, 101141.</a:t>
            </a:r>
          </a:p>
        </p:txBody>
      </p:sp>
      <p:sp>
        <p:nvSpPr>
          <p:cNvPr id="19" name="TextBox 19"/>
          <p:cNvSpPr txBox="1"/>
          <p:nvPr/>
        </p:nvSpPr>
        <p:spPr>
          <a:xfrm>
            <a:off x="2246042" y="2570005"/>
            <a:ext cx="14705042" cy="1144905"/>
          </a:xfrm>
          <a:prstGeom prst="rect">
            <a:avLst/>
          </a:prstGeom>
        </p:spPr>
        <p:txBody>
          <a:bodyPr lIns="0" tIns="0" rIns="0" bIns="0" rtlCol="0" anchor="t">
            <a:spAutoFit/>
          </a:bodyPr>
          <a:lstStyle/>
          <a:p>
            <a:pPr algn="l">
              <a:lnSpc>
                <a:spcPts val="4620"/>
              </a:lnSpc>
            </a:pPr>
            <a:r>
              <a:rPr lang="en-US" sz="3300">
                <a:solidFill>
                  <a:srgbClr val="000000"/>
                </a:solidFill>
                <a:latin typeface="Fredoka"/>
                <a:ea typeface="Fredoka"/>
                <a:cs typeface="Fredoka"/>
                <a:sym typeface="Fredoka"/>
              </a:rPr>
              <a:t>MINING MULTI-BRAND CHARACTERISTICS FROM ONLINE REVIEWS FOR COMPETITIVE ANALYSIS</a:t>
            </a:r>
          </a:p>
        </p:txBody>
      </p:sp>
      <p:sp>
        <p:nvSpPr>
          <p:cNvPr id="20" name="Freeform 20"/>
          <p:cNvSpPr/>
          <p:nvPr/>
        </p:nvSpPr>
        <p:spPr>
          <a:xfrm>
            <a:off x="1637371" y="2770814"/>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
        <p:nvSpPr>
          <p:cNvPr id="5" name="Freeform 5"/>
          <p:cNvSpPr/>
          <p:nvPr/>
        </p:nvSpPr>
        <p:spPr>
          <a:xfrm>
            <a:off x="296667" y="687305"/>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1028700" y="1505943"/>
            <a:ext cx="16230600" cy="6382179"/>
            <a:chOff x="0" y="0"/>
            <a:chExt cx="4274726" cy="1680903"/>
          </a:xfrm>
        </p:grpSpPr>
        <p:sp>
          <p:nvSpPr>
            <p:cNvPr id="7" name="Freeform 7"/>
            <p:cNvSpPr/>
            <p:nvPr/>
          </p:nvSpPr>
          <p:spPr>
            <a:xfrm>
              <a:off x="0" y="0"/>
              <a:ext cx="4274726" cy="1680903"/>
            </a:xfrm>
            <a:custGeom>
              <a:avLst/>
              <a:gdLst/>
              <a:ahLst/>
              <a:cxnLst/>
              <a:rect l="l" t="t" r="r" b="b"/>
              <a:pathLst>
                <a:path w="4274726" h="1680903">
                  <a:moveTo>
                    <a:pt x="0" y="0"/>
                  </a:moveTo>
                  <a:lnTo>
                    <a:pt x="4274726" y="0"/>
                  </a:lnTo>
                  <a:lnTo>
                    <a:pt x="4274726" y="1680903"/>
                  </a:lnTo>
                  <a:lnTo>
                    <a:pt x="0" y="1680903"/>
                  </a:lnTo>
                  <a:close/>
                </a:path>
              </a:pathLst>
            </a:custGeom>
            <a:solidFill>
              <a:srgbClr val="F1F2F2"/>
            </a:solidFill>
          </p:spPr>
        </p:sp>
        <p:sp>
          <p:nvSpPr>
            <p:cNvPr id="8" name="TextBox 8"/>
            <p:cNvSpPr txBox="1"/>
            <p:nvPr/>
          </p:nvSpPr>
          <p:spPr>
            <a:xfrm>
              <a:off x="0" y="-38100"/>
              <a:ext cx="4274726" cy="171900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801132" y="781104"/>
            <a:ext cx="8685736" cy="1542630"/>
            <a:chOff x="0" y="0"/>
            <a:chExt cx="2565795" cy="455698"/>
          </a:xfrm>
        </p:grpSpPr>
        <p:sp>
          <p:nvSpPr>
            <p:cNvPr id="10" name="Freeform 10"/>
            <p:cNvSpPr/>
            <p:nvPr/>
          </p:nvSpPr>
          <p:spPr>
            <a:xfrm>
              <a:off x="0" y="0"/>
              <a:ext cx="2565795" cy="455698"/>
            </a:xfrm>
            <a:custGeom>
              <a:avLst/>
              <a:gdLst/>
              <a:ahLst/>
              <a:cxnLst/>
              <a:rect l="l" t="t" r="r" b="b"/>
              <a:pathLst>
                <a:path w="2565795" h="455698">
                  <a:moveTo>
                    <a:pt x="0" y="0"/>
                  </a:moveTo>
                  <a:lnTo>
                    <a:pt x="2565795" y="0"/>
                  </a:lnTo>
                  <a:lnTo>
                    <a:pt x="2565795" y="455698"/>
                  </a:lnTo>
                  <a:lnTo>
                    <a:pt x="0" y="455698"/>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2565795"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576611" y="8735847"/>
            <a:ext cx="19974273" cy="2240873"/>
            <a:chOff x="0" y="0"/>
            <a:chExt cx="5260714" cy="590189"/>
          </a:xfrm>
        </p:grpSpPr>
        <p:sp>
          <p:nvSpPr>
            <p:cNvPr id="13" name="Freeform 13"/>
            <p:cNvSpPr/>
            <p:nvPr/>
          </p:nvSpPr>
          <p:spPr>
            <a:xfrm>
              <a:off x="0" y="0"/>
              <a:ext cx="5260714" cy="590189"/>
            </a:xfrm>
            <a:custGeom>
              <a:avLst/>
              <a:gdLst/>
              <a:ahLst/>
              <a:cxnLst/>
              <a:rect l="l" t="t" r="r" b="b"/>
              <a:pathLst>
                <a:path w="5260714" h="590189">
                  <a:moveTo>
                    <a:pt x="0" y="0"/>
                  </a:moveTo>
                  <a:lnTo>
                    <a:pt x="5260714" y="0"/>
                  </a:lnTo>
                  <a:lnTo>
                    <a:pt x="5260714" y="590189"/>
                  </a:lnTo>
                  <a:lnTo>
                    <a:pt x="0" y="590189"/>
                  </a:lnTo>
                  <a:close/>
                </a:path>
              </a:pathLst>
            </a:custGeom>
            <a:solidFill>
              <a:srgbClr val="2B4A9D"/>
            </a:solidFill>
          </p:spPr>
        </p:sp>
        <p:sp>
          <p:nvSpPr>
            <p:cNvPr id="14" name="TextBox 14"/>
            <p:cNvSpPr txBox="1"/>
            <p:nvPr/>
          </p:nvSpPr>
          <p:spPr>
            <a:xfrm>
              <a:off x="0" y="-38100"/>
              <a:ext cx="5260714" cy="628289"/>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1333036" y="3737821"/>
            <a:ext cx="15621929" cy="3909695"/>
          </a:xfrm>
          <a:prstGeom prst="rect">
            <a:avLst/>
          </a:prstGeom>
        </p:spPr>
        <p:txBody>
          <a:bodyPr lIns="0" tIns="0" rIns="0" bIns="0" rtlCol="0" anchor="t">
            <a:spAutoFit/>
          </a:bodyPr>
          <a:lstStyle/>
          <a:p>
            <a:pPr marL="690881" lvl="1" indent="-345440" algn="l">
              <a:lnSpc>
                <a:spcPts val="4480"/>
              </a:lnSpc>
              <a:buFont typeface="Arial"/>
              <a:buChar char="•"/>
            </a:pPr>
            <a:r>
              <a:rPr lang="en-US" sz="3200" u="sng">
                <a:solidFill>
                  <a:srgbClr val="000000"/>
                </a:solidFill>
                <a:latin typeface="Nunito Bold"/>
                <a:ea typeface="Nunito Bold"/>
                <a:cs typeface="Nunito Bold"/>
                <a:sym typeface="Nunito Bold"/>
              </a:rPr>
              <a:t>Research Gap: </a:t>
            </a:r>
          </a:p>
          <a:p>
            <a:pPr marL="1381761" lvl="2" indent="-460587" algn="l">
              <a:lnSpc>
                <a:spcPts val="4480"/>
              </a:lnSpc>
              <a:buFont typeface="Arial"/>
              <a:buChar char="⚬"/>
            </a:pPr>
            <a:r>
              <a:rPr lang="en-US" sz="3200">
                <a:solidFill>
                  <a:srgbClr val="000000"/>
                </a:solidFill>
                <a:latin typeface="Nunito Bold"/>
                <a:ea typeface="Nunito Bold"/>
                <a:cs typeface="Nunito Bold"/>
                <a:sym typeface="Nunito Bold"/>
              </a:rPr>
              <a:t>Proposed research focuses on mining multi-brand characteristics from online reviews for competitive analysis, there are several areas where the research may lack depth or exploration. Some potential research gaps include: Aspect-Based Sentiment Analysis, Comparative Analysis Methods and Ethical Consideration</a:t>
            </a:r>
          </a:p>
          <a:p>
            <a:pPr algn="l">
              <a:lnSpc>
                <a:spcPts val="4480"/>
              </a:lnSpc>
            </a:pPr>
            <a:endParaRPr lang="en-US" sz="3200">
              <a:solidFill>
                <a:srgbClr val="000000"/>
              </a:solidFill>
              <a:latin typeface="Nunito Bold"/>
              <a:ea typeface="Nunito Bold"/>
              <a:cs typeface="Nunito Bold"/>
              <a:sym typeface="Nunito Bold"/>
            </a:endParaRPr>
          </a:p>
        </p:txBody>
      </p:sp>
      <p:sp>
        <p:nvSpPr>
          <p:cNvPr id="16" name="TextBox 16"/>
          <p:cNvSpPr txBox="1"/>
          <p:nvPr/>
        </p:nvSpPr>
        <p:spPr>
          <a:xfrm>
            <a:off x="514350" y="8993022"/>
            <a:ext cx="17259300" cy="1308100"/>
          </a:xfrm>
          <a:prstGeom prst="rect">
            <a:avLst/>
          </a:prstGeom>
        </p:spPr>
        <p:txBody>
          <a:bodyPr lIns="0" tIns="0" rIns="0" bIns="0" rtlCol="0" anchor="t">
            <a:spAutoFit/>
          </a:bodyPr>
          <a:lstStyle/>
          <a:p>
            <a:pPr algn="ctr">
              <a:lnSpc>
                <a:spcPts val="3500"/>
              </a:lnSpc>
            </a:pPr>
            <a:r>
              <a:rPr lang="en-US" sz="2500">
                <a:solidFill>
                  <a:srgbClr val="000000"/>
                </a:solidFill>
                <a:latin typeface="Nunito"/>
                <a:ea typeface="Nunito"/>
                <a:cs typeface="Nunito"/>
                <a:sym typeface="Nunito"/>
              </a:rPr>
              <a:t>Guo, Y., Wang, F., Xing, C., &amp; Lu, X. (2022). Mining multi-brand characteristics from online reviews for competitive analysis: A brand joint model using latent Dirichlet allocation. Electronic Commerce Research and Applications, 53, 101141.</a:t>
            </a:r>
          </a:p>
        </p:txBody>
      </p:sp>
      <p:sp>
        <p:nvSpPr>
          <p:cNvPr id="17" name="TextBox 17"/>
          <p:cNvSpPr txBox="1"/>
          <p:nvPr/>
        </p:nvSpPr>
        <p:spPr>
          <a:xfrm>
            <a:off x="2246042" y="3019060"/>
            <a:ext cx="14705042" cy="563880"/>
          </a:xfrm>
          <a:prstGeom prst="rect">
            <a:avLst/>
          </a:prstGeom>
        </p:spPr>
        <p:txBody>
          <a:bodyPr lIns="0" tIns="0" rIns="0" bIns="0" rtlCol="0" anchor="t">
            <a:spAutoFit/>
          </a:bodyPr>
          <a:lstStyle/>
          <a:p>
            <a:pPr algn="l">
              <a:lnSpc>
                <a:spcPts val="4620"/>
              </a:lnSpc>
            </a:pPr>
            <a:r>
              <a:rPr lang="en-US" sz="3300">
                <a:solidFill>
                  <a:srgbClr val="000000"/>
                </a:solidFill>
                <a:latin typeface="Fredoka"/>
                <a:ea typeface="Fredoka"/>
                <a:cs typeface="Fredoka"/>
                <a:sym typeface="Fredoka"/>
              </a:rPr>
              <a:t>CONT...</a:t>
            </a:r>
          </a:p>
        </p:txBody>
      </p:sp>
      <p:sp>
        <p:nvSpPr>
          <p:cNvPr id="18" name="Freeform 18"/>
          <p:cNvSpPr/>
          <p:nvPr/>
        </p:nvSpPr>
        <p:spPr>
          <a:xfrm>
            <a:off x="1672742" y="3168359"/>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9" name="TextBox 19"/>
          <p:cNvSpPr txBox="1"/>
          <p:nvPr/>
        </p:nvSpPr>
        <p:spPr>
          <a:xfrm>
            <a:off x="4921817" y="971184"/>
            <a:ext cx="8444366" cy="1007620"/>
          </a:xfrm>
          <a:prstGeom prst="rect">
            <a:avLst/>
          </a:prstGeom>
        </p:spPr>
        <p:txBody>
          <a:bodyPr lIns="0" tIns="0" rIns="0" bIns="0" rtlCol="0" anchor="t">
            <a:spAutoFit/>
          </a:bodyPr>
          <a:lstStyle/>
          <a:p>
            <a:pPr algn="ctr">
              <a:lnSpc>
                <a:spcPts val="8247"/>
              </a:lnSpc>
            </a:pPr>
            <a:r>
              <a:rPr lang="en-US" sz="5891">
                <a:solidFill>
                  <a:srgbClr val="000000"/>
                </a:solidFill>
                <a:latin typeface="Fredoka"/>
                <a:ea typeface="Fredoka"/>
                <a:cs typeface="Fredoka"/>
                <a:sym typeface="Fredoka"/>
              </a:rPr>
              <a:t>NIDHI DAHIYA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
        <p:nvSpPr>
          <p:cNvPr id="5" name="Freeform 5"/>
          <p:cNvSpPr/>
          <p:nvPr/>
        </p:nvSpPr>
        <p:spPr>
          <a:xfrm>
            <a:off x="296667" y="687305"/>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1028700" y="1505943"/>
            <a:ext cx="16230600" cy="6644270"/>
            <a:chOff x="0" y="0"/>
            <a:chExt cx="4274726" cy="1749931"/>
          </a:xfrm>
        </p:grpSpPr>
        <p:sp>
          <p:nvSpPr>
            <p:cNvPr id="7" name="Freeform 7"/>
            <p:cNvSpPr/>
            <p:nvPr/>
          </p:nvSpPr>
          <p:spPr>
            <a:xfrm>
              <a:off x="0" y="0"/>
              <a:ext cx="4274726" cy="1749931"/>
            </a:xfrm>
            <a:custGeom>
              <a:avLst/>
              <a:gdLst/>
              <a:ahLst/>
              <a:cxnLst/>
              <a:rect l="l" t="t" r="r" b="b"/>
              <a:pathLst>
                <a:path w="4274726" h="1749931">
                  <a:moveTo>
                    <a:pt x="0" y="0"/>
                  </a:moveTo>
                  <a:lnTo>
                    <a:pt x="4274726" y="0"/>
                  </a:lnTo>
                  <a:lnTo>
                    <a:pt x="4274726" y="1749931"/>
                  </a:lnTo>
                  <a:lnTo>
                    <a:pt x="0" y="1749931"/>
                  </a:lnTo>
                  <a:close/>
                </a:path>
              </a:pathLst>
            </a:custGeom>
            <a:solidFill>
              <a:srgbClr val="F1F2F2"/>
            </a:solidFill>
          </p:spPr>
        </p:sp>
        <p:sp>
          <p:nvSpPr>
            <p:cNvPr id="8" name="TextBox 8"/>
            <p:cNvSpPr txBox="1"/>
            <p:nvPr/>
          </p:nvSpPr>
          <p:spPr>
            <a:xfrm>
              <a:off x="0" y="-38100"/>
              <a:ext cx="4274726" cy="1788031"/>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801132" y="781104"/>
            <a:ext cx="8685736" cy="1542630"/>
            <a:chOff x="0" y="0"/>
            <a:chExt cx="2565795" cy="455698"/>
          </a:xfrm>
        </p:grpSpPr>
        <p:sp>
          <p:nvSpPr>
            <p:cNvPr id="10" name="Freeform 10"/>
            <p:cNvSpPr/>
            <p:nvPr/>
          </p:nvSpPr>
          <p:spPr>
            <a:xfrm>
              <a:off x="0" y="0"/>
              <a:ext cx="2565795" cy="455698"/>
            </a:xfrm>
            <a:custGeom>
              <a:avLst/>
              <a:gdLst/>
              <a:ahLst/>
              <a:cxnLst/>
              <a:rect l="l" t="t" r="r" b="b"/>
              <a:pathLst>
                <a:path w="2565795" h="455698">
                  <a:moveTo>
                    <a:pt x="0" y="0"/>
                  </a:moveTo>
                  <a:lnTo>
                    <a:pt x="2565795" y="0"/>
                  </a:lnTo>
                  <a:lnTo>
                    <a:pt x="2565795" y="455698"/>
                  </a:lnTo>
                  <a:lnTo>
                    <a:pt x="0" y="455698"/>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2565795"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576611" y="8729159"/>
            <a:ext cx="19974273" cy="2240873"/>
            <a:chOff x="0" y="0"/>
            <a:chExt cx="5260714" cy="590189"/>
          </a:xfrm>
        </p:grpSpPr>
        <p:sp>
          <p:nvSpPr>
            <p:cNvPr id="13" name="Freeform 13"/>
            <p:cNvSpPr/>
            <p:nvPr/>
          </p:nvSpPr>
          <p:spPr>
            <a:xfrm>
              <a:off x="0" y="0"/>
              <a:ext cx="5260714" cy="590189"/>
            </a:xfrm>
            <a:custGeom>
              <a:avLst/>
              <a:gdLst/>
              <a:ahLst/>
              <a:cxnLst/>
              <a:rect l="l" t="t" r="r" b="b"/>
              <a:pathLst>
                <a:path w="5260714" h="590189">
                  <a:moveTo>
                    <a:pt x="0" y="0"/>
                  </a:moveTo>
                  <a:lnTo>
                    <a:pt x="5260714" y="0"/>
                  </a:lnTo>
                  <a:lnTo>
                    <a:pt x="5260714" y="590189"/>
                  </a:lnTo>
                  <a:lnTo>
                    <a:pt x="0" y="590189"/>
                  </a:lnTo>
                  <a:close/>
                </a:path>
              </a:pathLst>
            </a:custGeom>
            <a:solidFill>
              <a:srgbClr val="2B4A9D"/>
            </a:solidFill>
          </p:spPr>
        </p:sp>
        <p:sp>
          <p:nvSpPr>
            <p:cNvPr id="14" name="TextBox 14"/>
            <p:cNvSpPr txBox="1"/>
            <p:nvPr/>
          </p:nvSpPr>
          <p:spPr>
            <a:xfrm>
              <a:off x="0" y="-38100"/>
              <a:ext cx="5260714" cy="628289"/>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15561698" y="981230"/>
            <a:ext cx="3395204" cy="1049427"/>
          </a:xfrm>
          <a:custGeom>
            <a:avLst/>
            <a:gdLst/>
            <a:ahLst/>
            <a:cxnLst/>
            <a:rect l="l" t="t" r="r" b="b"/>
            <a:pathLst>
              <a:path w="3395204" h="1049427">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TextBox 16"/>
          <p:cNvSpPr txBox="1"/>
          <p:nvPr/>
        </p:nvSpPr>
        <p:spPr>
          <a:xfrm>
            <a:off x="1637371" y="3949852"/>
            <a:ext cx="15013258" cy="4471670"/>
          </a:xfrm>
          <a:prstGeom prst="rect">
            <a:avLst/>
          </a:prstGeom>
        </p:spPr>
        <p:txBody>
          <a:bodyPr lIns="0" tIns="0" rIns="0" bIns="0" rtlCol="0" anchor="t">
            <a:spAutoFit/>
          </a:bodyPr>
          <a:lstStyle/>
          <a:p>
            <a:pPr marL="690881" lvl="1" indent="-345440" algn="l">
              <a:lnSpc>
                <a:spcPts val="4480"/>
              </a:lnSpc>
              <a:buFont typeface="Arial"/>
              <a:buChar char="•"/>
            </a:pPr>
            <a:r>
              <a:rPr lang="en-US" sz="3200" u="sng">
                <a:solidFill>
                  <a:srgbClr val="000000"/>
                </a:solidFill>
                <a:latin typeface="Nunito Bold"/>
                <a:ea typeface="Nunito Bold"/>
                <a:cs typeface="Nunito Bold"/>
                <a:sym typeface="Nunito Bold"/>
              </a:rPr>
              <a:t>Focus</a:t>
            </a:r>
            <a:r>
              <a:rPr lang="en-US" sz="3200">
                <a:solidFill>
                  <a:srgbClr val="000000"/>
                </a:solidFill>
                <a:latin typeface="Nunito Bold"/>
                <a:ea typeface="Nunito Bold"/>
                <a:cs typeface="Nunito Bold"/>
                <a:sym typeface="Nunito Bold"/>
              </a:rPr>
              <a:t>: This study focuses on using real-time tweets to help food providers target urgent food needs during the pandemic</a:t>
            </a:r>
          </a:p>
          <a:p>
            <a:pPr marL="690881" lvl="1" indent="-345440" algn="l">
              <a:lnSpc>
                <a:spcPts val="4480"/>
              </a:lnSpc>
              <a:buFont typeface="Arial"/>
              <a:buChar char="•"/>
            </a:pPr>
            <a:r>
              <a:rPr lang="en-US" sz="3200" u="sng">
                <a:solidFill>
                  <a:srgbClr val="000000"/>
                </a:solidFill>
                <a:latin typeface="Nunito Bold"/>
                <a:ea typeface="Nunito Bold"/>
                <a:cs typeface="Nunito Bold"/>
                <a:sym typeface="Nunito Bold"/>
              </a:rPr>
              <a:t>Key outcomes:</a:t>
            </a:r>
            <a:r>
              <a:rPr lang="en-US" sz="3200">
                <a:solidFill>
                  <a:srgbClr val="000000"/>
                </a:solidFill>
                <a:latin typeface="Nunito Bold"/>
                <a:ea typeface="Nunito Bold"/>
                <a:cs typeface="Nunito Bold"/>
                <a:sym typeface="Nunito Bold"/>
              </a:rPr>
              <a:t> The study found that specific emotions in tweets are linked to food insufficiency rates. It suggests a new way to measure well-being.</a:t>
            </a:r>
          </a:p>
          <a:p>
            <a:pPr marL="690881" lvl="1" indent="-345440" algn="l">
              <a:lnSpc>
                <a:spcPts val="4480"/>
              </a:lnSpc>
              <a:buFont typeface="Arial"/>
              <a:buChar char="•"/>
            </a:pPr>
            <a:r>
              <a:rPr lang="en-US" sz="3200" u="sng">
                <a:solidFill>
                  <a:srgbClr val="000000"/>
                </a:solidFill>
                <a:latin typeface="Nunito Bold"/>
                <a:ea typeface="Nunito Bold"/>
                <a:cs typeface="Nunito Bold"/>
                <a:sym typeface="Nunito Bold"/>
              </a:rPr>
              <a:t>Applicability</a:t>
            </a:r>
            <a:r>
              <a:rPr lang="en-US" sz="3200">
                <a:solidFill>
                  <a:srgbClr val="000000"/>
                </a:solidFill>
                <a:latin typeface="Nunito Bold"/>
                <a:ea typeface="Nunito Bold"/>
                <a:cs typeface="Nunito Bold"/>
                <a:sym typeface="Nunito Bold"/>
              </a:rPr>
              <a:t>: This study can be applied to help policymakers and groups that provide food assistance. By studying people's feelings in real-time tweets, we can find out where there might be a lack of food. </a:t>
            </a:r>
          </a:p>
          <a:p>
            <a:pPr algn="l">
              <a:lnSpc>
                <a:spcPts val="4480"/>
              </a:lnSpc>
            </a:pPr>
            <a:endParaRPr lang="en-US" sz="3200">
              <a:solidFill>
                <a:srgbClr val="000000"/>
              </a:solidFill>
              <a:latin typeface="Nunito Bold"/>
              <a:ea typeface="Nunito Bold"/>
              <a:cs typeface="Nunito Bold"/>
              <a:sym typeface="Nunito Bold"/>
            </a:endParaRPr>
          </a:p>
        </p:txBody>
      </p:sp>
      <p:sp>
        <p:nvSpPr>
          <p:cNvPr id="17" name="TextBox 17"/>
          <p:cNvSpPr txBox="1"/>
          <p:nvPr/>
        </p:nvSpPr>
        <p:spPr>
          <a:xfrm>
            <a:off x="4921817" y="971184"/>
            <a:ext cx="8444366" cy="1007620"/>
          </a:xfrm>
          <a:prstGeom prst="rect">
            <a:avLst/>
          </a:prstGeom>
        </p:spPr>
        <p:txBody>
          <a:bodyPr lIns="0" tIns="0" rIns="0" bIns="0" rtlCol="0" anchor="t">
            <a:spAutoFit/>
          </a:bodyPr>
          <a:lstStyle/>
          <a:p>
            <a:pPr algn="ctr">
              <a:lnSpc>
                <a:spcPts val="8247"/>
              </a:lnSpc>
            </a:pPr>
            <a:r>
              <a:rPr lang="en-US" sz="5891">
                <a:solidFill>
                  <a:srgbClr val="000000"/>
                </a:solidFill>
                <a:latin typeface="Fredoka"/>
                <a:ea typeface="Fredoka"/>
                <a:cs typeface="Fredoka"/>
                <a:sym typeface="Fredoka"/>
              </a:rPr>
              <a:t>PURVESH KHALATKAR</a:t>
            </a:r>
          </a:p>
        </p:txBody>
      </p:sp>
      <p:sp>
        <p:nvSpPr>
          <p:cNvPr id="18" name="TextBox 18"/>
          <p:cNvSpPr txBox="1"/>
          <p:nvPr/>
        </p:nvSpPr>
        <p:spPr>
          <a:xfrm>
            <a:off x="514350" y="8979646"/>
            <a:ext cx="17259300" cy="869950"/>
          </a:xfrm>
          <a:prstGeom prst="rect">
            <a:avLst/>
          </a:prstGeom>
        </p:spPr>
        <p:txBody>
          <a:bodyPr lIns="0" tIns="0" rIns="0" bIns="0" rtlCol="0" anchor="t">
            <a:spAutoFit/>
          </a:bodyPr>
          <a:lstStyle/>
          <a:p>
            <a:pPr algn="ctr">
              <a:lnSpc>
                <a:spcPts val="3500"/>
              </a:lnSpc>
            </a:pPr>
            <a:r>
              <a:rPr lang="en-US" sz="2500">
                <a:solidFill>
                  <a:srgbClr val="000000"/>
                </a:solidFill>
                <a:latin typeface="Nunito"/>
                <a:ea typeface="Nunito"/>
                <a:cs typeface="Nunito"/>
                <a:sym typeface="Nunito"/>
              </a:rPr>
              <a:t>Goetz, S. J., Heaton, C., Imran, M., Pan, Y., Tian, Z., Schmidt, C., ... &amp; Mitra, P. (2023). Food insufficiency and Twitter emotions during a pandemic. Applied Economic Perspectives and Policy, 45(2), 1189-1210</a:t>
            </a:r>
          </a:p>
        </p:txBody>
      </p:sp>
      <p:sp>
        <p:nvSpPr>
          <p:cNvPr id="19" name="TextBox 19"/>
          <p:cNvSpPr txBox="1"/>
          <p:nvPr/>
        </p:nvSpPr>
        <p:spPr>
          <a:xfrm>
            <a:off x="2246042" y="3019060"/>
            <a:ext cx="14705042" cy="563880"/>
          </a:xfrm>
          <a:prstGeom prst="rect">
            <a:avLst/>
          </a:prstGeom>
        </p:spPr>
        <p:txBody>
          <a:bodyPr lIns="0" tIns="0" rIns="0" bIns="0" rtlCol="0" anchor="t">
            <a:spAutoFit/>
          </a:bodyPr>
          <a:lstStyle/>
          <a:p>
            <a:pPr algn="l">
              <a:lnSpc>
                <a:spcPts val="4620"/>
              </a:lnSpc>
            </a:pPr>
            <a:r>
              <a:rPr lang="en-US" sz="3300">
                <a:solidFill>
                  <a:srgbClr val="000000"/>
                </a:solidFill>
                <a:latin typeface="Fredoka"/>
                <a:ea typeface="Fredoka"/>
                <a:cs typeface="Fredoka"/>
                <a:sym typeface="Fredoka"/>
              </a:rPr>
              <a:t>FOOD INSUFFICIENCY AND TWITTER EMOTIONS DURING A PANDEMIC</a:t>
            </a:r>
          </a:p>
        </p:txBody>
      </p:sp>
      <p:sp>
        <p:nvSpPr>
          <p:cNvPr id="20" name="Freeform 20"/>
          <p:cNvSpPr/>
          <p:nvPr/>
        </p:nvSpPr>
        <p:spPr>
          <a:xfrm>
            <a:off x="1672742" y="3168359"/>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
        <p:nvSpPr>
          <p:cNvPr id="5" name="Freeform 5"/>
          <p:cNvSpPr/>
          <p:nvPr/>
        </p:nvSpPr>
        <p:spPr>
          <a:xfrm>
            <a:off x="296667" y="687305"/>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1028700" y="1505943"/>
            <a:ext cx="16230600" cy="6382179"/>
            <a:chOff x="0" y="0"/>
            <a:chExt cx="4274726" cy="1680903"/>
          </a:xfrm>
        </p:grpSpPr>
        <p:sp>
          <p:nvSpPr>
            <p:cNvPr id="7" name="Freeform 7"/>
            <p:cNvSpPr/>
            <p:nvPr/>
          </p:nvSpPr>
          <p:spPr>
            <a:xfrm>
              <a:off x="0" y="0"/>
              <a:ext cx="4274726" cy="1680903"/>
            </a:xfrm>
            <a:custGeom>
              <a:avLst/>
              <a:gdLst/>
              <a:ahLst/>
              <a:cxnLst/>
              <a:rect l="l" t="t" r="r" b="b"/>
              <a:pathLst>
                <a:path w="4274726" h="1680903">
                  <a:moveTo>
                    <a:pt x="0" y="0"/>
                  </a:moveTo>
                  <a:lnTo>
                    <a:pt x="4274726" y="0"/>
                  </a:lnTo>
                  <a:lnTo>
                    <a:pt x="4274726" y="1680903"/>
                  </a:lnTo>
                  <a:lnTo>
                    <a:pt x="0" y="1680903"/>
                  </a:lnTo>
                  <a:close/>
                </a:path>
              </a:pathLst>
            </a:custGeom>
            <a:solidFill>
              <a:srgbClr val="F1F2F2"/>
            </a:solidFill>
          </p:spPr>
        </p:sp>
        <p:sp>
          <p:nvSpPr>
            <p:cNvPr id="8" name="TextBox 8"/>
            <p:cNvSpPr txBox="1"/>
            <p:nvPr/>
          </p:nvSpPr>
          <p:spPr>
            <a:xfrm>
              <a:off x="0" y="-38100"/>
              <a:ext cx="4274726" cy="171900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801132" y="781104"/>
            <a:ext cx="8685736" cy="1542630"/>
            <a:chOff x="0" y="0"/>
            <a:chExt cx="2565795" cy="455698"/>
          </a:xfrm>
        </p:grpSpPr>
        <p:sp>
          <p:nvSpPr>
            <p:cNvPr id="10" name="Freeform 10"/>
            <p:cNvSpPr/>
            <p:nvPr/>
          </p:nvSpPr>
          <p:spPr>
            <a:xfrm>
              <a:off x="0" y="0"/>
              <a:ext cx="2565795" cy="455698"/>
            </a:xfrm>
            <a:custGeom>
              <a:avLst/>
              <a:gdLst/>
              <a:ahLst/>
              <a:cxnLst/>
              <a:rect l="l" t="t" r="r" b="b"/>
              <a:pathLst>
                <a:path w="2565795" h="455698">
                  <a:moveTo>
                    <a:pt x="0" y="0"/>
                  </a:moveTo>
                  <a:lnTo>
                    <a:pt x="2565795" y="0"/>
                  </a:lnTo>
                  <a:lnTo>
                    <a:pt x="2565795" y="455698"/>
                  </a:lnTo>
                  <a:lnTo>
                    <a:pt x="0" y="455698"/>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2565795"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576611" y="8735847"/>
            <a:ext cx="19974273" cy="2240873"/>
            <a:chOff x="0" y="0"/>
            <a:chExt cx="5260714" cy="590189"/>
          </a:xfrm>
        </p:grpSpPr>
        <p:sp>
          <p:nvSpPr>
            <p:cNvPr id="13" name="Freeform 13"/>
            <p:cNvSpPr/>
            <p:nvPr/>
          </p:nvSpPr>
          <p:spPr>
            <a:xfrm>
              <a:off x="0" y="0"/>
              <a:ext cx="5260714" cy="590189"/>
            </a:xfrm>
            <a:custGeom>
              <a:avLst/>
              <a:gdLst/>
              <a:ahLst/>
              <a:cxnLst/>
              <a:rect l="l" t="t" r="r" b="b"/>
              <a:pathLst>
                <a:path w="5260714" h="590189">
                  <a:moveTo>
                    <a:pt x="0" y="0"/>
                  </a:moveTo>
                  <a:lnTo>
                    <a:pt x="5260714" y="0"/>
                  </a:lnTo>
                  <a:lnTo>
                    <a:pt x="5260714" y="590189"/>
                  </a:lnTo>
                  <a:lnTo>
                    <a:pt x="0" y="590189"/>
                  </a:lnTo>
                  <a:close/>
                </a:path>
              </a:pathLst>
            </a:custGeom>
            <a:solidFill>
              <a:srgbClr val="2B4A9D"/>
            </a:solidFill>
          </p:spPr>
        </p:sp>
        <p:sp>
          <p:nvSpPr>
            <p:cNvPr id="14" name="TextBox 14"/>
            <p:cNvSpPr txBox="1"/>
            <p:nvPr/>
          </p:nvSpPr>
          <p:spPr>
            <a:xfrm>
              <a:off x="0" y="-38100"/>
              <a:ext cx="5260714" cy="628289"/>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1333036" y="3737821"/>
            <a:ext cx="15621929" cy="3909695"/>
          </a:xfrm>
          <a:prstGeom prst="rect">
            <a:avLst/>
          </a:prstGeom>
        </p:spPr>
        <p:txBody>
          <a:bodyPr lIns="0" tIns="0" rIns="0" bIns="0" rtlCol="0" anchor="t">
            <a:spAutoFit/>
          </a:bodyPr>
          <a:lstStyle/>
          <a:p>
            <a:pPr marL="690881" lvl="1" indent="-345440" algn="l">
              <a:lnSpc>
                <a:spcPts val="4480"/>
              </a:lnSpc>
              <a:buFont typeface="Arial"/>
              <a:buChar char="•"/>
            </a:pPr>
            <a:r>
              <a:rPr lang="en-US" sz="3200" u="sng">
                <a:solidFill>
                  <a:srgbClr val="000000"/>
                </a:solidFill>
                <a:latin typeface="Nunito Bold"/>
                <a:ea typeface="Nunito Bold"/>
                <a:cs typeface="Nunito Bold"/>
                <a:sym typeface="Nunito Bold"/>
              </a:rPr>
              <a:t>Research Gap: </a:t>
            </a:r>
          </a:p>
          <a:p>
            <a:pPr marL="1381761" lvl="2" indent="-460587" algn="l">
              <a:lnSpc>
                <a:spcPts val="4480"/>
              </a:lnSpc>
              <a:buFont typeface="Arial"/>
              <a:buChar char="⚬"/>
            </a:pPr>
            <a:r>
              <a:rPr lang="en-US" sz="3200" u="sng">
                <a:solidFill>
                  <a:srgbClr val="000000"/>
                </a:solidFill>
                <a:latin typeface="Nunito Bold"/>
                <a:ea typeface="Nunito Bold"/>
                <a:cs typeface="Nunito Bold"/>
                <a:sym typeface="Nunito Bold"/>
              </a:rPr>
              <a:t>Comparison with Other Platforms</a:t>
            </a:r>
            <a:r>
              <a:rPr lang="en-US" sz="3200">
                <a:solidFill>
                  <a:srgbClr val="000000"/>
                </a:solidFill>
                <a:latin typeface="Nunito Bold"/>
                <a:ea typeface="Nunito Bold"/>
                <a:cs typeface="Nunito Bold"/>
                <a:sym typeface="Nunito Bold"/>
              </a:rPr>
              <a:t>: The paper primarily focuses on sentiment and text analysis of Twitter data. Could explore patterns and sentiment distributions on other social media platforms like FB, YT.</a:t>
            </a:r>
          </a:p>
          <a:p>
            <a:pPr marL="1381761" lvl="2" indent="-460587" algn="l">
              <a:lnSpc>
                <a:spcPts val="4480"/>
              </a:lnSpc>
              <a:buFont typeface="Arial"/>
              <a:buChar char="⚬"/>
            </a:pPr>
            <a:r>
              <a:rPr lang="en-US" sz="3200" u="sng">
                <a:solidFill>
                  <a:srgbClr val="000000"/>
                </a:solidFill>
                <a:latin typeface="Nunito Bold"/>
                <a:ea typeface="Nunito Bold"/>
                <a:cs typeface="Nunito Bold"/>
                <a:sym typeface="Nunito Bold"/>
              </a:rPr>
              <a:t>Machine Learning Approaches</a:t>
            </a:r>
            <a:r>
              <a:rPr lang="en-US" sz="3200">
                <a:solidFill>
                  <a:srgbClr val="000000"/>
                </a:solidFill>
                <a:latin typeface="Nunito Bold"/>
                <a:ea typeface="Nunito Bold"/>
                <a:cs typeface="Nunito Bold"/>
                <a:sym typeface="Nunito Bold"/>
              </a:rPr>
              <a:t>: While the paper uses the VADER approach, considering other advanced machine learning techniques for sentiment analysis can be done</a:t>
            </a:r>
          </a:p>
        </p:txBody>
      </p:sp>
      <p:sp>
        <p:nvSpPr>
          <p:cNvPr id="16" name="TextBox 16"/>
          <p:cNvSpPr txBox="1"/>
          <p:nvPr/>
        </p:nvSpPr>
        <p:spPr>
          <a:xfrm>
            <a:off x="4921817" y="971184"/>
            <a:ext cx="8444366" cy="1007620"/>
          </a:xfrm>
          <a:prstGeom prst="rect">
            <a:avLst/>
          </a:prstGeom>
        </p:spPr>
        <p:txBody>
          <a:bodyPr lIns="0" tIns="0" rIns="0" bIns="0" rtlCol="0" anchor="t">
            <a:spAutoFit/>
          </a:bodyPr>
          <a:lstStyle/>
          <a:p>
            <a:pPr algn="ctr">
              <a:lnSpc>
                <a:spcPts val="8247"/>
              </a:lnSpc>
            </a:pPr>
            <a:r>
              <a:rPr lang="en-US" sz="5891">
                <a:solidFill>
                  <a:srgbClr val="000000"/>
                </a:solidFill>
                <a:latin typeface="Fredoka"/>
                <a:ea typeface="Fredoka"/>
                <a:cs typeface="Fredoka"/>
                <a:sym typeface="Fredoka"/>
              </a:rPr>
              <a:t>PURVESH KHALATKAR</a:t>
            </a:r>
          </a:p>
        </p:txBody>
      </p:sp>
      <p:sp>
        <p:nvSpPr>
          <p:cNvPr id="17" name="TextBox 17"/>
          <p:cNvSpPr txBox="1"/>
          <p:nvPr/>
        </p:nvSpPr>
        <p:spPr>
          <a:xfrm>
            <a:off x="514350" y="8993022"/>
            <a:ext cx="17259300" cy="869950"/>
          </a:xfrm>
          <a:prstGeom prst="rect">
            <a:avLst/>
          </a:prstGeom>
        </p:spPr>
        <p:txBody>
          <a:bodyPr lIns="0" tIns="0" rIns="0" bIns="0" rtlCol="0" anchor="t">
            <a:spAutoFit/>
          </a:bodyPr>
          <a:lstStyle/>
          <a:p>
            <a:pPr algn="ctr">
              <a:lnSpc>
                <a:spcPts val="3500"/>
              </a:lnSpc>
            </a:pPr>
            <a:r>
              <a:rPr lang="en-US" sz="2500">
                <a:solidFill>
                  <a:srgbClr val="000000"/>
                </a:solidFill>
                <a:latin typeface="Nunito"/>
                <a:ea typeface="Nunito"/>
                <a:cs typeface="Nunito"/>
                <a:sym typeface="Nunito"/>
              </a:rPr>
              <a:t>Goetz, S. J., Heaton, C., Imran, M., Pan, Y., Tian, Z., Schmidt, C., ... &amp; Mitra, P. (2023). Food insufficiency and Twitter emotions during a pandemic. Applied Economic Perspectives and Policy, 45(2), 1189-1210</a:t>
            </a:r>
          </a:p>
        </p:txBody>
      </p:sp>
      <p:sp>
        <p:nvSpPr>
          <p:cNvPr id="18" name="TextBox 18"/>
          <p:cNvSpPr txBox="1"/>
          <p:nvPr/>
        </p:nvSpPr>
        <p:spPr>
          <a:xfrm>
            <a:off x="2246042" y="3019060"/>
            <a:ext cx="14705042" cy="563880"/>
          </a:xfrm>
          <a:prstGeom prst="rect">
            <a:avLst/>
          </a:prstGeom>
        </p:spPr>
        <p:txBody>
          <a:bodyPr lIns="0" tIns="0" rIns="0" bIns="0" rtlCol="0" anchor="t">
            <a:spAutoFit/>
          </a:bodyPr>
          <a:lstStyle/>
          <a:p>
            <a:pPr algn="l">
              <a:lnSpc>
                <a:spcPts val="4620"/>
              </a:lnSpc>
            </a:pPr>
            <a:r>
              <a:rPr lang="en-US" sz="3300">
                <a:solidFill>
                  <a:srgbClr val="000000"/>
                </a:solidFill>
                <a:latin typeface="Fredoka"/>
                <a:ea typeface="Fredoka"/>
                <a:cs typeface="Fredoka"/>
                <a:sym typeface="Fredoka"/>
              </a:rPr>
              <a:t>CONT...</a:t>
            </a:r>
          </a:p>
        </p:txBody>
      </p:sp>
      <p:sp>
        <p:nvSpPr>
          <p:cNvPr id="19" name="Freeform 19"/>
          <p:cNvSpPr/>
          <p:nvPr/>
        </p:nvSpPr>
        <p:spPr>
          <a:xfrm>
            <a:off x="1672742" y="3168359"/>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576611" y="8353252"/>
            <a:ext cx="19974273"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2B4A9D"/>
            </a:solidFill>
          </p:spPr>
        </p:sp>
        <p:sp>
          <p:nvSpPr>
            <p:cNvPr id="7" name="TextBox 7"/>
            <p:cNvSpPr txBox="1"/>
            <p:nvPr/>
          </p:nvSpPr>
          <p:spPr>
            <a:xfrm>
              <a:off x="0" y="-38100"/>
              <a:ext cx="5260714" cy="41235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2076251" y="1662606"/>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10800000" flipH="1">
            <a:off x="2120044" y="6010601"/>
            <a:ext cx="3395204" cy="1049427"/>
          </a:xfrm>
          <a:custGeom>
            <a:avLst/>
            <a:gdLst/>
            <a:ahLst/>
            <a:cxnLst/>
            <a:rect l="l" t="t" r="r" b="b"/>
            <a:pathLst>
              <a:path w="3395204" h="1049427">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TextBox 10"/>
          <p:cNvSpPr txBox="1"/>
          <p:nvPr/>
        </p:nvSpPr>
        <p:spPr>
          <a:xfrm>
            <a:off x="1634736" y="2924194"/>
            <a:ext cx="15018527" cy="1793183"/>
          </a:xfrm>
          <a:prstGeom prst="rect">
            <a:avLst/>
          </a:prstGeom>
        </p:spPr>
        <p:txBody>
          <a:bodyPr lIns="0" tIns="0" rIns="0" bIns="0" rtlCol="0" anchor="t">
            <a:spAutoFit/>
          </a:bodyPr>
          <a:lstStyle/>
          <a:p>
            <a:pPr algn="ctr">
              <a:lnSpc>
                <a:spcPts val="14620"/>
              </a:lnSpc>
            </a:pPr>
            <a:r>
              <a:rPr lang="en-US" sz="10443">
                <a:solidFill>
                  <a:srgbClr val="000000"/>
                </a:solidFill>
                <a:latin typeface="Fredoka"/>
                <a:ea typeface="Fredoka"/>
                <a:cs typeface="Fredoka"/>
                <a:sym typeface="Fredoka"/>
              </a:rPr>
              <a:t>HYPOTHESES</a:t>
            </a:r>
          </a:p>
        </p:txBody>
      </p:sp>
      <p:sp>
        <p:nvSpPr>
          <p:cNvPr id="11" name="TextBox 11"/>
          <p:cNvSpPr txBox="1"/>
          <p:nvPr/>
        </p:nvSpPr>
        <p:spPr>
          <a:xfrm>
            <a:off x="4190453" y="4762704"/>
            <a:ext cx="9907094" cy="685391"/>
          </a:xfrm>
          <a:prstGeom prst="rect">
            <a:avLst/>
          </a:prstGeom>
        </p:spPr>
        <p:txBody>
          <a:bodyPr lIns="0" tIns="0" rIns="0" bIns="0" rtlCol="0" anchor="t">
            <a:spAutoFit/>
          </a:bodyPr>
          <a:lstStyle/>
          <a:p>
            <a:pPr algn="ctr">
              <a:lnSpc>
                <a:spcPts val="5604"/>
              </a:lnSpc>
            </a:pPr>
            <a:r>
              <a:rPr lang="en-US" sz="4002">
                <a:solidFill>
                  <a:srgbClr val="000000"/>
                </a:solidFill>
                <a:latin typeface="Nunito Bold"/>
                <a:ea typeface="Nunito Bold"/>
                <a:cs typeface="Nunito Bold"/>
                <a:sym typeface="Nunito Bold"/>
              </a:rPr>
              <a:t>Assignment 3</a:t>
            </a:r>
          </a:p>
        </p:txBody>
      </p:sp>
      <p:sp>
        <p:nvSpPr>
          <p:cNvPr id="12" name="TextBox 12"/>
          <p:cNvSpPr txBox="1"/>
          <p:nvPr/>
        </p:nvSpPr>
        <p:spPr>
          <a:xfrm>
            <a:off x="1028700" y="8743950"/>
            <a:ext cx="6855585" cy="514350"/>
          </a:xfrm>
          <a:prstGeom prst="rect">
            <a:avLst/>
          </a:prstGeom>
        </p:spPr>
        <p:txBody>
          <a:bodyPr lIns="0" tIns="0" rIns="0" bIns="0" rtlCol="0" anchor="t">
            <a:spAutoFit/>
          </a:bodyPr>
          <a:lstStyle/>
          <a:p>
            <a:pPr algn="l">
              <a:lnSpc>
                <a:spcPts val="4200"/>
              </a:lnSpc>
            </a:pPr>
            <a:r>
              <a:rPr lang="en-US" sz="3000">
                <a:solidFill>
                  <a:srgbClr val="000000"/>
                </a:solidFill>
                <a:latin typeface="Nunito"/>
                <a:ea typeface="Nunito"/>
                <a:cs typeface="Nunito"/>
                <a:sym typeface="Nunito"/>
              </a:rPr>
              <a:t>Research Methodology | Project Work</a:t>
            </a:r>
          </a:p>
        </p:txBody>
      </p:sp>
      <p:sp>
        <p:nvSpPr>
          <p:cNvPr id="13" name="TextBox 13"/>
          <p:cNvSpPr txBox="1"/>
          <p:nvPr/>
        </p:nvSpPr>
        <p:spPr>
          <a:xfrm>
            <a:off x="12777754" y="8743950"/>
            <a:ext cx="4481546" cy="514350"/>
          </a:xfrm>
          <a:prstGeom prst="rect">
            <a:avLst/>
          </a:prstGeom>
        </p:spPr>
        <p:txBody>
          <a:bodyPr lIns="0" tIns="0" rIns="0" bIns="0" rtlCol="0" anchor="t">
            <a:spAutoFit/>
          </a:bodyPr>
          <a:lstStyle/>
          <a:p>
            <a:pPr algn="r">
              <a:lnSpc>
                <a:spcPts val="4200"/>
              </a:lnSpc>
            </a:pPr>
            <a:r>
              <a:rPr lang="en-US" sz="3000">
                <a:solidFill>
                  <a:srgbClr val="000000"/>
                </a:solidFill>
                <a:latin typeface="Nunito"/>
                <a:ea typeface="Nunito"/>
                <a:cs typeface="Nunito"/>
                <a:sym typeface="Nunito"/>
              </a:rPr>
              <a:t>NMIMS University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452123" y="2957390"/>
            <a:ext cx="15383753" cy="2637935"/>
            <a:chOff x="0" y="0"/>
            <a:chExt cx="4051688" cy="694765"/>
          </a:xfrm>
        </p:grpSpPr>
        <p:sp>
          <p:nvSpPr>
            <p:cNvPr id="6" name="Freeform 6"/>
            <p:cNvSpPr/>
            <p:nvPr/>
          </p:nvSpPr>
          <p:spPr>
            <a:xfrm>
              <a:off x="0" y="0"/>
              <a:ext cx="4051688" cy="694765"/>
            </a:xfrm>
            <a:custGeom>
              <a:avLst/>
              <a:gdLst/>
              <a:ahLst/>
              <a:cxnLst/>
              <a:rect l="l" t="t" r="r" b="b"/>
              <a:pathLst>
                <a:path w="4051688" h="694765">
                  <a:moveTo>
                    <a:pt x="0" y="0"/>
                  </a:moveTo>
                  <a:lnTo>
                    <a:pt x="4051688" y="0"/>
                  </a:lnTo>
                  <a:lnTo>
                    <a:pt x="4051688" y="694765"/>
                  </a:lnTo>
                  <a:lnTo>
                    <a:pt x="0" y="694765"/>
                  </a:lnTo>
                  <a:close/>
                </a:path>
              </a:pathLst>
            </a:custGeom>
            <a:solidFill>
              <a:srgbClr val="F1F2F2"/>
            </a:solidFill>
          </p:spPr>
        </p:sp>
        <p:sp>
          <p:nvSpPr>
            <p:cNvPr id="7" name="TextBox 7"/>
            <p:cNvSpPr txBox="1"/>
            <p:nvPr/>
          </p:nvSpPr>
          <p:spPr>
            <a:xfrm>
              <a:off x="0" y="-38100"/>
              <a:ext cx="4051688" cy="73286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4543721" y="687305"/>
            <a:ext cx="9200557" cy="1984335"/>
            <a:chOff x="0" y="0"/>
            <a:chExt cx="2423192" cy="522623"/>
          </a:xfrm>
        </p:grpSpPr>
        <p:sp>
          <p:nvSpPr>
            <p:cNvPr id="9" name="Freeform 9"/>
            <p:cNvSpPr/>
            <p:nvPr/>
          </p:nvSpPr>
          <p:spPr>
            <a:xfrm>
              <a:off x="0" y="0"/>
              <a:ext cx="2423192" cy="522623"/>
            </a:xfrm>
            <a:custGeom>
              <a:avLst/>
              <a:gdLst/>
              <a:ahLst/>
              <a:cxnLst/>
              <a:rect l="l" t="t" r="r" b="b"/>
              <a:pathLst>
                <a:path w="2423192" h="522623">
                  <a:moveTo>
                    <a:pt x="0" y="0"/>
                  </a:moveTo>
                  <a:lnTo>
                    <a:pt x="2423192" y="0"/>
                  </a:lnTo>
                  <a:lnTo>
                    <a:pt x="2423192" y="522623"/>
                  </a:lnTo>
                  <a:lnTo>
                    <a:pt x="0" y="522623"/>
                  </a:lnTo>
                  <a:close/>
                </a:path>
              </a:pathLst>
            </a:custGeom>
            <a:solidFill>
              <a:srgbClr val="2B4A9D"/>
            </a:solidFill>
            <a:ln w="38100" cap="sq">
              <a:solidFill>
                <a:srgbClr val="F1F2F2"/>
              </a:solidFill>
              <a:prstDash val="solid"/>
              <a:miter/>
            </a:ln>
          </p:spPr>
        </p:sp>
        <p:sp>
          <p:nvSpPr>
            <p:cNvPr id="10" name="TextBox 10"/>
            <p:cNvSpPr txBox="1"/>
            <p:nvPr/>
          </p:nvSpPr>
          <p:spPr>
            <a:xfrm>
              <a:off x="0" y="-38100"/>
              <a:ext cx="2423192" cy="56072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9612555"/>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TextBox 15"/>
          <p:cNvSpPr txBox="1"/>
          <p:nvPr/>
        </p:nvSpPr>
        <p:spPr>
          <a:xfrm>
            <a:off x="4543721" y="904875"/>
            <a:ext cx="9200557" cy="1574070"/>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HYPOTHESIS 1</a:t>
            </a:r>
          </a:p>
          <a:p>
            <a:pPr algn="ctr">
              <a:lnSpc>
                <a:spcPts val="3079"/>
              </a:lnSpc>
            </a:pPr>
            <a:r>
              <a:rPr lang="en-US" sz="2199">
                <a:solidFill>
                  <a:srgbClr val="000000"/>
                </a:solidFill>
                <a:latin typeface="Fredoka"/>
                <a:ea typeface="Fredoka"/>
                <a:cs typeface="Fredoka"/>
                <a:sym typeface="Fredoka"/>
              </a:rPr>
              <a:t>IMPACT OF SENTIMENT ON ONLINE BRAND REPUTATION</a:t>
            </a:r>
          </a:p>
        </p:txBody>
      </p:sp>
      <p:sp>
        <p:nvSpPr>
          <p:cNvPr id="16" name="TextBox 16"/>
          <p:cNvSpPr txBox="1"/>
          <p:nvPr/>
        </p:nvSpPr>
        <p:spPr>
          <a:xfrm>
            <a:off x="7367732" y="3712160"/>
            <a:ext cx="9104784" cy="1825625"/>
          </a:xfrm>
          <a:prstGeom prst="rect">
            <a:avLst/>
          </a:prstGeom>
        </p:spPr>
        <p:txBody>
          <a:bodyPr lIns="0" tIns="0" rIns="0" bIns="0" rtlCol="0" anchor="t">
            <a:spAutoFit/>
          </a:bodyPr>
          <a:lstStyle/>
          <a:p>
            <a:pPr algn="l">
              <a:lnSpc>
                <a:spcPts val="4899"/>
              </a:lnSpc>
            </a:pPr>
            <a:r>
              <a:rPr lang="en-US" sz="3499">
                <a:solidFill>
                  <a:srgbClr val="000000"/>
                </a:solidFill>
                <a:latin typeface="Nunito Bold"/>
                <a:ea typeface="Nunito Bold"/>
                <a:cs typeface="Nunito Bold"/>
                <a:sym typeface="Nunito Bold"/>
              </a:rPr>
              <a:t>The sentiment of online customer reviews is no different from the reputation of the brand.</a:t>
            </a:r>
          </a:p>
        </p:txBody>
      </p:sp>
      <p:grpSp>
        <p:nvGrpSpPr>
          <p:cNvPr id="17" name="Group 17"/>
          <p:cNvGrpSpPr/>
          <p:nvPr/>
        </p:nvGrpSpPr>
        <p:grpSpPr>
          <a:xfrm>
            <a:off x="1452123" y="5879245"/>
            <a:ext cx="15383753" cy="2637935"/>
            <a:chOff x="0" y="0"/>
            <a:chExt cx="4051688" cy="694765"/>
          </a:xfrm>
        </p:grpSpPr>
        <p:sp>
          <p:nvSpPr>
            <p:cNvPr id="18" name="Freeform 18"/>
            <p:cNvSpPr/>
            <p:nvPr/>
          </p:nvSpPr>
          <p:spPr>
            <a:xfrm>
              <a:off x="0" y="0"/>
              <a:ext cx="4051688" cy="694765"/>
            </a:xfrm>
            <a:custGeom>
              <a:avLst/>
              <a:gdLst/>
              <a:ahLst/>
              <a:cxnLst/>
              <a:rect l="l" t="t" r="r" b="b"/>
              <a:pathLst>
                <a:path w="4051688" h="694765">
                  <a:moveTo>
                    <a:pt x="0" y="0"/>
                  </a:moveTo>
                  <a:lnTo>
                    <a:pt x="4051688" y="0"/>
                  </a:lnTo>
                  <a:lnTo>
                    <a:pt x="4051688" y="694765"/>
                  </a:lnTo>
                  <a:lnTo>
                    <a:pt x="0" y="694765"/>
                  </a:lnTo>
                  <a:close/>
                </a:path>
              </a:pathLst>
            </a:custGeom>
            <a:solidFill>
              <a:srgbClr val="F1F2F2"/>
            </a:solidFill>
          </p:spPr>
        </p:sp>
        <p:sp>
          <p:nvSpPr>
            <p:cNvPr id="19" name="TextBox 19"/>
            <p:cNvSpPr txBox="1"/>
            <p:nvPr/>
          </p:nvSpPr>
          <p:spPr>
            <a:xfrm>
              <a:off x="0" y="-38100"/>
              <a:ext cx="4051688" cy="73286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2059652" y="3334970"/>
            <a:ext cx="4156254" cy="1099820"/>
          </a:xfrm>
          <a:prstGeom prst="rect">
            <a:avLst/>
          </a:prstGeom>
        </p:spPr>
        <p:txBody>
          <a:bodyPr lIns="0" tIns="0" rIns="0" bIns="0" rtlCol="0" anchor="t">
            <a:spAutoFit/>
          </a:bodyPr>
          <a:lstStyle/>
          <a:p>
            <a:pPr algn="ctr">
              <a:lnSpc>
                <a:spcPts val="4480"/>
              </a:lnSpc>
            </a:pPr>
            <a:r>
              <a:rPr lang="en-US" sz="3200">
                <a:solidFill>
                  <a:srgbClr val="000000"/>
                </a:solidFill>
                <a:latin typeface="Fredoka"/>
                <a:ea typeface="Fredoka"/>
                <a:cs typeface="Fredoka"/>
                <a:sym typeface="Fredoka"/>
              </a:rPr>
              <a:t>NULL HYPOTHESIS</a:t>
            </a:r>
          </a:p>
          <a:p>
            <a:pPr algn="ctr">
              <a:lnSpc>
                <a:spcPts val="4480"/>
              </a:lnSpc>
            </a:pPr>
            <a:r>
              <a:rPr lang="en-US" sz="3200">
                <a:solidFill>
                  <a:srgbClr val="000000"/>
                </a:solidFill>
                <a:latin typeface="Fredoka"/>
                <a:ea typeface="Fredoka"/>
                <a:cs typeface="Fredoka"/>
                <a:sym typeface="Fredoka"/>
              </a:rPr>
              <a:t>(H0)</a:t>
            </a:r>
          </a:p>
        </p:txBody>
      </p:sp>
      <p:sp>
        <p:nvSpPr>
          <p:cNvPr id="21" name="TextBox 21"/>
          <p:cNvSpPr txBox="1"/>
          <p:nvPr/>
        </p:nvSpPr>
        <p:spPr>
          <a:xfrm>
            <a:off x="2059652" y="6256825"/>
            <a:ext cx="4156254" cy="1581149"/>
          </a:xfrm>
          <a:prstGeom prst="rect">
            <a:avLst/>
          </a:prstGeom>
        </p:spPr>
        <p:txBody>
          <a:bodyPr lIns="0" tIns="0" rIns="0" bIns="0" rtlCol="0" anchor="t">
            <a:spAutoFit/>
          </a:bodyPr>
          <a:lstStyle/>
          <a:p>
            <a:pPr algn="ctr">
              <a:lnSpc>
                <a:spcPts val="4200"/>
              </a:lnSpc>
            </a:pPr>
            <a:r>
              <a:rPr lang="en-US" sz="3000">
                <a:solidFill>
                  <a:srgbClr val="000000"/>
                </a:solidFill>
                <a:latin typeface="Fredoka"/>
                <a:ea typeface="Fredoka"/>
                <a:cs typeface="Fredoka"/>
                <a:sym typeface="Fredoka"/>
              </a:rPr>
              <a:t>ALTERNATIVE HYPOTHESIS</a:t>
            </a:r>
          </a:p>
          <a:p>
            <a:pPr algn="ctr">
              <a:lnSpc>
                <a:spcPts val="4200"/>
              </a:lnSpc>
            </a:pPr>
            <a:r>
              <a:rPr lang="en-US" sz="3000">
                <a:solidFill>
                  <a:srgbClr val="000000"/>
                </a:solidFill>
                <a:latin typeface="Fredoka"/>
                <a:ea typeface="Fredoka"/>
                <a:cs typeface="Fredoka"/>
                <a:sym typeface="Fredoka"/>
              </a:rPr>
              <a:t>(HA)</a:t>
            </a:r>
          </a:p>
        </p:txBody>
      </p:sp>
      <p:sp>
        <p:nvSpPr>
          <p:cNvPr id="22" name="TextBox 22"/>
          <p:cNvSpPr txBox="1"/>
          <p:nvPr/>
        </p:nvSpPr>
        <p:spPr>
          <a:xfrm>
            <a:off x="7367732" y="6444150"/>
            <a:ext cx="9104784" cy="1206500"/>
          </a:xfrm>
          <a:prstGeom prst="rect">
            <a:avLst/>
          </a:prstGeom>
        </p:spPr>
        <p:txBody>
          <a:bodyPr lIns="0" tIns="0" rIns="0" bIns="0" rtlCol="0" anchor="t">
            <a:spAutoFit/>
          </a:bodyPr>
          <a:lstStyle/>
          <a:p>
            <a:pPr algn="l">
              <a:lnSpc>
                <a:spcPts val="4899"/>
              </a:lnSpc>
            </a:pPr>
            <a:r>
              <a:rPr lang="en-US" sz="3499">
                <a:solidFill>
                  <a:srgbClr val="000000"/>
                </a:solidFill>
                <a:latin typeface="Nunito Bold"/>
                <a:ea typeface="Nunito Bold"/>
                <a:cs typeface="Nunito Bold"/>
                <a:sym typeface="Nunito Bold"/>
              </a:rPr>
              <a:t>The sentiment of online customer reviews is different from the reputation of the brand.</a:t>
            </a:r>
          </a:p>
        </p:txBody>
      </p:sp>
      <p:sp>
        <p:nvSpPr>
          <p:cNvPr id="23" name="AutoShape 23"/>
          <p:cNvSpPr/>
          <p:nvPr/>
        </p:nvSpPr>
        <p:spPr>
          <a:xfrm rot="-5369237">
            <a:off x="5617498" y="4209683"/>
            <a:ext cx="2128873" cy="0"/>
          </a:xfrm>
          <a:prstGeom prst="line">
            <a:avLst/>
          </a:prstGeom>
          <a:ln w="133350" cap="flat">
            <a:solidFill>
              <a:srgbClr val="DDDEDE"/>
            </a:solidFill>
            <a:prstDash val="solid"/>
            <a:headEnd type="none" w="sm" len="sm"/>
            <a:tailEnd type="none" w="sm" len="sm"/>
          </a:ln>
        </p:spPr>
      </p:sp>
      <p:sp>
        <p:nvSpPr>
          <p:cNvPr id="24" name="AutoShape 24"/>
          <p:cNvSpPr/>
          <p:nvPr/>
        </p:nvSpPr>
        <p:spPr>
          <a:xfrm rot="-5369237">
            <a:off x="5617498" y="7131538"/>
            <a:ext cx="2128873" cy="0"/>
          </a:xfrm>
          <a:prstGeom prst="line">
            <a:avLst/>
          </a:prstGeom>
          <a:ln w="133350" cap="flat">
            <a:solidFill>
              <a:srgbClr val="DDDEDE"/>
            </a:solidFill>
            <a:prstDash val="solid"/>
            <a:headEnd type="none" w="sm" len="sm"/>
            <a:tailEnd type="none" w="sm" len="sm"/>
          </a:ln>
        </p:spPr>
      </p:sp>
      <p:sp>
        <p:nvSpPr>
          <p:cNvPr id="25" name="TextBox 25"/>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19</a:t>
            </a:r>
          </a:p>
        </p:txBody>
      </p:sp>
      <p:sp>
        <p:nvSpPr>
          <p:cNvPr id="26" name="Freeform 26"/>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435058" y="189184"/>
            <a:ext cx="3755395" cy="4229867"/>
            <a:chOff x="0" y="0"/>
            <a:chExt cx="2354580" cy="2652067"/>
          </a:xfrm>
        </p:grpSpPr>
        <p:sp>
          <p:nvSpPr>
            <p:cNvPr id="3" name="Freeform 3"/>
            <p:cNvSpPr/>
            <p:nvPr/>
          </p:nvSpPr>
          <p:spPr>
            <a:xfrm>
              <a:off x="0" y="0"/>
              <a:ext cx="2353310" cy="2652067"/>
            </a:xfrm>
            <a:custGeom>
              <a:avLst/>
              <a:gdLst/>
              <a:ahLst/>
              <a:cxnLst/>
              <a:rect l="l" t="t" r="r" b="b"/>
              <a:pathLst>
                <a:path w="2353310" h="2652067">
                  <a:moveTo>
                    <a:pt x="784860" y="2584757"/>
                  </a:moveTo>
                  <a:cubicBezTo>
                    <a:pt x="905510" y="2625397"/>
                    <a:pt x="1042670" y="2652067"/>
                    <a:pt x="1177290" y="2652067"/>
                  </a:cubicBezTo>
                  <a:cubicBezTo>
                    <a:pt x="1311910" y="2652067"/>
                    <a:pt x="1441450" y="2629207"/>
                    <a:pt x="1560830" y="2588567"/>
                  </a:cubicBezTo>
                  <a:cubicBezTo>
                    <a:pt x="1563370" y="2587297"/>
                    <a:pt x="1565910" y="2587297"/>
                    <a:pt x="1568450" y="2586027"/>
                  </a:cubicBezTo>
                  <a:cubicBezTo>
                    <a:pt x="2016760" y="2423467"/>
                    <a:pt x="2346960" y="1994207"/>
                    <a:pt x="2353310" y="1493224"/>
                  </a:cubicBezTo>
                  <a:lnTo>
                    <a:pt x="2353310" y="0"/>
                  </a:lnTo>
                  <a:lnTo>
                    <a:pt x="0" y="0"/>
                  </a:lnTo>
                  <a:lnTo>
                    <a:pt x="0" y="1492121"/>
                  </a:lnTo>
                  <a:cubicBezTo>
                    <a:pt x="6350" y="1996747"/>
                    <a:pt x="331470" y="2426007"/>
                    <a:pt x="784860" y="2584757"/>
                  </a:cubicBezTo>
                  <a:close/>
                </a:path>
              </a:pathLst>
            </a:custGeom>
            <a:solidFill>
              <a:srgbClr val="2B4A9D"/>
            </a:solidFill>
          </p:spPr>
        </p:sp>
      </p:grpSp>
      <p:grpSp>
        <p:nvGrpSpPr>
          <p:cNvPr id="4" name="Group 4"/>
          <p:cNvGrpSpPr>
            <a:grpSpLocks noChangeAspect="1"/>
          </p:cNvGrpSpPr>
          <p:nvPr/>
        </p:nvGrpSpPr>
        <p:grpSpPr>
          <a:xfrm>
            <a:off x="1043835" y="505196"/>
            <a:ext cx="2537841" cy="2537841"/>
            <a:chOff x="0" y="0"/>
            <a:chExt cx="6350000" cy="6350000"/>
          </a:xfrm>
        </p:grpSpPr>
        <p:sp>
          <p:nvSpPr>
            <p:cNvPr id="5" name="Freeform 5"/>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stretch>
                <a:fillRect t="-28437" b="-49340"/>
              </a:stretch>
            </a:blipFill>
          </p:spPr>
        </p:sp>
        <p:sp>
          <p:nvSpPr>
            <p:cNvPr id="6" name="Freeform 6"/>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DDDEDE"/>
            </a:solidFill>
          </p:spPr>
        </p:sp>
      </p:grpSp>
      <p:grpSp>
        <p:nvGrpSpPr>
          <p:cNvPr id="7" name="Group 7"/>
          <p:cNvGrpSpPr/>
          <p:nvPr/>
        </p:nvGrpSpPr>
        <p:grpSpPr>
          <a:xfrm rot="-10800000">
            <a:off x="7266338" y="189184"/>
            <a:ext cx="3755395" cy="4229867"/>
            <a:chOff x="0" y="0"/>
            <a:chExt cx="2354580" cy="2652067"/>
          </a:xfrm>
        </p:grpSpPr>
        <p:sp>
          <p:nvSpPr>
            <p:cNvPr id="8" name="Freeform 8"/>
            <p:cNvSpPr/>
            <p:nvPr/>
          </p:nvSpPr>
          <p:spPr>
            <a:xfrm>
              <a:off x="0" y="0"/>
              <a:ext cx="2353310" cy="2652067"/>
            </a:xfrm>
            <a:custGeom>
              <a:avLst/>
              <a:gdLst/>
              <a:ahLst/>
              <a:cxnLst/>
              <a:rect l="l" t="t" r="r" b="b"/>
              <a:pathLst>
                <a:path w="2353310" h="2652067">
                  <a:moveTo>
                    <a:pt x="784860" y="2584757"/>
                  </a:moveTo>
                  <a:cubicBezTo>
                    <a:pt x="905510" y="2625397"/>
                    <a:pt x="1042670" y="2652067"/>
                    <a:pt x="1177290" y="2652067"/>
                  </a:cubicBezTo>
                  <a:cubicBezTo>
                    <a:pt x="1311910" y="2652067"/>
                    <a:pt x="1441450" y="2629207"/>
                    <a:pt x="1560830" y="2588567"/>
                  </a:cubicBezTo>
                  <a:cubicBezTo>
                    <a:pt x="1563370" y="2587297"/>
                    <a:pt x="1565910" y="2587297"/>
                    <a:pt x="1568450" y="2586027"/>
                  </a:cubicBezTo>
                  <a:cubicBezTo>
                    <a:pt x="2016760" y="2423467"/>
                    <a:pt x="2346960" y="1994207"/>
                    <a:pt x="2353310" y="1493224"/>
                  </a:cubicBezTo>
                  <a:lnTo>
                    <a:pt x="2353310" y="0"/>
                  </a:lnTo>
                  <a:lnTo>
                    <a:pt x="0" y="0"/>
                  </a:lnTo>
                  <a:lnTo>
                    <a:pt x="0" y="1492121"/>
                  </a:lnTo>
                  <a:cubicBezTo>
                    <a:pt x="6350" y="1996747"/>
                    <a:pt x="331470" y="2426007"/>
                    <a:pt x="784860" y="2584757"/>
                  </a:cubicBezTo>
                  <a:close/>
                </a:path>
              </a:pathLst>
            </a:custGeom>
            <a:solidFill>
              <a:srgbClr val="2B4A9D"/>
            </a:solidFill>
          </p:spPr>
        </p:sp>
      </p:grpSp>
      <p:grpSp>
        <p:nvGrpSpPr>
          <p:cNvPr id="9" name="Group 9"/>
          <p:cNvGrpSpPr>
            <a:grpSpLocks noChangeAspect="1"/>
          </p:cNvGrpSpPr>
          <p:nvPr/>
        </p:nvGrpSpPr>
        <p:grpSpPr>
          <a:xfrm>
            <a:off x="7875115" y="505196"/>
            <a:ext cx="2537841" cy="2537841"/>
            <a:chOff x="0" y="0"/>
            <a:chExt cx="6350000" cy="6350000"/>
          </a:xfrm>
        </p:grpSpPr>
        <p:sp>
          <p:nvSpPr>
            <p:cNvPr id="10" name="Freeform 10"/>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3"/>
              <a:stretch>
                <a:fillRect t="-6249"/>
              </a:stretch>
            </a:blipFill>
          </p:spPr>
        </p:sp>
        <p:sp>
          <p:nvSpPr>
            <p:cNvPr id="11" name="Freeform 11"/>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DDDEDE"/>
            </a:solidFill>
          </p:spPr>
        </p:sp>
      </p:grpSp>
      <p:grpSp>
        <p:nvGrpSpPr>
          <p:cNvPr id="12" name="Group 12"/>
          <p:cNvGrpSpPr/>
          <p:nvPr/>
        </p:nvGrpSpPr>
        <p:grpSpPr>
          <a:xfrm rot="-10800000">
            <a:off x="14168352" y="189184"/>
            <a:ext cx="3755395" cy="4229867"/>
            <a:chOff x="0" y="0"/>
            <a:chExt cx="2354580" cy="2652067"/>
          </a:xfrm>
        </p:grpSpPr>
        <p:sp>
          <p:nvSpPr>
            <p:cNvPr id="13" name="Freeform 13"/>
            <p:cNvSpPr/>
            <p:nvPr/>
          </p:nvSpPr>
          <p:spPr>
            <a:xfrm>
              <a:off x="0" y="0"/>
              <a:ext cx="2353310" cy="2652067"/>
            </a:xfrm>
            <a:custGeom>
              <a:avLst/>
              <a:gdLst/>
              <a:ahLst/>
              <a:cxnLst/>
              <a:rect l="l" t="t" r="r" b="b"/>
              <a:pathLst>
                <a:path w="2353310" h="2652067">
                  <a:moveTo>
                    <a:pt x="784860" y="2584757"/>
                  </a:moveTo>
                  <a:cubicBezTo>
                    <a:pt x="905510" y="2625397"/>
                    <a:pt x="1042670" y="2652067"/>
                    <a:pt x="1177290" y="2652067"/>
                  </a:cubicBezTo>
                  <a:cubicBezTo>
                    <a:pt x="1311910" y="2652067"/>
                    <a:pt x="1441450" y="2629207"/>
                    <a:pt x="1560830" y="2588567"/>
                  </a:cubicBezTo>
                  <a:cubicBezTo>
                    <a:pt x="1563370" y="2587297"/>
                    <a:pt x="1565910" y="2587297"/>
                    <a:pt x="1568450" y="2586027"/>
                  </a:cubicBezTo>
                  <a:cubicBezTo>
                    <a:pt x="2016760" y="2423467"/>
                    <a:pt x="2346960" y="1994207"/>
                    <a:pt x="2353310" y="1493224"/>
                  </a:cubicBezTo>
                  <a:lnTo>
                    <a:pt x="2353310" y="0"/>
                  </a:lnTo>
                  <a:lnTo>
                    <a:pt x="0" y="0"/>
                  </a:lnTo>
                  <a:lnTo>
                    <a:pt x="0" y="1492121"/>
                  </a:lnTo>
                  <a:cubicBezTo>
                    <a:pt x="6350" y="1996747"/>
                    <a:pt x="331470" y="2426007"/>
                    <a:pt x="784860" y="2584757"/>
                  </a:cubicBezTo>
                  <a:close/>
                </a:path>
              </a:pathLst>
            </a:custGeom>
            <a:solidFill>
              <a:srgbClr val="2B4A9D"/>
            </a:solidFill>
          </p:spPr>
        </p:sp>
      </p:grpSp>
      <p:grpSp>
        <p:nvGrpSpPr>
          <p:cNvPr id="14" name="Group 14"/>
          <p:cNvGrpSpPr>
            <a:grpSpLocks noChangeAspect="1"/>
          </p:cNvGrpSpPr>
          <p:nvPr/>
        </p:nvGrpSpPr>
        <p:grpSpPr>
          <a:xfrm>
            <a:off x="14777129" y="505196"/>
            <a:ext cx="2537841" cy="2537841"/>
            <a:chOff x="0" y="0"/>
            <a:chExt cx="6350000" cy="6350000"/>
          </a:xfrm>
        </p:grpSpPr>
        <p:sp>
          <p:nvSpPr>
            <p:cNvPr id="15" name="Freeform 15"/>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4"/>
              <a:stretch>
                <a:fillRect l="-1490" r="-1490"/>
              </a:stretch>
            </a:blipFill>
          </p:spPr>
        </p:sp>
        <p:sp>
          <p:nvSpPr>
            <p:cNvPr id="16" name="Freeform 16"/>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DDDEDE"/>
            </a:solidFill>
          </p:spPr>
        </p:sp>
      </p:grpSp>
      <p:sp>
        <p:nvSpPr>
          <p:cNvPr id="17" name="TextBox 17"/>
          <p:cNvSpPr txBox="1"/>
          <p:nvPr/>
        </p:nvSpPr>
        <p:spPr>
          <a:xfrm>
            <a:off x="435058" y="3224672"/>
            <a:ext cx="3755395" cy="1090811"/>
          </a:xfrm>
          <a:prstGeom prst="rect">
            <a:avLst/>
          </a:prstGeom>
        </p:spPr>
        <p:txBody>
          <a:bodyPr lIns="0" tIns="0" rIns="0" bIns="0" rtlCol="0" anchor="t">
            <a:spAutoFit/>
          </a:bodyPr>
          <a:lstStyle/>
          <a:p>
            <a:pPr algn="ctr">
              <a:lnSpc>
                <a:spcPts val="4373"/>
              </a:lnSpc>
            </a:pPr>
            <a:r>
              <a:rPr lang="en-US" sz="3123" dirty="0" err="1">
                <a:solidFill>
                  <a:srgbClr val="000000"/>
                </a:solidFill>
                <a:latin typeface="Canva Sans Bold"/>
                <a:ea typeface="Canva Sans Bold"/>
                <a:cs typeface="Canva Sans Bold"/>
                <a:sym typeface="Canva Sans Bold"/>
              </a:rPr>
              <a:t>Roshni</a:t>
            </a:r>
            <a:r>
              <a:rPr lang="en-US" sz="3123" dirty="0">
                <a:solidFill>
                  <a:srgbClr val="000000"/>
                </a:solidFill>
                <a:latin typeface="Canva Sans Bold"/>
                <a:ea typeface="Canva Sans Bold"/>
                <a:cs typeface="Canva Sans Bold"/>
                <a:sym typeface="Canva Sans Bold"/>
              </a:rPr>
              <a:t> Panda </a:t>
            </a:r>
          </a:p>
          <a:p>
            <a:pPr algn="ctr">
              <a:lnSpc>
                <a:spcPts val="4373"/>
              </a:lnSpc>
              <a:spcBef>
                <a:spcPct val="0"/>
              </a:spcBef>
            </a:pPr>
            <a:endParaRPr lang="en-US" sz="3123" dirty="0">
              <a:solidFill>
                <a:srgbClr val="000000"/>
              </a:solidFill>
              <a:latin typeface="Canva Sans Bold"/>
              <a:ea typeface="Canva Sans Bold"/>
              <a:cs typeface="Canva Sans Bold"/>
              <a:sym typeface="Canva Sans Bold"/>
            </a:endParaRPr>
          </a:p>
        </p:txBody>
      </p:sp>
      <p:sp>
        <p:nvSpPr>
          <p:cNvPr id="18" name="TextBox 18"/>
          <p:cNvSpPr txBox="1"/>
          <p:nvPr/>
        </p:nvSpPr>
        <p:spPr>
          <a:xfrm>
            <a:off x="7266338" y="3224672"/>
            <a:ext cx="3755395" cy="1090811"/>
          </a:xfrm>
          <a:prstGeom prst="rect">
            <a:avLst/>
          </a:prstGeom>
        </p:spPr>
        <p:txBody>
          <a:bodyPr lIns="0" tIns="0" rIns="0" bIns="0" rtlCol="0" anchor="t">
            <a:spAutoFit/>
          </a:bodyPr>
          <a:lstStyle/>
          <a:p>
            <a:pPr algn="ctr">
              <a:lnSpc>
                <a:spcPts val="4373"/>
              </a:lnSpc>
            </a:pPr>
            <a:r>
              <a:rPr lang="en-US" sz="3123" dirty="0" err="1">
                <a:solidFill>
                  <a:srgbClr val="000000"/>
                </a:solidFill>
                <a:latin typeface="Canva Sans Bold"/>
                <a:ea typeface="Canva Sans Bold"/>
                <a:cs typeface="Canva Sans Bold"/>
                <a:sym typeface="Canva Sans Bold"/>
              </a:rPr>
              <a:t>Atharva</a:t>
            </a:r>
            <a:r>
              <a:rPr lang="en-US" sz="3123" dirty="0">
                <a:solidFill>
                  <a:srgbClr val="000000"/>
                </a:solidFill>
                <a:latin typeface="Canva Sans Bold"/>
                <a:ea typeface="Canva Sans Bold"/>
                <a:cs typeface="Canva Sans Bold"/>
                <a:sym typeface="Canva Sans Bold"/>
              </a:rPr>
              <a:t> Kulkarni</a:t>
            </a:r>
          </a:p>
          <a:p>
            <a:pPr algn="ctr">
              <a:lnSpc>
                <a:spcPts val="4373"/>
              </a:lnSpc>
              <a:spcBef>
                <a:spcPct val="0"/>
              </a:spcBef>
            </a:pPr>
            <a:endParaRPr lang="en-US" sz="3123" dirty="0">
              <a:solidFill>
                <a:srgbClr val="000000"/>
              </a:solidFill>
              <a:latin typeface="Canva Sans Bold"/>
              <a:ea typeface="Canva Sans Bold"/>
              <a:cs typeface="Canva Sans Bold"/>
              <a:sym typeface="Canva Sans Bold"/>
            </a:endParaRPr>
          </a:p>
        </p:txBody>
      </p:sp>
      <p:sp>
        <p:nvSpPr>
          <p:cNvPr id="19" name="TextBox 19"/>
          <p:cNvSpPr txBox="1"/>
          <p:nvPr/>
        </p:nvSpPr>
        <p:spPr>
          <a:xfrm>
            <a:off x="14168352" y="3224672"/>
            <a:ext cx="3755395" cy="526554"/>
          </a:xfrm>
          <a:prstGeom prst="rect">
            <a:avLst/>
          </a:prstGeom>
        </p:spPr>
        <p:txBody>
          <a:bodyPr lIns="0" tIns="0" rIns="0" bIns="0" rtlCol="0" anchor="t">
            <a:spAutoFit/>
          </a:bodyPr>
          <a:lstStyle/>
          <a:p>
            <a:pPr algn="ctr">
              <a:lnSpc>
                <a:spcPts val="4373"/>
              </a:lnSpc>
            </a:pPr>
            <a:r>
              <a:rPr lang="en-US" sz="3123" dirty="0" err="1">
                <a:solidFill>
                  <a:srgbClr val="000000"/>
                </a:solidFill>
                <a:latin typeface="Canva Sans Bold"/>
                <a:ea typeface="Canva Sans Bold"/>
                <a:cs typeface="Canva Sans Bold"/>
                <a:sym typeface="Canva Sans Bold"/>
              </a:rPr>
              <a:t>Jinav</a:t>
            </a:r>
            <a:r>
              <a:rPr lang="en-US" sz="3123" dirty="0">
                <a:solidFill>
                  <a:srgbClr val="000000"/>
                </a:solidFill>
                <a:latin typeface="Canva Sans Bold"/>
                <a:ea typeface="Canva Sans Bold"/>
                <a:cs typeface="Canva Sans Bold"/>
                <a:sym typeface="Canva Sans Bold"/>
              </a:rPr>
              <a:t> </a:t>
            </a:r>
            <a:r>
              <a:rPr lang="en-US" sz="3123" dirty="0" smtClean="0">
                <a:solidFill>
                  <a:srgbClr val="000000"/>
                </a:solidFill>
                <a:latin typeface="Canva Sans Bold"/>
                <a:ea typeface="Canva Sans Bold"/>
                <a:cs typeface="Canva Sans Bold"/>
                <a:sym typeface="Canva Sans Bold"/>
              </a:rPr>
              <a:t>Gala</a:t>
            </a:r>
            <a:endParaRPr lang="en-US" sz="3123" dirty="0">
              <a:solidFill>
                <a:srgbClr val="000000"/>
              </a:solidFill>
              <a:latin typeface="Canva Sans Bold"/>
              <a:ea typeface="Canva Sans Bold"/>
              <a:cs typeface="Canva Sans Bold"/>
              <a:sym typeface="Canva Sans Bold"/>
            </a:endParaRPr>
          </a:p>
        </p:txBody>
      </p:sp>
      <p:grpSp>
        <p:nvGrpSpPr>
          <p:cNvPr id="20" name="Group 20"/>
          <p:cNvGrpSpPr/>
          <p:nvPr/>
        </p:nvGrpSpPr>
        <p:grpSpPr>
          <a:xfrm rot="-10800000">
            <a:off x="3510943" y="5753230"/>
            <a:ext cx="3755395" cy="4229867"/>
            <a:chOff x="0" y="0"/>
            <a:chExt cx="2354580" cy="2652067"/>
          </a:xfrm>
        </p:grpSpPr>
        <p:sp>
          <p:nvSpPr>
            <p:cNvPr id="21" name="Freeform 21"/>
            <p:cNvSpPr/>
            <p:nvPr/>
          </p:nvSpPr>
          <p:spPr>
            <a:xfrm>
              <a:off x="0" y="0"/>
              <a:ext cx="2353310" cy="2652067"/>
            </a:xfrm>
            <a:custGeom>
              <a:avLst/>
              <a:gdLst/>
              <a:ahLst/>
              <a:cxnLst/>
              <a:rect l="l" t="t" r="r" b="b"/>
              <a:pathLst>
                <a:path w="2353310" h="2652067">
                  <a:moveTo>
                    <a:pt x="784860" y="2584757"/>
                  </a:moveTo>
                  <a:cubicBezTo>
                    <a:pt x="905510" y="2625397"/>
                    <a:pt x="1042670" y="2652067"/>
                    <a:pt x="1177290" y="2652067"/>
                  </a:cubicBezTo>
                  <a:cubicBezTo>
                    <a:pt x="1311910" y="2652067"/>
                    <a:pt x="1441450" y="2629207"/>
                    <a:pt x="1560830" y="2588567"/>
                  </a:cubicBezTo>
                  <a:cubicBezTo>
                    <a:pt x="1563370" y="2587297"/>
                    <a:pt x="1565910" y="2587297"/>
                    <a:pt x="1568450" y="2586027"/>
                  </a:cubicBezTo>
                  <a:cubicBezTo>
                    <a:pt x="2016760" y="2423467"/>
                    <a:pt x="2346960" y="1994207"/>
                    <a:pt x="2353310" y="1493224"/>
                  </a:cubicBezTo>
                  <a:lnTo>
                    <a:pt x="2353310" y="0"/>
                  </a:lnTo>
                  <a:lnTo>
                    <a:pt x="0" y="0"/>
                  </a:lnTo>
                  <a:lnTo>
                    <a:pt x="0" y="1492121"/>
                  </a:lnTo>
                  <a:cubicBezTo>
                    <a:pt x="6350" y="1996747"/>
                    <a:pt x="331470" y="2426007"/>
                    <a:pt x="784860" y="2584757"/>
                  </a:cubicBezTo>
                  <a:close/>
                </a:path>
              </a:pathLst>
            </a:custGeom>
            <a:solidFill>
              <a:srgbClr val="2B4A9D"/>
            </a:solidFill>
          </p:spPr>
        </p:sp>
      </p:grpSp>
      <p:grpSp>
        <p:nvGrpSpPr>
          <p:cNvPr id="22" name="Group 22"/>
          <p:cNvGrpSpPr>
            <a:grpSpLocks noChangeAspect="1"/>
          </p:cNvGrpSpPr>
          <p:nvPr/>
        </p:nvGrpSpPr>
        <p:grpSpPr>
          <a:xfrm>
            <a:off x="4119720" y="6069242"/>
            <a:ext cx="2537841" cy="2537841"/>
            <a:chOff x="0" y="0"/>
            <a:chExt cx="6350000" cy="6350000"/>
          </a:xfrm>
        </p:grpSpPr>
        <p:sp>
          <p:nvSpPr>
            <p:cNvPr id="23" name="Freeform 23"/>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5"/>
              <a:stretch>
                <a:fillRect t="-4643" b="-4643"/>
              </a:stretch>
            </a:blipFill>
          </p:spPr>
        </p:sp>
        <p:sp>
          <p:nvSpPr>
            <p:cNvPr id="24" name="Freeform 24"/>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DDDEDE"/>
            </a:solidFill>
          </p:spPr>
        </p:sp>
      </p:grpSp>
      <p:sp>
        <p:nvSpPr>
          <p:cNvPr id="25" name="TextBox 25"/>
          <p:cNvSpPr txBox="1"/>
          <p:nvPr/>
        </p:nvSpPr>
        <p:spPr>
          <a:xfrm>
            <a:off x="3510943" y="8788718"/>
            <a:ext cx="3755395" cy="526554"/>
          </a:xfrm>
          <a:prstGeom prst="rect">
            <a:avLst/>
          </a:prstGeom>
        </p:spPr>
        <p:txBody>
          <a:bodyPr lIns="0" tIns="0" rIns="0" bIns="0" rtlCol="0" anchor="t">
            <a:spAutoFit/>
          </a:bodyPr>
          <a:lstStyle/>
          <a:p>
            <a:pPr algn="ctr">
              <a:lnSpc>
                <a:spcPts val="4373"/>
              </a:lnSpc>
            </a:pPr>
            <a:r>
              <a:rPr lang="en-US" sz="3123" dirty="0" err="1">
                <a:solidFill>
                  <a:srgbClr val="000000"/>
                </a:solidFill>
                <a:latin typeface="Canva Sans Bold"/>
                <a:ea typeface="Canva Sans Bold"/>
                <a:cs typeface="Canva Sans Bold"/>
                <a:sym typeface="Canva Sans Bold"/>
              </a:rPr>
              <a:t>Nidhi</a:t>
            </a:r>
            <a:r>
              <a:rPr lang="en-US" sz="3123" dirty="0">
                <a:solidFill>
                  <a:srgbClr val="000000"/>
                </a:solidFill>
                <a:latin typeface="Canva Sans Bold"/>
                <a:ea typeface="Canva Sans Bold"/>
                <a:cs typeface="Canva Sans Bold"/>
                <a:sym typeface="Canva Sans Bold"/>
              </a:rPr>
              <a:t> </a:t>
            </a:r>
            <a:r>
              <a:rPr lang="en-US" sz="3123" dirty="0" err="1" smtClean="0">
                <a:solidFill>
                  <a:srgbClr val="000000"/>
                </a:solidFill>
                <a:latin typeface="Canva Sans Bold"/>
                <a:ea typeface="Canva Sans Bold"/>
                <a:cs typeface="Canva Sans Bold"/>
                <a:sym typeface="Canva Sans Bold"/>
              </a:rPr>
              <a:t>Dahiya</a:t>
            </a:r>
            <a:endParaRPr lang="en-US" sz="3123" dirty="0">
              <a:solidFill>
                <a:srgbClr val="000000"/>
              </a:solidFill>
              <a:latin typeface="Canva Sans Bold"/>
              <a:ea typeface="Canva Sans Bold"/>
              <a:cs typeface="Canva Sans Bold"/>
              <a:sym typeface="Canva Sans Bold"/>
            </a:endParaRPr>
          </a:p>
        </p:txBody>
      </p:sp>
      <p:grpSp>
        <p:nvGrpSpPr>
          <p:cNvPr id="26" name="Group 26"/>
          <p:cNvGrpSpPr/>
          <p:nvPr/>
        </p:nvGrpSpPr>
        <p:grpSpPr>
          <a:xfrm rot="-10800000">
            <a:off x="11021733" y="5753230"/>
            <a:ext cx="3755395" cy="4229867"/>
            <a:chOff x="0" y="0"/>
            <a:chExt cx="2354580" cy="2652067"/>
          </a:xfrm>
        </p:grpSpPr>
        <p:sp>
          <p:nvSpPr>
            <p:cNvPr id="27" name="Freeform 27"/>
            <p:cNvSpPr/>
            <p:nvPr/>
          </p:nvSpPr>
          <p:spPr>
            <a:xfrm>
              <a:off x="0" y="0"/>
              <a:ext cx="2353310" cy="2652067"/>
            </a:xfrm>
            <a:custGeom>
              <a:avLst/>
              <a:gdLst/>
              <a:ahLst/>
              <a:cxnLst/>
              <a:rect l="l" t="t" r="r" b="b"/>
              <a:pathLst>
                <a:path w="2353310" h="2652067">
                  <a:moveTo>
                    <a:pt x="784860" y="2584757"/>
                  </a:moveTo>
                  <a:cubicBezTo>
                    <a:pt x="905510" y="2625397"/>
                    <a:pt x="1042670" y="2652067"/>
                    <a:pt x="1177290" y="2652067"/>
                  </a:cubicBezTo>
                  <a:cubicBezTo>
                    <a:pt x="1311910" y="2652067"/>
                    <a:pt x="1441450" y="2629207"/>
                    <a:pt x="1560830" y="2588567"/>
                  </a:cubicBezTo>
                  <a:cubicBezTo>
                    <a:pt x="1563370" y="2587297"/>
                    <a:pt x="1565910" y="2587297"/>
                    <a:pt x="1568450" y="2586027"/>
                  </a:cubicBezTo>
                  <a:cubicBezTo>
                    <a:pt x="2016760" y="2423467"/>
                    <a:pt x="2346960" y="1994207"/>
                    <a:pt x="2353310" y="1493224"/>
                  </a:cubicBezTo>
                  <a:lnTo>
                    <a:pt x="2353310" y="0"/>
                  </a:lnTo>
                  <a:lnTo>
                    <a:pt x="0" y="0"/>
                  </a:lnTo>
                  <a:lnTo>
                    <a:pt x="0" y="1492121"/>
                  </a:lnTo>
                  <a:cubicBezTo>
                    <a:pt x="6350" y="1996747"/>
                    <a:pt x="331470" y="2426007"/>
                    <a:pt x="784860" y="2584757"/>
                  </a:cubicBezTo>
                  <a:close/>
                </a:path>
              </a:pathLst>
            </a:custGeom>
            <a:solidFill>
              <a:srgbClr val="2B4A9D"/>
            </a:solidFill>
          </p:spPr>
        </p:sp>
      </p:grpSp>
      <p:grpSp>
        <p:nvGrpSpPr>
          <p:cNvPr id="28" name="Group 28"/>
          <p:cNvGrpSpPr>
            <a:grpSpLocks noChangeAspect="1"/>
          </p:cNvGrpSpPr>
          <p:nvPr/>
        </p:nvGrpSpPr>
        <p:grpSpPr>
          <a:xfrm>
            <a:off x="11630511" y="6069242"/>
            <a:ext cx="2537841" cy="2537841"/>
            <a:chOff x="0" y="0"/>
            <a:chExt cx="6350000" cy="6350000"/>
          </a:xfrm>
        </p:grpSpPr>
        <p:sp>
          <p:nvSpPr>
            <p:cNvPr id="29" name="Freeform 29"/>
            <p:cNvSpPr/>
            <p:nvPr/>
          </p:nvSpPr>
          <p:spPr>
            <a:xfrm>
              <a:off x="655320" y="655320"/>
              <a:ext cx="5039360" cy="5039360"/>
            </a:xfrm>
            <a:custGeom>
              <a:avLst/>
              <a:gdLst/>
              <a:ahLst/>
              <a:cxnLst/>
              <a:rect l="l" t="t" r="r" b="b"/>
              <a:pathLst>
                <a:path w="5039360" h="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6"/>
              <a:stretch>
                <a:fillRect/>
              </a:stretch>
            </a:blipFill>
          </p:spPr>
        </p:sp>
        <p:sp>
          <p:nvSpPr>
            <p:cNvPr id="30" name="Freeform 30"/>
            <p:cNvSpPr/>
            <p:nvPr/>
          </p:nvSpPr>
          <p:spPr>
            <a:xfrm>
              <a:off x="0" y="0"/>
              <a:ext cx="6350000" cy="6350000"/>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DDDEDE"/>
            </a:solidFill>
          </p:spPr>
        </p:sp>
      </p:grpSp>
      <p:sp>
        <p:nvSpPr>
          <p:cNvPr id="31" name="TextBox 31"/>
          <p:cNvSpPr txBox="1"/>
          <p:nvPr/>
        </p:nvSpPr>
        <p:spPr>
          <a:xfrm>
            <a:off x="11021733" y="8788718"/>
            <a:ext cx="3755395" cy="526554"/>
          </a:xfrm>
          <a:prstGeom prst="rect">
            <a:avLst/>
          </a:prstGeom>
        </p:spPr>
        <p:txBody>
          <a:bodyPr lIns="0" tIns="0" rIns="0" bIns="0" rtlCol="0" anchor="t">
            <a:spAutoFit/>
          </a:bodyPr>
          <a:lstStyle/>
          <a:p>
            <a:pPr algn="ctr">
              <a:lnSpc>
                <a:spcPts val="4373"/>
              </a:lnSpc>
            </a:pPr>
            <a:r>
              <a:rPr lang="en-US" sz="3123" dirty="0" err="1">
                <a:solidFill>
                  <a:srgbClr val="000000"/>
                </a:solidFill>
                <a:latin typeface="Canva Sans Bold"/>
                <a:ea typeface="Canva Sans Bold"/>
                <a:cs typeface="Canva Sans Bold"/>
                <a:sym typeface="Canva Sans Bold"/>
              </a:rPr>
              <a:t>Purvesh</a:t>
            </a:r>
            <a:r>
              <a:rPr lang="en-US" sz="3123" dirty="0">
                <a:solidFill>
                  <a:srgbClr val="000000"/>
                </a:solidFill>
                <a:latin typeface="Canva Sans Bold"/>
                <a:ea typeface="Canva Sans Bold"/>
                <a:cs typeface="Canva Sans Bold"/>
                <a:sym typeface="Canva Sans Bold"/>
              </a:rPr>
              <a:t> </a:t>
            </a:r>
            <a:r>
              <a:rPr lang="en-US" sz="3123" dirty="0" err="1" smtClean="0">
                <a:solidFill>
                  <a:srgbClr val="000000"/>
                </a:solidFill>
                <a:latin typeface="Canva Sans Bold"/>
                <a:ea typeface="Canva Sans Bold"/>
                <a:cs typeface="Canva Sans Bold"/>
                <a:sym typeface="Canva Sans Bold"/>
              </a:rPr>
              <a:t>Khalatkar</a:t>
            </a:r>
            <a:endParaRPr lang="en-US" sz="3123" dirty="0">
              <a:solidFill>
                <a:srgbClr val="000000"/>
              </a:solidFill>
              <a:latin typeface="Canva Sans Bold"/>
              <a:ea typeface="Canva Sans Bold"/>
              <a:cs typeface="Canva Sans Bold"/>
              <a:sym typeface="Canva Sans Bold"/>
            </a:endParaRPr>
          </a:p>
        </p:txBody>
      </p:sp>
      <p:sp>
        <p:nvSpPr>
          <p:cNvPr id="32" name="TextBox 32"/>
          <p:cNvSpPr txBox="1"/>
          <p:nvPr/>
        </p:nvSpPr>
        <p:spPr>
          <a:xfrm>
            <a:off x="4190453" y="5040617"/>
            <a:ext cx="9907094" cy="1028625"/>
          </a:xfrm>
          <a:prstGeom prst="rect">
            <a:avLst/>
          </a:prstGeom>
        </p:spPr>
        <p:txBody>
          <a:bodyPr lIns="0" tIns="0" rIns="0" bIns="0" rtlCol="0" anchor="t">
            <a:spAutoFit/>
          </a:bodyPr>
          <a:lstStyle/>
          <a:p>
            <a:pPr algn="ctr">
              <a:lnSpc>
                <a:spcPts val="8404"/>
              </a:lnSpc>
            </a:pPr>
            <a:r>
              <a:rPr lang="en-US" sz="6002">
                <a:solidFill>
                  <a:srgbClr val="000000"/>
                </a:solidFill>
                <a:latin typeface="Nunito Bold"/>
                <a:ea typeface="Nunito Bold"/>
                <a:cs typeface="Nunito Bold"/>
                <a:sym typeface="Nunito Bold"/>
              </a:rPr>
              <a:t>THE TEAM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028700" y="1505943"/>
            <a:ext cx="16230600" cy="6700227"/>
            <a:chOff x="0" y="0"/>
            <a:chExt cx="4274726" cy="1764669"/>
          </a:xfrm>
        </p:grpSpPr>
        <p:sp>
          <p:nvSpPr>
            <p:cNvPr id="6" name="Freeform 6"/>
            <p:cNvSpPr/>
            <p:nvPr/>
          </p:nvSpPr>
          <p:spPr>
            <a:xfrm>
              <a:off x="0" y="0"/>
              <a:ext cx="4274726" cy="1764669"/>
            </a:xfrm>
            <a:custGeom>
              <a:avLst/>
              <a:gdLst/>
              <a:ahLst/>
              <a:cxnLst/>
              <a:rect l="l" t="t" r="r" b="b"/>
              <a:pathLst>
                <a:path w="4274726" h="1764669">
                  <a:moveTo>
                    <a:pt x="0" y="0"/>
                  </a:moveTo>
                  <a:lnTo>
                    <a:pt x="4274726" y="0"/>
                  </a:lnTo>
                  <a:lnTo>
                    <a:pt x="4274726" y="1764669"/>
                  </a:lnTo>
                  <a:lnTo>
                    <a:pt x="0" y="1764669"/>
                  </a:lnTo>
                  <a:close/>
                </a:path>
              </a:pathLst>
            </a:custGeom>
            <a:solidFill>
              <a:srgbClr val="F1F2F2"/>
            </a:solidFill>
          </p:spPr>
        </p:sp>
        <p:sp>
          <p:nvSpPr>
            <p:cNvPr id="7" name="TextBox 7"/>
            <p:cNvSpPr txBox="1"/>
            <p:nvPr/>
          </p:nvSpPr>
          <p:spPr>
            <a:xfrm>
              <a:off x="0" y="-38100"/>
              <a:ext cx="4274726" cy="1802769"/>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a:off x="1682993" y="3156442"/>
            <a:ext cx="417900" cy="428815"/>
          </a:xfrm>
          <a:custGeom>
            <a:avLst/>
            <a:gdLst/>
            <a:ahLst/>
            <a:cxnLst/>
            <a:rect l="l" t="t" r="r" b="b"/>
            <a:pathLst>
              <a:path w="417900" h="428815">
                <a:moveTo>
                  <a:pt x="0" y="0"/>
                </a:moveTo>
                <a:lnTo>
                  <a:pt x="417899" y="0"/>
                </a:lnTo>
                <a:lnTo>
                  <a:pt x="417899" y="428815"/>
                </a:lnTo>
                <a:lnTo>
                  <a:pt x="0" y="42881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TextBox 10"/>
          <p:cNvSpPr txBox="1"/>
          <p:nvPr/>
        </p:nvSpPr>
        <p:spPr>
          <a:xfrm>
            <a:off x="2246042" y="3824880"/>
            <a:ext cx="13795916" cy="1206500"/>
          </a:xfrm>
          <a:prstGeom prst="rect">
            <a:avLst/>
          </a:prstGeom>
        </p:spPr>
        <p:txBody>
          <a:bodyPr lIns="0" tIns="0" rIns="0" bIns="0" rtlCol="0" anchor="t">
            <a:spAutoFit/>
          </a:bodyPr>
          <a:lstStyle/>
          <a:p>
            <a:pPr algn="l">
              <a:lnSpc>
                <a:spcPts val="4899"/>
              </a:lnSpc>
            </a:pPr>
            <a:r>
              <a:rPr lang="en-US" sz="3499">
                <a:solidFill>
                  <a:srgbClr val="000000"/>
                </a:solidFill>
                <a:latin typeface="Nunito Bold"/>
                <a:ea typeface="Nunito Bold"/>
                <a:cs typeface="Nunito Bold"/>
                <a:sym typeface="Nunito Bold"/>
              </a:rPr>
              <a:t>Data Scraping from e-commerce websites like Amazon or google reviews</a:t>
            </a:r>
          </a:p>
        </p:txBody>
      </p:sp>
      <p:sp>
        <p:nvSpPr>
          <p:cNvPr id="11" name="TextBox 11"/>
          <p:cNvSpPr txBox="1"/>
          <p:nvPr/>
        </p:nvSpPr>
        <p:spPr>
          <a:xfrm>
            <a:off x="2246042" y="3009535"/>
            <a:ext cx="6580227" cy="646430"/>
          </a:xfrm>
          <a:prstGeom prst="rect">
            <a:avLst/>
          </a:prstGeom>
        </p:spPr>
        <p:txBody>
          <a:bodyPr lIns="0" tIns="0" rIns="0" bIns="0" rtlCol="0" anchor="t">
            <a:spAutoFit/>
          </a:bodyPr>
          <a:lstStyle/>
          <a:p>
            <a:pPr algn="l">
              <a:lnSpc>
                <a:spcPts val="5320"/>
              </a:lnSpc>
            </a:pPr>
            <a:r>
              <a:rPr lang="en-US" sz="3800">
                <a:solidFill>
                  <a:srgbClr val="000000"/>
                </a:solidFill>
                <a:latin typeface="Fredoka"/>
                <a:ea typeface="Fredoka"/>
                <a:cs typeface="Fredoka"/>
                <a:sym typeface="Fredoka"/>
              </a:rPr>
              <a:t>DATA SOURCES</a:t>
            </a:r>
          </a:p>
        </p:txBody>
      </p:sp>
      <p:sp>
        <p:nvSpPr>
          <p:cNvPr id="12" name="TextBox 12"/>
          <p:cNvSpPr txBox="1"/>
          <p:nvPr/>
        </p:nvSpPr>
        <p:spPr>
          <a:xfrm>
            <a:off x="2246042" y="5621930"/>
            <a:ext cx="6580227" cy="646430"/>
          </a:xfrm>
          <a:prstGeom prst="rect">
            <a:avLst/>
          </a:prstGeom>
        </p:spPr>
        <p:txBody>
          <a:bodyPr lIns="0" tIns="0" rIns="0" bIns="0" rtlCol="0" anchor="t">
            <a:spAutoFit/>
          </a:bodyPr>
          <a:lstStyle/>
          <a:p>
            <a:pPr algn="l">
              <a:lnSpc>
                <a:spcPts val="5320"/>
              </a:lnSpc>
            </a:pPr>
            <a:r>
              <a:rPr lang="en-US" sz="3800">
                <a:solidFill>
                  <a:srgbClr val="000000"/>
                </a:solidFill>
                <a:latin typeface="Fredoka"/>
                <a:ea typeface="Fredoka"/>
                <a:cs typeface="Fredoka"/>
                <a:sym typeface="Fredoka"/>
              </a:rPr>
              <a:t>TEST THAT CAN BE USED</a:t>
            </a:r>
          </a:p>
        </p:txBody>
      </p:sp>
      <p:sp>
        <p:nvSpPr>
          <p:cNvPr id="13" name="TextBox 13"/>
          <p:cNvSpPr txBox="1"/>
          <p:nvPr/>
        </p:nvSpPr>
        <p:spPr>
          <a:xfrm>
            <a:off x="2246042" y="6439810"/>
            <a:ext cx="13795916" cy="1206500"/>
          </a:xfrm>
          <a:prstGeom prst="rect">
            <a:avLst/>
          </a:prstGeom>
        </p:spPr>
        <p:txBody>
          <a:bodyPr lIns="0" tIns="0" rIns="0" bIns="0" rtlCol="0" anchor="t">
            <a:spAutoFit/>
          </a:bodyPr>
          <a:lstStyle/>
          <a:p>
            <a:pPr algn="l">
              <a:lnSpc>
                <a:spcPts val="4899"/>
              </a:lnSpc>
            </a:pPr>
            <a:r>
              <a:rPr lang="en-US" sz="3499">
                <a:solidFill>
                  <a:srgbClr val="000000"/>
                </a:solidFill>
                <a:latin typeface="Nunito Bold"/>
                <a:ea typeface="Nunito Bold"/>
                <a:cs typeface="Nunito Bold"/>
                <a:sym typeface="Nunito Bold"/>
              </a:rPr>
              <a:t>Either finding the corelation coefficient or using the independent samples t-test</a:t>
            </a:r>
          </a:p>
        </p:txBody>
      </p:sp>
      <p:sp>
        <p:nvSpPr>
          <p:cNvPr id="14" name="Freeform 14"/>
          <p:cNvSpPr/>
          <p:nvPr/>
        </p:nvSpPr>
        <p:spPr>
          <a:xfrm>
            <a:off x="1682993" y="5768838"/>
            <a:ext cx="417900" cy="428815"/>
          </a:xfrm>
          <a:custGeom>
            <a:avLst/>
            <a:gdLst/>
            <a:ahLst/>
            <a:cxnLst/>
            <a:rect l="l" t="t" r="r" b="b"/>
            <a:pathLst>
              <a:path w="417900" h="428815">
                <a:moveTo>
                  <a:pt x="0" y="0"/>
                </a:moveTo>
                <a:lnTo>
                  <a:pt x="417899" y="0"/>
                </a:lnTo>
                <a:lnTo>
                  <a:pt x="417899" y="428815"/>
                </a:lnTo>
                <a:lnTo>
                  <a:pt x="0" y="42881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5" name="Group 15"/>
          <p:cNvGrpSpPr/>
          <p:nvPr/>
        </p:nvGrpSpPr>
        <p:grpSpPr>
          <a:xfrm>
            <a:off x="-576611" y="9612555"/>
            <a:ext cx="19974273" cy="1861295"/>
            <a:chOff x="0" y="0"/>
            <a:chExt cx="5260714" cy="490218"/>
          </a:xfrm>
        </p:grpSpPr>
        <p:sp>
          <p:nvSpPr>
            <p:cNvPr id="16" name="Freeform 16"/>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7" name="TextBox 17"/>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8"/>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20</a:t>
            </a:r>
          </a:p>
        </p:txBody>
      </p:sp>
      <p:grpSp>
        <p:nvGrpSpPr>
          <p:cNvPr id="19" name="Group 19"/>
          <p:cNvGrpSpPr/>
          <p:nvPr/>
        </p:nvGrpSpPr>
        <p:grpSpPr>
          <a:xfrm>
            <a:off x="4543721" y="687305"/>
            <a:ext cx="9200557" cy="1984335"/>
            <a:chOff x="0" y="0"/>
            <a:chExt cx="2423192" cy="522623"/>
          </a:xfrm>
        </p:grpSpPr>
        <p:sp>
          <p:nvSpPr>
            <p:cNvPr id="20" name="Freeform 20"/>
            <p:cNvSpPr/>
            <p:nvPr/>
          </p:nvSpPr>
          <p:spPr>
            <a:xfrm>
              <a:off x="0" y="0"/>
              <a:ext cx="2423192" cy="522623"/>
            </a:xfrm>
            <a:custGeom>
              <a:avLst/>
              <a:gdLst/>
              <a:ahLst/>
              <a:cxnLst/>
              <a:rect l="l" t="t" r="r" b="b"/>
              <a:pathLst>
                <a:path w="2423192" h="522623">
                  <a:moveTo>
                    <a:pt x="0" y="0"/>
                  </a:moveTo>
                  <a:lnTo>
                    <a:pt x="2423192" y="0"/>
                  </a:lnTo>
                  <a:lnTo>
                    <a:pt x="2423192" y="522623"/>
                  </a:lnTo>
                  <a:lnTo>
                    <a:pt x="0" y="522623"/>
                  </a:lnTo>
                  <a:close/>
                </a:path>
              </a:pathLst>
            </a:custGeom>
            <a:solidFill>
              <a:srgbClr val="2B4A9D"/>
            </a:solidFill>
            <a:ln w="38100" cap="sq">
              <a:solidFill>
                <a:srgbClr val="F1F2F2"/>
              </a:solidFill>
              <a:prstDash val="solid"/>
              <a:miter/>
            </a:ln>
          </p:spPr>
        </p:sp>
        <p:sp>
          <p:nvSpPr>
            <p:cNvPr id="21" name="TextBox 21"/>
            <p:cNvSpPr txBox="1"/>
            <p:nvPr/>
          </p:nvSpPr>
          <p:spPr>
            <a:xfrm>
              <a:off x="0" y="-38100"/>
              <a:ext cx="2423192" cy="560723"/>
            </a:xfrm>
            <a:prstGeom prst="rect">
              <a:avLst/>
            </a:prstGeom>
          </p:spPr>
          <p:txBody>
            <a:bodyPr lIns="50800" tIns="50800" rIns="50800" bIns="50800" rtlCol="0" anchor="ctr"/>
            <a:lstStyle/>
            <a:p>
              <a:pPr algn="ctr">
                <a:lnSpc>
                  <a:spcPts val="2659"/>
                </a:lnSpc>
                <a:spcBef>
                  <a:spcPct val="0"/>
                </a:spcBef>
              </a:pPr>
              <a:endParaRPr/>
            </a:p>
          </p:txBody>
        </p:sp>
      </p:grpSp>
      <p:sp>
        <p:nvSpPr>
          <p:cNvPr id="22" name="TextBox 22"/>
          <p:cNvSpPr txBox="1"/>
          <p:nvPr/>
        </p:nvSpPr>
        <p:spPr>
          <a:xfrm>
            <a:off x="4543721" y="904875"/>
            <a:ext cx="9200557" cy="1574070"/>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HYPOTHESIS 1</a:t>
            </a:r>
          </a:p>
          <a:p>
            <a:pPr algn="ctr">
              <a:lnSpc>
                <a:spcPts val="3079"/>
              </a:lnSpc>
            </a:pPr>
            <a:r>
              <a:rPr lang="en-US" sz="2199">
                <a:solidFill>
                  <a:srgbClr val="000000"/>
                </a:solidFill>
                <a:latin typeface="Fredoka"/>
                <a:ea typeface="Fredoka"/>
                <a:cs typeface="Fredoka"/>
                <a:sym typeface="Fredoka"/>
              </a:rPr>
              <a:t>IMPACT OF SENTIMENT ON ONLINE BRAND REPUTATION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452123" y="2957390"/>
            <a:ext cx="15383753" cy="2637935"/>
            <a:chOff x="0" y="0"/>
            <a:chExt cx="4051688" cy="694765"/>
          </a:xfrm>
        </p:grpSpPr>
        <p:sp>
          <p:nvSpPr>
            <p:cNvPr id="6" name="Freeform 6"/>
            <p:cNvSpPr/>
            <p:nvPr/>
          </p:nvSpPr>
          <p:spPr>
            <a:xfrm>
              <a:off x="0" y="0"/>
              <a:ext cx="4051688" cy="694765"/>
            </a:xfrm>
            <a:custGeom>
              <a:avLst/>
              <a:gdLst/>
              <a:ahLst/>
              <a:cxnLst/>
              <a:rect l="l" t="t" r="r" b="b"/>
              <a:pathLst>
                <a:path w="4051688" h="694765">
                  <a:moveTo>
                    <a:pt x="0" y="0"/>
                  </a:moveTo>
                  <a:lnTo>
                    <a:pt x="4051688" y="0"/>
                  </a:lnTo>
                  <a:lnTo>
                    <a:pt x="4051688" y="694765"/>
                  </a:lnTo>
                  <a:lnTo>
                    <a:pt x="0" y="694765"/>
                  </a:lnTo>
                  <a:close/>
                </a:path>
              </a:pathLst>
            </a:custGeom>
            <a:solidFill>
              <a:srgbClr val="F1F2F2"/>
            </a:solidFill>
          </p:spPr>
        </p:sp>
        <p:sp>
          <p:nvSpPr>
            <p:cNvPr id="7" name="TextBox 7"/>
            <p:cNvSpPr txBox="1"/>
            <p:nvPr/>
          </p:nvSpPr>
          <p:spPr>
            <a:xfrm>
              <a:off x="0" y="-38100"/>
              <a:ext cx="4051688" cy="73286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4543721" y="687305"/>
            <a:ext cx="9200557" cy="1984335"/>
            <a:chOff x="0" y="0"/>
            <a:chExt cx="2423192" cy="522623"/>
          </a:xfrm>
        </p:grpSpPr>
        <p:sp>
          <p:nvSpPr>
            <p:cNvPr id="9" name="Freeform 9"/>
            <p:cNvSpPr/>
            <p:nvPr/>
          </p:nvSpPr>
          <p:spPr>
            <a:xfrm>
              <a:off x="0" y="0"/>
              <a:ext cx="2423192" cy="522623"/>
            </a:xfrm>
            <a:custGeom>
              <a:avLst/>
              <a:gdLst/>
              <a:ahLst/>
              <a:cxnLst/>
              <a:rect l="l" t="t" r="r" b="b"/>
              <a:pathLst>
                <a:path w="2423192" h="522623">
                  <a:moveTo>
                    <a:pt x="0" y="0"/>
                  </a:moveTo>
                  <a:lnTo>
                    <a:pt x="2423192" y="0"/>
                  </a:lnTo>
                  <a:lnTo>
                    <a:pt x="2423192" y="522623"/>
                  </a:lnTo>
                  <a:lnTo>
                    <a:pt x="0" y="522623"/>
                  </a:lnTo>
                  <a:close/>
                </a:path>
              </a:pathLst>
            </a:custGeom>
            <a:solidFill>
              <a:srgbClr val="2B4A9D"/>
            </a:solidFill>
            <a:ln w="38100" cap="sq">
              <a:solidFill>
                <a:srgbClr val="F1F2F2"/>
              </a:solidFill>
              <a:prstDash val="solid"/>
              <a:miter/>
            </a:ln>
          </p:spPr>
        </p:sp>
        <p:sp>
          <p:nvSpPr>
            <p:cNvPr id="10" name="TextBox 10"/>
            <p:cNvSpPr txBox="1"/>
            <p:nvPr/>
          </p:nvSpPr>
          <p:spPr>
            <a:xfrm>
              <a:off x="0" y="-38100"/>
              <a:ext cx="2423192" cy="56072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9612555"/>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TextBox 15"/>
          <p:cNvSpPr txBox="1"/>
          <p:nvPr/>
        </p:nvSpPr>
        <p:spPr>
          <a:xfrm>
            <a:off x="4543721" y="830525"/>
            <a:ext cx="9200557" cy="1574070"/>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HYPOTHESIS 2</a:t>
            </a:r>
          </a:p>
          <a:p>
            <a:pPr algn="ctr">
              <a:lnSpc>
                <a:spcPts val="3079"/>
              </a:lnSpc>
            </a:pPr>
            <a:r>
              <a:rPr lang="en-US" sz="2199">
                <a:solidFill>
                  <a:srgbClr val="000000"/>
                </a:solidFill>
                <a:latin typeface="Fredoka"/>
                <a:ea typeface="Fredoka"/>
                <a:cs typeface="Fredoka"/>
                <a:sym typeface="Fredoka"/>
              </a:rPr>
              <a:t>RELATIONSHIP BETWEEN BRAND PERCEPTION AND STOCK PRICE</a:t>
            </a:r>
          </a:p>
        </p:txBody>
      </p:sp>
      <p:sp>
        <p:nvSpPr>
          <p:cNvPr id="16" name="TextBox 16"/>
          <p:cNvSpPr txBox="1"/>
          <p:nvPr/>
        </p:nvSpPr>
        <p:spPr>
          <a:xfrm>
            <a:off x="7367732" y="3712160"/>
            <a:ext cx="9104784" cy="1206500"/>
          </a:xfrm>
          <a:prstGeom prst="rect">
            <a:avLst/>
          </a:prstGeom>
        </p:spPr>
        <p:txBody>
          <a:bodyPr lIns="0" tIns="0" rIns="0" bIns="0" rtlCol="0" anchor="t">
            <a:spAutoFit/>
          </a:bodyPr>
          <a:lstStyle/>
          <a:p>
            <a:pPr algn="l">
              <a:lnSpc>
                <a:spcPts val="4899"/>
              </a:lnSpc>
            </a:pPr>
            <a:r>
              <a:rPr lang="en-US" sz="3499">
                <a:solidFill>
                  <a:srgbClr val="000000"/>
                </a:solidFill>
                <a:latin typeface="Nunito Bold"/>
                <a:ea typeface="Nunito Bold"/>
                <a:cs typeface="Nunito Bold"/>
                <a:sym typeface="Nunito Bold"/>
              </a:rPr>
              <a:t>There is no correlation between how the brand is perceived online and its stock price.</a:t>
            </a:r>
          </a:p>
        </p:txBody>
      </p:sp>
      <p:grpSp>
        <p:nvGrpSpPr>
          <p:cNvPr id="17" name="Group 17"/>
          <p:cNvGrpSpPr/>
          <p:nvPr/>
        </p:nvGrpSpPr>
        <p:grpSpPr>
          <a:xfrm>
            <a:off x="1452123" y="5879245"/>
            <a:ext cx="15383753" cy="2637935"/>
            <a:chOff x="0" y="0"/>
            <a:chExt cx="4051688" cy="694765"/>
          </a:xfrm>
        </p:grpSpPr>
        <p:sp>
          <p:nvSpPr>
            <p:cNvPr id="18" name="Freeform 18"/>
            <p:cNvSpPr/>
            <p:nvPr/>
          </p:nvSpPr>
          <p:spPr>
            <a:xfrm>
              <a:off x="0" y="0"/>
              <a:ext cx="4051688" cy="694765"/>
            </a:xfrm>
            <a:custGeom>
              <a:avLst/>
              <a:gdLst/>
              <a:ahLst/>
              <a:cxnLst/>
              <a:rect l="l" t="t" r="r" b="b"/>
              <a:pathLst>
                <a:path w="4051688" h="694765">
                  <a:moveTo>
                    <a:pt x="0" y="0"/>
                  </a:moveTo>
                  <a:lnTo>
                    <a:pt x="4051688" y="0"/>
                  </a:lnTo>
                  <a:lnTo>
                    <a:pt x="4051688" y="694765"/>
                  </a:lnTo>
                  <a:lnTo>
                    <a:pt x="0" y="694765"/>
                  </a:lnTo>
                  <a:close/>
                </a:path>
              </a:pathLst>
            </a:custGeom>
            <a:solidFill>
              <a:srgbClr val="F1F2F2"/>
            </a:solidFill>
          </p:spPr>
        </p:sp>
        <p:sp>
          <p:nvSpPr>
            <p:cNvPr id="19" name="TextBox 19"/>
            <p:cNvSpPr txBox="1"/>
            <p:nvPr/>
          </p:nvSpPr>
          <p:spPr>
            <a:xfrm>
              <a:off x="0" y="-38100"/>
              <a:ext cx="4051688" cy="73286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2059652" y="3334970"/>
            <a:ext cx="4156254" cy="1099820"/>
          </a:xfrm>
          <a:prstGeom prst="rect">
            <a:avLst/>
          </a:prstGeom>
        </p:spPr>
        <p:txBody>
          <a:bodyPr lIns="0" tIns="0" rIns="0" bIns="0" rtlCol="0" anchor="t">
            <a:spAutoFit/>
          </a:bodyPr>
          <a:lstStyle/>
          <a:p>
            <a:pPr algn="ctr">
              <a:lnSpc>
                <a:spcPts val="4480"/>
              </a:lnSpc>
            </a:pPr>
            <a:r>
              <a:rPr lang="en-US" sz="3200">
                <a:solidFill>
                  <a:srgbClr val="000000"/>
                </a:solidFill>
                <a:latin typeface="Fredoka"/>
                <a:ea typeface="Fredoka"/>
                <a:cs typeface="Fredoka"/>
                <a:sym typeface="Fredoka"/>
              </a:rPr>
              <a:t>NULL HYPOTHESIS</a:t>
            </a:r>
          </a:p>
          <a:p>
            <a:pPr algn="ctr">
              <a:lnSpc>
                <a:spcPts val="4480"/>
              </a:lnSpc>
            </a:pPr>
            <a:r>
              <a:rPr lang="en-US" sz="3200">
                <a:solidFill>
                  <a:srgbClr val="000000"/>
                </a:solidFill>
                <a:latin typeface="Fredoka"/>
                <a:ea typeface="Fredoka"/>
                <a:cs typeface="Fredoka"/>
                <a:sym typeface="Fredoka"/>
              </a:rPr>
              <a:t>(H0)</a:t>
            </a:r>
          </a:p>
        </p:txBody>
      </p:sp>
      <p:sp>
        <p:nvSpPr>
          <p:cNvPr id="21" name="TextBox 21"/>
          <p:cNvSpPr txBox="1"/>
          <p:nvPr/>
        </p:nvSpPr>
        <p:spPr>
          <a:xfrm>
            <a:off x="2059652" y="6256825"/>
            <a:ext cx="4156254" cy="1581149"/>
          </a:xfrm>
          <a:prstGeom prst="rect">
            <a:avLst/>
          </a:prstGeom>
        </p:spPr>
        <p:txBody>
          <a:bodyPr lIns="0" tIns="0" rIns="0" bIns="0" rtlCol="0" anchor="t">
            <a:spAutoFit/>
          </a:bodyPr>
          <a:lstStyle/>
          <a:p>
            <a:pPr algn="ctr">
              <a:lnSpc>
                <a:spcPts val="4200"/>
              </a:lnSpc>
            </a:pPr>
            <a:r>
              <a:rPr lang="en-US" sz="3000">
                <a:solidFill>
                  <a:srgbClr val="000000"/>
                </a:solidFill>
                <a:latin typeface="Fredoka"/>
                <a:ea typeface="Fredoka"/>
                <a:cs typeface="Fredoka"/>
                <a:sym typeface="Fredoka"/>
              </a:rPr>
              <a:t>ALTERNATIVE HYPOTHESIS</a:t>
            </a:r>
          </a:p>
          <a:p>
            <a:pPr algn="ctr">
              <a:lnSpc>
                <a:spcPts val="4200"/>
              </a:lnSpc>
            </a:pPr>
            <a:r>
              <a:rPr lang="en-US" sz="3000">
                <a:solidFill>
                  <a:srgbClr val="000000"/>
                </a:solidFill>
                <a:latin typeface="Fredoka"/>
                <a:ea typeface="Fredoka"/>
                <a:cs typeface="Fredoka"/>
                <a:sym typeface="Fredoka"/>
              </a:rPr>
              <a:t>(HA)</a:t>
            </a:r>
          </a:p>
        </p:txBody>
      </p:sp>
      <p:sp>
        <p:nvSpPr>
          <p:cNvPr id="22" name="TextBox 22"/>
          <p:cNvSpPr txBox="1"/>
          <p:nvPr/>
        </p:nvSpPr>
        <p:spPr>
          <a:xfrm>
            <a:off x="7367732" y="6444150"/>
            <a:ext cx="9104784" cy="1206500"/>
          </a:xfrm>
          <a:prstGeom prst="rect">
            <a:avLst/>
          </a:prstGeom>
        </p:spPr>
        <p:txBody>
          <a:bodyPr lIns="0" tIns="0" rIns="0" bIns="0" rtlCol="0" anchor="t">
            <a:spAutoFit/>
          </a:bodyPr>
          <a:lstStyle/>
          <a:p>
            <a:pPr algn="l">
              <a:lnSpc>
                <a:spcPts val="4899"/>
              </a:lnSpc>
            </a:pPr>
            <a:r>
              <a:rPr lang="en-US" sz="3499">
                <a:solidFill>
                  <a:srgbClr val="000000"/>
                </a:solidFill>
                <a:latin typeface="Nunito Bold"/>
                <a:ea typeface="Nunito Bold"/>
                <a:cs typeface="Nunito Bold"/>
                <a:sym typeface="Nunito Bold"/>
              </a:rPr>
              <a:t>A correlation exists between how the brand is perceived online and its stock price.</a:t>
            </a:r>
          </a:p>
        </p:txBody>
      </p:sp>
      <p:sp>
        <p:nvSpPr>
          <p:cNvPr id="23" name="AutoShape 23"/>
          <p:cNvSpPr/>
          <p:nvPr/>
        </p:nvSpPr>
        <p:spPr>
          <a:xfrm rot="-5369237">
            <a:off x="5617498" y="4209683"/>
            <a:ext cx="2128873" cy="0"/>
          </a:xfrm>
          <a:prstGeom prst="line">
            <a:avLst/>
          </a:prstGeom>
          <a:ln w="133350" cap="flat">
            <a:solidFill>
              <a:srgbClr val="DDDEDE"/>
            </a:solidFill>
            <a:prstDash val="solid"/>
            <a:headEnd type="none" w="sm" len="sm"/>
            <a:tailEnd type="none" w="sm" len="sm"/>
          </a:ln>
        </p:spPr>
      </p:sp>
      <p:sp>
        <p:nvSpPr>
          <p:cNvPr id="24" name="AutoShape 24"/>
          <p:cNvSpPr/>
          <p:nvPr/>
        </p:nvSpPr>
        <p:spPr>
          <a:xfrm rot="-5369237">
            <a:off x="5617498" y="7131538"/>
            <a:ext cx="2128873" cy="0"/>
          </a:xfrm>
          <a:prstGeom prst="line">
            <a:avLst/>
          </a:prstGeom>
          <a:ln w="133350" cap="flat">
            <a:solidFill>
              <a:srgbClr val="DDDEDE"/>
            </a:solidFill>
            <a:prstDash val="solid"/>
            <a:headEnd type="none" w="sm" len="sm"/>
            <a:tailEnd type="none" w="sm" len="sm"/>
          </a:ln>
        </p:spPr>
      </p:sp>
      <p:sp>
        <p:nvSpPr>
          <p:cNvPr id="25" name="TextBox 25"/>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21</a:t>
            </a:r>
          </a:p>
        </p:txBody>
      </p:sp>
      <p:sp>
        <p:nvSpPr>
          <p:cNvPr id="26" name="Freeform 26"/>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028700" y="1505943"/>
            <a:ext cx="16230600" cy="6700227"/>
            <a:chOff x="0" y="0"/>
            <a:chExt cx="4274726" cy="1764669"/>
          </a:xfrm>
        </p:grpSpPr>
        <p:sp>
          <p:nvSpPr>
            <p:cNvPr id="6" name="Freeform 6"/>
            <p:cNvSpPr/>
            <p:nvPr/>
          </p:nvSpPr>
          <p:spPr>
            <a:xfrm>
              <a:off x="0" y="0"/>
              <a:ext cx="4274726" cy="1764669"/>
            </a:xfrm>
            <a:custGeom>
              <a:avLst/>
              <a:gdLst/>
              <a:ahLst/>
              <a:cxnLst/>
              <a:rect l="l" t="t" r="r" b="b"/>
              <a:pathLst>
                <a:path w="4274726" h="1764669">
                  <a:moveTo>
                    <a:pt x="0" y="0"/>
                  </a:moveTo>
                  <a:lnTo>
                    <a:pt x="4274726" y="0"/>
                  </a:lnTo>
                  <a:lnTo>
                    <a:pt x="4274726" y="1764669"/>
                  </a:lnTo>
                  <a:lnTo>
                    <a:pt x="0" y="1764669"/>
                  </a:lnTo>
                  <a:close/>
                </a:path>
              </a:pathLst>
            </a:custGeom>
            <a:solidFill>
              <a:srgbClr val="F1F2F2"/>
            </a:solidFill>
          </p:spPr>
        </p:sp>
        <p:sp>
          <p:nvSpPr>
            <p:cNvPr id="7" name="TextBox 7"/>
            <p:cNvSpPr txBox="1"/>
            <p:nvPr/>
          </p:nvSpPr>
          <p:spPr>
            <a:xfrm>
              <a:off x="0" y="-38100"/>
              <a:ext cx="4274726" cy="1802769"/>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a:off x="1682993" y="3156442"/>
            <a:ext cx="417900" cy="428815"/>
          </a:xfrm>
          <a:custGeom>
            <a:avLst/>
            <a:gdLst/>
            <a:ahLst/>
            <a:cxnLst/>
            <a:rect l="l" t="t" r="r" b="b"/>
            <a:pathLst>
              <a:path w="417900" h="428815">
                <a:moveTo>
                  <a:pt x="0" y="0"/>
                </a:moveTo>
                <a:lnTo>
                  <a:pt x="417899" y="0"/>
                </a:lnTo>
                <a:lnTo>
                  <a:pt x="417899" y="428815"/>
                </a:lnTo>
                <a:lnTo>
                  <a:pt x="0" y="42881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TextBox 10"/>
          <p:cNvSpPr txBox="1"/>
          <p:nvPr/>
        </p:nvSpPr>
        <p:spPr>
          <a:xfrm>
            <a:off x="2246042" y="3824880"/>
            <a:ext cx="13795916" cy="1206500"/>
          </a:xfrm>
          <a:prstGeom prst="rect">
            <a:avLst/>
          </a:prstGeom>
        </p:spPr>
        <p:txBody>
          <a:bodyPr lIns="0" tIns="0" rIns="0" bIns="0" rtlCol="0" anchor="t">
            <a:spAutoFit/>
          </a:bodyPr>
          <a:lstStyle/>
          <a:p>
            <a:pPr algn="l">
              <a:lnSpc>
                <a:spcPts val="4899"/>
              </a:lnSpc>
            </a:pPr>
            <a:r>
              <a:rPr lang="en-US" sz="3499">
                <a:solidFill>
                  <a:srgbClr val="000000"/>
                </a:solidFill>
                <a:latin typeface="Nunito Bold"/>
                <a:ea typeface="Nunito Bold"/>
                <a:cs typeface="Nunito Bold"/>
                <a:sym typeface="Nunito Bold"/>
              </a:rPr>
              <a:t>Data Scraping from various social media platforms and yahoo stock dataset for stock prices</a:t>
            </a:r>
          </a:p>
        </p:txBody>
      </p:sp>
      <p:sp>
        <p:nvSpPr>
          <p:cNvPr id="11" name="TextBox 11"/>
          <p:cNvSpPr txBox="1"/>
          <p:nvPr/>
        </p:nvSpPr>
        <p:spPr>
          <a:xfrm>
            <a:off x="2246042" y="3009535"/>
            <a:ext cx="6580227" cy="646430"/>
          </a:xfrm>
          <a:prstGeom prst="rect">
            <a:avLst/>
          </a:prstGeom>
        </p:spPr>
        <p:txBody>
          <a:bodyPr lIns="0" tIns="0" rIns="0" bIns="0" rtlCol="0" anchor="t">
            <a:spAutoFit/>
          </a:bodyPr>
          <a:lstStyle/>
          <a:p>
            <a:pPr algn="l">
              <a:lnSpc>
                <a:spcPts val="5320"/>
              </a:lnSpc>
            </a:pPr>
            <a:r>
              <a:rPr lang="en-US" sz="3800">
                <a:solidFill>
                  <a:srgbClr val="000000"/>
                </a:solidFill>
                <a:latin typeface="Fredoka"/>
                <a:ea typeface="Fredoka"/>
                <a:cs typeface="Fredoka"/>
                <a:sym typeface="Fredoka"/>
              </a:rPr>
              <a:t>DATA SOURCES</a:t>
            </a:r>
          </a:p>
        </p:txBody>
      </p:sp>
      <p:sp>
        <p:nvSpPr>
          <p:cNvPr id="12" name="TextBox 12"/>
          <p:cNvSpPr txBox="1"/>
          <p:nvPr/>
        </p:nvSpPr>
        <p:spPr>
          <a:xfrm>
            <a:off x="2246042" y="5621930"/>
            <a:ext cx="6580227" cy="646430"/>
          </a:xfrm>
          <a:prstGeom prst="rect">
            <a:avLst/>
          </a:prstGeom>
        </p:spPr>
        <p:txBody>
          <a:bodyPr lIns="0" tIns="0" rIns="0" bIns="0" rtlCol="0" anchor="t">
            <a:spAutoFit/>
          </a:bodyPr>
          <a:lstStyle/>
          <a:p>
            <a:pPr algn="l">
              <a:lnSpc>
                <a:spcPts val="5320"/>
              </a:lnSpc>
            </a:pPr>
            <a:r>
              <a:rPr lang="en-US" sz="3800">
                <a:solidFill>
                  <a:srgbClr val="000000"/>
                </a:solidFill>
                <a:latin typeface="Fredoka"/>
                <a:ea typeface="Fredoka"/>
                <a:cs typeface="Fredoka"/>
                <a:sym typeface="Fredoka"/>
              </a:rPr>
              <a:t>TEST THAT CAN BE USED</a:t>
            </a:r>
          </a:p>
        </p:txBody>
      </p:sp>
      <p:sp>
        <p:nvSpPr>
          <p:cNvPr id="13" name="TextBox 13"/>
          <p:cNvSpPr txBox="1"/>
          <p:nvPr/>
        </p:nvSpPr>
        <p:spPr>
          <a:xfrm>
            <a:off x="2246042" y="6439810"/>
            <a:ext cx="13795916" cy="1825625"/>
          </a:xfrm>
          <a:prstGeom prst="rect">
            <a:avLst/>
          </a:prstGeom>
        </p:spPr>
        <p:txBody>
          <a:bodyPr lIns="0" tIns="0" rIns="0" bIns="0" rtlCol="0" anchor="t">
            <a:spAutoFit/>
          </a:bodyPr>
          <a:lstStyle/>
          <a:p>
            <a:pPr algn="l">
              <a:lnSpc>
                <a:spcPts val="4899"/>
              </a:lnSpc>
            </a:pPr>
            <a:r>
              <a:rPr lang="en-US" sz="3499">
                <a:solidFill>
                  <a:srgbClr val="000000"/>
                </a:solidFill>
                <a:latin typeface="Nunito Bold"/>
                <a:ea typeface="Nunito Bold"/>
                <a:cs typeface="Nunito Bold"/>
                <a:sym typeface="Nunito Bold"/>
              </a:rPr>
              <a:t>Either finding the Pearson correlation coefficient or using the independent samples t-test</a:t>
            </a:r>
          </a:p>
          <a:p>
            <a:pPr algn="l">
              <a:lnSpc>
                <a:spcPts val="4899"/>
              </a:lnSpc>
            </a:pPr>
            <a:r>
              <a:rPr lang="en-US" sz="3499">
                <a:solidFill>
                  <a:srgbClr val="000000"/>
                </a:solidFill>
                <a:latin typeface="Nunito Bold"/>
                <a:ea typeface="Nunito Bold"/>
                <a:cs typeface="Nunito Bold"/>
                <a:sym typeface="Nunito Bold"/>
              </a:rPr>
              <a:t>Also can do Regression Analysis</a:t>
            </a:r>
          </a:p>
        </p:txBody>
      </p:sp>
      <p:sp>
        <p:nvSpPr>
          <p:cNvPr id="14" name="Freeform 14"/>
          <p:cNvSpPr/>
          <p:nvPr/>
        </p:nvSpPr>
        <p:spPr>
          <a:xfrm>
            <a:off x="1682993" y="5768838"/>
            <a:ext cx="417900" cy="428815"/>
          </a:xfrm>
          <a:custGeom>
            <a:avLst/>
            <a:gdLst/>
            <a:ahLst/>
            <a:cxnLst/>
            <a:rect l="l" t="t" r="r" b="b"/>
            <a:pathLst>
              <a:path w="417900" h="428815">
                <a:moveTo>
                  <a:pt x="0" y="0"/>
                </a:moveTo>
                <a:lnTo>
                  <a:pt x="417899" y="0"/>
                </a:lnTo>
                <a:lnTo>
                  <a:pt x="417899" y="428815"/>
                </a:lnTo>
                <a:lnTo>
                  <a:pt x="0" y="42881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5" name="Group 15"/>
          <p:cNvGrpSpPr/>
          <p:nvPr/>
        </p:nvGrpSpPr>
        <p:grpSpPr>
          <a:xfrm>
            <a:off x="-576611" y="9612555"/>
            <a:ext cx="19974273" cy="1861295"/>
            <a:chOff x="0" y="0"/>
            <a:chExt cx="5260714" cy="490218"/>
          </a:xfrm>
        </p:grpSpPr>
        <p:sp>
          <p:nvSpPr>
            <p:cNvPr id="16" name="Freeform 16"/>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7" name="TextBox 17"/>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8"/>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22</a:t>
            </a:r>
          </a:p>
        </p:txBody>
      </p:sp>
      <p:grpSp>
        <p:nvGrpSpPr>
          <p:cNvPr id="19" name="Group 19"/>
          <p:cNvGrpSpPr/>
          <p:nvPr/>
        </p:nvGrpSpPr>
        <p:grpSpPr>
          <a:xfrm>
            <a:off x="4543721" y="687305"/>
            <a:ext cx="9200557" cy="1984335"/>
            <a:chOff x="0" y="0"/>
            <a:chExt cx="2423192" cy="522623"/>
          </a:xfrm>
        </p:grpSpPr>
        <p:sp>
          <p:nvSpPr>
            <p:cNvPr id="20" name="Freeform 20"/>
            <p:cNvSpPr/>
            <p:nvPr/>
          </p:nvSpPr>
          <p:spPr>
            <a:xfrm>
              <a:off x="0" y="0"/>
              <a:ext cx="2423192" cy="522623"/>
            </a:xfrm>
            <a:custGeom>
              <a:avLst/>
              <a:gdLst/>
              <a:ahLst/>
              <a:cxnLst/>
              <a:rect l="l" t="t" r="r" b="b"/>
              <a:pathLst>
                <a:path w="2423192" h="522623">
                  <a:moveTo>
                    <a:pt x="0" y="0"/>
                  </a:moveTo>
                  <a:lnTo>
                    <a:pt x="2423192" y="0"/>
                  </a:lnTo>
                  <a:lnTo>
                    <a:pt x="2423192" y="522623"/>
                  </a:lnTo>
                  <a:lnTo>
                    <a:pt x="0" y="522623"/>
                  </a:lnTo>
                  <a:close/>
                </a:path>
              </a:pathLst>
            </a:custGeom>
            <a:solidFill>
              <a:srgbClr val="2B4A9D"/>
            </a:solidFill>
            <a:ln w="38100" cap="sq">
              <a:solidFill>
                <a:srgbClr val="F1F2F2"/>
              </a:solidFill>
              <a:prstDash val="solid"/>
              <a:miter/>
            </a:ln>
          </p:spPr>
        </p:sp>
        <p:sp>
          <p:nvSpPr>
            <p:cNvPr id="21" name="TextBox 21"/>
            <p:cNvSpPr txBox="1"/>
            <p:nvPr/>
          </p:nvSpPr>
          <p:spPr>
            <a:xfrm>
              <a:off x="0" y="-38100"/>
              <a:ext cx="2423192" cy="560723"/>
            </a:xfrm>
            <a:prstGeom prst="rect">
              <a:avLst/>
            </a:prstGeom>
          </p:spPr>
          <p:txBody>
            <a:bodyPr lIns="50800" tIns="50800" rIns="50800" bIns="50800" rtlCol="0" anchor="ctr"/>
            <a:lstStyle/>
            <a:p>
              <a:pPr algn="ctr">
                <a:lnSpc>
                  <a:spcPts val="2659"/>
                </a:lnSpc>
                <a:spcBef>
                  <a:spcPct val="0"/>
                </a:spcBef>
              </a:pPr>
              <a:endParaRPr/>
            </a:p>
          </p:txBody>
        </p:sp>
      </p:grpSp>
      <p:sp>
        <p:nvSpPr>
          <p:cNvPr id="22" name="TextBox 22"/>
          <p:cNvSpPr txBox="1"/>
          <p:nvPr/>
        </p:nvSpPr>
        <p:spPr>
          <a:xfrm>
            <a:off x="4543721" y="904875"/>
            <a:ext cx="9200557" cy="1574070"/>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HYPOTHESIS 2</a:t>
            </a:r>
          </a:p>
          <a:p>
            <a:pPr algn="ctr">
              <a:lnSpc>
                <a:spcPts val="3079"/>
              </a:lnSpc>
            </a:pPr>
            <a:r>
              <a:rPr lang="en-US" sz="2199">
                <a:solidFill>
                  <a:srgbClr val="000000"/>
                </a:solidFill>
                <a:latin typeface="Fredoka"/>
                <a:ea typeface="Fredoka"/>
                <a:cs typeface="Fredoka"/>
                <a:sym typeface="Fredoka"/>
              </a:rPr>
              <a:t>RELATIONSHIP BETWEEN BRAND PERCEPTION AND STOCK PRICE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452123" y="2957390"/>
            <a:ext cx="15383753" cy="2637935"/>
            <a:chOff x="0" y="0"/>
            <a:chExt cx="4051688" cy="694765"/>
          </a:xfrm>
        </p:grpSpPr>
        <p:sp>
          <p:nvSpPr>
            <p:cNvPr id="6" name="Freeform 6"/>
            <p:cNvSpPr/>
            <p:nvPr/>
          </p:nvSpPr>
          <p:spPr>
            <a:xfrm>
              <a:off x="0" y="0"/>
              <a:ext cx="4051688" cy="694765"/>
            </a:xfrm>
            <a:custGeom>
              <a:avLst/>
              <a:gdLst/>
              <a:ahLst/>
              <a:cxnLst/>
              <a:rect l="l" t="t" r="r" b="b"/>
              <a:pathLst>
                <a:path w="4051688" h="694765">
                  <a:moveTo>
                    <a:pt x="0" y="0"/>
                  </a:moveTo>
                  <a:lnTo>
                    <a:pt x="4051688" y="0"/>
                  </a:lnTo>
                  <a:lnTo>
                    <a:pt x="4051688" y="694765"/>
                  </a:lnTo>
                  <a:lnTo>
                    <a:pt x="0" y="694765"/>
                  </a:lnTo>
                  <a:close/>
                </a:path>
              </a:pathLst>
            </a:custGeom>
            <a:solidFill>
              <a:srgbClr val="F1F2F2"/>
            </a:solidFill>
          </p:spPr>
        </p:sp>
        <p:sp>
          <p:nvSpPr>
            <p:cNvPr id="7" name="TextBox 7"/>
            <p:cNvSpPr txBox="1"/>
            <p:nvPr/>
          </p:nvSpPr>
          <p:spPr>
            <a:xfrm>
              <a:off x="0" y="-38100"/>
              <a:ext cx="4051688" cy="73286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4543721" y="687305"/>
            <a:ext cx="9200557" cy="1984335"/>
            <a:chOff x="0" y="0"/>
            <a:chExt cx="2423192" cy="522623"/>
          </a:xfrm>
        </p:grpSpPr>
        <p:sp>
          <p:nvSpPr>
            <p:cNvPr id="9" name="Freeform 9"/>
            <p:cNvSpPr/>
            <p:nvPr/>
          </p:nvSpPr>
          <p:spPr>
            <a:xfrm>
              <a:off x="0" y="0"/>
              <a:ext cx="2423192" cy="522623"/>
            </a:xfrm>
            <a:custGeom>
              <a:avLst/>
              <a:gdLst/>
              <a:ahLst/>
              <a:cxnLst/>
              <a:rect l="l" t="t" r="r" b="b"/>
              <a:pathLst>
                <a:path w="2423192" h="522623">
                  <a:moveTo>
                    <a:pt x="0" y="0"/>
                  </a:moveTo>
                  <a:lnTo>
                    <a:pt x="2423192" y="0"/>
                  </a:lnTo>
                  <a:lnTo>
                    <a:pt x="2423192" y="522623"/>
                  </a:lnTo>
                  <a:lnTo>
                    <a:pt x="0" y="522623"/>
                  </a:lnTo>
                  <a:close/>
                </a:path>
              </a:pathLst>
            </a:custGeom>
            <a:solidFill>
              <a:srgbClr val="2B4A9D"/>
            </a:solidFill>
            <a:ln w="38100" cap="sq">
              <a:solidFill>
                <a:srgbClr val="F1F2F2"/>
              </a:solidFill>
              <a:prstDash val="solid"/>
              <a:miter/>
            </a:ln>
          </p:spPr>
        </p:sp>
        <p:sp>
          <p:nvSpPr>
            <p:cNvPr id="10" name="TextBox 10"/>
            <p:cNvSpPr txBox="1"/>
            <p:nvPr/>
          </p:nvSpPr>
          <p:spPr>
            <a:xfrm>
              <a:off x="0" y="-38100"/>
              <a:ext cx="2423192" cy="56072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9612555"/>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TextBox 15"/>
          <p:cNvSpPr txBox="1"/>
          <p:nvPr/>
        </p:nvSpPr>
        <p:spPr>
          <a:xfrm>
            <a:off x="4543721" y="904875"/>
            <a:ext cx="9200557" cy="1574070"/>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HYPOTHESIS 3</a:t>
            </a:r>
          </a:p>
          <a:p>
            <a:pPr algn="ctr">
              <a:lnSpc>
                <a:spcPts val="3079"/>
              </a:lnSpc>
            </a:pPr>
            <a:r>
              <a:rPr lang="en-US" sz="2199">
                <a:solidFill>
                  <a:srgbClr val="000000"/>
                </a:solidFill>
                <a:latin typeface="Fredoka"/>
                <a:ea typeface="Fredoka"/>
                <a:cs typeface="Fredoka"/>
                <a:sym typeface="Fredoka"/>
              </a:rPr>
              <a:t>BRAND IMAGE VARIATION AMONG COMPETITORS</a:t>
            </a:r>
          </a:p>
        </p:txBody>
      </p:sp>
      <p:sp>
        <p:nvSpPr>
          <p:cNvPr id="16" name="TextBox 16"/>
          <p:cNvSpPr txBox="1"/>
          <p:nvPr/>
        </p:nvSpPr>
        <p:spPr>
          <a:xfrm>
            <a:off x="7367732" y="3334970"/>
            <a:ext cx="9104784" cy="1825625"/>
          </a:xfrm>
          <a:prstGeom prst="rect">
            <a:avLst/>
          </a:prstGeom>
        </p:spPr>
        <p:txBody>
          <a:bodyPr lIns="0" tIns="0" rIns="0" bIns="0" rtlCol="0" anchor="t">
            <a:spAutoFit/>
          </a:bodyPr>
          <a:lstStyle/>
          <a:p>
            <a:pPr algn="l">
              <a:lnSpc>
                <a:spcPts val="4899"/>
              </a:lnSpc>
            </a:pPr>
            <a:r>
              <a:rPr lang="en-US" sz="3499">
                <a:solidFill>
                  <a:srgbClr val="000000"/>
                </a:solidFill>
                <a:latin typeface="Nunito Bold"/>
                <a:ea typeface="Nunito Bold"/>
                <a:cs typeface="Nunito Bold"/>
                <a:sym typeface="Nunito Bold"/>
              </a:rPr>
              <a:t>There are no differences in the brand image among multiple companies within the same industry.</a:t>
            </a:r>
          </a:p>
        </p:txBody>
      </p:sp>
      <p:grpSp>
        <p:nvGrpSpPr>
          <p:cNvPr id="17" name="Group 17"/>
          <p:cNvGrpSpPr/>
          <p:nvPr/>
        </p:nvGrpSpPr>
        <p:grpSpPr>
          <a:xfrm>
            <a:off x="1452123" y="5879245"/>
            <a:ext cx="15383753" cy="2637935"/>
            <a:chOff x="0" y="0"/>
            <a:chExt cx="4051688" cy="694765"/>
          </a:xfrm>
        </p:grpSpPr>
        <p:sp>
          <p:nvSpPr>
            <p:cNvPr id="18" name="Freeform 18"/>
            <p:cNvSpPr/>
            <p:nvPr/>
          </p:nvSpPr>
          <p:spPr>
            <a:xfrm>
              <a:off x="0" y="0"/>
              <a:ext cx="4051688" cy="694765"/>
            </a:xfrm>
            <a:custGeom>
              <a:avLst/>
              <a:gdLst/>
              <a:ahLst/>
              <a:cxnLst/>
              <a:rect l="l" t="t" r="r" b="b"/>
              <a:pathLst>
                <a:path w="4051688" h="694765">
                  <a:moveTo>
                    <a:pt x="0" y="0"/>
                  </a:moveTo>
                  <a:lnTo>
                    <a:pt x="4051688" y="0"/>
                  </a:lnTo>
                  <a:lnTo>
                    <a:pt x="4051688" y="694765"/>
                  </a:lnTo>
                  <a:lnTo>
                    <a:pt x="0" y="694765"/>
                  </a:lnTo>
                  <a:close/>
                </a:path>
              </a:pathLst>
            </a:custGeom>
            <a:solidFill>
              <a:srgbClr val="F1F2F2"/>
            </a:solidFill>
          </p:spPr>
        </p:sp>
        <p:sp>
          <p:nvSpPr>
            <p:cNvPr id="19" name="TextBox 19"/>
            <p:cNvSpPr txBox="1"/>
            <p:nvPr/>
          </p:nvSpPr>
          <p:spPr>
            <a:xfrm>
              <a:off x="0" y="-38100"/>
              <a:ext cx="4051688" cy="73286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2059652" y="3334970"/>
            <a:ext cx="4156254" cy="1099820"/>
          </a:xfrm>
          <a:prstGeom prst="rect">
            <a:avLst/>
          </a:prstGeom>
        </p:spPr>
        <p:txBody>
          <a:bodyPr lIns="0" tIns="0" rIns="0" bIns="0" rtlCol="0" anchor="t">
            <a:spAutoFit/>
          </a:bodyPr>
          <a:lstStyle/>
          <a:p>
            <a:pPr algn="ctr">
              <a:lnSpc>
                <a:spcPts val="4480"/>
              </a:lnSpc>
            </a:pPr>
            <a:r>
              <a:rPr lang="en-US" sz="3200">
                <a:solidFill>
                  <a:srgbClr val="000000"/>
                </a:solidFill>
                <a:latin typeface="Fredoka"/>
                <a:ea typeface="Fredoka"/>
                <a:cs typeface="Fredoka"/>
                <a:sym typeface="Fredoka"/>
              </a:rPr>
              <a:t>NULL HYPOTHESIS</a:t>
            </a:r>
          </a:p>
          <a:p>
            <a:pPr algn="ctr">
              <a:lnSpc>
                <a:spcPts val="4480"/>
              </a:lnSpc>
            </a:pPr>
            <a:r>
              <a:rPr lang="en-US" sz="3200">
                <a:solidFill>
                  <a:srgbClr val="000000"/>
                </a:solidFill>
                <a:latin typeface="Fredoka"/>
                <a:ea typeface="Fredoka"/>
                <a:cs typeface="Fredoka"/>
                <a:sym typeface="Fredoka"/>
              </a:rPr>
              <a:t>(H0)</a:t>
            </a:r>
          </a:p>
        </p:txBody>
      </p:sp>
      <p:sp>
        <p:nvSpPr>
          <p:cNvPr id="21" name="TextBox 21"/>
          <p:cNvSpPr txBox="1"/>
          <p:nvPr/>
        </p:nvSpPr>
        <p:spPr>
          <a:xfrm>
            <a:off x="2059652" y="6256825"/>
            <a:ext cx="4156254" cy="1581149"/>
          </a:xfrm>
          <a:prstGeom prst="rect">
            <a:avLst/>
          </a:prstGeom>
        </p:spPr>
        <p:txBody>
          <a:bodyPr lIns="0" tIns="0" rIns="0" bIns="0" rtlCol="0" anchor="t">
            <a:spAutoFit/>
          </a:bodyPr>
          <a:lstStyle/>
          <a:p>
            <a:pPr algn="ctr">
              <a:lnSpc>
                <a:spcPts val="4200"/>
              </a:lnSpc>
            </a:pPr>
            <a:r>
              <a:rPr lang="en-US" sz="3000">
                <a:solidFill>
                  <a:srgbClr val="000000"/>
                </a:solidFill>
                <a:latin typeface="Fredoka"/>
                <a:ea typeface="Fredoka"/>
                <a:cs typeface="Fredoka"/>
                <a:sym typeface="Fredoka"/>
              </a:rPr>
              <a:t>ALTERNATIVE HYPOTHESIS</a:t>
            </a:r>
          </a:p>
          <a:p>
            <a:pPr algn="ctr">
              <a:lnSpc>
                <a:spcPts val="4200"/>
              </a:lnSpc>
            </a:pPr>
            <a:r>
              <a:rPr lang="en-US" sz="3000">
                <a:solidFill>
                  <a:srgbClr val="000000"/>
                </a:solidFill>
                <a:latin typeface="Fredoka"/>
                <a:ea typeface="Fredoka"/>
                <a:cs typeface="Fredoka"/>
                <a:sym typeface="Fredoka"/>
              </a:rPr>
              <a:t>(HA)</a:t>
            </a:r>
          </a:p>
        </p:txBody>
      </p:sp>
      <p:sp>
        <p:nvSpPr>
          <p:cNvPr id="22" name="TextBox 22"/>
          <p:cNvSpPr txBox="1"/>
          <p:nvPr/>
        </p:nvSpPr>
        <p:spPr>
          <a:xfrm>
            <a:off x="7148657" y="6256825"/>
            <a:ext cx="9104784" cy="1825625"/>
          </a:xfrm>
          <a:prstGeom prst="rect">
            <a:avLst/>
          </a:prstGeom>
        </p:spPr>
        <p:txBody>
          <a:bodyPr lIns="0" tIns="0" rIns="0" bIns="0" rtlCol="0" anchor="t">
            <a:spAutoFit/>
          </a:bodyPr>
          <a:lstStyle/>
          <a:p>
            <a:pPr algn="l">
              <a:lnSpc>
                <a:spcPts val="4899"/>
              </a:lnSpc>
            </a:pPr>
            <a:r>
              <a:rPr lang="en-US" sz="3499">
                <a:solidFill>
                  <a:srgbClr val="000000"/>
                </a:solidFill>
                <a:latin typeface="Nunito Bold"/>
                <a:ea typeface="Nunito Bold"/>
                <a:cs typeface="Nunito Bold"/>
                <a:sym typeface="Nunito Bold"/>
              </a:rPr>
              <a:t>There are significant differences in the brand image among multiple companies within the same industry.</a:t>
            </a:r>
          </a:p>
        </p:txBody>
      </p:sp>
      <p:sp>
        <p:nvSpPr>
          <p:cNvPr id="23" name="AutoShape 23"/>
          <p:cNvSpPr/>
          <p:nvPr/>
        </p:nvSpPr>
        <p:spPr>
          <a:xfrm rot="-5369237">
            <a:off x="5617498" y="4209683"/>
            <a:ext cx="2128873" cy="0"/>
          </a:xfrm>
          <a:prstGeom prst="line">
            <a:avLst/>
          </a:prstGeom>
          <a:ln w="133350" cap="flat">
            <a:solidFill>
              <a:srgbClr val="DDDEDE"/>
            </a:solidFill>
            <a:prstDash val="solid"/>
            <a:headEnd type="none" w="sm" len="sm"/>
            <a:tailEnd type="none" w="sm" len="sm"/>
          </a:ln>
        </p:spPr>
      </p:sp>
      <p:sp>
        <p:nvSpPr>
          <p:cNvPr id="24" name="AutoShape 24"/>
          <p:cNvSpPr/>
          <p:nvPr/>
        </p:nvSpPr>
        <p:spPr>
          <a:xfrm rot="-5369237">
            <a:off x="5617498" y="7131538"/>
            <a:ext cx="2128873" cy="0"/>
          </a:xfrm>
          <a:prstGeom prst="line">
            <a:avLst/>
          </a:prstGeom>
          <a:ln w="133350" cap="flat">
            <a:solidFill>
              <a:srgbClr val="DDDEDE"/>
            </a:solidFill>
            <a:prstDash val="solid"/>
            <a:headEnd type="none" w="sm" len="sm"/>
            <a:tailEnd type="none" w="sm" len="sm"/>
          </a:ln>
        </p:spPr>
      </p:sp>
      <p:sp>
        <p:nvSpPr>
          <p:cNvPr id="25" name="TextBox 25"/>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23</a:t>
            </a:r>
          </a:p>
        </p:txBody>
      </p:sp>
      <p:sp>
        <p:nvSpPr>
          <p:cNvPr id="26" name="Freeform 26"/>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028700" y="1505943"/>
            <a:ext cx="16230600" cy="6700227"/>
            <a:chOff x="0" y="0"/>
            <a:chExt cx="4274726" cy="1764669"/>
          </a:xfrm>
        </p:grpSpPr>
        <p:sp>
          <p:nvSpPr>
            <p:cNvPr id="6" name="Freeform 6"/>
            <p:cNvSpPr/>
            <p:nvPr/>
          </p:nvSpPr>
          <p:spPr>
            <a:xfrm>
              <a:off x="0" y="0"/>
              <a:ext cx="4274726" cy="1764669"/>
            </a:xfrm>
            <a:custGeom>
              <a:avLst/>
              <a:gdLst/>
              <a:ahLst/>
              <a:cxnLst/>
              <a:rect l="l" t="t" r="r" b="b"/>
              <a:pathLst>
                <a:path w="4274726" h="1764669">
                  <a:moveTo>
                    <a:pt x="0" y="0"/>
                  </a:moveTo>
                  <a:lnTo>
                    <a:pt x="4274726" y="0"/>
                  </a:lnTo>
                  <a:lnTo>
                    <a:pt x="4274726" y="1764669"/>
                  </a:lnTo>
                  <a:lnTo>
                    <a:pt x="0" y="1764669"/>
                  </a:lnTo>
                  <a:close/>
                </a:path>
              </a:pathLst>
            </a:custGeom>
            <a:solidFill>
              <a:srgbClr val="F1F2F2"/>
            </a:solidFill>
          </p:spPr>
        </p:sp>
        <p:sp>
          <p:nvSpPr>
            <p:cNvPr id="7" name="TextBox 7"/>
            <p:cNvSpPr txBox="1"/>
            <p:nvPr/>
          </p:nvSpPr>
          <p:spPr>
            <a:xfrm>
              <a:off x="0" y="-38100"/>
              <a:ext cx="4274726" cy="1802769"/>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a:off x="1682993" y="3156442"/>
            <a:ext cx="417900" cy="428815"/>
          </a:xfrm>
          <a:custGeom>
            <a:avLst/>
            <a:gdLst/>
            <a:ahLst/>
            <a:cxnLst/>
            <a:rect l="l" t="t" r="r" b="b"/>
            <a:pathLst>
              <a:path w="417900" h="428815">
                <a:moveTo>
                  <a:pt x="0" y="0"/>
                </a:moveTo>
                <a:lnTo>
                  <a:pt x="417899" y="0"/>
                </a:lnTo>
                <a:lnTo>
                  <a:pt x="417899" y="428815"/>
                </a:lnTo>
                <a:lnTo>
                  <a:pt x="0" y="42881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TextBox 10"/>
          <p:cNvSpPr txBox="1"/>
          <p:nvPr/>
        </p:nvSpPr>
        <p:spPr>
          <a:xfrm>
            <a:off x="2246042" y="3824880"/>
            <a:ext cx="13795916" cy="1206500"/>
          </a:xfrm>
          <a:prstGeom prst="rect">
            <a:avLst/>
          </a:prstGeom>
        </p:spPr>
        <p:txBody>
          <a:bodyPr lIns="0" tIns="0" rIns="0" bIns="0" rtlCol="0" anchor="t">
            <a:spAutoFit/>
          </a:bodyPr>
          <a:lstStyle/>
          <a:p>
            <a:pPr algn="l">
              <a:lnSpc>
                <a:spcPts val="4899"/>
              </a:lnSpc>
            </a:pPr>
            <a:r>
              <a:rPr lang="en-US" sz="3499">
                <a:solidFill>
                  <a:srgbClr val="000000"/>
                </a:solidFill>
                <a:latin typeface="Nunito Bold"/>
                <a:ea typeface="Nunito Bold"/>
                <a:cs typeface="Nunito Bold"/>
                <a:sym typeface="Nunito Bold"/>
              </a:rPr>
              <a:t>Data Scraping from various social media platforms and using specific APIs like Twitter API and YouTube API</a:t>
            </a:r>
          </a:p>
        </p:txBody>
      </p:sp>
      <p:sp>
        <p:nvSpPr>
          <p:cNvPr id="11" name="TextBox 11"/>
          <p:cNvSpPr txBox="1"/>
          <p:nvPr/>
        </p:nvSpPr>
        <p:spPr>
          <a:xfrm>
            <a:off x="2246042" y="3009535"/>
            <a:ext cx="6580227" cy="646430"/>
          </a:xfrm>
          <a:prstGeom prst="rect">
            <a:avLst/>
          </a:prstGeom>
        </p:spPr>
        <p:txBody>
          <a:bodyPr lIns="0" tIns="0" rIns="0" bIns="0" rtlCol="0" anchor="t">
            <a:spAutoFit/>
          </a:bodyPr>
          <a:lstStyle/>
          <a:p>
            <a:pPr algn="l">
              <a:lnSpc>
                <a:spcPts val="5320"/>
              </a:lnSpc>
            </a:pPr>
            <a:r>
              <a:rPr lang="en-US" sz="3800">
                <a:solidFill>
                  <a:srgbClr val="000000"/>
                </a:solidFill>
                <a:latin typeface="Fredoka"/>
                <a:ea typeface="Fredoka"/>
                <a:cs typeface="Fredoka"/>
                <a:sym typeface="Fredoka"/>
              </a:rPr>
              <a:t>DATA SOURCES</a:t>
            </a:r>
          </a:p>
        </p:txBody>
      </p:sp>
      <p:sp>
        <p:nvSpPr>
          <p:cNvPr id="12" name="TextBox 12"/>
          <p:cNvSpPr txBox="1"/>
          <p:nvPr/>
        </p:nvSpPr>
        <p:spPr>
          <a:xfrm>
            <a:off x="2246042" y="5621930"/>
            <a:ext cx="6580227" cy="646430"/>
          </a:xfrm>
          <a:prstGeom prst="rect">
            <a:avLst/>
          </a:prstGeom>
        </p:spPr>
        <p:txBody>
          <a:bodyPr lIns="0" tIns="0" rIns="0" bIns="0" rtlCol="0" anchor="t">
            <a:spAutoFit/>
          </a:bodyPr>
          <a:lstStyle/>
          <a:p>
            <a:pPr algn="l">
              <a:lnSpc>
                <a:spcPts val="5320"/>
              </a:lnSpc>
            </a:pPr>
            <a:r>
              <a:rPr lang="en-US" sz="3800">
                <a:solidFill>
                  <a:srgbClr val="000000"/>
                </a:solidFill>
                <a:latin typeface="Fredoka"/>
                <a:ea typeface="Fredoka"/>
                <a:cs typeface="Fredoka"/>
                <a:sym typeface="Fredoka"/>
              </a:rPr>
              <a:t>TEST THAT CAN BE USED</a:t>
            </a:r>
          </a:p>
        </p:txBody>
      </p:sp>
      <p:sp>
        <p:nvSpPr>
          <p:cNvPr id="13" name="TextBox 13"/>
          <p:cNvSpPr txBox="1"/>
          <p:nvPr/>
        </p:nvSpPr>
        <p:spPr>
          <a:xfrm>
            <a:off x="2246042" y="6439810"/>
            <a:ext cx="13795916" cy="587375"/>
          </a:xfrm>
          <a:prstGeom prst="rect">
            <a:avLst/>
          </a:prstGeom>
        </p:spPr>
        <p:txBody>
          <a:bodyPr lIns="0" tIns="0" rIns="0" bIns="0" rtlCol="0" anchor="t">
            <a:spAutoFit/>
          </a:bodyPr>
          <a:lstStyle/>
          <a:p>
            <a:pPr algn="l">
              <a:lnSpc>
                <a:spcPts val="4899"/>
              </a:lnSpc>
            </a:pPr>
            <a:r>
              <a:rPr lang="en-US" sz="3499">
                <a:solidFill>
                  <a:srgbClr val="000000"/>
                </a:solidFill>
                <a:latin typeface="Nunito Bold"/>
                <a:ea typeface="Nunito Bold"/>
                <a:cs typeface="Nunito Bold"/>
                <a:sym typeface="Nunito Bold"/>
              </a:rPr>
              <a:t>ANOVA (Analysis of Variance) test </a:t>
            </a:r>
          </a:p>
        </p:txBody>
      </p:sp>
      <p:sp>
        <p:nvSpPr>
          <p:cNvPr id="14" name="Freeform 14"/>
          <p:cNvSpPr/>
          <p:nvPr/>
        </p:nvSpPr>
        <p:spPr>
          <a:xfrm>
            <a:off x="1682993" y="5768838"/>
            <a:ext cx="417900" cy="428815"/>
          </a:xfrm>
          <a:custGeom>
            <a:avLst/>
            <a:gdLst/>
            <a:ahLst/>
            <a:cxnLst/>
            <a:rect l="l" t="t" r="r" b="b"/>
            <a:pathLst>
              <a:path w="417900" h="428815">
                <a:moveTo>
                  <a:pt x="0" y="0"/>
                </a:moveTo>
                <a:lnTo>
                  <a:pt x="417899" y="0"/>
                </a:lnTo>
                <a:lnTo>
                  <a:pt x="417899" y="428815"/>
                </a:lnTo>
                <a:lnTo>
                  <a:pt x="0" y="42881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5" name="Group 15"/>
          <p:cNvGrpSpPr/>
          <p:nvPr/>
        </p:nvGrpSpPr>
        <p:grpSpPr>
          <a:xfrm>
            <a:off x="-576611" y="9612555"/>
            <a:ext cx="19974273" cy="1861295"/>
            <a:chOff x="0" y="0"/>
            <a:chExt cx="5260714" cy="490218"/>
          </a:xfrm>
        </p:grpSpPr>
        <p:sp>
          <p:nvSpPr>
            <p:cNvPr id="16" name="Freeform 16"/>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7" name="TextBox 17"/>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8"/>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24</a:t>
            </a:r>
          </a:p>
        </p:txBody>
      </p:sp>
      <p:grpSp>
        <p:nvGrpSpPr>
          <p:cNvPr id="19" name="Group 19"/>
          <p:cNvGrpSpPr/>
          <p:nvPr/>
        </p:nvGrpSpPr>
        <p:grpSpPr>
          <a:xfrm>
            <a:off x="4543721" y="687305"/>
            <a:ext cx="9200557" cy="1984335"/>
            <a:chOff x="0" y="0"/>
            <a:chExt cx="2423192" cy="522623"/>
          </a:xfrm>
        </p:grpSpPr>
        <p:sp>
          <p:nvSpPr>
            <p:cNvPr id="20" name="Freeform 20"/>
            <p:cNvSpPr/>
            <p:nvPr/>
          </p:nvSpPr>
          <p:spPr>
            <a:xfrm>
              <a:off x="0" y="0"/>
              <a:ext cx="2423192" cy="522623"/>
            </a:xfrm>
            <a:custGeom>
              <a:avLst/>
              <a:gdLst/>
              <a:ahLst/>
              <a:cxnLst/>
              <a:rect l="l" t="t" r="r" b="b"/>
              <a:pathLst>
                <a:path w="2423192" h="522623">
                  <a:moveTo>
                    <a:pt x="0" y="0"/>
                  </a:moveTo>
                  <a:lnTo>
                    <a:pt x="2423192" y="0"/>
                  </a:lnTo>
                  <a:lnTo>
                    <a:pt x="2423192" y="522623"/>
                  </a:lnTo>
                  <a:lnTo>
                    <a:pt x="0" y="522623"/>
                  </a:lnTo>
                  <a:close/>
                </a:path>
              </a:pathLst>
            </a:custGeom>
            <a:solidFill>
              <a:srgbClr val="2B4A9D"/>
            </a:solidFill>
            <a:ln w="38100" cap="sq">
              <a:solidFill>
                <a:srgbClr val="F1F2F2"/>
              </a:solidFill>
              <a:prstDash val="solid"/>
              <a:miter/>
            </a:ln>
          </p:spPr>
        </p:sp>
        <p:sp>
          <p:nvSpPr>
            <p:cNvPr id="21" name="TextBox 21"/>
            <p:cNvSpPr txBox="1"/>
            <p:nvPr/>
          </p:nvSpPr>
          <p:spPr>
            <a:xfrm>
              <a:off x="0" y="-38100"/>
              <a:ext cx="2423192" cy="560723"/>
            </a:xfrm>
            <a:prstGeom prst="rect">
              <a:avLst/>
            </a:prstGeom>
          </p:spPr>
          <p:txBody>
            <a:bodyPr lIns="50800" tIns="50800" rIns="50800" bIns="50800" rtlCol="0" anchor="ctr"/>
            <a:lstStyle/>
            <a:p>
              <a:pPr algn="ctr">
                <a:lnSpc>
                  <a:spcPts val="2659"/>
                </a:lnSpc>
                <a:spcBef>
                  <a:spcPct val="0"/>
                </a:spcBef>
              </a:pPr>
              <a:endParaRPr/>
            </a:p>
          </p:txBody>
        </p:sp>
      </p:grpSp>
      <p:sp>
        <p:nvSpPr>
          <p:cNvPr id="22" name="TextBox 22"/>
          <p:cNvSpPr txBox="1"/>
          <p:nvPr/>
        </p:nvSpPr>
        <p:spPr>
          <a:xfrm>
            <a:off x="4543721" y="904875"/>
            <a:ext cx="9200557" cy="1574070"/>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HYPOTHESIS 3</a:t>
            </a:r>
          </a:p>
          <a:p>
            <a:pPr algn="ctr">
              <a:lnSpc>
                <a:spcPts val="3079"/>
              </a:lnSpc>
            </a:pPr>
            <a:r>
              <a:rPr lang="en-US" sz="2199">
                <a:solidFill>
                  <a:srgbClr val="000000"/>
                </a:solidFill>
                <a:latin typeface="Fredoka"/>
                <a:ea typeface="Fredoka"/>
                <a:cs typeface="Fredoka"/>
                <a:sym typeface="Fredoka"/>
              </a:rPr>
              <a:t>BRAND IMAGE VARIATION AMONG COMPETITORS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452123" y="2957390"/>
            <a:ext cx="15383753" cy="2637935"/>
            <a:chOff x="0" y="0"/>
            <a:chExt cx="4051688" cy="694765"/>
          </a:xfrm>
        </p:grpSpPr>
        <p:sp>
          <p:nvSpPr>
            <p:cNvPr id="6" name="Freeform 6"/>
            <p:cNvSpPr/>
            <p:nvPr/>
          </p:nvSpPr>
          <p:spPr>
            <a:xfrm>
              <a:off x="0" y="0"/>
              <a:ext cx="4051688" cy="694765"/>
            </a:xfrm>
            <a:custGeom>
              <a:avLst/>
              <a:gdLst/>
              <a:ahLst/>
              <a:cxnLst/>
              <a:rect l="l" t="t" r="r" b="b"/>
              <a:pathLst>
                <a:path w="4051688" h="694765">
                  <a:moveTo>
                    <a:pt x="0" y="0"/>
                  </a:moveTo>
                  <a:lnTo>
                    <a:pt x="4051688" y="0"/>
                  </a:lnTo>
                  <a:lnTo>
                    <a:pt x="4051688" y="694765"/>
                  </a:lnTo>
                  <a:lnTo>
                    <a:pt x="0" y="694765"/>
                  </a:lnTo>
                  <a:close/>
                </a:path>
              </a:pathLst>
            </a:custGeom>
            <a:solidFill>
              <a:srgbClr val="F1F2F2"/>
            </a:solidFill>
          </p:spPr>
        </p:sp>
        <p:sp>
          <p:nvSpPr>
            <p:cNvPr id="7" name="TextBox 7"/>
            <p:cNvSpPr txBox="1"/>
            <p:nvPr/>
          </p:nvSpPr>
          <p:spPr>
            <a:xfrm>
              <a:off x="0" y="-38100"/>
              <a:ext cx="4051688" cy="73286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4543721" y="687305"/>
            <a:ext cx="9200557" cy="1984335"/>
            <a:chOff x="0" y="0"/>
            <a:chExt cx="2423192" cy="522623"/>
          </a:xfrm>
        </p:grpSpPr>
        <p:sp>
          <p:nvSpPr>
            <p:cNvPr id="9" name="Freeform 9"/>
            <p:cNvSpPr/>
            <p:nvPr/>
          </p:nvSpPr>
          <p:spPr>
            <a:xfrm>
              <a:off x="0" y="0"/>
              <a:ext cx="2423192" cy="522623"/>
            </a:xfrm>
            <a:custGeom>
              <a:avLst/>
              <a:gdLst/>
              <a:ahLst/>
              <a:cxnLst/>
              <a:rect l="l" t="t" r="r" b="b"/>
              <a:pathLst>
                <a:path w="2423192" h="522623">
                  <a:moveTo>
                    <a:pt x="0" y="0"/>
                  </a:moveTo>
                  <a:lnTo>
                    <a:pt x="2423192" y="0"/>
                  </a:lnTo>
                  <a:lnTo>
                    <a:pt x="2423192" y="522623"/>
                  </a:lnTo>
                  <a:lnTo>
                    <a:pt x="0" y="522623"/>
                  </a:lnTo>
                  <a:close/>
                </a:path>
              </a:pathLst>
            </a:custGeom>
            <a:solidFill>
              <a:srgbClr val="2B4A9D"/>
            </a:solidFill>
            <a:ln w="38100" cap="sq">
              <a:solidFill>
                <a:srgbClr val="F1F2F2"/>
              </a:solidFill>
              <a:prstDash val="solid"/>
              <a:miter/>
            </a:ln>
          </p:spPr>
        </p:sp>
        <p:sp>
          <p:nvSpPr>
            <p:cNvPr id="10" name="TextBox 10"/>
            <p:cNvSpPr txBox="1"/>
            <p:nvPr/>
          </p:nvSpPr>
          <p:spPr>
            <a:xfrm>
              <a:off x="0" y="-38100"/>
              <a:ext cx="2423192" cy="56072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9612555"/>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TextBox 15"/>
          <p:cNvSpPr txBox="1"/>
          <p:nvPr/>
        </p:nvSpPr>
        <p:spPr>
          <a:xfrm>
            <a:off x="4543721" y="904875"/>
            <a:ext cx="9200557" cy="1574070"/>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HYPOTHESIS 4</a:t>
            </a:r>
          </a:p>
          <a:p>
            <a:pPr algn="ctr">
              <a:lnSpc>
                <a:spcPts val="3079"/>
              </a:lnSpc>
            </a:pPr>
            <a:r>
              <a:rPr lang="en-US" sz="2199">
                <a:solidFill>
                  <a:srgbClr val="000000"/>
                </a:solidFill>
                <a:latin typeface="Fredoka"/>
                <a:ea typeface="Fredoka"/>
                <a:cs typeface="Fredoka"/>
                <a:sym typeface="Fredoka"/>
              </a:rPr>
              <a:t>EFFECT OF COVID ON BRAND REPUTATION</a:t>
            </a:r>
          </a:p>
        </p:txBody>
      </p:sp>
      <p:sp>
        <p:nvSpPr>
          <p:cNvPr id="16" name="TextBox 16"/>
          <p:cNvSpPr txBox="1"/>
          <p:nvPr/>
        </p:nvSpPr>
        <p:spPr>
          <a:xfrm>
            <a:off x="7367732" y="3644533"/>
            <a:ext cx="9104784" cy="1206500"/>
          </a:xfrm>
          <a:prstGeom prst="rect">
            <a:avLst/>
          </a:prstGeom>
        </p:spPr>
        <p:txBody>
          <a:bodyPr lIns="0" tIns="0" rIns="0" bIns="0" rtlCol="0" anchor="t">
            <a:spAutoFit/>
          </a:bodyPr>
          <a:lstStyle/>
          <a:p>
            <a:pPr algn="l">
              <a:lnSpc>
                <a:spcPts val="4899"/>
              </a:lnSpc>
            </a:pPr>
            <a:r>
              <a:rPr lang="en-US" sz="3499">
                <a:solidFill>
                  <a:srgbClr val="000000"/>
                </a:solidFill>
                <a:latin typeface="Nunito Bold"/>
                <a:ea typeface="Nunito Bold"/>
                <a:cs typeface="Nunito Bold"/>
                <a:sym typeface="Nunito Bold"/>
              </a:rPr>
              <a:t>The brand reputation remains unaffected by the presence of COVID.</a:t>
            </a:r>
          </a:p>
        </p:txBody>
      </p:sp>
      <p:grpSp>
        <p:nvGrpSpPr>
          <p:cNvPr id="17" name="Group 17"/>
          <p:cNvGrpSpPr/>
          <p:nvPr/>
        </p:nvGrpSpPr>
        <p:grpSpPr>
          <a:xfrm>
            <a:off x="1452123" y="5879245"/>
            <a:ext cx="15383753" cy="2637935"/>
            <a:chOff x="0" y="0"/>
            <a:chExt cx="4051688" cy="694765"/>
          </a:xfrm>
        </p:grpSpPr>
        <p:sp>
          <p:nvSpPr>
            <p:cNvPr id="18" name="Freeform 18"/>
            <p:cNvSpPr/>
            <p:nvPr/>
          </p:nvSpPr>
          <p:spPr>
            <a:xfrm>
              <a:off x="0" y="0"/>
              <a:ext cx="4051688" cy="694765"/>
            </a:xfrm>
            <a:custGeom>
              <a:avLst/>
              <a:gdLst/>
              <a:ahLst/>
              <a:cxnLst/>
              <a:rect l="l" t="t" r="r" b="b"/>
              <a:pathLst>
                <a:path w="4051688" h="694765">
                  <a:moveTo>
                    <a:pt x="0" y="0"/>
                  </a:moveTo>
                  <a:lnTo>
                    <a:pt x="4051688" y="0"/>
                  </a:lnTo>
                  <a:lnTo>
                    <a:pt x="4051688" y="694765"/>
                  </a:lnTo>
                  <a:lnTo>
                    <a:pt x="0" y="694765"/>
                  </a:lnTo>
                  <a:close/>
                </a:path>
              </a:pathLst>
            </a:custGeom>
            <a:solidFill>
              <a:srgbClr val="F1F2F2"/>
            </a:solidFill>
          </p:spPr>
        </p:sp>
        <p:sp>
          <p:nvSpPr>
            <p:cNvPr id="19" name="TextBox 19"/>
            <p:cNvSpPr txBox="1"/>
            <p:nvPr/>
          </p:nvSpPr>
          <p:spPr>
            <a:xfrm>
              <a:off x="0" y="-38100"/>
              <a:ext cx="4051688" cy="73286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2059652" y="3334970"/>
            <a:ext cx="4156254" cy="1099820"/>
          </a:xfrm>
          <a:prstGeom prst="rect">
            <a:avLst/>
          </a:prstGeom>
        </p:spPr>
        <p:txBody>
          <a:bodyPr lIns="0" tIns="0" rIns="0" bIns="0" rtlCol="0" anchor="t">
            <a:spAutoFit/>
          </a:bodyPr>
          <a:lstStyle/>
          <a:p>
            <a:pPr algn="ctr">
              <a:lnSpc>
                <a:spcPts val="4480"/>
              </a:lnSpc>
            </a:pPr>
            <a:r>
              <a:rPr lang="en-US" sz="3200">
                <a:solidFill>
                  <a:srgbClr val="000000"/>
                </a:solidFill>
                <a:latin typeface="Fredoka"/>
                <a:ea typeface="Fredoka"/>
                <a:cs typeface="Fredoka"/>
                <a:sym typeface="Fredoka"/>
              </a:rPr>
              <a:t>NULL HYPOTHESIS</a:t>
            </a:r>
          </a:p>
          <a:p>
            <a:pPr algn="ctr">
              <a:lnSpc>
                <a:spcPts val="4480"/>
              </a:lnSpc>
            </a:pPr>
            <a:r>
              <a:rPr lang="en-US" sz="3200">
                <a:solidFill>
                  <a:srgbClr val="000000"/>
                </a:solidFill>
                <a:latin typeface="Fredoka"/>
                <a:ea typeface="Fredoka"/>
                <a:cs typeface="Fredoka"/>
                <a:sym typeface="Fredoka"/>
              </a:rPr>
              <a:t>(H0)</a:t>
            </a:r>
          </a:p>
        </p:txBody>
      </p:sp>
      <p:sp>
        <p:nvSpPr>
          <p:cNvPr id="21" name="TextBox 21"/>
          <p:cNvSpPr txBox="1"/>
          <p:nvPr/>
        </p:nvSpPr>
        <p:spPr>
          <a:xfrm>
            <a:off x="2059652" y="6256825"/>
            <a:ext cx="4156254" cy="1581149"/>
          </a:xfrm>
          <a:prstGeom prst="rect">
            <a:avLst/>
          </a:prstGeom>
        </p:spPr>
        <p:txBody>
          <a:bodyPr lIns="0" tIns="0" rIns="0" bIns="0" rtlCol="0" anchor="t">
            <a:spAutoFit/>
          </a:bodyPr>
          <a:lstStyle/>
          <a:p>
            <a:pPr algn="ctr">
              <a:lnSpc>
                <a:spcPts val="4200"/>
              </a:lnSpc>
            </a:pPr>
            <a:r>
              <a:rPr lang="en-US" sz="3000">
                <a:solidFill>
                  <a:srgbClr val="000000"/>
                </a:solidFill>
                <a:latin typeface="Fredoka"/>
                <a:ea typeface="Fredoka"/>
                <a:cs typeface="Fredoka"/>
                <a:sym typeface="Fredoka"/>
              </a:rPr>
              <a:t>ALTERNATIVE HYPOTHESIS</a:t>
            </a:r>
          </a:p>
          <a:p>
            <a:pPr algn="ctr">
              <a:lnSpc>
                <a:spcPts val="4200"/>
              </a:lnSpc>
            </a:pPr>
            <a:r>
              <a:rPr lang="en-US" sz="3000">
                <a:solidFill>
                  <a:srgbClr val="000000"/>
                </a:solidFill>
                <a:latin typeface="Fredoka"/>
                <a:ea typeface="Fredoka"/>
                <a:cs typeface="Fredoka"/>
                <a:sym typeface="Fredoka"/>
              </a:rPr>
              <a:t>(HA)</a:t>
            </a:r>
          </a:p>
        </p:txBody>
      </p:sp>
      <p:sp>
        <p:nvSpPr>
          <p:cNvPr id="22" name="TextBox 22"/>
          <p:cNvSpPr txBox="1"/>
          <p:nvPr/>
        </p:nvSpPr>
        <p:spPr>
          <a:xfrm>
            <a:off x="7148657" y="6444150"/>
            <a:ext cx="9104784" cy="1206500"/>
          </a:xfrm>
          <a:prstGeom prst="rect">
            <a:avLst/>
          </a:prstGeom>
        </p:spPr>
        <p:txBody>
          <a:bodyPr lIns="0" tIns="0" rIns="0" bIns="0" rtlCol="0" anchor="t">
            <a:spAutoFit/>
          </a:bodyPr>
          <a:lstStyle/>
          <a:p>
            <a:pPr algn="l">
              <a:lnSpc>
                <a:spcPts val="4899"/>
              </a:lnSpc>
            </a:pPr>
            <a:r>
              <a:rPr lang="en-US" sz="3499">
                <a:solidFill>
                  <a:srgbClr val="000000"/>
                </a:solidFill>
                <a:latin typeface="Nunito Bold"/>
                <a:ea typeface="Nunito Bold"/>
                <a:cs typeface="Nunito Bold"/>
                <a:sym typeface="Nunito Bold"/>
              </a:rPr>
              <a:t>The brand reputation undergoes changes as a result of the influence of COVID.</a:t>
            </a:r>
          </a:p>
        </p:txBody>
      </p:sp>
      <p:sp>
        <p:nvSpPr>
          <p:cNvPr id="23" name="AutoShape 23"/>
          <p:cNvSpPr/>
          <p:nvPr/>
        </p:nvSpPr>
        <p:spPr>
          <a:xfrm rot="-5369237">
            <a:off x="5617498" y="4209683"/>
            <a:ext cx="2128873" cy="0"/>
          </a:xfrm>
          <a:prstGeom prst="line">
            <a:avLst/>
          </a:prstGeom>
          <a:ln w="133350" cap="flat">
            <a:solidFill>
              <a:srgbClr val="DDDEDE"/>
            </a:solidFill>
            <a:prstDash val="solid"/>
            <a:headEnd type="none" w="sm" len="sm"/>
            <a:tailEnd type="none" w="sm" len="sm"/>
          </a:ln>
        </p:spPr>
      </p:sp>
      <p:sp>
        <p:nvSpPr>
          <p:cNvPr id="24" name="AutoShape 24"/>
          <p:cNvSpPr/>
          <p:nvPr/>
        </p:nvSpPr>
        <p:spPr>
          <a:xfrm rot="-5369237">
            <a:off x="5617498" y="7131538"/>
            <a:ext cx="2128873" cy="0"/>
          </a:xfrm>
          <a:prstGeom prst="line">
            <a:avLst/>
          </a:prstGeom>
          <a:ln w="133350" cap="flat">
            <a:solidFill>
              <a:srgbClr val="DDDEDE"/>
            </a:solidFill>
            <a:prstDash val="solid"/>
            <a:headEnd type="none" w="sm" len="sm"/>
            <a:tailEnd type="none" w="sm" len="sm"/>
          </a:ln>
        </p:spPr>
      </p:sp>
      <p:sp>
        <p:nvSpPr>
          <p:cNvPr id="25" name="TextBox 25"/>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25</a:t>
            </a:r>
          </a:p>
        </p:txBody>
      </p:sp>
      <p:sp>
        <p:nvSpPr>
          <p:cNvPr id="26" name="Freeform 26"/>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028700" y="1505943"/>
            <a:ext cx="16230600" cy="6700227"/>
            <a:chOff x="0" y="0"/>
            <a:chExt cx="4274726" cy="1764669"/>
          </a:xfrm>
        </p:grpSpPr>
        <p:sp>
          <p:nvSpPr>
            <p:cNvPr id="6" name="Freeform 6"/>
            <p:cNvSpPr/>
            <p:nvPr/>
          </p:nvSpPr>
          <p:spPr>
            <a:xfrm>
              <a:off x="0" y="0"/>
              <a:ext cx="4274726" cy="1764669"/>
            </a:xfrm>
            <a:custGeom>
              <a:avLst/>
              <a:gdLst/>
              <a:ahLst/>
              <a:cxnLst/>
              <a:rect l="l" t="t" r="r" b="b"/>
              <a:pathLst>
                <a:path w="4274726" h="1764669">
                  <a:moveTo>
                    <a:pt x="0" y="0"/>
                  </a:moveTo>
                  <a:lnTo>
                    <a:pt x="4274726" y="0"/>
                  </a:lnTo>
                  <a:lnTo>
                    <a:pt x="4274726" y="1764669"/>
                  </a:lnTo>
                  <a:lnTo>
                    <a:pt x="0" y="1764669"/>
                  </a:lnTo>
                  <a:close/>
                </a:path>
              </a:pathLst>
            </a:custGeom>
            <a:solidFill>
              <a:srgbClr val="F1F2F2"/>
            </a:solidFill>
          </p:spPr>
        </p:sp>
        <p:sp>
          <p:nvSpPr>
            <p:cNvPr id="7" name="TextBox 7"/>
            <p:cNvSpPr txBox="1"/>
            <p:nvPr/>
          </p:nvSpPr>
          <p:spPr>
            <a:xfrm>
              <a:off x="0" y="-38100"/>
              <a:ext cx="4274726" cy="1802769"/>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a:off x="1682993" y="3156442"/>
            <a:ext cx="417900" cy="428815"/>
          </a:xfrm>
          <a:custGeom>
            <a:avLst/>
            <a:gdLst/>
            <a:ahLst/>
            <a:cxnLst/>
            <a:rect l="l" t="t" r="r" b="b"/>
            <a:pathLst>
              <a:path w="417900" h="428815">
                <a:moveTo>
                  <a:pt x="0" y="0"/>
                </a:moveTo>
                <a:lnTo>
                  <a:pt x="417899" y="0"/>
                </a:lnTo>
                <a:lnTo>
                  <a:pt x="417899" y="428815"/>
                </a:lnTo>
                <a:lnTo>
                  <a:pt x="0" y="42881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TextBox 10"/>
          <p:cNvSpPr txBox="1"/>
          <p:nvPr/>
        </p:nvSpPr>
        <p:spPr>
          <a:xfrm>
            <a:off x="2246042" y="3824880"/>
            <a:ext cx="13795916" cy="587375"/>
          </a:xfrm>
          <a:prstGeom prst="rect">
            <a:avLst/>
          </a:prstGeom>
        </p:spPr>
        <p:txBody>
          <a:bodyPr lIns="0" tIns="0" rIns="0" bIns="0" rtlCol="0" anchor="t">
            <a:spAutoFit/>
          </a:bodyPr>
          <a:lstStyle/>
          <a:p>
            <a:pPr algn="l">
              <a:lnSpc>
                <a:spcPts val="4899"/>
              </a:lnSpc>
            </a:pPr>
            <a:r>
              <a:rPr lang="en-US" sz="3499">
                <a:solidFill>
                  <a:srgbClr val="000000"/>
                </a:solidFill>
                <a:latin typeface="Nunito Bold"/>
                <a:ea typeface="Nunito Bold"/>
                <a:cs typeface="Nunito Bold"/>
                <a:sym typeface="Nunito Bold"/>
              </a:rPr>
              <a:t>Data extraction by using Twitter API</a:t>
            </a:r>
          </a:p>
        </p:txBody>
      </p:sp>
      <p:sp>
        <p:nvSpPr>
          <p:cNvPr id="11" name="TextBox 11"/>
          <p:cNvSpPr txBox="1"/>
          <p:nvPr/>
        </p:nvSpPr>
        <p:spPr>
          <a:xfrm>
            <a:off x="2246042" y="3009535"/>
            <a:ext cx="6580227" cy="646430"/>
          </a:xfrm>
          <a:prstGeom prst="rect">
            <a:avLst/>
          </a:prstGeom>
        </p:spPr>
        <p:txBody>
          <a:bodyPr lIns="0" tIns="0" rIns="0" bIns="0" rtlCol="0" anchor="t">
            <a:spAutoFit/>
          </a:bodyPr>
          <a:lstStyle/>
          <a:p>
            <a:pPr algn="l">
              <a:lnSpc>
                <a:spcPts val="5320"/>
              </a:lnSpc>
            </a:pPr>
            <a:r>
              <a:rPr lang="en-US" sz="3800">
                <a:solidFill>
                  <a:srgbClr val="000000"/>
                </a:solidFill>
                <a:latin typeface="Fredoka"/>
                <a:ea typeface="Fredoka"/>
                <a:cs typeface="Fredoka"/>
                <a:sym typeface="Fredoka"/>
              </a:rPr>
              <a:t>DATA SOURCES</a:t>
            </a:r>
          </a:p>
        </p:txBody>
      </p:sp>
      <p:sp>
        <p:nvSpPr>
          <p:cNvPr id="12" name="TextBox 12"/>
          <p:cNvSpPr txBox="1"/>
          <p:nvPr/>
        </p:nvSpPr>
        <p:spPr>
          <a:xfrm>
            <a:off x="2246042" y="5621930"/>
            <a:ext cx="6580227" cy="646430"/>
          </a:xfrm>
          <a:prstGeom prst="rect">
            <a:avLst/>
          </a:prstGeom>
        </p:spPr>
        <p:txBody>
          <a:bodyPr lIns="0" tIns="0" rIns="0" bIns="0" rtlCol="0" anchor="t">
            <a:spAutoFit/>
          </a:bodyPr>
          <a:lstStyle/>
          <a:p>
            <a:pPr algn="l">
              <a:lnSpc>
                <a:spcPts val="5320"/>
              </a:lnSpc>
            </a:pPr>
            <a:r>
              <a:rPr lang="en-US" sz="3800">
                <a:solidFill>
                  <a:srgbClr val="000000"/>
                </a:solidFill>
                <a:latin typeface="Fredoka"/>
                <a:ea typeface="Fredoka"/>
                <a:cs typeface="Fredoka"/>
                <a:sym typeface="Fredoka"/>
              </a:rPr>
              <a:t>TEST THAT CAN BE USED</a:t>
            </a:r>
          </a:p>
        </p:txBody>
      </p:sp>
      <p:sp>
        <p:nvSpPr>
          <p:cNvPr id="13" name="TextBox 13"/>
          <p:cNvSpPr txBox="1"/>
          <p:nvPr/>
        </p:nvSpPr>
        <p:spPr>
          <a:xfrm>
            <a:off x="2246042" y="6439810"/>
            <a:ext cx="13795916" cy="1206500"/>
          </a:xfrm>
          <a:prstGeom prst="rect">
            <a:avLst/>
          </a:prstGeom>
        </p:spPr>
        <p:txBody>
          <a:bodyPr lIns="0" tIns="0" rIns="0" bIns="0" rtlCol="0" anchor="t">
            <a:spAutoFit/>
          </a:bodyPr>
          <a:lstStyle/>
          <a:p>
            <a:pPr algn="l">
              <a:lnSpc>
                <a:spcPts val="4899"/>
              </a:lnSpc>
            </a:pPr>
            <a:r>
              <a:rPr lang="en-US" sz="3499">
                <a:solidFill>
                  <a:srgbClr val="000000"/>
                </a:solidFill>
                <a:latin typeface="Nunito Bold"/>
                <a:ea typeface="Nunito Bold"/>
                <a:cs typeface="Nunito Bold"/>
                <a:sym typeface="Nunito Bold"/>
              </a:rPr>
              <a:t>Paired sample t-test for the comparison of means</a:t>
            </a:r>
          </a:p>
          <a:p>
            <a:pPr algn="l">
              <a:lnSpc>
                <a:spcPts val="4899"/>
              </a:lnSpc>
            </a:pPr>
            <a:r>
              <a:rPr lang="en-US" sz="3499">
                <a:solidFill>
                  <a:srgbClr val="000000"/>
                </a:solidFill>
                <a:latin typeface="Nunito Bold"/>
                <a:ea typeface="Nunito Bold"/>
                <a:cs typeface="Nunito Bold"/>
                <a:sym typeface="Nunito Bold"/>
              </a:rPr>
              <a:t>Even chi-square test of independence if we consider the categories</a:t>
            </a:r>
          </a:p>
        </p:txBody>
      </p:sp>
      <p:sp>
        <p:nvSpPr>
          <p:cNvPr id="14" name="Freeform 14"/>
          <p:cNvSpPr/>
          <p:nvPr/>
        </p:nvSpPr>
        <p:spPr>
          <a:xfrm>
            <a:off x="1682993" y="5768838"/>
            <a:ext cx="417900" cy="428815"/>
          </a:xfrm>
          <a:custGeom>
            <a:avLst/>
            <a:gdLst/>
            <a:ahLst/>
            <a:cxnLst/>
            <a:rect l="l" t="t" r="r" b="b"/>
            <a:pathLst>
              <a:path w="417900" h="428815">
                <a:moveTo>
                  <a:pt x="0" y="0"/>
                </a:moveTo>
                <a:lnTo>
                  <a:pt x="417899" y="0"/>
                </a:lnTo>
                <a:lnTo>
                  <a:pt x="417899" y="428815"/>
                </a:lnTo>
                <a:lnTo>
                  <a:pt x="0" y="42881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5" name="Group 15"/>
          <p:cNvGrpSpPr/>
          <p:nvPr/>
        </p:nvGrpSpPr>
        <p:grpSpPr>
          <a:xfrm>
            <a:off x="-576611" y="9612555"/>
            <a:ext cx="19974273" cy="1861295"/>
            <a:chOff x="0" y="0"/>
            <a:chExt cx="5260714" cy="490218"/>
          </a:xfrm>
        </p:grpSpPr>
        <p:sp>
          <p:nvSpPr>
            <p:cNvPr id="16" name="Freeform 16"/>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7" name="TextBox 17"/>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8"/>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26</a:t>
            </a:r>
          </a:p>
        </p:txBody>
      </p:sp>
      <p:grpSp>
        <p:nvGrpSpPr>
          <p:cNvPr id="19" name="Group 19"/>
          <p:cNvGrpSpPr/>
          <p:nvPr/>
        </p:nvGrpSpPr>
        <p:grpSpPr>
          <a:xfrm>
            <a:off x="4543721" y="687305"/>
            <a:ext cx="9200557" cy="1984335"/>
            <a:chOff x="0" y="0"/>
            <a:chExt cx="2423192" cy="522623"/>
          </a:xfrm>
        </p:grpSpPr>
        <p:sp>
          <p:nvSpPr>
            <p:cNvPr id="20" name="Freeform 20"/>
            <p:cNvSpPr/>
            <p:nvPr/>
          </p:nvSpPr>
          <p:spPr>
            <a:xfrm>
              <a:off x="0" y="0"/>
              <a:ext cx="2423192" cy="522623"/>
            </a:xfrm>
            <a:custGeom>
              <a:avLst/>
              <a:gdLst/>
              <a:ahLst/>
              <a:cxnLst/>
              <a:rect l="l" t="t" r="r" b="b"/>
              <a:pathLst>
                <a:path w="2423192" h="522623">
                  <a:moveTo>
                    <a:pt x="0" y="0"/>
                  </a:moveTo>
                  <a:lnTo>
                    <a:pt x="2423192" y="0"/>
                  </a:lnTo>
                  <a:lnTo>
                    <a:pt x="2423192" y="522623"/>
                  </a:lnTo>
                  <a:lnTo>
                    <a:pt x="0" y="522623"/>
                  </a:lnTo>
                  <a:close/>
                </a:path>
              </a:pathLst>
            </a:custGeom>
            <a:solidFill>
              <a:srgbClr val="2B4A9D"/>
            </a:solidFill>
            <a:ln w="38100" cap="sq">
              <a:solidFill>
                <a:srgbClr val="F1F2F2"/>
              </a:solidFill>
              <a:prstDash val="solid"/>
              <a:miter/>
            </a:ln>
          </p:spPr>
        </p:sp>
        <p:sp>
          <p:nvSpPr>
            <p:cNvPr id="21" name="TextBox 21"/>
            <p:cNvSpPr txBox="1"/>
            <p:nvPr/>
          </p:nvSpPr>
          <p:spPr>
            <a:xfrm>
              <a:off x="0" y="-38100"/>
              <a:ext cx="2423192" cy="560723"/>
            </a:xfrm>
            <a:prstGeom prst="rect">
              <a:avLst/>
            </a:prstGeom>
          </p:spPr>
          <p:txBody>
            <a:bodyPr lIns="50800" tIns="50800" rIns="50800" bIns="50800" rtlCol="0" anchor="ctr"/>
            <a:lstStyle/>
            <a:p>
              <a:pPr algn="ctr">
                <a:lnSpc>
                  <a:spcPts val="2659"/>
                </a:lnSpc>
                <a:spcBef>
                  <a:spcPct val="0"/>
                </a:spcBef>
              </a:pPr>
              <a:endParaRPr/>
            </a:p>
          </p:txBody>
        </p:sp>
      </p:grpSp>
      <p:sp>
        <p:nvSpPr>
          <p:cNvPr id="22" name="TextBox 22"/>
          <p:cNvSpPr txBox="1"/>
          <p:nvPr/>
        </p:nvSpPr>
        <p:spPr>
          <a:xfrm>
            <a:off x="4543721" y="904875"/>
            <a:ext cx="9200557" cy="1574070"/>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HYPOTHESIS 4</a:t>
            </a:r>
          </a:p>
          <a:p>
            <a:pPr algn="ctr">
              <a:lnSpc>
                <a:spcPts val="3079"/>
              </a:lnSpc>
            </a:pPr>
            <a:r>
              <a:rPr lang="en-US" sz="2199">
                <a:solidFill>
                  <a:srgbClr val="000000"/>
                </a:solidFill>
                <a:latin typeface="Fredoka"/>
                <a:ea typeface="Fredoka"/>
                <a:cs typeface="Fredoka"/>
                <a:sym typeface="Fredoka"/>
              </a:rPr>
              <a:t>EFFECT OF COVID ON BRAND REPUTATION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452123" y="2957390"/>
            <a:ext cx="15383753" cy="2637935"/>
            <a:chOff x="0" y="0"/>
            <a:chExt cx="4051688" cy="694765"/>
          </a:xfrm>
        </p:grpSpPr>
        <p:sp>
          <p:nvSpPr>
            <p:cNvPr id="6" name="Freeform 6"/>
            <p:cNvSpPr/>
            <p:nvPr/>
          </p:nvSpPr>
          <p:spPr>
            <a:xfrm>
              <a:off x="0" y="0"/>
              <a:ext cx="4051688" cy="694765"/>
            </a:xfrm>
            <a:custGeom>
              <a:avLst/>
              <a:gdLst/>
              <a:ahLst/>
              <a:cxnLst/>
              <a:rect l="l" t="t" r="r" b="b"/>
              <a:pathLst>
                <a:path w="4051688" h="694765">
                  <a:moveTo>
                    <a:pt x="0" y="0"/>
                  </a:moveTo>
                  <a:lnTo>
                    <a:pt x="4051688" y="0"/>
                  </a:lnTo>
                  <a:lnTo>
                    <a:pt x="4051688" y="694765"/>
                  </a:lnTo>
                  <a:lnTo>
                    <a:pt x="0" y="694765"/>
                  </a:lnTo>
                  <a:close/>
                </a:path>
              </a:pathLst>
            </a:custGeom>
            <a:solidFill>
              <a:srgbClr val="F1F2F2"/>
            </a:solidFill>
          </p:spPr>
        </p:sp>
        <p:sp>
          <p:nvSpPr>
            <p:cNvPr id="7" name="TextBox 7"/>
            <p:cNvSpPr txBox="1"/>
            <p:nvPr/>
          </p:nvSpPr>
          <p:spPr>
            <a:xfrm>
              <a:off x="0" y="-38100"/>
              <a:ext cx="4051688" cy="73286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4543721" y="687305"/>
            <a:ext cx="9200557" cy="1984335"/>
            <a:chOff x="0" y="0"/>
            <a:chExt cx="2423192" cy="522623"/>
          </a:xfrm>
        </p:grpSpPr>
        <p:sp>
          <p:nvSpPr>
            <p:cNvPr id="9" name="Freeform 9"/>
            <p:cNvSpPr/>
            <p:nvPr/>
          </p:nvSpPr>
          <p:spPr>
            <a:xfrm>
              <a:off x="0" y="0"/>
              <a:ext cx="2423192" cy="522623"/>
            </a:xfrm>
            <a:custGeom>
              <a:avLst/>
              <a:gdLst/>
              <a:ahLst/>
              <a:cxnLst/>
              <a:rect l="l" t="t" r="r" b="b"/>
              <a:pathLst>
                <a:path w="2423192" h="522623">
                  <a:moveTo>
                    <a:pt x="0" y="0"/>
                  </a:moveTo>
                  <a:lnTo>
                    <a:pt x="2423192" y="0"/>
                  </a:lnTo>
                  <a:lnTo>
                    <a:pt x="2423192" y="522623"/>
                  </a:lnTo>
                  <a:lnTo>
                    <a:pt x="0" y="522623"/>
                  </a:lnTo>
                  <a:close/>
                </a:path>
              </a:pathLst>
            </a:custGeom>
            <a:solidFill>
              <a:srgbClr val="2B4A9D"/>
            </a:solidFill>
            <a:ln w="38100" cap="sq">
              <a:solidFill>
                <a:srgbClr val="F1F2F2"/>
              </a:solidFill>
              <a:prstDash val="solid"/>
              <a:miter/>
            </a:ln>
          </p:spPr>
        </p:sp>
        <p:sp>
          <p:nvSpPr>
            <p:cNvPr id="10" name="TextBox 10"/>
            <p:cNvSpPr txBox="1"/>
            <p:nvPr/>
          </p:nvSpPr>
          <p:spPr>
            <a:xfrm>
              <a:off x="0" y="-38100"/>
              <a:ext cx="2423192" cy="56072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9612555"/>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TextBox 15"/>
          <p:cNvSpPr txBox="1"/>
          <p:nvPr/>
        </p:nvSpPr>
        <p:spPr>
          <a:xfrm>
            <a:off x="4543721" y="904875"/>
            <a:ext cx="9200557" cy="1574070"/>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HYPOTHESIS 5</a:t>
            </a:r>
          </a:p>
          <a:p>
            <a:pPr algn="ctr">
              <a:lnSpc>
                <a:spcPts val="3079"/>
              </a:lnSpc>
            </a:pPr>
            <a:r>
              <a:rPr lang="en-US" sz="2199">
                <a:solidFill>
                  <a:srgbClr val="000000"/>
                </a:solidFill>
                <a:latin typeface="Fredoka"/>
                <a:ea typeface="Fredoka"/>
                <a:cs typeface="Fredoka"/>
                <a:sym typeface="Fredoka"/>
              </a:rPr>
              <a:t>MARKETING CAMPAIGN METRIC </a:t>
            </a:r>
          </a:p>
        </p:txBody>
      </p:sp>
      <p:sp>
        <p:nvSpPr>
          <p:cNvPr id="16" name="TextBox 16"/>
          <p:cNvSpPr txBox="1"/>
          <p:nvPr/>
        </p:nvSpPr>
        <p:spPr>
          <a:xfrm>
            <a:off x="7367732" y="3644533"/>
            <a:ext cx="9104784" cy="1206500"/>
          </a:xfrm>
          <a:prstGeom prst="rect">
            <a:avLst/>
          </a:prstGeom>
        </p:spPr>
        <p:txBody>
          <a:bodyPr lIns="0" tIns="0" rIns="0" bIns="0" rtlCol="0" anchor="t">
            <a:spAutoFit/>
          </a:bodyPr>
          <a:lstStyle/>
          <a:p>
            <a:pPr algn="l">
              <a:lnSpc>
                <a:spcPts val="4899"/>
              </a:lnSpc>
            </a:pPr>
            <a:r>
              <a:rPr lang="en-US" sz="3499">
                <a:solidFill>
                  <a:srgbClr val="000000"/>
                </a:solidFill>
                <a:latin typeface="Nunito Bold"/>
                <a:ea typeface="Nunito Bold"/>
                <a:cs typeface="Nunito Bold"/>
                <a:sym typeface="Nunito Bold"/>
              </a:rPr>
              <a:t>The specific marketing campaign did not have an impact on brand reputation.</a:t>
            </a:r>
          </a:p>
        </p:txBody>
      </p:sp>
      <p:grpSp>
        <p:nvGrpSpPr>
          <p:cNvPr id="17" name="Group 17"/>
          <p:cNvGrpSpPr/>
          <p:nvPr/>
        </p:nvGrpSpPr>
        <p:grpSpPr>
          <a:xfrm>
            <a:off x="1452123" y="5879245"/>
            <a:ext cx="15383753" cy="2637935"/>
            <a:chOff x="0" y="0"/>
            <a:chExt cx="4051688" cy="694765"/>
          </a:xfrm>
        </p:grpSpPr>
        <p:sp>
          <p:nvSpPr>
            <p:cNvPr id="18" name="Freeform 18"/>
            <p:cNvSpPr/>
            <p:nvPr/>
          </p:nvSpPr>
          <p:spPr>
            <a:xfrm>
              <a:off x="0" y="0"/>
              <a:ext cx="4051688" cy="694765"/>
            </a:xfrm>
            <a:custGeom>
              <a:avLst/>
              <a:gdLst/>
              <a:ahLst/>
              <a:cxnLst/>
              <a:rect l="l" t="t" r="r" b="b"/>
              <a:pathLst>
                <a:path w="4051688" h="694765">
                  <a:moveTo>
                    <a:pt x="0" y="0"/>
                  </a:moveTo>
                  <a:lnTo>
                    <a:pt x="4051688" y="0"/>
                  </a:lnTo>
                  <a:lnTo>
                    <a:pt x="4051688" y="694765"/>
                  </a:lnTo>
                  <a:lnTo>
                    <a:pt x="0" y="694765"/>
                  </a:lnTo>
                  <a:close/>
                </a:path>
              </a:pathLst>
            </a:custGeom>
            <a:solidFill>
              <a:srgbClr val="F1F2F2"/>
            </a:solidFill>
          </p:spPr>
        </p:sp>
        <p:sp>
          <p:nvSpPr>
            <p:cNvPr id="19" name="TextBox 19"/>
            <p:cNvSpPr txBox="1"/>
            <p:nvPr/>
          </p:nvSpPr>
          <p:spPr>
            <a:xfrm>
              <a:off x="0" y="-38100"/>
              <a:ext cx="4051688" cy="73286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2059652" y="3334970"/>
            <a:ext cx="4156254" cy="1099820"/>
          </a:xfrm>
          <a:prstGeom prst="rect">
            <a:avLst/>
          </a:prstGeom>
        </p:spPr>
        <p:txBody>
          <a:bodyPr lIns="0" tIns="0" rIns="0" bIns="0" rtlCol="0" anchor="t">
            <a:spAutoFit/>
          </a:bodyPr>
          <a:lstStyle/>
          <a:p>
            <a:pPr algn="ctr">
              <a:lnSpc>
                <a:spcPts val="4480"/>
              </a:lnSpc>
            </a:pPr>
            <a:r>
              <a:rPr lang="en-US" sz="3200">
                <a:solidFill>
                  <a:srgbClr val="000000"/>
                </a:solidFill>
                <a:latin typeface="Fredoka"/>
                <a:ea typeface="Fredoka"/>
                <a:cs typeface="Fredoka"/>
                <a:sym typeface="Fredoka"/>
              </a:rPr>
              <a:t>NULL HYPOTHESIS</a:t>
            </a:r>
          </a:p>
          <a:p>
            <a:pPr algn="ctr">
              <a:lnSpc>
                <a:spcPts val="4480"/>
              </a:lnSpc>
            </a:pPr>
            <a:r>
              <a:rPr lang="en-US" sz="3200">
                <a:solidFill>
                  <a:srgbClr val="000000"/>
                </a:solidFill>
                <a:latin typeface="Fredoka"/>
                <a:ea typeface="Fredoka"/>
                <a:cs typeface="Fredoka"/>
                <a:sym typeface="Fredoka"/>
              </a:rPr>
              <a:t>(H0)</a:t>
            </a:r>
          </a:p>
        </p:txBody>
      </p:sp>
      <p:sp>
        <p:nvSpPr>
          <p:cNvPr id="21" name="TextBox 21"/>
          <p:cNvSpPr txBox="1"/>
          <p:nvPr/>
        </p:nvSpPr>
        <p:spPr>
          <a:xfrm>
            <a:off x="2059652" y="6256825"/>
            <a:ext cx="4156254" cy="1581149"/>
          </a:xfrm>
          <a:prstGeom prst="rect">
            <a:avLst/>
          </a:prstGeom>
        </p:spPr>
        <p:txBody>
          <a:bodyPr lIns="0" tIns="0" rIns="0" bIns="0" rtlCol="0" anchor="t">
            <a:spAutoFit/>
          </a:bodyPr>
          <a:lstStyle/>
          <a:p>
            <a:pPr algn="ctr">
              <a:lnSpc>
                <a:spcPts val="4200"/>
              </a:lnSpc>
            </a:pPr>
            <a:r>
              <a:rPr lang="en-US" sz="3000">
                <a:solidFill>
                  <a:srgbClr val="000000"/>
                </a:solidFill>
                <a:latin typeface="Fredoka"/>
                <a:ea typeface="Fredoka"/>
                <a:cs typeface="Fredoka"/>
                <a:sym typeface="Fredoka"/>
              </a:rPr>
              <a:t>ALTERNATIVE HYPOTHESIS</a:t>
            </a:r>
          </a:p>
          <a:p>
            <a:pPr algn="ctr">
              <a:lnSpc>
                <a:spcPts val="4200"/>
              </a:lnSpc>
            </a:pPr>
            <a:r>
              <a:rPr lang="en-US" sz="3000">
                <a:solidFill>
                  <a:srgbClr val="000000"/>
                </a:solidFill>
                <a:latin typeface="Fredoka"/>
                <a:ea typeface="Fredoka"/>
                <a:cs typeface="Fredoka"/>
                <a:sym typeface="Fredoka"/>
              </a:rPr>
              <a:t>(HA)</a:t>
            </a:r>
          </a:p>
        </p:txBody>
      </p:sp>
      <p:sp>
        <p:nvSpPr>
          <p:cNvPr id="22" name="TextBox 22"/>
          <p:cNvSpPr txBox="1"/>
          <p:nvPr/>
        </p:nvSpPr>
        <p:spPr>
          <a:xfrm>
            <a:off x="7148657" y="6444150"/>
            <a:ext cx="9104784" cy="1206500"/>
          </a:xfrm>
          <a:prstGeom prst="rect">
            <a:avLst/>
          </a:prstGeom>
        </p:spPr>
        <p:txBody>
          <a:bodyPr lIns="0" tIns="0" rIns="0" bIns="0" rtlCol="0" anchor="t">
            <a:spAutoFit/>
          </a:bodyPr>
          <a:lstStyle/>
          <a:p>
            <a:pPr algn="l">
              <a:lnSpc>
                <a:spcPts val="4899"/>
              </a:lnSpc>
            </a:pPr>
            <a:r>
              <a:rPr lang="en-US" sz="3499">
                <a:solidFill>
                  <a:srgbClr val="000000"/>
                </a:solidFill>
                <a:latin typeface="Nunito Bold"/>
                <a:ea typeface="Nunito Bold"/>
                <a:cs typeface="Nunito Bold"/>
                <a:sym typeface="Nunito Bold"/>
              </a:rPr>
              <a:t>The specific marketing campaign had an effect on brand reputation.</a:t>
            </a:r>
          </a:p>
        </p:txBody>
      </p:sp>
      <p:sp>
        <p:nvSpPr>
          <p:cNvPr id="23" name="AutoShape 23"/>
          <p:cNvSpPr/>
          <p:nvPr/>
        </p:nvSpPr>
        <p:spPr>
          <a:xfrm rot="-5369237">
            <a:off x="5617498" y="4209683"/>
            <a:ext cx="2128873" cy="0"/>
          </a:xfrm>
          <a:prstGeom prst="line">
            <a:avLst/>
          </a:prstGeom>
          <a:ln w="133350" cap="flat">
            <a:solidFill>
              <a:srgbClr val="DDDEDE"/>
            </a:solidFill>
            <a:prstDash val="solid"/>
            <a:headEnd type="none" w="sm" len="sm"/>
            <a:tailEnd type="none" w="sm" len="sm"/>
          </a:ln>
        </p:spPr>
      </p:sp>
      <p:sp>
        <p:nvSpPr>
          <p:cNvPr id="24" name="AutoShape 24"/>
          <p:cNvSpPr/>
          <p:nvPr/>
        </p:nvSpPr>
        <p:spPr>
          <a:xfrm rot="-5369237">
            <a:off x="5617498" y="7131538"/>
            <a:ext cx="2128873" cy="0"/>
          </a:xfrm>
          <a:prstGeom prst="line">
            <a:avLst/>
          </a:prstGeom>
          <a:ln w="133350" cap="flat">
            <a:solidFill>
              <a:srgbClr val="DDDEDE"/>
            </a:solidFill>
            <a:prstDash val="solid"/>
            <a:headEnd type="none" w="sm" len="sm"/>
            <a:tailEnd type="none" w="sm" len="sm"/>
          </a:ln>
        </p:spPr>
      </p:sp>
      <p:sp>
        <p:nvSpPr>
          <p:cNvPr id="25" name="TextBox 25"/>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27</a:t>
            </a:r>
          </a:p>
        </p:txBody>
      </p:sp>
      <p:sp>
        <p:nvSpPr>
          <p:cNvPr id="26" name="Freeform 26"/>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505943"/>
            <a:ext cx="16230600" cy="6700227"/>
            <a:chOff x="0" y="0"/>
            <a:chExt cx="4274726" cy="1764669"/>
          </a:xfrm>
        </p:grpSpPr>
        <p:sp>
          <p:nvSpPr>
            <p:cNvPr id="3" name="Freeform 3"/>
            <p:cNvSpPr/>
            <p:nvPr/>
          </p:nvSpPr>
          <p:spPr>
            <a:xfrm>
              <a:off x="0" y="0"/>
              <a:ext cx="4274726" cy="1764669"/>
            </a:xfrm>
            <a:custGeom>
              <a:avLst/>
              <a:gdLst/>
              <a:ahLst/>
              <a:cxnLst/>
              <a:rect l="l" t="t" r="r" b="b"/>
              <a:pathLst>
                <a:path w="4274726" h="1764669">
                  <a:moveTo>
                    <a:pt x="0" y="0"/>
                  </a:moveTo>
                  <a:lnTo>
                    <a:pt x="4274726" y="0"/>
                  </a:lnTo>
                  <a:lnTo>
                    <a:pt x="4274726" y="1764669"/>
                  </a:lnTo>
                  <a:lnTo>
                    <a:pt x="0" y="1764669"/>
                  </a:lnTo>
                  <a:close/>
                </a:path>
              </a:pathLst>
            </a:custGeom>
            <a:solidFill>
              <a:srgbClr val="F1F2F2"/>
            </a:solidFill>
          </p:spPr>
        </p:sp>
        <p:sp>
          <p:nvSpPr>
            <p:cNvPr id="4" name="TextBox 4"/>
            <p:cNvSpPr txBox="1"/>
            <p:nvPr/>
          </p:nvSpPr>
          <p:spPr>
            <a:xfrm>
              <a:off x="0" y="-38100"/>
              <a:ext cx="4274726" cy="180276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a:off x="1682993" y="3156442"/>
            <a:ext cx="417900" cy="428815"/>
          </a:xfrm>
          <a:custGeom>
            <a:avLst/>
            <a:gdLst/>
            <a:ahLst/>
            <a:cxnLst/>
            <a:rect l="l" t="t" r="r" b="b"/>
            <a:pathLst>
              <a:path w="417900" h="428815">
                <a:moveTo>
                  <a:pt x="0" y="0"/>
                </a:moveTo>
                <a:lnTo>
                  <a:pt x="417899" y="0"/>
                </a:lnTo>
                <a:lnTo>
                  <a:pt x="417899" y="428815"/>
                </a:lnTo>
                <a:lnTo>
                  <a:pt x="0" y="42881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TextBox 7"/>
          <p:cNvSpPr txBox="1"/>
          <p:nvPr/>
        </p:nvSpPr>
        <p:spPr>
          <a:xfrm>
            <a:off x="2246042" y="3824880"/>
            <a:ext cx="13795916" cy="1206500"/>
          </a:xfrm>
          <a:prstGeom prst="rect">
            <a:avLst/>
          </a:prstGeom>
        </p:spPr>
        <p:txBody>
          <a:bodyPr lIns="0" tIns="0" rIns="0" bIns="0" rtlCol="0" anchor="t">
            <a:spAutoFit/>
          </a:bodyPr>
          <a:lstStyle/>
          <a:p>
            <a:pPr algn="l">
              <a:lnSpc>
                <a:spcPts val="4899"/>
              </a:lnSpc>
            </a:pPr>
            <a:r>
              <a:rPr lang="en-US" sz="3499">
                <a:solidFill>
                  <a:srgbClr val="000000"/>
                </a:solidFill>
                <a:latin typeface="Nunito Bold"/>
                <a:ea typeface="Nunito Bold"/>
                <a:cs typeface="Nunito Bold"/>
                <a:sym typeface="Nunito Bold"/>
              </a:rPr>
              <a:t>Data extraction by using Twitter API or YouTube API. Also by scraping news websites</a:t>
            </a:r>
          </a:p>
        </p:txBody>
      </p:sp>
      <p:sp>
        <p:nvSpPr>
          <p:cNvPr id="8" name="TextBox 8"/>
          <p:cNvSpPr txBox="1"/>
          <p:nvPr/>
        </p:nvSpPr>
        <p:spPr>
          <a:xfrm>
            <a:off x="2246042" y="3009535"/>
            <a:ext cx="6580227" cy="646430"/>
          </a:xfrm>
          <a:prstGeom prst="rect">
            <a:avLst/>
          </a:prstGeom>
        </p:spPr>
        <p:txBody>
          <a:bodyPr lIns="0" tIns="0" rIns="0" bIns="0" rtlCol="0" anchor="t">
            <a:spAutoFit/>
          </a:bodyPr>
          <a:lstStyle/>
          <a:p>
            <a:pPr algn="l">
              <a:lnSpc>
                <a:spcPts val="5320"/>
              </a:lnSpc>
            </a:pPr>
            <a:r>
              <a:rPr lang="en-US" sz="3800">
                <a:solidFill>
                  <a:srgbClr val="000000"/>
                </a:solidFill>
                <a:latin typeface="Fredoka"/>
                <a:ea typeface="Fredoka"/>
                <a:cs typeface="Fredoka"/>
                <a:sym typeface="Fredoka"/>
              </a:rPr>
              <a:t>DATA SOURCES</a:t>
            </a:r>
          </a:p>
        </p:txBody>
      </p:sp>
      <p:sp>
        <p:nvSpPr>
          <p:cNvPr id="9" name="TextBox 9"/>
          <p:cNvSpPr txBox="1"/>
          <p:nvPr/>
        </p:nvSpPr>
        <p:spPr>
          <a:xfrm>
            <a:off x="2246042" y="5621930"/>
            <a:ext cx="6580227" cy="646430"/>
          </a:xfrm>
          <a:prstGeom prst="rect">
            <a:avLst/>
          </a:prstGeom>
        </p:spPr>
        <p:txBody>
          <a:bodyPr lIns="0" tIns="0" rIns="0" bIns="0" rtlCol="0" anchor="t">
            <a:spAutoFit/>
          </a:bodyPr>
          <a:lstStyle/>
          <a:p>
            <a:pPr algn="l">
              <a:lnSpc>
                <a:spcPts val="5320"/>
              </a:lnSpc>
            </a:pPr>
            <a:r>
              <a:rPr lang="en-US" sz="3800">
                <a:solidFill>
                  <a:srgbClr val="000000"/>
                </a:solidFill>
                <a:latin typeface="Fredoka"/>
                <a:ea typeface="Fredoka"/>
                <a:cs typeface="Fredoka"/>
                <a:sym typeface="Fredoka"/>
              </a:rPr>
              <a:t>TEST THAT CAN BE USED</a:t>
            </a:r>
          </a:p>
        </p:txBody>
      </p:sp>
      <p:sp>
        <p:nvSpPr>
          <p:cNvPr id="10" name="TextBox 10"/>
          <p:cNvSpPr txBox="1"/>
          <p:nvPr/>
        </p:nvSpPr>
        <p:spPr>
          <a:xfrm>
            <a:off x="2246042" y="6439810"/>
            <a:ext cx="13795916" cy="1825625"/>
          </a:xfrm>
          <a:prstGeom prst="rect">
            <a:avLst/>
          </a:prstGeom>
        </p:spPr>
        <p:txBody>
          <a:bodyPr lIns="0" tIns="0" rIns="0" bIns="0" rtlCol="0" anchor="t">
            <a:spAutoFit/>
          </a:bodyPr>
          <a:lstStyle/>
          <a:p>
            <a:pPr algn="l">
              <a:lnSpc>
                <a:spcPts val="4899"/>
              </a:lnSpc>
            </a:pPr>
            <a:r>
              <a:rPr lang="en-US" sz="3499">
                <a:solidFill>
                  <a:srgbClr val="000000"/>
                </a:solidFill>
                <a:latin typeface="Nunito Bold"/>
                <a:ea typeface="Nunito Bold"/>
                <a:cs typeface="Nunito Bold"/>
                <a:sym typeface="Nunito Bold"/>
              </a:rPr>
              <a:t>Paired sample t-test for the comparison of means</a:t>
            </a:r>
          </a:p>
          <a:p>
            <a:pPr algn="l">
              <a:lnSpc>
                <a:spcPts val="4899"/>
              </a:lnSpc>
            </a:pPr>
            <a:r>
              <a:rPr lang="en-US" sz="3499">
                <a:solidFill>
                  <a:srgbClr val="000000"/>
                </a:solidFill>
                <a:latin typeface="Nunito Bold"/>
                <a:ea typeface="Nunito Bold"/>
                <a:cs typeface="Nunito Bold"/>
                <a:sym typeface="Nunito Bold"/>
              </a:rPr>
              <a:t>Or can use chi-square test of independence if we keep the categories (positive, negative and neutral)</a:t>
            </a:r>
          </a:p>
        </p:txBody>
      </p:sp>
      <p:sp>
        <p:nvSpPr>
          <p:cNvPr id="11" name="Freeform 11"/>
          <p:cNvSpPr/>
          <p:nvPr/>
        </p:nvSpPr>
        <p:spPr>
          <a:xfrm>
            <a:off x="1682993" y="5768838"/>
            <a:ext cx="417900" cy="428815"/>
          </a:xfrm>
          <a:custGeom>
            <a:avLst/>
            <a:gdLst/>
            <a:ahLst/>
            <a:cxnLst/>
            <a:rect l="l" t="t" r="r" b="b"/>
            <a:pathLst>
              <a:path w="417900" h="428815">
                <a:moveTo>
                  <a:pt x="0" y="0"/>
                </a:moveTo>
                <a:lnTo>
                  <a:pt x="417899" y="0"/>
                </a:lnTo>
                <a:lnTo>
                  <a:pt x="417899" y="428815"/>
                </a:lnTo>
                <a:lnTo>
                  <a:pt x="0" y="42881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2" name="Group 12"/>
          <p:cNvGrpSpPr/>
          <p:nvPr/>
        </p:nvGrpSpPr>
        <p:grpSpPr>
          <a:xfrm>
            <a:off x="-576611" y="9612555"/>
            <a:ext cx="19974273" cy="1861295"/>
            <a:chOff x="0" y="0"/>
            <a:chExt cx="5260714" cy="490218"/>
          </a:xfrm>
        </p:grpSpPr>
        <p:sp>
          <p:nvSpPr>
            <p:cNvPr id="13" name="Freeform 13"/>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4" name="TextBox 14"/>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28</a:t>
            </a:r>
          </a:p>
        </p:txBody>
      </p:sp>
      <p:grpSp>
        <p:nvGrpSpPr>
          <p:cNvPr id="16" name="Group 16"/>
          <p:cNvGrpSpPr/>
          <p:nvPr/>
        </p:nvGrpSpPr>
        <p:grpSpPr>
          <a:xfrm>
            <a:off x="4543721" y="687305"/>
            <a:ext cx="9200557" cy="1984335"/>
            <a:chOff x="0" y="0"/>
            <a:chExt cx="2423192" cy="522623"/>
          </a:xfrm>
        </p:grpSpPr>
        <p:sp>
          <p:nvSpPr>
            <p:cNvPr id="17" name="Freeform 17"/>
            <p:cNvSpPr/>
            <p:nvPr/>
          </p:nvSpPr>
          <p:spPr>
            <a:xfrm>
              <a:off x="0" y="0"/>
              <a:ext cx="2423192" cy="522623"/>
            </a:xfrm>
            <a:custGeom>
              <a:avLst/>
              <a:gdLst/>
              <a:ahLst/>
              <a:cxnLst/>
              <a:rect l="l" t="t" r="r" b="b"/>
              <a:pathLst>
                <a:path w="2423192" h="522623">
                  <a:moveTo>
                    <a:pt x="0" y="0"/>
                  </a:moveTo>
                  <a:lnTo>
                    <a:pt x="2423192" y="0"/>
                  </a:lnTo>
                  <a:lnTo>
                    <a:pt x="2423192" y="522623"/>
                  </a:lnTo>
                  <a:lnTo>
                    <a:pt x="0" y="522623"/>
                  </a:lnTo>
                  <a:close/>
                </a:path>
              </a:pathLst>
            </a:custGeom>
            <a:solidFill>
              <a:srgbClr val="2B4A9D"/>
            </a:solidFill>
            <a:ln w="38100" cap="sq">
              <a:solidFill>
                <a:srgbClr val="F1F2F2"/>
              </a:solidFill>
              <a:prstDash val="solid"/>
              <a:miter/>
            </a:ln>
          </p:spPr>
        </p:sp>
        <p:sp>
          <p:nvSpPr>
            <p:cNvPr id="18" name="TextBox 18"/>
            <p:cNvSpPr txBox="1"/>
            <p:nvPr/>
          </p:nvSpPr>
          <p:spPr>
            <a:xfrm>
              <a:off x="0" y="-38100"/>
              <a:ext cx="2423192" cy="560723"/>
            </a:xfrm>
            <a:prstGeom prst="rect">
              <a:avLst/>
            </a:prstGeom>
          </p:spPr>
          <p:txBody>
            <a:bodyPr lIns="50800" tIns="50800" rIns="50800" bIns="50800" rtlCol="0" anchor="ctr"/>
            <a:lstStyle/>
            <a:p>
              <a:pPr algn="ctr">
                <a:lnSpc>
                  <a:spcPts val="2659"/>
                </a:lnSpc>
                <a:spcBef>
                  <a:spcPct val="0"/>
                </a:spcBef>
              </a:pPr>
              <a:endParaRPr/>
            </a:p>
          </p:txBody>
        </p:sp>
      </p:grpSp>
      <p:sp>
        <p:nvSpPr>
          <p:cNvPr id="19" name="TextBox 19"/>
          <p:cNvSpPr txBox="1"/>
          <p:nvPr/>
        </p:nvSpPr>
        <p:spPr>
          <a:xfrm>
            <a:off x="4543721" y="904875"/>
            <a:ext cx="9200557" cy="1574070"/>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HYPOTHESIS 5</a:t>
            </a:r>
          </a:p>
          <a:p>
            <a:pPr algn="ctr">
              <a:lnSpc>
                <a:spcPts val="3079"/>
              </a:lnSpc>
            </a:pPr>
            <a:r>
              <a:rPr lang="en-US" sz="2199">
                <a:solidFill>
                  <a:srgbClr val="000000"/>
                </a:solidFill>
                <a:latin typeface="Fredoka"/>
                <a:ea typeface="Fredoka"/>
                <a:cs typeface="Fredoka"/>
                <a:sym typeface="Fredoka"/>
              </a:rPr>
              <a:t>MARKETING CAMPAIGN METRIC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576611" y="8353252"/>
            <a:ext cx="19974273"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2B4A9D"/>
            </a:solidFill>
          </p:spPr>
        </p:sp>
        <p:sp>
          <p:nvSpPr>
            <p:cNvPr id="7" name="TextBox 7"/>
            <p:cNvSpPr txBox="1"/>
            <p:nvPr/>
          </p:nvSpPr>
          <p:spPr>
            <a:xfrm>
              <a:off x="0" y="-38100"/>
              <a:ext cx="5260714" cy="41235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2076251" y="1662606"/>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10800000" flipH="1">
            <a:off x="2120044" y="6010601"/>
            <a:ext cx="3395204" cy="1049427"/>
          </a:xfrm>
          <a:custGeom>
            <a:avLst/>
            <a:gdLst/>
            <a:ahLst/>
            <a:cxnLst/>
            <a:rect l="l" t="t" r="r" b="b"/>
            <a:pathLst>
              <a:path w="3395204" h="1049427">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TextBox 10"/>
          <p:cNvSpPr txBox="1"/>
          <p:nvPr/>
        </p:nvSpPr>
        <p:spPr>
          <a:xfrm>
            <a:off x="1634736" y="2924194"/>
            <a:ext cx="15018527" cy="1793183"/>
          </a:xfrm>
          <a:prstGeom prst="rect">
            <a:avLst/>
          </a:prstGeom>
        </p:spPr>
        <p:txBody>
          <a:bodyPr lIns="0" tIns="0" rIns="0" bIns="0" rtlCol="0" anchor="t">
            <a:spAutoFit/>
          </a:bodyPr>
          <a:lstStyle/>
          <a:p>
            <a:pPr algn="ctr">
              <a:lnSpc>
                <a:spcPts val="14620"/>
              </a:lnSpc>
            </a:pPr>
            <a:r>
              <a:rPr lang="en-US" sz="10443">
                <a:solidFill>
                  <a:srgbClr val="000000"/>
                </a:solidFill>
                <a:latin typeface="Fredoka"/>
                <a:ea typeface="Fredoka"/>
                <a:cs typeface="Fredoka"/>
                <a:sym typeface="Fredoka"/>
              </a:rPr>
              <a:t>RESEARCH DESIGN</a:t>
            </a:r>
          </a:p>
        </p:txBody>
      </p:sp>
      <p:sp>
        <p:nvSpPr>
          <p:cNvPr id="11" name="TextBox 11"/>
          <p:cNvSpPr txBox="1"/>
          <p:nvPr/>
        </p:nvSpPr>
        <p:spPr>
          <a:xfrm>
            <a:off x="4190453" y="4762704"/>
            <a:ext cx="9907094" cy="685391"/>
          </a:xfrm>
          <a:prstGeom prst="rect">
            <a:avLst/>
          </a:prstGeom>
        </p:spPr>
        <p:txBody>
          <a:bodyPr lIns="0" tIns="0" rIns="0" bIns="0" rtlCol="0" anchor="t">
            <a:spAutoFit/>
          </a:bodyPr>
          <a:lstStyle/>
          <a:p>
            <a:pPr algn="ctr">
              <a:lnSpc>
                <a:spcPts val="5604"/>
              </a:lnSpc>
            </a:pPr>
            <a:r>
              <a:rPr lang="en-US" sz="4002">
                <a:solidFill>
                  <a:srgbClr val="000000"/>
                </a:solidFill>
                <a:latin typeface="Nunito Bold"/>
                <a:ea typeface="Nunito Bold"/>
                <a:cs typeface="Nunito Bold"/>
                <a:sym typeface="Nunito Bold"/>
              </a:rPr>
              <a:t>Assignment 4</a:t>
            </a:r>
          </a:p>
        </p:txBody>
      </p:sp>
      <p:sp>
        <p:nvSpPr>
          <p:cNvPr id="12" name="TextBox 12"/>
          <p:cNvSpPr txBox="1"/>
          <p:nvPr/>
        </p:nvSpPr>
        <p:spPr>
          <a:xfrm>
            <a:off x="1028700" y="8743950"/>
            <a:ext cx="6855585" cy="514350"/>
          </a:xfrm>
          <a:prstGeom prst="rect">
            <a:avLst/>
          </a:prstGeom>
        </p:spPr>
        <p:txBody>
          <a:bodyPr lIns="0" tIns="0" rIns="0" bIns="0" rtlCol="0" anchor="t">
            <a:spAutoFit/>
          </a:bodyPr>
          <a:lstStyle/>
          <a:p>
            <a:pPr algn="l">
              <a:lnSpc>
                <a:spcPts val="4200"/>
              </a:lnSpc>
            </a:pPr>
            <a:r>
              <a:rPr lang="en-US" sz="3000">
                <a:solidFill>
                  <a:srgbClr val="000000"/>
                </a:solidFill>
                <a:latin typeface="Nunito"/>
                <a:ea typeface="Nunito"/>
                <a:cs typeface="Nunito"/>
                <a:sym typeface="Nunito"/>
              </a:rPr>
              <a:t>Research Methodology | Project Work</a:t>
            </a:r>
          </a:p>
        </p:txBody>
      </p:sp>
      <p:sp>
        <p:nvSpPr>
          <p:cNvPr id="13" name="TextBox 13"/>
          <p:cNvSpPr txBox="1"/>
          <p:nvPr/>
        </p:nvSpPr>
        <p:spPr>
          <a:xfrm>
            <a:off x="12777754" y="8743950"/>
            <a:ext cx="4481546" cy="514350"/>
          </a:xfrm>
          <a:prstGeom prst="rect">
            <a:avLst/>
          </a:prstGeom>
        </p:spPr>
        <p:txBody>
          <a:bodyPr lIns="0" tIns="0" rIns="0" bIns="0" rtlCol="0" anchor="t">
            <a:spAutoFit/>
          </a:bodyPr>
          <a:lstStyle/>
          <a:p>
            <a:pPr algn="r">
              <a:lnSpc>
                <a:spcPts val="4200"/>
              </a:lnSpc>
            </a:pPr>
            <a:r>
              <a:rPr lang="en-US" sz="3000">
                <a:solidFill>
                  <a:srgbClr val="000000"/>
                </a:solidFill>
                <a:latin typeface="Nunito"/>
                <a:ea typeface="Nunito"/>
                <a:cs typeface="Nunito"/>
                <a:sym typeface="Nunito"/>
              </a:rPr>
              <a:t>NMIMS University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4543721" y="687305"/>
            <a:ext cx="9200557" cy="1730229"/>
            <a:chOff x="0" y="0"/>
            <a:chExt cx="2423192" cy="455698"/>
          </a:xfrm>
        </p:grpSpPr>
        <p:sp>
          <p:nvSpPr>
            <p:cNvPr id="9" name="Freeform 9"/>
            <p:cNvSpPr/>
            <p:nvPr/>
          </p:nvSpPr>
          <p:spPr>
            <a:xfrm>
              <a:off x="0" y="0"/>
              <a:ext cx="2423192" cy="455698"/>
            </a:xfrm>
            <a:custGeom>
              <a:avLst/>
              <a:gdLst/>
              <a:ahLst/>
              <a:cxnLst/>
              <a:rect l="l" t="t" r="r" b="b"/>
              <a:pathLst>
                <a:path w="2423192" h="455698">
                  <a:moveTo>
                    <a:pt x="0" y="0"/>
                  </a:moveTo>
                  <a:lnTo>
                    <a:pt x="2423192" y="0"/>
                  </a:lnTo>
                  <a:lnTo>
                    <a:pt x="2423192" y="455698"/>
                  </a:lnTo>
                  <a:lnTo>
                    <a:pt x="0" y="455698"/>
                  </a:lnTo>
                  <a:close/>
                </a:path>
              </a:pathLst>
            </a:custGeom>
            <a:solidFill>
              <a:srgbClr val="2B4A9D"/>
            </a:solidFill>
            <a:ln w="38100" cap="sq">
              <a:solidFill>
                <a:srgbClr val="F1F2F2"/>
              </a:solidFill>
              <a:prstDash val="solid"/>
              <a:miter/>
            </a:ln>
          </p:spPr>
        </p:sp>
        <p:sp>
          <p:nvSpPr>
            <p:cNvPr id="10" name="TextBox 10"/>
            <p:cNvSpPr txBox="1"/>
            <p:nvPr/>
          </p:nvSpPr>
          <p:spPr>
            <a:xfrm>
              <a:off x="0" y="-38100"/>
              <a:ext cx="2423192"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9674598"/>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3" name="TextBox 13"/>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8629650" y="9772650"/>
            <a:ext cx="1725930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3</a:t>
            </a:r>
          </a:p>
        </p:txBody>
      </p:sp>
      <p:sp>
        <p:nvSpPr>
          <p:cNvPr id="15" name="Freeform 1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TextBox 17"/>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RESEARCH PROBLEM</a:t>
            </a:r>
          </a:p>
        </p:txBody>
      </p:sp>
      <p:sp>
        <p:nvSpPr>
          <p:cNvPr id="18" name="TextBox 18"/>
          <p:cNvSpPr txBox="1"/>
          <p:nvPr/>
        </p:nvSpPr>
        <p:spPr>
          <a:xfrm>
            <a:off x="1697602" y="3119759"/>
            <a:ext cx="14892796" cy="3980808"/>
          </a:xfrm>
          <a:prstGeom prst="rect">
            <a:avLst/>
          </a:prstGeom>
        </p:spPr>
        <p:txBody>
          <a:bodyPr lIns="0" tIns="0" rIns="0" bIns="0" rtlCol="0" anchor="t">
            <a:spAutoFit/>
          </a:bodyPr>
          <a:lstStyle/>
          <a:p>
            <a:pPr marL="815729" lvl="1" indent="-407864" algn="l">
              <a:lnSpc>
                <a:spcPts val="5289"/>
              </a:lnSpc>
              <a:buFont typeface="Arial"/>
              <a:buChar char="•"/>
            </a:pPr>
            <a:r>
              <a:rPr lang="en-US" sz="3778">
                <a:solidFill>
                  <a:srgbClr val="000000"/>
                </a:solidFill>
                <a:latin typeface="Nunito"/>
                <a:ea typeface="Nunito"/>
                <a:cs typeface="Nunito"/>
                <a:sym typeface="Nunito"/>
              </a:rPr>
              <a:t>In today's digital era, a brand's reputation can be made or broken through online conversations, reviews, and social media interactions. </a:t>
            </a:r>
          </a:p>
          <a:p>
            <a:pPr marL="815729" lvl="1" indent="-407864" algn="l">
              <a:lnSpc>
                <a:spcPts val="5289"/>
              </a:lnSpc>
              <a:buFont typeface="Arial"/>
              <a:buChar char="•"/>
            </a:pPr>
            <a:r>
              <a:rPr lang="en-US" sz="3778">
                <a:solidFill>
                  <a:srgbClr val="000000"/>
                </a:solidFill>
                <a:latin typeface="Nunito"/>
                <a:ea typeface="Nunito"/>
                <a:cs typeface="Nunito"/>
                <a:sym typeface="Nunito"/>
              </a:rPr>
              <a:t>Hence, the research we wish to undertake is</a:t>
            </a:r>
            <a:r>
              <a:rPr lang="en-US" sz="3778">
                <a:solidFill>
                  <a:srgbClr val="000000"/>
                </a:solidFill>
                <a:latin typeface="Nunito Bold"/>
                <a:ea typeface="Nunito Bold"/>
                <a:cs typeface="Nunito Bold"/>
                <a:sym typeface="Nunito Bold"/>
              </a:rPr>
              <a:t> "</a:t>
            </a:r>
            <a:r>
              <a:rPr lang="en-US" sz="3778" u="sng">
                <a:solidFill>
                  <a:srgbClr val="000000"/>
                </a:solidFill>
                <a:latin typeface="Nunito Bold"/>
                <a:ea typeface="Nunito Bold"/>
                <a:cs typeface="Nunito Bold"/>
                <a:sym typeface="Nunito Bold"/>
              </a:rPr>
              <a:t>Analysis of brand's online reputation using NLP techniques</a:t>
            </a:r>
            <a:r>
              <a:rPr lang="en-US" sz="3778">
                <a:solidFill>
                  <a:srgbClr val="000000"/>
                </a:solidFill>
                <a:latin typeface="Nunito Bold"/>
                <a:ea typeface="Nunito Bold"/>
                <a:cs typeface="Nunito Bold"/>
                <a:sym typeface="Nunito Bold"/>
              </a:rPr>
              <a:t>."</a:t>
            </a:r>
          </a:p>
          <a:p>
            <a:pPr algn="l">
              <a:lnSpc>
                <a:spcPts val="5289"/>
              </a:lnSpc>
            </a:pPr>
            <a:endParaRPr lang="en-US" sz="3778">
              <a:solidFill>
                <a:srgbClr val="000000"/>
              </a:solidFill>
              <a:latin typeface="Nunito Bold"/>
              <a:ea typeface="Nunito Bold"/>
              <a:cs typeface="Nunito Bold"/>
              <a:sym typeface="Nunito 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576611" y="9119311"/>
            <a:ext cx="19974273"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2B4A9D"/>
            </a:solidFill>
          </p:spPr>
        </p:sp>
        <p:sp>
          <p:nvSpPr>
            <p:cNvPr id="7" name="TextBox 7"/>
            <p:cNvSpPr txBox="1"/>
            <p:nvPr/>
          </p:nvSpPr>
          <p:spPr>
            <a:xfrm>
              <a:off x="0" y="-38100"/>
              <a:ext cx="5260714" cy="41235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817368" y="2523504"/>
            <a:ext cx="16653264" cy="6419503"/>
          </a:xfrm>
          <a:custGeom>
            <a:avLst/>
            <a:gdLst/>
            <a:ahLst/>
            <a:cxnLst/>
            <a:rect l="l" t="t" r="r" b="b"/>
            <a:pathLst>
              <a:path w="16653264" h="6419503">
                <a:moveTo>
                  <a:pt x="0" y="0"/>
                </a:moveTo>
                <a:lnTo>
                  <a:pt x="16653264" y="0"/>
                </a:lnTo>
                <a:lnTo>
                  <a:pt x="16653264" y="6419504"/>
                </a:lnTo>
                <a:lnTo>
                  <a:pt x="0" y="6419504"/>
                </a:lnTo>
                <a:lnTo>
                  <a:pt x="0" y="0"/>
                </a:lnTo>
                <a:close/>
              </a:path>
            </a:pathLst>
          </a:custGeom>
          <a:blipFill>
            <a:blip r:embed="rId4"/>
            <a:stretch>
              <a:fillRect l="-3140" r="-3140"/>
            </a:stretch>
          </a:blipFill>
        </p:spPr>
      </p:sp>
      <p:sp>
        <p:nvSpPr>
          <p:cNvPr id="9" name="TextBox 9"/>
          <p:cNvSpPr txBox="1"/>
          <p:nvPr/>
        </p:nvSpPr>
        <p:spPr>
          <a:xfrm>
            <a:off x="817368" y="258763"/>
            <a:ext cx="16653264" cy="1377949"/>
          </a:xfrm>
          <a:prstGeom prst="rect">
            <a:avLst/>
          </a:prstGeom>
        </p:spPr>
        <p:txBody>
          <a:bodyPr lIns="0" tIns="0" rIns="0" bIns="0" rtlCol="0" anchor="t">
            <a:spAutoFit/>
          </a:bodyPr>
          <a:lstStyle/>
          <a:p>
            <a:pPr algn="ctr">
              <a:lnSpc>
                <a:spcPts val="11200"/>
              </a:lnSpc>
            </a:pPr>
            <a:r>
              <a:rPr lang="en-US" sz="8000">
                <a:solidFill>
                  <a:srgbClr val="000000"/>
                </a:solidFill>
                <a:latin typeface="Fredoka"/>
                <a:ea typeface="Fredoka"/>
                <a:cs typeface="Fredoka"/>
                <a:sym typeface="Fredoka"/>
              </a:rPr>
              <a:t>OVERALL STATISTICAL DESIGN</a:t>
            </a:r>
          </a:p>
        </p:txBody>
      </p:sp>
      <p:sp>
        <p:nvSpPr>
          <p:cNvPr id="10" name="TextBox 10"/>
          <p:cNvSpPr txBox="1"/>
          <p:nvPr/>
        </p:nvSpPr>
        <p:spPr>
          <a:xfrm>
            <a:off x="14150762" y="95440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30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505943"/>
            <a:ext cx="18288000" cy="8781057"/>
            <a:chOff x="0" y="0"/>
            <a:chExt cx="4816593" cy="2312706"/>
          </a:xfrm>
        </p:grpSpPr>
        <p:sp>
          <p:nvSpPr>
            <p:cNvPr id="3" name="Freeform 3"/>
            <p:cNvSpPr/>
            <p:nvPr/>
          </p:nvSpPr>
          <p:spPr>
            <a:xfrm>
              <a:off x="0" y="0"/>
              <a:ext cx="4816592" cy="2312706"/>
            </a:xfrm>
            <a:custGeom>
              <a:avLst/>
              <a:gdLst/>
              <a:ahLst/>
              <a:cxnLst/>
              <a:rect l="l" t="t" r="r" b="b"/>
              <a:pathLst>
                <a:path w="4816592" h="2312706">
                  <a:moveTo>
                    <a:pt x="0" y="0"/>
                  </a:moveTo>
                  <a:lnTo>
                    <a:pt x="4816592" y="0"/>
                  </a:lnTo>
                  <a:lnTo>
                    <a:pt x="4816592" y="2312706"/>
                  </a:lnTo>
                  <a:lnTo>
                    <a:pt x="0" y="2312706"/>
                  </a:lnTo>
                  <a:close/>
                </a:path>
              </a:pathLst>
            </a:custGeom>
            <a:solidFill>
              <a:srgbClr val="F1F2F2"/>
            </a:solidFill>
          </p:spPr>
        </p:sp>
        <p:sp>
          <p:nvSpPr>
            <p:cNvPr id="4" name="TextBox 4"/>
            <p:cNvSpPr txBox="1"/>
            <p:nvPr/>
          </p:nvSpPr>
          <p:spPr>
            <a:xfrm>
              <a:off x="0" y="-38100"/>
              <a:ext cx="4816593" cy="2350806"/>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6" name="Group 6"/>
          <p:cNvGrpSpPr/>
          <p:nvPr/>
        </p:nvGrpSpPr>
        <p:grpSpPr>
          <a:xfrm>
            <a:off x="-576611" y="9612555"/>
            <a:ext cx="19974273" cy="1861295"/>
            <a:chOff x="0" y="0"/>
            <a:chExt cx="5260714" cy="490218"/>
          </a:xfrm>
        </p:grpSpPr>
        <p:sp>
          <p:nvSpPr>
            <p:cNvPr id="7" name="Freeform 7"/>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8" name="TextBox 8"/>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2246042" y="513776"/>
            <a:ext cx="13795916" cy="1984335"/>
            <a:chOff x="0" y="0"/>
            <a:chExt cx="3633492" cy="522623"/>
          </a:xfrm>
        </p:grpSpPr>
        <p:sp>
          <p:nvSpPr>
            <p:cNvPr id="10" name="Freeform 10"/>
            <p:cNvSpPr/>
            <p:nvPr/>
          </p:nvSpPr>
          <p:spPr>
            <a:xfrm>
              <a:off x="0" y="0"/>
              <a:ext cx="3633492" cy="522623"/>
            </a:xfrm>
            <a:custGeom>
              <a:avLst/>
              <a:gdLst/>
              <a:ahLst/>
              <a:cxnLst/>
              <a:rect l="l" t="t" r="r" b="b"/>
              <a:pathLst>
                <a:path w="3633492" h="522623">
                  <a:moveTo>
                    <a:pt x="0" y="0"/>
                  </a:moveTo>
                  <a:lnTo>
                    <a:pt x="3633492" y="0"/>
                  </a:lnTo>
                  <a:lnTo>
                    <a:pt x="3633492" y="522623"/>
                  </a:lnTo>
                  <a:lnTo>
                    <a:pt x="0" y="522623"/>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3633492" cy="560723"/>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12" name="Table 12"/>
          <p:cNvGraphicFramePr>
            <a:graphicFrameLocks noGrp="1"/>
          </p:cNvGraphicFramePr>
          <p:nvPr/>
        </p:nvGraphicFramePr>
        <p:xfrm>
          <a:off x="0" y="2642503"/>
          <a:ext cx="18288000" cy="6874802"/>
        </p:xfrm>
        <a:graphic>
          <a:graphicData uri="http://schemas.openxmlformats.org/drawingml/2006/table">
            <a:tbl>
              <a:tblPr/>
              <a:tblGrid>
                <a:gridCol w="5943025">
                  <a:extLst>
                    <a:ext uri="{9D8B030D-6E8A-4147-A177-3AD203B41FA5}">
                      <a16:colId xmlns:a16="http://schemas.microsoft.com/office/drawing/2014/main" val="20000"/>
                    </a:ext>
                  </a:extLst>
                </a:gridCol>
                <a:gridCol w="12344975">
                  <a:extLst>
                    <a:ext uri="{9D8B030D-6E8A-4147-A177-3AD203B41FA5}">
                      <a16:colId xmlns:a16="http://schemas.microsoft.com/office/drawing/2014/main" val="20001"/>
                    </a:ext>
                  </a:extLst>
                </a:gridCol>
              </a:tblGrid>
              <a:tr h="1388257">
                <a:tc gridSpan="2">
                  <a:txBody>
                    <a:bodyPr/>
                    <a:lstStyle/>
                    <a:p>
                      <a:pPr algn="ctr">
                        <a:lnSpc>
                          <a:spcPts val="6999"/>
                        </a:lnSpc>
                        <a:defRPr/>
                      </a:pPr>
                      <a:r>
                        <a:rPr lang="en-US" sz="4999">
                          <a:solidFill>
                            <a:srgbClr val="000000"/>
                          </a:solidFill>
                          <a:latin typeface="Fredoka"/>
                          <a:ea typeface="Fredoka"/>
                          <a:cs typeface="Fredoka"/>
                          <a:sym typeface="Fredoka"/>
                        </a:rPr>
                        <a:t>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hMerge="1">
                  <a:txBody>
                    <a:bodyPr/>
                    <a:lstStyle/>
                    <a:p>
                      <a:pPr algn="ctr">
                        <a:lnSpc>
                          <a:spcPts val="6999"/>
                        </a:lnSpc>
                        <a:defRPr/>
                      </a:pPr>
                      <a:r>
                        <a:rPr lang="en-US" sz="4999">
                          <a:solidFill>
                            <a:srgbClr val="000000"/>
                          </a:solidFill>
                          <a:latin typeface="Fredoka"/>
                          <a:ea typeface="Fredoka"/>
                          <a:cs typeface="Fredoka"/>
                          <a:sym typeface="Fredoka"/>
                        </a:rPr>
                        <a:t>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21775">
                <a:tc>
                  <a:txBody>
                    <a:bodyPr/>
                    <a:lstStyle/>
                    <a:p>
                      <a:pPr algn="ctr">
                        <a:lnSpc>
                          <a:spcPts val="5599"/>
                        </a:lnSpc>
                        <a:defRPr/>
                      </a:pPr>
                      <a:r>
                        <a:rPr lang="en-US" sz="3999">
                          <a:solidFill>
                            <a:srgbClr val="000000"/>
                          </a:solidFill>
                          <a:latin typeface="Fredoka"/>
                          <a:ea typeface="Fredoka"/>
                          <a:cs typeface="Fredoka"/>
                          <a:sym typeface="Fredoka"/>
                        </a:rPr>
                        <a:t>Sampling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399">
                          <a:solidFill>
                            <a:srgbClr val="000000"/>
                          </a:solidFill>
                          <a:latin typeface="Canva Sans"/>
                          <a:ea typeface="Canva Sans"/>
                          <a:cs typeface="Canva Sans"/>
                          <a:sym typeface="Canva Sans"/>
                        </a:rPr>
                        <a:t>Brand selected: McDonald’s</a:t>
                      </a:r>
                      <a:endParaRPr lang="en-US" sz="1100"/>
                    </a:p>
                    <a:p>
                      <a:pPr algn="l">
                        <a:lnSpc>
                          <a:spcPts val="3359"/>
                        </a:lnSpc>
                      </a:pPr>
                      <a:r>
                        <a:rPr lang="en-US" sz="2399">
                          <a:solidFill>
                            <a:srgbClr val="000000"/>
                          </a:solidFill>
                          <a:latin typeface="Canva Sans"/>
                          <a:ea typeface="Canva Sans"/>
                          <a:cs typeface="Canva Sans"/>
                          <a:sym typeface="Canva Sans"/>
                        </a:rPr>
                        <a:t>Reviews sampled from major Mumbai outlets’ online info-card</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88257">
                <a:tc>
                  <a:txBody>
                    <a:bodyPr/>
                    <a:lstStyle/>
                    <a:p>
                      <a:pPr algn="ctr">
                        <a:lnSpc>
                          <a:spcPts val="5599"/>
                        </a:lnSpc>
                        <a:defRPr/>
                      </a:pPr>
                      <a:r>
                        <a:rPr lang="en-US" sz="3999">
                          <a:solidFill>
                            <a:srgbClr val="000000"/>
                          </a:solidFill>
                          <a:latin typeface="Fredoka"/>
                          <a:ea typeface="Fredoka"/>
                          <a:cs typeface="Fredoka"/>
                          <a:sym typeface="Fredoka"/>
                        </a:rPr>
                        <a:t>Observational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399">
                          <a:solidFill>
                            <a:srgbClr val="000000"/>
                          </a:solidFill>
                          <a:latin typeface="Canva Sans"/>
                          <a:ea typeface="Canva Sans"/>
                          <a:cs typeface="Canva Sans"/>
                          <a:sym typeface="Canva Sans"/>
                        </a:rPr>
                        <a:t>Collect reviews data using web scraping tools. Use Google Forms to conduct a survey (Questionnaire covered in the next section)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88257">
                <a:tc>
                  <a:txBody>
                    <a:bodyPr/>
                    <a:lstStyle/>
                    <a:p>
                      <a:pPr algn="ctr">
                        <a:lnSpc>
                          <a:spcPts val="5599"/>
                        </a:lnSpc>
                        <a:defRPr/>
                      </a:pPr>
                      <a:r>
                        <a:rPr lang="en-US" sz="3999">
                          <a:solidFill>
                            <a:srgbClr val="000000"/>
                          </a:solidFill>
                          <a:latin typeface="Fredoka"/>
                          <a:ea typeface="Fredoka"/>
                          <a:cs typeface="Fredoka"/>
                          <a:sym typeface="Fredoka"/>
                        </a:rPr>
                        <a:t>Statistical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399">
                          <a:solidFill>
                            <a:srgbClr val="000000"/>
                          </a:solidFill>
                          <a:latin typeface="Canva Sans"/>
                          <a:ea typeface="Canva Sans"/>
                          <a:cs typeface="Canva Sans"/>
                          <a:sym typeface="Canva Sans"/>
                        </a:rPr>
                        <a:t>Analyse sentiment-reputation relationship using correlation analysis and using the independent samples t-test.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88257">
                <a:tc>
                  <a:txBody>
                    <a:bodyPr/>
                    <a:lstStyle/>
                    <a:p>
                      <a:pPr algn="ctr">
                        <a:lnSpc>
                          <a:spcPts val="5599"/>
                        </a:lnSpc>
                        <a:defRPr/>
                      </a:pPr>
                      <a:r>
                        <a:rPr lang="en-US" sz="3999">
                          <a:solidFill>
                            <a:srgbClr val="000000"/>
                          </a:solidFill>
                          <a:latin typeface="Fredoka"/>
                          <a:ea typeface="Fredoka"/>
                          <a:cs typeface="Fredoka"/>
                          <a:sym typeface="Fredoka"/>
                        </a:rPr>
                        <a:t>Operational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399">
                          <a:solidFill>
                            <a:srgbClr val="000000"/>
                          </a:solidFill>
                          <a:latin typeface="Canva Sans"/>
                          <a:ea typeface="Canva Sans"/>
                          <a:cs typeface="Canva Sans"/>
                          <a:sym typeface="Canva Sans"/>
                        </a:rPr>
                        <a:t>Employ Python for data collection and analysis, implement data preprocessing for quality control, and visualize findings using charts and graphs.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3" name="TextBox 13"/>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31</a:t>
            </a:r>
          </a:p>
        </p:txBody>
      </p:sp>
      <p:sp>
        <p:nvSpPr>
          <p:cNvPr id="14" name="TextBox 14"/>
          <p:cNvSpPr txBox="1"/>
          <p:nvPr/>
        </p:nvSpPr>
        <p:spPr>
          <a:xfrm>
            <a:off x="656447" y="603607"/>
            <a:ext cx="17117203" cy="2010321"/>
          </a:xfrm>
          <a:prstGeom prst="rect">
            <a:avLst/>
          </a:prstGeom>
        </p:spPr>
        <p:txBody>
          <a:bodyPr lIns="0" tIns="0" rIns="0" bIns="0" rtlCol="0" anchor="t">
            <a:spAutoFit/>
          </a:bodyPr>
          <a:lstStyle/>
          <a:p>
            <a:pPr algn="ctr">
              <a:lnSpc>
                <a:spcPts val="6790"/>
              </a:lnSpc>
            </a:pPr>
            <a:r>
              <a:rPr lang="en-US" sz="4850">
                <a:solidFill>
                  <a:srgbClr val="000000"/>
                </a:solidFill>
                <a:latin typeface="Fredoka"/>
                <a:ea typeface="Fredoka"/>
                <a:cs typeface="Fredoka"/>
                <a:sym typeface="Fredoka"/>
              </a:rPr>
              <a:t>IMPACT OF ONLINE BRAND SENTIMENTS </a:t>
            </a:r>
          </a:p>
          <a:p>
            <a:pPr algn="ctr">
              <a:lnSpc>
                <a:spcPts val="6790"/>
              </a:lnSpc>
            </a:pPr>
            <a:r>
              <a:rPr lang="en-US" sz="4850">
                <a:solidFill>
                  <a:srgbClr val="000000"/>
                </a:solidFill>
                <a:latin typeface="Fredoka"/>
                <a:ea typeface="Fredoka"/>
                <a:cs typeface="Fredoka"/>
                <a:sym typeface="Fredoka"/>
              </a:rPr>
              <a:t>ON ACTUAL REPUTATION (HYPO - 1)</a:t>
            </a:r>
          </a:p>
          <a:p>
            <a:pPr algn="ctr">
              <a:lnSpc>
                <a:spcPts val="2260"/>
              </a:lnSpc>
            </a:pPr>
            <a:endParaRPr lang="en-US" sz="4850">
              <a:solidFill>
                <a:srgbClr val="000000"/>
              </a:solidFill>
              <a:latin typeface="Fredoka"/>
              <a:ea typeface="Fredoka"/>
              <a:cs typeface="Fredoka"/>
              <a:sym typeface="Fredok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505943"/>
            <a:ext cx="18288000" cy="8781057"/>
            <a:chOff x="0" y="0"/>
            <a:chExt cx="4816593" cy="2312706"/>
          </a:xfrm>
        </p:grpSpPr>
        <p:sp>
          <p:nvSpPr>
            <p:cNvPr id="3" name="Freeform 3"/>
            <p:cNvSpPr/>
            <p:nvPr/>
          </p:nvSpPr>
          <p:spPr>
            <a:xfrm>
              <a:off x="0" y="0"/>
              <a:ext cx="4816592" cy="2312706"/>
            </a:xfrm>
            <a:custGeom>
              <a:avLst/>
              <a:gdLst/>
              <a:ahLst/>
              <a:cxnLst/>
              <a:rect l="l" t="t" r="r" b="b"/>
              <a:pathLst>
                <a:path w="4816592" h="2312706">
                  <a:moveTo>
                    <a:pt x="0" y="0"/>
                  </a:moveTo>
                  <a:lnTo>
                    <a:pt x="4816592" y="0"/>
                  </a:lnTo>
                  <a:lnTo>
                    <a:pt x="4816592" y="2312706"/>
                  </a:lnTo>
                  <a:lnTo>
                    <a:pt x="0" y="2312706"/>
                  </a:lnTo>
                  <a:close/>
                </a:path>
              </a:pathLst>
            </a:custGeom>
            <a:solidFill>
              <a:srgbClr val="F1F2F2"/>
            </a:solidFill>
          </p:spPr>
        </p:sp>
        <p:sp>
          <p:nvSpPr>
            <p:cNvPr id="4" name="TextBox 4"/>
            <p:cNvSpPr txBox="1"/>
            <p:nvPr/>
          </p:nvSpPr>
          <p:spPr>
            <a:xfrm>
              <a:off x="0" y="-38100"/>
              <a:ext cx="4816593" cy="2350806"/>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6" name="Group 6"/>
          <p:cNvGrpSpPr/>
          <p:nvPr/>
        </p:nvGrpSpPr>
        <p:grpSpPr>
          <a:xfrm>
            <a:off x="-576611" y="9612555"/>
            <a:ext cx="19974273" cy="1861295"/>
            <a:chOff x="0" y="0"/>
            <a:chExt cx="5260714" cy="490218"/>
          </a:xfrm>
        </p:grpSpPr>
        <p:sp>
          <p:nvSpPr>
            <p:cNvPr id="7" name="Freeform 7"/>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8" name="TextBox 8"/>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2246042" y="513776"/>
            <a:ext cx="13795916" cy="1984335"/>
            <a:chOff x="0" y="0"/>
            <a:chExt cx="3633492" cy="522623"/>
          </a:xfrm>
        </p:grpSpPr>
        <p:sp>
          <p:nvSpPr>
            <p:cNvPr id="10" name="Freeform 10"/>
            <p:cNvSpPr/>
            <p:nvPr/>
          </p:nvSpPr>
          <p:spPr>
            <a:xfrm>
              <a:off x="0" y="0"/>
              <a:ext cx="3633492" cy="522623"/>
            </a:xfrm>
            <a:custGeom>
              <a:avLst/>
              <a:gdLst/>
              <a:ahLst/>
              <a:cxnLst/>
              <a:rect l="l" t="t" r="r" b="b"/>
              <a:pathLst>
                <a:path w="3633492" h="522623">
                  <a:moveTo>
                    <a:pt x="0" y="0"/>
                  </a:moveTo>
                  <a:lnTo>
                    <a:pt x="3633492" y="0"/>
                  </a:lnTo>
                  <a:lnTo>
                    <a:pt x="3633492" y="522623"/>
                  </a:lnTo>
                  <a:lnTo>
                    <a:pt x="0" y="522623"/>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3633492" cy="560723"/>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a:off x="3446813" y="3297601"/>
            <a:ext cx="11394374" cy="6314954"/>
          </a:xfrm>
          <a:custGeom>
            <a:avLst/>
            <a:gdLst/>
            <a:ahLst/>
            <a:cxnLst/>
            <a:rect l="l" t="t" r="r" b="b"/>
            <a:pathLst>
              <a:path w="11394374" h="6314954">
                <a:moveTo>
                  <a:pt x="0" y="0"/>
                </a:moveTo>
                <a:lnTo>
                  <a:pt x="11394374" y="0"/>
                </a:lnTo>
                <a:lnTo>
                  <a:pt x="11394374" y="6314954"/>
                </a:lnTo>
                <a:lnTo>
                  <a:pt x="0" y="6314954"/>
                </a:lnTo>
                <a:lnTo>
                  <a:pt x="0" y="0"/>
                </a:lnTo>
                <a:close/>
              </a:path>
            </a:pathLst>
          </a:custGeom>
          <a:blipFill>
            <a:blip r:embed="rId4"/>
            <a:stretch>
              <a:fillRect/>
            </a:stretch>
          </a:blipFill>
        </p:spPr>
      </p:sp>
      <p:sp>
        <p:nvSpPr>
          <p:cNvPr id="13" name="TextBox 13"/>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32</a:t>
            </a:r>
          </a:p>
        </p:txBody>
      </p:sp>
      <p:sp>
        <p:nvSpPr>
          <p:cNvPr id="14" name="TextBox 14"/>
          <p:cNvSpPr txBox="1"/>
          <p:nvPr/>
        </p:nvSpPr>
        <p:spPr>
          <a:xfrm>
            <a:off x="656447" y="603607"/>
            <a:ext cx="17117203" cy="2010321"/>
          </a:xfrm>
          <a:prstGeom prst="rect">
            <a:avLst/>
          </a:prstGeom>
        </p:spPr>
        <p:txBody>
          <a:bodyPr lIns="0" tIns="0" rIns="0" bIns="0" rtlCol="0" anchor="t">
            <a:spAutoFit/>
          </a:bodyPr>
          <a:lstStyle/>
          <a:p>
            <a:pPr algn="ctr">
              <a:lnSpc>
                <a:spcPts val="6790"/>
              </a:lnSpc>
            </a:pPr>
            <a:r>
              <a:rPr lang="en-US" sz="4850">
                <a:solidFill>
                  <a:srgbClr val="000000"/>
                </a:solidFill>
                <a:latin typeface="Fredoka"/>
                <a:ea typeface="Fredoka"/>
                <a:cs typeface="Fredoka"/>
                <a:sym typeface="Fredoka"/>
              </a:rPr>
              <a:t>IMPACT OF ONLINE BRAND SENTIMENTS </a:t>
            </a:r>
          </a:p>
          <a:p>
            <a:pPr algn="ctr">
              <a:lnSpc>
                <a:spcPts val="6790"/>
              </a:lnSpc>
            </a:pPr>
            <a:r>
              <a:rPr lang="en-US" sz="4850">
                <a:solidFill>
                  <a:srgbClr val="000000"/>
                </a:solidFill>
                <a:latin typeface="Fredoka"/>
                <a:ea typeface="Fredoka"/>
                <a:cs typeface="Fredoka"/>
                <a:sym typeface="Fredoka"/>
              </a:rPr>
              <a:t>ON ACTUAL REPUTATION (HYPO - 1)</a:t>
            </a:r>
          </a:p>
          <a:p>
            <a:pPr algn="ctr">
              <a:lnSpc>
                <a:spcPts val="2260"/>
              </a:lnSpc>
            </a:pPr>
            <a:endParaRPr lang="en-US" sz="4850">
              <a:solidFill>
                <a:srgbClr val="000000"/>
              </a:solidFill>
              <a:latin typeface="Fredoka"/>
              <a:ea typeface="Fredoka"/>
              <a:cs typeface="Fredoka"/>
              <a:sym typeface="Fredoka"/>
            </a:endParaRPr>
          </a:p>
        </p:txBody>
      </p:sp>
      <p:sp>
        <p:nvSpPr>
          <p:cNvPr id="15" name="TextBox 15"/>
          <p:cNvSpPr txBox="1"/>
          <p:nvPr/>
        </p:nvSpPr>
        <p:spPr>
          <a:xfrm>
            <a:off x="6088914" y="2536541"/>
            <a:ext cx="7169587" cy="646430"/>
          </a:xfrm>
          <a:prstGeom prst="rect">
            <a:avLst/>
          </a:prstGeom>
        </p:spPr>
        <p:txBody>
          <a:bodyPr lIns="0" tIns="0" rIns="0" bIns="0" rtlCol="0" anchor="t">
            <a:spAutoFit/>
          </a:bodyPr>
          <a:lstStyle/>
          <a:p>
            <a:pPr algn="l">
              <a:lnSpc>
                <a:spcPts val="5320"/>
              </a:lnSpc>
            </a:pPr>
            <a:r>
              <a:rPr lang="en-US" sz="3800">
                <a:solidFill>
                  <a:srgbClr val="000000"/>
                </a:solidFill>
                <a:latin typeface="Fredoka"/>
                <a:ea typeface="Fredoka"/>
                <a:cs typeface="Fredoka"/>
                <a:sym typeface="Fredoka"/>
              </a:rPr>
              <a:t>SAMPLING OVERVIEW</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505943"/>
            <a:ext cx="18288000" cy="8781057"/>
            <a:chOff x="0" y="0"/>
            <a:chExt cx="4816593" cy="2312706"/>
          </a:xfrm>
        </p:grpSpPr>
        <p:sp>
          <p:nvSpPr>
            <p:cNvPr id="3" name="Freeform 3"/>
            <p:cNvSpPr/>
            <p:nvPr/>
          </p:nvSpPr>
          <p:spPr>
            <a:xfrm>
              <a:off x="0" y="0"/>
              <a:ext cx="4816592" cy="2312706"/>
            </a:xfrm>
            <a:custGeom>
              <a:avLst/>
              <a:gdLst/>
              <a:ahLst/>
              <a:cxnLst/>
              <a:rect l="l" t="t" r="r" b="b"/>
              <a:pathLst>
                <a:path w="4816592" h="2312706">
                  <a:moveTo>
                    <a:pt x="0" y="0"/>
                  </a:moveTo>
                  <a:lnTo>
                    <a:pt x="4816592" y="0"/>
                  </a:lnTo>
                  <a:lnTo>
                    <a:pt x="4816592" y="2312706"/>
                  </a:lnTo>
                  <a:lnTo>
                    <a:pt x="0" y="2312706"/>
                  </a:lnTo>
                  <a:close/>
                </a:path>
              </a:pathLst>
            </a:custGeom>
            <a:solidFill>
              <a:srgbClr val="F1F2F2"/>
            </a:solidFill>
          </p:spPr>
        </p:sp>
        <p:sp>
          <p:nvSpPr>
            <p:cNvPr id="4" name="TextBox 4"/>
            <p:cNvSpPr txBox="1"/>
            <p:nvPr/>
          </p:nvSpPr>
          <p:spPr>
            <a:xfrm>
              <a:off x="0" y="-38100"/>
              <a:ext cx="4816593" cy="2350806"/>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6" name="Group 6"/>
          <p:cNvGrpSpPr/>
          <p:nvPr/>
        </p:nvGrpSpPr>
        <p:grpSpPr>
          <a:xfrm>
            <a:off x="-576611" y="9612555"/>
            <a:ext cx="19974273" cy="1861295"/>
            <a:chOff x="0" y="0"/>
            <a:chExt cx="5260714" cy="490218"/>
          </a:xfrm>
        </p:grpSpPr>
        <p:sp>
          <p:nvSpPr>
            <p:cNvPr id="7" name="Freeform 7"/>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8" name="TextBox 8"/>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2246042" y="513776"/>
            <a:ext cx="13795916" cy="1984335"/>
            <a:chOff x="0" y="0"/>
            <a:chExt cx="3633492" cy="522623"/>
          </a:xfrm>
        </p:grpSpPr>
        <p:sp>
          <p:nvSpPr>
            <p:cNvPr id="10" name="Freeform 10"/>
            <p:cNvSpPr/>
            <p:nvPr/>
          </p:nvSpPr>
          <p:spPr>
            <a:xfrm>
              <a:off x="0" y="0"/>
              <a:ext cx="3633492" cy="522623"/>
            </a:xfrm>
            <a:custGeom>
              <a:avLst/>
              <a:gdLst/>
              <a:ahLst/>
              <a:cxnLst/>
              <a:rect l="l" t="t" r="r" b="b"/>
              <a:pathLst>
                <a:path w="3633492" h="522623">
                  <a:moveTo>
                    <a:pt x="0" y="0"/>
                  </a:moveTo>
                  <a:lnTo>
                    <a:pt x="3633492" y="0"/>
                  </a:lnTo>
                  <a:lnTo>
                    <a:pt x="3633492" y="522623"/>
                  </a:lnTo>
                  <a:lnTo>
                    <a:pt x="0" y="522623"/>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3633492" cy="560723"/>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12" name="Table 12"/>
          <p:cNvGraphicFramePr>
            <a:graphicFrameLocks noGrp="1"/>
          </p:cNvGraphicFramePr>
          <p:nvPr/>
        </p:nvGraphicFramePr>
        <p:xfrm>
          <a:off x="0" y="2642503"/>
          <a:ext cx="18288000" cy="6940915"/>
        </p:xfrm>
        <a:graphic>
          <a:graphicData uri="http://schemas.openxmlformats.org/drawingml/2006/table">
            <a:tbl>
              <a:tblPr/>
              <a:tblGrid>
                <a:gridCol w="5943025">
                  <a:extLst>
                    <a:ext uri="{9D8B030D-6E8A-4147-A177-3AD203B41FA5}">
                      <a16:colId xmlns:a16="http://schemas.microsoft.com/office/drawing/2014/main" val="20000"/>
                    </a:ext>
                  </a:extLst>
                </a:gridCol>
                <a:gridCol w="12344975">
                  <a:extLst>
                    <a:ext uri="{9D8B030D-6E8A-4147-A177-3AD203B41FA5}">
                      <a16:colId xmlns:a16="http://schemas.microsoft.com/office/drawing/2014/main" val="20001"/>
                    </a:ext>
                  </a:extLst>
                </a:gridCol>
              </a:tblGrid>
              <a:tr h="1388183">
                <a:tc gridSpan="2">
                  <a:txBody>
                    <a:bodyPr/>
                    <a:lstStyle/>
                    <a:p>
                      <a:pPr algn="ctr">
                        <a:lnSpc>
                          <a:spcPts val="6999"/>
                        </a:lnSpc>
                        <a:defRPr/>
                      </a:pPr>
                      <a:r>
                        <a:rPr lang="en-US" sz="4999">
                          <a:solidFill>
                            <a:srgbClr val="000000"/>
                          </a:solidFill>
                          <a:latin typeface="Fredoka"/>
                          <a:ea typeface="Fredoka"/>
                          <a:cs typeface="Fredoka"/>
                          <a:sym typeface="Fredoka"/>
                        </a:rPr>
                        <a:t>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hMerge="1">
                  <a:txBody>
                    <a:bodyPr/>
                    <a:lstStyle/>
                    <a:p>
                      <a:pPr algn="ctr">
                        <a:lnSpc>
                          <a:spcPts val="6999"/>
                        </a:lnSpc>
                        <a:defRPr/>
                      </a:pPr>
                      <a:r>
                        <a:rPr lang="en-US" sz="4999">
                          <a:solidFill>
                            <a:srgbClr val="000000"/>
                          </a:solidFill>
                          <a:latin typeface="Fredoka"/>
                          <a:ea typeface="Fredoka"/>
                          <a:cs typeface="Fredoka"/>
                          <a:sym typeface="Fredoka"/>
                        </a:rPr>
                        <a:t>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88183">
                <a:tc>
                  <a:txBody>
                    <a:bodyPr/>
                    <a:lstStyle/>
                    <a:p>
                      <a:pPr algn="ctr">
                        <a:lnSpc>
                          <a:spcPts val="5599"/>
                        </a:lnSpc>
                        <a:defRPr/>
                      </a:pPr>
                      <a:r>
                        <a:rPr lang="en-US" sz="3999">
                          <a:solidFill>
                            <a:srgbClr val="000000"/>
                          </a:solidFill>
                          <a:latin typeface="Fredoka"/>
                          <a:ea typeface="Fredoka"/>
                          <a:cs typeface="Fredoka"/>
                          <a:sym typeface="Fredoka"/>
                        </a:rPr>
                        <a:t>Sampling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399">
                          <a:solidFill>
                            <a:srgbClr val="000000"/>
                          </a:solidFill>
                          <a:latin typeface="Canva Sans"/>
                          <a:ea typeface="Canva Sans"/>
                          <a:cs typeface="Canva Sans"/>
                          <a:sym typeface="Canva Sans"/>
                        </a:rPr>
                        <a:t>Brand selected: Coca Cola Company</a:t>
                      </a:r>
                      <a:endParaRPr lang="en-US" sz="1100"/>
                    </a:p>
                    <a:p>
                      <a:pPr algn="l">
                        <a:lnSpc>
                          <a:spcPts val="3359"/>
                        </a:lnSpc>
                      </a:pPr>
                      <a:r>
                        <a:rPr lang="en-US" sz="2399">
                          <a:solidFill>
                            <a:srgbClr val="000000"/>
                          </a:solidFill>
                          <a:latin typeface="Canva Sans"/>
                          <a:ea typeface="Canva Sans"/>
                          <a:cs typeface="Canva Sans"/>
                          <a:sym typeface="Canva Sans"/>
                        </a:rPr>
                        <a:t>Data collected for period: 1st August 2022 - 1st August 2023</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88183">
                <a:tc>
                  <a:txBody>
                    <a:bodyPr/>
                    <a:lstStyle/>
                    <a:p>
                      <a:pPr algn="ctr">
                        <a:lnSpc>
                          <a:spcPts val="5599"/>
                        </a:lnSpc>
                        <a:defRPr/>
                      </a:pPr>
                      <a:r>
                        <a:rPr lang="en-US" sz="3999">
                          <a:solidFill>
                            <a:srgbClr val="000000"/>
                          </a:solidFill>
                          <a:latin typeface="Fredoka"/>
                          <a:ea typeface="Fredoka"/>
                          <a:cs typeface="Fredoka"/>
                          <a:sym typeface="Fredoka"/>
                        </a:rPr>
                        <a:t>Observational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399">
                          <a:solidFill>
                            <a:srgbClr val="000000"/>
                          </a:solidFill>
                          <a:latin typeface="Canva Sans"/>
                          <a:ea typeface="Canva Sans"/>
                          <a:cs typeface="Canva Sans"/>
                          <a:sym typeface="Canva Sans"/>
                        </a:rPr>
                        <a:t>Analyze sentiment data from social media platforms (e.g., Twitter) and stock price movements from yahoo stock price api</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88183">
                <a:tc>
                  <a:txBody>
                    <a:bodyPr/>
                    <a:lstStyle/>
                    <a:p>
                      <a:pPr algn="ctr">
                        <a:lnSpc>
                          <a:spcPts val="5599"/>
                        </a:lnSpc>
                        <a:defRPr/>
                      </a:pPr>
                      <a:r>
                        <a:rPr lang="en-US" sz="3999">
                          <a:solidFill>
                            <a:srgbClr val="000000"/>
                          </a:solidFill>
                          <a:latin typeface="Fredoka"/>
                          <a:ea typeface="Fredoka"/>
                          <a:cs typeface="Fredoka"/>
                          <a:sym typeface="Fredoka"/>
                        </a:rPr>
                        <a:t>Statistical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399">
                          <a:solidFill>
                            <a:srgbClr val="000000"/>
                          </a:solidFill>
                          <a:latin typeface="Canva Sans"/>
                          <a:ea typeface="Canva Sans"/>
                          <a:cs typeface="Canva Sans"/>
                          <a:sym typeface="Canva Sans"/>
                        </a:rPr>
                        <a:t>Use regression analysis to assess the relationship between brand perception (sentiment scores) and stock price changes, controlling for relevant factors.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88183">
                <a:tc>
                  <a:txBody>
                    <a:bodyPr/>
                    <a:lstStyle/>
                    <a:p>
                      <a:pPr algn="ctr">
                        <a:lnSpc>
                          <a:spcPts val="5599"/>
                        </a:lnSpc>
                        <a:defRPr/>
                      </a:pPr>
                      <a:r>
                        <a:rPr lang="en-US" sz="3999">
                          <a:solidFill>
                            <a:srgbClr val="000000"/>
                          </a:solidFill>
                          <a:latin typeface="Fredoka"/>
                          <a:ea typeface="Fredoka"/>
                          <a:cs typeface="Fredoka"/>
                          <a:sym typeface="Fredoka"/>
                        </a:rPr>
                        <a:t>Operational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399">
                          <a:solidFill>
                            <a:srgbClr val="000000"/>
                          </a:solidFill>
                          <a:latin typeface="Canva Sans"/>
                          <a:ea typeface="Canva Sans"/>
                          <a:cs typeface="Canva Sans"/>
                          <a:sym typeface="Canva Sans"/>
                        </a:rPr>
                        <a:t>Employ Python and financial APIs for data collection and analysis, preprocess data for consistency, and visualize results through daily stock price charts.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3" name="TextBox 13"/>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33</a:t>
            </a:r>
          </a:p>
        </p:txBody>
      </p:sp>
      <p:sp>
        <p:nvSpPr>
          <p:cNvPr id="14" name="TextBox 14"/>
          <p:cNvSpPr txBox="1"/>
          <p:nvPr/>
        </p:nvSpPr>
        <p:spPr>
          <a:xfrm>
            <a:off x="2487882" y="601287"/>
            <a:ext cx="13336393" cy="2012641"/>
          </a:xfrm>
          <a:prstGeom prst="rect">
            <a:avLst/>
          </a:prstGeom>
        </p:spPr>
        <p:txBody>
          <a:bodyPr lIns="0" tIns="0" rIns="0" bIns="0" rtlCol="0" anchor="t">
            <a:spAutoFit/>
          </a:bodyPr>
          <a:lstStyle/>
          <a:p>
            <a:pPr algn="ctr">
              <a:lnSpc>
                <a:spcPts val="6792"/>
              </a:lnSpc>
            </a:pPr>
            <a:r>
              <a:rPr lang="en-US" sz="4851">
                <a:solidFill>
                  <a:srgbClr val="000000"/>
                </a:solidFill>
                <a:latin typeface="Fredoka"/>
                <a:ea typeface="Fredoka"/>
                <a:cs typeface="Fredoka"/>
                <a:sym typeface="Fredoka"/>
              </a:rPr>
              <a:t>RELATIONSHIP BETWEEN BRAND PERCEPTION AND STOCK PRICE (HYPO - 2)</a:t>
            </a:r>
          </a:p>
          <a:p>
            <a:pPr algn="ctr">
              <a:lnSpc>
                <a:spcPts val="2261"/>
              </a:lnSpc>
            </a:pPr>
            <a:endParaRPr lang="en-US" sz="4851">
              <a:solidFill>
                <a:srgbClr val="000000"/>
              </a:solidFill>
              <a:latin typeface="Fredoka"/>
              <a:ea typeface="Fredoka"/>
              <a:cs typeface="Fredoka"/>
              <a:sym typeface="Fredok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505943"/>
            <a:ext cx="18288000" cy="8781057"/>
            <a:chOff x="0" y="0"/>
            <a:chExt cx="4816593" cy="2312706"/>
          </a:xfrm>
        </p:grpSpPr>
        <p:sp>
          <p:nvSpPr>
            <p:cNvPr id="3" name="Freeform 3"/>
            <p:cNvSpPr/>
            <p:nvPr/>
          </p:nvSpPr>
          <p:spPr>
            <a:xfrm>
              <a:off x="0" y="0"/>
              <a:ext cx="4816592" cy="2312706"/>
            </a:xfrm>
            <a:custGeom>
              <a:avLst/>
              <a:gdLst/>
              <a:ahLst/>
              <a:cxnLst/>
              <a:rect l="l" t="t" r="r" b="b"/>
              <a:pathLst>
                <a:path w="4816592" h="2312706">
                  <a:moveTo>
                    <a:pt x="0" y="0"/>
                  </a:moveTo>
                  <a:lnTo>
                    <a:pt x="4816592" y="0"/>
                  </a:lnTo>
                  <a:lnTo>
                    <a:pt x="4816592" y="2312706"/>
                  </a:lnTo>
                  <a:lnTo>
                    <a:pt x="0" y="2312706"/>
                  </a:lnTo>
                  <a:close/>
                </a:path>
              </a:pathLst>
            </a:custGeom>
            <a:solidFill>
              <a:srgbClr val="F1F2F2"/>
            </a:solidFill>
          </p:spPr>
        </p:sp>
        <p:sp>
          <p:nvSpPr>
            <p:cNvPr id="4" name="TextBox 4"/>
            <p:cNvSpPr txBox="1"/>
            <p:nvPr/>
          </p:nvSpPr>
          <p:spPr>
            <a:xfrm>
              <a:off x="0" y="-38100"/>
              <a:ext cx="4816593" cy="2350806"/>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6" name="Group 6"/>
          <p:cNvGrpSpPr/>
          <p:nvPr/>
        </p:nvGrpSpPr>
        <p:grpSpPr>
          <a:xfrm>
            <a:off x="-576611" y="9612555"/>
            <a:ext cx="19974273" cy="1861295"/>
            <a:chOff x="0" y="0"/>
            <a:chExt cx="5260714" cy="490218"/>
          </a:xfrm>
        </p:grpSpPr>
        <p:sp>
          <p:nvSpPr>
            <p:cNvPr id="7" name="Freeform 7"/>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8" name="TextBox 8"/>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2246042" y="513776"/>
            <a:ext cx="13795916" cy="1984335"/>
            <a:chOff x="0" y="0"/>
            <a:chExt cx="3633492" cy="522623"/>
          </a:xfrm>
        </p:grpSpPr>
        <p:sp>
          <p:nvSpPr>
            <p:cNvPr id="10" name="Freeform 10"/>
            <p:cNvSpPr/>
            <p:nvPr/>
          </p:nvSpPr>
          <p:spPr>
            <a:xfrm>
              <a:off x="0" y="0"/>
              <a:ext cx="3633492" cy="522623"/>
            </a:xfrm>
            <a:custGeom>
              <a:avLst/>
              <a:gdLst/>
              <a:ahLst/>
              <a:cxnLst/>
              <a:rect l="l" t="t" r="r" b="b"/>
              <a:pathLst>
                <a:path w="3633492" h="522623">
                  <a:moveTo>
                    <a:pt x="0" y="0"/>
                  </a:moveTo>
                  <a:lnTo>
                    <a:pt x="3633492" y="0"/>
                  </a:lnTo>
                  <a:lnTo>
                    <a:pt x="3633492" y="522623"/>
                  </a:lnTo>
                  <a:lnTo>
                    <a:pt x="0" y="522623"/>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3633492" cy="560723"/>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12" name="Table 12"/>
          <p:cNvGraphicFramePr>
            <a:graphicFrameLocks noGrp="1"/>
          </p:cNvGraphicFramePr>
          <p:nvPr/>
        </p:nvGraphicFramePr>
        <p:xfrm>
          <a:off x="0" y="2642503"/>
          <a:ext cx="18288000" cy="6940915"/>
        </p:xfrm>
        <a:graphic>
          <a:graphicData uri="http://schemas.openxmlformats.org/drawingml/2006/table">
            <a:tbl>
              <a:tblPr/>
              <a:tblGrid>
                <a:gridCol w="5943025">
                  <a:extLst>
                    <a:ext uri="{9D8B030D-6E8A-4147-A177-3AD203B41FA5}">
                      <a16:colId xmlns:a16="http://schemas.microsoft.com/office/drawing/2014/main" val="20000"/>
                    </a:ext>
                  </a:extLst>
                </a:gridCol>
                <a:gridCol w="12344975">
                  <a:extLst>
                    <a:ext uri="{9D8B030D-6E8A-4147-A177-3AD203B41FA5}">
                      <a16:colId xmlns:a16="http://schemas.microsoft.com/office/drawing/2014/main" val="20001"/>
                    </a:ext>
                  </a:extLst>
                </a:gridCol>
              </a:tblGrid>
              <a:tr h="1388183">
                <a:tc gridSpan="2">
                  <a:txBody>
                    <a:bodyPr/>
                    <a:lstStyle/>
                    <a:p>
                      <a:pPr algn="ctr">
                        <a:lnSpc>
                          <a:spcPts val="6999"/>
                        </a:lnSpc>
                        <a:defRPr/>
                      </a:pPr>
                      <a:r>
                        <a:rPr lang="en-US" sz="4999">
                          <a:solidFill>
                            <a:srgbClr val="000000"/>
                          </a:solidFill>
                          <a:latin typeface="Fredoka"/>
                          <a:ea typeface="Fredoka"/>
                          <a:cs typeface="Fredoka"/>
                          <a:sym typeface="Fredoka"/>
                        </a:rPr>
                        <a:t>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hMerge="1">
                  <a:txBody>
                    <a:bodyPr/>
                    <a:lstStyle/>
                    <a:p>
                      <a:pPr algn="ctr">
                        <a:lnSpc>
                          <a:spcPts val="6999"/>
                        </a:lnSpc>
                        <a:defRPr/>
                      </a:pPr>
                      <a:r>
                        <a:rPr lang="en-US" sz="4999">
                          <a:solidFill>
                            <a:srgbClr val="000000"/>
                          </a:solidFill>
                          <a:latin typeface="Fredoka"/>
                          <a:ea typeface="Fredoka"/>
                          <a:cs typeface="Fredoka"/>
                          <a:sym typeface="Fredoka"/>
                        </a:rPr>
                        <a:t>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88183">
                <a:tc>
                  <a:txBody>
                    <a:bodyPr/>
                    <a:lstStyle/>
                    <a:p>
                      <a:pPr algn="ctr">
                        <a:lnSpc>
                          <a:spcPts val="5599"/>
                        </a:lnSpc>
                        <a:defRPr/>
                      </a:pPr>
                      <a:r>
                        <a:rPr lang="en-US" sz="3999">
                          <a:solidFill>
                            <a:srgbClr val="000000"/>
                          </a:solidFill>
                          <a:latin typeface="Fredoka"/>
                          <a:ea typeface="Fredoka"/>
                          <a:cs typeface="Fredoka"/>
                          <a:sym typeface="Fredoka"/>
                        </a:rPr>
                        <a:t>Sampling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399">
                          <a:solidFill>
                            <a:srgbClr val="000000"/>
                          </a:solidFill>
                          <a:latin typeface="Canva Sans"/>
                          <a:ea typeface="Canva Sans"/>
                          <a:cs typeface="Canva Sans"/>
                          <a:sym typeface="Canva Sans"/>
                        </a:rPr>
                        <a:t>Brands selected: Xiaomi, Samsung, Oppo</a:t>
                      </a:r>
                      <a:endParaRPr lang="en-US" sz="1100"/>
                    </a:p>
                    <a:p>
                      <a:pPr algn="l">
                        <a:lnSpc>
                          <a:spcPts val="3359"/>
                        </a:lnSpc>
                      </a:pPr>
                      <a:r>
                        <a:rPr lang="en-US" sz="2399">
                          <a:solidFill>
                            <a:srgbClr val="000000"/>
                          </a:solidFill>
                          <a:latin typeface="Canva Sans"/>
                          <a:ea typeface="Canva Sans"/>
                          <a:cs typeface="Canva Sans"/>
                          <a:sym typeface="Canva Sans"/>
                        </a:rPr>
                        <a:t>Latest 10 models will be considered considering all the series under the brand</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88183">
                <a:tc>
                  <a:txBody>
                    <a:bodyPr/>
                    <a:lstStyle/>
                    <a:p>
                      <a:pPr algn="ctr">
                        <a:lnSpc>
                          <a:spcPts val="5599"/>
                        </a:lnSpc>
                        <a:defRPr/>
                      </a:pPr>
                      <a:r>
                        <a:rPr lang="en-US" sz="3999">
                          <a:solidFill>
                            <a:srgbClr val="000000"/>
                          </a:solidFill>
                          <a:latin typeface="Fredoka"/>
                          <a:ea typeface="Fredoka"/>
                          <a:cs typeface="Fredoka"/>
                          <a:sym typeface="Fredoka"/>
                        </a:rPr>
                        <a:t>Observational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399">
                          <a:solidFill>
                            <a:srgbClr val="000000"/>
                          </a:solidFill>
                          <a:latin typeface="Canva Sans"/>
                          <a:ea typeface="Canva Sans"/>
                          <a:cs typeface="Canva Sans"/>
                          <a:sym typeface="Canva Sans"/>
                        </a:rPr>
                        <a:t>Scraping the data from Amazon and Flipkart Market places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88183">
                <a:tc>
                  <a:txBody>
                    <a:bodyPr/>
                    <a:lstStyle/>
                    <a:p>
                      <a:pPr algn="ctr">
                        <a:lnSpc>
                          <a:spcPts val="5599"/>
                        </a:lnSpc>
                        <a:defRPr/>
                      </a:pPr>
                      <a:r>
                        <a:rPr lang="en-US" sz="3999">
                          <a:solidFill>
                            <a:srgbClr val="000000"/>
                          </a:solidFill>
                          <a:latin typeface="Fredoka"/>
                          <a:ea typeface="Fredoka"/>
                          <a:cs typeface="Fredoka"/>
                          <a:sym typeface="Fredoka"/>
                        </a:rPr>
                        <a:t>Statistical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399">
                          <a:solidFill>
                            <a:srgbClr val="000000"/>
                          </a:solidFill>
                          <a:latin typeface="Canva Sans"/>
                          <a:ea typeface="Canva Sans"/>
                          <a:cs typeface="Canva Sans"/>
                          <a:sym typeface="Canva Sans"/>
                        </a:rPr>
                        <a:t>Utilize ANOVA or t-tests to compare mean brand image scores among competitors, identifying significant variations.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88183">
                <a:tc>
                  <a:txBody>
                    <a:bodyPr/>
                    <a:lstStyle/>
                    <a:p>
                      <a:pPr algn="ctr">
                        <a:lnSpc>
                          <a:spcPts val="5599"/>
                        </a:lnSpc>
                        <a:defRPr/>
                      </a:pPr>
                      <a:r>
                        <a:rPr lang="en-US" sz="3999">
                          <a:solidFill>
                            <a:srgbClr val="000000"/>
                          </a:solidFill>
                          <a:latin typeface="Fredoka"/>
                          <a:ea typeface="Fredoka"/>
                          <a:cs typeface="Fredoka"/>
                          <a:sym typeface="Fredoka"/>
                        </a:rPr>
                        <a:t>Operational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399">
                          <a:solidFill>
                            <a:srgbClr val="000000"/>
                          </a:solidFill>
                          <a:latin typeface="Canva Sans"/>
                          <a:ea typeface="Canva Sans"/>
                          <a:cs typeface="Canva Sans"/>
                          <a:sym typeface="Canva Sans"/>
                        </a:rPr>
                        <a:t>Use online survey tools for data collection, and present findings through comparative charts and summary statistics.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3" name="TextBox 13"/>
          <p:cNvSpPr txBox="1"/>
          <p:nvPr/>
        </p:nvSpPr>
        <p:spPr>
          <a:xfrm>
            <a:off x="14002218" y="9772650"/>
            <a:ext cx="6639740" cy="10477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34</a:t>
            </a:r>
          </a:p>
          <a:p>
            <a:pPr algn="ctr">
              <a:lnSpc>
                <a:spcPts val="4200"/>
              </a:lnSpc>
            </a:pPr>
            <a:endParaRPr lang="en-US" sz="3000">
              <a:solidFill>
                <a:srgbClr val="000000"/>
              </a:solidFill>
              <a:latin typeface="Nunito"/>
              <a:ea typeface="Nunito"/>
              <a:cs typeface="Nunito"/>
              <a:sym typeface="Nunito"/>
            </a:endParaRPr>
          </a:p>
        </p:txBody>
      </p:sp>
      <p:sp>
        <p:nvSpPr>
          <p:cNvPr id="14" name="TextBox 14"/>
          <p:cNvSpPr txBox="1"/>
          <p:nvPr/>
        </p:nvSpPr>
        <p:spPr>
          <a:xfrm>
            <a:off x="3408400" y="661319"/>
            <a:ext cx="11471199" cy="2010321"/>
          </a:xfrm>
          <a:prstGeom prst="rect">
            <a:avLst/>
          </a:prstGeom>
        </p:spPr>
        <p:txBody>
          <a:bodyPr lIns="0" tIns="0" rIns="0" bIns="0" rtlCol="0" anchor="t">
            <a:spAutoFit/>
          </a:bodyPr>
          <a:lstStyle/>
          <a:p>
            <a:pPr algn="ctr">
              <a:lnSpc>
                <a:spcPts val="6790"/>
              </a:lnSpc>
            </a:pPr>
            <a:r>
              <a:rPr lang="en-US" sz="4850">
                <a:solidFill>
                  <a:srgbClr val="000000"/>
                </a:solidFill>
                <a:latin typeface="Fredoka"/>
                <a:ea typeface="Fredoka"/>
                <a:cs typeface="Fredoka"/>
                <a:sym typeface="Fredoka"/>
              </a:rPr>
              <a:t>BRAND IMAGE VARIATION AMONG COMPETITORS (HYPO - 3)</a:t>
            </a:r>
          </a:p>
          <a:p>
            <a:pPr algn="ctr">
              <a:lnSpc>
                <a:spcPts val="2260"/>
              </a:lnSpc>
            </a:pPr>
            <a:endParaRPr lang="en-US" sz="4850">
              <a:solidFill>
                <a:srgbClr val="000000"/>
              </a:solidFill>
              <a:latin typeface="Fredoka"/>
              <a:ea typeface="Fredoka"/>
              <a:cs typeface="Fredoka"/>
              <a:sym typeface="Fredok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505943"/>
            <a:ext cx="18288000" cy="8781057"/>
            <a:chOff x="0" y="0"/>
            <a:chExt cx="4816593" cy="2312706"/>
          </a:xfrm>
        </p:grpSpPr>
        <p:sp>
          <p:nvSpPr>
            <p:cNvPr id="3" name="Freeform 3"/>
            <p:cNvSpPr/>
            <p:nvPr/>
          </p:nvSpPr>
          <p:spPr>
            <a:xfrm>
              <a:off x="0" y="0"/>
              <a:ext cx="4816592" cy="2312706"/>
            </a:xfrm>
            <a:custGeom>
              <a:avLst/>
              <a:gdLst/>
              <a:ahLst/>
              <a:cxnLst/>
              <a:rect l="l" t="t" r="r" b="b"/>
              <a:pathLst>
                <a:path w="4816592" h="2312706">
                  <a:moveTo>
                    <a:pt x="0" y="0"/>
                  </a:moveTo>
                  <a:lnTo>
                    <a:pt x="4816592" y="0"/>
                  </a:lnTo>
                  <a:lnTo>
                    <a:pt x="4816592" y="2312706"/>
                  </a:lnTo>
                  <a:lnTo>
                    <a:pt x="0" y="2312706"/>
                  </a:lnTo>
                  <a:close/>
                </a:path>
              </a:pathLst>
            </a:custGeom>
            <a:solidFill>
              <a:srgbClr val="F1F2F2"/>
            </a:solidFill>
          </p:spPr>
        </p:sp>
        <p:sp>
          <p:nvSpPr>
            <p:cNvPr id="4" name="TextBox 4"/>
            <p:cNvSpPr txBox="1"/>
            <p:nvPr/>
          </p:nvSpPr>
          <p:spPr>
            <a:xfrm>
              <a:off x="0" y="-38100"/>
              <a:ext cx="4816593" cy="2350806"/>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6" name="Group 6"/>
          <p:cNvGrpSpPr/>
          <p:nvPr/>
        </p:nvGrpSpPr>
        <p:grpSpPr>
          <a:xfrm>
            <a:off x="-576611" y="9612555"/>
            <a:ext cx="19974273" cy="1861295"/>
            <a:chOff x="0" y="0"/>
            <a:chExt cx="5260714" cy="490218"/>
          </a:xfrm>
        </p:grpSpPr>
        <p:sp>
          <p:nvSpPr>
            <p:cNvPr id="7" name="Freeform 7"/>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8" name="TextBox 8"/>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2246042" y="513776"/>
            <a:ext cx="13795916" cy="1984335"/>
            <a:chOff x="0" y="0"/>
            <a:chExt cx="3633492" cy="522623"/>
          </a:xfrm>
        </p:grpSpPr>
        <p:sp>
          <p:nvSpPr>
            <p:cNvPr id="10" name="Freeform 10"/>
            <p:cNvSpPr/>
            <p:nvPr/>
          </p:nvSpPr>
          <p:spPr>
            <a:xfrm>
              <a:off x="0" y="0"/>
              <a:ext cx="3633492" cy="522623"/>
            </a:xfrm>
            <a:custGeom>
              <a:avLst/>
              <a:gdLst/>
              <a:ahLst/>
              <a:cxnLst/>
              <a:rect l="l" t="t" r="r" b="b"/>
              <a:pathLst>
                <a:path w="3633492" h="522623">
                  <a:moveTo>
                    <a:pt x="0" y="0"/>
                  </a:moveTo>
                  <a:lnTo>
                    <a:pt x="3633492" y="0"/>
                  </a:lnTo>
                  <a:lnTo>
                    <a:pt x="3633492" y="522623"/>
                  </a:lnTo>
                  <a:lnTo>
                    <a:pt x="0" y="522623"/>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3633492" cy="560723"/>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12" name="Table 12"/>
          <p:cNvGraphicFramePr>
            <a:graphicFrameLocks noGrp="1"/>
          </p:cNvGraphicFramePr>
          <p:nvPr/>
        </p:nvGraphicFramePr>
        <p:xfrm>
          <a:off x="0" y="2642503"/>
          <a:ext cx="18288000" cy="6874802"/>
        </p:xfrm>
        <a:graphic>
          <a:graphicData uri="http://schemas.openxmlformats.org/drawingml/2006/table">
            <a:tbl>
              <a:tblPr/>
              <a:tblGrid>
                <a:gridCol w="5943025">
                  <a:extLst>
                    <a:ext uri="{9D8B030D-6E8A-4147-A177-3AD203B41FA5}">
                      <a16:colId xmlns:a16="http://schemas.microsoft.com/office/drawing/2014/main" val="20000"/>
                    </a:ext>
                  </a:extLst>
                </a:gridCol>
                <a:gridCol w="12344975">
                  <a:extLst>
                    <a:ext uri="{9D8B030D-6E8A-4147-A177-3AD203B41FA5}">
                      <a16:colId xmlns:a16="http://schemas.microsoft.com/office/drawing/2014/main" val="20001"/>
                    </a:ext>
                  </a:extLst>
                </a:gridCol>
              </a:tblGrid>
              <a:tr h="1388257">
                <a:tc gridSpan="2">
                  <a:txBody>
                    <a:bodyPr/>
                    <a:lstStyle/>
                    <a:p>
                      <a:pPr algn="ctr">
                        <a:lnSpc>
                          <a:spcPts val="6999"/>
                        </a:lnSpc>
                        <a:defRPr/>
                      </a:pPr>
                      <a:r>
                        <a:rPr lang="en-US" sz="4999">
                          <a:solidFill>
                            <a:srgbClr val="000000"/>
                          </a:solidFill>
                          <a:latin typeface="Fredoka"/>
                          <a:ea typeface="Fredoka"/>
                          <a:cs typeface="Fredoka"/>
                          <a:sym typeface="Fredoka"/>
                        </a:rPr>
                        <a:t>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hMerge="1">
                  <a:txBody>
                    <a:bodyPr/>
                    <a:lstStyle/>
                    <a:p>
                      <a:pPr algn="ctr">
                        <a:lnSpc>
                          <a:spcPts val="6999"/>
                        </a:lnSpc>
                        <a:defRPr/>
                      </a:pPr>
                      <a:r>
                        <a:rPr lang="en-US" sz="4999">
                          <a:solidFill>
                            <a:srgbClr val="000000"/>
                          </a:solidFill>
                          <a:latin typeface="Fredoka"/>
                          <a:ea typeface="Fredoka"/>
                          <a:cs typeface="Fredoka"/>
                          <a:sym typeface="Fredoka"/>
                        </a:rPr>
                        <a:t>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88257">
                <a:tc>
                  <a:txBody>
                    <a:bodyPr/>
                    <a:lstStyle/>
                    <a:p>
                      <a:pPr algn="ctr">
                        <a:lnSpc>
                          <a:spcPts val="5599"/>
                        </a:lnSpc>
                        <a:defRPr/>
                      </a:pPr>
                      <a:r>
                        <a:rPr lang="en-US" sz="3999">
                          <a:solidFill>
                            <a:srgbClr val="000000"/>
                          </a:solidFill>
                          <a:latin typeface="Fredoka"/>
                          <a:ea typeface="Fredoka"/>
                          <a:cs typeface="Fredoka"/>
                          <a:sym typeface="Fredoka"/>
                        </a:rPr>
                        <a:t>Sampling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399">
                          <a:solidFill>
                            <a:srgbClr val="000000"/>
                          </a:solidFill>
                          <a:latin typeface="Canva Sans"/>
                          <a:ea typeface="Canva Sans"/>
                          <a:cs typeface="Canva Sans"/>
                          <a:sym typeface="Canva Sans"/>
                        </a:rPr>
                        <a:t>Brand selected: IKEA</a:t>
                      </a:r>
                      <a:endParaRPr lang="en-US" sz="1100"/>
                    </a:p>
                    <a:p>
                      <a:pPr algn="l">
                        <a:lnSpc>
                          <a:spcPts val="3359"/>
                        </a:lnSpc>
                      </a:pPr>
                      <a:r>
                        <a:rPr lang="en-US" sz="2399">
                          <a:solidFill>
                            <a:srgbClr val="000000"/>
                          </a:solidFill>
                          <a:latin typeface="Canva Sans"/>
                          <a:ea typeface="Canva Sans"/>
                          <a:cs typeface="Canva Sans"/>
                          <a:sym typeface="Canva Sans"/>
                        </a:rPr>
                        <a:t>One year before and after COVID is the sample we’re considering</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21775">
                <a:tc>
                  <a:txBody>
                    <a:bodyPr/>
                    <a:lstStyle/>
                    <a:p>
                      <a:pPr algn="ctr">
                        <a:lnSpc>
                          <a:spcPts val="5599"/>
                        </a:lnSpc>
                        <a:defRPr/>
                      </a:pPr>
                      <a:r>
                        <a:rPr lang="en-US" sz="3999">
                          <a:solidFill>
                            <a:srgbClr val="000000"/>
                          </a:solidFill>
                          <a:latin typeface="Fredoka"/>
                          <a:ea typeface="Fredoka"/>
                          <a:cs typeface="Fredoka"/>
                          <a:sym typeface="Fredoka"/>
                        </a:rPr>
                        <a:t>Observational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399">
                          <a:solidFill>
                            <a:srgbClr val="000000"/>
                          </a:solidFill>
                          <a:latin typeface="Canva Sans"/>
                          <a:ea typeface="Canva Sans"/>
                          <a:cs typeface="Canva Sans"/>
                          <a:sym typeface="Canva Sans"/>
                        </a:rPr>
                        <a:t>Collecting tweets for IKEA by  the users within the period using API and Scraping methods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88257">
                <a:tc>
                  <a:txBody>
                    <a:bodyPr/>
                    <a:lstStyle/>
                    <a:p>
                      <a:pPr algn="ctr">
                        <a:lnSpc>
                          <a:spcPts val="5599"/>
                        </a:lnSpc>
                        <a:defRPr/>
                      </a:pPr>
                      <a:r>
                        <a:rPr lang="en-US" sz="3999">
                          <a:solidFill>
                            <a:srgbClr val="000000"/>
                          </a:solidFill>
                          <a:latin typeface="Fredoka"/>
                          <a:ea typeface="Fredoka"/>
                          <a:cs typeface="Fredoka"/>
                          <a:sym typeface="Fredoka"/>
                        </a:rPr>
                        <a:t>Statistical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399">
                          <a:solidFill>
                            <a:srgbClr val="000000"/>
                          </a:solidFill>
                          <a:latin typeface="Canva Sans"/>
                          <a:ea typeface="Canva Sans"/>
                          <a:cs typeface="Canva Sans"/>
                          <a:sym typeface="Canva Sans"/>
                        </a:rPr>
                        <a:t>Use paired t-tests or non-parametric tests to compare pre-COVID and COVID-affected sentiment scores, determining the changes in brand reputation.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88257">
                <a:tc>
                  <a:txBody>
                    <a:bodyPr/>
                    <a:lstStyle/>
                    <a:p>
                      <a:pPr algn="ctr">
                        <a:lnSpc>
                          <a:spcPts val="5599"/>
                        </a:lnSpc>
                        <a:defRPr/>
                      </a:pPr>
                      <a:r>
                        <a:rPr lang="en-US" sz="3999">
                          <a:solidFill>
                            <a:srgbClr val="000000"/>
                          </a:solidFill>
                          <a:latin typeface="Fredoka"/>
                          <a:ea typeface="Fredoka"/>
                          <a:cs typeface="Fredoka"/>
                          <a:sym typeface="Fredoka"/>
                        </a:rPr>
                        <a:t>Operational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399">
                          <a:solidFill>
                            <a:srgbClr val="000000"/>
                          </a:solidFill>
                          <a:latin typeface="Canva Sans"/>
                          <a:ea typeface="Canva Sans"/>
                          <a:cs typeface="Canva Sans"/>
                          <a:sym typeface="Canva Sans"/>
                        </a:rPr>
                        <a:t>Automate data collection with web scraping tools, preprocess text data, and visualize results through before-and-after sentiment trend graphs.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3" name="TextBox 13"/>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35</a:t>
            </a:r>
          </a:p>
        </p:txBody>
      </p:sp>
      <p:sp>
        <p:nvSpPr>
          <p:cNvPr id="14" name="TextBox 14"/>
          <p:cNvSpPr txBox="1"/>
          <p:nvPr/>
        </p:nvSpPr>
        <p:spPr>
          <a:xfrm>
            <a:off x="3408400" y="661319"/>
            <a:ext cx="11471199" cy="2010321"/>
          </a:xfrm>
          <a:prstGeom prst="rect">
            <a:avLst/>
          </a:prstGeom>
        </p:spPr>
        <p:txBody>
          <a:bodyPr lIns="0" tIns="0" rIns="0" bIns="0" rtlCol="0" anchor="t">
            <a:spAutoFit/>
          </a:bodyPr>
          <a:lstStyle/>
          <a:p>
            <a:pPr algn="ctr">
              <a:lnSpc>
                <a:spcPts val="6790"/>
              </a:lnSpc>
            </a:pPr>
            <a:r>
              <a:rPr lang="en-US" sz="4850">
                <a:solidFill>
                  <a:srgbClr val="000000"/>
                </a:solidFill>
                <a:latin typeface="Fredoka"/>
                <a:ea typeface="Fredoka"/>
                <a:cs typeface="Fredoka"/>
                <a:sym typeface="Fredoka"/>
              </a:rPr>
              <a:t>EFFECT OF COVID ON BRAND REPUTATION (HYPO - 4)</a:t>
            </a:r>
          </a:p>
          <a:p>
            <a:pPr algn="ctr">
              <a:lnSpc>
                <a:spcPts val="2260"/>
              </a:lnSpc>
            </a:pPr>
            <a:endParaRPr lang="en-US" sz="4850">
              <a:solidFill>
                <a:srgbClr val="000000"/>
              </a:solidFill>
              <a:latin typeface="Fredoka"/>
              <a:ea typeface="Fredoka"/>
              <a:cs typeface="Fredoka"/>
              <a:sym typeface="Fredok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505943"/>
            <a:ext cx="18288000" cy="8781057"/>
            <a:chOff x="0" y="0"/>
            <a:chExt cx="4816593" cy="2312706"/>
          </a:xfrm>
        </p:grpSpPr>
        <p:sp>
          <p:nvSpPr>
            <p:cNvPr id="3" name="Freeform 3"/>
            <p:cNvSpPr/>
            <p:nvPr/>
          </p:nvSpPr>
          <p:spPr>
            <a:xfrm>
              <a:off x="0" y="0"/>
              <a:ext cx="4816592" cy="2312706"/>
            </a:xfrm>
            <a:custGeom>
              <a:avLst/>
              <a:gdLst/>
              <a:ahLst/>
              <a:cxnLst/>
              <a:rect l="l" t="t" r="r" b="b"/>
              <a:pathLst>
                <a:path w="4816592" h="2312706">
                  <a:moveTo>
                    <a:pt x="0" y="0"/>
                  </a:moveTo>
                  <a:lnTo>
                    <a:pt x="4816592" y="0"/>
                  </a:lnTo>
                  <a:lnTo>
                    <a:pt x="4816592" y="2312706"/>
                  </a:lnTo>
                  <a:lnTo>
                    <a:pt x="0" y="2312706"/>
                  </a:lnTo>
                  <a:close/>
                </a:path>
              </a:pathLst>
            </a:custGeom>
            <a:solidFill>
              <a:srgbClr val="F1F2F2"/>
            </a:solidFill>
          </p:spPr>
        </p:sp>
        <p:sp>
          <p:nvSpPr>
            <p:cNvPr id="4" name="TextBox 4"/>
            <p:cNvSpPr txBox="1"/>
            <p:nvPr/>
          </p:nvSpPr>
          <p:spPr>
            <a:xfrm>
              <a:off x="0" y="-38100"/>
              <a:ext cx="4816593" cy="2350806"/>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6" name="Group 6"/>
          <p:cNvGrpSpPr/>
          <p:nvPr/>
        </p:nvGrpSpPr>
        <p:grpSpPr>
          <a:xfrm>
            <a:off x="-576611" y="9612555"/>
            <a:ext cx="19974273" cy="1861295"/>
            <a:chOff x="0" y="0"/>
            <a:chExt cx="5260714" cy="490218"/>
          </a:xfrm>
        </p:grpSpPr>
        <p:sp>
          <p:nvSpPr>
            <p:cNvPr id="7" name="Freeform 7"/>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8" name="TextBox 8"/>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2246042" y="513776"/>
            <a:ext cx="13795916" cy="1984335"/>
            <a:chOff x="0" y="0"/>
            <a:chExt cx="3633492" cy="522623"/>
          </a:xfrm>
        </p:grpSpPr>
        <p:sp>
          <p:nvSpPr>
            <p:cNvPr id="10" name="Freeform 10"/>
            <p:cNvSpPr/>
            <p:nvPr/>
          </p:nvSpPr>
          <p:spPr>
            <a:xfrm>
              <a:off x="0" y="0"/>
              <a:ext cx="3633492" cy="522623"/>
            </a:xfrm>
            <a:custGeom>
              <a:avLst/>
              <a:gdLst/>
              <a:ahLst/>
              <a:cxnLst/>
              <a:rect l="l" t="t" r="r" b="b"/>
              <a:pathLst>
                <a:path w="3633492" h="522623">
                  <a:moveTo>
                    <a:pt x="0" y="0"/>
                  </a:moveTo>
                  <a:lnTo>
                    <a:pt x="3633492" y="0"/>
                  </a:lnTo>
                  <a:lnTo>
                    <a:pt x="3633492" y="522623"/>
                  </a:lnTo>
                  <a:lnTo>
                    <a:pt x="0" y="522623"/>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3633492" cy="560723"/>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12" name="Table 12"/>
          <p:cNvGraphicFramePr>
            <a:graphicFrameLocks noGrp="1"/>
          </p:cNvGraphicFramePr>
          <p:nvPr/>
        </p:nvGraphicFramePr>
        <p:xfrm>
          <a:off x="0" y="2642503"/>
          <a:ext cx="18288000" cy="6874802"/>
        </p:xfrm>
        <a:graphic>
          <a:graphicData uri="http://schemas.openxmlformats.org/drawingml/2006/table">
            <a:tbl>
              <a:tblPr/>
              <a:tblGrid>
                <a:gridCol w="5943025">
                  <a:extLst>
                    <a:ext uri="{9D8B030D-6E8A-4147-A177-3AD203B41FA5}">
                      <a16:colId xmlns:a16="http://schemas.microsoft.com/office/drawing/2014/main" val="20000"/>
                    </a:ext>
                  </a:extLst>
                </a:gridCol>
                <a:gridCol w="12344975">
                  <a:extLst>
                    <a:ext uri="{9D8B030D-6E8A-4147-A177-3AD203B41FA5}">
                      <a16:colId xmlns:a16="http://schemas.microsoft.com/office/drawing/2014/main" val="20001"/>
                    </a:ext>
                  </a:extLst>
                </a:gridCol>
              </a:tblGrid>
              <a:tr h="1388257">
                <a:tc gridSpan="2">
                  <a:txBody>
                    <a:bodyPr/>
                    <a:lstStyle/>
                    <a:p>
                      <a:pPr algn="ctr">
                        <a:lnSpc>
                          <a:spcPts val="6999"/>
                        </a:lnSpc>
                        <a:defRPr/>
                      </a:pPr>
                      <a:r>
                        <a:rPr lang="en-US" sz="4999">
                          <a:solidFill>
                            <a:srgbClr val="000000"/>
                          </a:solidFill>
                          <a:latin typeface="Fredoka"/>
                          <a:ea typeface="Fredoka"/>
                          <a:cs typeface="Fredoka"/>
                          <a:sym typeface="Fredoka"/>
                        </a:rPr>
                        <a:t>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hMerge="1">
                  <a:txBody>
                    <a:bodyPr/>
                    <a:lstStyle/>
                    <a:p>
                      <a:pPr algn="ctr">
                        <a:lnSpc>
                          <a:spcPts val="6999"/>
                        </a:lnSpc>
                        <a:defRPr/>
                      </a:pPr>
                      <a:r>
                        <a:rPr lang="en-US" sz="4999">
                          <a:solidFill>
                            <a:srgbClr val="000000"/>
                          </a:solidFill>
                          <a:latin typeface="Fredoka"/>
                          <a:ea typeface="Fredoka"/>
                          <a:cs typeface="Fredoka"/>
                          <a:sym typeface="Fredoka"/>
                        </a:rPr>
                        <a:t>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21775">
                <a:tc>
                  <a:txBody>
                    <a:bodyPr/>
                    <a:lstStyle/>
                    <a:p>
                      <a:pPr algn="ctr">
                        <a:lnSpc>
                          <a:spcPts val="5599"/>
                        </a:lnSpc>
                        <a:defRPr/>
                      </a:pPr>
                      <a:r>
                        <a:rPr lang="en-US" sz="3999">
                          <a:solidFill>
                            <a:srgbClr val="000000"/>
                          </a:solidFill>
                          <a:latin typeface="Fredoka"/>
                          <a:ea typeface="Fredoka"/>
                          <a:cs typeface="Fredoka"/>
                          <a:sym typeface="Fredoka"/>
                        </a:rPr>
                        <a:t>Sampling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399">
                          <a:solidFill>
                            <a:srgbClr val="000000"/>
                          </a:solidFill>
                          <a:latin typeface="Canva Sans"/>
                          <a:ea typeface="Canva Sans"/>
                          <a:cs typeface="Canva Sans"/>
                          <a:sym typeface="Canva Sans"/>
                        </a:rPr>
                        <a:t>Brand selected: Tanishq</a:t>
                      </a:r>
                      <a:endParaRPr lang="en-US" sz="1100"/>
                    </a:p>
                    <a:p>
                      <a:pPr algn="l">
                        <a:lnSpc>
                          <a:spcPts val="3359"/>
                        </a:lnSpc>
                      </a:pPr>
                      <a:r>
                        <a:rPr lang="en-US" sz="2399">
                          <a:solidFill>
                            <a:srgbClr val="000000"/>
                          </a:solidFill>
                          <a:latin typeface="Canva Sans"/>
                          <a:ea typeface="Canva Sans"/>
                          <a:cs typeface="Canva Sans"/>
                          <a:sym typeface="Canva Sans"/>
                        </a:rPr>
                        <a:t>Ekatvam Ad Campaign 2020</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88257">
                <a:tc>
                  <a:txBody>
                    <a:bodyPr/>
                    <a:lstStyle/>
                    <a:p>
                      <a:pPr algn="ctr">
                        <a:lnSpc>
                          <a:spcPts val="5599"/>
                        </a:lnSpc>
                        <a:defRPr/>
                      </a:pPr>
                      <a:r>
                        <a:rPr lang="en-US" sz="3999">
                          <a:solidFill>
                            <a:srgbClr val="000000"/>
                          </a:solidFill>
                          <a:latin typeface="Fredoka"/>
                          <a:ea typeface="Fredoka"/>
                          <a:cs typeface="Fredoka"/>
                          <a:sym typeface="Fredoka"/>
                        </a:rPr>
                        <a:t>Observational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399">
                          <a:solidFill>
                            <a:srgbClr val="000000"/>
                          </a:solidFill>
                          <a:latin typeface="Canva Sans"/>
                          <a:ea typeface="Canva Sans"/>
                          <a:cs typeface="Canva Sans"/>
                          <a:sym typeface="Canva Sans"/>
                        </a:rPr>
                        <a:t>Data extraction by using Twitter API or YouTube API. Also by scraping news websites. Period: Before and After the campaign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88257">
                <a:tc>
                  <a:txBody>
                    <a:bodyPr/>
                    <a:lstStyle/>
                    <a:p>
                      <a:pPr algn="ctr">
                        <a:lnSpc>
                          <a:spcPts val="5599"/>
                        </a:lnSpc>
                        <a:defRPr/>
                      </a:pPr>
                      <a:r>
                        <a:rPr lang="en-US" sz="3999">
                          <a:solidFill>
                            <a:srgbClr val="000000"/>
                          </a:solidFill>
                          <a:latin typeface="Fredoka"/>
                          <a:ea typeface="Fredoka"/>
                          <a:cs typeface="Fredoka"/>
                          <a:sym typeface="Fredoka"/>
                        </a:rPr>
                        <a:t>Statistical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399">
                          <a:solidFill>
                            <a:srgbClr val="000000"/>
                          </a:solidFill>
                          <a:latin typeface="Canva Sans"/>
                          <a:ea typeface="Canva Sans"/>
                          <a:cs typeface="Canva Sans"/>
                          <a:sym typeface="Canva Sans"/>
                        </a:rPr>
                        <a:t>Paired sample t-test for the comparison of means or can use chi-square test of independence if we keep the categories (positive, negative, neutral).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88257">
                <a:tc>
                  <a:txBody>
                    <a:bodyPr/>
                    <a:lstStyle/>
                    <a:p>
                      <a:pPr algn="ctr">
                        <a:lnSpc>
                          <a:spcPts val="5599"/>
                        </a:lnSpc>
                        <a:defRPr/>
                      </a:pPr>
                      <a:r>
                        <a:rPr lang="en-US" sz="3999">
                          <a:solidFill>
                            <a:srgbClr val="000000"/>
                          </a:solidFill>
                          <a:latin typeface="Fredoka"/>
                          <a:ea typeface="Fredoka"/>
                          <a:cs typeface="Fredoka"/>
                          <a:sym typeface="Fredoka"/>
                        </a:rPr>
                        <a:t>Operational Design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399">
                          <a:solidFill>
                            <a:srgbClr val="000000"/>
                          </a:solidFill>
                          <a:latin typeface="Canva Sans"/>
                          <a:ea typeface="Canva Sans"/>
                          <a:cs typeface="Canva Sans"/>
                          <a:sym typeface="Canva Sans"/>
                        </a:rPr>
                        <a:t>Implement data collection through web analytics tools, automate report generation, and visualize results through dashboards for real-time monitoring.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3" name="TextBox 13"/>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36</a:t>
            </a:r>
          </a:p>
        </p:txBody>
      </p:sp>
      <p:sp>
        <p:nvSpPr>
          <p:cNvPr id="14" name="TextBox 14"/>
          <p:cNvSpPr txBox="1"/>
          <p:nvPr/>
        </p:nvSpPr>
        <p:spPr>
          <a:xfrm>
            <a:off x="3408400" y="632182"/>
            <a:ext cx="11471199" cy="2010321"/>
          </a:xfrm>
          <a:prstGeom prst="rect">
            <a:avLst/>
          </a:prstGeom>
        </p:spPr>
        <p:txBody>
          <a:bodyPr lIns="0" tIns="0" rIns="0" bIns="0" rtlCol="0" anchor="t">
            <a:spAutoFit/>
          </a:bodyPr>
          <a:lstStyle/>
          <a:p>
            <a:pPr algn="ctr">
              <a:lnSpc>
                <a:spcPts val="6790"/>
              </a:lnSpc>
            </a:pPr>
            <a:r>
              <a:rPr lang="en-US" sz="4850">
                <a:solidFill>
                  <a:srgbClr val="000000"/>
                </a:solidFill>
                <a:latin typeface="Fredoka"/>
                <a:ea typeface="Fredoka"/>
                <a:cs typeface="Fredoka"/>
                <a:sym typeface="Fredoka"/>
              </a:rPr>
              <a:t>MARKETING CAMPAIGN METRIC (HYPO - 5)</a:t>
            </a:r>
          </a:p>
          <a:p>
            <a:pPr algn="ctr">
              <a:lnSpc>
                <a:spcPts val="2260"/>
              </a:lnSpc>
            </a:pPr>
            <a:endParaRPr lang="en-US" sz="4850">
              <a:solidFill>
                <a:srgbClr val="000000"/>
              </a:solidFill>
              <a:latin typeface="Fredoka"/>
              <a:ea typeface="Fredoka"/>
              <a:cs typeface="Fredoka"/>
              <a:sym typeface="Fredok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576611" y="8353252"/>
            <a:ext cx="19974273"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2B4A9D"/>
            </a:solidFill>
          </p:spPr>
        </p:sp>
        <p:sp>
          <p:nvSpPr>
            <p:cNvPr id="7" name="TextBox 7"/>
            <p:cNvSpPr txBox="1"/>
            <p:nvPr/>
          </p:nvSpPr>
          <p:spPr>
            <a:xfrm>
              <a:off x="0" y="-38100"/>
              <a:ext cx="5260714" cy="41235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2076251" y="1662606"/>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10800000" flipH="1">
            <a:off x="2120044" y="6010601"/>
            <a:ext cx="3395204" cy="1049427"/>
          </a:xfrm>
          <a:custGeom>
            <a:avLst/>
            <a:gdLst/>
            <a:ahLst/>
            <a:cxnLst/>
            <a:rect l="l" t="t" r="r" b="b"/>
            <a:pathLst>
              <a:path w="3395204" h="1049427">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TextBox 10"/>
          <p:cNvSpPr txBox="1"/>
          <p:nvPr/>
        </p:nvSpPr>
        <p:spPr>
          <a:xfrm>
            <a:off x="1634736" y="2114797"/>
            <a:ext cx="15018527" cy="3642078"/>
          </a:xfrm>
          <a:prstGeom prst="rect">
            <a:avLst/>
          </a:prstGeom>
        </p:spPr>
        <p:txBody>
          <a:bodyPr lIns="0" tIns="0" rIns="0" bIns="0" rtlCol="0" anchor="t">
            <a:spAutoFit/>
          </a:bodyPr>
          <a:lstStyle/>
          <a:p>
            <a:pPr algn="ctr">
              <a:lnSpc>
                <a:spcPts val="14620"/>
              </a:lnSpc>
            </a:pPr>
            <a:r>
              <a:rPr lang="en-US" sz="10443">
                <a:solidFill>
                  <a:srgbClr val="000000"/>
                </a:solidFill>
                <a:latin typeface="Fredoka"/>
                <a:ea typeface="Fredoka"/>
                <a:cs typeface="Fredoka"/>
                <a:sym typeface="Fredoka"/>
              </a:rPr>
              <a:t>PILOT SURVEY QUESTIONNAIRE</a:t>
            </a:r>
          </a:p>
        </p:txBody>
      </p:sp>
      <p:sp>
        <p:nvSpPr>
          <p:cNvPr id="11" name="TextBox 11"/>
          <p:cNvSpPr txBox="1"/>
          <p:nvPr/>
        </p:nvSpPr>
        <p:spPr>
          <a:xfrm>
            <a:off x="1028700" y="8743950"/>
            <a:ext cx="6855585" cy="514350"/>
          </a:xfrm>
          <a:prstGeom prst="rect">
            <a:avLst/>
          </a:prstGeom>
        </p:spPr>
        <p:txBody>
          <a:bodyPr lIns="0" tIns="0" rIns="0" bIns="0" rtlCol="0" anchor="t">
            <a:spAutoFit/>
          </a:bodyPr>
          <a:lstStyle/>
          <a:p>
            <a:pPr algn="l">
              <a:lnSpc>
                <a:spcPts val="4200"/>
              </a:lnSpc>
            </a:pPr>
            <a:r>
              <a:rPr lang="en-US" sz="3000">
                <a:solidFill>
                  <a:srgbClr val="000000"/>
                </a:solidFill>
                <a:latin typeface="Nunito"/>
                <a:ea typeface="Nunito"/>
                <a:cs typeface="Nunito"/>
                <a:sym typeface="Nunito"/>
              </a:rPr>
              <a:t>Research Methodology | Project Work</a:t>
            </a:r>
          </a:p>
        </p:txBody>
      </p:sp>
      <p:sp>
        <p:nvSpPr>
          <p:cNvPr id="12" name="TextBox 12"/>
          <p:cNvSpPr txBox="1"/>
          <p:nvPr/>
        </p:nvSpPr>
        <p:spPr>
          <a:xfrm>
            <a:off x="12777754" y="8743950"/>
            <a:ext cx="4481546" cy="514350"/>
          </a:xfrm>
          <a:prstGeom prst="rect">
            <a:avLst/>
          </a:prstGeom>
        </p:spPr>
        <p:txBody>
          <a:bodyPr lIns="0" tIns="0" rIns="0" bIns="0" rtlCol="0" anchor="t">
            <a:spAutoFit/>
          </a:bodyPr>
          <a:lstStyle/>
          <a:p>
            <a:pPr algn="r">
              <a:lnSpc>
                <a:spcPts val="4200"/>
              </a:lnSpc>
            </a:pPr>
            <a:r>
              <a:rPr lang="en-US" sz="3000">
                <a:solidFill>
                  <a:srgbClr val="000000"/>
                </a:solidFill>
                <a:latin typeface="Nunito"/>
                <a:ea typeface="Nunito"/>
                <a:cs typeface="Nunito"/>
                <a:sym typeface="Nunito"/>
              </a:rPr>
              <a:t>NMIMS University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3" name="Freeform 13"/>
          <p:cNvSpPr/>
          <p:nvPr/>
        </p:nvSpPr>
        <p:spPr>
          <a:xfrm>
            <a:off x="2627570" y="414737"/>
            <a:ext cx="12879079" cy="8709062"/>
          </a:xfrm>
          <a:custGeom>
            <a:avLst/>
            <a:gdLst/>
            <a:ahLst/>
            <a:cxnLst/>
            <a:rect l="l" t="t" r="r" b="b"/>
            <a:pathLst>
              <a:path w="12879079" h="8709062">
                <a:moveTo>
                  <a:pt x="0" y="0"/>
                </a:moveTo>
                <a:lnTo>
                  <a:pt x="12879079" y="0"/>
                </a:lnTo>
                <a:lnTo>
                  <a:pt x="12879079" y="8709063"/>
                </a:lnTo>
                <a:lnTo>
                  <a:pt x="0" y="8709063"/>
                </a:lnTo>
                <a:lnTo>
                  <a:pt x="0" y="0"/>
                </a:lnTo>
                <a:close/>
              </a:path>
            </a:pathLst>
          </a:custGeom>
          <a:blipFill>
            <a:blip r:embed="rId8"/>
            <a:stretch>
              <a:fillRect/>
            </a:stretch>
          </a:blipFill>
        </p:spPr>
      </p:sp>
      <p:grpSp>
        <p:nvGrpSpPr>
          <p:cNvPr id="14" name="Group 14"/>
          <p:cNvGrpSpPr/>
          <p:nvPr/>
        </p:nvGrpSpPr>
        <p:grpSpPr>
          <a:xfrm>
            <a:off x="-576611" y="9612555"/>
            <a:ext cx="19974273" cy="1861295"/>
            <a:chOff x="0" y="0"/>
            <a:chExt cx="5260714" cy="490218"/>
          </a:xfrm>
        </p:grpSpPr>
        <p:sp>
          <p:nvSpPr>
            <p:cNvPr id="15" name="Freeform 15"/>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6" name="TextBox 16"/>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7" name="TextBox 17"/>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38</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292550" y="661716"/>
            <a:ext cx="7191106" cy="1320793"/>
            <a:chOff x="0" y="0"/>
            <a:chExt cx="1893954" cy="347863"/>
          </a:xfrm>
        </p:grpSpPr>
        <p:sp>
          <p:nvSpPr>
            <p:cNvPr id="9" name="Freeform 9"/>
            <p:cNvSpPr/>
            <p:nvPr/>
          </p:nvSpPr>
          <p:spPr>
            <a:xfrm>
              <a:off x="0" y="0"/>
              <a:ext cx="1893954" cy="347863"/>
            </a:xfrm>
            <a:custGeom>
              <a:avLst/>
              <a:gdLst/>
              <a:ahLst/>
              <a:cxnLst/>
              <a:rect l="l" t="t" r="r" b="b"/>
              <a:pathLst>
                <a:path w="1893954" h="347863">
                  <a:moveTo>
                    <a:pt x="0" y="0"/>
                  </a:moveTo>
                  <a:lnTo>
                    <a:pt x="1893954" y="0"/>
                  </a:lnTo>
                  <a:lnTo>
                    <a:pt x="1893954" y="347863"/>
                  </a:lnTo>
                  <a:lnTo>
                    <a:pt x="0" y="347863"/>
                  </a:lnTo>
                  <a:close/>
                </a:path>
              </a:pathLst>
            </a:custGeom>
            <a:solidFill>
              <a:srgbClr val="2B4A9D"/>
            </a:solidFill>
            <a:ln w="38100" cap="sq">
              <a:solidFill>
                <a:srgbClr val="F1F2F2"/>
              </a:solidFill>
              <a:prstDash val="solid"/>
              <a:miter/>
            </a:ln>
          </p:spPr>
        </p:sp>
        <p:sp>
          <p:nvSpPr>
            <p:cNvPr id="10" name="TextBox 10"/>
            <p:cNvSpPr txBox="1"/>
            <p:nvPr/>
          </p:nvSpPr>
          <p:spPr>
            <a:xfrm>
              <a:off x="0" y="-85725"/>
              <a:ext cx="1893954" cy="433588"/>
            </a:xfrm>
            <a:prstGeom prst="rect">
              <a:avLst/>
            </a:prstGeom>
          </p:spPr>
          <p:txBody>
            <a:bodyPr lIns="50800" tIns="50800" rIns="50800" bIns="50800" rtlCol="0" anchor="ctr"/>
            <a:lstStyle/>
            <a:p>
              <a:pPr algn="ctr">
                <a:lnSpc>
                  <a:spcPts val="6159"/>
                </a:lnSpc>
                <a:spcBef>
                  <a:spcPct val="0"/>
                </a:spcBef>
              </a:pPr>
              <a:r>
                <a:rPr lang="en-US" sz="4399">
                  <a:solidFill>
                    <a:srgbClr val="000000"/>
                  </a:solidFill>
                  <a:latin typeface="Fredoka"/>
                  <a:ea typeface="Fredoka"/>
                  <a:cs typeface="Fredoka"/>
                  <a:sym typeface="Fredoka"/>
                </a:rPr>
                <a:t>Question 2</a:t>
              </a:r>
            </a:p>
          </p:txBody>
        </p:sp>
      </p:grpSp>
      <p:sp>
        <p:nvSpPr>
          <p:cNvPr id="11" name="Freeform 11"/>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3" name="Group 13"/>
          <p:cNvGrpSpPr/>
          <p:nvPr/>
        </p:nvGrpSpPr>
        <p:grpSpPr>
          <a:xfrm>
            <a:off x="-576611" y="9612555"/>
            <a:ext cx="19974273" cy="1861295"/>
            <a:chOff x="0" y="0"/>
            <a:chExt cx="5260714" cy="490218"/>
          </a:xfrm>
        </p:grpSpPr>
        <p:sp>
          <p:nvSpPr>
            <p:cNvPr id="14" name="Freeform 14"/>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5" name="TextBox 15"/>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6" name="Freeform 16"/>
          <p:cNvSpPr/>
          <p:nvPr/>
        </p:nvSpPr>
        <p:spPr>
          <a:xfrm>
            <a:off x="2379366" y="1794730"/>
            <a:ext cx="13529268" cy="4895205"/>
          </a:xfrm>
          <a:custGeom>
            <a:avLst/>
            <a:gdLst/>
            <a:ahLst/>
            <a:cxnLst/>
            <a:rect l="l" t="t" r="r" b="b"/>
            <a:pathLst>
              <a:path w="13529268" h="4895205">
                <a:moveTo>
                  <a:pt x="0" y="0"/>
                </a:moveTo>
                <a:lnTo>
                  <a:pt x="13529268" y="0"/>
                </a:lnTo>
                <a:lnTo>
                  <a:pt x="13529268" y="4895205"/>
                </a:lnTo>
                <a:lnTo>
                  <a:pt x="0" y="4895205"/>
                </a:lnTo>
                <a:lnTo>
                  <a:pt x="0" y="0"/>
                </a:lnTo>
                <a:close/>
              </a:path>
            </a:pathLst>
          </a:custGeom>
          <a:blipFill>
            <a:blip r:embed="rId8"/>
            <a:stretch>
              <a:fillRect/>
            </a:stretch>
          </a:blipFill>
        </p:spPr>
      </p:sp>
      <p:sp>
        <p:nvSpPr>
          <p:cNvPr id="17" name="TextBox 17"/>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39</a:t>
            </a:r>
          </a:p>
        </p:txBody>
      </p:sp>
      <p:sp>
        <p:nvSpPr>
          <p:cNvPr id="18" name="TextBox 18"/>
          <p:cNvSpPr txBox="1"/>
          <p:nvPr/>
        </p:nvSpPr>
        <p:spPr>
          <a:xfrm>
            <a:off x="2379366" y="7213090"/>
            <a:ext cx="13529268" cy="1600908"/>
          </a:xfrm>
          <a:prstGeom prst="rect">
            <a:avLst/>
          </a:prstGeom>
        </p:spPr>
        <p:txBody>
          <a:bodyPr lIns="0" tIns="0" rIns="0" bIns="0" rtlCol="0" anchor="t">
            <a:spAutoFit/>
          </a:bodyPr>
          <a:lstStyle/>
          <a:p>
            <a:pPr algn="ctr">
              <a:lnSpc>
                <a:spcPts val="3359"/>
              </a:lnSpc>
            </a:pPr>
            <a:r>
              <a:rPr lang="en-US" sz="2400">
                <a:solidFill>
                  <a:srgbClr val="000000"/>
                </a:solidFill>
                <a:latin typeface="Canva Sans"/>
                <a:ea typeface="Canva Sans"/>
                <a:cs typeface="Canva Sans"/>
                <a:sym typeface="Canva Sans"/>
              </a:rPr>
              <a:t>Why? The age range question is important to ask in a brand online reputation survey because it can help to identify different customer segments and understand how they perceive the brand differently.</a:t>
            </a:r>
          </a:p>
          <a:p>
            <a:pPr algn="ctr">
              <a:lnSpc>
                <a:spcPts val="2861"/>
              </a:lnSpc>
            </a:pPr>
            <a:endParaRPr lang="en-US" sz="2400">
              <a:solidFill>
                <a:srgbClr val="000000"/>
              </a:solidFill>
              <a:latin typeface="Canva Sans"/>
              <a:ea typeface="Canva Sans"/>
              <a:cs typeface="Canva Sans"/>
              <a:sym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2B4A9D"/>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2246042" y="3205755"/>
            <a:ext cx="13795916" cy="4921250"/>
          </a:xfrm>
          <a:prstGeom prst="rect">
            <a:avLst/>
          </a:prstGeom>
        </p:spPr>
        <p:txBody>
          <a:bodyPr lIns="0" tIns="0" rIns="0" bIns="0" rtlCol="0" anchor="t">
            <a:spAutoFit/>
          </a:bodyPr>
          <a:lstStyle/>
          <a:p>
            <a:pPr marL="755649" lvl="1" indent="-377824" algn="l">
              <a:lnSpc>
                <a:spcPts val="4899"/>
              </a:lnSpc>
              <a:buFont typeface="Arial"/>
              <a:buChar char="•"/>
            </a:pPr>
            <a:r>
              <a:rPr lang="en-US" sz="3499">
                <a:solidFill>
                  <a:srgbClr val="000000"/>
                </a:solidFill>
                <a:latin typeface="Nunito Bold"/>
                <a:ea typeface="Nunito Bold"/>
                <a:cs typeface="Nunito Bold"/>
                <a:sym typeface="Nunito Bold"/>
              </a:rPr>
              <a:t>In the current era, online presence of brands and companies has become a necessity. Analysing the sentiment value of the brand reputation online thus becomes essential.</a:t>
            </a:r>
          </a:p>
          <a:p>
            <a:pPr marL="755649" lvl="1" indent="-377824" algn="l">
              <a:lnSpc>
                <a:spcPts val="4899"/>
              </a:lnSpc>
              <a:buFont typeface="Arial"/>
              <a:buChar char="•"/>
            </a:pPr>
            <a:r>
              <a:rPr lang="en-US" sz="3499">
                <a:solidFill>
                  <a:srgbClr val="000000"/>
                </a:solidFill>
                <a:latin typeface="Nunito Bold"/>
                <a:ea typeface="Nunito Bold"/>
                <a:cs typeface="Nunito Bold"/>
                <a:sym typeface="Nunito Bold"/>
              </a:rPr>
              <a:t>Why is it impactful:</a:t>
            </a:r>
          </a:p>
          <a:p>
            <a:pPr marL="1511298" lvl="2" indent="-503766" algn="l">
              <a:lnSpc>
                <a:spcPts val="4899"/>
              </a:lnSpc>
              <a:buFont typeface="Arial"/>
              <a:buChar char="⚬"/>
            </a:pPr>
            <a:r>
              <a:rPr lang="en-US" sz="3499">
                <a:solidFill>
                  <a:srgbClr val="000000"/>
                </a:solidFill>
                <a:latin typeface="Nunito Bold"/>
                <a:ea typeface="Nunito Bold"/>
                <a:cs typeface="Nunito Bold"/>
                <a:sym typeface="Nunito Bold"/>
              </a:rPr>
              <a:t>Knowing the consumer perception</a:t>
            </a:r>
          </a:p>
          <a:p>
            <a:pPr marL="1511298" lvl="2" indent="-503766" algn="l">
              <a:lnSpc>
                <a:spcPts val="4899"/>
              </a:lnSpc>
              <a:buFont typeface="Arial"/>
              <a:buChar char="⚬"/>
            </a:pPr>
            <a:r>
              <a:rPr lang="en-US" sz="3499">
                <a:solidFill>
                  <a:srgbClr val="000000"/>
                </a:solidFill>
                <a:latin typeface="Nunito Bold"/>
                <a:ea typeface="Nunito Bold"/>
                <a:cs typeface="Nunito Bold"/>
                <a:sym typeface="Nunito Bold"/>
              </a:rPr>
              <a:t>Detection of PR crisis</a:t>
            </a:r>
          </a:p>
          <a:p>
            <a:pPr marL="1511298" lvl="2" indent="-503766" algn="l">
              <a:lnSpc>
                <a:spcPts val="4899"/>
              </a:lnSpc>
              <a:buFont typeface="Arial"/>
              <a:buChar char="⚬"/>
            </a:pPr>
            <a:r>
              <a:rPr lang="en-US" sz="3499">
                <a:solidFill>
                  <a:srgbClr val="000000"/>
                </a:solidFill>
                <a:latin typeface="Nunito Bold"/>
                <a:ea typeface="Nunito Bold"/>
                <a:cs typeface="Nunito Bold"/>
                <a:sym typeface="Nunito Bold"/>
              </a:rPr>
              <a:t>Decision making (aligned with consumer sentiments)</a:t>
            </a:r>
          </a:p>
          <a:p>
            <a:pPr algn="ctr">
              <a:lnSpc>
                <a:spcPts val="4899"/>
              </a:lnSpc>
            </a:pPr>
            <a:endParaRPr lang="en-US" sz="3499">
              <a:solidFill>
                <a:srgbClr val="000000"/>
              </a:solidFill>
              <a:latin typeface="Nunito Bold"/>
              <a:ea typeface="Nunito Bold"/>
              <a:cs typeface="Nunito Bold"/>
              <a:sym typeface="Nunito Bold"/>
            </a:endParaRPr>
          </a:p>
        </p:txBody>
      </p:sp>
      <p:sp>
        <p:nvSpPr>
          <p:cNvPr id="12" name="Freeform 12"/>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3" name="Freeform 13"/>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4" name="TextBox 14"/>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WHY?</a:t>
            </a:r>
          </a:p>
        </p:txBody>
      </p:sp>
      <p:grpSp>
        <p:nvGrpSpPr>
          <p:cNvPr id="15" name="Group 15"/>
          <p:cNvGrpSpPr/>
          <p:nvPr/>
        </p:nvGrpSpPr>
        <p:grpSpPr>
          <a:xfrm>
            <a:off x="-576611" y="9674598"/>
            <a:ext cx="19974273" cy="1861295"/>
            <a:chOff x="0" y="0"/>
            <a:chExt cx="5260714" cy="490218"/>
          </a:xfrm>
        </p:grpSpPr>
        <p:sp>
          <p:nvSpPr>
            <p:cNvPr id="16" name="Freeform 16"/>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7" name="TextBox 17"/>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8"/>
          <p:cNvSpPr txBox="1"/>
          <p:nvPr/>
        </p:nvSpPr>
        <p:spPr>
          <a:xfrm>
            <a:off x="8629650" y="9654143"/>
            <a:ext cx="1725930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6032485" y="661716"/>
            <a:ext cx="6756081" cy="1295204"/>
            <a:chOff x="0" y="0"/>
            <a:chExt cx="1779379" cy="341124"/>
          </a:xfrm>
        </p:grpSpPr>
        <p:sp>
          <p:nvSpPr>
            <p:cNvPr id="9" name="Freeform 9"/>
            <p:cNvSpPr/>
            <p:nvPr/>
          </p:nvSpPr>
          <p:spPr>
            <a:xfrm>
              <a:off x="0" y="0"/>
              <a:ext cx="1779379" cy="341124"/>
            </a:xfrm>
            <a:custGeom>
              <a:avLst/>
              <a:gdLst/>
              <a:ahLst/>
              <a:cxnLst/>
              <a:rect l="l" t="t" r="r" b="b"/>
              <a:pathLst>
                <a:path w="1779379" h="341124">
                  <a:moveTo>
                    <a:pt x="0" y="0"/>
                  </a:moveTo>
                  <a:lnTo>
                    <a:pt x="1779379" y="0"/>
                  </a:lnTo>
                  <a:lnTo>
                    <a:pt x="1779379" y="341124"/>
                  </a:lnTo>
                  <a:lnTo>
                    <a:pt x="0" y="341124"/>
                  </a:lnTo>
                  <a:close/>
                </a:path>
              </a:pathLst>
            </a:custGeom>
            <a:solidFill>
              <a:srgbClr val="2B4A9D"/>
            </a:solidFill>
            <a:ln w="38100" cap="sq">
              <a:solidFill>
                <a:srgbClr val="F1F2F2"/>
              </a:solidFill>
              <a:prstDash val="solid"/>
              <a:miter/>
            </a:ln>
          </p:spPr>
        </p:sp>
        <p:sp>
          <p:nvSpPr>
            <p:cNvPr id="10" name="TextBox 10"/>
            <p:cNvSpPr txBox="1"/>
            <p:nvPr/>
          </p:nvSpPr>
          <p:spPr>
            <a:xfrm>
              <a:off x="0" y="-85725"/>
              <a:ext cx="1779379" cy="426849"/>
            </a:xfrm>
            <a:prstGeom prst="rect">
              <a:avLst/>
            </a:prstGeom>
          </p:spPr>
          <p:txBody>
            <a:bodyPr lIns="50800" tIns="50800" rIns="50800" bIns="50800" rtlCol="0" anchor="ctr"/>
            <a:lstStyle/>
            <a:p>
              <a:pPr algn="ctr">
                <a:lnSpc>
                  <a:spcPts val="6159"/>
                </a:lnSpc>
                <a:spcBef>
                  <a:spcPct val="0"/>
                </a:spcBef>
              </a:pPr>
              <a:r>
                <a:rPr lang="en-US" sz="4399">
                  <a:solidFill>
                    <a:srgbClr val="000000"/>
                  </a:solidFill>
                  <a:latin typeface="Fredoka"/>
                  <a:ea typeface="Fredoka"/>
                  <a:cs typeface="Fredoka"/>
                  <a:sym typeface="Fredoka"/>
                </a:rPr>
                <a:t>Question 3</a:t>
              </a:r>
            </a:p>
          </p:txBody>
        </p:sp>
      </p:grpSp>
      <p:sp>
        <p:nvSpPr>
          <p:cNvPr id="11" name="Freeform 11"/>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3" name="Group 13"/>
          <p:cNvGrpSpPr/>
          <p:nvPr/>
        </p:nvGrpSpPr>
        <p:grpSpPr>
          <a:xfrm>
            <a:off x="-576611" y="9612555"/>
            <a:ext cx="19974273" cy="1861295"/>
            <a:chOff x="0" y="0"/>
            <a:chExt cx="5260714" cy="490218"/>
          </a:xfrm>
        </p:grpSpPr>
        <p:sp>
          <p:nvSpPr>
            <p:cNvPr id="14" name="Freeform 14"/>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5" name="TextBox 15"/>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6" name="Freeform 16"/>
          <p:cNvSpPr/>
          <p:nvPr/>
        </p:nvSpPr>
        <p:spPr>
          <a:xfrm>
            <a:off x="4092862" y="1794730"/>
            <a:ext cx="10102276" cy="4898952"/>
          </a:xfrm>
          <a:custGeom>
            <a:avLst/>
            <a:gdLst/>
            <a:ahLst/>
            <a:cxnLst/>
            <a:rect l="l" t="t" r="r" b="b"/>
            <a:pathLst>
              <a:path w="10102276" h="4898952">
                <a:moveTo>
                  <a:pt x="0" y="0"/>
                </a:moveTo>
                <a:lnTo>
                  <a:pt x="10102276" y="0"/>
                </a:lnTo>
                <a:lnTo>
                  <a:pt x="10102276" y="4898951"/>
                </a:lnTo>
                <a:lnTo>
                  <a:pt x="0" y="4898951"/>
                </a:lnTo>
                <a:lnTo>
                  <a:pt x="0" y="0"/>
                </a:lnTo>
                <a:close/>
              </a:path>
            </a:pathLst>
          </a:custGeom>
          <a:blipFill>
            <a:blip r:embed="rId8"/>
            <a:stretch>
              <a:fillRect/>
            </a:stretch>
          </a:blipFill>
        </p:spPr>
      </p:sp>
      <p:sp>
        <p:nvSpPr>
          <p:cNvPr id="17" name="TextBox 17"/>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40</a:t>
            </a:r>
          </a:p>
        </p:txBody>
      </p:sp>
      <p:sp>
        <p:nvSpPr>
          <p:cNvPr id="18" name="TextBox 18"/>
          <p:cNvSpPr txBox="1"/>
          <p:nvPr/>
        </p:nvSpPr>
        <p:spPr>
          <a:xfrm>
            <a:off x="4092862" y="7191207"/>
            <a:ext cx="10102276" cy="1234440"/>
          </a:xfrm>
          <a:prstGeom prst="rect">
            <a:avLst/>
          </a:prstGeom>
        </p:spPr>
        <p:txBody>
          <a:bodyPr lIns="0" tIns="0" rIns="0" bIns="0" rtlCol="0" anchor="t">
            <a:spAutoFit/>
          </a:bodyPr>
          <a:lstStyle/>
          <a:p>
            <a:pPr algn="ctr">
              <a:lnSpc>
                <a:spcPts val="3359"/>
              </a:lnSpc>
            </a:pPr>
            <a:r>
              <a:rPr lang="en-US" sz="2400">
                <a:solidFill>
                  <a:srgbClr val="000000"/>
                </a:solidFill>
                <a:latin typeface="Canva Sans"/>
                <a:ea typeface="Canva Sans"/>
                <a:cs typeface="Canva Sans"/>
                <a:sym typeface="Canva Sans"/>
              </a:rPr>
              <a:t>Why ? :-  Brand loyalty</a:t>
            </a:r>
          </a:p>
          <a:p>
            <a:pPr algn="ctr">
              <a:lnSpc>
                <a:spcPts val="3359"/>
              </a:lnSpc>
            </a:pPr>
            <a:r>
              <a:rPr lang="en-US" sz="2400">
                <a:solidFill>
                  <a:srgbClr val="000000"/>
                </a:solidFill>
                <a:latin typeface="Canva Sans"/>
                <a:ea typeface="Canva Sans"/>
                <a:cs typeface="Canva Sans"/>
                <a:sym typeface="Canva Sans"/>
              </a:rPr>
              <a:t>This question helps to understand how often customers interact with the brand and how likely they are to return.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4085968" y="251745"/>
            <a:ext cx="10620126" cy="1553911"/>
            <a:chOff x="0" y="0"/>
            <a:chExt cx="2797070" cy="409260"/>
          </a:xfrm>
        </p:grpSpPr>
        <p:sp>
          <p:nvSpPr>
            <p:cNvPr id="9" name="Freeform 9"/>
            <p:cNvSpPr/>
            <p:nvPr/>
          </p:nvSpPr>
          <p:spPr>
            <a:xfrm>
              <a:off x="0" y="0"/>
              <a:ext cx="2797070" cy="409260"/>
            </a:xfrm>
            <a:custGeom>
              <a:avLst/>
              <a:gdLst/>
              <a:ahLst/>
              <a:cxnLst/>
              <a:rect l="l" t="t" r="r" b="b"/>
              <a:pathLst>
                <a:path w="2797070" h="409260">
                  <a:moveTo>
                    <a:pt x="0" y="0"/>
                  </a:moveTo>
                  <a:lnTo>
                    <a:pt x="2797070" y="0"/>
                  </a:lnTo>
                  <a:lnTo>
                    <a:pt x="2797070" y="409260"/>
                  </a:lnTo>
                  <a:lnTo>
                    <a:pt x="0" y="409260"/>
                  </a:lnTo>
                  <a:close/>
                </a:path>
              </a:pathLst>
            </a:custGeom>
            <a:solidFill>
              <a:srgbClr val="2B4A9D"/>
            </a:solidFill>
            <a:ln w="38100" cap="sq">
              <a:solidFill>
                <a:srgbClr val="F1F2F2"/>
              </a:solidFill>
              <a:prstDash val="solid"/>
              <a:miter/>
            </a:ln>
          </p:spPr>
        </p:sp>
        <p:sp>
          <p:nvSpPr>
            <p:cNvPr id="10" name="TextBox 10"/>
            <p:cNvSpPr txBox="1"/>
            <p:nvPr/>
          </p:nvSpPr>
          <p:spPr>
            <a:xfrm>
              <a:off x="0" y="-85725"/>
              <a:ext cx="2797070" cy="494985"/>
            </a:xfrm>
            <a:prstGeom prst="rect">
              <a:avLst/>
            </a:prstGeom>
          </p:spPr>
          <p:txBody>
            <a:bodyPr lIns="50800" tIns="50800" rIns="50800" bIns="50800" rtlCol="0" anchor="ctr"/>
            <a:lstStyle/>
            <a:p>
              <a:pPr algn="ctr">
                <a:lnSpc>
                  <a:spcPts val="6159"/>
                </a:lnSpc>
              </a:pPr>
              <a:r>
                <a:rPr lang="en-US" sz="4399">
                  <a:solidFill>
                    <a:srgbClr val="000000"/>
                  </a:solidFill>
                  <a:latin typeface="Fredoka"/>
                  <a:ea typeface="Fredoka"/>
                  <a:cs typeface="Fredoka"/>
                  <a:sym typeface="Fredoka"/>
                </a:rPr>
                <a:t>Question 4 </a:t>
              </a:r>
            </a:p>
            <a:p>
              <a:pPr algn="ctr">
                <a:lnSpc>
                  <a:spcPts val="3919"/>
                </a:lnSpc>
                <a:spcBef>
                  <a:spcPct val="0"/>
                </a:spcBef>
              </a:pPr>
              <a:r>
                <a:rPr lang="en-US" sz="2799">
                  <a:solidFill>
                    <a:srgbClr val="000000"/>
                  </a:solidFill>
                  <a:latin typeface="Fredoka"/>
                  <a:ea typeface="Fredoka"/>
                  <a:cs typeface="Fredoka"/>
                  <a:sym typeface="Fredoka"/>
                </a:rPr>
                <a:t>(Only for those who don’t select never in previous question)</a:t>
              </a:r>
            </a:p>
          </p:txBody>
        </p:sp>
      </p:grpSp>
      <p:sp>
        <p:nvSpPr>
          <p:cNvPr id="11" name="Freeform 11"/>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3" name="Group 13"/>
          <p:cNvGrpSpPr/>
          <p:nvPr/>
        </p:nvGrpSpPr>
        <p:grpSpPr>
          <a:xfrm>
            <a:off x="-576611" y="9612555"/>
            <a:ext cx="19974273" cy="1861295"/>
            <a:chOff x="0" y="0"/>
            <a:chExt cx="5260714" cy="490218"/>
          </a:xfrm>
        </p:grpSpPr>
        <p:sp>
          <p:nvSpPr>
            <p:cNvPr id="14" name="Freeform 14"/>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5" name="TextBox 15"/>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6" name="Freeform 16"/>
          <p:cNvSpPr/>
          <p:nvPr/>
        </p:nvSpPr>
        <p:spPr>
          <a:xfrm>
            <a:off x="2992059" y="1805655"/>
            <a:ext cx="12807943" cy="5362750"/>
          </a:xfrm>
          <a:custGeom>
            <a:avLst/>
            <a:gdLst/>
            <a:ahLst/>
            <a:cxnLst/>
            <a:rect l="l" t="t" r="r" b="b"/>
            <a:pathLst>
              <a:path w="12807943" h="5362750">
                <a:moveTo>
                  <a:pt x="0" y="0"/>
                </a:moveTo>
                <a:lnTo>
                  <a:pt x="12807944" y="0"/>
                </a:lnTo>
                <a:lnTo>
                  <a:pt x="12807944" y="5362751"/>
                </a:lnTo>
                <a:lnTo>
                  <a:pt x="0" y="5362751"/>
                </a:lnTo>
                <a:lnTo>
                  <a:pt x="0" y="0"/>
                </a:lnTo>
                <a:close/>
              </a:path>
            </a:pathLst>
          </a:custGeom>
          <a:blipFill>
            <a:blip r:embed="rId8"/>
            <a:stretch>
              <a:fillRect/>
            </a:stretch>
          </a:blipFill>
        </p:spPr>
      </p:sp>
      <p:sp>
        <p:nvSpPr>
          <p:cNvPr id="17" name="TextBox 17"/>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41</a:t>
            </a:r>
          </a:p>
        </p:txBody>
      </p:sp>
      <p:sp>
        <p:nvSpPr>
          <p:cNvPr id="18" name="TextBox 18"/>
          <p:cNvSpPr txBox="1"/>
          <p:nvPr/>
        </p:nvSpPr>
        <p:spPr>
          <a:xfrm>
            <a:off x="2992059" y="7614483"/>
            <a:ext cx="12807943" cy="1234440"/>
          </a:xfrm>
          <a:prstGeom prst="rect">
            <a:avLst/>
          </a:prstGeom>
        </p:spPr>
        <p:txBody>
          <a:bodyPr lIns="0" tIns="0" rIns="0" bIns="0" rtlCol="0" anchor="t">
            <a:spAutoFit/>
          </a:bodyPr>
          <a:lstStyle/>
          <a:p>
            <a:pPr algn="ctr">
              <a:lnSpc>
                <a:spcPts val="3359"/>
              </a:lnSpc>
            </a:pPr>
            <a:r>
              <a:rPr lang="en-US" sz="2400">
                <a:solidFill>
                  <a:srgbClr val="000000"/>
                </a:solidFill>
                <a:latin typeface="Canva Sans"/>
                <a:ea typeface="Canva Sans"/>
                <a:cs typeface="Canva Sans"/>
                <a:sym typeface="Canva Sans"/>
              </a:rPr>
              <a:t>Why? Customer experience</a:t>
            </a:r>
          </a:p>
          <a:p>
            <a:pPr algn="ctr">
              <a:lnSpc>
                <a:spcPts val="3359"/>
              </a:lnSpc>
            </a:pPr>
            <a:r>
              <a:rPr lang="en-US" sz="2400">
                <a:solidFill>
                  <a:srgbClr val="000000"/>
                </a:solidFill>
                <a:latin typeface="Canva Sans"/>
                <a:ea typeface="Canva Sans"/>
                <a:cs typeface="Canva Sans"/>
                <a:sym typeface="Canva Sans"/>
              </a:rPr>
              <a:t>These questions help to understand how customers prefer to interact with the brand and how they perceive their experience.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243585" y="436344"/>
            <a:ext cx="7194209" cy="1184712"/>
            <a:chOff x="0" y="0"/>
            <a:chExt cx="1894771" cy="312023"/>
          </a:xfrm>
        </p:grpSpPr>
        <p:sp>
          <p:nvSpPr>
            <p:cNvPr id="9" name="Freeform 9"/>
            <p:cNvSpPr/>
            <p:nvPr/>
          </p:nvSpPr>
          <p:spPr>
            <a:xfrm>
              <a:off x="0" y="0"/>
              <a:ext cx="1894771" cy="312023"/>
            </a:xfrm>
            <a:custGeom>
              <a:avLst/>
              <a:gdLst/>
              <a:ahLst/>
              <a:cxnLst/>
              <a:rect l="l" t="t" r="r" b="b"/>
              <a:pathLst>
                <a:path w="1894771" h="312023">
                  <a:moveTo>
                    <a:pt x="0" y="0"/>
                  </a:moveTo>
                  <a:lnTo>
                    <a:pt x="1894771" y="0"/>
                  </a:lnTo>
                  <a:lnTo>
                    <a:pt x="1894771" y="312023"/>
                  </a:lnTo>
                  <a:lnTo>
                    <a:pt x="0" y="312023"/>
                  </a:lnTo>
                  <a:close/>
                </a:path>
              </a:pathLst>
            </a:custGeom>
            <a:solidFill>
              <a:srgbClr val="2B4A9D"/>
            </a:solidFill>
            <a:ln w="38100" cap="sq">
              <a:solidFill>
                <a:srgbClr val="F1F2F2"/>
              </a:solidFill>
              <a:prstDash val="solid"/>
              <a:miter/>
            </a:ln>
          </p:spPr>
        </p:sp>
        <p:sp>
          <p:nvSpPr>
            <p:cNvPr id="10" name="TextBox 10"/>
            <p:cNvSpPr txBox="1"/>
            <p:nvPr/>
          </p:nvSpPr>
          <p:spPr>
            <a:xfrm>
              <a:off x="0" y="-85725"/>
              <a:ext cx="1894771" cy="397748"/>
            </a:xfrm>
            <a:prstGeom prst="rect">
              <a:avLst/>
            </a:prstGeom>
          </p:spPr>
          <p:txBody>
            <a:bodyPr lIns="50800" tIns="50800" rIns="50800" bIns="50800" rtlCol="0" anchor="ctr"/>
            <a:lstStyle/>
            <a:p>
              <a:pPr algn="ctr">
                <a:lnSpc>
                  <a:spcPts val="6159"/>
                </a:lnSpc>
                <a:spcBef>
                  <a:spcPct val="0"/>
                </a:spcBef>
              </a:pPr>
              <a:r>
                <a:rPr lang="en-US" sz="4399">
                  <a:solidFill>
                    <a:srgbClr val="000000"/>
                  </a:solidFill>
                  <a:latin typeface="Fredoka"/>
                  <a:ea typeface="Fredoka"/>
                  <a:cs typeface="Fredoka"/>
                  <a:sym typeface="Fredoka"/>
                </a:rPr>
                <a:t>Question 5</a:t>
              </a:r>
            </a:p>
          </p:txBody>
        </p:sp>
      </p:grpSp>
      <p:sp>
        <p:nvSpPr>
          <p:cNvPr id="11" name="Freeform 11"/>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3" name="Group 13"/>
          <p:cNvGrpSpPr/>
          <p:nvPr/>
        </p:nvGrpSpPr>
        <p:grpSpPr>
          <a:xfrm>
            <a:off x="-576611" y="9612555"/>
            <a:ext cx="19974273" cy="1861295"/>
            <a:chOff x="0" y="0"/>
            <a:chExt cx="5260714" cy="490218"/>
          </a:xfrm>
        </p:grpSpPr>
        <p:sp>
          <p:nvSpPr>
            <p:cNvPr id="14" name="Freeform 14"/>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5" name="TextBox 15"/>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6" name="Freeform 16"/>
          <p:cNvSpPr/>
          <p:nvPr/>
        </p:nvSpPr>
        <p:spPr>
          <a:xfrm>
            <a:off x="3241711" y="1505943"/>
            <a:ext cx="10598256" cy="6251435"/>
          </a:xfrm>
          <a:custGeom>
            <a:avLst/>
            <a:gdLst/>
            <a:ahLst/>
            <a:cxnLst/>
            <a:rect l="l" t="t" r="r" b="b"/>
            <a:pathLst>
              <a:path w="10598256" h="6251435">
                <a:moveTo>
                  <a:pt x="0" y="0"/>
                </a:moveTo>
                <a:lnTo>
                  <a:pt x="10598256" y="0"/>
                </a:lnTo>
                <a:lnTo>
                  <a:pt x="10598256" y="6251435"/>
                </a:lnTo>
                <a:lnTo>
                  <a:pt x="0" y="6251435"/>
                </a:lnTo>
                <a:lnTo>
                  <a:pt x="0" y="0"/>
                </a:lnTo>
                <a:close/>
              </a:path>
            </a:pathLst>
          </a:custGeom>
          <a:blipFill>
            <a:blip r:embed="rId8"/>
            <a:stretch>
              <a:fillRect/>
            </a:stretch>
          </a:blipFill>
        </p:spPr>
      </p:sp>
      <p:sp>
        <p:nvSpPr>
          <p:cNvPr id="17" name="TextBox 17"/>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42</a:t>
            </a:r>
          </a:p>
        </p:txBody>
      </p:sp>
      <p:sp>
        <p:nvSpPr>
          <p:cNvPr id="18" name="TextBox 18"/>
          <p:cNvSpPr txBox="1"/>
          <p:nvPr/>
        </p:nvSpPr>
        <p:spPr>
          <a:xfrm>
            <a:off x="1195106" y="8023860"/>
            <a:ext cx="16430840" cy="1234440"/>
          </a:xfrm>
          <a:prstGeom prst="rect">
            <a:avLst/>
          </a:prstGeom>
        </p:spPr>
        <p:txBody>
          <a:bodyPr lIns="0" tIns="0" rIns="0" bIns="0" rtlCol="0" anchor="t">
            <a:spAutoFit/>
          </a:bodyPr>
          <a:lstStyle/>
          <a:p>
            <a:pPr algn="ctr">
              <a:lnSpc>
                <a:spcPts val="3359"/>
              </a:lnSpc>
            </a:pPr>
            <a:r>
              <a:rPr lang="en-US" sz="2400">
                <a:solidFill>
                  <a:srgbClr val="000000"/>
                </a:solidFill>
                <a:latin typeface="Canva Sans"/>
                <a:ea typeface="Canva Sans"/>
                <a:cs typeface="Canva Sans"/>
                <a:sym typeface="Canva Sans"/>
              </a:rPr>
              <a:t>Why? This question helps brands to understand how customers perceive their experience. For example, did customers have a long wait time? Was the food prepared to their liking? Was the staff friendly and helpful? This information can be used to identify areas where the brand can improve its customer service and food quality.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215781" y="397167"/>
            <a:ext cx="7235150" cy="1544117"/>
            <a:chOff x="0" y="0"/>
            <a:chExt cx="1905554" cy="406681"/>
          </a:xfrm>
        </p:grpSpPr>
        <p:sp>
          <p:nvSpPr>
            <p:cNvPr id="9" name="Freeform 9"/>
            <p:cNvSpPr/>
            <p:nvPr/>
          </p:nvSpPr>
          <p:spPr>
            <a:xfrm>
              <a:off x="0" y="0"/>
              <a:ext cx="1905554" cy="406681"/>
            </a:xfrm>
            <a:custGeom>
              <a:avLst/>
              <a:gdLst/>
              <a:ahLst/>
              <a:cxnLst/>
              <a:rect l="l" t="t" r="r" b="b"/>
              <a:pathLst>
                <a:path w="1905554" h="406681">
                  <a:moveTo>
                    <a:pt x="0" y="0"/>
                  </a:moveTo>
                  <a:lnTo>
                    <a:pt x="1905554" y="0"/>
                  </a:lnTo>
                  <a:lnTo>
                    <a:pt x="1905554" y="406681"/>
                  </a:lnTo>
                  <a:lnTo>
                    <a:pt x="0" y="406681"/>
                  </a:lnTo>
                  <a:close/>
                </a:path>
              </a:pathLst>
            </a:custGeom>
            <a:solidFill>
              <a:srgbClr val="2B4A9D"/>
            </a:solidFill>
            <a:ln w="38100" cap="sq">
              <a:solidFill>
                <a:srgbClr val="F1F2F2"/>
              </a:solidFill>
              <a:prstDash val="solid"/>
              <a:miter/>
            </a:ln>
          </p:spPr>
        </p:sp>
        <p:sp>
          <p:nvSpPr>
            <p:cNvPr id="10" name="TextBox 10"/>
            <p:cNvSpPr txBox="1"/>
            <p:nvPr/>
          </p:nvSpPr>
          <p:spPr>
            <a:xfrm>
              <a:off x="0" y="-85725"/>
              <a:ext cx="1905554" cy="492406"/>
            </a:xfrm>
            <a:prstGeom prst="rect">
              <a:avLst/>
            </a:prstGeom>
          </p:spPr>
          <p:txBody>
            <a:bodyPr lIns="50800" tIns="50800" rIns="50800" bIns="50800" rtlCol="0" anchor="ctr"/>
            <a:lstStyle/>
            <a:p>
              <a:pPr algn="ctr">
                <a:lnSpc>
                  <a:spcPts val="6159"/>
                </a:lnSpc>
                <a:spcBef>
                  <a:spcPct val="0"/>
                </a:spcBef>
              </a:pPr>
              <a:r>
                <a:rPr lang="en-US" sz="4399">
                  <a:solidFill>
                    <a:srgbClr val="000000"/>
                  </a:solidFill>
                  <a:latin typeface="Fredoka"/>
                  <a:ea typeface="Fredoka"/>
                  <a:cs typeface="Fredoka"/>
                  <a:sym typeface="Fredoka"/>
                </a:rPr>
                <a:t>Question 6</a:t>
              </a:r>
            </a:p>
          </p:txBody>
        </p:sp>
      </p:grpSp>
      <p:sp>
        <p:nvSpPr>
          <p:cNvPr id="11" name="Freeform 11"/>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3" name="Group 13"/>
          <p:cNvGrpSpPr/>
          <p:nvPr/>
        </p:nvGrpSpPr>
        <p:grpSpPr>
          <a:xfrm>
            <a:off x="-576611" y="9612555"/>
            <a:ext cx="19974273" cy="1861295"/>
            <a:chOff x="0" y="0"/>
            <a:chExt cx="5260714" cy="490218"/>
          </a:xfrm>
        </p:grpSpPr>
        <p:sp>
          <p:nvSpPr>
            <p:cNvPr id="14" name="Freeform 14"/>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5" name="TextBox 15"/>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6" name="Freeform 16"/>
          <p:cNvSpPr/>
          <p:nvPr/>
        </p:nvSpPr>
        <p:spPr>
          <a:xfrm>
            <a:off x="2763914" y="1734614"/>
            <a:ext cx="12760173" cy="6069308"/>
          </a:xfrm>
          <a:custGeom>
            <a:avLst/>
            <a:gdLst/>
            <a:ahLst/>
            <a:cxnLst/>
            <a:rect l="l" t="t" r="r" b="b"/>
            <a:pathLst>
              <a:path w="12760173" h="6069308">
                <a:moveTo>
                  <a:pt x="0" y="0"/>
                </a:moveTo>
                <a:lnTo>
                  <a:pt x="12760172" y="0"/>
                </a:lnTo>
                <a:lnTo>
                  <a:pt x="12760172" y="6069309"/>
                </a:lnTo>
                <a:lnTo>
                  <a:pt x="0" y="6069309"/>
                </a:lnTo>
                <a:lnTo>
                  <a:pt x="0" y="0"/>
                </a:lnTo>
                <a:close/>
              </a:path>
            </a:pathLst>
          </a:custGeom>
          <a:blipFill>
            <a:blip r:embed="rId8"/>
            <a:stretch>
              <a:fillRect/>
            </a:stretch>
          </a:blipFill>
        </p:spPr>
      </p:sp>
      <p:sp>
        <p:nvSpPr>
          <p:cNvPr id="17" name="TextBox 17"/>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43</a:t>
            </a:r>
          </a:p>
        </p:txBody>
      </p:sp>
      <p:sp>
        <p:nvSpPr>
          <p:cNvPr id="18" name="TextBox 18"/>
          <p:cNvSpPr txBox="1"/>
          <p:nvPr/>
        </p:nvSpPr>
        <p:spPr>
          <a:xfrm>
            <a:off x="1149720" y="8186304"/>
            <a:ext cx="16521611" cy="1234440"/>
          </a:xfrm>
          <a:prstGeom prst="rect">
            <a:avLst/>
          </a:prstGeom>
        </p:spPr>
        <p:txBody>
          <a:bodyPr lIns="0" tIns="0" rIns="0" bIns="0" rtlCol="0" anchor="t">
            <a:spAutoFit/>
          </a:bodyPr>
          <a:lstStyle/>
          <a:p>
            <a:pPr algn="ctr">
              <a:lnSpc>
                <a:spcPts val="3359"/>
              </a:lnSpc>
            </a:pPr>
            <a:r>
              <a:rPr lang="en-US" sz="2400">
                <a:solidFill>
                  <a:srgbClr val="000000"/>
                </a:solidFill>
                <a:latin typeface="Canva Sans"/>
                <a:ea typeface="Canva Sans"/>
                <a:cs typeface="Canva Sans"/>
                <a:sym typeface="Canva Sans"/>
              </a:rPr>
              <a:t>Why? This question helps brands to understand how customers perceive their experience. For example, did customers have a long wait time? Was the food prepared to their liking? Was the staff friendly and helpful? This information can be used to identify areas where the brand can improve its customer service and food quality.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302075" y="393893"/>
            <a:ext cx="6321056" cy="1269614"/>
            <a:chOff x="0" y="0"/>
            <a:chExt cx="1664805" cy="334384"/>
          </a:xfrm>
        </p:grpSpPr>
        <p:sp>
          <p:nvSpPr>
            <p:cNvPr id="9" name="Freeform 9"/>
            <p:cNvSpPr/>
            <p:nvPr/>
          </p:nvSpPr>
          <p:spPr>
            <a:xfrm>
              <a:off x="0" y="0"/>
              <a:ext cx="1664805" cy="334384"/>
            </a:xfrm>
            <a:custGeom>
              <a:avLst/>
              <a:gdLst/>
              <a:ahLst/>
              <a:cxnLst/>
              <a:rect l="l" t="t" r="r" b="b"/>
              <a:pathLst>
                <a:path w="1664805" h="334384">
                  <a:moveTo>
                    <a:pt x="0" y="0"/>
                  </a:moveTo>
                  <a:lnTo>
                    <a:pt x="1664805" y="0"/>
                  </a:lnTo>
                  <a:lnTo>
                    <a:pt x="1664805" y="334384"/>
                  </a:lnTo>
                  <a:lnTo>
                    <a:pt x="0" y="334384"/>
                  </a:lnTo>
                  <a:close/>
                </a:path>
              </a:pathLst>
            </a:custGeom>
            <a:solidFill>
              <a:srgbClr val="2B4A9D"/>
            </a:solidFill>
            <a:ln w="38100" cap="sq">
              <a:solidFill>
                <a:srgbClr val="F1F2F2"/>
              </a:solidFill>
              <a:prstDash val="solid"/>
              <a:miter/>
            </a:ln>
          </p:spPr>
        </p:sp>
        <p:sp>
          <p:nvSpPr>
            <p:cNvPr id="10" name="TextBox 10"/>
            <p:cNvSpPr txBox="1"/>
            <p:nvPr/>
          </p:nvSpPr>
          <p:spPr>
            <a:xfrm>
              <a:off x="0" y="-85725"/>
              <a:ext cx="1664805" cy="420109"/>
            </a:xfrm>
            <a:prstGeom prst="rect">
              <a:avLst/>
            </a:prstGeom>
          </p:spPr>
          <p:txBody>
            <a:bodyPr lIns="50800" tIns="50800" rIns="50800" bIns="50800" rtlCol="0" anchor="ctr"/>
            <a:lstStyle/>
            <a:p>
              <a:pPr algn="ctr">
                <a:lnSpc>
                  <a:spcPts val="6159"/>
                </a:lnSpc>
                <a:spcBef>
                  <a:spcPct val="0"/>
                </a:spcBef>
              </a:pPr>
              <a:r>
                <a:rPr lang="en-US" sz="4399">
                  <a:solidFill>
                    <a:srgbClr val="000000"/>
                  </a:solidFill>
                  <a:latin typeface="Fredoka"/>
                  <a:ea typeface="Fredoka"/>
                  <a:cs typeface="Fredoka"/>
                  <a:sym typeface="Fredoka"/>
                </a:rPr>
                <a:t>Question 7</a:t>
              </a:r>
            </a:p>
          </p:txBody>
        </p:sp>
      </p:grpSp>
      <p:sp>
        <p:nvSpPr>
          <p:cNvPr id="11" name="Freeform 11"/>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3" name="Group 13"/>
          <p:cNvGrpSpPr/>
          <p:nvPr/>
        </p:nvGrpSpPr>
        <p:grpSpPr>
          <a:xfrm>
            <a:off x="-576611" y="9612555"/>
            <a:ext cx="19974273" cy="1861295"/>
            <a:chOff x="0" y="0"/>
            <a:chExt cx="5260714" cy="490218"/>
          </a:xfrm>
        </p:grpSpPr>
        <p:sp>
          <p:nvSpPr>
            <p:cNvPr id="14" name="Freeform 14"/>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5" name="TextBox 15"/>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6" name="Freeform 16"/>
          <p:cNvSpPr/>
          <p:nvPr/>
        </p:nvSpPr>
        <p:spPr>
          <a:xfrm>
            <a:off x="1997647" y="1505943"/>
            <a:ext cx="14166845" cy="5339843"/>
          </a:xfrm>
          <a:custGeom>
            <a:avLst/>
            <a:gdLst/>
            <a:ahLst/>
            <a:cxnLst/>
            <a:rect l="l" t="t" r="r" b="b"/>
            <a:pathLst>
              <a:path w="14166845" h="5339843">
                <a:moveTo>
                  <a:pt x="0" y="0"/>
                </a:moveTo>
                <a:lnTo>
                  <a:pt x="14166845" y="0"/>
                </a:lnTo>
                <a:lnTo>
                  <a:pt x="14166845" y="5339843"/>
                </a:lnTo>
                <a:lnTo>
                  <a:pt x="0" y="5339843"/>
                </a:lnTo>
                <a:lnTo>
                  <a:pt x="0" y="0"/>
                </a:lnTo>
                <a:close/>
              </a:path>
            </a:pathLst>
          </a:custGeom>
          <a:blipFill>
            <a:blip r:embed="rId8"/>
            <a:stretch>
              <a:fillRect b="-11022"/>
            </a:stretch>
          </a:blipFill>
        </p:spPr>
      </p:sp>
      <p:sp>
        <p:nvSpPr>
          <p:cNvPr id="17" name="TextBox 17"/>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44</a:t>
            </a:r>
          </a:p>
        </p:txBody>
      </p:sp>
      <p:sp>
        <p:nvSpPr>
          <p:cNvPr id="18" name="TextBox 18"/>
          <p:cNvSpPr txBox="1"/>
          <p:nvPr/>
        </p:nvSpPr>
        <p:spPr>
          <a:xfrm>
            <a:off x="1997647" y="7313531"/>
            <a:ext cx="14166845" cy="1653540"/>
          </a:xfrm>
          <a:prstGeom prst="rect">
            <a:avLst/>
          </a:prstGeom>
        </p:spPr>
        <p:txBody>
          <a:bodyPr lIns="0" tIns="0" rIns="0" bIns="0" rtlCol="0" anchor="t">
            <a:spAutoFit/>
          </a:bodyPr>
          <a:lstStyle/>
          <a:p>
            <a:pPr algn="ctr">
              <a:lnSpc>
                <a:spcPts val="3359"/>
              </a:lnSpc>
            </a:pPr>
            <a:r>
              <a:rPr lang="en-US" sz="2400">
                <a:solidFill>
                  <a:srgbClr val="000000"/>
                </a:solidFill>
                <a:latin typeface="Canva Sans"/>
                <a:ea typeface="Canva Sans"/>
                <a:cs typeface="Canva Sans"/>
                <a:sym typeface="Canva Sans"/>
              </a:rPr>
              <a:t>Why? This question helps brands to understand the emotional connection that customers have with their brand. For example, do customers associate McDonald's with happiness, nostalgia, or convenience? This information can be used to develop marketing campaigns and create brand experiences that resonate with customers on an emotional level.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226691"/>
            <a:ext cx="8675309" cy="1530093"/>
            <a:chOff x="0" y="0"/>
            <a:chExt cx="2284855" cy="402987"/>
          </a:xfrm>
        </p:grpSpPr>
        <p:sp>
          <p:nvSpPr>
            <p:cNvPr id="9" name="Freeform 9"/>
            <p:cNvSpPr/>
            <p:nvPr/>
          </p:nvSpPr>
          <p:spPr>
            <a:xfrm>
              <a:off x="0" y="0"/>
              <a:ext cx="2284855" cy="402987"/>
            </a:xfrm>
            <a:custGeom>
              <a:avLst/>
              <a:gdLst/>
              <a:ahLst/>
              <a:cxnLst/>
              <a:rect l="l" t="t" r="r" b="b"/>
              <a:pathLst>
                <a:path w="2284855" h="402987">
                  <a:moveTo>
                    <a:pt x="0" y="0"/>
                  </a:moveTo>
                  <a:lnTo>
                    <a:pt x="2284855" y="0"/>
                  </a:lnTo>
                  <a:lnTo>
                    <a:pt x="2284855" y="402987"/>
                  </a:lnTo>
                  <a:lnTo>
                    <a:pt x="0" y="402987"/>
                  </a:lnTo>
                  <a:close/>
                </a:path>
              </a:pathLst>
            </a:custGeom>
            <a:solidFill>
              <a:srgbClr val="2B4A9D"/>
            </a:solidFill>
            <a:ln w="38100" cap="sq">
              <a:solidFill>
                <a:srgbClr val="F1F2F2"/>
              </a:solidFill>
              <a:prstDash val="solid"/>
              <a:miter/>
            </a:ln>
          </p:spPr>
        </p:sp>
        <p:sp>
          <p:nvSpPr>
            <p:cNvPr id="10" name="TextBox 10"/>
            <p:cNvSpPr txBox="1"/>
            <p:nvPr/>
          </p:nvSpPr>
          <p:spPr>
            <a:xfrm>
              <a:off x="0" y="-85725"/>
              <a:ext cx="2284855" cy="488712"/>
            </a:xfrm>
            <a:prstGeom prst="rect">
              <a:avLst/>
            </a:prstGeom>
          </p:spPr>
          <p:txBody>
            <a:bodyPr lIns="50800" tIns="50800" rIns="50800" bIns="50800" rtlCol="0" anchor="ctr"/>
            <a:lstStyle/>
            <a:p>
              <a:pPr algn="ctr">
                <a:lnSpc>
                  <a:spcPts val="6159"/>
                </a:lnSpc>
              </a:pPr>
              <a:r>
                <a:rPr lang="en-US" sz="4399">
                  <a:solidFill>
                    <a:srgbClr val="000000"/>
                  </a:solidFill>
                  <a:latin typeface="Fredoka"/>
                  <a:ea typeface="Fredoka"/>
                  <a:cs typeface="Fredoka"/>
                  <a:sym typeface="Fredoka"/>
                </a:rPr>
                <a:t>Question 8</a:t>
              </a:r>
            </a:p>
            <a:p>
              <a:pPr algn="ctr">
                <a:lnSpc>
                  <a:spcPts val="3919"/>
                </a:lnSpc>
                <a:spcBef>
                  <a:spcPct val="0"/>
                </a:spcBef>
              </a:pPr>
              <a:r>
                <a:rPr lang="en-US" sz="2799">
                  <a:solidFill>
                    <a:srgbClr val="000000"/>
                  </a:solidFill>
                  <a:latin typeface="Fredoka"/>
                  <a:ea typeface="Fredoka"/>
                  <a:cs typeface="Fredoka"/>
                  <a:sym typeface="Fredoka"/>
                </a:rPr>
                <a:t>(Only for those who select never in 3rd question)</a:t>
              </a:r>
            </a:p>
          </p:txBody>
        </p:sp>
      </p:grpSp>
      <p:sp>
        <p:nvSpPr>
          <p:cNvPr id="11" name="Freeform 11"/>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3" name="Group 13"/>
          <p:cNvGrpSpPr/>
          <p:nvPr/>
        </p:nvGrpSpPr>
        <p:grpSpPr>
          <a:xfrm>
            <a:off x="-576611" y="9612555"/>
            <a:ext cx="19974273" cy="1861295"/>
            <a:chOff x="0" y="0"/>
            <a:chExt cx="5260714" cy="490218"/>
          </a:xfrm>
        </p:grpSpPr>
        <p:sp>
          <p:nvSpPr>
            <p:cNvPr id="14" name="Freeform 14"/>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5" name="TextBox 15"/>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6" name="Freeform 16"/>
          <p:cNvSpPr/>
          <p:nvPr/>
        </p:nvSpPr>
        <p:spPr>
          <a:xfrm>
            <a:off x="5405316" y="1756783"/>
            <a:ext cx="8142700" cy="5572790"/>
          </a:xfrm>
          <a:custGeom>
            <a:avLst/>
            <a:gdLst/>
            <a:ahLst/>
            <a:cxnLst/>
            <a:rect l="l" t="t" r="r" b="b"/>
            <a:pathLst>
              <a:path w="8142700" h="5572790">
                <a:moveTo>
                  <a:pt x="0" y="0"/>
                </a:moveTo>
                <a:lnTo>
                  <a:pt x="8142700" y="0"/>
                </a:lnTo>
                <a:lnTo>
                  <a:pt x="8142700" y="5572791"/>
                </a:lnTo>
                <a:lnTo>
                  <a:pt x="0" y="5572791"/>
                </a:lnTo>
                <a:lnTo>
                  <a:pt x="0" y="0"/>
                </a:lnTo>
                <a:close/>
              </a:path>
            </a:pathLst>
          </a:custGeom>
          <a:blipFill>
            <a:blip r:embed="rId8"/>
            <a:stretch>
              <a:fillRect t="-8424" b="-8424"/>
            </a:stretch>
          </a:blipFill>
        </p:spPr>
      </p:sp>
      <p:sp>
        <p:nvSpPr>
          <p:cNvPr id="17" name="TextBox 17"/>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45</a:t>
            </a:r>
          </a:p>
        </p:txBody>
      </p:sp>
      <p:sp>
        <p:nvSpPr>
          <p:cNvPr id="18" name="TextBox 18"/>
          <p:cNvSpPr txBox="1"/>
          <p:nvPr/>
        </p:nvSpPr>
        <p:spPr>
          <a:xfrm>
            <a:off x="1488755" y="7795260"/>
            <a:ext cx="15770545" cy="1234440"/>
          </a:xfrm>
          <a:prstGeom prst="rect">
            <a:avLst/>
          </a:prstGeom>
        </p:spPr>
        <p:txBody>
          <a:bodyPr lIns="0" tIns="0" rIns="0" bIns="0" rtlCol="0" anchor="t">
            <a:spAutoFit/>
          </a:bodyPr>
          <a:lstStyle/>
          <a:p>
            <a:pPr algn="ctr">
              <a:lnSpc>
                <a:spcPts val="3359"/>
              </a:lnSpc>
            </a:pPr>
            <a:r>
              <a:rPr lang="en-US" sz="2400">
                <a:solidFill>
                  <a:srgbClr val="000000"/>
                </a:solidFill>
                <a:latin typeface="Canva Sans"/>
                <a:ea typeface="Canva Sans"/>
                <a:cs typeface="Canva Sans"/>
                <a:sym typeface="Canva Sans"/>
              </a:rPr>
              <a:t>Why ? "What sentiment does the brand 'McDonald's' or the image strike?" to get a better understanding of how people perceive the brand on an emotional level. This is important because brands that can evoke positive emotions in their customers are more likely to be successful.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76200"/>
              <a:ext cx="4274726" cy="1795153"/>
            </a:xfrm>
            <a:prstGeom prst="rect">
              <a:avLst/>
            </a:prstGeom>
          </p:spPr>
          <p:txBody>
            <a:bodyPr lIns="50800" tIns="50800" rIns="50800" bIns="50800" rtlCol="0" anchor="ctr"/>
            <a:lstStyle/>
            <a:p>
              <a:pPr algn="ctr">
                <a:lnSpc>
                  <a:spcPts val="5739"/>
                </a:lnSpc>
              </a:pPr>
              <a:r>
                <a:rPr lang="en-US" sz="4099">
                  <a:solidFill>
                    <a:srgbClr val="000000"/>
                  </a:solidFill>
                  <a:latin typeface="Canva Sans"/>
                  <a:ea typeface="Canva Sans"/>
                  <a:cs typeface="Canva Sans"/>
                  <a:sym typeface="Canva Sans"/>
                </a:rPr>
                <a:t>Link to the google sheet: </a:t>
              </a:r>
            </a:p>
            <a:p>
              <a:pPr algn="ctr">
                <a:lnSpc>
                  <a:spcPts val="5739"/>
                </a:lnSpc>
                <a:spcBef>
                  <a:spcPct val="0"/>
                </a:spcBef>
              </a:pPr>
              <a:r>
                <a:rPr lang="en-US" sz="4099">
                  <a:solidFill>
                    <a:srgbClr val="000000"/>
                  </a:solidFill>
                  <a:latin typeface="Canva Sans"/>
                  <a:ea typeface="Canva Sans"/>
                  <a:cs typeface="Canva Sans"/>
                  <a:sym typeface="Canva Sans"/>
                </a:rPr>
                <a:t>https://docs.google.com/spreadsheets/d/1usUirmo_SRbbVHjzr6DZHAfxF0fJlHqtVrfXHl65lQs/edit?usp=sharing</a:t>
              </a:r>
            </a:p>
          </p:txBody>
        </p:sp>
      </p:grpSp>
      <p:grpSp>
        <p:nvGrpSpPr>
          <p:cNvPr id="8" name="Group 8"/>
          <p:cNvGrpSpPr/>
          <p:nvPr/>
        </p:nvGrpSpPr>
        <p:grpSpPr>
          <a:xfrm>
            <a:off x="5139012" y="687305"/>
            <a:ext cx="8009976" cy="2135492"/>
            <a:chOff x="0" y="0"/>
            <a:chExt cx="2109623" cy="562434"/>
          </a:xfrm>
        </p:grpSpPr>
        <p:sp>
          <p:nvSpPr>
            <p:cNvPr id="9" name="Freeform 9"/>
            <p:cNvSpPr/>
            <p:nvPr/>
          </p:nvSpPr>
          <p:spPr>
            <a:xfrm>
              <a:off x="0" y="0"/>
              <a:ext cx="2109623" cy="562434"/>
            </a:xfrm>
            <a:custGeom>
              <a:avLst/>
              <a:gdLst/>
              <a:ahLst/>
              <a:cxnLst/>
              <a:rect l="l" t="t" r="r" b="b"/>
              <a:pathLst>
                <a:path w="2109623" h="562434">
                  <a:moveTo>
                    <a:pt x="0" y="0"/>
                  </a:moveTo>
                  <a:lnTo>
                    <a:pt x="2109623" y="0"/>
                  </a:lnTo>
                  <a:lnTo>
                    <a:pt x="2109623" y="562434"/>
                  </a:lnTo>
                  <a:lnTo>
                    <a:pt x="0" y="562434"/>
                  </a:lnTo>
                  <a:close/>
                </a:path>
              </a:pathLst>
            </a:custGeom>
            <a:solidFill>
              <a:srgbClr val="2B4A9D"/>
            </a:solidFill>
            <a:ln w="38100" cap="sq">
              <a:solidFill>
                <a:srgbClr val="F1F2F2"/>
              </a:solidFill>
              <a:prstDash val="solid"/>
              <a:miter/>
            </a:ln>
          </p:spPr>
        </p:sp>
        <p:sp>
          <p:nvSpPr>
            <p:cNvPr id="10" name="TextBox 10"/>
            <p:cNvSpPr txBox="1"/>
            <p:nvPr/>
          </p:nvSpPr>
          <p:spPr>
            <a:xfrm>
              <a:off x="0" y="-85725"/>
              <a:ext cx="2109623" cy="648159"/>
            </a:xfrm>
            <a:prstGeom prst="rect">
              <a:avLst/>
            </a:prstGeom>
          </p:spPr>
          <p:txBody>
            <a:bodyPr lIns="50800" tIns="50800" rIns="50800" bIns="50800" rtlCol="0" anchor="ctr"/>
            <a:lstStyle/>
            <a:p>
              <a:pPr algn="ctr">
                <a:lnSpc>
                  <a:spcPts val="6159"/>
                </a:lnSpc>
                <a:spcBef>
                  <a:spcPct val="0"/>
                </a:spcBef>
              </a:pPr>
              <a:r>
                <a:rPr lang="en-US" sz="4399">
                  <a:solidFill>
                    <a:srgbClr val="000000"/>
                  </a:solidFill>
                  <a:latin typeface="Fredoka"/>
                  <a:ea typeface="Fredoka"/>
                  <a:cs typeface="Fredoka"/>
                  <a:sym typeface="Fredoka"/>
                </a:rPr>
                <a:t>Data SnapShot</a:t>
              </a:r>
            </a:p>
          </p:txBody>
        </p:sp>
      </p:grpSp>
      <p:sp>
        <p:nvSpPr>
          <p:cNvPr id="11" name="Freeform 11"/>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3" name="Group 13"/>
          <p:cNvGrpSpPr/>
          <p:nvPr/>
        </p:nvGrpSpPr>
        <p:grpSpPr>
          <a:xfrm>
            <a:off x="-576611" y="9612555"/>
            <a:ext cx="19974273" cy="1861295"/>
            <a:chOff x="0" y="0"/>
            <a:chExt cx="5260714" cy="490218"/>
          </a:xfrm>
        </p:grpSpPr>
        <p:sp>
          <p:nvSpPr>
            <p:cNvPr id="14" name="Freeform 14"/>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5" name="TextBox 15"/>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6" name="TextBox 16"/>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46</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576611" y="8353252"/>
            <a:ext cx="19974273"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2B4A9D"/>
            </a:solidFill>
          </p:spPr>
        </p:sp>
        <p:sp>
          <p:nvSpPr>
            <p:cNvPr id="7" name="TextBox 7"/>
            <p:cNvSpPr txBox="1"/>
            <p:nvPr/>
          </p:nvSpPr>
          <p:spPr>
            <a:xfrm>
              <a:off x="0" y="-38100"/>
              <a:ext cx="5260714" cy="41235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2076251" y="1662606"/>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10800000" flipH="1">
            <a:off x="2120044" y="6010601"/>
            <a:ext cx="3395204" cy="1049427"/>
          </a:xfrm>
          <a:custGeom>
            <a:avLst/>
            <a:gdLst/>
            <a:ahLst/>
            <a:cxnLst/>
            <a:rect l="l" t="t" r="r" b="b"/>
            <a:pathLst>
              <a:path w="3395204" h="1049427">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TextBox 10"/>
          <p:cNvSpPr txBox="1"/>
          <p:nvPr/>
        </p:nvSpPr>
        <p:spPr>
          <a:xfrm>
            <a:off x="1901262" y="3350317"/>
            <a:ext cx="15018527" cy="1793183"/>
          </a:xfrm>
          <a:prstGeom prst="rect">
            <a:avLst/>
          </a:prstGeom>
        </p:spPr>
        <p:txBody>
          <a:bodyPr lIns="0" tIns="0" rIns="0" bIns="0" rtlCol="0" anchor="t">
            <a:spAutoFit/>
          </a:bodyPr>
          <a:lstStyle/>
          <a:p>
            <a:pPr algn="ctr">
              <a:lnSpc>
                <a:spcPts val="14620"/>
              </a:lnSpc>
            </a:pPr>
            <a:r>
              <a:rPr lang="en-US" sz="10443">
                <a:solidFill>
                  <a:srgbClr val="000000"/>
                </a:solidFill>
                <a:latin typeface="Fredoka"/>
                <a:ea typeface="Fredoka"/>
                <a:cs typeface="Fredoka"/>
                <a:sym typeface="Fredoka"/>
              </a:rPr>
              <a:t>DATA ANALYSIS</a:t>
            </a:r>
          </a:p>
        </p:txBody>
      </p:sp>
      <p:sp>
        <p:nvSpPr>
          <p:cNvPr id="11" name="TextBox 11"/>
          <p:cNvSpPr txBox="1"/>
          <p:nvPr/>
        </p:nvSpPr>
        <p:spPr>
          <a:xfrm>
            <a:off x="1028700" y="8743950"/>
            <a:ext cx="6855585" cy="514350"/>
          </a:xfrm>
          <a:prstGeom prst="rect">
            <a:avLst/>
          </a:prstGeom>
        </p:spPr>
        <p:txBody>
          <a:bodyPr lIns="0" tIns="0" rIns="0" bIns="0" rtlCol="0" anchor="t">
            <a:spAutoFit/>
          </a:bodyPr>
          <a:lstStyle/>
          <a:p>
            <a:pPr algn="l">
              <a:lnSpc>
                <a:spcPts val="4200"/>
              </a:lnSpc>
            </a:pPr>
            <a:r>
              <a:rPr lang="en-US" sz="3000">
                <a:solidFill>
                  <a:srgbClr val="000000"/>
                </a:solidFill>
                <a:latin typeface="Nunito"/>
                <a:ea typeface="Nunito"/>
                <a:cs typeface="Nunito"/>
                <a:sym typeface="Nunito"/>
              </a:rPr>
              <a:t>Research Methodology | Project Work</a:t>
            </a:r>
          </a:p>
        </p:txBody>
      </p:sp>
      <p:sp>
        <p:nvSpPr>
          <p:cNvPr id="12" name="TextBox 12"/>
          <p:cNvSpPr txBox="1"/>
          <p:nvPr/>
        </p:nvSpPr>
        <p:spPr>
          <a:xfrm>
            <a:off x="12777754" y="8743950"/>
            <a:ext cx="4481546" cy="514350"/>
          </a:xfrm>
          <a:prstGeom prst="rect">
            <a:avLst/>
          </a:prstGeom>
        </p:spPr>
        <p:txBody>
          <a:bodyPr lIns="0" tIns="0" rIns="0" bIns="0" rtlCol="0" anchor="t">
            <a:spAutoFit/>
          </a:bodyPr>
          <a:lstStyle/>
          <a:p>
            <a:pPr algn="r">
              <a:lnSpc>
                <a:spcPts val="4200"/>
              </a:lnSpc>
            </a:pPr>
            <a:r>
              <a:rPr lang="en-US" sz="3000">
                <a:solidFill>
                  <a:srgbClr val="000000"/>
                </a:solidFill>
                <a:latin typeface="Nunito"/>
                <a:ea typeface="Nunito"/>
                <a:cs typeface="Nunito"/>
                <a:sym typeface="Nunito"/>
              </a:rPr>
              <a:t>NMIMS University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1091489" y="2560760"/>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47625"/>
              <a:ext cx="4274726" cy="1766578"/>
            </a:xfrm>
            <a:prstGeom prst="rect">
              <a:avLst/>
            </a:prstGeom>
          </p:spPr>
          <p:txBody>
            <a:bodyPr lIns="50800" tIns="50800" rIns="50800" bIns="50800" rtlCol="0" anchor="ctr"/>
            <a:lstStyle/>
            <a:p>
              <a:pPr algn="l">
                <a:lnSpc>
                  <a:spcPts val="4199"/>
                </a:lnSpc>
              </a:pPr>
              <a:endParaRPr/>
            </a:p>
            <a:p>
              <a:pPr marL="647694" lvl="1" indent="-323847" algn="l">
                <a:lnSpc>
                  <a:spcPts val="4199"/>
                </a:lnSpc>
                <a:buFont typeface="Arial"/>
                <a:buChar char="•"/>
              </a:pPr>
              <a:r>
                <a:rPr lang="en-US" sz="2999">
                  <a:solidFill>
                    <a:srgbClr val="000000"/>
                  </a:solidFill>
                  <a:latin typeface="Canva Sans"/>
                  <a:ea typeface="Canva Sans"/>
                  <a:cs typeface="Canva Sans"/>
                  <a:sym typeface="Canva Sans"/>
                </a:rPr>
                <a:t>Cronbach's alpha: 0.8915</a:t>
              </a:r>
            </a:p>
            <a:p>
              <a:pPr marL="647694" lvl="1" indent="-323847" algn="l">
                <a:lnSpc>
                  <a:spcPts val="4199"/>
                </a:lnSpc>
                <a:buFont typeface="Arial"/>
                <a:buChar char="•"/>
              </a:pPr>
              <a:r>
                <a:rPr lang="en-US" sz="2999">
                  <a:solidFill>
                    <a:srgbClr val="000000"/>
                  </a:solidFill>
                  <a:latin typeface="Canva Sans"/>
                  <a:ea typeface="Canva Sans"/>
                  <a:cs typeface="Canva Sans"/>
                  <a:sym typeface="Canva Sans"/>
                </a:rPr>
                <a:t>Strong internal consistency in McDonald's dining experience survey.</a:t>
              </a:r>
            </a:p>
            <a:p>
              <a:pPr marL="647694" lvl="1" indent="-323847" algn="l">
                <a:lnSpc>
                  <a:spcPts val="4199"/>
                </a:lnSpc>
                <a:buFont typeface="Arial"/>
                <a:buChar char="•"/>
              </a:pPr>
              <a:r>
                <a:rPr lang="en-US" sz="2999">
                  <a:solidFill>
                    <a:srgbClr val="000000"/>
                  </a:solidFill>
                  <a:latin typeface="Canva Sans"/>
                  <a:ea typeface="Canva Sans"/>
                  <a:cs typeface="Canva Sans"/>
                  <a:sym typeface="Canva Sans"/>
                </a:rPr>
                <a:t>High reliability: Survey items effectively measure the same underlying aspects.</a:t>
              </a:r>
            </a:p>
            <a:p>
              <a:pPr marL="647694" lvl="1" indent="-323847" algn="l">
                <a:lnSpc>
                  <a:spcPts val="4199"/>
                </a:lnSpc>
                <a:buFont typeface="Arial"/>
                <a:buChar char="•"/>
              </a:pPr>
              <a:r>
                <a:rPr lang="en-US" sz="2999">
                  <a:solidFill>
                    <a:srgbClr val="000000"/>
                  </a:solidFill>
                  <a:latin typeface="Canva Sans"/>
                  <a:ea typeface="Canva Sans"/>
                  <a:cs typeface="Canva Sans"/>
                  <a:sym typeface="Canva Sans"/>
                </a:rPr>
                <a:t>Valuable tool for assessing customer satisfaction and experiences at McDonald's.</a:t>
              </a:r>
            </a:p>
            <a:p>
              <a:pPr algn="l">
                <a:lnSpc>
                  <a:spcPts val="4199"/>
                </a:lnSpc>
              </a:pPr>
              <a:endParaRPr lang="en-US" sz="2999">
                <a:solidFill>
                  <a:srgbClr val="000000"/>
                </a:solidFill>
                <a:latin typeface="Canva Sans"/>
                <a:ea typeface="Canva Sans"/>
                <a:cs typeface="Canva Sans"/>
                <a:sym typeface="Canva Sans"/>
              </a:endParaRPr>
            </a:p>
            <a:p>
              <a:pPr algn="ctr">
                <a:lnSpc>
                  <a:spcPts val="4199"/>
                </a:lnSpc>
              </a:pPr>
              <a:r>
                <a:rPr lang="en-US" sz="2999">
                  <a:solidFill>
                    <a:srgbClr val="000000"/>
                  </a:solidFill>
                  <a:latin typeface="Canva Sans Bold"/>
                  <a:ea typeface="Canva Sans Bold"/>
                  <a:cs typeface="Canva Sans Bold"/>
                  <a:sym typeface="Canva Sans Bold"/>
                </a:rPr>
                <a:t>Link to the google colab notebook: </a:t>
              </a:r>
            </a:p>
            <a:p>
              <a:pPr algn="ctr">
                <a:lnSpc>
                  <a:spcPts val="4199"/>
                </a:lnSpc>
                <a:spcBef>
                  <a:spcPct val="0"/>
                </a:spcBef>
              </a:pPr>
              <a:r>
                <a:rPr lang="en-US" sz="2999" u="sng">
                  <a:solidFill>
                    <a:srgbClr val="2B4A9D"/>
                  </a:solidFill>
                  <a:latin typeface="Canva Sans"/>
                  <a:ea typeface="Canva Sans"/>
                  <a:cs typeface="Canva Sans"/>
                  <a:sym typeface="Canva Sans"/>
                  <a:hlinkClick r:id="rId4" tooltip="https://colab.research.google.com/drive/1ml7_3yBYGgy3peZbmea9njw3DBafVuaz?usp=sharing"/>
                </a:rPr>
                <a:t>https://colab.research.google.com/drive/1ml7_3yBYGgy3peZbmea9njw3DBafVuaz?usp=sharing</a:t>
              </a:r>
            </a:p>
          </p:txBody>
        </p:sp>
      </p:grpSp>
      <p:grpSp>
        <p:nvGrpSpPr>
          <p:cNvPr id="8" name="Group 8"/>
          <p:cNvGrpSpPr/>
          <p:nvPr/>
        </p:nvGrpSpPr>
        <p:grpSpPr>
          <a:xfrm>
            <a:off x="5139012" y="687305"/>
            <a:ext cx="8700898" cy="2135492"/>
            <a:chOff x="0" y="0"/>
            <a:chExt cx="2291595" cy="562434"/>
          </a:xfrm>
        </p:grpSpPr>
        <p:sp>
          <p:nvSpPr>
            <p:cNvPr id="9" name="Freeform 9"/>
            <p:cNvSpPr/>
            <p:nvPr/>
          </p:nvSpPr>
          <p:spPr>
            <a:xfrm>
              <a:off x="0" y="0"/>
              <a:ext cx="2291595" cy="562434"/>
            </a:xfrm>
            <a:custGeom>
              <a:avLst/>
              <a:gdLst/>
              <a:ahLst/>
              <a:cxnLst/>
              <a:rect l="l" t="t" r="r" b="b"/>
              <a:pathLst>
                <a:path w="2291595" h="562434">
                  <a:moveTo>
                    <a:pt x="0" y="0"/>
                  </a:moveTo>
                  <a:lnTo>
                    <a:pt x="2291595" y="0"/>
                  </a:lnTo>
                  <a:lnTo>
                    <a:pt x="2291595" y="562434"/>
                  </a:lnTo>
                  <a:lnTo>
                    <a:pt x="0" y="562434"/>
                  </a:lnTo>
                  <a:close/>
                </a:path>
              </a:pathLst>
            </a:custGeom>
            <a:solidFill>
              <a:srgbClr val="2B4A9D"/>
            </a:solidFill>
            <a:ln w="38100" cap="sq">
              <a:solidFill>
                <a:srgbClr val="F1F2F2"/>
              </a:solidFill>
              <a:prstDash val="solid"/>
              <a:miter/>
            </a:ln>
          </p:spPr>
        </p:sp>
        <p:sp>
          <p:nvSpPr>
            <p:cNvPr id="10" name="TextBox 10"/>
            <p:cNvSpPr txBox="1"/>
            <p:nvPr/>
          </p:nvSpPr>
          <p:spPr>
            <a:xfrm>
              <a:off x="0" y="-85725"/>
              <a:ext cx="2291595" cy="648159"/>
            </a:xfrm>
            <a:prstGeom prst="rect">
              <a:avLst/>
            </a:prstGeom>
          </p:spPr>
          <p:txBody>
            <a:bodyPr lIns="50800" tIns="50800" rIns="50800" bIns="50800" rtlCol="0" anchor="ctr"/>
            <a:lstStyle/>
            <a:p>
              <a:pPr algn="ctr">
                <a:lnSpc>
                  <a:spcPts val="6159"/>
                </a:lnSpc>
                <a:spcBef>
                  <a:spcPct val="0"/>
                </a:spcBef>
              </a:pPr>
              <a:r>
                <a:rPr lang="en-US" sz="4399">
                  <a:solidFill>
                    <a:srgbClr val="000000"/>
                  </a:solidFill>
                  <a:latin typeface="Fredoka"/>
                  <a:ea typeface="Fredoka"/>
                  <a:cs typeface="Fredoka"/>
                  <a:sym typeface="Fredoka"/>
                </a:rPr>
                <a:t>Cronbach's alpha Analysis of the questionnaire</a:t>
              </a:r>
            </a:p>
          </p:txBody>
        </p:sp>
      </p:grpSp>
      <p:sp>
        <p:nvSpPr>
          <p:cNvPr id="11" name="Freeform 11"/>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2" name="Freeform 12"/>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grpSp>
        <p:nvGrpSpPr>
          <p:cNvPr id="13" name="Group 13"/>
          <p:cNvGrpSpPr/>
          <p:nvPr/>
        </p:nvGrpSpPr>
        <p:grpSpPr>
          <a:xfrm>
            <a:off x="-576611" y="9612555"/>
            <a:ext cx="19974273" cy="1861295"/>
            <a:chOff x="0" y="0"/>
            <a:chExt cx="5260714" cy="490218"/>
          </a:xfrm>
        </p:grpSpPr>
        <p:sp>
          <p:nvSpPr>
            <p:cNvPr id="14" name="Freeform 14"/>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5" name="TextBox 15"/>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r>
                <a:rPr lang="en-US" sz="1899">
                  <a:solidFill>
                    <a:srgbClr val="FFFFFF"/>
                  </a:solidFill>
                  <a:latin typeface="Canva Sans"/>
                  <a:ea typeface="Canva Sans"/>
                  <a:cs typeface="Canva Sans"/>
                  <a:sym typeface="Canva Sans"/>
                </a:rPr>
                <a:t>https://colab.research.google.com/drive/1ml7_3yBYGgy3peZbmea9njw3DBafVuaz?usp=sharing</a:t>
              </a:r>
            </a:p>
          </p:txBody>
        </p:sp>
      </p:grpSp>
      <p:sp>
        <p:nvSpPr>
          <p:cNvPr id="16" name="TextBox 16"/>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48</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5139012" y="226691"/>
            <a:ext cx="8675309" cy="1530093"/>
            <a:chOff x="0" y="0"/>
            <a:chExt cx="2284855" cy="402987"/>
          </a:xfrm>
        </p:grpSpPr>
        <p:sp>
          <p:nvSpPr>
            <p:cNvPr id="6" name="Freeform 6"/>
            <p:cNvSpPr/>
            <p:nvPr/>
          </p:nvSpPr>
          <p:spPr>
            <a:xfrm>
              <a:off x="0" y="0"/>
              <a:ext cx="2284855" cy="402987"/>
            </a:xfrm>
            <a:custGeom>
              <a:avLst/>
              <a:gdLst/>
              <a:ahLst/>
              <a:cxnLst/>
              <a:rect l="l" t="t" r="r" b="b"/>
              <a:pathLst>
                <a:path w="2284855" h="402987">
                  <a:moveTo>
                    <a:pt x="0" y="0"/>
                  </a:moveTo>
                  <a:lnTo>
                    <a:pt x="2284855" y="0"/>
                  </a:lnTo>
                  <a:lnTo>
                    <a:pt x="2284855" y="402987"/>
                  </a:lnTo>
                  <a:lnTo>
                    <a:pt x="0" y="402987"/>
                  </a:lnTo>
                  <a:close/>
                </a:path>
              </a:pathLst>
            </a:custGeom>
            <a:solidFill>
              <a:srgbClr val="2B4A9D"/>
            </a:solidFill>
            <a:ln w="38100" cap="sq">
              <a:solidFill>
                <a:srgbClr val="F1F2F2"/>
              </a:solidFill>
              <a:prstDash val="solid"/>
              <a:miter/>
            </a:ln>
          </p:spPr>
        </p:sp>
        <p:sp>
          <p:nvSpPr>
            <p:cNvPr id="7" name="TextBox 7"/>
            <p:cNvSpPr txBox="1"/>
            <p:nvPr/>
          </p:nvSpPr>
          <p:spPr>
            <a:xfrm>
              <a:off x="0" y="-85725"/>
              <a:ext cx="2284855" cy="488712"/>
            </a:xfrm>
            <a:prstGeom prst="rect">
              <a:avLst/>
            </a:prstGeom>
          </p:spPr>
          <p:txBody>
            <a:bodyPr lIns="50800" tIns="50800" rIns="50800" bIns="50800" rtlCol="0" anchor="ctr"/>
            <a:lstStyle/>
            <a:p>
              <a:pPr algn="ctr">
                <a:lnSpc>
                  <a:spcPts val="6159"/>
                </a:lnSpc>
                <a:spcBef>
                  <a:spcPct val="0"/>
                </a:spcBef>
              </a:pPr>
              <a:r>
                <a:rPr lang="en-US" sz="4399">
                  <a:solidFill>
                    <a:srgbClr val="000000"/>
                  </a:solidFill>
                  <a:latin typeface="Fredoka"/>
                  <a:ea typeface="Fredoka"/>
                  <a:cs typeface="Fredoka"/>
                  <a:sym typeface="Fredoka"/>
                </a:rPr>
                <a:t>Sentiment Analysis Technique</a:t>
              </a:r>
            </a:p>
          </p:txBody>
        </p:sp>
      </p:grpSp>
      <p:sp>
        <p:nvSpPr>
          <p:cNvPr id="8" name="Freeform 8"/>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0" name="Group 10"/>
          <p:cNvGrpSpPr/>
          <p:nvPr/>
        </p:nvGrpSpPr>
        <p:grpSpPr>
          <a:xfrm>
            <a:off x="-576611" y="9612555"/>
            <a:ext cx="19974273" cy="1861295"/>
            <a:chOff x="0" y="0"/>
            <a:chExt cx="5260714" cy="490218"/>
          </a:xfrm>
        </p:grpSpPr>
        <p:sp>
          <p:nvSpPr>
            <p:cNvPr id="11" name="Freeform 11"/>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2" name="TextBox 12"/>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2732687" y="3106177"/>
            <a:ext cx="12822626" cy="4074646"/>
          </a:xfrm>
          <a:custGeom>
            <a:avLst/>
            <a:gdLst/>
            <a:ahLst/>
            <a:cxnLst/>
            <a:rect l="l" t="t" r="r" b="b"/>
            <a:pathLst>
              <a:path w="12822626" h="4074646">
                <a:moveTo>
                  <a:pt x="0" y="0"/>
                </a:moveTo>
                <a:lnTo>
                  <a:pt x="12822626" y="0"/>
                </a:lnTo>
                <a:lnTo>
                  <a:pt x="12822626" y="4074646"/>
                </a:lnTo>
                <a:lnTo>
                  <a:pt x="0" y="4074646"/>
                </a:lnTo>
                <a:lnTo>
                  <a:pt x="0" y="0"/>
                </a:lnTo>
                <a:close/>
              </a:path>
            </a:pathLst>
          </a:custGeom>
          <a:blipFill>
            <a:blip r:embed="rId8"/>
            <a:stretch>
              <a:fillRect/>
            </a:stretch>
          </a:blipFill>
        </p:spPr>
      </p:sp>
      <p:sp>
        <p:nvSpPr>
          <p:cNvPr id="14" name="TextBox 14"/>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49</a:t>
            </a:r>
          </a:p>
        </p:txBody>
      </p:sp>
      <p:sp>
        <p:nvSpPr>
          <p:cNvPr id="15" name="TextBox 15"/>
          <p:cNvSpPr txBox="1"/>
          <p:nvPr/>
        </p:nvSpPr>
        <p:spPr>
          <a:xfrm>
            <a:off x="1488755" y="7795260"/>
            <a:ext cx="15770545" cy="815340"/>
          </a:xfrm>
          <a:prstGeom prst="rect">
            <a:avLst/>
          </a:prstGeom>
        </p:spPr>
        <p:txBody>
          <a:bodyPr lIns="0" tIns="0" rIns="0" bIns="0" rtlCol="0" anchor="t">
            <a:spAutoFit/>
          </a:bodyPr>
          <a:lstStyle/>
          <a:p>
            <a:pPr algn="ctr">
              <a:lnSpc>
                <a:spcPts val="3359"/>
              </a:lnSpc>
            </a:pPr>
            <a:r>
              <a:rPr lang="en-US" sz="2400">
                <a:solidFill>
                  <a:srgbClr val="000000"/>
                </a:solidFill>
                <a:latin typeface="Canva Sans"/>
                <a:ea typeface="Canva Sans"/>
                <a:cs typeface="Canva Sans"/>
                <a:sym typeface="Canva Sans"/>
              </a:rPr>
              <a:t>We used Vader-Lexicon to score the sentiments. </a:t>
            </a:r>
          </a:p>
          <a:p>
            <a:pPr algn="ctr">
              <a:lnSpc>
                <a:spcPts val="3359"/>
              </a:lnSpc>
            </a:pPr>
            <a:r>
              <a:rPr lang="en-US" sz="2400">
                <a:solidFill>
                  <a:srgbClr val="000000"/>
                </a:solidFill>
                <a:latin typeface="Canva Sans"/>
                <a:ea typeface="Canva Sans"/>
                <a:cs typeface="Canva Sans"/>
                <a:sym typeface="Canva Sans"/>
              </a:rPr>
              <a:t>It is a rule-based and context-based algorithm to score the polarity.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
        <p:nvSpPr>
          <p:cNvPr id="5" name="Freeform 5"/>
          <p:cNvSpPr/>
          <p:nvPr/>
        </p:nvSpPr>
        <p:spPr>
          <a:xfrm>
            <a:off x="13142605" y="3407052"/>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a:off x="0" y="3357317"/>
            <a:ext cx="4927677" cy="1532060"/>
          </a:xfrm>
          <a:custGeom>
            <a:avLst/>
            <a:gdLst/>
            <a:ahLst/>
            <a:cxnLst/>
            <a:rect l="l" t="t" r="r" b="b"/>
            <a:pathLst>
              <a:path w="4927677" h="1532060">
                <a:moveTo>
                  <a:pt x="0" y="0"/>
                </a:moveTo>
                <a:lnTo>
                  <a:pt x="4927677" y="0"/>
                </a:lnTo>
                <a:lnTo>
                  <a:pt x="4927677" y="1532059"/>
                </a:lnTo>
                <a:lnTo>
                  <a:pt x="0" y="153205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7" name="Group 7"/>
          <p:cNvGrpSpPr/>
          <p:nvPr/>
        </p:nvGrpSpPr>
        <p:grpSpPr>
          <a:xfrm>
            <a:off x="1028700" y="3357317"/>
            <a:ext cx="7373777" cy="5900983"/>
            <a:chOff x="0" y="0"/>
            <a:chExt cx="1942065" cy="1554168"/>
          </a:xfrm>
        </p:grpSpPr>
        <p:sp>
          <p:nvSpPr>
            <p:cNvPr id="8" name="Freeform 8"/>
            <p:cNvSpPr/>
            <p:nvPr/>
          </p:nvSpPr>
          <p:spPr>
            <a:xfrm>
              <a:off x="0" y="0"/>
              <a:ext cx="1942065" cy="1554168"/>
            </a:xfrm>
            <a:custGeom>
              <a:avLst/>
              <a:gdLst/>
              <a:ahLst/>
              <a:cxnLst/>
              <a:rect l="l" t="t" r="r" b="b"/>
              <a:pathLst>
                <a:path w="1942065" h="1554168">
                  <a:moveTo>
                    <a:pt x="0" y="0"/>
                  </a:moveTo>
                  <a:lnTo>
                    <a:pt x="1942065" y="0"/>
                  </a:lnTo>
                  <a:lnTo>
                    <a:pt x="1942065" y="1554168"/>
                  </a:lnTo>
                  <a:lnTo>
                    <a:pt x="0" y="1554168"/>
                  </a:lnTo>
                  <a:close/>
                </a:path>
              </a:pathLst>
            </a:custGeom>
            <a:solidFill>
              <a:srgbClr val="F1F2F2"/>
            </a:solidFill>
          </p:spPr>
        </p:sp>
        <p:sp>
          <p:nvSpPr>
            <p:cNvPr id="9" name="TextBox 9"/>
            <p:cNvSpPr txBox="1"/>
            <p:nvPr/>
          </p:nvSpPr>
          <p:spPr>
            <a:xfrm>
              <a:off x="0" y="-38100"/>
              <a:ext cx="1942065" cy="1592268"/>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2979113" y="687305"/>
            <a:ext cx="12329775" cy="1730229"/>
            <a:chOff x="0" y="0"/>
            <a:chExt cx="3247348" cy="455698"/>
          </a:xfrm>
        </p:grpSpPr>
        <p:sp>
          <p:nvSpPr>
            <p:cNvPr id="11" name="Freeform 11"/>
            <p:cNvSpPr/>
            <p:nvPr/>
          </p:nvSpPr>
          <p:spPr>
            <a:xfrm>
              <a:off x="0" y="0"/>
              <a:ext cx="3247348" cy="455698"/>
            </a:xfrm>
            <a:custGeom>
              <a:avLst/>
              <a:gdLst/>
              <a:ahLst/>
              <a:cxnLst/>
              <a:rect l="l" t="t" r="r" b="b"/>
              <a:pathLst>
                <a:path w="3247348" h="455698">
                  <a:moveTo>
                    <a:pt x="0" y="0"/>
                  </a:moveTo>
                  <a:lnTo>
                    <a:pt x="3247348" y="0"/>
                  </a:lnTo>
                  <a:lnTo>
                    <a:pt x="3247348" y="455698"/>
                  </a:lnTo>
                  <a:lnTo>
                    <a:pt x="0" y="455698"/>
                  </a:lnTo>
                  <a:close/>
                </a:path>
              </a:pathLst>
            </a:custGeom>
            <a:solidFill>
              <a:srgbClr val="2B4A9D"/>
            </a:solidFill>
            <a:ln w="38100" cap="sq">
              <a:solidFill>
                <a:srgbClr val="F1F2F2"/>
              </a:solidFill>
              <a:prstDash val="solid"/>
              <a:miter/>
            </a:ln>
          </p:spPr>
        </p:sp>
        <p:sp>
          <p:nvSpPr>
            <p:cNvPr id="12" name="TextBox 12"/>
            <p:cNvSpPr txBox="1"/>
            <p:nvPr/>
          </p:nvSpPr>
          <p:spPr>
            <a:xfrm>
              <a:off x="0" y="-38100"/>
              <a:ext cx="3247348" cy="493798"/>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4285782" y="2417534"/>
            <a:ext cx="859614" cy="1291769"/>
          </a:xfrm>
          <a:custGeom>
            <a:avLst/>
            <a:gdLst/>
            <a:ahLst/>
            <a:cxnLst/>
            <a:rect l="l" t="t" r="r" b="b"/>
            <a:pathLst>
              <a:path w="859614" h="1291769">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4" name="TextBox 14"/>
          <p:cNvSpPr txBox="1"/>
          <p:nvPr/>
        </p:nvSpPr>
        <p:spPr>
          <a:xfrm>
            <a:off x="2517916" y="904875"/>
            <a:ext cx="13252168"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RESEARCH TYPES</a:t>
            </a:r>
          </a:p>
        </p:txBody>
      </p:sp>
      <p:sp>
        <p:nvSpPr>
          <p:cNvPr id="15" name="TextBox 15"/>
          <p:cNvSpPr txBox="1"/>
          <p:nvPr/>
        </p:nvSpPr>
        <p:spPr>
          <a:xfrm>
            <a:off x="1659336" y="4645894"/>
            <a:ext cx="6112505" cy="4612406"/>
          </a:xfrm>
          <a:prstGeom prst="rect">
            <a:avLst/>
          </a:prstGeom>
        </p:spPr>
        <p:txBody>
          <a:bodyPr lIns="0" tIns="0" rIns="0" bIns="0" rtlCol="0" anchor="t">
            <a:spAutoFit/>
          </a:bodyPr>
          <a:lstStyle/>
          <a:p>
            <a:pPr marL="707669" lvl="1" indent="-353835" algn="l">
              <a:lnSpc>
                <a:spcPts val="4588"/>
              </a:lnSpc>
              <a:buFont typeface="Arial"/>
              <a:buChar char="•"/>
            </a:pPr>
            <a:r>
              <a:rPr lang="en-US" sz="3277">
                <a:solidFill>
                  <a:srgbClr val="000000"/>
                </a:solidFill>
                <a:latin typeface="Nunito Bold"/>
                <a:ea typeface="Nunito Bold"/>
                <a:cs typeface="Nunito Bold"/>
                <a:sym typeface="Nunito Bold"/>
              </a:rPr>
              <a:t>Focus on solving real world problems</a:t>
            </a:r>
          </a:p>
          <a:p>
            <a:pPr marL="707669" lvl="1" indent="-353835" algn="l">
              <a:lnSpc>
                <a:spcPts val="4588"/>
              </a:lnSpc>
              <a:buFont typeface="Arial"/>
              <a:buChar char="•"/>
            </a:pPr>
            <a:r>
              <a:rPr lang="en-US" sz="3277">
                <a:solidFill>
                  <a:srgbClr val="000000"/>
                </a:solidFill>
                <a:latin typeface="Nunito Bold"/>
                <a:ea typeface="Nunito Bold"/>
                <a:cs typeface="Nunito Bold"/>
                <a:sym typeface="Nunito Bold"/>
              </a:rPr>
              <a:t>Application of theoretical knowledge to practical situations</a:t>
            </a:r>
          </a:p>
          <a:p>
            <a:pPr marL="707669" lvl="1" indent="-353835" algn="l">
              <a:lnSpc>
                <a:spcPts val="4588"/>
              </a:lnSpc>
              <a:buFont typeface="Arial"/>
              <a:buChar char="•"/>
            </a:pPr>
            <a:r>
              <a:rPr lang="en-US" sz="3277">
                <a:solidFill>
                  <a:srgbClr val="000000"/>
                </a:solidFill>
                <a:latin typeface="Nunito Bold"/>
                <a:ea typeface="Nunito Bold"/>
                <a:cs typeface="Nunito Bold"/>
                <a:sym typeface="Nunito Bold"/>
              </a:rPr>
              <a:t>Seeks to develop insights and tools directly applicable to businesses</a:t>
            </a:r>
          </a:p>
        </p:txBody>
      </p:sp>
      <p:sp>
        <p:nvSpPr>
          <p:cNvPr id="16" name="TextBox 16"/>
          <p:cNvSpPr txBox="1"/>
          <p:nvPr/>
        </p:nvSpPr>
        <p:spPr>
          <a:xfrm>
            <a:off x="2277086" y="3811767"/>
            <a:ext cx="4877004" cy="646430"/>
          </a:xfrm>
          <a:prstGeom prst="rect">
            <a:avLst/>
          </a:prstGeom>
        </p:spPr>
        <p:txBody>
          <a:bodyPr lIns="0" tIns="0" rIns="0" bIns="0" rtlCol="0" anchor="t">
            <a:spAutoFit/>
          </a:bodyPr>
          <a:lstStyle/>
          <a:p>
            <a:pPr algn="ctr">
              <a:lnSpc>
                <a:spcPts val="5320"/>
              </a:lnSpc>
            </a:pPr>
            <a:r>
              <a:rPr lang="en-US" sz="3800">
                <a:solidFill>
                  <a:srgbClr val="000000"/>
                </a:solidFill>
                <a:latin typeface="Fredoka"/>
                <a:ea typeface="Fredoka"/>
                <a:cs typeface="Fredoka"/>
                <a:sym typeface="Fredoka"/>
              </a:rPr>
              <a:t>APPLIED RESEARCH</a:t>
            </a:r>
          </a:p>
        </p:txBody>
      </p:sp>
      <p:grpSp>
        <p:nvGrpSpPr>
          <p:cNvPr id="17" name="Group 17"/>
          <p:cNvGrpSpPr/>
          <p:nvPr/>
        </p:nvGrpSpPr>
        <p:grpSpPr>
          <a:xfrm>
            <a:off x="9885523" y="3407052"/>
            <a:ext cx="7373777" cy="5900983"/>
            <a:chOff x="0" y="0"/>
            <a:chExt cx="1942065" cy="1554168"/>
          </a:xfrm>
        </p:grpSpPr>
        <p:sp>
          <p:nvSpPr>
            <p:cNvPr id="18" name="Freeform 18"/>
            <p:cNvSpPr/>
            <p:nvPr/>
          </p:nvSpPr>
          <p:spPr>
            <a:xfrm>
              <a:off x="0" y="0"/>
              <a:ext cx="1942065" cy="1554168"/>
            </a:xfrm>
            <a:custGeom>
              <a:avLst/>
              <a:gdLst/>
              <a:ahLst/>
              <a:cxnLst/>
              <a:rect l="l" t="t" r="r" b="b"/>
              <a:pathLst>
                <a:path w="1942065" h="1554168">
                  <a:moveTo>
                    <a:pt x="0" y="0"/>
                  </a:moveTo>
                  <a:lnTo>
                    <a:pt x="1942065" y="0"/>
                  </a:lnTo>
                  <a:lnTo>
                    <a:pt x="1942065" y="1554168"/>
                  </a:lnTo>
                  <a:lnTo>
                    <a:pt x="0" y="1554168"/>
                  </a:lnTo>
                  <a:close/>
                </a:path>
              </a:pathLst>
            </a:custGeom>
            <a:solidFill>
              <a:srgbClr val="F1F2F2"/>
            </a:solidFill>
          </p:spPr>
        </p:sp>
        <p:sp>
          <p:nvSpPr>
            <p:cNvPr id="19" name="TextBox 19"/>
            <p:cNvSpPr txBox="1"/>
            <p:nvPr/>
          </p:nvSpPr>
          <p:spPr>
            <a:xfrm>
              <a:off x="0" y="-38100"/>
              <a:ext cx="1942065" cy="1592268"/>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10516159" y="4695629"/>
            <a:ext cx="6112505" cy="4612406"/>
          </a:xfrm>
          <a:prstGeom prst="rect">
            <a:avLst/>
          </a:prstGeom>
        </p:spPr>
        <p:txBody>
          <a:bodyPr lIns="0" tIns="0" rIns="0" bIns="0" rtlCol="0" anchor="t">
            <a:spAutoFit/>
          </a:bodyPr>
          <a:lstStyle/>
          <a:p>
            <a:pPr marL="707669" lvl="1" indent="-353835" algn="l">
              <a:lnSpc>
                <a:spcPts val="4588"/>
              </a:lnSpc>
              <a:buFont typeface="Arial"/>
              <a:buChar char="•"/>
            </a:pPr>
            <a:r>
              <a:rPr lang="en-US" sz="3277">
                <a:solidFill>
                  <a:srgbClr val="000000"/>
                </a:solidFill>
                <a:latin typeface="Nunito Bold"/>
                <a:ea typeface="Nunito Bold"/>
                <a:cs typeface="Nunito Bold"/>
                <a:sym typeface="Nunito Bold"/>
              </a:rPr>
              <a:t>In this research, NLP techniques will be used to analyze and process large volume of unstructured data</a:t>
            </a:r>
          </a:p>
          <a:p>
            <a:pPr marL="707669" lvl="1" indent="-353835" algn="l">
              <a:lnSpc>
                <a:spcPts val="4588"/>
              </a:lnSpc>
              <a:buFont typeface="Arial"/>
              <a:buChar char="•"/>
            </a:pPr>
            <a:r>
              <a:rPr lang="en-US" sz="3277">
                <a:solidFill>
                  <a:srgbClr val="000000"/>
                </a:solidFill>
                <a:latin typeface="Nunito Bold"/>
                <a:ea typeface="Nunito Bold"/>
                <a:cs typeface="Nunito Bold"/>
                <a:sym typeface="Nunito Bold"/>
              </a:rPr>
              <a:t>Aims to quantify sentiments, identify trends and extract insights</a:t>
            </a:r>
          </a:p>
        </p:txBody>
      </p:sp>
      <p:sp>
        <p:nvSpPr>
          <p:cNvPr id="21" name="TextBox 21"/>
          <p:cNvSpPr txBox="1"/>
          <p:nvPr/>
        </p:nvSpPr>
        <p:spPr>
          <a:xfrm>
            <a:off x="10382756" y="3841294"/>
            <a:ext cx="6379311" cy="596900"/>
          </a:xfrm>
          <a:prstGeom prst="rect">
            <a:avLst/>
          </a:prstGeom>
        </p:spPr>
        <p:txBody>
          <a:bodyPr lIns="0" tIns="0" rIns="0" bIns="0" rtlCol="0" anchor="t">
            <a:spAutoFit/>
          </a:bodyPr>
          <a:lstStyle/>
          <a:p>
            <a:pPr algn="ctr">
              <a:lnSpc>
                <a:spcPts val="4900"/>
              </a:lnSpc>
            </a:pPr>
            <a:r>
              <a:rPr lang="en-US" sz="3500">
                <a:solidFill>
                  <a:srgbClr val="000000"/>
                </a:solidFill>
                <a:latin typeface="Fredoka"/>
                <a:ea typeface="Fredoka"/>
                <a:cs typeface="Fredoka"/>
                <a:sym typeface="Fredoka"/>
              </a:rPr>
              <a:t>QUANTITATIVE RESEARCH</a:t>
            </a:r>
          </a:p>
        </p:txBody>
      </p:sp>
      <p:sp>
        <p:nvSpPr>
          <p:cNvPr id="22" name="Freeform 22"/>
          <p:cNvSpPr/>
          <p:nvPr/>
        </p:nvSpPr>
        <p:spPr>
          <a:xfrm>
            <a:off x="13142605" y="2417534"/>
            <a:ext cx="859614" cy="1291769"/>
          </a:xfrm>
          <a:custGeom>
            <a:avLst/>
            <a:gdLst/>
            <a:ahLst/>
            <a:cxnLst/>
            <a:rect l="l" t="t" r="r" b="b"/>
            <a:pathLst>
              <a:path w="859614" h="1291769">
                <a:moveTo>
                  <a:pt x="0" y="0"/>
                </a:moveTo>
                <a:lnTo>
                  <a:pt x="859613" y="0"/>
                </a:lnTo>
                <a:lnTo>
                  <a:pt x="859613" y="1291769"/>
                </a:lnTo>
                <a:lnTo>
                  <a:pt x="0" y="129176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23" name="Group 23"/>
          <p:cNvGrpSpPr/>
          <p:nvPr/>
        </p:nvGrpSpPr>
        <p:grpSpPr>
          <a:xfrm>
            <a:off x="-576611" y="9674598"/>
            <a:ext cx="19974273" cy="1861295"/>
            <a:chOff x="0" y="0"/>
            <a:chExt cx="5260714" cy="490218"/>
          </a:xfrm>
        </p:grpSpPr>
        <p:sp>
          <p:nvSpPr>
            <p:cNvPr id="24" name="Freeform 24"/>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25" name="TextBox 25"/>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26" name="TextBox 26"/>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5</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3"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
        <p:nvSpPr>
          <p:cNvPr id="5" name="Freeform 5"/>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576611" y="9612555"/>
            <a:ext cx="19974273" cy="1861295"/>
            <a:chOff x="0" y="0"/>
            <a:chExt cx="5260714" cy="490218"/>
          </a:xfrm>
        </p:grpSpPr>
        <p:sp>
          <p:nvSpPr>
            <p:cNvPr id="7" name="Freeform 7"/>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8" name="TextBox 8"/>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543721" y="687305"/>
            <a:ext cx="9200557" cy="1984335"/>
            <a:chOff x="0" y="0"/>
            <a:chExt cx="2423192" cy="522623"/>
          </a:xfrm>
        </p:grpSpPr>
        <p:sp>
          <p:nvSpPr>
            <p:cNvPr id="10" name="Freeform 10"/>
            <p:cNvSpPr/>
            <p:nvPr/>
          </p:nvSpPr>
          <p:spPr>
            <a:xfrm>
              <a:off x="0" y="0"/>
              <a:ext cx="2423192" cy="522623"/>
            </a:xfrm>
            <a:custGeom>
              <a:avLst/>
              <a:gdLst/>
              <a:ahLst/>
              <a:cxnLst/>
              <a:rect l="l" t="t" r="r" b="b"/>
              <a:pathLst>
                <a:path w="2423192" h="522623">
                  <a:moveTo>
                    <a:pt x="0" y="0"/>
                  </a:moveTo>
                  <a:lnTo>
                    <a:pt x="2423192" y="0"/>
                  </a:lnTo>
                  <a:lnTo>
                    <a:pt x="2423192" y="522623"/>
                  </a:lnTo>
                  <a:lnTo>
                    <a:pt x="0" y="522623"/>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2423192" cy="560723"/>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12" name="Table 12"/>
          <p:cNvGraphicFramePr>
            <a:graphicFrameLocks noGrp="1"/>
          </p:cNvGraphicFramePr>
          <p:nvPr/>
        </p:nvGraphicFramePr>
        <p:xfrm>
          <a:off x="1661107" y="3439173"/>
          <a:ext cx="14965785" cy="4429242"/>
        </p:xfrm>
        <a:graphic>
          <a:graphicData uri="http://schemas.openxmlformats.org/drawingml/2006/table">
            <a:tbl>
              <a:tblPr/>
              <a:tblGrid>
                <a:gridCol w="3907530">
                  <a:extLst>
                    <a:ext uri="{9D8B030D-6E8A-4147-A177-3AD203B41FA5}">
                      <a16:colId xmlns:a16="http://schemas.microsoft.com/office/drawing/2014/main" val="20000"/>
                    </a:ext>
                  </a:extLst>
                </a:gridCol>
                <a:gridCol w="11058255">
                  <a:extLst>
                    <a:ext uri="{9D8B030D-6E8A-4147-A177-3AD203B41FA5}">
                      <a16:colId xmlns:a16="http://schemas.microsoft.com/office/drawing/2014/main" val="20001"/>
                    </a:ext>
                  </a:extLst>
                </a:gridCol>
              </a:tblGrid>
              <a:tr h="1245983">
                <a:tc>
                  <a:txBody>
                    <a:bodyPr/>
                    <a:lstStyle/>
                    <a:p>
                      <a:pPr algn="ctr">
                        <a:lnSpc>
                          <a:spcPts val="5599"/>
                        </a:lnSpc>
                        <a:defRPr/>
                      </a:pPr>
                      <a:r>
                        <a:rPr lang="en-US" sz="3999">
                          <a:solidFill>
                            <a:srgbClr val="000000"/>
                          </a:solidFill>
                          <a:latin typeface="Fredoka"/>
                          <a:ea typeface="Fredoka"/>
                          <a:cs typeface="Fredoka"/>
                          <a:sym typeface="Fredoka"/>
                        </a:rPr>
                        <a:t>Test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Canva Sans Bold"/>
                          <a:ea typeface="Canva Sans Bold"/>
                          <a:cs typeface="Canva Sans Bold"/>
                          <a:sym typeface="Canva Sans Bold"/>
                        </a:rPr>
                        <a:t>Paired T-test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67242">
                <a:tc>
                  <a:txBody>
                    <a:bodyPr/>
                    <a:lstStyle/>
                    <a:p>
                      <a:pPr algn="ctr">
                        <a:lnSpc>
                          <a:spcPts val="5599"/>
                        </a:lnSpc>
                        <a:defRPr/>
                      </a:pPr>
                      <a:r>
                        <a:rPr lang="en-US" sz="3999">
                          <a:solidFill>
                            <a:srgbClr val="000000"/>
                          </a:solidFill>
                          <a:latin typeface="Fredoka"/>
                          <a:ea typeface="Fredoka"/>
                          <a:cs typeface="Fredoka"/>
                          <a:sym typeface="Fredoka"/>
                        </a:rPr>
                        <a:t>p-value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199"/>
                        </a:lnSpc>
                        <a:defRPr/>
                      </a:pPr>
                      <a:r>
                        <a:rPr lang="en-US" sz="2999">
                          <a:solidFill>
                            <a:srgbClr val="000000"/>
                          </a:solidFill>
                          <a:latin typeface="Canva Sans"/>
                          <a:ea typeface="Canva Sans"/>
                          <a:cs typeface="Canva Sans"/>
                          <a:sym typeface="Canva Sans"/>
                        </a:rPr>
                        <a:t>0.0000003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16017">
                <a:tc>
                  <a:txBody>
                    <a:bodyPr/>
                    <a:lstStyle/>
                    <a:p>
                      <a:pPr algn="ctr">
                        <a:lnSpc>
                          <a:spcPts val="5599"/>
                        </a:lnSpc>
                        <a:defRPr/>
                      </a:pPr>
                      <a:r>
                        <a:rPr lang="en-US" sz="3999">
                          <a:solidFill>
                            <a:srgbClr val="000000"/>
                          </a:solidFill>
                          <a:latin typeface="Fredoka"/>
                          <a:ea typeface="Fredoka"/>
                          <a:cs typeface="Fredoka"/>
                          <a:sym typeface="Fredoka"/>
                        </a:rPr>
                        <a:t>Conclusion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Canva Sans"/>
                          <a:ea typeface="Canva Sans"/>
                          <a:cs typeface="Canva Sans"/>
                          <a:sym typeface="Canva Sans"/>
                        </a:rPr>
                        <a:t>Google review sentiments are significantly different than the surveyed review sentiments.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3" name="TextBox 13"/>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50</a:t>
            </a:r>
          </a:p>
        </p:txBody>
      </p:sp>
      <p:sp>
        <p:nvSpPr>
          <p:cNvPr id="14" name="TextBox 14"/>
          <p:cNvSpPr txBox="1"/>
          <p:nvPr/>
        </p:nvSpPr>
        <p:spPr>
          <a:xfrm>
            <a:off x="4543721" y="904875"/>
            <a:ext cx="9200557" cy="1574070"/>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HYPOTHESIS 1</a:t>
            </a:r>
          </a:p>
          <a:p>
            <a:pPr algn="ctr">
              <a:lnSpc>
                <a:spcPts val="3079"/>
              </a:lnSpc>
            </a:pPr>
            <a:r>
              <a:rPr lang="en-US" sz="2199">
                <a:solidFill>
                  <a:srgbClr val="000000"/>
                </a:solidFill>
                <a:latin typeface="Fredoka"/>
                <a:ea typeface="Fredoka"/>
                <a:cs typeface="Fredoka"/>
                <a:sym typeface="Fredoka"/>
              </a:rPr>
              <a:t>IMPACT OF SENTIMENT ON ONLINE BRAND REPUTATION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3"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
        <p:nvSpPr>
          <p:cNvPr id="5" name="Freeform 5"/>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576611" y="9612555"/>
            <a:ext cx="19974273" cy="1861295"/>
            <a:chOff x="0" y="0"/>
            <a:chExt cx="5260714" cy="490218"/>
          </a:xfrm>
        </p:grpSpPr>
        <p:sp>
          <p:nvSpPr>
            <p:cNvPr id="7" name="Freeform 7"/>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8" name="TextBox 8"/>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543721" y="687305"/>
            <a:ext cx="9200557" cy="1984335"/>
            <a:chOff x="0" y="0"/>
            <a:chExt cx="2423192" cy="522623"/>
          </a:xfrm>
        </p:grpSpPr>
        <p:sp>
          <p:nvSpPr>
            <p:cNvPr id="10" name="Freeform 10"/>
            <p:cNvSpPr/>
            <p:nvPr/>
          </p:nvSpPr>
          <p:spPr>
            <a:xfrm>
              <a:off x="0" y="0"/>
              <a:ext cx="2423192" cy="522623"/>
            </a:xfrm>
            <a:custGeom>
              <a:avLst/>
              <a:gdLst/>
              <a:ahLst/>
              <a:cxnLst/>
              <a:rect l="l" t="t" r="r" b="b"/>
              <a:pathLst>
                <a:path w="2423192" h="522623">
                  <a:moveTo>
                    <a:pt x="0" y="0"/>
                  </a:moveTo>
                  <a:lnTo>
                    <a:pt x="2423192" y="0"/>
                  </a:lnTo>
                  <a:lnTo>
                    <a:pt x="2423192" y="522623"/>
                  </a:lnTo>
                  <a:lnTo>
                    <a:pt x="0" y="522623"/>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2423192" cy="560723"/>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12" name="Table 12"/>
          <p:cNvGraphicFramePr>
            <a:graphicFrameLocks noGrp="1"/>
          </p:cNvGraphicFramePr>
          <p:nvPr/>
        </p:nvGraphicFramePr>
        <p:xfrm>
          <a:off x="2356303" y="3541532"/>
          <a:ext cx="14442659" cy="4429242"/>
        </p:xfrm>
        <a:graphic>
          <a:graphicData uri="http://schemas.openxmlformats.org/drawingml/2006/table">
            <a:tbl>
              <a:tblPr/>
              <a:tblGrid>
                <a:gridCol w="3907892">
                  <a:extLst>
                    <a:ext uri="{9D8B030D-6E8A-4147-A177-3AD203B41FA5}">
                      <a16:colId xmlns:a16="http://schemas.microsoft.com/office/drawing/2014/main" val="20000"/>
                    </a:ext>
                  </a:extLst>
                </a:gridCol>
                <a:gridCol w="10534768">
                  <a:extLst>
                    <a:ext uri="{9D8B030D-6E8A-4147-A177-3AD203B41FA5}">
                      <a16:colId xmlns:a16="http://schemas.microsoft.com/office/drawing/2014/main" val="20001"/>
                    </a:ext>
                  </a:extLst>
                </a:gridCol>
              </a:tblGrid>
              <a:tr h="1245983">
                <a:tc>
                  <a:txBody>
                    <a:bodyPr/>
                    <a:lstStyle/>
                    <a:p>
                      <a:pPr algn="ctr">
                        <a:lnSpc>
                          <a:spcPts val="5599"/>
                        </a:lnSpc>
                        <a:defRPr/>
                      </a:pPr>
                      <a:r>
                        <a:rPr lang="en-US" sz="3999">
                          <a:solidFill>
                            <a:srgbClr val="000000"/>
                          </a:solidFill>
                          <a:latin typeface="Fredoka"/>
                          <a:ea typeface="Fredoka"/>
                          <a:cs typeface="Fredoka"/>
                          <a:sym typeface="Fredoka"/>
                        </a:rPr>
                        <a:t>Test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Canva Sans Bold"/>
                          <a:ea typeface="Canva Sans Bold"/>
                          <a:cs typeface="Canva Sans Bold"/>
                          <a:sym typeface="Canva Sans Bold"/>
                        </a:rPr>
                        <a:t>Regression Analysis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67242">
                <a:tc>
                  <a:txBody>
                    <a:bodyPr/>
                    <a:lstStyle/>
                    <a:p>
                      <a:pPr algn="ctr">
                        <a:lnSpc>
                          <a:spcPts val="5599"/>
                        </a:lnSpc>
                        <a:defRPr/>
                      </a:pPr>
                      <a:r>
                        <a:rPr lang="en-US" sz="3999">
                          <a:solidFill>
                            <a:srgbClr val="000000"/>
                          </a:solidFill>
                          <a:latin typeface="Fredoka"/>
                          <a:ea typeface="Fredoka"/>
                          <a:cs typeface="Fredoka"/>
                          <a:sym typeface="Fredoka"/>
                        </a:rPr>
                        <a:t>Correlation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899"/>
                        </a:lnSpc>
                        <a:defRPr/>
                      </a:pPr>
                      <a:r>
                        <a:rPr lang="en-US" sz="3499">
                          <a:solidFill>
                            <a:srgbClr val="000000"/>
                          </a:solidFill>
                          <a:latin typeface="Canva Sans"/>
                          <a:ea typeface="Canva Sans"/>
                          <a:cs typeface="Canva Sans"/>
                          <a:sym typeface="Canva Sans"/>
                        </a:rPr>
                        <a:t>0.23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16017">
                <a:tc>
                  <a:txBody>
                    <a:bodyPr/>
                    <a:lstStyle/>
                    <a:p>
                      <a:pPr algn="ctr">
                        <a:lnSpc>
                          <a:spcPts val="5599"/>
                        </a:lnSpc>
                        <a:defRPr/>
                      </a:pPr>
                      <a:r>
                        <a:rPr lang="en-US" sz="3999">
                          <a:solidFill>
                            <a:srgbClr val="000000"/>
                          </a:solidFill>
                          <a:latin typeface="Fredoka"/>
                          <a:ea typeface="Fredoka"/>
                          <a:cs typeface="Fredoka"/>
                          <a:sym typeface="Fredoka"/>
                        </a:rPr>
                        <a:t>Conclusion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059"/>
                        </a:lnSpc>
                        <a:defRPr/>
                      </a:pPr>
                      <a:r>
                        <a:rPr lang="en-US" sz="2899">
                          <a:solidFill>
                            <a:srgbClr val="000000"/>
                          </a:solidFill>
                          <a:latin typeface="Canva Sans"/>
                          <a:ea typeface="Canva Sans"/>
                          <a:cs typeface="Canva Sans"/>
                          <a:sym typeface="Canva Sans"/>
                        </a:rPr>
                        <a:t>There is no correlation between the sentiments of tweets and stock price changes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3" name="TextBox 13"/>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51</a:t>
            </a:r>
          </a:p>
        </p:txBody>
      </p:sp>
      <p:sp>
        <p:nvSpPr>
          <p:cNvPr id="14" name="TextBox 14"/>
          <p:cNvSpPr txBox="1"/>
          <p:nvPr/>
        </p:nvSpPr>
        <p:spPr>
          <a:xfrm>
            <a:off x="4543721" y="904875"/>
            <a:ext cx="9200557" cy="1574070"/>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HYPOTHESIS 2</a:t>
            </a:r>
          </a:p>
          <a:p>
            <a:pPr algn="ctr">
              <a:lnSpc>
                <a:spcPts val="3079"/>
              </a:lnSpc>
            </a:pPr>
            <a:r>
              <a:rPr lang="en-US" sz="2199">
                <a:solidFill>
                  <a:srgbClr val="000000"/>
                </a:solidFill>
                <a:latin typeface="Fredoka"/>
                <a:ea typeface="Fredoka"/>
                <a:cs typeface="Fredoka"/>
                <a:sym typeface="Fredoka"/>
              </a:rPr>
              <a:t>RELATIONSHIP BETWEEN BRAND PERCEPTION AND STOCK PRICE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3"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
        <p:nvSpPr>
          <p:cNvPr id="5" name="Freeform 5"/>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576611" y="9612555"/>
            <a:ext cx="19974273" cy="1861295"/>
            <a:chOff x="0" y="0"/>
            <a:chExt cx="5260714" cy="490218"/>
          </a:xfrm>
        </p:grpSpPr>
        <p:sp>
          <p:nvSpPr>
            <p:cNvPr id="7" name="Freeform 7"/>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8" name="TextBox 8"/>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543721" y="687305"/>
            <a:ext cx="9200557" cy="1984335"/>
            <a:chOff x="0" y="0"/>
            <a:chExt cx="2423192" cy="522623"/>
          </a:xfrm>
        </p:grpSpPr>
        <p:sp>
          <p:nvSpPr>
            <p:cNvPr id="10" name="Freeform 10"/>
            <p:cNvSpPr/>
            <p:nvPr/>
          </p:nvSpPr>
          <p:spPr>
            <a:xfrm>
              <a:off x="0" y="0"/>
              <a:ext cx="2423192" cy="522623"/>
            </a:xfrm>
            <a:custGeom>
              <a:avLst/>
              <a:gdLst/>
              <a:ahLst/>
              <a:cxnLst/>
              <a:rect l="l" t="t" r="r" b="b"/>
              <a:pathLst>
                <a:path w="2423192" h="522623">
                  <a:moveTo>
                    <a:pt x="0" y="0"/>
                  </a:moveTo>
                  <a:lnTo>
                    <a:pt x="2423192" y="0"/>
                  </a:lnTo>
                  <a:lnTo>
                    <a:pt x="2423192" y="522623"/>
                  </a:lnTo>
                  <a:lnTo>
                    <a:pt x="0" y="522623"/>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2423192" cy="560723"/>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12" name="Table 12"/>
          <p:cNvGraphicFramePr>
            <a:graphicFrameLocks noGrp="1"/>
          </p:cNvGraphicFramePr>
          <p:nvPr/>
        </p:nvGraphicFramePr>
        <p:xfrm>
          <a:off x="1383895" y="3490353"/>
          <a:ext cx="15159171" cy="4429242"/>
        </p:xfrm>
        <a:graphic>
          <a:graphicData uri="http://schemas.openxmlformats.org/drawingml/2006/table">
            <a:tbl>
              <a:tblPr/>
              <a:tblGrid>
                <a:gridCol w="3907403">
                  <a:extLst>
                    <a:ext uri="{9D8B030D-6E8A-4147-A177-3AD203B41FA5}">
                      <a16:colId xmlns:a16="http://schemas.microsoft.com/office/drawing/2014/main" val="20000"/>
                    </a:ext>
                  </a:extLst>
                </a:gridCol>
                <a:gridCol w="11251768">
                  <a:extLst>
                    <a:ext uri="{9D8B030D-6E8A-4147-A177-3AD203B41FA5}">
                      <a16:colId xmlns:a16="http://schemas.microsoft.com/office/drawing/2014/main" val="20001"/>
                    </a:ext>
                  </a:extLst>
                </a:gridCol>
              </a:tblGrid>
              <a:tr h="1245983">
                <a:tc>
                  <a:txBody>
                    <a:bodyPr/>
                    <a:lstStyle/>
                    <a:p>
                      <a:pPr algn="ctr">
                        <a:lnSpc>
                          <a:spcPts val="5599"/>
                        </a:lnSpc>
                        <a:defRPr/>
                      </a:pPr>
                      <a:r>
                        <a:rPr lang="en-US" sz="3999">
                          <a:solidFill>
                            <a:srgbClr val="000000"/>
                          </a:solidFill>
                          <a:latin typeface="Fredoka"/>
                          <a:ea typeface="Fredoka"/>
                          <a:cs typeface="Fredoka"/>
                          <a:sym typeface="Fredoka"/>
                        </a:rPr>
                        <a:t>Test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Canva Sans Bold"/>
                          <a:ea typeface="Canva Sans Bold"/>
                          <a:cs typeface="Canva Sans Bold"/>
                          <a:sym typeface="Canva Sans Bold"/>
                        </a:rPr>
                        <a:t>ANOVA(Analysis of Variance)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67242">
                <a:tc>
                  <a:txBody>
                    <a:bodyPr/>
                    <a:lstStyle/>
                    <a:p>
                      <a:pPr algn="ctr">
                        <a:lnSpc>
                          <a:spcPts val="5599"/>
                        </a:lnSpc>
                        <a:defRPr/>
                      </a:pPr>
                      <a:r>
                        <a:rPr lang="en-US" sz="3999">
                          <a:solidFill>
                            <a:srgbClr val="000000"/>
                          </a:solidFill>
                          <a:latin typeface="Fredoka"/>
                          <a:ea typeface="Fredoka"/>
                          <a:cs typeface="Fredoka"/>
                          <a:sym typeface="Fredoka"/>
                        </a:rPr>
                        <a:t>p-value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319"/>
                        </a:lnSpc>
                        <a:defRPr/>
                      </a:pPr>
                      <a:r>
                        <a:rPr lang="en-US" sz="3799">
                          <a:solidFill>
                            <a:srgbClr val="000000"/>
                          </a:solidFill>
                          <a:latin typeface="Canva Sans"/>
                          <a:ea typeface="Canva Sans"/>
                          <a:cs typeface="Canva Sans"/>
                          <a:sym typeface="Canva Sans"/>
                        </a:rPr>
                        <a:t>0.304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16017">
                <a:tc>
                  <a:txBody>
                    <a:bodyPr/>
                    <a:lstStyle/>
                    <a:p>
                      <a:pPr algn="ctr">
                        <a:lnSpc>
                          <a:spcPts val="5599"/>
                        </a:lnSpc>
                        <a:defRPr/>
                      </a:pPr>
                      <a:r>
                        <a:rPr lang="en-US" sz="3999">
                          <a:solidFill>
                            <a:srgbClr val="000000"/>
                          </a:solidFill>
                          <a:latin typeface="Fredoka"/>
                          <a:ea typeface="Fredoka"/>
                          <a:cs typeface="Fredoka"/>
                          <a:sym typeface="Fredoka"/>
                        </a:rPr>
                        <a:t>Conclusion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Canva Sans"/>
                          <a:ea typeface="Canva Sans"/>
                          <a:cs typeface="Canva Sans"/>
                          <a:sym typeface="Canva Sans"/>
                        </a:rPr>
                        <a:t>Fail to reject null hypothesis. There is no significant difference in the sentiments of mobile reviews for the given brands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3" name="TextBox 13"/>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52</a:t>
            </a:r>
          </a:p>
        </p:txBody>
      </p:sp>
      <p:sp>
        <p:nvSpPr>
          <p:cNvPr id="14" name="TextBox 14"/>
          <p:cNvSpPr txBox="1"/>
          <p:nvPr/>
        </p:nvSpPr>
        <p:spPr>
          <a:xfrm>
            <a:off x="4543721" y="904875"/>
            <a:ext cx="9200557" cy="1574070"/>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HYPOTHESIS 3</a:t>
            </a:r>
          </a:p>
          <a:p>
            <a:pPr algn="ctr">
              <a:lnSpc>
                <a:spcPts val="3079"/>
              </a:lnSpc>
            </a:pPr>
            <a:r>
              <a:rPr lang="en-US" sz="2199">
                <a:solidFill>
                  <a:srgbClr val="000000"/>
                </a:solidFill>
                <a:latin typeface="Fredoka"/>
                <a:ea typeface="Fredoka"/>
                <a:cs typeface="Fredoka"/>
                <a:sym typeface="Fredoka"/>
              </a:rPr>
              <a:t>BRAND IMAGE VARIATION AMONG COMPETITORS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3"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
        <p:nvSpPr>
          <p:cNvPr id="5" name="Freeform 5"/>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576611" y="9612555"/>
            <a:ext cx="19974273" cy="1861295"/>
            <a:chOff x="0" y="0"/>
            <a:chExt cx="5260714" cy="490218"/>
          </a:xfrm>
        </p:grpSpPr>
        <p:sp>
          <p:nvSpPr>
            <p:cNvPr id="7" name="Freeform 7"/>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8" name="TextBox 8"/>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543721" y="687305"/>
            <a:ext cx="9200557" cy="1984335"/>
            <a:chOff x="0" y="0"/>
            <a:chExt cx="2423192" cy="522623"/>
          </a:xfrm>
        </p:grpSpPr>
        <p:sp>
          <p:nvSpPr>
            <p:cNvPr id="10" name="Freeform 10"/>
            <p:cNvSpPr/>
            <p:nvPr/>
          </p:nvSpPr>
          <p:spPr>
            <a:xfrm>
              <a:off x="0" y="0"/>
              <a:ext cx="2423192" cy="522623"/>
            </a:xfrm>
            <a:custGeom>
              <a:avLst/>
              <a:gdLst/>
              <a:ahLst/>
              <a:cxnLst/>
              <a:rect l="l" t="t" r="r" b="b"/>
              <a:pathLst>
                <a:path w="2423192" h="522623">
                  <a:moveTo>
                    <a:pt x="0" y="0"/>
                  </a:moveTo>
                  <a:lnTo>
                    <a:pt x="2423192" y="0"/>
                  </a:lnTo>
                  <a:lnTo>
                    <a:pt x="2423192" y="522623"/>
                  </a:lnTo>
                  <a:lnTo>
                    <a:pt x="0" y="522623"/>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2423192" cy="560723"/>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12" name="Table 12"/>
          <p:cNvGraphicFramePr>
            <a:graphicFrameLocks noGrp="1"/>
          </p:cNvGraphicFramePr>
          <p:nvPr/>
        </p:nvGraphicFramePr>
        <p:xfrm>
          <a:off x="1795496" y="3439173"/>
          <a:ext cx="14697009" cy="4429242"/>
        </p:xfrm>
        <a:graphic>
          <a:graphicData uri="http://schemas.openxmlformats.org/drawingml/2006/table">
            <a:tbl>
              <a:tblPr/>
              <a:tblGrid>
                <a:gridCol w="3907713">
                  <a:extLst>
                    <a:ext uri="{9D8B030D-6E8A-4147-A177-3AD203B41FA5}">
                      <a16:colId xmlns:a16="http://schemas.microsoft.com/office/drawing/2014/main" val="20000"/>
                    </a:ext>
                  </a:extLst>
                </a:gridCol>
                <a:gridCol w="10789296">
                  <a:extLst>
                    <a:ext uri="{9D8B030D-6E8A-4147-A177-3AD203B41FA5}">
                      <a16:colId xmlns:a16="http://schemas.microsoft.com/office/drawing/2014/main" val="20001"/>
                    </a:ext>
                  </a:extLst>
                </a:gridCol>
              </a:tblGrid>
              <a:tr h="1245983">
                <a:tc>
                  <a:txBody>
                    <a:bodyPr/>
                    <a:lstStyle/>
                    <a:p>
                      <a:pPr algn="ctr">
                        <a:lnSpc>
                          <a:spcPts val="5599"/>
                        </a:lnSpc>
                        <a:defRPr/>
                      </a:pPr>
                      <a:r>
                        <a:rPr lang="en-US" sz="3999">
                          <a:solidFill>
                            <a:srgbClr val="000000"/>
                          </a:solidFill>
                          <a:latin typeface="Fredoka"/>
                          <a:ea typeface="Fredoka"/>
                          <a:cs typeface="Fredoka"/>
                          <a:sym typeface="Fredoka"/>
                        </a:rPr>
                        <a:t>Test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5599"/>
                        </a:lnSpc>
                        <a:defRPr/>
                      </a:pPr>
                      <a:r>
                        <a:rPr lang="en-US" sz="3999">
                          <a:solidFill>
                            <a:srgbClr val="000000"/>
                          </a:solidFill>
                          <a:latin typeface="Canva Sans Bold"/>
                          <a:ea typeface="Canva Sans Bold"/>
                          <a:cs typeface="Canva Sans Bold"/>
                          <a:sym typeface="Canva Sans Bold"/>
                        </a:rPr>
                        <a:t>Paired T-test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67242">
                <a:tc>
                  <a:txBody>
                    <a:bodyPr/>
                    <a:lstStyle/>
                    <a:p>
                      <a:pPr algn="ctr">
                        <a:lnSpc>
                          <a:spcPts val="5599"/>
                        </a:lnSpc>
                        <a:defRPr/>
                      </a:pPr>
                      <a:r>
                        <a:rPr lang="en-US" sz="3999">
                          <a:solidFill>
                            <a:srgbClr val="000000"/>
                          </a:solidFill>
                          <a:latin typeface="Fredoka"/>
                          <a:ea typeface="Fredoka"/>
                          <a:cs typeface="Fredoka"/>
                          <a:sym typeface="Fredoka"/>
                        </a:rPr>
                        <a:t>p-value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199"/>
                        </a:lnSpc>
                        <a:defRPr/>
                      </a:pPr>
                      <a:r>
                        <a:rPr lang="en-US" sz="2999">
                          <a:solidFill>
                            <a:srgbClr val="000000"/>
                          </a:solidFill>
                          <a:latin typeface="Canva Sans"/>
                          <a:ea typeface="Canva Sans"/>
                          <a:cs typeface="Canva Sans"/>
                          <a:sym typeface="Canva Sans"/>
                        </a:rPr>
                        <a:t>0.736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16017">
                <a:tc>
                  <a:txBody>
                    <a:bodyPr/>
                    <a:lstStyle/>
                    <a:p>
                      <a:pPr algn="ctr">
                        <a:lnSpc>
                          <a:spcPts val="5599"/>
                        </a:lnSpc>
                        <a:defRPr/>
                      </a:pPr>
                      <a:r>
                        <a:rPr lang="en-US" sz="3999">
                          <a:solidFill>
                            <a:srgbClr val="000000"/>
                          </a:solidFill>
                          <a:latin typeface="Fredoka"/>
                          <a:ea typeface="Fredoka"/>
                          <a:cs typeface="Fredoka"/>
                          <a:sym typeface="Fredoka"/>
                        </a:rPr>
                        <a:t>Conclusion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Canva Sans"/>
                          <a:ea typeface="Canva Sans"/>
                          <a:cs typeface="Canva Sans"/>
                          <a:sym typeface="Canva Sans"/>
                        </a:rPr>
                        <a:t>Failed to reject null hypothesis. There is no significant effect of sentiments in regards to IKEA of COVID-19 pandemic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3" name="TextBox 13"/>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53</a:t>
            </a:r>
          </a:p>
        </p:txBody>
      </p:sp>
      <p:sp>
        <p:nvSpPr>
          <p:cNvPr id="14" name="TextBox 14"/>
          <p:cNvSpPr txBox="1"/>
          <p:nvPr/>
        </p:nvSpPr>
        <p:spPr>
          <a:xfrm>
            <a:off x="4543721" y="904875"/>
            <a:ext cx="9200557" cy="1574070"/>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HYPOTHESIS 4</a:t>
            </a:r>
          </a:p>
          <a:p>
            <a:pPr algn="ctr">
              <a:lnSpc>
                <a:spcPts val="3079"/>
              </a:lnSpc>
            </a:pPr>
            <a:r>
              <a:rPr lang="en-US" sz="2199">
                <a:solidFill>
                  <a:srgbClr val="000000"/>
                </a:solidFill>
                <a:latin typeface="Fredoka"/>
                <a:ea typeface="Fredoka"/>
                <a:cs typeface="Fredoka"/>
                <a:sym typeface="Fredoka"/>
              </a:rPr>
              <a:t>EFFECT OF COVID ON BRAND REPUTATION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3"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
        <p:nvSpPr>
          <p:cNvPr id="5" name="Freeform 5"/>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576611" y="9612555"/>
            <a:ext cx="19974273" cy="1861295"/>
            <a:chOff x="0" y="0"/>
            <a:chExt cx="5260714" cy="490218"/>
          </a:xfrm>
        </p:grpSpPr>
        <p:sp>
          <p:nvSpPr>
            <p:cNvPr id="7" name="Freeform 7"/>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8" name="TextBox 8"/>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543721" y="687305"/>
            <a:ext cx="9200557" cy="1984335"/>
            <a:chOff x="0" y="0"/>
            <a:chExt cx="2423192" cy="522623"/>
          </a:xfrm>
        </p:grpSpPr>
        <p:sp>
          <p:nvSpPr>
            <p:cNvPr id="10" name="Freeform 10"/>
            <p:cNvSpPr/>
            <p:nvPr/>
          </p:nvSpPr>
          <p:spPr>
            <a:xfrm>
              <a:off x="0" y="0"/>
              <a:ext cx="2423192" cy="522623"/>
            </a:xfrm>
            <a:custGeom>
              <a:avLst/>
              <a:gdLst/>
              <a:ahLst/>
              <a:cxnLst/>
              <a:rect l="l" t="t" r="r" b="b"/>
              <a:pathLst>
                <a:path w="2423192" h="522623">
                  <a:moveTo>
                    <a:pt x="0" y="0"/>
                  </a:moveTo>
                  <a:lnTo>
                    <a:pt x="2423192" y="0"/>
                  </a:lnTo>
                  <a:lnTo>
                    <a:pt x="2423192" y="522623"/>
                  </a:lnTo>
                  <a:lnTo>
                    <a:pt x="0" y="522623"/>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2423192" cy="560723"/>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54</a:t>
            </a:r>
          </a:p>
        </p:txBody>
      </p:sp>
      <p:sp>
        <p:nvSpPr>
          <p:cNvPr id="13" name="TextBox 13"/>
          <p:cNvSpPr txBox="1"/>
          <p:nvPr/>
        </p:nvSpPr>
        <p:spPr>
          <a:xfrm>
            <a:off x="4543721" y="904875"/>
            <a:ext cx="9200557" cy="1574070"/>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HYPOTHESIS 5</a:t>
            </a:r>
          </a:p>
          <a:p>
            <a:pPr algn="ctr">
              <a:lnSpc>
                <a:spcPts val="3079"/>
              </a:lnSpc>
            </a:pPr>
            <a:r>
              <a:rPr lang="en-US" sz="2199">
                <a:solidFill>
                  <a:srgbClr val="000000"/>
                </a:solidFill>
                <a:latin typeface="Fredoka"/>
                <a:ea typeface="Fredoka"/>
                <a:cs typeface="Fredoka"/>
                <a:sym typeface="Fredoka"/>
              </a:rPr>
              <a:t>MARKETING CAMPAIGN METRIC </a:t>
            </a:r>
          </a:p>
        </p:txBody>
      </p:sp>
      <p:sp>
        <p:nvSpPr>
          <p:cNvPr id="14" name="TextBox 14"/>
          <p:cNvSpPr txBox="1"/>
          <p:nvPr/>
        </p:nvSpPr>
        <p:spPr>
          <a:xfrm>
            <a:off x="883194" y="4146228"/>
            <a:ext cx="16521611" cy="3683001"/>
          </a:xfrm>
          <a:prstGeom prst="rect">
            <a:avLst/>
          </a:prstGeom>
        </p:spPr>
        <p:txBody>
          <a:bodyPr lIns="0" tIns="0" rIns="0" bIns="0" rtlCol="0" anchor="t">
            <a:spAutoFit/>
          </a:bodyPr>
          <a:lstStyle/>
          <a:p>
            <a:pPr marL="755644" lvl="1" indent="-377822" algn="l">
              <a:lnSpc>
                <a:spcPts val="4899"/>
              </a:lnSpc>
              <a:buFont typeface="Arial"/>
              <a:buChar char="•"/>
            </a:pPr>
            <a:r>
              <a:rPr lang="en-US" sz="3499">
                <a:solidFill>
                  <a:srgbClr val="000000"/>
                </a:solidFill>
                <a:latin typeface="Canva Sans"/>
                <a:ea typeface="Canva Sans"/>
                <a:cs typeface="Canva Sans"/>
                <a:sym typeface="Canva Sans"/>
              </a:rPr>
              <a:t>The Instagram comments were scraped of Tanishq before and after their Ekatvam campaign </a:t>
            </a:r>
          </a:p>
          <a:p>
            <a:pPr marL="755644" lvl="1" indent="-377822" algn="l">
              <a:lnSpc>
                <a:spcPts val="4899"/>
              </a:lnSpc>
              <a:buFont typeface="Arial"/>
              <a:buChar char="•"/>
            </a:pPr>
            <a:r>
              <a:rPr lang="en-US" sz="3499">
                <a:solidFill>
                  <a:srgbClr val="000000"/>
                </a:solidFill>
                <a:latin typeface="Canva Sans"/>
                <a:ea typeface="Canva Sans"/>
                <a:cs typeface="Canva Sans"/>
                <a:sym typeface="Canva Sans"/>
              </a:rPr>
              <a:t>The comments were short, and had no sense of interaction with the product/brand</a:t>
            </a:r>
          </a:p>
          <a:p>
            <a:pPr marL="755644" lvl="1" indent="-377822" algn="l">
              <a:lnSpc>
                <a:spcPts val="4899"/>
              </a:lnSpc>
              <a:buFont typeface="Arial"/>
              <a:buChar char="•"/>
            </a:pPr>
            <a:r>
              <a:rPr lang="en-US" sz="3499">
                <a:solidFill>
                  <a:srgbClr val="000000"/>
                </a:solidFill>
                <a:latin typeface="Canva Sans"/>
                <a:ea typeface="Canva Sans"/>
                <a:cs typeface="Canva Sans"/>
                <a:sym typeface="Canva Sans"/>
              </a:rPr>
              <a:t>The comments consisted of queries for cost, thus not useful for sentiment analysis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3"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
        <p:nvSpPr>
          <p:cNvPr id="5" name="Freeform 5"/>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576611" y="9612555"/>
            <a:ext cx="19974273" cy="1861295"/>
            <a:chOff x="0" y="0"/>
            <a:chExt cx="5260714" cy="490218"/>
          </a:xfrm>
        </p:grpSpPr>
        <p:sp>
          <p:nvSpPr>
            <p:cNvPr id="7" name="Freeform 7"/>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8" name="TextBox 8"/>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5337002" y="687305"/>
            <a:ext cx="7460458" cy="1651669"/>
            <a:chOff x="0" y="0"/>
            <a:chExt cx="1964894" cy="435007"/>
          </a:xfrm>
        </p:grpSpPr>
        <p:sp>
          <p:nvSpPr>
            <p:cNvPr id="10" name="Freeform 10"/>
            <p:cNvSpPr/>
            <p:nvPr/>
          </p:nvSpPr>
          <p:spPr>
            <a:xfrm>
              <a:off x="0" y="0"/>
              <a:ext cx="1964894" cy="435007"/>
            </a:xfrm>
            <a:custGeom>
              <a:avLst/>
              <a:gdLst/>
              <a:ahLst/>
              <a:cxnLst/>
              <a:rect l="l" t="t" r="r" b="b"/>
              <a:pathLst>
                <a:path w="1964894" h="435007">
                  <a:moveTo>
                    <a:pt x="0" y="0"/>
                  </a:moveTo>
                  <a:lnTo>
                    <a:pt x="1964894" y="0"/>
                  </a:lnTo>
                  <a:lnTo>
                    <a:pt x="1964894" y="435007"/>
                  </a:lnTo>
                  <a:lnTo>
                    <a:pt x="0" y="435007"/>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1964894" cy="473107"/>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55</a:t>
            </a:r>
          </a:p>
        </p:txBody>
      </p:sp>
      <p:sp>
        <p:nvSpPr>
          <p:cNvPr id="13" name="TextBox 13"/>
          <p:cNvSpPr txBox="1"/>
          <p:nvPr/>
        </p:nvSpPr>
        <p:spPr>
          <a:xfrm>
            <a:off x="5245728" y="923925"/>
            <a:ext cx="7551732" cy="928640"/>
          </a:xfrm>
          <a:prstGeom prst="rect">
            <a:avLst/>
          </a:prstGeom>
        </p:spPr>
        <p:txBody>
          <a:bodyPr lIns="0" tIns="0" rIns="0" bIns="0" rtlCol="0" anchor="t">
            <a:spAutoFit/>
          </a:bodyPr>
          <a:lstStyle/>
          <a:p>
            <a:pPr algn="ctr">
              <a:lnSpc>
                <a:spcPts val="7592"/>
              </a:lnSpc>
            </a:pPr>
            <a:r>
              <a:rPr lang="en-US" sz="5423">
                <a:solidFill>
                  <a:srgbClr val="000000"/>
                </a:solidFill>
                <a:latin typeface="Fredoka"/>
                <a:ea typeface="Fredoka"/>
                <a:cs typeface="Fredoka"/>
                <a:sym typeface="Fredoka"/>
              </a:rPr>
              <a:t>CONCLUSION</a:t>
            </a:r>
          </a:p>
        </p:txBody>
      </p:sp>
      <p:sp>
        <p:nvSpPr>
          <p:cNvPr id="14" name="Freeform 14"/>
          <p:cNvSpPr/>
          <p:nvPr/>
        </p:nvSpPr>
        <p:spPr>
          <a:xfrm>
            <a:off x="1480633"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5" name="Freeform 15"/>
          <p:cNvSpPr/>
          <p:nvPr/>
        </p:nvSpPr>
        <p:spPr>
          <a:xfrm>
            <a:off x="13254660"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TextBox 16"/>
          <p:cNvSpPr txBox="1"/>
          <p:nvPr/>
        </p:nvSpPr>
        <p:spPr>
          <a:xfrm>
            <a:off x="883194" y="2901297"/>
            <a:ext cx="16521611" cy="5540376"/>
          </a:xfrm>
          <a:prstGeom prst="rect">
            <a:avLst/>
          </a:prstGeom>
        </p:spPr>
        <p:txBody>
          <a:bodyPr lIns="0" tIns="0" rIns="0" bIns="0" rtlCol="0" anchor="t">
            <a:spAutoFit/>
          </a:bodyPr>
          <a:lstStyle/>
          <a:p>
            <a:pPr marL="755644" lvl="1" indent="-377822" algn="l">
              <a:lnSpc>
                <a:spcPts val="4899"/>
              </a:lnSpc>
              <a:buFont typeface="Arial"/>
              <a:buChar char="•"/>
            </a:pPr>
            <a:r>
              <a:rPr lang="en-US" sz="3499">
                <a:solidFill>
                  <a:srgbClr val="000000"/>
                </a:solidFill>
                <a:latin typeface="Canva Sans"/>
                <a:ea typeface="Canva Sans"/>
                <a:cs typeface="Canva Sans"/>
                <a:sym typeface="Canva Sans"/>
              </a:rPr>
              <a:t>Evaluating sentiments of consumers on online platforms can used for certain cases:</a:t>
            </a:r>
          </a:p>
          <a:p>
            <a:pPr marL="755644" lvl="1" indent="-377822" algn="l">
              <a:lnSpc>
                <a:spcPts val="4899"/>
              </a:lnSpc>
              <a:buFont typeface="Arial"/>
              <a:buChar char="•"/>
            </a:pPr>
            <a:r>
              <a:rPr lang="en-US" sz="3499">
                <a:solidFill>
                  <a:srgbClr val="000000"/>
                </a:solidFill>
                <a:latin typeface="Canva Sans"/>
                <a:ea typeface="Canva Sans"/>
                <a:cs typeface="Canva Sans"/>
                <a:sym typeface="Canva Sans"/>
              </a:rPr>
              <a:t>Where surveys don’t usually portray the true brand perception</a:t>
            </a:r>
          </a:p>
          <a:p>
            <a:pPr marL="755644" lvl="1" indent="-377822" algn="l">
              <a:lnSpc>
                <a:spcPts val="4899"/>
              </a:lnSpc>
              <a:buFont typeface="Arial"/>
              <a:buChar char="•"/>
            </a:pPr>
            <a:r>
              <a:rPr lang="en-US" sz="3499">
                <a:solidFill>
                  <a:srgbClr val="000000"/>
                </a:solidFill>
                <a:latin typeface="Canva Sans"/>
                <a:ea typeface="Canva Sans"/>
                <a:cs typeface="Canva Sans"/>
                <a:sym typeface="Canva Sans"/>
              </a:rPr>
              <a:t>Where you want to compare two or more brands in terms of consumer perception</a:t>
            </a:r>
          </a:p>
          <a:p>
            <a:pPr marL="755644" lvl="1" indent="-377822" algn="l">
              <a:lnSpc>
                <a:spcPts val="4899"/>
              </a:lnSpc>
              <a:buFont typeface="Arial"/>
              <a:buChar char="•"/>
            </a:pPr>
            <a:r>
              <a:rPr lang="en-US" sz="3499">
                <a:solidFill>
                  <a:srgbClr val="000000"/>
                </a:solidFill>
                <a:latin typeface="Canva Sans"/>
                <a:ea typeface="Canva Sans"/>
                <a:cs typeface="Canva Sans"/>
                <a:sym typeface="Canva Sans"/>
              </a:rPr>
              <a:t>However, sentiments are not found to be correlated with stock price of the company as various other factors affect the stocks too</a:t>
            </a:r>
          </a:p>
          <a:p>
            <a:pPr marL="755644" lvl="1" indent="-377822" algn="l">
              <a:lnSpc>
                <a:spcPts val="4899"/>
              </a:lnSpc>
              <a:buFont typeface="Arial"/>
              <a:buChar char="•"/>
            </a:pPr>
            <a:r>
              <a:rPr lang="en-US" sz="3499">
                <a:solidFill>
                  <a:srgbClr val="000000"/>
                </a:solidFill>
                <a:latin typeface="Canva Sans"/>
                <a:ea typeface="Canva Sans"/>
                <a:cs typeface="Canva Sans"/>
                <a:sym typeface="Canva Sans"/>
              </a:rPr>
              <a:t>Effects of certain events/campaigns may be assessed using the consumer sentiments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3"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
        <p:nvSpPr>
          <p:cNvPr id="5" name="Freeform 5"/>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576611" y="9612555"/>
            <a:ext cx="19974273" cy="1861295"/>
            <a:chOff x="0" y="0"/>
            <a:chExt cx="5260714" cy="490218"/>
          </a:xfrm>
        </p:grpSpPr>
        <p:sp>
          <p:nvSpPr>
            <p:cNvPr id="7" name="Freeform 7"/>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8" name="TextBox 8"/>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656709" y="640764"/>
            <a:ext cx="9345509" cy="1603046"/>
            <a:chOff x="0" y="0"/>
            <a:chExt cx="2461369" cy="422202"/>
          </a:xfrm>
        </p:grpSpPr>
        <p:sp>
          <p:nvSpPr>
            <p:cNvPr id="10" name="Freeform 10"/>
            <p:cNvSpPr/>
            <p:nvPr/>
          </p:nvSpPr>
          <p:spPr>
            <a:xfrm>
              <a:off x="0" y="0"/>
              <a:ext cx="2461369" cy="422202"/>
            </a:xfrm>
            <a:custGeom>
              <a:avLst/>
              <a:gdLst/>
              <a:ahLst/>
              <a:cxnLst/>
              <a:rect l="l" t="t" r="r" b="b"/>
              <a:pathLst>
                <a:path w="2461369" h="422202">
                  <a:moveTo>
                    <a:pt x="0" y="0"/>
                  </a:moveTo>
                  <a:lnTo>
                    <a:pt x="2461369" y="0"/>
                  </a:lnTo>
                  <a:lnTo>
                    <a:pt x="2461369" y="422202"/>
                  </a:lnTo>
                  <a:lnTo>
                    <a:pt x="0" y="422202"/>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2461369" cy="460302"/>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56</a:t>
            </a:r>
          </a:p>
        </p:txBody>
      </p:sp>
      <p:sp>
        <p:nvSpPr>
          <p:cNvPr id="13" name="TextBox 13"/>
          <p:cNvSpPr txBox="1"/>
          <p:nvPr/>
        </p:nvSpPr>
        <p:spPr>
          <a:xfrm>
            <a:off x="4666802" y="913873"/>
            <a:ext cx="9335416" cy="952055"/>
          </a:xfrm>
          <a:prstGeom prst="rect">
            <a:avLst/>
          </a:prstGeom>
        </p:spPr>
        <p:txBody>
          <a:bodyPr lIns="0" tIns="0" rIns="0" bIns="0" rtlCol="0" anchor="t">
            <a:spAutoFit/>
          </a:bodyPr>
          <a:lstStyle/>
          <a:p>
            <a:pPr algn="ctr">
              <a:lnSpc>
                <a:spcPts val="7808"/>
              </a:lnSpc>
            </a:pPr>
            <a:r>
              <a:rPr lang="en-US" sz="5577">
                <a:solidFill>
                  <a:srgbClr val="000000"/>
                </a:solidFill>
                <a:latin typeface="Fredoka"/>
                <a:ea typeface="Fredoka"/>
                <a:cs typeface="Fredoka"/>
                <a:sym typeface="Fredoka"/>
              </a:rPr>
              <a:t>RESEARCH  LIMITATIONS</a:t>
            </a:r>
          </a:p>
        </p:txBody>
      </p:sp>
      <p:sp>
        <p:nvSpPr>
          <p:cNvPr id="14" name="Freeform 14"/>
          <p:cNvSpPr/>
          <p:nvPr/>
        </p:nvSpPr>
        <p:spPr>
          <a:xfrm>
            <a:off x="14378446" y="917574"/>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5" name="Freeform 15"/>
          <p:cNvSpPr/>
          <p:nvPr/>
        </p:nvSpPr>
        <p:spPr>
          <a:xfrm>
            <a:off x="890030" y="816501"/>
            <a:ext cx="3395204" cy="1049427"/>
          </a:xfrm>
          <a:custGeom>
            <a:avLst/>
            <a:gdLst/>
            <a:ahLst/>
            <a:cxnLst/>
            <a:rect l="l" t="t" r="r" b="b"/>
            <a:pathLst>
              <a:path w="3395204" h="1049427">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TextBox 16"/>
          <p:cNvSpPr txBox="1"/>
          <p:nvPr/>
        </p:nvSpPr>
        <p:spPr>
          <a:xfrm>
            <a:off x="1028700" y="4088442"/>
            <a:ext cx="16521611" cy="2444751"/>
          </a:xfrm>
          <a:prstGeom prst="rect">
            <a:avLst/>
          </a:prstGeom>
        </p:spPr>
        <p:txBody>
          <a:bodyPr lIns="0" tIns="0" rIns="0" bIns="0" rtlCol="0" anchor="t">
            <a:spAutoFit/>
          </a:bodyPr>
          <a:lstStyle/>
          <a:p>
            <a:pPr marL="755644" lvl="1" indent="-377822" algn="l">
              <a:lnSpc>
                <a:spcPts val="4899"/>
              </a:lnSpc>
              <a:buFont typeface="Arial"/>
              <a:buChar char="•"/>
            </a:pPr>
            <a:r>
              <a:rPr lang="en-US" sz="3499">
                <a:solidFill>
                  <a:srgbClr val="000000"/>
                </a:solidFill>
                <a:latin typeface="Canva Sans"/>
                <a:ea typeface="Canva Sans"/>
                <a:cs typeface="Canva Sans"/>
                <a:sym typeface="Canva Sans"/>
              </a:rPr>
              <a:t>This study stuck to a single method of scoring sentiments</a:t>
            </a:r>
          </a:p>
          <a:p>
            <a:pPr marL="755644" lvl="1" indent="-377822" algn="l">
              <a:lnSpc>
                <a:spcPts val="4899"/>
              </a:lnSpc>
              <a:buFont typeface="Arial"/>
              <a:buChar char="•"/>
            </a:pPr>
            <a:r>
              <a:rPr lang="en-US" sz="3499">
                <a:solidFill>
                  <a:srgbClr val="000000"/>
                </a:solidFill>
                <a:latin typeface="Canva Sans"/>
                <a:ea typeface="Canva Sans"/>
                <a:cs typeface="Canva Sans"/>
                <a:sym typeface="Canva Sans"/>
              </a:rPr>
              <a:t>It was an overview of the topic of sentiment and it’s impact on brand.. it doesn’t delve into one particular area and dig deeper</a:t>
            </a:r>
          </a:p>
          <a:p>
            <a:pPr marL="755644" lvl="1" indent="-377822" algn="l">
              <a:lnSpc>
                <a:spcPts val="4899"/>
              </a:lnSpc>
              <a:buFont typeface="Arial"/>
              <a:buChar char="•"/>
            </a:pPr>
            <a:r>
              <a:rPr lang="en-US" sz="3499">
                <a:solidFill>
                  <a:srgbClr val="000000"/>
                </a:solidFill>
                <a:latin typeface="Canva Sans"/>
                <a:ea typeface="Canva Sans"/>
                <a:cs typeface="Canva Sans"/>
                <a:sym typeface="Canva Sans"/>
              </a:rPr>
              <a:t>Only one primary data source was considered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3"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
        <p:nvSpPr>
          <p:cNvPr id="5" name="Freeform 5"/>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576611" y="9612555"/>
            <a:ext cx="19974273" cy="1861295"/>
            <a:chOff x="0" y="0"/>
            <a:chExt cx="5260714" cy="490218"/>
          </a:xfrm>
        </p:grpSpPr>
        <p:sp>
          <p:nvSpPr>
            <p:cNvPr id="7" name="Freeform 7"/>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8" name="TextBox 8"/>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5012861" y="640764"/>
            <a:ext cx="8690867" cy="1549685"/>
            <a:chOff x="0" y="0"/>
            <a:chExt cx="2288953" cy="408147"/>
          </a:xfrm>
        </p:grpSpPr>
        <p:sp>
          <p:nvSpPr>
            <p:cNvPr id="10" name="Freeform 10"/>
            <p:cNvSpPr/>
            <p:nvPr/>
          </p:nvSpPr>
          <p:spPr>
            <a:xfrm>
              <a:off x="0" y="0"/>
              <a:ext cx="2288953" cy="408147"/>
            </a:xfrm>
            <a:custGeom>
              <a:avLst/>
              <a:gdLst/>
              <a:ahLst/>
              <a:cxnLst/>
              <a:rect l="l" t="t" r="r" b="b"/>
              <a:pathLst>
                <a:path w="2288953" h="408147">
                  <a:moveTo>
                    <a:pt x="0" y="0"/>
                  </a:moveTo>
                  <a:lnTo>
                    <a:pt x="2288953" y="0"/>
                  </a:lnTo>
                  <a:lnTo>
                    <a:pt x="2288953" y="408147"/>
                  </a:lnTo>
                  <a:lnTo>
                    <a:pt x="0" y="408147"/>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2288953" cy="446247"/>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14002218" y="9772650"/>
            <a:ext cx="663974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57</a:t>
            </a:r>
          </a:p>
        </p:txBody>
      </p:sp>
      <p:sp>
        <p:nvSpPr>
          <p:cNvPr id="13" name="TextBox 13"/>
          <p:cNvSpPr txBox="1"/>
          <p:nvPr/>
        </p:nvSpPr>
        <p:spPr>
          <a:xfrm>
            <a:off x="5029452" y="923925"/>
            <a:ext cx="8638636" cy="922177"/>
          </a:xfrm>
          <a:prstGeom prst="rect">
            <a:avLst/>
          </a:prstGeom>
        </p:spPr>
        <p:txBody>
          <a:bodyPr lIns="0" tIns="0" rIns="0" bIns="0" rtlCol="0" anchor="t">
            <a:spAutoFit/>
          </a:bodyPr>
          <a:lstStyle/>
          <a:p>
            <a:pPr algn="ctr">
              <a:lnSpc>
                <a:spcPts val="7533"/>
              </a:lnSpc>
            </a:pPr>
            <a:r>
              <a:rPr lang="en-US" sz="5380">
                <a:solidFill>
                  <a:srgbClr val="000000"/>
                </a:solidFill>
                <a:latin typeface="Fredoka"/>
                <a:ea typeface="Fredoka"/>
                <a:cs typeface="Fredoka"/>
                <a:sym typeface="Fredoka"/>
              </a:rPr>
              <a:t>FUTURE  RESEARCH </a:t>
            </a:r>
          </a:p>
        </p:txBody>
      </p:sp>
      <p:sp>
        <p:nvSpPr>
          <p:cNvPr id="14" name="Freeform 14"/>
          <p:cNvSpPr/>
          <p:nvPr/>
        </p:nvSpPr>
        <p:spPr>
          <a:xfrm>
            <a:off x="1198557" y="890893"/>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5" name="Freeform 15"/>
          <p:cNvSpPr/>
          <p:nvPr/>
        </p:nvSpPr>
        <p:spPr>
          <a:xfrm>
            <a:off x="14126673" y="890893"/>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TextBox 16"/>
          <p:cNvSpPr txBox="1"/>
          <p:nvPr/>
        </p:nvSpPr>
        <p:spPr>
          <a:xfrm>
            <a:off x="1028700" y="4088442"/>
            <a:ext cx="16521611" cy="3063876"/>
          </a:xfrm>
          <a:prstGeom prst="rect">
            <a:avLst/>
          </a:prstGeom>
        </p:spPr>
        <p:txBody>
          <a:bodyPr lIns="0" tIns="0" rIns="0" bIns="0" rtlCol="0" anchor="t">
            <a:spAutoFit/>
          </a:bodyPr>
          <a:lstStyle/>
          <a:p>
            <a:pPr marL="755644" lvl="1" indent="-377822" algn="l">
              <a:lnSpc>
                <a:spcPts val="4899"/>
              </a:lnSpc>
              <a:buFont typeface="Arial"/>
              <a:buChar char="•"/>
            </a:pPr>
            <a:r>
              <a:rPr lang="en-US" sz="3499">
                <a:solidFill>
                  <a:srgbClr val="000000"/>
                </a:solidFill>
                <a:latin typeface="Canva Sans"/>
                <a:ea typeface="Canva Sans"/>
                <a:cs typeface="Canva Sans"/>
                <a:sym typeface="Canva Sans"/>
              </a:rPr>
              <a:t>Various sentiment analysis methods can be applied and evaluated</a:t>
            </a:r>
          </a:p>
          <a:p>
            <a:pPr marL="755644" lvl="1" indent="-377822" algn="l">
              <a:lnSpc>
                <a:spcPts val="4899"/>
              </a:lnSpc>
              <a:buFont typeface="Arial"/>
              <a:buChar char="•"/>
            </a:pPr>
            <a:r>
              <a:rPr lang="en-US" sz="3499">
                <a:solidFill>
                  <a:srgbClr val="000000"/>
                </a:solidFill>
                <a:latin typeface="Canva Sans"/>
                <a:ea typeface="Canva Sans"/>
                <a:cs typeface="Canva Sans"/>
                <a:sym typeface="Canva Sans"/>
              </a:rPr>
              <a:t>Deep learning and transformer based models can be used</a:t>
            </a:r>
          </a:p>
          <a:p>
            <a:pPr marL="755644" lvl="1" indent="-377822" algn="l">
              <a:lnSpc>
                <a:spcPts val="4899"/>
              </a:lnSpc>
              <a:buFont typeface="Arial"/>
              <a:buChar char="•"/>
            </a:pPr>
            <a:r>
              <a:rPr lang="en-US" sz="3499">
                <a:solidFill>
                  <a:srgbClr val="000000"/>
                </a:solidFill>
                <a:latin typeface="Canva Sans"/>
                <a:ea typeface="Canva Sans"/>
                <a:cs typeface="Canva Sans"/>
                <a:sym typeface="Canva Sans"/>
              </a:rPr>
              <a:t>Primary data collection can be implemented to enrich the research</a:t>
            </a:r>
          </a:p>
          <a:p>
            <a:pPr marL="755644" lvl="1" indent="-377822" algn="l">
              <a:lnSpc>
                <a:spcPts val="4899"/>
              </a:lnSpc>
              <a:buFont typeface="Arial"/>
              <a:buChar char="•"/>
            </a:pPr>
            <a:r>
              <a:rPr lang="en-US" sz="3499">
                <a:solidFill>
                  <a:srgbClr val="000000"/>
                </a:solidFill>
                <a:latin typeface="Canva Sans"/>
                <a:ea typeface="Canva Sans"/>
                <a:cs typeface="Canva Sans"/>
                <a:sym typeface="Canva Sans"/>
              </a:rPr>
              <a:t>Focus on one particular area of the hypothesis and delve deeper for better conclusions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576611" y="8353252"/>
            <a:ext cx="19974273"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2B4A9D"/>
            </a:solidFill>
          </p:spPr>
        </p:sp>
        <p:sp>
          <p:nvSpPr>
            <p:cNvPr id="7" name="TextBox 7"/>
            <p:cNvSpPr txBox="1"/>
            <p:nvPr/>
          </p:nvSpPr>
          <p:spPr>
            <a:xfrm>
              <a:off x="0" y="-38100"/>
              <a:ext cx="5260714" cy="41235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2509062" y="2602716"/>
            <a:ext cx="2516153" cy="2516153"/>
          </a:xfrm>
          <a:custGeom>
            <a:avLst/>
            <a:gdLst/>
            <a:ahLst/>
            <a:cxnLst/>
            <a:rect l="l" t="t" r="r" b="b"/>
            <a:pathLst>
              <a:path w="2516153" h="2516153">
                <a:moveTo>
                  <a:pt x="0" y="0"/>
                </a:moveTo>
                <a:lnTo>
                  <a:pt x="2516153" y="0"/>
                </a:lnTo>
                <a:lnTo>
                  <a:pt x="2516153" y="2516153"/>
                </a:lnTo>
                <a:lnTo>
                  <a:pt x="0" y="251615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TextBox 9"/>
          <p:cNvSpPr txBox="1"/>
          <p:nvPr/>
        </p:nvSpPr>
        <p:spPr>
          <a:xfrm>
            <a:off x="3269473" y="2924194"/>
            <a:ext cx="11749054" cy="1793183"/>
          </a:xfrm>
          <a:prstGeom prst="rect">
            <a:avLst/>
          </a:prstGeom>
        </p:spPr>
        <p:txBody>
          <a:bodyPr lIns="0" tIns="0" rIns="0" bIns="0" rtlCol="0" anchor="t">
            <a:spAutoFit/>
          </a:bodyPr>
          <a:lstStyle/>
          <a:p>
            <a:pPr algn="ctr">
              <a:lnSpc>
                <a:spcPts val="14620"/>
              </a:lnSpc>
            </a:pPr>
            <a:r>
              <a:rPr lang="en-US" sz="10443">
                <a:solidFill>
                  <a:srgbClr val="000000"/>
                </a:solidFill>
                <a:latin typeface="Fredoka"/>
                <a:ea typeface="Fredoka"/>
                <a:cs typeface="Fredoka"/>
                <a:sym typeface="Fredoka"/>
              </a:rPr>
              <a:t>THANK YOU</a:t>
            </a:r>
          </a:p>
        </p:txBody>
      </p:sp>
      <p:sp>
        <p:nvSpPr>
          <p:cNvPr id="10" name="TextBox 10"/>
          <p:cNvSpPr txBox="1"/>
          <p:nvPr/>
        </p:nvSpPr>
        <p:spPr>
          <a:xfrm>
            <a:off x="4190453" y="4762704"/>
            <a:ext cx="9907094" cy="685391"/>
          </a:xfrm>
          <a:prstGeom prst="rect">
            <a:avLst/>
          </a:prstGeom>
        </p:spPr>
        <p:txBody>
          <a:bodyPr lIns="0" tIns="0" rIns="0" bIns="0" rtlCol="0" anchor="t">
            <a:spAutoFit/>
          </a:bodyPr>
          <a:lstStyle/>
          <a:p>
            <a:pPr algn="ctr">
              <a:lnSpc>
                <a:spcPts val="5604"/>
              </a:lnSpc>
            </a:pPr>
            <a:r>
              <a:rPr lang="en-US" sz="4002">
                <a:solidFill>
                  <a:srgbClr val="000000"/>
                </a:solidFill>
                <a:latin typeface="Nunito Bold"/>
                <a:ea typeface="Nunito Bold"/>
                <a:cs typeface="Nunito Bold"/>
                <a:sym typeface="Nunito Bold"/>
              </a:rPr>
              <a:t>Presentation by Group 4</a:t>
            </a:r>
          </a:p>
        </p:txBody>
      </p:sp>
      <p:sp>
        <p:nvSpPr>
          <p:cNvPr id="11" name="TextBox 11"/>
          <p:cNvSpPr txBox="1"/>
          <p:nvPr/>
        </p:nvSpPr>
        <p:spPr>
          <a:xfrm>
            <a:off x="361476" y="8715692"/>
            <a:ext cx="7932145" cy="514350"/>
          </a:xfrm>
          <a:prstGeom prst="rect">
            <a:avLst/>
          </a:prstGeom>
        </p:spPr>
        <p:txBody>
          <a:bodyPr lIns="0" tIns="0" rIns="0" bIns="0" rtlCol="0" anchor="t">
            <a:spAutoFit/>
          </a:bodyPr>
          <a:lstStyle/>
          <a:p>
            <a:pPr algn="l">
              <a:lnSpc>
                <a:spcPts val="4200"/>
              </a:lnSpc>
            </a:pPr>
            <a:r>
              <a:rPr lang="en-US" sz="3000">
                <a:solidFill>
                  <a:srgbClr val="000000"/>
                </a:solidFill>
                <a:latin typeface="Nunito"/>
                <a:ea typeface="Nunito"/>
                <a:cs typeface="Nunito"/>
                <a:sym typeface="Nunito"/>
              </a:rPr>
              <a:t>Research Methodology Project Work | 2023</a:t>
            </a:r>
          </a:p>
        </p:txBody>
      </p:sp>
      <p:sp>
        <p:nvSpPr>
          <p:cNvPr id="12" name="TextBox 12"/>
          <p:cNvSpPr txBox="1"/>
          <p:nvPr/>
        </p:nvSpPr>
        <p:spPr>
          <a:xfrm>
            <a:off x="13547389" y="8743950"/>
            <a:ext cx="4481546" cy="514350"/>
          </a:xfrm>
          <a:prstGeom prst="rect">
            <a:avLst/>
          </a:prstGeom>
        </p:spPr>
        <p:txBody>
          <a:bodyPr lIns="0" tIns="0" rIns="0" bIns="0" rtlCol="0" anchor="t">
            <a:spAutoFit/>
          </a:bodyPr>
          <a:lstStyle/>
          <a:p>
            <a:pPr algn="r">
              <a:lnSpc>
                <a:spcPts val="4200"/>
              </a:lnSpc>
            </a:pPr>
            <a:r>
              <a:rPr lang="en-US" sz="3000">
                <a:solidFill>
                  <a:srgbClr val="000000"/>
                </a:solidFill>
                <a:latin typeface="Nunito"/>
                <a:ea typeface="Nunito"/>
                <a:cs typeface="Nunito"/>
                <a:sym typeface="Nunito"/>
              </a:rPr>
              <a:t>NMIMS University </a:t>
            </a:r>
          </a:p>
        </p:txBody>
      </p:sp>
      <p:sp>
        <p:nvSpPr>
          <p:cNvPr id="13" name="Freeform 13"/>
          <p:cNvSpPr/>
          <p:nvPr/>
        </p:nvSpPr>
        <p:spPr>
          <a:xfrm>
            <a:off x="-1109662" y="-847915"/>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a:off x="15788162" y="-442438"/>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a:off x="4887564" y="-1206171"/>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1109662" y="392556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7" name="Freeform 17"/>
          <p:cNvSpPr/>
          <p:nvPr/>
        </p:nvSpPr>
        <p:spPr>
          <a:xfrm>
            <a:off x="10887365" y="-1206171"/>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8" name="Freeform 18"/>
          <p:cNvSpPr/>
          <p:nvPr/>
        </p:nvSpPr>
        <p:spPr>
          <a:xfrm>
            <a:off x="16816862" y="5396698"/>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9" name="Freeform 19"/>
          <p:cNvSpPr/>
          <p:nvPr/>
        </p:nvSpPr>
        <p:spPr>
          <a:xfrm>
            <a:off x="3269473" y="5448096"/>
            <a:ext cx="2890879" cy="2890879"/>
          </a:xfrm>
          <a:custGeom>
            <a:avLst/>
            <a:gdLst/>
            <a:ahLst/>
            <a:cxnLst/>
            <a:rect l="l" t="t" r="r" b="b"/>
            <a:pathLst>
              <a:path w="2890879" h="2890879">
                <a:moveTo>
                  <a:pt x="0" y="0"/>
                </a:moveTo>
                <a:lnTo>
                  <a:pt x="2890879" y="0"/>
                </a:lnTo>
                <a:lnTo>
                  <a:pt x="2890879" y="2890878"/>
                </a:lnTo>
                <a:lnTo>
                  <a:pt x="0" y="289087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20" name="Freeform 20"/>
          <p:cNvSpPr/>
          <p:nvPr/>
        </p:nvSpPr>
        <p:spPr>
          <a:xfrm>
            <a:off x="11306616" y="5922152"/>
            <a:ext cx="2404892" cy="2404892"/>
          </a:xfrm>
          <a:custGeom>
            <a:avLst/>
            <a:gdLst/>
            <a:ahLst/>
            <a:cxnLst/>
            <a:rect l="l" t="t" r="r" b="b"/>
            <a:pathLst>
              <a:path w="2404892" h="2404892">
                <a:moveTo>
                  <a:pt x="0" y="0"/>
                </a:moveTo>
                <a:lnTo>
                  <a:pt x="2404893" y="0"/>
                </a:lnTo>
                <a:lnTo>
                  <a:pt x="2404893" y="2404892"/>
                </a:lnTo>
                <a:lnTo>
                  <a:pt x="0" y="240489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
        <p:nvSpPr>
          <p:cNvPr id="5" name="Freeform 5"/>
          <p:cNvSpPr/>
          <p:nvPr/>
        </p:nvSpPr>
        <p:spPr>
          <a:xfrm>
            <a:off x="9573807" y="3407052"/>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a:off x="3931362" y="3407052"/>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7" name="Group 7"/>
          <p:cNvGrpSpPr/>
          <p:nvPr/>
        </p:nvGrpSpPr>
        <p:grpSpPr>
          <a:xfrm>
            <a:off x="5457112" y="3407052"/>
            <a:ext cx="7373777" cy="5900983"/>
            <a:chOff x="0" y="0"/>
            <a:chExt cx="1942065" cy="1554168"/>
          </a:xfrm>
        </p:grpSpPr>
        <p:sp>
          <p:nvSpPr>
            <p:cNvPr id="8" name="Freeform 8"/>
            <p:cNvSpPr/>
            <p:nvPr/>
          </p:nvSpPr>
          <p:spPr>
            <a:xfrm>
              <a:off x="0" y="0"/>
              <a:ext cx="1942065" cy="1554168"/>
            </a:xfrm>
            <a:custGeom>
              <a:avLst/>
              <a:gdLst/>
              <a:ahLst/>
              <a:cxnLst/>
              <a:rect l="l" t="t" r="r" b="b"/>
              <a:pathLst>
                <a:path w="1942065" h="1554168">
                  <a:moveTo>
                    <a:pt x="0" y="0"/>
                  </a:moveTo>
                  <a:lnTo>
                    <a:pt x="1942065" y="0"/>
                  </a:lnTo>
                  <a:lnTo>
                    <a:pt x="1942065" y="1554168"/>
                  </a:lnTo>
                  <a:lnTo>
                    <a:pt x="0" y="1554168"/>
                  </a:lnTo>
                  <a:close/>
                </a:path>
              </a:pathLst>
            </a:custGeom>
            <a:solidFill>
              <a:srgbClr val="F1F2F2"/>
            </a:solidFill>
          </p:spPr>
        </p:sp>
        <p:sp>
          <p:nvSpPr>
            <p:cNvPr id="9" name="TextBox 9"/>
            <p:cNvSpPr txBox="1"/>
            <p:nvPr/>
          </p:nvSpPr>
          <p:spPr>
            <a:xfrm>
              <a:off x="0" y="-38100"/>
              <a:ext cx="1942065" cy="1592268"/>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2979113" y="687305"/>
            <a:ext cx="12329775" cy="1730229"/>
            <a:chOff x="0" y="0"/>
            <a:chExt cx="3247348" cy="455698"/>
          </a:xfrm>
        </p:grpSpPr>
        <p:sp>
          <p:nvSpPr>
            <p:cNvPr id="11" name="Freeform 11"/>
            <p:cNvSpPr/>
            <p:nvPr/>
          </p:nvSpPr>
          <p:spPr>
            <a:xfrm>
              <a:off x="0" y="0"/>
              <a:ext cx="3247348" cy="455698"/>
            </a:xfrm>
            <a:custGeom>
              <a:avLst/>
              <a:gdLst/>
              <a:ahLst/>
              <a:cxnLst/>
              <a:rect l="l" t="t" r="r" b="b"/>
              <a:pathLst>
                <a:path w="3247348" h="455698">
                  <a:moveTo>
                    <a:pt x="0" y="0"/>
                  </a:moveTo>
                  <a:lnTo>
                    <a:pt x="3247348" y="0"/>
                  </a:lnTo>
                  <a:lnTo>
                    <a:pt x="3247348" y="455698"/>
                  </a:lnTo>
                  <a:lnTo>
                    <a:pt x="0" y="455698"/>
                  </a:lnTo>
                  <a:close/>
                </a:path>
              </a:pathLst>
            </a:custGeom>
            <a:solidFill>
              <a:srgbClr val="2B4A9D"/>
            </a:solidFill>
            <a:ln w="38100" cap="sq">
              <a:solidFill>
                <a:srgbClr val="F1F2F2"/>
              </a:solidFill>
              <a:prstDash val="solid"/>
              <a:miter/>
            </a:ln>
          </p:spPr>
        </p:sp>
        <p:sp>
          <p:nvSpPr>
            <p:cNvPr id="12" name="TextBox 12"/>
            <p:cNvSpPr txBox="1"/>
            <p:nvPr/>
          </p:nvSpPr>
          <p:spPr>
            <a:xfrm>
              <a:off x="0" y="-38100"/>
              <a:ext cx="3247348" cy="493798"/>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8714193" y="2313427"/>
            <a:ext cx="859614" cy="1291769"/>
          </a:xfrm>
          <a:custGeom>
            <a:avLst/>
            <a:gdLst/>
            <a:ahLst/>
            <a:cxnLst/>
            <a:rect l="l" t="t" r="r" b="b"/>
            <a:pathLst>
              <a:path w="859614" h="1291769">
                <a:moveTo>
                  <a:pt x="0" y="0"/>
                </a:moveTo>
                <a:lnTo>
                  <a:pt x="859614" y="0"/>
                </a:lnTo>
                <a:lnTo>
                  <a:pt x="859614" y="1291769"/>
                </a:lnTo>
                <a:lnTo>
                  <a:pt x="0" y="129176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4" name="TextBox 14"/>
          <p:cNvSpPr txBox="1"/>
          <p:nvPr/>
        </p:nvSpPr>
        <p:spPr>
          <a:xfrm>
            <a:off x="2517916" y="904875"/>
            <a:ext cx="13252168"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a:ea typeface="Fredoka"/>
                <a:cs typeface="Fredoka"/>
                <a:sym typeface="Fredoka"/>
              </a:rPr>
              <a:t>RESEARCH TYPES</a:t>
            </a:r>
          </a:p>
        </p:txBody>
      </p:sp>
      <p:sp>
        <p:nvSpPr>
          <p:cNvPr id="15" name="TextBox 15"/>
          <p:cNvSpPr txBox="1"/>
          <p:nvPr/>
        </p:nvSpPr>
        <p:spPr>
          <a:xfrm>
            <a:off x="6087748" y="4645894"/>
            <a:ext cx="6112505" cy="4032592"/>
          </a:xfrm>
          <a:prstGeom prst="rect">
            <a:avLst/>
          </a:prstGeom>
        </p:spPr>
        <p:txBody>
          <a:bodyPr lIns="0" tIns="0" rIns="0" bIns="0" rtlCol="0" anchor="t">
            <a:spAutoFit/>
          </a:bodyPr>
          <a:lstStyle/>
          <a:p>
            <a:pPr marL="707669" lvl="1" indent="-353835" algn="l">
              <a:lnSpc>
                <a:spcPts val="4588"/>
              </a:lnSpc>
              <a:buFont typeface="Arial"/>
              <a:buChar char="•"/>
            </a:pPr>
            <a:r>
              <a:rPr lang="en-US" sz="3277">
                <a:solidFill>
                  <a:srgbClr val="000000"/>
                </a:solidFill>
                <a:latin typeface="Nunito Bold"/>
                <a:ea typeface="Nunito Bold"/>
                <a:cs typeface="Nunito Bold"/>
                <a:sym typeface="Nunito Bold"/>
              </a:rPr>
              <a:t>Gathering data from various data sources</a:t>
            </a:r>
          </a:p>
          <a:p>
            <a:pPr marL="707669" lvl="1" indent="-353835" algn="l">
              <a:lnSpc>
                <a:spcPts val="4588"/>
              </a:lnSpc>
              <a:buFont typeface="Arial"/>
              <a:buChar char="•"/>
            </a:pPr>
            <a:r>
              <a:rPr lang="en-US" sz="3277">
                <a:solidFill>
                  <a:srgbClr val="000000"/>
                </a:solidFill>
                <a:latin typeface="Nunito Bold"/>
                <a:ea typeface="Nunito Bold"/>
                <a:cs typeface="Nunito Bold"/>
                <a:sym typeface="Nunito Bold"/>
              </a:rPr>
              <a:t>Apply NLP techniques to analyze the sentiments of the online content about a particular brand (positive, negative or neutral)</a:t>
            </a:r>
          </a:p>
        </p:txBody>
      </p:sp>
      <p:sp>
        <p:nvSpPr>
          <p:cNvPr id="16" name="TextBox 16"/>
          <p:cNvSpPr txBox="1"/>
          <p:nvPr/>
        </p:nvSpPr>
        <p:spPr>
          <a:xfrm>
            <a:off x="6087748" y="3814746"/>
            <a:ext cx="6071858" cy="646430"/>
          </a:xfrm>
          <a:prstGeom prst="rect">
            <a:avLst/>
          </a:prstGeom>
        </p:spPr>
        <p:txBody>
          <a:bodyPr lIns="0" tIns="0" rIns="0" bIns="0" rtlCol="0" anchor="t">
            <a:spAutoFit/>
          </a:bodyPr>
          <a:lstStyle/>
          <a:p>
            <a:pPr algn="ctr">
              <a:lnSpc>
                <a:spcPts val="5320"/>
              </a:lnSpc>
            </a:pPr>
            <a:r>
              <a:rPr lang="en-US" sz="3800">
                <a:solidFill>
                  <a:srgbClr val="000000"/>
                </a:solidFill>
                <a:latin typeface="Fredoka"/>
                <a:ea typeface="Fredoka"/>
                <a:cs typeface="Fredoka"/>
                <a:sym typeface="Fredoka"/>
              </a:rPr>
              <a:t>ANALYTICAL RESEARCH</a:t>
            </a:r>
          </a:p>
        </p:txBody>
      </p:sp>
      <p:grpSp>
        <p:nvGrpSpPr>
          <p:cNvPr id="17" name="Group 17"/>
          <p:cNvGrpSpPr/>
          <p:nvPr/>
        </p:nvGrpSpPr>
        <p:grpSpPr>
          <a:xfrm>
            <a:off x="-576611" y="9674598"/>
            <a:ext cx="19974273" cy="1861295"/>
            <a:chOff x="0" y="0"/>
            <a:chExt cx="5260714" cy="490218"/>
          </a:xfrm>
        </p:grpSpPr>
        <p:sp>
          <p:nvSpPr>
            <p:cNvPr id="18" name="Freeform 18"/>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2B4A9D"/>
            </a:solidFill>
          </p:spPr>
        </p:sp>
        <p:sp>
          <p:nvSpPr>
            <p:cNvPr id="19" name="TextBox 19"/>
            <p:cNvSpPr txBox="1"/>
            <p:nvPr/>
          </p:nvSpPr>
          <p:spPr>
            <a:xfrm>
              <a:off x="0" y="-38100"/>
              <a:ext cx="5260714" cy="528318"/>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15308887" y="9772650"/>
            <a:ext cx="3417012"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ea typeface="Nunito"/>
                <a:cs typeface="Nunito"/>
                <a:sym typeface="Nunito"/>
              </a:rPr>
              <a:t>Page 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576611" y="8353252"/>
            <a:ext cx="19974273"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2B4A9D"/>
            </a:solidFill>
          </p:spPr>
        </p:sp>
        <p:sp>
          <p:nvSpPr>
            <p:cNvPr id="7" name="TextBox 7"/>
            <p:cNvSpPr txBox="1"/>
            <p:nvPr/>
          </p:nvSpPr>
          <p:spPr>
            <a:xfrm>
              <a:off x="0" y="-38100"/>
              <a:ext cx="5260714" cy="41235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2076251" y="1662606"/>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10800000" flipH="1">
            <a:off x="2120044" y="6010601"/>
            <a:ext cx="3395204" cy="1049427"/>
          </a:xfrm>
          <a:custGeom>
            <a:avLst/>
            <a:gdLst/>
            <a:ahLst/>
            <a:cxnLst/>
            <a:rect l="l" t="t" r="r" b="b"/>
            <a:pathLst>
              <a:path w="3395204" h="1049427">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TextBox 10"/>
          <p:cNvSpPr txBox="1"/>
          <p:nvPr/>
        </p:nvSpPr>
        <p:spPr>
          <a:xfrm>
            <a:off x="3269473" y="2924194"/>
            <a:ext cx="12830179" cy="1793183"/>
          </a:xfrm>
          <a:prstGeom prst="rect">
            <a:avLst/>
          </a:prstGeom>
        </p:spPr>
        <p:txBody>
          <a:bodyPr lIns="0" tIns="0" rIns="0" bIns="0" rtlCol="0" anchor="t">
            <a:spAutoFit/>
          </a:bodyPr>
          <a:lstStyle/>
          <a:p>
            <a:pPr algn="ctr">
              <a:lnSpc>
                <a:spcPts val="14620"/>
              </a:lnSpc>
            </a:pPr>
            <a:r>
              <a:rPr lang="en-US" sz="10443">
                <a:solidFill>
                  <a:srgbClr val="000000"/>
                </a:solidFill>
                <a:latin typeface="Fredoka"/>
                <a:ea typeface="Fredoka"/>
                <a:cs typeface="Fredoka"/>
                <a:sym typeface="Fredoka"/>
              </a:rPr>
              <a:t>RESEARCH REVIEW</a:t>
            </a:r>
          </a:p>
        </p:txBody>
      </p:sp>
      <p:sp>
        <p:nvSpPr>
          <p:cNvPr id="11" name="TextBox 11"/>
          <p:cNvSpPr txBox="1"/>
          <p:nvPr/>
        </p:nvSpPr>
        <p:spPr>
          <a:xfrm>
            <a:off x="4190453" y="4762704"/>
            <a:ext cx="9907094" cy="685391"/>
          </a:xfrm>
          <a:prstGeom prst="rect">
            <a:avLst/>
          </a:prstGeom>
        </p:spPr>
        <p:txBody>
          <a:bodyPr lIns="0" tIns="0" rIns="0" bIns="0" rtlCol="0" anchor="t">
            <a:spAutoFit/>
          </a:bodyPr>
          <a:lstStyle/>
          <a:p>
            <a:pPr algn="ctr">
              <a:lnSpc>
                <a:spcPts val="5604"/>
              </a:lnSpc>
            </a:pPr>
            <a:r>
              <a:rPr lang="en-US" sz="4002">
                <a:solidFill>
                  <a:srgbClr val="000000"/>
                </a:solidFill>
                <a:latin typeface="Nunito Bold"/>
                <a:ea typeface="Nunito Bold"/>
                <a:cs typeface="Nunito Bold"/>
                <a:sym typeface="Nunito Bold"/>
              </a:rPr>
              <a:t>Assignment 2</a:t>
            </a:r>
          </a:p>
        </p:txBody>
      </p:sp>
      <p:sp>
        <p:nvSpPr>
          <p:cNvPr id="12" name="TextBox 12"/>
          <p:cNvSpPr txBox="1"/>
          <p:nvPr/>
        </p:nvSpPr>
        <p:spPr>
          <a:xfrm>
            <a:off x="1028700" y="8743950"/>
            <a:ext cx="6855585" cy="514350"/>
          </a:xfrm>
          <a:prstGeom prst="rect">
            <a:avLst/>
          </a:prstGeom>
        </p:spPr>
        <p:txBody>
          <a:bodyPr lIns="0" tIns="0" rIns="0" bIns="0" rtlCol="0" anchor="t">
            <a:spAutoFit/>
          </a:bodyPr>
          <a:lstStyle/>
          <a:p>
            <a:pPr algn="l">
              <a:lnSpc>
                <a:spcPts val="4200"/>
              </a:lnSpc>
            </a:pPr>
            <a:r>
              <a:rPr lang="en-US" sz="3000">
                <a:solidFill>
                  <a:srgbClr val="000000"/>
                </a:solidFill>
                <a:latin typeface="Nunito"/>
                <a:ea typeface="Nunito"/>
                <a:cs typeface="Nunito"/>
                <a:sym typeface="Nunito"/>
              </a:rPr>
              <a:t>Research Methodology | Project Work</a:t>
            </a:r>
          </a:p>
        </p:txBody>
      </p:sp>
      <p:sp>
        <p:nvSpPr>
          <p:cNvPr id="13" name="TextBox 13"/>
          <p:cNvSpPr txBox="1"/>
          <p:nvPr/>
        </p:nvSpPr>
        <p:spPr>
          <a:xfrm>
            <a:off x="12777754" y="8743950"/>
            <a:ext cx="4481546" cy="514350"/>
          </a:xfrm>
          <a:prstGeom prst="rect">
            <a:avLst/>
          </a:prstGeom>
        </p:spPr>
        <p:txBody>
          <a:bodyPr lIns="0" tIns="0" rIns="0" bIns="0" rtlCol="0" anchor="t">
            <a:spAutoFit/>
          </a:bodyPr>
          <a:lstStyle/>
          <a:p>
            <a:pPr algn="r">
              <a:lnSpc>
                <a:spcPts val="4200"/>
              </a:lnSpc>
            </a:pPr>
            <a:r>
              <a:rPr lang="en-US" sz="3000">
                <a:solidFill>
                  <a:srgbClr val="000000"/>
                </a:solidFill>
                <a:latin typeface="Nunito"/>
                <a:ea typeface="Nunito"/>
                <a:cs typeface="Nunito"/>
                <a:sym typeface="Nunito"/>
              </a:rPr>
              <a:t>NMIMS University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
        <p:nvSpPr>
          <p:cNvPr id="5" name="Freeform 5"/>
          <p:cNvSpPr/>
          <p:nvPr/>
        </p:nvSpPr>
        <p:spPr>
          <a:xfrm>
            <a:off x="296667" y="687305"/>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1028700" y="1505943"/>
            <a:ext cx="16230600" cy="6644270"/>
            <a:chOff x="0" y="0"/>
            <a:chExt cx="4274726" cy="1749931"/>
          </a:xfrm>
        </p:grpSpPr>
        <p:sp>
          <p:nvSpPr>
            <p:cNvPr id="7" name="Freeform 7"/>
            <p:cNvSpPr/>
            <p:nvPr/>
          </p:nvSpPr>
          <p:spPr>
            <a:xfrm>
              <a:off x="0" y="0"/>
              <a:ext cx="4274726" cy="1749931"/>
            </a:xfrm>
            <a:custGeom>
              <a:avLst/>
              <a:gdLst/>
              <a:ahLst/>
              <a:cxnLst/>
              <a:rect l="l" t="t" r="r" b="b"/>
              <a:pathLst>
                <a:path w="4274726" h="1749931">
                  <a:moveTo>
                    <a:pt x="0" y="0"/>
                  </a:moveTo>
                  <a:lnTo>
                    <a:pt x="4274726" y="0"/>
                  </a:lnTo>
                  <a:lnTo>
                    <a:pt x="4274726" y="1749931"/>
                  </a:lnTo>
                  <a:lnTo>
                    <a:pt x="0" y="1749931"/>
                  </a:lnTo>
                  <a:close/>
                </a:path>
              </a:pathLst>
            </a:custGeom>
            <a:solidFill>
              <a:srgbClr val="F1F2F2"/>
            </a:solidFill>
          </p:spPr>
        </p:sp>
        <p:sp>
          <p:nvSpPr>
            <p:cNvPr id="8" name="TextBox 8"/>
            <p:cNvSpPr txBox="1"/>
            <p:nvPr/>
          </p:nvSpPr>
          <p:spPr>
            <a:xfrm>
              <a:off x="0" y="-38100"/>
              <a:ext cx="4274726" cy="1788031"/>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801132" y="781104"/>
            <a:ext cx="8685736" cy="1542630"/>
            <a:chOff x="0" y="0"/>
            <a:chExt cx="2565795" cy="455698"/>
          </a:xfrm>
        </p:grpSpPr>
        <p:sp>
          <p:nvSpPr>
            <p:cNvPr id="10" name="Freeform 10"/>
            <p:cNvSpPr/>
            <p:nvPr/>
          </p:nvSpPr>
          <p:spPr>
            <a:xfrm>
              <a:off x="0" y="0"/>
              <a:ext cx="2565795" cy="455698"/>
            </a:xfrm>
            <a:custGeom>
              <a:avLst/>
              <a:gdLst/>
              <a:ahLst/>
              <a:cxnLst/>
              <a:rect l="l" t="t" r="r" b="b"/>
              <a:pathLst>
                <a:path w="2565795" h="455698">
                  <a:moveTo>
                    <a:pt x="0" y="0"/>
                  </a:moveTo>
                  <a:lnTo>
                    <a:pt x="2565795" y="0"/>
                  </a:lnTo>
                  <a:lnTo>
                    <a:pt x="2565795" y="455698"/>
                  </a:lnTo>
                  <a:lnTo>
                    <a:pt x="0" y="455698"/>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2565795"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576611" y="8729159"/>
            <a:ext cx="19974273" cy="2240873"/>
            <a:chOff x="0" y="0"/>
            <a:chExt cx="5260714" cy="590189"/>
          </a:xfrm>
        </p:grpSpPr>
        <p:sp>
          <p:nvSpPr>
            <p:cNvPr id="13" name="Freeform 13"/>
            <p:cNvSpPr/>
            <p:nvPr/>
          </p:nvSpPr>
          <p:spPr>
            <a:xfrm>
              <a:off x="0" y="0"/>
              <a:ext cx="5260714" cy="590189"/>
            </a:xfrm>
            <a:custGeom>
              <a:avLst/>
              <a:gdLst/>
              <a:ahLst/>
              <a:cxnLst/>
              <a:rect l="l" t="t" r="r" b="b"/>
              <a:pathLst>
                <a:path w="5260714" h="590189">
                  <a:moveTo>
                    <a:pt x="0" y="0"/>
                  </a:moveTo>
                  <a:lnTo>
                    <a:pt x="5260714" y="0"/>
                  </a:lnTo>
                  <a:lnTo>
                    <a:pt x="5260714" y="590189"/>
                  </a:lnTo>
                  <a:lnTo>
                    <a:pt x="0" y="590189"/>
                  </a:lnTo>
                  <a:close/>
                </a:path>
              </a:pathLst>
            </a:custGeom>
            <a:solidFill>
              <a:srgbClr val="2B4A9D"/>
            </a:solidFill>
          </p:spPr>
        </p:sp>
        <p:sp>
          <p:nvSpPr>
            <p:cNvPr id="14" name="TextBox 14"/>
            <p:cNvSpPr txBox="1"/>
            <p:nvPr/>
          </p:nvSpPr>
          <p:spPr>
            <a:xfrm>
              <a:off x="0" y="-38100"/>
              <a:ext cx="5260714" cy="628289"/>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15561698" y="981230"/>
            <a:ext cx="3395204" cy="1049427"/>
          </a:xfrm>
          <a:custGeom>
            <a:avLst/>
            <a:gdLst/>
            <a:ahLst/>
            <a:cxnLst/>
            <a:rect l="l" t="t" r="r" b="b"/>
            <a:pathLst>
              <a:path w="3395204" h="1049427">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TextBox 16"/>
          <p:cNvSpPr txBox="1"/>
          <p:nvPr/>
        </p:nvSpPr>
        <p:spPr>
          <a:xfrm>
            <a:off x="1637371" y="4080631"/>
            <a:ext cx="15013258" cy="4471670"/>
          </a:xfrm>
          <a:prstGeom prst="rect">
            <a:avLst/>
          </a:prstGeom>
        </p:spPr>
        <p:txBody>
          <a:bodyPr lIns="0" tIns="0" rIns="0" bIns="0" rtlCol="0" anchor="t">
            <a:spAutoFit/>
          </a:bodyPr>
          <a:lstStyle/>
          <a:p>
            <a:pPr marL="690881" lvl="1" indent="-345440" algn="l">
              <a:lnSpc>
                <a:spcPts val="4480"/>
              </a:lnSpc>
              <a:buFont typeface="Arial"/>
              <a:buChar char="•"/>
            </a:pPr>
            <a:r>
              <a:rPr lang="en-US" sz="3200" u="sng">
                <a:solidFill>
                  <a:srgbClr val="000000"/>
                </a:solidFill>
                <a:latin typeface="Nunito Bold"/>
                <a:ea typeface="Nunito Bold"/>
                <a:cs typeface="Nunito Bold"/>
                <a:sym typeface="Nunito Bold"/>
              </a:rPr>
              <a:t>Focus</a:t>
            </a:r>
            <a:r>
              <a:rPr lang="en-US" sz="3200">
                <a:solidFill>
                  <a:srgbClr val="000000"/>
                </a:solidFill>
                <a:latin typeface="Nunito Bold"/>
                <a:ea typeface="Nunito Bold"/>
                <a:cs typeface="Nunito Bold"/>
                <a:sym typeface="Nunito Bold"/>
              </a:rPr>
              <a:t>: Introduces a model for quantifying Online Brand Image (OBIM) based on consumer reviews. </a:t>
            </a:r>
          </a:p>
          <a:p>
            <a:pPr marL="690881" lvl="1" indent="-345440" algn="l">
              <a:lnSpc>
                <a:spcPts val="4480"/>
              </a:lnSpc>
              <a:buFont typeface="Arial"/>
              <a:buChar char="•"/>
            </a:pPr>
            <a:r>
              <a:rPr lang="en-US" sz="3200" u="sng">
                <a:solidFill>
                  <a:srgbClr val="000000"/>
                </a:solidFill>
                <a:latin typeface="Nunito Bold"/>
                <a:ea typeface="Nunito Bold"/>
                <a:cs typeface="Nunito Bold"/>
                <a:sym typeface="Nunito Bold"/>
              </a:rPr>
              <a:t>Key Outcomes:</a:t>
            </a:r>
            <a:r>
              <a:rPr lang="en-US" sz="3200">
                <a:solidFill>
                  <a:srgbClr val="000000"/>
                </a:solidFill>
                <a:latin typeface="Nunito Bold"/>
                <a:ea typeface="Nunito Bold"/>
                <a:cs typeface="Nunito Bold"/>
                <a:sym typeface="Nunito Bold"/>
              </a:rPr>
              <a:t> Generate a score that combines positive sentiments and commonly used words. Tested using actual Amazon mobile phone reviews. </a:t>
            </a:r>
          </a:p>
          <a:p>
            <a:pPr marL="690881" lvl="1" indent="-345440" algn="l">
              <a:lnSpc>
                <a:spcPts val="4480"/>
              </a:lnSpc>
              <a:buFont typeface="Arial"/>
              <a:buChar char="•"/>
            </a:pPr>
            <a:r>
              <a:rPr lang="en-US" sz="3200" u="sng">
                <a:solidFill>
                  <a:srgbClr val="000000"/>
                </a:solidFill>
                <a:latin typeface="Nunito Bold"/>
                <a:ea typeface="Nunito Bold"/>
                <a:cs typeface="Nunito Bold"/>
                <a:sym typeface="Nunito Bold"/>
              </a:rPr>
              <a:t>Applicability:</a:t>
            </a:r>
            <a:r>
              <a:rPr lang="en-US" sz="3200">
                <a:solidFill>
                  <a:srgbClr val="000000"/>
                </a:solidFill>
                <a:latin typeface="Nunito Bold"/>
                <a:ea typeface="Nunito Bold"/>
                <a:cs typeface="Nunito Bold"/>
                <a:sym typeface="Nunito Bold"/>
              </a:rPr>
              <a:t> The model helps companies figure out what people think about their brand from online reviews. It looks at how much people like the brand, how strong their feelings are, and what makes the brand special. </a:t>
            </a:r>
          </a:p>
          <a:p>
            <a:pPr algn="l">
              <a:lnSpc>
                <a:spcPts val="4480"/>
              </a:lnSpc>
            </a:pPr>
            <a:endParaRPr lang="en-US" sz="3200">
              <a:solidFill>
                <a:srgbClr val="000000"/>
              </a:solidFill>
              <a:latin typeface="Nunito Bold"/>
              <a:ea typeface="Nunito Bold"/>
              <a:cs typeface="Nunito Bold"/>
              <a:sym typeface="Nunito Bold"/>
            </a:endParaRPr>
          </a:p>
        </p:txBody>
      </p:sp>
      <p:sp>
        <p:nvSpPr>
          <p:cNvPr id="17" name="TextBox 17"/>
          <p:cNvSpPr txBox="1"/>
          <p:nvPr/>
        </p:nvSpPr>
        <p:spPr>
          <a:xfrm>
            <a:off x="4921817" y="971184"/>
            <a:ext cx="8444366" cy="1007620"/>
          </a:xfrm>
          <a:prstGeom prst="rect">
            <a:avLst/>
          </a:prstGeom>
        </p:spPr>
        <p:txBody>
          <a:bodyPr lIns="0" tIns="0" rIns="0" bIns="0" rtlCol="0" anchor="t">
            <a:spAutoFit/>
          </a:bodyPr>
          <a:lstStyle/>
          <a:p>
            <a:pPr algn="ctr">
              <a:lnSpc>
                <a:spcPts val="8247"/>
              </a:lnSpc>
            </a:pPr>
            <a:r>
              <a:rPr lang="en-US" sz="5891">
                <a:solidFill>
                  <a:srgbClr val="000000"/>
                </a:solidFill>
                <a:latin typeface="Fredoka"/>
                <a:ea typeface="Fredoka"/>
                <a:cs typeface="Fredoka"/>
                <a:sym typeface="Fredoka"/>
              </a:rPr>
              <a:t>ROSHNI PANDA</a:t>
            </a:r>
          </a:p>
        </p:txBody>
      </p:sp>
      <p:sp>
        <p:nvSpPr>
          <p:cNvPr id="18" name="TextBox 18"/>
          <p:cNvSpPr txBox="1"/>
          <p:nvPr/>
        </p:nvSpPr>
        <p:spPr>
          <a:xfrm>
            <a:off x="514350" y="8979646"/>
            <a:ext cx="17259300" cy="869950"/>
          </a:xfrm>
          <a:prstGeom prst="rect">
            <a:avLst/>
          </a:prstGeom>
        </p:spPr>
        <p:txBody>
          <a:bodyPr lIns="0" tIns="0" rIns="0" bIns="0" rtlCol="0" anchor="t">
            <a:spAutoFit/>
          </a:bodyPr>
          <a:lstStyle/>
          <a:p>
            <a:pPr algn="ctr">
              <a:lnSpc>
                <a:spcPts val="3500"/>
              </a:lnSpc>
            </a:pPr>
            <a:r>
              <a:rPr lang="en-US" sz="2500">
                <a:solidFill>
                  <a:srgbClr val="000000"/>
                </a:solidFill>
                <a:latin typeface="Nunito"/>
                <a:ea typeface="Nunito"/>
                <a:cs typeface="Nunito"/>
                <a:sym typeface="Nunito"/>
              </a:rPr>
              <a:t>Mitra, S., &amp; Jenamani, M. (2020). OBIM: A computational model to estimate brand image from online consumer review. Journal of Business Research, 114, 213-226.</a:t>
            </a:r>
          </a:p>
        </p:txBody>
      </p:sp>
      <p:sp>
        <p:nvSpPr>
          <p:cNvPr id="19" name="TextBox 19"/>
          <p:cNvSpPr txBox="1"/>
          <p:nvPr/>
        </p:nvSpPr>
        <p:spPr>
          <a:xfrm>
            <a:off x="2246042" y="2478526"/>
            <a:ext cx="14705042" cy="1144905"/>
          </a:xfrm>
          <a:prstGeom prst="rect">
            <a:avLst/>
          </a:prstGeom>
        </p:spPr>
        <p:txBody>
          <a:bodyPr lIns="0" tIns="0" rIns="0" bIns="0" rtlCol="0" anchor="t">
            <a:spAutoFit/>
          </a:bodyPr>
          <a:lstStyle/>
          <a:p>
            <a:pPr algn="l">
              <a:lnSpc>
                <a:spcPts val="4620"/>
              </a:lnSpc>
            </a:pPr>
            <a:r>
              <a:rPr lang="en-US" sz="3300">
                <a:solidFill>
                  <a:srgbClr val="000000"/>
                </a:solidFill>
                <a:latin typeface="Fredoka"/>
                <a:ea typeface="Fredoka"/>
                <a:cs typeface="Fredoka"/>
                <a:sym typeface="Fredoka"/>
              </a:rPr>
              <a:t>OBIM: A COMPUTATIONAL MODEL TO ESTIMATE BRAND IMAGE FROM ONLINE CONSUMER REVIEW</a:t>
            </a:r>
          </a:p>
        </p:txBody>
      </p:sp>
      <p:sp>
        <p:nvSpPr>
          <p:cNvPr id="20" name="Freeform 20"/>
          <p:cNvSpPr/>
          <p:nvPr/>
        </p:nvSpPr>
        <p:spPr>
          <a:xfrm>
            <a:off x="1672742" y="2881825"/>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
        <p:nvSpPr>
          <p:cNvPr id="5" name="Freeform 5"/>
          <p:cNvSpPr/>
          <p:nvPr/>
        </p:nvSpPr>
        <p:spPr>
          <a:xfrm>
            <a:off x="296667" y="687305"/>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1028700" y="1505943"/>
            <a:ext cx="16230600" cy="6382179"/>
            <a:chOff x="0" y="0"/>
            <a:chExt cx="4274726" cy="1680903"/>
          </a:xfrm>
        </p:grpSpPr>
        <p:sp>
          <p:nvSpPr>
            <p:cNvPr id="7" name="Freeform 7"/>
            <p:cNvSpPr/>
            <p:nvPr/>
          </p:nvSpPr>
          <p:spPr>
            <a:xfrm>
              <a:off x="0" y="0"/>
              <a:ext cx="4274726" cy="1680903"/>
            </a:xfrm>
            <a:custGeom>
              <a:avLst/>
              <a:gdLst/>
              <a:ahLst/>
              <a:cxnLst/>
              <a:rect l="l" t="t" r="r" b="b"/>
              <a:pathLst>
                <a:path w="4274726" h="1680903">
                  <a:moveTo>
                    <a:pt x="0" y="0"/>
                  </a:moveTo>
                  <a:lnTo>
                    <a:pt x="4274726" y="0"/>
                  </a:lnTo>
                  <a:lnTo>
                    <a:pt x="4274726" y="1680903"/>
                  </a:lnTo>
                  <a:lnTo>
                    <a:pt x="0" y="1680903"/>
                  </a:lnTo>
                  <a:close/>
                </a:path>
              </a:pathLst>
            </a:custGeom>
            <a:solidFill>
              <a:srgbClr val="F1F2F2"/>
            </a:solidFill>
          </p:spPr>
        </p:sp>
        <p:sp>
          <p:nvSpPr>
            <p:cNvPr id="8" name="TextBox 8"/>
            <p:cNvSpPr txBox="1"/>
            <p:nvPr/>
          </p:nvSpPr>
          <p:spPr>
            <a:xfrm>
              <a:off x="0" y="-38100"/>
              <a:ext cx="4274726" cy="171900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801132" y="781104"/>
            <a:ext cx="8685736" cy="1542630"/>
            <a:chOff x="0" y="0"/>
            <a:chExt cx="2565795" cy="455698"/>
          </a:xfrm>
        </p:grpSpPr>
        <p:sp>
          <p:nvSpPr>
            <p:cNvPr id="10" name="Freeform 10"/>
            <p:cNvSpPr/>
            <p:nvPr/>
          </p:nvSpPr>
          <p:spPr>
            <a:xfrm>
              <a:off x="0" y="0"/>
              <a:ext cx="2565795" cy="455698"/>
            </a:xfrm>
            <a:custGeom>
              <a:avLst/>
              <a:gdLst/>
              <a:ahLst/>
              <a:cxnLst/>
              <a:rect l="l" t="t" r="r" b="b"/>
              <a:pathLst>
                <a:path w="2565795" h="455698">
                  <a:moveTo>
                    <a:pt x="0" y="0"/>
                  </a:moveTo>
                  <a:lnTo>
                    <a:pt x="2565795" y="0"/>
                  </a:lnTo>
                  <a:lnTo>
                    <a:pt x="2565795" y="455698"/>
                  </a:lnTo>
                  <a:lnTo>
                    <a:pt x="0" y="455698"/>
                  </a:lnTo>
                  <a:close/>
                </a:path>
              </a:pathLst>
            </a:custGeom>
            <a:solidFill>
              <a:srgbClr val="2B4A9D"/>
            </a:solidFill>
            <a:ln w="38100" cap="sq">
              <a:solidFill>
                <a:srgbClr val="F1F2F2"/>
              </a:solidFill>
              <a:prstDash val="solid"/>
              <a:miter/>
            </a:ln>
          </p:spPr>
        </p:sp>
        <p:sp>
          <p:nvSpPr>
            <p:cNvPr id="11" name="TextBox 11"/>
            <p:cNvSpPr txBox="1"/>
            <p:nvPr/>
          </p:nvSpPr>
          <p:spPr>
            <a:xfrm>
              <a:off x="0" y="-38100"/>
              <a:ext cx="2565795" cy="493798"/>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576611" y="8735847"/>
            <a:ext cx="19974273" cy="2240873"/>
            <a:chOff x="0" y="0"/>
            <a:chExt cx="5260714" cy="590189"/>
          </a:xfrm>
        </p:grpSpPr>
        <p:sp>
          <p:nvSpPr>
            <p:cNvPr id="13" name="Freeform 13"/>
            <p:cNvSpPr/>
            <p:nvPr/>
          </p:nvSpPr>
          <p:spPr>
            <a:xfrm>
              <a:off x="0" y="0"/>
              <a:ext cx="5260714" cy="590189"/>
            </a:xfrm>
            <a:custGeom>
              <a:avLst/>
              <a:gdLst/>
              <a:ahLst/>
              <a:cxnLst/>
              <a:rect l="l" t="t" r="r" b="b"/>
              <a:pathLst>
                <a:path w="5260714" h="590189">
                  <a:moveTo>
                    <a:pt x="0" y="0"/>
                  </a:moveTo>
                  <a:lnTo>
                    <a:pt x="5260714" y="0"/>
                  </a:lnTo>
                  <a:lnTo>
                    <a:pt x="5260714" y="590189"/>
                  </a:lnTo>
                  <a:lnTo>
                    <a:pt x="0" y="590189"/>
                  </a:lnTo>
                  <a:close/>
                </a:path>
              </a:pathLst>
            </a:custGeom>
            <a:solidFill>
              <a:srgbClr val="2B4A9D"/>
            </a:solidFill>
          </p:spPr>
        </p:sp>
        <p:sp>
          <p:nvSpPr>
            <p:cNvPr id="14" name="TextBox 14"/>
            <p:cNvSpPr txBox="1"/>
            <p:nvPr/>
          </p:nvSpPr>
          <p:spPr>
            <a:xfrm>
              <a:off x="0" y="-38100"/>
              <a:ext cx="5260714" cy="628289"/>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1333036" y="3737821"/>
            <a:ext cx="15621929" cy="3347720"/>
          </a:xfrm>
          <a:prstGeom prst="rect">
            <a:avLst/>
          </a:prstGeom>
        </p:spPr>
        <p:txBody>
          <a:bodyPr lIns="0" tIns="0" rIns="0" bIns="0" rtlCol="0" anchor="t">
            <a:spAutoFit/>
          </a:bodyPr>
          <a:lstStyle/>
          <a:p>
            <a:pPr marL="690881" lvl="1" indent="-345440" algn="l">
              <a:lnSpc>
                <a:spcPts val="4480"/>
              </a:lnSpc>
              <a:buFont typeface="Arial"/>
              <a:buChar char="•"/>
            </a:pPr>
            <a:r>
              <a:rPr lang="en-US" sz="3200" u="sng">
                <a:solidFill>
                  <a:srgbClr val="000000"/>
                </a:solidFill>
                <a:latin typeface="Nunito Bold"/>
                <a:ea typeface="Nunito Bold"/>
                <a:cs typeface="Nunito Bold"/>
                <a:sym typeface="Nunito Bold"/>
              </a:rPr>
              <a:t>Research Gap: </a:t>
            </a:r>
          </a:p>
          <a:p>
            <a:pPr marL="1381761" lvl="2" indent="-460587" algn="l">
              <a:lnSpc>
                <a:spcPts val="4480"/>
              </a:lnSpc>
              <a:buFont typeface="Arial"/>
              <a:buChar char="⚬"/>
            </a:pPr>
            <a:r>
              <a:rPr lang="en-US" sz="3200">
                <a:solidFill>
                  <a:srgbClr val="000000"/>
                </a:solidFill>
                <a:latin typeface="Nunito Bold"/>
                <a:ea typeface="Nunito Bold"/>
                <a:cs typeface="Nunito Bold"/>
                <a:sym typeface="Nunito Bold"/>
              </a:rPr>
              <a:t>The  research lacks a clear way to measure how people feel about a brand using online reviews.</a:t>
            </a:r>
          </a:p>
          <a:p>
            <a:pPr marL="1381761" lvl="2" indent="-460587" algn="l">
              <a:lnSpc>
                <a:spcPts val="4480"/>
              </a:lnSpc>
              <a:buFont typeface="Arial"/>
              <a:buChar char="⚬"/>
            </a:pPr>
            <a:r>
              <a:rPr lang="en-US" sz="3200">
                <a:solidFill>
                  <a:srgbClr val="000000"/>
                </a:solidFill>
                <a:latin typeface="Nunito Bold"/>
                <a:ea typeface="Nunito Bold"/>
                <a:cs typeface="Nunito Bold"/>
                <a:sym typeface="Nunito Bold"/>
              </a:rPr>
              <a:t>Also, not many studies explain how companies can use this measurement to make good marketing choices.</a:t>
            </a:r>
          </a:p>
          <a:p>
            <a:pPr algn="l">
              <a:lnSpc>
                <a:spcPts val="4480"/>
              </a:lnSpc>
            </a:pPr>
            <a:endParaRPr lang="en-US" sz="3200">
              <a:solidFill>
                <a:srgbClr val="000000"/>
              </a:solidFill>
              <a:latin typeface="Nunito Bold"/>
              <a:ea typeface="Nunito Bold"/>
              <a:cs typeface="Nunito Bold"/>
              <a:sym typeface="Nunito Bold"/>
            </a:endParaRPr>
          </a:p>
        </p:txBody>
      </p:sp>
      <p:sp>
        <p:nvSpPr>
          <p:cNvPr id="16" name="TextBox 16"/>
          <p:cNvSpPr txBox="1"/>
          <p:nvPr/>
        </p:nvSpPr>
        <p:spPr>
          <a:xfrm>
            <a:off x="514350" y="8993022"/>
            <a:ext cx="17259300" cy="869950"/>
          </a:xfrm>
          <a:prstGeom prst="rect">
            <a:avLst/>
          </a:prstGeom>
        </p:spPr>
        <p:txBody>
          <a:bodyPr lIns="0" tIns="0" rIns="0" bIns="0" rtlCol="0" anchor="t">
            <a:spAutoFit/>
          </a:bodyPr>
          <a:lstStyle/>
          <a:p>
            <a:pPr algn="ctr">
              <a:lnSpc>
                <a:spcPts val="3500"/>
              </a:lnSpc>
            </a:pPr>
            <a:r>
              <a:rPr lang="en-US" sz="2500">
                <a:solidFill>
                  <a:srgbClr val="000000"/>
                </a:solidFill>
                <a:latin typeface="Nunito"/>
                <a:ea typeface="Nunito"/>
                <a:cs typeface="Nunito"/>
                <a:sym typeface="Nunito"/>
              </a:rPr>
              <a:t>Mitra, S., &amp; Jenamani, M. (2020). OBIM: A computational model to estimate brand image from online consumer review. Journal of Business Research, 114, 213-226.</a:t>
            </a:r>
          </a:p>
        </p:txBody>
      </p:sp>
      <p:sp>
        <p:nvSpPr>
          <p:cNvPr id="17" name="TextBox 17"/>
          <p:cNvSpPr txBox="1"/>
          <p:nvPr/>
        </p:nvSpPr>
        <p:spPr>
          <a:xfrm>
            <a:off x="2246042" y="3019060"/>
            <a:ext cx="14705042" cy="563880"/>
          </a:xfrm>
          <a:prstGeom prst="rect">
            <a:avLst/>
          </a:prstGeom>
        </p:spPr>
        <p:txBody>
          <a:bodyPr lIns="0" tIns="0" rIns="0" bIns="0" rtlCol="0" anchor="t">
            <a:spAutoFit/>
          </a:bodyPr>
          <a:lstStyle/>
          <a:p>
            <a:pPr algn="l">
              <a:lnSpc>
                <a:spcPts val="4620"/>
              </a:lnSpc>
            </a:pPr>
            <a:r>
              <a:rPr lang="en-US" sz="3300">
                <a:solidFill>
                  <a:srgbClr val="000000"/>
                </a:solidFill>
                <a:latin typeface="Fredoka"/>
                <a:ea typeface="Fredoka"/>
                <a:cs typeface="Fredoka"/>
                <a:sym typeface="Fredoka"/>
              </a:rPr>
              <a:t>CONT...</a:t>
            </a:r>
          </a:p>
        </p:txBody>
      </p:sp>
      <p:sp>
        <p:nvSpPr>
          <p:cNvPr id="18" name="Freeform 18"/>
          <p:cNvSpPr/>
          <p:nvPr/>
        </p:nvSpPr>
        <p:spPr>
          <a:xfrm>
            <a:off x="1672742" y="3168359"/>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9" name="TextBox 19"/>
          <p:cNvSpPr txBox="1"/>
          <p:nvPr/>
        </p:nvSpPr>
        <p:spPr>
          <a:xfrm>
            <a:off x="4921817" y="971184"/>
            <a:ext cx="8444366" cy="1007620"/>
          </a:xfrm>
          <a:prstGeom prst="rect">
            <a:avLst/>
          </a:prstGeom>
        </p:spPr>
        <p:txBody>
          <a:bodyPr lIns="0" tIns="0" rIns="0" bIns="0" rtlCol="0" anchor="t">
            <a:spAutoFit/>
          </a:bodyPr>
          <a:lstStyle/>
          <a:p>
            <a:pPr algn="ctr">
              <a:lnSpc>
                <a:spcPts val="8247"/>
              </a:lnSpc>
            </a:pPr>
            <a:r>
              <a:rPr lang="en-US" sz="5891">
                <a:solidFill>
                  <a:srgbClr val="000000"/>
                </a:solidFill>
                <a:latin typeface="Fredoka"/>
                <a:ea typeface="Fredoka"/>
                <a:cs typeface="Fredoka"/>
                <a:sym typeface="Fredoka"/>
              </a:rPr>
              <a:t>ROSHNI PANDA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3216</Words>
  <Application>Microsoft Office PowerPoint</Application>
  <PresentationFormat>Custom</PresentationFormat>
  <Paragraphs>370</Paragraphs>
  <Slides>58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Calibri</vt:lpstr>
      <vt:lpstr>Fredoka</vt:lpstr>
      <vt:lpstr>Arial</vt:lpstr>
      <vt:lpstr>Nunito Bold</vt:lpstr>
      <vt:lpstr>Canva Sans</vt:lpstr>
      <vt:lpstr>Nunito</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brand's online reputation</dc:title>
  <cp:lastModifiedBy>Roshni Panda</cp:lastModifiedBy>
  <cp:revision>3</cp:revision>
  <dcterms:created xsi:type="dcterms:W3CDTF">2006-08-16T00:00:00Z</dcterms:created>
  <dcterms:modified xsi:type="dcterms:W3CDTF">2024-08-16T15:18:44Z</dcterms:modified>
  <dc:identifier>DAFsW2Kpaw0</dc:identifier>
</cp:coreProperties>
</file>