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  <p:sldId id="259" r:id="rId4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6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3024" y="208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5/30/25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5/30/25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pandas.pydata.org/pandas-docs/stable/reference/api/pandas.DataFrame.drop.html?highlight=drop#pandas.DataFrame.drop" TargetMode="External"/><Relationship Id="rId18" Type="http://schemas.openxmlformats.org/officeDocument/2006/relationships/hyperlink" Target="https://pandas.pydata.org/pandas-docs/stable/user_guide/index.html#user-guide" TargetMode="External"/><Relationship Id="rId26" Type="http://schemas.openxmlformats.org/officeDocument/2006/relationships/hyperlink" Target="https://pandas.pydata.org/pandas-docs/stable/reference/api/pandas.DataFrame.nlargest.html?highlight=nlargest" TargetMode="External"/><Relationship Id="rId21" Type="http://schemas.openxmlformats.org/officeDocument/2006/relationships/image" Target="../media/image3.png"/><Relationship Id="rId34" Type="http://schemas.openxmlformats.org/officeDocument/2006/relationships/hyperlink" Target="https://pandas.pydata.org/pandas-docs/stable/reference/api/pandas.DataFrame.at.html#pandas.DataFrame.at" TargetMode="External"/><Relationship Id="rId7" Type="http://schemas.openxmlformats.org/officeDocument/2006/relationships/hyperlink" Target="https://pandas.pydata.org/pandas-docs/stable/reference/api/pandas.DataFrame.pivot.html?highlight=pivot#pandas.DataFrame.pivot" TargetMode="External"/><Relationship Id="rId12" Type="http://schemas.openxmlformats.org/officeDocument/2006/relationships/hyperlink" Target="https://pandas.pydata.org/pandas-docs/stable/reference/api/pandas.DataFrame.reset_index.html?highlight=reset_index#pandas.DataFrame.reset_index" TargetMode="External"/><Relationship Id="rId17" Type="http://schemas.openxmlformats.org/officeDocument/2006/relationships/hyperlink" Target="https://pandas.pydata.org/pandas-docs/stable/reference/index.html#api" TargetMode="External"/><Relationship Id="rId25" Type="http://schemas.openxmlformats.org/officeDocument/2006/relationships/hyperlink" Target="https://pandas.pydata.org/pandas-docs/stable/reference/api/pandas.DataFrame.sample.html?highlight=sample#pandas.DataFrame.sample" TargetMode="External"/><Relationship Id="rId33" Type="http://schemas.openxmlformats.org/officeDocument/2006/relationships/hyperlink" Target="https://pandas.pydata.org/pandas-docs/stable/reference/api/pandas.DataFrame.iat.html#pandas.DataFrame.iat" TargetMode="External"/><Relationship Id="rId38" Type="http://schemas.openxmlformats.org/officeDocument/2006/relationships/hyperlink" Target="https://pandas.pydata.org/docs/reference/api/pandas.DataFrame.query.html" TargetMode="External"/><Relationship Id="rId2" Type="http://schemas.openxmlformats.org/officeDocument/2006/relationships/hyperlink" Target="https://pandas.pydata.org/pandas-docs/stable/user_guide/io.html" TargetMode="External"/><Relationship Id="rId16" Type="http://schemas.openxmlformats.org/officeDocument/2006/relationships/hyperlink" Target="https://pandas.pydata.org/pandas-docs/stable/reference/api/pandas.DataFrame.query.html?highlight=query#pandas.DataFrame.query" TargetMode="External"/><Relationship Id="rId20" Type="http://schemas.openxmlformats.org/officeDocument/2006/relationships/image" Target="../media/image2.png"/><Relationship Id="rId29" Type="http://schemas.openxmlformats.org/officeDocument/2006/relationships/hyperlink" Target="https://pandas.pydata.org/pandas-docs/stable/reference/api/pandas.DataFrame.tail.html?highlight=tai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melt.html?highlight=melt#pandas.DataFrame.melt" TargetMode="External"/><Relationship Id="rId11" Type="http://schemas.openxmlformats.org/officeDocument/2006/relationships/hyperlink" Target="https://pandas.pydata.org/pandas-docs/stable/reference/api/pandas.DataFrame.sort_index.html?highlight=sort_index#pandas.DataFrame.sort_index" TargetMode="External"/><Relationship Id="rId24" Type="http://schemas.openxmlformats.org/officeDocument/2006/relationships/hyperlink" Target="https://pandas.pydata.org/pandas-docs/stable/reference/api/pandas.DataFrame.drop_duplicates.html?highlight=drop_dupli#pandas.DataFrame.drop_duplicates" TargetMode="External"/><Relationship Id="rId32" Type="http://schemas.openxmlformats.org/officeDocument/2006/relationships/hyperlink" Target="https://pandas.pydata.org/docs/reference/api/pandas.DataFrame.loc.html?highlight=loc" TargetMode="External"/><Relationship Id="rId37" Type="http://schemas.openxmlformats.org/officeDocument/2006/relationships/hyperlink" Target="https://www.rstudio.com/wp-content/uploads/2015/02/data-wrangling-cheatsheet.pdf" TargetMode="External"/><Relationship Id="rId5" Type="http://schemas.openxmlformats.org/officeDocument/2006/relationships/hyperlink" Target="https://pandas.pydata.org/pandas-docs/stable/user_guide/basics.html#reindexing-and-altering-labels" TargetMode="External"/><Relationship Id="rId15" Type="http://schemas.openxmlformats.org/officeDocument/2006/relationships/hyperlink" Target="https://pandas.pydata.org/pandas-docs/stable/reference/api/pandas.MultiIndex.from_tuples.html?highlight=multiindex%20from_tuples#pandas.MultiIndex.from_tuples" TargetMode="External"/><Relationship Id="rId23" Type="http://schemas.openxmlformats.org/officeDocument/2006/relationships/image" Target="../media/image5.png"/><Relationship Id="rId28" Type="http://schemas.openxmlformats.org/officeDocument/2006/relationships/hyperlink" Target="https://pandas.pydata.org/pandas-docs/stable/reference/api/pandas.DataFrame.head.html?highlight=head" TargetMode="External"/><Relationship Id="rId36" Type="http://schemas.openxmlformats.org/officeDocument/2006/relationships/hyperlink" Target="http://www.princetonoptimization.com/" TargetMode="External"/><Relationship Id="rId10" Type="http://schemas.openxmlformats.org/officeDocument/2006/relationships/hyperlink" Target="https://pandas.pydata.org/pandas-docs/stable/reference/api/pandas.DataFrame.rename.html?highlight=rename#pandas.DataFrame.rename" TargetMode="External"/><Relationship Id="rId19" Type="http://schemas.openxmlformats.org/officeDocument/2006/relationships/image" Target="../media/image1.png"/><Relationship Id="rId31" Type="http://schemas.openxmlformats.org/officeDocument/2006/relationships/hyperlink" Target="https://pandas.pydata.org/docs/reference/api/pandas.DataFrame.iloc.html" TargetMode="External"/><Relationship Id="rId4" Type="http://schemas.openxmlformats.org/officeDocument/2006/relationships/hyperlink" Target="https://pandas.pydata.org/pandas-docs/stable/user_guide/basics.html#sorting" TargetMode="External"/><Relationship Id="rId9" Type="http://schemas.openxmlformats.org/officeDocument/2006/relationships/hyperlink" Target="https://pandas.pydata.org/pandas-docs/stable/reference/api/pandas.DataFrame.sort_values.html?highlight=sort_values#pandas.DataFrame.sort_values" TargetMode="External"/><Relationship Id="rId14" Type="http://schemas.openxmlformats.org/officeDocument/2006/relationships/hyperlink" Target="https://pandas.pydata.org/pandas-docs/stable/reference/api/pandas.DataFrame.html" TargetMode="External"/><Relationship Id="rId22" Type="http://schemas.openxmlformats.org/officeDocument/2006/relationships/image" Target="../media/image4.png"/><Relationship Id="rId27" Type="http://schemas.openxmlformats.org/officeDocument/2006/relationships/hyperlink" Target="https://pandas.pydata.org/pandas-docs/stable/reference/api/pandas.DataFrame.nsmallest.html?highlight=nsmallest" TargetMode="External"/><Relationship Id="rId30" Type="http://schemas.openxmlformats.org/officeDocument/2006/relationships/hyperlink" Target="https://pandas.pydata.org/pandas-docs/stable/reference/api/pandas.DataFrame.filter.html?highlight=filter#pandas.DataFrame.filter" TargetMode="External"/><Relationship Id="rId35" Type="http://schemas.openxmlformats.org/officeDocument/2006/relationships/hyperlink" Target="http://pandas.pydata.org/" TargetMode="External"/><Relationship Id="rId8" Type="http://schemas.openxmlformats.org/officeDocument/2006/relationships/hyperlink" Target="https://pandas.pydata.org/pandas-docs/stable/reference/api/pandas.concat.html?highlight=concat#pandas.concat" TargetMode="External"/><Relationship Id="rId3" Type="http://schemas.openxmlformats.org/officeDocument/2006/relationships/hyperlink" Target="https://pandas.pydata.org/pandas-docs/stable/user_guide/indexing.html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pandas.pydata.org/pandas-docs/stable/user_guide/groupby.html" TargetMode="External"/><Relationship Id="rId18" Type="http://schemas.openxmlformats.org/officeDocument/2006/relationships/hyperlink" Target="https://pandas.pydata.org/pandas-docs/stable/reference/api/pandas.DataFrame.size.html?highlight=size#pandas.DataFrame.size" TargetMode="External"/><Relationship Id="rId26" Type="http://schemas.openxmlformats.org/officeDocument/2006/relationships/hyperlink" Target="https://pandas.pydata.org/pandas-docs/stable/reference/api/pandas.DataFrame.clip.html?highlight=clip#pandas.DataFrame.clip" TargetMode="External"/><Relationship Id="rId39" Type="http://schemas.openxmlformats.org/officeDocument/2006/relationships/hyperlink" Target="https://pandas.pydata.org/docs/reference/api/pandas.DataFrame.dtypes.html#pandas.DataFrame.dtypes" TargetMode="External"/><Relationship Id="rId21" Type="http://schemas.openxmlformats.org/officeDocument/2006/relationships/hyperlink" Target="http://www.princetonoptimization.com/" TargetMode="External"/><Relationship Id="rId34" Type="http://schemas.openxmlformats.org/officeDocument/2006/relationships/hyperlink" Target="https://pandas.pydata.org/pandas-docs/stable/reference/api/pandas.DataFrame.shape.html" TargetMode="External"/><Relationship Id="rId42" Type="http://schemas.openxmlformats.org/officeDocument/2006/relationships/hyperlink" Target="https://pandas.pydata.org/pandas-docs/stable/reference/api/pandas.DataFrame.median.html?highlight=median#pandas.DataFrame.median" TargetMode="External"/><Relationship Id="rId47" Type="http://schemas.openxmlformats.org/officeDocument/2006/relationships/hyperlink" Target="https://pandas.pydata.org/pandas-docs/stable/reference/api/pandas.DataFrame.std.html?highlight=std#pandas.DataFrame.std" TargetMode="External"/><Relationship Id="rId7" Type="http://schemas.openxmlformats.org/officeDocument/2006/relationships/hyperlink" Target="https://pandas.pydata.org/pandas-docs/stable/reference/api/pandas.DataFrame.cummin.html?highlight=cummin#pandas.DataFrame.cummin" TargetMode="External"/><Relationship Id="rId2" Type="http://schemas.openxmlformats.org/officeDocument/2006/relationships/hyperlink" Target="https://pandas.pydata.org/pandas-docs/stable/user_guide/merging.html" TargetMode="External"/><Relationship Id="rId16" Type="http://schemas.openxmlformats.org/officeDocument/2006/relationships/hyperlink" Target="https://pandas.pydata.org/pandas-docs/stable/reference/api/pandas.DataFrame.expanding.html?highlight=expanding#pandas.DataFrame.expanding" TargetMode="External"/><Relationship Id="rId29" Type="http://schemas.openxmlformats.org/officeDocument/2006/relationships/hyperlink" Target="https://pandas.pydata.org/pandas-docs/stable/user_guide/missing_data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cummax.html?highlight=cummax#pandas.DataFrame.cummax" TargetMode="External"/><Relationship Id="rId11" Type="http://schemas.openxmlformats.org/officeDocument/2006/relationships/hyperlink" Target="https://pandas.pydata.org/pandas-docs/stable/reference/api/pandas.DataFrame.query.html?highlight=query#pandas.DataFrame.query" TargetMode="External"/><Relationship Id="rId24" Type="http://schemas.openxmlformats.org/officeDocument/2006/relationships/hyperlink" Target="https://pandas.pydata.org/pandas-docs/stable/reference/api/pandas.qcut.html?highlight=qcut#pandas.qcut" TargetMode="External"/><Relationship Id="rId32" Type="http://schemas.openxmlformats.org/officeDocument/2006/relationships/hyperlink" Target="https://pandas.pydata.org/pandas-docs/stable/user_guide/basics.html#descriptive-statistics" TargetMode="External"/><Relationship Id="rId37" Type="http://schemas.openxmlformats.org/officeDocument/2006/relationships/hyperlink" Target="https://pandas.pydata.org/docs/reference/api/pandas.DataFrame.info.html" TargetMode="External"/><Relationship Id="rId40" Type="http://schemas.openxmlformats.org/officeDocument/2006/relationships/hyperlink" Target="https://pandas.pydata.org/pandas-docs/stable/reference/api/pandas.DataFrame.sum.html?highlight=sum#pandas.DataFrame.sum" TargetMode="External"/><Relationship Id="rId45" Type="http://schemas.openxmlformats.org/officeDocument/2006/relationships/hyperlink" Target="https://pandas.pydata.org/pandas-docs/stable/reference/api/pandas.DataFrame.mean.html?highlight=mean#pandas.DataFrame.mean" TargetMode="External"/><Relationship Id="rId5" Type="http://schemas.openxmlformats.org/officeDocument/2006/relationships/hyperlink" Target="https://pandas.pydata.org/pandas-docs/stable/reference/api/pandas.DataFrame.cumsum.html?highlight=cumsum#pandas.DataFrame.cumsum" TargetMode="External"/><Relationship Id="rId15" Type="http://schemas.openxmlformats.org/officeDocument/2006/relationships/hyperlink" Target="https://pandas.pydata.org/pandas-docs/stable/user_guide/window.html" TargetMode="External"/><Relationship Id="rId23" Type="http://schemas.openxmlformats.org/officeDocument/2006/relationships/hyperlink" Target="https://pandas.pydata.org/pandas-docs/stable/reference/api/pandas.DataFrame.assign.html?highlight=assign" TargetMode="External"/><Relationship Id="rId28" Type="http://schemas.openxmlformats.org/officeDocument/2006/relationships/hyperlink" Target="https://pandas.pydata.org/pandas-docs/stable/reference/api/pandas.DataFrame.abs.html?highlight=abs" TargetMode="External"/><Relationship Id="rId36" Type="http://schemas.openxmlformats.org/officeDocument/2006/relationships/hyperlink" Target="https://pandas.pydata.org/pandas-docs/stable/reference/api/pandas.DataFrame.describe.html?highlight=describe#pandas.DataFrame.describe" TargetMode="External"/><Relationship Id="rId10" Type="http://schemas.openxmlformats.org/officeDocument/2006/relationships/hyperlink" Target="https://pandas.pydata.org/pandas-docs/stable/reference/api/pandas.DataFrame.isin.html?highlight=isin#pandas.DataFrame.isin" TargetMode="External"/><Relationship Id="rId19" Type="http://schemas.openxmlformats.org/officeDocument/2006/relationships/hyperlink" Target="https://pandas.pydata.org/pandas-docs/stable/reference/api/pandas.DataFrame.agg.html?highlight=agg#pandas.DataFrame.agg" TargetMode="External"/><Relationship Id="rId31" Type="http://schemas.openxmlformats.org/officeDocument/2006/relationships/hyperlink" Target="https://pandas.pydata.org/pandas-docs/stable/reference/api/pandas.DataFrame.fillna.html?highlight=fillna#pandas.DataFrame.fillna" TargetMode="External"/><Relationship Id="rId44" Type="http://schemas.openxmlformats.org/officeDocument/2006/relationships/hyperlink" Target="https://pandas.pydata.org/pandas-docs/stable/reference/api/pandas.DataFrame.apply.html?highlight=apply#pandas.DataFrame.apply" TargetMode="External"/><Relationship Id="rId4" Type="http://schemas.openxmlformats.org/officeDocument/2006/relationships/hyperlink" Target="https://pandas.pydata.org/pandas-docs/stable/reference/api/pandas.DataFrame.rank.html?highlight=rank#pandas.DataFrame.rank" TargetMode="External"/><Relationship Id="rId9" Type="http://schemas.openxmlformats.org/officeDocument/2006/relationships/hyperlink" Target="https://pandas.pydata.org/pandas-docs/stable/reference/api/pandas.DataFrame.merge.html?highlight=merge#pandas.DataFrame.merge" TargetMode="External"/><Relationship Id="rId14" Type="http://schemas.openxmlformats.org/officeDocument/2006/relationships/hyperlink" Target="https://pandas.pydata.org/pandas-docs/stable/reference/api/pandas.DataFrame.groupby.html?highlight=groupby#pandas.DataFrame.groupby" TargetMode="External"/><Relationship Id="rId22" Type="http://schemas.openxmlformats.org/officeDocument/2006/relationships/hyperlink" Target="https://www.rstudio.com/wp-content/uploads/2015/02/data-wrangling-cheatsheet.pdf" TargetMode="External"/><Relationship Id="rId27" Type="http://schemas.openxmlformats.org/officeDocument/2006/relationships/hyperlink" Target="https://pandas.pydata.org/pandas-docs/stable/reference/api/pandas.DataFrame.min.html?highlight=min#pandas.DataFrame.min" TargetMode="External"/><Relationship Id="rId30" Type="http://schemas.openxmlformats.org/officeDocument/2006/relationships/hyperlink" Target="https://pandas.pydata.org/pandas-docs/stable/reference/api/pandas.DataFrame.dropna.html?highlight=dropna#pandas.DataFrame.dropna" TargetMode="External"/><Relationship Id="rId35" Type="http://schemas.openxmlformats.org/officeDocument/2006/relationships/hyperlink" Target="https://pandas.pydata.org/pandas-docs/stable/reference/api/pandas.DataFrame.nunique.html?highlight=nunique" TargetMode="External"/><Relationship Id="rId43" Type="http://schemas.openxmlformats.org/officeDocument/2006/relationships/hyperlink" Target="https://pandas.pydata.org/pandas-docs/stable/reference/api/pandas.DataFrame.quantile.html?highlight=quantile#pandas.DataFrame.quantile" TargetMode="External"/><Relationship Id="rId8" Type="http://schemas.openxmlformats.org/officeDocument/2006/relationships/hyperlink" Target="https://pandas.pydata.org/pandas-docs/stable/reference/api/pandas.Series.cumprod.html?highlight=cumprod#pandas.Series.cumprod" TargetMode="External"/><Relationship Id="rId3" Type="http://schemas.openxmlformats.org/officeDocument/2006/relationships/hyperlink" Target="https://pandas.pydata.org/pandas-docs/stable/reference/api/pandas.DataFrame.shift.html?highlight=shift#pandas.DataFrame.shift" TargetMode="External"/><Relationship Id="rId12" Type="http://schemas.openxmlformats.org/officeDocument/2006/relationships/hyperlink" Target="https://pandas.pydata.org/pandas-docs/stable/reference/api/pandas.DataFrame.drop.html?highlight=drop#pandas.DataFrame.drop" TargetMode="External"/><Relationship Id="rId17" Type="http://schemas.openxmlformats.org/officeDocument/2006/relationships/hyperlink" Target="https://pandas.pydata.org/pandas-docs/stable/reference/api/pandas.DataFrame.rolling.html?highlight=rolling#pandas.DataFrame.rolling" TargetMode="External"/><Relationship Id="rId25" Type="http://schemas.openxmlformats.org/officeDocument/2006/relationships/hyperlink" Target="https://pandas.pydata.org/pandas-docs/stable/reference/api/pandas.DataFrame.max.html?highlight=max#pandas.DataFrame.max" TargetMode="External"/><Relationship Id="rId33" Type="http://schemas.openxmlformats.org/officeDocument/2006/relationships/hyperlink" Target="https://pandas.pydata.org/pandas-docs/stable/reference/api/pandas.DataFrame.value_counts.html?highlight=value_counts#pandas.DataFrame.value_counts" TargetMode="External"/><Relationship Id="rId38" Type="http://schemas.openxmlformats.org/officeDocument/2006/relationships/hyperlink" Target="https://pandas.pydata.org/docs/reference/api/pandas.DataFrame.memory_usage.html" TargetMode="External"/><Relationship Id="rId46" Type="http://schemas.openxmlformats.org/officeDocument/2006/relationships/hyperlink" Target="https://pandas.pydata.org/pandas-docs/stable/reference/api/pandas.DataFrame.var.html?highlight=var#pandas.DataFrame.var" TargetMode="External"/><Relationship Id="rId20" Type="http://schemas.openxmlformats.org/officeDocument/2006/relationships/hyperlink" Target="http://pandas.pydata.org/" TargetMode="External"/><Relationship Id="rId41" Type="http://schemas.openxmlformats.org/officeDocument/2006/relationships/hyperlink" Target="https://pandas.pydata.org/pandas-docs/stable/reference/api/pandas.DataFrame.count.html?highlight=count#pandas.DataFrame.count" TargetMode="Externa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hyperlink" Target="https://pandas.pydata.org/docs/reference/api/pandas.DataFrame.plot.scatter.html" TargetMode="External"/><Relationship Id="rId18" Type="http://schemas.openxmlformats.org/officeDocument/2006/relationships/hyperlink" Target="https://pandas.pydata.org/docs/reference/api/pandas.read_html.html" TargetMode="External"/><Relationship Id="rId26" Type="http://schemas.openxmlformats.org/officeDocument/2006/relationships/hyperlink" Target="https://pandas.pydata.org/docs/user_guide/options.html" TargetMode="External"/><Relationship Id="rId39" Type="http://schemas.openxmlformats.org/officeDocument/2006/relationships/hyperlink" Target="https://pandas.pydata.org/docs/reference/api/pandas.Series.str.title.html" TargetMode="External"/><Relationship Id="rId21" Type="http://schemas.openxmlformats.org/officeDocument/2006/relationships/hyperlink" Target="https://pandas.pydata.org/docs/reference/api/pandas.read_clipboard.html" TargetMode="External"/><Relationship Id="rId34" Type="http://schemas.openxmlformats.org/officeDocument/2006/relationships/hyperlink" Target="https://pandas.pydata.org/docs/reference/api/pandas.DataFrame.apply.html#pandas.DataFrame.apply" TargetMode="External"/><Relationship Id="rId42" Type="http://schemas.openxmlformats.org/officeDocument/2006/relationships/hyperlink" Target="https://pandas.pydata.org/docs/reference/api/pandas.Series.str.partition.html" TargetMode="External"/><Relationship Id="rId47" Type="http://schemas.openxmlformats.org/officeDocument/2006/relationships/hyperlink" Target="https://pandas.pydata.org/docs/reference/api/pandas.to_datetime.html" TargetMode="External"/><Relationship Id="rId50" Type="http://schemas.openxmlformats.org/officeDocument/2006/relationships/hyperlink" Target="https://pandas.pydata.org/docs/reference/api/pandas.DataFrame.infer_objects.html" TargetMode="External"/><Relationship Id="rId7" Type="http://schemas.openxmlformats.org/officeDocument/2006/relationships/hyperlink" Target="https://pandas.pydata.org/pandas-docs/stable/user_guide/visualization.html" TargetMode="External"/><Relationship Id="rId2" Type="http://schemas.openxmlformats.org/officeDocument/2006/relationships/hyperlink" Target="https://pandas.pydata.org/docs/reference/api/pandas.get_option.html" TargetMode="External"/><Relationship Id="rId16" Type="http://schemas.openxmlformats.org/officeDocument/2006/relationships/hyperlink" Target="https://pandas.pydata.org/docs/reference/io.html" TargetMode="External"/><Relationship Id="rId29" Type="http://schemas.openxmlformats.org/officeDocument/2006/relationships/image" Target="../media/image10.png"/><Relationship Id="rId11" Type="http://schemas.openxmlformats.org/officeDocument/2006/relationships/image" Target="../media/image8.png"/><Relationship Id="rId24" Type="http://schemas.openxmlformats.org/officeDocument/2006/relationships/hyperlink" Target="https://pandas.pydata.org/docs/reference/api/pandas.DataFrame.to_hdf.html" TargetMode="External"/><Relationship Id="rId32" Type="http://schemas.openxmlformats.org/officeDocument/2006/relationships/image" Target="../media/image13.png"/><Relationship Id="rId37" Type="http://schemas.openxmlformats.org/officeDocument/2006/relationships/hyperlink" Target="https://pandas.pydata.org/docs/reference/api/pandas.Series.str.get.html" TargetMode="External"/><Relationship Id="rId40" Type="http://schemas.openxmlformats.org/officeDocument/2006/relationships/hyperlink" Target="https://pandas.pydata.org/docs/reference/api/pandas.Series.str.len.html#pandas.Series.str.len" TargetMode="External"/><Relationship Id="rId45" Type="http://schemas.openxmlformats.org/officeDocument/2006/relationships/hyperlink" Target="https://pandas.pydata.org/docs/reference/api/pandas.Series.str.isalnum.html" TargetMode="External"/><Relationship Id="rId5" Type="http://schemas.openxmlformats.org/officeDocument/2006/relationships/hyperlink" Target="https://pandas.pydata.org/docs/reference/api/pandas.describe_option.html" TargetMode="External"/><Relationship Id="rId15" Type="http://schemas.openxmlformats.org/officeDocument/2006/relationships/hyperlink" Target="https://pandas.pydata.org/docs/reference/api/pandas.DataFrame.plot.pie.html" TargetMode="External"/><Relationship Id="rId23" Type="http://schemas.openxmlformats.org/officeDocument/2006/relationships/hyperlink" Target="https://pandas.pydata.org/docs/reference/api/pandas.DataFrame.to_feather.html" TargetMode="External"/><Relationship Id="rId28" Type="http://schemas.openxmlformats.org/officeDocument/2006/relationships/hyperlink" Target="https://pandas.pydata.org/docs/reference/api/pandas.DataFrame.plot.area.html" TargetMode="External"/><Relationship Id="rId36" Type="http://schemas.openxmlformats.org/officeDocument/2006/relationships/hyperlink" Target="https://pandas.pydata.org/docs/reference/api/pandas.Series.str.count.html" TargetMode="External"/><Relationship Id="rId49" Type="http://schemas.openxmlformats.org/officeDocument/2006/relationships/hyperlink" Target="https://pandas.pydata.org/docs/reference/api/pandas.DataFrame.astype.html" TargetMode="External"/><Relationship Id="rId10" Type="http://schemas.openxmlformats.org/officeDocument/2006/relationships/hyperlink" Target="https://pandas.pydata.org/docs/reference/api/pandas.DataFrame.plot.html" TargetMode="External"/><Relationship Id="rId19" Type="http://schemas.openxmlformats.org/officeDocument/2006/relationships/hyperlink" Target="https://pandas.pydata.org/docs/reference/api/pandas.read_excel.html" TargetMode="External"/><Relationship Id="rId31" Type="http://schemas.openxmlformats.org/officeDocument/2006/relationships/image" Target="../media/image12.png"/><Relationship Id="rId44" Type="http://schemas.openxmlformats.org/officeDocument/2006/relationships/hyperlink" Target="https://pandas.pydata.org/docs/reference/api/pandas.Series.str.replace.html" TargetMode="External"/><Relationship Id="rId4" Type="http://schemas.openxmlformats.org/officeDocument/2006/relationships/hyperlink" Target="https://pandas.pydata.org/docs/reference/api/pandas.reset_option.html" TargetMode="External"/><Relationship Id="rId9" Type="http://schemas.openxmlformats.org/officeDocument/2006/relationships/image" Target="../media/image7.png"/><Relationship Id="rId14" Type="http://schemas.openxmlformats.org/officeDocument/2006/relationships/hyperlink" Target="https://pandas.pydata.org/docs/reference/api/pandas.DataFrame.plot.hist.html" TargetMode="External"/><Relationship Id="rId22" Type="http://schemas.openxmlformats.org/officeDocument/2006/relationships/hyperlink" Target="https://pandas.pydata.org/docs/reference/api/pandas.DataFrame.to_parquet.html" TargetMode="External"/><Relationship Id="rId27" Type="http://schemas.openxmlformats.org/officeDocument/2006/relationships/hyperlink" Target="https://pandas.pydata.org/docs/reference/api/pandas.DataFrame.plot.bar.html" TargetMode="External"/><Relationship Id="rId30" Type="http://schemas.openxmlformats.org/officeDocument/2006/relationships/image" Target="../media/image11.png"/><Relationship Id="rId35" Type="http://schemas.openxmlformats.org/officeDocument/2006/relationships/hyperlink" Target="https://pandas.pydata.org/docs/reference/api/pandas.DataFrame.boxplot.html" TargetMode="External"/><Relationship Id="rId43" Type="http://schemas.openxmlformats.org/officeDocument/2006/relationships/hyperlink" Target="https://pandas.pydata.org/docs/reference/api/pandas.Series.str.slice.html" TargetMode="External"/><Relationship Id="rId48" Type="http://schemas.openxmlformats.org/officeDocument/2006/relationships/hyperlink" Target="https://pandas.pydata.org/docs/reference/api/pandas.to_timedelta.html" TargetMode="External"/><Relationship Id="rId8" Type="http://schemas.openxmlformats.org/officeDocument/2006/relationships/image" Target="../media/image6.png"/><Relationship Id="rId51" Type="http://schemas.openxmlformats.org/officeDocument/2006/relationships/hyperlink" Target="https://pandas.pydata.org/docs/reference/api/pandas.DataFrame.convert_dtypes.html" TargetMode="External"/><Relationship Id="rId3" Type="http://schemas.openxmlformats.org/officeDocument/2006/relationships/hyperlink" Target="https://pandas.pydata.org/docs/reference/api/pandas.set_option.html" TargetMode="External"/><Relationship Id="rId12" Type="http://schemas.openxmlformats.org/officeDocument/2006/relationships/image" Target="../media/image9.png"/><Relationship Id="rId17" Type="http://schemas.openxmlformats.org/officeDocument/2006/relationships/hyperlink" Target="https://pandas.pydata.org/docs/reference/api/pandas.read_csv.html" TargetMode="External"/><Relationship Id="rId25" Type="http://schemas.openxmlformats.org/officeDocument/2006/relationships/hyperlink" Target="https://pandas.pydata.org/docs/reference/api/pandas.DataFrame.to_clipboard.html" TargetMode="External"/><Relationship Id="rId33" Type="http://schemas.openxmlformats.org/officeDocument/2006/relationships/hyperlink" Target="https://pandas.pydata.org/docs/reference/api/pandas.DataFrame.map.html" TargetMode="External"/><Relationship Id="rId38" Type="http://schemas.openxmlformats.org/officeDocument/2006/relationships/hyperlink" Target="https://pandas.pydata.org/docs/reference/api/pandas.Series.str.join.html" TargetMode="External"/><Relationship Id="rId46" Type="http://schemas.openxmlformats.org/officeDocument/2006/relationships/hyperlink" Target="https://pandas.pydata.org/docs/reference/api/pandas.to_numeric.html" TargetMode="External"/><Relationship Id="rId20" Type="http://schemas.openxmlformats.org/officeDocument/2006/relationships/hyperlink" Target="https://pandas.pydata.org/docs/reference/api/pandas.read_sql.html" TargetMode="External"/><Relationship Id="rId41" Type="http://schemas.openxmlformats.org/officeDocument/2006/relationships/hyperlink" Target="https://pandas.pydata.org/docs/reference/api/pandas.Series.str.cat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docs/reference/api/pandas.option_contex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55840" y="2087613"/>
            <a:ext cx="10073118" cy="326774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6" name="Rounded Rectangle 5"/>
          <p:cNvSpPr/>
          <p:nvPr/>
        </p:nvSpPr>
        <p:spPr>
          <a:xfrm>
            <a:off x="228999" y="1722426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</a:t>
            </a:r>
            <a:r>
              <a:rPr lang="en-US" sz="2800" b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999" y="2151997"/>
            <a:ext cx="3463426" cy="6347955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34" name="Rounded Rectangle 33"/>
          <p:cNvSpPr/>
          <p:nvPr/>
        </p:nvSpPr>
        <p:spPr>
          <a:xfrm>
            <a:off x="3855841" y="1728704"/>
            <a:ext cx="10073118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Reshaping Data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1800" dirty="0"/>
              <a:t>– Change layout, </a:t>
            </a:r>
            <a:r>
              <a:rPr lang="en-US" sz="1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sorting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reindexing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/>
              <a:t>renaming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69193"/>
              </p:ext>
            </p:extLst>
          </p:nvPr>
        </p:nvGraphicFramePr>
        <p:xfrm>
          <a:off x="4191785" y="2263106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57843"/>
              </p:ext>
            </p:extLst>
          </p:nvPr>
        </p:nvGraphicFramePr>
        <p:xfrm>
          <a:off x="5907917" y="2244789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468846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177148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Gather 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80851"/>
              </p:ext>
            </p:extLst>
          </p:nvPr>
        </p:nvGraphicFramePr>
        <p:xfrm>
          <a:off x="7018457" y="2246716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39652"/>
              </p:ext>
            </p:extLst>
          </p:nvPr>
        </p:nvGraphicFramePr>
        <p:xfrm>
          <a:off x="8463124" y="2246716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452457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25321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Spread 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90661"/>
              </p:ext>
            </p:extLst>
          </p:nvPr>
        </p:nvGraphicFramePr>
        <p:xfrm>
          <a:off x="4199671" y="3744793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60177"/>
              </p:ext>
            </p:extLst>
          </p:nvPr>
        </p:nvGraphicFramePr>
        <p:xfrm>
          <a:off x="4199671" y="4279814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3734642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4799694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/>
              <a:t>  Append 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22843"/>
              </p:ext>
            </p:extLst>
          </p:nvPr>
        </p:nvGraphicFramePr>
        <p:xfrm>
          <a:off x="5524096" y="3846750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549105"/>
              </p:ext>
            </p:extLst>
          </p:nvPr>
        </p:nvGraphicFramePr>
        <p:xfrm>
          <a:off x="7105325" y="3739177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3733791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747284"/>
              </p:ext>
            </p:extLst>
          </p:nvPr>
        </p:nvGraphicFramePr>
        <p:xfrm>
          <a:off x="7090668" y="4263371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626207"/>
              </p:ext>
            </p:extLst>
          </p:nvPr>
        </p:nvGraphicFramePr>
        <p:xfrm>
          <a:off x="8265429" y="3993190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4785237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/>
              <a:t>  Append 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177611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3662857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3662857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177610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227341"/>
            <a:ext cx="3691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('mpg')</a:t>
            </a:r>
          </a:p>
          <a:p>
            <a:pPr marL="109538"/>
            <a:r>
              <a:rPr lang="en-US" sz="1200" dirty="0"/>
              <a:t>Order rows by values of a column (low to high).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('mpg', ascending=False)</a:t>
            </a:r>
          </a:p>
          <a:p>
            <a:pPr marL="109538"/>
            <a:r>
              <a:rPr lang="en-US" sz="1200" dirty="0"/>
              <a:t>Order rows by values of a column (high to low).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pPr marL="109538"/>
            <a:r>
              <a:rPr lang="en-US" sz="1200" dirty="0"/>
              <a:t>Rename 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1"/>
              </a:rPr>
              <a:t>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Sort 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2"/>
              </a:rPr>
              <a:t>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Reset index of </a:t>
            </a:r>
            <a:r>
              <a:rPr lang="en-US" sz="1200" dirty="0" err="1"/>
              <a:t>DataFrame</a:t>
            </a:r>
            <a:r>
              <a:rPr lang="en-US" sz="1200" dirty="0"/>
              <a:t> to row numbers, moving index to columns.</a:t>
            </a:r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3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(columns=['Length', 'Height'])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/>
              <a:t>DataFrame</a:t>
            </a: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75192"/>
              </p:ext>
            </p:extLst>
          </p:nvPr>
        </p:nvGraphicFramePr>
        <p:xfrm>
          <a:off x="1050435" y="2280177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57319" y="2887409"/>
            <a:ext cx="3291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[4, 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 dirty="0"/>
              <a:t>  Specify values for each column.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'c'])</a:t>
            </a:r>
          </a:p>
          <a:p>
            <a:r>
              <a:rPr lang="en-US" sz="1200" dirty="0"/>
              <a:t>  Specify values for each row.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02648"/>
              </p:ext>
            </p:extLst>
          </p:nvPr>
        </p:nvGraphicFramePr>
        <p:xfrm>
          <a:off x="1098327" y="5874898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D</a:t>
                      </a:r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6653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7319" y="6909876"/>
            <a:ext cx="3442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 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[('d', 1), ('d', 2),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         ('e', 2)], names=['n', 'v']))</a:t>
            </a:r>
          </a:p>
          <a:p>
            <a:r>
              <a:rPr lang="en-US" sz="1200" dirty="0"/>
              <a:t>  Create </a:t>
            </a:r>
            <a:r>
              <a:rPr lang="en-US" sz="1200" dirty="0" err="1"/>
              <a:t>DataFrame</a:t>
            </a:r>
            <a:r>
              <a:rPr lang="en-US" sz="1200" dirty="0"/>
              <a:t> with a </a:t>
            </a:r>
            <a:r>
              <a:rPr lang="en-US" sz="1200" dirty="0" err="1"/>
              <a:t>MultiIndex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28999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4546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Most pandas methods return a </a:t>
            </a:r>
            <a:r>
              <a:rPr lang="en-US" sz="1200" dirty="0" err="1"/>
              <a:t>DataFrame</a:t>
            </a:r>
            <a:r>
              <a:rPr lang="en-US" sz="1200" dirty="0"/>
              <a:t> so that another pandas method can be applied to the </a:t>
            </a:r>
            <a:r>
              <a:rPr lang="en-US" sz="1200"/>
              <a:t>result.</a:t>
            </a:r>
            <a:br>
              <a:rPr lang="en-US" sz="1200"/>
            </a:br>
            <a:r>
              <a:rPr lang="en-US" sz="1200"/>
              <a:t>This improves readability of code.</a:t>
            </a:r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/>
              <a:t> </a:t>
            </a:r>
            <a:r>
              <a:rPr lang="en-US" sz="1200" b="1">
                <a:latin typeface="Consolas" panose="020B0609020204030204" pitchFamily="49" charset="0"/>
              </a:rPr>
              <a:t>df = (pd.</a:t>
            </a:r>
            <a:r>
              <a:rPr lang="en-US" sz="1200" b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>
                <a:latin typeface="Consolas" panose="020B0609020204030204" pitchFamily="49" charset="0"/>
              </a:rPr>
              <a:t>(df)</a:t>
            </a:r>
          </a:p>
          <a:p>
            <a:r>
              <a:rPr lang="en-US" sz="1200" b="1">
                <a:latin typeface="Consolas" panose="020B0609020204030204" pitchFamily="49" charset="0"/>
              </a:rPr>
              <a:t>      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</a:t>
            </a:r>
            <a:r>
              <a:rPr lang="en-US" sz="1200" b="1">
                <a:latin typeface="Consolas" panose="020B0609020204030204" pitchFamily="49" charset="0"/>
              </a:rPr>
              <a:t>'variable':'var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</a:t>
            </a:r>
            <a:r>
              <a:rPr lang="en-US" sz="1200" b="1">
                <a:latin typeface="Consolas" panose="020B0609020204030204" pitchFamily="49" charset="0"/>
              </a:rPr>
              <a:t>'value':'val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  <a:hlinkClick r:id="rId16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108215"/>
              </p:ext>
            </p:extLst>
          </p:nvPr>
        </p:nvGraphicFramePr>
        <p:xfrm>
          <a:off x="3940252" y="9271723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 in Python (and pandas)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 equal to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Group membership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not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Logical</a:t>
                      </a:r>
                      <a:r>
                        <a:rPr lang="en-US" sz="900" baseline="0" dirty="0"/>
                        <a:t> and, or, not, </a:t>
                      </a:r>
                      <a:r>
                        <a:rPr lang="en-US" sz="900" baseline="0" dirty="0" err="1"/>
                        <a:t>xor</a:t>
                      </a:r>
                      <a:r>
                        <a:rPr lang="en-US" sz="900" baseline="0" dirty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55944"/>
              </p:ext>
            </p:extLst>
          </p:nvPr>
        </p:nvGraphicFramePr>
        <p:xfrm>
          <a:off x="8958512" y="9271723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containing</a:t>
                      </a:r>
                      <a:r>
                        <a:rPr lang="en-US" sz="900" baseline="0" dirty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ending with word 'Length'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the word 'Sepal'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'x' and ending with 1,2,3,4,5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'^(?!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except</a:t>
                      </a:r>
                      <a:r>
                        <a:rPr lang="en-US" sz="900" baseline="0" dirty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5" name="TextBox 82">
            <a:extLst>
              <a:ext uri="{FF2B5EF4-FFF2-40B4-BE49-F238E27FC236}">
                <a16:creationId xmlns:a16="http://schemas.microsoft.com/office/drawing/2014/main" id="{2A432411-87C0-4B2C-BA6E-984FD94A586A}"/>
              </a:ext>
            </a:extLst>
          </p:cNvPr>
          <p:cNvSpPr txBox="1"/>
          <p:nvPr/>
        </p:nvSpPr>
        <p:spPr>
          <a:xfrm>
            <a:off x="374273" y="1264252"/>
            <a:ext cx="3881324" cy="53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e-DE" sz="1400">
                <a:solidFill>
                  <a:schemeClr val="accent1"/>
                </a:solidFill>
              </a:rPr>
              <a:t>Pandas</a:t>
            </a:r>
            <a:r>
              <a:rPr lang="de-DE" sz="1400" b="1"/>
              <a:t> </a:t>
            </a:r>
            <a:r>
              <a:rPr lang="de-DE" sz="1400">
                <a:hlinkClick r:id="rId17"/>
              </a:rPr>
              <a:t>API Reference</a:t>
            </a:r>
            <a:r>
              <a:rPr lang="de-DE" sz="1400"/>
              <a:t>    </a:t>
            </a:r>
            <a:r>
              <a:rPr lang="de-DE" sz="1400">
                <a:solidFill>
                  <a:schemeClr val="accent1"/>
                </a:solidFill>
              </a:rPr>
              <a:t>Pandas</a:t>
            </a:r>
            <a:r>
              <a:rPr lang="de-DE" sz="1400"/>
              <a:t> </a:t>
            </a:r>
            <a:r>
              <a:rPr lang="de-DE" sz="1400">
                <a:hlinkClick r:id="rId18"/>
              </a:rPr>
              <a:t>User Guide</a:t>
            </a:r>
            <a:endParaRPr lang="en-US" sz="1400"/>
          </a:p>
          <a:p>
            <a:pPr>
              <a:lnSpc>
                <a:spcPts val="1800"/>
              </a:lnSpc>
            </a:pPr>
            <a:r>
              <a:rPr lang="de-DE" sz="1200" b="1"/>
              <a:t>	</a:t>
            </a:r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C6E984DE-8FE5-401A-9718-5CCF4DDC41E2}"/>
              </a:ext>
            </a:extLst>
          </p:cNvPr>
          <p:cNvSpPr txBox="1"/>
          <p:nvPr/>
        </p:nvSpPr>
        <p:spPr>
          <a:xfrm>
            <a:off x="250415" y="146553"/>
            <a:ext cx="34413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accent1"/>
                </a:solidFill>
              </a:rPr>
              <a:t>Data Wrangling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with pandas Cheat Sheet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http://pandas.pydata.org</a:t>
            </a:r>
          </a:p>
        </p:txBody>
      </p:sp>
      <p:pic>
        <p:nvPicPr>
          <p:cNvPr id="57" name="table">
            <a:extLst>
              <a:ext uri="{FF2B5EF4-FFF2-40B4-BE49-F238E27FC236}">
                <a16:creationId xmlns:a16="http://schemas.microsoft.com/office/drawing/2014/main" id="{2FFDE093-60D5-4296-824D-A3190548058D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22071"/>
          <a:stretch/>
        </p:blipFill>
        <p:spPr>
          <a:xfrm>
            <a:off x="6844323" y="484481"/>
            <a:ext cx="1148259" cy="674326"/>
          </a:xfrm>
          <a:prstGeom prst="rect">
            <a:avLst/>
          </a:prstGeom>
        </p:spPr>
      </p:pic>
      <p:sp>
        <p:nvSpPr>
          <p:cNvPr id="58" name="Rounded Rectangle 10">
            <a:extLst>
              <a:ext uri="{FF2B5EF4-FFF2-40B4-BE49-F238E27FC236}">
                <a16:creationId xmlns:a16="http://schemas.microsoft.com/office/drawing/2014/main" id="{6338FD18-8C00-42AE-A896-EC1E416EFFBE}"/>
              </a:ext>
            </a:extLst>
          </p:cNvPr>
          <p:cNvSpPr/>
          <p:nvPr/>
        </p:nvSpPr>
        <p:spPr>
          <a:xfrm>
            <a:off x="3855840" y="2965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83" b="1" dirty="0"/>
              <a:t>Tidy Data </a:t>
            </a:r>
            <a:r>
              <a:rPr lang="en-US" sz="1604" dirty="0"/>
              <a:t>– A foundation for wrangling in pandas</a:t>
            </a:r>
            <a:endParaRPr lang="en-US" sz="2683" dirty="0"/>
          </a:p>
        </p:txBody>
      </p:sp>
      <p:sp>
        <p:nvSpPr>
          <p:cNvPr id="59" name="TextBox 11">
            <a:extLst>
              <a:ext uri="{FF2B5EF4-FFF2-40B4-BE49-F238E27FC236}">
                <a16:creationId xmlns:a16="http://schemas.microsoft.com/office/drawing/2014/main" id="{2801909A-49F9-45E7-828A-058885C297E8}"/>
              </a:ext>
            </a:extLst>
          </p:cNvPr>
          <p:cNvSpPr txBox="1"/>
          <p:nvPr/>
        </p:nvSpPr>
        <p:spPr>
          <a:xfrm>
            <a:off x="3886450" y="773912"/>
            <a:ext cx="84073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In a tidy data set:</a:t>
            </a:r>
          </a:p>
        </p:txBody>
      </p:sp>
      <p:pic>
        <p:nvPicPr>
          <p:cNvPr id="74" name="table">
            <a:extLst>
              <a:ext uri="{FF2B5EF4-FFF2-40B4-BE49-F238E27FC236}">
                <a16:creationId xmlns:a16="http://schemas.microsoft.com/office/drawing/2014/main" id="{F485DA01-1938-4AEC-AB7A-EC9B85BBFE0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b="13151"/>
          <a:stretch/>
        </p:blipFill>
        <p:spPr>
          <a:xfrm>
            <a:off x="4765252" y="484481"/>
            <a:ext cx="1148259" cy="701320"/>
          </a:xfrm>
          <a:prstGeom prst="rect">
            <a:avLst/>
          </a:prstGeom>
        </p:spPr>
      </p:pic>
      <p:sp>
        <p:nvSpPr>
          <p:cNvPr id="84" name="TextBox 17">
            <a:extLst>
              <a:ext uri="{FF2B5EF4-FFF2-40B4-BE49-F238E27FC236}">
                <a16:creationId xmlns:a16="http://schemas.microsoft.com/office/drawing/2014/main" id="{2F4B72A4-C5FB-4F8F-8285-912570E874F7}"/>
              </a:ext>
            </a:extLst>
          </p:cNvPr>
          <p:cNvSpPr txBox="1"/>
          <p:nvPr/>
        </p:nvSpPr>
        <p:spPr>
          <a:xfrm>
            <a:off x="4459798" y="1252301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Each </a:t>
            </a:r>
            <a:r>
              <a:rPr lang="en-US" sz="1375" b="1" dirty="0"/>
              <a:t>variable</a:t>
            </a:r>
            <a:r>
              <a:rPr lang="en-US" sz="1375" dirty="0"/>
              <a:t> is saved in its own </a:t>
            </a:r>
            <a:r>
              <a:rPr lang="en-US" sz="1375" b="1" dirty="0"/>
              <a:t>column</a:t>
            </a:r>
          </a:p>
        </p:txBody>
      </p:sp>
      <p:sp>
        <p:nvSpPr>
          <p:cNvPr id="86" name="TextBox 18">
            <a:extLst>
              <a:ext uri="{FF2B5EF4-FFF2-40B4-BE49-F238E27FC236}">
                <a16:creationId xmlns:a16="http://schemas.microsoft.com/office/drawing/2014/main" id="{4EC77FE3-9EE6-4E55-880B-52204EDDDAC6}"/>
              </a:ext>
            </a:extLst>
          </p:cNvPr>
          <p:cNvSpPr txBox="1"/>
          <p:nvPr/>
        </p:nvSpPr>
        <p:spPr>
          <a:xfrm>
            <a:off x="5965146" y="246661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87" name="Straight Arrow Connector 20">
            <a:extLst>
              <a:ext uri="{FF2B5EF4-FFF2-40B4-BE49-F238E27FC236}">
                <a16:creationId xmlns:a16="http://schemas.microsoft.com/office/drawing/2014/main" id="{EE3CD839-3EB2-4535-AD4D-A5FE8D13254D}"/>
              </a:ext>
            </a:extLst>
          </p:cNvPr>
          <p:cNvCxnSpPr/>
          <p:nvPr/>
        </p:nvCxnSpPr>
        <p:spPr>
          <a:xfrm>
            <a:off x="6844322" y="87631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25">
            <a:extLst>
              <a:ext uri="{FF2B5EF4-FFF2-40B4-BE49-F238E27FC236}">
                <a16:creationId xmlns:a16="http://schemas.microsoft.com/office/drawing/2014/main" id="{0F96C20E-8EF5-47C9-B252-761DF43F8FCA}"/>
              </a:ext>
            </a:extLst>
          </p:cNvPr>
          <p:cNvCxnSpPr/>
          <p:nvPr/>
        </p:nvCxnSpPr>
        <p:spPr>
          <a:xfrm>
            <a:off x="6844321" y="108651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27">
            <a:extLst>
              <a:ext uri="{FF2B5EF4-FFF2-40B4-BE49-F238E27FC236}">
                <a16:creationId xmlns:a16="http://schemas.microsoft.com/office/drawing/2014/main" id="{BC291212-2F15-41C3-A1F2-5051663011EE}"/>
              </a:ext>
            </a:extLst>
          </p:cNvPr>
          <p:cNvSpPr txBox="1"/>
          <p:nvPr/>
        </p:nvSpPr>
        <p:spPr>
          <a:xfrm>
            <a:off x="6730877" y="1256929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Each </a:t>
            </a:r>
            <a:r>
              <a:rPr lang="en-US" sz="1375" b="1" dirty="0"/>
              <a:t>observation </a:t>
            </a:r>
            <a:r>
              <a:rPr lang="en-US" sz="1375" dirty="0"/>
              <a:t>is saved in its own </a:t>
            </a:r>
            <a:r>
              <a:rPr lang="en-US" sz="1375" b="1" dirty="0"/>
              <a:t>row</a:t>
            </a:r>
          </a:p>
        </p:txBody>
      </p:sp>
      <p:sp>
        <p:nvSpPr>
          <p:cNvPr id="96" name="TextBox 28">
            <a:extLst>
              <a:ext uri="{FF2B5EF4-FFF2-40B4-BE49-F238E27FC236}">
                <a16:creationId xmlns:a16="http://schemas.microsoft.com/office/drawing/2014/main" id="{9B4CBDE3-0BA4-4A55-997F-975F1CF87B4C}"/>
              </a:ext>
            </a:extLst>
          </p:cNvPr>
          <p:cNvSpPr txBox="1"/>
          <p:nvPr/>
        </p:nvSpPr>
        <p:spPr>
          <a:xfrm>
            <a:off x="8204806" y="490471"/>
            <a:ext cx="3552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Tidy data complements </a:t>
            </a:r>
            <a:r>
              <a:rPr lang="en-US" sz="1375" dirty="0" err="1"/>
              <a:t>pandas’s</a:t>
            </a:r>
            <a:r>
              <a:rPr lang="en-US" sz="1375" dirty="0"/>
              <a:t> </a:t>
            </a:r>
            <a:r>
              <a:rPr lang="en-US" sz="1375" b="1" dirty="0" err="1">
                <a:solidFill>
                  <a:schemeClr val="accent6"/>
                </a:solidFill>
              </a:rPr>
              <a:t>vectorized</a:t>
            </a:r>
            <a:r>
              <a:rPr lang="en-US" sz="1375" b="1" dirty="0">
                <a:solidFill>
                  <a:schemeClr val="accent6"/>
                </a:solidFill>
              </a:rPr>
              <a:t> operations</a:t>
            </a:r>
            <a:r>
              <a:rPr lang="en-US" sz="1375" dirty="0"/>
              <a:t>. pandas will automatically preserve observations as you manipulate variables. No other format works as intuitively with pandas.</a:t>
            </a:r>
            <a:endParaRPr lang="en-US" sz="1375" b="1" dirty="0"/>
          </a:p>
        </p:txBody>
      </p:sp>
      <p:pic>
        <p:nvPicPr>
          <p:cNvPr id="97" name="table">
            <a:extLst>
              <a:ext uri="{FF2B5EF4-FFF2-40B4-BE49-F238E27FC236}">
                <a16:creationId xmlns:a16="http://schemas.microsoft.com/office/drawing/2014/main" id="{9FCD29B4-96C5-479D-915A-1EEF43C7BF3A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r="16528" b="23857"/>
          <a:stretch/>
        </p:blipFill>
        <p:spPr>
          <a:xfrm>
            <a:off x="11635204" y="490306"/>
            <a:ext cx="319491" cy="658869"/>
          </a:xfrm>
          <a:prstGeom prst="rect">
            <a:avLst/>
          </a:prstGeom>
        </p:spPr>
      </p:pic>
      <p:pic>
        <p:nvPicPr>
          <p:cNvPr id="98" name="table">
            <a:extLst>
              <a:ext uri="{FF2B5EF4-FFF2-40B4-BE49-F238E27FC236}">
                <a16:creationId xmlns:a16="http://schemas.microsoft.com/office/drawing/2014/main" id="{631BE208-9EE6-4994-A43B-B7EA757852EC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r="1077" b="19625"/>
          <a:stretch/>
        </p:blipFill>
        <p:spPr>
          <a:xfrm>
            <a:off x="12395021" y="490306"/>
            <a:ext cx="378630" cy="695495"/>
          </a:xfrm>
          <a:prstGeom prst="rect">
            <a:avLst/>
          </a:prstGeom>
        </p:spPr>
      </p:pic>
      <p:pic>
        <p:nvPicPr>
          <p:cNvPr id="102" name="table">
            <a:extLst>
              <a:ext uri="{FF2B5EF4-FFF2-40B4-BE49-F238E27FC236}">
                <a16:creationId xmlns:a16="http://schemas.microsoft.com/office/drawing/2014/main" id="{7F515550-67BA-487A-A48E-A7E045544390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6010" b="19625"/>
          <a:stretch/>
        </p:blipFill>
        <p:spPr>
          <a:xfrm>
            <a:off x="13374290" y="490306"/>
            <a:ext cx="359751" cy="695495"/>
          </a:xfrm>
          <a:prstGeom prst="rect">
            <a:avLst/>
          </a:prstGeom>
        </p:spPr>
      </p:pic>
      <p:sp>
        <p:nvSpPr>
          <p:cNvPr id="105" name="TextBox 37">
            <a:extLst>
              <a:ext uri="{FF2B5EF4-FFF2-40B4-BE49-F238E27FC236}">
                <a16:creationId xmlns:a16="http://schemas.microsoft.com/office/drawing/2014/main" id="{C52FF875-7ABA-492E-8D2C-A845ED250980}"/>
              </a:ext>
            </a:extLst>
          </p:cNvPr>
          <p:cNvSpPr txBox="1"/>
          <p:nvPr/>
        </p:nvSpPr>
        <p:spPr>
          <a:xfrm>
            <a:off x="11954697" y="41325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06" name="TextBox 38">
            <a:extLst>
              <a:ext uri="{FF2B5EF4-FFF2-40B4-BE49-F238E27FC236}">
                <a16:creationId xmlns:a16="http://schemas.microsoft.com/office/drawing/2014/main" id="{27BD835B-65A8-4518-8E01-D366EB5D2CB5}"/>
              </a:ext>
            </a:extLst>
          </p:cNvPr>
          <p:cNvSpPr txBox="1"/>
          <p:nvPr/>
        </p:nvSpPr>
        <p:spPr>
          <a:xfrm>
            <a:off x="11607988" y="1116254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108" name="TextBox 39">
            <a:extLst>
              <a:ext uri="{FF2B5EF4-FFF2-40B4-BE49-F238E27FC236}">
                <a16:creationId xmlns:a16="http://schemas.microsoft.com/office/drawing/2014/main" id="{A9A05720-1D26-413E-8C2C-DCB459207B32}"/>
              </a:ext>
            </a:extLst>
          </p:cNvPr>
          <p:cNvSpPr txBox="1"/>
          <p:nvPr/>
        </p:nvSpPr>
        <p:spPr>
          <a:xfrm>
            <a:off x="12395021" y="1116253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09" name="TextBox 40">
            <a:extLst>
              <a:ext uri="{FF2B5EF4-FFF2-40B4-BE49-F238E27FC236}">
                <a16:creationId xmlns:a16="http://schemas.microsoft.com/office/drawing/2014/main" id="{38104EBC-72CF-44A4-AC4A-7F0816C9E653}"/>
              </a:ext>
            </a:extLst>
          </p:cNvPr>
          <p:cNvSpPr txBox="1"/>
          <p:nvPr/>
        </p:nvSpPr>
        <p:spPr>
          <a:xfrm>
            <a:off x="11946286" y="115414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10" name="Right Arrow 41">
            <a:extLst>
              <a:ext uri="{FF2B5EF4-FFF2-40B4-BE49-F238E27FC236}">
                <a16:creationId xmlns:a16="http://schemas.microsoft.com/office/drawing/2014/main" id="{C5D3C75D-3D78-418B-9286-A7F507E2B540}"/>
              </a:ext>
            </a:extLst>
          </p:cNvPr>
          <p:cNvSpPr/>
          <p:nvPr/>
        </p:nvSpPr>
        <p:spPr>
          <a:xfrm>
            <a:off x="11642742" y="812105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83"/>
          </a:p>
        </p:txBody>
      </p:sp>
      <p:sp>
        <p:nvSpPr>
          <p:cNvPr id="111" name="Right Arrow 42">
            <a:extLst>
              <a:ext uri="{FF2B5EF4-FFF2-40B4-BE49-F238E27FC236}">
                <a16:creationId xmlns:a16="http://schemas.microsoft.com/office/drawing/2014/main" id="{54F61B69-D58B-40D7-B5C7-BB5F0868570B}"/>
              </a:ext>
            </a:extLst>
          </p:cNvPr>
          <p:cNvSpPr/>
          <p:nvPr/>
        </p:nvSpPr>
        <p:spPr>
          <a:xfrm>
            <a:off x="11647265" y="994797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83"/>
          </a:p>
        </p:txBody>
      </p:sp>
      <p:graphicFrame>
        <p:nvGraphicFramePr>
          <p:cNvPr id="117" name="Table 9">
            <a:extLst>
              <a:ext uri="{FF2B5EF4-FFF2-40B4-BE49-F238E27FC236}">
                <a16:creationId xmlns:a16="http://schemas.microsoft.com/office/drawing/2014/main" id="{8A534406-3FD5-4481-9397-8C09FC628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78907"/>
              </p:ext>
            </p:extLst>
          </p:nvPr>
        </p:nvGraphicFramePr>
        <p:xfrm>
          <a:off x="4341328" y="5854567"/>
          <a:ext cx="1105356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14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6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8" name="Straight Arrow Connector 80">
            <a:extLst>
              <a:ext uri="{FF2B5EF4-FFF2-40B4-BE49-F238E27FC236}">
                <a16:creationId xmlns:a16="http://schemas.microsoft.com/office/drawing/2014/main" id="{6AA84B3D-0D35-4520-9521-5CF01138AF9D}"/>
              </a:ext>
            </a:extLst>
          </p:cNvPr>
          <p:cNvCxnSpPr/>
          <p:nvPr/>
        </p:nvCxnSpPr>
        <p:spPr>
          <a:xfrm>
            <a:off x="5544765" y="6112247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Table 81">
            <a:extLst>
              <a:ext uri="{FF2B5EF4-FFF2-40B4-BE49-F238E27FC236}">
                <a16:creationId xmlns:a16="http://schemas.microsoft.com/office/drawing/2014/main" id="{11AC775A-A000-4BBD-B8B2-00BE4107F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399646"/>
              </p:ext>
            </p:extLst>
          </p:nvPr>
        </p:nvGraphicFramePr>
        <p:xfrm>
          <a:off x="5978974" y="5952227"/>
          <a:ext cx="1105356" cy="320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0" name="Table 83">
            <a:extLst>
              <a:ext uri="{FF2B5EF4-FFF2-40B4-BE49-F238E27FC236}">
                <a16:creationId xmlns:a16="http://schemas.microsoft.com/office/drawing/2014/main" id="{D3782782-2AC5-4DF0-8F9C-3CB009AB5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275269"/>
              </p:ext>
            </p:extLst>
          </p:nvPr>
        </p:nvGraphicFramePr>
        <p:xfrm>
          <a:off x="7504846" y="5868509"/>
          <a:ext cx="1381698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1" name="Table 85">
            <a:extLst>
              <a:ext uri="{FF2B5EF4-FFF2-40B4-BE49-F238E27FC236}">
                <a16:creationId xmlns:a16="http://schemas.microsoft.com/office/drawing/2014/main" id="{CB88323D-8BC7-42F3-B94A-46B419A9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57757"/>
              </p:ext>
            </p:extLst>
          </p:nvPr>
        </p:nvGraphicFramePr>
        <p:xfrm>
          <a:off x="9446232" y="5889272"/>
          <a:ext cx="921132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2" name="Straight Arrow Connector 86">
            <a:extLst>
              <a:ext uri="{FF2B5EF4-FFF2-40B4-BE49-F238E27FC236}">
                <a16:creationId xmlns:a16="http://schemas.microsoft.com/office/drawing/2014/main" id="{0099EB90-2D6F-44A6-BA7C-03926702CC22}"/>
              </a:ext>
            </a:extLst>
          </p:cNvPr>
          <p:cNvCxnSpPr/>
          <p:nvPr/>
        </p:nvCxnSpPr>
        <p:spPr>
          <a:xfrm>
            <a:off x="8969339" y="614199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82">
            <a:extLst>
              <a:ext uri="{FF2B5EF4-FFF2-40B4-BE49-F238E27FC236}">
                <a16:creationId xmlns:a16="http://schemas.microsoft.com/office/drawing/2014/main" id="{5F26F2B3-AA85-4CA6-BCBA-69240C2363F8}"/>
              </a:ext>
            </a:extLst>
          </p:cNvPr>
          <p:cNvSpPr txBox="1"/>
          <p:nvPr/>
        </p:nvSpPr>
        <p:spPr>
          <a:xfrm>
            <a:off x="3903507" y="6345819"/>
            <a:ext cx="36543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marL="174625"/>
            <a:r>
              <a:rPr lang="en-US" sz="1200" dirty="0"/>
              <a:t>Extract rows that meet logical criteria.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/>
              <a:t>Remove duplicate rows (only considers columns).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sample</a:t>
            </a:r>
            <a:r>
              <a:rPr lang="en-US" sz="1200" b="1" dirty="0">
                <a:latin typeface="Consolas" panose="020B0609020204030204" pitchFamily="49" charset="0"/>
              </a:rPr>
              <a:t>(frac=0.5)</a:t>
            </a:r>
          </a:p>
          <a:p>
            <a:pPr marL="174625"/>
            <a:r>
              <a:rPr lang="en-US" sz="1200" dirty="0"/>
              <a:t>Randomly select fraction of rows. 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sample</a:t>
            </a:r>
            <a:r>
              <a:rPr lang="en-US" sz="1200" b="1" dirty="0">
                <a:latin typeface="Consolas" panose="020B0609020204030204" pitchFamily="49" charset="0"/>
              </a:rPr>
              <a:t>(n=10) </a:t>
            </a:r>
            <a:r>
              <a:rPr lang="en-US" sz="1200" dirty="0"/>
              <a:t>Randomly select n rows.</a:t>
            </a:r>
          </a:p>
          <a:p>
            <a:pPr marL="185738" indent="-185738"/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nlargest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/>
              <a:t>Select and order top n entries.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7"/>
              </a:rPr>
              <a:t>nsmallest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pPr marL="174625"/>
            <a:r>
              <a:rPr lang="en-US" sz="1200" dirty="0"/>
              <a:t>Select and order bottom n entries.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8"/>
              </a:rPr>
              <a:t>head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92075"/>
            <a:r>
              <a:rPr lang="en-US" sz="1200" dirty="0"/>
              <a:t>Select first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9"/>
              </a:rPr>
              <a:t>tail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92075"/>
            <a:r>
              <a:rPr lang="en-US" sz="1200" dirty="0"/>
              <a:t>Select last n rows.</a:t>
            </a:r>
          </a:p>
        </p:txBody>
      </p:sp>
      <p:cxnSp>
        <p:nvCxnSpPr>
          <p:cNvPr id="128" name="Straight Arrow Connector 15">
            <a:extLst>
              <a:ext uri="{FF2B5EF4-FFF2-40B4-BE49-F238E27FC236}">
                <a16:creationId xmlns:a16="http://schemas.microsoft.com/office/drawing/2014/main" id="{1B179FD3-D87C-43C6-9671-6D677EB05CB2}"/>
              </a:ext>
            </a:extLst>
          </p:cNvPr>
          <p:cNvCxnSpPr>
            <a:cxnSpLocks/>
          </p:cNvCxnSpPr>
          <p:nvPr/>
        </p:nvCxnSpPr>
        <p:spPr>
          <a:xfrm>
            <a:off x="4968728" y="773912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87">
            <a:extLst>
              <a:ext uri="{FF2B5EF4-FFF2-40B4-BE49-F238E27FC236}">
                <a16:creationId xmlns:a16="http://schemas.microsoft.com/office/drawing/2014/main" id="{F5F40992-12E7-4888-9066-0239D8E68617}"/>
              </a:ext>
            </a:extLst>
          </p:cNvPr>
          <p:cNvSpPr txBox="1"/>
          <p:nvPr/>
        </p:nvSpPr>
        <p:spPr>
          <a:xfrm>
            <a:off x="7210127" y="6352804"/>
            <a:ext cx="3157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[['width', 'length', 'species']]</a:t>
            </a:r>
          </a:p>
          <a:p>
            <a:pPr marL="180975" indent="-180975"/>
            <a:r>
              <a:rPr lang="en-US" sz="1200" dirty="0"/>
              <a:t>     Select multiple columns with specific names.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['width']  </a:t>
            </a:r>
            <a:r>
              <a:rPr lang="en-US" sz="1200" i="1" dirty="0"/>
              <a:t>or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Select single column with specific name.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0"/>
              </a:rPr>
              <a:t>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   Select columns whose name matches </a:t>
            </a:r>
            <a:br>
              <a:rPr lang="en-US" sz="1200" dirty="0"/>
            </a:br>
            <a:r>
              <a:rPr lang="en-US" sz="1200" dirty="0"/>
              <a:t>     regular expression </a:t>
            </a:r>
            <a:r>
              <a:rPr lang="en-US" sz="1200" i="1" dirty="0"/>
              <a:t>regex</a:t>
            </a:r>
            <a:r>
              <a:rPr lang="en-US" sz="1200" dirty="0"/>
              <a:t>.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2" name="TextBox 88">
            <a:extLst>
              <a:ext uri="{FF2B5EF4-FFF2-40B4-BE49-F238E27FC236}">
                <a16:creationId xmlns:a16="http://schemas.microsoft.com/office/drawing/2014/main" id="{A522A266-2B4A-44FB-A568-84B63A784BD5}"/>
              </a:ext>
            </a:extLst>
          </p:cNvPr>
          <p:cNvSpPr txBox="1"/>
          <p:nvPr/>
        </p:nvSpPr>
        <p:spPr>
          <a:xfrm>
            <a:off x="10586567" y="6813411"/>
            <a:ext cx="3460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iloc</a:t>
            </a:r>
            <a:r>
              <a:rPr lang="en-US" sz="1200" b="1" dirty="0">
                <a:latin typeface="Consolas" panose="020B0609020204030204" pitchFamily="49" charset="0"/>
              </a:rPr>
              <a:t>[10:20]</a:t>
            </a:r>
          </a:p>
          <a:p>
            <a:pPr marL="185738"/>
            <a:r>
              <a:rPr lang="en-US" sz="1200" dirty="0"/>
              <a:t>Select rows 10-20.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iloc</a:t>
            </a:r>
            <a:r>
              <a:rPr lang="en-US" sz="1200" b="1" dirty="0">
                <a:latin typeface="Consolas" panose="020B0609020204030204" pitchFamily="49" charset="0"/>
              </a:rPr>
              <a:t>[:, [1, 2, 5]]</a:t>
            </a:r>
          </a:p>
          <a:p>
            <a:pPr marL="180975" indent="-180975"/>
            <a:r>
              <a:rPr lang="en-US" sz="1200" dirty="0"/>
              <a:t>     Select columns in positions 1, 2 and 5 (first column is 0).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2"/>
              </a:rPr>
              <a:t>loc</a:t>
            </a:r>
            <a:r>
              <a:rPr lang="en-US" sz="1200" b="1" dirty="0">
                <a:latin typeface="Consolas" panose="020B0609020204030204" pitchFamily="49" charset="0"/>
              </a:rPr>
              <a:t>[:, 'x2':'x4']</a:t>
            </a:r>
          </a:p>
          <a:p>
            <a:pPr marL="180975" indent="-180975"/>
            <a:r>
              <a:rPr lang="en-US" sz="1200" dirty="0"/>
              <a:t>     Select all columns between x2 and x4 (inclusive).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2"/>
              </a:rPr>
              <a:t>loc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['a'] &gt; 10, ['a', 'c']]</a:t>
            </a:r>
          </a:p>
          <a:p>
            <a:pPr marL="180975" indent="-180975"/>
            <a:r>
              <a:rPr lang="en-US" sz="1200" dirty="0"/>
              <a:t>     Select rows meeting logical condition, and only the specific columns .</a:t>
            </a:r>
          </a:p>
          <a:p>
            <a:pPr marL="180975" indent="-180975"/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3"/>
              </a:rPr>
              <a:t>iat</a:t>
            </a:r>
            <a:r>
              <a:rPr lang="en-US" sz="1200" b="1" dirty="0">
                <a:latin typeface="Consolas" panose="020B0609020204030204" pitchFamily="49" charset="0"/>
              </a:rPr>
              <a:t>[1, 2] </a:t>
            </a:r>
            <a:r>
              <a:rPr lang="en-US" sz="1200" dirty="0"/>
              <a:t>Access single value by index</a:t>
            </a:r>
          </a:p>
          <a:p>
            <a:pPr marL="180975" indent="-180975"/>
            <a:r>
              <a:rPr lang="en-US" sz="1200" b="1" dirty="0">
                <a:latin typeface="Consolas" panose="020B0609020204030204" pitchFamily="49" charset="0"/>
              </a:rPr>
              <a:t>df.</a:t>
            </a:r>
            <a:r>
              <a:rPr lang="en-US" sz="1200" b="1" dirty="0">
                <a:latin typeface="Consolas" panose="020B0609020204030204" pitchFamily="49" charset="0"/>
                <a:hlinkClick r:id="rId34"/>
              </a:rPr>
              <a:t>at</a:t>
            </a:r>
            <a:r>
              <a:rPr lang="en-US" sz="1200" b="1" dirty="0">
                <a:latin typeface="Consolas" panose="020B0609020204030204" pitchFamily="49" charset="0"/>
              </a:rPr>
              <a:t>[4, 'A'] </a:t>
            </a:r>
            <a:r>
              <a:rPr lang="en-US" sz="1200" dirty="0"/>
              <a:t>Access single value by label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3" name="Rounded Rectangle 77">
            <a:extLst>
              <a:ext uri="{FF2B5EF4-FFF2-40B4-BE49-F238E27FC236}">
                <a16:creationId xmlns:a16="http://schemas.microsoft.com/office/drawing/2014/main" id="{0097C3B6-F146-4569-9341-299B9B462387}"/>
              </a:ext>
            </a:extLst>
          </p:cNvPr>
          <p:cNvSpPr/>
          <p:nvPr/>
        </p:nvSpPr>
        <p:spPr>
          <a:xfrm>
            <a:off x="3850499" y="5399460"/>
            <a:ext cx="3254826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 Observations</a:t>
            </a:r>
            <a:r>
              <a:rPr lang="en-US" sz="2000" b="1">
                <a:solidFill>
                  <a:schemeClr val="bg1"/>
                </a:solidFill>
              </a:rPr>
              <a:t> - rows</a:t>
            </a:r>
            <a:endParaRPr lang="en-US" sz="2000" dirty="0"/>
          </a:p>
        </p:txBody>
      </p:sp>
      <p:sp>
        <p:nvSpPr>
          <p:cNvPr id="134" name="Rounded Rectangle 77">
            <a:extLst>
              <a:ext uri="{FF2B5EF4-FFF2-40B4-BE49-F238E27FC236}">
                <a16:creationId xmlns:a16="http://schemas.microsoft.com/office/drawing/2014/main" id="{9D99A3F5-C570-48DC-ABD3-8B37570D4155}"/>
              </a:ext>
            </a:extLst>
          </p:cNvPr>
          <p:cNvSpPr/>
          <p:nvPr/>
        </p:nvSpPr>
        <p:spPr>
          <a:xfrm>
            <a:off x="7181809" y="5399460"/>
            <a:ext cx="3369452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 Variables</a:t>
            </a:r>
            <a:r>
              <a:rPr lang="en-US" sz="2000" b="1">
                <a:solidFill>
                  <a:schemeClr val="bg1"/>
                </a:solidFill>
              </a:rPr>
              <a:t> - columns</a:t>
            </a:r>
            <a:endParaRPr lang="en-US" sz="2000" dirty="0"/>
          </a:p>
        </p:txBody>
      </p:sp>
      <p:sp>
        <p:nvSpPr>
          <p:cNvPr id="135" name="Rounded Rectangle 77">
            <a:extLst>
              <a:ext uri="{FF2B5EF4-FFF2-40B4-BE49-F238E27FC236}">
                <a16:creationId xmlns:a16="http://schemas.microsoft.com/office/drawing/2014/main" id="{7DEE9750-25FE-4E54-B704-E0848A55B30A}"/>
              </a:ext>
            </a:extLst>
          </p:cNvPr>
          <p:cNvSpPr/>
          <p:nvPr/>
        </p:nvSpPr>
        <p:spPr>
          <a:xfrm>
            <a:off x="10631717" y="5399459"/>
            <a:ext cx="3297241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Subsets</a:t>
            </a:r>
            <a:r>
              <a:rPr lang="en-US" sz="2000" b="1">
                <a:solidFill>
                  <a:schemeClr val="bg1"/>
                </a:solidFill>
              </a:rPr>
              <a:t> - rows and columns</a:t>
            </a:r>
            <a:endParaRPr lang="en-US" sz="2000" dirty="0"/>
          </a:p>
        </p:txBody>
      </p:sp>
      <p:sp>
        <p:nvSpPr>
          <p:cNvPr id="136" name="TextBox 88">
            <a:extLst>
              <a:ext uri="{FF2B5EF4-FFF2-40B4-BE49-F238E27FC236}">
                <a16:creationId xmlns:a16="http://schemas.microsoft.com/office/drawing/2014/main" id="{3A13955A-3755-41F3-BC06-155E2C841128}"/>
              </a:ext>
            </a:extLst>
          </p:cNvPr>
          <p:cNvSpPr txBox="1"/>
          <p:nvPr/>
        </p:nvSpPr>
        <p:spPr>
          <a:xfrm>
            <a:off x="10593385" y="5823912"/>
            <a:ext cx="3420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</a:t>
            </a:r>
            <a:r>
              <a:rPr lang="en-US" sz="1200" b="1" dirty="0" err="1">
                <a:latin typeface="Consolas" panose="020B0609020204030204" pitchFamily="49" charset="0"/>
              </a:rPr>
              <a:t>df.loc</a:t>
            </a:r>
            <a:r>
              <a:rPr lang="en-US" sz="1200" b="1" dirty="0">
                <a:latin typeface="Consolas" panose="020B0609020204030204" pitchFamily="49" charset="0"/>
              </a:rPr>
              <a:t>[]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/>
              <a:t>and </a:t>
            </a:r>
            <a:r>
              <a:rPr lang="en-US" sz="1200" b="1" dirty="0" err="1">
                <a:latin typeface="Consolas" panose="020B0609020204030204" pitchFamily="49" charset="0"/>
              </a:rPr>
              <a:t>df.iloc</a:t>
            </a:r>
            <a:r>
              <a:rPr lang="en-US" sz="1200" b="1" dirty="0">
                <a:latin typeface="Consolas" panose="020B0609020204030204" pitchFamily="49" charset="0"/>
              </a:rPr>
              <a:t>[]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/>
              <a:t>to select only rows, only columns or both.</a:t>
            </a:r>
            <a:br>
              <a:rPr lang="en-US" sz="1200" dirty="0"/>
            </a:br>
            <a:r>
              <a:rPr lang="en-US" sz="1200" dirty="0"/>
              <a:t>Use </a:t>
            </a:r>
            <a:r>
              <a:rPr lang="en-US" sz="1200" b="1" dirty="0">
                <a:latin typeface="Consolas" panose="020B0609020204030204" pitchFamily="49" charset="0"/>
              </a:rPr>
              <a:t>df.at[] </a:t>
            </a:r>
            <a:r>
              <a:rPr lang="en-US" sz="1200" dirty="0"/>
              <a:t>and </a:t>
            </a:r>
            <a:r>
              <a:rPr lang="en-US" sz="1200" b="1" dirty="0" err="1">
                <a:latin typeface="Consolas" panose="020B0609020204030204" pitchFamily="49" charset="0"/>
              </a:rPr>
              <a:t>df.iat</a:t>
            </a:r>
            <a:r>
              <a:rPr lang="en-US" sz="1200" b="1" dirty="0">
                <a:latin typeface="Consolas" panose="020B0609020204030204" pitchFamily="49" charset="0"/>
              </a:rPr>
              <a:t>[] </a:t>
            </a:r>
            <a:r>
              <a:rPr lang="en-US" sz="1200" dirty="0"/>
              <a:t>to access a single value by row and column.</a:t>
            </a:r>
          </a:p>
          <a:p>
            <a:r>
              <a:rPr lang="en-US" sz="1200" dirty="0"/>
              <a:t>First index selects rows, second index columns.</a:t>
            </a:r>
          </a:p>
        </p:txBody>
      </p:sp>
      <p:sp>
        <p:nvSpPr>
          <p:cNvPr id="138" name="TextBox 19">
            <a:extLst>
              <a:ext uri="{FF2B5EF4-FFF2-40B4-BE49-F238E27FC236}">
                <a16:creationId xmlns:a16="http://schemas.microsoft.com/office/drawing/2014/main" id="{FCA29DAE-0ACA-47D4-ADA7-E2C56E817316}"/>
              </a:ext>
            </a:extLst>
          </p:cNvPr>
          <p:cNvSpPr txBox="1"/>
          <p:nvPr/>
        </p:nvSpPr>
        <p:spPr>
          <a:xfrm>
            <a:off x="75390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Cheatsheet</a:t>
            </a:r>
            <a:r>
              <a:rPr lang="en-US" sz="800" dirty="0"/>
              <a:t> for pandas (</a:t>
            </a:r>
            <a:r>
              <a:rPr lang="en-US" sz="800" dirty="0">
                <a:hlinkClick r:id="rId35"/>
              </a:rPr>
              <a:t>http://pandas.pydata.org/</a:t>
            </a:r>
            <a:r>
              <a:rPr lang="en-US" sz="800" dirty="0"/>
              <a:t> originally written by Irv Lustig, </a:t>
            </a:r>
            <a:r>
              <a:rPr lang="en-US" sz="800" dirty="0">
                <a:hlinkClick r:id="rId36"/>
              </a:rPr>
              <a:t>Princeton Consultants</a:t>
            </a:r>
            <a:r>
              <a:rPr lang="en-US" sz="800" dirty="0"/>
              <a:t>,  inspired by </a:t>
            </a:r>
            <a:r>
              <a:rPr lang="en-US" sz="800" dirty="0" err="1">
                <a:hlinkClick r:id="rId37"/>
              </a:rPr>
              <a:t>Rstudio</a:t>
            </a:r>
            <a:r>
              <a:rPr lang="en-US" sz="800" dirty="0">
                <a:hlinkClick r:id="rId37"/>
              </a:rPr>
              <a:t> Data Wrangling </a:t>
            </a:r>
            <a:r>
              <a:rPr lang="en-US" sz="800" dirty="0" err="1">
                <a:hlinkClick r:id="rId37"/>
              </a:rPr>
              <a:t>Cheatsheet</a:t>
            </a:r>
            <a:endParaRPr lang="en-US" sz="800" dirty="0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9752F39A-617F-4D8B-BC67-9FBAD6B2EC71}"/>
              </a:ext>
            </a:extLst>
          </p:cNvPr>
          <p:cNvSpPr/>
          <p:nvPr/>
        </p:nvSpPr>
        <p:spPr>
          <a:xfrm>
            <a:off x="7181809" y="7729466"/>
            <a:ext cx="3369452" cy="381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Using </a:t>
            </a:r>
            <a:r>
              <a:rPr lang="en-US" sz="2000" b="1">
                <a:solidFill>
                  <a:schemeClr val="bg1"/>
                </a:solidFill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9" name="TextBox 87">
            <a:extLst>
              <a:ext uri="{FF2B5EF4-FFF2-40B4-BE49-F238E27FC236}">
                <a16:creationId xmlns:a16="http://schemas.microsoft.com/office/drawing/2014/main" id="{8D6A83F3-5571-452B-808F-1C8D1DD8F525}"/>
              </a:ext>
            </a:extLst>
          </p:cNvPr>
          <p:cNvSpPr txBox="1"/>
          <p:nvPr/>
        </p:nvSpPr>
        <p:spPr>
          <a:xfrm>
            <a:off x="7210127" y="8100605"/>
            <a:ext cx="3454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query() allows Boolean expressions for filtering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('Length &gt; 7')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('Length &gt; 7 and Width &lt; 8')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Name.str.startswith</a:t>
            </a:r>
            <a:r>
              <a:rPr lang="en-US" sz="1200" b="1" dirty="0">
                <a:latin typeface="Consolas" panose="020B0609020204030204" pitchFamily="49" charset="0"/>
              </a:rPr>
              <a:t>("</a:t>
            </a:r>
            <a:r>
              <a:rPr lang="en-US" sz="1200" b="1" dirty="0" err="1">
                <a:latin typeface="Consolas" panose="020B0609020204030204" pitchFamily="49" charset="0"/>
              </a:rPr>
              <a:t>abc</a:t>
            </a:r>
            <a:r>
              <a:rPr lang="en-US" sz="1200" b="1" dirty="0">
                <a:latin typeface="Consolas" panose="020B0609020204030204" pitchFamily="49" charset="0"/>
              </a:rPr>
              <a:t>")', 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        </a:t>
            </a:r>
            <a:r>
              <a:rPr lang="en-US" sz="1000" b="1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 engine="python")</a:t>
            </a:r>
          </a:p>
        </p:txBody>
      </p:sp>
      <p:cxnSp>
        <p:nvCxnSpPr>
          <p:cNvPr id="88" name="Straight Arrow Connector 15">
            <a:extLst>
              <a:ext uri="{FF2B5EF4-FFF2-40B4-BE49-F238E27FC236}">
                <a16:creationId xmlns:a16="http://schemas.microsoft.com/office/drawing/2014/main" id="{9DF27FDD-73CB-4A3D-8ADC-A697E02DF2A8}"/>
              </a:ext>
            </a:extLst>
          </p:cNvPr>
          <p:cNvCxnSpPr>
            <a:cxnSpLocks/>
          </p:cNvCxnSpPr>
          <p:nvPr/>
        </p:nvCxnSpPr>
        <p:spPr>
          <a:xfrm>
            <a:off x="5334610" y="763560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5">
            <a:extLst>
              <a:ext uri="{FF2B5EF4-FFF2-40B4-BE49-F238E27FC236}">
                <a16:creationId xmlns:a16="http://schemas.microsoft.com/office/drawing/2014/main" id="{4BF514E7-D5D9-4A81-BE49-1C7355CD28AB}"/>
              </a:ext>
            </a:extLst>
          </p:cNvPr>
          <p:cNvCxnSpPr>
            <a:cxnSpLocks/>
          </p:cNvCxnSpPr>
          <p:nvPr/>
        </p:nvCxnSpPr>
        <p:spPr>
          <a:xfrm>
            <a:off x="5694876" y="763560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19640" y="511106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Combine Data Sets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9801" y="1141248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3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(1)</a:t>
            </a:r>
          </a:p>
          <a:p>
            <a:pPr marL="111125"/>
            <a:r>
              <a:rPr lang="en-US" sz="1200" dirty="0"/>
              <a:t>Copy with values shifted by 1.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(method='dense')</a:t>
            </a: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(method='min')</a:t>
            </a: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=True)</a:t>
            </a:r>
          </a:p>
          <a:p>
            <a:pPr marL="109538"/>
            <a:r>
              <a:rPr lang="en-US" sz="1200" dirty="0"/>
              <a:t>Ranks rescaled to interval [0, 1].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(method='first')</a:t>
            </a:r>
          </a:p>
          <a:p>
            <a:pPr marL="109538"/>
            <a:r>
              <a:rPr lang="en-US" sz="1200" dirty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43474" y="1160298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3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hlinkClick r:id="rId5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sum.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max.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min.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product.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bdf</a:t>
            </a:r>
            <a:r>
              <a:rPr lang="en-US" sz="1200" dirty="0"/>
              <a:t> to </a:t>
            </a:r>
            <a:r>
              <a:rPr lang="en-US" sz="1200" dirty="0" err="1"/>
              <a:t>adf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do not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Set-like Operations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Rows that appear in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(Intersection).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/>
              <a:t>Rows that appear in either or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(Union).</a:t>
            </a:r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11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12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(columns=['_merge'])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/>
              <a:t>ydf</a:t>
            </a:r>
            <a:r>
              <a:rPr lang="en-US" sz="1200" dirty="0"/>
              <a:t> but not </a:t>
            </a:r>
            <a:r>
              <a:rPr lang="en-US" sz="1200" dirty="0" err="1"/>
              <a:t>zdf</a:t>
            </a:r>
            <a:r>
              <a:rPr lang="en-US" sz="1200" dirty="0"/>
              <a:t> (</a:t>
            </a:r>
            <a:r>
              <a:rPr lang="en-US" sz="1200" dirty="0" err="1"/>
              <a:t>Setdiff</a:t>
            </a:r>
            <a:r>
              <a:rPr lang="en-US" sz="1200" dirty="0"/>
              <a:t>).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08506" y="8781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 Data</a:t>
            </a:r>
            <a:endParaRPr lang="en-US" sz="2683" dirty="0">
              <a:solidFill>
                <a:schemeClr val="bg1"/>
              </a:solidFill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31044"/>
              </p:ext>
            </p:extLst>
          </p:nvPr>
        </p:nvGraphicFramePr>
        <p:xfrm>
          <a:off x="155874" y="619929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66415" y="1273356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295373"/>
              </p:ext>
            </p:extLst>
          </p:nvPr>
        </p:nvGraphicFramePr>
        <p:xfrm>
          <a:off x="1431300" y="963476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18752" y="543729"/>
            <a:ext cx="2479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(by="col")</a:t>
            </a:r>
            <a:endParaRPr lang="en-US" sz="1200" i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column named "col".</a:t>
            </a:r>
          </a:p>
          <a:p>
            <a:pPr marL="111125"/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dirty="0" err="1">
                <a:latin typeface="Consolas" panose="020B0609020204030204" pitchFamily="49" charset="0"/>
              </a:rPr>
              <a:t>ind</a:t>
            </a:r>
            <a:r>
              <a:rPr lang="en-US" sz="1200" b="1" dirty="0">
                <a:latin typeface="Consolas" panose="020B0609020204030204" pitchFamily="49" charset="0"/>
              </a:rPr>
              <a:t>")</a:t>
            </a: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index level named "</a:t>
            </a:r>
            <a:r>
              <a:rPr lang="en-US" sz="1200" dirty="0" err="1"/>
              <a:t>ind</a:t>
            </a:r>
            <a:r>
              <a:rPr lang="en-US" sz="1200" dirty="0"/>
              <a:t>".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5687" y="2266730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the summary functions </a:t>
            </a:r>
            <a:r>
              <a:rPr lang="en-US" sz="1200"/>
              <a:t>listed above can be </a:t>
            </a:r>
            <a:r>
              <a:rPr lang="en-US" sz="1200" dirty="0"/>
              <a:t>applied to a group. Additional </a:t>
            </a:r>
            <a:r>
              <a:rPr lang="en-US" sz="1200" dirty="0" err="1"/>
              <a:t>GroupBy</a:t>
            </a:r>
            <a:r>
              <a:rPr lang="en-US" sz="1200" dirty="0"/>
              <a:t> functions: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679714" y="513967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4710593" y="9180497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738493" y="9555114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6"/>
              </a:rPr>
              <a:t>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Return an Expanding object allowing summary functions to be applied cumulatively.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7"/>
              </a:rPr>
              <a:t>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en-US" sz="1200" dirty="0"/>
              <a:t>Return a Rolling object allowing summary functions to be applied to windows of length 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503" y="2621017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8"/>
              </a:rPr>
              <a:t>size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Size of each group.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00235" y="2624413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  <a:hlinkClick r:id="rId19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Aggregate group using function.</a:t>
            </a:r>
          </a:p>
        </p:txBody>
      </p:sp>
      <p:sp>
        <p:nvSpPr>
          <p:cNvPr id="81" name="TextBox 19">
            <a:extLst>
              <a:ext uri="{FF2B5EF4-FFF2-40B4-BE49-F238E27FC236}">
                <a16:creationId xmlns:a16="http://schemas.microsoft.com/office/drawing/2014/main" id="{E143DE1B-0EA6-483A-B68D-A2D31E60AA9A}"/>
              </a:ext>
            </a:extLst>
          </p:cNvPr>
          <p:cNvSpPr txBox="1"/>
          <p:nvPr/>
        </p:nvSpPr>
        <p:spPr>
          <a:xfrm>
            <a:off x="75136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20"/>
              </a:rPr>
              <a:t>http</a:t>
            </a:r>
            <a:r>
              <a:rPr lang="en-US" sz="800" dirty="0">
                <a:hlinkClick r:id="rId20"/>
              </a:rPr>
              <a:t>://pandas.pydata.</a:t>
            </a:r>
            <a:r>
              <a:rPr lang="en-US" sz="800">
                <a:hlinkClick r:id="rId20"/>
              </a:rPr>
              <a:t>org/</a:t>
            </a:r>
            <a:r>
              <a:rPr lang="en-US" sz="800"/>
              <a:t>) originally written by Irv Lustig, </a:t>
            </a:r>
            <a:r>
              <a:rPr lang="en-US" sz="800">
                <a:hlinkClick r:id="rId21"/>
              </a:rPr>
              <a:t>Princeton Consultants</a:t>
            </a:r>
            <a:r>
              <a:rPr lang="en-US" sz="800"/>
              <a:t>,  inspired </a:t>
            </a:r>
            <a:r>
              <a:rPr lang="en-US" sz="800" dirty="0"/>
              <a:t>by </a:t>
            </a:r>
            <a:r>
              <a:rPr lang="en-US" sz="800" dirty="0" err="1">
                <a:hlinkClick r:id="rId22"/>
              </a:rPr>
              <a:t>Rstudio</a:t>
            </a:r>
            <a:r>
              <a:rPr lang="en-US" sz="800" dirty="0">
                <a:hlinkClick r:id="rId22"/>
              </a:rPr>
              <a:t> Data </a:t>
            </a:r>
            <a:r>
              <a:rPr lang="en-US" sz="800">
                <a:hlinkClick r:id="rId22"/>
              </a:rPr>
              <a:t>Wrangling Cheatsheet</a:t>
            </a:r>
            <a:endParaRPr lang="en-US" sz="800" dirty="0"/>
          </a:p>
        </p:txBody>
      </p:sp>
      <p:sp>
        <p:nvSpPr>
          <p:cNvPr id="35" name="Rounded Rectangle 2"/>
          <p:cNvSpPr/>
          <p:nvPr/>
        </p:nvSpPr>
        <p:spPr>
          <a:xfrm>
            <a:off x="4703100" y="44277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Make New Columns</a:t>
            </a:r>
            <a:endParaRPr lang="en-US" sz="2683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62089"/>
              </p:ext>
            </p:extLst>
          </p:nvPr>
        </p:nvGraphicFramePr>
        <p:xfrm>
          <a:off x="5636364" y="49562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13973"/>
              </p:ext>
            </p:extLst>
          </p:nvPr>
        </p:nvGraphicFramePr>
        <p:xfrm>
          <a:off x="7237824" y="49567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9" name="Straight Arrow Connector 68"/>
          <p:cNvCxnSpPr/>
          <p:nvPr/>
        </p:nvCxnSpPr>
        <p:spPr>
          <a:xfrm>
            <a:off x="6716084" y="52534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708667" y="55436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3"/>
              </a:rPr>
              <a:t>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   Compute and append one or more new columns.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Add single column.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/>
            <a:r>
              <a:rPr lang="en-US" sz="1200" dirty="0"/>
              <a:t>Bin column into n buckets.</a:t>
            </a: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64497"/>
              </p:ext>
            </p:extLst>
          </p:nvPr>
        </p:nvGraphicFramePr>
        <p:xfrm>
          <a:off x="4803118" y="68373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664856"/>
              </p:ext>
            </p:extLst>
          </p:nvPr>
        </p:nvGraphicFramePr>
        <p:xfrm>
          <a:off x="6338494" y="68373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33152"/>
              </p:ext>
            </p:extLst>
          </p:nvPr>
        </p:nvGraphicFramePr>
        <p:xfrm>
          <a:off x="8501482" y="68373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948323"/>
              </p:ext>
            </p:extLst>
          </p:nvPr>
        </p:nvGraphicFramePr>
        <p:xfrm>
          <a:off x="7240441" y="68373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0" name="Right Arrow 20"/>
          <p:cNvSpPr/>
          <p:nvPr/>
        </p:nvSpPr>
        <p:spPr>
          <a:xfrm>
            <a:off x="7753171" y="68966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91" name="Right Arrow 21"/>
          <p:cNvSpPr/>
          <p:nvPr/>
        </p:nvSpPr>
        <p:spPr>
          <a:xfrm>
            <a:off x="5542075" y="68795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705717" y="75419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vector functions </a:t>
            </a:r>
            <a:r>
              <a:rPr lang="en-US" sz="1200" dirty="0"/>
              <a:t>that operate on all columns of a </a:t>
            </a:r>
            <a:r>
              <a:rPr lang="en-US" sz="1200" dirty="0" err="1"/>
              <a:t>DataFrame</a:t>
            </a:r>
            <a:r>
              <a:rPr lang="en-US" sz="1200" dirty="0"/>
              <a:t> or a single selected column (a pandas Series). These functions produce vectors of values for each of the columns, or a single Series for the individual Series. Examples: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16632" y="83179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5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max.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6"/>
              </a:rPr>
              <a:t>clip</a:t>
            </a:r>
            <a:r>
              <a:rPr lang="en-US" sz="1200" b="1" dirty="0">
                <a:latin typeface="Consolas" panose="020B0609020204030204" pitchFamily="49" charset="0"/>
              </a:rPr>
              <a:t>(lower=-10,upper=10)</a:t>
            </a:r>
          </a:p>
          <a:p>
            <a:pPr marL="109538"/>
            <a:r>
              <a:rPr lang="en-US" sz="1200" dirty="0"/>
              <a:t>Trim values at input thresholds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781906" y="83085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7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min.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8"/>
              </a:rPr>
              <a:t>abs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Absolute value.</a:t>
            </a:r>
          </a:p>
        </p:txBody>
      </p:sp>
      <p:sp>
        <p:nvSpPr>
          <p:cNvPr id="95" name="Rounded Rectangle 78"/>
          <p:cNvSpPr/>
          <p:nvPr/>
        </p:nvSpPr>
        <p:spPr>
          <a:xfrm>
            <a:off x="4703100" y="31314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Handling Missing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699834" y="35814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0"/>
              </a:rPr>
              <a:t>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Drop rows with any column having NA/null data.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fillna</a:t>
            </a:r>
            <a:r>
              <a:rPr lang="en-US" sz="1200" b="1" dirty="0">
                <a:latin typeface="Consolas" panose="020B0609020204030204" pitchFamily="49" charset="0"/>
              </a:rPr>
              <a:t>(value)</a:t>
            </a:r>
          </a:p>
          <a:p>
            <a:pPr marL="109538"/>
            <a:r>
              <a:rPr lang="en-US" sz="1200" dirty="0"/>
              <a:t>Replace all NA/null data with value.</a:t>
            </a:r>
          </a:p>
        </p:txBody>
      </p:sp>
      <p:sp>
        <p:nvSpPr>
          <p:cNvPr id="97" name="Rounded Rectangle 1"/>
          <p:cNvSpPr/>
          <p:nvPr/>
        </p:nvSpPr>
        <p:spPr>
          <a:xfrm>
            <a:off x="134509" y="31197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Summarize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5643" y="3549238"/>
            <a:ext cx="437798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33"/>
              </a:rPr>
              <a:t>value_counts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 dirty="0"/>
              <a:t> Count 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4"/>
              </a:rPr>
              <a:t>shape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2075"/>
            <a:r>
              <a:rPr lang="en-US" sz="1200" dirty="0"/>
              <a:t> Tuple of # of rows, # of columns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35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# of distinct values in a column.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6"/>
              </a:rPr>
              <a:t>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 dirty="0"/>
              <a:t>Basic descriptive and statistics for each column (or </a:t>
            </a:r>
            <a:r>
              <a:rPr lang="en-US" sz="1200" dirty="0" err="1"/>
              <a:t>GroupBy</a:t>
            </a:r>
            <a:r>
              <a:rPr lang="en-US" sz="1200" dirty="0"/>
              <a:t>).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df.</a:t>
            </a:r>
            <a:r>
              <a:rPr lang="en-US" sz="1200" b="1" dirty="0">
                <a:latin typeface="Consolas" panose="020B0609020204030204" pitchFamily="49" charset="0"/>
                <a:hlinkClick r:id="rId37"/>
              </a:rPr>
              <a:t>info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 dirty="0"/>
              <a:t>Prints a concise summary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df.</a:t>
            </a:r>
            <a:r>
              <a:rPr lang="en-US" sz="1200" b="1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  <a:hlinkClick r:id="rId38"/>
              </a:rPr>
              <a:t>memory_usage</a:t>
            </a:r>
            <a:r>
              <a:rPr lang="en-US" sz="1200" b="1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lang="en-US" sz="1200" dirty="0"/>
          </a:p>
          <a:p>
            <a:pPr marL="92075"/>
            <a:r>
              <a:rPr lang="en-US" sz="1200" dirty="0"/>
              <a:t>Prints the memory usage of each column in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9"/>
              </a:rPr>
              <a:t>dtypes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 dirty="0"/>
              <a:t>Prints a Series with the </a:t>
            </a:r>
            <a:r>
              <a:rPr lang="en-US" sz="1200" dirty="0" err="1"/>
              <a:t>dtype</a:t>
            </a:r>
            <a:r>
              <a:rPr lang="en-US" sz="1200" dirty="0"/>
              <a:t> of each column in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pPr marL="92075"/>
            <a:endParaRPr lang="en-US" sz="1200" dirty="0"/>
          </a:p>
          <a:p>
            <a:pPr marL="92075"/>
            <a:endParaRPr lang="en-US" sz="1200" dirty="0"/>
          </a:p>
        </p:txBody>
      </p: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164826"/>
              </p:ext>
            </p:extLst>
          </p:nvPr>
        </p:nvGraphicFramePr>
        <p:xfrm>
          <a:off x="838910" y="6682809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580215"/>
              </p:ext>
            </p:extLst>
          </p:nvPr>
        </p:nvGraphicFramePr>
        <p:xfrm>
          <a:off x="2616518" y="6662746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1" name="Straight Arrow Connector 100"/>
          <p:cNvCxnSpPr/>
          <p:nvPr/>
        </p:nvCxnSpPr>
        <p:spPr>
          <a:xfrm>
            <a:off x="2094814" y="6941093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31415" y="7333747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>
                <a:hlinkClick r:id="rId32"/>
              </a:rPr>
              <a:t>summary functions</a:t>
            </a:r>
            <a:r>
              <a:rPr lang="en-US" sz="1200" dirty="0"/>
              <a:t> that operate on different kinds of pandas objects (</a:t>
            </a:r>
            <a:r>
              <a:rPr lang="en-US" sz="1200" dirty="0" err="1"/>
              <a:t>DataFrame</a:t>
            </a:r>
            <a:r>
              <a:rPr lang="en-US" sz="1200" dirty="0"/>
              <a:t> columns, Series, </a:t>
            </a:r>
            <a:r>
              <a:rPr lang="en-US" sz="1200" dirty="0" err="1"/>
              <a:t>GroupBy</a:t>
            </a:r>
            <a:r>
              <a:rPr lang="en-US" sz="1200" dirty="0"/>
              <a:t>, Expanding and Rolling (see below)) and produce single values for each of the groups</a:t>
            </a:r>
            <a:r>
              <a:rPr lang="en-US" sz="1200"/>
              <a:t>. When applied to a DataFrame, the result is </a:t>
            </a:r>
            <a:r>
              <a:rPr lang="en-US" sz="1200" dirty="0"/>
              <a:t>returned as a pandas Series for each column. Examples: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31415" y="827060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40"/>
              </a:rPr>
              <a:t>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Sum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1"/>
              </a:rPr>
              <a:t>count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Count non-NA/null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2"/>
              </a:rPr>
              <a:t>median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Median value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3"/>
              </a:rPr>
              <a:t>quantile</a:t>
            </a:r>
            <a:r>
              <a:rPr lang="en-US" sz="1200" b="1" dirty="0">
                <a:latin typeface="Consolas" panose="020B0609020204030204" pitchFamily="49" charset="0"/>
              </a:rPr>
              <a:t>([0.25,0.75])</a:t>
            </a:r>
          </a:p>
          <a:p>
            <a:pPr marL="111125"/>
            <a:r>
              <a:rPr lang="en-US" sz="1200" dirty="0"/>
              <a:t>Quantiles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4"/>
              </a:rPr>
              <a:t>apply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Apply function to each object.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276390" y="827060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7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Minimum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5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Maximum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5"/>
              </a:rPr>
              <a:t>mean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Mean value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46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Variance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47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Standard deviation of each object.</a:t>
            </a:r>
          </a:p>
        </p:txBody>
      </p:sp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2">
            <a:extLst>
              <a:ext uri="{FF2B5EF4-FFF2-40B4-BE49-F238E27FC236}">
                <a16:creationId xmlns:a16="http://schemas.microsoft.com/office/drawing/2014/main" id="{028A945F-A281-C244-2D53-CEDBD9996781}"/>
              </a:ext>
            </a:extLst>
          </p:cNvPr>
          <p:cNvSpPr/>
          <p:nvPr/>
        </p:nvSpPr>
        <p:spPr>
          <a:xfrm>
            <a:off x="10891520" y="940629"/>
            <a:ext cx="2934426" cy="939971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91F50E-D4DC-B3D5-E53B-96DB87120DEA}"/>
              </a:ext>
            </a:extLst>
          </p:cNvPr>
          <p:cNvSpPr txBox="1"/>
          <p:nvPr/>
        </p:nvSpPr>
        <p:spPr>
          <a:xfrm>
            <a:off x="10886547" y="2522089"/>
            <a:ext cx="29443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Functions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"/>
              </a:rPr>
              <a:t>get_option</a:t>
            </a:r>
            <a:r>
              <a:rPr lang="en-US" sz="1200" b="1" dirty="0">
                <a:latin typeface="Consolas" panose="020B0609020204030204" pitchFamily="49" charset="0"/>
              </a:rPr>
              <a:t>(option)</a:t>
            </a:r>
          </a:p>
          <a:p>
            <a:pPr marL="93600"/>
            <a:r>
              <a:rPr lang="en-US" sz="1200" dirty="0"/>
              <a:t>Fetch the value of the given option.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3"/>
              </a:rPr>
              <a:t>set_option</a:t>
            </a:r>
            <a:r>
              <a:rPr lang="en-US" sz="1200" b="1" dirty="0">
                <a:latin typeface="Consolas" panose="020B0609020204030204" pitchFamily="49" charset="0"/>
              </a:rPr>
              <a:t>(option)</a:t>
            </a:r>
          </a:p>
          <a:p>
            <a:pPr marL="93600"/>
            <a:r>
              <a:rPr lang="en-US" sz="1200" dirty="0"/>
              <a:t>Set the value of the given option.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4"/>
              </a:rPr>
              <a:t>reset_option</a:t>
            </a:r>
            <a:r>
              <a:rPr lang="en-US" sz="1200" b="1" dirty="0">
                <a:latin typeface="Consolas" panose="020B0609020204030204" pitchFamily="49" charset="0"/>
              </a:rPr>
              <a:t>(options)</a:t>
            </a:r>
          </a:p>
          <a:p>
            <a:pPr marL="93600"/>
            <a:r>
              <a:rPr lang="en-US" sz="1200" dirty="0"/>
              <a:t>Reset the values of all given options to default settings.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5"/>
              </a:rPr>
              <a:t>describe_option</a:t>
            </a:r>
            <a:r>
              <a:rPr lang="en-US" sz="1200" b="1" dirty="0">
                <a:latin typeface="Consolas" panose="020B0609020204030204" pitchFamily="49" charset="0"/>
              </a:rPr>
              <a:t>(options)</a:t>
            </a:r>
          </a:p>
          <a:p>
            <a:pPr marL="93600"/>
            <a:r>
              <a:rPr lang="en-US" sz="1200" dirty="0"/>
              <a:t>Print descriptions of given options.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option_context</a:t>
            </a:r>
            <a:r>
              <a:rPr lang="en-US" sz="1200" b="1" dirty="0">
                <a:latin typeface="Consolas" panose="020B0609020204030204" pitchFamily="49" charset="0"/>
              </a:rPr>
              <a:t>(options)</a:t>
            </a:r>
          </a:p>
          <a:p>
            <a:pPr marL="93600"/>
            <a:r>
              <a:rPr lang="en-US" sz="1200" dirty="0"/>
              <a:t>Execute code with temporary option settings that revert to prior settings after execution.</a:t>
            </a:r>
          </a:p>
        </p:txBody>
      </p:sp>
      <p:sp>
        <p:nvSpPr>
          <p:cNvPr id="82" name="Rounded Rectangle 80">
            <a:extLst>
              <a:ext uri="{FF2B5EF4-FFF2-40B4-BE49-F238E27FC236}">
                <a16:creationId xmlns:a16="http://schemas.microsoft.com/office/drawing/2014/main" id="{92D9BBCD-A40C-4CB6-8D55-5C48AF79823B}"/>
              </a:ext>
            </a:extLst>
          </p:cNvPr>
          <p:cNvSpPr/>
          <p:nvPr/>
        </p:nvSpPr>
        <p:spPr>
          <a:xfrm>
            <a:off x="145641" y="127128"/>
            <a:ext cx="10705236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Plotting</a:t>
            </a:r>
            <a:endParaRPr lang="en-US" sz="2683" dirty="0">
              <a:solidFill>
                <a:schemeClr val="bg1"/>
              </a:solidFill>
            </a:endParaRPr>
          </a:p>
        </p:txBody>
      </p:sp>
      <p:pic>
        <p:nvPicPr>
          <p:cNvPr id="86" name="Picture 43">
            <a:extLst>
              <a:ext uri="{FF2B5EF4-FFF2-40B4-BE49-F238E27FC236}">
                <a16:creationId xmlns:a16="http://schemas.microsoft.com/office/drawing/2014/main" id="{E92DE3B9-9A1A-4F4A-B5F7-D10388B445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8830" y="1031473"/>
            <a:ext cx="980154" cy="540000"/>
          </a:xfrm>
          <a:prstGeom prst="rect">
            <a:avLst/>
          </a:prstGeom>
        </p:spPr>
      </p:pic>
      <p:pic>
        <p:nvPicPr>
          <p:cNvPr id="88" name="Picture 44">
            <a:extLst>
              <a:ext uri="{FF2B5EF4-FFF2-40B4-BE49-F238E27FC236}">
                <a16:creationId xmlns:a16="http://schemas.microsoft.com/office/drawing/2014/main" id="{94CB9A7F-3125-4478-B8ED-563F2C12FA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5783" y="1031473"/>
            <a:ext cx="890414" cy="54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957EA5-C472-085F-EF2E-04236AECCE38}"/>
              </a:ext>
            </a:extLst>
          </p:cNvPr>
          <p:cNvSpPr txBox="1"/>
          <p:nvPr/>
        </p:nvSpPr>
        <p:spPr>
          <a:xfrm>
            <a:off x="145641" y="2547558"/>
            <a:ext cx="3492000" cy="10156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>
                <a:latin typeface="Consolas" panose="020B0609020204030204" pitchFamily="49" charset="0"/>
              </a:rPr>
              <a:t>(subplots=True)</a:t>
            </a:r>
          </a:p>
          <a:p>
            <a:pPr marL="93600"/>
            <a:r>
              <a:rPr lang="en-US" sz="1200" dirty="0"/>
              <a:t>Separate into different graphs for each column in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>
                <a:latin typeface="Consolas" panose="020B0609020204030204" pitchFamily="49" charset="0"/>
              </a:rPr>
              <a:t>(title=“Graph of A against B”)</a:t>
            </a:r>
          </a:p>
          <a:p>
            <a:pPr marL="93600"/>
            <a:r>
              <a:rPr lang="en-US" sz="1200" dirty="0"/>
              <a:t>Sets the title of the graph.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C0E4E-C178-CC7E-7E36-93008F29E0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7077" y="1032042"/>
            <a:ext cx="745279" cy="5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3263DA-DE81-ABA6-5276-8556CCA3C7B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47983" y="1031473"/>
            <a:ext cx="613573" cy="54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CF735D-187D-C114-348A-4BBC8544061B}"/>
              </a:ext>
            </a:extLst>
          </p:cNvPr>
          <p:cNvSpPr txBox="1"/>
          <p:nvPr/>
        </p:nvSpPr>
        <p:spPr>
          <a:xfrm>
            <a:off x="140669" y="596413"/>
            <a:ext cx="257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3600"/>
            <a:r>
              <a:rPr lang="en-US" sz="1200" dirty="0"/>
              <a:t>Plot a line graph for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EB41C1-36D3-6166-4B23-A446779F57F9}"/>
              </a:ext>
            </a:extLst>
          </p:cNvPr>
          <p:cNvSpPr txBox="1"/>
          <p:nvPr/>
        </p:nvSpPr>
        <p:spPr>
          <a:xfrm>
            <a:off x="2670737" y="596413"/>
            <a:ext cx="314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13"/>
              </a:rPr>
              <a:t>scatter</a:t>
            </a:r>
            <a:r>
              <a:rPr lang="en-US" sz="1200" b="1" dirty="0">
                <a:latin typeface="Consolas" panose="020B0609020204030204" pitchFamily="49" charset="0"/>
              </a:rPr>
              <a:t>(x='w', y='h')</a:t>
            </a:r>
          </a:p>
          <a:p>
            <a:pPr marL="93600"/>
            <a:r>
              <a:rPr lang="en-US" sz="1200" dirty="0"/>
              <a:t>Plot a scatter graph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08787F-369D-8BE3-61FD-85D8E6E3B235}"/>
              </a:ext>
            </a:extLst>
          </p:cNvPr>
          <p:cNvSpPr txBox="1"/>
          <p:nvPr/>
        </p:nvSpPr>
        <p:spPr>
          <a:xfrm>
            <a:off x="5774763" y="596413"/>
            <a:ext cx="249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3600"/>
            <a:r>
              <a:rPr lang="en-US" sz="1200" dirty="0"/>
              <a:t>Plot a histogram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C4B592-686F-C140-E03D-D508A072C51F}"/>
              </a:ext>
            </a:extLst>
          </p:cNvPr>
          <p:cNvSpPr txBox="1"/>
          <p:nvPr/>
        </p:nvSpPr>
        <p:spPr>
          <a:xfrm>
            <a:off x="8227059" y="596413"/>
            <a:ext cx="249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pie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3600"/>
            <a:r>
              <a:rPr lang="en-US" sz="1200" dirty="0"/>
              <a:t>Plot a pie chart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6C515A-C819-7108-318C-F9ECB1AFD448}"/>
              </a:ext>
            </a:extLst>
          </p:cNvPr>
          <p:cNvGrpSpPr/>
          <p:nvPr/>
        </p:nvGrpSpPr>
        <p:grpSpPr>
          <a:xfrm>
            <a:off x="5495291" y="7800649"/>
            <a:ext cx="5305091" cy="2933142"/>
            <a:chOff x="139854" y="3045615"/>
            <a:chExt cx="5305091" cy="2933142"/>
          </a:xfrm>
        </p:grpSpPr>
        <p:sp>
          <p:nvSpPr>
            <p:cNvPr id="30" name="Rounded Rectangle 80">
              <a:extLst>
                <a:ext uri="{FF2B5EF4-FFF2-40B4-BE49-F238E27FC236}">
                  <a16:creationId xmlns:a16="http://schemas.microsoft.com/office/drawing/2014/main" id="{41E1B391-7186-3612-0941-69BADA6D877F}"/>
                </a:ext>
              </a:extLst>
            </p:cNvPr>
            <p:cNvSpPr/>
            <p:nvPr/>
          </p:nvSpPr>
          <p:spPr>
            <a:xfrm>
              <a:off x="139854" y="3045615"/>
              <a:ext cx="5305091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hlinkClick r:id="rId1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Input/Output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673D65D-4565-72FB-B13F-44220D445ED6}"/>
                </a:ext>
              </a:extLst>
            </p:cNvPr>
            <p:cNvSpPr txBox="1"/>
            <p:nvPr/>
          </p:nvSpPr>
          <p:spPr>
            <a:xfrm>
              <a:off x="139854" y="4039765"/>
              <a:ext cx="265414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df</a:t>
              </a:r>
              <a:r>
                <a:rPr lang="en-US" sz="1200" b="1" dirty="0">
                  <a:latin typeface="Consolas" panose="020B0609020204030204" pitchFamily="49" charset="0"/>
                </a:rPr>
                <a:t> = </a:t>
              </a:r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17"/>
                </a:rPr>
                <a:t>read_csv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Read data from csv file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</a:t>
              </a:r>
              <a:r>
                <a:rPr lang="en-US" sz="1200" b="1" dirty="0">
                  <a:latin typeface="Consolas" panose="020B0609020204030204" pitchFamily="49" charset="0"/>
                </a:rPr>
                <a:t> = </a:t>
              </a:r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18"/>
                </a:rPr>
                <a:t>read_html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Read data from html file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</a:t>
              </a:r>
              <a:r>
                <a:rPr lang="en-US" sz="1200" b="1" dirty="0">
                  <a:latin typeface="Consolas" panose="020B0609020204030204" pitchFamily="49" charset="0"/>
                </a:rPr>
                <a:t> = </a:t>
              </a:r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19"/>
                </a:rPr>
                <a:t>read_excel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Read data from </a:t>
              </a:r>
              <a:r>
                <a:rPr lang="en-US" sz="1200" dirty="0" err="1"/>
                <a:t>xls</a:t>
              </a:r>
              <a:r>
                <a:rPr lang="en-US" sz="1200" dirty="0"/>
                <a:t> (and related) files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</a:t>
              </a:r>
              <a:r>
                <a:rPr lang="en-US" sz="1200" b="1" dirty="0">
                  <a:latin typeface="Consolas" panose="020B0609020204030204" pitchFamily="49" charset="0"/>
                </a:rPr>
                <a:t> = </a:t>
              </a:r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20"/>
                </a:rPr>
                <a:t>read_sql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Read data from </a:t>
              </a:r>
              <a:r>
                <a:rPr lang="en-US" sz="1200" dirty="0" err="1"/>
                <a:t>sql</a:t>
              </a:r>
              <a:r>
                <a:rPr lang="en-US" sz="1200" dirty="0"/>
                <a:t> file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21"/>
                </a:rPr>
                <a:t>read_clipboard</a:t>
              </a:r>
              <a:r>
                <a:rPr lang="en-US" sz="1200" b="1" dirty="0">
                  <a:latin typeface="Consolas" panose="020B0609020204030204" pitchFamily="49" charset="0"/>
                </a:rPr>
                <a:t>()</a:t>
              </a:r>
            </a:p>
            <a:p>
              <a:pPr marL="93600"/>
              <a:r>
                <a:rPr lang="en-US" sz="1200" dirty="0"/>
                <a:t>Read text from clipboard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E3DEDB8-5691-92EC-01C2-489A86C71F43}"/>
                </a:ext>
              </a:extLst>
            </p:cNvPr>
            <p:cNvSpPr txBox="1"/>
            <p:nvPr/>
          </p:nvSpPr>
          <p:spPr>
            <a:xfrm>
              <a:off x="2790799" y="4039765"/>
              <a:ext cx="26541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22"/>
                </a:rPr>
                <a:t>to_parquet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Write data to parquet file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23"/>
                </a:rPr>
                <a:t>to_feather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Write data to feather file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24"/>
                </a:rPr>
                <a:t>to_hdf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Write data to HDF file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25"/>
                </a:rPr>
                <a:t>to_clipboard</a:t>
              </a:r>
              <a:r>
                <a:rPr lang="en-US" sz="1200" b="1" dirty="0">
                  <a:latin typeface="Consolas" panose="020B0609020204030204" pitchFamily="49" charset="0"/>
                </a:rPr>
                <a:t>()</a:t>
              </a:r>
            </a:p>
            <a:p>
              <a:pPr marL="93600"/>
              <a:r>
                <a:rPr lang="en-US" sz="1200" dirty="0"/>
                <a:t>Copy object to the system clipboard</a:t>
              </a:r>
            </a:p>
            <a:p>
              <a:pPr marL="93600"/>
              <a:endParaRPr 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AA69B8-2A80-FF61-FA03-937D6A28C432}"/>
                </a:ext>
              </a:extLst>
            </p:cNvPr>
            <p:cNvSpPr txBox="1"/>
            <p:nvPr/>
          </p:nvSpPr>
          <p:spPr>
            <a:xfrm>
              <a:off x="139854" y="3472591"/>
              <a:ext cx="5305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Common file types for data input include CSV, JSON, HTML which are human-readable, while the common output types are usually more optimized for performance and scalability such as feather, parquet and HDF.</a:t>
              </a:r>
            </a:p>
          </p:txBody>
        </p:sp>
      </p:grpSp>
      <p:sp>
        <p:nvSpPr>
          <p:cNvPr id="36" name="Rounded Rectangle 80">
            <a:extLst>
              <a:ext uri="{FF2B5EF4-FFF2-40B4-BE49-F238E27FC236}">
                <a16:creationId xmlns:a16="http://schemas.microsoft.com/office/drawing/2014/main" id="{6E40C0E8-F53A-1735-9DE5-6244D283A55F}"/>
              </a:ext>
            </a:extLst>
          </p:cNvPr>
          <p:cNvSpPr/>
          <p:nvPr/>
        </p:nvSpPr>
        <p:spPr>
          <a:xfrm>
            <a:off x="10896493" y="127128"/>
            <a:ext cx="2934426" cy="832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Frequently Used Options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E7E52D-60F9-65EB-0BD6-FEBDF8B851CC}"/>
              </a:ext>
            </a:extLst>
          </p:cNvPr>
          <p:cNvSpPr txBox="1"/>
          <p:nvPr/>
        </p:nvSpPr>
        <p:spPr>
          <a:xfrm>
            <a:off x="10886548" y="938596"/>
            <a:ext cx="29344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offers some ‘options’ to globally control how Pandas behaves, display etc.</a:t>
            </a:r>
          </a:p>
          <a:p>
            <a:r>
              <a:rPr lang="en-US" sz="1200" dirty="0"/>
              <a:t>Options can be queried and set via: </a:t>
            </a:r>
            <a:r>
              <a:rPr lang="en-US" sz="1200" b="1" dirty="0" err="1">
                <a:latin typeface="Consolas" panose="020B0609020204030204" pitchFamily="49" charset="0"/>
              </a:rPr>
              <a:t>pd.options.</a:t>
            </a:r>
            <a:r>
              <a:rPr lang="en-US" sz="1200" b="1" i="1" dirty="0" err="1">
                <a:latin typeface="Consolas" panose="020B0609020204030204" pitchFamily="49" charset="0"/>
              </a:rPr>
              <a:t>option_name</a:t>
            </a:r>
            <a:r>
              <a:rPr lang="en-US" sz="1200" dirty="0"/>
              <a:t> (where </a:t>
            </a:r>
            <a:r>
              <a:rPr lang="en-US" sz="1200" i="1" dirty="0" err="1"/>
              <a:t>option_name</a:t>
            </a:r>
            <a:r>
              <a:rPr lang="en-US" sz="1200" dirty="0"/>
              <a:t> is the name of an option). For example: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pd.options.display.max_rows</a:t>
            </a:r>
            <a:r>
              <a:rPr lang="en-US" sz="1200" b="1" dirty="0">
                <a:latin typeface="Consolas" panose="020B0609020204030204" pitchFamily="49" charset="0"/>
              </a:rPr>
              <a:t> = 20</a:t>
            </a:r>
          </a:p>
          <a:p>
            <a:pPr marL="93600"/>
            <a:r>
              <a:rPr lang="en-US" sz="1200" dirty="0"/>
              <a:t>Set the </a:t>
            </a:r>
            <a:r>
              <a:rPr lang="en-US" sz="1200" b="1" dirty="0" err="1">
                <a:latin typeface="Consolas" panose="020B0609020204030204" pitchFamily="49" charset="0"/>
              </a:rPr>
              <a:t>display.max_rows</a:t>
            </a:r>
            <a:r>
              <a:rPr lang="en-US" sz="1200" dirty="0"/>
              <a:t> option </a:t>
            </a:r>
            <a:r>
              <a:rPr lang="en-US" sz="1200"/>
              <a:t>to 20.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99C21C-F4E7-A3A6-3B80-2E0DBAAE938E}"/>
              </a:ext>
            </a:extLst>
          </p:cNvPr>
          <p:cNvCxnSpPr>
            <a:cxnSpLocks/>
          </p:cNvCxnSpPr>
          <p:nvPr/>
        </p:nvCxnSpPr>
        <p:spPr>
          <a:xfrm flipV="1">
            <a:off x="10891520" y="2728360"/>
            <a:ext cx="2927815" cy="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DDF5C08-AEA3-4D6D-837A-DE7765416B0E}"/>
              </a:ext>
            </a:extLst>
          </p:cNvPr>
          <p:cNvCxnSpPr>
            <a:cxnSpLocks/>
          </p:cNvCxnSpPr>
          <p:nvPr/>
        </p:nvCxnSpPr>
        <p:spPr>
          <a:xfrm flipV="1">
            <a:off x="10889853" y="5314687"/>
            <a:ext cx="2927815" cy="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D53473-14F3-6BEB-866E-84185400EE75}"/>
              </a:ext>
            </a:extLst>
          </p:cNvPr>
          <p:cNvSpPr txBox="1"/>
          <p:nvPr/>
        </p:nvSpPr>
        <p:spPr>
          <a:xfrm>
            <a:off x="10896493" y="5106804"/>
            <a:ext cx="294437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Display options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display.max_rows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The maximum number of rows displayed in pretty-print.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display.max_columns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 The maximum number of columns displayed in pretty-print.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display.expand_frame_repr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Controls whether the </a:t>
            </a:r>
            <a:r>
              <a:rPr lang="en-US" sz="1200" dirty="0" err="1"/>
              <a:t>DataFrame</a:t>
            </a:r>
            <a:r>
              <a:rPr lang="en-US" sz="1200" dirty="0"/>
              <a:t> representation stretches across pages.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display.large_repr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Controls whether a </a:t>
            </a:r>
            <a:r>
              <a:rPr lang="en-US" sz="1200" dirty="0" err="1"/>
              <a:t>DataFrame</a:t>
            </a:r>
            <a:r>
              <a:rPr lang="en-US" sz="1200" dirty="0"/>
              <a:t> that exceeds maximum rows/columns is truncated or summarized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display.precision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The output display precision in decimal places.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display.max_colwidth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The maximum width of columns, longer cells will be truncated.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display.max_info_columns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The maximum number of columns displayed after calling </a:t>
            </a:r>
            <a:r>
              <a:rPr lang="en-US" sz="1200" b="1" dirty="0">
                <a:latin typeface="Consolas" panose="020B0609020204030204" pitchFamily="49" charset="0"/>
              </a:rPr>
              <a:t>info()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display.chop_threshold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Sets the rounding threshold to zero when displaying a Series/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display.colheader_justify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Controls how column headers are justified.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BA1A1-3A25-CEDE-F9EB-9C48D789107E}"/>
              </a:ext>
            </a:extLst>
          </p:cNvPr>
          <p:cNvSpPr txBox="1"/>
          <p:nvPr/>
        </p:nvSpPr>
        <p:spPr>
          <a:xfrm>
            <a:off x="140669" y="1537428"/>
            <a:ext cx="257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27"/>
              </a:rPr>
              <a:t>bar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3600"/>
            <a:r>
              <a:rPr lang="en-US" sz="1200" dirty="0"/>
              <a:t>Plot a line graph for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366B9C-DBFA-F849-BE0F-398082C1A33B}"/>
              </a:ext>
            </a:extLst>
          </p:cNvPr>
          <p:cNvSpPr txBox="1"/>
          <p:nvPr/>
        </p:nvSpPr>
        <p:spPr>
          <a:xfrm>
            <a:off x="7358878" y="2547558"/>
            <a:ext cx="34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>
                <a:latin typeface="Consolas" panose="020B0609020204030204" pitchFamily="49" charset="0"/>
              </a:rPr>
              <a:t>(stacked=True)</a:t>
            </a:r>
          </a:p>
          <a:p>
            <a:pPr marL="93600"/>
            <a:r>
              <a:rPr lang="en-US" sz="1200" dirty="0"/>
              <a:t>Stacks the data for the columns on top of each other. (bar, </a:t>
            </a:r>
            <a:r>
              <a:rPr lang="en-US" sz="1200" dirty="0" err="1"/>
              <a:t>barh</a:t>
            </a:r>
            <a:r>
              <a:rPr lang="en-US" sz="1200" dirty="0"/>
              <a:t> and area only)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>
                <a:latin typeface="Consolas" panose="020B0609020204030204" pitchFamily="49" charset="0"/>
              </a:rPr>
              <a:t>(alpha=0.5)</a:t>
            </a:r>
          </a:p>
          <a:p>
            <a:pPr marL="93600"/>
            <a:r>
              <a:rPr lang="en-US" sz="1200" dirty="0"/>
              <a:t>Sets the transparency of the plot to 50%.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0FF57-1AC4-18E9-4284-66EDD65D4A32}"/>
              </a:ext>
            </a:extLst>
          </p:cNvPr>
          <p:cNvSpPr txBox="1"/>
          <p:nvPr/>
        </p:nvSpPr>
        <p:spPr>
          <a:xfrm>
            <a:off x="5774763" y="1537428"/>
            <a:ext cx="2647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28"/>
              </a:rPr>
              <a:t>area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3600"/>
            <a:r>
              <a:rPr lang="en-US" sz="1200" dirty="0"/>
              <a:t>Plot an area graph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1E33AD-EE74-5AFE-8826-82E02E3356D3}"/>
              </a:ext>
            </a:extLst>
          </p:cNvPr>
          <p:cNvSpPr txBox="1"/>
          <p:nvPr/>
        </p:nvSpPr>
        <p:spPr>
          <a:xfrm>
            <a:off x="8227059" y="1537428"/>
            <a:ext cx="2647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hexbin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3600"/>
            <a:r>
              <a:rPr lang="en-US" sz="1200" dirty="0"/>
              <a:t>Plot a </a:t>
            </a:r>
            <a:r>
              <a:rPr lang="en-US" sz="1200" dirty="0" err="1"/>
              <a:t>hexbin</a:t>
            </a:r>
            <a:r>
              <a:rPr lang="en-US" sz="1200" dirty="0"/>
              <a:t> graph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98FB4A1-F9EF-0C81-843F-658327BB3EC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70612" y="1980677"/>
            <a:ext cx="698208" cy="54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97840DC-CC44-6110-6A95-A6E8C9049C1D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616268" y="1980677"/>
            <a:ext cx="745278" cy="54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1A94D67-77BD-7700-4788-ADF455D1B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769" y="1980677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7543D88-897A-AAB0-F415-59280EE68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990" y="1980677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F447C227-87A6-3D2B-402B-0656A5956B9C}"/>
              </a:ext>
            </a:extLst>
          </p:cNvPr>
          <p:cNvGrpSpPr/>
          <p:nvPr/>
        </p:nvGrpSpPr>
        <p:grpSpPr>
          <a:xfrm>
            <a:off x="125428" y="8732355"/>
            <a:ext cx="5208572" cy="1885353"/>
            <a:chOff x="139854" y="3190395"/>
            <a:chExt cx="5305091" cy="1885353"/>
          </a:xfrm>
        </p:grpSpPr>
        <p:sp>
          <p:nvSpPr>
            <p:cNvPr id="60" name="Rounded Rectangle 80">
              <a:extLst>
                <a:ext uri="{FF2B5EF4-FFF2-40B4-BE49-F238E27FC236}">
                  <a16:creationId xmlns:a16="http://schemas.microsoft.com/office/drawing/2014/main" id="{ADB56CE3-32FD-908D-4D57-ED96866B62E0}"/>
                </a:ext>
              </a:extLst>
            </p:cNvPr>
            <p:cNvSpPr/>
            <p:nvPr/>
          </p:nvSpPr>
          <p:spPr>
            <a:xfrm>
              <a:off x="139854" y="3190395"/>
              <a:ext cx="5305091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Mapping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54A9DD5-81E3-1E4D-0711-5626C323287A}"/>
                </a:ext>
              </a:extLst>
            </p:cNvPr>
            <p:cNvSpPr txBox="1"/>
            <p:nvPr/>
          </p:nvSpPr>
          <p:spPr>
            <a:xfrm>
              <a:off x="139854" y="4060085"/>
              <a:ext cx="53050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s.</a:t>
              </a:r>
              <a:r>
                <a:rPr lang="en-US" sz="1200" b="1" dirty="0" err="1">
                  <a:latin typeface="Consolas" panose="020B0609020204030204" pitchFamily="49" charset="0"/>
                  <a:hlinkClick r:id="rId33"/>
                </a:rPr>
                <a:t>map</a:t>
              </a:r>
              <a:r>
                <a:rPr lang="en-US" sz="1200" b="1" dirty="0">
                  <a:latin typeface="Consolas" panose="020B0609020204030204" pitchFamily="49" charset="0"/>
                </a:rPr>
                <a:t>(lambda x: 2*x)</a:t>
              </a:r>
            </a:p>
            <a:p>
              <a:pPr marL="93600"/>
              <a:r>
                <a:rPr lang="en-US" sz="1200" dirty="0"/>
                <a:t>Returns a copy of the series where every entry is doubled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34"/>
                </a:rPr>
                <a:t>apply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GB" sz="1200" b="1" dirty="0">
                  <a:latin typeface="Consolas" panose="020B0609020204030204" pitchFamily="49" charset="0"/>
                </a:rPr>
                <a:t>lambda s: </a:t>
              </a:r>
              <a:r>
                <a:rPr lang="en-GB" sz="1200" b="1" dirty="0" err="1">
                  <a:latin typeface="Consolas" panose="020B0609020204030204" pitchFamily="49" charset="0"/>
                </a:rPr>
                <a:t>s.max</a:t>
              </a:r>
              <a:r>
                <a:rPr lang="en-GB" sz="1200" b="1" dirty="0">
                  <a:latin typeface="Consolas" panose="020B0609020204030204" pitchFamily="49" charset="0"/>
                </a:rPr>
                <a:t>() - </a:t>
              </a:r>
              <a:r>
                <a:rPr lang="en-GB" sz="1200" b="1" dirty="0" err="1">
                  <a:latin typeface="Consolas" panose="020B0609020204030204" pitchFamily="49" charset="0"/>
                </a:rPr>
                <a:t>s.min</a:t>
              </a:r>
              <a:r>
                <a:rPr lang="en-GB" sz="1200" b="1" dirty="0">
                  <a:latin typeface="Consolas" panose="020B0609020204030204" pitchFamily="49" charset="0"/>
                </a:rPr>
                <a:t>(), axis=1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Returns a Series with the difference of the maximum and minimum values of each row of the </a:t>
              </a:r>
              <a:r>
                <a:rPr lang="en-US" sz="1200" dirty="0" err="1"/>
                <a:t>DataFrame</a:t>
              </a:r>
              <a:endParaRPr 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4ED3CC7-3B2A-9238-9509-6396037D8492}"/>
                </a:ext>
              </a:extLst>
            </p:cNvPr>
            <p:cNvSpPr txBox="1"/>
            <p:nvPr/>
          </p:nvSpPr>
          <p:spPr>
            <a:xfrm>
              <a:off x="139854" y="3650391"/>
              <a:ext cx="5305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Apply a mapping to every element in a </a:t>
              </a:r>
              <a:r>
                <a:rPr lang="en-US" sz="1200" dirty="0" err="1"/>
                <a:t>DataFrame</a:t>
              </a:r>
              <a:r>
                <a:rPr lang="en-US" sz="1200" dirty="0"/>
                <a:t> or Series, useful for recategorizing or transforming data.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BD94D3-03F1-6642-4E43-5500C31DE006}"/>
              </a:ext>
            </a:extLst>
          </p:cNvPr>
          <p:cNvSpPr txBox="1"/>
          <p:nvPr/>
        </p:nvSpPr>
        <p:spPr>
          <a:xfrm>
            <a:off x="2670737" y="1537428"/>
            <a:ext cx="314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35"/>
              </a:rPr>
              <a:t>boxplot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3600"/>
            <a:r>
              <a:rPr lang="en-US" sz="1200" dirty="0"/>
              <a:t>Plot a scatter graph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24F30B-4D6D-16B5-565F-B1CC9B8F20CD}"/>
              </a:ext>
            </a:extLst>
          </p:cNvPr>
          <p:cNvSpPr txBox="1"/>
          <p:nvPr/>
        </p:nvSpPr>
        <p:spPr>
          <a:xfrm>
            <a:off x="3752260" y="2547558"/>
            <a:ext cx="34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>
                <a:latin typeface="Consolas" panose="020B0609020204030204" pitchFamily="49" charset="0"/>
              </a:rPr>
              <a:t>(cumulative=True)</a:t>
            </a:r>
          </a:p>
          <a:p>
            <a:pPr marL="93600"/>
            <a:r>
              <a:rPr lang="en-US" sz="1200" dirty="0"/>
              <a:t>Creates a cumulative plot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>
                <a:latin typeface="Consolas" panose="020B0609020204030204" pitchFamily="49" charset="0"/>
              </a:rPr>
              <a:t>(bins=30)</a:t>
            </a:r>
          </a:p>
          <a:p>
            <a:pPr marL="93600"/>
            <a:r>
              <a:rPr lang="en-US" sz="1200" dirty="0"/>
              <a:t>Set the number of bins into which data is grouped (histograms)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B0F56-AF72-8A94-52CC-FD1210556B4B}"/>
              </a:ext>
            </a:extLst>
          </p:cNvPr>
          <p:cNvSpPr txBox="1"/>
          <p:nvPr/>
        </p:nvSpPr>
        <p:spPr>
          <a:xfrm>
            <a:off x="140667" y="3528756"/>
            <a:ext cx="1065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>
                <a:latin typeface="Consolas" panose="020B0609020204030204" pitchFamily="49" charset="0"/>
              </a:rPr>
              <a:t>(subplots=True, title=['col1', 'col2', 'col3'])</a:t>
            </a:r>
          </a:p>
          <a:p>
            <a:pPr marL="93600"/>
            <a:r>
              <a:rPr lang="en-US" sz="1200" dirty="0"/>
              <a:t>Arguments can be combined for more flexibility when graphing, this would plot a separate line graph for of column of a 3-columned </a:t>
            </a:r>
            <a:r>
              <a:rPr lang="en-US" sz="1200" dirty="0" err="1"/>
              <a:t>DataFrame</a:t>
            </a:r>
            <a:r>
              <a:rPr lang="en-US" sz="1200" dirty="0"/>
              <a:t>. The first string in the list of titles applies to the graph of the left-most column.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88DFEEA-0FA5-E656-FB6C-43B7878D04D3}"/>
              </a:ext>
            </a:extLst>
          </p:cNvPr>
          <p:cNvGrpSpPr/>
          <p:nvPr/>
        </p:nvGrpSpPr>
        <p:grpSpPr>
          <a:xfrm>
            <a:off x="5495291" y="4187881"/>
            <a:ext cx="5305091" cy="3632952"/>
            <a:chOff x="5495291" y="4187881"/>
            <a:chExt cx="5305091" cy="3632952"/>
          </a:xfrm>
        </p:grpSpPr>
        <p:sp>
          <p:nvSpPr>
            <p:cNvPr id="77" name="Rounded Rectangle 48">
              <a:extLst>
                <a:ext uri="{FF2B5EF4-FFF2-40B4-BE49-F238E27FC236}">
                  <a16:creationId xmlns:a16="http://schemas.microsoft.com/office/drawing/2014/main" id="{2C264735-B18D-87B6-15E3-DA28F5F967AE}"/>
                </a:ext>
              </a:extLst>
            </p:cNvPr>
            <p:cNvSpPr/>
            <p:nvPr/>
          </p:nvSpPr>
          <p:spPr>
            <a:xfrm>
              <a:off x="5495291" y="4618646"/>
              <a:ext cx="5305091" cy="3132000"/>
            </a:xfrm>
            <a:prstGeom prst="roundRect">
              <a:avLst>
                <a:gd name="adj" fmla="val 1508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83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6A38DE3-05EC-CA9A-84BD-274AB0CC0B86}"/>
                </a:ext>
              </a:extLst>
            </p:cNvPr>
            <p:cNvGrpSpPr/>
            <p:nvPr/>
          </p:nvGrpSpPr>
          <p:grpSpPr>
            <a:xfrm>
              <a:off x="5495291" y="4187881"/>
              <a:ext cx="5305091" cy="3632952"/>
              <a:chOff x="139854" y="3045615"/>
              <a:chExt cx="5305091" cy="3632952"/>
            </a:xfrm>
          </p:grpSpPr>
          <p:sp>
            <p:nvSpPr>
              <p:cNvPr id="57" name="Rounded Rectangle 80">
                <a:extLst>
                  <a:ext uri="{FF2B5EF4-FFF2-40B4-BE49-F238E27FC236}">
                    <a16:creationId xmlns:a16="http://schemas.microsoft.com/office/drawing/2014/main" id="{22974F59-49A2-AE72-7FBA-5884B871D2C6}"/>
                  </a:ext>
                </a:extLst>
              </p:cNvPr>
              <p:cNvSpPr/>
              <p:nvPr/>
            </p:nvSpPr>
            <p:spPr>
              <a:xfrm>
                <a:off x="139854" y="3045615"/>
                <a:ext cx="5305091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Series String Operations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E72E99E-B519-1022-DB85-C048621814A3}"/>
                  </a:ext>
                </a:extLst>
              </p:cNvPr>
              <p:cNvSpPr txBox="1"/>
              <p:nvPr/>
            </p:nvSpPr>
            <p:spPr>
              <a:xfrm>
                <a:off x="139854" y="3816245"/>
                <a:ext cx="265414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36"/>
                  </a:rPr>
                  <a:t>count</a:t>
                </a:r>
                <a:r>
                  <a:rPr lang="en-US" sz="1200" b="1" dirty="0">
                    <a:latin typeface="Consolas" panose="020B0609020204030204" pitchFamily="49" charset="0"/>
                  </a:rPr>
                  <a:t>(pattern)</a:t>
                </a:r>
              </a:p>
              <a:p>
                <a:pPr marL="93600"/>
                <a:r>
                  <a:rPr lang="en-US" sz="1200" dirty="0"/>
                  <a:t>Returns a series with the integer counts in each element.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37"/>
                  </a:rPr>
                  <a:t>get</a:t>
                </a:r>
                <a:r>
                  <a:rPr lang="en-US" sz="1200" b="1" dirty="0">
                    <a:latin typeface="Consolas" panose="020B0609020204030204" pitchFamily="49" charset="0"/>
                  </a:rPr>
                  <a:t>(index)</a:t>
                </a:r>
              </a:p>
              <a:p>
                <a:pPr marL="93600"/>
                <a:r>
                  <a:rPr lang="en-US" sz="1200" dirty="0"/>
                  <a:t>Returns a series with the data at the given index for each element.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38"/>
                  </a:rPr>
                  <a:t>join</a:t>
                </a:r>
                <a:r>
                  <a:rPr lang="en-US" sz="1200" b="1" dirty="0">
                    <a:latin typeface="Consolas" panose="020B0609020204030204" pitchFamily="49" charset="0"/>
                  </a:rPr>
                  <a:t>(</a:t>
                </a:r>
                <a:r>
                  <a:rPr lang="en-US" sz="1200" b="1" dirty="0" err="1">
                    <a:latin typeface="Consolas" panose="020B0609020204030204" pitchFamily="49" charset="0"/>
                  </a:rPr>
                  <a:t>sep</a:t>
                </a:r>
                <a:r>
                  <a:rPr lang="en-US" sz="1200" b="1" dirty="0">
                    <a:latin typeface="Consolas" panose="020B0609020204030204" pitchFamily="49" charset="0"/>
                  </a:rPr>
                  <a:t>)</a:t>
                </a:r>
              </a:p>
              <a:p>
                <a:pPr marL="93600"/>
                <a:r>
                  <a:rPr lang="en-US" sz="1200" dirty="0"/>
                  <a:t>Returns a series where each element has been concatenated.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39"/>
                  </a:rPr>
                  <a:t>title</a:t>
                </a:r>
                <a:r>
                  <a:rPr lang="en-US" sz="1200" b="1" dirty="0">
                    <a:latin typeface="Consolas" panose="020B0609020204030204" pitchFamily="49" charset="0"/>
                  </a:rPr>
                  <a:t>()</a:t>
                </a:r>
              </a:p>
              <a:p>
                <a:pPr marL="93600"/>
                <a:r>
                  <a:rPr lang="en-US" sz="1200" dirty="0"/>
                  <a:t>Converts the first character of each word to be a capital.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40"/>
                  </a:rPr>
                  <a:t>len</a:t>
                </a:r>
                <a:r>
                  <a:rPr lang="en-US" sz="1200" b="1" dirty="0">
                    <a:latin typeface="Consolas" panose="020B0609020204030204" pitchFamily="49" charset="0"/>
                  </a:rPr>
                  <a:t>()</a:t>
                </a:r>
              </a:p>
              <a:p>
                <a:pPr marL="93600"/>
                <a:r>
                  <a:rPr lang="en-US" sz="1200" dirty="0"/>
                  <a:t>Returns a series with the lengths of each element.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40AE2C8-F53F-EBA5-8F37-CE9FBA2F47EB}"/>
                  </a:ext>
                </a:extLst>
              </p:cNvPr>
              <p:cNvSpPr txBox="1"/>
              <p:nvPr/>
            </p:nvSpPr>
            <p:spPr>
              <a:xfrm>
                <a:off x="2790799" y="3816245"/>
                <a:ext cx="265414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>
                    <a:latin typeface="Consolas" panose="020B0609020204030204" pitchFamily="49" charset="0"/>
                    <a:hlinkClick r:id="rId41"/>
                  </a:rPr>
                  <a:t>cat</a:t>
                </a:r>
                <a:r>
                  <a:rPr lang="en-US" sz="1200" b="1" dirty="0">
                    <a:latin typeface="Consolas" panose="020B0609020204030204" pitchFamily="49" charset="0"/>
                  </a:rPr>
                  <a:t>()</a:t>
                </a:r>
              </a:p>
              <a:p>
                <a:pPr marL="93600"/>
                <a:r>
                  <a:rPr lang="en-US" sz="1200" dirty="0"/>
                  <a:t>Concatenate elements into a single string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42"/>
                  </a:rPr>
                  <a:t>partition</a:t>
                </a:r>
                <a:r>
                  <a:rPr lang="en-US" sz="1200" b="1" dirty="0">
                    <a:latin typeface="Consolas" panose="020B0609020204030204" pitchFamily="49" charset="0"/>
                  </a:rPr>
                  <a:t>(</a:t>
                </a:r>
                <a:r>
                  <a:rPr lang="en-US" sz="1200" b="1" dirty="0" err="1">
                    <a:latin typeface="Consolas" panose="020B0609020204030204" pitchFamily="49" charset="0"/>
                  </a:rPr>
                  <a:t>sep</a:t>
                </a:r>
                <a:r>
                  <a:rPr lang="en-US" sz="1200" b="1" dirty="0">
                    <a:latin typeface="Consolas" panose="020B0609020204030204" pitchFamily="49" charset="0"/>
                  </a:rPr>
                  <a:t>)</a:t>
                </a:r>
              </a:p>
              <a:p>
                <a:pPr marL="93600"/>
                <a:r>
                  <a:rPr lang="en-US" sz="1200" dirty="0"/>
                  <a:t>Splits the string on the first instance of the separator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43"/>
                  </a:rPr>
                  <a:t>slice</a:t>
                </a:r>
                <a:r>
                  <a:rPr lang="en-US" sz="1200" b="1" dirty="0">
                    <a:latin typeface="Consolas" panose="020B0609020204030204" pitchFamily="49" charset="0"/>
                  </a:rPr>
                  <a:t>(start, stop, step)</a:t>
                </a:r>
              </a:p>
              <a:p>
                <a:pPr marL="93600"/>
                <a:r>
                  <a:rPr lang="en-US" sz="1200" dirty="0"/>
                  <a:t>Slices each string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44"/>
                  </a:rPr>
                  <a:t>replace</a:t>
                </a:r>
                <a:r>
                  <a:rPr lang="en-US" sz="1200" b="1" dirty="0">
                    <a:latin typeface="Consolas" panose="020B0609020204030204" pitchFamily="49" charset="0"/>
                  </a:rPr>
                  <a:t>(pat, rep)</a:t>
                </a:r>
              </a:p>
              <a:p>
                <a:pPr marL="93600"/>
                <a:r>
                  <a:rPr lang="en-US" sz="1200" dirty="0"/>
                  <a:t>Use regex to replace patterns in each string.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45"/>
                  </a:rPr>
                  <a:t>isalnum</a:t>
                </a:r>
                <a:r>
                  <a:rPr lang="en-US" sz="1200" b="1" dirty="0">
                    <a:latin typeface="Consolas" panose="020B0609020204030204" pitchFamily="49" charset="0"/>
                  </a:rPr>
                  <a:t>()</a:t>
                </a:r>
              </a:p>
              <a:p>
                <a:pPr marL="93600"/>
                <a:r>
                  <a:rPr lang="en-US" sz="1200" dirty="0"/>
                  <a:t>Checks whether each element is alpha-numeric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E73FD19-8460-E272-6181-C2631BDBE3AD}"/>
                  </a:ext>
                </a:extLst>
              </p:cNvPr>
              <p:cNvSpPr txBox="1"/>
              <p:nvPr/>
            </p:nvSpPr>
            <p:spPr>
              <a:xfrm>
                <a:off x="139854" y="3513231"/>
                <a:ext cx="53050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Similar to python string operations, except these are vectorized to apply to the entire Series efficiently.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23DD55A-6D4F-4125-C823-F3B5B3ADE67B}"/>
              </a:ext>
            </a:extLst>
          </p:cNvPr>
          <p:cNvGrpSpPr/>
          <p:nvPr/>
        </p:nvGrpSpPr>
        <p:grpSpPr>
          <a:xfrm>
            <a:off x="140669" y="4184606"/>
            <a:ext cx="5305091" cy="2321756"/>
            <a:chOff x="139854" y="3045615"/>
            <a:chExt cx="5305091" cy="2321756"/>
          </a:xfrm>
        </p:grpSpPr>
        <p:sp>
          <p:nvSpPr>
            <p:cNvPr id="67" name="Rounded Rectangle 80">
              <a:extLst>
                <a:ext uri="{FF2B5EF4-FFF2-40B4-BE49-F238E27FC236}">
                  <a16:creationId xmlns:a16="http://schemas.microsoft.com/office/drawing/2014/main" id="{A5E842E6-4526-202F-B621-BC165A1B6376}"/>
                </a:ext>
              </a:extLst>
            </p:cNvPr>
            <p:cNvSpPr/>
            <p:nvPr/>
          </p:nvSpPr>
          <p:spPr>
            <a:xfrm>
              <a:off x="139854" y="3045615"/>
              <a:ext cx="5305091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Changing Type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AA3EAA8-0C5D-C222-489A-793708C1E1B1}"/>
                </a:ext>
              </a:extLst>
            </p:cNvPr>
            <p:cNvSpPr txBox="1"/>
            <p:nvPr/>
          </p:nvSpPr>
          <p:spPr>
            <a:xfrm>
              <a:off x="139854" y="3613045"/>
              <a:ext cx="26541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46"/>
                </a:rPr>
                <a:t>to_numeric</a:t>
              </a:r>
              <a:r>
                <a:rPr lang="en-US" sz="1200" b="1" dirty="0">
                  <a:latin typeface="Consolas" panose="020B0609020204030204" pitchFamily="49" charset="0"/>
                </a:rPr>
                <a:t>(data)</a:t>
              </a:r>
            </a:p>
            <a:p>
              <a:pPr marL="93600"/>
              <a:r>
                <a:rPr lang="en-US" sz="1200" dirty="0"/>
                <a:t>Convert non-numeric types to numeric. 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47"/>
                </a:rPr>
                <a:t>to_datetime</a:t>
              </a:r>
              <a:r>
                <a:rPr lang="en-US" sz="1200" b="1" dirty="0">
                  <a:latin typeface="Consolas" panose="020B0609020204030204" pitchFamily="49" charset="0"/>
                </a:rPr>
                <a:t>(data)</a:t>
              </a:r>
            </a:p>
            <a:p>
              <a:pPr marL="93600"/>
              <a:r>
                <a:rPr lang="en-US" sz="1200" dirty="0"/>
                <a:t>Convert non-datetime types to datetime type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48"/>
                </a:rPr>
                <a:t>to_timedelta</a:t>
              </a:r>
              <a:r>
                <a:rPr lang="en-US" sz="1200" b="1" dirty="0">
                  <a:latin typeface="Consolas" panose="020B0609020204030204" pitchFamily="49" charset="0"/>
                </a:rPr>
                <a:t>(data)</a:t>
              </a:r>
            </a:p>
            <a:p>
              <a:pPr marL="93600"/>
              <a:r>
                <a:rPr lang="en-US" sz="1200" dirty="0"/>
                <a:t>Convert non- </a:t>
              </a:r>
              <a:r>
                <a:rPr lang="en-US" sz="1200" dirty="0" err="1"/>
                <a:t>timedelta</a:t>
              </a:r>
              <a:r>
                <a:rPr lang="en-US" sz="1200" dirty="0"/>
                <a:t> types to </a:t>
              </a:r>
              <a:r>
                <a:rPr lang="en-US" sz="1200" dirty="0" err="1"/>
                <a:t>timedelta</a:t>
              </a:r>
              <a:endParaRPr lang="en-US" sz="12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761F18-E4DC-228A-20CB-87FAE256A0E2}"/>
                </a:ext>
              </a:extLst>
            </p:cNvPr>
            <p:cNvSpPr txBox="1"/>
            <p:nvPr/>
          </p:nvSpPr>
          <p:spPr>
            <a:xfrm>
              <a:off x="2790799" y="3613045"/>
              <a:ext cx="26541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df</a:t>
              </a:r>
              <a:r>
                <a:rPr lang="en-US" sz="1200" b="1" err="1">
                  <a:latin typeface="Consolas" panose="020B0609020204030204" pitchFamily="49" charset="0"/>
                </a:rPr>
                <a:t>.</a:t>
              </a:r>
              <a:r>
                <a:rPr lang="en-US" sz="1200" b="1">
                  <a:latin typeface="Consolas" panose="020B0609020204030204" pitchFamily="49" charset="0"/>
                  <a:hlinkClick r:id="rId49"/>
                </a:rPr>
                <a:t>astype</a:t>
              </a:r>
              <a:r>
                <a:rPr lang="en-US" sz="1200" b="1" dirty="0">
                  <a:latin typeface="Consolas" panose="020B0609020204030204" pitchFamily="49" charset="0"/>
                </a:rPr>
                <a:t>(type)</a:t>
              </a:r>
            </a:p>
            <a:p>
              <a:pPr marL="93600"/>
              <a:r>
                <a:rPr lang="en-US" sz="1200" dirty="0"/>
                <a:t>Convert data to (almost) any given type including categorical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50"/>
                </a:rPr>
                <a:t>infer_objects</a:t>
              </a:r>
              <a:r>
                <a:rPr lang="en-US" sz="1200" b="1" dirty="0">
                  <a:latin typeface="Consolas" panose="020B0609020204030204" pitchFamily="49" charset="0"/>
                </a:rPr>
                <a:t>()</a:t>
              </a:r>
            </a:p>
            <a:p>
              <a:pPr marL="93600"/>
              <a:r>
                <a:rPr lang="en-US" sz="1200" dirty="0"/>
                <a:t>Attempts to infer a better type for object type data.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51"/>
                </a:rPr>
                <a:t>convert_dtypes</a:t>
              </a:r>
              <a:r>
                <a:rPr lang="en-US" sz="1200" b="1" dirty="0">
                  <a:latin typeface="Consolas" panose="020B0609020204030204" pitchFamily="49" charset="0"/>
                </a:rPr>
                <a:t>()</a:t>
              </a:r>
            </a:p>
            <a:p>
              <a:pPr marL="93600"/>
              <a:r>
                <a:rPr lang="en-US" sz="1200" dirty="0"/>
                <a:t>Convert columns to best possible </a:t>
              </a:r>
              <a:r>
                <a:rPr lang="en-US" sz="1200" dirty="0" err="1"/>
                <a:t>dtypes</a:t>
              </a:r>
              <a:endParaRPr lang="en-US" sz="1200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017D6B9-847C-822B-100E-D42389B3E182}"/>
              </a:ext>
            </a:extLst>
          </p:cNvPr>
          <p:cNvGrpSpPr/>
          <p:nvPr/>
        </p:nvGrpSpPr>
        <p:grpSpPr>
          <a:xfrm>
            <a:off x="68156" y="6564645"/>
            <a:ext cx="5357283" cy="2244372"/>
            <a:chOff x="68156" y="6564645"/>
            <a:chExt cx="5357283" cy="2244372"/>
          </a:xfrm>
        </p:grpSpPr>
        <p:sp>
          <p:nvSpPr>
            <p:cNvPr id="54" name="Rounded Rectangle 48">
              <a:extLst>
                <a:ext uri="{FF2B5EF4-FFF2-40B4-BE49-F238E27FC236}">
                  <a16:creationId xmlns:a16="http://schemas.microsoft.com/office/drawing/2014/main" id="{72D85AA0-12BA-B3DC-5032-993B59C82B1B}"/>
                </a:ext>
              </a:extLst>
            </p:cNvPr>
            <p:cNvSpPr/>
            <p:nvPr/>
          </p:nvSpPr>
          <p:spPr>
            <a:xfrm>
              <a:off x="120348" y="6689521"/>
              <a:ext cx="5305091" cy="1896463"/>
            </a:xfrm>
            <a:prstGeom prst="roundRect">
              <a:avLst>
                <a:gd name="adj" fmla="val 1508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83" dirty="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7DD23A4-2B73-D0DF-E7BD-EB6F79315B5F}"/>
                </a:ext>
              </a:extLst>
            </p:cNvPr>
            <p:cNvGrpSpPr/>
            <p:nvPr/>
          </p:nvGrpSpPr>
          <p:grpSpPr>
            <a:xfrm>
              <a:off x="68156" y="6564645"/>
              <a:ext cx="5338768" cy="2244372"/>
              <a:chOff x="68156" y="6534165"/>
              <a:chExt cx="5338768" cy="2244372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3845956-2C47-A783-1FBC-4E7C4D54C2C6}"/>
                  </a:ext>
                </a:extLst>
              </p:cNvPr>
              <p:cNvSpPr txBox="1"/>
              <p:nvPr/>
            </p:nvSpPr>
            <p:spPr>
              <a:xfrm>
                <a:off x="2757883" y="6654879"/>
                <a:ext cx="264904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latin typeface="Consolas" panose="020B0609020204030204" pitchFamily="49" charset="0"/>
                  </a:rPr>
                  <a:t>s.dt.day</a:t>
                </a:r>
                <a:endParaRPr lang="en-US" sz="1200" b="1" dirty="0">
                  <a:latin typeface="Consolas" panose="020B0609020204030204" pitchFamily="49" charset="0"/>
                </a:endParaRPr>
              </a:p>
              <a:p>
                <a:pPr marL="93600"/>
                <a:r>
                  <a:rPr lang="en-US" sz="1200" dirty="0"/>
                  <a:t>Extract the day (int) from the date.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s.dt.quarter</a:t>
                </a:r>
                <a:endParaRPr lang="en-US" sz="1200" b="1" dirty="0">
                  <a:latin typeface="Consolas" panose="020B0609020204030204" pitchFamily="49" charset="0"/>
                </a:endParaRPr>
              </a:p>
              <a:p>
                <a:pPr marL="93600"/>
                <a:r>
                  <a:rPr lang="en-US" sz="1200" dirty="0"/>
                  <a:t>Find which quarter the date lies in.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s.dt.hour</a:t>
                </a:r>
                <a:endParaRPr lang="en-US" sz="1200" b="1" dirty="0">
                  <a:latin typeface="Consolas" panose="020B0609020204030204" pitchFamily="49" charset="0"/>
                </a:endParaRPr>
              </a:p>
              <a:p>
                <a:pPr marL="93600"/>
                <a:r>
                  <a:rPr lang="en-US" sz="1200" dirty="0"/>
                  <a:t>Extract the hour.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s.dt.minute</a:t>
                </a:r>
                <a:endParaRPr lang="en-US" sz="1200" b="1" dirty="0">
                  <a:latin typeface="Consolas" panose="020B0609020204030204" pitchFamily="49" charset="0"/>
                </a:endParaRPr>
              </a:p>
              <a:p>
                <a:pPr marL="93600"/>
                <a:r>
                  <a:rPr lang="en-US" sz="1200" dirty="0"/>
                  <a:t>Extract the minute.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s.dt.second</a:t>
                </a:r>
                <a:endParaRPr lang="en-US" sz="1200" b="1" dirty="0">
                  <a:latin typeface="Consolas" panose="020B0609020204030204" pitchFamily="49" charset="0"/>
                </a:endParaRPr>
              </a:p>
              <a:p>
                <a:pPr marL="93600"/>
                <a:r>
                  <a:rPr lang="en-US" sz="1200" dirty="0"/>
                  <a:t>Extract the second.</a:t>
                </a:r>
              </a:p>
              <a:p>
                <a:pPr marL="93600"/>
                <a:endParaRPr lang="en-US" sz="1200" dirty="0"/>
              </a:p>
            </p:txBody>
          </p:sp>
          <p:sp>
            <p:nvSpPr>
              <p:cNvPr id="87" name="Rounded Rectangle 80">
                <a:extLst>
                  <a:ext uri="{FF2B5EF4-FFF2-40B4-BE49-F238E27FC236}">
                    <a16:creationId xmlns:a16="http://schemas.microsoft.com/office/drawing/2014/main" id="{00349599-F429-0A79-04A0-F9594DC4E15C}"/>
                  </a:ext>
                </a:extLst>
              </p:cNvPr>
              <p:cNvSpPr/>
              <p:nvPr/>
            </p:nvSpPr>
            <p:spPr>
              <a:xfrm>
                <a:off x="120349" y="6534165"/>
                <a:ext cx="2571361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Datetime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95B4978-804C-4BB9-C37A-49A482F54933}"/>
                  </a:ext>
                </a:extLst>
              </p:cNvPr>
              <p:cNvSpPr txBox="1"/>
              <p:nvPr/>
            </p:nvSpPr>
            <p:spPr>
              <a:xfrm>
                <a:off x="133795" y="6989169"/>
                <a:ext cx="232064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With a Series containing data of type datetime, the dt accessor is used to get various components of the datetime values:</a:t>
                </a:r>
                <a:endParaRPr lang="en-US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C3F058E-4EB6-74C2-323F-625A013FAAA1}"/>
                  </a:ext>
                </a:extLst>
              </p:cNvPr>
              <p:cNvSpPr txBox="1"/>
              <p:nvPr/>
            </p:nvSpPr>
            <p:spPr>
              <a:xfrm>
                <a:off x="68156" y="7682664"/>
                <a:ext cx="26490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latin typeface="Consolas" panose="020B0609020204030204" pitchFamily="49" charset="0"/>
                  </a:rPr>
                  <a:t>s.dt.year</a:t>
                </a:r>
                <a:endParaRPr lang="en-US" sz="1200" b="1" dirty="0">
                  <a:latin typeface="Consolas" panose="020B0609020204030204" pitchFamily="49" charset="0"/>
                </a:endParaRPr>
              </a:p>
              <a:p>
                <a:pPr marL="93600"/>
                <a:r>
                  <a:rPr lang="en-US" sz="1200" dirty="0"/>
                  <a:t>Extract the year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s.dt.month</a:t>
                </a:r>
                <a:endParaRPr lang="en-US" sz="1200" b="1" dirty="0">
                  <a:latin typeface="Consolas" panose="020B0609020204030204" pitchFamily="49" charset="0"/>
                </a:endParaRPr>
              </a:p>
              <a:p>
                <a:pPr marL="93600"/>
                <a:r>
                  <a:rPr lang="en-US" sz="1200" dirty="0"/>
                  <a:t>Extract the month as an integer.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955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3417</Words>
  <Application>Microsoft Macintosh PowerPoint</Application>
  <PresentationFormat>Custom</PresentationFormat>
  <Paragraphs>572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2025-05-30T21:49:33Z</dcterms:modified>
</cp:coreProperties>
</file>