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52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88" y="84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pandas.pydata.org/pandas-docs/stable/reference/api/pandas.MultiIndex.from_tuples.html?highlight=multiindex%20from_tuples#pandas.MultiIndex.from_tuples" TargetMode="External"/><Relationship Id="rId18" Type="http://schemas.openxmlformats.org/officeDocument/2006/relationships/image" Target="../media/image2.png"/><Relationship Id="rId26" Type="http://schemas.openxmlformats.org/officeDocument/2006/relationships/hyperlink" Target="https://pandas.pydata.org/pandas-docs/stable/reference/api/pandas.DataFrame.head.html?highlight=head" TargetMode="External"/><Relationship Id="rId3" Type="http://schemas.openxmlformats.org/officeDocument/2006/relationships/hyperlink" Target="https://pandas.pydata.org/pandas-docs/stable/user_guide/indexing.html" TargetMode="External"/><Relationship Id="rId21" Type="http://schemas.openxmlformats.org/officeDocument/2006/relationships/image" Target="../media/image5.png"/><Relationship Id="rId34" Type="http://schemas.openxmlformats.org/officeDocument/2006/relationships/hyperlink" Target="http://www.princetonoptimization.com/" TargetMode="External"/><Relationship Id="rId7" Type="http://schemas.openxmlformats.org/officeDocument/2006/relationships/hyperlink" Target="https://pandas.pydata.org/pandas-docs/stable/reference/api/pandas.DataFrame.sort_values.html?highlight=sort_values#pandas.DataFrame.sort_values" TargetMode="External"/><Relationship Id="rId12" Type="http://schemas.openxmlformats.org/officeDocument/2006/relationships/hyperlink" Target="https://pandas.pydata.org/pandas-docs/stable/reference/api/pandas.DataFrame.html" TargetMode="External"/><Relationship Id="rId17" Type="http://schemas.openxmlformats.org/officeDocument/2006/relationships/image" Target="../media/image1.png"/><Relationship Id="rId25" Type="http://schemas.openxmlformats.org/officeDocument/2006/relationships/hyperlink" Target="https://pandas.pydata.org/pandas-docs/stable/reference/api/pandas.DataFrame.nsmallest.html?highlight=nsmallest" TargetMode="External"/><Relationship Id="rId33" Type="http://schemas.openxmlformats.org/officeDocument/2006/relationships/hyperlink" Target="http://pandas.pydata.org/" TargetMode="External"/><Relationship Id="rId2" Type="http://schemas.openxmlformats.org/officeDocument/2006/relationships/hyperlink" Target="https://pandas.pydata.org/pandas-docs/stable/user_guide/io.html" TargetMode="External"/><Relationship Id="rId16" Type="http://schemas.openxmlformats.org/officeDocument/2006/relationships/hyperlink" Target="https://pandas.pydata.org/pandas-docs/stable/user_guide/index.html#user-guide" TargetMode="External"/><Relationship Id="rId20" Type="http://schemas.openxmlformats.org/officeDocument/2006/relationships/image" Target="../media/image4.png"/><Relationship Id="rId29" Type="http://schemas.openxmlformats.org/officeDocument/2006/relationships/hyperlink" Target="https://pandas.pydata.org/docs/reference/api/pandas.DataFrame.iloc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concat.html?highlight=concat#pandas.concat" TargetMode="External"/><Relationship Id="rId11" Type="http://schemas.openxmlformats.org/officeDocument/2006/relationships/hyperlink" Target="https://pandas.pydata.org/pandas-docs/stable/reference/api/pandas.DataFrame.drop.html?highlight=drop#pandas.DataFrame.drop" TargetMode="External"/><Relationship Id="rId24" Type="http://schemas.openxmlformats.org/officeDocument/2006/relationships/hyperlink" Target="https://pandas.pydata.org/pandas-docs/stable/reference/api/pandas.DataFrame.nlargest.html?highlight=nlargest" TargetMode="External"/><Relationship Id="rId32" Type="http://schemas.openxmlformats.org/officeDocument/2006/relationships/hyperlink" Target="https://pandas.pydata.org/pandas-docs/stable/reference/api/pandas.DataFrame.at.html#pandas.DataFrame.at" TargetMode="External"/><Relationship Id="rId5" Type="http://schemas.openxmlformats.org/officeDocument/2006/relationships/hyperlink" Target="https://pandas.pydata.org/pandas-docs/stable/reference/api/pandas.DataFrame.pivot.html?highlight=pivot#pandas.DataFrame.pivot" TargetMode="External"/><Relationship Id="rId15" Type="http://schemas.openxmlformats.org/officeDocument/2006/relationships/hyperlink" Target="https://pandas.pydata.org/pandas-docs/stable/reference/index.html#api" TargetMode="External"/><Relationship Id="rId23" Type="http://schemas.openxmlformats.org/officeDocument/2006/relationships/hyperlink" Target="https://pandas.pydata.org/pandas-docs/stable/reference/api/pandas.DataFrame.sample.html?highlight=sample#pandas.DataFrame.sample" TargetMode="External"/><Relationship Id="rId28" Type="http://schemas.openxmlformats.org/officeDocument/2006/relationships/hyperlink" Target="https://pandas.pydata.org/pandas-docs/stable/reference/api/pandas.DataFrame.filter.html?highlight=filter#pandas.DataFrame.filter" TargetMode="External"/><Relationship Id="rId36" Type="http://schemas.openxmlformats.org/officeDocument/2006/relationships/hyperlink" Target="https://pandas.pydata.org/docs/reference/api/pandas.DataFrame.query.html" TargetMode="External"/><Relationship Id="rId10" Type="http://schemas.openxmlformats.org/officeDocument/2006/relationships/hyperlink" Target="https://pandas.pydata.org/pandas-docs/stable/reference/api/pandas.DataFrame.reset_index.html?highlight=reset_index#pandas.DataFrame.reset_index" TargetMode="External"/><Relationship Id="rId19" Type="http://schemas.openxmlformats.org/officeDocument/2006/relationships/image" Target="../media/image3.png"/><Relationship Id="rId31" Type="http://schemas.openxmlformats.org/officeDocument/2006/relationships/hyperlink" Target="https://pandas.pydata.org/pandas-docs/stable/reference/api/pandas.DataFrame.iat.html#pandas.DataFrame.iat" TargetMode="External"/><Relationship Id="rId4" Type="http://schemas.openxmlformats.org/officeDocument/2006/relationships/hyperlink" Target="https://pandas.pydata.org/pandas-docs/stable/reference/api/pandas.DataFrame.melt.html?highlight=melt#pandas.DataFrame.melt" TargetMode="External"/><Relationship Id="rId9" Type="http://schemas.openxmlformats.org/officeDocument/2006/relationships/hyperlink" Target="https://pandas.pydata.org/pandas-docs/stable/reference/api/pandas.DataFrame.sort_index.html?highlight=sort_index#pandas.DataFrame.sort_index" TargetMode="External"/><Relationship Id="rId14" Type="http://schemas.openxmlformats.org/officeDocument/2006/relationships/hyperlink" Target="https://pandas.pydata.org/pandas-docs/stable/reference/api/pandas.DataFrame.query.html?highlight=query#pandas.DataFrame.query" TargetMode="External"/><Relationship Id="rId22" Type="http://schemas.openxmlformats.org/officeDocument/2006/relationships/hyperlink" Target="https://pandas.pydata.org/pandas-docs/stable/reference/api/pandas.DataFrame.drop_duplicates.html?highlight=drop_dupli#pandas.DataFrame.drop_duplicates" TargetMode="External"/><Relationship Id="rId27" Type="http://schemas.openxmlformats.org/officeDocument/2006/relationships/hyperlink" Target="https://pandas.pydata.org/pandas-docs/stable/reference/api/pandas.DataFrame.tail.html?highlight=tail" TargetMode="External"/><Relationship Id="rId30" Type="http://schemas.openxmlformats.org/officeDocument/2006/relationships/hyperlink" Target="https://pandas.pydata.org/docs/reference/api/pandas.DataFrame.loc.html?highlight=loc" TargetMode="External"/><Relationship Id="rId35" Type="http://schemas.openxmlformats.org/officeDocument/2006/relationships/hyperlink" Target="https://www.rstudio.com/wp-content/uploads/2015/02/data-wrangling-cheatsheet.pdf" TargetMode="External"/><Relationship Id="rId8" Type="http://schemas.openxmlformats.org/officeDocument/2006/relationships/hyperlink" Target="https://pandas.pydata.org/pandas-docs/stable/reference/api/pandas.DataFrame.rename.html?highlight=rename#pandas.DataFrame.rename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pandas.pydata.org/pandas-docs/stable/reference/api/pandas.DataFrame.min.html?highlight=min#pandas.DataFrame.min" TargetMode="External"/><Relationship Id="rId18" Type="http://schemas.openxmlformats.org/officeDocument/2006/relationships/hyperlink" Target="https://pandas.pydata.org/pandas-docs/stable/reference/api/pandas.DataFrame.assign.html?highlight=assign" TargetMode="External"/><Relationship Id="rId26" Type="http://schemas.openxmlformats.org/officeDocument/2006/relationships/hyperlink" Target="https://pandas.pydata.org/pandas-docs/stable/reference/api/pandas.DataFrame.merge.html?highlight=merge#pandas.DataFrame.merge" TargetMode="External"/><Relationship Id="rId39" Type="http://schemas.openxmlformats.org/officeDocument/2006/relationships/hyperlink" Target="https://pandas.pydata.org/pandas-docs/stable/user_guide/missing_data.html" TargetMode="External"/><Relationship Id="rId21" Type="http://schemas.openxmlformats.org/officeDocument/2006/relationships/hyperlink" Target="https://pandas.pydata.org/pandas-docs/stable/reference/api/pandas.DataFrame.cumsum.html?highlight=cumsum#pandas.DataFrame.cumsum" TargetMode="External"/><Relationship Id="rId34" Type="http://schemas.openxmlformats.org/officeDocument/2006/relationships/hyperlink" Target="https://pandas.pydata.org/pandas-docs/stable/user_guide/window.html" TargetMode="External"/><Relationship Id="rId42" Type="http://schemas.openxmlformats.org/officeDocument/2006/relationships/hyperlink" Target="http://pandas.pydata.org/" TargetMode="External"/><Relationship Id="rId47" Type="http://schemas.openxmlformats.org/officeDocument/2006/relationships/image" Target="../media/image6.png"/><Relationship Id="rId7" Type="http://schemas.openxmlformats.org/officeDocument/2006/relationships/hyperlink" Target="https://pandas.pydata.org/pandas-docs/stable/reference/api/pandas.DataFrame.describe.html?highlight=describe#pandas.DataFrame.describe" TargetMode="External"/><Relationship Id="rId2" Type="http://schemas.openxmlformats.org/officeDocument/2006/relationships/hyperlink" Target="https://pandas.pydata.org/pandas-docs/stable/user_guide/basics.html#descriptive-statistics" TargetMode="External"/><Relationship Id="rId16" Type="http://schemas.openxmlformats.org/officeDocument/2006/relationships/hyperlink" Target="https://pandas.pydata.org/pandas-docs/stable/reference/api/pandas.DataFrame.var.html?highlight=var#pandas.DataFrame.var" TargetMode="External"/><Relationship Id="rId29" Type="http://schemas.openxmlformats.org/officeDocument/2006/relationships/hyperlink" Target="https://pandas.pydata.org/pandas-docs/stable/reference/api/pandas.DataFrame.drop.html?highlight=drop#pandas.DataFrame.dro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nunique.html?highlight=nunique" TargetMode="External"/><Relationship Id="rId11" Type="http://schemas.openxmlformats.org/officeDocument/2006/relationships/hyperlink" Target="https://pandas.pydata.org/pandas-docs/stable/reference/api/pandas.DataFrame.quantile.html?highlight=quantile#pandas.DataFrame.quantile" TargetMode="External"/><Relationship Id="rId24" Type="http://schemas.openxmlformats.org/officeDocument/2006/relationships/hyperlink" Target="https://pandas.pydata.org/pandas-docs/stable/reference/api/pandas.DataFrame.cummin.html?highlight=cummin#pandas.DataFrame.cummin" TargetMode="External"/><Relationship Id="rId32" Type="http://schemas.openxmlformats.org/officeDocument/2006/relationships/hyperlink" Target="https://pandas.pydata.org/pandas-docs/stable/reference/api/pandas.DataFrame.clip.html?highlight=clip#pandas.DataFrame.clip" TargetMode="External"/><Relationship Id="rId37" Type="http://schemas.openxmlformats.org/officeDocument/2006/relationships/hyperlink" Target="https://pandas.pydata.org/pandas-docs/stable/reference/api/pandas.DataFrame.size.html?highlight=size#pandas.DataFrame.size" TargetMode="External"/><Relationship Id="rId40" Type="http://schemas.openxmlformats.org/officeDocument/2006/relationships/hyperlink" Target="https://pandas.pydata.org/pandas-docs/stable/reference/api/pandas.DataFrame.dropna.html?highlight=dropna#pandas.DataFrame.dropna" TargetMode="External"/><Relationship Id="rId45" Type="http://schemas.openxmlformats.org/officeDocument/2006/relationships/hyperlink" Target="https://pandas.pydata.org/pandas-docs/stable/user_guide/visualization.html" TargetMode="External"/><Relationship Id="rId5" Type="http://schemas.openxmlformats.org/officeDocument/2006/relationships/hyperlink" Target="https://pandas.pydata.org/pandas-docs/stable/reference/api/pandas.DataFrame.shape.html" TargetMode="External"/><Relationship Id="rId15" Type="http://schemas.openxmlformats.org/officeDocument/2006/relationships/hyperlink" Target="https://pandas.pydata.org/pandas-docs/stable/reference/api/pandas.DataFrame.mean.html?highlight=mean#pandas.DataFrame.mean" TargetMode="External"/><Relationship Id="rId23" Type="http://schemas.openxmlformats.org/officeDocument/2006/relationships/hyperlink" Target="https://pandas.pydata.org/pandas-docs/stable/reference/api/pandas.DataFrame.cummax.html?highlight=cummax#pandas.DataFrame.cummax" TargetMode="External"/><Relationship Id="rId28" Type="http://schemas.openxmlformats.org/officeDocument/2006/relationships/hyperlink" Target="https://pandas.pydata.org/pandas-docs/stable/reference/api/pandas.DataFrame.query.html?highlight=query#pandas.DataFrame.query" TargetMode="External"/><Relationship Id="rId36" Type="http://schemas.openxmlformats.org/officeDocument/2006/relationships/hyperlink" Target="https://pandas.pydata.org/pandas-docs/stable/reference/api/pandas.DataFrame.rolling.html?highlight=rolling#pandas.DataFrame.rolling" TargetMode="External"/><Relationship Id="rId10" Type="http://schemas.openxmlformats.org/officeDocument/2006/relationships/hyperlink" Target="https://pandas.pydata.org/pandas-docs/stable/reference/api/pandas.DataFrame.median.html?highlight=median#pandas.DataFrame.median" TargetMode="External"/><Relationship Id="rId19" Type="http://schemas.openxmlformats.org/officeDocument/2006/relationships/hyperlink" Target="https://pandas.pydata.org/pandas-docs/stable/reference/api/pandas.qcut.html?highlight=qcut#pandas.qcut" TargetMode="External"/><Relationship Id="rId31" Type="http://schemas.openxmlformats.org/officeDocument/2006/relationships/hyperlink" Target="https://pandas.pydata.org/pandas-docs/stable/reference/api/pandas.DataFrame.groupby.html?highlight=groupby#pandas.DataFrame.groupby" TargetMode="External"/><Relationship Id="rId44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s://pandas.pydata.org/pandas-docs/stable/reference/api/pandas.DataFrame.value_counts.html?highlight=value_counts#pandas.DataFrame.value_counts" TargetMode="External"/><Relationship Id="rId9" Type="http://schemas.openxmlformats.org/officeDocument/2006/relationships/hyperlink" Target="https://pandas.pydata.org/pandas-docs/stable/reference/api/pandas.DataFrame.count.html?highlight=count#pandas.DataFrame.count" TargetMode="External"/><Relationship Id="rId14" Type="http://schemas.openxmlformats.org/officeDocument/2006/relationships/hyperlink" Target="https://pandas.pydata.org/pandas-docs/stable/reference/api/pandas.DataFrame.max.html?highlight=max#pandas.DataFrame.max" TargetMode="External"/><Relationship Id="rId22" Type="http://schemas.openxmlformats.org/officeDocument/2006/relationships/hyperlink" Target="https://pandas.pydata.org/pandas-docs/stable/reference/api/pandas.DataFrame.rank.html?highlight=rank#pandas.DataFrame.rank" TargetMode="External"/><Relationship Id="rId27" Type="http://schemas.openxmlformats.org/officeDocument/2006/relationships/hyperlink" Target="https://pandas.pydata.org/pandas-docs/stable/reference/api/pandas.DataFrame.isin.html?highlight=isin#pandas.DataFrame.isin" TargetMode="External"/><Relationship Id="rId30" Type="http://schemas.openxmlformats.org/officeDocument/2006/relationships/hyperlink" Target="https://pandas.pydata.org/pandas-docs/stable/user_guide/groupby.html" TargetMode="External"/><Relationship Id="rId35" Type="http://schemas.openxmlformats.org/officeDocument/2006/relationships/hyperlink" Target="https://pandas.pydata.org/pandas-docs/stable/reference/api/pandas.DataFrame.expanding.html?highlight=expanding#pandas.DataFrame.expanding" TargetMode="External"/><Relationship Id="rId43" Type="http://schemas.openxmlformats.org/officeDocument/2006/relationships/hyperlink" Target="http://www.princetonoptimization.com/" TargetMode="External"/><Relationship Id="rId48" Type="http://schemas.openxmlformats.org/officeDocument/2006/relationships/image" Target="../media/image7.png"/><Relationship Id="rId8" Type="http://schemas.openxmlformats.org/officeDocument/2006/relationships/hyperlink" Target="https://pandas.pydata.org/pandas-docs/stable/reference/api/pandas.DataFrame.sum.html?highlight=sum#pandas.DataFrame.sum" TargetMode="External"/><Relationship Id="rId3" Type="http://schemas.openxmlformats.org/officeDocument/2006/relationships/hyperlink" Target="https://pandas.pydata.org/pandas-docs/stable/user_guide/merging.html" TargetMode="External"/><Relationship Id="rId12" Type="http://schemas.openxmlformats.org/officeDocument/2006/relationships/hyperlink" Target="https://pandas.pydata.org/pandas-docs/stable/reference/api/pandas.DataFrame.apply.html?highlight=apply#pandas.DataFrame.apply" TargetMode="External"/><Relationship Id="rId17" Type="http://schemas.openxmlformats.org/officeDocument/2006/relationships/hyperlink" Target="https://pandas.pydata.org/pandas-docs/stable/reference/api/pandas.DataFrame.std.html?highlight=std#pandas.DataFrame.std" TargetMode="External"/><Relationship Id="rId25" Type="http://schemas.openxmlformats.org/officeDocument/2006/relationships/hyperlink" Target="https://pandas.pydata.org/pandas-docs/stable/reference/api/pandas.Series.cumprod.html?highlight=cumprod#pandas.Series.cumprod" TargetMode="External"/><Relationship Id="rId33" Type="http://schemas.openxmlformats.org/officeDocument/2006/relationships/hyperlink" Target="https://pandas.pydata.org/pandas-docs/stable/reference/api/pandas.DataFrame.abs.html?highlight=abs" TargetMode="External"/><Relationship Id="rId38" Type="http://schemas.openxmlformats.org/officeDocument/2006/relationships/hyperlink" Target="https://pandas.pydata.org/pandas-docs/stable/reference/api/pandas.DataFrame.agg.html?highlight=agg#pandas.DataFrame.agg" TargetMode="External"/><Relationship Id="rId46" Type="http://schemas.openxmlformats.org/officeDocument/2006/relationships/hyperlink" Target="https://pandas.pydata.org/pandas-docs/stable/reference/api/pandas.DataFrame.plot.html?highlight=plot#pandas.DataFrame.plot" TargetMode="External"/><Relationship Id="rId20" Type="http://schemas.openxmlformats.org/officeDocument/2006/relationships/hyperlink" Target="https://pandas.pydata.org/pandas-docs/stable/reference/api/pandas.DataFrame.shift.html?highlight=shift#pandas.DataFrame.shift" TargetMode="External"/><Relationship Id="rId41" Type="http://schemas.openxmlformats.org/officeDocument/2006/relationships/hyperlink" Target="https://pandas.pydata.org/pandas-docs/stable/reference/api/pandas.DataFrame.fillna.html?highlight=fillna#pandas.DataFrame.filln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55840" y="2087613"/>
            <a:ext cx="10073118" cy="326774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6" name="Rounded Rectangle 5"/>
          <p:cNvSpPr/>
          <p:nvPr/>
        </p:nvSpPr>
        <p:spPr>
          <a:xfrm>
            <a:off x="228999" y="1722426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800" b="1" dirty="0">
                <a:solidFill>
                  <a:schemeClr val="bg1"/>
                </a:solidFill>
                <a:cs typeface="B Nazanin" panose="00000400000000000000" pitchFamily="2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ساخت</a:t>
            </a:r>
            <a:r>
              <a:rPr lang="ar-SA" sz="2800" b="1" dirty="0">
                <a:solidFill>
                  <a:schemeClr val="bg1"/>
                </a:solidFill>
                <a:cs typeface="B Nazanin" panose="00000400000000000000" pitchFamily="2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cs typeface="B Nazanin" panose="00000400000000000000" pitchFamily="2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</a:t>
            </a:r>
            <a:endParaRPr lang="en-US" sz="28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999" y="2151997"/>
            <a:ext cx="3463426" cy="6347955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34" name="Rounded Rectangle 33"/>
          <p:cNvSpPr/>
          <p:nvPr/>
        </p:nvSpPr>
        <p:spPr>
          <a:xfrm>
            <a:off x="3855841" y="1728704"/>
            <a:ext cx="10073118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2400" b="1" dirty="0">
                <a:solidFill>
                  <a:schemeClr val="bg1"/>
                </a:solidFill>
                <a:cs typeface="B Nazanin" panose="00000400000000000000" pitchFamily="2" charset="-7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تغییر شکل داده ها</a:t>
            </a:r>
            <a:r>
              <a:rPr lang="en-US" sz="2400" b="1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en-US" sz="1600" b="1" dirty="0">
                <a:cs typeface="B Nazanin" panose="00000400000000000000" pitchFamily="2" charset="-78"/>
              </a:rPr>
              <a:t>– </a:t>
            </a:r>
            <a:r>
              <a:rPr lang="ar-SA" sz="1600" b="1" dirty="0">
                <a:cs typeface="B Nazanin" panose="00000400000000000000" pitchFamily="2" charset="-78"/>
              </a:rPr>
              <a:t>تغییر طرح، مرتب سازی، فهرست بندی مجدد، تغییر نام</a:t>
            </a:r>
            <a:endParaRPr lang="en-US" sz="1600" b="1" dirty="0">
              <a:cs typeface="B Nazanin" panose="00000400000000000000" pitchFamily="2" charset="-78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69193"/>
              </p:ext>
            </p:extLst>
          </p:nvPr>
        </p:nvGraphicFramePr>
        <p:xfrm>
          <a:off x="4191785" y="2263106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57843"/>
              </p:ext>
            </p:extLst>
          </p:nvPr>
        </p:nvGraphicFramePr>
        <p:xfrm>
          <a:off x="5907917" y="2244789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468846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177148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4"/>
              </a:rPr>
              <a:t>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algn="r" rtl="1"/>
            <a:r>
              <a:rPr lang="fa-IR" sz="1200" b="1" dirty="0">
                <a:cs typeface="B Nazanin" panose="00000400000000000000" pitchFamily="2" charset="-78"/>
              </a:rPr>
              <a:t>جمع آوری ستون ها در ردیف (سطر) ها</a:t>
            </a:r>
            <a:endParaRPr lang="en-US" sz="1200" b="1" dirty="0">
              <a:cs typeface="B Nazanin" panose="00000400000000000000" pitchFamily="2" charset="-78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80851"/>
              </p:ext>
            </p:extLst>
          </p:nvPr>
        </p:nvGraphicFramePr>
        <p:xfrm>
          <a:off x="7018457" y="2246716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39652"/>
              </p:ext>
            </p:extLst>
          </p:nvPr>
        </p:nvGraphicFramePr>
        <p:xfrm>
          <a:off x="8463124" y="2246716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452457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9" y="3253210"/>
            <a:ext cx="331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5"/>
              </a:rPr>
              <a:t>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pPr algn="r" rtl="1"/>
            <a:r>
              <a:rPr lang="en-US" sz="1200" b="1" dirty="0">
                <a:cs typeface="B Nazanin" panose="00000400000000000000" pitchFamily="2" charset="-78"/>
              </a:rPr>
              <a:t>  </a:t>
            </a:r>
            <a:r>
              <a:rPr lang="fa-IR" sz="1200" b="1" dirty="0">
                <a:cs typeface="B Nazanin" panose="00000400000000000000" pitchFamily="2" charset="-78"/>
              </a:rPr>
              <a:t>   گسترش ردیف (سطر) ها در ستون ها</a:t>
            </a:r>
            <a:endParaRPr lang="en-US" sz="1200" b="1" dirty="0">
              <a:cs typeface="B Nazanin" panose="00000400000000000000" pitchFamily="2" charset="-78"/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90661"/>
              </p:ext>
            </p:extLst>
          </p:nvPr>
        </p:nvGraphicFramePr>
        <p:xfrm>
          <a:off x="4199671" y="3744793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60177"/>
              </p:ext>
            </p:extLst>
          </p:nvPr>
        </p:nvGraphicFramePr>
        <p:xfrm>
          <a:off x="4199671" y="4279814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3734642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068077" y="4799694"/>
            <a:ext cx="279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pPr algn="r" rtl="1"/>
            <a:r>
              <a:rPr lang="fa-IR" sz="1200" b="1" dirty="0">
                <a:cs typeface="B Nazanin" panose="00000400000000000000" pitchFamily="2" charset="-78"/>
              </a:rPr>
              <a:t>اضافه کردن ردیف (سطر) های دو </a:t>
            </a:r>
            <a:r>
              <a:rPr lang="en-US" sz="1200" b="1" dirty="0" err="1">
                <a:cs typeface="B Nazanin" panose="00000400000000000000" pitchFamily="2" charset="-78"/>
              </a:rPr>
              <a:t>DataFrame</a:t>
            </a:r>
            <a:r>
              <a:rPr lang="fa-IR" sz="1200" b="1" dirty="0">
                <a:cs typeface="B Nazanin" panose="00000400000000000000" pitchFamily="2" charset="-78"/>
              </a:rPr>
              <a:t> به هم</a:t>
            </a:r>
            <a:endParaRPr lang="en-US" sz="1200" b="1" dirty="0">
              <a:cs typeface="B Nazanin" panose="00000400000000000000" pitchFamily="2" charset="-78"/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22843"/>
              </p:ext>
            </p:extLst>
          </p:nvPr>
        </p:nvGraphicFramePr>
        <p:xfrm>
          <a:off x="5524096" y="3846750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549105"/>
              </p:ext>
            </p:extLst>
          </p:nvPr>
        </p:nvGraphicFramePr>
        <p:xfrm>
          <a:off x="7105325" y="3739177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3733791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747284"/>
              </p:ext>
            </p:extLst>
          </p:nvPr>
        </p:nvGraphicFramePr>
        <p:xfrm>
          <a:off x="7090668" y="4263371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626207"/>
              </p:ext>
            </p:extLst>
          </p:nvPr>
        </p:nvGraphicFramePr>
        <p:xfrm>
          <a:off x="8265429" y="3993190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4785237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pPr algn="r" rtl="1"/>
            <a:r>
              <a:rPr lang="fa-IR" sz="1200" b="1" dirty="0">
                <a:cs typeface="B Nazanin" panose="00000400000000000000" pitchFamily="2" charset="-78"/>
              </a:rPr>
              <a:t>اضافه کردن ستون های دو </a:t>
            </a:r>
            <a:r>
              <a:rPr lang="en-US" sz="1200" b="1" dirty="0" err="1">
                <a:cs typeface="B Nazanin" panose="00000400000000000000" pitchFamily="2" charset="-78"/>
              </a:rPr>
              <a:t>DataFrame</a:t>
            </a:r>
            <a:r>
              <a:rPr lang="fa-IR" sz="1200" b="1" dirty="0">
                <a:cs typeface="B Nazanin" panose="00000400000000000000" pitchFamily="2" charset="-78"/>
              </a:rPr>
              <a:t> به هم</a:t>
            </a:r>
            <a:endParaRPr lang="en-US" sz="1200" b="1" dirty="0">
              <a:cs typeface="B Nazani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10200" y="2177611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3662857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3662857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177610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227341"/>
            <a:ext cx="36913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('mpg’)</a:t>
            </a:r>
          </a:p>
          <a:p>
            <a:pPr marL="109538" algn="r" rtl="1"/>
            <a:r>
              <a:rPr lang="fa-IR" sz="1200" b="1" dirty="0">
                <a:cs typeface="B Nazanin" panose="00000400000000000000" pitchFamily="2" charset="-78"/>
              </a:rPr>
              <a:t>مرتب سازی</a:t>
            </a:r>
            <a:r>
              <a:rPr lang="ar-SA" sz="1200" b="1" dirty="0">
                <a:cs typeface="B Nazanin" panose="00000400000000000000" pitchFamily="2" charset="-78"/>
              </a:rPr>
              <a:t> ردیف (سطر) ها بر اساس مقادیر یک ستون (کم به زیاد).</a:t>
            </a:r>
            <a:endParaRPr lang="fa-IR" sz="1200" b="1" dirty="0">
              <a:cs typeface="B Nazanin" panose="00000400000000000000" pitchFamily="2" charset="-78"/>
            </a:endParaRPr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('mpg', ascending=False)</a:t>
            </a:r>
          </a:p>
          <a:p>
            <a:pPr marL="109538" algn="r" rtl="1"/>
            <a:r>
              <a:rPr lang="fa-IR" sz="1200" b="1" dirty="0">
                <a:cs typeface="B Nazanin" panose="00000400000000000000" pitchFamily="2" charset="-78"/>
              </a:rPr>
              <a:t>مرتب سازی</a:t>
            </a:r>
            <a:r>
              <a:rPr lang="ar-SA" sz="1200" b="1" dirty="0">
                <a:cs typeface="B Nazanin" panose="00000400000000000000" pitchFamily="2" charset="-78"/>
              </a:rPr>
              <a:t> ردیف (سطر) ها بر اساس مقادیر یک ستون (زیاد</a:t>
            </a:r>
            <a:r>
              <a:rPr lang="fa-IR" sz="1200" b="1" dirty="0">
                <a:cs typeface="B Nazanin" panose="00000400000000000000" pitchFamily="2" charset="-78"/>
              </a:rPr>
              <a:t> به کم</a:t>
            </a:r>
            <a:r>
              <a:rPr lang="ar-SA" sz="1200" b="1" dirty="0">
                <a:cs typeface="B Nazanin" panose="00000400000000000000" pitchFamily="2" charset="-78"/>
              </a:rPr>
              <a:t>).</a:t>
            </a:r>
            <a:endParaRPr lang="en-US" sz="1200" b="1" dirty="0">
              <a:cs typeface="B Nazanin" panose="00000400000000000000" pitchFamily="2" charset="-78"/>
            </a:endParaRP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’})</a:t>
            </a:r>
          </a:p>
          <a:p>
            <a:pPr marL="109538" algn="r" rtl="1"/>
            <a:r>
              <a:rPr lang="fa-IR" sz="1200" b="1" dirty="0">
                <a:cs typeface="B Nazanin" panose="00000400000000000000" pitchFamily="2" charset="-78"/>
              </a:rPr>
              <a:t>تغییر نام ستون های یک </a:t>
            </a:r>
            <a:r>
              <a:rPr lang="en-US" sz="1200" b="1" dirty="0" err="1">
                <a:cs typeface="B Nazanin" panose="00000400000000000000" pitchFamily="2" charset="-78"/>
              </a:rPr>
              <a:t>DataFrame</a:t>
            </a:r>
            <a:endParaRPr lang="en-US" sz="1200" b="1" dirty="0">
              <a:cs typeface="B Nazanin" panose="00000400000000000000" pitchFamily="2" charset="-78"/>
            </a:endParaRP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 algn="r" rtl="1"/>
            <a:r>
              <a:rPr lang="fa-IR" sz="1200" b="1" dirty="0">
                <a:cs typeface="B Nazanin" panose="00000400000000000000" pitchFamily="2" charset="-78"/>
              </a:rPr>
              <a:t>مرتب سازی ایندکس یک </a:t>
            </a:r>
            <a:r>
              <a:rPr lang="en-US" sz="1200" b="1" dirty="0" err="1">
                <a:cs typeface="B Nazanin" panose="00000400000000000000" pitchFamily="2" charset="-78"/>
              </a:rPr>
              <a:t>DataFrame</a:t>
            </a:r>
            <a:endParaRPr lang="en-US" sz="1200" b="1" dirty="0">
              <a:cs typeface="B Nazanin" panose="00000400000000000000" pitchFamily="2" charset="-78"/>
            </a:endParaRP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 algn="r" rtl="1"/>
            <a:r>
              <a:rPr lang="fa-IR" sz="1200" b="1" dirty="0">
                <a:cs typeface="B Nazanin" panose="00000400000000000000" pitchFamily="2" charset="-78"/>
              </a:rPr>
              <a:t>بازنشانی ایندکس یک </a:t>
            </a:r>
            <a:r>
              <a:rPr lang="en-US" sz="1200" b="1" dirty="0" err="1">
                <a:cs typeface="B Nazanin" panose="00000400000000000000" pitchFamily="2" charset="-78"/>
              </a:rPr>
              <a:t>DataFrame</a:t>
            </a:r>
            <a:r>
              <a:rPr lang="fa-IR" sz="1200" b="1" dirty="0">
                <a:cs typeface="B Nazanin" panose="00000400000000000000" pitchFamily="2" charset="-78"/>
              </a:rPr>
              <a:t> به شماره ردیف (سطر) ها و انتقال ایندکس به ستون ها.</a:t>
            </a:r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1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(columns=['Length’, 'Height’])</a:t>
            </a:r>
            <a:endParaRPr lang="fa-IR" sz="1200" b="1" dirty="0">
              <a:latin typeface="Consolas" panose="020B0609020204030204" pitchFamily="49" charset="0"/>
            </a:endParaRPr>
          </a:p>
          <a:p>
            <a:pPr algn="r" rtl="1"/>
            <a:r>
              <a:rPr lang="fa-IR" sz="1200" b="1" dirty="0">
                <a:latin typeface="Consolas" panose="020B0609020204030204" pitchFamily="49" charset="0"/>
                <a:cs typeface="B Nazanin" panose="00000400000000000000" pitchFamily="2" charset="-78"/>
              </a:rPr>
              <a:t>حذف ستون ها از یک </a:t>
            </a:r>
            <a:r>
              <a:rPr lang="en-US" sz="1200" b="1" dirty="0" err="1">
                <a:latin typeface="Consolas" panose="020B0609020204030204" pitchFamily="49" charset="0"/>
                <a:cs typeface="B Nazanin" panose="00000400000000000000" pitchFamily="2" charset="-78"/>
              </a:rPr>
              <a:t>DataFrame</a:t>
            </a:r>
            <a:endParaRPr lang="en-US" sz="1200" b="1" dirty="0"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75192"/>
              </p:ext>
            </p:extLst>
          </p:nvPr>
        </p:nvGraphicFramePr>
        <p:xfrm>
          <a:off x="1050435" y="2280177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57319" y="2887409"/>
            <a:ext cx="3291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  <a:hlinkClick r:id="rId12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[4, 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pPr algn="r" rtl="1"/>
            <a:r>
              <a:rPr lang="fa-IR" sz="1200" b="1" dirty="0">
                <a:cs typeface="B Nazanin" panose="00000400000000000000" pitchFamily="2" charset="-78"/>
              </a:rPr>
              <a:t>مشخص کردن مقادیر هر ستون</a:t>
            </a:r>
            <a:endParaRPr lang="en-US" sz="1200" b="1" dirty="0">
              <a:cs typeface="B Nazanin" panose="00000400000000000000" pitchFamily="2" charset="-78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  <a:hlinkClick r:id="rId12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'c’])</a:t>
            </a:r>
          </a:p>
          <a:p>
            <a:pPr algn="r" rtl="1"/>
            <a:r>
              <a:rPr lang="fa-IR" sz="1200" b="1" dirty="0">
                <a:cs typeface="B Nazanin" panose="00000400000000000000" pitchFamily="2" charset="-78"/>
              </a:rPr>
              <a:t>مشخص کردن مقادیر هر ردیف (سطر)</a:t>
            </a:r>
            <a:endParaRPr lang="en-US" sz="1200" b="1" dirty="0">
              <a:cs typeface="B Nazanin" panose="00000400000000000000" pitchFamily="2" charset="-78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02648"/>
              </p:ext>
            </p:extLst>
          </p:nvPr>
        </p:nvGraphicFramePr>
        <p:xfrm>
          <a:off x="1098327" y="5874898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D</a:t>
                      </a:r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6653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2967" y="6897895"/>
            <a:ext cx="3442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 = </a:t>
            </a:r>
            <a:r>
              <a:rPr lang="en-US" sz="1200" b="1" dirty="0" err="1">
                <a:latin typeface="Consolas" panose="020B0609020204030204" pitchFamily="49" charset="0"/>
                <a:hlinkClick r:id="rId12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3"/>
              </a:rPr>
              <a:t>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[('d’, 1), ('d’, 2),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         ('e’, 2)], names=['n’, 'v']))</a:t>
            </a:r>
          </a:p>
          <a:p>
            <a:pPr algn="r" rtl="1"/>
            <a:r>
              <a:rPr lang="fa-IR" sz="1200" b="1" dirty="0">
                <a:cs typeface="B Nazanin" panose="00000400000000000000" pitchFamily="2" charset="-78"/>
              </a:rPr>
              <a:t>ایجاد یک </a:t>
            </a:r>
            <a:r>
              <a:rPr lang="en-US" sz="1200" b="1" dirty="0" err="1">
                <a:cs typeface="B Nazanin" panose="00000400000000000000" pitchFamily="2" charset="-78"/>
              </a:rPr>
              <a:t>DataFrame</a:t>
            </a:r>
            <a:r>
              <a:rPr lang="fa-IR" sz="1200" b="1" dirty="0">
                <a:cs typeface="B Nazanin" panose="00000400000000000000" pitchFamily="2" charset="-78"/>
              </a:rPr>
              <a:t> با استفاده از </a:t>
            </a:r>
            <a:r>
              <a:rPr lang="en-US" sz="1200" b="1" dirty="0" err="1">
                <a:cs typeface="B Nazanin" panose="00000400000000000000" pitchFamily="2" charset="-78"/>
              </a:rPr>
              <a:t>MultiIndex</a:t>
            </a:r>
            <a:endParaRPr lang="en-US" sz="1200" b="1" dirty="0">
              <a:cs typeface="B Nazanin" panose="00000400000000000000" pitchFamily="2" charset="-78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28999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2000" b="1" dirty="0">
                <a:cs typeface="B Nazanin" panose="00000400000000000000" pitchFamily="2" charset="-78"/>
              </a:rPr>
              <a:t>روش زنجیر</a:t>
            </a:r>
            <a:r>
              <a:rPr lang="fa-IR" sz="2000" b="1" dirty="0">
                <a:cs typeface="B Nazanin" panose="00000400000000000000" pitchFamily="2" charset="-78"/>
              </a:rPr>
              <a:t>ه ای </a:t>
            </a:r>
            <a:r>
              <a:rPr lang="fa-IR" sz="1400" b="1" dirty="0">
                <a:cs typeface="B Nazanin" panose="00000400000000000000" pitchFamily="2" charset="-78"/>
              </a:rPr>
              <a:t>(</a:t>
            </a:r>
            <a:r>
              <a:rPr lang="en-US" sz="14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Method Chaining</a:t>
            </a:r>
            <a:r>
              <a:rPr lang="fa-IR" sz="14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)</a:t>
            </a:r>
            <a:endParaRPr lang="en-US" sz="1100" b="1" dirty="0">
              <a:effectLst/>
              <a:cs typeface="B Nazanin" panose="00000400000000000000" pitchFamily="2" charset="-78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4546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1200" b="1" dirty="0">
                <a:cs typeface="B Nazanin" panose="00000400000000000000" pitchFamily="2" charset="-78"/>
              </a:rPr>
              <a:t>اکثر متدهای</a:t>
            </a:r>
            <a:r>
              <a:rPr lang="fa-IR" sz="1200" b="1" dirty="0">
                <a:cs typeface="B Nazanin" panose="00000400000000000000" pitchFamily="2" charset="-78"/>
              </a:rPr>
              <a:t> پانداس </a:t>
            </a:r>
            <a:r>
              <a:rPr lang="ar-SA" sz="1200" b="1" dirty="0">
                <a:cs typeface="B Nazanin" panose="00000400000000000000" pitchFamily="2" charset="-78"/>
              </a:rPr>
              <a:t>یک </a:t>
            </a:r>
            <a:r>
              <a:rPr lang="en-US" sz="1200" b="1" dirty="0" err="1">
                <a:cs typeface="B Nazanin" panose="00000400000000000000" pitchFamily="2" charset="-78"/>
              </a:rPr>
              <a:t>DataFrame</a:t>
            </a:r>
            <a:r>
              <a:rPr lang="en-US" sz="1200" b="1" dirty="0">
                <a:cs typeface="B Nazanin" panose="00000400000000000000" pitchFamily="2" charset="-78"/>
              </a:rPr>
              <a:t> </a:t>
            </a:r>
            <a:r>
              <a:rPr lang="fa-IR" sz="1200" b="1" dirty="0">
                <a:cs typeface="B Nazanin" panose="00000400000000000000" pitchFamily="2" charset="-78"/>
              </a:rPr>
              <a:t> </a:t>
            </a:r>
            <a:r>
              <a:rPr lang="ar-SA" sz="1200" b="1" dirty="0">
                <a:cs typeface="B Nazanin" panose="00000400000000000000" pitchFamily="2" charset="-78"/>
              </a:rPr>
              <a:t>برمی‌گردانند تا </a:t>
            </a:r>
            <a:r>
              <a:rPr lang="fa-IR" sz="1200" b="1" dirty="0">
                <a:cs typeface="B Nazanin" panose="00000400000000000000" pitchFamily="2" charset="-78"/>
              </a:rPr>
              <a:t>متد</a:t>
            </a:r>
            <a:r>
              <a:rPr lang="ar-SA" sz="1200" b="1" dirty="0">
                <a:cs typeface="B Nazanin" panose="00000400000000000000" pitchFamily="2" charset="-78"/>
              </a:rPr>
              <a:t> پاندا</a:t>
            </a:r>
            <a:r>
              <a:rPr lang="fa-IR" sz="1200" b="1" dirty="0">
                <a:cs typeface="B Nazanin" panose="00000400000000000000" pitchFamily="2" charset="-78"/>
              </a:rPr>
              <a:t>س</a:t>
            </a:r>
            <a:r>
              <a:rPr lang="ar-SA" sz="1200" b="1" dirty="0">
                <a:cs typeface="B Nazanin" panose="00000400000000000000" pitchFamily="2" charset="-78"/>
              </a:rPr>
              <a:t> دیگری را بتوان در نتیجه اعمال کرد. این </a:t>
            </a:r>
            <a:r>
              <a:rPr lang="fa-IR" sz="1200" b="1" dirty="0">
                <a:cs typeface="B Nazanin" panose="00000400000000000000" pitchFamily="2" charset="-78"/>
              </a:rPr>
              <a:t>امر </a:t>
            </a:r>
            <a:r>
              <a:rPr lang="ar-SA" sz="1200" b="1" dirty="0">
                <a:cs typeface="B Nazanin" panose="00000400000000000000" pitchFamily="2" charset="-78"/>
              </a:rPr>
              <a:t>خوانایی کد را بهبود می‌بخشد.</a:t>
            </a:r>
            <a:endParaRPr lang="en-US" sz="1200" b="1" dirty="0"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r>
              <a:rPr lang="en-US" sz="1200" dirty="0"/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(</a:t>
            </a:r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4"/>
              </a:rPr>
              <a:t>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 .</a:t>
            </a:r>
            <a:r>
              <a:rPr lang="en-US" sz="1200" b="1" dirty="0">
                <a:latin typeface="Consolas" panose="020B0609020204030204" pitchFamily="49" charset="0"/>
                <a:hlinkClick r:id="rId8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</a:t>
            </a:r>
            <a:r>
              <a:rPr lang="en-US" sz="1200" b="1" dirty="0" err="1">
                <a:latin typeface="Consolas" panose="020B0609020204030204" pitchFamily="49" charset="0"/>
              </a:rPr>
              <a:t>variable':'var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'value':'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  <a:hlinkClick r:id="rId14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624264"/>
              </p:ext>
            </p:extLst>
          </p:nvPr>
        </p:nvGraphicFramePr>
        <p:xfrm>
          <a:off x="3940252" y="9271723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 rtl="1"/>
                      <a:r>
                        <a:rPr lang="fa-IR" sz="1200" dirty="0"/>
                        <a:t>عملگر های منطقی در پایتون (و پانداس)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900" b="1" dirty="0">
                          <a:cs typeface="B Nazanin" panose="00000400000000000000" pitchFamily="2" charset="-78"/>
                        </a:rPr>
                        <a:t> کمتر از</a:t>
                      </a:r>
                      <a:endParaRPr lang="en-US" sz="900" b="1" dirty="0">
                        <a:cs typeface="B Nazanin" panose="00000400000000000000" pitchFamily="2" charset="-78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900" b="1" dirty="0">
                          <a:cs typeface="B Nazanin" panose="00000400000000000000" pitchFamily="2" charset="-78"/>
                        </a:rPr>
                        <a:t>نابرابر</a:t>
                      </a:r>
                      <a:endParaRPr lang="en-US" sz="900" b="1" dirty="0">
                        <a:cs typeface="B Nazanin" panose="00000400000000000000" pitchFamily="2" charset="-78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900" b="1" dirty="0">
                          <a:cs typeface="B Nazanin" panose="00000400000000000000" pitchFamily="2" charset="-78"/>
                        </a:rPr>
                        <a:t>بزرگتر از</a:t>
                      </a:r>
                      <a:endParaRPr lang="en-US" sz="900" b="1" dirty="0">
                        <a:cs typeface="B Nazanin" panose="00000400000000000000" pitchFamily="2" charset="-78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900" b="1" dirty="0">
                          <a:cs typeface="B Nazanin" panose="00000400000000000000" pitchFamily="2" charset="-78"/>
                        </a:rPr>
                        <a:t>عضویت در گروه</a:t>
                      </a:r>
                      <a:endParaRPr lang="en-US" sz="900" b="1" dirty="0">
                        <a:cs typeface="B Nazanin" panose="00000400000000000000" pitchFamily="2" charset="-78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900" b="1" dirty="0">
                          <a:cs typeface="B Nazanin" panose="00000400000000000000" pitchFamily="2" charset="-78"/>
                        </a:rPr>
                        <a:t>برابر</a:t>
                      </a:r>
                      <a:endParaRPr lang="en-US" sz="900" b="1" dirty="0">
                        <a:cs typeface="B Nazanin" panose="00000400000000000000" pitchFamily="2" charset="-78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900" b="1" dirty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sz="900" b="1" dirty="0" err="1">
                          <a:cs typeface="B Nazanin" panose="00000400000000000000" pitchFamily="2" charset="-78"/>
                        </a:rPr>
                        <a:t>NaN</a:t>
                      </a:r>
                      <a:r>
                        <a:rPr lang="fa-IR" sz="900" b="1" dirty="0">
                          <a:cs typeface="B Nazanin" panose="00000400000000000000" pitchFamily="2" charset="-78"/>
                        </a:rPr>
                        <a:t> است</a:t>
                      </a:r>
                      <a:endParaRPr lang="en-US" sz="900" b="1" dirty="0">
                        <a:cs typeface="B Nazanin" panose="00000400000000000000" pitchFamily="2" charset="-78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900" b="1" dirty="0">
                          <a:cs typeface="B Nazanin" panose="00000400000000000000" pitchFamily="2" charset="-78"/>
                        </a:rPr>
                        <a:t>کمتر مساوی</a:t>
                      </a:r>
                      <a:endParaRPr lang="en-US" sz="900" b="1" dirty="0">
                        <a:cs typeface="B Nazanin" panose="00000400000000000000" pitchFamily="2" charset="-78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900" b="1" dirty="0" err="1">
                          <a:cs typeface="B Nazanin" panose="00000400000000000000" pitchFamily="2" charset="-78"/>
                        </a:rPr>
                        <a:t>NaN</a:t>
                      </a:r>
                      <a:r>
                        <a:rPr lang="fa-IR" sz="900" b="1" dirty="0">
                          <a:cs typeface="B Nazanin" panose="00000400000000000000" pitchFamily="2" charset="-78"/>
                        </a:rPr>
                        <a:t> نیست </a:t>
                      </a:r>
                      <a:endParaRPr lang="en-US" sz="900" b="1" dirty="0">
                        <a:cs typeface="B Nazanin" panose="00000400000000000000" pitchFamily="2" charset="-78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900" b="1" dirty="0">
                          <a:cs typeface="B Nazanin" panose="00000400000000000000" pitchFamily="2" charset="-78"/>
                        </a:rPr>
                        <a:t>بیشتر مساوی</a:t>
                      </a:r>
                      <a:endParaRPr lang="en-US" sz="900" b="1" dirty="0">
                        <a:cs typeface="B Nazanin" panose="00000400000000000000" pitchFamily="2" charset="-78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900" b="1" baseline="0" dirty="0">
                          <a:cs typeface="B Nazanin" panose="00000400000000000000" pitchFamily="2" charset="-78"/>
                        </a:rPr>
                        <a:t>and, or, not, </a:t>
                      </a:r>
                      <a:r>
                        <a:rPr lang="en-US" sz="900" b="1" baseline="0" dirty="0" err="1">
                          <a:cs typeface="B Nazanin" panose="00000400000000000000" pitchFamily="2" charset="-78"/>
                        </a:rPr>
                        <a:t>xor</a:t>
                      </a:r>
                      <a:r>
                        <a:rPr lang="en-US" sz="900" b="1" baseline="0" dirty="0">
                          <a:cs typeface="B Nazanin" panose="00000400000000000000" pitchFamily="2" charset="-78"/>
                        </a:rPr>
                        <a:t>, any, all</a:t>
                      </a:r>
                      <a:endParaRPr lang="en-US" sz="900" b="1" dirty="0">
                        <a:cs typeface="B Nazanin" panose="00000400000000000000" pitchFamily="2" charset="-78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51305"/>
              </p:ext>
            </p:extLst>
          </p:nvPr>
        </p:nvGraphicFramePr>
        <p:xfrm>
          <a:off x="8958512" y="9271723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 rtl="1"/>
                      <a:r>
                        <a:rPr lang="fa-IR" sz="1200" dirty="0"/>
                        <a:t>مثال های </a:t>
                      </a:r>
                      <a:r>
                        <a:rPr lang="en-US" sz="1200" dirty="0"/>
                        <a:t>)</a:t>
                      </a:r>
                      <a:r>
                        <a:rPr lang="fa-IR" sz="1200" dirty="0"/>
                        <a:t>عبارات منظم</a:t>
                      </a:r>
                      <a:r>
                        <a:rPr lang="en-US" sz="1200" dirty="0"/>
                        <a:t>(</a:t>
                      </a:r>
                      <a:r>
                        <a:rPr lang="fa-IR" sz="1200" dirty="0"/>
                        <a:t> </a:t>
                      </a:r>
                      <a:r>
                        <a:rPr lang="en-US" sz="1200" dirty="0"/>
                        <a:t>regex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900" b="1" dirty="0">
                          <a:cs typeface="B Nazanin" panose="00000400000000000000" pitchFamily="2" charset="-78"/>
                        </a:rPr>
                        <a:t>رشته های حاوی نقطه "." را مطابقت می دهد.</a:t>
                      </a:r>
                      <a:endParaRPr lang="en-US" sz="900" b="1" dirty="0">
                        <a:cs typeface="B Nazanin" panose="00000400000000000000" pitchFamily="2" charset="-78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900" b="1" dirty="0">
                          <a:cs typeface="B Nazanin" panose="00000400000000000000" pitchFamily="2" charset="-78"/>
                        </a:rPr>
                        <a:t>رشته هایی که با کلمه “</a:t>
                      </a:r>
                      <a:r>
                        <a:rPr lang="en-US" sz="900" b="1" dirty="0">
                          <a:cs typeface="B Nazanin" panose="00000400000000000000" pitchFamily="2" charset="-78"/>
                        </a:rPr>
                        <a:t>Length</a:t>
                      </a:r>
                      <a:r>
                        <a:rPr lang="ar-SA" sz="900" b="1" dirty="0">
                          <a:cs typeface="B Nazanin" panose="00000400000000000000" pitchFamily="2" charset="-78"/>
                        </a:rPr>
                        <a:t>" ختم می شوند مطابقت دارد</a:t>
                      </a:r>
                      <a:endParaRPr lang="en-US" sz="900" b="1" dirty="0">
                        <a:cs typeface="B Nazanin" panose="00000400000000000000" pitchFamily="2" charset="-78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900" b="1" dirty="0">
                          <a:cs typeface="B Nazanin" panose="00000400000000000000" pitchFamily="2" charset="-78"/>
                        </a:rPr>
                        <a:t>رشته هایی را که با کلمه </a:t>
                      </a:r>
                      <a:r>
                        <a:rPr lang="fa-IR" sz="900" b="1" dirty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sz="900" b="1" dirty="0">
                          <a:cs typeface="B Nazanin" panose="00000400000000000000" pitchFamily="2" charset="-78"/>
                        </a:rPr>
                        <a:t>Sepal"</a:t>
                      </a:r>
                      <a:r>
                        <a:rPr lang="ar-SA" sz="900" b="1" dirty="0">
                          <a:cs typeface="B Nazanin" panose="00000400000000000000" pitchFamily="2" charset="-78"/>
                        </a:rPr>
                        <a:t>"</a:t>
                      </a:r>
                      <a:r>
                        <a:rPr lang="fa-IR" sz="900" b="1" dirty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ar-SA" sz="900" b="1" dirty="0">
                          <a:cs typeface="B Nazanin" panose="00000400000000000000" pitchFamily="2" charset="-78"/>
                        </a:rPr>
                        <a:t>شروع می شوند مطابقت می دهد.</a:t>
                      </a:r>
                      <a:endParaRPr lang="en-US" sz="900" b="1" dirty="0">
                        <a:cs typeface="B Nazanin" panose="00000400000000000000" pitchFamily="2" charset="-78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900" b="1" dirty="0">
                          <a:cs typeface="B Nazanin" panose="00000400000000000000" pitchFamily="2" charset="-78"/>
                        </a:rPr>
                        <a:t>رشته هایی که با </a:t>
                      </a:r>
                      <a:r>
                        <a:rPr lang="en-US" sz="900" b="1" dirty="0">
                          <a:cs typeface="B Nazanin" panose="00000400000000000000" pitchFamily="2" charset="-78"/>
                        </a:rPr>
                        <a:t>x'</a:t>
                      </a:r>
                      <a:r>
                        <a:rPr lang="ar-SA" sz="900" b="1" dirty="0">
                          <a:cs typeface="B Nazanin" panose="00000400000000000000" pitchFamily="2" charset="-78"/>
                        </a:rPr>
                        <a:t>'</a:t>
                      </a:r>
                      <a:r>
                        <a:rPr lang="en-US" sz="900" b="1" dirty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ar-SA" sz="900" b="1" dirty="0">
                          <a:cs typeface="B Nazanin" panose="00000400000000000000" pitchFamily="2" charset="-78"/>
                        </a:rPr>
                        <a:t>شروع می شوند و با 1،2،3،4،5 ختم می شوند، مطابقت می دهد</a:t>
                      </a:r>
                      <a:endParaRPr lang="en-US" sz="900" b="1" dirty="0">
                        <a:cs typeface="B Nazanin" panose="00000400000000000000" pitchFamily="2" charset="-78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'^(?!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900" b="1" dirty="0">
                          <a:cs typeface="B Nazanin" panose="00000400000000000000" pitchFamily="2" charset="-78"/>
                        </a:rPr>
                        <a:t>رشته ها را به جز رشته «</a:t>
                      </a:r>
                      <a:r>
                        <a:rPr lang="en-US" sz="900" b="1" dirty="0">
                          <a:cs typeface="B Nazanin" panose="00000400000000000000" pitchFamily="2" charset="-78"/>
                        </a:rPr>
                        <a:t>Species</a:t>
                      </a:r>
                      <a:r>
                        <a:rPr lang="ar-SA" sz="900" b="1" dirty="0">
                          <a:cs typeface="B Nazanin" panose="00000400000000000000" pitchFamily="2" charset="-78"/>
                        </a:rPr>
                        <a:t>» منطبق می کند</a:t>
                      </a:r>
                      <a:endParaRPr lang="en-US" sz="900" b="1" dirty="0">
                        <a:cs typeface="B Nazanin" panose="00000400000000000000" pitchFamily="2" charset="-78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5" name="TextBox 82">
            <a:extLst>
              <a:ext uri="{FF2B5EF4-FFF2-40B4-BE49-F238E27FC236}">
                <a16:creationId xmlns:a16="http://schemas.microsoft.com/office/drawing/2014/main" id="{2A432411-87C0-4B2C-BA6E-984FD94A586A}"/>
              </a:ext>
            </a:extLst>
          </p:cNvPr>
          <p:cNvSpPr txBox="1"/>
          <p:nvPr/>
        </p:nvSpPr>
        <p:spPr>
          <a:xfrm>
            <a:off x="374273" y="1264252"/>
            <a:ext cx="3881324" cy="53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e-DE" sz="1400">
                <a:solidFill>
                  <a:schemeClr val="accent1"/>
                </a:solidFill>
              </a:rPr>
              <a:t>Pandas</a:t>
            </a:r>
            <a:r>
              <a:rPr lang="de-DE" sz="1400" b="1"/>
              <a:t> </a:t>
            </a:r>
            <a:r>
              <a:rPr lang="de-DE" sz="1400">
                <a:hlinkClick r:id="rId15"/>
              </a:rPr>
              <a:t>API Reference</a:t>
            </a:r>
            <a:r>
              <a:rPr lang="de-DE" sz="1400"/>
              <a:t>    </a:t>
            </a:r>
            <a:r>
              <a:rPr lang="de-DE" sz="1400">
                <a:solidFill>
                  <a:schemeClr val="accent1"/>
                </a:solidFill>
              </a:rPr>
              <a:t>Pandas</a:t>
            </a:r>
            <a:r>
              <a:rPr lang="de-DE" sz="1400"/>
              <a:t> </a:t>
            </a:r>
            <a:r>
              <a:rPr lang="de-DE" sz="1400">
                <a:hlinkClick r:id="rId16"/>
              </a:rPr>
              <a:t>User Guide</a:t>
            </a:r>
            <a:endParaRPr lang="en-US" sz="1400"/>
          </a:p>
          <a:p>
            <a:pPr>
              <a:lnSpc>
                <a:spcPts val="1800"/>
              </a:lnSpc>
            </a:pPr>
            <a:r>
              <a:rPr lang="de-DE" sz="1200" b="1"/>
              <a:t>	</a:t>
            </a:r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C6E984DE-8FE5-401A-9718-5CCF4DDC41E2}"/>
              </a:ext>
            </a:extLst>
          </p:cNvPr>
          <p:cNvSpPr txBox="1"/>
          <p:nvPr/>
        </p:nvSpPr>
        <p:spPr>
          <a:xfrm>
            <a:off x="250415" y="146553"/>
            <a:ext cx="34413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accent1"/>
                </a:solidFill>
              </a:rPr>
              <a:t>Data Wrangling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with pandas Cheat Sheet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http://pandas.pydata.org</a:t>
            </a:r>
          </a:p>
        </p:txBody>
      </p:sp>
      <p:pic>
        <p:nvPicPr>
          <p:cNvPr id="57" name="table">
            <a:extLst>
              <a:ext uri="{FF2B5EF4-FFF2-40B4-BE49-F238E27FC236}">
                <a16:creationId xmlns:a16="http://schemas.microsoft.com/office/drawing/2014/main" id="{2FFDE093-60D5-4296-824D-A3190548058D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b="22071"/>
          <a:stretch/>
        </p:blipFill>
        <p:spPr>
          <a:xfrm>
            <a:off x="6844323" y="484481"/>
            <a:ext cx="1148259" cy="674326"/>
          </a:xfrm>
          <a:prstGeom prst="rect">
            <a:avLst/>
          </a:prstGeom>
        </p:spPr>
      </p:pic>
      <p:sp>
        <p:nvSpPr>
          <p:cNvPr id="58" name="Rounded Rectangle 10">
            <a:extLst>
              <a:ext uri="{FF2B5EF4-FFF2-40B4-BE49-F238E27FC236}">
                <a16:creationId xmlns:a16="http://schemas.microsoft.com/office/drawing/2014/main" id="{6338FD18-8C00-42AE-A896-EC1E416EFFBE}"/>
              </a:ext>
            </a:extLst>
          </p:cNvPr>
          <p:cNvSpPr/>
          <p:nvPr/>
        </p:nvSpPr>
        <p:spPr>
          <a:xfrm>
            <a:off x="3855840" y="2965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fa-IR" sz="2400" b="1" dirty="0">
                <a:cs typeface="B Nazanin" panose="00000400000000000000" pitchFamily="2" charset="-78"/>
              </a:rPr>
              <a:t> داده های مرتب</a:t>
            </a:r>
            <a:r>
              <a:rPr lang="fa-IR" sz="2400" dirty="0"/>
              <a:t> (</a:t>
            </a:r>
            <a:r>
              <a:rPr lang="en-US" sz="2400" dirty="0"/>
              <a:t>Tidy Data</a:t>
            </a:r>
            <a:r>
              <a:rPr lang="fa-IR" sz="2400" dirty="0"/>
              <a:t>)</a:t>
            </a:r>
            <a:r>
              <a:rPr lang="fa-IR" sz="1600" dirty="0"/>
              <a:t> ـ </a:t>
            </a:r>
            <a:r>
              <a:rPr lang="fa-IR" sz="1600" b="1" dirty="0">
                <a:cs typeface="B Nazanin" panose="00000400000000000000" pitchFamily="2" charset="-78"/>
              </a:rPr>
              <a:t>مباحث پایه ای </a:t>
            </a:r>
            <a:r>
              <a:rPr lang="fa-IR" sz="1604" b="1" dirty="0">
                <a:cs typeface="B Nazanin" panose="00000400000000000000" pitchFamily="2" charset="-78"/>
              </a:rPr>
              <a:t>داده آرایی</a:t>
            </a:r>
            <a:r>
              <a:rPr lang="fa-IR" sz="1604" dirty="0"/>
              <a:t> </a:t>
            </a:r>
            <a:r>
              <a:rPr lang="fa-IR" sz="1604" b="1" dirty="0">
                <a:cs typeface="B Nazanin" panose="00000400000000000000" pitchFamily="2" charset="-78"/>
              </a:rPr>
              <a:t>در پانداس</a:t>
            </a:r>
            <a:endParaRPr lang="en-US" sz="2683" dirty="0"/>
          </a:p>
        </p:txBody>
      </p:sp>
      <p:sp>
        <p:nvSpPr>
          <p:cNvPr id="59" name="TextBox 11">
            <a:extLst>
              <a:ext uri="{FF2B5EF4-FFF2-40B4-BE49-F238E27FC236}">
                <a16:creationId xmlns:a16="http://schemas.microsoft.com/office/drawing/2014/main" id="{2801909A-49F9-45E7-828A-058885C297E8}"/>
              </a:ext>
            </a:extLst>
          </p:cNvPr>
          <p:cNvSpPr txBox="1"/>
          <p:nvPr/>
        </p:nvSpPr>
        <p:spPr>
          <a:xfrm>
            <a:off x="3699275" y="755886"/>
            <a:ext cx="102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SA" sz="1400" b="1" dirty="0">
                <a:cs typeface="B Nazanin" panose="00000400000000000000" pitchFamily="2" charset="-78"/>
              </a:rPr>
              <a:t>در یک مجموعه داده مرتب</a:t>
            </a:r>
            <a:r>
              <a:rPr lang="fa-IR" sz="1400" b="1" dirty="0">
                <a:cs typeface="B Nazanin" panose="00000400000000000000" pitchFamily="2" charset="-78"/>
              </a:rPr>
              <a:t> </a:t>
            </a:r>
            <a:endParaRPr lang="en-US" sz="1400" b="1" dirty="0">
              <a:cs typeface="B Nazanin" panose="00000400000000000000" pitchFamily="2" charset="-78"/>
            </a:endParaRPr>
          </a:p>
        </p:txBody>
      </p:sp>
      <p:pic>
        <p:nvPicPr>
          <p:cNvPr id="74" name="table">
            <a:extLst>
              <a:ext uri="{FF2B5EF4-FFF2-40B4-BE49-F238E27FC236}">
                <a16:creationId xmlns:a16="http://schemas.microsoft.com/office/drawing/2014/main" id="{F485DA01-1938-4AEC-AB7A-EC9B85BBFE00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b="13151"/>
          <a:stretch/>
        </p:blipFill>
        <p:spPr>
          <a:xfrm>
            <a:off x="4765252" y="484481"/>
            <a:ext cx="1148259" cy="701320"/>
          </a:xfrm>
          <a:prstGeom prst="rect">
            <a:avLst/>
          </a:prstGeom>
        </p:spPr>
      </p:pic>
      <p:sp>
        <p:nvSpPr>
          <p:cNvPr id="84" name="TextBox 17">
            <a:extLst>
              <a:ext uri="{FF2B5EF4-FFF2-40B4-BE49-F238E27FC236}">
                <a16:creationId xmlns:a16="http://schemas.microsoft.com/office/drawing/2014/main" id="{2F4B72A4-C5FB-4F8F-8285-912570E874F7}"/>
              </a:ext>
            </a:extLst>
          </p:cNvPr>
          <p:cNvSpPr txBox="1"/>
          <p:nvPr/>
        </p:nvSpPr>
        <p:spPr>
          <a:xfrm>
            <a:off x="4379437" y="1252979"/>
            <a:ext cx="187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SA" sz="1400" b="1" dirty="0">
                <a:cs typeface="B Nazanin" panose="00000400000000000000" pitchFamily="2" charset="-78"/>
              </a:rPr>
              <a:t>هر متغیر در ستون خود</a:t>
            </a:r>
            <a:r>
              <a:rPr lang="fa-IR" sz="1400" b="1" dirty="0">
                <a:cs typeface="B Nazanin" panose="00000400000000000000" pitchFamily="2" charset="-78"/>
              </a:rPr>
              <a:t>ش </a:t>
            </a:r>
            <a:r>
              <a:rPr lang="ar-SA" sz="1400" b="1" dirty="0">
                <a:cs typeface="B Nazanin" panose="00000400000000000000" pitchFamily="2" charset="-78"/>
              </a:rPr>
              <a:t> ذخیره می شود</a:t>
            </a:r>
            <a:r>
              <a:rPr lang="fa-IR" sz="1400" b="1" dirty="0">
                <a:cs typeface="B Nazanin" panose="00000400000000000000" pitchFamily="2" charset="-78"/>
              </a:rPr>
              <a:t>.</a:t>
            </a:r>
            <a:endParaRPr lang="en-US" sz="1400" b="1" dirty="0">
              <a:cs typeface="B Nazanin" panose="00000400000000000000" pitchFamily="2" charset="-78"/>
            </a:endParaRPr>
          </a:p>
        </p:txBody>
      </p:sp>
      <p:sp>
        <p:nvSpPr>
          <p:cNvPr id="86" name="TextBox 18">
            <a:extLst>
              <a:ext uri="{FF2B5EF4-FFF2-40B4-BE49-F238E27FC236}">
                <a16:creationId xmlns:a16="http://schemas.microsoft.com/office/drawing/2014/main" id="{4EC77FE3-9EE6-4E55-880B-52204EDDDAC6}"/>
              </a:ext>
            </a:extLst>
          </p:cNvPr>
          <p:cNvSpPr txBox="1"/>
          <p:nvPr/>
        </p:nvSpPr>
        <p:spPr>
          <a:xfrm>
            <a:off x="5965146" y="246661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87" name="Straight Arrow Connector 20">
            <a:extLst>
              <a:ext uri="{FF2B5EF4-FFF2-40B4-BE49-F238E27FC236}">
                <a16:creationId xmlns:a16="http://schemas.microsoft.com/office/drawing/2014/main" id="{EE3CD839-3EB2-4535-AD4D-A5FE8D13254D}"/>
              </a:ext>
            </a:extLst>
          </p:cNvPr>
          <p:cNvCxnSpPr/>
          <p:nvPr/>
        </p:nvCxnSpPr>
        <p:spPr>
          <a:xfrm>
            <a:off x="6844322" y="87631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25">
            <a:extLst>
              <a:ext uri="{FF2B5EF4-FFF2-40B4-BE49-F238E27FC236}">
                <a16:creationId xmlns:a16="http://schemas.microsoft.com/office/drawing/2014/main" id="{0F96C20E-8EF5-47C9-B252-761DF43F8FCA}"/>
              </a:ext>
            </a:extLst>
          </p:cNvPr>
          <p:cNvCxnSpPr/>
          <p:nvPr/>
        </p:nvCxnSpPr>
        <p:spPr>
          <a:xfrm>
            <a:off x="6844321" y="108651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27">
            <a:extLst>
              <a:ext uri="{FF2B5EF4-FFF2-40B4-BE49-F238E27FC236}">
                <a16:creationId xmlns:a16="http://schemas.microsoft.com/office/drawing/2014/main" id="{BC291212-2F15-41C3-A1F2-5051663011EE}"/>
              </a:ext>
            </a:extLst>
          </p:cNvPr>
          <p:cNvSpPr txBox="1"/>
          <p:nvPr/>
        </p:nvSpPr>
        <p:spPr>
          <a:xfrm>
            <a:off x="6462431" y="1201448"/>
            <a:ext cx="1843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SA" sz="1400" b="1" dirty="0">
                <a:cs typeface="B Nazanin" panose="00000400000000000000" pitchFamily="2" charset="-78"/>
              </a:rPr>
              <a:t>هر مشاهده در ردیف (سطر) خود ذخیره می شود</a:t>
            </a:r>
            <a:r>
              <a:rPr lang="fa-IR" sz="1400" b="1" dirty="0">
                <a:cs typeface="B Nazanin" panose="00000400000000000000" pitchFamily="2" charset="-78"/>
              </a:rPr>
              <a:t>.</a:t>
            </a:r>
            <a:endParaRPr lang="en-US" sz="1400" b="1" dirty="0">
              <a:cs typeface="B Nazanin" panose="00000400000000000000" pitchFamily="2" charset="-78"/>
            </a:endParaRPr>
          </a:p>
        </p:txBody>
      </p:sp>
      <p:sp>
        <p:nvSpPr>
          <p:cNvPr id="96" name="TextBox 28">
            <a:extLst>
              <a:ext uri="{FF2B5EF4-FFF2-40B4-BE49-F238E27FC236}">
                <a16:creationId xmlns:a16="http://schemas.microsoft.com/office/drawing/2014/main" id="{9B4CBDE3-0BA4-4A55-997F-975F1CF87B4C}"/>
              </a:ext>
            </a:extLst>
          </p:cNvPr>
          <p:cNvSpPr txBox="1"/>
          <p:nvPr/>
        </p:nvSpPr>
        <p:spPr>
          <a:xfrm>
            <a:off x="8351318" y="526547"/>
            <a:ext cx="3050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SA" sz="1400" b="1" dirty="0">
                <a:cs typeface="B Nazanin" panose="00000400000000000000" pitchFamily="2" charset="-78"/>
              </a:rPr>
              <a:t>داده های مرتب، عملیات برداری پاندا</a:t>
            </a:r>
            <a:r>
              <a:rPr lang="fa-IR" sz="1400" b="1" dirty="0">
                <a:cs typeface="B Nazanin" panose="00000400000000000000" pitchFamily="2" charset="-78"/>
              </a:rPr>
              <a:t>س</a:t>
            </a:r>
            <a:r>
              <a:rPr lang="ar-SA" sz="1400" b="1" dirty="0">
                <a:cs typeface="B Nazanin" panose="00000400000000000000" pitchFamily="2" charset="-78"/>
              </a:rPr>
              <a:t> را تکمیل</a:t>
            </a:r>
            <a:endParaRPr lang="fa-IR" sz="1400" b="1" dirty="0">
              <a:cs typeface="B Nazanin" panose="00000400000000000000" pitchFamily="2" charset="-78"/>
            </a:endParaRPr>
          </a:p>
          <a:p>
            <a:pPr algn="ctr"/>
            <a:r>
              <a:rPr lang="ar-SA" sz="1400" b="1" dirty="0">
                <a:cs typeface="B Nazanin" panose="00000400000000000000" pitchFamily="2" charset="-78"/>
              </a:rPr>
              <a:t> می کند. پاند</a:t>
            </a:r>
            <a:r>
              <a:rPr lang="fa-IR" sz="1400" b="1" dirty="0">
                <a:cs typeface="B Nazanin" panose="00000400000000000000" pitchFamily="2" charset="-78"/>
              </a:rPr>
              <a:t>اس</a:t>
            </a:r>
            <a:r>
              <a:rPr lang="ar-SA" sz="1400" b="1" dirty="0">
                <a:cs typeface="B Nazanin" panose="00000400000000000000" pitchFamily="2" charset="-78"/>
              </a:rPr>
              <a:t> به طور خودکار مشاهدات را در حین دستکاری متغیرها حفظ می کنند. هیچ فرمت دیگری به طور مستقیم با پاندا</a:t>
            </a:r>
            <a:r>
              <a:rPr lang="fa-IR" sz="1400" b="1" dirty="0">
                <a:cs typeface="B Nazanin" panose="00000400000000000000" pitchFamily="2" charset="-78"/>
              </a:rPr>
              <a:t>س</a:t>
            </a:r>
            <a:r>
              <a:rPr lang="ar-SA" sz="1400" b="1" dirty="0">
                <a:cs typeface="B Nazanin" panose="00000400000000000000" pitchFamily="2" charset="-78"/>
              </a:rPr>
              <a:t> کار نمی کند.</a:t>
            </a:r>
            <a:endParaRPr lang="en-US" sz="1400" b="1" dirty="0">
              <a:cs typeface="B Nazanin" panose="00000400000000000000" pitchFamily="2" charset="-78"/>
            </a:endParaRPr>
          </a:p>
        </p:txBody>
      </p:sp>
      <p:pic>
        <p:nvPicPr>
          <p:cNvPr id="97" name="table">
            <a:extLst>
              <a:ext uri="{FF2B5EF4-FFF2-40B4-BE49-F238E27FC236}">
                <a16:creationId xmlns:a16="http://schemas.microsoft.com/office/drawing/2014/main" id="{9FCD29B4-96C5-479D-915A-1EEF43C7BF3A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r="16528" b="23857"/>
          <a:stretch/>
        </p:blipFill>
        <p:spPr>
          <a:xfrm>
            <a:off x="11635204" y="490306"/>
            <a:ext cx="319491" cy="658869"/>
          </a:xfrm>
          <a:prstGeom prst="rect">
            <a:avLst/>
          </a:prstGeom>
        </p:spPr>
      </p:pic>
      <p:pic>
        <p:nvPicPr>
          <p:cNvPr id="98" name="table">
            <a:extLst>
              <a:ext uri="{FF2B5EF4-FFF2-40B4-BE49-F238E27FC236}">
                <a16:creationId xmlns:a16="http://schemas.microsoft.com/office/drawing/2014/main" id="{631BE208-9EE6-4994-A43B-B7EA757852EC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r="1077" b="19625"/>
          <a:stretch/>
        </p:blipFill>
        <p:spPr>
          <a:xfrm>
            <a:off x="12395021" y="490306"/>
            <a:ext cx="378630" cy="695495"/>
          </a:xfrm>
          <a:prstGeom prst="rect">
            <a:avLst/>
          </a:prstGeom>
        </p:spPr>
      </p:pic>
      <p:pic>
        <p:nvPicPr>
          <p:cNvPr id="102" name="table">
            <a:extLst>
              <a:ext uri="{FF2B5EF4-FFF2-40B4-BE49-F238E27FC236}">
                <a16:creationId xmlns:a16="http://schemas.microsoft.com/office/drawing/2014/main" id="{7F515550-67BA-487A-A48E-A7E045544390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r="6010" b="19625"/>
          <a:stretch/>
        </p:blipFill>
        <p:spPr>
          <a:xfrm>
            <a:off x="13374290" y="490306"/>
            <a:ext cx="359751" cy="695495"/>
          </a:xfrm>
          <a:prstGeom prst="rect">
            <a:avLst/>
          </a:prstGeom>
        </p:spPr>
      </p:pic>
      <p:sp>
        <p:nvSpPr>
          <p:cNvPr id="105" name="TextBox 37">
            <a:extLst>
              <a:ext uri="{FF2B5EF4-FFF2-40B4-BE49-F238E27FC236}">
                <a16:creationId xmlns:a16="http://schemas.microsoft.com/office/drawing/2014/main" id="{C52FF875-7ABA-492E-8D2C-A845ED250980}"/>
              </a:ext>
            </a:extLst>
          </p:cNvPr>
          <p:cNvSpPr txBox="1"/>
          <p:nvPr/>
        </p:nvSpPr>
        <p:spPr>
          <a:xfrm>
            <a:off x="11954697" y="41325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06" name="TextBox 38">
            <a:extLst>
              <a:ext uri="{FF2B5EF4-FFF2-40B4-BE49-F238E27FC236}">
                <a16:creationId xmlns:a16="http://schemas.microsoft.com/office/drawing/2014/main" id="{27BD835B-65A8-4518-8E01-D366EB5D2CB5}"/>
              </a:ext>
            </a:extLst>
          </p:cNvPr>
          <p:cNvSpPr txBox="1"/>
          <p:nvPr/>
        </p:nvSpPr>
        <p:spPr>
          <a:xfrm>
            <a:off x="11607988" y="1116254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108" name="TextBox 39">
            <a:extLst>
              <a:ext uri="{FF2B5EF4-FFF2-40B4-BE49-F238E27FC236}">
                <a16:creationId xmlns:a16="http://schemas.microsoft.com/office/drawing/2014/main" id="{A9A05720-1D26-413E-8C2C-DCB459207B32}"/>
              </a:ext>
            </a:extLst>
          </p:cNvPr>
          <p:cNvSpPr txBox="1"/>
          <p:nvPr/>
        </p:nvSpPr>
        <p:spPr>
          <a:xfrm>
            <a:off x="12395021" y="1116253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09" name="TextBox 40">
            <a:extLst>
              <a:ext uri="{FF2B5EF4-FFF2-40B4-BE49-F238E27FC236}">
                <a16:creationId xmlns:a16="http://schemas.microsoft.com/office/drawing/2014/main" id="{38104EBC-72CF-44A4-AC4A-7F0816C9E653}"/>
              </a:ext>
            </a:extLst>
          </p:cNvPr>
          <p:cNvSpPr txBox="1"/>
          <p:nvPr/>
        </p:nvSpPr>
        <p:spPr>
          <a:xfrm>
            <a:off x="11946286" y="115414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10" name="Right Arrow 41">
            <a:extLst>
              <a:ext uri="{FF2B5EF4-FFF2-40B4-BE49-F238E27FC236}">
                <a16:creationId xmlns:a16="http://schemas.microsoft.com/office/drawing/2014/main" id="{C5D3C75D-3D78-418B-9286-A7F507E2B540}"/>
              </a:ext>
            </a:extLst>
          </p:cNvPr>
          <p:cNvSpPr/>
          <p:nvPr/>
        </p:nvSpPr>
        <p:spPr>
          <a:xfrm>
            <a:off x="11642742" y="812105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83"/>
          </a:p>
        </p:txBody>
      </p:sp>
      <p:sp>
        <p:nvSpPr>
          <p:cNvPr id="111" name="Right Arrow 42">
            <a:extLst>
              <a:ext uri="{FF2B5EF4-FFF2-40B4-BE49-F238E27FC236}">
                <a16:creationId xmlns:a16="http://schemas.microsoft.com/office/drawing/2014/main" id="{54F61B69-D58B-40D7-B5C7-BB5F0868570B}"/>
              </a:ext>
            </a:extLst>
          </p:cNvPr>
          <p:cNvSpPr/>
          <p:nvPr/>
        </p:nvSpPr>
        <p:spPr>
          <a:xfrm>
            <a:off x="11647265" y="994797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83"/>
          </a:p>
        </p:txBody>
      </p:sp>
      <p:graphicFrame>
        <p:nvGraphicFramePr>
          <p:cNvPr id="117" name="Table 9">
            <a:extLst>
              <a:ext uri="{FF2B5EF4-FFF2-40B4-BE49-F238E27FC236}">
                <a16:creationId xmlns:a16="http://schemas.microsoft.com/office/drawing/2014/main" id="{8A534406-3FD5-4481-9397-8C09FC628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66356"/>
              </p:ext>
            </p:extLst>
          </p:nvPr>
        </p:nvGraphicFramePr>
        <p:xfrm>
          <a:off x="4341575" y="5835932"/>
          <a:ext cx="1105356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8" name="Straight Arrow Connector 80">
            <a:extLst>
              <a:ext uri="{FF2B5EF4-FFF2-40B4-BE49-F238E27FC236}">
                <a16:creationId xmlns:a16="http://schemas.microsoft.com/office/drawing/2014/main" id="{6AA84B3D-0D35-4520-9521-5CF01138AF9D}"/>
              </a:ext>
            </a:extLst>
          </p:cNvPr>
          <p:cNvCxnSpPr/>
          <p:nvPr/>
        </p:nvCxnSpPr>
        <p:spPr>
          <a:xfrm>
            <a:off x="5544765" y="6112247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Table 81">
            <a:extLst>
              <a:ext uri="{FF2B5EF4-FFF2-40B4-BE49-F238E27FC236}">
                <a16:creationId xmlns:a16="http://schemas.microsoft.com/office/drawing/2014/main" id="{11AC775A-A000-4BBD-B8B2-00BE4107F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399646"/>
              </p:ext>
            </p:extLst>
          </p:nvPr>
        </p:nvGraphicFramePr>
        <p:xfrm>
          <a:off x="5978974" y="5952227"/>
          <a:ext cx="1105356" cy="320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0" name="Table 83">
            <a:extLst>
              <a:ext uri="{FF2B5EF4-FFF2-40B4-BE49-F238E27FC236}">
                <a16:creationId xmlns:a16="http://schemas.microsoft.com/office/drawing/2014/main" id="{D3782782-2AC5-4DF0-8F9C-3CB009AB5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275269"/>
              </p:ext>
            </p:extLst>
          </p:nvPr>
        </p:nvGraphicFramePr>
        <p:xfrm>
          <a:off x="7504846" y="5868509"/>
          <a:ext cx="1381698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1" name="Table 85">
            <a:extLst>
              <a:ext uri="{FF2B5EF4-FFF2-40B4-BE49-F238E27FC236}">
                <a16:creationId xmlns:a16="http://schemas.microsoft.com/office/drawing/2014/main" id="{CB88323D-8BC7-42F3-B94A-46B419A9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57757"/>
              </p:ext>
            </p:extLst>
          </p:nvPr>
        </p:nvGraphicFramePr>
        <p:xfrm>
          <a:off x="9446232" y="5889272"/>
          <a:ext cx="921132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2" name="Straight Arrow Connector 86">
            <a:extLst>
              <a:ext uri="{FF2B5EF4-FFF2-40B4-BE49-F238E27FC236}">
                <a16:creationId xmlns:a16="http://schemas.microsoft.com/office/drawing/2014/main" id="{0099EB90-2D6F-44A6-BA7C-03926702CC22}"/>
              </a:ext>
            </a:extLst>
          </p:cNvPr>
          <p:cNvCxnSpPr/>
          <p:nvPr/>
        </p:nvCxnSpPr>
        <p:spPr>
          <a:xfrm>
            <a:off x="8969339" y="614199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82">
            <a:extLst>
              <a:ext uri="{FF2B5EF4-FFF2-40B4-BE49-F238E27FC236}">
                <a16:creationId xmlns:a16="http://schemas.microsoft.com/office/drawing/2014/main" id="{5F26F2B3-AA85-4CA6-BCBA-69240C2363F8}"/>
              </a:ext>
            </a:extLst>
          </p:cNvPr>
          <p:cNvSpPr txBox="1"/>
          <p:nvPr/>
        </p:nvSpPr>
        <p:spPr>
          <a:xfrm>
            <a:off x="3727730" y="6287721"/>
            <a:ext cx="33025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algn="r" rtl="1"/>
            <a:r>
              <a:rPr lang="fa-IR" sz="1200" b="1" dirty="0">
                <a:latin typeface="Consolas" panose="020B0609020204030204" pitchFamily="49" charset="0"/>
                <a:cs typeface="B Nazanin" panose="00000400000000000000" pitchFamily="2" charset="-78"/>
              </a:rPr>
              <a:t>استخراج ردیف (سطر) هایی که معیارهای منطقی را دارند.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2"/>
              </a:rPr>
              <a:t>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  <a:endParaRPr lang="fa-IR" sz="1200" b="1" dirty="0">
              <a:latin typeface="Consolas" panose="020B0609020204030204" pitchFamily="49" charset="0"/>
            </a:endParaRPr>
          </a:p>
          <a:p>
            <a:pPr algn="r" rtl="1"/>
            <a:r>
              <a:rPr lang="fa-IR" sz="1200" b="1" dirty="0">
                <a:cs typeface="B Nazanin" panose="00000400000000000000" pitchFamily="2" charset="-78"/>
              </a:rPr>
              <a:t>حذف ردیف (سطر) های تکراری (فقط ستون ها را در نظر میگیرد)</a:t>
            </a:r>
            <a:endParaRPr lang="en-US" sz="1200" b="1" dirty="0">
              <a:cs typeface="B Nazanin" panose="00000400000000000000" pitchFamily="2" charset="-78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3"/>
              </a:rPr>
              <a:t>sample</a:t>
            </a:r>
            <a:r>
              <a:rPr lang="en-US" sz="1200" b="1" dirty="0">
                <a:latin typeface="Consolas" panose="020B0609020204030204" pitchFamily="49" charset="0"/>
              </a:rPr>
              <a:t>(frac=0.5)</a:t>
            </a:r>
          </a:p>
          <a:p>
            <a:pPr marL="174625" algn="r" rtl="1"/>
            <a:r>
              <a:rPr lang="fa-IR" sz="1200" b="1" dirty="0">
                <a:cs typeface="B Nazanin" panose="00000400000000000000" pitchFamily="2" charset="-78"/>
              </a:rPr>
              <a:t>انتخاب بخشی از ردیف (سطر) ها به صورت تصادفی</a:t>
            </a:r>
            <a:endParaRPr lang="en-US" sz="1200" b="1" dirty="0">
              <a:cs typeface="B Nazanin" panose="00000400000000000000" pitchFamily="2" charset="-78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3"/>
              </a:rPr>
              <a:t>sample</a:t>
            </a:r>
            <a:r>
              <a:rPr lang="en-US" sz="1200" b="1" dirty="0">
                <a:latin typeface="Consolas" panose="020B0609020204030204" pitchFamily="49" charset="0"/>
              </a:rPr>
              <a:t>(n=10) </a:t>
            </a:r>
            <a:endParaRPr lang="fa-IR" sz="1200" b="1" dirty="0">
              <a:latin typeface="Consolas" panose="020B0609020204030204" pitchFamily="49" charset="0"/>
            </a:endParaRPr>
          </a:p>
          <a:p>
            <a:pPr algn="r" rtl="1"/>
            <a:r>
              <a:rPr lang="fa-IR" sz="1200" b="1" dirty="0">
                <a:cs typeface="B Nazanin" panose="00000400000000000000" pitchFamily="2" charset="-78"/>
              </a:rPr>
              <a:t>انتخاب </a:t>
            </a:r>
            <a:r>
              <a:rPr lang="en-US" sz="1200" b="1" dirty="0">
                <a:cs typeface="B Nazanin" panose="00000400000000000000" pitchFamily="2" charset="-78"/>
              </a:rPr>
              <a:t>n</a:t>
            </a:r>
            <a:r>
              <a:rPr lang="fa-IR" sz="1200" b="1" dirty="0">
                <a:cs typeface="B Nazanin" panose="00000400000000000000" pitchFamily="2" charset="-78"/>
              </a:rPr>
              <a:t> ردیف (سطر) به صورت تصادفی</a:t>
            </a:r>
            <a:endParaRPr lang="en-US" sz="1200" b="1" dirty="0">
              <a:cs typeface="B Nazanin" panose="00000400000000000000" pitchFamily="2" charset="-78"/>
            </a:endParaRPr>
          </a:p>
          <a:p>
            <a:pPr marL="185738" indent="-185738"/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nlargest</a:t>
            </a:r>
            <a:r>
              <a:rPr lang="en-US" sz="1200" b="1" dirty="0">
                <a:latin typeface="Consolas" panose="020B0609020204030204" pitchFamily="49" charset="0"/>
              </a:rPr>
              <a:t>(n, 'value’)</a:t>
            </a:r>
            <a:endParaRPr lang="fa-IR" sz="1200" b="1" dirty="0">
              <a:latin typeface="Consolas" panose="020B0609020204030204" pitchFamily="49" charset="0"/>
            </a:endParaRPr>
          </a:p>
          <a:p>
            <a:pPr marL="185738" indent="-185738" algn="r" rtl="1"/>
            <a:r>
              <a:rPr lang="fa-IR" sz="1200" b="1" dirty="0">
                <a:latin typeface="Consolas" panose="020B0609020204030204" pitchFamily="49" charset="0"/>
                <a:cs typeface="B Nazanin" panose="00000400000000000000" pitchFamily="2" charset="-78"/>
              </a:rPr>
              <a:t>انتخاب و مرتب سازی </a:t>
            </a:r>
            <a:r>
              <a:rPr lang="en-US" sz="1200" b="1" dirty="0">
                <a:latin typeface="Consolas" panose="020B0609020204030204" pitchFamily="49" charset="0"/>
                <a:cs typeface="B Nazanin" panose="00000400000000000000" pitchFamily="2" charset="-78"/>
              </a:rPr>
              <a:t>n</a:t>
            </a:r>
            <a:r>
              <a:rPr lang="fa-IR" sz="1200" b="1" dirty="0">
                <a:latin typeface="Consolas" panose="020B0609020204030204" pitchFamily="49" charset="0"/>
                <a:cs typeface="B Nazanin" panose="00000400000000000000" pitchFamily="2" charset="-78"/>
              </a:rPr>
              <a:t> ورودی بالایی</a:t>
            </a:r>
          </a:p>
          <a:p>
            <a:pPr marL="185738" indent="-185738"/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nsmallest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pPr marL="185738" indent="-185738" algn="r" rtl="1"/>
            <a:r>
              <a:rPr lang="fa-IR" sz="1200" b="1" dirty="0">
                <a:latin typeface="Consolas" panose="020B0609020204030204" pitchFamily="49" charset="0"/>
                <a:cs typeface="B Nazanin" panose="00000400000000000000" pitchFamily="2" charset="-78"/>
              </a:rPr>
              <a:t>انتخاب و مرتب سازی </a:t>
            </a:r>
            <a:r>
              <a:rPr lang="en-US" sz="1200" b="1" dirty="0">
                <a:latin typeface="Consolas" panose="020B0609020204030204" pitchFamily="49" charset="0"/>
                <a:cs typeface="B Nazanin" panose="00000400000000000000" pitchFamily="2" charset="-78"/>
              </a:rPr>
              <a:t>n</a:t>
            </a:r>
            <a:r>
              <a:rPr lang="fa-IR" sz="1200" b="1" dirty="0">
                <a:latin typeface="Consolas" panose="020B0609020204030204" pitchFamily="49" charset="0"/>
                <a:cs typeface="B Nazanin" panose="00000400000000000000" pitchFamily="2" charset="-78"/>
              </a:rPr>
              <a:t> ورودی پایینی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head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92075" algn="r" rtl="1"/>
            <a:r>
              <a:rPr lang="fa-IR" sz="1200" b="1" dirty="0">
                <a:cs typeface="B Nazanin" panose="00000400000000000000" pitchFamily="2" charset="-78"/>
              </a:rPr>
              <a:t>انتخاب </a:t>
            </a:r>
            <a:r>
              <a:rPr lang="en-US" sz="1200" b="1" dirty="0">
                <a:cs typeface="B Nazanin" panose="00000400000000000000" pitchFamily="2" charset="-78"/>
              </a:rPr>
              <a:t>n</a:t>
            </a:r>
            <a:r>
              <a:rPr lang="fa-IR" sz="1200" b="1" dirty="0">
                <a:cs typeface="B Nazanin" panose="00000400000000000000" pitchFamily="2" charset="-78"/>
              </a:rPr>
              <a:t> ردیف (سطر) اول</a:t>
            </a:r>
            <a:endParaRPr lang="en-US" sz="1200" b="1" dirty="0">
              <a:cs typeface="B Nazanin" panose="00000400000000000000" pitchFamily="2" charset="-78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7"/>
              </a:rPr>
              <a:t>tail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92075" algn="r" rtl="1"/>
            <a:r>
              <a:rPr lang="fa-IR" sz="1200" b="1" dirty="0">
                <a:cs typeface="B Nazanin" panose="00000400000000000000" pitchFamily="2" charset="-78"/>
              </a:rPr>
              <a:t>انتخاب </a:t>
            </a:r>
            <a:r>
              <a:rPr lang="en-US" sz="1200" b="1" dirty="0">
                <a:cs typeface="B Nazanin" panose="00000400000000000000" pitchFamily="2" charset="-78"/>
              </a:rPr>
              <a:t>n</a:t>
            </a:r>
            <a:r>
              <a:rPr lang="fa-IR" sz="1200" b="1" dirty="0">
                <a:cs typeface="B Nazanin" panose="00000400000000000000" pitchFamily="2" charset="-78"/>
              </a:rPr>
              <a:t> ردیف (سطر) آخر</a:t>
            </a:r>
            <a:endParaRPr lang="en-US" sz="1200" b="1" dirty="0">
              <a:cs typeface="B Nazanin" panose="00000400000000000000" pitchFamily="2" charset="-78"/>
            </a:endParaRPr>
          </a:p>
        </p:txBody>
      </p:sp>
      <p:cxnSp>
        <p:nvCxnSpPr>
          <p:cNvPr id="128" name="Straight Arrow Connector 15">
            <a:extLst>
              <a:ext uri="{FF2B5EF4-FFF2-40B4-BE49-F238E27FC236}">
                <a16:creationId xmlns:a16="http://schemas.microsoft.com/office/drawing/2014/main" id="{1B179FD3-D87C-43C6-9671-6D677EB05CB2}"/>
              </a:ext>
            </a:extLst>
          </p:cNvPr>
          <p:cNvCxnSpPr>
            <a:cxnSpLocks/>
          </p:cNvCxnSpPr>
          <p:nvPr/>
        </p:nvCxnSpPr>
        <p:spPr>
          <a:xfrm>
            <a:off x="4968728" y="773912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87">
            <a:extLst>
              <a:ext uri="{FF2B5EF4-FFF2-40B4-BE49-F238E27FC236}">
                <a16:creationId xmlns:a16="http://schemas.microsoft.com/office/drawing/2014/main" id="{F5F40992-12E7-4888-9066-0239D8E68617}"/>
              </a:ext>
            </a:extLst>
          </p:cNvPr>
          <p:cNvSpPr txBox="1"/>
          <p:nvPr/>
        </p:nvSpPr>
        <p:spPr>
          <a:xfrm>
            <a:off x="7210127" y="6352804"/>
            <a:ext cx="3157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[['width’, 'length’, 'species’]]</a:t>
            </a:r>
          </a:p>
          <a:p>
            <a:pPr marL="180975" indent="-180975" algn="r" rtl="1"/>
            <a:r>
              <a:rPr lang="fa-IR" sz="1200" b="1" dirty="0">
                <a:cs typeface="B Nazanin" panose="00000400000000000000" pitchFamily="2" charset="-78"/>
              </a:rPr>
              <a:t>انتخاب چندین ستون با اسامی مشخص</a:t>
            </a:r>
            <a:endParaRPr lang="en-US" sz="1200" b="1" dirty="0">
              <a:cs typeface="B Nazanin" panose="00000400000000000000" pitchFamily="2" charset="-78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['width']  </a:t>
            </a:r>
            <a:r>
              <a:rPr lang="en-US" sz="1200" i="1" dirty="0"/>
              <a:t>or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pPr algn="r" rtl="1"/>
            <a:r>
              <a:rPr lang="fa-IR" sz="1200" b="1" dirty="0">
                <a:cs typeface="B Nazanin" panose="00000400000000000000" pitchFamily="2" charset="-78"/>
              </a:rPr>
              <a:t>انتخاب یک ستون با نام مشخص</a:t>
            </a:r>
            <a:endParaRPr lang="en-US" sz="1200" b="1" dirty="0">
              <a:cs typeface="B Nazanin" panose="00000400000000000000" pitchFamily="2" charset="-78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8"/>
              </a:rPr>
              <a:t>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’)</a:t>
            </a:r>
          </a:p>
          <a:p>
            <a:pPr algn="r" rtl="1"/>
            <a:r>
              <a:rPr lang="fa-IR" sz="1200" b="1" dirty="0">
                <a:cs typeface="B Nazanin" panose="00000400000000000000" pitchFamily="2" charset="-78"/>
              </a:rPr>
              <a:t>انتخاب ستون هایی که با عبارت منظم </a:t>
            </a:r>
            <a:r>
              <a:rPr lang="en-US" sz="1200" b="1" dirty="0">
                <a:cs typeface="B Nazanin" panose="00000400000000000000" pitchFamily="2" charset="-78"/>
              </a:rPr>
              <a:t>regex</a:t>
            </a:r>
            <a:r>
              <a:rPr lang="fa-IR" sz="1200" b="1" dirty="0">
                <a:cs typeface="B Nazanin" panose="00000400000000000000" pitchFamily="2" charset="-78"/>
              </a:rPr>
              <a:t> مطابقت دارند</a:t>
            </a:r>
            <a:endParaRPr lang="en-US" sz="1200" b="1" dirty="0"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  <p:sp>
        <p:nvSpPr>
          <p:cNvPr id="132" name="TextBox 88">
            <a:extLst>
              <a:ext uri="{FF2B5EF4-FFF2-40B4-BE49-F238E27FC236}">
                <a16:creationId xmlns:a16="http://schemas.microsoft.com/office/drawing/2014/main" id="{A522A266-2B4A-44FB-A568-84B63A784BD5}"/>
              </a:ext>
            </a:extLst>
          </p:cNvPr>
          <p:cNvSpPr txBox="1"/>
          <p:nvPr/>
        </p:nvSpPr>
        <p:spPr>
          <a:xfrm>
            <a:off x="10579579" y="6935143"/>
            <a:ext cx="3460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9"/>
              </a:rPr>
              <a:t>iloc</a:t>
            </a:r>
            <a:r>
              <a:rPr lang="en-US" sz="1200" b="1" dirty="0">
                <a:latin typeface="Consolas" panose="020B0609020204030204" pitchFamily="49" charset="0"/>
              </a:rPr>
              <a:t>[10:20]</a:t>
            </a:r>
          </a:p>
          <a:p>
            <a:pPr marL="185738" algn="r" rtl="1"/>
            <a:r>
              <a:rPr lang="fa-IR" sz="1200" b="1" dirty="0">
                <a:cs typeface="B Nazanin" panose="00000400000000000000" pitchFamily="2" charset="-78"/>
              </a:rPr>
              <a:t>ردیف (سطر) ۱۰-۲۰ را انتخاب می کند</a:t>
            </a:r>
            <a:endParaRPr lang="en-US" sz="1200" b="1" dirty="0">
              <a:cs typeface="B Nazanin" panose="00000400000000000000" pitchFamily="2" charset="-78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9"/>
              </a:rPr>
              <a:t>iloc</a:t>
            </a:r>
            <a:r>
              <a:rPr lang="en-US" sz="1200" b="1" dirty="0">
                <a:latin typeface="Consolas" panose="020B0609020204030204" pitchFamily="49" charset="0"/>
              </a:rPr>
              <a:t>[:, [1, 2, 5]]</a:t>
            </a:r>
          </a:p>
          <a:p>
            <a:pPr algn="r" rtl="1"/>
            <a:r>
              <a:rPr lang="fa-IR" sz="1200" b="1" dirty="0">
                <a:latin typeface="Consolas" panose="020B0609020204030204" pitchFamily="49" charset="0"/>
                <a:cs typeface="B Nazanin" panose="00000400000000000000" pitchFamily="2" charset="-78"/>
              </a:rPr>
              <a:t>ستون ها را در موقعیت های 1، 2 و 5 انتخاب می کند (ستون اول 0 است).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0"/>
              </a:rPr>
              <a:t>loc</a:t>
            </a:r>
            <a:r>
              <a:rPr lang="en-US" sz="1200" b="1" dirty="0">
                <a:latin typeface="Consolas" panose="020B0609020204030204" pitchFamily="49" charset="0"/>
              </a:rPr>
              <a:t>[:, 'x2':'x4’]</a:t>
            </a:r>
          </a:p>
          <a:p>
            <a:pPr algn="r" rtl="1"/>
            <a:r>
              <a:rPr lang="fa-IR" sz="1200" b="1" dirty="0">
                <a:latin typeface="Consolas" panose="020B0609020204030204" pitchFamily="49" charset="0"/>
                <a:cs typeface="B Nazanin" panose="00000400000000000000" pitchFamily="2" charset="-78"/>
              </a:rPr>
              <a:t>تمام ستون های بین </a:t>
            </a:r>
            <a:r>
              <a:rPr lang="en-US" sz="1200" b="1" dirty="0">
                <a:latin typeface="Consolas" panose="020B0609020204030204" pitchFamily="49" charset="0"/>
                <a:cs typeface="B Nazanin" panose="00000400000000000000" pitchFamily="2" charset="-78"/>
              </a:rPr>
              <a:t>x2 </a:t>
            </a:r>
            <a:r>
              <a:rPr lang="fa-IR" sz="1200" b="1" dirty="0">
                <a:latin typeface="Consolas" panose="020B0609020204030204" pitchFamily="49" charset="0"/>
                <a:cs typeface="B Nazanin" panose="00000400000000000000" pitchFamily="2" charset="-78"/>
              </a:rPr>
              <a:t> و </a:t>
            </a:r>
            <a:r>
              <a:rPr lang="en-US" sz="1200" b="1" dirty="0">
                <a:latin typeface="Consolas" panose="020B0609020204030204" pitchFamily="49" charset="0"/>
                <a:cs typeface="B Nazanin" panose="00000400000000000000" pitchFamily="2" charset="-78"/>
              </a:rPr>
              <a:t>X4</a:t>
            </a:r>
            <a:r>
              <a:rPr lang="fa-IR" sz="1200" b="1" dirty="0">
                <a:latin typeface="Consolas" panose="020B0609020204030204" pitchFamily="49" charset="0"/>
                <a:cs typeface="B Nazanin" panose="00000400000000000000" pitchFamily="2" charset="-78"/>
              </a:rPr>
              <a:t> را انتخاب می کند.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0"/>
              </a:rPr>
              <a:t>loc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['a'] &gt; 10, ['a’, 'c’]]</a:t>
            </a:r>
            <a:endParaRPr lang="fa-IR" sz="1200" b="1" dirty="0">
              <a:latin typeface="Consolas" panose="020B0609020204030204" pitchFamily="49" charset="0"/>
            </a:endParaRPr>
          </a:p>
          <a:p>
            <a:pPr algn="r" rtl="1"/>
            <a:r>
              <a:rPr lang="en-US" sz="1200" b="1" dirty="0">
                <a:cs typeface="B Nazanin" panose="00000400000000000000" pitchFamily="2" charset="-78"/>
              </a:rPr>
              <a:t> </a:t>
            </a:r>
            <a:r>
              <a:rPr lang="fa-IR" sz="1200" b="1" dirty="0">
                <a:cs typeface="B Nazanin" panose="00000400000000000000" pitchFamily="2" charset="-78"/>
              </a:rPr>
              <a:t>ردیف (سطر) هایی که شرط منطقی را دارند و فقط ستون های مشخص شده را انتخاب می کند.</a:t>
            </a:r>
            <a:endParaRPr lang="en-US" sz="1200" b="1" dirty="0">
              <a:cs typeface="B Nazanin" panose="00000400000000000000" pitchFamily="2" charset="-78"/>
            </a:endParaRPr>
          </a:p>
          <a:p>
            <a:pPr marL="180975" indent="-180975"/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iat</a:t>
            </a:r>
            <a:r>
              <a:rPr lang="en-US" sz="1200" b="1" dirty="0">
                <a:latin typeface="Consolas" panose="020B0609020204030204" pitchFamily="49" charset="0"/>
              </a:rPr>
              <a:t>[1, 2] </a:t>
            </a:r>
            <a:r>
              <a:rPr lang="fa-IR" sz="1200" b="1" dirty="0">
                <a:cs typeface="B Nazanin" panose="00000400000000000000" pitchFamily="2" charset="-78"/>
              </a:rPr>
              <a:t>دسترسی به مقدار واحد براساس ایندکس</a:t>
            </a:r>
            <a:endParaRPr lang="en-US" sz="1200" b="1" dirty="0">
              <a:cs typeface="B Nazanin" panose="00000400000000000000" pitchFamily="2" charset="-78"/>
            </a:endParaRPr>
          </a:p>
          <a:p>
            <a:pPr marL="180975" indent="-180975"/>
            <a:r>
              <a:rPr lang="en-US" sz="1200" b="1" dirty="0">
                <a:latin typeface="Consolas" panose="020B0609020204030204" pitchFamily="49" charset="0"/>
              </a:rPr>
              <a:t>df.</a:t>
            </a:r>
            <a:r>
              <a:rPr lang="en-US" sz="1200" b="1" dirty="0">
                <a:latin typeface="Consolas" panose="020B0609020204030204" pitchFamily="49" charset="0"/>
                <a:hlinkClick r:id="rId32"/>
              </a:rPr>
              <a:t>at</a:t>
            </a:r>
            <a:r>
              <a:rPr lang="en-US" sz="1200" b="1" dirty="0">
                <a:latin typeface="Consolas" panose="020B0609020204030204" pitchFamily="49" charset="0"/>
              </a:rPr>
              <a:t>[4, 'A’] </a:t>
            </a:r>
            <a:r>
              <a:rPr lang="fa-IR" sz="1200" b="1" dirty="0">
                <a:cs typeface="B Nazanin" panose="00000400000000000000" pitchFamily="2" charset="-78"/>
              </a:rPr>
              <a:t>دسترسی به مقدار واحد توسط برچسب</a:t>
            </a:r>
            <a:endParaRPr lang="en-US" sz="1200" b="1" dirty="0">
              <a:latin typeface="Consolas" panose="020B0609020204030204" pitchFamily="49" charset="0"/>
              <a:cs typeface="B Nazanin" panose="00000400000000000000" pitchFamily="2" charset="-78"/>
            </a:endParaRPr>
          </a:p>
        </p:txBody>
      </p:sp>
      <p:sp>
        <p:nvSpPr>
          <p:cNvPr id="133" name="Rounded Rectangle 77">
            <a:extLst>
              <a:ext uri="{FF2B5EF4-FFF2-40B4-BE49-F238E27FC236}">
                <a16:creationId xmlns:a16="http://schemas.microsoft.com/office/drawing/2014/main" id="{0097C3B6-F146-4569-9341-299B9B462387}"/>
              </a:ext>
            </a:extLst>
          </p:cNvPr>
          <p:cNvSpPr/>
          <p:nvPr/>
        </p:nvSpPr>
        <p:spPr>
          <a:xfrm>
            <a:off x="3850499" y="5399460"/>
            <a:ext cx="3254826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2000" b="1" dirty="0">
                <a:solidFill>
                  <a:schemeClr val="bg1"/>
                </a:solidFill>
                <a:cs typeface="B Nazanin" panose="00000400000000000000" pitchFamily="2" charset="-7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مشاهدات زیر مجموعه</a:t>
            </a:r>
            <a:r>
              <a:rPr lang="ar-SA" sz="2000" b="1" dirty="0">
                <a:solidFill>
                  <a:schemeClr val="bg1"/>
                </a:solidFill>
                <a:cs typeface="B Nazanin" panose="00000400000000000000" pitchFamily="2" charset="-78"/>
              </a:rPr>
              <a:t> - ردیف (سطر)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sp>
        <p:nvSpPr>
          <p:cNvPr id="134" name="Rounded Rectangle 77">
            <a:extLst>
              <a:ext uri="{FF2B5EF4-FFF2-40B4-BE49-F238E27FC236}">
                <a16:creationId xmlns:a16="http://schemas.microsoft.com/office/drawing/2014/main" id="{9D99A3F5-C570-48DC-ABD3-8B37570D4155}"/>
              </a:ext>
            </a:extLst>
          </p:cNvPr>
          <p:cNvSpPr/>
          <p:nvPr/>
        </p:nvSpPr>
        <p:spPr>
          <a:xfrm>
            <a:off x="7181809" y="5399460"/>
            <a:ext cx="3369452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>
                <a:solidFill>
                  <a:schemeClr val="bg1"/>
                </a:solidFill>
                <a:cs typeface="B Nazanin" panose="00000400000000000000" pitchFamily="2" charset="-7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متغییر های زیرمجموعه</a:t>
            </a:r>
            <a:r>
              <a:rPr lang="fa-IR" sz="2000" b="1" dirty="0">
                <a:solidFill>
                  <a:schemeClr val="bg1"/>
                </a:solidFill>
                <a:cs typeface="B Nazanin" panose="00000400000000000000" pitchFamily="2" charset="-78"/>
              </a:rPr>
              <a:t> – ستون ها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sp>
        <p:nvSpPr>
          <p:cNvPr id="135" name="Rounded Rectangle 77">
            <a:extLst>
              <a:ext uri="{FF2B5EF4-FFF2-40B4-BE49-F238E27FC236}">
                <a16:creationId xmlns:a16="http://schemas.microsoft.com/office/drawing/2014/main" id="{7DEE9750-25FE-4E54-B704-E0848A55B30A}"/>
              </a:ext>
            </a:extLst>
          </p:cNvPr>
          <p:cNvSpPr/>
          <p:nvPr/>
        </p:nvSpPr>
        <p:spPr>
          <a:xfrm>
            <a:off x="10586567" y="5399459"/>
            <a:ext cx="3369452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2000" b="1" dirty="0">
                <a:solidFill>
                  <a:schemeClr val="bg1"/>
                </a:solidFill>
                <a:cs typeface="B Nazanin" panose="00000400000000000000" pitchFamily="2" charset="-78"/>
              </a:rPr>
              <a:t>زیر مجموعه ها - ردیف ها و ستون ها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36" name="TextBox 88">
            <a:extLst>
              <a:ext uri="{FF2B5EF4-FFF2-40B4-BE49-F238E27FC236}">
                <a16:creationId xmlns:a16="http://schemas.microsoft.com/office/drawing/2014/main" id="{3A13955A-3755-41F3-BC06-155E2C841128}"/>
              </a:ext>
            </a:extLst>
          </p:cNvPr>
          <p:cNvSpPr txBox="1"/>
          <p:nvPr/>
        </p:nvSpPr>
        <p:spPr>
          <a:xfrm>
            <a:off x="10593385" y="5823912"/>
            <a:ext cx="3420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1200" b="1" dirty="0">
                <a:cs typeface="B Nazanin" panose="00000400000000000000" pitchFamily="2" charset="-78"/>
              </a:rPr>
              <a:t>از </a:t>
            </a:r>
            <a:r>
              <a:rPr lang="en-US" sz="1200" b="1" dirty="0">
                <a:cs typeface="B Nazanin" panose="00000400000000000000" pitchFamily="2" charset="-78"/>
              </a:rPr>
              <a:t> </a:t>
            </a:r>
            <a:r>
              <a:rPr lang="en-US" sz="1200" b="1" dirty="0" err="1">
                <a:cs typeface="B Nazanin" panose="00000400000000000000" pitchFamily="2" charset="-78"/>
              </a:rPr>
              <a:t>df.loc</a:t>
            </a:r>
            <a:r>
              <a:rPr lang="en-US" sz="1200" b="1" dirty="0">
                <a:cs typeface="B Nazanin" panose="00000400000000000000" pitchFamily="2" charset="-78"/>
              </a:rPr>
              <a:t>[] </a:t>
            </a:r>
            <a:r>
              <a:rPr lang="ar-SA" sz="1200" b="1" dirty="0">
                <a:cs typeface="B Nazanin" panose="00000400000000000000" pitchFamily="2" charset="-78"/>
              </a:rPr>
              <a:t>و </a:t>
            </a:r>
            <a:r>
              <a:rPr lang="en-US" sz="1200" b="1" dirty="0">
                <a:cs typeface="B Nazanin" panose="00000400000000000000" pitchFamily="2" charset="-78"/>
              </a:rPr>
              <a:t> </a:t>
            </a:r>
            <a:r>
              <a:rPr lang="en-US" sz="1200" b="1" dirty="0" err="1">
                <a:cs typeface="B Nazanin" panose="00000400000000000000" pitchFamily="2" charset="-78"/>
              </a:rPr>
              <a:t>df.iloc</a:t>
            </a:r>
            <a:r>
              <a:rPr lang="en-US" sz="1200" b="1" dirty="0">
                <a:cs typeface="B Nazanin" panose="00000400000000000000" pitchFamily="2" charset="-78"/>
              </a:rPr>
              <a:t>[] </a:t>
            </a:r>
            <a:r>
              <a:rPr lang="ar-SA" sz="1200" b="1" dirty="0">
                <a:cs typeface="B Nazanin" panose="00000400000000000000" pitchFamily="2" charset="-78"/>
              </a:rPr>
              <a:t>برای انتخاب فقط سطر، فقط ستون یا هر دو استفاده کنید.</a:t>
            </a:r>
            <a:br>
              <a:rPr lang="en-US" sz="1200" b="1" dirty="0">
                <a:cs typeface="B Nazanin" panose="00000400000000000000" pitchFamily="2" charset="-78"/>
              </a:rPr>
            </a:br>
            <a:r>
              <a:rPr lang="ar-SA" sz="1200" b="1" dirty="0">
                <a:cs typeface="B Nazanin" panose="00000400000000000000" pitchFamily="2" charset="-78"/>
              </a:rPr>
              <a:t>از </a:t>
            </a:r>
            <a:r>
              <a:rPr lang="en-US" sz="1200" b="1" dirty="0">
                <a:cs typeface="B Nazanin" panose="00000400000000000000" pitchFamily="2" charset="-78"/>
              </a:rPr>
              <a:t>df.at[] </a:t>
            </a:r>
            <a:r>
              <a:rPr lang="fa-IR" sz="1200" b="1" dirty="0">
                <a:cs typeface="B Nazanin" panose="00000400000000000000" pitchFamily="2" charset="-78"/>
              </a:rPr>
              <a:t> </a:t>
            </a:r>
            <a:r>
              <a:rPr lang="ar-SA" sz="1200" b="1" dirty="0">
                <a:cs typeface="B Nazanin" panose="00000400000000000000" pitchFamily="2" charset="-78"/>
              </a:rPr>
              <a:t>و </a:t>
            </a:r>
            <a:r>
              <a:rPr lang="en-US" sz="1200" b="1" dirty="0" err="1">
                <a:cs typeface="B Nazanin" panose="00000400000000000000" pitchFamily="2" charset="-78"/>
              </a:rPr>
              <a:t>df.iat</a:t>
            </a:r>
            <a:r>
              <a:rPr lang="en-US" sz="1200" b="1" dirty="0">
                <a:cs typeface="B Nazanin" panose="00000400000000000000" pitchFamily="2" charset="-78"/>
              </a:rPr>
              <a:t>[] </a:t>
            </a:r>
            <a:r>
              <a:rPr lang="fa-IR" sz="1200" b="1" dirty="0">
                <a:cs typeface="B Nazanin" panose="00000400000000000000" pitchFamily="2" charset="-78"/>
              </a:rPr>
              <a:t> </a:t>
            </a:r>
            <a:r>
              <a:rPr lang="ar-SA" sz="1200" b="1" dirty="0">
                <a:cs typeface="B Nazanin" panose="00000400000000000000" pitchFamily="2" charset="-78"/>
              </a:rPr>
              <a:t>برای دسترسی به یک مقدار واحد توسط ردیف (سطر) و ستون استفاده کنید.</a:t>
            </a:r>
            <a:endParaRPr lang="en-US" sz="1200" b="1" dirty="0">
              <a:cs typeface="B Nazanin" panose="00000400000000000000" pitchFamily="2" charset="-78"/>
            </a:endParaRPr>
          </a:p>
          <a:p>
            <a:pPr algn="r" rtl="1"/>
            <a:r>
              <a:rPr lang="fa-IR" sz="1200" b="1" dirty="0">
                <a:cs typeface="B Nazanin" panose="00000400000000000000" pitchFamily="2" charset="-78"/>
              </a:rPr>
              <a:t>ایندکس اول ردیف (سطر) ها را انتخاب می کند ، ایندکس دوم ستون ها را</a:t>
            </a:r>
            <a:endParaRPr lang="en-US" sz="1200" b="1" dirty="0">
              <a:cs typeface="B Nazanin" panose="00000400000000000000" pitchFamily="2" charset="-78"/>
            </a:endParaRPr>
          </a:p>
        </p:txBody>
      </p:sp>
      <p:sp>
        <p:nvSpPr>
          <p:cNvPr id="138" name="TextBox 19">
            <a:extLst>
              <a:ext uri="{FF2B5EF4-FFF2-40B4-BE49-F238E27FC236}">
                <a16:creationId xmlns:a16="http://schemas.microsoft.com/office/drawing/2014/main" id="{FCA29DAE-0ACA-47D4-ADA7-E2C56E817316}"/>
              </a:ext>
            </a:extLst>
          </p:cNvPr>
          <p:cNvSpPr txBox="1"/>
          <p:nvPr/>
        </p:nvSpPr>
        <p:spPr>
          <a:xfrm>
            <a:off x="75390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33"/>
              </a:rPr>
              <a:t>http</a:t>
            </a:r>
            <a:r>
              <a:rPr lang="en-US" sz="800" dirty="0">
                <a:hlinkClick r:id="rId33"/>
              </a:rPr>
              <a:t>://pandas.pydata.</a:t>
            </a:r>
            <a:r>
              <a:rPr lang="en-US" sz="800">
                <a:hlinkClick r:id="rId33"/>
              </a:rPr>
              <a:t>org/</a:t>
            </a:r>
            <a:r>
              <a:rPr lang="en-US" sz="800"/>
              <a:t> originally written by Irv Lustig, </a:t>
            </a:r>
            <a:r>
              <a:rPr lang="en-US" sz="800">
                <a:hlinkClick r:id="rId34"/>
              </a:rPr>
              <a:t>Princeton Consultants</a:t>
            </a:r>
            <a:r>
              <a:rPr lang="en-US" sz="800"/>
              <a:t>,  inspired </a:t>
            </a:r>
            <a:r>
              <a:rPr lang="en-US" sz="800" dirty="0"/>
              <a:t>by </a:t>
            </a:r>
            <a:r>
              <a:rPr lang="en-US" sz="800" dirty="0" err="1">
                <a:hlinkClick r:id="rId35"/>
              </a:rPr>
              <a:t>Rstudio</a:t>
            </a:r>
            <a:r>
              <a:rPr lang="en-US" sz="800" dirty="0">
                <a:hlinkClick r:id="rId35"/>
              </a:rPr>
              <a:t> Data </a:t>
            </a:r>
            <a:r>
              <a:rPr lang="en-US" sz="800">
                <a:hlinkClick r:id="rId35"/>
              </a:rPr>
              <a:t>Wrangling Cheatsheet</a:t>
            </a:r>
            <a:endParaRPr lang="en-US" sz="800" dirty="0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9752F39A-617F-4D8B-BC67-9FBAD6B2EC71}"/>
              </a:ext>
            </a:extLst>
          </p:cNvPr>
          <p:cNvSpPr/>
          <p:nvPr/>
        </p:nvSpPr>
        <p:spPr>
          <a:xfrm>
            <a:off x="7181809" y="7729466"/>
            <a:ext cx="3369452" cy="381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>
                <a:solidFill>
                  <a:schemeClr val="bg1"/>
                </a:solidFill>
                <a:cs typeface="B Nazanin" panose="00000400000000000000" pitchFamily="2" charset="-78"/>
              </a:rPr>
              <a:t>استفاده از </a:t>
            </a:r>
            <a:r>
              <a:rPr lang="en-US" sz="2000" b="1" dirty="0">
                <a:solidFill>
                  <a:schemeClr val="bg1"/>
                </a:solidFill>
                <a:cs typeface="B Nazanin" panose="00000400000000000000" pitchFamily="2" charset="-78"/>
                <a:hlinkClick r:id="rId3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query</a:t>
            </a:r>
            <a:endParaRPr lang="en-US" sz="20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79" name="TextBox 87">
            <a:extLst>
              <a:ext uri="{FF2B5EF4-FFF2-40B4-BE49-F238E27FC236}">
                <a16:creationId xmlns:a16="http://schemas.microsoft.com/office/drawing/2014/main" id="{8D6A83F3-5571-452B-808F-1C8D1DD8F525}"/>
              </a:ext>
            </a:extLst>
          </p:cNvPr>
          <p:cNvSpPr txBox="1"/>
          <p:nvPr/>
        </p:nvSpPr>
        <p:spPr>
          <a:xfrm>
            <a:off x="7210127" y="8100605"/>
            <a:ext cx="3454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200" b="1" dirty="0">
                <a:cs typeface="B Nazanin" panose="00000400000000000000" pitchFamily="2" charset="-78"/>
              </a:rPr>
              <a:t>query()</a:t>
            </a:r>
            <a:r>
              <a:rPr lang="fa-IR" sz="1200" b="1" dirty="0">
                <a:cs typeface="B Nazanin" panose="00000400000000000000" pitchFamily="2" charset="-78"/>
              </a:rPr>
              <a:t> با استفاده از عبارات بولی توانایی فیلتر کردن ردیف (سطر) ها را ایجاد می کند</a:t>
            </a:r>
            <a:endParaRPr lang="en-US" sz="1200" b="1" dirty="0">
              <a:cs typeface="B Nazanin" panose="00000400000000000000" pitchFamily="2" charset="-78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6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('Length &gt; 7')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6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('Length &gt; 7 and Width &lt; 8')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6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Name.str.startswith</a:t>
            </a:r>
            <a:r>
              <a:rPr lang="en-US" sz="1200" b="1" dirty="0">
                <a:latin typeface="Consolas" panose="020B0609020204030204" pitchFamily="49" charset="0"/>
              </a:rPr>
              <a:t>("</a:t>
            </a:r>
            <a:r>
              <a:rPr lang="en-US" sz="1200" b="1" dirty="0" err="1">
                <a:latin typeface="Consolas" panose="020B0609020204030204" pitchFamily="49" charset="0"/>
              </a:rPr>
              <a:t>abc</a:t>
            </a:r>
            <a:r>
              <a:rPr lang="en-US" sz="1200" b="1" dirty="0">
                <a:latin typeface="Consolas" panose="020B0609020204030204" pitchFamily="49" charset="0"/>
              </a:rPr>
              <a:t>")', 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        </a:t>
            </a:r>
            <a:r>
              <a:rPr lang="en-US" sz="1000" b="1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 engine="python")</a:t>
            </a:r>
          </a:p>
        </p:txBody>
      </p:sp>
      <p:cxnSp>
        <p:nvCxnSpPr>
          <p:cNvPr id="88" name="Straight Arrow Connector 15">
            <a:extLst>
              <a:ext uri="{FF2B5EF4-FFF2-40B4-BE49-F238E27FC236}">
                <a16:creationId xmlns:a16="http://schemas.microsoft.com/office/drawing/2014/main" id="{9DF27FDD-73CB-4A3D-8ADC-A697E02DF2A8}"/>
              </a:ext>
            </a:extLst>
          </p:cNvPr>
          <p:cNvCxnSpPr>
            <a:cxnSpLocks/>
          </p:cNvCxnSpPr>
          <p:nvPr/>
        </p:nvCxnSpPr>
        <p:spPr>
          <a:xfrm>
            <a:off x="5334610" y="763560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5">
            <a:extLst>
              <a:ext uri="{FF2B5EF4-FFF2-40B4-BE49-F238E27FC236}">
                <a16:creationId xmlns:a16="http://schemas.microsoft.com/office/drawing/2014/main" id="{4BF514E7-D5D9-4A81-BE49-1C7355CD28AB}"/>
              </a:ext>
            </a:extLst>
          </p:cNvPr>
          <p:cNvCxnSpPr>
            <a:cxnSpLocks/>
          </p:cNvCxnSpPr>
          <p:nvPr/>
        </p:nvCxnSpPr>
        <p:spPr>
          <a:xfrm>
            <a:off x="5694876" y="763560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45643" y="6535971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b="1" dirty="0">
                <a:solidFill>
                  <a:schemeClr val="bg1"/>
                </a:solidFill>
                <a:cs typeface="B Nazanin" panose="00000400000000000000" pitchFamily="2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خلاصه سازی داده</a:t>
            </a:r>
            <a:endParaRPr lang="en-US" sz="2683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800" b="1" dirty="0">
                <a:cs typeface="B Nazanin" panose="00000400000000000000" pitchFamily="2" charset="-78"/>
              </a:rPr>
              <a:t>ساخت ستون های جدید</a:t>
            </a:r>
            <a:endParaRPr lang="en-US" sz="2683" b="1" dirty="0">
              <a:cs typeface="B Nazanin" panose="00000400000000000000" pitchFamily="2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800" b="1" dirty="0">
                <a:solidFill>
                  <a:schemeClr val="bg1"/>
                </a:solidFill>
                <a:cs typeface="B Nazanin" panose="00000400000000000000" pitchFamily="2" charset="-7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ترکیب مجموعه داده ها</a:t>
            </a:r>
            <a:endParaRPr lang="en-US" sz="2683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4"/>
              </a:rPr>
              <a:t>value_counts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algn="r" rtl="1"/>
            <a:r>
              <a:rPr lang="fa-IR" sz="1200" b="1" dirty="0">
                <a:latin typeface="Consolas" panose="020B0609020204030204" pitchFamily="49" charset="0"/>
                <a:cs typeface="B Nazanin" panose="00000400000000000000" pitchFamily="2" charset="-78"/>
              </a:rPr>
              <a:t>تعداد ردیف (سطر) ها را با هر مقدار منحصر به فرد متغیر بشمارید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 algn="r" rtl="1"/>
            <a:r>
              <a:rPr lang="en-US" sz="1200" b="1" dirty="0">
                <a:cs typeface="B Nazanin" panose="00000400000000000000" pitchFamily="2" charset="-78"/>
              </a:rPr>
              <a:t> </a:t>
            </a:r>
            <a:r>
              <a:rPr lang="fa-IR" sz="1200" b="1" dirty="0">
                <a:cs typeface="B Nazanin" panose="00000400000000000000" pitchFamily="2" charset="-78"/>
              </a:rPr>
              <a:t>تعداد ردیف (سطر) های </a:t>
            </a:r>
            <a:r>
              <a:rPr lang="en-US" sz="1200" b="1" dirty="0" err="1">
                <a:cs typeface="B Nazanin" panose="00000400000000000000" pitchFamily="2" charset="-78"/>
              </a:rPr>
              <a:t>DataFrame</a:t>
            </a:r>
            <a:endParaRPr lang="en-US" sz="1200" b="1" dirty="0">
              <a:cs typeface="B Nazanin" panose="00000400000000000000" pitchFamily="2" charset="-78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5"/>
              </a:rPr>
              <a:t>shape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2075" algn="r" rtl="1"/>
            <a:r>
              <a:rPr lang="fa-IR" sz="1200" b="1" dirty="0">
                <a:cs typeface="B Nazanin" panose="00000400000000000000" pitchFamily="2" charset="-78"/>
              </a:rPr>
              <a:t>تاپلی از تعداد ردیف (سطر) ها و تعداد ستون ها در</a:t>
            </a:r>
            <a:r>
              <a:rPr lang="en-US" sz="1200" b="1" dirty="0">
                <a:cs typeface="B Nazanin" panose="00000400000000000000" pitchFamily="2" charset="-78"/>
              </a:rPr>
              <a:t> </a:t>
            </a:r>
            <a:r>
              <a:rPr lang="fa-IR" sz="1200" b="1" dirty="0">
                <a:cs typeface="B Nazanin" panose="00000400000000000000" pitchFamily="2" charset="-78"/>
              </a:rPr>
              <a:t> </a:t>
            </a:r>
            <a:r>
              <a:rPr lang="en-US" sz="1200" b="1" dirty="0" err="1">
                <a:cs typeface="B Nazanin" panose="00000400000000000000" pitchFamily="2" charset="-78"/>
              </a:rPr>
              <a:t>DataFrame</a:t>
            </a:r>
            <a:endParaRPr lang="en-US" sz="1200" b="1" dirty="0">
              <a:cs typeface="B Nazanin" panose="00000400000000000000" pitchFamily="2" charset="-78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 algn="r" rtl="1"/>
            <a:r>
              <a:rPr lang="fa-IR" sz="1200" b="1" dirty="0">
                <a:cs typeface="B Nazanin" panose="00000400000000000000" pitchFamily="2" charset="-78"/>
              </a:rPr>
              <a:t>تعداد مقادیر متمایز در یک ستون </a:t>
            </a:r>
            <a:endParaRPr lang="en-US" sz="1200" b="1" dirty="0">
              <a:cs typeface="B Nazanin" panose="00000400000000000000" pitchFamily="2" charset="-78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2075" algn="r" rtl="1"/>
            <a:r>
              <a:rPr lang="ar-SA" sz="1200" b="1" dirty="0">
                <a:cs typeface="B Nazanin" panose="00000400000000000000" pitchFamily="2" charset="-78"/>
              </a:rPr>
              <a:t>توصیف و آمار پایه برای هر ستون (یا </a:t>
            </a:r>
            <a:r>
              <a:rPr lang="en-US" sz="1200" b="1" dirty="0" err="1">
                <a:cs typeface="B Nazanin" panose="00000400000000000000" pitchFamily="2" charset="-78"/>
              </a:rPr>
              <a:t>GroupBy</a:t>
            </a:r>
            <a:r>
              <a:rPr lang="fa-IR" sz="1200" b="1" dirty="0">
                <a:cs typeface="B Nazanin" panose="00000400000000000000" pitchFamily="2" charset="-78"/>
              </a:rPr>
              <a:t>)</a:t>
            </a:r>
            <a:endParaRPr lang="en-US" sz="1200" b="1" dirty="0">
              <a:cs typeface="B Nazanin" panose="00000400000000000000" pitchFamily="2" charset="-7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52582"/>
              </p:ext>
            </p:extLst>
          </p:nvPr>
        </p:nvGraphicFramePr>
        <p:xfrm>
          <a:off x="838910" y="2568009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678884"/>
              </p:ext>
            </p:extLst>
          </p:nvPr>
        </p:nvGraphicFramePr>
        <p:xfrm>
          <a:off x="2616518" y="2547946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826293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3097027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b="1" dirty="0">
                <a:cs typeface="B Nazanin" panose="00000400000000000000" pitchFamily="2" charset="-78"/>
              </a:rPr>
              <a:t>پانداس </a:t>
            </a:r>
            <a:r>
              <a:rPr lang="ar-SA" sz="1200" b="1" dirty="0">
                <a:cs typeface="B Nazanin" panose="00000400000000000000" pitchFamily="2" charset="-78"/>
              </a:rPr>
              <a:t>مجموعه بزرگی از توابع خلاصه را ارائه می دهد که بر روی انواع مختلف اشیاء پاندا</a:t>
            </a:r>
            <a:r>
              <a:rPr lang="fa-IR" sz="1200" b="1" dirty="0">
                <a:cs typeface="B Nazanin" panose="00000400000000000000" pitchFamily="2" charset="-78"/>
              </a:rPr>
              <a:t>س</a:t>
            </a:r>
            <a:r>
              <a:rPr lang="ar-SA" sz="1200" b="1" dirty="0">
                <a:cs typeface="B Nazanin" panose="00000400000000000000" pitchFamily="2" charset="-78"/>
              </a:rPr>
              <a:t> (ستون های </a:t>
            </a:r>
            <a:r>
              <a:rPr lang="en-US" sz="1200" b="1" dirty="0" err="1">
                <a:cs typeface="B Nazanin" panose="00000400000000000000" pitchFamily="2" charset="-78"/>
              </a:rPr>
              <a:t>DataFrame</a:t>
            </a:r>
            <a:r>
              <a:rPr lang="en-US" sz="1200" b="1" dirty="0">
                <a:cs typeface="B Nazanin" panose="00000400000000000000" pitchFamily="2" charset="-78"/>
              </a:rPr>
              <a:t>، Series، </a:t>
            </a:r>
            <a:r>
              <a:rPr lang="en-US" sz="1200" b="1" dirty="0" err="1">
                <a:cs typeface="B Nazanin" panose="00000400000000000000" pitchFamily="2" charset="-78"/>
              </a:rPr>
              <a:t>GroupBy</a:t>
            </a:r>
            <a:r>
              <a:rPr lang="en-US" sz="1200" b="1" dirty="0">
                <a:cs typeface="B Nazanin" panose="00000400000000000000" pitchFamily="2" charset="-78"/>
              </a:rPr>
              <a:t>،</a:t>
            </a:r>
            <a:r>
              <a:rPr lang="fa-IR" sz="1200" b="1" dirty="0">
                <a:cs typeface="B Nazanin" panose="00000400000000000000" pitchFamily="2" charset="-78"/>
              </a:rPr>
              <a:t> </a:t>
            </a:r>
            <a:r>
              <a:rPr lang="en-US" sz="1200" b="1" dirty="0">
                <a:cs typeface="B Nazanin" panose="00000400000000000000" pitchFamily="2" charset="-78"/>
              </a:rPr>
              <a:t>Expanding</a:t>
            </a:r>
            <a:r>
              <a:rPr lang="fa-IR" sz="1200" b="1" dirty="0">
                <a:cs typeface="B Nazanin" panose="00000400000000000000" pitchFamily="2" charset="-78"/>
              </a:rPr>
              <a:t> </a:t>
            </a:r>
            <a:r>
              <a:rPr lang="en-US" sz="1200" b="1" dirty="0">
                <a:cs typeface="B Nazanin" panose="00000400000000000000" pitchFamily="2" charset="-78"/>
              </a:rPr>
              <a:t> </a:t>
            </a:r>
            <a:r>
              <a:rPr lang="ar-SA" sz="1200" b="1" dirty="0">
                <a:cs typeface="B Nazanin" panose="00000400000000000000" pitchFamily="2" charset="-78"/>
              </a:rPr>
              <a:t>و </a:t>
            </a:r>
            <a:r>
              <a:rPr lang="en-US" sz="1200" b="1" dirty="0">
                <a:cs typeface="B Nazanin" panose="00000400000000000000" pitchFamily="2" charset="-78"/>
              </a:rPr>
              <a:t>Rolling</a:t>
            </a:r>
            <a:r>
              <a:rPr lang="fa-IR" sz="1200" b="1" dirty="0">
                <a:cs typeface="B Nazanin" panose="00000400000000000000" pitchFamily="2" charset="-78"/>
              </a:rPr>
              <a:t> (</a:t>
            </a:r>
            <a:r>
              <a:rPr lang="ar-SA" sz="1200" b="1" dirty="0">
                <a:cs typeface="B Nazanin" panose="00000400000000000000" pitchFamily="2" charset="-78"/>
              </a:rPr>
              <a:t>در زیر)) عمل می کند و مقادیر واحدی را برای هر یک از گروه ها تولید می کند. هنگامی که به یک </a:t>
            </a:r>
            <a:r>
              <a:rPr lang="en-US" sz="1200" b="1" dirty="0" err="1">
                <a:cs typeface="B Nazanin" panose="00000400000000000000" pitchFamily="2" charset="-78"/>
              </a:rPr>
              <a:t>DataFrame</a:t>
            </a:r>
            <a:r>
              <a:rPr lang="fa-IR" sz="1200" b="1" dirty="0">
                <a:cs typeface="B Nazanin" panose="00000400000000000000" pitchFamily="2" charset="-78"/>
              </a:rPr>
              <a:t> </a:t>
            </a:r>
            <a:r>
              <a:rPr lang="en-US" sz="1200" b="1" dirty="0">
                <a:cs typeface="B Nazanin" panose="00000400000000000000" pitchFamily="2" charset="-78"/>
              </a:rPr>
              <a:t> </a:t>
            </a:r>
            <a:r>
              <a:rPr lang="ar-SA" sz="1200" b="1" dirty="0">
                <a:cs typeface="B Nazanin" panose="00000400000000000000" pitchFamily="2" charset="-78"/>
              </a:rPr>
              <a:t>اعمال می شود، نتیجه به عنوان یک سری پاندا</a:t>
            </a:r>
            <a:r>
              <a:rPr lang="fa-IR" sz="1200" b="1" dirty="0">
                <a:cs typeface="B Nazanin" panose="00000400000000000000" pitchFamily="2" charset="-78"/>
              </a:rPr>
              <a:t>س</a:t>
            </a:r>
            <a:r>
              <a:rPr lang="ar-SA" sz="1200" b="1" dirty="0">
                <a:cs typeface="B Nazanin" panose="00000400000000000000" pitchFamily="2" charset="-78"/>
              </a:rPr>
              <a:t> برای هر ستون برگردانده می شود. مثال ها:</a:t>
            </a:r>
            <a:endParaRPr lang="en-US" sz="1200" b="1" dirty="0">
              <a:cs typeface="B Nazani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416" y="4033881"/>
            <a:ext cx="21817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8"/>
              </a:rPr>
              <a:t>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  <a:endParaRPr lang="fa-IR" sz="1200" b="1" dirty="0">
              <a:latin typeface="Consolas" panose="020B0609020204030204" pitchFamily="49" charset="0"/>
            </a:endParaRPr>
          </a:p>
          <a:p>
            <a:pPr algn="r" rtl="1"/>
            <a:r>
              <a:rPr lang="fa-IR" sz="1200" b="1" dirty="0">
                <a:latin typeface="Consolas" panose="020B0609020204030204" pitchFamily="49" charset="0"/>
                <a:cs typeface="B Nazanin" panose="00000400000000000000" pitchFamily="2" charset="-78"/>
              </a:rPr>
              <a:t>مجموع مقادیر هر آبجکت</a:t>
            </a:r>
            <a:endParaRPr lang="fa-IR" sz="1200" b="1" dirty="0">
              <a:latin typeface="Consolas" panose="020B0609020204030204" pitchFamily="49" charset="0"/>
              <a:cs typeface="B Nazanin" panose="00000400000000000000" pitchFamily="2" charset="-78"/>
              <a:hlinkClick r:id="rId9"/>
            </a:endParaRPr>
          </a:p>
          <a:p>
            <a:r>
              <a:rPr lang="en-US" sz="1200" b="1" dirty="0">
                <a:latin typeface="Consolas" panose="020B0609020204030204" pitchFamily="49" charset="0"/>
                <a:hlinkClick r:id="rId9"/>
              </a:rPr>
              <a:t>count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 algn="r" rtl="1"/>
            <a:r>
              <a:rPr lang="fa-IR" sz="1200" b="1" dirty="0">
                <a:cs typeface="B Nazanin" panose="00000400000000000000" pitchFamily="2" charset="-78"/>
              </a:rPr>
              <a:t>تعداد مقادیر غیر </a:t>
            </a:r>
            <a:r>
              <a:rPr lang="en-US" sz="1200" b="1" dirty="0">
                <a:cs typeface="B Nazanin" panose="00000400000000000000" pitchFamily="2" charset="-78"/>
              </a:rPr>
              <a:t>non-NA/null</a:t>
            </a:r>
            <a:r>
              <a:rPr lang="fa-IR" sz="1200" b="1" dirty="0">
                <a:cs typeface="B Nazanin" panose="00000400000000000000" pitchFamily="2" charset="-78"/>
              </a:rPr>
              <a:t> هر آبجکت</a:t>
            </a:r>
            <a:endParaRPr lang="en-US" sz="1200" b="1" dirty="0">
              <a:cs typeface="B Nazanin" panose="00000400000000000000" pitchFamily="2" charset="-78"/>
            </a:endParaRPr>
          </a:p>
          <a:p>
            <a:r>
              <a:rPr lang="en-US" sz="1200" b="1" dirty="0">
                <a:latin typeface="Consolas" panose="020B0609020204030204" pitchFamily="49" charset="0"/>
                <a:hlinkClick r:id="rId10"/>
              </a:rPr>
              <a:t>median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 algn="r" rtl="1"/>
            <a:r>
              <a:rPr lang="fa-IR" sz="1200" b="1" dirty="0">
                <a:cs typeface="B Nazanin" panose="00000400000000000000" pitchFamily="2" charset="-78"/>
              </a:rPr>
              <a:t>مقدار متوسط هر آبجکت</a:t>
            </a:r>
            <a:endParaRPr lang="en-US" sz="1200" b="1" dirty="0">
              <a:cs typeface="B Nazanin" panose="00000400000000000000" pitchFamily="2" charset="-78"/>
            </a:endParaRPr>
          </a:p>
          <a:p>
            <a:r>
              <a:rPr lang="en-US" sz="1200" b="1" dirty="0">
                <a:latin typeface="Consolas" panose="020B0609020204030204" pitchFamily="49" charset="0"/>
                <a:hlinkClick r:id="rId11"/>
              </a:rPr>
              <a:t>quantile</a:t>
            </a:r>
            <a:r>
              <a:rPr lang="en-US" sz="1200" b="1" dirty="0">
                <a:latin typeface="Consolas" panose="020B0609020204030204" pitchFamily="49" charset="0"/>
              </a:rPr>
              <a:t>([0.25,0.75])</a:t>
            </a:r>
          </a:p>
          <a:p>
            <a:pPr marL="111125" algn="r" rtl="1"/>
            <a:r>
              <a:rPr lang="fa-IR" sz="1200" b="1" dirty="0">
                <a:cs typeface="B Nazanin" panose="00000400000000000000" pitchFamily="2" charset="-78"/>
              </a:rPr>
              <a:t>چندک هر آبجکت</a:t>
            </a:r>
            <a:endParaRPr lang="en-US" sz="1200" b="1" dirty="0">
              <a:cs typeface="B Nazanin" panose="00000400000000000000" pitchFamily="2" charset="-78"/>
            </a:endParaRPr>
          </a:p>
          <a:p>
            <a:r>
              <a:rPr lang="en-US" sz="1200" b="1" dirty="0">
                <a:latin typeface="Consolas" panose="020B0609020204030204" pitchFamily="49" charset="0"/>
                <a:hlinkClick r:id="rId12"/>
              </a:rPr>
              <a:t>apply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 algn="r" rtl="1"/>
            <a:r>
              <a:rPr lang="ar-SA" sz="1200" b="1" dirty="0">
                <a:cs typeface="B Nazanin" panose="00000400000000000000" pitchFamily="2" charset="-78"/>
              </a:rPr>
              <a:t>اعمال تابع برای هر </a:t>
            </a:r>
            <a:r>
              <a:rPr lang="fa-IR" sz="1200" b="1" dirty="0">
                <a:cs typeface="B Nazanin" panose="00000400000000000000" pitchFamily="2" charset="-78"/>
              </a:rPr>
              <a:t>آبجکت</a:t>
            </a:r>
            <a:endParaRPr lang="en-US" sz="1200" b="1" dirty="0">
              <a:cs typeface="B Nazani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76390" y="4033881"/>
            <a:ext cx="22997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3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 algn="r" rtl="1"/>
            <a:r>
              <a:rPr lang="fa-IR" sz="1200" b="1" dirty="0">
                <a:cs typeface="B Nazanin" panose="00000400000000000000" pitchFamily="2" charset="-78"/>
              </a:rPr>
              <a:t>حداقل مقدار هر آبجکت</a:t>
            </a:r>
            <a:endParaRPr lang="en-US" sz="1200" b="1" dirty="0">
              <a:cs typeface="B Nazanin" panose="00000400000000000000" pitchFamily="2" charset="-78"/>
            </a:endParaRPr>
          </a:p>
          <a:p>
            <a:r>
              <a:rPr lang="en-US" sz="1200" b="1" dirty="0">
                <a:latin typeface="Consolas" panose="020B0609020204030204" pitchFamily="49" charset="0"/>
                <a:hlinkClick r:id="rId14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 algn="r" rtl="1"/>
            <a:r>
              <a:rPr lang="fa-IR" sz="1200" b="1" dirty="0">
                <a:cs typeface="B Nazanin" panose="00000400000000000000" pitchFamily="2" charset="-78"/>
              </a:rPr>
              <a:t>حداکثر مقدار هر آبجکت</a:t>
            </a:r>
            <a:endParaRPr lang="en-US" sz="1200" b="1" dirty="0">
              <a:cs typeface="B Nazanin" panose="00000400000000000000" pitchFamily="2" charset="-78"/>
            </a:endParaRPr>
          </a:p>
          <a:p>
            <a:r>
              <a:rPr lang="en-US" sz="1200" b="1" dirty="0">
                <a:latin typeface="Consolas" panose="020B0609020204030204" pitchFamily="49" charset="0"/>
                <a:hlinkClick r:id="rId15"/>
              </a:rPr>
              <a:t>mean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 algn="r" rtl="1"/>
            <a:r>
              <a:rPr lang="fa-IR" sz="1200" b="1" dirty="0">
                <a:cs typeface="B Nazanin" panose="00000400000000000000" pitchFamily="2" charset="-78"/>
              </a:rPr>
              <a:t>مقدار میانگین هر آبجکت</a:t>
            </a:r>
            <a:endParaRPr lang="en-US" sz="1200" b="1" dirty="0">
              <a:cs typeface="B Nazanin" panose="00000400000000000000" pitchFamily="2" charset="-78"/>
            </a:endParaRPr>
          </a:p>
          <a:p>
            <a:r>
              <a:rPr lang="en-US" sz="1200" b="1" dirty="0" err="1">
                <a:latin typeface="Consolas" panose="020B0609020204030204" pitchFamily="49" charset="0"/>
                <a:hlinkClick r:id="rId16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 algn="r" rtl="1"/>
            <a:r>
              <a:rPr lang="fa-IR" sz="1200" b="1" dirty="0">
                <a:cs typeface="B Nazanin" panose="00000400000000000000" pitchFamily="2" charset="-78"/>
              </a:rPr>
              <a:t>واریانس هر آبجکت</a:t>
            </a:r>
            <a:endParaRPr lang="en-US" sz="1200" b="1" dirty="0">
              <a:cs typeface="B Nazanin" panose="00000400000000000000" pitchFamily="2" charset="-78"/>
            </a:endParaRPr>
          </a:p>
          <a:p>
            <a:r>
              <a:rPr lang="en-US" sz="1200" b="1" dirty="0" err="1">
                <a:latin typeface="Consolas" panose="020B0609020204030204" pitchFamily="49" charset="0"/>
                <a:hlinkClick r:id="rId17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 algn="r" rtl="1"/>
            <a:r>
              <a:rPr lang="fa-IR" sz="1200" b="1" dirty="0">
                <a:cs typeface="B Nazanin" panose="00000400000000000000" pitchFamily="2" charset="-78"/>
              </a:rPr>
              <a:t>انحراف استاندارد هر آبجکت</a:t>
            </a:r>
            <a:endParaRPr lang="en-US" sz="1200" b="1" dirty="0">
              <a:cs typeface="B Nazanin" panose="00000400000000000000" pitchFamily="2" charset="-78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8"/>
              </a:rPr>
              <a:t>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algn="r" rtl="1"/>
            <a:r>
              <a:rPr lang="fa-IR" sz="1200" b="1" dirty="0">
                <a:cs typeface="B Nazanin" panose="00000400000000000000" pitchFamily="2" charset="-78"/>
              </a:rPr>
              <a:t>محسابه و اضافه کردن یک یا چند ستون جدید</a:t>
            </a:r>
            <a:endParaRPr lang="en-US" sz="1200" b="1" dirty="0">
              <a:cs typeface="B Nazanin" panose="00000400000000000000" pitchFamily="2" charset="-78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pPr algn="r" rtl="1"/>
            <a:r>
              <a:rPr lang="fa-IR" sz="1200" b="1" dirty="0">
                <a:cs typeface="B Nazanin" panose="00000400000000000000" pitchFamily="2" charset="-78"/>
              </a:rPr>
              <a:t>اضافه کردن یک ستون</a:t>
            </a:r>
            <a:endParaRPr lang="en-US" sz="1200" b="1" dirty="0"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9"/>
              </a:rPr>
              <a:t>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 algn="r" rtl="1"/>
            <a:r>
              <a:rPr lang="fa-IR" sz="1200" b="1" dirty="0">
                <a:cs typeface="B Nazanin" panose="00000400000000000000" pitchFamily="2" charset="-78"/>
              </a:rPr>
              <a:t>قرار دادن ستون در </a:t>
            </a:r>
            <a:r>
              <a:rPr lang="en-US" sz="1200" b="1" dirty="0">
                <a:cs typeface="B Nazanin" panose="00000400000000000000" pitchFamily="2" charset="-78"/>
              </a:rPr>
              <a:t>n</a:t>
            </a:r>
            <a:r>
              <a:rPr lang="fa-IR" sz="1200" b="1" dirty="0">
                <a:cs typeface="B Nazanin" panose="00000400000000000000" pitchFamily="2" charset="-78"/>
              </a:rPr>
              <a:t> سطل</a:t>
            </a:r>
            <a:endParaRPr lang="en-US" sz="1200" b="1" dirty="0">
              <a:cs typeface="B Nazanin" panose="00000400000000000000" pitchFamily="2" charset="-78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200" b="1" dirty="0">
                <a:cs typeface="B Nazanin" panose="00000400000000000000" pitchFamily="2" charset="-78"/>
              </a:rPr>
              <a:t>پانداس </a:t>
            </a:r>
            <a:r>
              <a:rPr lang="ar-SA" sz="1200" b="1" dirty="0">
                <a:cs typeface="B Nazanin" panose="00000400000000000000" pitchFamily="2" charset="-78"/>
              </a:rPr>
              <a:t>مجموعه بزرگی از توابع برداری را ارائه می دهد که بر روی تمام ستون های یک</a:t>
            </a:r>
            <a:r>
              <a:rPr lang="fa-IR" sz="1200" b="1" dirty="0">
                <a:cs typeface="B Nazanin" panose="00000400000000000000" pitchFamily="2" charset="-78"/>
              </a:rPr>
              <a:t> </a:t>
            </a:r>
            <a:r>
              <a:rPr lang="en-US" sz="1200" b="1" dirty="0" err="1">
                <a:cs typeface="B Nazanin" panose="00000400000000000000" pitchFamily="2" charset="-78"/>
              </a:rPr>
              <a:t>DataFrame</a:t>
            </a:r>
            <a:r>
              <a:rPr lang="fa-IR" sz="1200" b="1" dirty="0">
                <a:cs typeface="B Nazanin" panose="00000400000000000000" pitchFamily="2" charset="-78"/>
              </a:rPr>
              <a:t> </a:t>
            </a:r>
            <a:r>
              <a:rPr lang="en-US" sz="1200" b="1" dirty="0">
                <a:cs typeface="B Nazanin" panose="00000400000000000000" pitchFamily="2" charset="-78"/>
              </a:rPr>
              <a:t> </a:t>
            </a:r>
            <a:r>
              <a:rPr lang="ar-SA" sz="1200" b="1" dirty="0">
                <a:cs typeface="B Nazanin" panose="00000400000000000000" pitchFamily="2" charset="-78"/>
              </a:rPr>
              <a:t>یا یک ستون منفرد انتخاب شده (یک سری پاندا</a:t>
            </a:r>
            <a:r>
              <a:rPr lang="fa-IR" sz="1200" b="1" dirty="0">
                <a:cs typeface="B Nazanin" panose="00000400000000000000" pitchFamily="2" charset="-78"/>
              </a:rPr>
              <a:t>س</a:t>
            </a:r>
            <a:r>
              <a:rPr lang="ar-SA" sz="1200" b="1" dirty="0">
                <a:cs typeface="B Nazanin" panose="00000400000000000000" pitchFamily="2" charset="-78"/>
              </a:rPr>
              <a:t>) عمل می کنند. این توابع بردارهایی از مقادیر را برای هر یک از ستون ها یا یک سری واحد برای هر سری جداگانه تولید می کنند. مثال ها:</a:t>
            </a:r>
            <a:endParaRPr lang="en-US" sz="1200" b="1" dirty="0">
              <a:cs typeface="B Nazanin" panose="000004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30888" y="6963892"/>
            <a:ext cx="231732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(1)</a:t>
            </a:r>
          </a:p>
          <a:p>
            <a:pPr algn="r" rtl="1"/>
            <a:r>
              <a:rPr lang="fa-IR" sz="1200" b="1" dirty="0">
                <a:latin typeface="Consolas" panose="020B0609020204030204" pitchFamily="49" charset="0"/>
                <a:cs typeface="B Nazanin" panose="00000400000000000000" pitchFamily="2" charset="-78"/>
              </a:rPr>
              <a:t>کپی با مقادیر با تقدم 1</a:t>
            </a:r>
            <a:endParaRPr lang="fa-IR" sz="1200" b="1" dirty="0">
              <a:latin typeface="Consolas" panose="020B0609020204030204" pitchFamily="49" charset="0"/>
              <a:cs typeface="B Nazanin" panose="00000400000000000000" pitchFamily="2" charset="-78"/>
              <a:hlinkClick r:id="rId21"/>
            </a:endParaRPr>
          </a:p>
          <a:p>
            <a:r>
              <a:rPr lang="en-US" sz="1200" b="1" dirty="0">
                <a:latin typeface="Consolas" panose="020B0609020204030204" pitchFamily="49" charset="0"/>
                <a:hlinkClick r:id="rId22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(method='dense</a:t>
            </a:r>
            <a:r>
              <a:rPr lang="en-US" sz="1200" b="1" dirty="0">
                <a:latin typeface="Consolas" panose="020B0609020204030204" pitchFamily="49" charset="0"/>
                <a:hlinkClick r:id="rId22"/>
              </a:rPr>
              <a:t>’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  <a:endParaRPr lang="fa-IR" sz="1200" b="1" dirty="0">
              <a:latin typeface="Consolas" panose="020B0609020204030204" pitchFamily="49" charset="0"/>
            </a:endParaRPr>
          </a:p>
          <a:p>
            <a:pPr algn="r" rtl="1"/>
            <a:r>
              <a:rPr lang="ar-SA" sz="1050" b="1" dirty="0">
                <a:cs typeface="B Nazanin" panose="00000400000000000000" pitchFamily="2" charset="-78"/>
              </a:rPr>
              <a:t>رتبه‌بندی بدون فاصله بین رتبه‌ها.</a:t>
            </a:r>
            <a:endParaRPr lang="fa-IR" sz="1200" b="1" dirty="0">
              <a:latin typeface="Consolas" panose="020B0609020204030204" pitchFamily="49" charset="0"/>
              <a:cs typeface="B Nazanin" panose="00000400000000000000" pitchFamily="2" charset="-78"/>
              <a:hlinkClick r:id="rId22"/>
            </a:endParaRPr>
          </a:p>
          <a:p>
            <a:r>
              <a:rPr lang="en-US" sz="1200" b="1" dirty="0">
                <a:latin typeface="Consolas" panose="020B0609020204030204" pitchFamily="49" charset="0"/>
                <a:hlinkClick r:id="rId22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(method='min</a:t>
            </a:r>
            <a:r>
              <a:rPr lang="en-US" sz="1200" b="1" dirty="0">
                <a:latin typeface="Consolas" panose="020B0609020204030204" pitchFamily="49" charset="0"/>
                <a:hlinkClick r:id="rId22"/>
              </a:rPr>
              <a:t>’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algn="r" rtl="1"/>
            <a:r>
              <a:rPr lang="ar-SA" sz="1050" b="1" dirty="0">
                <a:cs typeface="B Nazanin" panose="00000400000000000000" pitchFamily="2" charset="-78"/>
              </a:rPr>
              <a:t>رتبه‌بندی</a:t>
            </a:r>
            <a:r>
              <a:rPr lang="fa-IR" sz="1050" b="1" dirty="0">
                <a:cs typeface="B Nazanin" panose="00000400000000000000" pitchFamily="2" charset="-78"/>
              </a:rPr>
              <a:t>.</a:t>
            </a:r>
            <a:r>
              <a:rPr lang="ar-SA" sz="1050" b="1" dirty="0">
                <a:cs typeface="B Nazanin" panose="00000400000000000000" pitchFamily="2" charset="-78"/>
              </a:rPr>
              <a:t>مقادیر مساوی کمترین رتبه را دریافت می‌کنند.</a:t>
            </a:r>
            <a:endParaRPr lang="fa-IR" sz="1200" b="1" dirty="0">
              <a:latin typeface="Consolas" panose="020B0609020204030204" pitchFamily="49" charset="0"/>
              <a:cs typeface="B Nazanin" panose="00000400000000000000" pitchFamily="2" charset="-78"/>
              <a:hlinkClick r:id="rId22"/>
            </a:endParaRPr>
          </a:p>
          <a:p>
            <a:r>
              <a:rPr lang="en-US" sz="1200" b="1" dirty="0">
                <a:latin typeface="Consolas" panose="020B0609020204030204" pitchFamily="49" charset="0"/>
                <a:hlinkClick r:id="rId22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(pct=True)</a:t>
            </a:r>
          </a:p>
          <a:p>
            <a:pPr algn="r" rtl="1"/>
            <a:r>
              <a:rPr lang="ar-SA" sz="1050" b="1" dirty="0">
                <a:cs typeface="B Nazanin" panose="00000400000000000000" pitchFamily="2" charset="-78"/>
              </a:rPr>
              <a:t>رتبه‌بندی با مقیاس‌بندی مجدد به بازه [0, 1].</a:t>
            </a:r>
            <a:endParaRPr lang="fa-IR" sz="1200" b="1" dirty="0">
              <a:latin typeface="Consolas" panose="020B0609020204030204" pitchFamily="49" charset="0"/>
              <a:cs typeface="B Nazanin" panose="00000400000000000000" pitchFamily="2" charset="-78"/>
              <a:hlinkClick r:id="rId22"/>
            </a:endParaRPr>
          </a:p>
          <a:p>
            <a:r>
              <a:rPr lang="en-US" sz="1200" b="1" dirty="0">
                <a:latin typeface="Consolas" panose="020B0609020204030204" pitchFamily="49" charset="0"/>
                <a:hlinkClick r:id="rId22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(method='first')</a:t>
            </a:r>
          </a:p>
          <a:p>
            <a:pPr marL="109538" algn="r" rtl="1"/>
            <a:r>
              <a:rPr lang="ar-SA" sz="1050" b="1" dirty="0">
                <a:cs typeface="B Nazanin" panose="00000400000000000000" pitchFamily="2" charset="-78"/>
              </a:rPr>
              <a:t>رتبه‌بندی: مقادیر مساوی رتبه اولین مقدار را دریافت می‌کنند.</a:t>
            </a:r>
            <a:endParaRPr lang="en-US" sz="1200" b="1" dirty="0">
              <a:cs typeface="B Nazanin" panose="000004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69613" y="7002199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(-1)</a:t>
            </a:r>
          </a:p>
          <a:p>
            <a:pPr algn="r" rtl="1"/>
            <a:r>
              <a:rPr lang="fa-IR" sz="1200" b="1" dirty="0">
                <a:latin typeface="Consolas" panose="020B0609020204030204" pitchFamily="49" charset="0"/>
                <a:cs typeface="B Nazanin" panose="00000400000000000000" pitchFamily="2" charset="-78"/>
              </a:rPr>
              <a:t>کپی با مقادیر با تاخیر 1</a:t>
            </a:r>
            <a:endParaRPr lang="fa-IR" sz="1200" b="1" dirty="0">
              <a:latin typeface="Consolas" panose="020B0609020204030204" pitchFamily="49" charset="0"/>
              <a:cs typeface="B Nazanin" panose="00000400000000000000" pitchFamily="2" charset="-78"/>
              <a:hlinkClick r:id="rId21"/>
            </a:endParaRPr>
          </a:p>
          <a:p>
            <a:r>
              <a:rPr lang="en-US" sz="1200" b="1" dirty="0" err="1">
                <a:latin typeface="Consolas" panose="020B0609020204030204" pitchFamily="49" charset="0"/>
                <a:hlinkClick r:id="rId21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algn="r" rtl="1"/>
            <a:r>
              <a:rPr lang="fa-IR" sz="1200" b="1" dirty="0">
                <a:latin typeface="Consolas" panose="020B0609020204030204" pitchFamily="49" charset="0"/>
                <a:cs typeface="B Nazanin" panose="00000400000000000000" pitchFamily="2" charset="-78"/>
              </a:rPr>
              <a:t>جمع تجمعی</a:t>
            </a:r>
            <a:endParaRPr lang="fa-IR" sz="1200" b="1" dirty="0">
              <a:latin typeface="Consolas" panose="020B0609020204030204" pitchFamily="49" charset="0"/>
              <a:cs typeface="B Nazanin" panose="00000400000000000000" pitchFamily="2" charset="-78"/>
              <a:hlinkClick r:id="rId23"/>
            </a:endParaRPr>
          </a:p>
          <a:p>
            <a:r>
              <a:rPr lang="en-US" sz="1200" b="1" dirty="0" err="1">
                <a:latin typeface="Consolas" panose="020B0609020204030204" pitchFamily="49" charset="0"/>
                <a:hlinkClick r:id="rId23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algn="r" rtl="1"/>
            <a:r>
              <a:rPr lang="fa-IR" sz="1200" b="1" dirty="0">
                <a:latin typeface="Consolas" panose="020B0609020204030204" pitchFamily="49" charset="0"/>
                <a:cs typeface="B Nazanin" panose="00000400000000000000" pitchFamily="2" charset="-78"/>
              </a:rPr>
              <a:t>حداکثر تجمعی</a:t>
            </a:r>
            <a:endParaRPr lang="fa-IR" sz="1200" b="1" dirty="0">
              <a:latin typeface="Consolas" panose="020B0609020204030204" pitchFamily="49" charset="0"/>
              <a:cs typeface="B Nazanin" panose="00000400000000000000" pitchFamily="2" charset="-78"/>
              <a:hlinkClick r:id="rId24"/>
            </a:endParaRPr>
          </a:p>
          <a:p>
            <a:r>
              <a:rPr lang="en-US" sz="1200" b="1" dirty="0">
                <a:latin typeface="Consolas" panose="020B0609020204030204" pitchFamily="49" charset="0"/>
                <a:hlinkClick r:id="rId24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algn="r" rtl="1"/>
            <a:r>
              <a:rPr lang="fa-IR" sz="1200" b="1" dirty="0">
                <a:latin typeface="Consolas" panose="020B0609020204030204" pitchFamily="49" charset="0"/>
                <a:cs typeface="B Nazanin" panose="00000400000000000000" pitchFamily="2" charset="-78"/>
              </a:rPr>
              <a:t>حداقل تجمعی</a:t>
            </a:r>
            <a:endParaRPr lang="fa-IR" sz="1200" b="1" dirty="0">
              <a:latin typeface="Consolas" panose="020B0609020204030204" pitchFamily="49" charset="0"/>
              <a:cs typeface="B Nazanin" panose="00000400000000000000" pitchFamily="2" charset="-78"/>
              <a:hlinkClick r:id="rId25"/>
            </a:endParaRPr>
          </a:p>
          <a:p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 algn="r" rtl="1"/>
            <a:r>
              <a:rPr lang="ar-SA" sz="1200" b="1" dirty="0">
                <a:cs typeface="B Nazanin" panose="00000400000000000000" pitchFamily="2" charset="-78"/>
              </a:rPr>
              <a:t>محصول تجمعی</a:t>
            </a:r>
            <a:endParaRPr lang="en-US" sz="1200" b="1" dirty="0">
              <a:cs typeface="B Nazanin" panose="00000400000000000000" pitchFamily="2" charset="-78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 algn="r" rtl="1"/>
            <a:r>
              <a:rPr lang="ar-SA" sz="1050" b="1" dirty="0">
                <a:cs typeface="B Nazanin" panose="00000400000000000000" pitchFamily="2" charset="-78"/>
              </a:rPr>
              <a:t>ادغام ردیف (سطر)‌های مشابه از </a:t>
            </a:r>
            <a:r>
              <a:rPr lang="en-US" sz="1050" b="1" dirty="0" err="1">
                <a:cs typeface="B Nazanin" panose="00000400000000000000" pitchFamily="2" charset="-78"/>
              </a:rPr>
              <a:t>DataFrame</a:t>
            </a:r>
            <a:r>
              <a:rPr lang="fa-IR" sz="1050" b="1" dirty="0">
                <a:cs typeface="B Nazanin" panose="00000400000000000000" pitchFamily="2" charset="-78"/>
              </a:rPr>
              <a:t> </a:t>
            </a:r>
            <a:r>
              <a:rPr lang="en-US" sz="1050" b="1" dirty="0">
                <a:cs typeface="B Nazanin" panose="00000400000000000000" pitchFamily="2" charset="-78"/>
              </a:rPr>
              <a:t> </a:t>
            </a:r>
            <a:r>
              <a:rPr lang="ar-SA" sz="1050" b="1" dirty="0">
                <a:cs typeface="B Nazanin" panose="00000400000000000000" pitchFamily="2" charset="-78"/>
              </a:rPr>
              <a:t>دوم</a:t>
            </a:r>
            <a:r>
              <a:rPr lang="fa-IR" sz="1050" b="1" dirty="0">
                <a:cs typeface="B Nazanin" panose="00000400000000000000" pitchFamily="2" charset="-78"/>
              </a:rPr>
              <a:t> (</a:t>
            </a:r>
            <a:r>
              <a:rPr lang="en-US" sz="1050" b="1" dirty="0" err="1">
                <a:cs typeface="B Nazanin" panose="00000400000000000000" pitchFamily="2" charset="-78"/>
              </a:rPr>
              <a:t>bdf</a:t>
            </a:r>
            <a:r>
              <a:rPr lang="fa-IR" sz="1050" b="1" dirty="0">
                <a:cs typeface="B Nazanin" panose="00000400000000000000" pitchFamily="2" charset="-78"/>
              </a:rPr>
              <a:t>) </a:t>
            </a:r>
            <a:r>
              <a:rPr lang="ar-SA" sz="1050" b="1" dirty="0">
                <a:cs typeface="B Nazanin" panose="00000400000000000000" pitchFamily="2" charset="-78"/>
              </a:rPr>
              <a:t>به </a:t>
            </a:r>
            <a:r>
              <a:rPr lang="fa-IR" sz="1050" b="1" dirty="0">
                <a:cs typeface="B Nazanin" panose="00000400000000000000" pitchFamily="2" charset="-78"/>
              </a:rPr>
              <a:t> </a:t>
            </a:r>
            <a:r>
              <a:rPr lang="en-US" sz="1050" b="1" dirty="0" err="1">
                <a:cs typeface="B Nazanin" panose="00000400000000000000" pitchFamily="2" charset="-78"/>
              </a:rPr>
              <a:t>DataFrame</a:t>
            </a:r>
            <a:r>
              <a:rPr lang="fa-IR" sz="1050" b="1" dirty="0">
                <a:cs typeface="B Nazanin" panose="00000400000000000000" pitchFamily="2" charset="-78"/>
              </a:rPr>
              <a:t> </a:t>
            </a:r>
            <a:r>
              <a:rPr lang="en-US" sz="1050" b="1" dirty="0">
                <a:cs typeface="B Nazanin" panose="00000400000000000000" pitchFamily="2" charset="-78"/>
              </a:rPr>
              <a:t> </a:t>
            </a:r>
            <a:r>
              <a:rPr lang="ar-SA" sz="1050" b="1" dirty="0">
                <a:cs typeface="B Nazanin" panose="00000400000000000000" pitchFamily="2" charset="-78"/>
              </a:rPr>
              <a:t>اول</a:t>
            </a:r>
            <a:r>
              <a:rPr lang="fa-IR" sz="1050" b="1" dirty="0">
                <a:cs typeface="B Nazanin" panose="00000400000000000000" pitchFamily="2" charset="-78"/>
              </a:rPr>
              <a:t> (</a:t>
            </a:r>
            <a:r>
              <a:rPr lang="en-US" sz="1050" b="1" dirty="0" err="1">
                <a:cs typeface="B Nazanin" panose="00000400000000000000" pitchFamily="2" charset="-78"/>
              </a:rPr>
              <a:t>adf</a:t>
            </a:r>
            <a:r>
              <a:rPr lang="fa-IR" sz="1050" b="1" dirty="0">
                <a:cs typeface="B Nazanin" panose="00000400000000000000" pitchFamily="2" charset="-78"/>
              </a:rPr>
              <a:t>).</a:t>
            </a:r>
            <a:endParaRPr lang="en-US" sz="1200" b="1" dirty="0"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 algn="r" rtl="1"/>
            <a:r>
              <a:rPr lang="ar-SA" sz="1200" b="1" dirty="0">
                <a:cs typeface="B Nazanin" panose="00000400000000000000" pitchFamily="2" charset="-78"/>
              </a:rPr>
              <a:t>ادغام ردیف (سطر)‌های مشابه از </a:t>
            </a:r>
            <a:r>
              <a:rPr lang="en-US" sz="1200" b="1" dirty="0" err="1">
                <a:cs typeface="B Nazanin" panose="00000400000000000000" pitchFamily="2" charset="-78"/>
              </a:rPr>
              <a:t>DataFrame</a:t>
            </a:r>
            <a:r>
              <a:rPr lang="fa-IR" sz="1200" b="1" dirty="0">
                <a:cs typeface="B Nazanin" panose="00000400000000000000" pitchFamily="2" charset="-78"/>
              </a:rPr>
              <a:t> </a:t>
            </a:r>
            <a:r>
              <a:rPr lang="en-US" sz="1200" b="1" dirty="0">
                <a:cs typeface="B Nazanin" panose="00000400000000000000" pitchFamily="2" charset="-78"/>
              </a:rPr>
              <a:t> </a:t>
            </a:r>
            <a:r>
              <a:rPr lang="fa-IR" sz="1200" b="1" dirty="0">
                <a:cs typeface="B Nazanin" panose="00000400000000000000" pitchFamily="2" charset="-78"/>
              </a:rPr>
              <a:t>اول (</a:t>
            </a:r>
            <a:r>
              <a:rPr lang="en-US" sz="1200" b="1" dirty="0" err="1">
                <a:cs typeface="B Nazanin" panose="00000400000000000000" pitchFamily="2" charset="-78"/>
              </a:rPr>
              <a:t>adf</a:t>
            </a:r>
            <a:r>
              <a:rPr lang="fa-IR" sz="1200" b="1" dirty="0">
                <a:cs typeface="B Nazanin" panose="00000400000000000000" pitchFamily="2" charset="-78"/>
              </a:rPr>
              <a:t>) </a:t>
            </a:r>
            <a:r>
              <a:rPr lang="ar-SA" sz="1200" b="1" dirty="0">
                <a:cs typeface="B Nazanin" panose="00000400000000000000" pitchFamily="2" charset="-78"/>
              </a:rPr>
              <a:t>به </a:t>
            </a:r>
            <a:r>
              <a:rPr lang="fa-IR" sz="1200" b="1" dirty="0">
                <a:cs typeface="B Nazanin" panose="00000400000000000000" pitchFamily="2" charset="-78"/>
              </a:rPr>
              <a:t> </a:t>
            </a:r>
            <a:r>
              <a:rPr lang="en-US" sz="1200" b="1" dirty="0" err="1">
                <a:cs typeface="B Nazanin" panose="00000400000000000000" pitchFamily="2" charset="-78"/>
              </a:rPr>
              <a:t>DataFrame</a:t>
            </a:r>
            <a:r>
              <a:rPr lang="fa-IR" sz="1200" b="1" dirty="0">
                <a:cs typeface="B Nazanin" panose="00000400000000000000" pitchFamily="2" charset="-78"/>
              </a:rPr>
              <a:t> </a:t>
            </a:r>
            <a:r>
              <a:rPr lang="en-US" sz="1200" b="1" dirty="0">
                <a:cs typeface="B Nazanin" panose="00000400000000000000" pitchFamily="2" charset="-78"/>
              </a:rPr>
              <a:t> </a:t>
            </a:r>
            <a:r>
              <a:rPr lang="fa-IR" sz="1200" b="1" dirty="0">
                <a:cs typeface="B Nazanin" panose="00000400000000000000" pitchFamily="2" charset="-78"/>
              </a:rPr>
              <a:t>دوم (</a:t>
            </a:r>
            <a:r>
              <a:rPr lang="en-US" sz="1200" b="1" dirty="0" err="1">
                <a:cs typeface="B Nazanin" panose="00000400000000000000" pitchFamily="2" charset="-78"/>
              </a:rPr>
              <a:t>bdf</a:t>
            </a:r>
            <a:r>
              <a:rPr lang="fa-IR" sz="1200" b="1" dirty="0">
                <a:cs typeface="B Nazanin" panose="00000400000000000000" pitchFamily="2" charset="-78"/>
              </a:rPr>
              <a:t>).</a:t>
            </a:r>
            <a:endParaRPr lang="en-US" sz="1600" b="1" dirty="0"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 algn="r" rtl="1"/>
            <a:r>
              <a:rPr lang="ar-SA" sz="1050" b="1" dirty="0">
                <a:cs typeface="B Nazanin" panose="00000400000000000000" pitchFamily="2" charset="-78"/>
              </a:rPr>
              <a:t>ادغام داده‌ها</a:t>
            </a:r>
            <a:r>
              <a:rPr lang="fa-IR" sz="1050" b="1" dirty="0">
                <a:cs typeface="B Nazanin" panose="00000400000000000000" pitchFamily="2" charset="-78"/>
              </a:rPr>
              <a:t>.</a:t>
            </a:r>
            <a:r>
              <a:rPr lang="ar-SA" sz="1050" b="1" dirty="0">
                <a:cs typeface="B Nazanin" panose="00000400000000000000" pitchFamily="2" charset="-78"/>
              </a:rPr>
              <a:t> فقط ردیف (سطر)‌های مشترک در هر دو مجموعه حفظ شوند.</a:t>
            </a:r>
            <a:endParaRPr lang="fa-IR" sz="1050" b="1" dirty="0">
              <a:cs typeface="B Nazanin" panose="00000400000000000000" pitchFamily="2" charset="-78"/>
            </a:endParaRPr>
          </a:p>
          <a:p>
            <a:pPr marL="174625" algn="r" rtl="1"/>
            <a:endParaRPr lang="fa-IR" sz="1200" dirty="0"/>
          </a:p>
          <a:p>
            <a:pPr marL="174625" algn="r" rtl="1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 algn="r" rtl="1"/>
            <a:r>
              <a:rPr lang="ar-SA" sz="1050" b="1" dirty="0">
                <a:cs typeface="B Nazanin" panose="00000400000000000000" pitchFamily="2" charset="-78"/>
              </a:rPr>
              <a:t>ادغام داده‌ها</a:t>
            </a:r>
            <a:r>
              <a:rPr lang="fa-IR" sz="1050" b="1" dirty="0">
                <a:cs typeface="B Nazanin" panose="00000400000000000000" pitchFamily="2" charset="-78"/>
              </a:rPr>
              <a:t>.</a:t>
            </a:r>
            <a:r>
              <a:rPr lang="ar-SA" sz="1050" b="1" dirty="0">
                <a:cs typeface="B Nazanin" panose="00000400000000000000" pitchFamily="2" charset="-78"/>
              </a:rPr>
              <a:t> تمام مقادیر و تمام ردیف (سطر)‌ها حفظ شوند.</a:t>
            </a:r>
            <a:endParaRPr lang="en-US" sz="1200" b="1" dirty="0">
              <a:cs typeface="B Nazanin" panose="00000400000000000000" pitchFamily="2" charset="-7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 algn="r" rtl="1"/>
            <a:r>
              <a:rPr lang="ar-SA" sz="1050" b="1" dirty="0">
                <a:cs typeface="B Nazanin" panose="00000400000000000000" pitchFamily="2" charset="-78"/>
              </a:rPr>
              <a:t>تمام ردیف (سطر)‌های موجود در </a:t>
            </a:r>
            <a:r>
              <a:rPr lang="en-US" sz="1050" b="1" dirty="0" err="1">
                <a:cs typeface="B Nazanin" panose="00000400000000000000" pitchFamily="2" charset="-78"/>
              </a:rPr>
              <a:t>adf</a:t>
            </a:r>
            <a:r>
              <a:rPr lang="en-US" sz="1050" b="1" dirty="0">
                <a:cs typeface="B Nazanin" panose="00000400000000000000" pitchFamily="2" charset="-78"/>
              </a:rPr>
              <a:t> </a:t>
            </a:r>
            <a:r>
              <a:rPr lang="fa-IR" sz="1050" b="1" dirty="0">
                <a:cs typeface="B Nazanin" panose="00000400000000000000" pitchFamily="2" charset="-78"/>
              </a:rPr>
              <a:t> </a:t>
            </a:r>
            <a:r>
              <a:rPr lang="ar-SA" sz="1050" b="1" dirty="0">
                <a:cs typeface="B Nazanin" panose="00000400000000000000" pitchFamily="2" charset="-78"/>
              </a:rPr>
              <a:t>که در </a:t>
            </a:r>
            <a:r>
              <a:rPr lang="en-US" sz="1050" b="1" dirty="0" err="1">
                <a:cs typeface="B Nazanin" panose="00000400000000000000" pitchFamily="2" charset="-78"/>
              </a:rPr>
              <a:t>bdf</a:t>
            </a:r>
            <a:r>
              <a:rPr lang="fa-IR" sz="1050" b="1" dirty="0">
                <a:cs typeface="B Nazanin" panose="00000400000000000000" pitchFamily="2" charset="-78"/>
              </a:rPr>
              <a:t> </a:t>
            </a:r>
            <a:r>
              <a:rPr lang="en-US" sz="1050" b="1" dirty="0">
                <a:cs typeface="B Nazanin" panose="00000400000000000000" pitchFamily="2" charset="-78"/>
              </a:rPr>
              <a:t> </a:t>
            </a:r>
            <a:r>
              <a:rPr lang="ar-SA" sz="1050" b="1" dirty="0">
                <a:cs typeface="B Nazanin" panose="00000400000000000000" pitchFamily="2" charset="-78"/>
              </a:rPr>
              <a:t>تطابق دارند.</a:t>
            </a:r>
            <a:endParaRPr lang="en-US" sz="1200" b="1" dirty="0"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 algn="r" rtl="1"/>
            <a:r>
              <a:rPr lang="ar-SA" sz="1050" b="1" dirty="0">
                <a:cs typeface="B Nazanin" panose="00000400000000000000" pitchFamily="2" charset="-78"/>
              </a:rPr>
              <a:t>تمام ردیف (سطر)‌های موجود در </a:t>
            </a:r>
            <a:r>
              <a:rPr lang="en-US" sz="1050" b="1" dirty="0" err="1">
                <a:cs typeface="B Nazanin" panose="00000400000000000000" pitchFamily="2" charset="-78"/>
              </a:rPr>
              <a:t>adf</a:t>
            </a:r>
            <a:r>
              <a:rPr lang="en-US" sz="1050" b="1" dirty="0">
                <a:cs typeface="B Nazanin" panose="00000400000000000000" pitchFamily="2" charset="-78"/>
              </a:rPr>
              <a:t> </a:t>
            </a:r>
            <a:r>
              <a:rPr lang="fa-IR" sz="1050" b="1" dirty="0">
                <a:cs typeface="B Nazanin" panose="00000400000000000000" pitchFamily="2" charset="-78"/>
              </a:rPr>
              <a:t> </a:t>
            </a:r>
            <a:r>
              <a:rPr lang="ar-SA" sz="1050" b="1" dirty="0">
                <a:cs typeface="B Nazanin" panose="00000400000000000000" pitchFamily="2" charset="-78"/>
              </a:rPr>
              <a:t>که در</a:t>
            </a:r>
            <a:r>
              <a:rPr lang="en-US" sz="1050" b="1" dirty="0" err="1">
                <a:cs typeface="B Nazanin" panose="00000400000000000000" pitchFamily="2" charset="-78"/>
              </a:rPr>
              <a:t>bdf</a:t>
            </a:r>
            <a:r>
              <a:rPr lang="fa-IR" sz="1050" b="1" dirty="0">
                <a:cs typeface="B Nazanin" panose="00000400000000000000" pitchFamily="2" charset="-78"/>
              </a:rPr>
              <a:t> </a:t>
            </a:r>
            <a:r>
              <a:rPr lang="en-US" sz="1050" b="1" dirty="0">
                <a:cs typeface="B Nazanin" panose="00000400000000000000" pitchFamily="2" charset="-78"/>
              </a:rPr>
              <a:t> </a:t>
            </a:r>
            <a:r>
              <a:rPr lang="ar-SA" sz="1050" b="1" dirty="0">
                <a:cs typeface="B Nazanin" panose="00000400000000000000" pitchFamily="2" charset="-78"/>
              </a:rPr>
              <a:t>تطابق </a:t>
            </a:r>
            <a:r>
              <a:rPr lang="fa-IR" sz="1050" b="1" dirty="0">
                <a:cs typeface="B Nazanin" panose="00000400000000000000" pitchFamily="2" charset="-78"/>
              </a:rPr>
              <a:t>ن</a:t>
            </a:r>
            <a:r>
              <a:rPr lang="ar-SA" sz="1050" b="1" dirty="0">
                <a:cs typeface="B Nazanin" panose="00000400000000000000" pitchFamily="2" charset="-78"/>
              </a:rPr>
              <a:t>دارند.</a:t>
            </a:r>
            <a:endParaRPr lang="en-US" sz="1200" b="1" dirty="0">
              <a:cs typeface="B Nazanin" panose="00000400000000000000" pitchFamily="2" charset="-78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Set-like Operations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 algn="r" rtl="1"/>
            <a:r>
              <a:rPr lang="ar-SA" sz="1050" b="1" dirty="0">
                <a:cs typeface="B Nazanin" panose="00000400000000000000" pitchFamily="2" charset="-78"/>
              </a:rPr>
              <a:t>ردیف (سطر)‌هایی که هم در </a:t>
            </a:r>
            <a:r>
              <a:rPr lang="en-US" sz="1050" b="1" dirty="0" err="1">
                <a:cs typeface="B Nazanin" panose="00000400000000000000" pitchFamily="2" charset="-78"/>
              </a:rPr>
              <a:t>ydf</a:t>
            </a:r>
            <a:r>
              <a:rPr lang="fa-IR" sz="1050" b="1" dirty="0">
                <a:cs typeface="B Nazanin" panose="00000400000000000000" pitchFamily="2" charset="-78"/>
              </a:rPr>
              <a:t> </a:t>
            </a:r>
            <a:r>
              <a:rPr lang="en-US" sz="1050" b="1" dirty="0">
                <a:cs typeface="B Nazanin" panose="00000400000000000000" pitchFamily="2" charset="-78"/>
              </a:rPr>
              <a:t> </a:t>
            </a:r>
            <a:r>
              <a:rPr lang="ar-SA" sz="1050" b="1" dirty="0">
                <a:cs typeface="B Nazanin" panose="00000400000000000000" pitchFamily="2" charset="-78"/>
              </a:rPr>
              <a:t>وهم در</a:t>
            </a:r>
            <a:r>
              <a:rPr lang="en-US" sz="1050" b="1" dirty="0" err="1">
                <a:cs typeface="B Nazanin" panose="00000400000000000000" pitchFamily="2" charset="-78"/>
              </a:rPr>
              <a:t>zdf</a:t>
            </a:r>
            <a:r>
              <a:rPr lang="fa-IR" sz="1050" b="1" dirty="0">
                <a:cs typeface="B Nazanin" panose="00000400000000000000" pitchFamily="2" charset="-78"/>
              </a:rPr>
              <a:t> </a:t>
            </a:r>
            <a:r>
              <a:rPr lang="en-US" sz="1050" b="1" dirty="0">
                <a:cs typeface="B Nazanin" panose="00000400000000000000" pitchFamily="2" charset="-78"/>
              </a:rPr>
              <a:t> </a:t>
            </a:r>
            <a:r>
              <a:rPr lang="ar-SA" sz="1050" b="1" dirty="0">
                <a:cs typeface="B Nazanin" panose="00000400000000000000" pitchFamily="2" charset="-78"/>
              </a:rPr>
              <a:t>وجود دارند (اشتراک).</a:t>
            </a:r>
            <a:endParaRPr lang="fa-IR" sz="1050" b="1" dirty="0">
              <a:cs typeface="B Nazanin" panose="00000400000000000000" pitchFamily="2" charset="-78"/>
            </a:endParaRPr>
          </a:p>
          <a:p>
            <a:pPr marL="174625" algn="r" rtl="1"/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 algn="r" rtl="1"/>
            <a:r>
              <a:rPr lang="ar-SA" sz="1050" b="1" dirty="0">
                <a:cs typeface="B Nazanin" panose="00000400000000000000" pitchFamily="2" charset="-78"/>
              </a:rPr>
              <a:t>ردیف (سطر)‌هایی که در</a:t>
            </a:r>
            <a:r>
              <a:rPr lang="en-US" sz="1050" b="1" dirty="0" err="1">
                <a:cs typeface="B Nazanin" panose="00000400000000000000" pitchFamily="2" charset="-78"/>
              </a:rPr>
              <a:t>ydf</a:t>
            </a:r>
            <a:r>
              <a:rPr lang="fa-IR" sz="1050" b="1" dirty="0">
                <a:cs typeface="B Nazanin" panose="00000400000000000000" pitchFamily="2" charset="-78"/>
              </a:rPr>
              <a:t> </a:t>
            </a:r>
            <a:r>
              <a:rPr lang="en-US" sz="1050" b="1" dirty="0">
                <a:cs typeface="B Nazanin" panose="00000400000000000000" pitchFamily="2" charset="-78"/>
              </a:rPr>
              <a:t> </a:t>
            </a:r>
            <a:r>
              <a:rPr lang="ar-SA" sz="1050" b="1" dirty="0">
                <a:cs typeface="B Nazanin" panose="00000400000000000000" pitchFamily="2" charset="-78"/>
              </a:rPr>
              <a:t>یا</a:t>
            </a:r>
            <a:r>
              <a:rPr lang="fa-IR" sz="1050" b="1" dirty="0">
                <a:cs typeface="B Nazanin" panose="00000400000000000000" pitchFamily="2" charset="-78"/>
              </a:rPr>
              <a:t> </a:t>
            </a:r>
            <a:r>
              <a:rPr lang="en-US" sz="1050" b="1" dirty="0" err="1">
                <a:cs typeface="B Nazanin" panose="00000400000000000000" pitchFamily="2" charset="-78"/>
              </a:rPr>
              <a:t>zdf</a:t>
            </a:r>
            <a:r>
              <a:rPr lang="fa-IR" sz="1050" b="1" dirty="0">
                <a:cs typeface="B Nazanin" panose="00000400000000000000" pitchFamily="2" charset="-78"/>
              </a:rPr>
              <a:t> </a:t>
            </a:r>
            <a:r>
              <a:rPr lang="en-US" sz="1050" b="1" dirty="0">
                <a:cs typeface="B Nazanin" panose="00000400000000000000" pitchFamily="2" charset="-78"/>
              </a:rPr>
              <a:t> </a:t>
            </a:r>
            <a:r>
              <a:rPr lang="ar-SA" sz="1050" b="1" dirty="0">
                <a:cs typeface="B Nazanin" panose="00000400000000000000" pitchFamily="2" charset="-78"/>
              </a:rPr>
              <a:t>یا هر دو وجود دارند (اجتماع).</a:t>
            </a:r>
            <a:endParaRPr lang="fa-IR" sz="1050" b="1" dirty="0">
              <a:cs typeface="B Nazanin" panose="00000400000000000000" pitchFamily="2" charset="-78"/>
            </a:endParaRPr>
          </a:p>
          <a:p>
            <a:pPr marL="174625" algn="r" rtl="1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8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9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(columns=['_merge'])</a:t>
            </a:r>
          </a:p>
          <a:p>
            <a:pPr marL="174625" algn="r" rtl="1"/>
            <a:r>
              <a:rPr lang="ar-SA" sz="1200" b="1" dirty="0">
                <a:cs typeface="B Nazanin" panose="00000400000000000000" pitchFamily="2" charset="-78"/>
              </a:rPr>
              <a:t>ردیف (سطر) هایی که در </a:t>
            </a:r>
            <a:r>
              <a:rPr lang="en-US" sz="1200" b="1" dirty="0" err="1">
                <a:cs typeface="B Nazanin" panose="00000400000000000000" pitchFamily="2" charset="-78"/>
              </a:rPr>
              <a:t>ydf</a:t>
            </a:r>
            <a:r>
              <a:rPr lang="fa-IR" sz="1200" b="1" dirty="0">
                <a:cs typeface="B Nazanin" panose="00000400000000000000" pitchFamily="2" charset="-78"/>
              </a:rPr>
              <a:t> </a:t>
            </a:r>
            <a:r>
              <a:rPr lang="en-US" sz="1200" b="1" dirty="0">
                <a:cs typeface="B Nazanin" panose="00000400000000000000" pitchFamily="2" charset="-78"/>
              </a:rPr>
              <a:t> </a:t>
            </a:r>
            <a:r>
              <a:rPr lang="ar-SA" sz="1200" b="1" dirty="0">
                <a:cs typeface="B Nazanin" panose="00000400000000000000" pitchFamily="2" charset="-78"/>
              </a:rPr>
              <a:t>ظاهر می شوند اما </a:t>
            </a:r>
            <a:r>
              <a:rPr lang="en-US" sz="1200" b="1" dirty="0" err="1">
                <a:cs typeface="B Nazanin" panose="00000400000000000000" pitchFamily="2" charset="-78"/>
              </a:rPr>
              <a:t>zdf</a:t>
            </a:r>
            <a:r>
              <a:rPr lang="fa-IR" sz="1200" b="1" dirty="0">
                <a:cs typeface="B Nazanin" panose="00000400000000000000" pitchFamily="2" charset="-78"/>
              </a:rPr>
              <a:t> </a:t>
            </a:r>
            <a:r>
              <a:rPr lang="en-US" sz="1200" b="1" dirty="0">
                <a:cs typeface="B Nazanin" panose="00000400000000000000" pitchFamily="2" charset="-78"/>
              </a:rPr>
              <a:t> </a:t>
            </a:r>
            <a:r>
              <a:rPr lang="ar-SA" sz="1200" b="1" dirty="0">
                <a:cs typeface="B Nazanin" panose="00000400000000000000" pitchFamily="2" charset="-78"/>
              </a:rPr>
              <a:t>نیستند</a:t>
            </a:r>
            <a:r>
              <a:rPr lang="fa-IR" sz="1200" b="1" dirty="0">
                <a:cs typeface="B Nazanin" panose="00000400000000000000" pitchFamily="2" charset="-78"/>
              </a:rPr>
              <a:t> (</a:t>
            </a:r>
            <a:r>
              <a:rPr lang="en-US" sz="1200" b="1" dirty="0" err="1">
                <a:cs typeface="B Nazanin" panose="00000400000000000000" pitchFamily="2" charset="-78"/>
              </a:rPr>
              <a:t>Setdiff</a:t>
            </a:r>
            <a:r>
              <a:rPr lang="fa-IR" sz="1200" b="1" dirty="0">
                <a:cs typeface="B Nazanin" panose="00000400000000000000" pitchFamily="2" charset="-78"/>
              </a:rPr>
              <a:t>).</a:t>
            </a:r>
            <a:endParaRPr lang="en-US" sz="1200" b="1" dirty="0">
              <a:cs typeface="B Nazanin" panose="00000400000000000000" pitchFamily="2" charset="-78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34509" y="61126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800" b="1" dirty="0">
                <a:solidFill>
                  <a:schemeClr val="bg1"/>
                </a:solidFill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داده های گروهی </a:t>
            </a:r>
            <a:r>
              <a:rPr lang="fa-IR" sz="1800" b="1" dirty="0">
                <a:solidFill>
                  <a:schemeClr val="bg1"/>
                </a:solidFill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sz="1800" b="1" dirty="0">
                <a:solidFill>
                  <a:schemeClr val="bg1"/>
                </a:solidFill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 Data</a:t>
            </a:r>
            <a:r>
              <a:rPr lang="fa-IR" sz="1800" b="1" dirty="0">
                <a:solidFill>
                  <a:schemeClr val="bg1"/>
                </a:solidFill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fa-IR" sz="2800" b="1" dirty="0">
                <a:solidFill>
                  <a:schemeClr val="bg1"/>
                </a:solidFill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sz="2683" dirty="0">
              <a:solidFill>
                <a:schemeClr val="bg1"/>
              </a:solidFill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85024"/>
              </p:ext>
            </p:extLst>
          </p:nvPr>
        </p:nvGraphicFramePr>
        <p:xfrm>
          <a:off x="181877" y="66447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2982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780817"/>
              </p:ext>
            </p:extLst>
          </p:nvPr>
        </p:nvGraphicFramePr>
        <p:xfrm>
          <a:off x="1457303" y="69883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5" y="6568594"/>
            <a:ext cx="2479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(by="col")</a:t>
            </a:r>
            <a:endParaRPr lang="en-US" sz="1200" i="1" dirty="0">
              <a:latin typeface="Consolas" panose="020B0609020204030204" pitchFamily="49" charset="0"/>
            </a:endParaRPr>
          </a:p>
          <a:p>
            <a:pPr marL="111125" algn="r" rtl="1"/>
            <a:r>
              <a:rPr lang="ar-SA" sz="1200" b="1" dirty="0">
                <a:cs typeface="B Nazanin" panose="00000400000000000000" pitchFamily="2" charset="-78"/>
              </a:rPr>
              <a:t>یک شی</a:t>
            </a:r>
            <a:r>
              <a:rPr lang="fa-IR" sz="1200" b="1" dirty="0">
                <a:cs typeface="B Nazanin" panose="00000400000000000000" pitchFamily="2" charset="-78"/>
              </a:rPr>
              <a:t> </a:t>
            </a:r>
            <a:r>
              <a:rPr lang="en-US" sz="1200" b="1" dirty="0" err="1">
                <a:cs typeface="B Nazanin" panose="00000400000000000000" pitchFamily="2" charset="-78"/>
              </a:rPr>
              <a:t>GroupBy</a:t>
            </a:r>
            <a:r>
              <a:rPr lang="fa-IR" sz="1200" b="1" dirty="0">
                <a:cs typeface="B Nazanin" panose="00000400000000000000" pitchFamily="2" charset="-78"/>
              </a:rPr>
              <a:t> </a:t>
            </a:r>
            <a:r>
              <a:rPr lang="en-US" sz="1200" b="1" dirty="0">
                <a:cs typeface="B Nazanin" panose="00000400000000000000" pitchFamily="2" charset="-78"/>
              </a:rPr>
              <a:t> </a:t>
            </a:r>
            <a:r>
              <a:rPr lang="ar-SA" sz="1200" b="1" dirty="0">
                <a:cs typeface="B Nazanin" panose="00000400000000000000" pitchFamily="2" charset="-78"/>
              </a:rPr>
              <a:t>را که بر اساس مقادیر در ستونی به نام </a:t>
            </a:r>
            <a:r>
              <a:rPr lang="en-US" sz="1200" b="1" dirty="0">
                <a:cs typeface="B Nazanin" panose="00000400000000000000" pitchFamily="2" charset="-78"/>
              </a:rPr>
              <a:t>col" </a:t>
            </a:r>
            <a:r>
              <a:rPr lang="ar-SA" sz="1200" b="1" dirty="0">
                <a:cs typeface="B Nazanin" panose="00000400000000000000" pitchFamily="2" charset="-78"/>
              </a:rPr>
              <a:t>"</a:t>
            </a:r>
            <a:r>
              <a:rPr lang="en-US" sz="1200" b="1" dirty="0">
                <a:cs typeface="B Nazanin" panose="00000400000000000000" pitchFamily="2" charset="-78"/>
              </a:rPr>
              <a:t> </a:t>
            </a:r>
            <a:r>
              <a:rPr lang="ar-SA" sz="1200" b="1" dirty="0">
                <a:cs typeface="B Nazanin" panose="00000400000000000000" pitchFamily="2" charset="-78"/>
              </a:rPr>
              <a:t>گروه بندی شده است، بر</a:t>
            </a:r>
            <a:r>
              <a:rPr lang="fa-IR" sz="1200" b="1" dirty="0">
                <a:cs typeface="B Nazanin" panose="00000400000000000000" pitchFamily="2" charset="-78"/>
              </a:rPr>
              <a:t>می گرداند</a:t>
            </a:r>
            <a:r>
              <a:rPr lang="ar-SA" sz="1200" b="1" dirty="0">
                <a:cs typeface="B Nazanin" panose="00000400000000000000" pitchFamily="2" charset="-78"/>
              </a:rPr>
              <a:t>.</a:t>
            </a:r>
            <a:endParaRPr lang="en-US" sz="1200" b="1" dirty="0"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dirty="0" err="1">
                <a:latin typeface="Consolas" panose="020B0609020204030204" pitchFamily="49" charset="0"/>
              </a:rPr>
              <a:t>ind</a:t>
            </a:r>
            <a:r>
              <a:rPr lang="en-US" sz="1200" b="1" dirty="0">
                <a:latin typeface="Consolas" panose="020B0609020204030204" pitchFamily="49" charset="0"/>
              </a:rPr>
              <a:t>")</a:t>
            </a:r>
          </a:p>
          <a:p>
            <a:pPr marL="111125" algn="r" rtl="1"/>
            <a:r>
              <a:rPr lang="ar-SA" sz="1200" b="1" dirty="0">
                <a:cs typeface="B Nazanin" panose="00000400000000000000" pitchFamily="2" charset="-78"/>
              </a:rPr>
              <a:t>یک شی </a:t>
            </a:r>
            <a:r>
              <a:rPr lang="en-US" sz="1200" b="1" dirty="0" err="1">
                <a:cs typeface="B Nazanin" panose="00000400000000000000" pitchFamily="2" charset="-78"/>
              </a:rPr>
              <a:t>GroupBy</a:t>
            </a:r>
            <a:r>
              <a:rPr lang="fa-IR" sz="1200" b="1" dirty="0">
                <a:cs typeface="B Nazanin" panose="00000400000000000000" pitchFamily="2" charset="-78"/>
              </a:rPr>
              <a:t> </a:t>
            </a:r>
            <a:r>
              <a:rPr lang="en-US" sz="1200" b="1" dirty="0">
                <a:cs typeface="B Nazanin" panose="00000400000000000000" pitchFamily="2" charset="-78"/>
              </a:rPr>
              <a:t> </a:t>
            </a:r>
            <a:r>
              <a:rPr lang="ar-SA" sz="1200" b="1" dirty="0">
                <a:cs typeface="B Nazanin" panose="00000400000000000000" pitchFamily="2" charset="-78"/>
              </a:rPr>
              <a:t>را که بر اساس مقادیر در سطح </a:t>
            </a:r>
            <a:r>
              <a:rPr lang="fa-IR" sz="1200" b="1" dirty="0">
                <a:cs typeface="B Nazanin" panose="00000400000000000000" pitchFamily="2" charset="-78"/>
              </a:rPr>
              <a:t>ایندکس</a:t>
            </a:r>
            <a:r>
              <a:rPr lang="ar-SA" sz="1200" b="1" dirty="0">
                <a:cs typeface="B Nazanin" panose="00000400000000000000" pitchFamily="2" charset="-78"/>
              </a:rPr>
              <a:t> به نام </a:t>
            </a:r>
            <a:r>
              <a:rPr lang="en-US" sz="1200" b="1" dirty="0" err="1">
                <a:cs typeface="B Nazanin" panose="00000400000000000000" pitchFamily="2" charset="-78"/>
              </a:rPr>
              <a:t>ind</a:t>
            </a:r>
            <a:r>
              <a:rPr lang="en-US" sz="1200" b="1" dirty="0">
                <a:cs typeface="B Nazanin" panose="00000400000000000000" pitchFamily="2" charset="-78"/>
              </a:rPr>
              <a:t>" </a:t>
            </a:r>
            <a:r>
              <a:rPr lang="ar-SA" sz="1200" b="1" dirty="0">
                <a:cs typeface="B Nazanin" panose="00000400000000000000" pitchFamily="2" charset="-78"/>
              </a:rPr>
              <a:t>"</a:t>
            </a:r>
            <a:r>
              <a:rPr lang="en-US" sz="1200" b="1" dirty="0">
                <a:cs typeface="B Nazanin" panose="00000400000000000000" pitchFamily="2" charset="-78"/>
              </a:rPr>
              <a:t> </a:t>
            </a:r>
            <a:r>
              <a:rPr lang="ar-SA" sz="1200" b="1" dirty="0">
                <a:cs typeface="B Nazanin" panose="00000400000000000000" pitchFamily="2" charset="-78"/>
              </a:rPr>
              <a:t>گروه بندی شده است، بر</a:t>
            </a:r>
            <a:r>
              <a:rPr lang="fa-IR" sz="1200" b="1" dirty="0">
                <a:cs typeface="B Nazanin" panose="00000400000000000000" pitchFamily="2" charset="-78"/>
              </a:rPr>
              <a:t>می گرداند</a:t>
            </a:r>
            <a:r>
              <a:rPr lang="ar-SA" sz="1200" b="1" dirty="0">
                <a:cs typeface="B Nazanin" panose="00000400000000000000" pitchFamily="2" charset="-78"/>
              </a:rPr>
              <a:t>.</a:t>
            </a:r>
            <a:endParaRPr lang="en-US" sz="1200" b="1" dirty="0">
              <a:cs typeface="B Nazanin" panose="00000400000000000000" pitchFamily="2" charset="-78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1690" y="82915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1200" b="1" dirty="0">
                <a:cs typeface="B Nazanin" panose="00000400000000000000" pitchFamily="2" charset="-78"/>
              </a:rPr>
              <a:t>همه توابع خلاصه ذکر شده در بالا را می توان برای یک گروه اعمال کرد. توابع اضافی </a:t>
            </a:r>
            <a:r>
              <a:rPr lang="en-US" sz="1200" b="1" dirty="0" err="1">
                <a:cs typeface="B Nazanin" panose="00000400000000000000" pitchFamily="2" charset="-78"/>
              </a:rPr>
              <a:t>GroupBy</a:t>
            </a:r>
            <a:r>
              <a:rPr lang="fa-IR" sz="1200" b="1" dirty="0">
                <a:cs typeface="B Nazanin" panose="00000400000000000000" pitchFamily="2" charset="-78"/>
              </a:rPr>
              <a:t> :</a:t>
            </a:r>
            <a:endParaRPr lang="en-US" sz="1200" b="1" dirty="0">
              <a:cs typeface="B Nazanin" panose="00000400000000000000" pitchFamily="2" charset="-78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639651" y="5412973"/>
            <a:ext cx="2252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4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 algn="r" rtl="1"/>
            <a:r>
              <a:rPr lang="fa-IR" sz="1200" b="1" dirty="0">
                <a:cs typeface="B Nazanin" panose="00000400000000000000" pitchFamily="2" charset="-78"/>
              </a:rPr>
              <a:t>حداکثر عنصر</a:t>
            </a:r>
            <a:endParaRPr lang="en-US" sz="1200" b="1" dirty="0">
              <a:cs typeface="B Nazanin" panose="00000400000000000000" pitchFamily="2" charset="-78"/>
            </a:endParaRPr>
          </a:p>
          <a:p>
            <a:r>
              <a:rPr lang="en-US" sz="1200" b="1" dirty="0">
                <a:latin typeface="Consolas" panose="020B0609020204030204" pitchFamily="49" charset="0"/>
                <a:hlinkClick r:id="rId32"/>
              </a:rPr>
              <a:t>clip</a:t>
            </a:r>
            <a:r>
              <a:rPr lang="en-US" sz="1200" b="1" dirty="0">
                <a:latin typeface="Consolas" panose="020B0609020204030204" pitchFamily="49" charset="0"/>
              </a:rPr>
              <a:t>(lower=-10,upper=10)</a:t>
            </a:r>
          </a:p>
          <a:p>
            <a:pPr marL="109538" algn="r" rtl="1"/>
            <a:r>
              <a:rPr lang="ar-SA" sz="1200" b="1" dirty="0">
                <a:cs typeface="B Nazanin" panose="00000400000000000000" pitchFamily="2" charset="-78"/>
              </a:rPr>
              <a:t>برش مقادیر در آستانه ورودی</a:t>
            </a:r>
            <a:endParaRPr lang="en-US" sz="1200" b="1" dirty="0">
              <a:cs typeface="B Nazanin" panose="00000400000000000000" pitchFamily="2" charset="-78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3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 algn="r" rtl="1"/>
            <a:r>
              <a:rPr lang="fa-IR" sz="1200" b="1" dirty="0">
                <a:cs typeface="B Nazanin" panose="00000400000000000000" pitchFamily="2" charset="-78"/>
              </a:rPr>
              <a:t>حداقل عنصر</a:t>
            </a:r>
            <a:endParaRPr lang="en-US" sz="1200" b="1" dirty="0">
              <a:cs typeface="B Nazanin" panose="00000400000000000000" pitchFamily="2" charset="-78"/>
            </a:endParaRPr>
          </a:p>
          <a:p>
            <a:r>
              <a:rPr lang="en-US" sz="1200" b="1" dirty="0">
                <a:latin typeface="Consolas" panose="020B0609020204030204" pitchFamily="49" charset="0"/>
                <a:hlinkClick r:id="rId33"/>
              </a:rPr>
              <a:t>abs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 algn="r" rtl="1"/>
            <a:r>
              <a:rPr lang="fa-IR" sz="1200" b="1" dirty="0">
                <a:cs typeface="B Nazanin" panose="00000400000000000000" pitchFamily="2" charset="-78"/>
              </a:rPr>
              <a:t>مقدار مطلق</a:t>
            </a:r>
            <a:endParaRPr lang="en-US" sz="1200" b="1" dirty="0">
              <a:cs typeface="B Nazanin" panose="00000400000000000000" pitchFamily="2" charset="-7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05717" y="6538832"/>
            <a:ext cx="4377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1200" b="1" dirty="0">
                <a:cs typeface="B Nazanin" panose="00000400000000000000" pitchFamily="2" charset="-78"/>
              </a:rPr>
              <a:t>مثال های زیر را می توان برای گروه ها نیز اعمال کرد. در این مورد، تابع بر اساس هر گروه اعمال می شود و بردارهای برگشتی به طول </a:t>
            </a:r>
            <a:r>
              <a:rPr lang="en-US" sz="1200" b="1" dirty="0" err="1">
                <a:cs typeface="B Nazanin" panose="00000400000000000000" pitchFamily="2" charset="-78"/>
              </a:rPr>
              <a:t>DataFrame</a:t>
            </a:r>
            <a:r>
              <a:rPr lang="en-US" sz="1200" b="1" dirty="0">
                <a:cs typeface="B Nazanin" panose="00000400000000000000" pitchFamily="2" charset="-78"/>
              </a:rPr>
              <a:t> </a:t>
            </a:r>
            <a:r>
              <a:rPr lang="fa-IR" sz="1200" b="1" dirty="0">
                <a:cs typeface="B Nazanin" panose="00000400000000000000" pitchFamily="2" charset="-78"/>
              </a:rPr>
              <a:t> </a:t>
            </a:r>
            <a:r>
              <a:rPr lang="ar-SA" sz="1200" b="1" dirty="0">
                <a:cs typeface="B Nazanin" panose="00000400000000000000" pitchFamily="2" charset="-78"/>
              </a:rPr>
              <a:t>اصلی هستند.</a:t>
            </a:r>
            <a:endParaRPr lang="en-US" sz="1200" b="1" dirty="0">
              <a:cs typeface="B Nazanin" panose="00000400000000000000" pitchFamily="2" charset="-78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08506" y="91820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6406" y="9556649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5"/>
              </a:rPr>
              <a:t>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algn="r" rtl="1"/>
            <a:r>
              <a:rPr lang="ar-SA" sz="1200" b="1" dirty="0">
                <a:latin typeface="Consolas" panose="020B0609020204030204" pitchFamily="49" charset="0"/>
                <a:cs typeface="B Nazanin" panose="00000400000000000000" pitchFamily="2" charset="-78"/>
              </a:rPr>
              <a:t>یک شی در حال گسترش را بر</a:t>
            </a:r>
            <a:r>
              <a:rPr lang="fa-IR" sz="1200" b="1" dirty="0">
                <a:latin typeface="Consolas" panose="020B0609020204030204" pitchFamily="49" charset="0"/>
                <a:cs typeface="B Nazanin" panose="00000400000000000000" pitchFamily="2" charset="-78"/>
              </a:rPr>
              <a:t>می گرداند</a:t>
            </a:r>
            <a:r>
              <a:rPr lang="ar-SA" sz="1200" b="1" dirty="0">
                <a:latin typeface="Consolas" panose="020B0609020204030204" pitchFamily="49" charset="0"/>
                <a:cs typeface="B Nazanin" panose="00000400000000000000" pitchFamily="2" charset="-78"/>
              </a:rPr>
              <a:t> که اجازه می دهد توابع خلاصه به صورت تجمعی اعمال شوند.</a:t>
            </a:r>
            <a:endParaRPr lang="en-US" sz="1200" b="1" dirty="0">
              <a:latin typeface="Consolas" panose="020B0609020204030204" pitchFamily="49" charset="0"/>
              <a:cs typeface="B Nazanin" panose="00000400000000000000" pitchFamily="2" charset="-78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6"/>
              </a:rPr>
              <a:t>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 algn="r" rtl="1"/>
            <a:r>
              <a:rPr lang="ar-SA" sz="1200" b="1" dirty="0">
                <a:cs typeface="B Nazanin" panose="00000400000000000000" pitchFamily="2" charset="-78"/>
              </a:rPr>
              <a:t>یک شی </a:t>
            </a:r>
            <a:r>
              <a:rPr lang="en-US" sz="1200" b="1" dirty="0">
                <a:cs typeface="B Nazanin" panose="00000400000000000000" pitchFamily="2" charset="-78"/>
              </a:rPr>
              <a:t>Rolling </a:t>
            </a:r>
            <a:r>
              <a:rPr lang="fa-IR" sz="1200" b="1" dirty="0">
                <a:cs typeface="B Nazanin" panose="00000400000000000000" pitchFamily="2" charset="-78"/>
              </a:rPr>
              <a:t> </a:t>
            </a:r>
            <a:r>
              <a:rPr lang="ar-SA" sz="1200" b="1" dirty="0">
                <a:cs typeface="B Nazanin" panose="00000400000000000000" pitchFamily="2" charset="-78"/>
              </a:rPr>
              <a:t>را بر</a:t>
            </a:r>
            <a:r>
              <a:rPr lang="fa-IR" sz="1200" b="1" dirty="0">
                <a:cs typeface="B Nazanin" panose="00000400000000000000" pitchFamily="2" charset="-78"/>
              </a:rPr>
              <a:t>می گرداند</a:t>
            </a:r>
            <a:r>
              <a:rPr lang="ar-SA" sz="1200" b="1" dirty="0">
                <a:cs typeface="B Nazanin" panose="00000400000000000000" pitchFamily="2" charset="-78"/>
              </a:rPr>
              <a:t> که اجازه می دهد توابع خلاصه در پنجره هایی با طول </a:t>
            </a:r>
            <a:r>
              <a:rPr lang="en-US" sz="1200" b="1" dirty="0">
                <a:cs typeface="B Nazanin" panose="00000400000000000000" pitchFamily="2" charset="-78"/>
              </a:rPr>
              <a:t>n </a:t>
            </a:r>
            <a:r>
              <a:rPr lang="fa-IR" sz="1200" b="1" dirty="0">
                <a:cs typeface="B Nazanin" panose="00000400000000000000" pitchFamily="2" charset="-78"/>
              </a:rPr>
              <a:t> </a:t>
            </a:r>
            <a:r>
              <a:rPr lang="ar-SA" sz="1200" b="1" dirty="0">
                <a:cs typeface="B Nazanin" panose="00000400000000000000" pitchFamily="2" charset="-78"/>
              </a:rPr>
              <a:t>اعمال شوند.</a:t>
            </a:r>
            <a:endParaRPr lang="en-US" sz="1200" b="1" dirty="0">
              <a:cs typeface="B Nazanin" panose="00000400000000000000" pitchFamily="2" charset="-78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8506" y="86458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37"/>
              </a:rPr>
              <a:t>size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fa-IR" sz="1200" b="1" dirty="0">
                <a:cs typeface="B Nazanin" panose="00000400000000000000" pitchFamily="2" charset="-78"/>
              </a:rPr>
              <a:t>اندازه ی هر گروه</a:t>
            </a:r>
            <a:endParaRPr lang="en-US" sz="1200" b="1" dirty="0">
              <a:cs typeface="B Nazanin" panose="00000400000000000000" pitchFamily="2" charset="-78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26238" y="86492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  <a:hlinkClick r:id="rId38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ar-SA" sz="1200" b="1" dirty="0">
                <a:cs typeface="B Nazanin" panose="00000400000000000000" pitchFamily="2" charset="-78"/>
              </a:rPr>
              <a:t>جمع کردن گروه با استفاده از تابع</a:t>
            </a:r>
            <a:endParaRPr lang="en-US" sz="1200" b="1" dirty="0">
              <a:cs typeface="B Nazanin" panose="00000400000000000000" pitchFamily="2" charset="-78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800" b="1" dirty="0">
                <a:solidFill>
                  <a:schemeClr val="bg1"/>
                </a:solidFill>
                <a:cs typeface="B Nazanin" panose="00000400000000000000" pitchFamily="2" charset="-78"/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رسیدگی داده های از دست رفته</a:t>
            </a:r>
            <a:endParaRPr lang="en-US" sz="2683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0"/>
              </a:rPr>
              <a:t>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algn="r" rtl="1"/>
            <a:r>
              <a:rPr lang="fa-IR" sz="1200" b="1" dirty="0">
                <a:cs typeface="B Nazanin" panose="00000400000000000000" pitchFamily="2" charset="-78"/>
              </a:rPr>
              <a:t>حذف ردیف (سطر) هایی با هر ستون دارای مقادیر </a:t>
            </a:r>
            <a:r>
              <a:rPr lang="en-US" sz="1200" b="1" dirty="0">
                <a:cs typeface="B Nazanin" panose="00000400000000000000" pitchFamily="2" charset="-78"/>
              </a:rPr>
              <a:t>NA/null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1"/>
              </a:rPr>
              <a:t>fillna</a:t>
            </a:r>
            <a:r>
              <a:rPr lang="en-US" sz="1200" b="1" dirty="0">
                <a:latin typeface="Consolas" panose="020B0609020204030204" pitchFamily="49" charset="0"/>
              </a:rPr>
              <a:t>(value)</a:t>
            </a:r>
          </a:p>
          <a:p>
            <a:pPr marL="109538" algn="r" rtl="1"/>
            <a:r>
              <a:rPr lang="fa-IR" sz="1200" b="1" dirty="0">
                <a:cs typeface="B Nazanin" panose="00000400000000000000" pitchFamily="2" charset="-78"/>
              </a:rPr>
              <a:t>جایگزینی تمامی مقادیر </a:t>
            </a:r>
            <a:r>
              <a:rPr lang="en-US" sz="1200" b="1" dirty="0">
                <a:cs typeface="B Nazanin" panose="00000400000000000000" pitchFamily="2" charset="-78"/>
              </a:rPr>
              <a:t>NA/null</a:t>
            </a:r>
            <a:r>
              <a:rPr lang="fa-IR" sz="1200" b="1" dirty="0">
                <a:cs typeface="B Nazanin" panose="00000400000000000000" pitchFamily="2" charset="-78"/>
              </a:rPr>
              <a:t> با مقدار</a:t>
            </a:r>
            <a:endParaRPr lang="en-US" sz="1200" b="1" dirty="0">
              <a:cs typeface="B Nazanin" panose="00000400000000000000" pitchFamily="2" charset="-78"/>
            </a:endParaRPr>
          </a:p>
        </p:txBody>
      </p:sp>
      <p:sp>
        <p:nvSpPr>
          <p:cNvPr id="81" name="TextBox 19">
            <a:extLst>
              <a:ext uri="{FF2B5EF4-FFF2-40B4-BE49-F238E27FC236}">
                <a16:creationId xmlns:a16="http://schemas.microsoft.com/office/drawing/2014/main" id="{E143DE1B-0EA6-483A-B68D-A2D31E60AA9A}"/>
              </a:ext>
            </a:extLst>
          </p:cNvPr>
          <p:cNvSpPr txBox="1"/>
          <p:nvPr/>
        </p:nvSpPr>
        <p:spPr>
          <a:xfrm>
            <a:off x="75136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42"/>
              </a:rPr>
              <a:t>http</a:t>
            </a:r>
            <a:r>
              <a:rPr lang="en-US" sz="800" dirty="0">
                <a:hlinkClick r:id="rId42"/>
              </a:rPr>
              <a:t>://pandas.pydata.</a:t>
            </a:r>
            <a:r>
              <a:rPr lang="en-US" sz="800">
                <a:hlinkClick r:id="rId42"/>
              </a:rPr>
              <a:t>org/</a:t>
            </a:r>
            <a:r>
              <a:rPr lang="en-US" sz="800"/>
              <a:t>) originally written by Irv Lustig, </a:t>
            </a:r>
            <a:r>
              <a:rPr lang="en-US" sz="800">
                <a:hlinkClick r:id="rId43"/>
              </a:rPr>
              <a:t>Princeton Consultants</a:t>
            </a:r>
            <a:r>
              <a:rPr lang="en-US" sz="800"/>
              <a:t>,  inspired </a:t>
            </a:r>
            <a:r>
              <a:rPr lang="en-US" sz="800" dirty="0"/>
              <a:t>by </a:t>
            </a:r>
            <a:r>
              <a:rPr lang="en-US" sz="800" dirty="0" err="1">
                <a:hlinkClick r:id="rId44"/>
              </a:rPr>
              <a:t>Rstudio</a:t>
            </a:r>
            <a:r>
              <a:rPr lang="en-US" sz="800" dirty="0">
                <a:hlinkClick r:id="rId44"/>
              </a:rPr>
              <a:t> Data </a:t>
            </a:r>
            <a:r>
              <a:rPr lang="en-US" sz="800">
                <a:hlinkClick r:id="rId44"/>
              </a:rPr>
              <a:t>Wrangling Cheatsheet</a:t>
            </a:r>
            <a:endParaRPr lang="en-US" sz="800" dirty="0"/>
          </a:p>
        </p:txBody>
      </p:sp>
      <p:sp>
        <p:nvSpPr>
          <p:cNvPr id="82" name="Rounded Rectangle 80">
            <a:extLst>
              <a:ext uri="{FF2B5EF4-FFF2-40B4-BE49-F238E27FC236}">
                <a16:creationId xmlns:a16="http://schemas.microsoft.com/office/drawing/2014/main" id="{92D9BBCD-A40C-4CB6-8D55-5C48AF79823B}"/>
              </a:ext>
            </a:extLst>
          </p:cNvPr>
          <p:cNvSpPr/>
          <p:nvPr/>
        </p:nvSpPr>
        <p:spPr>
          <a:xfrm>
            <a:off x="4710593" y="91811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4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Plotting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83" name="TextBox 81">
            <a:extLst>
              <a:ext uri="{FF2B5EF4-FFF2-40B4-BE49-F238E27FC236}">
                <a16:creationId xmlns:a16="http://schemas.microsoft.com/office/drawing/2014/main" id="{AF843DA2-F03F-4F36-90F4-4437FF0019B4}"/>
              </a:ext>
            </a:extLst>
          </p:cNvPr>
          <p:cNvSpPr txBox="1"/>
          <p:nvPr/>
        </p:nvSpPr>
        <p:spPr>
          <a:xfrm>
            <a:off x="4782404" y="9618148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6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ar-SA" sz="1200" b="1" dirty="0">
                <a:cs typeface="B Nazanin" panose="00000400000000000000" pitchFamily="2" charset="-78"/>
              </a:rPr>
              <a:t>هیستوگرام برای هر ستون</a:t>
            </a:r>
            <a:endParaRPr lang="en-US" sz="1200" b="1" dirty="0">
              <a:cs typeface="B Nazanin" panose="00000400000000000000" pitchFamily="2" charset="-78"/>
            </a:endParaRPr>
          </a:p>
        </p:txBody>
      </p:sp>
      <p:sp>
        <p:nvSpPr>
          <p:cNvPr id="84" name="TextBox 82">
            <a:extLst>
              <a:ext uri="{FF2B5EF4-FFF2-40B4-BE49-F238E27FC236}">
                <a16:creationId xmlns:a16="http://schemas.microsoft.com/office/drawing/2014/main" id="{D88E986E-2BDA-4E27-8FEC-03C66AF6758D}"/>
              </a:ext>
            </a:extLst>
          </p:cNvPr>
          <p:cNvSpPr txBox="1"/>
          <p:nvPr/>
        </p:nvSpPr>
        <p:spPr>
          <a:xfrm>
            <a:off x="6764490" y="9611383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6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.scatter</a:t>
            </a:r>
            <a:r>
              <a:rPr lang="en-US" sz="1200" b="1" dirty="0">
                <a:latin typeface="Consolas" panose="020B0609020204030204" pitchFamily="49" charset="0"/>
              </a:rPr>
              <a:t>(x='</a:t>
            </a:r>
            <a:r>
              <a:rPr lang="en-US" sz="1200" b="1" dirty="0" err="1">
                <a:latin typeface="Consolas" panose="020B0609020204030204" pitchFamily="49" charset="0"/>
              </a:rPr>
              <a:t>w',y</a:t>
            </a:r>
            <a:r>
              <a:rPr lang="en-US" sz="1200" b="1" dirty="0">
                <a:latin typeface="Consolas" panose="020B0609020204030204" pitchFamily="49" charset="0"/>
              </a:rPr>
              <a:t>='h')</a:t>
            </a:r>
          </a:p>
          <a:p>
            <a:pPr marL="111125"/>
            <a:r>
              <a:rPr lang="ar-SA" sz="1200" b="1" dirty="0">
                <a:cs typeface="B Nazanin" panose="00000400000000000000" pitchFamily="2" charset="-78"/>
              </a:rPr>
              <a:t>نمودار پراکندگی با استفاده از جفت نقطه</a:t>
            </a:r>
            <a:endParaRPr lang="en-US" sz="1200" b="1" dirty="0">
              <a:cs typeface="B Nazanin" panose="00000400000000000000" pitchFamily="2" charset="-78"/>
            </a:endParaRPr>
          </a:p>
        </p:txBody>
      </p:sp>
      <p:pic>
        <p:nvPicPr>
          <p:cNvPr id="86" name="Picture 43">
            <a:extLst>
              <a:ext uri="{FF2B5EF4-FFF2-40B4-BE49-F238E27FC236}">
                <a16:creationId xmlns:a16="http://schemas.microsoft.com/office/drawing/2014/main" id="{E92DE3B9-9A1A-4F4A-B5F7-D10388B445BB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5217223" y="10087418"/>
            <a:ext cx="964344" cy="531290"/>
          </a:xfrm>
          <a:prstGeom prst="rect">
            <a:avLst/>
          </a:prstGeom>
        </p:spPr>
      </p:pic>
      <p:pic>
        <p:nvPicPr>
          <p:cNvPr id="88" name="Picture 44">
            <a:extLst>
              <a:ext uri="{FF2B5EF4-FFF2-40B4-BE49-F238E27FC236}">
                <a16:creationId xmlns:a16="http://schemas.microsoft.com/office/drawing/2014/main" id="{94CB9A7F-3125-4478-B8ED-563F2C12FA7B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7349467" y="10079813"/>
            <a:ext cx="895085" cy="54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2496</Words>
  <Application>Microsoft Office PowerPoint</Application>
  <PresentationFormat>Custom</PresentationFormat>
  <Paragraphs>428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 Nazanin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2024-12-27T21:40:58Z</dcterms:modified>
</cp:coreProperties>
</file>