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6" r:id="rId3"/>
    <p:sldId id="329" r:id="rId4"/>
    <p:sldId id="327" r:id="rId5"/>
    <p:sldId id="328" r:id="rId6"/>
    <p:sldId id="257" r:id="rId7"/>
    <p:sldId id="269" r:id="rId8"/>
    <p:sldId id="290" r:id="rId9"/>
    <p:sldId id="292" r:id="rId10"/>
    <p:sldId id="275" r:id="rId11"/>
    <p:sldId id="325" r:id="rId12"/>
    <p:sldId id="302" r:id="rId13"/>
    <p:sldId id="326" r:id="rId14"/>
    <p:sldId id="296" r:id="rId15"/>
    <p:sldId id="330" r:id="rId16"/>
    <p:sldId id="331" r:id="rId17"/>
    <p:sldId id="298" r:id="rId18"/>
    <p:sldId id="304" r:id="rId19"/>
    <p:sldId id="299" r:id="rId20"/>
    <p:sldId id="300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0"/>
    <p:restoredTop sz="91975"/>
  </p:normalViewPr>
  <p:slideViewPr>
    <p:cSldViewPr snapToGrid="0" snapToObjects="1">
      <p:cViewPr varScale="1">
        <p:scale>
          <a:sx n="98" d="100"/>
          <a:sy n="98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1367-975B-CC42-B45B-FBAB9252DCD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E6081-6128-904F-B58C-301B94489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28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3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5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0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1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8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8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0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2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6081-6128-904F-B58C-301B94489F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2E00-21FB-1A4D-8071-33071C8C8F86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0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D4A-169F-D641-90B8-3348746CF3A9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887E-01C4-D64D-9A15-AC23558C8425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FE89-F43D-4043-8015-02813DAC5716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41BC-251D-504D-995F-35E72C275510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BB4A-7C9E-FA4B-86E8-F6EB89495472}" type="datetime1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B3C-A501-1E4A-89CD-B9503A691790}" type="datetime1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51A-AB76-404F-B6CE-BC3AC4CF63AF}" type="datetime1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3B8A-2231-234E-AEDD-92736DDA3ADC}" type="datetime1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1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6054-136D-DC4B-A33B-2B9832F878CC}" type="datetime1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7847-5B58-1943-A4C1-FA9F6B2291B0}" type="datetime1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873F-7DEB-3546-A5D2-1A4AB7D678D0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A49C-9C29-4B40-A71A-6258E0A8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5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6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4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5926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Slicer: Auto-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Sharding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for Datacenter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Applications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43" y="2983061"/>
            <a:ext cx="10825843" cy="250484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Atul Adya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, Daniel Myers, Jon Howell, Jeremy Elson, Colin Meek,</a:t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Vishesh Khemani, Stefan Fulger, Pan Gu, Lakshminath Bhuvanagiri,</a:t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Jason Hunter, Roberto Peon, Larry Kai, Alexander Shraer, Arif Merchant, Kfir Lev-Ari (Technion – Israel)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1026" name="Picture 2" descr="https://lh3.googleusercontent.com/X4iNY-MeQ9BQ_Fv8v--ccsYozshlHXEadjYKkKMKmUxjxUrBRjQd2H4av4moQXq3jdRH8GpkJSX1RUZ6LBHXY7TmsqiKunjXdt5QA7fgmveQyCg3jlgGf_0KbblHt8F33TGexwFNQ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2" y="4970192"/>
            <a:ext cx="2385648" cy="7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3"/>
    </mc:Choice>
    <mc:Fallback xmlns="">
      <p:transition spd="slow" advTm="1264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Slicer: Refactored System for </a:t>
            </a:r>
            <a:r>
              <a:rPr lang="en-US" dirty="0"/>
              <a:t>S</a:t>
            </a:r>
            <a:r>
              <a:rPr lang="en-US" dirty="0" smtClean="0"/>
              <a:t>harded </a:t>
            </a:r>
            <a:r>
              <a:rPr lang="en-US" dirty="0"/>
              <a:t>A</a:t>
            </a:r>
            <a:r>
              <a:rPr lang="en-US" dirty="0" smtClean="0"/>
              <a:t>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Provides auto-</a:t>
            </a:r>
            <a:r>
              <a:rPr lang="en-US" dirty="0" err="1" smtClean="0"/>
              <a:t>sharding</a:t>
            </a:r>
            <a:r>
              <a:rPr lang="en-US" dirty="0" smtClean="0"/>
              <a:t> without tying to storage</a:t>
            </a:r>
          </a:p>
          <a:p>
            <a:pPr fontAlgn="base">
              <a:lnSpc>
                <a:spcPct val="100000"/>
              </a:lnSpc>
            </a:pPr>
            <a:r>
              <a:rPr lang="en-US" dirty="0" smtClean="0"/>
              <a:t>Separate </a:t>
            </a:r>
            <a:r>
              <a:rPr lang="en-US" dirty="0"/>
              <a:t>assignment generation “control plane” from  request forwarding “data plane”</a:t>
            </a:r>
          </a:p>
          <a:p>
            <a:pPr lvl="1" fontAlgn="base"/>
            <a:r>
              <a:rPr lang="en-US" dirty="0"/>
              <a:t>Via a small </a:t>
            </a:r>
            <a:r>
              <a:rPr lang="en-US" dirty="0" smtClean="0"/>
              <a:t>interface</a:t>
            </a:r>
            <a:endParaRPr lang="en-US" dirty="0"/>
          </a:p>
          <a:p>
            <a:pPr lvl="1" fontAlgn="base"/>
            <a:r>
              <a:rPr lang="en-US" dirty="0"/>
              <a:t>In a scalable, consistent, fault-tolerant manner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Reshards for capacity and failure adaptation, load balancing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Evaluated </a:t>
            </a:r>
            <a:r>
              <a:rPr lang="en-US" dirty="0"/>
              <a:t>Slicer </a:t>
            </a:r>
            <a:r>
              <a:rPr lang="en-US" dirty="0" smtClean="0"/>
              <a:t>in </a:t>
            </a:r>
            <a:r>
              <a:rPr lang="en-US" dirty="0"/>
              <a:t>production </a:t>
            </a:r>
            <a:r>
              <a:rPr lang="en-US" dirty="0" smtClean="0"/>
              <a:t>deployment</a:t>
            </a:r>
          </a:p>
          <a:p>
            <a:pPr marL="0" lv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2"/>
    </mc:Choice>
    <mc:Fallback xmlns="">
      <p:transition spd="slow" advTm="2731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Sharding/Affinity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Any type of serving from memory / caching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E.g., Cloud DNS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Even </a:t>
            </a:r>
            <a:r>
              <a:rPr lang="en-US" dirty="0"/>
              <a:t>stateless services use </a:t>
            </a:r>
            <a:r>
              <a:rPr lang="en-US" dirty="0" smtClean="0"/>
              <a:t>stateful components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External caches such as Memcache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Affinity helps aggregating writes to storage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Thialfi </a:t>
            </a:r>
            <a:r>
              <a:rPr lang="en-US" dirty="0"/>
              <a:t>[SOSP ’11] batches notification messages to storage	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15"/>
    </mc:Choice>
    <mc:Fallback xmlns="">
      <p:transition spd="slow" advTm="3671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Slicer Sharding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57376" y="2044322"/>
            <a:ext cx="1667234" cy="8317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54013" y="2044322"/>
            <a:ext cx="1644191" cy="811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7168" y="2071246"/>
            <a:ext cx="1364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7027607" y="2044322"/>
            <a:ext cx="1644192" cy="8277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38200" y="5272087"/>
            <a:ext cx="10820400" cy="34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48434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1252879" y="487197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63</a:t>
            </a:r>
            <a:r>
              <a:rPr lang="en-US" sz="2000" dirty="0" smtClean="0"/>
              <a:t> - 1</a:t>
            </a:r>
            <a:endParaRPr lang="en-US" sz="2000" dirty="0"/>
          </a:p>
        </p:txBody>
      </p:sp>
      <p:sp>
        <p:nvSpPr>
          <p:cNvPr id="57" name="Rounded Rectangle 56"/>
          <p:cNvSpPr/>
          <p:nvPr/>
        </p:nvSpPr>
        <p:spPr>
          <a:xfrm>
            <a:off x="9601201" y="2044322"/>
            <a:ext cx="1651677" cy="8277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52710" y="353376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Hash(K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2876742" y="353376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Hash(K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4600774" y="353376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Hash(K</a:t>
            </a:r>
            <a:r>
              <a:rPr lang="en-US" sz="2000" baseline="-25000" dirty="0"/>
              <a:t>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1971675" y="3914775"/>
            <a:ext cx="1285875" cy="1400175"/>
          </a:xfrm>
          <a:custGeom>
            <a:avLst/>
            <a:gdLst>
              <a:gd name="connsiteX0" fmla="*/ 1285875 w 1285875"/>
              <a:gd name="connsiteY0" fmla="*/ 0 h 1400175"/>
              <a:gd name="connsiteX1" fmla="*/ 271463 w 1285875"/>
              <a:gd name="connsiteY1" fmla="*/ 557213 h 1400175"/>
              <a:gd name="connsiteX2" fmla="*/ 0 w 1285875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400175">
                <a:moveTo>
                  <a:pt x="1285875" y="0"/>
                </a:moveTo>
                <a:cubicBezTo>
                  <a:pt x="885825" y="161925"/>
                  <a:pt x="485775" y="323851"/>
                  <a:pt x="271463" y="557213"/>
                </a:cubicBezTo>
                <a:cubicBezTo>
                  <a:pt x="57151" y="790575"/>
                  <a:pt x="0" y="1400175"/>
                  <a:pt x="0" y="140017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1671637" y="3914775"/>
            <a:ext cx="2671762" cy="1400175"/>
          </a:xfrm>
          <a:custGeom>
            <a:avLst/>
            <a:gdLst>
              <a:gd name="connsiteX0" fmla="*/ 1285875 w 1285875"/>
              <a:gd name="connsiteY0" fmla="*/ 0 h 1400175"/>
              <a:gd name="connsiteX1" fmla="*/ 271463 w 1285875"/>
              <a:gd name="connsiteY1" fmla="*/ 557213 h 1400175"/>
              <a:gd name="connsiteX2" fmla="*/ 0 w 1285875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75" h="1400175">
                <a:moveTo>
                  <a:pt x="1285875" y="0"/>
                </a:moveTo>
                <a:cubicBezTo>
                  <a:pt x="885825" y="161925"/>
                  <a:pt x="485775" y="323851"/>
                  <a:pt x="271463" y="557213"/>
                </a:cubicBezTo>
                <a:cubicBezTo>
                  <a:pt x="57151" y="790575"/>
                  <a:pt x="0" y="1400175"/>
                  <a:pt x="0" y="140017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59" idx="2"/>
          </p:cNvCxnSpPr>
          <p:nvPr/>
        </p:nvCxnSpPr>
        <p:spPr>
          <a:xfrm>
            <a:off x="5141147" y="3933879"/>
            <a:ext cx="2459803" cy="138107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838200" y="5686424"/>
            <a:ext cx="461963" cy="100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221845" y="5686424"/>
            <a:ext cx="461963" cy="10007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349647" y="5686424"/>
            <a:ext cx="743996" cy="100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50860" y="5686424"/>
            <a:ext cx="743996" cy="1000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134312" y="5686424"/>
            <a:ext cx="508159" cy="100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673127" y="5686424"/>
            <a:ext cx="1449841" cy="1000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947698" y="5686424"/>
            <a:ext cx="743996" cy="100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733019" y="5686424"/>
            <a:ext cx="1449841" cy="1000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724885" y="5686424"/>
            <a:ext cx="743996" cy="10007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516073" y="5686424"/>
            <a:ext cx="508159" cy="100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053624" y="5686424"/>
            <a:ext cx="743996" cy="1000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824127" y="5686424"/>
            <a:ext cx="743996" cy="100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600090" y="5686424"/>
            <a:ext cx="990260" cy="1000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170168" y="5896284"/>
            <a:ext cx="111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“Slices”</a:t>
            </a:r>
            <a:endParaRPr lang="en-US" sz="2400" i="1" dirty="0"/>
          </a:p>
        </p:txBody>
      </p:sp>
      <p:sp>
        <p:nvSpPr>
          <p:cNvPr id="78" name="Rectangle 77"/>
          <p:cNvSpPr/>
          <p:nvPr/>
        </p:nvSpPr>
        <p:spPr>
          <a:xfrm>
            <a:off x="6633461" y="3387211"/>
            <a:ext cx="3471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" sz="2000" dirty="0"/>
              <a:t>Hash keys into 63-bit space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33461" y="3744398"/>
            <a:ext cx="5045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" sz="2000" dirty="0"/>
              <a:t>Assign ranges ("slices") of space to </a:t>
            </a:r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80" name="Rectangle 79"/>
          <p:cNvSpPr/>
          <p:nvPr/>
        </p:nvSpPr>
        <p:spPr>
          <a:xfrm>
            <a:off x="6633461" y="415236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Split/Merge/Migrate slices for load balancing</a:t>
            </a:r>
            <a:endParaRPr lang="en" sz="2000" b="1" dirty="0"/>
          </a:p>
        </p:txBody>
      </p:sp>
      <p:sp>
        <p:nvSpPr>
          <p:cNvPr id="83" name="Rectangle 82"/>
          <p:cNvSpPr/>
          <p:nvPr/>
        </p:nvSpPr>
        <p:spPr>
          <a:xfrm>
            <a:off x="9666463" y="2626172"/>
            <a:ext cx="347079" cy="1000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0023480" y="2626172"/>
            <a:ext cx="1089286" cy="100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48232" y="2109958"/>
            <a:ext cx="347079" cy="1000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21316" y="2126909"/>
            <a:ext cx="347079" cy="1000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72892" y="450621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smtClean="0"/>
              <a:t>“</a:t>
            </a:r>
            <a:r>
              <a:rPr lang="en-US" sz="2000" dirty="0" smtClean="0"/>
              <a:t>Asymmetric </a:t>
            </a:r>
            <a:r>
              <a:rPr lang="en-US" sz="2000" dirty="0"/>
              <a:t>replication”: more copies for hot slices</a:t>
            </a:r>
            <a:endParaRPr lang="e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3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94"/>
    </mc:Choice>
    <mc:Fallback xmlns="">
      <p:transition spd="slow" advTm="72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961 -0.44653 " pathEditMode="relative" ptsTypes="AA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-0.00717 L 0.29752 -0.4537 " pathEditMode="relative" ptsTypes="AA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717 L 0.44649 -0.44653 " pathEditMode="relative" ptsTypes="AA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717 L 0.57213 -0.44768 " pathEditMode="relative" ptsTypes="AA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14518 -0.4634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-2317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003 -0.4696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312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21431E-16 L 0.11393 -0.4675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-2375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92 L 0.22786 -0.4675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-2333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92 L -0.42669 -0.4800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-2395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16 L -0.28685 -0.4863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2" y="-2437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92 L -0.1306 -0.4863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-2428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162 L 0.01068 -0.4849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-2416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92 L -0.27227 -0.50509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5" y="-2520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-0.23203 -0.0814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8" grpId="0"/>
      <p:bldP spid="59" grpId="0"/>
      <p:bldP spid="29" grpId="1" animBg="1"/>
      <p:bldP spid="60" grpId="1" animBg="1"/>
      <p:bldP spid="43" grpId="0" animBg="1"/>
      <p:bldP spid="43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/>
      <p:bldP spid="74" grpId="1"/>
      <p:bldP spid="78" grpId="0"/>
      <p:bldP spid="79" grpId="0"/>
      <p:bldP spid="79" grpId="1"/>
      <p:bldP spid="83" grpId="0" animBg="1"/>
      <p:bldP spid="84" grpId="0" animBg="1"/>
      <p:bldP spid="84" grpId="1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Slicer Architecture: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mtClean="0"/>
              <a:t>High-quality </a:t>
            </a:r>
            <a:r>
              <a:rPr lang="en-US" dirty="0" err="1"/>
              <a:t>sharding</a:t>
            </a:r>
            <a:r>
              <a:rPr lang="en-US" dirty="0"/>
              <a:t> and consistency of a centralized </a:t>
            </a:r>
            <a:r>
              <a:rPr lang="en-US" dirty="0" smtClean="0"/>
              <a:t>system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Low latency and high availability of local decisions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31"/>
    </mc:Choice>
    <mc:Fallback xmlns="">
      <p:transition spd="slow" advTm="3003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5"/>
          <p:cNvSpPr/>
          <p:nvPr/>
        </p:nvSpPr>
        <p:spPr>
          <a:xfrm>
            <a:off x="8763328" y="2198171"/>
            <a:ext cx="3237270" cy="3682631"/>
          </a:xfrm>
          <a:prstGeom prst="cloud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endParaRPr lang="en" sz="2800" dirty="0"/>
          </a:p>
        </p:txBody>
      </p:sp>
      <p:sp>
        <p:nvSpPr>
          <p:cNvPr id="46" name="Oval 45"/>
          <p:cNvSpPr/>
          <p:nvPr/>
        </p:nvSpPr>
        <p:spPr>
          <a:xfrm>
            <a:off x="6176364" y="2335584"/>
            <a:ext cx="943860" cy="924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Slicer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55028" y="3950069"/>
            <a:ext cx="1058779" cy="8317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51661" y="3970125"/>
            <a:ext cx="1058779" cy="811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5986" y="2318836"/>
            <a:ext cx="943860" cy="924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5094" y="2660059"/>
            <a:ext cx="1238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Frontends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311724" y="3976240"/>
            <a:ext cx="1364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</a:t>
            </a:r>
          </a:p>
          <a:p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648294" y="3954080"/>
            <a:ext cx="1058779" cy="8277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46302" y="4458088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51060" y="4458088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874424" y="4458088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007095" y="2655212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357473" y="2687047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89797" y="3669649"/>
            <a:ext cx="91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Slicelet</a:t>
            </a:r>
          </a:p>
        </p:txBody>
      </p:sp>
      <p:cxnSp>
        <p:nvCxnSpPr>
          <p:cNvPr id="25" name="Straight Arrow Connector 24"/>
          <p:cNvCxnSpPr>
            <a:stCxn id="22" idx="2"/>
            <a:endCxn id="21" idx="1"/>
          </p:cNvCxnSpPr>
          <p:nvPr/>
        </p:nvCxnSpPr>
        <p:spPr>
          <a:xfrm>
            <a:off x="2046204" y="4069759"/>
            <a:ext cx="800098" cy="499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60923" y="279788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z="2000" dirty="0"/>
              <a:t>Clerk</a:t>
            </a:r>
          </a:p>
        </p:txBody>
      </p:sp>
      <p:cxnSp>
        <p:nvCxnSpPr>
          <p:cNvPr id="56" name="Straight Arrow Connector 55"/>
          <p:cNvCxnSpPr>
            <a:stCxn id="55" idx="0"/>
          </p:cNvCxnSpPr>
          <p:nvPr/>
        </p:nvCxnSpPr>
        <p:spPr>
          <a:xfrm>
            <a:off x="3013744" y="2797884"/>
            <a:ext cx="1010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14</a:t>
            </a:fld>
            <a:endParaRPr lang="en-US"/>
          </a:p>
        </p:txBody>
      </p:sp>
      <p:sp>
        <p:nvSpPr>
          <p:cNvPr id="78" name="Left Brace 2"/>
          <p:cNvSpPr/>
          <p:nvPr/>
        </p:nvSpPr>
        <p:spPr>
          <a:xfrm rot="5400000">
            <a:off x="4838415" y="-698926"/>
            <a:ext cx="743662" cy="5147872"/>
          </a:xfrm>
          <a:custGeom>
            <a:avLst/>
            <a:gdLst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82667 w 743662"/>
              <a:gd name="connsiteY1" fmla="*/ 2008354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82667 w 743662"/>
              <a:gd name="connsiteY1" fmla="*/ 2008354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538085 w 743662"/>
              <a:gd name="connsiteY5" fmla="*/ 186660 h 2139596"/>
              <a:gd name="connsiteX6" fmla="*/ 743662 w 743662"/>
              <a:gd name="connsiteY6" fmla="*/ 0 h 2139596"/>
              <a:gd name="connsiteX0" fmla="*/ 744153 w 744153"/>
              <a:gd name="connsiteY0" fmla="*/ 2139596 h 2139596"/>
              <a:gd name="connsiteX1" fmla="*/ 372322 w 744153"/>
              <a:gd name="connsiteY1" fmla="*/ 2077627 h 2139596"/>
              <a:gd name="connsiteX2" fmla="*/ 372322 w 744153"/>
              <a:gd name="connsiteY2" fmla="*/ 1131767 h 2139596"/>
              <a:gd name="connsiteX3" fmla="*/ 491 w 744153"/>
              <a:gd name="connsiteY3" fmla="*/ 1069798 h 2139596"/>
              <a:gd name="connsiteX4" fmla="*/ 372322 w 744153"/>
              <a:gd name="connsiteY4" fmla="*/ 1007829 h 2139596"/>
              <a:gd name="connsiteX5" fmla="*/ 372322 w 744153"/>
              <a:gd name="connsiteY5" fmla="*/ 61969 h 2139596"/>
              <a:gd name="connsiteX6" fmla="*/ 744153 w 744153"/>
              <a:gd name="connsiteY6" fmla="*/ 0 h 2139596"/>
              <a:gd name="connsiteX7" fmla="*/ 744153 w 744153"/>
              <a:gd name="connsiteY7" fmla="*/ 2139596 h 2139596"/>
              <a:gd name="connsiteX0" fmla="*/ 744153 w 744153"/>
              <a:gd name="connsiteY0" fmla="*/ 2139596 h 2139596"/>
              <a:gd name="connsiteX1" fmla="*/ 483158 w 744153"/>
              <a:gd name="connsiteY1" fmla="*/ 2008354 h 2139596"/>
              <a:gd name="connsiteX2" fmla="*/ 469303 w 744153"/>
              <a:gd name="connsiteY2" fmla="*/ 1131767 h 2139596"/>
              <a:gd name="connsiteX3" fmla="*/ 491 w 744153"/>
              <a:gd name="connsiteY3" fmla="*/ 1069798 h 2139596"/>
              <a:gd name="connsiteX4" fmla="*/ 372322 w 744153"/>
              <a:gd name="connsiteY4" fmla="*/ 1007829 h 2139596"/>
              <a:gd name="connsiteX5" fmla="*/ 538576 w 744153"/>
              <a:gd name="connsiteY5" fmla="*/ 186660 h 2139596"/>
              <a:gd name="connsiteX6" fmla="*/ 744153 w 744153"/>
              <a:gd name="connsiteY6" fmla="*/ 0 h 2139596"/>
              <a:gd name="connsiteX0" fmla="*/ 743671 w 743671"/>
              <a:gd name="connsiteY0" fmla="*/ 2139596 h 2139596"/>
              <a:gd name="connsiteX1" fmla="*/ 371840 w 743671"/>
              <a:gd name="connsiteY1" fmla="*/ 2077627 h 2139596"/>
              <a:gd name="connsiteX2" fmla="*/ 371840 w 743671"/>
              <a:gd name="connsiteY2" fmla="*/ 1131767 h 2139596"/>
              <a:gd name="connsiteX3" fmla="*/ 9 w 743671"/>
              <a:gd name="connsiteY3" fmla="*/ 1069798 h 2139596"/>
              <a:gd name="connsiteX4" fmla="*/ 371840 w 743671"/>
              <a:gd name="connsiteY4" fmla="*/ 1007829 h 2139596"/>
              <a:gd name="connsiteX5" fmla="*/ 371840 w 743671"/>
              <a:gd name="connsiteY5" fmla="*/ 61969 h 2139596"/>
              <a:gd name="connsiteX6" fmla="*/ 743671 w 743671"/>
              <a:gd name="connsiteY6" fmla="*/ 0 h 2139596"/>
              <a:gd name="connsiteX7" fmla="*/ 743671 w 743671"/>
              <a:gd name="connsiteY7" fmla="*/ 2139596 h 2139596"/>
              <a:gd name="connsiteX0" fmla="*/ 743671 w 743671"/>
              <a:gd name="connsiteY0" fmla="*/ 2139596 h 2139596"/>
              <a:gd name="connsiteX1" fmla="*/ 482676 w 743671"/>
              <a:gd name="connsiteY1" fmla="*/ 2008354 h 2139596"/>
              <a:gd name="connsiteX2" fmla="*/ 468821 w 743671"/>
              <a:gd name="connsiteY2" fmla="*/ 1131767 h 2139596"/>
              <a:gd name="connsiteX3" fmla="*/ 9 w 743671"/>
              <a:gd name="connsiteY3" fmla="*/ 1069798 h 2139596"/>
              <a:gd name="connsiteX4" fmla="*/ 482679 w 743671"/>
              <a:gd name="connsiteY4" fmla="*/ 1007829 h 2139596"/>
              <a:gd name="connsiteX5" fmla="*/ 538094 w 743671"/>
              <a:gd name="connsiteY5" fmla="*/ 186660 h 2139596"/>
              <a:gd name="connsiteX6" fmla="*/ 743671 w 743671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82667 w 743662"/>
              <a:gd name="connsiteY1" fmla="*/ 2008354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538085 w 743662"/>
              <a:gd name="connsiteY5" fmla="*/ 186660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82667 w 743662"/>
              <a:gd name="connsiteY1" fmla="*/ 2008354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482670 w 743662"/>
              <a:gd name="connsiteY5" fmla="*/ 18665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54960 w 743662"/>
              <a:gd name="connsiteY1" fmla="*/ 2019259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482670 w 743662"/>
              <a:gd name="connsiteY5" fmla="*/ 18665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41108 w 743662"/>
              <a:gd name="connsiteY1" fmla="*/ 2019259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482670 w 743662"/>
              <a:gd name="connsiteY5" fmla="*/ 18665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68819 w 743662"/>
              <a:gd name="connsiteY1" fmla="*/ 2019259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482670 w 743662"/>
              <a:gd name="connsiteY5" fmla="*/ 186659 h 2139596"/>
              <a:gd name="connsiteX6" fmla="*/ 743662 w 743662"/>
              <a:gd name="connsiteY6" fmla="*/ 0 h 2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662" h="2139596" stroke="0" extrusionOk="0">
                <a:moveTo>
                  <a:pt x="743662" y="2139596"/>
                </a:moveTo>
                <a:cubicBezTo>
                  <a:pt x="538305" y="2139596"/>
                  <a:pt x="371831" y="2111852"/>
                  <a:pt x="371831" y="2077627"/>
                </a:cubicBezTo>
                <a:lnTo>
                  <a:pt x="371831" y="1131767"/>
                </a:lnTo>
                <a:cubicBezTo>
                  <a:pt x="371831" y="1097542"/>
                  <a:pt x="205357" y="1069798"/>
                  <a:pt x="0" y="1069798"/>
                </a:cubicBezTo>
                <a:cubicBezTo>
                  <a:pt x="205357" y="1069798"/>
                  <a:pt x="371831" y="1042054"/>
                  <a:pt x="371831" y="1007829"/>
                </a:cubicBezTo>
                <a:lnTo>
                  <a:pt x="371831" y="61969"/>
                </a:lnTo>
                <a:cubicBezTo>
                  <a:pt x="371831" y="27744"/>
                  <a:pt x="538305" y="0"/>
                  <a:pt x="743662" y="0"/>
                </a:cubicBezTo>
                <a:lnTo>
                  <a:pt x="743662" y="2139596"/>
                </a:lnTo>
                <a:close/>
              </a:path>
              <a:path w="743662" h="2139596" fill="none">
                <a:moveTo>
                  <a:pt x="743662" y="2139596"/>
                </a:moveTo>
                <a:cubicBezTo>
                  <a:pt x="538305" y="2139596"/>
                  <a:pt x="468819" y="2053484"/>
                  <a:pt x="468819" y="2019259"/>
                </a:cubicBezTo>
                <a:cubicBezTo>
                  <a:pt x="468819" y="1703972"/>
                  <a:pt x="468812" y="1447054"/>
                  <a:pt x="468812" y="1131767"/>
                </a:cubicBezTo>
                <a:cubicBezTo>
                  <a:pt x="468812" y="1097542"/>
                  <a:pt x="191656" y="1090454"/>
                  <a:pt x="193966" y="1069798"/>
                </a:cubicBezTo>
                <a:cubicBezTo>
                  <a:pt x="196276" y="1049142"/>
                  <a:pt x="482670" y="1042054"/>
                  <a:pt x="482670" y="1007829"/>
                </a:cubicBezTo>
                <a:lnTo>
                  <a:pt x="482670" y="186659"/>
                </a:lnTo>
                <a:cubicBezTo>
                  <a:pt x="482670" y="152434"/>
                  <a:pt x="538305" y="0"/>
                  <a:pt x="743662" y="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10309" y="1331481"/>
            <a:ext cx="2509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Distributed data plane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8984890" y="1392191"/>
            <a:ext cx="2788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Centralized control plane</a:t>
            </a:r>
            <a:endParaRPr lang="en-US" sz="2000" dirty="0"/>
          </a:p>
        </p:txBody>
      </p:sp>
      <p:sp>
        <p:nvSpPr>
          <p:cNvPr id="91" name="Left Brace 2"/>
          <p:cNvSpPr/>
          <p:nvPr/>
        </p:nvSpPr>
        <p:spPr>
          <a:xfrm rot="5400000">
            <a:off x="10098298" y="591714"/>
            <a:ext cx="743662" cy="2718079"/>
          </a:xfrm>
          <a:custGeom>
            <a:avLst/>
            <a:gdLst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82667 w 743662"/>
              <a:gd name="connsiteY1" fmla="*/ 2008354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82667 w 743662"/>
              <a:gd name="connsiteY1" fmla="*/ 2008354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538085 w 743662"/>
              <a:gd name="connsiteY5" fmla="*/ 186660 h 2139596"/>
              <a:gd name="connsiteX6" fmla="*/ 743662 w 743662"/>
              <a:gd name="connsiteY6" fmla="*/ 0 h 2139596"/>
              <a:gd name="connsiteX0" fmla="*/ 744153 w 744153"/>
              <a:gd name="connsiteY0" fmla="*/ 2139596 h 2139596"/>
              <a:gd name="connsiteX1" fmla="*/ 372322 w 744153"/>
              <a:gd name="connsiteY1" fmla="*/ 2077627 h 2139596"/>
              <a:gd name="connsiteX2" fmla="*/ 372322 w 744153"/>
              <a:gd name="connsiteY2" fmla="*/ 1131767 h 2139596"/>
              <a:gd name="connsiteX3" fmla="*/ 491 w 744153"/>
              <a:gd name="connsiteY3" fmla="*/ 1069798 h 2139596"/>
              <a:gd name="connsiteX4" fmla="*/ 372322 w 744153"/>
              <a:gd name="connsiteY4" fmla="*/ 1007829 h 2139596"/>
              <a:gd name="connsiteX5" fmla="*/ 372322 w 744153"/>
              <a:gd name="connsiteY5" fmla="*/ 61969 h 2139596"/>
              <a:gd name="connsiteX6" fmla="*/ 744153 w 744153"/>
              <a:gd name="connsiteY6" fmla="*/ 0 h 2139596"/>
              <a:gd name="connsiteX7" fmla="*/ 744153 w 744153"/>
              <a:gd name="connsiteY7" fmla="*/ 2139596 h 2139596"/>
              <a:gd name="connsiteX0" fmla="*/ 744153 w 744153"/>
              <a:gd name="connsiteY0" fmla="*/ 2139596 h 2139596"/>
              <a:gd name="connsiteX1" fmla="*/ 483158 w 744153"/>
              <a:gd name="connsiteY1" fmla="*/ 2008354 h 2139596"/>
              <a:gd name="connsiteX2" fmla="*/ 469303 w 744153"/>
              <a:gd name="connsiteY2" fmla="*/ 1131767 h 2139596"/>
              <a:gd name="connsiteX3" fmla="*/ 491 w 744153"/>
              <a:gd name="connsiteY3" fmla="*/ 1069798 h 2139596"/>
              <a:gd name="connsiteX4" fmla="*/ 372322 w 744153"/>
              <a:gd name="connsiteY4" fmla="*/ 1007829 h 2139596"/>
              <a:gd name="connsiteX5" fmla="*/ 538576 w 744153"/>
              <a:gd name="connsiteY5" fmla="*/ 186660 h 2139596"/>
              <a:gd name="connsiteX6" fmla="*/ 744153 w 744153"/>
              <a:gd name="connsiteY6" fmla="*/ 0 h 2139596"/>
              <a:gd name="connsiteX0" fmla="*/ 743671 w 743671"/>
              <a:gd name="connsiteY0" fmla="*/ 2139596 h 2139596"/>
              <a:gd name="connsiteX1" fmla="*/ 371840 w 743671"/>
              <a:gd name="connsiteY1" fmla="*/ 2077627 h 2139596"/>
              <a:gd name="connsiteX2" fmla="*/ 371840 w 743671"/>
              <a:gd name="connsiteY2" fmla="*/ 1131767 h 2139596"/>
              <a:gd name="connsiteX3" fmla="*/ 9 w 743671"/>
              <a:gd name="connsiteY3" fmla="*/ 1069798 h 2139596"/>
              <a:gd name="connsiteX4" fmla="*/ 371840 w 743671"/>
              <a:gd name="connsiteY4" fmla="*/ 1007829 h 2139596"/>
              <a:gd name="connsiteX5" fmla="*/ 371840 w 743671"/>
              <a:gd name="connsiteY5" fmla="*/ 61969 h 2139596"/>
              <a:gd name="connsiteX6" fmla="*/ 743671 w 743671"/>
              <a:gd name="connsiteY6" fmla="*/ 0 h 2139596"/>
              <a:gd name="connsiteX7" fmla="*/ 743671 w 743671"/>
              <a:gd name="connsiteY7" fmla="*/ 2139596 h 2139596"/>
              <a:gd name="connsiteX0" fmla="*/ 743671 w 743671"/>
              <a:gd name="connsiteY0" fmla="*/ 2139596 h 2139596"/>
              <a:gd name="connsiteX1" fmla="*/ 482676 w 743671"/>
              <a:gd name="connsiteY1" fmla="*/ 2008354 h 2139596"/>
              <a:gd name="connsiteX2" fmla="*/ 468821 w 743671"/>
              <a:gd name="connsiteY2" fmla="*/ 1131767 h 2139596"/>
              <a:gd name="connsiteX3" fmla="*/ 9 w 743671"/>
              <a:gd name="connsiteY3" fmla="*/ 1069798 h 2139596"/>
              <a:gd name="connsiteX4" fmla="*/ 482679 w 743671"/>
              <a:gd name="connsiteY4" fmla="*/ 1007829 h 2139596"/>
              <a:gd name="connsiteX5" fmla="*/ 538094 w 743671"/>
              <a:gd name="connsiteY5" fmla="*/ 186660 h 2139596"/>
              <a:gd name="connsiteX6" fmla="*/ 743671 w 743671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82667 w 743662"/>
              <a:gd name="connsiteY1" fmla="*/ 2008354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538085 w 743662"/>
              <a:gd name="connsiteY5" fmla="*/ 186660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82667 w 743662"/>
              <a:gd name="connsiteY1" fmla="*/ 2008354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482670 w 743662"/>
              <a:gd name="connsiteY5" fmla="*/ 18665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54960 w 743662"/>
              <a:gd name="connsiteY1" fmla="*/ 2019259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482670 w 743662"/>
              <a:gd name="connsiteY5" fmla="*/ 18665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41108 w 743662"/>
              <a:gd name="connsiteY1" fmla="*/ 2019259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482670 w 743662"/>
              <a:gd name="connsiteY5" fmla="*/ 186659 h 2139596"/>
              <a:gd name="connsiteX6" fmla="*/ 743662 w 743662"/>
              <a:gd name="connsiteY6" fmla="*/ 0 h 2139596"/>
              <a:gd name="connsiteX0" fmla="*/ 743662 w 743662"/>
              <a:gd name="connsiteY0" fmla="*/ 2139596 h 2139596"/>
              <a:gd name="connsiteX1" fmla="*/ 371831 w 743662"/>
              <a:gd name="connsiteY1" fmla="*/ 2077627 h 2139596"/>
              <a:gd name="connsiteX2" fmla="*/ 371831 w 743662"/>
              <a:gd name="connsiteY2" fmla="*/ 1131767 h 2139596"/>
              <a:gd name="connsiteX3" fmla="*/ 0 w 743662"/>
              <a:gd name="connsiteY3" fmla="*/ 1069798 h 2139596"/>
              <a:gd name="connsiteX4" fmla="*/ 371831 w 743662"/>
              <a:gd name="connsiteY4" fmla="*/ 1007829 h 2139596"/>
              <a:gd name="connsiteX5" fmla="*/ 371831 w 743662"/>
              <a:gd name="connsiteY5" fmla="*/ 61969 h 2139596"/>
              <a:gd name="connsiteX6" fmla="*/ 743662 w 743662"/>
              <a:gd name="connsiteY6" fmla="*/ 0 h 2139596"/>
              <a:gd name="connsiteX7" fmla="*/ 743662 w 743662"/>
              <a:gd name="connsiteY7" fmla="*/ 2139596 h 2139596"/>
              <a:gd name="connsiteX0" fmla="*/ 743662 w 743662"/>
              <a:gd name="connsiteY0" fmla="*/ 2139596 h 2139596"/>
              <a:gd name="connsiteX1" fmla="*/ 468819 w 743662"/>
              <a:gd name="connsiteY1" fmla="*/ 2019259 h 2139596"/>
              <a:gd name="connsiteX2" fmla="*/ 468812 w 743662"/>
              <a:gd name="connsiteY2" fmla="*/ 1131767 h 2139596"/>
              <a:gd name="connsiteX3" fmla="*/ 193966 w 743662"/>
              <a:gd name="connsiteY3" fmla="*/ 1069798 h 2139596"/>
              <a:gd name="connsiteX4" fmla="*/ 482670 w 743662"/>
              <a:gd name="connsiteY4" fmla="*/ 1007829 h 2139596"/>
              <a:gd name="connsiteX5" fmla="*/ 482670 w 743662"/>
              <a:gd name="connsiteY5" fmla="*/ 186659 h 2139596"/>
              <a:gd name="connsiteX6" fmla="*/ 743662 w 743662"/>
              <a:gd name="connsiteY6" fmla="*/ 0 h 2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662" h="2139596" stroke="0" extrusionOk="0">
                <a:moveTo>
                  <a:pt x="743662" y="2139596"/>
                </a:moveTo>
                <a:cubicBezTo>
                  <a:pt x="538305" y="2139596"/>
                  <a:pt x="371831" y="2111852"/>
                  <a:pt x="371831" y="2077627"/>
                </a:cubicBezTo>
                <a:lnTo>
                  <a:pt x="371831" y="1131767"/>
                </a:lnTo>
                <a:cubicBezTo>
                  <a:pt x="371831" y="1097542"/>
                  <a:pt x="205357" y="1069798"/>
                  <a:pt x="0" y="1069798"/>
                </a:cubicBezTo>
                <a:cubicBezTo>
                  <a:pt x="205357" y="1069798"/>
                  <a:pt x="371831" y="1042054"/>
                  <a:pt x="371831" y="1007829"/>
                </a:cubicBezTo>
                <a:lnTo>
                  <a:pt x="371831" y="61969"/>
                </a:lnTo>
                <a:cubicBezTo>
                  <a:pt x="371831" y="27744"/>
                  <a:pt x="538305" y="0"/>
                  <a:pt x="743662" y="0"/>
                </a:cubicBezTo>
                <a:lnTo>
                  <a:pt x="743662" y="2139596"/>
                </a:lnTo>
                <a:close/>
              </a:path>
              <a:path w="743662" h="2139596" fill="none">
                <a:moveTo>
                  <a:pt x="743662" y="2139596"/>
                </a:moveTo>
                <a:cubicBezTo>
                  <a:pt x="538305" y="2139596"/>
                  <a:pt x="468819" y="2053484"/>
                  <a:pt x="468819" y="2019259"/>
                </a:cubicBezTo>
                <a:cubicBezTo>
                  <a:pt x="468819" y="1703972"/>
                  <a:pt x="468812" y="1447054"/>
                  <a:pt x="468812" y="1131767"/>
                </a:cubicBezTo>
                <a:cubicBezTo>
                  <a:pt x="468812" y="1097542"/>
                  <a:pt x="191656" y="1090454"/>
                  <a:pt x="193966" y="1069798"/>
                </a:cubicBezTo>
                <a:cubicBezTo>
                  <a:pt x="196276" y="1049142"/>
                  <a:pt x="482670" y="1042054"/>
                  <a:pt x="482670" y="1007829"/>
                </a:cubicBezTo>
                <a:lnTo>
                  <a:pt x="482670" y="186659"/>
                </a:lnTo>
                <a:cubicBezTo>
                  <a:pt x="482670" y="152434"/>
                  <a:pt x="538305" y="0"/>
                  <a:pt x="743662" y="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endCxn id="49" idx="3"/>
          </p:cNvCxnSpPr>
          <p:nvPr/>
        </p:nvCxnSpPr>
        <p:spPr>
          <a:xfrm flipH="1">
            <a:off x="7456066" y="2629020"/>
            <a:ext cx="2005175" cy="193990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113176" y="4609322"/>
            <a:ext cx="3732244" cy="691062"/>
          </a:xfrm>
          <a:custGeom>
            <a:avLst/>
            <a:gdLst>
              <a:gd name="connsiteX0" fmla="*/ 3732244 w 3732244"/>
              <a:gd name="connsiteY0" fmla="*/ 0 h 691062"/>
              <a:gd name="connsiteX1" fmla="*/ 2276669 w 3732244"/>
              <a:gd name="connsiteY1" fmla="*/ 690466 h 691062"/>
              <a:gd name="connsiteX2" fmla="*/ 0 w 3732244"/>
              <a:gd name="connsiteY2" fmla="*/ 130629 h 69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2244" h="691062">
                <a:moveTo>
                  <a:pt x="3732244" y="0"/>
                </a:moveTo>
                <a:cubicBezTo>
                  <a:pt x="3315477" y="334347"/>
                  <a:pt x="2898710" y="668695"/>
                  <a:pt x="2276669" y="690466"/>
                </a:cubicBezTo>
                <a:cubicBezTo>
                  <a:pt x="1654628" y="712237"/>
                  <a:pt x="0" y="130629"/>
                  <a:pt x="0" y="130629"/>
                </a:cubicBezTo>
              </a:path>
            </a:pathLst>
          </a:cu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191069" y="4721290"/>
            <a:ext cx="5840964" cy="898433"/>
          </a:xfrm>
          <a:custGeom>
            <a:avLst/>
            <a:gdLst>
              <a:gd name="connsiteX0" fmla="*/ 5840964 w 5840964"/>
              <a:gd name="connsiteY0" fmla="*/ 410547 h 898433"/>
              <a:gd name="connsiteX1" fmla="*/ 4683968 w 5840964"/>
              <a:gd name="connsiteY1" fmla="*/ 895739 h 898433"/>
              <a:gd name="connsiteX2" fmla="*/ 1287625 w 5840964"/>
              <a:gd name="connsiteY2" fmla="*/ 578498 h 898433"/>
              <a:gd name="connsiteX3" fmla="*/ 0 w 5840964"/>
              <a:gd name="connsiteY3" fmla="*/ 0 h 89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0964" h="898433">
                <a:moveTo>
                  <a:pt x="5840964" y="410547"/>
                </a:moveTo>
                <a:cubicBezTo>
                  <a:pt x="5641911" y="639147"/>
                  <a:pt x="5442858" y="867747"/>
                  <a:pt x="4683968" y="895739"/>
                </a:cubicBezTo>
                <a:cubicBezTo>
                  <a:pt x="3925078" y="923731"/>
                  <a:pt x="2068286" y="727788"/>
                  <a:pt x="1287625" y="578498"/>
                </a:cubicBezTo>
                <a:cubicBezTo>
                  <a:pt x="506964" y="429208"/>
                  <a:pt x="0" y="0"/>
                  <a:pt x="0" y="0"/>
                </a:cubicBezTo>
              </a:path>
            </a:pathLst>
          </a:cu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riangle 93"/>
          <p:cNvSpPr/>
          <p:nvPr/>
        </p:nvSpPr>
        <p:spPr>
          <a:xfrm>
            <a:off x="5215921" y="4095034"/>
            <a:ext cx="299352" cy="24332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/>
          <p:cNvSpPr/>
          <p:nvPr/>
        </p:nvSpPr>
        <p:spPr>
          <a:xfrm>
            <a:off x="7212107" y="4113863"/>
            <a:ext cx="299352" cy="243320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512254" y="202002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109263" y="2085687"/>
            <a:ext cx="274320" cy="274320"/>
          </a:xfrm>
          <a:prstGeom prst="ellipse">
            <a:avLst/>
          </a:prstGeom>
          <a:solidFill>
            <a:srgbClr val="002060"/>
          </a:solidFill>
          <a:ln>
            <a:solidFill>
              <a:srgbClr val="00206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135848" y="1986263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Hash(key)</a:t>
            </a:r>
            <a:endParaRPr lang="en-US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663538" y="2228378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Hash(key)</a:t>
            </a:r>
            <a:endParaRPr lang="en-US" i="1" dirty="0"/>
          </a:p>
        </p:txBody>
      </p:sp>
      <p:sp>
        <p:nvSpPr>
          <p:cNvPr id="110" name="Hexagon 109"/>
          <p:cNvSpPr/>
          <p:nvPr/>
        </p:nvSpPr>
        <p:spPr>
          <a:xfrm>
            <a:off x="9765379" y="2979636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9781172" y="3513900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/>
          <p:cNvSpPr/>
          <p:nvPr/>
        </p:nvSpPr>
        <p:spPr>
          <a:xfrm>
            <a:off x="11221578" y="2956166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10561031" y="2978267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10561031" y="3488253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28107" y="4140580"/>
            <a:ext cx="182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Slicer Service</a:t>
            </a:r>
            <a:endParaRPr 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7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11"/>
    </mc:Choice>
    <mc:Fallback xmlns="">
      <p:transition spd="slow" advTm="31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166 0.17593 " pathEditMode="relative" ptsTypes="AA">
                                      <p:cBhvr>
                                        <p:cTn id="2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878 -0.15649 " pathEditMode="relative" ptsTypes="AA">
                                      <p:cBhvr>
                                        <p:cTn id="3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C -0.13021 0.03935 -0.26029 0.07847 -0.3504 0.06574 C -0.44063 0.05301 -0.54089 -0.08519 -0.54089 -0.08495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-83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8281 0.09838 -0.16562 0.19699 -0.24479 0.21412 C -0.32382 0.23125 -0.4746 0.10255 -0.4746 0.10255 " pathEditMode="relative" ptsTypes="AAA">
                                      <p:cBhvr>
                                        <p:cTn id="3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63 0.1581 -0.15247 0.31643 -0.2681 0.34745 C -0.38372 0.37847 -0.69349 0.18564 -0.69349 0.18564 " pathEditMode="relative" ptsTypes="AAA">
                                      <p:cBhvr>
                                        <p:cTn id="3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C -0.02253 0.01667 -0.04492 0.03357 -0.03984 0.07871 C -0.03477 0.12384 0.03867 0.29491 0.03867 0.29537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47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07407E-6 C -0.01237 0.01598 -0.08333 0.03565 -0.05156 0.0838 C -0.01992 0.13195 -0.00026 0.25764 0.0069 0.29121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145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98" grpId="0" animBg="1"/>
      <p:bldP spid="98" grpId="1" animBg="1"/>
      <p:bldP spid="102" grpId="0" animBg="1"/>
      <p:bldP spid="102" grpId="1" animBg="1"/>
      <p:bldP spid="108" grpId="0"/>
      <p:bldP spid="109" grpId="0"/>
      <p:bldP spid="110" grpId="0" animBg="1"/>
      <p:bldP spid="110" grpId="1" animBg="1"/>
      <p:bldP spid="115" grpId="0" animBg="1"/>
      <p:bldP spid="115" grpId="1" animBg="1"/>
      <p:bldP spid="116" grpId="0" animBg="1"/>
      <p:bldP spid="116" grpId="1" animBg="1"/>
      <p:bldP spid="118" grpId="0" animBg="1"/>
      <p:bldP spid="118" grpId="1" animBg="1"/>
      <p:bldP spid="119" grpId="0" animBg="1"/>
      <p:bldP spid="1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5"/>
          <p:cNvSpPr/>
          <p:nvPr/>
        </p:nvSpPr>
        <p:spPr>
          <a:xfrm>
            <a:off x="8763328" y="2198171"/>
            <a:ext cx="3237270" cy="3682631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sz="2800" dirty="0"/>
          </a:p>
        </p:txBody>
      </p:sp>
      <p:sp>
        <p:nvSpPr>
          <p:cNvPr id="46" name="Oval 45"/>
          <p:cNvSpPr/>
          <p:nvPr/>
        </p:nvSpPr>
        <p:spPr>
          <a:xfrm>
            <a:off x="6176364" y="2335584"/>
            <a:ext cx="943860" cy="924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55028" y="3950069"/>
            <a:ext cx="1058779" cy="8317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51661" y="3970125"/>
            <a:ext cx="1058779" cy="811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5986" y="2318836"/>
            <a:ext cx="943860" cy="924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965" y="2660059"/>
            <a:ext cx="1238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Frontends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9965" y="3976240"/>
            <a:ext cx="1364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</a:t>
            </a:r>
          </a:p>
          <a:p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648294" y="3954080"/>
            <a:ext cx="1058779" cy="8277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46302" y="4458088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51060" y="4458088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874424" y="4458088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007095" y="2655212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357473" y="2687047"/>
            <a:ext cx="581642" cy="2216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89797" y="3669649"/>
            <a:ext cx="91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Slicelet</a:t>
            </a:r>
          </a:p>
        </p:txBody>
      </p:sp>
      <p:cxnSp>
        <p:nvCxnSpPr>
          <p:cNvPr id="25" name="Straight Arrow Connector 24"/>
          <p:cNvCxnSpPr>
            <a:stCxn id="22" idx="2"/>
            <a:endCxn id="21" idx="1"/>
          </p:cNvCxnSpPr>
          <p:nvPr/>
        </p:nvCxnSpPr>
        <p:spPr>
          <a:xfrm>
            <a:off x="2046204" y="4069759"/>
            <a:ext cx="800098" cy="499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60923" y="279788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z="2000" dirty="0"/>
              <a:t>Clerk</a:t>
            </a:r>
          </a:p>
        </p:txBody>
      </p:sp>
      <p:cxnSp>
        <p:nvCxnSpPr>
          <p:cNvPr id="56" name="Straight Arrow Connector 55"/>
          <p:cNvCxnSpPr>
            <a:stCxn id="55" idx="0"/>
          </p:cNvCxnSpPr>
          <p:nvPr/>
        </p:nvCxnSpPr>
        <p:spPr>
          <a:xfrm>
            <a:off x="3013744" y="2797884"/>
            <a:ext cx="1010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10996538" y="2607897"/>
            <a:ext cx="679914" cy="623454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10938163" y="3833280"/>
            <a:ext cx="831273" cy="854356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elay 56"/>
          <p:cNvSpPr/>
          <p:nvPr/>
        </p:nvSpPr>
        <p:spPr>
          <a:xfrm rot="10800000">
            <a:off x="9692283" y="4018456"/>
            <a:ext cx="706169" cy="48948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58929" y="5202184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Distributor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571078" y="3184390"/>
            <a:ext cx="1297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Backup</a:t>
            </a:r>
          </a:p>
          <a:p>
            <a:r>
              <a:rPr lang="en-US" dirty="0"/>
              <a:t>Distributor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868742" y="4744301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Assigner</a:t>
            </a:r>
          </a:p>
        </p:txBody>
      </p:sp>
      <p:cxnSp>
        <p:nvCxnSpPr>
          <p:cNvPr id="26" name="Straight Arrow Connector 25"/>
          <p:cNvCxnSpPr>
            <a:stCxn id="8" idx="3"/>
            <a:endCxn id="11" idx="0"/>
          </p:cNvCxnSpPr>
          <p:nvPr/>
        </p:nvCxnSpPr>
        <p:spPr>
          <a:xfrm>
            <a:off x="11336495" y="3231351"/>
            <a:ext cx="17305" cy="6019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</p:cNvCxnSpPr>
          <p:nvPr/>
        </p:nvCxnSpPr>
        <p:spPr>
          <a:xfrm flipH="1">
            <a:off x="10398452" y="2919624"/>
            <a:ext cx="598086" cy="31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1"/>
            <a:endCxn id="57" idx="1"/>
          </p:cNvCxnSpPr>
          <p:nvPr/>
        </p:nvCxnSpPr>
        <p:spPr>
          <a:xfrm flipH="1">
            <a:off x="10398452" y="4260458"/>
            <a:ext cx="539711" cy="2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3"/>
          </p:cNvCxnSpPr>
          <p:nvPr/>
        </p:nvCxnSpPr>
        <p:spPr>
          <a:xfrm flipH="1" flipV="1">
            <a:off x="6939115" y="2797884"/>
            <a:ext cx="2753168" cy="12491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1" idx="3"/>
          </p:cNvCxnSpPr>
          <p:nvPr/>
        </p:nvCxnSpPr>
        <p:spPr>
          <a:xfrm flipH="1" flipV="1">
            <a:off x="4588737" y="2766049"/>
            <a:ext cx="5103546" cy="15675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427945" y="2922802"/>
            <a:ext cx="6264338" cy="166859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8" idx="0"/>
          </p:cNvCxnSpPr>
          <p:nvPr/>
        </p:nvCxnSpPr>
        <p:spPr>
          <a:xfrm flipH="1">
            <a:off x="5141881" y="2922802"/>
            <a:ext cx="4550402" cy="153528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9" idx="0"/>
          </p:cNvCxnSpPr>
          <p:nvPr/>
        </p:nvCxnSpPr>
        <p:spPr>
          <a:xfrm flipH="1">
            <a:off x="7165245" y="2922802"/>
            <a:ext cx="2527038" cy="153528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3"/>
            <a:endCxn id="51" idx="2"/>
          </p:cNvCxnSpPr>
          <p:nvPr/>
        </p:nvCxnSpPr>
        <p:spPr>
          <a:xfrm flipH="1" flipV="1">
            <a:off x="4297916" y="2876885"/>
            <a:ext cx="5394367" cy="138631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53" idx="2"/>
          </p:cNvCxnSpPr>
          <p:nvPr/>
        </p:nvCxnSpPr>
        <p:spPr>
          <a:xfrm flipH="1" flipV="1">
            <a:off x="6648294" y="2908720"/>
            <a:ext cx="3030525" cy="203590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7" idx="3"/>
          </p:cNvCxnSpPr>
          <p:nvPr/>
        </p:nvCxnSpPr>
        <p:spPr>
          <a:xfrm flipH="1">
            <a:off x="3521091" y="4263198"/>
            <a:ext cx="6171192" cy="37362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3"/>
            <a:endCxn id="48" idx="3"/>
          </p:cNvCxnSpPr>
          <p:nvPr/>
        </p:nvCxnSpPr>
        <p:spPr>
          <a:xfrm flipH="1">
            <a:off x="5432702" y="4263198"/>
            <a:ext cx="4259581" cy="30572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4" idx="3"/>
            <a:endCxn id="49" idx="3"/>
          </p:cNvCxnSpPr>
          <p:nvPr/>
        </p:nvCxnSpPr>
        <p:spPr>
          <a:xfrm flipH="1" flipV="1">
            <a:off x="7456066" y="4568925"/>
            <a:ext cx="2222753" cy="37569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Left Brace 176"/>
          <p:cNvSpPr/>
          <p:nvPr/>
        </p:nvSpPr>
        <p:spPr>
          <a:xfrm>
            <a:off x="1654574" y="5580609"/>
            <a:ext cx="630207" cy="91440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45743" y="5415381"/>
            <a:ext cx="6632002" cy="1154975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930614" y="4679757"/>
            <a:ext cx="360215" cy="735624"/>
            <a:chOff x="2930614" y="4679757"/>
            <a:chExt cx="360215" cy="73562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930614" y="4679761"/>
              <a:ext cx="0" cy="735620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041449" y="4679761"/>
              <a:ext cx="0" cy="735620"/>
            </a:xfrm>
            <a:prstGeom prst="straightConnector1">
              <a:avLst/>
            </a:prstGeom>
            <a:noFill/>
            <a:ln>
              <a:solidFill>
                <a:srgbClr val="7030A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3166139" y="4679761"/>
              <a:ext cx="0" cy="735620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290829" y="4679757"/>
              <a:ext cx="0" cy="735620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4967231" y="4679752"/>
            <a:ext cx="360215" cy="735624"/>
            <a:chOff x="4967231" y="4679752"/>
            <a:chExt cx="360215" cy="735624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4967231" y="4679756"/>
              <a:ext cx="0" cy="735620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078066" y="4679756"/>
              <a:ext cx="0" cy="735620"/>
            </a:xfrm>
            <a:prstGeom prst="straightConnector1">
              <a:avLst/>
            </a:prstGeom>
            <a:noFill/>
            <a:ln>
              <a:solidFill>
                <a:srgbClr val="7030A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5202756" y="4679756"/>
              <a:ext cx="0" cy="735620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5327446" y="4679752"/>
              <a:ext cx="0" cy="735620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017701" y="4693602"/>
            <a:ext cx="360215" cy="735624"/>
            <a:chOff x="7017701" y="4693602"/>
            <a:chExt cx="360215" cy="735624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7017701" y="4693606"/>
              <a:ext cx="0" cy="735620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7128536" y="4693606"/>
              <a:ext cx="0" cy="735620"/>
            </a:xfrm>
            <a:prstGeom prst="straightConnector1">
              <a:avLst/>
            </a:prstGeom>
            <a:noFill/>
            <a:ln>
              <a:solidFill>
                <a:srgbClr val="7030A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7253226" y="4693606"/>
              <a:ext cx="0" cy="735620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7377916" y="4693602"/>
              <a:ext cx="0" cy="735620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149965" y="5550122"/>
            <a:ext cx="1815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Existing Google</a:t>
            </a:r>
          </a:p>
          <a:p>
            <a:r>
              <a:rPr lang="en-US" sz="2000" dirty="0" smtClean="0"/>
              <a:t>Infrastructure</a:t>
            </a:r>
            <a:endParaRPr lang="en-US" sz="20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8977741" y="4365952"/>
            <a:ext cx="2712576" cy="1514850"/>
            <a:chOff x="8977741" y="4365952"/>
            <a:chExt cx="2712576" cy="1514850"/>
          </a:xfrm>
        </p:grpSpPr>
        <p:cxnSp>
          <p:nvCxnSpPr>
            <p:cNvPr id="47" name="Elbow Connector 46"/>
            <p:cNvCxnSpPr>
              <a:endCxn id="11" idx="2"/>
            </p:cNvCxnSpPr>
            <p:nvPr/>
          </p:nvCxnSpPr>
          <p:spPr>
            <a:xfrm flipV="1">
              <a:off x="8977745" y="4687636"/>
              <a:ext cx="2376055" cy="939752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/>
            <p:nvPr/>
          </p:nvCxnSpPr>
          <p:spPr>
            <a:xfrm flipV="1">
              <a:off x="8991595" y="4591395"/>
              <a:ext cx="2486896" cy="1132977"/>
            </a:xfrm>
            <a:prstGeom prst="bentConnector3">
              <a:avLst>
                <a:gd name="adj1" fmla="val 100139"/>
              </a:avLst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/>
            <p:nvPr/>
          </p:nvCxnSpPr>
          <p:spPr>
            <a:xfrm flipV="1">
              <a:off x="8977741" y="4476876"/>
              <a:ext cx="2625441" cy="1318868"/>
            </a:xfrm>
            <a:prstGeom prst="bentConnector3">
              <a:avLst>
                <a:gd name="adj1" fmla="val 100660"/>
              </a:avLst>
            </a:prstGeom>
            <a:ln w="19050">
              <a:solidFill>
                <a:schemeClr val="accent4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132"/>
            <p:cNvCxnSpPr/>
            <p:nvPr/>
          </p:nvCxnSpPr>
          <p:spPr>
            <a:xfrm flipV="1">
              <a:off x="9005596" y="4365952"/>
              <a:ext cx="2684721" cy="1514850"/>
            </a:xfrm>
            <a:prstGeom prst="bentConnector3">
              <a:avLst>
                <a:gd name="adj1" fmla="val 100057"/>
              </a:avLst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isplay 9"/>
          <p:cNvSpPr/>
          <p:nvPr/>
        </p:nvSpPr>
        <p:spPr>
          <a:xfrm rot="10800000">
            <a:off x="9706072" y="2673914"/>
            <a:ext cx="716491" cy="525605"/>
          </a:xfrm>
          <a:prstGeom prst="flowChartDispla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elay 73"/>
          <p:cNvSpPr/>
          <p:nvPr/>
        </p:nvSpPr>
        <p:spPr>
          <a:xfrm rot="10800000">
            <a:off x="9678819" y="4699881"/>
            <a:ext cx="706169" cy="48948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11" idx="1"/>
            <a:endCxn id="74" idx="1"/>
          </p:cNvCxnSpPr>
          <p:nvPr/>
        </p:nvCxnSpPr>
        <p:spPr>
          <a:xfrm flipH="1">
            <a:off x="10384988" y="4260458"/>
            <a:ext cx="553175" cy="684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15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480548" y="5641747"/>
            <a:ext cx="1445135" cy="687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Capacity Monitoring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36162" y="5641747"/>
            <a:ext cx="1440931" cy="687393"/>
          </a:xfrm>
          <a:prstGeom prst="rect">
            <a:avLst/>
          </a:prstGeom>
          <a:solidFill>
            <a:srgbClr val="942092">
              <a:alpha val="902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Health Monitoring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787572" y="5641746"/>
            <a:ext cx="1430691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Load Monitoring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28742" y="5627388"/>
            <a:ext cx="1438162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Lease Manager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3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37"/>
    </mc:Choice>
    <mc:Fallback xmlns="">
      <p:transition spd="slow" advTm="64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23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F8F8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9A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234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234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types of failures: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Localized failures: machine failures or datacenter offline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Correlated failures: whole service such as Assigner or Distributor being down due to, e.g.,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Bad configuration push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Software bug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Bug in underlying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84"/>
    </mc:Choice>
    <mc:Fallback xmlns="">
      <p:transition spd="slow" advTm="2328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Tolerating Localized and Correlated Failures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7974" y="2272136"/>
            <a:ext cx="1238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Frontends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311724" y="3228097"/>
            <a:ext cx="1364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906886" y="3290633"/>
            <a:ext cx="1058779" cy="5213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80308" y="1930913"/>
            <a:ext cx="943860" cy="924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43993" y="1930913"/>
            <a:ext cx="943860" cy="924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986766" y="4597081"/>
            <a:ext cx="493445" cy="508248"/>
            <a:chOff x="7060916" y="5116700"/>
            <a:chExt cx="493445" cy="508248"/>
          </a:xfrm>
        </p:grpSpPr>
        <p:sp>
          <p:nvSpPr>
            <p:cNvPr id="24" name="Rounded Rectangle 23"/>
            <p:cNvSpPr/>
            <p:nvPr/>
          </p:nvSpPr>
          <p:spPr>
            <a:xfrm>
              <a:off x="7060916" y="5116700"/>
              <a:ext cx="493445" cy="5082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7115793" y="5164320"/>
              <a:ext cx="380777" cy="391351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3638704" y="3290633"/>
            <a:ext cx="1058779" cy="5213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224695" y="2954152"/>
            <a:ext cx="914400" cy="914400"/>
            <a:chOff x="5675460" y="2909456"/>
            <a:chExt cx="914400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5675460" y="2909456"/>
              <a:ext cx="91440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elay 29"/>
            <p:cNvSpPr/>
            <p:nvPr/>
          </p:nvSpPr>
          <p:spPr>
            <a:xfrm rot="10800000">
              <a:off x="5730585" y="3070398"/>
              <a:ext cx="347452" cy="240838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elay 31"/>
            <p:cNvSpPr/>
            <p:nvPr/>
          </p:nvSpPr>
          <p:spPr>
            <a:xfrm rot="10800000">
              <a:off x="5730585" y="3458325"/>
              <a:ext cx="347452" cy="240838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elay 32"/>
            <p:cNvSpPr/>
            <p:nvPr/>
          </p:nvSpPr>
          <p:spPr>
            <a:xfrm rot="10800000">
              <a:off x="6137584" y="3070398"/>
              <a:ext cx="347452" cy="240838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elay 33"/>
            <p:cNvSpPr/>
            <p:nvPr/>
          </p:nvSpPr>
          <p:spPr>
            <a:xfrm rot="10800000">
              <a:off x="6137584" y="3458325"/>
              <a:ext cx="347452" cy="240838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8253197" y="1889264"/>
            <a:ext cx="914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elay 41"/>
          <p:cNvSpPr/>
          <p:nvPr/>
        </p:nvSpPr>
        <p:spPr>
          <a:xfrm rot="10800000">
            <a:off x="8308322" y="2050206"/>
            <a:ext cx="347452" cy="240838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elay 42"/>
          <p:cNvSpPr/>
          <p:nvPr/>
        </p:nvSpPr>
        <p:spPr>
          <a:xfrm rot="10800000">
            <a:off x="8308322" y="2438133"/>
            <a:ext cx="347452" cy="240838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elay 43"/>
          <p:cNvSpPr/>
          <p:nvPr/>
        </p:nvSpPr>
        <p:spPr>
          <a:xfrm rot="10800000">
            <a:off x="8715321" y="2050206"/>
            <a:ext cx="347452" cy="240838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elay 44"/>
          <p:cNvSpPr/>
          <p:nvPr/>
        </p:nvSpPr>
        <p:spPr>
          <a:xfrm rot="10800000">
            <a:off x="8715321" y="2438133"/>
            <a:ext cx="347452" cy="240838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84702" y="1890374"/>
            <a:ext cx="914400" cy="914400"/>
            <a:chOff x="5675460" y="2909456"/>
            <a:chExt cx="914400" cy="914400"/>
          </a:xfrm>
        </p:grpSpPr>
        <p:sp>
          <p:nvSpPr>
            <p:cNvPr id="48" name="Rounded Rectangle 47"/>
            <p:cNvSpPr/>
            <p:nvPr/>
          </p:nvSpPr>
          <p:spPr>
            <a:xfrm>
              <a:off x="5675460" y="2909456"/>
              <a:ext cx="91440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elay 48"/>
            <p:cNvSpPr/>
            <p:nvPr/>
          </p:nvSpPr>
          <p:spPr>
            <a:xfrm rot="10800000">
              <a:off x="5730585" y="3070398"/>
              <a:ext cx="347452" cy="240838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elay 49"/>
            <p:cNvSpPr/>
            <p:nvPr/>
          </p:nvSpPr>
          <p:spPr>
            <a:xfrm rot="10800000">
              <a:off x="5730585" y="3458325"/>
              <a:ext cx="347452" cy="240838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elay 51"/>
            <p:cNvSpPr/>
            <p:nvPr/>
          </p:nvSpPr>
          <p:spPr>
            <a:xfrm rot="10800000">
              <a:off x="6137584" y="3070398"/>
              <a:ext cx="347452" cy="240838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elay 53"/>
            <p:cNvSpPr/>
            <p:nvPr/>
          </p:nvSpPr>
          <p:spPr>
            <a:xfrm rot="10800000">
              <a:off x="6137584" y="3458325"/>
              <a:ext cx="347452" cy="240838"/>
            </a:xfrm>
            <a:prstGeom prst="flowChartDe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84220" y="4784195"/>
            <a:ext cx="1095300" cy="858061"/>
            <a:chOff x="1884220" y="5144410"/>
            <a:chExt cx="1095300" cy="858061"/>
          </a:xfrm>
        </p:grpSpPr>
        <p:sp>
          <p:nvSpPr>
            <p:cNvPr id="65" name="Rounded Rectangle 64"/>
            <p:cNvSpPr/>
            <p:nvPr/>
          </p:nvSpPr>
          <p:spPr>
            <a:xfrm>
              <a:off x="1884220" y="5144410"/>
              <a:ext cx="1095300" cy="8580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splay 54"/>
            <p:cNvSpPr/>
            <p:nvPr/>
          </p:nvSpPr>
          <p:spPr>
            <a:xfrm rot="10800000">
              <a:off x="1948649" y="5250872"/>
              <a:ext cx="420478" cy="308455"/>
            </a:xfrm>
            <a:prstGeom prst="flowChartDisp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isplay 61"/>
            <p:cNvSpPr/>
            <p:nvPr/>
          </p:nvSpPr>
          <p:spPr>
            <a:xfrm rot="10800000">
              <a:off x="2447416" y="5250872"/>
              <a:ext cx="420478" cy="308455"/>
            </a:xfrm>
            <a:prstGeom prst="flowChartDisp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splay 62"/>
            <p:cNvSpPr/>
            <p:nvPr/>
          </p:nvSpPr>
          <p:spPr>
            <a:xfrm rot="10800000">
              <a:off x="2184176" y="5624947"/>
              <a:ext cx="420478" cy="308455"/>
            </a:xfrm>
            <a:prstGeom prst="flowChartDisp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74474" y="4742631"/>
            <a:ext cx="1095300" cy="858061"/>
            <a:chOff x="1884220" y="5144410"/>
            <a:chExt cx="1095300" cy="858061"/>
          </a:xfrm>
        </p:grpSpPr>
        <p:sp>
          <p:nvSpPr>
            <p:cNvPr id="71" name="Rounded Rectangle 70"/>
            <p:cNvSpPr/>
            <p:nvPr/>
          </p:nvSpPr>
          <p:spPr>
            <a:xfrm>
              <a:off x="1884220" y="5144410"/>
              <a:ext cx="1095300" cy="85806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splay 71"/>
            <p:cNvSpPr/>
            <p:nvPr/>
          </p:nvSpPr>
          <p:spPr>
            <a:xfrm rot="10800000">
              <a:off x="1948649" y="5250872"/>
              <a:ext cx="420478" cy="308455"/>
            </a:xfrm>
            <a:prstGeom prst="flowChartDisp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isplay 72"/>
            <p:cNvSpPr/>
            <p:nvPr/>
          </p:nvSpPr>
          <p:spPr>
            <a:xfrm rot="10800000">
              <a:off x="2447416" y="5250872"/>
              <a:ext cx="420478" cy="308455"/>
            </a:xfrm>
            <a:prstGeom prst="flowChartDisp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Display 73"/>
            <p:cNvSpPr/>
            <p:nvPr/>
          </p:nvSpPr>
          <p:spPr>
            <a:xfrm rot="10800000">
              <a:off x="2184176" y="5624947"/>
              <a:ext cx="420478" cy="308455"/>
            </a:xfrm>
            <a:prstGeom prst="flowChartDispla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307820" y="5218964"/>
            <a:ext cx="493445" cy="508248"/>
            <a:chOff x="7060916" y="5116700"/>
            <a:chExt cx="493445" cy="508248"/>
          </a:xfrm>
        </p:grpSpPr>
        <p:sp>
          <p:nvSpPr>
            <p:cNvPr id="88" name="Rounded Rectangle 87"/>
            <p:cNvSpPr/>
            <p:nvPr/>
          </p:nvSpPr>
          <p:spPr>
            <a:xfrm>
              <a:off x="7060916" y="5116700"/>
              <a:ext cx="493445" cy="5082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7115793" y="5164320"/>
              <a:ext cx="380777" cy="391351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986766" y="5217139"/>
            <a:ext cx="493445" cy="508248"/>
            <a:chOff x="7060916" y="5116700"/>
            <a:chExt cx="493445" cy="508248"/>
          </a:xfrm>
        </p:grpSpPr>
        <p:sp>
          <p:nvSpPr>
            <p:cNvPr id="91" name="Rounded Rectangle 90"/>
            <p:cNvSpPr/>
            <p:nvPr/>
          </p:nvSpPr>
          <p:spPr>
            <a:xfrm>
              <a:off x="7060916" y="5116700"/>
              <a:ext cx="493445" cy="5082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Diamond 91"/>
            <p:cNvSpPr/>
            <p:nvPr/>
          </p:nvSpPr>
          <p:spPr>
            <a:xfrm>
              <a:off x="7115793" y="5164320"/>
              <a:ext cx="380777" cy="391351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307820" y="4590238"/>
            <a:ext cx="493445" cy="508248"/>
            <a:chOff x="7060916" y="5116700"/>
            <a:chExt cx="493445" cy="508248"/>
          </a:xfrm>
        </p:grpSpPr>
        <p:sp>
          <p:nvSpPr>
            <p:cNvPr id="94" name="Rounded Rectangle 93"/>
            <p:cNvSpPr/>
            <p:nvPr/>
          </p:nvSpPr>
          <p:spPr>
            <a:xfrm>
              <a:off x="7060916" y="5116700"/>
              <a:ext cx="493445" cy="5082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iamond 94"/>
            <p:cNvSpPr/>
            <p:nvPr/>
          </p:nvSpPr>
          <p:spPr>
            <a:xfrm>
              <a:off x="7115793" y="5164320"/>
              <a:ext cx="380777" cy="391351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Arrow Connector 95"/>
          <p:cNvCxnSpPr>
            <a:stCxn id="42" idx="3"/>
            <a:endCxn id="79" idx="0"/>
          </p:cNvCxnSpPr>
          <p:nvPr/>
        </p:nvCxnSpPr>
        <p:spPr>
          <a:xfrm flipH="1">
            <a:off x="4164861" y="2170625"/>
            <a:ext cx="4143461" cy="2225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3" idx="3"/>
            <a:endCxn id="79" idx="0"/>
          </p:cNvCxnSpPr>
          <p:nvPr/>
        </p:nvCxnSpPr>
        <p:spPr>
          <a:xfrm flipH="1" flipV="1">
            <a:off x="4164861" y="2393214"/>
            <a:ext cx="4143461" cy="1653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0" idx="3"/>
            <a:endCxn id="79" idx="0"/>
          </p:cNvCxnSpPr>
          <p:nvPr/>
        </p:nvCxnSpPr>
        <p:spPr>
          <a:xfrm flipH="1" flipV="1">
            <a:off x="4164861" y="2393214"/>
            <a:ext cx="4114959" cy="8422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5" idx="0"/>
            <a:endCxn id="30" idx="0"/>
          </p:cNvCxnSpPr>
          <p:nvPr/>
        </p:nvCxnSpPr>
        <p:spPr>
          <a:xfrm flipH="1" flipV="1">
            <a:off x="8453546" y="3355932"/>
            <a:ext cx="99540" cy="12819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" idx="0"/>
            <a:endCxn id="30" idx="0"/>
          </p:cNvCxnSpPr>
          <p:nvPr/>
        </p:nvCxnSpPr>
        <p:spPr>
          <a:xfrm flipH="1" flipV="1">
            <a:off x="8453546" y="3355932"/>
            <a:ext cx="778486" cy="128876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2" idx="2"/>
          </p:cNvCxnSpPr>
          <p:nvPr/>
        </p:nvCxnSpPr>
        <p:spPr>
          <a:xfrm flipV="1">
            <a:off x="2657655" y="2504049"/>
            <a:ext cx="1358268" cy="23866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456922" y="5688863"/>
            <a:ext cx="215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Backup Distributor datacenters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887897" y="5702713"/>
            <a:ext cx="215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Assigner datacenters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9384702" y="2972115"/>
            <a:ext cx="215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Distributor datacenters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2310" y="1575581"/>
            <a:ext cx="56210" cy="4821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00807" y="5658236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Smaller/Simpler </a:t>
            </a:r>
            <a:br>
              <a:rPr lang="en-US" dirty="0" smtClean="0"/>
            </a:br>
            <a:r>
              <a:rPr lang="en-US" dirty="0" smtClean="0"/>
              <a:t>Components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00655" y="5684025"/>
            <a:ext cx="156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Complex</a:t>
            </a:r>
            <a:br>
              <a:rPr lang="en-US" dirty="0" smtClean="0"/>
            </a:br>
            <a:r>
              <a:rPr lang="en-US" dirty="0" smtClean="0"/>
              <a:t>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17</a:t>
            </a:fld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084668" y="147558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agon 75"/>
          <p:cNvSpPr/>
          <p:nvPr/>
        </p:nvSpPr>
        <p:spPr>
          <a:xfrm>
            <a:off x="2403301" y="2264819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78"/>
          <p:cNvSpPr/>
          <p:nvPr/>
        </p:nvSpPr>
        <p:spPr>
          <a:xfrm>
            <a:off x="3866986" y="2264819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/>
          <p:cNvSpPr/>
          <p:nvPr/>
        </p:nvSpPr>
        <p:spPr>
          <a:xfrm>
            <a:off x="2287338" y="3422927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80"/>
          <p:cNvSpPr/>
          <p:nvPr/>
        </p:nvSpPr>
        <p:spPr>
          <a:xfrm>
            <a:off x="4019156" y="3422927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59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70"/>
    </mc:Choice>
    <mc:Fallback xmlns="">
      <p:transition spd="slow" advTm="157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decel="100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decel="100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decel="100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decel="100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-0.00143 0.01527 -0.00156 0.05231 -0.0013 0.09467 C -0.00104 0.13703 -0.00859 0.25972 -0.00859 0.26064 " pathEditMode="relative" rAng="0" ptsTypes="AAA">
                                      <p:cBhvr>
                                        <p:cTn id="1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130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decel="100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decel="100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8" grpId="1" animBg="1"/>
      <p:bldP spid="14" grpId="0"/>
      <p:bldP spid="75" grpId="0"/>
      <p:bldP spid="69" grpId="0" animBg="1"/>
      <p:bldP spid="69" grpId="1" animBg="1"/>
      <p:bldP spid="79" grpId="0" animBg="1"/>
      <p:bldP spid="7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Slicer Features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 algorithm</a:t>
            </a:r>
          </a:p>
          <a:p>
            <a:r>
              <a:rPr lang="en-US" dirty="0" smtClean="0"/>
              <a:t>Assignments with strong consistency guarantees</a:t>
            </a:r>
          </a:p>
          <a:p>
            <a:r>
              <a:rPr lang="en-US" dirty="0" smtClean="0"/>
              <a:t>Production Measurements </a:t>
            </a:r>
          </a:p>
          <a:p>
            <a:pPr lvl="1"/>
            <a:r>
              <a:rPr lang="en-US" dirty="0" smtClean="0"/>
              <a:t>                 scale, load balancing, availability,</a:t>
            </a:r>
          </a:p>
          <a:p>
            <a:pPr lvl="1"/>
            <a:r>
              <a:rPr lang="en-US" dirty="0" smtClean="0"/>
              <a:t>Comparison with consistent hashing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Comparing load balancing strategies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reaction time</a:t>
            </a:r>
          </a:p>
          <a:p>
            <a:pPr lvl="1"/>
            <a:r>
              <a:rPr lang="en-US" dirty="0" smtClean="0"/>
              <a:t>Assigner recovery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8710" y="3249613"/>
            <a:ext cx="285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</a:t>
            </a:r>
            <a:r>
              <a:rPr lang="en-US" sz="2400" dirty="0"/>
              <a:t>latencies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2010" y="3262313"/>
            <a:ext cx="122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14610" y="3265488"/>
            <a:ext cx="77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Brief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8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40"/>
    </mc:Choice>
    <mc:Fallback xmlns="">
      <p:transition spd="slow" advTm="30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C3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C3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C3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C3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C3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C3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CC3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Slicer Usage</a:t>
            </a:r>
            <a:endParaRPr lang="en-US" dirty="0"/>
          </a:p>
        </p:txBody>
      </p:sp>
      <p:pic>
        <p:nvPicPr>
          <p:cNvPr id="5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92" y="1798475"/>
            <a:ext cx="11698935" cy="29324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99100" y="5163369"/>
            <a:ext cx="11338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Slicer load balances a few million RPS for several Google services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99.98% of clients requests had a valid assignment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&lt; 0.01% of these requests directed to the wrong server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326880" y="2912012"/>
            <a:ext cx="534572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61452" y="2912012"/>
            <a:ext cx="0" cy="9144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79"/>
    </mc:Choice>
    <mc:Fallback xmlns="">
      <p:transition spd="slow" advTm="49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Memory Considered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Server machines have a lot of memory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 Applications should take advantage of it, e.g., caching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Datacenter applications often don’t cache data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Too hard to implement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Slicer makes it easy to build services that use local memory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91"/>
    </mc:Choice>
    <mc:Fallback xmlns="">
      <p:transition spd="slow" advTm="2029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Load Balancing </a:t>
            </a:r>
            <a:r>
              <a:rPr lang="en-US" dirty="0"/>
              <a:t>E</a:t>
            </a:r>
            <a:r>
              <a:rPr lang="en-US" dirty="0" smtClean="0"/>
              <a:t>ffectiveness</a:t>
            </a:r>
            <a:endParaRPr lang="en-US" dirty="0"/>
          </a:p>
        </p:txBody>
      </p:sp>
      <p:pic>
        <p:nvPicPr>
          <p:cNvPr id="7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240" y="1314635"/>
            <a:ext cx="10880435" cy="45137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140531" y="5860476"/>
            <a:ext cx="847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Slicer allows tighter capacity allocation by </a:t>
            </a:r>
            <a:r>
              <a:rPr lang="en-US" sz="2800" i="1" smtClean="0"/>
              <a:t>reducing skew</a:t>
            </a:r>
            <a:endParaRPr lang="en-US" sz="2800" i="1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47291" y="1981813"/>
            <a:ext cx="4932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20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21025" y="1988401"/>
            <a:ext cx="0" cy="21136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8156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22"/>
    </mc:Choice>
    <mc:Fallback xmlns="">
      <p:transition spd="slow" advTm="47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Summary: Slicer makes Stateful Services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/>
              <a:t>R</a:t>
            </a:r>
            <a:r>
              <a:rPr lang="en-US" dirty="0" smtClean="0"/>
              <a:t>eshards in the presence of capacity changes,  failures, </a:t>
            </a:r>
            <a:r>
              <a:rPr lang="en-US" dirty="0"/>
              <a:t>load </a:t>
            </a:r>
            <a:r>
              <a:rPr lang="en-US" dirty="0" smtClean="0"/>
              <a:t>skews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Scalable and fault-tolerant architecture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dirty="0" smtClean="0"/>
              <a:t>Separates assignment generation “control plane” from  request forwarding “data plane”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dirty="0"/>
              <a:t>Evaluated Slicer in production </a:t>
            </a:r>
            <a:r>
              <a:rPr lang="en-US" dirty="0" smtClean="0"/>
              <a:t>deployment</a:t>
            </a:r>
            <a:endParaRPr lang="en-US" dirty="0"/>
          </a:p>
          <a:p>
            <a:pPr marL="0" lvl="0" indent="0">
              <a:lnSpc>
                <a:spcPct val="125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47"/>
    </mc:Choice>
    <mc:Fallback xmlns="">
      <p:transition spd="slow" advTm="3904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Why stateful servers are difficult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Slicer model and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2"/>
    </mc:Choice>
    <mc:Fallback xmlns="">
      <p:transition spd="slow" advTm="128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71450" y="2732308"/>
            <a:ext cx="11758613" cy="3248767"/>
          </a:xfrm>
          <a:prstGeom prst="cloud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8" name="Rounded Rectangle 2047"/>
          <p:cNvSpPr/>
          <p:nvPr/>
        </p:nvSpPr>
        <p:spPr>
          <a:xfrm>
            <a:off x="7688803" y="2829552"/>
            <a:ext cx="3394023" cy="25733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DNS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28122" y="3981266"/>
            <a:ext cx="4558785" cy="824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ysClr val="windowText" lastClr="000000"/>
                </a:solidFill>
              </a:rPr>
              <a:t>DNS Service</a:t>
            </a:r>
            <a:endParaRPr lang="en-US" sz="240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906967"/>
            <a:ext cx="2294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End-user devices</a:t>
            </a:r>
          </a:p>
        </p:txBody>
      </p:sp>
      <p:sp>
        <p:nvSpPr>
          <p:cNvPr id="26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07A49C-9C29-4B40-A71A-6258E0A888E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7" name="Picture 2" descr="https://lh4.googleusercontent.com/YSVzK4844pv0gzVl96UlwHAprTUCMFB3ikpUuA2la84jAMtFmtjQbDr92y9x9IL6fiW8xrkiuJ0NW5m23ba6go6mfyHXOkrQNjg8OmQRrsdxkxDp6yg-qvd98ziii2XfvMWOqT0R6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68" y="1569927"/>
            <a:ext cx="450396" cy="92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lh4.googleusercontent.com/XT50IkvS51_jBQAcoplqkoU2TlM9kbTPUzMcNDcbTYGxvwHndQAQdd756IdS4YU_6MyySFd_VrTg0IIReC1uHA5ymIG8hosJJKXKhnsIRqDuPPSROtG8vc63z0nkbwKhMV9ybwpTA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06" y="1415340"/>
            <a:ext cx="1110081" cy="111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9385815" y="3410742"/>
            <a:ext cx="508416" cy="32277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9385815" y="3815473"/>
            <a:ext cx="508416" cy="32277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982200" y="3815473"/>
            <a:ext cx="508416" cy="32277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982200" y="3410742"/>
            <a:ext cx="508416" cy="32277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1406" y="227615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63646" y="2008903"/>
            <a:ext cx="274320" cy="27432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204671" y="3450234"/>
            <a:ext cx="274320" cy="27432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189431" y="4095231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Virtual Machines </a:t>
            </a:r>
            <a:endParaRPr lang="en-US" sz="2000"/>
          </a:p>
        </p:txBody>
      </p:sp>
      <p:sp>
        <p:nvSpPr>
          <p:cNvPr id="2049" name="TextBox 2048"/>
          <p:cNvSpPr txBox="1"/>
          <p:nvPr/>
        </p:nvSpPr>
        <p:spPr>
          <a:xfrm>
            <a:off x="8949591" y="4876632"/>
            <a:ext cx="1744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Cloud Platform</a:t>
            </a:r>
            <a:endParaRPr lang="en-US" sz="2000" dirty="0"/>
          </a:p>
        </p:txBody>
      </p:sp>
      <p:sp>
        <p:nvSpPr>
          <p:cNvPr id="2051" name="TextBox 2050"/>
          <p:cNvSpPr txBox="1"/>
          <p:nvPr/>
        </p:nvSpPr>
        <p:spPr>
          <a:xfrm>
            <a:off x="3651406" y="6142686"/>
            <a:ext cx="547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DNS service needs to be scalable and fast! </a:t>
            </a:r>
            <a:endParaRPr lang="en-US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5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34"/>
    </mc:Choice>
    <mc:Fallback xmlns="">
      <p:transition spd="slow" advTm="276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-0.01836 0.245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122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1.48148E-6 L -0.12904 0.28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142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41081 0.074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47" y="37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/>
      <p:bldP spid="35" grpId="2" animBg="1"/>
      <p:bldP spid="36" grpId="0" animBg="1"/>
      <p:bldP spid="36" grpId="1" animBg="1"/>
      <p:bldP spid="37" grpId="0" animBg="1"/>
      <p:bldP spid="37" grpId="1" animBg="1"/>
      <p:bldP spid="20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Cloud 1036"/>
          <p:cNvSpPr/>
          <p:nvPr/>
        </p:nvSpPr>
        <p:spPr>
          <a:xfrm>
            <a:off x="171450" y="2732308"/>
            <a:ext cx="11758613" cy="4019550"/>
          </a:xfrm>
          <a:prstGeom prst="cloud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2052" cy="1325563"/>
          </a:xfrm>
        </p:spPr>
        <p:txBody>
          <a:bodyPr/>
          <a:lstStyle/>
          <a:p>
            <a:r>
              <a:rPr lang="en-US" dirty="0" smtClean="0"/>
              <a:t>Full State Replicated on Every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55332" y="3502679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93735" y="3473610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3977" y="4462988"/>
            <a:ext cx="206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DNS Servers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3977" y="3448041"/>
            <a:ext cx="1238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Frontends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3977" y="1906967"/>
            <a:ext cx="1943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End-user devices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1779" y="4586283"/>
            <a:ext cx="1303421" cy="8244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riangle 1039"/>
          <p:cNvSpPr/>
          <p:nvPr/>
        </p:nvSpPr>
        <p:spPr>
          <a:xfrm>
            <a:off x="2545664" y="4704265"/>
            <a:ext cx="635686" cy="5899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lh4.googleusercontent.com/YSVzK4844pv0gzVl96UlwHAprTUCMFB3ikpUuA2la84jAMtFmtjQbDr92y9x9IL6fiW8xrkiuJ0NW5m23ba6go6mfyHXOkrQNjg8OmQRrsdxkxDp6yg-qvd98ziii2XfvMWOqT0R6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21" y="1516020"/>
            <a:ext cx="604266" cy="12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lh4.googleusercontent.com/XT50IkvS51_jBQAcoplqkoU2TlM9kbTPUzMcNDcbTYGxvwHndQAQdd756IdS4YU_6MyySFd_VrTg0IIReC1uHA5ymIG8hosJJKXKhnsIRqDuPPSROtG8vc63z0nkbwKhMV9ybwpTA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92" y="1415340"/>
            <a:ext cx="1110081" cy="111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4193080" y="4586283"/>
            <a:ext cx="1303421" cy="8244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>
            <a:off x="4616477" y="4704265"/>
            <a:ext cx="635686" cy="5899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308219" y="4586283"/>
            <a:ext cx="1303421" cy="8244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/>
          <p:cNvSpPr/>
          <p:nvPr/>
        </p:nvSpPr>
        <p:spPr>
          <a:xfrm>
            <a:off x="6731616" y="4704265"/>
            <a:ext cx="635686" cy="5899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/>
          <p:cNvSpPr/>
          <p:nvPr/>
        </p:nvSpPr>
        <p:spPr>
          <a:xfrm>
            <a:off x="3582927" y="1937586"/>
            <a:ext cx="274320" cy="274320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44961" y="2454047"/>
            <a:ext cx="274320" cy="27432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accent6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559196" y="1877958"/>
            <a:ext cx="274891" cy="274320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9389" y="2338589"/>
            <a:ext cx="57320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Any server can handle any request</a:t>
            </a:r>
          </a:p>
          <a:p>
            <a:pPr marL="800100" lvl="1" indent="-342900" fontAlgn="base">
              <a:buFont typeface="Arial" charset="0"/>
              <a:buChar char="•"/>
            </a:pPr>
            <a:r>
              <a:rPr lang="en-US" sz="2000" dirty="0"/>
              <a:t>Easy adaptation to failures, capacity changes, load </a:t>
            </a:r>
            <a:r>
              <a:rPr lang="en-US" sz="2000" dirty="0" smtClean="0"/>
              <a:t>skews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000" dirty="0" smtClean="0"/>
              <a:t>Hard to scale or handle mutations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102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21"/>
    </mc:Choice>
    <mc:Fallback xmlns="">
      <p:transition spd="slow" advTm="543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6 C -0.01836 0.05393 0.03541 0.18588 0.01419 0.24444 C -0.00664 0.30277 -0.08294 0.34328 -0.06576 0.39305 " pathEditMode="relative" rAng="0" ptsTypes="AAA">
                                      <p:cBhvr>
                                        <p:cTn id="8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196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0.06042 0.05162 0.20144 0.1875 0.21303 0.24375 C 0.22461 0.30069 0.12045 0.34421 0.10508 0.39606 " pathEditMode="relative" rAng="0" ptsTypes="AAA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0" y="197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22222E-6 C -0.00794 0.06759 0.00898 0.11875 0.01901 0.17546 C 0.02903 0.23102 0.06693 0.26203 0.06849 0.31111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155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04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31" grpId="0" animBg="1"/>
      <p:bldP spid="34" grpId="0" animBg="1"/>
      <p:bldP spid="1038" grpId="0" animBg="1"/>
      <p:bldP spid="103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2052" cy="1325563"/>
          </a:xfrm>
        </p:spPr>
        <p:txBody>
          <a:bodyPr/>
          <a:lstStyle/>
          <a:p>
            <a:r>
              <a:rPr lang="en-US" dirty="0" smtClean="0"/>
              <a:t>Stateless: Interchangeable Servers + Database</a:t>
            </a:r>
            <a:endParaRPr lang="en-US" dirty="0"/>
          </a:p>
        </p:txBody>
      </p:sp>
      <p:pic>
        <p:nvPicPr>
          <p:cNvPr id="1026" name="Picture 2" descr="https://lh4.googleusercontent.com/YSVzK4844pv0gzVl96UlwHAprTUCMFB3ikpUuA2la84jAMtFmtjQbDr92y9x9IL6fiW8xrkiuJ0NW5m23ba6go6mfyHXOkrQNjg8OmQRrsdxkxDp6yg-qvd98ziii2XfvMWOqT0R6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41" y="1287706"/>
            <a:ext cx="604266" cy="12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lh4.googleusercontent.com/XT50IkvS51_jBQAcoplqkoU2TlM9kbTPUzMcNDcbTYGxvwHndQAQdd756IdS4YU_6MyySFd_VrTg0IIReC1uHA5ymIG8hosJJKXKhnsIRqDuPPSROtG8vc63z0nkbwKhMV9ybwpTA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14" y="1293349"/>
            <a:ext cx="1110081" cy="111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Cloud 1036"/>
          <p:cNvSpPr/>
          <p:nvPr/>
        </p:nvSpPr>
        <p:spPr>
          <a:xfrm>
            <a:off x="171451" y="2747298"/>
            <a:ext cx="9871960" cy="4019550"/>
          </a:xfrm>
          <a:prstGeom prst="cloud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2453919" y="5208911"/>
            <a:ext cx="5535836" cy="114743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1779" y="4391413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97126" y="4391179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61489" y="4401418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7789" y="3270635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90778" y="3270635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TextBox 1035"/>
          <p:cNvSpPr txBox="1"/>
          <p:nvPr/>
        </p:nvSpPr>
        <p:spPr>
          <a:xfrm>
            <a:off x="543976" y="5596723"/>
            <a:ext cx="1157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Database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543976" y="4403028"/>
            <a:ext cx="153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DNS </a:t>
            </a:r>
            <a:r>
              <a:rPr lang="en-US" sz="2000" b="1" dirty="0"/>
              <a:t> </a:t>
            </a:r>
            <a:r>
              <a:rPr lang="en-US" sz="2000" b="1" dirty="0" smtClean="0"/>
              <a:t>Servers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3976" y="3448041"/>
            <a:ext cx="1238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Frontends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3976" y="1906967"/>
            <a:ext cx="1943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End-user devices</a:t>
            </a:r>
          </a:p>
        </p:txBody>
      </p:sp>
      <p:sp>
        <p:nvSpPr>
          <p:cNvPr id="1040" name="Triangle 1039"/>
          <p:cNvSpPr/>
          <p:nvPr/>
        </p:nvSpPr>
        <p:spPr>
          <a:xfrm>
            <a:off x="3770783" y="5872626"/>
            <a:ext cx="299352" cy="24332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6</a:t>
            </a:fld>
            <a:endParaRPr lang="en-US"/>
          </a:p>
        </p:txBody>
      </p:sp>
      <p:sp>
        <p:nvSpPr>
          <p:cNvPr id="65" name="Triangle 64"/>
          <p:cNvSpPr/>
          <p:nvPr/>
        </p:nvSpPr>
        <p:spPr>
          <a:xfrm>
            <a:off x="6041675" y="5872626"/>
            <a:ext cx="299352" cy="243320"/>
          </a:xfrm>
          <a:prstGeom prst="triangle">
            <a:avLst/>
          </a:prstGeom>
          <a:solidFill>
            <a:srgbClr val="002060"/>
          </a:solidFill>
          <a:ln w="25400">
            <a:solidFill>
              <a:srgbClr val="00206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/>
          <p:cNvSpPr/>
          <p:nvPr/>
        </p:nvSpPr>
        <p:spPr>
          <a:xfrm>
            <a:off x="4906229" y="5872626"/>
            <a:ext cx="299352" cy="243320"/>
          </a:xfrm>
          <a:prstGeom prst="triangle">
            <a:avLst/>
          </a:prstGeom>
          <a:solidFill>
            <a:schemeClr val="accent6"/>
          </a:solidFill>
          <a:ln w="25400">
            <a:solidFill>
              <a:schemeClr val="accent6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69095" y="2709770"/>
            <a:ext cx="5745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 smtClean="0"/>
              <a:t>Any server can handle a request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 smtClean="0"/>
              <a:t>Cannot query DB for every DNS request</a:t>
            </a:r>
          </a:p>
          <a:p>
            <a:pPr marL="800100" lvl="1" indent="-342900" fontAlgn="base">
              <a:buFont typeface="Arial" charset="0"/>
              <a:buChar char="•"/>
            </a:pPr>
            <a:r>
              <a:rPr lang="en-US" sz="2000" dirty="0" smtClean="0"/>
              <a:t>High latency</a:t>
            </a:r>
          </a:p>
          <a:p>
            <a:pPr marL="800100" lvl="1" indent="-342900" fontAlgn="base">
              <a:buFont typeface="Arial" charset="0"/>
              <a:buChar char="•"/>
            </a:pPr>
            <a:r>
              <a:rPr lang="en-US" sz="2000" dirty="0" smtClean="0"/>
              <a:t>Network hop and marshaling costs</a:t>
            </a:r>
            <a:endParaRPr lang="en-US" sz="2000" dirty="0"/>
          </a:p>
        </p:txBody>
      </p:sp>
      <p:sp>
        <p:nvSpPr>
          <p:cNvPr id="1038" name="Oval 1037"/>
          <p:cNvSpPr/>
          <p:nvPr/>
        </p:nvSpPr>
        <p:spPr>
          <a:xfrm>
            <a:off x="3104245" y="1808978"/>
            <a:ext cx="274320" cy="274320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514054" y="1686712"/>
            <a:ext cx="274320" cy="27432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accent6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74"/>
    </mc:Choice>
    <mc:Fallback xmlns="">
      <p:transition spd="slow" advTm="641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7 3.7037E-6 C -0.01823 0.05416 0.03841 0.15949 0.03033 0.2243 C 0.02226 0.28935 -0.06602 0.33935 -0.0487 0.38865 C -0.03165 0.43703 0.05937 0.57037 0.05937 0.57129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285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C -0.00755 0.06782 -0.00456 0.18357 -0.02057 0.25185 C -0.0362 0.31991 -0.09596 0.36065 -0.09518 0.40926 C -0.09453 0.45741 -0.04713 0.59213 -0.04713 0.59282 " pathEditMode="relative" rAng="0" ptsTypes="AAAA">
                                      <p:cBhvr>
                                        <p:cTn id="13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296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0" animBg="1"/>
      <p:bldP spid="1038" grpId="1" animBg="1"/>
      <p:bldP spid="58" grpId="1" animBg="1"/>
      <p:bldP spid="5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Stateful: Static </a:t>
            </a:r>
            <a:r>
              <a:rPr lang="en-US" dirty="0"/>
              <a:t>S</a:t>
            </a:r>
            <a:r>
              <a:rPr lang="en-US" dirty="0" smtClean="0"/>
              <a:t>harding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26710" y="3645283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23343" y="3645283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5897" y="4571998"/>
            <a:ext cx="9437916" cy="14219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B050"/>
                </a:solidFill>
                <a:sym typeface="Wingdings"/>
              </a:rPr>
              <a:t>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/>
              <a:t>Simple mapping from keys to servers via static function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sym typeface="Wingdings"/>
              </a:rPr>
              <a:t></a:t>
            </a:r>
            <a:r>
              <a:rPr lang="en-US" sz="2400" dirty="0" smtClean="0">
                <a:sym typeface="Wingdings"/>
              </a:rPr>
              <a:t> F</a:t>
            </a:r>
            <a:r>
              <a:rPr lang="en-US" sz="2400" dirty="0" smtClean="0"/>
              <a:t>ailure adaptation: Black-hole traffic for crashed server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sym typeface="Wingdings"/>
              </a:rPr>
              <a:t> </a:t>
            </a:r>
            <a:r>
              <a:rPr lang="en-US" sz="2400" dirty="0" smtClean="0">
                <a:sym typeface="Wingdings"/>
              </a:rPr>
              <a:t>Capacity adaptation: Could result in significant key churn</a:t>
            </a:r>
            <a:endParaRPr lang="en-US" sz="2400" dirty="0" smtClean="0"/>
          </a:p>
        </p:txBody>
      </p:sp>
      <p:sp>
        <p:nvSpPr>
          <p:cNvPr id="9" name="Oval 8"/>
          <p:cNvSpPr/>
          <p:nvPr/>
        </p:nvSpPr>
        <p:spPr>
          <a:xfrm>
            <a:off x="5722363" y="2124890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60766" y="2095821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412944" y="1690256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45030" y="2355273"/>
            <a:ext cx="1238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Frontends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5030" y="3559488"/>
            <a:ext cx="151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DNS</a:t>
            </a:r>
            <a:r>
              <a:rPr lang="en-US" sz="2000" b="1" dirty="0"/>
              <a:t> </a:t>
            </a:r>
            <a:r>
              <a:rPr lang="en-US" sz="2000" b="1" dirty="0" smtClean="0"/>
              <a:t>servers</a:t>
            </a:r>
            <a:endParaRPr lang="en-US" sz="2000" b="1" dirty="0"/>
          </a:p>
        </p:txBody>
      </p:sp>
      <p:sp>
        <p:nvSpPr>
          <p:cNvPr id="14" name="Triangle 13"/>
          <p:cNvSpPr/>
          <p:nvPr/>
        </p:nvSpPr>
        <p:spPr>
          <a:xfrm>
            <a:off x="6803056" y="3752223"/>
            <a:ext cx="299352" cy="24332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59091" y="1786859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Hash(key) mod 4</a:t>
            </a:r>
            <a:endParaRPr lang="en-US" i="1"/>
          </a:p>
        </p:txBody>
      </p:sp>
      <p:sp>
        <p:nvSpPr>
          <p:cNvPr id="17" name="Oval 16"/>
          <p:cNvSpPr/>
          <p:nvPr/>
        </p:nvSpPr>
        <p:spPr>
          <a:xfrm>
            <a:off x="8546548" y="1620984"/>
            <a:ext cx="274320" cy="27432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19976" y="3645283"/>
            <a:ext cx="1058779" cy="457200"/>
            <a:chOff x="5844728" y="3649295"/>
            <a:chExt cx="1058779" cy="457200"/>
          </a:xfrm>
        </p:grpSpPr>
        <p:sp>
          <p:nvSpPr>
            <p:cNvPr id="6" name="Rounded Rectangle 5"/>
            <p:cNvSpPr/>
            <p:nvPr/>
          </p:nvSpPr>
          <p:spPr>
            <a:xfrm>
              <a:off x="5844728" y="3649295"/>
              <a:ext cx="1058779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/>
            <p:cNvSpPr/>
            <p:nvPr/>
          </p:nvSpPr>
          <p:spPr>
            <a:xfrm>
              <a:off x="6194817" y="3739817"/>
              <a:ext cx="299352" cy="243320"/>
            </a:xfrm>
            <a:prstGeom prst="triangl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775660" y="178685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Hash(key) mod 4</a:t>
            </a:r>
            <a:endParaRPr lang="en-US" i="1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7</a:t>
            </a:fld>
            <a:endParaRPr lang="en-US"/>
          </a:p>
        </p:txBody>
      </p:sp>
      <p:sp>
        <p:nvSpPr>
          <p:cNvPr id="21" name="Triangle 20"/>
          <p:cNvSpPr/>
          <p:nvPr/>
        </p:nvSpPr>
        <p:spPr>
          <a:xfrm>
            <a:off x="4806423" y="3752223"/>
            <a:ext cx="299352" cy="24332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98097" y="2090680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638341" y="3611073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>
            <a:off x="3018054" y="3718013"/>
            <a:ext cx="299352" cy="24332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8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72"/>
    </mc:Choice>
    <mc:Fallback xmlns="">
      <p:transition spd="slow" advTm="35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-0.02253 0.01666 -0.04492 0.03356 -0.03984 0.0787 C -0.03477 0.12384 0.03867 0.2949 0.03867 0.2953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47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5.55112E-17 C -0.01211 0.01713 -0.02422 0.03426 -0.02044 0.08472 C -0.01667 0.13519 0.02279 0.30301 0.02279 0.30324 L 0.02279 0.30301 L 0.02279 0.30324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/>
      <p:bldP spid="17" grpId="0" animBg="1"/>
      <p:bldP spid="17" grpId="1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Stateful: Consistent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765855" y="3645283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55753" y="3645283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90599" y="4491604"/>
            <a:ext cx="9560528" cy="20128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      Implement server presence detection</a:t>
            </a:r>
          </a:p>
          <a:p>
            <a:pPr>
              <a:lnSpc>
                <a:spcPct val="130000"/>
              </a:lnSpc>
            </a:pPr>
            <a:r>
              <a:rPr lang="en-US" sz="2400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B050"/>
                </a:solidFill>
                <a:sym typeface="Wingdings"/>
              </a:rPr>
              <a:t></a:t>
            </a:r>
            <a:r>
              <a:rPr lang="en-US" sz="2400" dirty="0" smtClean="0">
                <a:sym typeface="Wingdings"/>
              </a:rPr>
              <a:t>  </a:t>
            </a:r>
            <a:r>
              <a:rPr lang="en-US" sz="2400" dirty="0" smtClean="0"/>
              <a:t>Addresses </a:t>
            </a:r>
            <a:r>
              <a:rPr lang="en-US" sz="2400" dirty="0"/>
              <a:t>capacity and failure </a:t>
            </a:r>
            <a:r>
              <a:rPr lang="en-US" sz="2400" dirty="0" smtClean="0"/>
              <a:t>adaptation, key churn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sym typeface="Wingdings"/>
              </a:rPr>
              <a:t>  </a:t>
            </a:r>
            <a:r>
              <a:rPr lang="en-US" sz="2400" dirty="0" smtClean="0">
                <a:sym typeface="Wingdings"/>
              </a:rPr>
              <a:t>Stochastic </a:t>
            </a:r>
            <a:r>
              <a:rPr lang="en-US" sz="2400" dirty="0" smtClean="0"/>
              <a:t>load balancing is inadequate</a:t>
            </a:r>
          </a:p>
          <a:p>
            <a:pPr>
              <a:lnSpc>
                <a:spcPct val="130000"/>
              </a:lnSpc>
            </a:pPr>
            <a:r>
              <a:rPr lang="en-US" sz="24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sym typeface="Wingdings"/>
              </a:rPr>
              <a:t>  </a:t>
            </a:r>
            <a:r>
              <a:rPr lang="en-US" sz="2400" dirty="0" smtClean="0">
                <a:sym typeface="Wingdings"/>
              </a:rPr>
              <a:t>Distributed decisions harm affinity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061508" y="2124890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99911" y="2095821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992453" y="2124890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84554" y="2355273"/>
            <a:ext cx="1238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Frontends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142990" y="3671454"/>
            <a:ext cx="1518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DNS </a:t>
            </a:r>
            <a:r>
              <a:rPr lang="en-US" sz="2000" b="1" dirty="0"/>
              <a:t> </a:t>
            </a:r>
            <a:r>
              <a:rPr lang="en-US" sz="2000" b="1" dirty="0" smtClean="0"/>
              <a:t>servers</a:t>
            </a:r>
            <a:endParaRPr lang="en-US" sz="2000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4762488" y="3665340"/>
            <a:ext cx="1058779" cy="457200"/>
            <a:chOff x="3848095" y="3665340"/>
            <a:chExt cx="1058779" cy="457200"/>
          </a:xfrm>
        </p:grpSpPr>
        <p:sp>
          <p:nvSpPr>
            <p:cNvPr id="5" name="Rounded Rectangle 4"/>
            <p:cNvSpPr/>
            <p:nvPr/>
          </p:nvSpPr>
          <p:spPr>
            <a:xfrm>
              <a:off x="3848095" y="3665340"/>
              <a:ext cx="1058779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/>
            <p:cNvSpPr/>
            <p:nvPr/>
          </p:nvSpPr>
          <p:spPr>
            <a:xfrm>
              <a:off x="4213620" y="3746249"/>
              <a:ext cx="299352" cy="243320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9121" y="3649295"/>
            <a:ext cx="1058779" cy="457200"/>
            <a:chOff x="5844728" y="3649295"/>
            <a:chExt cx="1058779" cy="457200"/>
          </a:xfrm>
        </p:grpSpPr>
        <p:sp>
          <p:nvSpPr>
            <p:cNvPr id="6" name="Rounded Rectangle 5"/>
            <p:cNvSpPr/>
            <p:nvPr/>
          </p:nvSpPr>
          <p:spPr>
            <a:xfrm>
              <a:off x="5844728" y="3649295"/>
              <a:ext cx="1058779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/>
            <p:cNvSpPr/>
            <p:nvPr/>
          </p:nvSpPr>
          <p:spPr>
            <a:xfrm>
              <a:off x="6194817" y="3739817"/>
              <a:ext cx="299352" cy="243320"/>
            </a:xfrm>
            <a:prstGeom prst="triangl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003965" y="1703729"/>
            <a:ext cx="207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ConsistentHash(key)</a:t>
            </a:r>
            <a:endParaRPr lang="en-US" i="1" dirty="0"/>
          </a:p>
        </p:txBody>
      </p:sp>
      <p:cxnSp>
        <p:nvCxnSpPr>
          <p:cNvPr id="23" name="Straight Arrow Connector 22"/>
          <p:cNvCxnSpPr>
            <a:stCxn id="9" idx="3"/>
            <a:endCxn id="4" idx="0"/>
          </p:cNvCxnSpPr>
          <p:nvPr/>
        </p:nvCxnSpPr>
        <p:spPr>
          <a:xfrm flipH="1">
            <a:off x="3295245" y="2617831"/>
            <a:ext cx="852600" cy="1027452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4682653"/>
            <a:ext cx="541467" cy="526661"/>
          </a:xfrm>
          <a:prstGeom prst="rect">
            <a:avLst/>
          </a:prstGeom>
        </p:spPr>
      </p:pic>
      <p:sp>
        <p:nvSpPr>
          <p:cNvPr id="30" name="Triangle 29"/>
          <p:cNvSpPr/>
          <p:nvPr/>
        </p:nvSpPr>
        <p:spPr>
          <a:xfrm>
            <a:off x="9104255" y="3739812"/>
            <a:ext cx="299352" cy="243320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85693" y="1620984"/>
            <a:ext cx="274320" cy="27432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9" idx="5"/>
          </p:cNvCxnSpPr>
          <p:nvPr/>
        </p:nvCxnSpPr>
        <p:spPr>
          <a:xfrm>
            <a:off x="4564717" y="2617831"/>
            <a:ext cx="741567" cy="1047509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5" idx="0"/>
          </p:cNvCxnSpPr>
          <p:nvPr/>
        </p:nvCxnSpPr>
        <p:spPr>
          <a:xfrm flipH="1">
            <a:off x="5291878" y="2384579"/>
            <a:ext cx="1208033" cy="1280761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6"/>
            <a:endCxn id="7" idx="0"/>
          </p:cNvCxnSpPr>
          <p:nvPr/>
        </p:nvCxnSpPr>
        <p:spPr>
          <a:xfrm>
            <a:off x="7089457" y="2384579"/>
            <a:ext cx="2195686" cy="1260704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4"/>
            <a:endCxn id="6" idx="0"/>
          </p:cNvCxnSpPr>
          <p:nvPr/>
        </p:nvCxnSpPr>
        <p:spPr>
          <a:xfrm>
            <a:off x="6794684" y="2673337"/>
            <a:ext cx="493827" cy="975958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</p:cNvCxnSpPr>
          <p:nvPr/>
        </p:nvCxnSpPr>
        <p:spPr>
          <a:xfrm flipH="1">
            <a:off x="7408562" y="2413648"/>
            <a:ext cx="1583891" cy="123163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4"/>
            <a:endCxn id="7" idx="0"/>
          </p:cNvCxnSpPr>
          <p:nvPr/>
        </p:nvCxnSpPr>
        <p:spPr>
          <a:xfrm flipH="1">
            <a:off x="9285143" y="2702406"/>
            <a:ext cx="2083" cy="942877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27548" y="1512125"/>
            <a:ext cx="274320" cy="27432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14739" y="1526349"/>
            <a:ext cx="207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ConsistentHash(key)</a:t>
            </a:r>
            <a:endParaRPr lang="en-US" i="1" dirty="0"/>
          </a:p>
        </p:txBody>
      </p:sp>
      <p:sp>
        <p:nvSpPr>
          <p:cNvPr id="35" name="Triangle 34"/>
          <p:cNvSpPr/>
          <p:nvPr/>
        </p:nvSpPr>
        <p:spPr>
          <a:xfrm>
            <a:off x="3117112" y="3777909"/>
            <a:ext cx="299352" cy="243320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46"/>
    </mc:Choice>
    <mc:Fallback xmlns="">
      <p:transition spd="slow" advTm="53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5.55112E-17 C -0.01224 0.01667 -0.05 0.0625 -0.01823 0.11065 C 0.01354 0.15856 0.1819 0.26551 0.1888 0.29792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148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decel="100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7.40741E-7 C 0.00351 0.01736 0.00312 0.06759 -0.00664 0.11829 C -0.01628 0.16852 -0.09688 0.27847 -0.09896 0.31296 " pathEditMode="relative" rAng="0" ptsTypes="AAA">
                                      <p:cBhvr>
                                        <p:cTn id="8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1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17" grpId="0" animBg="1"/>
      <p:bldP spid="17" grpId="1" animBg="1"/>
      <p:bldP spid="34" grpId="0" animBg="1"/>
      <p:bldP spid="34" grpId="1" animBg="1"/>
      <p:bldP spid="36" grpId="0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n 42"/>
          <p:cNvSpPr/>
          <p:nvPr/>
        </p:nvSpPr>
        <p:spPr>
          <a:xfrm>
            <a:off x="1593522" y="3066398"/>
            <a:ext cx="7429630" cy="132743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Stateful: Central Controller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51462" y="3645283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48095" y="3665340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41360" y="3645283"/>
            <a:ext cx="1058779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47115" y="2124890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85518" y="2095821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78060" y="2124890"/>
            <a:ext cx="589546" cy="577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37696" y="1690256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0161" y="2355273"/>
            <a:ext cx="1238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Frontends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228597" y="3671454"/>
            <a:ext cx="1364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</a:t>
            </a:r>
          </a:p>
          <a:p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14" name="Triangle 13"/>
          <p:cNvSpPr/>
          <p:nvPr/>
        </p:nvSpPr>
        <p:spPr>
          <a:xfrm>
            <a:off x="4213620" y="3795236"/>
            <a:ext cx="299352" cy="24332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91666" y="1731439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Hash(key)</a:t>
            </a:r>
            <a:endParaRPr lang="en-US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844728" y="3649295"/>
            <a:ext cx="1058779" cy="457200"/>
            <a:chOff x="5844728" y="3649295"/>
            <a:chExt cx="1058779" cy="457200"/>
          </a:xfrm>
        </p:grpSpPr>
        <p:sp>
          <p:nvSpPr>
            <p:cNvPr id="6" name="Rounded Rectangle 5"/>
            <p:cNvSpPr/>
            <p:nvPr/>
          </p:nvSpPr>
          <p:spPr>
            <a:xfrm>
              <a:off x="5844728" y="3649295"/>
              <a:ext cx="1058779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/>
            <p:cNvSpPr/>
            <p:nvPr/>
          </p:nvSpPr>
          <p:spPr>
            <a:xfrm>
              <a:off x="6194817" y="3739817"/>
              <a:ext cx="299352" cy="243320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89572" y="1703729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Hash(key)</a:t>
            </a:r>
            <a:endParaRPr lang="en-US" i="1" dirty="0"/>
          </a:p>
        </p:txBody>
      </p:sp>
      <p:cxnSp>
        <p:nvCxnSpPr>
          <p:cNvPr id="23" name="Straight Arrow Connector 22"/>
          <p:cNvCxnSpPr>
            <a:stCxn id="30" idx="2"/>
            <a:endCxn id="7" idx="3"/>
          </p:cNvCxnSpPr>
          <p:nvPr/>
        </p:nvCxnSpPr>
        <p:spPr>
          <a:xfrm flipH="1">
            <a:off x="8900139" y="3398383"/>
            <a:ext cx="616206" cy="47550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0599" y="4465579"/>
            <a:ext cx="9560528" cy="18651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      Central server: presence detection, load monitoring, consistent view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sym typeface="Wingdings"/>
              </a:rPr>
              <a:t> </a:t>
            </a:r>
            <a:r>
              <a:rPr lang="en-US" sz="24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Fan-out assignments to large number of clients and servers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C00000"/>
                </a:solidFill>
                <a:sym typeface="Wingdings"/>
              </a:rPr>
              <a:t> </a:t>
            </a:r>
            <a:r>
              <a:rPr lang="en-US" sz="2400" dirty="0">
                <a:sym typeface="Wingdings"/>
              </a:rPr>
              <a:t>I</a:t>
            </a:r>
            <a:r>
              <a:rPr lang="en-US" sz="2400" dirty="0" smtClean="0"/>
              <a:t>nternals </a:t>
            </a:r>
            <a:r>
              <a:rPr lang="en-US" sz="2400" dirty="0"/>
              <a:t>of a sharded distributed storage </a:t>
            </a:r>
            <a:r>
              <a:rPr lang="en-US" sz="2400" dirty="0" smtClean="0"/>
              <a:t>system! </a:t>
            </a:r>
            <a:br>
              <a:rPr lang="en-US" sz="2400" dirty="0" smtClean="0"/>
            </a:br>
            <a:r>
              <a:rPr lang="en-US" sz="2400" dirty="0" smtClean="0"/>
              <a:t>     Should we use stateless servers? </a:t>
            </a:r>
            <a:r>
              <a:rPr lang="en-US" sz="2400" b="1" dirty="0">
                <a:solidFill>
                  <a:srgbClr val="C00000"/>
                </a:solidFill>
                <a:sym typeface="Wingdings"/>
              </a:rPr>
              <a:t>😫</a:t>
            </a:r>
            <a:endParaRPr lang="en-US" sz="2400" b="1" dirty="0" smtClean="0">
              <a:solidFill>
                <a:srgbClr val="C00000"/>
              </a:solidFill>
              <a:sym typeface="Wingding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4500982"/>
            <a:ext cx="541467" cy="526661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971300" y="1620984"/>
            <a:ext cx="274320" cy="27432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5" idx="0"/>
          </p:cNvCxnSpPr>
          <p:nvPr/>
        </p:nvCxnSpPr>
        <p:spPr>
          <a:xfrm flipH="1">
            <a:off x="4377485" y="2706413"/>
            <a:ext cx="5548199" cy="958927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6386945" y="4147093"/>
            <a:ext cx="3879272" cy="401850"/>
          </a:xfrm>
          <a:custGeom>
            <a:avLst/>
            <a:gdLst>
              <a:gd name="connsiteX0" fmla="*/ 3976254 w 3976254"/>
              <a:gd name="connsiteY0" fmla="*/ 27709 h 467950"/>
              <a:gd name="connsiteX1" fmla="*/ 2909454 w 3976254"/>
              <a:gd name="connsiteY1" fmla="*/ 401781 h 467950"/>
              <a:gd name="connsiteX2" fmla="*/ 1579418 w 3976254"/>
              <a:gd name="connsiteY2" fmla="*/ 429490 h 467950"/>
              <a:gd name="connsiteX3" fmla="*/ 0 w 3976254"/>
              <a:gd name="connsiteY3" fmla="*/ 0 h 467950"/>
              <a:gd name="connsiteX0" fmla="*/ 3976254 w 3976254"/>
              <a:gd name="connsiteY0" fmla="*/ 27709 h 413499"/>
              <a:gd name="connsiteX1" fmla="*/ 2909454 w 3976254"/>
              <a:gd name="connsiteY1" fmla="*/ 401781 h 413499"/>
              <a:gd name="connsiteX2" fmla="*/ 1508414 w 3976254"/>
              <a:gd name="connsiteY2" fmla="*/ 290399 h 413499"/>
              <a:gd name="connsiteX3" fmla="*/ 0 w 3976254"/>
              <a:gd name="connsiteY3" fmla="*/ 0 h 413499"/>
              <a:gd name="connsiteX0" fmla="*/ 3976254 w 3976254"/>
              <a:gd name="connsiteY0" fmla="*/ 27709 h 306684"/>
              <a:gd name="connsiteX1" fmla="*/ 2838450 w 3976254"/>
              <a:gd name="connsiteY1" fmla="*/ 244145 h 306684"/>
              <a:gd name="connsiteX2" fmla="*/ 1508414 w 3976254"/>
              <a:gd name="connsiteY2" fmla="*/ 290399 h 306684"/>
              <a:gd name="connsiteX3" fmla="*/ 0 w 3976254"/>
              <a:gd name="connsiteY3" fmla="*/ 0 h 306684"/>
              <a:gd name="connsiteX0" fmla="*/ 3976254 w 3976254"/>
              <a:gd name="connsiteY0" fmla="*/ 27709 h 330403"/>
              <a:gd name="connsiteX1" fmla="*/ 2994660 w 3976254"/>
              <a:gd name="connsiteY1" fmla="*/ 299782 h 330403"/>
              <a:gd name="connsiteX2" fmla="*/ 1508414 w 3976254"/>
              <a:gd name="connsiteY2" fmla="*/ 290399 h 330403"/>
              <a:gd name="connsiteX3" fmla="*/ 0 w 3976254"/>
              <a:gd name="connsiteY3" fmla="*/ 0 h 330403"/>
              <a:gd name="connsiteX0" fmla="*/ 3976254 w 3976254"/>
              <a:gd name="connsiteY0" fmla="*/ 27709 h 306791"/>
              <a:gd name="connsiteX1" fmla="*/ 2977302 w 3976254"/>
              <a:gd name="connsiteY1" fmla="*/ 220448 h 306791"/>
              <a:gd name="connsiteX2" fmla="*/ 1508414 w 3976254"/>
              <a:gd name="connsiteY2" fmla="*/ 290399 h 306791"/>
              <a:gd name="connsiteX3" fmla="*/ 0 w 3976254"/>
              <a:gd name="connsiteY3" fmla="*/ 0 h 306791"/>
              <a:gd name="connsiteX0" fmla="*/ 3976254 w 3976254"/>
              <a:gd name="connsiteY0" fmla="*/ 27709 h 268955"/>
              <a:gd name="connsiteX1" fmla="*/ 2977302 w 3976254"/>
              <a:gd name="connsiteY1" fmla="*/ 220448 h 268955"/>
              <a:gd name="connsiteX2" fmla="*/ 1508414 w 3976254"/>
              <a:gd name="connsiteY2" fmla="*/ 245065 h 268955"/>
              <a:gd name="connsiteX3" fmla="*/ 0 w 3976254"/>
              <a:gd name="connsiteY3" fmla="*/ 0 h 26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254" h="268955">
                <a:moveTo>
                  <a:pt x="3976254" y="27709"/>
                </a:moveTo>
                <a:cubicBezTo>
                  <a:pt x="3642590" y="181263"/>
                  <a:pt x="3388609" y="184222"/>
                  <a:pt x="2977302" y="220448"/>
                </a:cubicBezTo>
                <a:cubicBezTo>
                  <a:pt x="2565995" y="256674"/>
                  <a:pt x="2007524" y="295029"/>
                  <a:pt x="1508414" y="245065"/>
                </a:cubicBezTo>
                <a:cubicBezTo>
                  <a:pt x="1009304" y="195101"/>
                  <a:pt x="0" y="0"/>
                  <a:pt x="0" y="0"/>
                </a:cubicBezTo>
              </a:path>
            </a:pathLst>
          </a:cu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hape 155"/>
          <p:cNvSpPr/>
          <p:nvPr/>
        </p:nvSpPr>
        <p:spPr>
          <a:xfrm>
            <a:off x="9509157" y="2414607"/>
            <a:ext cx="2317416" cy="1967551"/>
          </a:xfrm>
          <a:prstGeom prst="cloud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sz="1800" dirty="0"/>
          </a:p>
        </p:txBody>
      </p:sp>
      <p:sp>
        <p:nvSpPr>
          <p:cNvPr id="38" name="Freeform 37"/>
          <p:cNvSpPr/>
          <p:nvPr/>
        </p:nvSpPr>
        <p:spPr>
          <a:xfrm>
            <a:off x="2396504" y="2722791"/>
            <a:ext cx="7495642" cy="901833"/>
          </a:xfrm>
          <a:custGeom>
            <a:avLst/>
            <a:gdLst>
              <a:gd name="connsiteX0" fmla="*/ 3976254 w 3976254"/>
              <a:gd name="connsiteY0" fmla="*/ 27709 h 467950"/>
              <a:gd name="connsiteX1" fmla="*/ 2909454 w 3976254"/>
              <a:gd name="connsiteY1" fmla="*/ 401781 h 467950"/>
              <a:gd name="connsiteX2" fmla="*/ 1579418 w 3976254"/>
              <a:gd name="connsiteY2" fmla="*/ 429490 h 467950"/>
              <a:gd name="connsiteX3" fmla="*/ 0 w 3976254"/>
              <a:gd name="connsiteY3" fmla="*/ 0 h 467950"/>
              <a:gd name="connsiteX0" fmla="*/ 3976254 w 3976254"/>
              <a:gd name="connsiteY0" fmla="*/ 717627 h 1116477"/>
              <a:gd name="connsiteX1" fmla="*/ 2909454 w 3976254"/>
              <a:gd name="connsiteY1" fmla="*/ 1091699 h 1116477"/>
              <a:gd name="connsiteX2" fmla="*/ 1533337 w 3976254"/>
              <a:gd name="connsiteY2" fmla="*/ 4217 h 1116477"/>
              <a:gd name="connsiteX3" fmla="*/ 0 w 3976254"/>
              <a:gd name="connsiteY3" fmla="*/ 689918 h 1116477"/>
              <a:gd name="connsiteX0" fmla="*/ 3976254 w 3976254"/>
              <a:gd name="connsiteY0" fmla="*/ 776467 h 798383"/>
              <a:gd name="connsiteX1" fmla="*/ 2889705 w 3976254"/>
              <a:gd name="connsiteY1" fmla="*/ 111601 h 798383"/>
              <a:gd name="connsiteX2" fmla="*/ 1533337 w 3976254"/>
              <a:gd name="connsiteY2" fmla="*/ 63057 h 798383"/>
              <a:gd name="connsiteX3" fmla="*/ 0 w 3976254"/>
              <a:gd name="connsiteY3" fmla="*/ 748758 h 798383"/>
              <a:gd name="connsiteX0" fmla="*/ 3627358 w 3627358"/>
              <a:gd name="connsiteY0" fmla="*/ 0 h 963573"/>
              <a:gd name="connsiteX1" fmla="*/ 2889705 w 3627358"/>
              <a:gd name="connsiteY1" fmla="*/ 326416 h 963573"/>
              <a:gd name="connsiteX2" fmla="*/ 1533337 w 3627358"/>
              <a:gd name="connsiteY2" fmla="*/ 277872 h 963573"/>
              <a:gd name="connsiteX3" fmla="*/ 0 w 3627358"/>
              <a:gd name="connsiteY3" fmla="*/ 963573 h 963573"/>
              <a:gd name="connsiteX0" fmla="*/ 3627358 w 3627358"/>
              <a:gd name="connsiteY0" fmla="*/ 0 h 963573"/>
              <a:gd name="connsiteX1" fmla="*/ 2869956 w 3627358"/>
              <a:gd name="connsiteY1" fmla="*/ 107190 h 963573"/>
              <a:gd name="connsiteX2" fmla="*/ 1533337 w 3627358"/>
              <a:gd name="connsiteY2" fmla="*/ 277872 h 963573"/>
              <a:gd name="connsiteX3" fmla="*/ 0 w 3627358"/>
              <a:gd name="connsiteY3" fmla="*/ 963573 h 963573"/>
              <a:gd name="connsiteX0" fmla="*/ 3627358 w 3627358"/>
              <a:gd name="connsiteY0" fmla="*/ 0 h 963573"/>
              <a:gd name="connsiteX1" fmla="*/ 2869956 w 3627358"/>
              <a:gd name="connsiteY1" fmla="*/ 107190 h 963573"/>
              <a:gd name="connsiteX2" fmla="*/ 1533337 w 3627358"/>
              <a:gd name="connsiteY2" fmla="*/ 277872 h 963573"/>
              <a:gd name="connsiteX3" fmla="*/ 0 w 3627358"/>
              <a:gd name="connsiteY3" fmla="*/ 963573 h 963573"/>
              <a:gd name="connsiteX0" fmla="*/ 3653690 w 3653690"/>
              <a:gd name="connsiteY0" fmla="*/ 0 h 982636"/>
              <a:gd name="connsiteX1" fmla="*/ 2869956 w 3653690"/>
              <a:gd name="connsiteY1" fmla="*/ 126253 h 982636"/>
              <a:gd name="connsiteX2" fmla="*/ 1533337 w 3653690"/>
              <a:gd name="connsiteY2" fmla="*/ 296935 h 982636"/>
              <a:gd name="connsiteX3" fmla="*/ 0 w 3653690"/>
              <a:gd name="connsiteY3" fmla="*/ 982636 h 982636"/>
              <a:gd name="connsiteX0" fmla="*/ 3561529 w 3561529"/>
              <a:gd name="connsiteY0" fmla="*/ 0 h 620437"/>
              <a:gd name="connsiteX1" fmla="*/ 2777795 w 3561529"/>
              <a:gd name="connsiteY1" fmla="*/ 126253 h 620437"/>
              <a:gd name="connsiteX2" fmla="*/ 1441176 w 3561529"/>
              <a:gd name="connsiteY2" fmla="*/ 296935 h 620437"/>
              <a:gd name="connsiteX3" fmla="*/ 0 w 3561529"/>
              <a:gd name="connsiteY3" fmla="*/ 620437 h 62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529" h="620437">
                <a:moveTo>
                  <a:pt x="3561529" y="0"/>
                </a:moveTo>
                <a:cubicBezTo>
                  <a:pt x="3227865" y="153554"/>
                  <a:pt x="3131187" y="76764"/>
                  <a:pt x="2777795" y="126253"/>
                </a:cubicBezTo>
                <a:cubicBezTo>
                  <a:pt x="2424403" y="175742"/>
                  <a:pt x="1904142" y="214571"/>
                  <a:pt x="1441176" y="296935"/>
                </a:cubicBezTo>
                <a:cubicBezTo>
                  <a:pt x="978210" y="379299"/>
                  <a:pt x="0" y="620437"/>
                  <a:pt x="0" y="620437"/>
                </a:cubicBezTo>
              </a:path>
            </a:pathLst>
          </a:custGeom>
          <a:ln w="19050">
            <a:solidFill>
              <a:schemeClr val="accent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/>
          <p:cNvSpPr/>
          <p:nvPr/>
        </p:nvSpPr>
        <p:spPr>
          <a:xfrm>
            <a:off x="10037614" y="2920377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/>
          <p:cNvSpPr/>
          <p:nvPr/>
        </p:nvSpPr>
        <p:spPr>
          <a:xfrm>
            <a:off x="10411689" y="3571541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/>
          <p:cNvSpPr/>
          <p:nvPr/>
        </p:nvSpPr>
        <p:spPr>
          <a:xfrm>
            <a:off x="10882746" y="2948079"/>
            <a:ext cx="297875" cy="256789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212195" y="3165777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968346" y="3165777"/>
            <a:ext cx="16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Master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28058" y="1585858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Hash(key)</a:t>
            </a:r>
            <a:endParaRPr lang="en-US" i="1" dirty="0"/>
          </a:p>
        </p:txBody>
      </p:sp>
      <p:sp>
        <p:nvSpPr>
          <p:cNvPr id="34" name="Oval 33"/>
          <p:cNvSpPr/>
          <p:nvPr/>
        </p:nvSpPr>
        <p:spPr>
          <a:xfrm>
            <a:off x="8545143" y="170719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A49C-9C29-4B40-A71A-6258E0A888E7}" type="slidenum">
              <a:rPr lang="en-US" smtClean="0"/>
              <a:t>9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37828" y="3671943"/>
            <a:ext cx="93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Tablet</a:t>
            </a:r>
          </a:p>
          <a:p>
            <a:r>
              <a:rPr lang="en-US" sz="2000" dirty="0" smtClean="0"/>
              <a:t>servers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4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64"/>
    </mc:Choice>
    <mc:Fallback xmlns="">
      <p:transition spd="slow" advTm="671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045 -0.09491 L -0.22045 -0.09491 " pathEditMode="relative" ptsTypes="AAA">
                                      <p:cBhvr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46836 -0.00671 C -0.55938 -0.02222 -0.54427 -0.07546 -0.55117 -0.09305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465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C -0.14896 -0.04352 -0.27826 -0.08518 -0.33998 -0.11782 C -0.4017 -0.15046 -0.4086 -0.16597 -0.38321 -0.18796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57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81481E-6 C -0.02252 0.01666 -0.04492 0.03356 -0.03984 0.0787 C -0.03476 0.12384 0.03867 0.2949 0.03867 0.29537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47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5.55112E-17 C -0.01224 0.01644 -0.05 0.0625 -0.01823 0.11065 C 0.01341 0.15856 0.01823 0.26736 0.02513 0.3 " pathEditMode="relative" rAng="0" ptsTypes="AAA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15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C 0.01602 0.02037 0.03216 0.04074 -0.02643 0.08889 C -0.08503 0.13704 -0.3513 0.28889 -0.3513 0.28912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144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" grpId="0" animBg="1"/>
      <p:bldP spid="3" grpId="1" animBg="1"/>
      <p:bldP spid="13" grpId="0"/>
      <p:bldP spid="16" grpId="0"/>
      <p:bldP spid="20" grpId="0"/>
      <p:bldP spid="17" grpId="0" animBg="1"/>
      <p:bldP spid="17" grpId="1" animBg="1"/>
      <p:bldP spid="33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1" animBg="1"/>
      <p:bldP spid="42" grpId="2" animBg="1"/>
      <p:bldP spid="44" grpId="0"/>
      <p:bldP spid="45" grpId="0"/>
      <p:bldP spid="35" grpId="0"/>
      <p:bldP spid="34" grpId="0" animBg="1"/>
      <p:bldP spid="34" grpId="1" animBg="1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1.8|2.4|3.6|1.5|3.8|4.3|1.2|8.3|11.8|18.3|1.4|7.2|1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5.8|1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2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7.5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.4|1.1|10|5.8|1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5.2|19.1|1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5.3|5.1|5.5|1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3.3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4.8|16|1.8|3.4|2.5|10.5|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7620</TotalTime>
  <Words>684</Words>
  <Application>Microsoft Macintosh PowerPoint</Application>
  <PresentationFormat>Widescreen</PresentationFormat>
  <Paragraphs>202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Slicer: Auto-Sharding for Datacenter Applications</vt:lpstr>
      <vt:lpstr>Local Memory Considered Helpful</vt:lpstr>
      <vt:lpstr>Talk Outline</vt:lpstr>
      <vt:lpstr>Building a DNS Service</vt:lpstr>
      <vt:lpstr>Full State Replicated on Every Server</vt:lpstr>
      <vt:lpstr>Stateless: Interchangeable Servers + Database</vt:lpstr>
      <vt:lpstr>Stateful: Static Sharding</vt:lpstr>
      <vt:lpstr>Stateful: Consistent Hashing</vt:lpstr>
      <vt:lpstr>Stateful: Central Controller</vt:lpstr>
      <vt:lpstr>Slicer: Refactored System for Sharded Apps</vt:lpstr>
      <vt:lpstr>Benefits of Sharding/Affinity</vt:lpstr>
      <vt:lpstr>Slicer Sharding Model</vt:lpstr>
      <vt:lpstr>Slicer Architecture: Goals</vt:lpstr>
      <vt:lpstr>Slicer Overview</vt:lpstr>
      <vt:lpstr>Slicer Architecture</vt:lpstr>
      <vt:lpstr>Tolerating Failures</vt:lpstr>
      <vt:lpstr>Tolerating Localized and Correlated Failures</vt:lpstr>
      <vt:lpstr>Slicer Features and Evaluation</vt:lpstr>
      <vt:lpstr>Evaluation: Slicer Usage</vt:lpstr>
      <vt:lpstr>Evaluation: Load Balancing Effectiveness</vt:lpstr>
      <vt:lpstr>Summary: Slicer makes Stateful Services Practical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Slicer: Auto-Sharding for Datacenter Applications</dc:title>
  <dc:creator>Microsoft Office User</dc:creator>
  <cp:lastModifiedBy>Microsoft Office User</cp:lastModifiedBy>
  <cp:revision>331</cp:revision>
  <cp:lastPrinted>2016-11-26T04:14:01Z</cp:lastPrinted>
  <dcterms:created xsi:type="dcterms:W3CDTF">2016-10-29T18:06:13Z</dcterms:created>
  <dcterms:modified xsi:type="dcterms:W3CDTF">2016-11-29T05:45:33Z</dcterms:modified>
</cp:coreProperties>
</file>