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9" r:id="rId3"/>
    <p:sldId id="330" r:id="rId4"/>
    <p:sldId id="331" r:id="rId5"/>
    <p:sldId id="332" r:id="rId6"/>
    <p:sldId id="333" r:id="rId7"/>
    <p:sldId id="336" r:id="rId8"/>
    <p:sldId id="337" r:id="rId9"/>
    <p:sldId id="334" r:id="rId10"/>
    <p:sldId id="335" r:id="rId11"/>
    <p:sldId id="342" r:id="rId12"/>
    <p:sldId id="343" r:id="rId13"/>
    <p:sldId id="338" r:id="rId14"/>
    <p:sldId id="344" r:id="rId15"/>
    <p:sldId id="345" r:id="rId16"/>
    <p:sldId id="339" r:id="rId17"/>
    <p:sldId id="346" r:id="rId18"/>
    <p:sldId id="347" r:id="rId19"/>
    <p:sldId id="340" r:id="rId20"/>
    <p:sldId id="341" r:id="rId21"/>
    <p:sldId id="348" r:id="rId22"/>
    <p:sldId id="260" r:id="rId23"/>
    <p:sldId id="261" r:id="rId24"/>
    <p:sldId id="262" r:id="rId25"/>
    <p:sldId id="349" r:id="rId26"/>
    <p:sldId id="35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6899E6-BC12-4447-B9CC-410EDDC318A8}" type="datetimeFigureOut">
              <a:rPr lang="en-US" smtClean="0"/>
              <a:t>6/1/2014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A7360-8425-442A-9B7A-B339747C2D09}" type="slidenum">
              <a:rPr lang="en-US" smtClean="0"/>
              <a:t>‹#›</a:t>
            </a:fld>
            <a:endParaRPr lang="en-US"/>
          </a:p>
        </p:txBody>
      </p:sp>
    </p:spTree>
    <p:extLst>
      <p:ext uri="{BB962C8B-B14F-4D97-AF65-F5344CB8AC3E}">
        <p14:creationId xmlns:p14="http://schemas.microsoft.com/office/powerpoint/2010/main" val="989253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6899E6-BC12-4447-B9CC-410EDDC318A8}" type="datetimeFigureOut">
              <a:rPr lang="en-US" smtClean="0"/>
              <a:t>6/1/2014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A7360-8425-442A-9B7A-B339747C2D09}" type="slidenum">
              <a:rPr lang="en-US" smtClean="0"/>
              <a:t>‹#›</a:t>
            </a:fld>
            <a:endParaRPr lang="en-US"/>
          </a:p>
        </p:txBody>
      </p:sp>
    </p:spTree>
    <p:extLst>
      <p:ext uri="{BB962C8B-B14F-4D97-AF65-F5344CB8AC3E}">
        <p14:creationId xmlns:p14="http://schemas.microsoft.com/office/powerpoint/2010/main" val="570937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6899E6-BC12-4447-B9CC-410EDDC318A8}" type="datetimeFigureOut">
              <a:rPr lang="en-US" smtClean="0"/>
              <a:t>6/1/2014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A7360-8425-442A-9B7A-B339747C2D09}" type="slidenum">
              <a:rPr lang="en-US" smtClean="0"/>
              <a:t>‹#›</a:t>
            </a:fld>
            <a:endParaRPr lang="en-US"/>
          </a:p>
        </p:txBody>
      </p:sp>
    </p:spTree>
    <p:extLst>
      <p:ext uri="{BB962C8B-B14F-4D97-AF65-F5344CB8AC3E}">
        <p14:creationId xmlns:p14="http://schemas.microsoft.com/office/powerpoint/2010/main" val="3349550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6899E6-BC12-4447-B9CC-410EDDC318A8}" type="datetimeFigureOut">
              <a:rPr lang="en-US" smtClean="0"/>
              <a:t>6/1/2014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A7360-8425-442A-9B7A-B339747C2D09}" type="slidenum">
              <a:rPr lang="en-US" smtClean="0"/>
              <a:t>‹#›</a:t>
            </a:fld>
            <a:endParaRPr lang="en-US"/>
          </a:p>
        </p:txBody>
      </p:sp>
    </p:spTree>
    <p:extLst>
      <p:ext uri="{BB962C8B-B14F-4D97-AF65-F5344CB8AC3E}">
        <p14:creationId xmlns:p14="http://schemas.microsoft.com/office/powerpoint/2010/main" val="3798529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6899E6-BC12-4447-B9CC-410EDDC318A8}" type="datetimeFigureOut">
              <a:rPr lang="en-US" smtClean="0"/>
              <a:t>6/1/2014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A7360-8425-442A-9B7A-B339747C2D09}" type="slidenum">
              <a:rPr lang="en-US" smtClean="0"/>
              <a:t>‹#›</a:t>
            </a:fld>
            <a:endParaRPr lang="en-US"/>
          </a:p>
        </p:txBody>
      </p:sp>
    </p:spTree>
    <p:extLst>
      <p:ext uri="{BB962C8B-B14F-4D97-AF65-F5344CB8AC3E}">
        <p14:creationId xmlns:p14="http://schemas.microsoft.com/office/powerpoint/2010/main" val="60179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6899E6-BC12-4447-B9CC-410EDDC318A8}" type="datetimeFigureOut">
              <a:rPr lang="en-US" smtClean="0"/>
              <a:t>6/1/2014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9A7360-8425-442A-9B7A-B339747C2D09}" type="slidenum">
              <a:rPr lang="en-US" smtClean="0"/>
              <a:t>‹#›</a:t>
            </a:fld>
            <a:endParaRPr lang="en-US"/>
          </a:p>
        </p:txBody>
      </p:sp>
    </p:spTree>
    <p:extLst>
      <p:ext uri="{BB962C8B-B14F-4D97-AF65-F5344CB8AC3E}">
        <p14:creationId xmlns:p14="http://schemas.microsoft.com/office/powerpoint/2010/main" val="780639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6899E6-BC12-4447-B9CC-410EDDC318A8}" type="datetimeFigureOut">
              <a:rPr lang="en-US" smtClean="0"/>
              <a:t>6/1/2014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9A7360-8425-442A-9B7A-B339747C2D09}" type="slidenum">
              <a:rPr lang="en-US" smtClean="0"/>
              <a:t>‹#›</a:t>
            </a:fld>
            <a:endParaRPr lang="en-US"/>
          </a:p>
        </p:txBody>
      </p:sp>
    </p:spTree>
    <p:extLst>
      <p:ext uri="{BB962C8B-B14F-4D97-AF65-F5344CB8AC3E}">
        <p14:creationId xmlns:p14="http://schemas.microsoft.com/office/powerpoint/2010/main" val="408167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6899E6-BC12-4447-B9CC-410EDDC318A8}" type="datetimeFigureOut">
              <a:rPr lang="en-US" smtClean="0"/>
              <a:t>6/1/2014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9A7360-8425-442A-9B7A-B339747C2D09}" type="slidenum">
              <a:rPr lang="en-US" smtClean="0"/>
              <a:t>‹#›</a:t>
            </a:fld>
            <a:endParaRPr lang="en-US"/>
          </a:p>
        </p:txBody>
      </p:sp>
    </p:spTree>
    <p:extLst>
      <p:ext uri="{BB962C8B-B14F-4D97-AF65-F5344CB8AC3E}">
        <p14:creationId xmlns:p14="http://schemas.microsoft.com/office/powerpoint/2010/main" val="2233674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6899E6-BC12-4447-B9CC-410EDDC318A8}" type="datetimeFigureOut">
              <a:rPr lang="en-US" smtClean="0"/>
              <a:t>6/1/2014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9A7360-8425-442A-9B7A-B339747C2D09}" type="slidenum">
              <a:rPr lang="en-US" smtClean="0"/>
              <a:t>‹#›</a:t>
            </a:fld>
            <a:endParaRPr lang="en-US"/>
          </a:p>
        </p:txBody>
      </p:sp>
    </p:spTree>
    <p:extLst>
      <p:ext uri="{BB962C8B-B14F-4D97-AF65-F5344CB8AC3E}">
        <p14:creationId xmlns:p14="http://schemas.microsoft.com/office/powerpoint/2010/main" val="1543352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6899E6-BC12-4447-B9CC-410EDDC318A8}" type="datetimeFigureOut">
              <a:rPr lang="en-US" smtClean="0"/>
              <a:t>6/1/2014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9A7360-8425-442A-9B7A-B339747C2D09}" type="slidenum">
              <a:rPr lang="en-US" smtClean="0"/>
              <a:t>‹#›</a:t>
            </a:fld>
            <a:endParaRPr lang="en-US"/>
          </a:p>
        </p:txBody>
      </p:sp>
    </p:spTree>
    <p:extLst>
      <p:ext uri="{BB962C8B-B14F-4D97-AF65-F5344CB8AC3E}">
        <p14:creationId xmlns:p14="http://schemas.microsoft.com/office/powerpoint/2010/main" val="2130606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6899E6-BC12-4447-B9CC-410EDDC318A8}" type="datetimeFigureOut">
              <a:rPr lang="en-US" smtClean="0"/>
              <a:t>6/1/2014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9A7360-8425-442A-9B7A-B339747C2D09}" type="slidenum">
              <a:rPr lang="en-US" smtClean="0"/>
              <a:t>‹#›</a:t>
            </a:fld>
            <a:endParaRPr lang="en-US"/>
          </a:p>
        </p:txBody>
      </p:sp>
    </p:spTree>
    <p:extLst>
      <p:ext uri="{BB962C8B-B14F-4D97-AF65-F5344CB8AC3E}">
        <p14:creationId xmlns:p14="http://schemas.microsoft.com/office/powerpoint/2010/main" val="2732315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6899E6-BC12-4447-B9CC-410EDDC318A8}" type="datetimeFigureOut">
              <a:rPr lang="en-US" smtClean="0"/>
              <a:t>6/1/2014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9A7360-8425-442A-9B7A-B339747C2D09}" type="slidenum">
              <a:rPr lang="en-US" smtClean="0"/>
              <a:t>‹#›</a:t>
            </a:fld>
            <a:endParaRPr lang="en-US"/>
          </a:p>
        </p:txBody>
      </p:sp>
    </p:spTree>
    <p:extLst>
      <p:ext uri="{BB962C8B-B14F-4D97-AF65-F5344CB8AC3E}">
        <p14:creationId xmlns:p14="http://schemas.microsoft.com/office/powerpoint/2010/main" val="1040466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Flight Booking </a:t>
            </a:r>
            <a:r>
              <a:rPr lang="en-US" dirty="0" smtClean="0"/>
              <a:t>lab Requirements</a:t>
            </a:r>
            <a:r>
              <a:rPr lang="en-US" dirty="0"/>
              <a:t/>
            </a:r>
            <a:br>
              <a:rPr lang="en-US" dirty="0"/>
            </a:br>
            <a:r>
              <a:rPr lang="en-US" dirty="0" smtClean="0"/>
              <a:t>	</a:t>
            </a:r>
            <a:endParaRPr lang="en-US" dirty="0"/>
          </a:p>
        </p:txBody>
      </p:sp>
      <p:sp>
        <p:nvSpPr>
          <p:cNvPr id="4" name="Content Placeholder 3"/>
          <p:cNvSpPr>
            <a:spLocks noGrp="1"/>
          </p:cNvSpPr>
          <p:nvPr>
            <p:ph idx="1"/>
          </p:nvPr>
        </p:nvSpPr>
        <p:spPr/>
        <p:txBody>
          <a:bodyPr>
            <a:normAutofit fontScale="47500" lnSpcReduction="20000"/>
          </a:bodyPr>
          <a:lstStyle/>
          <a:p>
            <a:r>
              <a:rPr lang="en-US" dirty="0" smtClean="0"/>
              <a:t>Provide shortest route from a source to destination</a:t>
            </a:r>
          </a:p>
          <a:p>
            <a:r>
              <a:rPr lang="en-US" dirty="0" smtClean="0"/>
              <a:t>User friendly as user will be direct consumer</a:t>
            </a:r>
          </a:p>
          <a:p>
            <a:r>
              <a:rPr lang="en-US" dirty="0" smtClean="0"/>
              <a:t>Should have access from geographically distributed locations</a:t>
            </a:r>
          </a:p>
          <a:p>
            <a:r>
              <a:rPr lang="en-US" dirty="0" smtClean="0"/>
              <a:t>Scalable</a:t>
            </a:r>
          </a:p>
          <a:p>
            <a:pPr lvl="1"/>
            <a:r>
              <a:rPr lang="en-US" dirty="0" smtClean="0"/>
              <a:t>Should be able to </a:t>
            </a:r>
            <a:r>
              <a:rPr lang="en-US" dirty="0"/>
              <a:t>add/delete/update </a:t>
            </a:r>
            <a:r>
              <a:rPr lang="en-US" dirty="0" smtClean="0"/>
              <a:t>airports</a:t>
            </a:r>
          </a:p>
          <a:p>
            <a:pPr lvl="1"/>
            <a:r>
              <a:rPr lang="en-US" dirty="0" smtClean="0"/>
              <a:t>Should be able to add/delete/update runways</a:t>
            </a:r>
          </a:p>
          <a:p>
            <a:pPr lvl="1"/>
            <a:r>
              <a:rPr lang="en-US" dirty="0" smtClean="0"/>
              <a:t>Should be able to add/delete/update  cities</a:t>
            </a:r>
          </a:p>
          <a:p>
            <a:pPr lvl="1"/>
            <a:r>
              <a:rPr lang="en-US" dirty="0" smtClean="0"/>
              <a:t>Should be able to add/delete/update countries</a:t>
            </a:r>
          </a:p>
          <a:p>
            <a:pPr lvl="1"/>
            <a:r>
              <a:rPr lang="en-US" dirty="0" smtClean="0"/>
              <a:t>Should be able to add/delete/update air line companies</a:t>
            </a:r>
          </a:p>
          <a:p>
            <a:pPr lvl="1"/>
            <a:r>
              <a:rPr lang="en-US" dirty="0" smtClean="0"/>
              <a:t>Should be able to add/delete/update flights</a:t>
            </a:r>
          </a:p>
          <a:p>
            <a:pPr lvl="1"/>
            <a:r>
              <a:rPr lang="en-US" dirty="0"/>
              <a:t>Should cater for peak loads</a:t>
            </a:r>
            <a:endParaRPr lang="en-US" dirty="0" smtClean="0"/>
          </a:p>
          <a:p>
            <a:r>
              <a:rPr lang="en-US" dirty="0" smtClean="0"/>
              <a:t>Highly Available</a:t>
            </a:r>
          </a:p>
          <a:p>
            <a:pPr lvl="1"/>
            <a:r>
              <a:rPr lang="en-US" dirty="0" smtClean="0"/>
              <a:t>Minimum down time</a:t>
            </a:r>
          </a:p>
          <a:p>
            <a:pPr lvl="1"/>
            <a:endParaRPr lang="en-US" dirty="0" smtClean="0"/>
          </a:p>
          <a:p>
            <a:r>
              <a:rPr lang="en-US" dirty="0" smtClean="0"/>
              <a:t>User Interface</a:t>
            </a:r>
          </a:p>
          <a:p>
            <a:pPr lvl="1"/>
            <a:r>
              <a:rPr lang="en-US" dirty="0" smtClean="0"/>
              <a:t>Web portal</a:t>
            </a:r>
          </a:p>
          <a:p>
            <a:pPr lvl="1"/>
            <a:r>
              <a:rPr lang="en-US" dirty="0" smtClean="0"/>
              <a:t>Mobiles</a:t>
            </a:r>
          </a:p>
          <a:p>
            <a:pPr lvl="1"/>
            <a:r>
              <a:rPr lang="en-US" dirty="0" smtClean="0"/>
              <a:t>Tabs</a:t>
            </a:r>
          </a:p>
          <a:p>
            <a:pPr lvl="1"/>
            <a:r>
              <a:rPr lang="en-US" dirty="0" smtClean="0"/>
              <a:t>Laptops</a:t>
            </a:r>
          </a:p>
          <a:p>
            <a:pPr lvl="1"/>
            <a:r>
              <a:rPr lang="en-US" dirty="0" smtClean="0"/>
              <a:t>Desktops </a:t>
            </a:r>
          </a:p>
          <a:p>
            <a:endParaRPr lang="en-US" dirty="0"/>
          </a:p>
        </p:txBody>
      </p:sp>
    </p:spTree>
    <p:extLst>
      <p:ext uri="{BB962C8B-B14F-4D97-AF65-F5344CB8AC3E}">
        <p14:creationId xmlns:p14="http://schemas.microsoft.com/office/powerpoint/2010/main" val="7384878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Assumptions	</a:t>
            </a:r>
            <a:r>
              <a:rPr lang="en-US" dirty="0"/>
              <a:t/>
            </a:r>
            <a:br>
              <a:rPr lang="en-US" dirty="0"/>
            </a:br>
            <a:r>
              <a:rPr lang="en-US" dirty="0" smtClean="0"/>
              <a:t>	</a:t>
            </a:r>
            <a:endParaRPr lang="en-US" dirty="0"/>
          </a:p>
        </p:txBody>
      </p:sp>
      <p:sp>
        <p:nvSpPr>
          <p:cNvPr id="4" name="Content Placeholder 3"/>
          <p:cNvSpPr>
            <a:spLocks noGrp="1"/>
          </p:cNvSpPr>
          <p:nvPr>
            <p:ph idx="1"/>
          </p:nvPr>
        </p:nvSpPr>
        <p:spPr>
          <a:xfrm>
            <a:off x="457200" y="1066800"/>
            <a:ext cx="8229600" cy="5059363"/>
          </a:xfrm>
        </p:spPr>
        <p:txBody>
          <a:bodyPr>
            <a:normAutofit fontScale="55000" lnSpcReduction="20000"/>
          </a:bodyPr>
          <a:lstStyle/>
          <a:p>
            <a:r>
              <a:rPr lang="en-US" dirty="0" smtClean="0"/>
              <a:t>User should be able to load some data (JSON)</a:t>
            </a:r>
          </a:p>
          <a:p>
            <a:r>
              <a:rPr lang="en-US" dirty="0" smtClean="0"/>
              <a:t>Should be able to specify weight for relations</a:t>
            </a:r>
          </a:p>
          <a:p>
            <a:r>
              <a:rPr lang="en-US" dirty="0" smtClean="0"/>
              <a:t>Should be able to define air ports and their relations with weight</a:t>
            </a:r>
          </a:p>
          <a:p>
            <a:r>
              <a:rPr lang="en-US" dirty="0" smtClean="0"/>
              <a:t>Should be built on standard / customized tools</a:t>
            </a:r>
          </a:p>
          <a:p>
            <a:r>
              <a:rPr lang="en-US" dirty="0" smtClean="0"/>
              <a:t>Good to have persistence of model, but not must.</a:t>
            </a:r>
          </a:p>
          <a:p>
            <a:r>
              <a:rPr lang="en-US" dirty="0" smtClean="0"/>
              <a:t>100 % modelling is not needed, just a prototype would do.</a:t>
            </a:r>
          </a:p>
          <a:p>
            <a:r>
              <a:rPr lang="en-US" dirty="0" smtClean="0"/>
              <a:t>Weight defines: number of flights, cost and any other aspects that decides weightage to relation</a:t>
            </a:r>
          </a:p>
          <a:p>
            <a:r>
              <a:rPr lang="en-US" dirty="0" smtClean="0"/>
              <a:t>Airports = nodes</a:t>
            </a:r>
          </a:p>
          <a:p>
            <a:r>
              <a:rPr lang="en-US" dirty="0" smtClean="0"/>
              <a:t>Edges = route from first airport to second air port</a:t>
            </a:r>
          </a:p>
          <a:p>
            <a:r>
              <a:rPr lang="en-US" dirty="0" smtClean="0"/>
              <a:t>Number of flights + fuel cost + …(criteria) = weight</a:t>
            </a:r>
          </a:p>
          <a:p>
            <a:r>
              <a:rPr lang="en-US" dirty="0" smtClean="0"/>
              <a:t>Minimum weight path should be selected</a:t>
            </a:r>
          </a:p>
          <a:p>
            <a:r>
              <a:rPr lang="en-US" dirty="0" smtClean="0"/>
              <a:t>Common data loading and queries specification format should be implemented (user preference and choices </a:t>
            </a:r>
          </a:p>
          <a:p>
            <a:r>
              <a:rPr lang="en-US" dirty="0" smtClean="0"/>
              <a:t>In the sample Model provided in problem statement its seems to edges from ‘c’ to ‘e’ are invalid, as both of them indicate number of flights then it should be one edge from ‘c’ to ‘e’ with 5 + 4 = 9 as its weight.  I have assumed this a correction.</a:t>
            </a:r>
          </a:p>
          <a:p>
            <a:r>
              <a:rPr lang="en-US" dirty="0" smtClean="0"/>
              <a:t>Assuming highest weight where no flights exists</a:t>
            </a:r>
          </a:p>
          <a:p>
            <a:endParaRPr lang="en-US" dirty="0" smtClean="0"/>
          </a:p>
          <a:p>
            <a:endParaRPr lang="en-US" dirty="0" smtClean="0"/>
          </a:p>
          <a:p>
            <a:endParaRPr lang="en-US" dirty="0"/>
          </a:p>
        </p:txBody>
      </p:sp>
    </p:spTree>
    <p:extLst>
      <p:ext uri="{BB962C8B-B14F-4D97-AF65-F5344CB8AC3E}">
        <p14:creationId xmlns:p14="http://schemas.microsoft.com/office/powerpoint/2010/main" val="26184783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Common implementation	</a:t>
            </a:r>
            <a:r>
              <a:rPr lang="en-US" dirty="0"/>
              <a:t/>
            </a:r>
            <a:br>
              <a:rPr lang="en-US" dirty="0"/>
            </a:br>
            <a:r>
              <a:rPr lang="en-US" dirty="0" smtClean="0"/>
              <a:t>	</a:t>
            </a:r>
            <a:endParaRPr lang="en-US" dirty="0"/>
          </a:p>
        </p:txBody>
      </p:sp>
      <p:sp>
        <p:nvSpPr>
          <p:cNvPr id="4" name="Content Placeholder 3"/>
          <p:cNvSpPr>
            <a:spLocks noGrp="1"/>
          </p:cNvSpPr>
          <p:nvPr>
            <p:ph idx="1"/>
          </p:nvPr>
        </p:nvSpPr>
        <p:spPr>
          <a:xfrm>
            <a:off x="457200" y="1066800"/>
            <a:ext cx="8229600" cy="5059363"/>
          </a:xfrm>
        </p:spPr>
        <p:txBody>
          <a:bodyPr>
            <a:normAutofit/>
          </a:bodyPr>
          <a:lstStyle/>
          <a:p>
            <a:r>
              <a:rPr lang="en-US" dirty="0" smtClean="0"/>
              <a:t>User </a:t>
            </a:r>
            <a:r>
              <a:rPr lang="en-US" dirty="0"/>
              <a:t>should specify in </a:t>
            </a:r>
            <a:r>
              <a:rPr lang="en-US" dirty="0" smtClean="0"/>
              <a:t>user-inputs.txt</a:t>
            </a:r>
          </a:p>
          <a:p>
            <a:pPr lvl="1"/>
            <a:r>
              <a:rPr lang="en-US" dirty="0" smtClean="0"/>
              <a:t>Data Nodes path</a:t>
            </a:r>
          </a:p>
          <a:p>
            <a:pPr lvl="1"/>
            <a:r>
              <a:rPr lang="en-US" dirty="0" smtClean="0"/>
              <a:t>Queries</a:t>
            </a:r>
          </a:p>
          <a:p>
            <a:pPr lvl="1"/>
            <a:r>
              <a:rPr lang="en-US" dirty="0" smtClean="0"/>
              <a:t>Sample</a:t>
            </a:r>
          </a:p>
          <a:p>
            <a:pPr marL="914400" lvl="2" indent="0">
              <a:buNone/>
            </a:pPr>
            <a:endParaRPr lang="en-US" dirty="0" smtClean="0"/>
          </a:p>
          <a:p>
            <a:pPr marL="914400" lvl="2" indent="0">
              <a:buNone/>
            </a:pPr>
            <a:r>
              <a:rPr lang="en-US" dirty="0"/>
              <a:t>//Data Nodes </a:t>
            </a:r>
            <a:r>
              <a:rPr lang="en-US" dirty="0" err="1"/>
              <a:t>Path</a:t>
            </a:r>
            <a:r>
              <a:rPr lang="en-US" dirty="0" err="1" smtClean="0"/>
              <a:t>DataFile</a:t>
            </a:r>
            <a:r>
              <a:rPr lang="en-US" dirty="0" smtClean="0"/>
              <a:t>=E</a:t>
            </a:r>
            <a:r>
              <a:rPr lang="en-US" dirty="0"/>
              <a:t>:\</a:t>
            </a:r>
            <a:r>
              <a:rPr lang="en-US" dirty="0" smtClean="0"/>
              <a:t>FlightSystems\FlightSystem\files\nodes.json</a:t>
            </a:r>
          </a:p>
          <a:p>
            <a:pPr marL="914400" lvl="2" indent="0">
              <a:buNone/>
            </a:pPr>
            <a:r>
              <a:rPr lang="en-US" dirty="0"/>
              <a:t>//</a:t>
            </a:r>
            <a:r>
              <a:rPr lang="en-US" dirty="0" err="1"/>
              <a:t>Queries:from</a:t>
            </a:r>
            <a:r>
              <a:rPr lang="en-US" dirty="0"/>
              <a:t> and to destinations</a:t>
            </a:r>
          </a:p>
          <a:p>
            <a:pPr marL="914400" lvl="2" indent="0">
              <a:buNone/>
            </a:pPr>
            <a:r>
              <a:rPr lang="en-US" dirty="0" err="1"/>
              <a:t>FromNode</a:t>
            </a:r>
            <a:r>
              <a:rPr lang="en-US" dirty="0"/>
              <a:t>---</a:t>
            </a:r>
            <a:r>
              <a:rPr lang="en-US" dirty="0" err="1"/>
              <a:t>ToNode</a:t>
            </a:r>
            <a:r>
              <a:rPr lang="en-US" dirty="0"/>
              <a:t>= 1 --- 4</a:t>
            </a:r>
          </a:p>
          <a:p>
            <a:pPr marL="914400" lvl="2" indent="0">
              <a:buNone/>
            </a:pPr>
            <a:r>
              <a:rPr lang="en-US" dirty="0" err="1"/>
              <a:t>FromNode</a:t>
            </a:r>
            <a:r>
              <a:rPr lang="en-US" dirty="0"/>
              <a:t>---</a:t>
            </a:r>
            <a:r>
              <a:rPr lang="en-US" dirty="0" err="1"/>
              <a:t>ToNode</a:t>
            </a:r>
            <a:r>
              <a:rPr lang="en-US" dirty="0"/>
              <a:t>= 2 --- 4</a:t>
            </a:r>
          </a:p>
          <a:p>
            <a:pPr lvl="2"/>
            <a:endParaRPr lang="en-US" dirty="0"/>
          </a:p>
          <a:p>
            <a:pPr lvl="1"/>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2852444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Common implementation	</a:t>
            </a:r>
            <a:r>
              <a:rPr lang="en-US" dirty="0"/>
              <a:t/>
            </a:r>
            <a:br>
              <a:rPr lang="en-US" dirty="0"/>
            </a:br>
            <a:r>
              <a:rPr lang="en-US" dirty="0" smtClean="0"/>
              <a:t>	</a:t>
            </a:r>
            <a:endParaRPr lang="en-US" dirty="0"/>
          </a:p>
        </p:txBody>
      </p:sp>
      <p:sp>
        <p:nvSpPr>
          <p:cNvPr id="4" name="Content Placeholder 3"/>
          <p:cNvSpPr>
            <a:spLocks noGrp="1"/>
          </p:cNvSpPr>
          <p:nvPr>
            <p:ph idx="1"/>
          </p:nvPr>
        </p:nvSpPr>
        <p:spPr>
          <a:xfrm>
            <a:off x="457200" y="1066800"/>
            <a:ext cx="8229600" cy="5059363"/>
          </a:xfrm>
        </p:spPr>
        <p:txBody>
          <a:bodyPr>
            <a:normAutofit fontScale="55000" lnSpcReduction="20000"/>
          </a:bodyPr>
          <a:lstStyle/>
          <a:p>
            <a:r>
              <a:rPr lang="en-US" dirty="0" smtClean="0"/>
              <a:t>Data mode should be specified in JSON format ( “to” represents destination to and weight pair)</a:t>
            </a:r>
          </a:p>
          <a:p>
            <a:pPr marL="2228850" lvl="5" indent="0">
              <a:buNone/>
            </a:pPr>
            <a:r>
              <a:rPr lang="en-US" dirty="0" smtClean="0"/>
              <a:t>Sample</a:t>
            </a:r>
          </a:p>
          <a:p>
            <a:pPr marL="1714500" lvl="4" indent="0">
              <a:buNone/>
            </a:pPr>
            <a:r>
              <a:rPr lang="en-US" dirty="0"/>
              <a:t>[</a:t>
            </a:r>
          </a:p>
          <a:p>
            <a:pPr marL="1714500" lvl="4" indent="0">
              <a:buNone/>
            </a:pPr>
            <a:r>
              <a:rPr lang="en-US" dirty="0"/>
              <a:t>[</a:t>
            </a:r>
          </a:p>
          <a:p>
            <a:pPr marL="1714500" lvl="4" indent="0">
              <a:buNone/>
            </a:pPr>
            <a:r>
              <a:rPr lang="en-US" dirty="0"/>
              <a:t>{</a:t>
            </a:r>
          </a:p>
          <a:p>
            <a:pPr marL="1714500" lvl="4" indent="0">
              <a:buNone/>
            </a:pPr>
            <a:r>
              <a:rPr lang="en-US" dirty="0"/>
              <a:t>"id":"1",</a:t>
            </a:r>
          </a:p>
          <a:p>
            <a:pPr marL="1714500" lvl="4" indent="0">
              <a:buNone/>
            </a:pPr>
            <a:r>
              <a:rPr lang="en-US" dirty="0"/>
              <a:t>"to":[["2","2"],["3","3"],["4","100"]]</a:t>
            </a:r>
          </a:p>
          <a:p>
            <a:pPr marL="1714500" lvl="4" indent="0">
              <a:buNone/>
            </a:pPr>
            <a:r>
              <a:rPr lang="en-US" dirty="0"/>
              <a:t>}</a:t>
            </a:r>
          </a:p>
          <a:p>
            <a:pPr marL="1714500" lvl="4" indent="0">
              <a:buNone/>
            </a:pPr>
            <a:r>
              <a:rPr lang="en-US" dirty="0"/>
              <a:t>],</a:t>
            </a:r>
          </a:p>
          <a:p>
            <a:pPr marL="1714500" lvl="4" indent="0">
              <a:buNone/>
            </a:pPr>
            <a:r>
              <a:rPr lang="en-US" dirty="0"/>
              <a:t>[</a:t>
            </a:r>
          </a:p>
          <a:p>
            <a:pPr marL="1714500" lvl="4" indent="0">
              <a:buNone/>
            </a:pPr>
            <a:r>
              <a:rPr lang="en-US" dirty="0"/>
              <a:t>{</a:t>
            </a:r>
          </a:p>
          <a:p>
            <a:pPr marL="1714500" lvl="4" indent="0">
              <a:buNone/>
            </a:pPr>
            <a:r>
              <a:rPr lang="en-US" dirty="0"/>
              <a:t>"id":"2",</a:t>
            </a:r>
          </a:p>
          <a:p>
            <a:pPr marL="1714500" lvl="4" indent="0">
              <a:buNone/>
            </a:pPr>
            <a:r>
              <a:rPr lang="en-US" dirty="0"/>
              <a:t>"to":[["3","6"],["4","8"]]</a:t>
            </a:r>
          </a:p>
          <a:p>
            <a:pPr marL="1714500" lvl="4" indent="0">
              <a:buNone/>
            </a:pPr>
            <a:r>
              <a:rPr lang="en-US" dirty="0"/>
              <a:t>}</a:t>
            </a:r>
          </a:p>
          <a:p>
            <a:pPr marL="1714500" lvl="4" indent="0">
              <a:buNone/>
            </a:pPr>
            <a:r>
              <a:rPr lang="en-US" dirty="0"/>
              <a:t>],</a:t>
            </a:r>
          </a:p>
          <a:p>
            <a:pPr marL="1714500" lvl="4" indent="0">
              <a:buNone/>
            </a:pPr>
            <a:r>
              <a:rPr lang="en-US" dirty="0"/>
              <a:t>[</a:t>
            </a:r>
          </a:p>
          <a:p>
            <a:pPr marL="1714500" lvl="4" indent="0">
              <a:buNone/>
            </a:pPr>
            <a:r>
              <a:rPr lang="en-US" dirty="0"/>
              <a:t>{</a:t>
            </a:r>
          </a:p>
          <a:p>
            <a:pPr marL="1714500" lvl="4" indent="0">
              <a:buNone/>
            </a:pPr>
            <a:r>
              <a:rPr lang="en-US" dirty="0"/>
              <a:t>"id":"3",</a:t>
            </a:r>
          </a:p>
          <a:p>
            <a:pPr marL="1714500" lvl="4" indent="0">
              <a:buNone/>
            </a:pPr>
            <a:r>
              <a:rPr lang="en-US" dirty="0"/>
              <a:t>"to":[["4","1"]]</a:t>
            </a:r>
          </a:p>
          <a:p>
            <a:pPr marL="1714500" lvl="4" indent="0">
              <a:buNone/>
            </a:pPr>
            <a:r>
              <a:rPr lang="en-US" dirty="0"/>
              <a:t>}</a:t>
            </a:r>
          </a:p>
          <a:p>
            <a:pPr marL="1714500" lvl="4" indent="0">
              <a:buNone/>
            </a:pPr>
            <a:r>
              <a:rPr lang="en-US" dirty="0"/>
              <a:t>],</a:t>
            </a:r>
          </a:p>
          <a:p>
            <a:pPr marL="1714500" lvl="4" indent="0">
              <a:buNone/>
            </a:pPr>
            <a:r>
              <a:rPr lang="en-US" dirty="0"/>
              <a:t>[</a:t>
            </a:r>
          </a:p>
          <a:p>
            <a:pPr marL="1714500" lvl="4" indent="0">
              <a:buNone/>
            </a:pPr>
            <a:r>
              <a:rPr lang="en-US" dirty="0"/>
              <a:t>{</a:t>
            </a:r>
          </a:p>
          <a:p>
            <a:pPr marL="1714500" lvl="4" indent="0">
              <a:buNone/>
            </a:pPr>
            <a:r>
              <a:rPr lang="en-US" dirty="0"/>
              <a:t>"id":"4",</a:t>
            </a:r>
          </a:p>
          <a:p>
            <a:pPr marL="1714500" lvl="4" indent="0">
              <a:buNone/>
            </a:pPr>
            <a:r>
              <a:rPr lang="en-US" dirty="0"/>
              <a:t>"to":[["1","89"]]</a:t>
            </a:r>
          </a:p>
          <a:p>
            <a:pPr marL="1714500" lvl="4" indent="0">
              <a:buNone/>
            </a:pPr>
            <a:r>
              <a:rPr lang="en-US" dirty="0"/>
              <a:t>}</a:t>
            </a:r>
          </a:p>
          <a:p>
            <a:pPr marL="1714500" lvl="4" indent="0">
              <a:buNone/>
            </a:pPr>
            <a:r>
              <a:rPr lang="en-US" dirty="0"/>
              <a:t>]</a:t>
            </a:r>
          </a:p>
          <a:p>
            <a:pPr marL="1714500" lvl="4" indent="0">
              <a:buNone/>
            </a:pPr>
            <a:r>
              <a:rPr lang="en-US" dirty="0"/>
              <a:t>]</a:t>
            </a:r>
          </a:p>
          <a:p>
            <a:pPr lvl="1"/>
            <a:endParaRPr lang="en-US" dirty="0" smtClean="0"/>
          </a:p>
          <a:p>
            <a:pPr lvl="2"/>
            <a:endParaRPr lang="en-US" dirty="0"/>
          </a:p>
          <a:p>
            <a:pPr lvl="2"/>
            <a:endParaRPr lang="en-US" dirty="0"/>
          </a:p>
          <a:p>
            <a:pPr lvl="1"/>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6407897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Solution </a:t>
            </a:r>
            <a:r>
              <a:rPr lang="en-US" dirty="0" smtClean="0"/>
              <a:t>1: </a:t>
            </a:r>
            <a:r>
              <a:rPr lang="en-US" smtClean="0"/>
              <a:t>Using Neo4j DB Instance with </a:t>
            </a:r>
            <a:r>
              <a:rPr lang="en-US" dirty="0" smtClean="0"/>
              <a:t>REST</a:t>
            </a:r>
            <a:r>
              <a:rPr lang="en-US" dirty="0" smtClean="0"/>
              <a:t>	</a:t>
            </a:r>
            <a:r>
              <a:rPr lang="en-US" dirty="0"/>
              <a:t/>
            </a:r>
            <a:br>
              <a:rPr lang="en-US" dirty="0"/>
            </a:br>
            <a:r>
              <a:rPr lang="en-US" dirty="0" smtClean="0"/>
              <a:t>	</a:t>
            </a:r>
            <a:endParaRPr lang="en-US" dirty="0"/>
          </a:p>
        </p:txBody>
      </p:sp>
      <p:sp>
        <p:nvSpPr>
          <p:cNvPr id="4" name="Content Placeholder 3"/>
          <p:cNvSpPr>
            <a:spLocks noGrp="1"/>
          </p:cNvSpPr>
          <p:nvPr>
            <p:ph idx="1"/>
          </p:nvPr>
        </p:nvSpPr>
        <p:spPr>
          <a:xfrm>
            <a:off x="533400" y="1600200"/>
            <a:ext cx="8229600" cy="4525963"/>
          </a:xfrm>
        </p:spPr>
        <p:txBody>
          <a:bodyPr>
            <a:normAutofit lnSpcReduction="10000"/>
          </a:bodyPr>
          <a:lstStyle/>
          <a:p>
            <a:r>
              <a:rPr lang="en-US" dirty="0" smtClean="0"/>
              <a:t>Using Neo4J DB and using REST API</a:t>
            </a:r>
          </a:p>
          <a:p>
            <a:pPr lvl="1"/>
            <a:r>
              <a:rPr lang="en-US" dirty="0"/>
              <a:t>Model </a:t>
            </a:r>
            <a:r>
              <a:rPr lang="en-US" dirty="0" smtClean="0"/>
              <a:t>nodes (Airports)</a:t>
            </a:r>
            <a:endParaRPr lang="en-US" dirty="0"/>
          </a:p>
          <a:p>
            <a:pPr lvl="1"/>
            <a:r>
              <a:rPr lang="en-US" dirty="0"/>
              <a:t>Create relations</a:t>
            </a:r>
          </a:p>
          <a:p>
            <a:pPr lvl="1"/>
            <a:r>
              <a:rPr lang="en-US" dirty="0"/>
              <a:t>Add </a:t>
            </a:r>
            <a:r>
              <a:rPr lang="en-US" dirty="0" smtClean="0"/>
              <a:t>weights to relations</a:t>
            </a:r>
            <a:endParaRPr lang="en-US" dirty="0"/>
          </a:p>
          <a:p>
            <a:pPr lvl="1"/>
            <a:r>
              <a:rPr lang="en-US" dirty="0" smtClean="0"/>
              <a:t>Specify and Process queries</a:t>
            </a:r>
          </a:p>
          <a:p>
            <a:pPr marL="342900" lvl="1" indent="-342900">
              <a:buFont typeface="Arial" panose="020B0604020202020204" pitchFamily="34" charset="0"/>
              <a:buChar char="•"/>
            </a:pPr>
            <a:r>
              <a:rPr lang="en-US" dirty="0"/>
              <a:t>Separates DB and </a:t>
            </a:r>
            <a:r>
              <a:rPr lang="en-US" dirty="0" smtClean="0"/>
              <a:t>Processing</a:t>
            </a:r>
          </a:p>
          <a:p>
            <a:pPr marL="342900" lvl="1" indent="-342900">
              <a:buFont typeface="Arial" panose="020B0604020202020204" pitchFamily="34" charset="0"/>
              <a:buChar char="•"/>
            </a:pPr>
            <a:r>
              <a:rPr lang="en-US" dirty="0" smtClean="0"/>
              <a:t>Persists data after processing</a:t>
            </a:r>
          </a:p>
          <a:p>
            <a:pPr marL="342900" lvl="1" indent="-342900">
              <a:buFont typeface="Arial" panose="020B0604020202020204" pitchFamily="34" charset="0"/>
              <a:buChar char="•"/>
            </a:pPr>
            <a:r>
              <a:rPr lang="en-US" dirty="0" smtClean="0"/>
              <a:t>MainNeoGraphRest.java has necessary starting point</a:t>
            </a:r>
          </a:p>
          <a:p>
            <a:pPr marL="342900" lvl="1" indent="-342900">
              <a:buFont typeface="Arial" panose="020B0604020202020204" pitchFamily="34" charset="0"/>
              <a:buChar char="•"/>
            </a:pPr>
            <a:r>
              <a:rPr lang="en-US" dirty="0" smtClean="0"/>
              <a:t>Install Neo4j and start DB instance at 7474.</a:t>
            </a:r>
          </a:p>
          <a:p>
            <a:pPr marL="342900" lvl="1" indent="-342900">
              <a:buFont typeface="Arial" panose="020B0604020202020204" pitchFamily="34" charset="0"/>
              <a:buChar char="•"/>
            </a:pPr>
            <a:endParaRPr lang="en-US" dirty="0" smtClean="0"/>
          </a:p>
          <a:p>
            <a:pPr marL="342900" lvl="1" indent="-342900">
              <a:buFont typeface="Arial" panose="020B0604020202020204" pitchFamily="34" charset="0"/>
              <a:buChar char="•"/>
            </a:pPr>
            <a:endParaRPr lang="en-US" dirty="0" smtClean="0"/>
          </a:p>
          <a:p>
            <a:pPr marL="342900" lvl="1" indent="-342900">
              <a:buFont typeface="Arial" panose="020B0604020202020204" pitchFamily="34" charset="0"/>
              <a:buChar char="•"/>
            </a:pPr>
            <a:endParaRPr lang="en-US" dirty="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3333842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
            </a:r>
            <a:br>
              <a:rPr lang="en-US" dirty="0" smtClean="0"/>
            </a:br>
            <a:r>
              <a:rPr lang="en-US" dirty="0" smtClean="0"/>
              <a:t>Solution 1 : Data model from Neo4j DB	</a:t>
            </a:r>
            <a:r>
              <a:rPr lang="en-US" dirty="0"/>
              <a:t/>
            </a:r>
            <a:br>
              <a:rPr lang="en-US" dirty="0"/>
            </a:br>
            <a:r>
              <a:rPr lang="en-US" dirty="0" smtClean="0"/>
              <a:t>	</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90600"/>
            <a:ext cx="9144000" cy="586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23778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
            </a:r>
            <a:br>
              <a:rPr lang="en-US" dirty="0" smtClean="0"/>
            </a:br>
            <a:r>
              <a:rPr lang="en-US" dirty="0" smtClean="0"/>
              <a:t>Solution 1 : Output from Eclipse	</a:t>
            </a:r>
            <a:r>
              <a:rPr lang="en-US" dirty="0"/>
              <a:t/>
            </a:r>
            <a:br>
              <a:rPr lang="en-US" dirty="0"/>
            </a:br>
            <a:r>
              <a:rPr lang="en-US" dirty="0" smtClean="0"/>
              <a:t>	</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71600"/>
            <a:ext cx="9067800"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26355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Solution 2 With Embedded Neo4j</a:t>
            </a:r>
            <a:r>
              <a:rPr lang="en-US" dirty="0"/>
              <a:t> </a:t>
            </a:r>
            <a:r>
              <a:rPr lang="en-US" dirty="0" smtClean="0"/>
              <a:t>DB	</a:t>
            </a:r>
            <a:r>
              <a:rPr lang="en-US" dirty="0"/>
              <a:t/>
            </a:r>
            <a:br>
              <a:rPr lang="en-US" dirty="0"/>
            </a:br>
            <a:r>
              <a:rPr lang="en-US" dirty="0" smtClean="0"/>
              <a:t>	</a:t>
            </a:r>
            <a:endParaRPr lang="en-US" dirty="0"/>
          </a:p>
        </p:txBody>
      </p:sp>
      <p:sp>
        <p:nvSpPr>
          <p:cNvPr id="4" name="Content Placeholder 3"/>
          <p:cNvSpPr>
            <a:spLocks noGrp="1"/>
          </p:cNvSpPr>
          <p:nvPr>
            <p:ph idx="1"/>
          </p:nvPr>
        </p:nvSpPr>
        <p:spPr/>
        <p:txBody>
          <a:bodyPr>
            <a:normAutofit/>
          </a:bodyPr>
          <a:lstStyle/>
          <a:p>
            <a:r>
              <a:rPr lang="en-US" dirty="0" smtClean="0"/>
              <a:t>In memory Graph modelling</a:t>
            </a:r>
          </a:p>
          <a:p>
            <a:r>
              <a:rPr lang="en-US" dirty="0" smtClean="0"/>
              <a:t>Convenient where persistence is not needed but only processing</a:t>
            </a:r>
          </a:p>
          <a:p>
            <a:r>
              <a:rPr lang="en-US" dirty="0" smtClean="0"/>
              <a:t>Graphing capacity available</a:t>
            </a:r>
          </a:p>
          <a:p>
            <a:endParaRPr lang="en-US" dirty="0" smtClean="0"/>
          </a:p>
          <a:p>
            <a:endParaRPr lang="en-US" dirty="0" smtClean="0"/>
          </a:p>
          <a:p>
            <a:endParaRPr lang="en-US" dirty="0"/>
          </a:p>
        </p:txBody>
      </p:sp>
    </p:spTree>
    <p:extLst>
      <p:ext uri="{BB962C8B-B14F-4D97-AF65-F5344CB8AC3E}">
        <p14:creationId xmlns:p14="http://schemas.microsoft.com/office/powerpoint/2010/main" val="13333842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Solution 2 Output from eclipse	</a:t>
            </a:r>
            <a:r>
              <a:rPr lang="en-US" dirty="0"/>
              <a:t/>
            </a:r>
            <a:br>
              <a:rPr lang="en-US" dirty="0"/>
            </a:br>
            <a:r>
              <a:rPr lang="en-US" dirty="0" smtClean="0"/>
              <a:t>	</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8967144" cy="510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7272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Solution 3 With </a:t>
            </a:r>
            <a:r>
              <a:rPr lang="en-US" dirty="0" err="1" smtClean="0"/>
              <a:t>JGraphT</a:t>
            </a:r>
            <a:r>
              <a:rPr lang="en-US" dirty="0" smtClean="0"/>
              <a:t> as library	</a:t>
            </a:r>
            <a:r>
              <a:rPr lang="en-US" dirty="0"/>
              <a:t/>
            </a:r>
            <a:br>
              <a:rPr lang="en-US" dirty="0"/>
            </a:br>
            <a:r>
              <a:rPr lang="en-US" dirty="0" smtClean="0"/>
              <a:t>	</a:t>
            </a:r>
            <a:endParaRPr lang="en-US" dirty="0"/>
          </a:p>
        </p:txBody>
      </p:sp>
      <p:sp>
        <p:nvSpPr>
          <p:cNvPr id="4" name="Content Placeholder 3"/>
          <p:cNvSpPr>
            <a:spLocks noGrp="1"/>
          </p:cNvSpPr>
          <p:nvPr>
            <p:ph idx="1"/>
          </p:nvPr>
        </p:nvSpPr>
        <p:spPr/>
        <p:txBody>
          <a:bodyPr>
            <a:normAutofit/>
          </a:bodyPr>
          <a:lstStyle/>
          <a:p>
            <a:r>
              <a:rPr lang="en-US" dirty="0" smtClean="0"/>
              <a:t>In memory Graph modelling</a:t>
            </a:r>
          </a:p>
          <a:p>
            <a:r>
              <a:rPr lang="en-US" dirty="0" smtClean="0"/>
              <a:t>No DB included</a:t>
            </a:r>
          </a:p>
          <a:p>
            <a:r>
              <a:rPr lang="en-US" dirty="0" smtClean="0"/>
              <a:t>Convenient where persistence is not needed but only processing</a:t>
            </a:r>
          </a:p>
          <a:p>
            <a:r>
              <a:rPr lang="en-US" dirty="0" smtClean="0"/>
              <a:t>Graphing capacity available</a:t>
            </a:r>
          </a:p>
          <a:p>
            <a:r>
              <a:rPr lang="en-US" dirty="0" smtClean="0"/>
              <a:t>No UI representation</a:t>
            </a:r>
          </a:p>
          <a:p>
            <a:endParaRPr lang="en-US" dirty="0" smtClean="0"/>
          </a:p>
          <a:p>
            <a:endParaRPr lang="en-US" dirty="0" smtClean="0"/>
          </a:p>
          <a:p>
            <a:endParaRPr lang="en-US" dirty="0"/>
          </a:p>
        </p:txBody>
      </p:sp>
    </p:spTree>
    <p:extLst>
      <p:ext uri="{BB962C8B-B14F-4D97-AF65-F5344CB8AC3E}">
        <p14:creationId xmlns:p14="http://schemas.microsoft.com/office/powerpoint/2010/main" val="1447272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Solution 3: Eclipse output</a:t>
            </a:r>
            <a:br>
              <a:rPr lang="en-US" dirty="0" smtClean="0"/>
            </a:br>
            <a:r>
              <a:rPr lang="en-US" dirty="0" smtClean="0"/>
              <a:t/>
            </a:r>
            <a:br>
              <a:rPr lang="en-US" dirty="0" smtClean="0"/>
            </a:br>
            <a:r>
              <a:rPr lang="en-US" dirty="0" smtClean="0"/>
              <a:t>	</a:t>
            </a:r>
            <a:r>
              <a:rPr lang="en-US" dirty="0"/>
              <a:t/>
            </a:r>
            <a:br>
              <a:rPr lang="en-US" dirty="0"/>
            </a:br>
            <a:r>
              <a:rPr lang="en-US" dirty="0" smtClean="0"/>
              <a:t>	</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17378"/>
            <a:ext cx="9041608" cy="53882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33842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Solution :</a:t>
            </a:r>
            <a:r>
              <a:rPr lang="en-US" dirty="0"/>
              <a:t/>
            </a:r>
            <a:br>
              <a:rPr lang="en-US" dirty="0"/>
            </a:br>
            <a:r>
              <a:rPr lang="en-US" dirty="0" smtClean="0"/>
              <a:t>	</a:t>
            </a:r>
            <a:endParaRPr lang="en-US" dirty="0"/>
          </a:p>
        </p:txBody>
      </p:sp>
      <p:pic>
        <p:nvPicPr>
          <p:cNvPr id="1026" name="Picture 2" descr="E:\FlightSystems\IMG_20140601_192202509.jpg"/>
          <p:cNvPicPr>
            <a:picLocks noChangeAspect="1" noChangeArrowheads="1"/>
          </p:cNvPicPr>
          <p:nvPr/>
        </p:nvPicPr>
        <p:blipFill rotWithShape="1">
          <a:blip r:embed="rId2">
            <a:extLst>
              <a:ext uri="{28A0092B-C50C-407E-A947-70E740481C1C}">
                <a14:useLocalDpi xmlns:a14="http://schemas.microsoft.com/office/drawing/2010/main" val="0"/>
              </a:ext>
            </a:extLst>
          </a:blip>
          <a:srcRect l="9195" t="3402" r="14614" b="4081"/>
          <a:stretch/>
        </p:blipFill>
        <p:spPr bwMode="auto">
          <a:xfrm>
            <a:off x="228600" y="899885"/>
            <a:ext cx="8610600" cy="5804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90074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
            </a:r>
            <a:br>
              <a:rPr lang="en-US" dirty="0" smtClean="0"/>
            </a:br>
            <a:r>
              <a:rPr lang="en-US" dirty="0" smtClean="0"/>
              <a:t>Solution 4: My own Graph Implementation</a:t>
            </a:r>
            <a:r>
              <a:rPr lang="en-US" dirty="0"/>
              <a:t/>
            </a:r>
            <a:br>
              <a:rPr lang="en-US" dirty="0"/>
            </a:br>
            <a:r>
              <a:rPr lang="en-US" dirty="0" smtClean="0"/>
              <a:t>	</a:t>
            </a:r>
            <a:endParaRPr lang="en-US" dirty="0"/>
          </a:p>
        </p:txBody>
      </p:sp>
      <p:sp>
        <p:nvSpPr>
          <p:cNvPr id="4" name="Content Placeholder 3"/>
          <p:cNvSpPr>
            <a:spLocks noGrp="1"/>
          </p:cNvSpPr>
          <p:nvPr>
            <p:ph idx="1"/>
          </p:nvPr>
        </p:nvSpPr>
        <p:spPr/>
        <p:txBody>
          <a:bodyPr>
            <a:normAutofit/>
          </a:bodyPr>
          <a:lstStyle/>
          <a:p>
            <a:r>
              <a:rPr lang="en-US" dirty="0" smtClean="0"/>
              <a:t>Developed limited functionality</a:t>
            </a:r>
          </a:p>
          <a:p>
            <a:r>
              <a:rPr lang="en-US" dirty="0" smtClean="0"/>
              <a:t>Fully customized</a:t>
            </a:r>
          </a:p>
          <a:p>
            <a:r>
              <a:rPr lang="en-US" dirty="0" smtClean="0"/>
              <a:t>Persistence can be added</a:t>
            </a:r>
          </a:p>
          <a:p>
            <a:r>
              <a:rPr lang="en-US" dirty="0" smtClean="0"/>
              <a:t>Useful where restriction are not to use third party tools.</a:t>
            </a:r>
          </a:p>
          <a:p>
            <a:r>
              <a:rPr lang="en-US" dirty="0" smtClean="0"/>
              <a:t>In house maintenance</a:t>
            </a:r>
          </a:p>
          <a:p>
            <a:endParaRPr lang="en-US" dirty="0" smtClean="0"/>
          </a:p>
          <a:p>
            <a:endParaRPr lang="en-US" dirty="0" smtClean="0"/>
          </a:p>
          <a:p>
            <a:endParaRPr lang="en-US" dirty="0"/>
          </a:p>
        </p:txBody>
      </p:sp>
    </p:spTree>
    <p:extLst>
      <p:ext uri="{BB962C8B-B14F-4D97-AF65-F5344CB8AC3E}">
        <p14:creationId xmlns:p14="http://schemas.microsoft.com/office/powerpoint/2010/main" val="35713281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
            </a:r>
            <a:br>
              <a:rPr lang="en-US" dirty="0" smtClean="0"/>
            </a:br>
            <a:r>
              <a:rPr lang="en-US" dirty="0" smtClean="0"/>
              <a:t>Solution 4: Eclipse output</a:t>
            </a:r>
            <a:r>
              <a:rPr lang="en-US" dirty="0"/>
              <a:t/>
            </a:r>
            <a:br>
              <a:rPr lang="en-US" dirty="0"/>
            </a:br>
            <a:r>
              <a:rPr lang="en-US" dirty="0" smtClean="0"/>
              <a:t>	</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43000"/>
            <a:ext cx="9144000" cy="56122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44605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7" name="Content Placeholder 6"/>
          <p:cNvSpPr>
            <a:spLocks noGrp="1"/>
          </p:cNvSpPr>
          <p:nvPr>
            <p:ph idx="1"/>
          </p:nvPr>
        </p:nvSpPr>
        <p:spPr/>
        <p:txBody>
          <a:bodyPr/>
          <a:lstStyle/>
          <a:p>
            <a:pPr algn="ctr"/>
            <a:r>
              <a:rPr lang="en-US" dirty="0" smtClean="0"/>
              <a:t>Thank You and see snap shots for model stated in FlightBookingLab.doc ahead</a:t>
            </a:r>
            <a:endParaRPr lang="en-US" dirty="0"/>
          </a:p>
        </p:txBody>
      </p:sp>
    </p:spTree>
    <p:extLst>
      <p:ext uri="{BB962C8B-B14F-4D97-AF65-F5344CB8AC3E}">
        <p14:creationId xmlns:p14="http://schemas.microsoft.com/office/powerpoint/2010/main" val="39944328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44328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44328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94902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2400"/>
            <a:ext cx="13011150" cy="731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36158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Solution Details </a:t>
            </a:r>
            <a:r>
              <a:rPr lang="en-US" dirty="0"/>
              <a:t/>
            </a:r>
            <a:br>
              <a:rPr lang="en-US" dirty="0"/>
            </a:br>
            <a:r>
              <a:rPr lang="en-US" dirty="0" smtClean="0"/>
              <a:t>	</a:t>
            </a:r>
            <a:endParaRPr lang="en-US" dirty="0"/>
          </a:p>
        </p:txBody>
      </p:sp>
      <p:sp>
        <p:nvSpPr>
          <p:cNvPr id="4" name="Content Placeholder 3"/>
          <p:cNvSpPr>
            <a:spLocks noGrp="1"/>
          </p:cNvSpPr>
          <p:nvPr>
            <p:ph idx="1"/>
          </p:nvPr>
        </p:nvSpPr>
        <p:spPr/>
        <p:txBody>
          <a:bodyPr>
            <a:normAutofit/>
          </a:bodyPr>
          <a:lstStyle/>
          <a:p>
            <a:r>
              <a:rPr lang="en-US" dirty="0" smtClean="0"/>
              <a:t>Proposed solution is multi tiered</a:t>
            </a:r>
          </a:p>
          <a:p>
            <a:r>
              <a:rPr lang="en-US" dirty="0" smtClean="0"/>
              <a:t>Different tiers would be :</a:t>
            </a:r>
          </a:p>
          <a:p>
            <a:pPr lvl="1"/>
            <a:r>
              <a:rPr lang="en-US" dirty="0" smtClean="0"/>
              <a:t>Data Layer</a:t>
            </a:r>
          </a:p>
          <a:p>
            <a:pPr lvl="1"/>
            <a:r>
              <a:rPr lang="en-US" dirty="0" smtClean="0"/>
              <a:t>Intelligence engine</a:t>
            </a:r>
          </a:p>
          <a:p>
            <a:pPr lvl="1"/>
            <a:r>
              <a:rPr lang="en-US" dirty="0" smtClean="0"/>
              <a:t>User access layer</a:t>
            </a:r>
          </a:p>
          <a:p>
            <a:endParaRPr lang="en-US" dirty="0"/>
          </a:p>
        </p:txBody>
      </p:sp>
    </p:spTree>
    <p:extLst>
      <p:ext uri="{BB962C8B-B14F-4D97-AF65-F5344CB8AC3E}">
        <p14:creationId xmlns:p14="http://schemas.microsoft.com/office/powerpoint/2010/main" val="39388143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Data Layer</a:t>
            </a:r>
            <a:r>
              <a:rPr lang="en-US" dirty="0"/>
              <a:t/>
            </a:r>
            <a:br>
              <a:rPr lang="en-US" dirty="0"/>
            </a:br>
            <a:r>
              <a:rPr lang="en-US" dirty="0" smtClean="0"/>
              <a:t>	</a:t>
            </a:r>
            <a:endParaRPr lang="en-US" dirty="0"/>
          </a:p>
        </p:txBody>
      </p:sp>
      <p:sp>
        <p:nvSpPr>
          <p:cNvPr id="4" name="Content Placeholder 3"/>
          <p:cNvSpPr>
            <a:spLocks noGrp="1"/>
          </p:cNvSpPr>
          <p:nvPr>
            <p:ph idx="1"/>
          </p:nvPr>
        </p:nvSpPr>
        <p:spPr/>
        <p:txBody>
          <a:bodyPr>
            <a:normAutofit fontScale="85000" lnSpcReduction="20000"/>
          </a:bodyPr>
          <a:lstStyle/>
          <a:p>
            <a:r>
              <a:rPr lang="en-US" dirty="0" smtClean="0"/>
              <a:t>Proposed style is </a:t>
            </a:r>
            <a:r>
              <a:rPr lang="en-US" b="1" dirty="0" smtClean="0"/>
              <a:t>Graph styled Data Base </a:t>
            </a:r>
            <a:r>
              <a:rPr lang="en-US" dirty="0" smtClean="0"/>
              <a:t>as it enables directed / undirected / weighted relations</a:t>
            </a:r>
          </a:p>
          <a:p>
            <a:r>
              <a:rPr lang="en-US" dirty="0" smtClean="0"/>
              <a:t>Should be scalable (Replica / Partitioned)</a:t>
            </a:r>
          </a:p>
          <a:p>
            <a:r>
              <a:rPr lang="en-US" dirty="0" smtClean="0"/>
              <a:t>Distributed(Multisite / Concurrent transactions)</a:t>
            </a:r>
          </a:p>
          <a:p>
            <a:r>
              <a:rPr lang="en-US" dirty="0" smtClean="0"/>
              <a:t>Should be able to have weighted (Single / multiple) relations (Directed / Undirected)</a:t>
            </a:r>
          </a:p>
          <a:p>
            <a:r>
              <a:rPr lang="en-US" dirty="0" smtClean="0"/>
              <a:t>Should be highly available: minimum down time and recovery time</a:t>
            </a:r>
          </a:p>
          <a:p>
            <a:r>
              <a:rPr lang="en-US" dirty="0" smtClean="0"/>
              <a:t>Flexible (Switching to different DAOs/ DBs/ low cost hard wares)</a:t>
            </a:r>
          </a:p>
          <a:p>
            <a:r>
              <a:rPr lang="en-US" dirty="0" smtClean="0"/>
              <a:t>Interface to persistence (Hadoop etc.)</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6184783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Business intelligence Layer</a:t>
            </a:r>
            <a:r>
              <a:rPr lang="en-US" dirty="0"/>
              <a:t/>
            </a:r>
            <a:br>
              <a:rPr lang="en-US" dirty="0"/>
            </a:br>
            <a:r>
              <a:rPr lang="en-US" dirty="0" smtClean="0"/>
              <a:t>	</a:t>
            </a:r>
            <a:endParaRPr lang="en-US" dirty="0"/>
          </a:p>
        </p:txBody>
      </p:sp>
      <p:sp>
        <p:nvSpPr>
          <p:cNvPr id="4" name="Content Placeholder 3"/>
          <p:cNvSpPr>
            <a:spLocks noGrp="1"/>
          </p:cNvSpPr>
          <p:nvPr>
            <p:ph idx="1"/>
          </p:nvPr>
        </p:nvSpPr>
        <p:spPr/>
        <p:txBody>
          <a:bodyPr>
            <a:normAutofit fontScale="62500" lnSpcReduction="20000"/>
          </a:bodyPr>
          <a:lstStyle/>
          <a:p>
            <a:r>
              <a:rPr lang="en-US" dirty="0" smtClean="0"/>
              <a:t>Response time should be in seconds (or less than a second or in </a:t>
            </a:r>
            <a:r>
              <a:rPr lang="en-US" dirty="0" err="1" smtClean="0"/>
              <a:t>mili</a:t>
            </a:r>
            <a:r>
              <a:rPr lang="en-US" dirty="0" smtClean="0"/>
              <a:t> seconds)</a:t>
            </a:r>
          </a:p>
          <a:p>
            <a:r>
              <a:rPr lang="en-US" dirty="0" smtClean="0"/>
              <a:t>Highly available (minimum down time and recovery time)</a:t>
            </a:r>
          </a:p>
          <a:p>
            <a:r>
              <a:rPr lang="en-US" dirty="0" smtClean="0"/>
              <a:t>Work on the top of distributed DBs</a:t>
            </a:r>
          </a:p>
          <a:p>
            <a:r>
              <a:rPr lang="en-US" dirty="0" smtClean="0"/>
              <a:t>Scalable and load balancing (replica / concurrent processing)</a:t>
            </a:r>
          </a:p>
          <a:p>
            <a:r>
              <a:rPr lang="en-US" dirty="0" smtClean="0"/>
              <a:t>Access control (controlled behavior)</a:t>
            </a:r>
          </a:p>
          <a:p>
            <a:r>
              <a:rPr lang="en-US" dirty="0" smtClean="0"/>
              <a:t>Should provide alternatives / choices / offers (Pattern recognition, Run time intelligence)</a:t>
            </a:r>
          </a:p>
          <a:p>
            <a:r>
              <a:rPr lang="en-US" dirty="0" smtClean="0"/>
              <a:t>Process high volume of requests </a:t>
            </a:r>
          </a:p>
          <a:p>
            <a:r>
              <a:rPr lang="en-US" dirty="0" smtClean="0"/>
              <a:t>Data format (XML/JSON)</a:t>
            </a:r>
          </a:p>
          <a:p>
            <a:r>
              <a:rPr lang="en-US" dirty="0" smtClean="0"/>
              <a:t>Session management</a:t>
            </a:r>
          </a:p>
          <a:p>
            <a:r>
              <a:rPr lang="en-US" dirty="0"/>
              <a:t>Location based </a:t>
            </a:r>
            <a:r>
              <a:rPr lang="en-US" dirty="0" smtClean="0"/>
              <a:t>additional services</a:t>
            </a:r>
          </a:p>
          <a:p>
            <a:r>
              <a:rPr lang="en-US" dirty="0" smtClean="0"/>
              <a:t>Mass uploading of data</a:t>
            </a:r>
          </a:p>
          <a:p>
            <a:r>
              <a:rPr lang="en-US" dirty="0" smtClean="0"/>
              <a:t>Maintenance</a:t>
            </a:r>
            <a:endParaRPr lang="en-US" dirty="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6184783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UI Layer</a:t>
            </a:r>
            <a:r>
              <a:rPr lang="en-US" dirty="0"/>
              <a:t/>
            </a:r>
            <a:br>
              <a:rPr lang="en-US" dirty="0"/>
            </a:br>
            <a:r>
              <a:rPr lang="en-US" dirty="0" smtClean="0"/>
              <a:t>	</a:t>
            </a:r>
            <a:endParaRPr lang="en-US" dirty="0"/>
          </a:p>
        </p:txBody>
      </p:sp>
      <p:sp>
        <p:nvSpPr>
          <p:cNvPr id="4" name="Content Placeholder 3"/>
          <p:cNvSpPr>
            <a:spLocks noGrp="1"/>
          </p:cNvSpPr>
          <p:nvPr>
            <p:ph idx="1"/>
          </p:nvPr>
        </p:nvSpPr>
        <p:spPr/>
        <p:txBody>
          <a:bodyPr>
            <a:normAutofit fontScale="70000" lnSpcReduction="20000"/>
          </a:bodyPr>
          <a:lstStyle/>
          <a:p>
            <a:r>
              <a:rPr lang="en-US" dirty="0" smtClean="0"/>
              <a:t>From Any device</a:t>
            </a:r>
          </a:p>
          <a:p>
            <a:r>
              <a:rPr lang="en-US" dirty="0" smtClean="0"/>
              <a:t>From Any where</a:t>
            </a:r>
          </a:p>
          <a:p>
            <a:r>
              <a:rPr lang="en-US" dirty="0" smtClean="0"/>
              <a:t>Simple, Quick response</a:t>
            </a:r>
          </a:p>
          <a:p>
            <a:r>
              <a:rPr lang="en-US" dirty="0" smtClean="0"/>
              <a:t>Session management</a:t>
            </a:r>
          </a:p>
          <a:p>
            <a:r>
              <a:rPr lang="en-US" dirty="0" smtClean="0"/>
              <a:t>Security (Authentication / Authorization) (</a:t>
            </a:r>
            <a:r>
              <a:rPr lang="en-US" dirty="0" err="1" smtClean="0"/>
              <a:t>UserName</a:t>
            </a:r>
            <a:r>
              <a:rPr lang="en-US" dirty="0" smtClean="0"/>
              <a:t>-Password/ MD5Hashes / certificates/ tokens)</a:t>
            </a:r>
          </a:p>
          <a:p>
            <a:r>
              <a:rPr lang="en-US" dirty="0" smtClean="0"/>
              <a:t>Report Generation</a:t>
            </a:r>
          </a:p>
          <a:p>
            <a:r>
              <a:rPr lang="en-US" dirty="0" smtClean="0"/>
              <a:t>History presentation</a:t>
            </a:r>
          </a:p>
          <a:p>
            <a:r>
              <a:rPr lang="en-US" dirty="0" smtClean="0"/>
              <a:t>Payment options</a:t>
            </a:r>
          </a:p>
          <a:p>
            <a:r>
              <a:rPr lang="en-US" dirty="0" smtClean="0"/>
              <a:t>Location based additional services (from external resources / systems)(hotels, cabs etc.)</a:t>
            </a:r>
          </a:p>
          <a:p>
            <a:r>
              <a:rPr lang="en-US" dirty="0" smtClean="0"/>
              <a:t>Separate admin interface</a:t>
            </a:r>
          </a:p>
          <a:p>
            <a:r>
              <a:rPr lang="en-US" dirty="0" smtClean="0"/>
              <a:t>Mass upload interface</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6184783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
            </a:r>
            <a:br>
              <a:rPr lang="en-US" dirty="0"/>
            </a:br>
            <a:r>
              <a:rPr lang="en-US" dirty="0" smtClean="0"/>
              <a:t>	</a:t>
            </a:r>
            <a:endParaRPr lang="en-US" dirty="0"/>
          </a:p>
        </p:txBody>
      </p:sp>
      <p:sp>
        <p:nvSpPr>
          <p:cNvPr id="4" name="Content Placeholder 3"/>
          <p:cNvSpPr>
            <a:spLocks noGrp="1"/>
          </p:cNvSpPr>
          <p:nvPr>
            <p:ph idx="1"/>
          </p:nvPr>
        </p:nvSpPr>
        <p:spPr/>
        <p:txBody>
          <a:bodyPr>
            <a:normAutofit/>
          </a:bodyPr>
          <a:lstStyle/>
          <a:p>
            <a:r>
              <a:rPr lang="en-US" b="1" dirty="0" smtClean="0"/>
              <a:t>Data Modelling : Entity relation diagram</a:t>
            </a:r>
            <a:endParaRPr lang="en-US" b="1" dirty="0"/>
          </a:p>
        </p:txBody>
      </p:sp>
    </p:spTree>
    <p:extLst>
      <p:ext uri="{BB962C8B-B14F-4D97-AF65-F5344CB8AC3E}">
        <p14:creationId xmlns:p14="http://schemas.microsoft.com/office/powerpoint/2010/main" val="944371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
            </a:r>
            <a:br>
              <a:rPr lang="en-US" dirty="0"/>
            </a:br>
            <a:r>
              <a:rPr lang="en-US" dirty="0" smtClean="0"/>
              <a:t>	</a:t>
            </a:r>
            <a:endParaRPr lang="en-US" dirty="0"/>
          </a:p>
        </p:txBody>
      </p:sp>
      <p:pic>
        <p:nvPicPr>
          <p:cNvPr id="2050" name="Picture 2" descr="E:\FlightSystems\IMG_20140601_192238657.jpg"/>
          <p:cNvPicPr>
            <a:picLocks noChangeAspect="1" noChangeArrowheads="1"/>
          </p:cNvPicPr>
          <p:nvPr/>
        </p:nvPicPr>
        <p:blipFill rotWithShape="1">
          <a:blip r:embed="rId2">
            <a:extLst>
              <a:ext uri="{28A0092B-C50C-407E-A947-70E740481C1C}">
                <a14:useLocalDpi xmlns:a14="http://schemas.microsoft.com/office/drawing/2010/main" val="0"/>
              </a:ext>
            </a:extLst>
          </a:blip>
          <a:srcRect l="7137" t="2599" r="14467"/>
          <a:stretch/>
        </p:blipFill>
        <p:spPr bwMode="auto">
          <a:xfrm>
            <a:off x="-228600" y="-228600"/>
            <a:ext cx="9372600" cy="708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371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
            </a:r>
            <a:br>
              <a:rPr lang="en-US" dirty="0"/>
            </a:br>
            <a:r>
              <a:rPr lang="en-US" dirty="0" smtClean="0"/>
              <a:t>	</a:t>
            </a:r>
            <a:endParaRPr lang="en-US" dirty="0"/>
          </a:p>
        </p:txBody>
      </p:sp>
      <p:sp>
        <p:nvSpPr>
          <p:cNvPr id="4" name="Content Placeholder 3"/>
          <p:cNvSpPr>
            <a:spLocks noGrp="1"/>
          </p:cNvSpPr>
          <p:nvPr>
            <p:ph idx="1"/>
          </p:nvPr>
        </p:nvSpPr>
        <p:spPr/>
        <p:txBody>
          <a:bodyPr>
            <a:normAutofit/>
          </a:bodyPr>
          <a:lstStyle/>
          <a:p>
            <a:r>
              <a:rPr lang="en-US" b="1" dirty="0"/>
              <a:t>Solution </a:t>
            </a:r>
            <a:r>
              <a:rPr lang="en-US" b="1" dirty="0" smtClean="0"/>
              <a:t>Implementation</a:t>
            </a:r>
            <a:endParaRPr lang="en-US" b="1" dirty="0"/>
          </a:p>
        </p:txBody>
      </p:sp>
    </p:spTree>
    <p:extLst>
      <p:ext uri="{BB962C8B-B14F-4D97-AF65-F5344CB8AC3E}">
        <p14:creationId xmlns:p14="http://schemas.microsoft.com/office/powerpoint/2010/main" val="26184783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798</Words>
  <Application>Microsoft Office PowerPoint</Application>
  <PresentationFormat>On-screen Show (4:3)</PresentationFormat>
  <Paragraphs>180</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Flight Booking lab Requirements  </vt:lpstr>
      <vt:lpstr>Solution :  </vt:lpstr>
      <vt:lpstr>Solution Details   </vt:lpstr>
      <vt:lpstr>Data Layer  </vt:lpstr>
      <vt:lpstr>Business intelligence Layer  </vt:lpstr>
      <vt:lpstr>UI Layer  </vt:lpstr>
      <vt:lpstr>  </vt:lpstr>
      <vt:lpstr>  </vt:lpstr>
      <vt:lpstr>  </vt:lpstr>
      <vt:lpstr>Assumptions   </vt:lpstr>
      <vt:lpstr>Common implementation   </vt:lpstr>
      <vt:lpstr>Common implementation   </vt:lpstr>
      <vt:lpstr>Solution 1: Using Neo4j DB Instance with REST   </vt:lpstr>
      <vt:lpstr> Solution 1 : Data model from Neo4j DB   </vt:lpstr>
      <vt:lpstr> Solution 1 : Output from Eclipse   </vt:lpstr>
      <vt:lpstr>  Solution 2 With Embedded Neo4j DB   </vt:lpstr>
      <vt:lpstr>  Solution 2 Output from eclipse   </vt:lpstr>
      <vt:lpstr>  Solution 3 With JGraphT as library   </vt:lpstr>
      <vt:lpstr>  Solution 3: Eclipse output     </vt:lpstr>
      <vt:lpstr> Solution 4: My own Graph Implementation  </vt:lpstr>
      <vt:lpstr> Solution 4: Eclipse output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136</cp:revision>
  <dcterms:created xsi:type="dcterms:W3CDTF">2014-06-01T07:56:14Z</dcterms:created>
  <dcterms:modified xsi:type="dcterms:W3CDTF">2014-06-01T16:39:45Z</dcterms:modified>
</cp:coreProperties>
</file>