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6"/>
  </p:notesMasterIdLst>
  <p:sldIdLst>
    <p:sldId id="419" r:id="rId2"/>
    <p:sldId id="429" r:id="rId3"/>
    <p:sldId id="422" r:id="rId4"/>
    <p:sldId id="433" r:id="rId5"/>
    <p:sldId id="327" r:id="rId6"/>
    <p:sldId id="447" r:id="rId7"/>
    <p:sldId id="424" r:id="rId8"/>
    <p:sldId id="443" r:id="rId9"/>
    <p:sldId id="444" r:id="rId10"/>
    <p:sldId id="445" r:id="rId11"/>
    <p:sldId id="446" r:id="rId12"/>
    <p:sldId id="448" r:id="rId13"/>
    <p:sldId id="449" r:id="rId14"/>
    <p:sldId id="428" r:id="rId15"/>
  </p:sldIdLst>
  <p:sldSz cx="12192000" cy="6858000"/>
  <p:notesSz cx="6858000" cy="9144000"/>
  <p:custDataLst>
    <p:tags r:id="rId1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BF9"/>
    <a:srgbClr val="232525"/>
    <a:srgbClr val="32BB99"/>
    <a:srgbClr val="61A99C"/>
    <a:srgbClr val="C34856"/>
    <a:srgbClr val="AF5451"/>
    <a:srgbClr val="176E7F"/>
    <a:srgbClr val="117A68"/>
    <a:srgbClr val="0E6254"/>
    <a:srgbClr val="5AC8A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-710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0BD5C207-A689-4248-9C74-D5F1806C7B35}" type="datetimeFigureOut">
              <a:rPr lang="zh-CN" altLang="en-US"/>
              <a:pPr>
                <a:defRPr/>
              </a:pPr>
              <a:t>2020/12/28</a:t>
            </a:fld>
            <a:endParaRPr lang="zh-CN" altLang="en-US"/>
          </a:p>
        </p:txBody>
      </p:sp>
      <p:sp>
        <p:nvSpPr>
          <p:cNvPr id="3891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80214F20-028F-49E4-9378-3BF40B573C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6542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2373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42480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47957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10896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EC2210D-F1D9-432C-8788-F1B7442D5947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5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59963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10740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4106132641"/>
      </p:ext>
    </p:extLst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898803469"/>
      </p:ext>
    </p:extLst>
  </p:cSld>
  <p:clrMapOvr>
    <a:masterClrMapping/>
  </p:clrMapOvr>
  <p:transition spd="slow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3859172211"/>
      </p:ext>
    </p:extLst>
  </p:cSld>
  <p:clrMapOvr>
    <a:masterClrMapping/>
  </p:clrMapOvr>
  <p:transition spd="slow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 bwMode="auto"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81463873"/>
      </p:ext>
    </p:extLst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2697599155"/>
      </p:ext>
    </p:extLst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936053079"/>
      </p:ext>
    </p:extLst>
  </p:cSld>
  <p:clrMapOvr>
    <a:masterClrMapping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1540013435"/>
      </p:ext>
    </p:extLst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1879408551"/>
      </p:ext>
    </p:extLst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4097290308"/>
      </p:ext>
    </p:extLst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57196454"/>
      </p:ext>
    </p:extLst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841931254"/>
      </p:ext>
    </p:extLst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4111395519"/>
      </p:ext>
    </p:extLst>
  </p:cSld>
  <p:clrMapOvr>
    <a:masterClrMapping/>
  </p:clrMapOvr>
  <p:transition spd="slow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12" r:id="rId12"/>
  </p:sldLayoutIdLst>
  <p:transition spd="slow">
    <p:comb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63406" y="0"/>
            <a:ext cx="5949927" cy="668231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62172" y="2151439"/>
            <a:ext cx="6383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人工神经网络</a:t>
            </a:r>
            <a:endParaRPr lang="en-US" altLang="zh-CN" sz="4000" dirty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>
            <a:off x="4030133" y="2878667"/>
            <a:ext cx="46905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387155" y="5628672"/>
            <a:ext cx="54168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DFKai-SB" pitchFamily="65" charset="-120"/>
                <a:ea typeface="DFKai-SB" pitchFamily="65" charset="-120"/>
              </a:rPr>
              <a:t>汇报人：计科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DFKai-SB" pitchFamily="65" charset="-120"/>
                <a:ea typeface="DFKai-SB" pitchFamily="65" charset="-120"/>
              </a:rPr>
              <a:t>1803-1801050125-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DFKai-SB" pitchFamily="65" charset="-120"/>
                <a:ea typeface="DFKai-SB" pitchFamily="65" charset="-120"/>
              </a:rPr>
              <a:t>李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DFKai-SB" pitchFamily="65" charset="-120"/>
                <a:ea typeface="DFKai-SB" pitchFamily="65" charset="-120"/>
              </a:rPr>
              <a:t>博闻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DFKai-SB" pitchFamily="65" charset="-120"/>
              <a:ea typeface="DFKai-SB" pitchFamily="65" charset="-120"/>
            </a:endParaRPr>
          </a:p>
          <a:p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DFKai-SB" pitchFamily="65" charset="-120"/>
                <a:ea typeface="DFKai-SB" pitchFamily="65" charset="-120"/>
              </a:rPr>
              <a:t>制作人：计科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DFKai-SB" pitchFamily="65" charset="-120"/>
                <a:ea typeface="DFKai-SB" pitchFamily="65" charset="-120"/>
              </a:rPr>
              <a:t>1803-1805040224-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DFKai-SB" pitchFamily="65" charset="-120"/>
                <a:ea typeface="DFKai-SB" pitchFamily="65" charset="-120"/>
              </a:rPr>
              <a:t>吴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DFKai-SB" pitchFamily="65" charset="-120"/>
                <a:ea typeface="DFKai-SB" pitchFamily="65" charset="-120"/>
              </a:rPr>
              <a:t>采莹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5C672DDE-46F6-4248-8886-F0A40F9A0974}"/>
              </a:ext>
            </a:extLst>
          </p:cNvPr>
          <p:cNvSpPr txBox="1"/>
          <p:nvPr/>
        </p:nvSpPr>
        <p:spPr>
          <a:xfrm>
            <a:off x="5432611" y="3140017"/>
            <a:ext cx="2312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人工智能</a:t>
            </a:r>
            <a:endParaRPr lang="zh-TW" altLang="en-US" sz="3600" dirty="0">
              <a:solidFill>
                <a:schemeClr val="bg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 advTm="9404">
        <p14:vortex dir="r"/>
      </p:transition>
    </mc:Choice>
    <mc:Fallback>
      <p:transition spd="slow" advTm="940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8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39811BC5-CE4C-4CD4-ACEC-A26BD68BD5E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951" y="3253548"/>
            <a:ext cx="5480483" cy="23082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FB1CA8A-726F-496C-A46C-9046F2E311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2959" y="207684"/>
            <a:ext cx="4664895" cy="239411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6F1441B-BFE9-4CD8-9A25-362FD08E8204}"/>
              </a:ext>
            </a:extLst>
          </p:cNvPr>
          <p:cNvSpPr txBox="1"/>
          <p:nvPr/>
        </p:nvSpPr>
        <p:spPr>
          <a:xfrm>
            <a:off x="238028" y="292525"/>
            <a:ext cx="637016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DFKai-SB" panose="03000509000000000000" pitchFamily="65" charset="-120"/>
                <a:ea typeface="DFKai-SB" panose="03000509000000000000" pitchFamily="65" charset="-120"/>
              </a:rPr>
              <a:t>前馈</a:t>
            </a:r>
            <a:r>
              <a:rPr lang="en-US" altLang="zh-CN" sz="1600" dirty="0">
                <a:latin typeface="DFKai-SB" panose="03000509000000000000" pitchFamily="65" charset="-120"/>
                <a:ea typeface="DFKai-SB" panose="03000509000000000000" pitchFamily="65" charset="-120"/>
              </a:rPr>
              <a:t>(Feed Forward (FF)) 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6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CN" altLang="en-US" sz="1600" dirty="0">
                <a:latin typeface="DFKai-SB" panose="03000509000000000000" pitchFamily="65" charset="-120"/>
                <a:ea typeface="DFKai-SB" panose="03000509000000000000" pitchFamily="65" charset="-120"/>
              </a:rPr>
              <a:t>前馈神经网络是一种其中的节点不会形成循环的人工神经网络。</a:t>
            </a:r>
            <a:endParaRPr lang="en-US" altLang="zh-CN" sz="16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CN" altLang="en-US" sz="1600" dirty="0">
                <a:latin typeface="DFKai-SB" panose="03000509000000000000" pitchFamily="65" charset="-120"/>
                <a:ea typeface="DFKai-SB" panose="03000509000000000000" pitchFamily="65" charset="-120"/>
              </a:rPr>
              <a:t>所有的感知器都被安排在输入层接收输入，输出层产生输出。</a:t>
            </a:r>
            <a:endParaRPr lang="en-US" altLang="zh-CN" sz="16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CN" altLang="en-US" sz="1600" dirty="0">
                <a:latin typeface="DFKai-SB" panose="03000509000000000000" pitchFamily="65" charset="-120"/>
                <a:ea typeface="DFKai-SB" panose="03000509000000000000" pitchFamily="65" charset="-120"/>
              </a:rPr>
              <a:t>隐藏层与外部世界没有联系，这就是为什么它们被称为隐藏层。</a:t>
            </a:r>
            <a:endParaRPr lang="en-US" altLang="zh-CN" sz="16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CN" altLang="en-US" sz="1600" dirty="0">
                <a:latin typeface="DFKai-SB" panose="03000509000000000000" pitchFamily="65" charset="-120"/>
                <a:ea typeface="DFKai-SB" panose="03000509000000000000" pitchFamily="65" charset="-120"/>
              </a:rPr>
              <a:t>在前馈神经网络中，</a:t>
            </a:r>
            <a:r>
              <a:rPr lang="zh-CN" altLang="en-US" sz="1600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一层的每个感知器与下一层的每个节点连接。因此，所有节点都是完全连接的。</a:t>
            </a:r>
            <a:r>
              <a:rPr lang="zh-CN" altLang="en-US" sz="1600" dirty="0">
                <a:latin typeface="DFKai-SB" panose="03000509000000000000" pitchFamily="65" charset="-120"/>
                <a:ea typeface="DFKai-SB" panose="03000509000000000000" pitchFamily="65" charset="-120"/>
              </a:rPr>
              <a:t>通常使用反向传播算法来更新权值。</a:t>
            </a:r>
            <a:endParaRPr lang="en-US" altLang="zh-CN" sz="16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zh-CN" altLang="en-US" sz="16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CN" altLang="en-US" sz="1600" dirty="0">
                <a:latin typeface="DFKai-SB" panose="03000509000000000000" pitchFamily="65" charset="-120"/>
                <a:ea typeface="DFKai-SB" panose="03000509000000000000" pitchFamily="65" charset="-120"/>
              </a:rPr>
              <a:t>应用</a:t>
            </a:r>
            <a:r>
              <a:rPr lang="en-US" altLang="zh-CN" sz="1600" dirty="0">
                <a:latin typeface="DFKai-SB" panose="03000509000000000000" pitchFamily="65" charset="-120"/>
                <a:ea typeface="DFKai-SB" panose="03000509000000000000" pitchFamily="65" charset="-120"/>
              </a:rPr>
              <a:t>:</a:t>
            </a:r>
          </a:p>
          <a:p>
            <a:r>
              <a:rPr lang="zh-CN" altLang="en-US" sz="1600" dirty="0">
                <a:latin typeface="DFKai-SB" panose="03000509000000000000" pitchFamily="65" charset="-120"/>
                <a:ea typeface="DFKai-SB" panose="03000509000000000000" pitchFamily="65" charset="-120"/>
              </a:rPr>
              <a:t>数据压缩、模式识别、计算机视觉、声纳目标识别、语音识别、手写字符识别</a:t>
            </a:r>
            <a:endParaRPr lang="zh-TW" altLang="en-US" sz="16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40EBE4D7-040A-4170-B9D2-637EDA3F582C}"/>
              </a:ext>
            </a:extLst>
          </p:cNvPr>
          <p:cNvSpPr txBox="1"/>
          <p:nvPr/>
        </p:nvSpPr>
        <p:spPr>
          <a:xfrm>
            <a:off x="5614776" y="3253548"/>
            <a:ext cx="672491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循环神经网络</a:t>
            </a:r>
            <a:r>
              <a:rPr lang="en-US" altLang="zh-CN" sz="1600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(Recurrent Neural Network (RNN)):</a:t>
            </a:r>
          </a:p>
          <a:p>
            <a:endParaRPr lang="en-US" altLang="zh-CN" sz="1600" dirty="0">
              <a:solidFill>
                <a:schemeClr val="accent4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CN" altLang="en-US" sz="1600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循环神经网络是前馈神经网络的一种改进形式。</a:t>
            </a:r>
            <a:endParaRPr lang="en-US" altLang="zh-CN" sz="1600" dirty="0">
              <a:solidFill>
                <a:schemeClr val="accent4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CN" altLang="en-US" sz="1600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其隐藏层中的每个神经元接收具有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特定时间延迟的输入</a:t>
            </a:r>
            <a:r>
              <a:rPr lang="zh-CN" altLang="en-US" sz="1600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altLang="zh-CN" sz="1600" dirty="0">
              <a:solidFill>
                <a:schemeClr val="accent4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CN" altLang="en-US" sz="1600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使用这种类型的神经网络，我们需要在当前的迭代中访问之前的信息。</a:t>
            </a:r>
            <a:endParaRPr lang="en-US" altLang="zh-CN" sz="1600" dirty="0">
              <a:solidFill>
                <a:schemeClr val="accent4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CN" altLang="en-US" sz="1600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循环神经网络可以处理输入并跨时共享任意长度和权重。</a:t>
            </a:r>
            <a:endParaRPr lang="en-US" altLang="zh-CN" sz="1600" dirty="0">
              <a:solidFill>
                <a:schemeClr val="accent4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CN" altLang="en-US" sz="1600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模型大小不会随着输入的大小而增加，模型中的计算会考虑到历史信息。</a:t>
            </a:r>
            <a:endParaRPr lang="en-US" altLang="zh-CN" sz="1600" dirty="0">
              <a:solidFill>
                <a:schemeClr val="accent4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CN" altLang="en-US" sz="1600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这种神经网络的问题是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计算速度慢</a:t>
            </a:r>
            <a:r>
              <a:rPr lang="zh-CN" altLang="en-US" sz="1600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以及它不能考虑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当前状态的任何未来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输入，也无法记住很久以前的信息。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zh-CN" altLang="en-US" sz="1600" dirty="0">
              <a:solidFill>
                <a:schemeClr val="accent4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CN" altLang="en-US" sz="1600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应用</a:t>
            </a:r>
            <a:r>
              <a:rPr lang="en-US" altLang="zh-CN" sz="1600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:</a:t>
            </a:r>
            <a:r>
              <a:rPr lang="zh-CN" altLang="en-US" sz="1600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机器翻译、机器人控制、时间序列预测、语音识别、语音合成、</a:t>
            </a:r>
            <a:endParaRPr lang="en-US" altLang="zh-CN" sz="1600" dirty="0">
              <a:solidFill>
                <a:schemeClr val="accent4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CN" altLang="en-US" sz="1600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时间序列异常检测、节奏学习、音乐创作</a:t>
            </a:r>
          </a:p>
        </p:txBody>
      </p:sp>
    </p:spTree>
    <p:extLst>
      <p:ext uri="{BB962C8B-B14F-4D97-AF65-F5344CB8AC3E}">
        <p14:creationId xmlns:p14="http://schemas.microsoft.com/office/powerpoint/2010/main" xmlns="" val="353391924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995A314-391F-40EB-AA79-6DE3252560B9}"/>
              </a:ext>
            </a:extLst>
          </p:cNvPr>
          <p:cNvSpPr txBox="1"/>
          <p:nvPr/>
        </p:nvSpPr>
        <p:spPr>
          <a:xfrm>
            <a:off x="471339" y="314955"/>
            <a:ext cx="6030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卷积神经网络</a:t>
            </a:r>
            <a:r>
              <a:rPr lang="en-US" altLang="zh-CN" dirty="0"/>
              <a:t>CNN</a:t>
            </a:r>
            <a:endParaRPr lang="zh-TW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5EFB7A2-A3B1-4CB1-89A3-42A0BBE1F0C7}"/>
              </a:ext>
            </a:extLst>
          </p:cNvPr>
          <p:cNvSpPr txBox="1"/>
          <p:nvPr/>
        </p:nvSpPr>
        <p:spPr>
          <a:xfrm>
            <a:off x="799623" y="4198629"/>
            <a:ext cx="99688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0" i="0" dirty="0">
                <a:solidFill>
                  <a:schemeClr val="accent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每个</a:t>
            </a:r>
            <a:r>
              <a:rPr lang="en-US" altLang="zh-CN" b="0" i="0" dirty="0">
                <a:solidFill>
                  <a:schemeClr val="accent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CNN</a:t>
            </a:r>
            <a:r>
              <a:rPr lang="zh-CN" altLang="en-US" b="0" i="0" dirty="0">
                <a:solidFill>
                  <a:schemeClr val="accent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有</a:t>
            </a:r>
            <a:r>
              <a:rPr lang="en-US" altLang="zh-CN" b="0" i="0" dirty="0">
                <a:solidFill>
                  <a:schemeClr val="accent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4</a:t>
            </a:r>
            <a:r>
              <a:rPr lang="zh-CN" altLang="en-US" b="0" i="0" dirty="0">
                <a:solidFill>
                  <a:schemeClr val="accent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个基本构建块：卷积层，激活函数，池化层和全连接层。</a:t>
            </a:r>
            <a:endParaRPr lang="en-US" altLang="zh-CN" dirty="0">
              <a:solidFill>
                <a:schemeClr val="accent4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CNN</a:t>
            </a:r>
            <a:r>
              <a:rPr lang="zh-CN" altLang="en-US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是一个多层的神经网络，每层由多个二维平面组成，而每个平面由多个独立神经元组成。</a:t>
            </a:r>
            <a:endParaRPr lang="en-US" altLang="zh-CN" dirty="0">
              <a:solidFill>
                <a:schemeClr val="accent4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0" i="0" dirty="0">
                <a:solidFill>
                  <a:schemeClr val="accent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使用图像作为输入</a:t>
            </a:r>
            <a:r>
              <a:rPr lang="en-US" altLang="zh-CN" b="0" i="0" dirty="0">
                <a:solidFill>
                  <a:schemeClr val="accent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,</a:t>
            </a:r>
            <a:r>
              <a:rPr lang="zh-CN" altLang="en-US" b="0" i="0" dirty="0">
                <a:solidFill>
                  <a:schemeClr val="accent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执行一系列卷积</a:t>
            </a:r>
            <a:r>
              <a:rPr lang="en-US" altLang="zh-CN" b="0" i="0" dirty="0">
                <a:solidFill>
                  <a:schemeClr val="accent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+</a:t>
            </a:r>
            <a:r>
              <a:rPr lang="zh-CN" altLang="en-US" b="0" i="0" dirty="0">
                <a:solidFill>
                  <a:schemeClr val="accent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池化操作，然后是一些全连接层。如果我们执行多类分类则输出为</a:t>
            </a:r>
            <a:r>
              <a:rPr lang="en-US" altLang="zh-CN" b="0" i="0" dirty="0" err="1">
                <a:solidFill>
                  <a:schemeClr val="accent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softmax</a:t>
            </a:r>
            <a:r>
              <a:rPr lang="zh-CN" altLang="en-US" b="0" i="0" dirty="0">
                <a:solidFill>
                  <a:schemeClr val="accent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zh-CN" altLang="en-US" dirty="0">
              <a:solidFill>
                <a:schemeClr val="accent4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33118286-5F98-47B2-9327-02FD29B87D1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7345" y="1182043"/>
            <a:ext cx="9201150" cy="23622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60B7C3D3-1669-4151-869E-C0B09D0C765F}"/>
              </a:ext>
            </a:extLst>
          </p:cNvPr>
          <p:cNvSpPr txBox="1"/>
          <p:nvPr/>
        </p:nvSpPr>
        <p:spPr>
          <a:xfrm>
            <a:off x="799623" y="5584538"/>
            <a:ext cx="832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卷积神经网络广泛应用于计算机视觉领域</a:t>
            </a:r>
            <a:endParaRPr lang="zh-TW" alt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523030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C5AA7E95-74D2-4478-9359-8BF2793E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1617"/>
          <a:stretch/>
        </p:blipFill>
        <p:spPr>
          <a:xfrm>
            <a:off x="3921126" y="982823"/>
            <a:ext cx="4537074" cy="4503577"/>
          </a:xfrm>
          <a:prstGeom prst="rect">
            <a:avLst/>
          </a:prstGeom>
        </p:spPr>
      </p:pic>
      <p:sp>
        <p:nvSpPr>
          <p:cNvPr id="3" name="文本框 13">
            <a:extLst>
              <a:ext uri="{FF2B5EF4-FFF2-40B4-BE49-F238E27FC236}">
                <a16:creationId xmlns:a16="http://schemas.microsoft.com/office/drawing/2014/main" xmlns="" id="{03EBDB8A-5D40-4DD8-87D0-4D9E131A2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7538" y="2846788"/>
            <a:ext cx="60642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未来趋势</a:t>
            </a: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9C711192-C5C3-4699-847D-A6B46CA19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1301" y="1531939"/>
            <a:ext cx="160972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9600" dirty="0">
                <a:solidFill>
                  <a:schemeClr val="bg1"/>
                </a:solidFill>
                <a:latin typeface="Impact" pitchFamily="34" charset="0"/>
              </a:rPr>
              <a:t>4</a:t>
            </a:r>
            <a:endParaRPr lang="zh-CN" altLang="en-US" sz="9600" dirty="0">
              <a:solidFill>
                <a:schemeClr val="bg1"/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11934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1454FA4-9187-4F5A-A9AA-B2D677AE86BA}"/>
              </a:ext>
            </a:extLst>
          </p:cNvPr>
          <p:cNvSpPr txBox="1"/>
          <p:nvPr/>
        </p:nvSpPr>
        <p:spPr>
          <a:xfrm>
            <a:off x="173294" y="443748"/>
            <a:ext cx="1091901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1</a:t>
            </a:r>
            <a:r>
              <a:rPr lang="zh-CN" altLang="en-US" sz="16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、商业落地更广泛</a:t>
            </a:r>
            <a:r>
              <a:rPr lang="en-US" altLang="zh-CN" sz="16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,5G</a:t>
            </a:r>
            <a:r>
              <a:rPr lang="zh-CN" altLang="en-US" sz="16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来临更加推动行业发展</a:t>
            </a:r>
            <a:endParaRPr lang="zh-CN" altLang="en-US" sz="1600" dirty="0">
              <a:effectLst/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CN" altLang="en-US" sz="16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计算机视觉技术除了在安防领域有着较深的应用外，同时在医疗、各个场景的身份认证、购物、娱乐等提供了关键性技术解决方案。未来</a:t>
            </a:r>
            <a:r>
              <a:rPr lang="en-US" altLang="zh-CN" sz="16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5G</a:t>
            </a:r>
            <a:r>
              <a:rPr lang="zh-CN" altLang="en-US" sz="16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的到来带来的低延迟、超高速、超大带宽将会推动医疗、自动驾驶发展，同时会加大推动计算机视觉在这些行业中应用，例如医疗影像识别、自动驾驶中的影像识别等等。</a:t>
            </a:r>
          </a:p>
          <a:p>
            <a:r>
              <a:rPr lang="zh-CN" altLang="en-US" sz="16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/>
            </a:r>
            <a:br>
              <a:rPr lang="zh-CN" altLang="en-US" sz="16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</a:br>
            <a:endParaRPr lang="zh-CN" altLang="en-US" sz="1600" dirty="0">
              <a:effectLst/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altLang="zh-CN" sz="16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2.</a:t>
            </a:r>
            <a:r>
              <a:rPr lang="zh-CN" altLang="en-US" sz="16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推动数据监管和隐私保护</a:t>
            </a:r>
            <a:endParaRPr lang="zh-CN" altLang="en-US" sz="1600" dirty="0">
              <a:effectLst/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CN" altLang="en-US" sz="16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由于计算机视觉技术会运用到大量的影像数据，包括静态及动态视频等，目前国内对于这些影像数据的监管和隐私保护依旧还是空缺。随着计算机视觉技术的不断推动，大量影像的数据保护也将成为大家所关注的问题，在技术快速发展的同时如何对这些数据进行更好的保护，以及影像的版权问题等，未来都将会一一解决。</a:t>
            </a:r>
          </a:p>
          <a:p>
            <a:r>
              <a:rPr lang="zh-CN" altLang="en-US" sz="16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/>
            </a:r>
            <a:br>
              <a:rPr lang="zh-CN" altLang="en-US" sz="16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</a:br>
            <a:endParaRPr lang="zh-CN" altLang="en-US" sz="1600" dirty="0">
              <a:effectLst/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altLang="zh-CN" sz="16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3.</a:t>
            </a:r>
            <a:r>
              <a:rPr lang="zh-CN" altLang="en-US" sz="16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计算机视觉技术将更加亲近消费者</a:t>
            </a:r>
            <a:endParaRPr lang="zh-CN" altLang="en-US" sz="1600" dirty="0">
              <a:effectLst/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CN" altLang="en-US" sz="16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在未来，计算机视觉技术将会越来越多地以各种形式进入到人们日常生活中。除了苹果以外，各大手机厂商也都开始运用了人脸识别技术，如今支付宝的“刷脸”支付、购物中的图片识别、视频中的物品识别等已进入到普通的消费者生活中，未来普通消费者的家庭中将会用到更多的计算机视觉技术，如同语音识别在智能家居中的应用一样。例如目前亚马逊的</a:t>
            </a:r>
            <a:r>
              <a:rPr lang="en-US" altLang="zh-CN" sz="16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Echo Look</a:t>
            </a:r>
            <a:r>
              <a:rPr lang="zh-CN" altLang="en-US" sz="16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可以利用它面部识别技术进行家庭的安防保护，用来区分接近你家的熟人和陌生人。</a:t>
            </a:r>
          </a:p>
          <a:p>
            <a:r>
              <a:rPr lang="zh-CN" altLang="en-US" sz="16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/>
            </a:r>
            <a:br>
              <a:rPr lang="zh-CN" altLang="en-US" sz="16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</a:br>
            <a:endParaRPr lang="zh-TW" altLang="en-US" sz="16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1C38D413-AB16-46F5-8BB4-26E189104DFB}"/>
              </a:ext>
            </a:extLst>
          </p:cNvPr>
          <p:cNvSpPr txBox="1"/>
          <p:nvPr/>
        </p:nvSpPr>
        <p:spPr>
          <a:xfrm>
            <a:off x="488502" y="5214285"/>
            <a:ext cx="103286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i="0" dirty="0">
                <a:solidFill>
                  <a:schemeClr val="accent5">
                    <a:lumMod val="75000"/>
                  </a:schemeClr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总结：作为人工智能细分领域中发展最快、应用最为广泛的技术之一，它如同人工智能的“眼睛”，为各行各业捕捉和分析更多信息。随着算法的更迭、硬件算力的升级、数据的大爆发，以及未来的</a:t>
            </a:r>
            <a:r>
              <a:rPr lang="en-US" altLang="zh-CN" sz="1600" b="1" i="0" dirty="0">
                <a:solidFill>
                  <a:schemeClr val="accent5">
                    <a:lumMod val="75000"/>
                  </a:schemeClr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5G</a:t>
            </a:r>
            <a:r>
              <a:rPr lang="zh-CN" altLang="en-US" sz="1600" b="1" i="0" dirty="0">
                <a:solidFill>
                  <a:schemeClr val="accent5">
                    <a:lumMod val="75000"/>
                  </a:schemeClr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带来的高速网络，计算机视觉的应用将会有更大的想象空间。</a:t>
            </a:r>
            <a:endParaRPr lang="zh-TW" altLang="en-US" sz="1600" b="1" dirty="0">
              <a:solidFill>
                <a:schemeClr val="accent5">
                  <a:lumMod val="75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4632666"/>
      </p:ext>
    </p:extLst>
  </p:cSld>
  <p:clrMapOvr>
    <a:masterClrMapping/>
  </p:clrMapOvr>
  <p:transition spd="slow">
    <p:comb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95673" y="102386"/>
            <a:ext cx="5991872" cy="6729427"/>
          </a:xfrm>
          <a:prstGeom prst="rect">
            <a:avLst/>
          </a:prstGeom>
        </p:spPr>
      </p:pic>
      <p:sp>
        <p:nvSpPr>
          <p:cNvPr id="32771" name="文本框 6"/>
          <p:cNvSpPr txBox="1">
            <a:spLocks noChangeArrowheads="1"/>
          </p:cNvSpPr>
          <p:nvPr/>
        </p:nvSpPr>
        <p:spPr bwMode="auto">
          <a:xfrm>
            <a:off x="2917377" y="2547938"/>
            <a:ext cx="67484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7200" dirty="0">
                <a:solidFill>
                  <a:schemeClr val="bg1"/>
                </a:solidFill>
                <a:latin typeface="Impact" pitchFamily="34" charset="0"/>
              </a:rPr>
              <a:t>THANK</a:t>
            </a:r>
            <a:endParaRPr lang="zh-CN" altLang="en-US" sz="7200" dirty="0">
              <a:solidFill>
                <a:schemeClr val="bg1"/>
              </a:solidFill>
              <a:latin typeface="Impact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1637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6610"/>
          <a:stretch/>
        </p:blipFill>
        <p:spPr>
          <a:xfrm>
            <a:off x="7126764" y="2530737"/>
            <a:ext cx="974726" cy="912876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6610"/>
          <a:stretch/>
        </p:blipFill>
        <p:spPr>
          <a:xfrm>
            <a:off x="7126764" y="3750187"/>
            <a:ext cx="974726" cy="9128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6610"/>
          <a:stretch/>
        </p:blipFill>
        <p:spPr>
          <a:xfrm>
            <a:off x="7126420" y="1166169"/>
            <a:ext cx="974726" cy="9128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4363" y="2530378"/>
            <a:ext cx="5759450" cy="1392432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文本框 20"/>
          <p:cNvSpPr txBox="1">
            <a:spLocks noChangeArrowheads="1"/>
          </p:cNvSpPr>
          <p:nvPr/>
        </p:nvSpPr>
        <p:spPr bwMode="auto">
          <a:xfrm>
            <a:off x="8215446" y="1423407"/>
            <a:ext cx="3429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232525"/>
                </a:solidFill>
                <a:latin typeface="华文楷体" pitchFamily="2" charset="-122"/>
                <a:ea typeface="华文楷体" pitchFamily="2" charset="-122"/>
              </a:rPr>
              <a:t>概念</a:t>
            </a:r>
          </a:p>
        </p:txBody>
      </p:sp>
      <p:sp>
        <p:nvSpPr>
          <p:cNvPr id="4100" name="文本框 21"/>
          <p:cNvSpPr txBox="1">
            <a:spLocks noChangeArrowheads="1"/>
          </p:cNvSpPr>
          <p:nvPr/>
        </p:nvSpPr>
        <p:spPr bwMode="auto">
          <a:xfrm>
            <a:off x="7286758" y="1332919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itchFamily="34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4102" name="文本框 25"/>
          <p:cNvSpPr txBox="1">
            <a:spLocks noChangeArrowheads="1"/>
          </p:cNvSpPr>
          <p:nvPr/>
        </p:nvSpPr>
        <p:spPr bwMode="auto">
          <a:xfrm>
            <a:off x="8261828" y="3922051"/>
            <a:ext cx="3429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232525"/>
                </a:solidFill>
                <a:latin typeface="华文楷体" pitchFamily="2" charset="-122"/>
                <a:ea typeface="华文楷体" pitchFamily="2" charset="-122"/>
              </a:rPr>
              <a:t>模型及应用介绍</a:t>
            </a:r>
          </a:p>
        </p:txBody>
      </p:sp>
      <p:sp>
        <p:nvSpPr>
          <p:cNvPr id="4103" name="文本框 26"/>
          <p:cNvSpPr txBox="1">
            <a:spLocks noChangeArrowheads="1"/>
          </p:cNvSpPr>
          <p:nvPr/>
        </p:nvSpPr>
        <p:spPr bwMode="auto">
          <a:xfrm>
            <a:off x="7287102" y="2719649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4105" name="文本框 28"/>
          <p:cNvSpPr txBox="1">
            <a:spLocks noChangeArrowheads="1"/>
          </p:cNvSpPr>
          <p:nvPr/>
        </p:nvSpPr>
        <p:spPr bwMode="auto">
          <a:xfrm>
            <a:off x="8261828" y="2738938"/>
            <a:ext cx="3429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232525"/>
                </a:solidFill>
                <a:latin typeface="华文楷体" pitchFamily="2" charset="-122"/>
                <a:ea typeface="华文楷体" pitchFamily="2" charset="-122"/>
              </a:rPr>
              <a:t>历史发展</a:t>
            </a:r>
          </a:p>
        </p:txBody>
      </p:sp>
      <p:sp>
        <p:nvSpPr>
          <p:cNvPr id="4106" name="文本框 29"/>
          <p:cNvSpPr txBox="1">
            <a:spLocks noChangeArrowheads="1"/>
          </p:cNvSpPr>
          <p:nvPr/>
        </p:nvSpPr>
        <p:spPr bwMode="auto">
          <a:xfrm>
            <a:off x="7287102" y="3924749"/>
            <a:ext cx="5969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4109" name="文本框 33"/>
          <p:cNvSpPr txBox="1">
            <a:spLocks noChangeArrowheads="1"/>
          </p:cNvSpPr>
          <p:nvPr/>
        </p:nvSpPr>
        <p:spPr bwMode="auto">
          <a:xfrm>
            <a:off x="7048500" y="4873625"/>
            <a:ext cx="5969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4114" name="文本框 32"/>
          <p:cNvSpPr txBox="1">
            <a:spLocks noChangeArrowheads="1"/>
          </p:cNvSpPr>
          <p:nvPr/>
        </p:nvSpPr>
        <p:spPr bwMode="auto">
          <a:xfrm>
            <a:off x="1441450" y="2717800"/>
            <a:ext cx="4445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6600" dirty="0">
                <a:solidFill>
                  <a:schemeClr val="bg1"/>
                </a:solidFill>
                <a:latin typeface="Impact" pitchFamily="34" charset="0"/>
              </a:rPr>
              <a:t>目录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D5DBF7CE-27CC-4483-ACB0-63A8C6769D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6610"/>
          <a:stretch/>
        </p:blipFill>
        <p:spPr>
          <a:xfrm>
            <a:off x="7189654" y="4969637"/>
            <a:ext cx="911492" cy="912876"/>
          </a:xfrm>
          <a:prstGeom prst="rect">
            <a:avLst/>
          </a:prstGeom>
        </p:spPr>
      </p:pic>
      <p:sp>
        <p:nvSpPr>
          <p:cNvPr id="17" name="文本框 25">
            <a:extLst>
              <a:ext uri="{FF2B5EF4-FFF2-40B4-BE49-F238E27FC236}">
                <a16:creationId xmlns:a16="http://schemas.microsoft.com/office/drawing/2014/main" xmlns="" id="{250EA15C-B494-4BDD-83BE-512DBAF7D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718" y="5141501"/>
            <a:ext cx="32065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232525"/>
                </a:solidFill>
                <a:latin typeface="华文楷体" pitchFamily="2" charset="-122"/>
                <a:ea typeface="华文楷体" pitchFamily="2" charset="-122"/>
              </a:rPr>
              <a:t>未来趋势</a:t>
            </a:r>
          </a:p>
        </p:txBody>
      </p:sp>
      <p:sp>
        <p:nvSpPr>
          <p:cNvPr id="18" name="文本框 29">
            <a:extLst>
              <a:ext uri="{FF2B5EF4-FFF2-40B4-BE49-F238E27FC236}">
                <a16:creationId xmlns:a16="http://schemas.microsoft.com/office/drawing/2014/main" xmlns="" id="{79060706-0F23-4B97-9498-90E2129BC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795" y="5149850"/>
            <a:ext cx="55817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865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100" grpId="0"/>
      <p:bldP spid="4102" grpId="0"/>
      <p:bldP spid="4103" grpId="0"/>
      <p:bldP spid="4105" grpId="0"/>
      <p:bldP spid="4106" grpId="0"/>
      <p:bldP spid="4114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1617"/>
          <a:stretch/>
        </p:blipFill>
        <p:spPr>
          <a:xfrm>
            <a:off x="3921126" y="982823"/>
            <a:ext cx="4537074" cy="4503577"/>
          </a:xfrm>
          <a:prstGeom prst="rect">
            <a:avLst/>
          </a:prstGeom>
        </p:spPr>
      </p:pic>
      <p:sp>
        <p:nvSpPr>
          <p:cNvPr id="5122" name="文本框 13"/>
          <p:cNvSpPr txBox="1">
            <a:spLocks noChangeArrowheads="1"/>
          </p:cNvSpPr>
          <p:nvPr/>
        </p:nvSpPr>
        <p:spPr bwMode="auto">
          <a:xfrm>
            <a:off x="3157537" y="2846788"/>
            <a:ext cx="62235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概念</a:t>
            </a:r>
          </a:p>
        </p:txBody>
      </p:sp>
      <p:sp>
        <p:nvSpPr>
          <p:cNvPr id="5124" name="文本框 2"/>
          <p:cNvSpPr txBox="1">
            <a:spLocks noChangeArrowheads="1"/>
          </p:cNvSpPr>
          <p:nvPr/>
        </p:nvSpPr>
        <p:spPr bwMode="auto">
          <a:xfrm>
            <a:off x="5321301" y="1531939"/>
            <a:ext cx="160972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9600" dirty="0">
                <a:solidFill>
                  <a:schemeClr val="bg1"/>
                </a:solidFill>
                <a:latin typeface="Impact" pitchFamily="34" charset="0"/>
              </a:rPr>
              <a:t>1</a:t>
            </a:r>
            <a:endParaRPr lang="zh-CN" altLang="en-US" sz="9600" dirty="0">
              <a:solidFill>
                <a:schemeClr val="bg1"/>
              </a:solidFill>
              <a:latin typeface="Impact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4093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44"/>
          <p:cNvSpPr txBox="1">
            <a:spLocks noChangeArrowheads="1"/>
          </p:cNvSpPr>
          <p:nvPr/>
        </p:nvSpPr>
        <p:spPr bwMode="auto">
          <a:xfrm>
            <a:off x="1069976" y="262086"/>
            <a:ext cx="3521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232525"/>
                </a:solidFill>
                <a:latin typeface="华文楷体" pitchFamily="2" charset="-122"/>
                <a:ea typeface="华文楷体" pitchFamily="2" charset="-122"/>
              </a:rPr>
              <a:t>概念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7867" y="982134"/>
            <a:ext cx="44026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人工神经网络（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Artificial Neural Network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ANN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）简称神经网络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(NN)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，是基于</a:t>
            </a:r>
            <a:r>
              <a:rPr lang="zh-CN" altLang="en-US" sz="2000" dirty="0">
                <a:solidFill>
                  <a:schemeClr val="accent1"/>
                </a:solidFill>
                <a:latin typeface="华文楷体" pitchFamily="2" charset="-122"/>
                <a:ea typeface="华文楷体" pitchFamily="2" charset="-122"/>
              </a:rPr>
              <a:t>生物学中神经网络的基本原理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，在理解和抽象了人脑结构和外界刺激响应机制后，以</a:t>
            </a:r>
            <a:r>
              <a:rPr lang="zh-CN" altLang="en-US" sz="2000" dirty="0">
                <a:solidFill>
                  <a:schemeClr val="accent1"/>
                </a:solidFill>
                <a:latin typeface="华文楷体" pitchFamily="2" charset="-122"/>
                <a:ea typeface="华文楷体" pitchFamily="2" charset="-122"/>
              </a:rPr>
              <a:t>网络拓扑知识为理论基础，模拟人脑的神经系统对复杂信息的处理机制的一种数学模型。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ED05C320-C78E-4280-89C5-2B0065294E04}"/>
              </a:ext>
            </a:extLst>
          </p:cNvPr>
          <p:cNvSpPr txBox="1"/>
          <p:nvPr/>
        </p:nvSpPr>
        <p:spPr>
          <a:xfrm>
            <a:off x="6096000" y="4195257"/>
            <a:ext cx="54505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神经网络，顾名思义。是人脑神经系统的简单抽象。神经系统由大量的神经元组成。神经元与其他神经元相连，构成一个庞大网络，用来处理信息。神经元由细胞体和突触组成，细胞体用来接收和处理信息，突触用来向其他的的神经元细胞体传递信息。</a:t>
            </a:r>
            <a:endParaRPr lang="zh-TW" altLang="en-US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AA5645F9-B7E0-407F-BB9B-00AA3EA639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14682" y="723751"/>
            <a:ext cx="4901135" cy="275774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E5D86060-C156-495F-BCFB-6462D471E03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37" t="6003" r="1053" b="3234"/>
          <a:stretch/>
        </p:blipFill>
        <p:spPr>
          <a:xfrm>
            <a:off x="261938" y="3739876"/>
            <a:ext cx="5450541" cy="275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58506908"/>
      </p:ext>
    </p:extLst>
  </p:cSld>
  <p:clrMapOvr>
    <a:masterClrMapping/>
  </p:clrMapOvr>
  <p:transition spd="slow" advTm="4593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1617"/>
          <a:stretch/>
        </p:blipFill>
        <p:spPr>
          <a:xfrm>
            <a:off x="3870326" y="982823"/>
            <a:ext cx="4537074" cy="4503577"/>
          </a:xfrm>
          <a:prstGeom prst="rect">
            <a:avLst/>
          </a:prstGeom>
        </p:spPr>
      </p:pic>
      <p:sp>
        <p:nvSpPr>
          <p:cNvPr id="12" name="文本框 13"/>
          <p:cNvSpPr txBox="1">
            <a:spLocks noChangeArrowheads="1"/>
          </p:cNvSpPr>
          <p:nvPr/>
        </p:nvSpPr>
        <p:spPr bwMode="auto">
          <a:xfrm>
            <a:off x="3157538" y="2846788"/>
            <a:ext cx="60642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chemeClr val="bg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历史发展</a:t>
            </a: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5321301" y="1531939"/>
            <a:ext cx="160972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9600" dirty="0">
                <a:solidFill>
                  <a:schemeClr val="bg1"/>
                </a:solidFill>
                <a:latin typeface="Impact" pitchFamily="34" charset="0"/>
              </a:rPr>
              <a:t>2</a:t>
            </a:r>
            <a:endParaRPr lang="zh-CN" altLang="en-US" sz="9600" dirty="0">
              <a:solidFill>
                <a:schemeClr val="bg1"/>
              </a:solidFill>
              <a:latin typeface="Impact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5473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>
            <a:extLst>
              <a:ext uri="{FF2B5EF4-FFF2-40B4-BE49-F238E27FC236}">
                <a16:creationId xmlns:a16="http://schemas.microsoft.com/office/drawing/2014/main" xmlns="" id="{5F77549B-4A1B-4632-B052-91C4919A8265}"/>
              </a:ext>
            </a:extLst>
          </p:cNvPr>
          <p:cNvSpPr>
            <a:spLocks noGrp="1"/>
          </p:cNvSpPr>
          <p:nvPr/>
        </p:nvSpPr>
        <p:spPr bwMode="auto">
          <a:xfrm>
            <a:off x="539839" y="1638832"/>
            <a:ext cx="10587038" cy="424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等线" charset="-122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等线" charset="-122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等线" charset="-122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等线" charset="-122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等线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带有一层隐藏节点或没有隐层节点，又称为浅层学习（</a:t>
            </a:r>
            <a:r>
              <a:rPr lang="en-US" altLang="zh-CN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Shallow Learning</a:t>
            </a:r>
            <a:r>
              <a:rPr lang="zh-CN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，</a:t>
            </a:r>
            <a:r>
              <a:rPr lang="en-US" altLang="zh-CN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SL</a:t>
            </a:r>
            <a:r>
              <a:rPr lang="zh-CN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）方法。</a:t>
            </a:r>
            <a:endParaRPr lang="en-US" altLang="zh-CN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1"/>
            <a:r>
              <a:rPr lang="en-US" altLang="zh-CN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20</a:t>
            </a:r>
            <a:r>
              <a:rPr lang="zh-CN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世纪</a:t>
            </a:r>
            <a:r>
              <a:rPr lang="en-US" altLang="zh-CN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80</a:t>
            </a:r>
            <a:r>
              <a:rPr lang="zh-CN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年代末提出</a:t>
            </a:r>
            <a:r>
              <a:rPr lang="zh-CN" altLang="en-US" sz="2000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反向传播</a:t>
            </a:r>
            <a:r>
              <a:rPr lang="zh-CN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（</a:t>
            </a:r>
            <a:r>
              <a:rPr lang="en-US" altLang="zh-CN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BP</a:t>
            </a:r>
            <a:r>
              <a:rPr lang="zh-CN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）算法使得人工神经网络可以从大量训练样本中学习规律。</a:t>
            </a:r>
            <a:endParaRPr lang="en-US" altLang="zh-CN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1"/>
            <a:r>
              <a:rPr lang="en-US" altLang="zh-CN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20</a:t>
            </a:r>
            <a:r>
              <a:rPr lang="zh-CN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世纪</a:t>
            </a:r>
            <a:r>
              <a:rPr lang="en-US" altLang="zh-CN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90</a:t>
            </a:r>
            <a:r>
              <a:rPr lang="zh-CN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年代，</a:t>
            </a:r>
            <a:r>
              <a:rPr lang="zh-CN" altLang="en-US" sz="2000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支持向量机</a:t>
            </a:r>
            <a:r>
              <a:rPr lang="zh-CN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等机器学习方法被提出。</a:t>
            </a:r>
            <a:endParaRPr lang="en-US" altLang="zh-CN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CN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通过深度学习得到的深度网络结构是深层次的网络结构，称为深度神经网络（</a:t>
            </a:r>
            <a:r>
              <a:rPr lang="en-US" altLang="zh-CN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Deep Neural Network</a:t>
            </a:r>
            <a:r>
              <a:rPr lang="zh-CN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，</a:t>
            </a:r>
            <a:r>
              <a:rPr lang="en-US" altLang="zh-CN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DNN</a:t>
            </a:r>
            <a:r>
              <a:rPr lang="zh-CN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）。</a:t>
            </a:r>
            <a:endParaRPr lang="en-US" altLang="zh-CN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1"/>
            <a:r>
              <a:rPr lang="en-US" altLang="zh-CN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2006</a:t>
            </a:r>
            <a:r>
              <a:rPr lang="zh-CN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年，加拿大多伦多大学教授</a:t>
            </a:r>
            <a:r>
              <a:rPr lang="en-US" altLang="zh-CN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Geoffrey Hinton</a:t>
            </a:r>
            <a:r>
              <a:rPr lang="zh-CN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和他的学生</a:t>
            </a:r>
            <a:r>
              <a:rPr lang="en-US" altLang="zh-CN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Ruslan </a:t>
            </a:r>
            <a:r>
              <a:rPr lang="en-US" altLang="zh-CN" sz="2000" dirty="0" err="1">
                <a:latin typeface="DFKai-SB" panose="03000509000000000000" pitchFamily="65" charset="-120"/>
                <a:ea typeface="DFKai-SB" panose="03000509000000000000" pitchFamily="65" charset="-120"/>
              </a:rPr>
              <a:t>Salakhutdinov</a:t>
            </a:r>
            <a:r>
              <a:rPr lang="zh-CN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提出</a:t>
            </a:r>
            <a:r>
              <a:rPr lang="zh-CN" altLang="en-US" sz="2000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深度学习</a:t>
            </a:r>
            <a:r>
              <a:rPr lang="zh-CN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（</a:t>
            </a:r>
            <a:r>
              <a:rPr lang="en-US" altLang="zh-CN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Deep Learning</a:t>
            </a:r>
            <a:r>
              <a:rPr lang="zh-CN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，</a:t>
            </a:r>
            <a:r>
              <a:rPr lang="en-US" altLang="zh-CN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DL</a:t>
            </a:r>
            <a:r>
              <a:rPr lang="zh-CN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），掀起了深度学习的热潮</a:t>
            </a:r>
            <a:endParaRPr lang="en-US" altLang="zh-CN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AD31E2E-4645-4B7A-959C-BBDF980597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41">
            <a:extLst>
              <a:ext uri="{FF2B5EF4-FFF2-40B4-BE49-F238E27FC236}">
                <a16:creationId xmlns:a16="http://schemas.microsoft.com/office/drawing/2014/main" xmlns="" id="{03EC2612-6607-44EE-9E2B-04DC7528DA2E}"/>
              </a:ext>
            </a:extLst>
          </p:cNvPr>
          <p:cNvSpPr txBox="1"/>
          <p:nvPr/>
        </p:nvSpPr>
        <p:spPr>
          <a:xfrm>
            <a:off x="1117600" y="237067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DFKai-SB" pitchFamily="65" charset="-120"/>
                <a:ea typeface="DFKai-SB" pitchFamily="65" charset="-120"/>
              </a:rPr>
              <a:t>发展</a:t>
            </a:r>
          </a:p>
        </p:txBody>
      </p:sp>
    </p:spTree>
    <p:extLst>
      <p:ext uri="{BB962C8B-B14F-4D97-AF65-F5344CB8AC3E}">
        <p14:creationId xmlns:p14="http://schemas.microsoft.com/office/powerpoint/2010/main" xmlns="" val="356467759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1617"/>
          <a:stretch/>
        </p:blipFill>
        <p:spPr>
          <a:xfrm>
            <a:off x="3921126" y="982823"/>
            <a:ext cx="4537074" cy="4503577"/>
          </a:xfrm>
          <a:prstGeom prst="rect">
            <a:avLst/>
          </a:prstGeom>
        </p:spPr>
      </p:pic>
      <p:sp>
        <p:nvSpPr>
          <p:cNvPr id="9" name="文本框 13"/>
          <p:cNvSpPr txBox="1">
            <a:spLocks noChangeArrowheads="1"/>
          </p:cNvSpPr>
          <p:nvPr/>
        </p:nvSpPr>
        <p:spPr bwMode="auto">
          <a:xfrm>
            <a:off x="3157538" y="2846788"/>
            <a:ext cx="60642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模型及应用介绍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5321301" y="1531939"/>
            <a:ext cx="160972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9600" dirty="0">
                <a:solidFill>
                  <a:schemeClr val="bg1"/>
                </a:solidFill>
                <a:latin typeface="Impact" pitchFamily="34" charset="0"/>
              </a:rPr>
              <a:t>3</a:t>
            </a:r>
            <a:endParaRPr lang="zh-CN" altLang="en-US" sz="9600" dirty="0">
              <a:solidFill>
                <a:schemeClr val="bg1"/>
              </a:solidFill>
              <a:latin typeface="Impact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5759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09D9ECC5-45EC-4606-B0BA-41E33AD430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>
            <a:extLst>
              <a:ext uri="{FF2B5EF4-FFF2-40B4-BE49-F238E27FC236}">
                <a16:creationId xmlns:a16="http://schemas.microsoft.com/office/drawing/2014/main" xmlns="" id="{DC55DDB1-7594-4063-94F8-16D053F4E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976" y="262086"/>
            <a:ext cx="3521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232525"/>
                </a:solidFill>
                <a:latin typeface="华文楷体" pitchFamily="2" charset="-122"/>
                <a:ea typeface="华文楷体" pitchFamily="2" charset="-122"/>
              </a:rPr>
              <a:t>模型介绍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5015228-37F7-41DF-A442-6CB601EC7BA1}"/>
              </a:ext>
            </a:extLst>
          </p:cNvPr>
          <p:cNvSpPr txBox="1"/>
          <p:nvPr/>
        </p:nvSpPr>
        <p:spPr>
          <a:xfrm>
            <a:off x="313392" y="1161803"/>
            <a:ext cx="11941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b="0" i="0" dirty="0">
                <a:solidFill>
                  <a:srgbClr val="333333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1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、神经元数学模型：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069A5490-174A-4474-8AF1-A303B3C22952}"/>
              </a:ext>
            </a:extLst>
          </p:cNvPr>
          <p:cNvSpPr txBox="1"/>
          <p:nvPr/>
        </p:nvSpPr>
        <p:spPr>
          <a:xfrm>
            <a:off x="163534" y="1878755"/>
            <a:ext cx="491751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1943</a:t>
            </a:r>
            <a:r>
              <a:rPr lang="zh-CN" altLang="en-US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年，美国神经心理学家麦克洛奇和数学家皮兹提出神经元的数学模型（</a:t>
            </a:r>
            <a:r>
              <a:rPr lang="en-US" altLang="zh-CN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P-M</a:t>
            </a:r>
            <a:r>
              <a:rPr lang="zh-CN" altLang="en-US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模型）。此后，根据神经元的结构和功能不同，先后提出的神经元模型有几百种之多。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神经元的标准、统一的数学模型，由三部分组成：即加权求和、线性动态系统和非线性函数映射。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A2035A6B-87D0-4FCE-ACEE-2DC4986FB166}"/>
              </a:ext>
            </a:extLst>
          </p:cNvPr>
          <p:cNvSpPr txBox="1"/>
          <p:nvPr/>
        </p:nvSpPr>
        <p:spPr>
          <a:xfrm>
            <a:off x="163534" y="5096032"/>
            <a:ext cx="109600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上图中的</a:t>
            </a:r>
            <a:r>
              <a:rPr lang="en-US" altLang="zh-CN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y</a:t>
            </a:r>
            <a:r>
              <a:rPr lang="zh-CN" altLang="en-US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被称作激活函数，激活函数的目的是在模型中引入非线性。如果没有激活函数，那么无论你的神经网络有多少层，最终都是一个线性映射，单纯的线性映射无法解决线性不可分问题。引入非线性可以让模型解决线性不可分问题。</a:t>
            </a:r>
            <a:endParaRPr lang="en-US" altLang="zh-CN" dirty="0">
              <a:solidFill>
                <a:schemeClr val="accent4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激发函数</a:t>
            </a:r>
            <a:r>
              <a:rPr lang="en-US" altLang="zh-CN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f</a:t>
            </a:r>
            <a:r>
              <a:rPr lang="zh-CN" altLang="en-US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有多种形式其中最常见的有以下三种：阶跃型、线性型、</a:t>
            </a:r>
            <a:r>
              <a:rPr lang="en-US" altLang="zh-CN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S</a:t>
            </a:r>
            <a:r>
              <a:rPr lang="zh-CN" altLang="en-US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型</a:t>
            </a:r>
            <a:endParaRPr lang="zh-TW" altLang="en-US" dirty="0">
              <a:solidFill>
                <a:schemeClr val="accent4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B249D892-0ECC-4BA1-95BF-42584C890EA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98000" y="1272480"/>
            <a:ext cx="6565961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074125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55F9969-592C-477F-83FB-192051643C62}"/>
              </a:ext>
            </a:extLst>
          </p:cNvPr>
          <p:cNvSpPr txBox="1"/>
          <p:nvPr/>
        </p:nvSpPr>
        <p:spPr>
          <a:xfrm>
            <a:off x="501839" y="324958"/>
            <a:ext cx="545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2</a:t>
            </a:r>
            <a:r>
              <a:rPr lang="zh-CN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、神经网络分类</a:t>
            </a:r>
            <a:endParaRPr lang="zh-TW" altLang="en-US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D7CC350F-6053-4E7F-8C7F-74C06F1EBA88}"/>
              </a:ext>
            </a:extLst>
          </p:cNvPr>
          <p:cNvSpPr txBox="1"/>
          <p:nvPr/>
        </p:nvSpPr>
        <p:spPr>
          <a:xfrm>
            <a:off x="501839" y="973821"/>
            <a:ext cx="1194154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按性能分：连续型和离散型网络，或确定型和随机型网络。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按拓扑结构分：前向网络和反馈网络。（目前主要分类）</a:t>
            </a:r>
          </a:p>
          <a:p>
            <a:pPr algn="just"/>
            <a:r>
              <a:rPr lang="zh-CN" altLang="en-US" sz="2000" b="0" i="0" dirty="0">
                <a:solidFill>
                  <a:srgbClr val="333333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   前向网络有自适应线性神经网络、单层感知器、多层感知器、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BP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等。</a:t>
            </a:r>
          </a:p>
          <a:p>
            <a:pPr algn="just"/>
            <a:r>
              <a:rPr lang="zh-CN" altLang="en-US" sz="2000" b="0" i="0" dirty="0">
                <a:solidFill>
                  <a:srgbClr val="333333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   反馈网络有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Hopfield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、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Hamming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、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BAM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等。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按学习方法分：有教师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(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监督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)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的学习网络和无教师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(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监督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)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的学习网络。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按连接突触性质分：一阶线性关联网络和高阶非线性关联网络。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5A1FAE3-A7F6-4091-B563-78783EBFE165}"/>
              </a:ext>
            </a:extLst>
          </p:cNvPr>
          <p:cNvSpPr txBox="1"/>
          <p:nvPr/>
        </p:nvSpPr>
        <p:spPr>
          <a:xfrm>
            <a:off x="501839" y="3349613"/>
            <a:ext cx="6221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、神经网络部分类型及其应用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7673A7D-92B3-426B-9456-606D7B56FB9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37954" y="3580445"/>
            <a:ext cx="5476875" cy="30099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431CD871-68A9-4908-B33D-6E665F422379}"/>
              </a:ext>
            </a:extLst>
          </p:cNvPr>
          <p:cNvSpPr txBox="1"/>
          <p:nvPr/>
        </p:nvSpPr>
        <p:spPr>
          <a:xfrm>
            <a:off x="488671" y="4115965"/>
            <a:ext cx="547687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感知器模型也称为单层神经网络。</a:t>
            </a:r>
            <a:endParaRPr lang="en-US" altLang="zh-CN" sz="1600" dirty="0">
              <a:solidFill>
                <a:schemeClr val="accent4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CN" altLang="en-US" sz="1400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这个神经网络只包含两层</a:t>
            </a:r>
            <a:r>
              <a:rPr lang="en-US" altLang="zh-CN" sz="1400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:</a:t>
            </a:r>
            <a:r>
              <a:rPr lang="zh-CN" altLang="en-US" sz="1400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输入层、输出层。</a:t>
            </a:r>
          </a:p>
          <a:p>
            <a:r>
              <a:rPr lang="zh-CN" altLang="en-US" sz="1400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这类神经网络没有隐藏层。它接受输入并计算每个节点的加权。然后，它使用激活函数</a:t>
            </a:r>
            <a:r>
              <a:rPr lang="en-US" altLang="zh-CN" sz="1400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(</a:t>
            </a:r>
            <a:r>
              <a:rPr lang="zh-CN" altLang="en-US" sz="1400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大多数是</a:t>
            </a:r>
            <a:r>
              <a:rPr lang="en-US" altLang="zh-CN" sz="1400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S</a:t>
            </a:r>
            <a:r>
              <a:rPr lang="zh-CN" altLang="en-US" sz="1400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型函数</a:t>
            </a:r>
            <a:r>
              <a:rPr lang="en-US" altLang="zh-CN" sz="1400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)</a:t>
            </a:r>
            <a:r>
              <a:rPr lang="zh-CN" altLang="en-US" sz="1400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进行分类。</a:t>
            </a:r>
          </a:p>
          <a:p>
            <a:r>
              <a:rPr lang="zh-CN" altLang="en-US" sz="1400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应用</a:t>
            </a:r>
            <a:r>
              <a:rPr lang="en-US" altLang="zh-CN" sz="1400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:</a:t>
            </a:r>
            <a:endParaRPr lang="zh-CN" altLang="en-US" sz="1400" dirty="0">
              <a:solidFill>
                <a:schemeClr val="accent4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CN" altLang="en-US" sz="1400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编码数据库</a:t>
            </a:r>
            <a:r>
              <a:rPr lang="en-US" altLang="zh-CN" sz="1400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(</a:t>
            </a:r>
            <a:r>
              <a:rPr lang="zh-CN" altLang="en-US" sz="1400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多层感知器</a:t>
            </a:r>
            <a:r>
              <a:rPr lang="en-US" altLang="zh-CN" sz="1400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)</a:t>
            </a:r>
          </a:p>
          <a:p>
            <a:r>
              <a:rPr lang="zh-CN" altLang="en-US" sz="1400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监控访问数据</a:t>
            </a:r>
            <a:r>
              <a:rPr lang="en-US" altLang="zh-CN" sz="1400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(</a:t>
            </a:r>
            <a:r>
              <a:rPr lang="zh-CN" altLang="en-US" sz="1400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多层感知器</a:t>
            </a:r>
            <a:r>
              <a:rPr lang="en-US" altLang="zh-CN" sz="1400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02912583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2|5.2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1|0.8|0.6|0.8|0.6|1.1|0.7|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4|0.4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9|2.2|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|2.2|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1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lnDef>
  </a:objectDefaults>
  <a:extraClrSchemeLst>
    <a:extraClrScheme>
      <a:clrScheme name="1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Pages>0</Pages>
  <Words>1120</Words>
  <Characters>0</Characters>
  <Application>Microsoft Office PowerPoint</Application>
  <DocSecurity>0</DocSecurity>
  <PresentationFormat>自定义</PresentationFormat>
  <Lines>0</Lines>
  <Paragraphs>95</Paragraphs>
  <Slides>14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1_Office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description>锐旗设计；https://9ppt.taobao.com</dc:description>
  <cp:lastModifiedBy>DSHH</cp:lastModifiedBy>
  <cp:revision>553</cp:revision>
  <dcterms:created xsi:type="dcterms:W3CDTF">2015-07-10T05:07:58Z</dcterms:created>
  <dcterms:modified xsi:type="dcterms:W3CDTF">2020-12-28T14:14:25Z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