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4" r:id="rId8"/>
    <p:sldId id="273" r:id="rId9"/>
    <p:sldId id="265" r:id="rId10"/>
    <p:sldId id="263" r:id="rId11"/>
    <p:sldId id="266" r:id="rId12"/>
    <p:sldId id="274" r:id="rId13"/>
    <p:sldId id="275" r:id="rId14"/>
    <p:sldId id="267" r:id="rId15"/>
    <p:sldId id="269" r:id="rId16"/>
    <p:sldId id="268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71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593A7FD-AE2B-45D9-947C-022A771B1334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008A40-C664-48A8-95BE-57A017BD6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800"/>
            <a:ext cx="7406640" cy="1472184"/>
          </a:xfrm>
        </p:spPr>
        <p:txBody>
          <a:bodyPr/>
          <a:lstStyle/>
          <a:p>
            <a:pPr algn="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9718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Rushali Patil 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419600" y="2667000"/>
            <a:ext cx="3200400" cy="2514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810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438400" y="2590800"/>
            <a:ext cx="29718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524000"/>
            <a:ext cx="42672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SELECT</a:t>
            </a:r>
            <a:r>
              <a:rPr lang="en-US" dirty="0"/>
              <a:t> columns  </a:t>
            </a:r>
          </a:p>
          <a:p>
            <a:r>
              <a:rPr lang="en-US" b="1" dirty="0"/>
              <a:t>FROM</a:t>
            </a:r>
            <a:r>
              <a:rPr lang="en-US" dirty="0"/>
              <a:t> table1  </a:t>
            </a:r>
          </a:p>
          <a:p>
            <a:r>
              <a:rPr lang="en-US" b="1" dirty="0"/>
              <a:t>LEFT [OUTER] JOIN</a:t>
            </a:r>
            <a:r>
              <a:rPr lang="en-US" dirty="0"/>
              <a:t> table2  </a:t>
            </a:r>
          </a:p>
          <a:p>
            <a:r>
              <a:rPr lang="en-US" b="1" dirty="0"/>
              <a:t>ON</a:t>
            </a:r>
            <a:r>
              <a:rPr lang="en-US" dirty="0"/>
              <a:t> table1.</a:t>
            </a:r>
            <a:r>
              <a:rPr lang="en-US" b="1" dirty="0"/>
              <a:t>column</a:t>
            </a:r>
            <a:r>
              <a:rPr lang="en-US" dirty="0"/>
              <a:t> = table2.</a:t>
            </a:r>
            <a:r>
              <a:rPr lang="en-US" b="1" dirty="0"/>
              <a:t>column</a:t>
            </a:r>
            <a:r>
              <a:rPr lang="en-US" dirty="0"/>
              <a:t>; 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314700" y="41529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57600"/>
            <a:ext cx="47244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/>
              <a:t>SELECT</a:t>
            </a:r>
            <a:r>
              <a:rPr lang="en-US" dirty="0"/>
              <a:t>  </a:t>
            </a:r>
            <a:r>
              <a:rPr lang="en-US" dirty="0" err="1"/>
              <a:t>officers.officer_name</a:t>
            </a:r>
            <a:r>
              <a:rPr lang="en-US" dirty="0"/>
              <a:t>, </a:t>
            </a:r>
            <a:r>
              <a:rPr lang="en-US" dirty="0" err="1"/>
              <a:t>officers.address</a:t>
            </a:r>
            <a:r>
              <a:rPr lang="en-US" dirty="0"/>
              <a:t>, </a:t>
            </a:r>
            <a:r>
              <a:rPr lang="en-US" dirty="0" err="1"/>
              <a:t>students.course_name</a:t>
            </a:r>
            <a:r>
              <a:rPr lang="en-US" dirty="0"/>
              <a:t>  </a:t>
            </a:r>
          </a:p>
          <a:p>
            <a:r>
              <a:rPr lang="en-US" b="1" dirty="0"/>
              <a:t>FROM</a:t>
            </a:r>
            <a:r>
              <a:rPr lang="en-US" dirty="0"/>
              <a:t> officers  </a:t>
            </a:r>
          </a:p>
          <a:p>
            <a:r>
              <a:rPr lang="en-US" b="1" dirty="0"/>
              <a:t>LEFT JOIN</a:t>
            </a:r>
            <a:r>
              <a:rPr lang="en-US" dirty="0"/>
              <a:t> students  </a:t>
            </a:r>
          </a:p>
          <a:p>
            <a:r>
              <a:rPr lang="en-US" b="1" dirty="0"/>
              <a:t>ON</a:t>
            </a:r>
            <a:r>
              <a:rPr lang="en-US" dirty="0"/>
              <a:t> </a:t>
            </a:r>
            <a:r>
              <a:rPr lang="en-US" dirty="0" err="1"/>
              <a:t>officers.officer_id</a:t>
            </a:r>
            <a:r>
              <a:rPr lang="en-US" dirty="0"/>
              <a:t> = </a:t>
            </a:r>
            <a:r>
              <a:rPr lang="en-US" dirty="0" err="1"/>
              <a:t>students.student_id</a:t>
            </a:r>
            <a:r>
              <a:rPr lang="en-US" dirty="0"/>
              <a:t>;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899160"/>
          <a:ext cx="7162800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  <a:gridCol w="2971800"/>
                <a:gridCol w="2209800"/>
              </a:tblGrid>
              <a:tr h="34806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HoD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XYZ</a:t>
                      </a:r>
                      <a:endParaRPr lang="en-US" dirty="0"/>
                    </a:p>
                  </a:txBody>
                  <a:tcPr/>
                </a:tc>
              </a:tr>
              <a:tr h="601681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ABC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LDA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PRS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</a:t>
                      </a:r>
                      <a:r>
                        <a:rPr lang="en-US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 PQR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KK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19600"/>
          <a:ext cx="7848600" cy="22612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239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7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Table</a:t>
            </a:r>
            <a:endParaRPr lang="en-US" b="1" dirty="0"/>
          </a:p>
        </p:txBody>
      </p:sp>
      <p:sp>
        <p:nvSpPr>
          <p:cNvPr id="8" name="Oval Callout 7"/>
          <p:cNvSpPr/>
          <p:nvPr/>
        </p:nvSpPr>
        <p:spPr>
          <a:xfrm>
            <a:off x="2362200" y="533400"/>
            <a:ext cx="2286000" cy="3810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Primary Key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724400" y="3962400"/>
            <a:ext cx="2971800" cy="4572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Foreign Key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181600"/>
          </a:xfrm>
        </p:spPr>
        <p:txBody>
          <a:bodyPr/>
          <a:lstStyle/>
          <a:p>
            <a:r>
              <a:rPr lang="en-US" dirty="0" smtClean="0"/>
              <a:t>Student’s Branch Code, Branch Name </a:t>
            </a:r>
            <a:r>
              <a:rPr lang="en-US" dirty="0" err="1" smtClean="0"/>
              <a:t>RollNo</a:t>
            </a:r>
            <a:r>
              <a:rPr lang="en-US" dirty="0" smtClean="0"/>
              <a:t>, </a:t>
            </a:r>
            <a:r>
              <a:rPr lang="en-US" dirty="0" err="1" smtClean="0"/>
              <a:t>S_Name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438400"/>
          <a:ext cx="7467600" cy="475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2728"/>
                <a:gridCol w="2873472"/>
                <a:gridCol w="1429776"/>
                <a:gridCol w="2151624"/>
              </a:tblGrid>
              <a:tr h="38353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83535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383535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</a:tr>
              <a:tr h="854753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</a:tr>
              <a:tr h="671186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Electronics &amp; Telecommunications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</a:tr>
              <a:tr h="671186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3535"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</a:t>
                      </a:r>
                      <a:r>
                        <a:rPr lang="en-US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</a:tr>
              <a:tr h="383535"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</a:tr>
              <a:tr h="383535"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Mechanical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1981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It is similar to the left join clause except that the treatment of tables is reversed. </a:t>
            </a:r>
          </a:p>
          <a:p>
            <a:pPr algn="just"/>
            <a:r>
              <a:rPr lang="en-US" dirty="0" smtClean="0"/>
              <a:t>The right join starts selecting data from the right table instead of the left table.</a:t>
            </a:r>
          </a:p>
          <a:p>
            <a:pPr algn="just"/>
            <a:r>
              <a:rPr lang="en-US" dirty="0" smtClean="0"/>
              <a:t>The right join clause selects all rows from the right table and matches rows in the left table. </a:t>
            </a:r>
          </a:p>
          <a:p>
            <a:pPr algn="just"/>
            <a:r>
              <a:rPr lang="en-US" dirty="0" smtClean="0"/>
              <a:t>If a row from the right table does not have matching rows from the left table, the column of the left table will have NULL in the final result set.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438400" y="2590800"/>
            <a:ext cx="2971800" cy="259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2667000"/>
            <a:ext cx="3200400" cy="2514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3810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194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524000"/>
            <a:ext cx="42672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SELECT</a:t>
            </a:r>
            <a:r>
              <a:rPr lang="en-US" dirty="0"/>
              <a:t> columns  </a:t>
            </a:r>
          </a:p>
          <a:p>
            <a:r>
              <a:rPr lang="en-US" b="1" dirty="0"/>
              <a:t>FROM</a:t>
            </a:r>
            <a:r>
              <a:rPr lang="en-US" dirty="0"/>
              <a:t> table1  </a:t>
            </a:r>
          </a:p>
          <a:p>
            <a:r>
              <a:rPr lang="en-US" b="1" dirty="0"/>
              <a:t>RIGHT [OUTER] JOIN</a:t>
            </a:r>
            <a:r>
              <a:rPr lang="en-US" dirty="0"/>
              <a:t> table2  </a:t>
            </a:r>
          </a:p>
          <a:p>
            <a:r>
              <a:rPr lang="en-US" b="1" dirty="0"/>
              <a:t>ON</a:t>
            </a:r>
            <a:r>
              <a:rPr lang="en-US" dirty="0"/>
              <a:t> table1.</a:t>
            </a:r>
            <a:r>
              <a:rPr lang="en-US" b="1" dirty="0"/>
              <a:t>column</a:t>
            </a:r>
            <a:r>
              <a:rPr lang="en-US" dirty="0"/>
              <a:t> = table2.</a:t>
            </a:r>
            <a:r>
              <a:rPr lang="en-US" b="1" dirty="0"/>
              <a:t>column</a:t>
            </a:r>
            <a:r>
              <a:rPr lang="en-US" dirty="0"/>
              <a:t>;  </a:t>
            </a:r>
          </a:p>
          <a:p>
            <a:r>
              <a:rPr lang="en-US" dirty="0"/>
              <a:t> 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048000" y="44196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3657600"/>
            <a:ext cx="50292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dirty="0" err="1"/>
              <a:t>officers.officer_name</a:t>
            </a:r>
            <a:r>
              <a:rPr lang="en-US" dirty="0"/>
              <a:t>, </a:t>
            </a:r>
            <a:r>
              <a:rPr lang="en-US" dirty="0" err="1"/>
              <a:t>officers.address</a:t>
            </a:r>
            <a:r>
              <a:rPr lang="en-US" dirty="0"/>
              <a:t>, </a:t>
            </a:r>
            <a:r>
              <a:rPr lang="en-US" dirty="0" err="1"/>
              <a:t>students.course_name</a:t>
            </a:r>
            <a:r>
              <a:rPr lang="en-US" dirty="0"/>
              <a:t>, </a:t>
            </a:r>
            <a:r>
              <a:rPr lang="en-US" dirty="0" err="1"/>
              <a:t>students.student_name</a:t>
            </a:r>
            <a:r>
              <a:rPr lang="en-US" dirty="0"/>
              <a:t>  </a:t>
            </a:r>
          </a:p>
          <a:p>
            <a:r>
              <a:rPr lang="en-US" b="1" dirty="0"/>
              <a:t>FROM</a:t>
            </a:r>
            <a:r>
              <a:rPr lang="en-US" dirty="0"/>
              <a:t> officers  </a:t>
            </a:r>
          </a:p>
          <a:p>
            <a:r>
              <a:rPr lang="en-US" b="1" dirty="0"/>
              <a:t>RIGHT JOIN</a:t>
            </a:r>
            <a:r>
              <a:rPr lang="en-US" dirty="0"/>
              <a:t> students  </a:t>
            </a:r>
          </a:p>
          <a:p>
            <a:r>
              <a:rPr lang="en-US" b="1" dirty="0"/>
              <a:t>ON</a:t>
            </a:r>
            <a:r>
              <a:rPr lang="en-US" dirty="0"/>
              <a:t> </a:t>
            </a:r>
            <a:r>
              <a:rPr lang="en-US" dirty="0" err="1"/>
              <a:t>officers.officer_id</a:t>
            </a:r>
            <a:r>
              <a:rPr lang="en-US" dirty="0"/>
              <a:t> = </a:t>
            </a:r>
            <a:r>
              <a:rPr lang="en-US" dirty="0" err="1"/>
              <a:t>students.student_id</a:t>
            </a:r>
            <a:r>
              <a:rPr lang="en-US" dirty="0"/>
              <a:t>;  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899160"/>
          <a:ext cx="7162800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  <a:gridCol w="2971800"/>
                <a:gridCol w="2209800"/>
              </a:tblGrid>
              <a:tr h="34806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HoD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XYZ</a:t>
                      </a:r>
                      <a:endParaRPr lang="en-US" dirty="0"/>
                    </a:p>
                  </a:txBody>
                  <a:tcPr/>
                </a:tc>
              </a:tr>
              <a:tr h="601681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ABC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LDA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PRS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</a:t>
                      </a:r>
                      <a:r>
                        <a:rPr lang="en-US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 PQR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KK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7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Table</a:t>
            </a:r>
            <a:endParaRPr lang="en-US" b="1" dirty="0"/>
          </a:p>
        </p:txBody>
      </p:sp>
      <p:sp>
        <p:nvSpPr>
          <p:cNvPr id="8" name="Oval Callout 7"/>
          <p:cNvSpPr/>
          <p:nvPr/>
        </p:nvSpPr>
        <p:spPr>
          <a:xfrm>
            <a:off x="2362200" y="533400"/>
            <a:ext cx="2286000" cy="3810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Primary Key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4419600"/>
          <a:ext cx="7848600" cy="22612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239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Callout 8"/>
          <p:cNvSpPr/>
          <p:nvPr/>
        </p:nvSpPr>
        <p:spPr>
          <a:xfrm>
            <a:off x="4724400" y="3962400"/>
            <a:ext cx="2971800" cy="4572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Foreign Key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181600"/>
          </a:xfrm>
        </p:spPr>
        <p:txBody>
          <a:bodyPr/>
          <a:lstStyle/>
          <a:p>
            <a:r>
              <a:rPr lang="en-US" dirty="0" smtClean="0"/>
              <a:t>Student’s </a:t>
            </a:r>
            <a:r>
              <a:rPr lang="en-US" dirty="0" err="1" smtClean="0"/>
              <a:t>RollNo</a:t>
            </a:r>
            <a:r>
              <a:rPr lang="en-US" dirty="0" smtClean="0"/>
              <a:t>, Name, Email-ID and Branch Name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981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2971800"/>
          <a:ext cx="7772400" cy="29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8354"/>
                <a:gridCol w="877646"/>
                <a:gridCol w="2264067"/>
                <a:gridCol w="3222333"/>
              </a:tblGrid>
              <a:tr h="4067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406744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425484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425484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406744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443400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SQL FULL [Outer]JOIN combines the results of both left and right outer joins.</a:t>
            </a:r>
          </a:p>
          <a:p>
            <a:pPr algn="just"/>
            <a:r>
              <a:rPr lang="en-US" dirty="0" smtClean="0"/>
              <a:t>The joined table will contain all records from both the tables and fill in NULLs for missing matches on either side.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pPr algn="just"/>
            <a:r>
              <a:rPr lang="en-US" dirty="0" smtClean="0"/>
              <a:t>JOINS are used with SELECT statement</a:t>
            </a:r>
          </a:p>
          <a:p>
            <a:pPr algn="just"/>
            <a:r>
              <a:rPr lang="en-US" dirty="0" smtClean="0"/>
              <a:t>A join enables you to retrieve records from two (or more) logically related tables in a single result set.</a:t>
            </a:r>
          </a:p>
          <a:p>
            <a:pPr algn="just"/>
            <a:r>
              <a:rPr lang="en-US" dirty="0" smtClean="0"/>
              <a:t>JOIN clauses are used to return the rows of two or more queries using two or more tables that shares a meaningful relationship based on a common set of values.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524000"/>
            <a:ext cx="42672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SELECT </a:t>
            </a:r>
            <a:r>
              <a:rPr lang="en-US" dirty="0" smtClean="0"/>
              <a:t>table1.column1, table2.column2... </a:t>
            </a:r>
            <a:r>
              <a:rPr lang="en-US" b="1" dirty="0" smtClean="0"/>
              <a:t>FROM</a:t>
            </a:r>
            <a:r>
              <a:rPr lang="en-US" dirty="0" smtClean="0"/>
              <a:t> table1 </a:t>
            </a:r>
          </a:p>
          <a:p>
            <a:r>
              <a:rPr lang="en-US" b="1" dirty="0" smtClean="0"/>
              <a:t>FULL JOIN</a:t>
            </a:r>
            <a:r>
              <a:rPr lang="en-US" dirty="0" smtClean="0"/>
              <a:t> table2 </a:t>
            </a:r>
            <a:r>
              <a:rPr lang="en-US" b="1" dirty="0" smtClean="0"/>
              <a:t>ON</a:t>
            </a:r>
            <a:r>
              <a:rPr lang="en-US" dirty="0" smtClean="0"/>
              <a:t> table1.common_field = table2.common_field; 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048000" y="44196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114800" y="3657600"/>
            <a:ext cx="50292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dirty="0" err="1"/>
              <a:t>officers.officer_name</a:t>
            </a:r>
            <a:r>
              <a:rPr lang="en-US" dirty="0"/>
              <a:t>, </a:t>
            </a:r>
            <a:r>
              <a:rPr lang="en-US" dirty="0" err="1"/>
              <a:t>officers.address</a:t>
            </a:r>
            <a:r>
              <a:rPr lang="en-US" dirty="0"/>
              <a:t>, </a:t>
            </a:r>
            <a:r>
              <a:rPr lang="en-US" dirty="0" err="1"/>
              <a:t>students.course_name</a:t>
            </a:r>
            <a:r>
              <a:rPr lang="en-US" dirty="0"/>
              <a:t>, </a:t>
            </a:r>
            <a:r>
              <a:rPr lang="en-US" dirty="0" err="1"/>
              <a:t>students.student_name</a:t>
            </a:r>
            <a:r>
              <a:rPr lang="en-US" dirty="0"/>
              <a:t>  </a:t>
            </a:r>
          </a:p>
          <a:p>
            <a:r>
              <a:rPr lang="en-US" b="1" dirty="0"/>
              <a:t>FROM</a:t>
            </a:r>
            <a:r>
              <a:rPr lang="en-US" dirty="0"/>
              <a:t> officers  </a:t>
            </a:r>
          </a:p>
          <a:p>
            <a:r>
              <a:rPr lang="en-US" b="1" dirty="0" smtClean="0"/>
              <a:t>FULL</a:t>
            </a:r>
            <a:r>
              <a:rPr lang="en-US" b="1" dirty="0"/>
              <a:t> JOIN</a:t>
            </a:r>
            <a:r>
              <a:rPr lang="en-US" dirty="0"/>
              <a:t> students  </a:t>
            </a:r>
          </a:p>
          <a:p>
            <a:r>
              <a:rPr lang="en-US" b="1" dirty="0"/>
              <a:t>ON</a:t>
            </a:r>
            <a:r>
              <a:rPr lang="en-US" dirty="0"/>
              <a:t> </a:t>
            </a:r>
            <a:r>
              <a:rPr lang="en-US" dirty="0" err="1"/>
              <a:t>officers.officer_id</a:t>
            </a:r>
            <a:r>
              <a:rPr lang="en-US" dirty="0"/>
              <a:t> = </a:t>
            </a:r>
            <a:r>
              <a:rPr lang="en-US" dirty="0" err="1"/>
              <a:t>students.student_id</a:t>
            </a:r>
            <a:r>
              <a:rPr lang="en-US" dirty="0"/>
              <a:t>;  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899160"/>
          <a:ext cx="7162800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  <a:gridCol w="2971800"/>
                <a:gridCol w="2209800"/>
              </a:tblGrid>
              <a:tr h="34806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HoD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XYZ</a:t>
                      </a:r>
                      <a:endParaRPr lang="en-US" dirty="0"/>
                    </a:p>
                  </a:txBody>
                  <a:tcPr/>
                </a:tc>
              </a:tr>
              <a:tr h="601681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ABC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LDA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PRS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</a:t>
                      </a:r>
                      <a:r>
                        <a:rPr lang="en-US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 PQR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KK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7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Table</a:t>
            </a:r>
            <a:endParaRPr lang="en-US" b="1" dirty="0"/>
          </a:p>
        </p:txBody>
      </p:sp>
      <p:sp>
        <p:nvSpPr>
          <p:cNvPr id="8" name="Oval Callout 7"/>
          <p:cNvSpPr/>
          <p:nvPr/>
        </p:nvSpPr>
        <p:spPr>
          <a:xfrm>
            <a:off x="2362200" y="533400"/>
            <a:ext cx="2286000" cy="3810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Primary Key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4419600"/>
          <a:ext cx="7848600" cy="22612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239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Callout 8"/>
          <p:cNvSpPr/>
          <p:nvPr/>
        </p:nvSpPr>
        <p:spPr>
          <a:xfrm>
            <a:off x="4724400" y="3962400"/>
            <a:ext cx="2971800" cy="4572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Foreign Key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181600"/>
          </a:xfrm>
        </p:spPr>
        <p:txBody>
          <a:bodyPr/>
          <a:lstStyle/>
          <a:p>
            <a:r>
              <a:rPr lang="en-US" dirty="0" smtClean="0"/>
              <a:t>Student’s </a:t>
            </a:r>
            <a:r>
              <a:rPr lang="en-US" dirty="0" err="1" smtClean="0"/>
              <a:t>RollNo</a:t>
            </a:r>
            <a:r>
              <a:rPr lang="en-US" dirty="0" smtClean="0"/>
              <a:t>, Name, Email-ID and Branch, Branch Name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676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2057400"/>
          <a:ext cx="7772400" cy="4782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1139659"/>
                <a:gridCol w="993941"/>
                <a:gridCol w="1829010"/>
                <a:gridCol w="2895390"/>
              </a:tblGrid>
              <a:tr h="4067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406744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425484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425484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406744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E&amp;TC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443400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  <a:tr h="44340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44340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</a:t>
                      </a:r>
                      <a:r>
                        <a:rPr lang="en-US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44340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Civil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clause returns the Cartesian product of rows from the joined tables.</a:t>
            </a:r>
          </a:p>
          <a:p>
            <a:pPr algn="just"/>
            <a:r>
              <a:rPr lang="en-US" dirty="0" smtClean="0"/>
              <a:t>Suppose you join two tables using the CROSS JOIN clause. </a:t>
            </a:r>
          </a:p>
          <a:p>
            <a:pPr lvl="1" algn="just"/>
            <a:r>
              <a:rPr lang="en-US" dirty="0" smtClean="0"/>
              <a:t>The result set will include all rows from both tables, where each row is the combination of the row in the first table with the row in the second table. </a:t>
            </a:r>
          </a:p>
          <a:p>
            <a:pPr algn="just"/>
            <a:r>
              <a:rPr lang="en-US" dirty="0" smtClean="0"/>
              <a:t>In general, if each table has n and m rows respectively, the result set will have </a:t>
            </a:r>
            <a:r>
              <a:rPr lang="en-US" dirty="0" err="1" smtClean="0"/>
              <a:t>nxm</a:t>
            </a:r>
            <a:r>
              <a:rPr lang="en-US" dirty="0" smtClean="0"/>
              <a:t> rows.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76400" y="3048000"/>
            <a:ext cx="27432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3048000"/>
            <a:ext cx="2743200" cy="2133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3352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3505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14" name="Straight Arrow Connector 13"/>
          <p:cNvCxnSpPr>
            <a:stCxn id="6" idx="3"/>
            <a:endCxn id="11" idx="1"/>
          </p:cNvCxnSpPr>
          <p:nvPr/>
        </p:nvCxnSpPr>
        <p:spPr>
          <a:xfrm>
            <a:off x="3276600" y="3537466"/>
            <a:ext cx="2971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2" idx="1"/>
          </p:cNvCxnSpPr>
          <p:nvPr/>
        </p:nvCxnSpPr>
        <p:spPr>
          <a:xfrm>
            <a:off x="3276600" y="3537466"/>
            <a:ext cx="2971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52800" y="3810000"/>
            <a:ext cx="2819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1"/>
          </p:cNvCxnSpPr>
          <p:nvPr/>
        </p:nvCxnSpPr>
        <p:spPr>
          <a:xfrm>
            <a:off x="3352800" y="4191000"/>
            <a:ext cx="2895600" cy="260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352800" y="3886200"/>
            <a:ext cx="2819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29000" y="4572000"/>
            <a:ext cx="2819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524000"/>
            <a:ext cx="42672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t1 </a:t>
            </a:r>
            <a:endParaRPr lang="en-US" dirty="0" smtClean="0"/>
          </a:p>
          <a:p>
            <a:r>
              <a:rPr lang="en-US" b="1" dirty="0" smtClean="0"/>
              <a:t>CROSS</a:t>
            </a:r>
            <a:r>
              <a:rPr lang="en-US" dirty="0" smtClean="0"/>
              <a:t> </a:t>
            </a:r>
            <a:r>
              <a:rPr lang="en-US" b="1" dirty="0"/>
              <a:t>JOIN</a:t>
            </a:r>
            <a:r>
              <a:rPr lang="en-US" dirty="0"/>
              <a:t> t2 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3352800" y="4114800"/>
            <a:ext cx="12954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648200" y="4191000"/>
            <a:ext cx="41910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/>
              <a:t>SELECT</a:t>
            </a:r>
            <a:r>
              <a:rPr lang="en-US" dirty="0"/>
              <a:t> *  </a:t>
            </a:r>
          </a:p>
          <a:p>
            <a:r>
              <a:rPr lang="en-US" b="1" dirty="0"/>
              <a:t>FROM</a:t>
            </a:r>
            <a:r>
              <a:rPr lang="en-US" dirty="0"/>
              <a:t> customers  </a:t>
            </a:r>
          </a:p>
          <a:p>
            <a:r>
              <a:rPr lang="en-US" b="1" dirty="0"/>
              <a:t>CROSS JOIN</a:t>
            </a:r>
            <a:r>
              <a:rPr lang="en-US" dirty="0"/>
              <a:t> contacts;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1417320"/>
          <a:ext cx="7162800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  <a:gridCol w="2971800"/>
                <a:gridCol w="2209800"/>
              </a:tblGrid>
              <a:tr h="34806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HoD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XYZ</a:t>
                      </a:r>
                      <a:endParaRPr lang="en-US" dirty="0"/>
                    </a:p>
                  </a:txBody>
                  <a:tcPr/>
                </a:tc>
              </a:tr>
              <a:tr h="601681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ABC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LDA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PRS</a:t>
                      </a:r>
                      <a:endParaRPr lang="en-US" dirty="0"/>
                    </a:p>
                  </a:txBody>
                  <a:tcPr/>
                </a:tc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</a:t>
                      </a:r>
                      <a:r>
                        <a:rPr lang="en-US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 PQR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19600"/>
          <a:ext cx="7848600" cy="22612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38"/>
                <a:gridCol w="1357198"/>
                <a:gridCol w="1357198"/>
                <a:gridCol w="1266718"/>
                <a:gridCol w="2691248"/>
              </a:tblGrid>
              <a:tr h="239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002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Table</a:t>
            </a:r>
            <a:endParaRPr lang="en-US" b="1" dirty="0"/>
          </a:p>
        </p:txBody>
      </p:sp>
      <p:sp>
        <p:nvSpPr>
          <p:cNvPr id="8" name="Oval Callout 7"/>
          <p:cNvSpPr/>
          <p:nvPr/>
        </p:nvSpPr>
        <p:spPr>
          <a:xfrm>
            <a:off x="2362200" y="1066800"/>
            <a:ext cx="2286000" cy="3810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Primary Key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724400" y="3962400"/>
            <a:ext cx="2971800" cy="4572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Foreign Key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pPr algn="just"/>
            <a:r>
              <a:rPr lang="en-US" dirty="0" smtClean="0"/>
              <a:t>Types of  joins:</a:t>
            </a:r>
          </a:p>
          <a:p>
            <a:pPr lvl="1" algn="just"/>
            <a:r>
              <a:rPr lang="en-US" dirty="0" smtClean="0"/>
              <a:t>INNER JOIN (or sometimes called simple join)</a:t>
            </a:r>
          </a:p>
          <a:p>
            <a:pPr lvl="1" algn="just"/>
            <a:r>
              <a:rPr lang="en-US" dirty="0" smtClean="0"/>
              <a:t>LEFT OUTER JOIN (or sometimes called LEFT JOIN)</a:t>
            </a:r>
          </a:p>
          <a:p>
            <a:pPr lvl="1" algn="just"/>
            <a:r>
              <a:rPr lang="en-US" dirty="0" smtClean="0"/>
              <a:t>RIGHT OUTER JOIN (or sometimes called RIGHT JOIN)</a:t>
            </a:r>
          </a:p>
          <a:p>
            <a:pPr lvl="1" algn="just"/>
            <a:r>
              <a:rPr lang="en-US" dirty="0" smtClean="0"/>
              <a:t>CROSS JOIN</a:t>
            </a:r>
          </a:p>
          <a:p>
            <a:pPr lvl="1" algn="just"/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b="1" dirty="0" err="1" smtClean="0">
                <a:solidFill>
                  <a:srgbClr val="FF0000"/>
                </a:solidFill>
              </a:rPr>
              <a:t>MySQL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doesn’t </a:t>
            </a:r>
            <a:r>
              <a:rPr lang="en-US" b="1" smtClean="0">
                <a:solidFill>
                  <a:srgbClr val="FF0000"/>
                </a:solidFill>
              </a:rPr>
              <a:t>support </a:t>
            </a:r>
            <a:r>
              <a:rPr lang="en-US" b="1" dirty="0" smtClean="0">
                <a:solidFill>
                  <a:srgbClr val="FF0000"/>
                </a:solidFill>
              </a:rPr>
              <a:t>the FULL OUTER JOIN.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inner join clause compares each row from the first table with every row from the second table. </a:t>
            </a:r>
          </a:p>
          <a:p>
            <a:pPr algn="just"/>
            <a:r>
              <a:rPr lang="en-US" dirty="0" smtClean="0"/>
              <a:t>If values in both rows cause the join condition evaluates to true, the inner join clause creates a new row whose column contains all columns of the two rows from both tables and include this new row in the final result set. </a:t>
            </a:r>
          </a:p>
          <a:p>
            <a:pPr algn="just"/>
            <a:r>
              <a:rPr lang="en-US" dirty="0" smtClean="0"/>
              <a:t>In other words, the inner join clause includes only rows whose values match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14600" y="2438400"/>
            <a:ext cx="5486400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895600"/>
            <a:ext cx="464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0" y="3733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810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524000"/>
            <a:ext cx="42672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SELECT</a:t>
            </a:r>
            <a:r>
              <a:rPr lang="en-US" dirty="0"/>
              <a:t> columns  </a:t>
            </a:r>
          </a:p>
          <a:p>
            <a:r>
              <a:rPr lang="en-US" b="1" dirty="0"/>
              <a:t>FROM</a:t>
            </a:r>
            <a:r>
              <a:rPr lang="en-US" dirty="0"/>
              <a:t> table1   </a:t>
            </a:r>
          </a:p>
          <a:p>
            <a:r>
              <a:rPr lang="en-US" b="1" dirty="0"/>
              <a:t>INNER</a:t>
            </a:r>
            <a:r>
              <a:rPr lang="en-US" dirty="0"/>
              <a:t> </a:t>
            </a:r>
            <a:r>
              <a:rPr lang="en-US" b="1" dirty="0"/>
              <a:t>JOIN</a:t>
            </a:r>
            <a:r>
              <a:rPr lang="en-US" dirty="0"/>
              <a:t> table2  </a:t>
            </a:r>
          </a:p>
          <a:p>
            <a:r>
              <a:rPr lang="en-US" b="1" dirty="0"/>
              <a:t>ON</a:t>
            </a:r>
            <a:r>
              <a:rPr lang="en-US" dirty="0"/>
              <a:t> table1.</a:t>
            </a:r>
            <a:r>
              <a:rPr lang="en-US" b="1" dirty="0"/>
              <a:t>column</a:t>
            </a:r>
            <a:r>
              <a:rPr lang="en-US" dirty="0"/>
              <a:t> = table2.</a:t>
            </a:r>
            <a:r>
              <a:rPr lang="en-US" b="1" dirty="0"/>
              <a:t>column</a:t>
            </a:r>
            <a:r>
              <a:rPr lang="en-US" dirty="0"/>
              <a:t>; 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314700" y="41529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3657600"/>
            <a:ext cx="47244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/>
              <a:t>SELECT</a:t>
            </a:r>
            <a:r>
              <a:rPr lang="en-US" dirty="0"/>
              <a:t> </a:t>
            </a:r>
            <a:r>
              <a:rPr lang="en-US" dirty="0" err="1"/>
              <a:t>officers.officer_name</a:t>
            </a:r>
            <a:r>
              <a:rPr lang="en-US" dirty="0"/>
              <a:t>, </a:t>
            </a:r>
            <a:r>
              <a:rPr lang="en-US" dirty="0" err="1"/>
              <a:t>officers.address</a:t>
            </a:r>
            <a:r>
              <a:rPr lang="en-US" dirty="0"/>
              <a:t>, </a:t>
            </a:r>
            <a:r>
              <a:rPr lang="en-US" dirty="0" err="1"/>
              <a:t>students.course_name</a:t>
            </a:r>
            <a:r>
              <a:rPr lang="en-US" dirty="0"/>
              <a:t>  </a:t>
            </a:r>
          </a:p>
          <a:p>
            <a:r>
              <a:rPr lang="en-US" b="1" dirty="0"/>
              <a:t>FROM</a:t>
            </a:r>
            <a:r>
              <a:rPr lang="en-US" dirty="0"/>
              <a:t> officers   </a:t>
            </a:r>
          </a:p>
          <a:p>
            <a:r>
              <a:rPr lang="en-US" b="1" dirty="0"/>
              <a:t>INNER</a:t>
            </a:r>
            <a:r>
              <a:rPr lang="en-US" dirty="0"/>
              <a:t> </a:t>
            </a:r>
            <a:r>
              <a:rPr lang="en-US" b="1" dirty="0"/>
              <a:t>JOIN</a:t>
            </a:r>
            <a:r>
              <a:rPr lang="en-US" dirty="0"/>
              <a:t> students  </a:t>
            </a:r>
          </a:p>
          <a:p>
            <a:r>
              <a:rPr lang="en-US" b="1" dirty="0"/>
              <a:t>ON</a:t>
            </a:r>
            <a:r>
              <a:rPr lang="en-US" dirty="0"/>
              <a:t> </a:t>
            </a:r>
            <a:r>
              <a:rPr lang="en-US" dirty="0" err="1"/>
              <a:t>officers.officer_id</a:t>
            </a:r>
            <a:r>
              <a:rPr lang="en-US" dirty="0"/>
              <a:t> = </a:t>
            </a:r>
            <a:r>
              <a:rPr lang="en-US" dirty="0" err="1"/>
              <a:t>students.student_id</a:t>
            </a:r>
            <a:r>
              <a:rPr lang="en-US" dirty="0"/>
              <a:t>; 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Student’s </a:t>
            </a:r>
            <a:r>
              <a:rPr lang="en-US" dirty="0" err="1" smtClean="0"/>
              <a:t>RollNo</a:t>
            </a:r>
            <a:r>
              <a:rPr lang="en-US" dirty="0" smtClean="0"/>
              <a:t>, Name and Branch, Branch Name (select </a:t>
            </a:r>
            <a:r>
              <a:rPr lang="en-US" dirty="0" err="1" smtClean="0"/>
              <a:t>RollNo</a:t>
            </a:r>
            <a:r>
              <a:rPr lang="en-US" dirty="0" smtClean="0"/>
              <a:t>, Name, </a:t>
            </a:r>
            <a:r>
              <a:rPr lang="en-US" dirty="0" err="1" smtClean="0"/>
              <a:t>BranchName</a:t>
            </a:r>
            <a:r>
              <a:rPr lang="en-US" dirty="0" smtClean="0"/>
              <a:t> from student inner join Branch on </a:t>
            </a:r>
            <a:r>
              <a:rPr lang="en-US" dirty="0" err="1" smtClean="0"/>
              <a:t>branchCode</a:t>
            </a:r>
            <a:r>
              <a:rPr lang="en-US" dirty="0" smtClean="0"/>
              <a:t>=branch)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3711140"/>
          <a:ext cx="7162800" cy="2918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7895"/>
                <a:gridCol w="1497571"/>
                <a:gridCol w="1397733"/>
                <a:gridCol w="2969601"/>
              </a:tblGrid>
              <a:tr h="3260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</a:tr>
              <a:tr h="32605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</a:tr>
              <a:tr h="34107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 smtClean="0"/>
                    </a:p>
                  </a:txBody>
                  <a:tcPr/>
                </a:tc>
              </a:tr>
              <a:tr h="815140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</a:tr>
              <a:tr h="32605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Electronics &amp; Telecommunications</a:t>
                      </a:r>
                    </a:p>
                  </a:txBody>
                  <a:tcPr/>
                </a:tc>
              </a:tr>
              <a:tr h="355441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7800" y="3288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5105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left join selects data starting from the left table. For each row in the left table, the left join compares with every row in the right table. </a:t>
            </a:r>
          </a:p>
          <a:p>
            <a:pPr algn="just"/>
            <a:r>
              <a:rPr lang="en-US" dirty="0" smtClean="0"/>
              <a:t>If the values in the two rows cause the join condition evaluates to true, the left join creates a new row whose columns contain all columns of the rows in both tables and includes this row in the result set.</a:t>
            </a:r>
          </a:p>
          <a:p>
            <a:pPr algn="just"/>
            <a:r>
              <a:rPr lang="en-US" dirty="0" smtClean="0"/>
              <a:t>If the values in the two rows are not matched, the left join clause still creates a new row whose columns contain columns of the row in the left table and NULL for columns of the row in the right table.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223</TotalTime>
  <Words>973</Words>
  <Application>Microsoft Office PowerPoint</Application>
  <PresentationFormat>On-screen Show (4:3)</PresentationFormat>
  <Paragraphs>473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JOIN</vt:lpstr>
      <vt:lpstr>JOIN</vt:lpstr>
      <vt:lpstr>Example</vt:lpstr>
      <vt:lpstr>Types of Joins</vt:lpstr>
      <vt:lpstr>Inner Join</vt:lpstr>
      <vt:lpstr>Inner Join</vt:lpstr>
      <vt:lpstr>Inner Join</vt:lpstr>
      <vt:lpstr>Example</vt:lpstr>
      <vt:lpstr>Left Outer Join</vt:lpstr>
      <vt:lpstr>Left Outer Join</vt:lpstr>
      <vt:lpstr>Left Outer Join</vt:lpstr>
      <vt:lpstr>Example</vt:lpstr>
      <vt:lpstr>Example</vt:lpstr>
      <vt:lpstr>Right Outer Join</vt:lpstr>
      <vt:lpstr>Right Outer Join</vt:lpstr>
      <vt:lpstr>Right Outer Join</vt:lpstr>
      <vt:lpstr>Example</vt:lpstr>
      <vt:lpstr>Example</vt:lpstr>
      <vt:lpstr>Full Outer Join</vt:lpstr>
      <vt:lpstr>Full Outer Join</vt:lpstr>
      <vt:lpstr>Example</vt:lpstr>
      <vt:lpstr>Example</vt:lpstr>
      <vt:lpstr>Cross Join</vt:lpstr>
      <vt:lpstr>Cross Join</vt:lpstr>
      <vt:lpstr>Cross Join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</dc:title>
  <dc:creator>Rushali</dc:creator>
  <cp:lastModifiedBy>Rushali</cp:lastModifiedBy>
  <cp:revision>54</cp:revision>
  <dcterms:created xsi:type="dcterms:W3CDTF">2020-08-12T16:48:35Z</dcterms:created>
  <dcterms:modified xsi:type="dcterms:W3CDTF">2021-07-26T18:56:39Z</dcterms:modified>
</cp:coreProperties>
</file>