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83" r:id="rId14"/>
    <p:sldId id="277" r:id="rId15"/>
    <p:sldId id="278" r:id="rId16"/>
    <p:sldId id="279" r:id="rId17"/>
    <p:sldId id="280" r:id="rId18"/>
    <p:sldId id="281" r:id="rId19"/>
    <p:sldId id="282" r:id="rId20"/>
    <p:sldId id="269" r:id="rId21"/>
    <p:sldId id="268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1F4123-C7E8-422D-BF68-A8CFD961D55E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92DB84-B618-4D10-A57C-4904CA0BA09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CRUD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(Cont’d)</a:t>
            </a:r>
            <a:endParaRPr lang="en-US" dirty="0"/>
          </a:p>
        </p:txBody>
      </p:sp>
      <p:pic>
        <p:nvPicPr>
          <p:cNvPr id="5" name="Picture 4" descr="Screen Shot 2015-03-13 at 3.1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0" y="1805193"/>
            <a:ext cx="5651500" cy="185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 descr="Screen Shot 2015-03-13 at 3.15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094480"/>
            <a:ext cx="7833361" cy="9272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625600" y="2509520"/>
            <a:ext cx="1076960" cy="264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25600" y="2773680"/>
            <a:ext cx="1076960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1360" y="2481292"/>
            <a:ext cx="10871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6600"/>
                </a:solidFill>
              </a:rPr>
              <a:t>Two operators</a:t>
            </a:r>
            <a:endParaRPr 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24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Query Selector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For comparison of different BSON type values: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057401"/>
          <a:ext cx="8153400" cy="472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7162800"/>
              </a:tblGrid>
              <a:tr h="4057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accent1"/>
                          </a:solidFill>
                          <a:latin typeface="Source Code Pro"/>
                        </a:rPr>
                        <a:t>$eq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Matches values that are equal to a specified value.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accent1"/>
                          </a:solidFill>
                          <a:latin typeface="Source Code Pro"/>
                        </a:rPr>
                        <a:t>$gt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Matches values that are greater than a specified value.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accent1"/>
                          </a:solidFill>
                          <a:latin typeface="Source Code Pro"/>
                        </a:rPr>
                        <a:t>$gte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Matches values that are greater than or equal to a specified value.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accent1"/>
                          </a:solidFill>
                          <a:latin typeface="Source Code Pro"/>
                        </a:rPr>
                        <a:t>$in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Matches any of the values specified in an array.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accent1"/>
                          </a:solidFill>
                          <a:latin typeface="Source Code Pro"/>
                        </a:rPr>
                        <a:t>$lt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Matches values that are less than a specified value.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accent1"/>
                          </a:solidFill>
                          <a:latin typeface="Source Code Pro"/>
                        </a:rPr>
                        <a:t>$lte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Matches values that are less than or equal to a specified value.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accent1"/>
                          </a:solidFill>
                          <a:latin typeface="Source Code Pro"/>
                        </a:rPr>
                        <a:t>$ne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Matches all values that are not equal to a specified value.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chemeClr val="accent1"/>
                          </a:solidFill>
                          <a:latin typeface="Source Code Pro"/>
                        </a:rPr>
                        <a:t>$nin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Matches none of the values specified in an array.</a:t>
                      </a:r>
                    </a:p>
                  </a:txBody>
                  <a:tcPr marL="47625" marR="47625" marT="104775" marB="1143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$eq</a:t>
            </a:r>
            <a:r>
              <a:rPr lang="en-US" dirty="0" smtClean="0"/>
              <a:t> operator matches documents where the value of a field equals the specified </a:t>
            </a:r>
            <a:r>
              <a:rPr lang="en-US" dirty="0" smtClean="0"/>
              <a:t>value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895600"/>
            <a:ext cx="69342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Syntax:</a:t>
            </a:r>
          </a:p>
          <a:p>
            <a:r>
              <a:rPr lang="en-US" sz="2800" dirty="0" smtClean="0"/>
              <a:t>{ </a:t>
            </a:r>
            <a:r>
              <a:rPr lang="en-US" sz="2800" dirty="0" smtClean="0"/>
              <a:t>&lt;field&gt;: { $eq: &lt;value&gt; } }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4572000"/>
            <a:ext cx="6934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Example:</a:t>
            </a:r>
          </a:p>
          <a:p>
            <a:r>
              <a:rPr lang="en-US" sz="2800" dirty="0" err="1" smtClean="0"/>
              <a:t>db.inventory.find</a:t>
            </a:r>
            <a:r>
              <a:rPr lang="en-US" sz="2800" dirty="0" smtClean="0"/>
              <a:t>( { qty: { $eq: 20 } } 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$ne</a:t>
            </a:r>
            <a:r>
              <a:rPr lang="en-US" dirty="0" smtClean="0"/>
              <a:t> selects the documents where the value of the field is not equal to the specified value. This includes documents that do not contain the field.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505200"/>
            <a:ext cx="69342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Syntax:</a:t>
            </a:r>
          </a:p>
          <a:p>
            <a:r>
              <a:rPr lang="en-US" sz="2800" dirty="0" smtClean="0"/>
              <a:t>{ </a:t>
            </a:r>
            <a:r>
              <a:rPr lang="en-US" sz="2800" dirty="0" smtClean="0"/>
              <a:t>&lt;field&gt;: { </a:t>
            </a:r>
            <a:r>
              <a:rPr lang="en-US" sz="2800" dirty="0" smtClean="0"/>
              <a:t>$ne: </a:t>
            </a:r>
            <a:r>
              <a:rPr lang="en-US" sz="2800" dirty="0" smtClean="0"/>
              <a:t>&lt;value&gt; } }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5105400"/>
            <a:ext cx="6934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Example:</a:t>
            </a:r>
          </a:p>
          <a:p>
            <a:r>
              <a:rPr lang="en-US" sz="2800" dirty="0" err="1" smtClean="0"/>
              <a:t>db.inventory.find</a:t>
            </a:r>
            <a:r>
              <a:rPr lang="en-US" sz="2800" dirty="0" smtClean="0"/>
              <a:t>( { qty: { </a:t>
            </a:r>
            <a:r>
              <a:rPr lang="en-US" sz="2800" dirty="0" smtClean="0"/>
              <a:t>$ne: </a:t>
            </a:r>
            <a:r>
              <a:rPr lang="en-US" sz="2800" dirty="0" smtClean="0"/>
              <a:t>20 } } 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gt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$</a:t>
            </a:r>
            <a:r>
              <a:rPr lang="en-US" b="1" dirty="0" err="1" smtClean="0"/>
              <a:t>gt</a:t>
            </a:r>
            <a:r>
              <a:rPr lang="en-US" dirty="0" smtClean="0"/>
              <a:t>  selects those documents where the value of the field is greater than (i.e. &gt;) the specified 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895600"/>
            <a:ext cx="69342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Syntax:</a:t>
            </a:r>
          </a:p>
          <a:p>
            <a:r>
              <a:rPr lang="en-US" sz="2800" dirty="0" smtClean="0"/>
              <a:t>{field: {$</a:t>
            </a:r>
            <a:r>
              <a:rPr lang="en-US" sz="2800" dirty="0" err="1" smtClean="0"/>
              <a:t>gt</a:t>
            </a:r>
            <a:r>
              <a:rPr lang="en-US" sz="2800" dirty="0" smtClean="0"/>
              <a:t>: value} }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4572000"/>
            <a:ext cx="6934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Example:</a:t>
            </a:r>
          </a:p>
          <a:p>
            <a:r>
              <a:rPr lang="en-US" sz="2800" dirty="0" err="1" smtClean="0"/>
              <a:t>db.inventory.find</a:t>
            </a:r>
            <a:r>
              <a:rPr lang="en-US" sz="2800" dirty="0" smtClean="0"/>
              <a:t>( { qty: { $</a:t>
            </a:r>
            <a:r>
              <a:rPr lang="en-US" sz="2800" dirty="0" err="1" smtClean="0"/>
              <a:t>gt</a:t>
            </a:r>
            <a:r>
              <a:rPr lang="en-US" sz="2800" dirty="0" smtClean="0"/>
              <a:t>: 20 } } 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gte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$</a:t>
            </a:r>
            <a:r>
              <a:rPr lang="en-US" b="1" dirty="0" err="1" smtClean="0"/>
              <a:t>gte</a:t>
            </a:r>
            <a:r>
              <a:rPr lang="en-US" dirty="0" smtClean="0"/>
              <a:t>  selects the documents where the value of the field is greater than or equal to (i.e. &gt;=) a specified value (e.g. value.)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429000"/>
            <a:ext cx="69342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Syntax:</a:t>
            </a:r>
          </a:p>
          <a:p>
            <a:r>
              <a:rPr lang="en-US" sz="2800" dirty="0" smtClean="0"/>
              <a:t>{field: {$</a:t>
            </a:r>
            <a:r>
              <a:rPr lang="en-US" sz="2800" dirty="0" err="1" smtClean="0"/>
              <a:t>gte</a:t>
            </a:r>
            <a:r>
              <a:rPr lang="en-US" sz="2800" dirty="0" smtClean="0"/>
              <a:t>:</a:t>
            </a:r>
            <a:r>
              <a:rPr lang="en-US" sz="2800" dirty="0" smtClean="0"/>
              <a:t> value} }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5029200"/>
            <a:ext cx="6934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Example:</a:t>
            </a:r>
          </a:p>
          <a:p>
            <a:r>
              <a:rPr lang="en-US" sz="2800" dirty="0" err="1" smtClean="0"/>
              <a:t>db.inventory.find</a:t>
            </a:r>
            <a:r>
              <a:rPr lang="en-US" sz="2800" dirty="0" smtClean="0"/>
              <a:t>( { qty: { $</a:t>
            </a:r>
            <a:r>
              <a:rPr lang="en-US" sz="2800" dirty="0" err="1" smtClean="0"/>
              <a:t>gte</a:t>
            </a:r>
            <a:r>
              <a:rPr lang="en-US" sz="2800" dirty="0" smtClean="0"/>
              <a:t>: </a:t>
            </a:r>
            <a:r>
              <a:rPr lang="en-US" sz="2800" dirty="0" smtClean="0"/>
              <a:t>20 } } 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$in</a:t>
            </a:r>
            <a:r>
              <a:rPr lang="en-US" dirty="0" smtClean="0"/>
              <a:t> operator selects the documents where the value of a field equals any value in the specified array.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895600"/>
            <a:ext cx="69342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Syntax:</a:t>
            </a:r>
          </a:p>
          <a:p>
            <a:r>
              <a:rPr lang="en-US" sz="2800" dirty="0" smtClean="0"/>
              <a:t>{ field: { $in: [&lt;value1&gt;, &lt;value2&gt;, ... &lt;</a:t>
            </a:r>
            <a:r>
              <a:rPr lang="en-US" sz="2800" dirty="0" err="1" smtClean="0"/>
              <a:t>valueN</a:t>
            </a:r>
            <a:r>
              <a:rPr lang="en-US" sz="2800" dirty="0" smtClean="0"/>
              <a:t>&gt; ] } }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4572000"/>
            <a:ext cx="6934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Example:</a:t>
            </a:r>
          </a:p>
          <a:p>
            <a:r>
              <a:rPr lang="en-US" sz="2800" dirty="0" err="1" smtClean="0"/>
              <a:t>db.inventory.find</a:t>
            </a:r>
            <a:r>
              <a:rPr lang="en-US" sz="2800" dirty="0" smtClean="0"/>
              <a:t>( { qty: { $in: [ 5, 15 ] } } 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nin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$</a:t>
            </a:r>
            <a:r>
              <a:rPr lang="en-US" b="1" dirty="0" err="1" smtClean="0"/>
              <a:t>nin</a:t>
            </a:r>
            <a:r>
              <a:rPr lang="en-US" dirty="0" smtClean="0"/>
              <a:t> selects the documents where:</a:t>
            </a:r>
          </a:p>
          <a:p>
            <a:pPr lvl="1"/>
            <a:r>
              <a:rPr lang="en-US" dirty="0" smtClean="0"/>
              <a:t>the field value is not in the specified array </a:t>
            </a:r>
            <a:r>
              <a:rPr lang="en-US" b="1" dirty="0" smtClean="0"/>
              <a:t>or</a:t>
            </a:r>
            <a:endParaRPr lang="en-US" dirty="0" smtClean="0"/>
          </a:p>
          <a:p>
            <a:pPr lvl="1"/>
            <a:r>
              <a:rPr lang="en-US" dirty="0" smtClean="0"/>
              <a:t>the field does not exist.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581400"/>
            <a:ext cx="69342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Syntax:</a:t>
            </a:r>
          </a:p>
          <a:p>
            <a:r>
              <a:rPr lang="en-US" sz="2800" dirty="0" smtClean="0"/>
              <a:t>{ field: { $</a:t>
            </a:r>
            <a:r>
              <a:rPr lang="en-US" sz="2800" dirty="0" err="1" smtClean="0"/>
              <a:t>nin</a:t>
            </a:r>
            <a:r>
              <a:rPr lang="en-US" sz="2800" dirty="0" smtClean="0"/>
              <a:t>: [ &lt;value1&gt;, &lt;value2&gt; ... &lt;</a:t>
            </a:r>
            <a:r>
              <a:rPr lang="en-US" sz="2800" dirty="0" err="1" smtClean="0"/>
              <a:t>valueN</a:t>
            </a:r>
            <a:r>
              <a:rPr lang="en-US" sz="2800" dirty="0" smtClean="0"/>
              <a:t>&gt; ]} }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5181600"/>
            <a:ext cx="6934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Example:</a:t>
            </a:r>
          </a:p>
          <a:p>
            <a:r>
              <a:rPr lang="en-US" sz="2800" dirty="0" err="1" smtClean="0"/>
              <a:t>db.inventory.find</a:t>
            </a:r>
            <a:r>
              <a:rPr lang="en-US" sz="2800" dirty="0" smtClean="0"/>
              <a:t>( { qty: { $</a:t>
            </a:r>
            <a:r>
              <a:rPr lang="en-US" sz="2800" dirty="0" err="1" smtClean="0"/>
              <a:t>nin</a:t>
            </a:r>
            <a:r>
              <a:rPr lang="en-US" sz="2800" dirty="0" smtClean="0"/>
              <a:t>: [ 5, 15 ] } } 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$</a:t>
            </a:r>
            <a:r>
              <a:rPr lang="en-US" b="1" dirty="0" err="1" smtClean="0"/>
              <a:t>lt</a:t>
            </a:r>
            <a:r>
              <a:rPr lang="en-US" dirty="0" smtClean="0"/>
              <a:t>  selects the documents where the value of the field is less than (i.e. &lt;) the specified value.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895600"/>
            <a:ext cx="69342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Syntax:</a:t>
            </a:r>
          </a:p>
          <a:p>
            <a:r>
              <a:rPr lang="en-US" sz="2800" dirty="0" smtClean="0"/>
              <a:t>{field: {$</a:t>
            </a:r>
            <a:r>
              <a:rPr lang="en-US" sz="2800" dirty="0" err="1" smtClean="0"/>
              <a:t>lt</a:t>
            </a:r>
            <a:r>
              <a:rPr lang="en-US" sz="2800" dirty="0" smtClean="0"/>
              <a:t>: value} }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4572000"/>
            <a:ext cx="6934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Example:</a:t>
            </a:r>
          </a:p>
          <a:p>
            <a:r>
              <a:rPr lang="en-US" sz="2800" dirty="0" err="1" smtClean="0"/>
              <a:t>db.inventory.find</a:t>
            </a:r>
            <a:r>
              <a:rPr lang="en-US" sz="2800" dirty="0" smtClean="0"/>
              <a:t>( { qty: { $</a:t>
            </a:r>
            <a:r>
              <a:rPr lang="en-US" sz="2800" dirty="0" err="1" smtClean="0"/>
              <a:t>lt</a:t>
            </a:r>
            <a:r>
              <a:rPr lang="en-US" sz="2800" dirty="0" smtClean="0"/>
              <a:t>: 20 } } 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lte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$</a:t>
            </a:r>
            <a:r>
              <a:rPr lang="en-US" b="1" dirty="0" err="1" smtClean="0"/>
              <a:t>lte</a:t>
            </a:r>
            <a:r>
              <a:rPr lang="en-US" dirty="0" smtClean="0"/>
              <a:t>  selects the documents where the value of the field is less than or equal to (i.e. &lt;=) the specified value.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895600"/>
            <a:ext cx="69342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Syntax:</a:t>
            </a:r>
          </a:p>
          <a:p>
            <a:r>
              <a:rPr lang="en-US" sz="2800" dirty="0" smtClean="0"/>
              <a:t>{field: {$</a:t>
            </a:r>
            <a:r>
              <a:rPr lang="en-US" sz="2800" dirty="0" err="1" smtClean="0"/>
              <a:t>lte</a:t>
            </a:r>
            <a:r>
              <a:rPr lang="en-US" sz="2800" dirty="0" smtClean="0"/>
              <a:t>:</a:t>
            </a:r>
            <a:r>
              <a:rPr lang="en-US" sz="2800" dirty="0" smtClean="0"/>
              <a:t> value} }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4572000"/>
            <a:ext cx="6934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sng" dirty="0" smtClean="0"/>
              <a:t>Example:</a:t>
            </a:r>
          </a:p>
          <a:p>
            <a:r>
              <a:rPr lang="en-US" sz="2800" dirty="0" err="1" smtClean="0"/>
              <a:t>db.inventory.find</a:t>
            </a:r>
            <a:r>
              <a:rPr lang="en-US" sz="2800" dirty="0" smtClean="0"/>
              <a:t>( { qty: { $</a:t>
            </a:r>
            <a:r>
              <a:rPr lang="en-US" sz="2800" dirty="0" err="1" smtClean="0"/>
              <a:t>lte</a:t>
            </a:r>
            <a:r>
              <a:rPr lang="en-US" sz="2800" dirty="0" smtClean="0"/>
              <a:t>: </a:t>
            </a:r>
            <a:r>
              <a:rPr lang="en-US" sz="2800" dirty="0" smtClean="0"/>
              <a:t>20 } } 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814" y="1749325"/>
            <a:ext cx="7565661" cy="4405705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hu-HU" dirty="0">
                <a:latin typeface="Calibri" charset="0"/>
              </a:rPr>
              <a:t>reate</a:t>
            </a:r>
          </a:p>
          <a:p>
            <a:pPr lvl="1"/>
            <a:r>
              <a:rPr lang="hu-HU" dirty="0">
                <a:latin typeface="Calibri" charset="0"/>
              </a:rPr>
              <a:t>db.collection.insert( &lt;document&gt; ) </a:t>
            </a:r>
          </a:p>
          <a:p>
            <a:pPr lvl="1"/>
            <a:r>
              <a:rPr lang="hu-HU" dirty="0">
                <a:latin typeface="Calibri" charset="0"/>
              </a:rPr>
              <a:t>db.collection.save( &lt;document&gt; ) </a:t>
            </a:r>
          </a:p>
          <a:p>
            <a:pPr lvl="1"/>
            <a:r>
              <a:rPr lang="hu-HU" dirty="0">
                <a:latin typeface="Calibri" charset="0"/>
              </a:rPr>
              <a:t>db.collection.update( &lt;query&gt;, &lt;update&gt;, { upsert: true } ) </a:t>
            </a:r>
          </a:p>
          <a:p>
            <a:r>
              <a:rPr lang="hu-HU" b="1" dirty="0">
                <a:solidFill>
                  <a:srgbClr val="FF0000"/>
                </a:solidFill>
                <a:latin typeface="Calibri" charset="0"/>
              </a:rPr>
              <a:t>R</a:t>
            </a:r>
            <a:r>
              <a:rPr lang="hu-HU" dirty="0">
                <a:latin typeface="Calibri" charset="0"/>
              </a:rPr>
              <a:t>ead</a:t>
            </a:r>
          </a:p>
          <a:p>
            <a:pPr lvl="1"/>
            <a:r>
              <a:rPr lang="hu-HU" dirty="0">
                <a:latin typeface="Calibri" charset="0"/>
              </a:rPr>
              <a:t>db.collection.find( &lt;query&gt;, &lt;projection&gt; )</a:t>
            </a:r>
          </a:p>
          <a:p>
            <a:pPr lvl="1"/>
            <a:r>
              <a:rPr lang="hu-HU" dirty="0">
                <a:latin typeface="Calibri" charset="0"/>
              </a:rPr>
              <a:t>db.collection.findOne( &lt;query&gt;, &lt;projection&gt; ) </a:t>
            </a:r>
          </a:p>
          <a:p>
            <a:r>
              <a:rPr lang="hu-HU" b="1" dirty="0">
                <a:solidFill>
                  <a:srgbClr val="FF0000"/>
                </a:solidFill>
                <a:latin typeface="Calibri" charset="0"/>
              </a:rPr>
              <a:t>U</a:t>
            </a:r>
            <a:r>
              <a:rPr lang="hu-HU" dirty="0">
                <a:latin typeface="Calibri" charset="0"/>
              </a:rPr>
              <a:t>pdate</a:t>
            </a:r>
          </a:p>
          <a:p>
            <a:pPr lvl="1"/>
            <a:r>
              <a:rPr lang="hu-HU" dirty="0">
                <a:latin typeface="Calibri" charset="0"/>
              </a:rPr>
              <a:t>db.collection.update( &lt;query&gt;, &lt;update&gt;, &lt;options&gt; ) </a:t>
            </a:r>
          </a:p>
          <a:p>
            <a:r>
              <a:rPr lang="hu-HU" b="1" dirty="0">
                <a:solidFill>
                  <a:srgbClr val="FF0000"/>
                </a:solidFill>
                <a:latin typeface="Calibri" charset="0"/>
              </a:rPr>
              <a:t>D</a:t>
            </a:r>
            <a:r>
              <a:rPr lang="hu-HU" dirty="0">
                <a:latin typeface="Calibri" charset="0"/>
              </a:rPr>
              <a:t>elete</a:t>
            </a:r>
          </a:p>
          <a:p>
            <a:pPr lvl="1"/>
            <a:r>
              <a:rPr lang="hu-HU" dirty="0">
                <a:latin typeface="Calibri" charset="0"/>
              </a:rPr>
              <a:t>db.collection.remove( &lt;query&gt;, &lt;justOne&gt;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57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Query Selector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Logical: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390797"/>
          <a:ext cx="8153400" cy="3476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7162800"/>
              </a:tblGrid>
              <a:tr h="4057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rgbClr val="006CBC"/>
                          </a:solidFill>
                          <a:latin typeface="Source Code Pro"/>
                        </a:rPr>
                        <a:t>$and</a:t>
                      </a:r>
                      <a:endParaRPr lang="en-US" b="1" dirty="0"/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Joins query clauses with a logical </a:t>
                      </a:r>
                      <a:r>
                        <a:rPr lang="en-US" dirty="0">
                          <a:latin typeface="Source Code Pro"/>
                        </a:rPr>
                        <a:t>AND</a:t>
                      </a:r>
                      <a:r>
                        <a:rPr lang="en-US" dirty="0"/>
                        <a:t> returns all documents that match the conditions of both clauses.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rgbClr val="006CBC"/>
                          </a:solidFill>
                          <a:latin typeface="Source Code Pro"/>
                        </a:rPr>
                        <a:t>$not</a:t>
                      </a:r>
                      <a:endParaRPr lang="en-US" b="1" dirty="0"/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Inverts the effect of a query expression and returns documents that do </a:t>
                      </a:r>
                      <a:r>
                        <a:rPr lang="en-US" i="1"/>
                        <a:t>not</a:t>
                      </a:r>
                      <a:r>
                        <a:rPr lang="en-US"/>
                        <a:t> match the query expression.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rgbClr val="006CBC"/>
                          </a:solidFill>
                          <a:latin typeface="Source Code Pro"/>
                        </a:rPr>
                        <a:t>$nor</a:t>
                      </a:r>
                      <a:endParaRPr lang="en-US" b="1" dirty="0"/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Joins query clauses with a logical </a:t>
                      </a:r>
                      <a:r>
                        <a:rPr lang="en-US">
                          <a:latin typeface="Source Code Pro"/>
                        </a:rPr>
                        <a:t>NOR</a:t>
                      </a:r>
                      <a:r>
                        <a:rPr lang="en-US"/>
                        <a:t> returns all documents that fail to match both clauses.</a:t>
                      </a:r>
                    </a:p>
                  </a:txBody>
                  <a:tcPr marL="47625" marR="47625" marT="104775" marB="114300" anchor="ctr"/>
                </a:tc>
              </a:tr>
              <a:tr h="539832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rgbClr val="006CBC"/>
                          </a:solidFill>
                          <a:latin typeface="Source Code Pro"/>
                        </a:rPr>
                        <a:t>$or</a:t>
                      </a:r>
                      <a:endParaRPr lang="en-US" b="1" dirty="0"/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Joins query clauses with a logical </a:t>
                      </a:r>
                      <a:r>
                        <a:rPr lang="en-US" dirty="0">
                          <a:latin typeface="Source Code Pro"/>
                        </a:rPr>
                        <a:t>OR</a:t>
                      </a:r>
                      <a:r>
                        <a:rPr lang="en-US" dirty="0"/>
                        <a:t> returns all documents that match the conditions of either clause.</a:t>
                      </a:r>
                    </a:p>
                  </a:txBody>
                  <a:tcPr marL="47625" marR="47625" marT="104775" marB="1143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AND query with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query will select all documents in the inventory collection where:</a:t>
            </a:r>
          </a:p>
          <a:p>
            <a:pPr lvl="1" algn="just"/>
            <a:r>
              <a:rPr lang="en-US" dirty="0" smtClean="0"/>
              <a:t>the price field value is not equal to 1.99 </a:t>
            </a:r>
            <a:r>
              <a:rPr lang="en-US" b="1" dirty="0" smtClean="0"/>
              <a:t>and</a:t>
            </a:r>
            <a:endParaRPr lang="en-US" dirty="0" smtClean="0"/>
          </a:p>
          <a:p>
            <a:pPr lvl="1" algn="just"/>
            <a:r>
              <a:rPr lang="en-US" dirty="0" smtClean="0"/>
              <a:t>the price field exists.</a:t>
            </a:r>
          </a:p>
          <a:p>
            <a:pPr algn="just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905000"/>
            <a:ext cx="86868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{ $and: [ { &lt;expression1&gt; }, { &lt;expression2&gt; } , ... , { &lt;</a:t>
            </a:r>
            <a:r>
              <a:rPr lang="en-US" dirty="0" err="1"/>
              <a:t>expressionN</a:t>
            </a:r>
            <a:r>
              <a:rPr lang="en-US" dirty="0"/>
              <a:t>&gt; } ] 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2895600"/>
            <a:ext cx="86868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db.inventory.find</a:t>
            </a:r>
            <a:r>
              <a:rPr lang="en-US" dirty="0" smtClean="0"/>
              <a:t>( { $and: [ { price: { $ne: 1.99 } }, { price: { $exists: true } } ] }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OR query with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query will select all documents in the inventory collection where either the quantity field value is less than 20 </a:t>
            </a:r>
            <a:r>
              <a:rPr lang="en-US" b="1" dirty="0" smtClean="0"/>
              <a:t>or</a:t>
            </a:r>
            <a:r>
              <a:rPr lang="en-US" dirty="0" smtClean="0"/>
              <a:t> the price field value equals 10.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752600"/>
            <a:ext cx="86868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{ $or: [ { &lt;expression1&gt; }, { &lt;expression2&gt; }, ... , { &lt;</a:t>
            </a:r>
            <a:r>
              <a:rPr lang="en-US" dirty="0" err="1" smtClean="0"/>
              <a:t>expressionN</a:t>
            </a:r>
            <a:r>
              <a:rPr lang="en-US" dirty="0" smtClean="0"/>
              <a:t>&gt; } ] }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2819400"/>
            <a:ext cx="86868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db.inventory.find</a:t>
            </a:r>
            <a:r>
              <a:rPr lang="en-US" dirty="0" smtClean="0"/>
              <a:t>( { $or: [ { quantity: { $lt: 20 } }, { price: 10 } ] }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NOT query with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query will select all documents in the inventory collection where:</a:t>
            </a:r>
          </a:p>
          <a:p>
            <a:pPr lvl="1" algn="just"/>
            <a:r>
              <a:rPr lang="en-US" dirty="0" smtClean="0"/>
              <a:t>the price field value is less than or equal to 1.99 </a:t>
            </a:r>
            <a:r>
              <a:rPr lang="en-US" b="1" dirty="0" smtClean="0"/>
              <a:t>or</a:t>
            </a:r>
            <a:endParaRPr lang="en-US" dirty="0" smtClean="0"/>
          </a:p>
          <a:p>
            <a:pPr lvl="1" algn="just"/>
            <a:r>
              <a:rPr lang="en-US" dirty="0" smtClean="0"/>
              <a:t>the price field does not exist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752600"/>
            <a:ext cx="86868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{ field: { $not: { &lt;operator-expression&gt; } } 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" y="2819400"/>
            <a:ext cx="86868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db.inventory.find</a:t>
            </a:r>
            <a:r>
              <a:rPr lang="en-US" dirty="0" smtClean="0"/>
              <a:t>( { price</a:t>
            </a:r>
            <a:r>
              <a:rPr lang="en-US" dirty="0"/>
              <a:t>:</a:t>
            </a:r>
            <a:r>
              <a:rPr lang="en-US" dirty="0" smtClean="0"/>
              <a:t> { $not</a:t>
            </a:r>
            <a:r>
              <a:rPr lang="en-US" dirty="0"/>
              <a:t>:</a:t>
            </a:r>
            <a:r>
              <a:rPr lang="en-US" dirty="0" smtClean="0"/>
              <a:t> { $gt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1.99</a:t>
            </a:r>
            <a:r>
              <a:rPr lang="en-US" dirty="0" smtClean="0"/>
              <a:t> } } }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NOR query with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query will return all documents that:</a:t>
            </a:r>
          </a:p>
          <a:p>
            <a:pPr lvl="1" algn="just"/>
            <a:r>
              <a:rPr lang="en-US" dirty="0" smtClean="0"/>
              <a:t>contain the price field whose value is </a:t>
            </a:r>
            <a:r>
              <a:rPr lang="en-US" i="1" dirty="0" smtClean="0"/>
              <a:t>not</a:t>
            </a:r>
            <a:r>
              <a:rPr lang="en-US" dirty="0" smtClean="0"/>
              <a:t> equal to 1.99 and contain the sale field whose value </a:t>
            </a:r>
            <a:r>
              <a:rPr lang="en-US" i="1" dirty="0" smtClean="0"/>
              <a:t>is not</a:t>
            </a:r>
            <a:r>
              <a:rPr lang="en-US" dirty="0" smtClean="0"/>
              <a:t> equal to true </a:t>
            </a:r>
            <a:r>
              <a:rPr lang="en-US" b="1" dirty="0" smtClean="0"/>
              <a:t>or</a:t>
            </a:r>
            <a:endParaRPr lang="en-US" dirty="0" smtClean="0"/>
          </a:p>
          <a:p>
            <a:pPr lvl="1" algn="just"/>
            <a:r>
              <a:rPr lang="en-US" dirty="0" smtClean="0"/>
              <a:t>contain the price field whose value is </a:t>
            </a:r>
            <a:r>
              <a:rPr lang="en-US" i="1" dirty="0" smtClean="0"/>
              <a:t>not</a:t>
            </a:r>
            <a:r>
              <a:rPr lang="en-US" dirty="0" smtClean="0"/>
              <a:t> equal to 1.99 </a:t>
            </a:r>
            <a:r>
              <a:rPr lang="en-US" i="1" dirty="0" smtClean="0"/>
              <a:t>but</a:t>
            </a:r>
            <a:r>
              <a:rPr lang="en-US" dirty="0" smtClean="0"/>
              <a:t> do </a:t>
            </a:r>
            <a:r>
              <a:rPr lang="en-US" i="1" dirty="0" smtClean="0"/>
              <a:t>not</a:t>
            </a:r>
            <a:r>
              <a:rPr lang="en-US" dirty="0" smtClean="0"/>
              <a:t> contain the sale field </a:t>
            </a:r>
            <a:r>
              <a:rPr lang="en-US" b="1" dirty="0" smtClean="0"/>
              <a:t>or</a:t>
            </a:r>
            <a:endParaRPr lang="en-US" dirty="0" smtClean="0"/>
          </a:p>
          <a:p>
            <a:pPr lvl="1" algn="just"/>
            <a:r>
              <a:rPr lang="en-US" dirty="0" smtClean="0"/>
              <a:t>do </a:t>
            </a:r>
            <a:r>
              <a:rPr lang="en-US" i="1" dirty="0" smtClean="0"/>
              <a:t>not</a:t>
            </a:r>
            <a:r>
              <a:rPr lang="en-US" dirty="0" smtClean="0"/>
              <a:t> contain the price field </a:t>
            </a:r>
            <a:r>
              <a:rPr lang="en-US" i="1" dirty="0" smtClean="0"/>
              <a:t>but</a:t>
            </a:r>
            <a:r>
              <a:rPr lang="en-US" dirty="0" smtClean="0"/>
              <a:t> contain the sale field whose value </a:t>
            </a:r>
            <a:r>
              <a:rPr lang="en-US" i="1" dirty="0" smtClean="0"/>
              <a:t>is not</a:t>
            </a:r>
            <a:r>
              <a:rPr lang="en-US" dirty="0" smtClean="0"/>
              <a:t> equal to true </a:t>
            </a:r>
            <a:r>
              <a:rPr lang="en-US" b="1" dirty="0" smtClean="0"/>
              <a:t>or</a:t>
            </a:r>
            <a:endParaRPr lang="en-US" dirty="0" smtClean="0"/>
          </a:p>
          <a:p>
            <a:pPr lvl="1" algn="just"/>
            <a:r>
              <a:rPr lang="en-US" dirty="0" smtClean="0"/>
              <a:t>do </a:t>
            </a:r>
            <a:r>
              <a:rPr lang="en-US" i="1" dirty="0" smtClean="0"/>
              <a:t>not</a:t>
            </a:r>
            <a:r>
              <a:rPr lang="en-US" dirty="0" smtClean="0"/>
              <a:t> contain the price field </a:t>
            </a:r>
            <a:r>
              <a:rPr lang="en-US" i="1" dirty="0" smtClean="0"/>
              <a:t>and</a:t>
            </a:r>
            <a:r>
              <a:rPr lang="en-US" dirty="0" smtClean="0"/>
              <a:t> do </a:t>
            </a:r>
            <a:r>
              <a:rPr lang="en-US" i="1" dirty="0" smtClean="0"/>
              <a:t>not</a:t>
            </a:r>
            <a:r>
              <a:rPr lang="en-US" dirty="0" smtClean="0"/>
              <a:t> contain the sale field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752600"/>
            <a:ext cx="86868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{ $nor: [ { &lt;expression1&gt; }, { &lt;expression2&gt; }, ...  { &lt;</a:t>
            </a:r>
            <a:r>
              <a:rPr lang="en-US" dirty="0" err="1" smtClean="0"/>
              <a:t>expressionN</a:t>
            </a:r>
            <a:r>
              <a:rPr lang="en-US" dirty="0" smtClean="0"/>
              <a:t>&gt; } ] }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2819400"/>
            <a:ext cx="86868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db.inventory.find</a:t>
            </a:r>
            <a:r>
              <a:rPr lang="en-US" dirty="0" smtClean="0"/>
              <a:t>( { $nor: [ { price: 1.99 }, { sale: true } ]  }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db.collection.save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db.collection.save</a:t>
            </a:r>
            <a:r>
              <a:rPr lang="en-US" dirty="0" smtClean="0"/>
              <a:t>() method is used to updates an existing document or inserts a new document, depending on its document </a:t>
            </a:r>
            <a:r>
              <a:rPr lang="en-US" dirty="0" smtClean="0"/>
              <a:t>parameter</a:t>
            </a:r>
          </a:p>
          <a:p>
            <a:pPr algn="just"/>
            <a:r>
              <a:rPr lang="en-US" dirty="0" err="1" smtClean="0"/>
              <a:t>db.collection.save</a:t>
            </a:r>
            <a:r>
              <a:rPr lang="en-US" dirty="0" smtClean="0"/>
              <a:t>()</a:t>
            </a:r>
          </a:p>
          <a:p>
            <a:pPr algn="just"/>
            <a:r>
              <a:rPr lang="en-US" dirty="0" smtClean="0"/>
              <a:t>Example: </a:t>
            </a:r>
            <a:r>
              <a:rPr lang="en-US" dirty="0" err="1" smtClean="0"/>
              <a:t>db.products.save</a:t>
            </a:r>
            <a:r>
              <a:rPr lang="en-US" dirty="0" smtClean="0"/>
              <a:t>( { item: "book", qty: 40 } </a:t>
            </a:r>
            <a:r>
              <a:rPr lang="en-US" dirty="0" smtClean="0"/>
              <a:t>)</a:t>
            </a:r>
          </a:p>
          <a:p>
            <a:pPr algn="just"/>
            <a:r>
              <a:rPr lang="en-US" dirty="0" err="1" smtClean="0"/>
              <a:t>db.products.save</a:t>
            </a:r>
            <a:r>
              <a:rPr lang="en-US" dirty="0" smtClean="0"/>
              <a:t>( { _id: 100, item: "water", qty: 30 }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db.collection.save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89120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b="1" dirty="0" smtClean="0"/>
              <a:t> save()</a:t>
            </a:r>
            <a:r>
              <a:rPr lang="en-US" dirty="0" smtClean="0"/>
              <a:t> method has the following form: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1676400"/>
            <a:ext cx="6019800" cy="2057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db.collection.save</a:t>
            </a:r>
            <a:r>
              <a:rPr lang="en-US" sz="2000" dirty="0" smtClean="0"/>
              <a:t>(</a:t>
            </a:r>
          </a:p>
          <a:p>
            <a:r>
              <a:rPr lang="en-US" sz="2000" dirty="0" smtClean="0"/>
              <a:t>   &lt;document&gt;,</a:t>
            </a:r>
          </a:p>
          <a:p>
            <a:r>
              <a:rPr lang="en-US" sz="2000" dirty="0" smtClean="0"/>
              <a:t>   {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writeConcern</a:t>
            </a:r>
            <a:r>
              <a:rPr lang="en-US" sz="2000" dirty="0" smtClean="0"/>
              <a:t>: &lt;document&gt;</a:t>
            </a:r>
          </a:p>
          <a:p>
            <a:r>
              <a:rPr lang="en-US" sz="2000" dirty="0" smtClean="0"/>
              <a:t>   }</a:t>
            </a:r>
          </a:p>
          <a:p>
            <a:r>
              <a:rPr lang="en-US" sz="2000" dirty="0" smtClean="0"/>
              <a:t>)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126230"/>
          <a:ext cx="7848600" cy="235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47800"/>
                <a:gridCol w="4572000"/>
              </a:tblGrid>
              <a:tr h="5183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Parameter</a:t>
                      </a:r>
                    </a:p>
                  </a:txBody>
                  <a:tcPr marL="47625" marR="4762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Type</a:t>
                      </a:r>
                    </a:p>
                  </a:txBody>
                  <a:tcPr marL="47625" marR="4762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marL="47625" marR="47625" marB="114300" anchor="ctr"/>
                </a:tc>
              </a:tr>
              <a:tr h="588829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Source Code Pro"/>
                        </a:rPr>
                        <a:t>document</a:t>
                      </a:r>
                      <a:endParaRPr lang="en-US" b="1"/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document</a:t>
                      </a: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 document to save to the collection.</a:t>
                      </a:r>
                    </a:p>
                  </a:txBody>
                  <a:tcPr marL="47625" marR="47625" marT="104775" marB="114300" anchor="ctr"/>
                </a:tc>
              </a:tr>
              <a:tr h="1243589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latin typeface="Source Code Pro"/>
                        </a:rPr>
                        <a:t>writeConcern</a:t>
                      </a:r>
                      <a:endParaRPr lang="en-US" b="1" dirty="0"/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document</a:t>
                      </a: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Optional. A document expressing the </a:t>
                      </a:r>
                      <a:r>
                        <a:rPr lang="en-US" u="none" strike="noStrike" dirty="0">
                          <a:solidFill>
                            <a:srgbClr val="006CBC"/>
                          </a:solidFill>
                        </a:rPr>
                        <a:t>write concern</a:t>
                      </a:r>
                      <a:r>
                        <a:rPr lang="en-US" dirty="0"/>
                        <a:t>. Omit to use the default write concern. </a:t>
                      </a:r>
                    </a:p>
                  </a:txBody>
                  <a:tcPr marL="47625" marR="47625" marT="104775" marB="1143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44" y="244158"/>
            <a:ext cx="8436130" cy="13398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Terms Mapping (DB vs. </a:t>
            </a:r>
            <a:r>
              <a:rPr lang="en-US" sz="4000" dirty="0" err="1" smtClean="0"/>
              <a:t>MongoDB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6" name="Picture 5" descr="Screen Shot 2015-03-13 at 8.30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50424"/>
            <a:ext cx="7967523" cy="4145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62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Examples</a:t>
            </a:r>
            <a:endParaRPr lang="en-US" dirty="0"/>
          </a:p>
        </p:txBody>
      </p:sp>
      <p:pic>
        <p:nvPicPr>
          <p:cNvPr id="5" name="Picture 4" descr="Screen Shot 2015-03-13 at 8.44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90" y="1760990"/>
            <a:ext cx="6491547" cy="44749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51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" name="Picture 4" descr="Screen Shot 2015-03-13 at 11.21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8" y="2169617"/>
            <a:ext cx="2993387" cy="2554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2798" y="1749252"/>
            <a:ext cx="132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In RDBMS</a:t>
            </a:r>
            <a:endParaRPr lang="en-US" b="1" dirty="0">
              <a:solidFill>
                <a:srgbClr val="800000"/>
              </a:solidFill>
            </a:endParaRPr>
          </a:p>
        </p:txBody>
      </p:sp>
      <p:pic>
        <p:nvPicPr>
          <p:cNvPr id="7" name="Picture 6" descr="Screen Shot 2015-03-13 at 11.2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531564"/>
            <a:ext cx="2891355" cy="1278436"/>
          </a:xfrm>
          <a:prstGeom prst="rect">
            <a:avLst/>
          </a:prstGeom>
        </p:spPr>
      </p:pic>
      <p:pic>
        <p:nvPicPr>
          <p:cNvPr id="8" name="Picture 7" descr="Screen Shot 2015-03-13 at 11.22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828" y="4330700"/>
            <a:ext cx="3136900" cy="469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2376" y="1706306"/>
            <a:ext cx="15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In </a:t>
            </a:r>
            <a:r>
              <a:rPr lang="en-US" b="1" dirty="0" err="1" smtClean="0">
                <a:solidFill>
                  <a:srgbClr val="800000"/>
                </a:solidFill>
              </a:rPr>
              <a:t>MongoDB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4655" y="2116326"/>
            <a:ext cx="2936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Either insert the 1</a:t>
            </a:r>
            <a:r>
              <a:rPr lang="en-US" sz="1600" b="1" baseline="30000" dirty="0" smtClean="0"/>
              <a:t>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docuement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3754708"/>
            <a:ext cx="364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Or create “Users” collection explicitly</a:t>
            </a:r>
            <a:endParaRPr lang="en-US" sz="1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791528" y="5308081"/>
            <a:ext cx="6904672" cy="711720"/>
            <a:chOff x="487639" y="5308081"/>
            <a:chExt cx="6904672" cy="419100"/>
          </a:xfrm>
        </p:grpSpPr>
        <p:pic>
          <p:nvPicPr>
            <p:cNvPr id="12" name="Picture 11" descr="Screen Shot 2015-03-13 at 11.24.03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39" y="5308081"/>
              <a:ext cx="1981200" cy="419100"/>
            </a:xfrm>
            <a:prstGeom prst="rect">
              <a:avLst/>
            </a:prstGeom>
          </p:spPr>
        </p:pic>
        <p:pic>
          <p:nvPicPr>
            <p:cNvPr id="14" name="Picture 13" descr="Screen Shot 2015-03-13 at 11.24.53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611" y="5308081"/>
              <a:ext cx="19177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06839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30" y="5765202"/>
            <a:ext cx="8202670" cy="8641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collection “users” is created automatically if it does not exist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361440"/>
            <a:ext cx="7543800" cy="44297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76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Multi-Document Insertion</a:t>
            </a:r>
            <a:br>
              <a:rPr lang="en-US" sz="3600" dirty="0" smtClean="0"/>
            </a:br>
            <a:r>
              <a:rPr lang="en-US" sz="3600" dirty="0" smtClean="0"/>
              <a:t>(Use of Arrays)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09" y="1584008"/>
            <a:ext cx="6766181" cy="3642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Screen Shot 2015-03-13 at 11.35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9" y="5403115"/>
            <a:ext cx="36957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538840" y="5227880"/>
            <a:ext cx="252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the documents are inserted at once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4653330" y="5226135"/>
            <a:ext cx="811991" cy="64545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16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br>
              <a:rPr lang="en-US" dirty="0" smtClean="0"/>
            </a:br>
            <a:r>
              <a:rPr lang="en-US" dirty="0" smtClean="0"/>
              <a:t>(Remove 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766" y="1801038"/>
            <a:ext cx="8067852" cy="7287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put condition on any field in the document (even </a:t>
            </a:r>
            <a:r>
              <a:rPr lang="en-US" b="1" i="1" dirty="0" smtClean="0">
                <a:solidFill>
                  <a:srgbClr val="800000"/>
                </a:solidFill>
              </a:rPr>
              <a:t>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5-03-13 at 12.0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12" y="2331982"/>
            <a:ext cx="5652702" cy="2154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30916" y="5142849"/>
            <a:ext cx="20118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db.users.remove</a:t>
            </a:r>
            <a:r>
              <a:rPr lang="en-US" dirty="0" smtClean="0"/>
              <a:t> ( 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1809" y="5116576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Removes all documents from </a:t>
            </a:r>
            <a:r>
              <a:rPr lang="en-US" i="1" dirty="0" smtClean="0"/>
              <a:t>users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696224" y="5142849"/>
            <a:ext cx="395585" cy="363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0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1869440"/>
            <a:ext cx="6380480" cy="1595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113" y="4419600"/>
            <a:ext cx="6553200" cy="131064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773680" y="3129280"/>
            <a:ext cx="792480" cy="26416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72640" y="3376394"/>
            <a:ext cx="510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Otherwise, it will update only the 1</a:t>
            </a:r>
            <a:r>
              <a:rPr lang="en-US" sz="1600" baseline="30000" dirty="0" smtClean="0">
                <a:solidFill>
                  <a:srgbClr val="FF6600"/>
                </a:solidFill>
              </a:rPr>
              <a:t>st</a:t>
            </a:r>
            <a:r>
              <a:rPr lang="en-US" sz="1600" dirty="0" smtClean="0">
                <a:solidFill>
                  <a:srgbClr val="FF6600"/>
                </a:solidFill>
              </a:rPr>
              <a:t> matching document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9506" y="4124948"/>
            <a:ext cx="240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Equivalent to in SQL: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9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259</TotalTime>
  <Words>847</Words>
  <Application>Microsoft Office PowerPoint</Application>
  <PresentationFormat>On-screen Show (4:3)</PresentationFormat>
  <Paragraphs>181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MongoDB CRUD Operations</vt:lpstr>
      <vt:lpstr>CRUD</vt:lpstr>
      <vt:lpstr>Terms Mapping (DB vs. MongoDB)</vt:lpstr>
      <vt:lpstr>CRUD Examples</vt:lpstr>
      <vt:lpstr>Examples</vt:lpstr>
      <vt:lpstr>Insertion</vt:lpstr>
      <vt:lpstr>Multi-Document Insertion (Use of Arrays)</vt:lpstr>
      <vt:lpstr>Deletion (Remove Operation)</vt:lpstr>
      <vt:lpstr>Update</vt:lpstr>
      <vt:lpstr>Update (Cont’d)</vt:lpstr>
      <vt:lpstr>Query Selector Operator</vt:lpstr>
      <vt:lpstr>$eq</vt:lpstr>
      <vt:lpstr>$eq</vt:lpstr>
      <vt:lpstr>$gt</vt:lpstr>
      <vt:lpstr>$gte</vt:lpstr>
      <vt:lpstr>$in</vt:lpstr>
      <vt:lpstr>$nin</vt:lpstr>
      <vt:lpstr>$lt</vt:lpstr>
      <vt:lpstr>$lte</vt:lpstr>
      <vt:lpstr>Query Selector Operator</vt:lpstr>
      <vt:lpstr>AND query with Example</vt:lpstr>
      <vt:lpstr>OR query with Example</vt:lpstr>
      <vt:lpstr>NOT query with Example</vt:lpstr>
      <vt:lpstr>NOR query with Example</vt:lpstr>
      <vt:lpstr>   db.collection.save </vt:lpstr>
      <vt:lpstr>   db.collection.save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CRUD Operations</dc:title>
  <dc:creator>Rushali</dc:creator>
  <cp:lastModifiedBy>Rushali</cp:lastModifiedBy>
  <cp:revision>29</cp:revision>
  <dcterms:created xsi:type="dcterms:W3CDTF">2020-11-03T17:10:42Z</dcterms:created>
  <dcterms:modified xsi:type="dcterms:W3CDTF">2020-11-04T05:29:04Z</dcterms:modified>
</cp:coreProperties>
</file>