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9" r:id="rId5"/>
    <p:sldId id="271" r:id="rId6"/>
    <p:sldId id="259" r:id="rId7"/>
    <p:sldId id="260" r:id="rId8"/>
    <p:sldId id="261" r:id="rId9"/>
    <p:sldId id="267" r:id="rId10"/>
    <p:sldId id="268" r:id="rId11"/>
    <p:sldId id="262" r:id="rId12"/>
    <p:sldId id="266" r:id="rId13"/>
    <p:sldId id="263" r:id="rId14"/>
    <p:sldId id="272" r:id="rId15"/>
    <p:sldId id="273" r:id="rId16"/>
    <p:sldId id="274" r:id="rId17"/>
    <p:sldId id="27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07B15-94E1-4994-BD2D-F6BDD5766DA0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18C2-C713-42E5-8DFF-B0475E2CB64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7133" y="8688049"/>
            <a:ext cx="2970868" cy="45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9" tIns="45715" rIns="91429" bIns="45715" anchor="b"/>
          <a:lstStyle/>
          <a:p>
            <a:pPr algn="r" defTabSz="912879"/>
            <a:fld id="{6A5ACA00-F63C-4674-8D77-FB00BCD23EC3}" type="slidenum">
              <a:rPr lang="en-US" sz="1200"/>
              <a:pPr algn="r" defTabSz="912879"/>
              <a:t>4</a:t>
            </a:fld>
            <a:endParaRPr lang="en-US" sz="1200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45A4138-2350-481D-9FBD-188048E68BB2}" type="datetimeFigureOut">
              <a:rPr lang="en-US" smtClean="0"/>
              <a:pPr/>
              <a:t>7/11/2021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A0B7EB0-804B-4D0C-B8DE-1FF2F09C48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7360" y="2438400"/>
            <a:ext cx="7406640" cy="1472184"/>
          </a:xfrm>
        </p:spPr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800600" y="1371600"/>
            <a:ext cx="38862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 </a:t>
            </a:r>
            <a:endParaRPr lang="en-US" dirty="0" smtClean="0"/>
          </a:p>
          <a:p>
            <a:r>
              <a:rPr lang="en-US" dirty="0" smtClean="0"/>
              <a:t>FROM</a:t>
            </a:r>
            <a:r>
              <a:rPr lang="en-US" dirty="0"/>
              <a:t> table_name;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048000" y="2133600"/>
            <a:ext cx="17526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values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00600" y="5181600"/>
            <a:ext cx="4038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DELETE </a:t>
            </a:r>
            <a:endParaRPr lang="en-US" dirty="0" smtClean="0"/>
          </a:p>
          <a:p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smtClean="0"/>
              <a:t> table_name</a:t>
            </a:r>
            <a:r>
              <a:rPr lang="en-US" i="1" dirty="0"/>
              <a:t> </a:t>
            </a:r>
            <a:endParaRPr lang="en-US" i="1" dirty="0" smtClean="0"/>
          </a:p>
          <a:p>
            <a:r>
              <a:rPr lang="en-US" dirty="0" smtClean="0"/>
              <a:t>WHERE</a:t>
            </a:r>
            <a:r>
              <a:rPr lang="en-US" dirty="0"/>
              <a:t> </a:t>
            </a:r>
            <a:r>
              <a:rPr lang="en-US" dirty="0" smtClean="0"/>
              <a:t> condition</a:t>
            </a:r>
            <a:r>
              <a:rPr lang="en-US" dirty="0"/>
              <a:t>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71802" y="4495802"/>
            <a:ext cx="1752597" cy="152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4600" y="56388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Selective values with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  <p:bldP spid="18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from 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3048000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800600" y="1371600"/>
            <a:ext cx="38862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  SELECT *  </a:t>
            </a:r>
          </a:p>
          <a:p>
            <a:r>
              <a:rPr lang="en-US" dirty="0"/>
              <a:t> </a:t>
            </a:r>
            <a:r>
              <a:rPr lang="en-US" dirty="0" smtClean="0"/>
              <a:t> FROM table_name;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800600" y="3200400"/>
            <a:ext cx="4038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column1, column2 …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 table_name;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048000" y="2133600"/>
            <a:ext cx="1752600" cy="1447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 flipV="1">
            <a:off x="2973185" y="3962400"/>
            <a:ext cx="1827415" cy="1911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48000" y="2286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values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505200" y="3276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Selective values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4800600" y="5181600"/>
            <a:ext cx="40386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 column1, column2 …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</a:p>
          <a:p>
            <a:r>
              <a:rPr lang="en-US" dirty="0" smtClean="0"/>
              <a:t>FROM    table_name</a:t>
            </a:r>
          </a:p>
          <a:p>
            <a:r>
              <a:rPr lang="en-US" dirty="0" smtClean="0"/>
              <a:t>WHERE  condition;</a:t>
            </a:r>
          </a:p>
          <a:p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971802" y="4495802"/>
            <a:ext cx="1752597" cy="15239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14600" y="56388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Selective values with condition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/>
      <p:bldP spid="14" grpId="0"/>
      <p:bldP spid="18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DISTINCT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3124200"/>
            <a:ext cx="1753985" cy="221118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648200" y="2362200"/>
            <a:ext cx="41910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SELECT DISTINCT column1,column2…. </a:t>
            </a:r>
          </a:p>
          <a:p>
            <a:r>
              <a:rPr lang="en-US" dirty="0" smtClean="0"/>
              <a:t>FROM table_name </a:t>
            </a:r>
          </a:p>
          <a:p>
            <a:r>
              <a:rPr lang="en-US" dirty="0" smtClean="0"/>
              <a:t>WHERE [condition];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05200" y="32766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 defines what kind of data a column can hold</a:t>
            </a:r>
          </a:p>
          <a:p>
            <a:r>
              <a:rPr lang="en-US" dirty="0" smtClean="0"/>
              <a:t>It handles:</a:t>
            </a:r>
          </a:p>
          <a:p>
            <a:pPr lvl="1"/>
            <a:r>
              <a:rPr lang="en-US" dirty="0" smtClean="0"/>
              <a:t>Numeric Data</a:t>
            </a:r>
          </a:p>
          <a:p>
            <a:pPr lvl="1"/>
            <a:r>
              <a:rPr lang="en-US" dirty="0" smtClean="0"/>
              <a:t>Date and Time Data</a:t>
            </a:r>
          </a:p>
          <a:p>
            <a:pPr lvl="1"/>
            <a:r>
              <a:rPr lang="en-US" dirty="0" smtClean="0"/>
              <a:t>Character and String Data </a:t>
            </a:r>
          </a:p>
          <a:p>
            <a:pPr lvl="1"/>
            <a:r>
              <a:rPr lang="en-US" dirty="0" smtClean="0"/>
              <a:t>Binary Data</a:t>
            </a:r>
          </a:p>
          <a:p>
            <a:pPr lvl="1"/>
            <a:r>
              <a:rPr lang="en-US" dirty="0" smtClean="0"/>
              <a:t>Miscellaneous Data Types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371599"/>
          <a:ext cx="7772400" cy="510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590800"/>
                <a:gridCol w="2590800"/>
              </a:tblGrid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 dirty="0" err="1"/>
                        <a:t>Datatype</a:t>
                      </a:r>
                      <a:endParaRPr lang="en-US" b="0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From</a:t>
                      </a:r>
                      <a:endParaRPr lang="en-US" b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To</a:t>
                      </a:r>
                      <a:endParaRPr lang="en-US" b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bit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0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1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tinyint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0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255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smallint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-32,768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32,767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int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-2,147,483,648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2,147,483,647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766600">
                <a:tc>
                  <a:txBody>
                    <a:bodyPr/>
                    <a:lstStyle/>
                    <a:p>
                      <a:pPr latinLnBrk="0"/>
                      <a:r>
                        <a:rPr lang="en-US" dirty="0" err="1"/>
                        <a:t>bigint</a:t>
                      </a:r>
                      <a:endParaRPr lang="en-US" dirty="0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-9,223,372,036, 854,775,808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9,223,372,036, 854,775,807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decimal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-10^38 +1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10^38 -1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numeric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-10^38 +1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10^38 -1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float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-1.79E + 308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1.79E + 308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  <a:tr h="482089"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real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/>
                        <a:t>-3.40E + 38</a:t>
                      </a:r>
                      <a:endParaRPr lang="en-US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/>
                        <a:t>3.40E + 38</a:t>
                      </a:r>
                      <a:endParaRPr lang="en-US" dirty="0">
                        <a:solidFill>
                          <a:srgbClr val="444444"/>
                        </a:solidFill>
                        <a:latin typeface="Arial"/>
                      </a:endParaRP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 and Time Data Types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47800" y="1905000"/>
          <a:ext cx="749935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594350"/>
              </a:tblGrid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0">
                          <a:solidFill>
                            <a:srgbClr val="FFFFFF"/>
                          </a:solidFill>
                          <a:latin typeface="Arial"/>
                        </a:rPr>
                        <a:t>Datatype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DATE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Stores date in the format YYYY-MM-DD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TIME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Stores time in the format HH:MI:SS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DATETIME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Stores date and time information in the format YYYY-MM-DD HH:MI:SS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TIMESTAMP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Stores number of seconds passed since the Unix epoch (‘1970-01-01 00:00:00’ UTC)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YEAR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444444"/>
                          </a:solidFill>
                          <a:latin typeface="Arial"/>
                        </a:rPr>
                        <a:t>Stores year in 2 digit or 4 digit format. Range 1901 to 2155 in 4-digit format. Range 70 to 69, representing 1970 to 2069.</a:t>
                      </a: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Character and String Data Types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42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/>
                <a:gridCol w="5505450"/>
              </a:tblGrid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 b="0">
                          <a:solidFill>
                            <a:srgbClr val="FFFFFF"/>
                          </a:solidFill>
                          <a:latin typeface="Arial"/>
                        </a:rPr>
                        <a:t>Datatype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CHAR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Fixed length with maximum length of 8,000 characters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VARCHAR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Variable length storage with maximum length of 8,000 characters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VARCHAR(max)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Variable length storage with provided max characters, not supported in MySQL</a:t>
                      </a:r>
                    </a:p>
                  </a:txBody>
                  <a:tcPr marL="47625" marR="47625" marT="95250" marB="95250" anchor="ctr"/>
                </a:tc>
              </a:tr>
              <a:tr h="370840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TEXT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444444"/>
                          </a:solidFill>
                          <a:latin typeface="Arial"/>
                        </a:rPr>
                        <a:t>Variable length storage with maximum size of 2GB data</a:t>
                      </a: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Binary Data Types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733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0"/>
                <a:gridCol w="5276850"/>
              </a:tblGrid>
              <a:tr h="604143">
                <a:tc>
                  <a:txBody>
                    <a:bodyPr/>
                    <a:lstStyle/>
                    <a:p>
                      <a:pPr latinLnBrk="0"/>
                      <a:r>
                        <a:rPr lang="en-US" b="0">
                          <a:solidFill>
                            <a:srgbClr val="FFFFFF"/>
                          </a:solidFill>
                          <a:latin typeface="Arial"/>
                        </a:rPr>
                        <a:t>Datatype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7625" marR="47625" marT="95250" marB="95250" anchor="ctr"/>
                </a:tc>
              </a:tr>
              <a:tr h="604143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BINARY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Fixed length with maximum length of 8,000 bytes</a:t>
                      </a:r>
                    </a:p>
                  </a:txBody>
                  <a:tcPr marL="47625" marR="47625" marT="95250" marB="95250" anchor="ctr"/>
                </a:tc>
              </a:tr>
              <a:tr h="960686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VARBINARY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Variable length storage with maximum length of 8,000 bytes</a:t>
                      </a:r>
                    </a:p>
                  </a:txBody>
                  <a:tcPr marL="47625" marR="47625" marT="95250" marB="95250" anchor="ctr"/>
                </a:tc>
              </a:tr>
              <a:tr h="604143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VARBINARY(max)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Variable length storage with provided max bytes</a:t>
                      </a:r>
                    </a:p>
                  </a:txBody>
                  <a:tcPr marL="47625" marR="47625" marT="95250" marB="95250" anchor="ctr"/>
                </a:tc>
              </a:tr>
              <a:tr h="960686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IMAGE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444444"/>
                          </a:solidFill>
                          <a:latin typeface="Arial"/>
                        </a:rPr>
                        <a:t>Variable length storage with maximum size of 2GB binary data</a:t>
                      </a: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Miscellaneous Data Types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3276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900"/>
                <a:gridCol w="4743450"/>
              </a:tblGrid>
              <a:tr h="586137">
                <a:tc>
                  <a:txBody>
                    <a:bodyPr/>
                    <a:lstStyle/>
                    <a:p>
                      <a:pPr latinLnBrk="0"/>
                      <a:r>
                        <a:rPr lang="en-US" b="0">
                          <a:solidFill>
                            <a:srgbClr val="FFFFFF"/>
                          </a:solidFill>
                          <a:latin typeface="Arial"/>
                        </a:rPr>
                        <a:t>Datatype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b="0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7625" marR="47625" marT="95250" marB="95250" anchor="ctr"/>
                </a:tc>
              </a:tr>
              <a:tr h="932053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CLOB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Character large objets that can hold up to 2GB</a:t>
                      </a:r>
                    </a:p>
                  </a:txBody>
                  <a:tcPr marL="47625" marR="47625" marT="95250" marB="95250" anchor="ctr"/>
                </a:tc>
              </a:tr>
              <a:tr h="586137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BLOB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For binary large objects</a:t>
                      </a:r>
                    </a:p>
                  </a:txBody>
                  <a:tcPr marL="47625" marR="47625" marT="95250" marB="95250" anchor="ctr"/>
                </a:tc>
              </a:tr>
              <a:tr h="586137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XML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for storing xml data</a:t>
                      </a:r>
                    </a:p>
                  </a:txBody>
                  <a:tcPr marL="47625" marR="47625" marT="95250" marB="95250" anchor="ctr"/>
                </a:tc>
              </a:tr>
              <a:tr h="586137">
                <a:tc>
                  <a:txBody>
                    <a:bodyPr/>
                    <a:lstStyle/>
                    <a:p>
                      <a:pPr latinLnBrk="0"/>
                      <a:r>
                        <a:rPr lang="en-US">
                          <a:solidFill>
                            <a:srgbClr val="444444"/>
                          </a:solidFill>
                          <a:latin typeface="Arial"/>
                        </a:rPr>
                        <a:t>JSON</a:t>
                      </a:r>
                    </a:p>
                  </a:txBody>
                  <a:tcPr marL="47625" marR="47625" marT="95250" marB="95250" anchor="ctr"/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dirty="0">
                          <a:solidFill>
                            <a:srgbClr val="444444"/>
                          </a:solidFill>
                          <a:latin typeface="Arial"/>
                        </a:rPr>
                        <a:t>for storing JSON data</a:t>
                      </a:r>
                    </a:p>
                  </a:txBody>
                  <a:tcPr marL="47625" marR="47625" marT="95250" marB="952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SQL?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SQL-a structured query language, </a:t>
            </a:r>
          </a:p>
          <a:p>
            <a:pPr algn="just"/>
            <a:r>
              <a:rPr lang="en-US" dirty="0" smtClean="0"/>
              <a:t>It helps you to communicate with the database by commands</a:t>
            </a:r>
          </a:p>
          <a:p>
            <a:pPr algn="just"/>
            <a:r>
              <a:rPr lang="en-US" dirty="0" smtClean="0"/>
              <a:t>Features of SQL Database are as follows:</a:t>
            </a:r>
          </a:p>
          <a:p>
            <a:pPr lvl="1"/>
            <a:r>
              <a:rPr lang="en-US" dirty="0" smtClean="0"/>
              <a:t>It allows users to extract data from relational database</a:t>
            </a:r>
          </a:p>
          <a:p>
            <a:pPr lvl="1"/>
            <a:r>
              <a:rPr lang="en-US" dirty="0" smtClean="0"/>
              <a:t>It allows to create database and tables</a:t>
            </a:r>
          </a:p>
          <a:p>
            <a:pPr lvl="1"/>
            <a:r>
              <a:rPr lang="en-US" dirty="0" smtClean="0"/>
              <a:t>It allows updating, inserting, deleting and altering database and tables</a:t>
            </a:r>
          </a:p>
          <a:p>
            <a:pPr lvl="1"/>
            <a:r>
              <a:rPr lang="en-US" dirty="0" smtClean="0"/>
              <a:t>It provide security and allow to set a permission</a:t>
            </a:r>
          </a:p>
          <a:p>
            <a:pPr lvl="1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of SQL Commands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620000" cy="41148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SQL commands are traditionally divided into four categories:</a:t>
            </a:r>
          </a:p>
          <a:p>
            <a:pPr lvl="1" algn="just"/>
            <a:r>
              <a:rPr lang="en-US" dirty="0" smtClean="0"/>
              <a:t>Data Query Language (DQL)</a:t>
            </a:r>
          </a:p>
          <a:p>
            <a:pPr lvl="1" algn="just"/>
            <a:r>
              <a:rPr lang="en-US" dirty="0" smtClean="0"/>
              <a:t>Data Definition Language (DDL)</a:t>
            </a:r>
          </a:p>
          <a:p>
            <a:pPr lvl="1" algn="just"/>
            <a:r>
              <a:rPr lang="en-US" dirty="0" smtClean="0"/>
              <a:t>Data Manipulation Language (DML)</a:t>
            </a:r>
          </a:p>
          <a:p>
            <a:pPr lvl="1" algn="just"/>
            <a:r>
              <a:rPr lang="en-US" dirty="0" smtClean="0"/>
              <a:t>Data Control Language (DCL)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29600" cy="1143000"/>
          </a:xfrm>
          <a:noFill/>
        </p:spPr>
        <p:txBody>
          <a:bodyPr/>
          <a:lstStyle/>
          <a:p>
            <a:r>
              <a:rPr lang="en-US" dirty="0" smtClean="0">
                <a:effectLst/>
                <a:ea typeface="ＭＳ Ｐゴシック" pitchFamily="34" charset="-128"/>
              </a:rPr>
              <a:t>    Relational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1219200"/>
            <a:ext cx="7661275" cy="1143000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charset="2"/>
              <a:buNone/>
            </a:pPr>
            <a:endParaRPr lang="en-US" dirty="0" smtClean="0">
              <a:ea typeface="ＭＳ Ｐゴシック" pitchFamily="34" charset="-128"/>
            </a:endParaRPr>
          </a:p>
          <a:p>
            <a:r>
              <a:rPr lang="en-US" dirty="0" smtClean="0">
                <a:ea typeface="ＭＳ Ｐゴシック" pitchFamily="34" charset="-128"/>
              </a:rPr>
              <a:t>All the data is stored in various tables.</a:t>
            </a:r>
          </a:p>
          <a:p>
            <a:r>
              <a:rPr lang="en-US" dirty="0" smtClean="0">
                <a:ea typeface="ＭＳ Ｐゴシック" pitchFamily="34" charset="-128"/>
              </a:rPr>
              <a:t>Example of tabular data in the relational model</a:t>
            </a:r>
          </a:p>
        </p:txBody>
      </p:sp>
      <p:sp>
        <p:nvSpPr>
          <p:cNvPr id="14340" name="Line 31"/>
          <p:cNvSpPr>
            <a:spLocks noChangeShapeType="1"/>
          </p:cNvSpPr>
          <p:nvPr/>
        </p:nvSpPr>
        <p:spPr bwMode="auto">
          <a:xfrm flipH="1">
            <a:off x="6456363" y="2333625"/>
            <a:ext cx="85725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1" name="Text Box 32"/>
          <p:cNvSpPr txBox="1">
            <a:spLocks noChangeArrowheads="1"/>
          </p:cNvSpPr>
          <p:nvPr/>
        </p:nvSpPr>
        <p:spPr bwMode="auto">
          <a:xfrm>
            <a:off x="6858000" y="1949450"/>
            <a:ext cx="9842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Columns</a:t>
            </a:r>
          </a:p>
        </p:txBody>
      </p:sp>
      <p:sp>
        <p:nvSpPr>
          <p:cNvPr id="14342" name="Line 33"/>
          <p:cNvSpPr>
            <a:spLocks noChangeShapeType="1"/>
          </p:cNvSpPr>
          <p:nvPr/>
        </p:nvSpPr>
        <p:spPr bwMode="auto">
          <a:xfrm flipH="1">
            <a:off x="5572125" y="2347912"/>
            <a:ext cx="1509713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pic>
        <p:nvPicPr>
          <p:cNvPr id="14343" name="Picture 37" descr="1"/>
          <p:cNvPicPr>
            <a:picLocks noChangeAspect="1" noChangeArrowheads="1"/>
          </p:cNvPicPr>
          <p:nvPr/>
        </p:nvPicPr>
        <p:blipFill>
          <a:blip r:embed="rId3"/>
          <a:srcRect b="43330"/>
          <a:stretch>
            <a:fillRect/>
          </a:stretch>
        </p:blipFill>
        <p:spPr bwMode="auto">
          <a:xfrm>
            <a:off x="1614488" y="2960688"/>
            <a:ext cx="5526087" cy="374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4" name="Text Box 38"/>
          <p:cNvSpPr txBox="1">
            <a:spLocks noChangeArrowheads="1"/>
          </p:cNvSpPr>
          <p:nvPr/>
        </p:nvSpPr>
        <p:spPr bwMode="auto">
          <a:xfrm>
            <a:off x="7696200" y="2590800"/>
            <a:ext cx="6889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Rows</a:t>
            </a:r>
          </a:p>
        </p:txBody>
      </p:sp>
      <p:sp>
        <p:nvSpPr>
          <p:cNvPr id="14345" name="Line 39"/>
          <p:cNvSpPr>
            <a:spLocks noChangeShapeType="1"/>
          </p:cNvSpPr>
          <p:nvPr/>
        </p:nvSpPr>
        <p:spPr bwMode="auto">
          <a:xfrm flipH="1">
            <a:off x="7167563" y="2765425"/>
            <a:ext cx="527050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346" name="Line 40"/>
          <p:cNvSpPr>
            <a:spLocks noChangeShapeType="1"/>
          </p:cNvSpPr>
          <p:nvPr/>
        </p:nvSpPr>
        <p:spPr bwMode="auto">
          <a:xfrm flipH="1">
            <a:off x="7180263" y="2841625"/>
            <a:ext cx="527050" cy="2416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Table in SQL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219200"/>
            <a:ext cx="76200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Field:  </a:t>
            </a:r>
          </a:p>
          <a:p>
            <a:pPr lvl="1" algn="just"/>
            <a:r>
              <a:rPr lang="en-US" dirty="0" smtClean="0"/>
              <a:t>It is a column in a table that is designed to maintain specific information about every record in the table</a:t>
            </a:r>
          </a:p>
          <a:p>
            <a:pPr algn="just"/>
            <a:r>
              <a:rPr lang="en-US" dirty="0" smtClean="0"/>
              <a:t>Record or Row: </a:t>
            </a:r>
          </a:p>
          <a:p>
            <a:pPr lvl="1" algn="just"/>
            <a:r>
              <a:rPr lang="en-US" dirty="0" smtClean="0"/>
              <a:t>A row of data is each individual entry that exists in a table </a:t>
            </a:r>
          </a:p>
          <a:p>
            <a:pPr algn="just"/>
            <a:r>
              <a:rPr lang="en-US" dirty="0" smtClean="0"/>
              <a:t>Column: </a:t>
            </a:r>
          </a:p>
          <a:p>
            <a:pPr lvl="1" algn="just"/>
            <a:r>
              <a:rPr lang="en-US" dirty="0" smtClean="0"/>
              <a:t>A vertical entity in a table that contains all information associated with a specific field in a table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Create, Use and Drop a Database</a:t>
            </a:r>
            <a:endParaRPr lang="en-US" dirty="0"/>
          </a:p>
        </p:txBody>
      </p:sp>
      <p:pic>
        <p:nvPicPr>
          <p:cNvPr id="7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1" y="3048000"/>
            <a:ext cx="1752600" cy="2209800"/>
          </a:xfrm>
        </p:spPr>
      </p:pic>
      <p:sp>
        <p:nvSpPr>
          <p:cNvPr id="4" name="Rounded Rectangle 3"/>
          <p:cNvSpPr/>
          <p:nvPr/>
        </p:nvSpPr>
        <p:spPr>
          <a:xfrm>
            <a:off x="5257800" y="1905000"/>
            <a:ext cx="36576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DATABASE </a:t>
            </a:r>
            <a:r>
              <a:rPr lang="en-US" dirty="0" err="1" smtClean="0"/>
              <a:t>databasename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57800" y="3505200"/>
            <a:ext cx="36576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USE </a:t>
            </a:r>
            <a:r>
              <a:rPr lang="en-US" dirty="0" err="1" smtClean="0"/>
              <a:t>databasename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57800" y="4953000"/>
            <a:ext cx="3657600" cy="1219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DROP DATABASE </a:t>
            </a:r>
            <a:r>
              <a:rPr lang="en-US" dirty="0" err="1" smtClean="0"/>
              <a:t>databasename</a:t>
            </a:r>
            <a:r>
              <a:rPr lang="en-US" dirty="0" smtClean="0"/>
              <a:t>;</a:t>
            </a:r>
            <a:endParaRPr lang="en-US" dirty="0"/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3124200" y="2514600"/>
            <a:ext cx="21336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1"/>
          </p:cNvCxnSpPr>
          <p:nvPr/>
        </p:nvCxnSpPr>
        <p:spPr>
          <a:xfrm>
            <a:off x="3124200" y="3733800"/>
            <a:ext cx="2133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1"/>
          </p:cNvCxnSpPr>
          <p:nvPr/>
        </p:nvCxnSpPr>
        <p:spPr>
          <a:xfrm>
            <a:off x="3124200" y="3810000"/>
            <a:ext cx="2133600" cy="1752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528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Create</a:t>
            </a:r>
            <a:endParaRPr lang="en-US" b="1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3886200" y="3429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Use</a:t>
            </a:r>
            <a:endParaRPr lang="en-US" b="1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5029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Drop</a:t>
            </a:r>
            <a:endParaRPr lang="en-US" b="1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4570615"/>
            <a:ext cx="1753985" cy="2211185"/>
          </a:xfrm>
        </p:spPr>
      </p:pic>
      <p:sp>
        <p:nvSpPr>
          <p:cNvPr id="5" name="Rounded Rectangle 4"/>
          <p:cNvSpPr/>
          <p:nvPr/>
        </p:nvSpPr>
        <p:spPr>
          <a:xfrm>
            <a:off x="4267200" y="3657600"/>
            <a:ext cx="4724400" cy="2971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CREATE TABLE table_name(</a:t>
            </a:r>
          </a:p>
          <a:p>
            <a:r>
              <a:rPr lang="en-US" dirty="0"/>
              <a:t> </a:t>
            </a:r>
            <a:r>
              <a:rPr lang="en-US" dirty="0" smtClean="0"/>
              <a:t>      column1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column2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column3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r>
              <a:rPr lang="en-US" dirty="0"/>
              <a:t> </a:t>
            </a:r>
            <a:r>
              <a:rPr lang="en-US" dirty="0" smtClean="0"/>
              <a:t>       ……..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columnN</a:t>
            </a:r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/>
              <a:t> </a:t>
            </a:r>
            <a:r>
              <a:rPr lang="en-US" dirty="0" smtClean="0"/>
              <a:t>      PRIMARY KEY (one or more columns));</a:t>
            </a:r>
          </a:p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124200" y="49911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15240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Creating </a:t>
            </a:r>
            <a:r>
              <a:rPr lang="en-US" dirty="0"/>
              <a:t>a table which involves naming the </a:t>
            </a:r>
            <a:r>
              <a:rPr lang="en-US" dirty="0" smtClean="0"/>
              <a:t>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Defining </a:t>
            </a:r>
            <a:r>
              <a:rPr lang="en-US" dirty="0"/>
              <a:t>its columns which are part of the </a:t>
            </a:r>
            <a:r>
              <a:rPr lang="en-US" dirty="0" smtClean="0"/>
              <a:t>table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Assigning </a:t>
            </a:r>
            <a:r>
              <a:rPr lang="en-US" dirty="0"/>
              <a:t>a data type to each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into 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3124200"/>
            <a:ext cx="1753985" cy="2211185"/>
          </a:xfrm>
        </p:spPr>
      </p:pic>
      <p:sp>
        <p:nvSpPr>
          <p:cNvPr id="6" name="Rounded Rectangle 5"/>
          <p:cNvSpPr/>
          <p:nvPr/>
        </p:nvSpPr>
        <p:spPr>
          <a:xfrm>
            <a:off x="4724400" y="2362200"/>
            <a:ext cx="38862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INSERT INTO TABLE_NAME  VALUES (value1, value2, …..</a:t>
            </a:r>
            <a:r>
              <a:rPr lang="en-US" dirty="0" err="1" smtClean="0"/>
              <a:t>valueN</a:t>
            </a:r>
            <a:r>
              <a:rPr lang="en-US" dirty="0" smtClean="0"/>
              <a:t>);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5200" y="32766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Table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3124200"/>
            <a:ext cx="1753985" cy="2211185"/>
          </a:xfrm>
        </p:spPr>
      </p:pic>
      <p:sp>
        <p:nvSpPr>
          <p:cNvPr id="6" name="Rounded Rectangle 5"/>
          <p:cNvSpPr/>
          <p:nvPr/>
        </p:nvSpPr>
        <p:spPr>
          <a:xfrm>
            <a:off x="4724400" y="2362200"/>
            <a:ext cx="38862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DROP TABLE table_name;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505200" y="3276600"/>
            <a:ext cx="11430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266</TotalTime>
  <Words>585</Words>
  <Application>Microsoft Office PowerPoint</Application>
  <PresentationFormat>On-screen Show (4:3)</PresentationFormat>
  <Paragraphs>160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Solstice</vt:lpstr>
      <vt:lpstr>SQL</vt:lpstr>
      <vt:lpstr> What Is SQL? </vt:lpstr>
      <vt:lpstr> Types of SQL Commands </vt:lpstr>
      <vt:lpstr>    Relational Model</vt:lpstr>
      <vt:lpstr> Table in SQL </vt:lpstr>
      <vt:lpstr>Create, Use and Drop a Database</vt:lpstr>
      <vt:lpstr>Create Table</vt:lpstr>
      <vt:lpstr>Insert into Table</vt:lpstr>
      <vt:lpstr>Drop Table</vt:lpstr>
      <vt:lpstr>Delete from Table</vt:lpstr>
      <vt:lpstr>Select from Table</vt:lpstr>
      <vt:lpstr>SELECT DISTINCT</vt:lpstr>
      <vt:lpstr>Data Types in SQL</vt:lpstr>
      <vt:lpstr>Numeric Data Types</vt:lpstr>
      <vt:lpstr> Date and Time Data Types </vt:lpstr>
      <vt:lpstr> Character and String Data Types </vt:lpstr>
      <vt:lpstr> Binary Data Types </vt:lpstr>
      <vt:lpstr> Miscellaneous Data Types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Rushali</dc:creator>
  <cp:lastModifiedBy>Rushali</cp:lastModifiedBy>
  <cp:revision>32</cp:revision>
  <dcterms:created xsi:type="dcterms:W3CDTF">2020-07-05T17:50:19Z</dcterms:created>
  <dcterms:modified xsi:type="dcterms:W3CDTF">2021-07-11T17:54:06Z</dcterms:modified>
</cp:coreProperties>
</file>