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5D6950-1B50-446E-98E2-ED51DC6E8D6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33511E-103E-4FBF-AE36-38CA4B907F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5D6950-1B50-446E-98E2-ED51DC6E8D6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33511E-103E-4FBF-AE36-38CA4B907F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5D6950-1B50-446E-98E2-ED51DC6E8D6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33511E-103E-4FBF-AE36-38CA4B907F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5D6950-1B50-446E-98E2-ED51DC6E8D6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33511E-103E-4FBF-AE36-38CA4B907F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5D6950-1B50-446E-98E2-ED51DC6E8D6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33511E-103E-4FBF-AE36-38CA4B907F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5D6950-1B50-446E-98E2-ED51DC6E8D6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33511E-103E-4FBF-AE36-38CA4B907F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5D6950-1B50-446E-98E2-ED51DC6E8D6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33511E-103E-4FBF-AE36-38CA4B907F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5D6950-1B50-446E-98E2-ED51DC6E8D6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33511E-103E-4FBF-AE36-38CA4B907F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5D6950-1B50-446E-98E2-ED51DC6E8D6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33511E-103E-4FBF-AE36-38CA4B907F5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5D6950-1B50-446E-98E2-ED51DC6E8D6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33511E-103E-4FBF-AE36-38CA4B907F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5D6950-1B50-446E-98E2-ED51DC6E8D6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33511E-103E-4FBF-AE36-38CA4B907F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75D6950-1B50-446E-98E2-ED51DC6E8D68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433511E-103E-4FBF-AE36-38CA4B907F5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28800"/>
            <a:ext cx="7406640" cy="1472184"/>
          </a:xfrm>
        </p:spPr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Table</a:t>
            </a:r>
            <a:endParaRPr lang="en-US" dirty="0"/>
          </a:p>
        </p:txBody>
      </p:sp>
      <p:pic>
        <p:nvPicPr>
          <p:cNvPr id="4" name="Content Placeholder 6" descr="teac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3048000"/>
            <a:ext cx="1753985" cy="2211185"/>
          </a:xfrm>
        </p:spPr>
      </p:pic>
      <p:sp>
        <p:nvSpPr>
          <p:cNvPr id="5" name="Rounded Rectangle 4"/>
          <p:cNvSpPr/>
          <p:nvPr/>
        </p:nvSpPr>
        <p:spPr>
          <a:xfrm>
            <a:off x="4343400" y="1371600"/>
            <a:ext cx="39624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ALTER TABLE </a:t>
            </a:r>
            <a:r>
              <a:rPr lang="en-US" dirty="0" err="1" smtClean="0"/>
              <a:t>TableName</a:t>
            </a:r>
            <a:endParaRPr lang="en-US" dirty="0" smtClean="0"/>
          </a:p>
          <a:p>
            <a:pPr fontAlgn="base"/>
            <a:r>
              <a:rPr lang="en-US" dirty="0" smtClean="0"/>
              <a:t>ADD </a:t>
            </a:r>
            <a:r>
              <a:rPr lang="en-US" dirty="0" err="1" smtClean="0"/>
              <a:t>ColumnName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43400" y="3200400"/>
            <a:ext cx="39624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ALTER TABLE </a:t>
            </a:r>
            <a:r>
              <a:rPr lang="en-US" dirty="0" err="1" smtClean="0"/>
              <a:t>TableName</a:t>
            </a:r>
            <a:endParaRPr lang="en-US" dirty="0" smtClean="0"/>
          </a:p>
          <a:p>
            <a:pPr fontAlgn="base"/>
            <a:r>
              <a:rPr lang="en-US" dirty="0" smtClean="0"/>
              <a:t>DROP </a:t>
            </a:r>
            <a:r>
              <a:rPr lang="en-US" dirty="0" err="1" smtClean="0"/>
              <a:t>ColumnName</a:t>
            </a:r>
            <a:r>
              <a:rPr lang="en-US" dirty="0" smtClean="0"/>
              <a:t>;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048000" y="2590800"/>
            <a:ext cx="12954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 flipV="1">
            <a:off x="2973185" y="3962400"/>
            <a:ext cx="1370215" cy="191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8000" y="2286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05200" y="35168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DROP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343400" y="5181600"/>
            <a:ext cx="39624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ALTER TABLE </a:t>
            </a:r>
            <a:r>
              <a:rPr lang="en-US" dirty="0" err="1" smtClean="0"/>
              <a:t>table_name</a:t>
            </a:r>
            <a:endParaRPr lang="en-US" dirty="0" smtClean="0"/>
          </a:p>
          <a:p>
            <a:pPr fontAlgn="base"/>
            <a:r>
              <a:rPr lang="en-US" dirty="0" smtClean="0"/>
              <a:t>MODIFY COLUMN </a:t>
            </a:r>
            <a:r>
              <a:rPr lang="en-US" dirty="0" err="1" smtClean="0"/>
              <a:t>column_name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 rot="16200000" flipH="1">
            <a:off x="2933702" y="4533902"/>
            <a:ext cx="1447798" cy="1371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14600" y="563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/>
      <p:bldP spid="14" grpId="0"/>
      <p:bldP spid="18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Table</a:t>
            </a:r>
            <a:endParaRPr lang="en-US" dirty="0"/>
          </a:p>
        </p:txBody>
      </p:sp>
      <p:pic>
        <p:nvPicPr>
          <p:cNvPr id="4" name="Content Placeholder 6" descr="teac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2971800"/>
            <a:ext cx="1753985" cy="2211185"/>
          </a:xfrm>
        </p:spPr>
      </p:pic>
      <p:cxnSp>
        <p:nvCxnSpPr>
          <p:cNvPr id="5" name="Straight Arrow Connector 4"/>
          <p:cNvCxnSpPr/>
          <p:nvPr/>
        </p:nvCxnSpPr>
        <p:spPr>
          <a:xfrm flipV="1">
            <a:off x="3352800" y="2743200"/>
            <a:ext cx="12954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648200" y="1905000"/>
            <a:ext cx="4267200" cy="1981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UPDATE </a:t>
            </a:r>
            <a:r>
              <a:rPr lang="en-US" dirty="0" err="1" smtClean="0"/>
              <a:t>tableName</a:t>
            </a:r>
            <a:endParaRPr lang="en-US" dirty="0" smtClean="0"/>
          </a:p>
          <a:p>
            <a:pPr fontAlgn="base"/>
            <a:r>
              <a:rPr lang="en-US" dirty="0" smtClean="0"/>
              <a:t>SET column1Name=value1, column2Name=value2, ... </a:t>
            </a:r>
          </a:p>
          <a:p>
            <a:pPr fontAlgn="base"/>
            <a:r>
              <a:rPr lang="en-US" dirty="0" smtClean="0"/>
              <a:t>WHERE </a:t>
            </a:r>
            <a:r>
              <a:rPr lang="en-US" dirty="0" err="1" smtClean="0"/>
              <a:t>columnXName</a:t>
            </a:r>
            <a:r>
              <a:rPr lang="en-US" dirty="0" smtClean="0"/>
              <a:t>=</a:t>
            </a:r>
            <a:r>
              <a:rPr lang="en-US" dirty="0" err="1" smtClean="0"/>
              <a:t>someValue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in SQL</a:t>
            </a:r>
            <a:endParaRPr lang="en-US" dirty="0"/>
          </a:p>
        </p:txBody>
      </p:sp>
      <p:pic>
        <p:nvPicPr>
          <p:cNvPr id="4" name="Content Placeholder 6" descr="teac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3048000"/>
            <a:ext cx="1753985" cy="2211185"/>
          </a:xfrm>
        </p:spPr>
      </p:pic>
      <p:sp>
        <p:nvSpPr>
          <p:cNvPr id="5" name="Rounded Rectangle 4"/>
          <p:cNvSpPr/>
          <p:nvPr/>
        </p:nvSpPr>
        <p:spPr>
          <a:xfrm>
            <a:off x="4343400" y="1371600"/>
            <a:ext cx="45720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SELECT column1, column2,. </a:t>
            </a:r>
            <a:r>
              <a:rPr lang="en-US" dirty="0" err="1" smtClean="0"/>
              <a:t>columnN</a:t>
            </a:r>
            <a:r>
              <a:rPr lang="en-US" dirty="0" smtClean="0"/>
              <a:t> </a:t>
            </a:r>
          </a:p>
          <a:p>
            <a:r>
              <a:rPr lang="en-US" dirty="0" smtClean="0"/>
              <a:t>FROM table_name </a:t>
            </a:r>
          </a:p>
          <a:p>
            <a:r>
              <a:rPr lang="en-US" dirty="0" smtClean="0"/>
              <a:t>WHERE [condition1], … AND [</a:t>
            </a:r>
            <a:r>
              <a:rPr lang="en-US" dirty="0" err="1" smtClean="0"/>
              <a:t>conditionN</a:t>
            </a:r>
            <a:r>
              <a:rPr lang="en-US" dirty="0" smtClean="0"/>
              <a:t>];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43400" y="3200400"/>
            <a:ext cx="45720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SELECT column1, column2,. </a:t>
            </a:r>
            <a:r>
              <a:rPr lang="en-US" dirty="0" err="1" smtClean="0"/>
              <a:t>columnN</a:t>
            </a:r>
            <a:r>
              <a:rPr lang="en-US" dirty="0" smtClean="0"/>
              <a:t> </a:t>
            </a:r>
          </a:p>
          <a:p>
            <a:r>
              <a:rPr lang="en-US" dirty="0" smtClean="0"/>
              <a:t>FROM table_name </a:t>
            </a:r>
          </a:p>
          <a:p>
            <a:r>
              <a:rPr lang="en-US" dirty="0" smtClean="0"/>
              <a:t>WHERE [condition1]…OR[</a:t>
            </a:r>
            <a:r>
              <a:rPr lang="en-US" dirty="0" err="1" smtClean="0"/>
              <a:t>conditionN</a:t>
            </a:r>
            <a:r>
              <a:rPr lang="en-US" dirty="0" smtClean="0"/>
              <a:t>];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048000" y="2590800"/>
            <a:ext cx="12954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 flipV="1">
            <a:off x="2973185" y="3962400"/>
            <a:ext cx="1370215" cy="191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8000" y="2286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05200" y="35168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343400" y="5181600"/>
            <a:ext cx="45720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SELECT  column1, column2 …</a:t>
            </a:r>
            <a:r>
              <a:rPr lang="en-US" dirty="0" err="1" smtClean="0"/>
              <a:t>columnN</a:t>
            </a:r>
            <a:r>
              <a:rPr lang="en-US" dirty="0" smtClean="0"/>
              <a:t> </a:t>
            </a:r>
          </a:p>
          <a:p>
            <a:r>
              <a:rPr lang="en-US" dirty="0" smtClean="0"/>
              <a:t>FROM    table_name</a:t>
            </a:r>
          </a:p>
          <a:p>
            <a:r>
              <a:rPr lang="en-US" dirty="0" smtClean="0"/>
              <a:t>WHERE  NOT[condition];</a:t>
            </a:r>
          </a:p>
          <a:p>
            <a:endParaRPr lang="en-US" dirty="0"/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 rot="16200000" flipH="1">
            <a:off x="2933702" y="4533902"/>
            <a:ext cx="1447798" cy="1371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14600" y="5638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/>
      <p:bldP spid="14" grpId="0"/>
      <p:bldP spid="18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 </a:t>
            </a:r>
            <a:endParaRPr lang="en-US" dirty="0"/>
          </a:p>
        </p:txBody>
      </p:sp>
      <p:pic>
        <p:nvPicPr>
          <p:cNvPr id="4" name="Content Placeholder 6" descr="teac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2971800"/>
            <a:ext cx="1753985" cy="2211185"/>
          </a:xfrm>
        </p:spPr>
      </p:pic>
      <p:cxnSp>
        <p:nvCxnSpPr>
          <p:cNvPr id="5" name="Straight Arrow Connector 4"/>
          <p:cNvCxnSpPr/>
          <p:nvPr/>
        </p:nvCxnSpPr>
        <p:spPr>
          <a:xfrm flipV="1">
            <a:off x="3352800" y="2743200"/>
            <a:ext cx="12954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648200" y="1905000"/>
            <a:ext cx="4267200" cy="1981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/>
              <a:t>SELECT </a:t>
            </a:r>
            <a:r>
              <a:rPr lang="en-US" i="1" dirty="0"/>
              <a:t>column1</a:t>
            </a:r>
            <a:r>
              <a:rPr lang="en-US" dirty="0"/>
              <a:t>,</a:t>
            </a:r>
            <a:r>
              <a:rPr lang="en-US" i="1" dirty="0"/>
              <a:t> column2, ...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ORDER BY </a:t>
            </a:r>
            <a:r>
              <a:rPr lang="en-US" i="1" dirty="0"/>
              <a:t>column1, column2, ... </a:t>
            </a:r>
            <a:r>
              <a:rPr lang="en-US" dirty="0"/>
              <a:t>ASC|DESC;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Min() and Max() </a:t>
            </a:r>
            <a:endParaRPr lang="en-US" dirty="0"/>
          </a:p>
        </p:txBody>
      </p:sp>
      <p:pic>
        <p:nvPicPr>
          <p:cNvPr id="4" name="Content Placeholder 6" descr="teac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2971800"/>
            <a:ext cx="1753985" cy="2211185"/>
          </a:xfrm>
        </p:spPr>
      </p:pic>
      <p:cxnSp>
        <p:nvCxnSpPr>
          <p:cNvPr id="5" name="Straight Arrow Connector 4"/>
          <p:cNvCxnSpPr/>
          <p:nvPr/>
        </p:nvCxnSpPr>
        <p:spPr>
          <a:xfrm flipV="1">
            <a:off x="3352800" y="2743200"/>
            <a:ext cx="12954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648200" y="1905000"/>
            <a:ext cx="4267200" cy="1981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/>
              <a:t>SELECT MIN(</a:t>
            </a:r>
            <a:r>
              <a:rPr lang="en-US" i="1" dirty="0" err="1"/>
              <a:t>column_name</a:t>
            </a:r>
            <a:r>
              <a:rPr lang="en-US" dirty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/>
              <a:t>;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648200" y="4343400"/>
            <a:ext cx="4267200" cy="1981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/>
              <a:t>SELECT MAX(</a:t>
            </a:r>
            <a:r>
              <a:rPr lang="en-US" i="1" dirty="0" err="1"/>
              <a:t>column_name</a:t>
            </a:r>
            <a:r>
              <a:rPr lang="en-US" dirty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/>
              <a:t>;</a:t>
            </a:r>
            <a:endParaRPr lang="en-US" dirty="0"/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3276600" y="4495800"/>
            <a:ext cx="13716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76600" y="2667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0400" y="5181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COUNT(), AVG() and SUM()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COUNT() function returns the number of rows that matches a specified criterion.</a:t>
            </a:r>
          </a:p>
          <a:p>
            <a:pPr algn="just"/>
            <a:r>
              <a:rPr lang="en-US" dirty="0" smtClean="0"/>
              <a:t>The AVG() function returns the average value of a numeric column.</a:t>
            </a:r>
          </a:p>
          <a:p>
            <a:pPr algn="just"/>
            <a:r>
              <a:rPr lang="en-US" dirty="0" smtClean="0"/>
              <a:t>The SUM() function returns the total sum of a numeric column.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COUNT(), AVG() and SUM() Functions</a:t>
            </a:r>
            <a:endParaRPr lang="en-US" dirty="0"/>
          </a:p>
        </p:txBody>
      </p:sp>
      <p:pic>
        <p:nvPicPr>
          <p:cNvPr id="4" name="Content Placeholder 6" descr="teac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2971800"/>
            <a:ext cx="1753985" cy="2211185"/>
          </a:xfrm>
        </p:spPr>
      </p:pic>
      <p:cxnSp>
        <p:nvCxnSpPr>
          <p:cNvPr id="5" name="Straight Arrow Connector 4"/>
          <p:cNvCxnSpPr/>
          <p:nvPr/>
        </p:nvCxnSpPr>
        <p:spPr>
          <a:xfrm flipV="1">
            <a:off x="3352800" y="1981200"/>
            <a:ext cx="12954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648200" y="990600"/>
            <a:ext cx="41148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/>
              <a:t>SELECT COUNT(</a:t>
            </a:r>
            <a:r>
              <a:rPr lang="en-US" i="1" dirty="0" err="1"/>
              <a:t>column_name</a:t>
            </a:r>
            <a:r>
              <a:rPr lang="en-US" dirty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/>
              <a:t>;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648200" y="4876800"/>
            <a:ext cx="4114800" cy="1676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/>
              <a:t>SELECT SUM(</a:t>
            </a:r>
            <a:r>
              <a:rPr lang="en-US" i="1" dirty="0" err="1"/>
              <a:t>column_name</a:t>
            </a:r>
            <a:r>
              <a:rPr lang="en-US" dirty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/>
              <a:t>;</a:t>
            </a:r>
            <a:endParaRPr lang="en-US" dirty="0"/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3276600" y="5029200"/>
            <a:ext cx="13716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19400" y="1981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0400" y="5181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724400" y="2895600"/>
            <a:ext cx="3962400" cy="1600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/>
              <a:t>SELECT AVG(</a:t>
            </a:r>
            <a:r>
              <a:rPr lang="en-US" i="1" dirty="0" err="1"/>
              <a:t>column_name</a:t>
            </a:r>
            <a:r>
              <a:rPr lang="en-US" dirty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/>
              <a:t>;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2" idx="1"/>
          </p:cNvCxnSpPr>
          <p:nvPr/>
        </p:nvCxnSpPr>
        <p:spPr>
          <a:xfrm flipV="1">
            <a:off x="3352800" y="3695700"/>
            <a:ext cx="1371600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29000" y="3200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Avg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234</TotalTime>
  <Words>162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SQL</vt:lpstr>
      <vt:lpstr>Alter Table</vt:lpstr>
      <vt:lpstr>Update Table</vt:lpstr>
      <vt:lpstr>Operators in SQL</vt:lpstr>
      <vt:lpstr>Order By </vt:lpstr>
      <vt:lpstr>Min() and Max() </vt:lpstr>
      <vt:lpstr>COUNT(), AVG() and SUM() Functions</vt:lpstr>
      <vt:lpstr>COUNT(), AVG() and SUM() Functions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Rushali</dc:creator>
  <cp:lastModifiedBy>Rushali</cp:lastModifiedBy>
  <cp:revision>8</cp:revision>
  <dcterms:created xsi:type="dcterms:W3CDTF">2020-07-08T02:32:03Z</dcterms:created>
  <dcterms:modified xsi:type="dcterms:W3CDTF">2020-07-08T06:27:04Z</dcterms:modified>
</cp:coreProperties>
</file>