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8" r:id="rId11"/>
    <p:sldId id="267" r:id="rId12"/>
    <p:sldId id="270" r:id="rId13"/>
    <p:sldId id="269" r:id="rId14"/>
    <p:sldId id="276" r:id="rId15"/>
    <p:sldId id="271" r:id="rId16"/>
    <p:sldId id="274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0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676D3FA-A2F3-47F8-8246-6F13987D0269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6C91BFD-7F20-437A-BD82-29DCABE71C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066800"/>
            <a:ext cx="7406640" cy="1472184"/>
          </a:xfrm>
        </p:spPr>
        <p:txBody>
          <a:bodyPr/>
          <a:lstStyle/>
          <a:p>
            <a:pPr algn="r"/>
            <a:r>
              <a:rPr lang="en-US" smtClean="0"/>
              <a:t>Views Index </a:t>
            </a:r>
            <a:r>
              <a:rPr lang="en-US" dirty="0" smtClean="0"/>
              <a:t>Sequence in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432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4384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3810000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 (</a:t>
            </a:r>
            <a:r>
              <a:rPr lang="en-US" dirty="0" err="1" smtClean="0"/>
              <a:t>column_name</a:t>
            </a:r>
            <a:r>
              <a:rPr lang="en-US" dirty="0" smtClean="0"/>
              <a:t>);</a:t>
            </a:r>
          </a:p>
        </p:txBody>
      </p:sp>
      <p:cxnSp>
        <p:nvCxnSpPr>
          <p:cNvPr id="7" name="Straight Arrow Connector 6"/>
          <p:cNvCxnSpPr>
            <a:endCxn id="10" idx="1"/>
          </p:cNvCxnSpPr>
          <p:nvPr/>
        </p:nvCxnSpPr>
        <p:spPr>
          <a:xfrm flipV="1">
            <a:off x="3352800" y="4076700"/>
            <a:ext cx="13716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3505200"/>
            <a:ext cx="41148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 UNIQUE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 (</a:t>
            </a:r>
            <a:r>
              <a:rPr lang="en-US" dirty="0" err="1" smtClean="0"/>
              <a:t>column_name</a:t>
            </a:r>
            <a:r>
              <a:rPr lang="en-US" dirty="0" smtClean="0"/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24384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Column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05200" y="42672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800600" y="5105400"/>
            <a:ext cx="41148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 (column1, column2);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6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Single-column or composite index decision is based on number of columns used in query’s </a:t>
            </a:r>
            <a:r>
              <a:rPr lang="en-US" b="1" dirty="0" smtClean="0"/>
              <a:t>WHERE</a:t>
            </a:r>
            <a:r>
              <a:rPr lang="en-US" dirty="0" smtClean="0"/>
              <a:t> clause</a:t>
            </a:r>
          </a:p>
          <a:p>
            <a:pPr lvl="1" algn="just"/>
            <a:r>
              <a:rPr lang="en-US" dirty="0" smtClean="0"/>
              <a:t>One column in WHERE clause use single-column index</a:t>
            </a:r>
          </a:p>
          <a:p>
            <a:pPr lvl="1" algn="just"/>
            <a:r>
              <a:rPr lang="en-US" dirty="0" smtClean="0"/>
              <a:t>Two or more columns in WHERE clause use composite index</a:t>
            </a:r>
          </a:p>
          <a:p>
            <a:pPr algn="just"/>
            <a:r>
              <a:rPr lang="en-US" dirty="0" smtClean="0"/>
              <a:t>Implicit Indexes</a:t>
            </a:r>
          </a:p>
          <a:p>
            <a:pPr lvl="1" algn="just"/>
            <a:r>
              <a:rPr lang="en-US" dirty="0" smtClean="0"/>
              <a:t>automatically created by the database server when an object is created</a:t>
            </a:r>
          </a:p>
          <a:p>
            <a:pPr lvl="1" algn="just"/>
            <a:r>
              <a:rPr lang="en-US" dirty="0" smtClean="0"/>
              <a:t>Indexes are automatically created for primary key constraints and unique constraints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on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3352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i="1" dirty="0" err="1" smtClean="0"/>
              <a:t>table_name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ADD INDEX </a:t>
            </a:r>
            <a:r>
              <a:rPr lang="en-US" i="1" dirty="0" smtClean="0"/>
              <a:t>(</a:t>
            </a:r>
            <a:r>
              <a:rPr lang="en-US" i="1" dirty="0" err="1" smtClean="0"/>
              <a:t>column_name</a:t>
            </a:r>
            <a:r>
              <a:rPr lang="en-US" i="1" dirty="0" smtClean="0"/>
              <a:t>)</a:t>
            </a:r>
            <a:r>
              <a:rPr lang="en-US" dirty="0" smtClean="0"/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24400" y="4038600"/>
            <a:ext cx="32766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i="1" dirty="0" smtClean="0"/>
              <a:t> student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 INDEX </a:t>
            </a:r>
            <a:r>
              <a:rPr lang="en-US" i="1" dirty="0" smtClean="0"/>
              <a:t> </a:t>
            </a:r>
            <a:r>
              <a:rPr lang="en-US" i="1" dirty="0" err="1" smtClean="0"/>
              <a:t>sindex</a:t>
            </a:r>
            <a:r>
              <a:rPr lang="en-US" i="1" dirty="0" smtClean="0"/>
              <a:t> (</a:t>
            </a:r>
            <a:r>
              <a:rPr lang="en-US" i="1" dirty="0" err="1" smtClean="0"/>
              <a:t>RollNo</a:t>
            </a:r>
            <a:r>
              <a:rPr lang="en-US" i="1" dirty="0" smtClean="0"/>
              <a:t>)</a:t>
            </a:r>
            <a:r>
              <a:rPr lang="en-US" dirty="0" smtClean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3352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i="1" dirty="0" err="1" smtClean="0"/>
              <a:t>table_name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DROP INDEX </a:t>
            </a:r>
            <a:r>
              <a:rPr lang="en-US" i="1" dirty="0" err="1" smtClean="0"/>
              <a:t>index_name</a:t>
            </a:r>
            <a:r>
              <a:rPr lang="en-US" dirty="0" smtClean="0"/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24400" y="4038600"/>
            <a:ext cx="32766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i="1" dirty="0" smtClean="0"/>
              <a:t> student</a:t>
            </a:r>
            <a:br>
              <a:rPr lang="en-US" i="1" dirty="0" smtClean="0"/>
            </a:br>
            <a:r>
              <a:rPr lang="en-US" dirty="0" smtClean="0"/>
              <a:t>DROP INDEX </a:t>
            </a:r>
            <a:r>
              <a:rPr lang="en-US" i="1" dirty="0" smtClean="0"/>
              <a:t> </a:t>
            </a:r>
            <a:r>
              <a:rPr lang="en-US" i="1" dirty="0" err="1" smtClean="0"/>
              <a:t>sindex</a:t>
            </a:r>
            <a:r>
              <a:rPr lang="en-US" dirty="0" smtClean="0"/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24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should indexes be avoided?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Indexes should not be used on small tables</a:t>
            </a:r>
          </a:p>
          <a:p>
            <a:pPr algn="just"/>
            <a:r>
              <a:rPr lang="en-US" dirty="0" smtClean="0"/>
              <a:t>Tables that have frequent, large batch updates or insert operations</a:t>
            </a:r>
          </a:p>
          <a:p>
            <a:pPr algn="just"/>
            <a:r>
              <a:rPr lang="en-US" dirty="0" smtClean="0"/>
              <a:t>Indexes should not be used on columns that contain a high number of NULL values</a:t>
            </a:r>
          </a:p>
          <a:p>
            <a:pPr algn="just"/>
            <a:r>
              <a:rPr lang="en-US" dirty="0" smtClean="0"/>
              <a:t>Columns that are frequently manipulated should not be indexed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790688" cy="5410200"/>
          </a:xfrm>
        </p:spPr>
        <p:txBody>
          <a:bodyPr>
            <a:normAutofit fontScale="92500"/>
          </a:bodyPr>
          <a:lstStyle/>
          <a:p>
            <a:pPr algn="just" fontAlgn="base"/>
            <a:r>
              <a:rPr lang="en-US" dirty="0" smtClean="0"/>
              <a:t>Sequence is a set of integers 1, 2, 3, … that are generated and supported by some database systems to produce unique values on demand</a:t>
            </a:r>
          </a:p>
          <a:p>
            <a:pPr lvl="1" algn="just" fontAlgn="base"/>
            <a:r>
              <a:rPr lang="en-US" sz="2600" dirty="0" smtClean="0"/>
              <a:t>A sequence is a user defined schema bound object that generates a sequence of numeric values</a:t>
            </a:r>
          </a:p>
          <a:p>
            <a:pPr lvl="1" algn="just" fontAlgn="base"/>
            <a:r>
              <a:rPr lang="en-US" sz="2600" dirty="0" smtClean="0"/>
              <a:t>Sequences are frequently used in many databases because many applications require each row in a table to contain a unique value and sequences provides an easy way to generate them</a:t>
            </a:r>
          </a:p>
          <a:p>
            <a:pPr lvl="1" algn="just" fontAlgn="base"/>
            <a:r>
              <a:rPr lang="en-US" sz="2600" dirty="0" smtClean="0"/>
              <a:t>The sequence of numeric values is generated in an a</a:t>
            </a:r>
            <a:r>
              <a:rPr lang="en-US" sz="2600" b="1" dirty="0" smtClean="0"/>
              <a:t>scending or descending order</a:t>
            </a:r>
            <a:r>
              <a:rPr lang="en-US" sz="2600" dirty="0" smtClean="0"/>
              <a:t> at defined intervals and can be configured to restart when exceeds </a:t>
            </a:r>
            <a:r>
              <a:rPr lang="en-US" sz="2600" dirty="0" err="1" smtClean="0"/>
              <a:t>max_value</a:t>
            </a:r>
            <a:endParaRPr lang="en-US" sz="26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Sequences Using </a:t>
            </a:r>
            <a:r>
              <a:rPr lang="en-US" dirty="0" err="1" smtClean="0"/>
              <a:t>Auto_Increment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971800"/>
            <a:ext cx="1447800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743200" y="29718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6200" y="1905000"/>
            <a:ext cx="5257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 TABLE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( </a:t>
            </a:r>
          </a:p>
          <a:p>
            <a:pPr fontAlgn="base"/>
            <a:r>
              <a:rPr lang="en-US" dirty="0" smtClean="0"/>
              <a:t>column1 </a:t>
            </a:r>
            <a:r>
              <a:rPr lang="en-US" dirty="0" err="1" smtClean="0"/>
              <a:t>datatype</a:t>
            </a:r>
            <a:r>
              <a:rPr lang="en-US" dirty="0" smtClean="0"/>
              <a:t> NOT NULL AUTO_INCREMENT, </a:t>
            </a:r>
          </a:p>
          <a:p>
            <a:pPr fontAlgn="base"/>
            <a:r>
              <a:rPr lang="en-US" dirty="0" smtClean="0"/>
              <a:t>column2 </a:t>
            </a:r>
            <a:r>
              <a:rPr lang="en-US" dirty="0" err="1" smtClean="0"/>
              <a:t>datatype</a:t>
            </a:r>
            <a:r>
              <a:rPr lang="en-US" dirty="0" smtClean="0"/>
              <a:t> [ NULL | NOT NULL ], ... );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743200" y="4077393"/>
            <a:ext cx="838199" cy="1485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81400" y="4038600"/>
            <a:ext cx="55626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 TABLE contacts (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contact_id</a:t>
            </a:r>
            <a:r>
              <a:rPr lang="en-US" dirty="0" smtClean="0"/>
              <a:t> INT(11) NOT NULL AUTO_INCREMENT, </a:t>
            </a:r>
          </a:p>
          <a:p>
            <a:pPr fontAlgn="base"/>
            <a:r>
              <a:rPr lang="en-US" dirty="0" err="1" smtClean="0"/>
              <a:t>last_name</a:t>
            </a:r>
            <a:r>
              <a:rPr lang="en-US" dirty="0" smtClean="0"/>
              <a:t> VARCHAR(30) NOT NULL, </a:t>
            </a:r>
          </a:p>
          <a:p>
            <a:pPr fontAlgn="base"/>
            <a:r>
              <a:rPr lang="en-US" dirty="0" err="1" smtClean="0"/>
              <a:t>first_name</a:t>
            </a:r>
            <a:r>
              <a:rPr lang="en-US" dirty="0" smtClean="0"/>
              <a:t> VARCHAR(25), </a:t>
            </a:r>
          </a:p>
          <a:p>
            <a:pPr fontAlgn="base"/>
            <a:r>
              <a:rPr lang="en-US" dirty="0" smtClean="0"/>
              <a:t>birthday DATE, </a:t>
            </a:r>
          </a:p>
          <a:p>
            <a:pPr fontAlgn="base"/>
            <a:r>
              <a:rPr lang="en-US" dirty="0" smtClean="0"/>
              <a:t>CONSTRAINT </a:t>
            </a:r>
            <a:r>
              <a:rPr lang="en-US" dirty="0" err="1" smtClean="0"/>
              <a:t>contacts_pk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PRIMARY KEY (</a:t>
            </a:r>
            <a:r>
              <a:rPr lang="en-US" dirty="0" err="1" smtClean="0"/>
              <a:t>contact_id</a:t>
            </a:r>
            <a:r>
              <a:rPr lang="en-US" dirty="0" smtClean="0"/>
              <a:t>) </a:t>
            </a:r>
          </a:p>
          <a:p>
            <a:pPr fontAlgn="base"/>
            <a:r>
              <a:rPr lang="en-US" dirty="0" smtClean="0"/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4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AUTO_INCREMENT starting value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2971800"/>
            <a:ext cx="1447800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743200" y="2971800"/>
            <a:ext cx="1143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886200" y="1905000"/>
            <a:ext cx="52578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 TABLE 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 AUTO_INCREMENT = </a:t>
            </a:r>
            <a:r>
              <a:rPr lang="en-US" dirty="0" err="1" smtClean="0"/>
              <a:t>start_value</a:t>
            </a:r>
            <a:r>
              <a:rPr lang="en-US" dirty="0" smtClean="0"/>
              <a:t>;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743200" y="4077393"/>
            <a:ext cx="838199" cy="1485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4800600"/>
            <a:ext cx="51816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 TABLE contacts AUTO_INCREMENT = 50;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LAST_INSERT_ID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MySQL</a:t>
            </a:r>
            <a:r>
              <a:rPr lang="en-US" dirty="0" smtClean="0"/>
              <a:t> LAST_INSERT_ID function returns the first AUTO_INCREMENT value that was set by the most recent INSERT or UPDATE statement that affected an AUTO_INCREMENT column.</a:t>
            </a:r>
          </a:p>
          <a:p>
            <a:pPr algn="just"/>
            <a:r>
              <a:rPr lang="en-US" dirty="0" smtClean="0"/>
              <a:t>Syntax:</a:t>
            </a:r>
          </a:p>
          <a:p>
            <a:pPr lvl="1" algn="just"/>
            <a:r>
              <a:rPr lang="en-US" dirty="0" err="1" smtClean="0"/>
              <a:t>mysql</a:t>
            </a:r>
            <a:r>
              <a:rPr lang="en-US" dirty="0" smtClean="0"/>
              <a:t>&gt; SELECT LAST_INSERT_ID();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view is a database object that has no values</a:t>
            </a:r>
          </a:p>
          <a:p>
            <a:pPr algn="just"/>
            <a:r>
              <a:rPr lang="en-US" dirty="0" smtClean="0"/>
              <a:t>Its contents are based on the base table</a:t>
            </a:r>
          </a:p>
          <a:p>
            <a:pPr algn="just"/>
            <a:r>
              <a:rPr lang="en-US" dirty="0" smtClean="0"/>
              <a:t>It contains rows and columns similar to the real table</a:t>
            </a:r>
          </a:p>
          <a:p>
            <a:pPr algn="just"/>
            <a:r>
              <a:rPr lang="en-US" dirty="0" smtClean="0"/>
              <a:t>A View is a </a:t>
            </a:r>
            <a:r>
              <a:rPr lang="en-US" b="1" dirty="0" smtClean="0"/>
              <a:t>virtual table</a:t>
            </a:r>
            <a:r>
              <a:rPr lang="en-US" dirty="0" smtClean="0"/>
              <a:t> created by a query by joining one or more tables </a:t>
            </a:r>
          </a:p>
          <a:p>
            <a:pPr algn="just"/>
            <a:r>
              <a:rPr lang="en-US" dirty="0" smtClean="0"/>
              <a:t>It is operated similarly to the base table but does not contain any data of its own</a:t>
            </a:r>
          </a:p>
          <a:p>
            <a:pPr algn="just"/>
            <a:r>
              <a:rPr lang="en-US" dirty="0" smtClean="0"/>
              <a:t>The View and table have one main difference that the views are definitions built on top of other tables (or views) </a:t>
            </a:r>
          </a:p>
          <a:p>
            <a:pPr algn="just"/>
            <a:r>
              <a:rPr lang="en-US" dirty="0" smtClean="0"/>
              <a:t>If any changes occur in the underlying table, the same changes reflected in the View also.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1219200"/>
          <a:ext cx="624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3412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Rekha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4953000"/>
          <a:ext cx="3238818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54418"/>
                <a:gridCol w="1092200"/>
                <a:gridCol w="1092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CGPA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5029200"/>
          <a:ext cx="3238818" cy="152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54418"/>
                <a:gridCol w="1092200"/>
                <a:gridCol w="1092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CGPA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9.00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3355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Rekha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 flipV="1">
            <a:off x="2819400" y="40386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00600" y="40386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4114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for Comp Students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8400" y="41148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 for students having CGPA 9.00 above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use Views?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complex query</a:t>
            </a:r>
          </a:p>
          <a:p>
            <a:r>
              <a:rPr lang="en-US" dirty="0" smtClean="0"/>
              <a:t>Increases the Re-usability</a:t>
            </a:r>
          </a:p>
          <a:p>
            <a:r>
              <a:rPr lang="en-US" dirty="0" smtClean="0"/>
              <a:t>Help in Data Security</a:t>
            </a:r>
          </a:p>
          <a:p>
            <a:r>
              <a:rPr lang="en-US" dirty="0" smtClean="0"/>
              <a:t>Enable Backward Compatibility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38862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</a:t>
            </a:r>
            <a:r>
              <a:rPr lang="en-US" smtClean="0"/>
              <a:t>  VIEW</a:t>
            </a:r>
            <a:r>
              <a:rPr lang="en-US" dirty="0" smtClean="0"/>
              <a:t> </a:t>
            </a:r>
            <a:r>
              <a:rPr lang="en-US" i="1" dirty="0" err="1" smtClean="0"/>
              <a:t>view_name</a:t>
            </a:r>
            <a:r>
              <a:rPr lang="en-US" dirty="0" smtClean="0"/>
              <a:t> AS</a:t>
            </a:r>
            <a:br>
              <a:rPr lang="en-US" dirty="0" smtClean="0"/>
            </a:br>
            <a:r>
              <a:rPr lang="en-US" dirty="0" smtClean="0"/>
              <a:t>SELECT </a:t>
            </a:r>
            <a:r>
              <a:rPr lang="en-US" i="1" dirty="0" smtClean="0"/>
              <a:t>column1</a:t>
            </a:r>
            <a:r>
              <a:rPr lang="en-US" dirty="0" smtClean="0"/>
              <a:t>, </a:t>
            </a:r>
            <a:r>
              <a:rPr lang="en-US" i="1" dirty="0" smtClean="0"/>
              <a:t>column2</a:t>
            </a:r>
            <a:r>
              <a:rPr lang="en-US" dirty="0" smtClean="0"/>
              <a:t>, ...</a:t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 </a:t>
            </a:r>
            <a:r>
              <a:rPr lang="en-US" i="1" dirty="0" smtClean="0"/>
              <a:t>condition</a:t>
            </a:r>
            <a:r>
              <a:rPr lang="en-US" dirty="0" smtClean="0"/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4038600"/>
            <a:ext cx="3886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  VIEW Comp-Stud AS</a:t>
            </a:r>
            <a:br>
              <a:rPr lang="en-US" dirty="0" smtClean="0"/>
            </a:br>
            <a:r>
              <a:rPr lang="en-US" dirty="0" smtClean="0"/>
              <a:t>SELECT </a:t>
            </a:r>
            <a:r>
              <a:rPr lang="en-US" i="1" dirty="0" err="1" smtClean="0"/>
              <a:t>RollNo</a:t>
            </a:r>
            <a:r>
              <a:rPr lang="en-US" i="1" dirty="0" smtClean="0"/>
              <a:t>,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err="1" smtClean="0"/>
              <a:t>stud_info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 </a:t>
            </a:r>
            <a:r>
              <a:rPr lang="en-US" i="1" dirty="0" smtClean="0"/>
              <a:t>Dept=‘COMP’</a:t>
            </a:r>
            <a:r>
              <a:rPr lang="en-US" dirty="0" smtClean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or Replace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4114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 OR REPLACE VIEW </a:t>
            </a:r>
            <a:r>
              <a:rPr lang="en-US" i="1" dirty="0" err="1" smtClean="0"/>
              <a:t>view_name</a:t>
            </a:r>
            <a:r>
              <a:rPr lang="en-US" dirty="0" smtClean="0"/>
              <a:t> AS</a:t>
            </a:r>
            <a:br>
              <a:rPr lang="en-US" dirty="0" smtClean="0"/>
            </a:br>
            <a:r>
              <a:rPr lang="en-US" dirty="0" smtClean="0"/>
              <a:t>SELECT </a:t>
            </a:r>
            <a:r>
              <a:rPr lang="en-US" i="1" dirty="0" smtClean="0"/>
              <a:t>column1</a:t>
            </a:r>
            <a:r>
              <a:rPr lang="en-US" dirty="0" smtClean="0"/>
              <a:t>, </a:t>
            </a:r>
            <a:r>
              <a:rPr lang="en-US" i="1" dirty="0" smtClean="0"/>
              <a:t>column2</a:t>
            </a:r>
            <a:r>
              <a:rPr lang="en-US" dirty="0" smtClean="0"/>
              <a:t>, ...</a:t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 </a:t>
            </a:r>
            <a:r>
              <a:rPr lang="en-US" i="1" dirty="0" smtClean="0"/>
              <a:t>condition</a:t>
            </a:r>
            <a:r>
              <a:rPr lang="en-US" dirty="0" smtClean="0"/>
              <a:t>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4038600"/>
            <a:ext cx="41910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VIEW </a:t>
            </a:r>
            <a:r>
              <a:rPr lang="en-US" dirty="0" err="1" smtClean="0"/>
              <a:t>view_name</a:t>
            </a:r>
            <a:r>
              <a:rPr lang="en-US" dirty="0" smtClean="0"/>
              <a:t> AS    </a:t>
            </a:r>
          </a:p>
          <a:p>
            <a:pPr fontAlgn="base"/>
            <a:r>
              <a:rPr lang="en-US" dirty="0" smtClean="0"/>
              <a:t>SELECT columns    </a:t>
            </a:r>
          </a:p>
          <a:p>
            <a:pPr fontAlgn="base"/>
            <a:r>
              <a:rPr lang="en-US" dirty="0" smtClean="0"/>
              <a:t>FROM table    </a:t>
            </a:r>
          </a:p>
          <a:p>
            <a:pPr fontAlgn="base"/>
            <a:r>
              <a:rPr lang="en-US" dirty="0" smtClean="0"/>
              <a:t>WHERE conditions;  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and Rename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3352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SHOW FULL TABLES WHERE </a:t>
            </a:r>
            <a:r>
              <a:rPr lang="en-US" dirty="0" err="1" smtClean="0"/>
              <a:t>table_type</a:t>
            </a:r>
            <a:r>
              <a:rPr lang="en-US" dirty="0" smtClean="0"/>
              <a:t> = 'VIEW';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4038600"/>
            <a:ext cx="3886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RENAME TABLE </a:t>
            </a:r>
            <a:r>
              <a:rPr lang="en-US" dirty="0" err="1" smtClean="0"/>
              <a:t>original_view_name</a:t>
            </a:r>
            <a:r>
              <a:rPr lang="en-US" dirty="0" smtClean="0"/>
              <a:t> TO </a:t>
            </a:r>
            <a:r>
              <a:rPr lang="en-US" dirty="0" err="1" smtClean="0"/>
              <a:t>new_view_name</a:t>
            </a:r>
            <a:r>
              <a:rPr lang="en-US" dirty="0" smtClean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3352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DROP  VIEW  </a:t>
            </a:r>
            <a:r>
              <a:rPr lang="en-US" dirty="0" err="1" smtClean="0"/>
              <a:t>view_name</a:t>
            </a:r>
            <a:r>
              <a:rPr lang="en-US" dirty="0" smtClean="0"/>
              <a:t>;   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4038600"/>
            <a:ext cx="32766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DROP  VIEW  </a:t>
            </a:r>
            <a:r>
              <a:rPr lang="en-US" dirty="0" err="1" smtClean="0"/>
              <a:t>Comp_stud</a:t>
            </a:r>
            <a:r>
              <a:rPr lang="en-US" dirty="0" smtClean="0"/>
              <a:t>; 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Indexes are </a:t>
            </a:r>
            <a:r>
              <a:rPr lang="en-US" b="1" dirty="0" smtClean="0"/>
              <a:t>special lookup tables</a:t>
            </a:r>
            <a:r>
              <a:rPr lang="en-US" dirty="0" smtClean="0"/>
              <a:t> that the database search engine can use to speed up data retrieval</a:t>
            </a:r>
          </a:p>
          <a:p>
            <a:pPr algn="just"/>
            <a:r>
              <a:rPr lang="en-US" dirty="0" smtClean="0"/>
              <a:t>An index is a pointer to data in a table</a:t>
            </a:r>
          </a:p>
          <a:p>
            <a:pPr algn="just"/>
            <a:r>
              <a:rPr lang="en-US" dirty="0" smtClean="0"/>
              <a:t>An index in a database is very similar to an index in the back of a book</a:t>
            </a:r>
          </a:p>
          <a:p>
            <a:pPr algn="just"/>
            <a:r>
              <a:rPr lang="en-US" dirty="0" smtClean="0"/>
              <a:t>The users cannot see the indexes, they are just used to speed up searches/queries</a:t>
            </a:r>
          </a:p>
          <a:p>
            <a:pPr algn="just"/>
            <a:r>
              <a:rPr lang="en-US" dirty="0" smtClean="0"/>
              <a:t>An index </a:t>
            </a:r>
          </a:p>
          <a:p>
            <a:pPr lvl="1" algn="just"/>
            <a:r>
              <a:rPr lang="en-US" dirty="0" smtClean="0"/>
              <a:t>helps to speed up </a:t>
            </a:r>
            <a:r>
              <a:rPr lang="en-US" b="1" dirty="0" smtClean="0"/>
              <a:t>SELECT</a:t>
            </a:r>
            <a:r>
              <a:rPr lang="en-US" dirty="0" smtClean="0"/>
              <a:t> queries and </a:t>
            </a:r>
            <a:r>
              <a:rPr lang="en-US" b="1" dirty="0" smtClean="0"/>
              <a:t>WHERE</a:t>
            </a:r>
            <a:r>
              <a:rPr lang="en-US" dirty="0" smtClean="0"/>
              <a:t> clauses,</a:t>
            </a:r>
          </a:p>
          <a:p>
            <a:pPr lvl="1" algn="just"/>
            <a:r>
              <a:rPr lang="en-US" dirty="0" smtClean="0"/>
              <a:t>but it slows down data input, with the </a:t>
            </a:r>
            <a:r>
              <a:rPr lang="en-US" b="1" dirty="0" smtClean="0"/>
              <a:t>UPDATE</a:t>
            </a:r>
            <a:r>
              <a:rPr lang="en-US" dirty="0" smtClean="0"/>
              <a:t> and the </a:t>
            </a:r>
            <a:r>
              <a:rPr lang="en-US" b="1" dirty="0" smtClean="0"/>
              <a:t>INSERT</a:t>
            </a:r>
            <a:r>
              <a:rPr lang="en-US" dirty="0" smtClean="0"/>
              <a:t> statements. </a:t>
            </a:r>
          </a:p>
          <a:p>
            <a:pPr lvl="1" algn="just"/>
            <a:r>
              <a:rPr lang="en-US" dirty="0" smtClean="0"/>
              <a:t>can be created or dropped with no effect on 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578</TotalTime>
  <Words>531</Words>
  <Application>Microsoft Office PowerPoint</Application>
  <PresentationFormat>On-screen Show (4:3)</PresentationFormat>
  <Paragraphs>179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Views Index Sequence in SQL</vt:lpstr>
      <vt:lpstr>Views in DBMS</vt:lpstr>
      <vt:lpstr>Example</vt:lpstr>
      <vt:lpstr>Why we use Views?</vt:lpstr>
      <vt:lpstr>Create  Views</vt:lpstr>
      <vt:lpstr>Update or Replace Views</vt:lpstr>
      <vt:lpstr>Show and Rename View</vt:lpstr>
      <vt:lpstr>Drop View</vt:lpstr>
      <vt:lpstr>Index</vt:lpstr>
      <vt:lpstr>Create Index</vt:lpstr>
      <vt:lpstr>Index </vt:lpstr>
      <vt:lpstr>Index on Alter Table</vt:lpstr>
      <vt:lpstr>Drop Index</vt:lpstr>
      <vt:lpstr> When should indexes be avoided? </vt:lpstr>
      <vt:lpstr>Sequence</vt:lpstr>
      <vt:lpstr>Sequences Using Auto_Increment</vt:lpstr>
      <vt:lpstr> Set AUTO_INCREMENT starting value </vt:lpstr>
      <vt:lpstr> LAST_INSERT_ID Function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Index Sequence in SQL</dc:title>
  <dc:creator>Rushali</dc:creator>
  <cp:lastModifiedBy>Rushali</cp:lastModifiedBy>
  <cp:revision>24</cp:revision>
  <dcterms:created xsi:type="dcterms:W3CDTF">2020-07-21T05:36:59Z</dcterms:created>
  <dcterms:modified xsi:type="dcterms:W3CDTF">2020-07-27T06:03:31Z</dcterms:modified>
</cp:coreProperties>
</file>