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6" r:id="rId17"/>
    <p:sldId id="272" r:id="rId18"/>
    <p:sldId id="273" r:id="rId19"/>
    <p:sldId id="274" r:id="rId20"/>
    <p:sldId id="275" r:id="rId21"/>
    <p:sldId id="282" r:id="rId22"/>
    <p:sldId id="277" r:id="rId23"/>
    <p:sldId id="278" r:id="rId24"/>
    <p:sldId id="279" r:id="rId25"/>
    <p:sldId id="280" r:id="rId26"/>
    <p:sldId id="281" r:id="rId27"/>
    <p:sldId id="269" r:id="rId28"/>
    <p:sldId id="283" r:id="rId29"/>
    <p:sldId id="292" r:id="rId30"/>
    <p:sldId id="284" r:id="rId31"/>
    <p:sldId id="285" r:id="rId32"/>
    <p:sldId id="286" r:id="rId33"/>
    <p:sldId id="287" r:id="rId34"/>
    <p:sldId id="288" r:id="rId35"/>
    <p:sldId id="289" r:id="rId36"/>
    <p:sldId id="295" r:id="rId37"/>
    <p:sldId id="290" r:id="rId38"/>
    <p:sldId id="293" r:id="rId39"/>
    <p:sldId id="294" r:id="rId40"/>
    <p:sldId id="291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4FAD6B7-203D-4A45-BF9D-070CE13FAE9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C610BAD-8428-47DE-9B58-13BC9B15FA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cs.pitt.edu/~kirk/cs1501/animations/Huffma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II part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</p:spTree>
    <p:extLst>
      <p:ext uri="{BB962C8B-B14F-4D97-AF65-F5344CB8AC3E}">
        <p14:creationId xmlns:p14="http://schemas.microsoft.com/office/powerpoint/2010/main" val="386830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Threaded Tree Traversal</a:t>
            </a:r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12294" name="AutoShape 7"/>
          <p:cNvCxnSpPr>
            <a:cxnSpLocks noChangeShapeType="1"/>
            <a:stCxn id="12292" idx="3"/>
            <a:endCxn id="12293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5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12296" name="AutoShape 9"/>
          <p:cNvCxnSpPr>
            <a:cxnSpLocks noChangeShapeType="1"/>
            <a:stCxn id="12297" idx="5"/>
            <a:endCxn id="12295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2298" name="AutoShape 11"/>
          <p:cNvCxnSpPr>
            <a:cxnSpLocks noChangeShapeType="1"/>
            <a:stCxn id="12305" idx="3"/>
            <a:endCxn id="12297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9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12300" name="AutoShape 13"/>
          <p:cNvCxnSpPr>
            <a:cxnSpLocks noChangeShapeType="1"/>
            <a:stCxn id="12292" idx="5"/>
            <a:endCxn id="12299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12302" name="AutoShape 15"/>
          <p:cNvCxnSpPr>
            <a:cxnSpLocks noChangeShapeType="1"/>
            <a:stCxn id="12299" idx="5"/>
            <a:endCxn id="12301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3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2304" name="AutoShape 17"/>
          <p:cNvCxnSpPr>
            <a:cxnSpLocks noChangeShapeType="1"/>
            <a:stCxn id="12297" idx="3"/>
            <a:endCxn id="12303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5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12306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12307" name="AutoShape 20"/>
          <p:cNvCxnSpPr>
            <a:cxnSpLocks noChangeShapeType="1"/>
            <a:stCxn id="12299" idx="3"/>
            <a:endCxn id="12306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1"/>
          <p:cNvCxnSpPr>
            <a:cxnSpLocks noChangeShapeType="1"/>
            <a:stCxn id="12305" idx="5"/>
            <a:endCxn id="12292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2"/>
          <p:cNvCxnSpPr>
            <a:cxnSpLocks noChangeShapeType="1"/>
            <a:stCxn id="12303" idx="4"/>
            <a:endCxn id="12297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AutoShape 23"/>
          <p:cNvCxnSpPr>
            <a:cxnSpLocks noChangeShapeType="1"/>
            <a:stCxn id="12295" idx="4"/>
            <a:endCxn id="12305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1" name="AutoShape 24"/>
          <p:cNvCxnSpPr>
            <a:cxnSpLocks noChangeShapeType="1"/>
            <a:stCxn id="12293" idx="4"/>
            <a:endCxn id="12292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2" name="AutoShape 25"/>
          <p:cNvCxnSpPr>
            <a:cxnSpLocks noChangeShapeType="1"/>
            <a:stCxn id="12306" idx="4"/>
            <a:endCxn id="12299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Text Box 26"/>
          <p:cNvSpPr txBox="1">
            <a:spLocks noChangeArrowheads="1"/>
          </p:cNvSpPr>
          <p:nvPr/>
        </p:nvSpPr>
        <p:spPr bwMode="auto">
          <a:xfrm>
            <a:off x="533400" y="54864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2314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eaLnBrk="1" hangingPunct="1"/>
            <a:r>
              <a:rPr lang="en-US" sz="2400"/>
              <a:t>1</a:t>
            </a:r>
          </a:p>
          <a:p>
            <a:pPr eaLnBrk="1" hangingPunct="1"/>
            <a:r>
              <a:rPr lang="en-US" sz="2400"/>
              <a:t>3</a:t>
            </a:r>
          </a:p>
          <a:p>
            <a:pPr eaLnBrk="1" hangingPunct="1"/>
            <a:r>
              <a:rPr lang="en-US" sz="2400"/>
              <a:t>5</a:t>
            </a:r>
          </a:p>
          <a:p>
            <a:pPr eaLnBrk="1" hangingPunct="1"/>
            <a:r>
              <a:rPr lang="en-US" sz="2400"/>
              <a:t>6</a:t>
            </a:r>
          </a:p>
          <a:p>
            <a:pPr eaLnBrk="1" hangingPunct="1"/>
            <a:r>
              <a:rPr lang="en-US" sz="2400"/>
              <a:t>7</a:t>
            </a:r>
          </a:p>
          <a:p>
            <a:pPr eaLnBrk="1" hangingPunct="1"/>
            <a:r>
              <a:rPr lang="en-US" sz="2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6084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Threaded Tree Traversal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13318" name="AutoShape 7"/>
          <p:cNvCxnSpPr>
            <a:cxnSpLocks noChangeShapeType="1"/>
            <a:stCxn id="13316" idx="3"/>
            <a:endCxn id="13317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13320" name="AutoShape 9"/>
          <p:cNvCxnSpPr>
            <a:cxnSpLocks noChangeShapeType="1"/>
            <a:stCxn id="13321" idx="5"/>
            <a:endCxn id="13319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3322" name="AutoShape 11"/>
          <p:cNvCxnSpPr>
            <a:cxnSpLocks noChangeShapeType="1"/>
            <a:stCxn id="13329" idx="3"/>
            <a:endCxn id="13321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5562600" y="3505200"/>
            <a:ext cx="7620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13324" name="AutoShape 13"/>
          <p:cNvCxnSpPr>
            <a:cxnSpLocks noChangeShapeType="1"/>
            <a:stCxn id="13316" idx="5"/>
            <a:endCxn id="13323" idx="0"/>
          </p:cNvCxnSpPr>
          <p:nvPr/>
        </p:nvCxnSpPr>
        <p:spPr bwMode="auto">
          <a:xfrm>
            <a:off x="5397126" y="2969885"/>
            <a:ext cx="546474" cy="53531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6095999" y="4419600"/>
            <a:ext cx="797391" cy="6096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13326" name="AutoShape 15"/>
          <p:cNvCxnSpPr>
            <a:cxnSpLocks noChangeShapeType="1"/>
            <a:stCxn id="13323" idx="5"/>
            <a:endCxn id="13325" idx="0"/>
          </p:cNvCxnSpPr>
          <p:nvPr/>
        </p:nvCxnSpPr>
        <p:spPr bwMode="auto">
          <a:xfrm>
            <a:off x="6213008" y="3895445"/>
            <a:ext cx="281687" cy="52415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7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3328" name="AutoShape 17"/>
          <p:cNvCxnSpPr>
            <a:cxnSpLocks noChangeShapeType="1"/>
            <a:stCxn id="13321" idx="3"/>
            <a:endCxn id="13327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9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13330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13331" name="AutoShape 20"/>
          <p:cNvCxnSpPr>
            <a:cxnSpLocks noChangeShapeType="1"/>
            <a:stCxn id="13323" idx="3"/>
            <a:endCxn id="13330" idx="0"/>
          </p:cNvCxnSpPr>
          <p:nvPr/>
        </p:nvCxnSpPr>
        <p:spPr bwMode="auto">
          <a:xfrm flipH="1">
            <a:off x="5334000" y="3895445"/>
            <a:ext cx="340192" cy="524155"/>
          </a:xfrm>
          <a:prstGeom prst="straightConnector1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1"/>
          <p:cNvCxnSpPr>
            <a:cxnSpLocks noChangeShapeType="1"/>
            <a:stCxn id="13329" idx="5"/>
            <a:endCxn id="13316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2"/>
          <p:cNvCxnSpPr>
            <a:cxnSpLocks noChangeShapeType="1"/>
            <a:stCxn id="13327" idx="4"/>
            <a:endCxn id="13321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3"/>
          <p:cNvCxnSpPr>
            <a:cxnSpLocks noChangeShapeType="1"/>
            <a:stCxn id="13319" idx="4"/>
            <a:endCxn id="13329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5" name="AutoShape 24"/>
          <p:cNvCxnSpPr>
            <a:cxnSpLocks noChangeShapeType="1"/>
            <a:stCxn id="13317" idx="4"/>
            <a:endCxn id="13316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6" name="AutoShape 25"/>
          <p:cNvCxnSpPr>
            <a:cxnSpLocks noChangeShapeType="1"/>
            <a:stCxn id="13330" idx="4"/>
            <a:endCxn id="13323" idx="4"/>
          </p:cNvCxnSpPr>
          <p:nvPr/>
        </p:nvCxnSpPr>
        <p:spPr bwMode="auto">
          <a:xfrm rot="5400000" flipH="1" flipV="1">
            <a:off x="5143500" y="4152900"/>
            <a:ext cx="990600" cy="609600"/>
          </a:xfrm>
          <a:prstGeom prst="curvedConnector3">
            <a:avLst>
              <a:gd name="adj1" fmla="val -2307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533400" y="5334000"/>
            <a:ext cx="426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eaLnBrk="1" hangingPunct="1"/>
            <a:r>
              <a:rPr lang="en-US" sz="2400"/>
              <a:t>1</a:t>
            </a:r>
          </a:p>
          <a:p>
            <a:pPr eaLnBrk="1" hangingPunct="1"/>
            <a:r>
              <a:rPr lang="en-US" sz="2400"/>
              <a:t>3</a:t>
            </a:r>
          </a:p>
          <a:p>
            <a:pPr eaLnBrk="1" hangingPunct="1"/>
            <a:r>
              <a:rPr lang="en-US" sz="2400"/>
              <a:t>5</a:t>
            </a:r>
          </a:p>
          <a:p>
            <a:pPr eaLnBrk="1" hangingPunct="1"/>
            <a:r>
              <a:rPr lang="en-US" sz="2400"/>
              <a:t>6</a:t>
            </a:r>
          </a:p>
          <a:p>
            <a:pPr eaLnBrk="1" hangingPunct="1"/>
            <a:r>
              <a:rPr lang="en-US" sz="2400"/>
              <a:t>7</a:t>
            </a:r>
          </a:p>
          <a:p>
            <a:pPr eaLnBrk="1" hangingPunct="1"/>
            <a:r>
              <a:rPr lang="en-US" sz="2400"/>
              <a:t>8</a:t>
            </a:r>
          </a:p>
          <a:p>
            <a:pPr eaLnBrk="1" hangingPunct="1"/>
            <a:r>
              <a:rPr lang="en-US" sz="2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9866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Threaded Tree Traversal</a:t>
            </a:r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14342" name="AutoShape 7"/>
          <p:cNvCxnSpPr>
            <a:cxnSpLocks noChangeShapeType="1"/>
            <a:stCxn id="14340" idx="3"/>
            <a:endCxn id="14341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14344" name="AutoShape 9"/>
          <p:cNvCxnSpPr>
            <a:cxnSpLocks noChangeShapeType="1"/>
            <a:stCxn id="14345" idx="5"/>
            <a:endCxn id="14343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4346" name="AutoShape 11"/>
          <p:cNvCxnSpPr>
            <a:cxnSpLocks noChangeShapeType="1"/>
            <a:stCxn id="14353" idx="3"/>
            <a:endCxn id="14345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14348" name="AutoShape 13"/>
          <p:cNvCxnSpPr>
            <a:cxnSpLocks noChangeShapeType="1"/>
            <a:stCxn id="14340" idx="5"/>
            <a:endCxn id="14347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14350" name="AutoShape 15"/>
          <p:cNvCxnSpPr>
            <a:cxnSpLocks noChangeShapeType="1"/>
            <a:stCxn id="14347" idx="5"/>
            <a:endCxn id="14349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1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4352" name="AutoShape 17"/>
          <p:cNvCxnSpPr>
            <a:cxnSpLocks noChangeShapeType="1"/>
            <a:stCxn id="14345" idx="3"/>
            <a:endCxn id="14351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14354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14355" name="AutoShape 20"/>
          <p:cNvCxnSpPr>
            <a:cxnSpLocks noChangeShapeType="1"/>
            <a:stCxn id="14347" idx="3"/>
            <a:endCxn id="14354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1"/>
          <p:cNvCxnSpPr>
            <a:cxnSpLocks noChangeShapeType="1"/>
            <a:stCxn id="14353" idx="5"/>
            <a:endCxn id="14340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2"/>
          <p:cNvCxnSpPr>
            <a:cxnSpLocks noChangeShapeType="1"/>
            <a:stCxn id="14351" idx="4"/>
            <a:endCxn id="14345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3"/>
          <p:cNvCxnSpPr>
            <a:cxnSpLocks noChangeShapeType="1"/>
            <a:stCxn id="14343" idx="4"/>
            <a:endCxn id="14353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4"/>
          <p:cNvCxnSpPr>
            <a:cxnSpLocks noChangeShapeType="1"/>
            <a:stCxn id="14341" idx="4"/>
            <a:endCxn id="14340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5"/>
          <p:cNvCxnSpPr>
            <a:cxnSpLocks noChangeShapeType="1"/>
            <a:stCxn id="14354" idx="4"/>
            <a:endCxn id="14347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Text Box 26"/>
          <p:cNvSpPr txBox="1">
            <a:spLocks noChangeArrowheads="1"/>
          </p:cNvSpPr>
          <p:nvPr/>
        </p:nvSpPr>
        <p:spPr bwMode="auto">
          <a:xfrm>
            <a:off x="533400" y="54864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4362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eaLnBrk="1" hangingPunct="1"/>
            <a:r>
              <a:rPr lang="en-US" sz="2400"/>
              <a:t>1</a:t>
            </a:r>
          </a:p>
          <a:p>
            <a:pPr eaLnBrk="1" hangingPunct="1"/>
            <a:r>
              <a:rPr lang="en-US" sz="2400"/>
              <a:t>3</a:t>
            </a:r>
          </a:p>
          <a:p>
            <a:pPr eaLnBrk="1" hangingPunct="1"/>
            <a:r>
              <a:rPr lang="en-US" sz="2400"/>
              <a:t>5</a:t>
            </a:r>
          </a:p>
          <a:p>
            <a:pPr eaLnBrk="1" hangingPunct="1"/>
            <a:r>
              <a:rPr lang="en-US" sz="2400"/>
              <a:t>6</a:t>
            </a:r>
          </a:p>
          <a:p>
            <a:pPr eaLnBrk="1" hangingPunct="1"/>
            <a:r>
              <a:rPr lang="en-US" sz="2400"/>
              <a:t>7</a:t>
            </a:r>
          </a:p>
          <a:p>
            <a:pPr eaLnBrk="1" hangingPunct="1"/>
            <a:r>
              <a:rPr lang="en-US" sz="2400"/>
              <a:t>8</a:t>
            </a:r>
          </a:p>
          <a:p>
            <a:pPr eaLnBrk="1" hangingPunct="1"/>
            <a:r>
              <a:rPr lang="en-US" sz="2400"/>
              <a:t>9</a:t>
            </a:r>
          </a:p>
          <a:p>
            <a:pPr eaLnBrk="1" hangingPunct="1"/>
            <a:r>
              <a:rPr lang="en-US" sz="24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6554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Threaded Tree Traversal</a:t>
            </a:r>
          </a:p>
        </p:txBody>
      </p:sp>
      <p:sp>
        <p:nvSpPr>
          <p:cNvPr id="15364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15366" name="AutoShape 7"/>
          <p:cNvCxnSpPr>
            <a:cxnSpLocks noChangeShapeType="1"/>
            <a:stCxn id="15364" idx="3"/>
            <a:endCxn id="15365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15368" name="AutoShape 9"/>
          <p:cNvCxnSpPr>
            <a:cxnSpLocks noChangeShapeType="1"/>
            <a:stCxn id="15369" idx="5"/>
            <a:endCxn id="15367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5370" name="AutoShape 11"/>
          <p:cNvCxnSpPr>
            <a:cxnSpLocks noChangeShapeType="1"/>
            <a:stCxn id="15377" idx="3"/>
            <a:endCxn id="15369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15372" name="AutoShape 13"/>
          <p:cNvCxnSpPr>
            <a:cxnSpLocks noChangeShapeType="1"/>
            <a:stCxn id="15364" idx="5"/>
            <a:endCxn id="15371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14"/>
          <p:cNvSpPr>
            <a:spLocks noChangeArrowheads="1"/>
          </p:cNvSpPr>
          <p:nvPr/>
        </p:nvSpPr>
        <p:spPr bwMode="auto">
          <a:xfrm>
            <a:off x="6020377" y="4419600"/>
            <a:ext cx="609600" cy="533400"/>
          </a:xfrm>
          <a:prstGeom prst="ellipse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15374" name="AutoShape 15"/>
          <p:cNvCxnSpPr>
            <a:cxnSpLocks noChangeShapeType="1"/>
            <a:stCxn id="15371" idx="5"/>
            <a:endCxn id="15373" idx="0"/>
          </p:cNvCxnSpPr>
          <p:nvPr/>
        </p:nvCxnSpPr>
        <p:spPr bwMode="auto">
          <a:xfrm>
            <a:off x="6082926" y="3960485"/>
            <a:ext cx="242251" cy="45911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5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5376" name="AutoShape 17"/>
          <p:cNvCxnSpPr>
            <a:cxnSpLocks noChangeShapeType="1"/>
            <a:stCxn id="15369" idx="3"/>
            <a:endCxn id="15375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15378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15379" name="AutoShape 20"/>
          <p:cNvCxnSpPr>
            <a:cxnSpLocks noChangeShapeType="1"/>
            <a:stCxn id="15371" idx="3"/>
            <a:endCxn id="15378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1"/>
          <p:cNvCxnSpPr>
            <a:cxnSpLocks noChangeShapeType="1"/>
            <a:stCxn id="15377" idx="5"/>
            <a:endCxn id="15364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2"/>
          <p:cNvCxnSpPr>
            <a:cxnSpLocks noChangeShapeType="1"/>
            <a:stCxn id="15375" idx="4"/>
            <a:endCxn id="15369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3"/>
          <p:cNvCxnSpPr>
            <a:cxnSpLocks noChangeShapeType="1"/>
            <a:stCxn id="15367" idx="4"/>
            <a:endCxn id="15377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4"/>
          <p:cNvCxnSpPr>
            <a:cxnSpLocks noChangeShapeType="1"/>
            <a:stCxn id="15365" idx="4"/>
            <a:endCxn id="15364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25"/>
          <p:cNvCxnSpPr>
            <a:cxnSpLocks noChangeShapeType="1"/>
            <a:stCxn id="15378" idx="4"/>
            <a:endCxn id="15371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Text Box 26"/>
          <p:cNvSpPr txBox="1">
            <a:spLocks noChangeArrowheads="1"/>
          </p:cNvSpPr>
          <p:nvPr/>
        </p:nvSpPr>
        <p:spPr bwMode="auto">
          <a:xfrm>
            <a:off x="533400" y="5334000"/>
            <a:ext cx="426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5386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eaLnBrk="1" hangingPunct="1"/>
            <a:r>
              <a:rPr lang="en-US" sz="2400"/>
              <a:t>1</a:t>
            </a:r>
          </a:p>
          <a:p>
            <a:pPr eaLnBrk="1" hangingPunct="1"/>
            <a:r>
              <a:rPr lang="en-US" sz="2400"/>
              <a:t>3</a:t>
            </a:r>
          </a:p>
          <a:p>
            <a:pPr eaLnBrk="1" hangingPunct="1"/>
            <a:r>
              <a:rPr lang="en-US" sz="2400"/>
              <a:t>5</a:t>
            </a:r>
          </a:p>
          <a:p>
            <a:pPr eaLnBrk="1" hangingPunct="1"/>
            <a:r>
              <a:rPr lang="en-US" sz="2400"/>
              <a:t>6</a:t>
            </a:r>
          </a:p>
          <a:p>
            <a:pPr eaLnBrk="1" hangingPunct="1"/>
            <a:r>
              <a:rPr lang="en-US" sz="2400"/>
              <a:t>7</a:t>
            </a:r>
          </a:p>
          <a:p>
            <a:pPr eaLnBrk="1" hangingPunct="1"/>
            <a:r>
              <a:rPr lang="en-US" sz="2400"/>
              <a:t>8</a:t>
            </a:r>
          </a:p>
          <a:p>
            <a:pPr eaLnBrk="1" hangingPunct="1"/>
            <a:r>
              <a:rPr lang="en-US" sz="2400"/>
              <a:t>9</a:t>
            </a:r>
          </a:p>
          <a:p>
            <a:pPr eaLnBrk="1" hangingPunct="1"/>
            <a:r>
              <a:rPr lang="en-US" sz="2400"/>
              <a:t>11</a:t>
            </a:r>
          </a:p>
          <a:p>
            <a:pPr eaLnBrk="1" hangingPunct="1"/>
            <a:r>
              <a:rPr lang="en-US" sz="24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8388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Threaded Tree Modification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We’re still wasting pointers, since half of our leafs’ pointers are still null</a:t>
            </a:r>
          </a:p>
          <a:p>
            <a:pPr eaLnBrk="1" hangingPunct="1"/>
            <a:r>
              <a:rPr lang="en-US"/>
              <a:t>We can add threads to the previous node in an inorder traversal as well, which we can use to traverse the tree backwards or even to do postorder traversals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2BAAC6-B1B6-43B6-A725-FD12279A370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93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Threaded Tree Modification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D3F5B0-2264-44C3-9E80-24D50FC425C3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18438" name="AutoShape 6"/>
          <p:cNvCxnSpPr>
            <a:cxnSpLocks noChangeShapeType="1"/>
            <a:stCxn id="18436" idx="3"/>
            <a:endCxn id="18437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18440" name="AutoShape 8"/>
          <p:cNvCxnSpPr>
            <a:cxnSpLocks noChangeShapeType="1"/>
            <a:stCxn id="18441" idx="5"/>
            <a:endCxn id="18439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8442" name="AutoShape 10"/>
          <p:cNvCxnSpPr>
            <a:cxnSpLocks noChangeShapeType="1"/>
            <a:stCxn id="18449" idx="3"/>
            <a:endCxn id="18441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62600" y="3505200"/>
            <a:ext cx="6223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18444" name="AutoShape 12"/>
          <p:cNvCxnSpPr>
            <a:cxnSpLocks noChangeShapeType="1"/>
            <a:stCxn id="18436" idx="5"/>
            <a:endCxn id="18443" idx="0"/>
          </p:cNvCxnSpPr>
          <p:nvPr/>
        </p:nvCxnSpPr>
        <p:spPr bwMode="auto">
          <a:xfrm>
            <a:off x="5397126" y="2969885"/>
            <a:ext cx="476624" cy="5353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6096000" y="4419600"/>
            <a:ext cx="7620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18446" name="AutoShape 14"/>
          <p:cNvCxnSpPr>
            <a:cxnSpLocks noChangeShapeType="1"/>
            <a:stCxn id="18443" idx="5"/>
            <a:endCxn id="18445" idx="0"/>
          </p:cNvCxnSpPr>
          <p:nvPr/>
        </p:nvCxnSpPr>
        <p:spPr bwMode="auto">
          <a:xfrm>
            <a:off x="6093766" y="3960485"/>
            <a:ext cx="383234" cy="4591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8448" name="AutoShape 16"/>
          <p:cNvCxnSpPr>
            <a:cxnSpLocks noChangeShapeType="1"/>
            <a:stCxn id="18441" idx="3"/>
            <a:endCxn id="18447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18451" name="AutoShape 19"/>
          <p:cNvCxnSpPr>
            <a:cxnSpLocks noChangeShapeType="1"/>
            <a:stCxn id="18443" idx="3"/>
            <a:endCxn id="18450" idx="0"/>
          </p:cNvCxnSpPr>
          <p:nvPr/>
        </p:nvCxnSpPr>
        <p:spPr bwMode="auto">
          <a:xfrm flipH="1">
            <a:off x="5334000" y="3960485"/>
            <a:ext cx="319734" cy="4591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0"/>
          <p:cNvCxnSpPr>
            <a:cxnSpLocks noChangeShapeType="1"/>
            <a:stCxn id="18449" idx="5"/>
            <a:endCxn id="18436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1"/>
          <p:cNvCxnSpPr>
            <a:cxnSpLocks noChangeShapeType="1"/>
            <a:stCxn id="18447" idx="4"/>
            <a:endCxn id="18441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AutoShape 22"/>
          <p:cNvCxnSpPr>
            <a:cxnSpLocks noChangeShapeType="1"/>
            <a:stCxn id="18439" idx="4"/>
            <a:endCxn id="18449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AutoShape 23"/>
          <p:cNvCxnSpPr>
            <a:cxnSpLocks noChangeShapeType="1"/>
            <a:stCxn id="18437" idx="4"/>
            <a:endCxn id="18436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4"/>
          <p:cNvCxnSpPr>
            <a:cxnSpLocks noChangeShapeType="1"/>
            <a:stCxn id="18450" idx="4"/>
            <a:endCxn id="18443" idx="4"/>
          </p:cNvCxnSpPr>
          <p:nvPr/>
        </p:nvCxnSpPr>
        <p:spPr bwMode="auto">
          <a:xfrm rot="5400000" flipH="1" flipV="1">
            <a:off x="5146675" y="4225925"/>
            <a:ext cx="914400" cy="5397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7" name="AutoShape 25"/>
          <p:cNvCxnSpPr>
            <a:cxnSpLocks noChangeShapeType="1"/>
            <a:stCxn id="18439" idx="4"/>
            <a:endCxn id="18441" idx="4"/>
          </p:cNvCxnSpPr>
          <p:nvPr/>
        </p:nvCxnSpPr>
        <p:spPr bwMode="auto">
          <a:xfrm rot="16200000" flipV="1">
            <a:off x="29337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8" name="AutoShape 26"/>
          <p:cNvCxnSpPr>
            <a:cxnSpLocks noChangeShapeType="1"/>
            <a:stCxn id="18437" idx="4"/>
            <a:endCxn id="18449" idx="4"/>
          </p:cNvCxnSpPr>
          <p:nvPr/>
        </p:nvCxnSpPr>
        <p:spPr bwMode="auto">
          <a:xfrm rot="16200000" flipV="1">
            <a:off x="3467100" y="2857500"/>
            <a:ext cx="1828800" cy="5334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7"/>
          <p:cNvCxnSpPr>
            <a:cxnSpLocks noChangeShapeType="1"/>
            <a:stCxn id="18450" idx="4"/>
            <a:endCxn id="18436" idx="4"/>
          </p:cNvCxnSpPr>
          <p:nvPr/>
        </p:nvCxnSpPr>
        <p:spPr bwMode="auto">
          <a:xfrm rot="16200000" flipV="1">
            <a:off x="4305300" y="3924300"/>
            <a:ext cx="1905000" cy="152400"/>
          </a:xfrm>
          <a:prstGeom prst="curvedConnector5">
            <a:avLst>
              <a:gd name="adj1" fmla="val -12000"/>
              <a:gd name="adj2" fmla="val 350000"/>
              <a:gd name="adj3" fmla="val 2532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8"/>
          <p:cNvCxnSpPr>
            <a:cxnSpLocks noChangeShapeType="1"/>
            <a:stCxn id="18445" idx="4"/>
            <a:endCxn id="18443" idx="4"/>
          </p:cNvCxnSpPr>
          <p:nvPr/>
        </p:nvCxnSpPr>
        <p:spPr bwMode="auto">
          <a:xfrm rot="5400000" flipH="1">
            <a:off x="5718175" y="4194175"/>
            <a:ext cx="914400" cy="60325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367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Threaded Tree Traversal Code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24565"/>
            <a:ext cx="3733800" cy="45307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Node </a:t>
            </a:r>
            <a:r>
              <a:rPr lang="en-US" dirty="0" err="1"/>
              <a:t>leftMost</a:t>
            </a:r>
            <a:r>
              <a:rPr lang="en-US" dirty="0"/>
              <a:t>(Node n)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Node </a:t>
            </a:r>
            <a:r>
              <a:rPr lang="en-US" dirty="0" err="1"/>
              <a:t>ans</a:t>
            </a:r>
            <a:r>
              <a:rPr lang="en-US" dirty="0"/>
              <a:t> = n;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if (</a:t>
            </a:r>
            <a:r>
              <a:rPr lang="en-US" dirty="0" err="1"/>
              <a:t>ans</a:t>
            </a:r>
            <a:r>
              <a:rPr lang="en-US" dirty="0"/>
              <a:t> == null)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     return null;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while (</a:t>
            </a:r>
            <a:r>
              <a:rPr lang="en-US" dirty="0" err="1"/>
              <a:t>ans.left</a:t>
            </a:r>
            <a:r>
              <a:rPr lang="en-US" dirty="0"/>
              <a:t> != null) 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    </a:t>
            </a:r>
            <a:r>
              <a:rPr lang="en-US" dirty="0" err="1"/>
              <a:t>ans</a:t>
            </a:r>
            <a:r>
              <a:rPr lang="en-US" dirty="0"/>
              <a:t> = </a:t>
            </a:r>
            <a:r>
              <a:rPr lang="en-US" dirty="0" err="1"/>
              <a:t>ans.left</a:t>
            </a:r>
            <a:r>
              <a:rPr lang="en-US" dirty="0"/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    return </a:t>
            </a:r>
            <a:r>
              <a:rPr lang="en-US" dirty="0" err="1"/>
              <a:t>ans</a:t>
            </a:r>
            <a:r>
              <a:rPr lang="en-US" dirty="0"/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43400" y="1562677"/>
            <a:ext cx="4495800" cy="463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void </a:t>
            </a:r>
            <a:r>
              <a:rPr lang="en-US" sz="2400" dirty="0" err="1">
                <a:latin typeface="+mn-lt"/>
              </a:rPr>
              <a:t>inOrder</a:t>
            </a:r>
            <a:r>
              <a:rPr lang="en-US" sz="2400" dirty="0">
                <a:latin typeface="+mn-lt"/>
              </a:rPr>
              <a:t>(Node n) {</a:t>
            </a:r>
          </a:p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    Node cur = leftmost(n);</a:t>
            </a:r>
          </a:p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    while (cur != null) {</a:t>
            </a:r>
          </a:p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        print(cur);</a:t>
            </a:r>
          </a:p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        if (</a:t>
            </a:r>
            <a:r>
              <a:rPr lang="en-US" sz="2400" dirty="0" err="1">
                <a:latin typeface="+mn-lt"/>
              </a:rPr>
              <a:t>cur.rightThread</a:t>
            </a:r>
            <a:r>
              <a:rPr lang="en-US" sz="2400" dirty="0">
                <a:latin typeface="+mn-lt"/>
              </a:rPr>
              <a:t>) {</a:t>
            </a:r>
          </a:p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            cur = </a:t>
            </a:r>
            <a:r>
              <a:rPr lang="en-US" sz="2400" dirty="0" err="1">
                <a:latin typeface="+mn-lt"/>
              </a:rPr>
              <a:t>cur.right</a:t>
            </a:r>
            <a:r>
              <a:rPr lang="en-US" sz="2400" dirty="0">
                <a:latin typeface="+mn-lt"/>
              </a:rPr>
              <a:t>;</a:t>
            </a:r>
          </a:p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        } else {</a:t>
            </a:r>
          </a:p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            cur = leftmost(</a:t>
            </a:r>
            <a:r>
              <a:rPr lang="en-US" sz="2400" dirty="0" err="1">
                <a:latin typeface="+mn-lt"/>
              </a:rPr>
              <a:t>cur.right</a:t>
            </a:r>
            <a:r>
              <a:rPr lang="en-US" sz="2400" dirty="0">
                <a:latin typeface="+mn-lt"/>
              </a:rPr>
              <a:t>);</a:t>
            </a:r>
          </a:p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        }</a:t>
            </a:r>
          </a:p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    }</a:t>
            </a:r>
          </a:p>
          <a:p>
            <a:pPr marL="274320" indent="-274320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70000"/>
            </a:pPr>
            <a:r>
              <a:rPr lang="en-US" sz="2400" dirty="0">
                <a:latin typeface="+mn-lt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159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Threaded Binary Trees</a:t>
            </a:r>
            <a:r>
              <a:rPr lang="en-US" altLang="zh-TW" sz="1900"/>
              <a:t> (</a:t>
            </a:r>
            <a:r>
              <a:rPr lang="en-US" altLang="zh-TW" sz="1900" i="1"/>
              <a:t>Continued</a:t>
            </a:r>
            <a:r>
              <a:rPr lang="en-US" altLang="zh-TW" sz="1900"/>
              <a:t>)</a:t>
            </a:r>
            <a:endParaRPr lang="en-US" altLang="zh-TW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990600" y="1938338"/>
            <a:ext cx="768985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latin typeface="Times New Roman" charset="0"/>
              </a:rPr>
              <a:t>If </a:t>
            </a:r>
            <a:r>
              <a:rPr lang="en-US" altLang="zh-TW" sz="2800">
                <a:latin typeface="Courier New" pitchFamily="49" charset="0"/>
              </a:rPr>
              <a:t>ptr-&gt;left_child</a:t>
            </a:r>
            <a:r>
              <a:rPr lang="en-US" altLang="zh-TW" sz="2800">
                <a:latin typeface="Times New Roman" charset="0"/>
              </a:rPr>
              <a:t> is null, </a:t>
            </a:r>
          </a:p>
          <a:p>
            <a:r>
              <a:rPr lang="en-US" altLang="zh-TW" sz="2800">
                <a:latin typeface="Times New Roman" charset="0"/>
              </a:rPr>
              <a:t>    replace it with a pointer to the node that would be </a:t>
            </a:r>
          </a:p>
          <a:p>
            <a:r>
              <a:rPr lang="en-US" altLang="zh-TW" sz="2800">
                <a:latin typeface="Times New Roman" charset="0"/>
              </a:rPr>
              <a:t>    visited </a:t>
            </a:r>
            <a:r>
              <a:rPr lang="en-US" altLang="zh-TW" sz="2800" i="1">
                <a:latin typeface="Times New Roman" charset="0"/>
              </a:rPr>
              <a:t>before</a:t>
            </a:r>
            <a:r>
              <a:rPr lang="en-US" altLang="zh-TW" sz="2800">
                <a:latin typeface="Times New Roman" charset="0"/>
              </a:rPr>
              <a:t> </a:t>
            </a:r>
            <a:r>
              <a:rPr lang="en-US" altLang="zh-TW" sz="2800">
                <a:latin typeface="Courier New" pitchFamily="49" charset="0"/>
              </a:rPr>
              <a:t>ptr</a:t>
            </a:r>
            <a:r>
              <a:rPr lang="en-US" altLang="zh-TW" sz="2800">
                <a:latin typeface="Times New Roman" charset="0"/>
              </a:rPr>
              <a:t> in an </a:t>
            </a:r>
            <a:r>
              <a:rPr lang="en-US" altLang="zh-TW" sz="2800" i="1">
                <a:latin typeface="Times New Roman" charset="0"/>
              </a:rPr>
              <a:t>inorder traversal</a:t>
            </a:r>
            <a:endParaRPr lang="en-US" altLang="zh-TW" sz="2800">
              <a:latin typeface="Times New Roman" charset="0"/>
            </a:endParaRPr>
          </a:p>
          <a:p>
            <a:endParaRPr lang="en-US" altLang="zh-TW" sz="2800">
              <a:latin typeface="Times New Roman" charset="0"/>
            </a:endParaRPr>
          </a:p>
          <a:p>
            <a:r>
              <a:rPr lang="en-US" altLang="zh-TW" sz="2800">
                <a:latin typeface="Times New Roman" charset="0"/>
              </a:rPr>
              <a:t>If </a:t>
            </a:r>
            <a:r>
              <a:rPr lang="en-US" altLang="zh-TW" sz="2800">
                <a:latin typeface="Courier New" pitchFamily="49" charset="0"/>
              </a:rPr>
              <a:t>ptr-&gt;right_child</a:t>
            </a:r>
            <a:r>
              <a:rPr lang="en-US" altLang="zh-TW" sz="2800">
                <a:latin typeface="Times New Roman" charset="0"/>
              </a:rPr>
              <a:t> is null, </a:t>
            </a:r>
          </a:p>
          <a:p>
            <a:r>
              <a:rPr lang="en-US" altLang="zh-TW" sz="2800">
                <a:latin typeface="Times New Roman" charset="0"/>
              </a:rPr>
              <a:t>    replace it with a pointer to the node that would be </a:t>
            </a:r>
          </a:p>
          <a:p>
            <a:r>
              <a:rPr lang="en-US" altLang="zh-TW" sz="2800">
                <a:latin typeface="Times New Roman" charset="0"/>
              </a:rPr>
              <a:t>    visited </a:t>
            </a:r>
            <a:r>
              <a:rPr lang="en-US" altLang="zh-TW" sz="2800" i="1">
                <a:latin typeface="Times New Roman" charset="0"/>
              </a:rPr>
              <a:t>after</a:t>
            </a:r>
            <a:r>
              <a:rPr lang="en-US" altLang="zh-TW" sz="2800">
                <a:latin typeface="Times New Roman" charset="0"/>
              </a:rPr>
              <a:t> </a:t>
            </a:r>
            <a:r>
              <a:rPr lang="en-US" altLang="zh-TW" sz="2800">
                <a:latin typeface="Courier New" pitchFamily="49" charset="0"/>
              </a:rPr>
              <a:t>ptr</a:t>
            </a:r>
            <a:r>
              <a:rPr lang="en-US" altLang="zh-TW" sz="2800">
                <a:latin typeface="Times New Roman" charset="0"/>
              </a:rPr>
              <a:t> in an </a:t>
            </a:r>
            <a:r>
              <a:rPr lang="en-US" altLang="zh-TW" sz="2800" i="1">
                <a:latin typeface="Times New Roman" charset="0"/>
              </a:rPr>
              <a:t>inorder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297927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0" y="514350"/>
            <a:ext cx="916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3800">
                <a:solidFill>
                  <a:schemeClr val="tx2"/>
                </a:solidFill>
              </a:rPr>
              <a:t>A Threaded Binary Tree</a:t>
            </a:r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4745038" y="1936750"/>
            <a:ext cx="571500" cy="569913"/>
            <a:chOff x="3089" y="1206"/>
            <a:chExt cx="360" cy="359"/>
          </a:xfrm>
        </p:grpSpPr>
        <p:sp>
          <p:nvSpPr>
            <p:cNvPr id="20541" name="Oval 5"/>
            <p:cNvSpPr>
              <a:spLocks noChangeArrowheads="1"/>
            </p:cNvSpPr>
            <p:nvPr/>
          </p:nvSpPr>
          <p:spPr bwMode="auto">
            <a:xfrm>
              <a:off x="3089" y="120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Rectangle 6"/>
            <p:cNvSpPr>
              <a:spLocks noChangeArrowheads="1"/>
            </p:cNvSpPr>
            <p:nvPr/>
          </p:nvSpPr>
          <p:spPr bwMode="auto">
            <a:xfrm>
              <a:off x="3158" y="1259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charset="0"/>
                </a:rPr>
                <a:t>A</a:t>
              </a:r>
            </a:p>
          </p:txBody>
        </p:sp>
      </p:grp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2628900" y="3100388"/>
            <a:ext cx="571500" cy="569912"/>
            <a:chOff x="1766" y="1940"/>
            <a:chExt cx="360" cy="359"/>
          </a:xfrm>
        </p:grpSpPr>
        <p:sp>
          <p:nvSpPr>
            <p:cNvPr id="20539" name="Oval 8"/>
            <p:cNvSpPr>
              <a:spLocks noChangeArrowheads="1"/>
            </p:cNvSpPr>
            <p:nvPr/>
          </p:nvSpPr>
          <p:spPr bwMode="auto">
            <a:xfrm>
              <a:off x="1766" y="194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Rectangle 9"/>
            <p:cNvSpPr>
              <a:spLocks noChangeArrowheads="1"/>
            </p:cNvSpPr>
            <p:nvPr/>
          </p:nvSpPr>
          <p:spPr bwMode="auto">
            <a:xfrm>
              <a:off x="1835" y="199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charset="0"/>
                </a:rPr>
                <a:t>B</a:t>
              </a:r>
            </a:p>
          </p:txBody>
        </p:sp>
      </p:grpSp>
      <p:sp>
        <p:nvSpPr>
          <p:cNvPr id="20485" name="Line 10"/>
          <p:cNvSpPr>
            <a:spLocks noChangeShapeType="1"/>
          </p:cNvSpPr>
          <p:nvPr/>
        </p:nvSpPr>
        <p:spPr bwMode="auto">
          <a:xfrm flipH="1">
            <a:off x="2886075" y="2425700"/>
            <a:ext cx="1936750" cy="654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6" name="Group 11"/>
          <p:cNvGrpSpPr>
            <a:grpSpLocks/>
          </p:cNvGrpSpPr>
          <p:nvPr/>
        </p:nvGrpSpPr>
        <p:grpSpPr bwMode="auto">
          <a:xfrm>
            <a:off x="6888163" y="3062288"/>
            <a:ext cx="571500" cy="569912"/>
            <a:chOff x="4449" y="1916"/>
            <a:chExt cx="360" cy="359"/>
          </a:xfrm>
        </p:grpSpPr>
        <p:sp>
          <p:nvSpPr>
            <p:cNvPr id="20537" name="Oval 12"/>
            <p:cNvSpPr>
              <a:spLocks noChangeArrowheads="1"/>
            </p:cNvSpPr>
            <p:nvPr/>
          </p:nvSpPr>
          <p:spPr bwMode="auto">
            <a:xfrm>
              <a:off x="4449" y="191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Rectangle 13"/>
            <p:cNvSpPr>
              <a:spLocks noChangeArrowheads="1"/>
            </p:cNvSpPr>
            <p:nvPr/>
          </p:nvSpPr>
          <p:spPr bwMode="auto">
            <a:xfrm>
              <a:off x="4518" y="196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charset="0"/>
                </a:rPr>
                <a:t>C</a:t>
              </a:r>
            </a:p>
          </p:txBody>
        </p:sp>
      </p:grpSp>
      <p:grpSp>
        <p:nvGrpSpPr>
          <p:cNvPr id="20487" name="Group 14"/>
          <p:cNvGrpSpPr>
            <a:grpSpLocks/>
          </p:cNvGrpSpPr>
          <p:nvPr/>
        </p:nvGrpSpPr>
        <p:grpSpPr bwMode="auto">
          <a:xfrm>
            <a:off x="7874000" y="4170363"/>
            <a:ext cx="571500" cy="569912"/>
            <a:chOff x="5070" y="2614"/>
            <a:chExt cx="360" cy="359"/>
          </a:xfrm>
        </p:grpSpPr>
        <p:sp>
          <p:nvSpPr>
            <p:cNvPr id="20535" name="Oval 15"/>
            <p:cNvSpPr>
              <a:spLocks noChangeArrowheads="1"/>
            </p:cNvSpPr>
            <p:nvPr/>
          </p:nvSpPr>
          <p:spPr bwMode="auto">
            <a:xfrm>
              <a:off x="5070" y="26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Rectangle 16"/>
            <p:cNvSpPr>
              <a:spLocks noChangeArrowheads="1"/>
            </p:cNvSpPr>
            <p:nvPr/>
          </p:nvSpPr>
          <p:spPr bwMode="auto">
            <a:xfrm>
              <a:off x="5139" y="266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charset="0"/>
                </a:rPr>
                <a:t>G</a:t>
              </a:r>
            </a:p>
          </p:txBody>
        </p:sp>
      </p:grpSp>
      <p:sp>
        <p:nvSpPr>
          <p:cNvPr id="20488" name="Line 17"/>
          <p:cNvSpPr>
            <a:spLocks noChangeShapeType="1"/>
          </p:cNvSpPr>
          <p:nvPr/>
        </p:nvSpPr>
        <p:spPr bwMode="auto">
          <a:xfrm>
            <a:off x="7410450" y="3573463"/>
            <a:ext cx="714375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89" name="Group 18"/>
          <p:cNvGrpSpPr>
            <a:grpSpLocks/>
          </p:cNvGrpSpPr>
          <p:nvPr/>
        </p:nvGrpSpPr>
        <p:grpSpPr bwMode="auto">
          <a:xfrm>
            <a:off x="3811588" y="4232275"/>
            <a:ext cx="571500" cy="569913"/>
            <a:chOff x="2511" y="2653"/>
            <a:chExt cx="360" cy="359"/>
          </a:xfrm>
        </p:grpSpPr>
        <p:sp>
          <p:nvSpPr>
            <p:cNvPr id="20533" name="Oval 19"/>
            <p:cNvSpPr>
              <a:spLocks noChangeArrowheads="1"/>
            </p:cNvSpPr>
            <p:nvPr/>
          </p:nvSpPr>
          <p:spPr bwMode="auto">
            <a:xfrm>
              <a:off x="2511" y="265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Rectangle 20"/>
            <p:cNvSpPr>
              <a:spLocks noChangeArrowheads="1"/>
            </p:cNvSpPr>
            <p:nvPr/>
          </p:nvSpPr>
          <p:spPr bwMode="auto">
            <a:xfrm>
              <a:off x="2580" y="270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20490" name="Group 21"/>
          <p:cNvGrpSpPr>
            <a:grpSpLocks/>
          </p:cNvGrpSpPr>
          <p:nvPr/>
        </p:nvGrpSpPr>
        <p:grpSpPr bwMode="auto">
          <a:xfrm>
            <a:off x="2519363" y="5416550"/>
            <a:ext cx="571500" cy="569913"/>
            <a:chOff x="1697" y="3399"/>
            <a:chExt cx="360" cy="359"/>
          </a:xfrm>
        </p:grpSpPr>
        <p:sp>
          <p:nvSpPr>
            <p:cNvPr id="20531" name="Oval 22"/>
            <p:cNvSpPr>
              <a:spLocks noChangeArrowheads="1"/>
            </p:cNvSpPr>
            <p:nvPr/>
          </p:nvSpPr>
          <p:spPr bwMode="auto">
            <a:xfrm>
              <a:off x="1697" y="339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Rectangle 23"/>
            <p:cNvSpPr>
              <a:spLocks noChangeArrowheads="1"/>
            </p:cNvSpPr>
            <p:nvPr/>
          </p:nvSpPr>
          <p:spPr bwMode="auto">
            <a:xfrm>
              <a:off x="1766" y="3452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charset="0"/>
                </a:rPr>
                <a:t>I</a:t>
              </a:r>
            </a:p>
          </p:txBody>
        </p:sp>
      </p:grpSp>
      <p:sp>
        <p:nvSpPr>
          <p:cNvPr id="20491" name="Line 24"/>
          <p:cNvSpPr>
            <a:spLocks noChangeShapeType="1"/>
          </p:cNvSpPr>
          <p:nvPr/>
        </p:nvSpPr>
        <p:spPr bwMode="auto">
          <a:xfrm>
            <a:off x="2136775" y="4764088"/>
            <a:ext cx="690563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492" name="Group 25"/>
          <p:cNvGrpSpPr>
            <a:grpSpLocks/>
          </p:cNvGrpSpPr>
          <p:nvPr/>
        </p:nvGrpSpPr>
        <p:grpSpPr bwMode="auto">
          <a:xfrm>
            <a:off x="1628775" y="4225925"/>
            <a:ext cx="571500" cy="569913"/>
            <a:chOff x="1153" y="2657"/>
            <a:chExt cx="360" cy="359"/>
          </a:xfrm>
        </p:grpSpPr>
        <p:sp>
          <p:nvSpPr>
            <p:cNvPr id="20529" name="Oval 26"/>
            <p:cNvSpPr>
              <a:spLocks noChangeArrowheads="1"/>
            </p:cNvSpPr>
            <p:nvPr/>
          </p:nvSpPr>
          <p:spPr bwMode="auto">
            <a:xfrm>
              <a:off x="1153" y="265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Rectangle 27"/>
            <p:cNvSpPr>
              <a:spLocks noChangeArrowheads="1"/>
            </p:cNvSpPr>
            <p:nvPr/>
          </p:nvSpPr>
          <p:spPr bwMode="auto">
            <a:xfrm>
              <a:off x="1222" y="271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charset="0"/>
                </a:rPr>
                <a:t>D</a:t>
              </a:r>
            </a:p>
          </p:txBody>
        </p:sp>
      </p:grpSp>
      <p:grpSp>
        <p:nvGrpSpPr>
          <p:cNvPr id="20493" name="Group 28"/>
          <p:cNvGrpSpPr>
            <a:grpSpLocks/>
          </p:cNvGrpSpPr>
          <p:nvPr/>
        </p:nvGrpSpPr>
        <p:grpSpPr bwMode="auto">
          <a:xfrm>
            <a:off x="774700" y="5440363"/>
            <a:ext cx="571500" cy="569912"/>
            <a:chOff x="598" y="3414"/>
            <a:chExt cx="360" cy="359"/>
          </a:xfrm>
        </p:grpSpPr>
        <p:sp>
          <p:nvSpPr>
            <p:cNvPr id="20527" name="Oval 29"/>
            <p:cNvSpPr>
              <a:spLocks noChangeArrowheads="1"/>
            </p:cNvSpPr>
            <p:nvPr/>
          </p:nvSpPr>
          <p:spPr bwMode="auto">
            <a:xfrm>
              <a:off x="598" y="341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Rectangle 30"/>
            <p:cNvSpPr>
              <a:spLocks noChangeArrowheads="1"/>
            </p:cNvSpPr>
            <p:nvPr/>
          </p:nvSpPr>
          <p:spPr bwMode="auto">
            <a:xfrm>
              <a:off x="667" y="346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charset="0"/>
                </a:rPr>
                <a:t>H</a:t>
              </a:r>
            </a:p>
          </p:txBody>
        </p:sp>
      </p:grpSp>
      <p:grpSp>
        <p:nvGrpSpPr>
          <p:cNvPr id="20494" name="Group 31"/>
          <p:cNvGrpSpPr>
            <a:grpSpLocks/>
          </p:cNvGrpSpPr>
          <p:nvPr/>
        </p:nvGrpSpPr>
        <p:grpSpPr bwMode="auto">
          <a:xfrm>
            <a:off x="5865813" y="4181475"/>
            <a:ext cx="571500" cy="569913"/>
            <a:chOff x="3805" y="2621"/>
            <a:chExt cx="360" cy="359"/>
          </a:xfrm>
        </p:grpSpPr>
        <p:sp>
          <p:nvSpPr>
            <p:cNvPr id="20525" name="Oval 32"/>
            <p:cNvSpPr>
              <a:spLocks noChangeArrowheads="1"/>
            </p:cNvSpPr>
            <p:nvPr/>
          </p:nvSpPr>
          <p:spPr bwMode="auto">
            <a:xfrm>
              <a:off x="3805" y="262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Rectangle 33"/>
            <p:cNvSpPr>
              <a:spLocks noChangeArrowheads="1"/>
            </p:cNvSpPr>
            <p:nvPr/>
          </p:nvSpPr>
          <p:spPr bwMode="auto">
            <a:xfrm>
              <a:off x="3874" y="267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charset="0"/>
                </a:rPr>
                <a:t>F</a:t>
              </a:r>
            </a:p>
          </p:txBody>
        </p:sp>
      </p:grpSp>
      <p:sp>
        <p:nvSpPr>
          <p:cNvPr id="20495" name="Line 34"/>
          <p:cNvSpPr>
            <a:spLocks noChangeShapeType="1"/>
          </p:cNvSpPr>
          <p:nvPr/>
        </p:nvSpPr>
        <p:spPr bwMode="auto">
          <a:xfrm flipH="1">
            <a:off x="6124575" y="3559175"/>
            <a:ext cx="828675" cy="617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35"/>
          <p:cNvSpPr>
            <a:spLocks noChangeShapeType="1"/>
          </p:cNvSpPr>
          <p:nvPr/>
        </p:nvSpPr>
        <p:spPr bwMode="auto">
          <a:xfrm>
            <a:off x="3143250" y="3605213"/>
            <a:ext cx="94615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36"/>
          <p:cNvSpPr>
            <a:spLocks noChangeShapeType="1"/>
          </p:cNvSpPr>
          <p:nvPr/>
        </p:nvSpPr>
        <p:spPr bwMode="auto">
          <a:xfrm flipH="1">
            <a:off x="1922463" y="3598863"/>
            <a:ext cx="763587" cy="649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37"/>
          <p:cNvSpPr>
            <a:spLocks noChangeShapeType="1"/>
          </p:cNvSpPr>
          <p:nvPr/>
        </p:nvSpPr>
        <p:spPr bwMode="auto">
          <a:xfrm flipH="1">
            <a:off x="1076325" y="4768850"/>
            <a:ext cx="642938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38"/>
          <p:cNvSpPr>
            <a:spLocks noChangeShapeType="1"/>
          </p:cNvSpPr>
          <p:nvPr/>
        </p:nvSpPr>
        <p:spPr bwMode="auto">
          <a:xfrm>
            <a:off x="5197475" y="2443163"/>
            <a:ext cx="1951038" cy="60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39"/>
          <p:cNvSpPr>
            <a:spLocks noChangeShapeType="1"/>
          </p:cNvSpPr>
          <p:nvPr/>
        </p:nvSpPr>
        <p:spPr bwMode="auto">
          <a:xfrm>
            <a:off x="3125788" y="5735638"/>
            <a:ext cx="201612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40"/>
          <p:cNvSpPr>
            <a:spLocks noChangeShapeType="1"/>
          </p:cNvSpPr>
          <p:nvPr/>
        </p:nvSpPr>
        <p:spPr bwMode="auto">
          <a:xfrm>
            <a:off x="2825750" y="3689350"/>
            <a:ext cx="500063" cy="20589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41"/>
          <p:cNvSpPr>
            <a:spLocks noChangeShapeType="1"/>
          </p:cNvSpPr>
          <p:nvPr/>
        </p:nvSpPr>
        <p:spPr bwMode="auto">
          <a:xfrm flipH="1">
            <a:off x="3386138" y="4557713"/>
            <a:ext cx="404812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42"/>
          <p:cNvSpPr>
            <a:spLocks noChangeShapeType="1"/>
          </p:cNvSpPr>
          <p:nvPr/>
        </p:nvSpPr>
        <p:spPr bwMode="auto">
          <a:xfrm>
            <a:off x="3005138" y="3665538"/>
            <a:ext cx="381000" cy="9048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43"/>
          <p:cNvSpPr>
            <a:spLocks noChangeShapeType="1"/>
          </p:cNvSpPr>
          <p:nvPr/>
        </p:nvSpPr>
        <p:spPr bwMode="auto">
          <a:xfrm>
            <a:off x="1362075" y="5724525"/>
            <a:ext cx="39211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44"/>
          <p:cNvSpPr>
            <a:spLocks noChangeShapeType="1"/>
          </p:cNvSpPr>
          <p:nvPr/>
        </p:nvSpPr>
        <p:spPr bwMode="auto">
          <a:xfrm flipH="1">
            <a:off x="2063750" y="5713413"/>
            <a:ext cx="441325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45"/>
          <p:cNvSpPr>
            <a:spLocks noChangeShapeType="1"/>
          </p:cNvSpPr>
          <p:nvPr/>
        </p:nvSpPr>
        <p:spPr bwMode="auto">
          <a:xfrm flipV="1">
            <a:off x="2052638" y="4903788"/>
            <a:ext cx="1587" cy="8096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46"/>
          <p:cNvSpPr>
            <a:spLocks noChangeShapeType="1"/>
          </p:cNvSpPr>
          <p:nvPr/>
        </p:nvSpPr>
        <p:spPr bwMode="auto">
          <a:xfrm flipV="1">
            <a:off x="1765300" y="4891088"/>
            <a:ext cx="1588" cy="83343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47"/>
          <p:cNvSpPr>
            <a:spLocks noChangeShapeType="1"/>
          </p:cNvSpPr>
          <p:nvPr/>
        </p:nvSpPr>
        <p:spPr bwMode="auto">
          <a:xfrm flipH="1" flipV="1">
            <a:off x="5180013" y="4521200"/>
            <a:ext cx="681037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48"/>
          <p:cNvSpPr>
            <a:spLocks noChangeShapeType="1"/>
          </p:cNvSpPr>
          <p:nvPr/>
        </p:nvSpPr>
        <p:spPr bwMode="auto">
          <a:xfrm flipH="1" flipV="1">
            <a:off x="5159375" y="2628900"/>
            <a:ext cx="9525" cy="18923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49"/>
          <p:cNvSpPr>
            <a:spLocks noChangeShapeType="1"/>
          </p:cNvSpPr>
          <p:nvPr/>
        </p:nvSpPr>
        <p:spPr bwMode="auto">
          <a:xfrm flipH="1" flipV="1">
            <a:off x="7310438" y="4532313"/>
            <a:ext cx="563562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50"/>
          <p:cNvSpPr>
            <a:spLocks noChangeShapeType="1"/>
          </p:cNvSpPr>
          <p:nvPr/>
        </p:nvSpPr>
        <p:spPr bwMode="auto">
          <a:xfrm flipV="1">
            <a:off x="7299325" y="3641725"/>
            <a:ext cx="3175" cy="890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51"/>
          <p:cNvSpPr>
            <a:spLocks noChangeShapeType="1"/>
          </p:cNvSpPr>
          <p:nvPr/>
        </p:nvSpPr>
        <p:spPr bwMode="auto">
          <a:xfrm flipH="1" flipV="1">
            <a:off x="477838" y="5746750"/>
            <a:ext cx="28892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3" name="Line 52"/>
          <p:cNvSpPr>
            <a:spLocks noChangeShapeType="1"/>
          </p:cNvSpPr>
          <p:nvPr/>
        </p:nvSpPr>
        <p:spPr bwMode="auto">
          <a:xfrm flipV="1">
            <a:off x="466725" y="4937125"/>
            <a:ext cx="1588" cy="8096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Line 53"/>
          <p:cNvSpPr>
            <a:spLocks noChangeShapeType="1"/>
          </p:cNvSpPr>
          <p:nvPr/>
        </p:nvSpPr>
        <p:spPr bwMode="auto">
          <a:xfrm flipV="1">
            <a:off x="4386263" y="4519613"/>
            <a:ext cx="496887" cy="142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Line 54"/>
          <p:cNvSpPr>
            <a:spLocks noChangeShapeType="1"/>
          </p:cNvSpPr>
          <p:nvPr/>
        </p:nvSpPr>
        <p:spPr bwMode="auto">
          <a:xfrm flipV="1">
            <a:off x="4894263" y="2652713"/>
            <a:ext cx="3175" cy="18669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55"/>
          <p:cNvSpPr>
            <a:spLocks noChangeShapeType="1"/>
          </p:cNvSpPr>
          <p:nvPr/>
        </p:nvSpPr>
        <p:spPr bwMode="auto">
          <a:xfrm>
            <a:off x="6445250" y="4510088"/>
            <a:ext cx="592138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56"/>
          <p:cNvSpPr>
            <a:spLocks noChangeShapeType="1"/>
          </p:cNvSpPr>
          <p:nvPr/>
        </p:nvSpPr>
        <p:spPr bwMode="auto">
          <a:xfrm flipV="1">
            <a:off x="7048500" y="3652838"/>
            <a:ext cx="3175" cy="8667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57"/>
          <p:cNvSpPr>
            <a:spLocks noChangeShapeType="1"/>
          </p:cNvSpPr>
          <p:nvPr/>
        </p:nvSpPr>
        <p:spPr bwMode="auto">
          <a:xfrm>
            <a:off x="8467725" y="4519613"/>
            <a:ext cx="392113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58"/>
          <p:cNvSpPr>
            <a:spLocks noChangeShapeType="1"/>
          </p:cNvSpPr>
          <p:nvPr/>
        </p:nvSpPr>
        <p:spPr bwMode="auto">
          <a:xfrm flipV="1">
            <a:off x="8870950" y="3200400"/>
            <a:ext cx="3175" cy="13192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Line 59"/>
          <p:cNvSpPr>
            <a:spLocks noChangeShapeType="1"/>
          </p:cNvSpPr>
          <p:nvPr/>
        </p:nvSpPr>
        <p:spPr bwMode="auto">
          <a:xfrm>
            <a:off x="3028950" y="2163763"/>
            <a:ext cx="16779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Rectangle 60"/>
          <p:cNvSpPr>
            <a:spLocks noChangeArrowheads="1"/>
          </p:cNvSpPr>
          <p:nvPr/>
        </p:nvSpPr>
        <p:spPr bwMode="auto">
          <a:xfrm>
            <a:off x="2295525" y="188595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root</a:t>
            </a:r>
          </a:p>
        </p:txBody>
      </p:sp>
      <p:sp>
        <p:nvSpPr>
          <p:cNvPr id="20522" name="Text Box 61"/>
          <p:cNvSpPr txBox="1">
            <a:spLocks noChangeArrowheads="1"/>
          </p:cNvSpPr>
          <p:nvPr/>
        </p:nvSpPr>
        <p:spPr bwMode="auto">
          <a:xfrm>
            <a:off x="0" y="4305300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dangling</a:t>
            </a:r>
          </a:p>
        </p:txBody>
      </p:sp>
      <p:sp>
        <p:nvSpPr>
          <p:cNvPr id="20523" name="Rectangle 62"/>
          <p:cNvSpPr>
            <a:spLocks noChangeArrowheads="1"/>
          </p:cNvSpPr>
          <p:nvPr/>
        </p:nvSpPr>
        <p:spPr bwMode="auto">
          <a:xfrm>
            <a:off x="7624763" y="2593975"/>
            <a:ext cx="1249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dangling</a:t>
            </a:r>
          </a:p>
        </p:txBody>
      </p:sp>
      <p:sp>
        <p:nvSpPr>
          <p:cNvPr id="20524" name="Text Box 63"/>
          <p:cNvSpPr txBox="1">
            <a:spLocks noChangeArrowheads="1"/>
          </p:cNvSpPr>
          <p:nvPr/>
        </p:nvSpPr>
        <p:spPr bwMode="auto">
          <a:xfrm>
            <a:off x="4057650" y="5014913"/>
            <a:ext cx="314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3399"/>
                </a:solidFill>
                <a:latin typeface="Times New Roman" charset="0"/>
              </a:rPr>
              <a:t>inorder traversal:</a:t>
            </a:r>
          </a:p>
          <a:p>
            <a:pPr eaLnBrk="1" hangingPunct="1"/>
            <a:r>
              <a:rPr lang="en-US" altLang="zh-TW" sz="2400">
                <a:solidFill>
                  <a:srgbClr val="006600"/>
                </a:solidFill>
                <a:latin typeface="Times New Roman" charset="0"/>
              </a:rPr>
              <a:t>H, D, I, B, E, A, F, C, G</a:t>
            </a:r>
            <a:endParaRPr lang="en-US" altLang="zh-TW" sz="2400">
              <a:solidFill>
                <a:srgbClr val="003399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8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42950" y="1238250"/>
            <a:ext cx="7696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3943350" y="12382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5010150" y="12382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266950" y="12382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686550" y="12382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55675" y="1404938"/>
            <a:ext cx="95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charset="0"/>
              </a:rPr>
              <a:t> TRUE</a:t>
            </a:r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4095750" y="15430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913063" y="1403350"/>
            <a:ext cx="35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>
                <a:latin typeface="Times New Roman" charset="0"/>
                <a:sym typeface="Wingdings" pitchFamily="2" charset="2"/>
              </a:rPr>
              <a:t></a:t>
            </a:r>
            <a:endParaRPr lang="en-US" altLang="zh-TW">
              <a:latin typeface="Times New Roman" charset="0"/>
            </a:endParaRP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5619750" y="1390650"/>
            <a:ext cx="3556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>
                <a:latin typeface="Times New Roman" charset="0"/>
                <a:sym typeface="Wingdings" pitchFamily="2" charset="2"/>
              </a:rPr>
              <a:t></a:t>
            </a:r>
            <a:endParaRPr lang="en-US" altLang="zh-TW">
              <a:latin typeface="Times New Roman" charset="0"/>
            </a:endParaRPr>
          </a:p>
          <a:p>
            <a:pPr eaLnBrk="1" hangingPunct="1"/>
            <a:endParaRPr lang="en-US" altLang="zh-TW" sz="2000" b="1" u="sng">
              <a:latin typeface="Times New Roman" charset="0"/>
            </a:endParaRPr>
          </a:p>
        </p:txBody>
      </p:sp>
      <p:grpSp>
        <p:nvGrpSpPr>
          <p:cNvPr id="21515" name="Group 17"/>
          <p:cNvGrpSpPr>
            <a:grpSpLocks/>
          </p:cNvGrpSpPr>
          <p:nvPr/>
        </p:nvGrpSpPr>
        <p:grpSpPr bwMode="auto">
          <a:xfrm>
            <a:off x="5808663" y="1404938"/>
            <a:ext cx="2298700" cy="976312"/>
            <a:chOff x="3623" y="1929"/>
            <a:chExt cx="1448" cy="615"/>
          </a:xfrm>
        </p:grpSpPr>
        <p:sp>
          <p:nvSpPr>
            <p:cNvPr id="21525" name="Text Box 8"/>
            <p:cNvSpPr txBox="1">
              <a:spLocks noChangeArrowheads="1"/>
            </p:cNvSpPr>
            <p:nvPr/>
          </p:nvSpPr>
          <p:spPr bwMode="auto">
            <a:xfrm>
              <a:off x="4358" y="1929"/>
              <a:ext cx="7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zh-TW" sz="2000" b="1">
                  <a:latin typeface="Times New Roman" charset="0"/>
                </a:rPr>
                <a:t>  FALSE</a:t>
              </a:r>
            </a:p>
          </p:txBody>
        </p:sp>
        <p:sp>
          <p:nvSpPr>
            <p:cNvPr id="21526" name="Line 12"/>
            <p:cNvSpPr>
              <a:spLocks noChangeShapeType="1"/>
            </p:cNvSpPr>
            <p:nvPr/>
          </p:nvSpPr>
          <p:spPr bwMode="auto">
            <a:xfrm>
              <a:off x="3626" y="20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15"/>
            <p:cNvSpPr>
              <a:spLocks noChangeShapeType="1"/>
            </p:cNvSpPr>
            <p:nvPr/>
          </p:nvSpPr>
          <p:spPr bwMode="auto">
            <a:xfrm>
              <a:off x="3623" y="2533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16"/>
            <p:cNvSpPr>
              <a:spLocks noChangeShapeType="1"/>
            </p:cNvSpPr>
            <p:nvPr/>
          </p:nvSpPr>
          <p:spPr bwMode="auto">
            <a:xfrm flipV="1">
              <a:off x="4778" y="225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6" name="Group 23"/>
          <p:cNvGrpSpPr>
            <a:grpSpLocks/>
          </p:cNvGrpSpPr>
          <p:nvPr/>
        </p:nvGrpSpPr>
        <p:grpSpPr bwMode="auto">
          <a:xfrm>
            <a:off x="1274763" y="1660525"/>
            <a:ext cx="1833562" cy="838200"/>
            <a:chOff x="1400" y="2545"/>
            <a:chExt cx="1155" cy="528"/>
          </a:xfrm>
        </p:grpSpPr>
        <p:sp>
          <p:nvSpPr>
            <p:cNvPr id="21522" name="Line 20"/>
            <p:cNvSpPr>
              <a:spLocks noChangeShapeType="1"/>
            </p:cNvSpPr>
            <p:nvPr/>
          </p:nvSpPr>
          <p:spPr bwMode="auto">
            <a:xfrm flipH="1">
              <a:off x="2552" y="254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21"/>
            <p:cNvSpPr>
              <a:spLocks noChangeShapeType="1"/>
            </p:cNvSpPr>
            <p:nvPr/>
          </p:nvSpPr>
          <p:spPr bwMode="auto">
            <a:xfrm flipH="1">
              <a:off x="1400" y="3062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22"/>
            <p:cNvSpPr>
              <a:spLocks noChangeShapeType="1"/>
            </p:cNvSpPr>
            <p:nvPr/>
          </p:nvSpPr>
          <p:spPr bwMode="auto">
            <a:xfrm flipH="1" flipV="1">
              <a:off x="1400" y="2784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7" name="Rectangle 25"/>
          <p:cNvSpPr>
            <a:spLocks noChangeArrowheads="1"/>
          </p:cNvSpPr>
          <p:nvPr/>
        </p:nvSpPr>
        <p:spPr bwMode="auto">
          <a:xfrm>
            <a:off x="1104900" y="0"/>
            <a:ext cx="6991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3400">
                <a:solidFill>
                  <a:schemeClr val="tx2"/>
                </a:solidFill>
              </a:rPr>
              <a:t>Data Structures for Threaded BT</a:t>
            </a:r>
            <a:endParaRPr lang="en-US" altLang="zh-TW" sz="3800">
              <a:solidFill>
                <a:schemeClr val="tx2"/>
              </a:solidFill>
            </a:endParaRPr>
          </a:p>
        </p:txBody>
      </p:sp>
      <p:sp>
        <p:nvSpPr>
          <p:cNvPr id="21518" name="Rectangle 26"/>
          <p:cNvSpPr>
            <a:spLocks noChangeArrowheads="1"/>
          </p:cNvSpPr>
          <p:nvPr/>
        </p:nvSpPr>
        <p:spPr bwMode="auto">
          <a:xfrm>
            <a:off x="609600" y="2743200"/>
            <a:ext cx="91630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Class </a:t>
            </a:r>
            <a:r>
              <a:rPr lang="en-US" altLang="zh-TW" sz="2800" dirty="0" err="1">
                <a:latin typeface="Courier New" pitchFamily="49" charset="0"/>
              </a:rPr>
              <a:t>threaded_treenode</a:t>
            </a:r>
            <a:r>
              <a:rPr lang="en-US" altLang="zh-TW" sz="2800" dirty="0">
                <a:latin typeface="Courier New" pitchFamily="49" charset="0"/>
              </a:rPr>
              <a:t> {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  </a:t>
            </a:r>
            <a:r>
              <a:rPr lang="en-US" altLang="zh-TW" sz="2800" dirty="0" err="1">
                <a:latin typeface="Courier New" pitchFamily="49" charset="0"/>
              </a:rPr>
              <a:t>boolean</a:t>
            </a:r>
            <a:r>
              <a:rPr lang="en-US" altLang="zh-TW" sz="2800" dirty="0">
                <a:latin typeface="Courier New" pitchFamily="49" charset="0"/>
              </a:rPr>
              <a:t> </a:t>
            </a:r>
            <a:r>
              <a:rPr lang="en-US" altLang="zh-TW" sz="2800" dirty="0" err="1">
                <a:latin typeface="Courier New" pitchFamily="49" charset="0"/>
              </a:rPr>
              <a:t>left_thread</a:t>
            </a:r>
            <a:r>
              <a:rPr lang="en-US" altLang="zh-TW" sz="2800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>
                <a:latin typeface="Courier New" pitchFamily="49" charset="0"/>
              </a:rPr>
              <a:t>  </a:t>
            </a:r>
            <a:r>
              <a:rPr lang="en-US" altLang="zh-TW" sz="2800" dirty="0" err="1">
                <a:latin typeface="Courier New" pitchFamily="49" charset="0"/>
              </a:rPr>
              <a:t>threaded_treenode</a:t>
            </a:r>
            <a:r>
              <a:rPr lang="en-US" altLang="zh-TW" sz="2800" dirty="0">
                <a:latin typeface="Courier New" pitchFamily="49" charset="0"/>
              </a:rPr>
              <a:t>* </a:t>
            </a:r>
            <a:r>
              <a:rPr lang="en-US" altLang="zh-TW" sz="2800" dirty="0" err="1">
                <a:latin typeface="Courier New" pitchFamily="49" charset="0"/>
              </a:rPr>
              <a:t>left_child</a:t>
            </a:r>
            <a:r>
              <a:rPr lang="en-US" altLang="zh-TW" sz="2800" dirty="0">
                <a:latin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>
                <a:latin typeface="Courier New" pitchFamily="49" charset="0"/>
              </a:rPr>
              <a:t>  char data;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>
                <a:latin typeface="Courier New" pitchFamily="49" charset="0"/>
              </a:rPr>
              <a:t>  </a:t>
            </a:r>
            <a:r>
              <a:rPr lang="en-US" altLang="zh-TW" sz="2800" dirty="0" err="1">
                <a:latin typeface="Courier New" pitchFamily="49" charset="0"/>
              </a:rPr>
              <a:t>threaded_treenode</a:t>
            </a:r>
            <a:r>
              <a:rPr lang="en-US" altLang="zh-TW" sz="2800" dirty="0">
                <a:latin typeface="Courier New" pitchFamily="49" charset="0"/>
              </a:rPr>
              <a:t>* </a:t>
            </a:r>
            <a:r>
              <a:rPr lang="en-US" altLang="zh-TW" sz="2800" dirty="0" err="1">
                <a:latin typeface="Courier New" pitchFamily="49" charset="0"/>
              </a:rPr>
              <a:t>right_child</a:t>
            </a:r>
            <a:r>
              <a:rPr lang="en-US" altLang="zh-TW" sz="2800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>
                <a:latin typeface="Courier New" pitchFamily="49" charset="0"/>
              </a:rPr>
              <a:t>  </a:t>
            </a:r>
            <a:r>
              <a:rPr lang="en-US" altLang="zh-TW" sz="2800" dirty="0" err="1">
                <a:latin typeface="Courier New" pitchFamily="49" charset="0"/>
              </a:rPr>
              <a:t>boolean</a:t>
            </a:r>
            <a:r>
              <a:rPr lang="en-US" altLang="zh-TW" sz="2800" dirty="0">
                <a:latin typeface="Courier New" pitchFamily="49" charset="0"/>
              </a:rPr>
              <a:t> </a:t>
            </a:r>
            <a:r>
              <a:rPr lang="en-US" altLang="zh-TW" sz="2800" dirty="0" err="1">
                <a:latin typeface="Courier New" pitchFamily="49" charset="0"/>
              </a:rPr>
              <a:t>right_thread</a:t>
            </a:r>
            <a:r>
              <a:rPr lang="en-US" altLang="zh-TW" sz="2800" dirty="0">
                <a:latin typeface="Courier New" pitchFamily="49" charset="0"/>
              </a:rPr>
              <a:t>;  };</a:t>
            </a:r>
          </a:p>
        </p:txBody>
      </p:sp>
      <p:sp>
        <p:nvSpPr>
          <p:cNvPr id="21519" name="Text Box 27"/>
          <p:cNvSpPr txBox="1">
            <a:spLocks noChangeArrowheads="1"/>
          </p:cNvSpPr>
          <p:nvPr/>
        </p:nvSpPr>
        <p:spPr bwMode="auto">
          <a:xfrm>
            <a:off x="669925" y="746125"/>
            <a:ext cx="782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latin typeface="Times New Roman" charset="0"/>
              </a:rPr>
              <a:t>left_thread     left_child       data        right_child    right_thread</a:t>
            </a:r>
            <a:endParaRPr lang="en-US" altLang="zh-TW" sz="2000">
              <a:latin typeface="Times New Roman" charset="0"/>
            </a:endParaRPr>
          </a:p>
        </p:txBody>
      </p:sp>
      <p:sp>
        <p:nvSpPr>
          <p:cNvPr id="21520" name="Text Box 28"/>
          <p:cNvSpPr txBox="1">
            <a:spLocks noChangeArrowheads="1"/>
          </p:cNvSpPr>
          <p:nvPr/>
        </p:nvSpPr>
        <p:spPr bwMode="auto">
          <a:xfrm>
            <a:off x="5718175" y="2365375"/>
            <a:ext cx="1884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FALSE: child</a:t>
            </a:r>
          </a:p>
        </p:txBody>
      </p:sp>
      <p:sp>
        <p:nvSpPr>
          <p:cNvPr id="21521" name="Text Box 29"/>
          <p:cNvSpPr txBox="1">
            <a:spLocks noChangeArrowheads="1"/>
          </p:cNvSpPr>
          <p:nvPr/>
        </p:nvSpPr>
        <p:spPr bwMode="auto">
          <a:xfrm>
            <a:off x="1184275" y="2479675"/>
            <a:ext cx="190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TRUE: thread</a:t>
            </a:r>
          </a:p>
        </p:txBody>
      </p:sp>
    </p:spTree>
    <p:extLst>
      <p:ext uri="{BB962C8B-B14F-4D97-AF65-F5344CB8AC3E}">
        <p14:creationId xmlns:p14="http://schemas.microsoft.com/office/powerpoint/2010/main" val="114294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dirty="0"/>
              <a:t>Two many null pointers in current representation of binary trees</a:t>
            </a:r>
            <a:br>
              <a:rPr lang="en-US" altLang="zh-TW" dirty="0"/>
            </a:br>
            <a:r>
              <a:rPr lang="en-US" altLang="zh-TW" dirty="0"/>
              <a:t>    </a:t>
            </a:r>
            <a:r>
              <a:rPr lang="en-US" altLang="zh-TW" dirty="0">
                <a:solidFill>
                  <a:srgbClr val="003399"/>
                </a:solidFill>
              </a:rPr>
              <a:t>n: number of nodes</a:t>
            </a:r>
            <a:br>
              <a:rPr lang="en-US" altLang="zh-TW" dirty="0">
                <a:solidFill>
                  <a:srgbClr val="003399"/>
                </a:solidFill>
              </a:rPr>
            </a:br>
            <a:r>
              <a:rPr lang="en-US" altLang="zh-TW" dirty="0">
                <a:solidFill>
                  <a:srgbClr val="003399"/>
                </a:solidFill>
              </a:rPr>
              <a:t>    number of non-null links: n-1</a:t>
            </a:r>
            <a:br>
              <a:rPr lang="en-US" altLang="zh-TW" dirty="0">
                <a:solidFill>
                  <a:srgbClr val="003399"/>
                </a:solidFill>
              </a:rPr>
            </a:br>
            <a:r>
              <a:rPr lang="en-US" altLang="zh-TW" dirty="0">
                <a:solidFill>
                  <a:srgbClr val="003399"/>
                </a:solidFill>
              </a:rPr>
              <a:t>    total links: 2n</a:t>
            </a:r>
            <a:br>
              <a:rPr lang="en-US" altLang="zh-TW" dirty="0">
                <a:solidFill>
                  <a:srgbClr val="003399"/>
                </a:solidFill>
              </a:rPr>
            </a:br>
            <a:r>
              <a:rPr lang="en-US" altLang="zh-TW" dirty="0">
                <a:solidFill>
                  <a:srgbClr val="003399"/>
                </a:solidFill>
              </a:rPr>
              <a:t>    </a:t>
            </a:r>
            <a:r>
              <a:rPr lang="en-US" altLang="zh-TW" dirty="0">
                <a:solidFill>
                  <a:srgbClr val="CC3300"/>
                </a:solidFill>
              </a:rPr>
              <a:t>null links: 2n-(n-1)=</a:t>
            </a:r>
            <a:r>
              <a:rPr lang="en-US" altLang="zh-TW" dirty="0">
                <a:solidFill>
                  <a:srgbClr val="003399"/>
                </a:solidFill>
              </a:rPr>
              <a:t>n+1</a:t>
            </a:r>
            <a:endParaRPr lang="en-US" altLang="zh-TW" dirty="0"/>
          </a:p>
          <a:p>
            <a:pPr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dirty="0"/>
              <a:t>Replace these null pointers with some useful “threads”.</a:t>
            </a:r>
            <a:endParaRPr lang="en-US" altLang="zh-TW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26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04788" y="161925"/>
            <a:ext cx="916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3000">
                <a:solidFill>
                  <a:schemeClr val="tx2"/>
                </a:solidFill>
              </a:rPr>
              <a:t>Memory Representation of A Threaded BT</a:t>
            </a:r>
            <a:endParaRPr lang="en-US" altLang="zh-TW" sz="3800">
              <a:solidFill>
                <a:schemeClr val="tx2"/>
              </a:solidFill>
            </a:endParaRPr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3948113" y="1976438"/>
            <a:ext cx="2022475" cy="434975"/>
            <a:chOff x="2524" y="1245"/>
            <a:chExt cx="1274" cy="274"/>
          </a:xfrm>
        </p:grpSpPr>
        <p:sp>
          <p:nvSpPr>
            <p:cNvPr id="22666" name="Rectangle 4"/>
            <p:cNvSpPr>
              <a:spLocks noChangeArrowheads="1"/>
            </p:cNvSpPr>
            <p:nvPr/>
          </p:nvSpPr>
          <p:spPr bwMode="auto">
            <a:xfrm>
              <a:off x="2524" y="1249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7" name="Line 5"/>
            <p:cNvSpPr>
              <a:spLocks noChangeShapeType="1"/>
            </p:cNvSpPr>
            <p:nvPr/>
          </p:nvSpPr>
          <p:spPr bwMode="auto">
            <a:xfrm>
              <a:off x="2760" y="125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8" name="Line 6"/>
            <p:cNvSpPr>
              <a:spLocks noChangeShapeType="1"/>
            </p:cNvSpPr>
            <p:nvPr/>
          </p:nvSpPr>
          <p:spPr bwMode="auto">
            <a:xfrm>
              <a:off x="3570" y="125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9" name="Line 7"/>
            <p:cNvSpPr>
              <a:spLocks noChangeShapeType="1"/>
            </p:cNvSpPr>
            <p:nvPr/>
          </p:nvSpPr>
          <p:spPr bwMode="auto">
            <a:xfrm>
              <a:off x="2985" y="1245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70" name="Line 8"/>
            <p:cNvSpPr>
              <a:spLocks noChangeShapeType="1"/>
            </p:cNvSpPr>
            <p:nvPr/>
          </p:nvSpPr>
          <p:spPr bwMode="auto">
            <a:xfrm>
              <a:off x="3352" y="1245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3981450" y="200818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sp>
        <p:nvSpPr>
          <p:cNvPr id="22533" name="Rectangle 10"/>
          <p:cNvSpPr>
            <a:spLocks noChangeArrowheads="1"/>
          </p:cNvSpPr>
          <p:nvPr/>
        </p:nvSpPr>
        <p:spPr bwMode="auto">
          <a:xfrm>
            <a:off x="5645150" y="2017713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4767263" y="19732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--</a:t>
            </a:r>
          </a:p>
        </p:txBody>
      </p:sp>
      <p:grpSp>
        <p:nvGrpSpPr>
          <p:cNvPr id="22535" name="Group 12"/>
          <p:cNvGrpSpPr>
            <a:grpSpLocks/>
          </p:cNvGrpSpPr>
          <p:nvPr/>
        </p:nvGrpSpPr>
        <p:grpSpPr bwMode="auto">
          <a:xfrm>
            <a:off x="3957638" y="2865438"/>
            <a:ext cx="2022475" cy="434975"/>
            <a:chOff x="2530" y="1805"/>
            <a:chExt cx="1274" cy="274"/>
          </a:xfrm>
        </p:grpSpPr>
        <p:sp>
          <p:nvSpPr>
            <p:cNvPr id="22661" name="Rectangle 13"/>
            <p:cNvSpPr>
              <a:spLocks noChangeArrowheads="1"/>
            </p:cNvSpPr>
            <p:nvPr/>
          </p:nvSpPr>
          <p:spPr bwMode="auto">
            <a:xfrm>
              <a:off x="2530" y="1809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2" name="Line 14"/>
            <p:cNvSpPr>
              <a:spLocks noChangeShapeType="1"/>
            </p:cNvSpPr>
            <p:nvPr/>
          </p:nvSpPr>
          <p:spPr bwMode="auto">
            <a:xfrm>
              <a:off x="2766" y="181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3" name="Line 15"/>
            <p:cNvSpPr>
              <a:spLocks noChangeShapeType="1"/>
            </p:cNvSpPr>
            <p:nvPr/>
          </p:nvSpPr>
          <p:spPr bwMode="auto">
            <a:xfrm>
              <a:off x="3576" y="181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4" name="Line 16"/>
            <p:cNvSpPr>
              <a:spLocks noChangeShapeType="1"/>
            </p:cNvSpPr>
            <p:nvPr/>
          </p:nvSpPr>
          <p:spPr bwMode="auto">
            <a:xfrm>
              <a:off x="2991" y="1805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5" name="Line 17"/>
            <p:cNvSpPr>
              <a:spLocks noChangeShapeType="1"/>
            </p:cNvSpPr>
            <p:nvPr/>
          </p:nvSpPr>
          <p:spPr bwMode="auto">
            <a:xfrm>
              <a:off x="3358" y="1805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6" name="Rectangle 18"/>
          <p:cNvSpPr>
            <a:spLocks noChangeArrowheads="1"/>
          </p:cNvSpPr>
          <p:nvPr/>
        </p:nvSpPr>
        <p:spPr bwMode="auto">
          <a:xfrm>
            <a:off x="3990975" y="289718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sp>
        <p:nvSpPr>
          <p:cNvPr id="22537" name="Rectangle 19"/>
          <p:cNvSpPr>
            <a:spLocks noChangeArrowheads="1"/>
          </p:cNvSpPr>
          <p:nvPr/>
        </p:nvSpPr>
        <p:spPr bwMode="auto">
          <a:xfrm>
            <a:off x="5654675" y="2906713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sp>
        <p:nvSpPr>
          <p:cNvPr id="22538" name="Rectangle 20"/>
          <p:cNvSpPr>
            <a:spLocks noChangeArrowheads="1"/>
          </p:cNvSpPr>
          <p:nvPr/>
        </p:nvSpPr>
        <p:spPr bwMode="auto">
          <a:xfrm>
            <a:off x="4776788" y="28622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A</a:t>
            </a:r>
          </a:p>
        </p:txBody>
      </p:sp>
      <p:grpSp>
        <p:nvGrpSpPr>
          <p:cNvPr id="22539" name="Group 21"/>
          <p:cNvGrpSpPr>
            <a:grpSpLocks/>
          </p:cNvGrpSpPr>
          <p:nvPr/>
        </p:nvGrpSpPr>
        <p:grpSpPr bwMode="auto">
          <a:xfrm>
            <a:off x="6218238" y="3652838"/>
            <a:ext cx="2022475" cy="434975"/>
            <a:chOff x="3954" y="2301"/>
            <a:chExt cx="1274" cy="274"/>
          </a:xfrm>
        </p:grpSpPr>
        <p:sp>
          <p:nvSpPr>
            <p:cNvPr id="22656" name="Rectangle 22"/>
            <p:cNvSpPr>
              <a:spLocks noChangeArrowheads="1"/>
            </p:cNvSpPr>
            <p:nvPr/>
          </p:nvSpPr>
          <p:spPr bwMode="auto">
            <a:xfrm>
              <a:off x="3954" y="2305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7" name="Line 23"/>
            <p:cNvSpPr>
              <a:spLocks noChangeShapeType="1"/>
            </p:cNvSpPr>
            <p:nvPr/>
          </p:nvSpPr>
          <p:spPr bwMode="auto">
            <a:xfrm>
              <a:off x="4190" y="230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8" name="Line 24"/>
            <p:cNvSpPr>
              <a:spLocks noChangeShapeType="1"/>
            </p:cNvSpPr>
            <p:nvPr/>
          </p:nvSpPr>
          <p:spPr bwMode="auto">
            <a:xfrm>
              <a:off x="5000" y="230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9" name="Line 25"/>
            <p:cNvSpPr>
              <a:spLocks noChangeShapeType="1"/>
            </p:cNvSpPr>
            <p:nvPr/>
          </p:nvSpPr>
          <p:spPr bwMode="auto">
            <a:xfrm>
              <a:off x="4415" y="2301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60" name="Line 26"/>
            <p:cNvSpPr>
              <a:spLocks noChangeShapeType="1"/>
            </p:cNvSpPr>
            <p:nvPr/>
          </p:nvSpPr>
          <p:spPr bwMode="auto">
            <a:xfrm>
              <a:off x="4782" y="2301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0" name="Rectangle 27"/>
          <p:cNvSpPr>
            <a:spLocks noChangeArrowheads="1"/>
          </p:cNvSpPr>
          <p:nvPr/>
        </p:nvSpPr>
        <p:spPr bwMode="auto">
          <a:xfrm>
            <a:off x="6251575" y="368458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sp>
        <p:nvSpPr>
          <p:cNvPr id="22541" name="Rectangle 28"/>
          <p:cNvSpPr>
            <a:spLocks noChangeArrowheads="1"/>
          </p:cNvSpPr>
          <p:nvPr/>
        </p:nvSpPr>
        <p:spPr bwMode="auto">
          <a:xfrm>
            <a:off x="7915275" y="3694113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sp>
        <p:nvSpPr>
          <p:cNvPr id="22542" name="Rectangle 29"/>
          <p:cNvSpPr>
            <a:spLocks noChangeArrowheads="1"/>
          </p:cNvSpPr>
          <p:nvPr/>
        </p:nvSpPr>
        <p:spPr bwMode="auto">
          <a:xfrm>
            <a:off x="7037388" y="36496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C</a:t>
            </a:r>
          </a:p>
        </p:txBody>
      </p:sp>
      <p:grpSp>
        <p:nvGrpSpPr>
          <p:cNvPr id="22543" name="Group 30"/>
          <p:cNvGrpSpPr>
            <a:grpSpLocks/>
          </p:cNvGrpSpPr>
          <p:nvPr/>
        </p:nvGrpSpPr>
        <p:grpSpPr bwMode="auto">
          <a:xfrm>
            <a:off x="1611313" y="3663950"/>
            <a:ext cx="2022475" cy="434975"/>
            <a:chOff x="1052" y="2308"/>
            <a:chExt cx="1274" cy="274"/>
          </a:xfrm>
        </p:grpSpPr>
        <p:sp>
          <p:nvSpPr>
            <p:cNvPr id="22651" name="Rectangle 31"/>
            <p:cNvSpPr>
              <a:spLocks noChangeArrowheads="1"/>
            </p:cNvSpPr>
            <p:nvPr/>
          </p:nvSpPr>
          <p:spPr bwMode="auto">
            <a:xfrm>
              <a:off x="1052" y="2312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2" name="Line 32"/>
            <p:cNvSpPr>
              <a:spLocks noChangeShapeType="1"/>
            </p:cNvSpPr>
            <p:nvPr/>
          </p:nvSpPr>
          <p:spPr bwMode="auto">
            <a:xfrm>
              <a:off x="1288" y="2316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3" name="Line 33"/>
            <p:cNvSpPr>
              <a:spLocks noChangeShapeType="1"/>
            </p:cNvSpPr>
            <p:nvPr/>
          </p:nvSpPr>
          <p:spPr bwMode="auto">
            <a:xfrm>
              <a:off x="2098" y="2316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4" name="Line 34"/>
            <p:cNvSpPr>
              <a:spLocks noChangeShapeType="1"/>
            </p:cNvSpPr>
            <p:nvPr/>
          </p:nvSpPr>
          <p:spPr bwMode="auto">
            <a:xfrm>
              <a:off x="1513" y="2308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5" name="Line 35"/>
            <p:cNvSpPr>
              <a:spLocks noChangeShapeType="1"/>
            </p:cNvSpPr>
            <p:nvPr/>
          </p:nvSpPr>
          <p:spPr bwMode="auto">
            <a:xfrm>
              <a:off x="1880" y="2308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4" name="Rectangle 36"/>
          <p:cNvSpPr>
            <a:spLocks noChangeArrowheads="1"/>
          </p:cNvSpPr>
          <p:nvPr/>
        </p:nvSpPr>
        <p:spPr bwMode="auto">
          <a:xfrm>
            <a:off x="1644650" y="36957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sp>
        <p:nvSpPr>
          <p:cNvPr id="22545" name="Rectangle 37"/>
          <p:cNvSpPr>
            <a:spLocks noChangeArrowheads="1"/>
          </p:cNvSpPr>
          <p:nvPr/>
        </p:nvSpPr>
        <p:spPr bwMode="auto">
          <a:xfrm>
            <a:off x="3308350" y="37052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sp>
        <p:nvSpPr>
          <p:cNvPr id="22546" name="Rectangle 38"/>
          <p:cNvSpPr>
            <a:spLocks noChangeArrowheads="1"/>
          </p:cNvSpPr>
          <p:nvPr/>
        </p:nvSpPr>
        <p:spPr bwMode="auto">
          <a:xfrm>
            <a:off x="2430463" y="36607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B</a:t>
            </a:r>
          </a:p>
        </p:txBody>
      </p:sp>
      <p:grpSp>
        <p:nvGrpSpPr>
          <p:cNvPr id="22547" name="Group 39"/>
          <p:cNvGrpSpPr>
            <a:grpSpLocks/>
          </p:cNvGrpSpPr>
          <p:nvPr/>
        </p:nvGrpSpPr>
        <p:grpSpPr bwMode="auto">
          <a:xfrm>
            <a:off x="2732088" y="4497388"/>
            <a:ext cx="2022475" cy="434975"/>
            <a:chOff x="1758" y="2833"/>
            <a:chExt cx="1274" cy="274"/>
          </a:xfrm>
        </p:grpSpPr>
        <p:sp>
          <p:nvSpPr>
            <p:cNvPr id="22646" name="Rectangle 40"/>
            <p:cNvSpPr>
              <a:spLocks noChangeArrowheads="1"/>
            </p:cNvSpPr>
            <p:nvPr/>
          </p:nvSpPr>
          <p:spPr bwMode="auto">
            <a:xfrm>
              <a:off x="1758" y="2837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7" name="Line 41"/>
            <p:cNvSpPr>
              <a:spLocks noChangeShapeType="1"/>
            </p:cNvSpPr>
            <p:nvPr/>
          </p:nvSpPr>
          <p:spPr bwMode="auto">
            <a:xfrm>
              <a:off x="1994" y="2841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8" name="Line 42"/>
            <p:cNvSpPr>
              <a:spLocks noChangeShapeType="1"/>
            </p:cNvSpPr>
            <p:nvPr/>
          </p:nvSpPr>
          <p:spPr bwMode="auto">
            <a:xfrm>
              <a:off x="2804" y="2841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9" name="Line 43"/>
            <p:cNvSpPr>
              <a:spLocks noChangeShapeType="1"/>
            </p:cNvSpPr>
            <p:nvPr/>
          </p:nvSpPr>
          <p:spPr bwMode="auto">
            <a:xfrm>
              <a:off x="2219" y="2833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50" name="Line 44"/>
            <p:cNvSpPr>
              <a:spLocks noChangeShapeType="1"/>
            </p:cNvSpPr>
            <p:nvPr/>
          </p:nvSpPr>
          <p:spPr bwMode="auto">
            <a:xfrm>
              <a:off x="2586" y="2833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8" name="Rectangle 45"/>
          <p:cNvSpPr>
            <a:spLocks noChangeArrowheads="1"/>
          </p:cNvSpPr>
          <p:nvPr/>
        </p:nvSpPr>
        <p:spPr bwMode="auto">
          <a:xfrm>
            <a:off x="2765425" y="45291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t</a:t>
            </a:r>
          </a:p>
        </p:txBody>
      </p:sp>
      <p:sp>
        <p:nvSpPr>
          <p:cNvPr id="22549" name="Rectangle 46"/>
          <p:cNvSpPr>
            <a:spLocks noChangeArrowheads="1"/>
          </p:cNvSpPr>
          <p:nvPr/>
        </p:nvSpPr>
        <p:spPr bwMode="auto">
          <a:xfrm>
            <a:off x="4429125" y="453866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t</a:t>
            </a:r>
          </a:p>
        </p:txBody>
      </p:sp>
      <p:sp>
        <p:nvSpPr>
          <p:cNvPr id="22550" name="Rectangle 47"/>
          <p:cNvSpPr>
            <a:spLocks noChangeArrowheads="1"/>
          </p:cNvSpPr>
          <p:nvPr/>
        </p:nvSpPr>
        <p:spPr bwMode="auto">
          <a:xfrm>
            <a:off x="3551238" y="4494213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E</a:t>
            </a:r>
          </a:p>
        </p:txBody>
      </p:sp>
      <p:grpSp>
        <p:nvGrpSpPr>
          <p:cNvPr id="22551" name="Group 48"/>
          <p:cNvGrpSpPr>
            <a:grpSpLocks/>
          </p:cNvGrpSpPr>
          <p:nvPr/>
        </p:nvGrpSpPr>
        <p:grpSpPr bwMode="auto">
          <a:xfrm>
            <a:off x="5076825" y="4486275"/>
            <a:ext cx="2022475" cy="434975"/>
            <a:chOff x="3235" y="2826"/>
            <a:chExt cx="1274" cy="274"/>
          </a:xfrm>
        </p:grpSpPr>
        <p:sp>
          <p:nvSpPr>
            <p:cNvPr id="22641" name="Rectangle 49"/>
            <p:cNvSpPr>
              <a:spLocks noChangeArrowheads="1"/>
            </p:cNvSpPr>
            <p:nvPr/>
          </p:nvSpPr>
          <p:spPr bwMode="auto">
            <a:xfrm>
              <a:off x="3235" y="2830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2" name="Line 50"/>
            <p:cNvSpPr>
              <a:spLocks noChangeShapeType="1"/>
            </p:cNvSpPr>
            <p:nvPr/>
          </p:nvSpPr>
          <p:spPr bwMode="auto">
            <a:xfrm>
              <a:off x="3471" y="2834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3" name="Line 51"/>
            <p:cNvSpPr>
              <a:spLocks noChangeShapeType="1"/>
            </p:cNvSpPr>
            <p:nvPr/>
          </p:nvSpPr>
          <p:spPr bwMode="auto">
            <a:xfrm>
              <a:off x="4281" y="2834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4" name="Line 52"/>
            <p:cNvSpPr>
              <a:spLocks noChangeShapeType="1"/>
            </p:cNvSpPr>
            <p:nvPr/>
          </p:nvSpPr>
          <p:spPr bwMode="auto">
            <a:xfrm>
              <a:off x="3696" y="2826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5" name="Line 53"/>
            <p:cNvSpPr>
              <a:spLocks noChangeShapeType="1"/>
            </p:cNvSpPr>
            <p:nvPr/>
          </p:nvSpPr>
          <p:spPr bwMode="auto">
            <a:xfrm>
              <a:off x="4063" y="2826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2" name="Rectangle 54"/>
          <p:cNvSpPr>
            <a:spLocks noChangeArrowheads="1"/>
          </p:cNvSpPr>
          <p:nvPr/>
        </p:nvSpPr>
        <p:spPr bwMode="auto">
          <a:xfrm>
            <a:off x="5110163" y="451802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t</a:t>
            </a:r>
          </a:p>
        </p:txBody>
      </p:sp>
      <p:sp>
        <p:nvSpPr>
          <p:cNvPr id="22553" name="Rectangle 55"/>
          <p:cNvSpPr>
            <a:spLocks noChangeArrowheads="1"/>
          </p:cNvSpPr>
          <p:nvPr/>
        </p:nvSpPr>
        <p:spPr bwMode="auto">
          <a:xfrm>
            <a:off x="6773863" y="452755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t</a:t>
            </a:r>
          </a:p>
        </p:txBody>
      </p:sp>
      <p:sp>
        <p:nvSpPr>
          <p:cNvPr id="22554" name="Rectangle 56"/>
          <p:cNvSpPr>
            <a:spLocks noChangeArrowheads="1"/>
          </p:cNvSpPr>
          <p:nvPr/>
        </p:nvSpPr>
        <p:spPr bwMode="auto">
          <a:xfrm>
            <a:off x="5895975" y="44831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grpSp>
        <p:nvGrpSpPr>
          <p:cNvPr id="22555" name="Group 57"/>
          <p:cNvGrpSpPr>
            <a:grpSpLocks/>
          </p:cNvGrpSpPr>
          <p:nvPr/>
        </p:nvGrpSpPr>
        <p:grpSpPr bwMode="auto">
          <a:xfrm>
            <a:off x="7386638" y="4462463"/>
            <a:ext cx="1757362" cy="434975"/>
            <a:chOff x="4690" y="2811"/>
            <a:chExt cx="1274" cy="274"/>
          </a:xfrm>
        </p:grpSpPr>
        <p:sp>
          <p:nvSpPr>
            <p:cNvPr id="22636" name="Rectangle 58"/>
            <p:cNvSpPr>
              <a:spLocks noChangeArrowheads="1"/>
            </p:cNvSpPr>
            <p:nvPr/>
          </p:nvSpPr>
          <p:spPr bwMode="auto">
            <a:xfrm>
              <a:off x="4690" y="2815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7" name="Line 59"/>
            <p:cNvSpPr>
              <a:spLocks noChangeShapeType="1"/>
            </p:cNvSpPr>
            <p:nvPr/>
          </p:nvSpPr>
          <p:spPr bwMode="auto">
            <a:xfrm>
              <a:off x="4926" y="28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8" name="Line 60"/>
            <p:cNvSpPr>
              <a:spLocks noChangeShapeType="1"/>
            </p:cNvSpPr>
            <p:nvPr/>
          </p:nvSpPr>
          <p:spPr bwMode="auto">
            <a:xfrm>
              <a:off x="5736" y="28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9" name="Line 61"/>
            <p:cNvSpPr>
              <a:spLocks noChangeShapeType="1"/>
            </p:cNvSpPr>
            <p:nvPr/>
          </p:nvSpPr>
          <p:spPr bwMode="auto">
            <a:xfrm>
              <a:off x="5151" y="2811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40" name="Line 62"/>
            <p:cNvSpPr>
              <a:spLocks noChangeShapeType="1"/>
            </p:cNvSpPr>
            <p:nvPr/>
          </p:nvSpPr>
          <p:spPr bwMode="auto">
            <a:xfrm>
              <a:off x="5518" y="2811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56" name="Rectangle 63"/>
          <p:cNvSpPr>
            <a:spLocks noChangeArrowheads="1"/>
          </p:cNvSpPr>
          <p:nvPr/>
        </p:nvSpPr>
        <p:spPr bwMode="auto">
          <a:xfrm>
            <a:off x="7419975" y="449421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t</a:t>
            </a:r>
          </a:p>
        </p:txBody>
      </p:sp>
      <p:sp>
        <p:nvSpPr>
          <p:cNvPr id="22557" name="Rectangle 64"/>
          <p:cNvSpPr>
            <a:spLocks noChangeArrowheads="1"/>
          </p:cNvSpPr>
          <p:nvPr/>
        </p:nvSpPr>
        <p:spPr bwMode="auto">
          <a:xfrm>
            <a:off x="8875713" y="4491038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t</a:t>
            </a:r>
          </a:p>
        </p:txBody>
      </p:sp>
      <p:sp>
        <p:nvSpPr>
          <p:cNvPr id="22558" name="Rectangle 65"/>
          <p:cNvSpPr>
            <a:spLocks noChangeArrowheads="1"/>
          </p:cNvSpPr>
          <p:nvPr/>
        </p:nvSpPr>
        <p:spPr bwMode="auto">
          <a:xfrm>
            <a:off x="8205788" y="44592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G</a:t>
            </a:r>
          </a:p>
        </p:txBody>
      </p:sp>
      <p:grpSp>
        <p:nvGrpSpPr>
          <p:cNvPr id="22559" name="Group 66"/>
          <p:cNvGrpSpPr>
            <a:grpSpLocks/>
          </p:cNvGrpSpPr>
          <p:nvPr/>
        </p:nvGrpSpPr>
        <p:grpSpPr bwMode="auto">
          <a:xfrm>
            <a:off x="446088" y="4498975"/>
            <a:ext cx="2022475" cy="434975"/>
            <a:chOff x="318" y="2834"/>
            <a:chExt cx="1274" cy="274"/>
          </a:xfrm>
        </p:grpSpPr>
        <p:sp>
          <p:nvSpPr>
            <p:cNvPr id="22631" name="Rectangle 67"/>
            <p:cNvSpPr>
              <a:spLocks noChangeArrowheads="1"/>
            </p:cNvSpPr>
            <p:nvPr/>
          </p:nvSpPr>
          <p:spPr bwMode="auto">
            <a:xfrm>
              <a:off x="318" y="2838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2" name="Line 68"/>
            <p:cNvSpPr>
              <a:spLocks noChangeShapeType="1"/>
            </p:cNvSpPr>
            <p:nvPr/>
          </p:nvSpPr>
          <p:spPr bwMode="auto">
            <a:xfrm>
              <a:off x="554" y="2842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3" name="Line 69"/>
            <p:cNvSpPr>
              <a:spLocks noChangeShapeType="1"/>
            </p:cNvSpPr>
            <p:nvPr/>
          </p:nvSpPr>
          <p:spPr bwMode="auto">
            <a:xfrm>
              <a:off x="1364" y="2842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4" name="Line 70"/>
            <p:cNvSpPr>
              <a:spLocks noChangeShapeType="1"/>
            </p:cNvSpPr>
            <p:nvPr/>
          </p:nvSpPr>
          <p:spPr bwMode="auto">
            <a:xfrm>
              <a:off x="779" y="2834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5" name="Line 71"/>
            <p:cNvSpPr>
              <a:spLocks noChangeShapeType="1"/>
            </p:cNvSpPr>
            <p:nvPr/>
          </p:nvSpPr>
          <p:spPr bwMode="auto">
            <a:xfrm>
              <a:off x="1146" y="2834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0" name="Rectangle 72"/>
          <p:cNvSpPr>
            <a:spLocks noChangeArrowheads="1"/>
          </p:cNvSpPr>
          <p:nvPr/>
        </p:nvSpPr>
        <p:spPr bwMode="auto">
          <a:xfrm>
            <a:off x="479425" y="4530725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sp>
        <p:nvSpPr>
          <p:cNvPr id="22561" name="Rectangle 73"/>
          <p:cNvSpPr>
            <a:spLocks noChangeArrowheads="1"/>
          </p:cNvSpPr>
          <p:nvPr/>
        </p:nvSpPr>
        <p:spPr bwMode="auto">
          <a:xfrm>
            <a:off x="2143125" y="454025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f</a:t>
            </a:r>
          </a:p>
        </p:txBody>
      </p:sp>
      <p:sp>
        <p:nvSpPr>
          <p:cNvPr id="22562" name="Rectangle 74"/>
          <p:cNvSpPr>
            <a:spLocks noChangeArrowheads="1"/>
          </p:cNvSpPr>
          <p:nvPr/>
        </p:nvSpPr>
        <p:spPr bwMode="auto">
          <a:xfrm>
            <a:off x="1265238" y="44958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D</a:t>
            </a:r>
          </a:p>
        </p:txBody>
      </p:sp>
      <p:grpSp>
        <p:nvGrpSpPr>
          <p:cNvPr id="22563" name="Group 75"/>
          <p:cNvGrpSpPr>
            <a:grpSpLocks/>
          </p:cNvGrpSpPr>
          <p:nvPr/>
        </p:nvGrpSpPr>
        <p:grpSpPr bwMode="auto">
          <a:xfrm>
            <a:off x="2506663" y="5413375"/>
            <a:ext cx="2022475" cy="434975"/>
            <a:chOff x="1616" y="3410"/>
            <a:chExt cx="1274" cy="274"/>
          </a:xfrm>
        </p:grpSpPr>
        <p:sp>
          <p:nvSpPr>
            <p:cNvPr id="22626" name="Rectangle 76"/>
            <p:cNvSpPr>
              <a:spLocks noChangeArrowheads="1"/>
            </p:cNvSpPr>
            <p:nvPr/>
          </p:nvSpPr>
          <p:spPr bwMode="auto">
            <a:xfrm>
              <a:off x="1616" y="3414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7" name="Line 77"/>
            <p:cNvSpPr>
              <a:spLocks noChangeShapeType="1"/>
            </p:cNvSpPr>
            <p:nvPr/>
          </p:nvSpPr>
          <p:spPr bwMode="auto">
            <a:xfrm>
              <a:off x="1852" y="3418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8" name="Line 78"/>
            <p:cNvSpPr>
              <a:spLocks noChangeShapeType="1"/>
            </p:cNvSpPr>
            <p:nvPr/>
          </p:nvSpPr>
          <p:spPr bwMode="auto">
            <a:xfrm>
              <a:off x="2662" y="3418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9" name="Line 79"/>
            <p:cNvSpPr>
              <a:spLocks noChangeShapeType="1"/>
            </p:cNvSpPr>
            <p:nvPr/>
          </p:nvSpPr>
          <p:spPr bwMode="auto">
            <a:xfrm>
              <a:off x="2077" y="3410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30" name="Line 80"/>
            <p:cNvSpPr>
              <a:spLocks noChangeShapeType="1"/>
            </p:cNvSpPr>
            <p:nvPr/>
          </p:nvSpPr>
          <p:spPr bwMode="auto">
            <a:xfrm>
              <a:off x="2444" y="3410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4" name="Rectangle 81"/>
          <p:cNvSpPr>
            <a:spLocks noChangeArrowheads="1"/>
          </p:cNvSpPr>
          <p:nvPr/>
        </p:nvSpPr>
        <p:spPr bwMode="auto">
          <a:xfrm>
            <a:off x="2540000" y="544512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t</a:t>
            </a:r>
          </a:p>
        </p:txBody>
      </p:sp>
      <p:sp>
        <p:nvSpPr>
          <p:cNvPr id="22565" name="Rectangle 82"/>
          <p:cNvSpPr>
            <a:spLocks noChangeArrowheads="1"/>
          </p:cNvSpPr>
          <p:nvPr/>
        </p:nvSpPr>
        <p:spPr bwMode="auto">
          <a:xfrm>
            <a:off x="4203700" y="545465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t</a:t>
            </a:r>
          </a:p>
        </p:txBody>
      </p:sp>
      <p:sp>
        <p:nvSpPr>
          <p:cNvPr id="22566" name="Rectangle 83"/>
          <p:cNvSpPr>
            <a:spLocks noChangeArrowheads="1"/>
          </p:cNvSpPr>
          <p:nvPr/>
        </p:nvSpPr>
        <p:spPr bwMode="auto">
          <a:xfrm>
            <a:off x="3409950" y="54102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I</a:t>
            </a:r>
          </a:p>
        </p:txBody>
      </p:sp>
      <p:grpSp>
        <p:nvGrpSpPr>
          <p:cNvPr id="22567" name="Group 84"/>
          <p:cNvGrpSpPr>
            <a:grpSpLocks/>
          </p:cNvGrpSpPr>
          <p:nvPr/>
        </p:nvGrpSpPr>
        <p:grpSpPr bwMode="auto">
          <a:xfrm>
            <a:off x="65088" y="5414963"/>
            <a:ext cx="2022475" cy="434975"/>
            <a:chOff x="78" y="3411"/>
            <a:chExt cx="1274" cy="274"/>
          </a:xfrm>
        </p:grpSpPr>
        <p:sp>
          <p:nvSpPr>
            <p:cNvPr id="22621" name="Rectangle 85"/>
            <p:cNvSpPr>
              <a:spLocks noChangeArrowheads="1"/>
            </p:cNvSpPr>
            <p:nvPr/>
          </p:nvSpPr>
          <p:spPr bwMode="auto">
            <a:xfrm>
              <a:off x="78" y="3415"/>
              <a:ext cx="1274" cy="2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2" name="Line 86"/>
            <p:cNvSpPr>
              <a:spLocks noChangeShapeType="1"/>
            </p:cNvSpPr>
            <p:nvPr/>
          </p:nvSpPr>
          <p:spPr bwMode="auto">
            <a:xfrm>
              <a:off x="314" y="34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3" name="Line 87"/>
            <p:cNvSpPr>
              <a:spLocks noChangeShapeType="1"/>
            </p:cNvSpPr>
            <p:nvPr/>
          </p:nvSpPr>
          <p:spPr bwMode="auto">
            <a:xfrm>
              <a:off x="1124" y="3419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4" name="Line 88"/>
            <p:cNvSpPr>
              <a:spLocks noChangeShapeType="1"/>
            </p:cNvSpPr>
            <p:nvPr/>
          </p:nvSpPr>
          <p:spPr bwMode="auto">
            <a:xfrm>
              <a:off x="539" y="3411"/>
              <a:ext cx="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25" name="Line 89"/>
            <p:cNvSpPr>
              <a:spLocks noChangeShapeType="1"/>
            </p:cNvSpPr>
            <p:nvPr/>
          </p:nvSpPr>
          <p:spPr bwMode="auto">
            <a:xfrm>
              <a:off x="906" y="3411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8" name="Rectangle 90"/>
          <p:cNvSpPr>
            <a:spLocks noChangeArrowheads="1"/>
          </p:cNvSpPr>
          <p:nvPr/>
        </p:nvSpPr>
        <p:spPr bwMode="auto">
          <a:xfrm>
            <a:off x="98425" y="5446713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t</a:t>
            </a:r>
          </a:p>
        </p:txBody>
      </p:sp>
      <p:sp>
        <p:nvSpPr>
          <p:cNvPr id="22569" name="Rectangle 91"/>
          <p:cNvSpPr>
            <a:spLocks noChangeArrowheads="1"/>
          </p:cNvSpPr>
          <p:nvPr/>
        </p:nvSpPr>
        <p:spPr bwMode="auto">
          <a:xfrm>
            <a:off x="1774825" y="545465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t</a:t>
            </a:r>
          </a:p>
        </p:txBody>
      </p:sp>
      <p:sp>
        <p:nvSpPr>
          <p:cNvPr id="22570" name="Rectangle 92"/>
          <p:cNvSpPr>
            <a:spLocks noChangeArrowheads="1"/>
          </p:cNvSpPr>
          <p:nvPr/>
        </p:nvSpPr>
        <p:spPr bwMode="auto">
          <a:xfrm>
            <a:off x="884238" y="54117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H</a:t>
            </a:r>
          </a:p>
        </p:txBody>
      </p:sp>
      <p:sp>
        <p:nvSpPr>
          <p:cNvPr id="22571" name="Line 93"/>
          <p:cNvSpPr>
            <a:spLocks noChangeShapeType="1"/>
          </p:cNvSpPr>
          <p:nvPr/>
        </p:nvSpPr>
        <p:spPr bwMode="auto">
          <a:xfrm flipH="1">
            <a:off x="3240088" y="3095625"/>
            <a:ext cx="1249362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Line 94"/>
          <p:cNvSpPr>
            <a:spLocks noChangeShapeType="1"/>
          </p:cNvSpPr>
          <p:nvPr/>
        </p:nvSpPr>
        <p:spPr bwMode="auto">
          <a:xfrm>
            <a:off x="5453063" y="3106738"/>
            <a:ext cx="1322387" cy="512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Line 95"/>
          <p:cNvSpPr>
            <a:spLocks noChangeShapeType="1"/>
          </p:cNvSpPr>
          <p:nvPr/>
        </p:nvSpPr>
        <p:spPr bwMode="auto">
          <a:xfrm flipH="1">
            <a:off x="1512888" y="3929063"/>
            <a:ext cx="642937" cy="536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Line 96"/>
          <p:cNvSpPr>
            <a:spLocks noChangeShapeType="1"/>
          </p:cNvSpPr>
          <p:nvPr/>
        </p:nvSpPr>
        <p:spPr bwMode="auto">
          <a:xfrm>
            <a:off x="3097213" y="3929063"/>
            <a:ext cx="619125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Line 97"/>
          <p:cNvSpPr>
            <a:spLocks noChangeShapeType="1"/>
          </p:cNvSpPr>
          <p:nvPr/>
        </p:nvSpPr>
        <p:spPr bwMode="auto">
          <a:xfrm flipH="1">
            <a:off x="6143625" y="3917950"/>
            <a:ext cx="631825" cy="534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Line 98"/>
          <p:cNvSpPr>
            <a:spLocks noChangeShapeType="1"/>
          </p:cNvSpPr>
          <p:nvPr/>
        </p:nvSpPr>
        <p:spPr bwMode="auto">
          <a:xfrm>
            <a:off x="7715250" y="3941763"/>
            <a:ext cx="655638" cy="500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Line 99"/>
          <p:cNvSpPr>
            <a:spLocks noChangeShapeType="1"/>
          </p:cNvSpPr>
          <p:nvPr/>
        </p:nvSpPr>
        <p:spPr bwMode="auto">
          <a:xfrm flipH="1">
            <a:off x="465138" y="4799013"/>
            <a:ext cx="547687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8" name="Line 100"/>
          <p:cNvSpPr>
            <a:spLocks noChangeShapeType="1"/>
          </p:cNvSpPr>
          <p:nvPr/>
        </p:nvSpPr>
        <p:spPr bwMode="auto">
          <a:xfrm>
            <a:off x="1954213" y="4786313"/>
            <a:ext cx="1035050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9" name="Line 101"/>
          <p:cNvSpPr>
            <a:spLocks noChangeShapeType="1"/>
          </p:cNvSpPr>
          <p:nvPr/>
        </p:nvSpPr>
        <p:spPr bwMode="auto">
          <a:xfrm>
            <a:off x="1560513" y="561975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0" name="Line 102"/>
          <p:cNvSpPr>
            <a:spLocks noChangeShapeType="1"/>
          </p:cNvSpPr>
          <p:nvPr/>
        </p:nvSpPr>
        <p:spPr bwMode="auto">
          <a:xfrm>
            <a:off x="1560513" y="6024563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Line 103"/>
          <p:cNvSpPr>
            <a:spLocks noChangeShapeType="1"/>
          </p:cNvSpPr>
          <p:nvPr/>
        </p:nvSpPr>
        <p:spPr bwMode="auto">
          <a:xfrm flipH="1" flipV="1">
            <a:off x="2203450" y="5334000"/>
            <a:ext cx="1588" cy="6699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2" name="Line 104"/>
          <p:cNvSpPr>
            <a:spLocks noChangeShapeType="1"/>
          </p:cNvSpPr>
          <p:nvPr/>
        </p:nvSpPr>
        <p:spPr bwMode="auto">
          <a:xfrm>
            <a:off x="1597025" y="4989513"/>
            <a:ext cx="606425" cy="3444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Line 105"/>
          <p:cNvSpPr>
            <a:spLocks noChangeShapeType="1"/>
          </p:cNvSpPr>
          <p:nvPr/>
        </p:nvSpPr>
        <p:spPr bwMode="auto">
          <a:xfrm>
            <a:off x="3073400" y="5680075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4" name="Line 106"/>
          <p:cNvSpPr>
            <a:spLocks noChangeShapeType="1"/>
          </p:cNvSpPr>
          <p:nvPr/>
        </p:nvSpPr>
        <p:spPr bwMode="auto">
          <a:xfrm>
            <a:off x="2322513" y="6024563"/>
            <a:ext cx="7397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5" name="Line 107"/>
          <p:cNvSpPr>
            <a:spLocks noChangeShapeType="1"/>
          </p:cNvSpPr>
          <p:nvPr/>
        </p:nvSpPr>
        <p:spPr bwMode="auto">
          <a:xfrm>
            <a:off x="2322513" y="5048250"/>
            <a:ext cx="0" cy="9763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6" name="Line 108"/>
          <p:cNvSpPr>
            <a:spLocks noChangeShapeType="1"/>
          </p:cNvSpPr>
          <p:nvPr/>
        </p:nvSpPr>
        <p:spPr bwMode="auto">
          <a:xfrm>
            <a:off x="2524125" y="4179888"/>
            <a:ext cx="1588" cy="10715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7" name="Line 109"/>
          <p:cNvSpPr>
            <a:spLocks noChangeShapeType="1"/>
          </p:cNvSpPr>
          <p:nvPr/>
        </p:nvSpPr>
        <p:spPr bwMode="auto">
          <a:xfrm>
            <a:off x="2525713" y="5238750"/>
            <a:ext cx="2178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8" name="Line 110"/>
          <p:cNvSpPr>
            <a:spLocks noChangeShapeType="1"/>
          </p:cNvSpPr>
          <p:nvPr/>
        </p:nvSpPr>
        <p:spPr bwMode="auto">
          <a:xfrm>
            <a:off x="4703763" y="5251450"/>
            <a:ext cx="0" cy="7858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89" name="Line 111"/>
          <p:cNvSpPr>
            <a:spLocks noChangeShapeType="1"/>
          </p:cNvSpPr>
          <p:nvPr/>
        </p:nvSpPr>
        <p:spPr bwMode="auto">
          <a:xfrm>
            <a:off x="3989388" y="6037263"/>
            <a:ext cx="7032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0" name="Line 112"/>
          <p:cNvSpPr>
            <a:spLocks noChangeShapeType="1"/>
          </p:cNvSpPr>
          <p:nvPr/>
        </p:nvSpPr>
        <p:spPr bwMode="auto">
          <a:xfrm>
            <a:off x="3989388" y="5680075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1" name="Line 113"/>
          <p:cNvSpPr>
            <a:spLocks noChangeShapeType="1"/>
          </p:cNvSpPr>
          <p:nvPr/>
        </p:nvSpPr>
        <p:spPr bwMode="auto">
          <a:xfrm>
            <a:off x="3275013" y="4762500"/>
            <a:ext cx="12700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2" name="Line 114"/>
          <p:cNvSpPr>
            <a:spLocks noChangeShapeType="1"/>
          </p:cNvSpPr>
          <p:nvPr/>
        </p:nvSpPr>
        <p:spPr bwMode="auto">
          <a:xfrm>
            <a:off x="2644775" y="5119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3" name="Line 115"/>
          <p:cNvSpPr>
            <a:spLocks noChangeShapeType="1"/>
          </p:cNvSpPr>
          <p:nvPr/>
        </p:nvSpPr>
        <p:spPr bwMode="auto">
          <a:xfrm>
            <a:off x="2644775" y="4179888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4" name="Line 116"/>
          <p:cNvSpPr>
            <a:spLocks noChangeShapeType="1"/>
          </p:cNvSpPr>
          <p:nvPr/>
        </p:nvSpPr>
        <p:spPr bwMode="auto">
          <a:xfrm>
            <a:off x="5592763" y="4711700"/>
            <a:ext cx="12700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5" name="Line 117"/>
          <p:cNvSpPr>
            <a:spLocks noChangeShapeType="1"/>
          </p:cNvSpPr>
          <p:nvPr/>
        </p:nvSpPr>
        <p:spPr bwMode="auto">
          <a:xfrm>
            <a:off x="4962525" y="50688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6" name="Line 118"/>
          <p:cNvSpPr>
            <a:spLocks noChangeShapeType="1"/>
          </p:cNvSpPr>
          <p:nvPr/>
        </p:nvSpPr>
        <p:spPr bwMode="auto">
          <a:xfrm flipH="1">
            <a:off x="4962525" y="3368675"/>
            <a:ext cx="4763" cy="17002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7" name="Line 119"/>
          <p:cNvSpPr>
            <a:spLocks noChangeShapeType="1"/>
          </p:cNvSpPr>
          <p:nvPr/>
        </p:nvSpPr>
        <p:spPr bwMode="auto">
          <a:xfrm>
            <a:off x="7915275" y="4676775"/>
            <a:ext cx="12700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8" name="Line 120"/>
          <p:cNvSpPr>
            <a:spLocks noChangeShapeType="1"/>
          </p:cNvSpPr>
          <p:nvPr/>
        </p:nvSpPr>
        <p:spPr bwMode="auto">
          <a:xfrm>
            <a:off x="7296150" y="5033963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99" name="Line 121"/>
          <p:cNvSpPr>
            <a:spLocks noChangeShapeType="1"/>
          </p:cNvSpPr>
          <p:nvPr/>
        </p:nvSpPr>
        <p:spPr bwMode="auto">
          <a:xfrm flipH="1">
            <a:off x="7285038" y="4143375"/>
            <a:ext cx="1587" cy="890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0" name="Line 122"/>
          <p:cNvSpPr>
            <a:spLocks noChangeShapeType="1"/>
          </p:cNvSpPr>
          <p:nvPr/>
        </p:nvSpPr>
        <p:spPr bwMode="auto">
          <a:xfrm>
            <a:off x="630238" y="5653088"/>
            <a:ext cx="12700" cy="346075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1" name="Line 123"/>
          <p:cNvSpPr>
            <a:spLocks noChangeShapeType="1"/>
          </p:cNvSpPr>
          <p:nvPr/>
        </p:nvSpPr>
        <p:spPr bwMode="auto">
          <a:xfrm>
            <a:off x="0" y="6010275"/>
            <a:ext cx="619125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2" name="Line 124"/>
          <p:cNvSpPr>
            <a:spLocks noChangeShapeType="1"/>
          </p:cNvSpPr>
          <p:nvPr/>
        </p:nvSpPr>
        <p:spPr bwMode="auto">
          <a:xfrm flipH="1">
            <a:off x="0" y="3367088"/>
            <a:ext cx="200025" cy="2643187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3" name="Line 125"/>
          <p:cNvSpPr>
            <a:spLocks noChangeShapeType="1"/>
          </p:cNvSpPr>
          <p:nvPr/>
        </p:nvSpPr>
        <p:spPr bwMode="auto">
          <a:xfrm flipV="1">
            <a:off x="174625" y="2317750"/>
            <a:ext cx="3870325" cy="1011238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4" name="Line 126"/>
          <p:cNvSpPr>
            <a:spLocks noChangeShapeType="1"/>
          </p:cNvSpPr>
          <p:nvPr/>
        </p:nvSpPr>
        <p:spPr bwMode="auto">
          <a:xfrm>
            <a:off x="4848225" y="3381375"/>
            <a:ext cx="7938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5" name="Line 127"/>
          <p:cNvSpPr>
            <a:spLocks noChangeShapeType="1"/>
          </p:cNvSpPr>
          <p:nvPr/>
        </p:nvSpPr>
        <p:spPr bwMode="auto">
          <a:xfrm>
            <a:off x="4224338" y="5057775"/>
            <a:ext cx="611187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6" name="Line 128"/>
          <p:cNvSpPr>
            <a:spLocks noChangeShapeType="1"/>
          </p:cNvSpPr>
          <p:nvPr/>
        </p:nvSpPr>
        <p:spPr bwMode="auto">
          <a:xfrm>
            <a:off x="4224338" y="4700588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7" name="Line 129"/>
          <p:cNvSpPr>
            <a:spLocks noChangeShapeType="1"/>
          </p:cNvSpPr>
          <p:nvPr/>
        </p:nvSpPr>
        <p:spPr bwMode="auto">
          <a:xfrm flipH="1">
            <a:off x="7189788" y="4143375"/>
            <a:ext cx="1587" cy="9017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8" name="Line 130"/>
          <p:cNvSpPr>
            <a:spLocks noChangeShapeType="1"/>
          </p:cNvSpPr>
          <p:nvPr/>
        </p:nvSpPr>
        <p:spPr bwMode="auto">
          <a:xfrm>
            <a:off x="6570663" y="5045075"/>
            <a:ext cx="620712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09" name="Line 131"/>
          <p:cNvSpPr>
            <a:spLocks noChangeShapeType="1"/>
          </p:cNvSpPr>
          <p:nvPr/>
        </p:nvSpPr>
        <p:spPr bwMode="auto">
          <a:xfrm>
            <a:off x="6570663" y="4687888"/>
            <a:ext cx="0" cy="3333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0" name="Line 132"/>
          <p:cNvSpPr>
            <a:spLocks noChangeShapeType="1"/>
          </p:cNvSpPr>
          <p:nvPr/>
        </p:nvSpPr>
        <p:spPr bwMode="auto">
          <a:xfrm>
            <a:off x="5799138" y="2108200"/>
            <a:ext cx="3143250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1" name="Line 133"/>
          <p:cNvSpPr>
            <a:spLocks noChangeShapeType="1"/>
          </p:cNvSpPr>
          <p:nvPr/>
        </p:nvSpPr>
        <p:spPr bwMode="auto">
          <a:xfrm>
            <a:off x="8731250" y="5075238"/>
            <a:ext cx="412750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2" name="Line 134"/>
          <p:cNvSpPr>
            <a:spLocks noChangeShapeType="1"/>
          </p:cNvSpPr>
          <p:nvPr/>
        </p:nvSpPr>
        <p:spPr bwMode="auto">
          <a:xfrm>
            <a:off x="8718550" y="4689475"/>
            <a:ext cx="3175" cy="414338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3" name="Line 135"/>
          <p:cNvSpPr>
            <a:spLocks noChangeShapeType="1"/>
          </p:cNvSpPr>
          <p:nvPr/>
        </p:nvSpPr>
        <p:spPr bwMode="auto">
          <a:xfrm flipH="1" flipV="1">
            <a:off x="8942388" y="2081213"/>
            <a:ext cx="201612" cy="2916237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4" name="Line 136"/>
          <p:cNvSpPr>
            <a:spLocks noChangeShapeType="1"/>
          </p:cNvSpPr>
          <p:nvPr/>
        </p:nvSpPr>
        <p:spPr bwMode="auto">
          <a:xfrm flipH="1">
            <a:off x="4168775" y="2286000"/>
            <a:ext cx="381000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5" name="Line 137"/>
          <p:cNvSpPr>
            <a:spLocks noChangeShapeType="1"/>
          </p:cNvSpPr>
          <p:nvPr/>
        </p:nvSpPr>
        <p:spPr bwMode="auto">
          <a:xfrm>
            <a:off x="5453063" y="2297113"/>
            <a:ext cx="0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6" name="Line 138"/>
          <p:cNvSpPr>
            <a:spLocks noChangeShapeType="1"/>
          </p:cNvSpPr>
          <p:nvPr/>
        </p:nvSpPr>
        <p:spPr bwMode="auto">
          <a:xfrm>
            <a:off x="5453063" y="2667000"/>
            <a:ext cx="893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7" name="Line 139"/>
          <p:cNvSpPr>
            <a:spLocks noChangeShapeType="1"/>
          </p:cNvSpPr>
          <p:nvPr/>
        </p:nvSpPr>
        <p:spPr bwMode="auto">
          <a:xfrm>
            <a:off x="6357938" y="2297113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8" name="Line 140"/>
          <p:cNvSpPr>
            <a:spLocks noChangeShapeType="1"/>
          </p:cNvSpPr>
          <p:nvPr/>
        </p:nvSpPr>
        <p:spPr bwMode="auto">
          <a:xfrm>
            <a:off x="5976938" y="228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19" name="Line 141"/>
          <p:cNvSpPr>
            <a:spLocks noChangeShapeType="1"/>
          </p:cNvSpPr>
          <p:nvPr/>
        </p:nvSpPr>
        <p:spPr bwMode="auto">
          <a:xfrm>
            <a:off x="3025775" y="2178050"/>
            <a:ext cx="904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20" name="Rectangle 142"/>
          <p:cNvSpPr>
            <a:spLocks noChangeArrowheads="1"/>
          </p:cNvSpPr>
          <p:nvPr/>
        </p:nvSpPr>
        <p:spPr bwMode="auto">
          <a:xfrm>
            <a:off x="2397125" y="1852613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14988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63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3800" dirty="0" err="1">
                <a:solidFill>
                  <a:schemeClr val="tx2"/>
                </a:solidFill>
              </a:rPr>
              <a:t>Inorder</a:t>
            </a:r>
            <a:r>
              <a:rPr lang="en-US" altLang="zh-TW" sz="3800" dirty="0">
                <a:solidFill>
                  <a:schemeClr val="tx2"/>
                </a:solidFill>
              </a:rPr>
              <a:t> Traversal of Threaded BT</a:t>
            </a:r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709613" y="838200"/>
            <a:ext cx="8434387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void </a:t>
            </a:r>
            <a:r>
              <a:rPr lang="en-US" altLang="zh-TW" sz="2400" b="1" dirty="0" err="1">
                <a:latin typeface="Courier New" pitchFamily="49" charset="0"/>
              </a:rPr>
              <a:t>tinorder</a:t>
            </a:r>
            <a:r>
              <a:rPr lang="en-US" altLang="zh-TW" sz="2400" b="1" dirty="0">
                <a:latin typeface="Courier New" pitchFamily="49" charset="0"/>
              </a:rPr>
              <a:t>(</a:t>
            </a:r>
            <a:r>
              <a:rPr lang="en-US" altLang="zh-TW" sz="2400" b="1" dirty="0" err="1">
                <a:latin typeface="Courier New" pitchFamily="49" charset="0"/>
              </a:rPr>
              <a:t>threaded_pointer</a:t>
            </a:r>
            <a:r>
              <a:rPr lang="en-US" altLang="zh-TW" sz="2400" b="1" dirty="0">
                <a:latin typeface="Courier New" pitchFamily="49" charset="0"/>
              </a:rPr>
              <a:t> temp)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{ while(temp!=dummy)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{ while(!temp-&gt;</a:t>
            </a:r>
            <a:r>
              <a:rPr lang="en-US" altLang="zh-TW" sz="2400" b="1" dirty="0" err="1">
                <a:latin typeface="Courier New" pitchFamily="49" charset="0"/>
              </a:rPr>
              <a:t>left_thread</a:t>
            </a:r>
            <a:r>
              <a:rPr lang="en-US" altLang="zh-TW" sz="2400" b="1" dirty="0">
                <a:latin typeface="Courier New" pitchFamily="49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   temp=temp-&gt;left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</a:t>
            </a:r>
            <a:r>
              <a:rPr lang="en-US" altLang="zh-TW" sz="2400" b="1" dirty="0" err="1">
                <a:latin typeface="Courier New" pitchFamily="49" charset="0"/>
              </a:rPr>
              <a:t>cout</a:t>
            </a:r>
            <a:r>
              <a:rPr lang="en-US" altLang="zh-TW" sz="2400" b="1" dirty="0">
                <a:latin typeface="Courier New" pitchFamily="49" charset="0"/>
              </a:rPr>
              <a:t>&lt;&lt;temp-&gt;data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while(temp-&gt;</a:t>
            </a:r>
            <a:r>
              <a:rPr lang="en-US" altLang="zh-TW" sz="2400" b="1" dirty="0" err="1">
                <a:latin typeface="Courier New" pitchFamily="49" charset="0"/>
              </a:rPr>
              <a:t>right_thread</a:t>
            </a:r>
            <a:r>
              <a:rPr lang="en-US" altLang="zh-TW" sz="2400" b="1" dirty="0">
                <a:latin typeface="Courier New" pitchFamily="49" charset="0"/>
              </a:rPr>
              <a:t>)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		  {temp=temp-&gt; right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     if(temp==dummy) return;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		   </a:t>
            </a:r>
            <a:r>
              <a:rPr lang="en-US" altLang="zh-TW" sz="2400" b="1" dirty="0" err="1">
                <a:latin typeface="Courier New" pitchFamily="49" charset="0"/>
              </a:rPr>
              <a:t>cout</a:t>
            </a:r>
            <a:r>
              <a:rPr lang="en-US" altLang="zh-TW" sz="2400" b="1" dirty="0">
                <a:latin typeface="Courier New" pitchFamily="49" charset="0"/>
              </a:rPr>
              <a:t>&lt;&lt;temp-&gt;data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		  }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	  temp=temp-&gt; right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  }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}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0801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02ED2-DA0B-4C6E-9AE9-68A9A7EAF6E3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23850" y="628650"/>
            <a:ext cx="916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3800">
                <a:solidFill>
                  <a:schemeClr val="tx2"/>
                </a:solidFill>
              </a:rPr>
              <a:t>Inserting Nodes into Threaded BTs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96850" y="1962150"/>
            <a:ext cx="89471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600" dirty="0"/>
              <a:t>Insert </a:t>
            </a:r>
            <a:r>
              <a:rPr lang="en-US" altLang="zh-TW" sz="2600" dirty="0">
                <a:latin typeface="Courier New" pitchFamily="49" charset="0"/>
              </a:rPr>
              <a:t>child</a:t>
            </a:r>
            <a:r>
              <a:rPr lang="en-US" altLang="zh-TW" sz="2600" dirty="0"/>
              <a:t> as the right child of node </a:t>
            </a:r>
            <a:r>
              <a:rPr lang="en-US" altLang="zh-TW" sz="2600" dirty="0">
                <a:latin typeface="Courier New" pitchFamily="49" charset="0"/>
              </a:rPr>
              <a:t>parent</a:t>
            </a:r>
            <a:endParaRPr lang="en-US" altLang="zh-TW" sz="2600" dirty="0"/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dirty="0"/>
              <a:t>change </a:t>
            </a:r>
            <a:r>
              <a:rPr lang="en-US" altLang="zh-TW" sz="2600" dirty="0">
                <a:latin typeface="Courier New" pitchFamily="49" charset="0"/>
              </a:rPr>
              <a:t>parent-&gt;</a:t>
            </a:r>
            <a:r>
              <a:rPr lang="en-US" altLang="zh-TW" sz="2600" dirty="0" err="1">
                <a:latin typeface="Courier New" pitchFamily="49" charset="0"/>
              </a:rPr>
              <a:t>right_thread</a:t>
            </a:r>
            <a:r>
              <a:rPr lang="en-US" altLang="zh-TW" sz="2600" dirty="0"/>
              <a:t> to FALSE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dirty="0"/>
              <a:t>set </a:t>
            </a:r>
            <a:r>
              <a:rPr lang="en-US" altLang="zh-TW" sz="2600" dirty="0">
                <a:latin typeface="Courier New" pitchFamily="49" charset="0"/>
              </a:rPr>
              <a:t>child-&gt;</a:t>
            </a:r>
            <a:r>
              <a:rPr lang="en-US" altLang="zh-TW" sz="2600" dirty="0" err="1">
                <a:latin typeface="Courier New" pitchFamily="49" charset="0"/>
              </a:rPr>
              <a:t>left_thread</a:t>
            </a:r>
            <a:r>
              <a:rPr lang="en-US" altLang="zh-TW" sz="2600" dirty="0"/>
              <a:t> and 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</a:rPr>
              <a:t>	child-&gt;</a:t>
            </a:r>
            <a:r>
              <a:rPr lang="en-US" altLang="zh-TW" sz="2600" dirty="0" err="1">
                <a:latin typeface="Courier New" pitchFamily="49" charset="0"/>
              </a:rPr>
              <a:t>right_thread</a:t>
            </a:r>
            <a:r>
              <a:rPr lang="en-US" altLang="zh-TW" sz="2600" dirty="0"/>
              <a:t> to TRUE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dirty="0"/>
              <a:t>set </a:t>
            </a:r>
            <a:r>
              <a:rPr lang="en-US" altLang="zh-TW" sz="2600" dirty="0">
                <a:latin typeface="Courier New" pitchFamily="49" charset="0"/>
              </a:rPr>
              <a:t>child-&gt;</a:t>
            </a:r>
            <a:r>
              <a:rPr lang="en-US" altLang="zh-TW" sz="2600" dirty="0" err="1">
                <a:latin typeface="Courier New" pitchFamily="49" charset="0"/>
              </a:rPr>
              <a:t>left_child</a:t>
            </a:r>
            <a:r>
              <a:rPr lang="en-US" altLang="zh-TW" sz="2600" dirty="0"/>
              <a:t> to point to </a:t>
            </a:r>
            <a:r>
              <a:rPr lang="en-US" altLang="zh-TW" sz="2600" dirty="0">
                <a:latin typeface="Courier New" pitchFamily="49" charset="0"/>
              </a:rPr>
              <a:t>parent</a:t>
            </a:r>
            <a:endParaRPr lang="en-US" altLang="zh-TW" sz="2600" dirty="0"/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dirty="0"/>
              <a:t>set </a:t>
            </a:r>
            <a:r>
              <a:rPr lang="en-US" altLang="zh-TW" sz="2600" dirty="0">
                <a:latin typeface="Courier New" pitchFamily="49" charset="0"/>
              </a:rPr>
              <a:t>child-&gt;</a:t>
            </a:r>
            <a:r>
              <a:rPr lang="en-US" altLang="zh-TW" sz="2600" dirty="0" err="1">
                <a:latin typeface="Courier New" pitchFamily="49" charset="0"/>
              </a:rPr>
              <a:t>right_child</a:t>
            </a:r>
            <a:r>
              <a:rPr lang="en-US" altLang="zh-TW" sz="2600" dirty="0"/>
              <a:t> to 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600" dirty="0">
                <a:latin typeface="Courier New" pitchFamily="49" charset="0"/>
              </a:rPr>
              <a:t>	parent-&gt;</a:t>
            </a:r>
            <a:r>
              <a:rPr lang="en-US" altLang="zh-TW" sz="2600" dirty="0" err="1">
                <a:latin typeface="Courier New" pitchFamily="49" charset="0"/>
              </a:rPr>
              <a:t>right_child</a:t>
            </a:r>
            <a:endParaRPr lang="en-US" altLang="zh-TW" sz="2600" dirty="0"/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dirty="0"/>
              <a:t>change </a:t>
            </a:r>
            <a:r>
              <a:rPr lang="en-US" altLang="zh-TW" sz="2600" dirty="0">
                <a:latin typeface="Courier New" pitchFamily="49" charset="0"/>
              </a:rPr>
              <a:t>parent-&gt;</a:t>
            </a:r>
            <a:r>
              <a:rPr lang="en-US" altLang="zh-TW" sz="2600" dirty="0" err="1">
                <a:latin typeface="Courier New" pitchFamily="49" charset="0"/>
              </a:rPr>
              <a:t>right_child</a:t>
            </a:r>
            <a:r>
              <a:rPr lang="en-US" altLang="zh-TW" sz="2600" dirty="0"/>
              <a:t> to point to </a:t>
            </a:r>
            <a:r>
              <a:rPr lang="en-US" altLang="zh-TW" sz="2600" dirty="0">
                <a:latin typeface="Courier New" pitchFamily="49" charset="0"/>
              </a:rPr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184832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3800">
                <a:solidFill>
                  <a:schemeClr val="tx2"/>
                </a:solidFill>
              </a:rPr>
              <a:t>Examples</a:t>
            </a: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2370138" y="2490788"/>
            <a:ext cx="392112" cy="392112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1758950" y="3308350"/>
            <a:ext cx="392113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379663" y="4132263"/>
            <a:ext cx="392112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1808163" y="5000625"/>
            <a:ext cx="392112" cy="39211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1970088" y="2878138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112963" y="3663950"/>
            <a:ext cx="465137" cy="465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2006600" y="4473575"/>
            <a:ext cx="415925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2208213" y="5248275"/>
            <a:ext cx="3571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2589213" y="4652963"/>
            <a:ext cx="0" cy="5953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1673225" y="5235575"/>
            <a:ext cx="11906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1673225" y="3913188"/>
            <a:ext cx="0" cy="13112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1673225" y="3687763"/>
            <a:ext cx="142875" cy="2254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H="1">
            <a:off x="1577975" y="3556000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V="1">
            <a:off x="1565275" y="2722563"/>
            <a:ext cx="0" cy="82073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1565275" y="2735263"/>
            <a:ext cx="727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779713" y="4378325"/>
            <a:ext cx="3571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3149600" y="2687638"/>
            <a:ext cx="0" cy="1679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2825750" y="2687638"/>
            <a:ext cx="2984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1970088" y="2616200"/>
            <a:ext cx="346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1531938" y="2262188"/>
            <a:ext cx="592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charset="0"/>
              </a:rPr>
              <a:t>root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2840038" y="4486275"/>
            <a:ext cx="833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3449638" y="4143375"/>
            <a:ext cx="81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charset="0"/>
              </a:rPr>
              <a:t>parent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1771650" y="32908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A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2379663" y="41354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B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1806575" y="49942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C</a:t>
            </a:r>
          </a:p>
        </p:txBody>
      </p:sp>
      <p:sp>
        <p:nvSpPr>
          <p:cNvPr id="26652" name="Oval 28"/>
          <p:cNvSpPr>
            <a:spLocks noChangeArrowheads="1"/>
          </p:cNvSpPr>
          <p:nvPr/>
        </p:nvSpPr>
        <p:spPr bwMode="auto">
          <a:xfrm>
            <a:off x="3070225" y="5014913"/>
            <a:ext cx="392113" cy="3921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3081338" y="50165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D</a:t>
            </a: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3482975" y="5224463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3783013" y="4846638"/>
            <a:ext cx="69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charset="0"/>
              </a:rPr>
              <a:t>child</a:t>
            </a:r>
          </a:p>
        </p:txBody>
      </p:sp>
      <p:sp>
        <p:nvSpPr>
          <p:cNvPr id="26656" name="Oval 32"/>
          <p:cNvSpPr>
            <a:spLocks noChangeArrowheads="1"/>
          </p:cNvSpPr>
          <p:nvPr/>
        </p:nvSpPr>
        <p:spPr bwMode="auto">
          <a:xfrm>
            <a:off x="6261100" y="2498725"/>
            <a:ext cx="392113" cy="392113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7" name="Oval 33"/>
          <p:cNvSpPr>
            <a:spLocks noChangeArrowheads="1"/>
          </p:cNvSpPr>
          <p:nvPr/>
        </p:nvSpPr>
        <p:spPr bwMode="auto">
          <a:xfrm>
            <a:off x="5649913" y="3316288"/>
            <a:ext cx="392112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Oval 34"/>
          <p:cNvSpPr>
            <a:spLocks noChangeArrowheads="1"/>
          </p:cNvSpPr>
          <p:nvPr/>
        </p:nvSpPr>
        <p:spPr bwMode="auto">
          <a:xfrm>
            <a:off x="6270625" y="4140200"/>
            <a:ext cx="392113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Oval 35"/>
          <p:cNvSpPr>
            <a:spLocks noChangeArrowheads="1"/>
          </p:cNvSpPr>
          <p:nvPr/>
        </p:nvSpPr>
        <p:spPr bwMode="auto">
          <a:xfrm>
            <a:off x="5699125" y="5008563"/>
            <a:ext cx="392113" cy="392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 flipH="1">
            <a:off x="5861050" y="2886075"/>
            <a:ext cx="48895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6003925" y="3671888"/>
            <a:ext cx="465138" cy="465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 flipH="1">
            <a:off x="5897563" y="4481513"/>
            <a:ext cx="415925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Line 39"/>
          <p:cNvSpPr>
            <a:spLocks noChangeShapeType="1"/>
          </p:cNvSpPr>
          <p:nvPr/>
        </p:nvSpPr>
        <p:spPr bwMode="auto">
          <a:xfrm>
            <a:off x="6099175" y="5256213"/>
            <a:ext cx="3571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4" name="Line 40"/>
          <p:cNvSpPr>
            <a:spLocks noChangeShapeType="1"/>
          </p:cNvSpPr>
          <p:nvPr/>
        </p:nvSpPr>
        <p:spPr bwMode="auto">
          <a:xfrm flipV="1">
            <a:off x="6480175" y="4660900"/>
            <a:ext cx="0" cy="5953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 flipH="1">
            <a:off x="5564188" y="5243513"/>
            <a:ext cx="11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 flipV="1">
            <a:off x="5564188" y="3921125"/>
            <a:ext cx="0" cy="13112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 flipH="1">
            <a:off x="5564188" y="3695700"/>
            <a:ext cx="142875" cy="2254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 flipH="1">
            <a:off x="5468938" y="3563938"/>
            <a:ext cx="17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Line 45"/>
          <p:cNvSpPr>
            <a:spLocks noChangeShapeType="1"/>
          </p:cNvSpPr>
          <p:nvPr/>
        </p:nvSpPr>
        <p:spPr bwMode="auto">
          <a:xfrm flipV="1">
            <a:off x="5456238" y="2730500"/>
            <a:ext cx="0" cy="82073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Line 46"/>
          <p:cNvSpPr>
            <a:spLocks noChangeShapeType="1"/>
          </p:cNvSpPr>
          <p:nvPr/>
        </p:nvSpPr>
        <p:spPr bwMode="auto">
          <a:xfrm>
            <a:off x="5456238" y="2743200"/>
            <a:ext cx="727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1" name="Line 47"/>
          <p:cNvSpPr>
            <a:spLocks noChangeShapeType="1"/>
          </p:cNvSpPr>
          <p:nvPr/>
        </p:nvSpPr>
        <p:spPr bwMode="auto">
          <a:xfrm>
            <a:off x="7385050" y="5256213"/>
            <a:ext cx="357188" cy="0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 flipH="1">
            <a:off x="7754938" y="2698750"/>
            <a:ext cx="1587" cy="2546350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3" name="Line 49"/>
          <p:cNvSpPr>
            <a:spLocks noChangeShapeType="1"/>
          </p:cNvSpPr>
          <p:nvPr/>
        </p:nvSpPr>
        <p:spPr bwMode="auto">
          <a:xfrm flipH="1" flipV="1">
            <a:off x="6767513" y="2709863"/>
            <a:ext cx="962025" cy="9525"/>
          </a:xfrm>
          <a:prstGeom prst="line">
            <a:avLst/>
          </a:prstGeom>
          <a:noFill/>
          <a:ln w="12700">
            <a:solidFill>
              <a:srgbClr val="CC3300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4" name="Line 50"/>
          <p:cNvSpPr>
            <a:spLocks noChangeShapeType="1"/>
          </p:cNvSpPr>
          <p:nvPr/>
        </p:nvSpPr>
        <p:spPr bwMode="auto">
          <a:xfrm>
            <a:off x="5861050" y="2624138"/>
            <a:ext cx="346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5422900" y="2270125"/>
            <a:ext cx="592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charset="0"/>
              </a:rPr>
              <a:t>root</a:t>
            </a:r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>
            <a:off x="6757988" y="4359275"/>
            <a:ext cx="8334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Rectangle 53"/>
          <p:cNvSpPr>
            <a:spLocks noChangeArrowheads="1"/>
          </p:cNvSpPr>
          <p:nvPr/>
        </p:nvSpPr>
        <p:spPr bwMode="auto">
          <a:xfrm>
            <a:off x="6813550" y="3927475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charset="0"/>
              </a:rPr>
              <a:t>parent</a:t>
            </a:r>
          </a:p>
        </p:txBody>
      </p:sp>
      <p:sp>
        <p:nvSpPr>
          <p:cNvPr id="26678" name="Rectangle 54"/>
          <p:cNvSpPr>
            <a:spLocks noChangeArrowheads="1"/>
          </p:cNvSpPr>
          <p:nvPr/>
        </p:nvSpPr>
        <p:spPr bwMode="auto">
          <a:xfrm>
            <a:off x="5662613" y="32988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A</a:t>
            </a:r>
          </a:p>
        </p:txBody>
      </p:sp>
      <p:sp>
        <p:nvSpPr>
          <p:cNvPr id="26679" name="Rectangle 55"/>
          <p:cNvSpPr>
            <a:spLocks noChangeArrowheads="1"/>
          </p:cNvSpPr>
          <p:nvPr/>
        </p:nvSpPr>
        <p:spPr bwMode="auto">
          <a:xfrm>
            <a:off x="6270625" y="41433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B</a:t>
            </a:r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5697538" y="50022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C</a:t>
            </a:r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6961188" y="5022850"/>
            <a:ext cx="392112" cy="3921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6972300" y="50244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</a:rPr>
              <a:t>D</a:t>
            </a:r>
          </a:p>
        </p:txBody>
      </p:sp>
      <p:sp>
        <p:nvSpPr>
          <p:cNvPr id="26683" name="Line 59"/>
          <p:cNvSpPr>
            <a:spLocks noChangeShapeType="1"/>
          </p:cNvSpPr>
          <p:nvPr/>
        </p:nvSpPr>
        <p:spPr bwMode="auto">
          <a:xfrm>
            <a:off x="7423150" y="5160963"/>
            <a:ext cx="55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8020050" y="4926013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latin typeface="Times New Roman" charset="0"/>
              </a:rPr>
              <a:t>child</a:t>
            </a:r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>
            <a:off x="6637338" y="4460875"/>
            <a:ext cx="500062" cy="54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 flipH="1" flipV="1">
            <a:off x="6646863" y="5257800"/>
            <a:ext cx="323850" cy="1588"/>
          </a:xfrm>
          <a:prstGeom prst="line">
            <a:avLst/>
          </a:prstGeom>
          <a:noFill/>
          <a:ln w="12700">
            <a:solidFill>
              <a:srgbClr val="003399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7" name="Line 63"/>
          <p:cNvSpPr>
            <a:spLocks noChangeShapeType="1"/>
          </p:cNvSpPr>
          <p:nvPr/>
        </p:nvSpPr>
        <p:spPr bwMode="auto">
          <a:xfrm flipV="1">
            <a:off x="6634163" y="4640263"/>
            <a:ext cx="3175" cy="604837"/>
          </a:xfrm>
          <a:prstGeom prst="line">
            <a:avLst/>
          </a:prstGeom>
          <a:noFill/>
          <a:ln w="12700">
            <a:solidFill>
              <a:srgbClr val="003399"/>
            </a:solidFill>
            <a:prstDash val="lg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88" name="Text Box 64"/>
          <p:cNvSpPr txBox="1">
            <a:spLocks noChangeArrowheads="1"/>
          </p:cNvSpPr>
          <p:nvPr/>
        </p:nvSpPr>
        <p:spPr bwMode="auto">
          <a:xfrm>
            <a:off x="1774825" y="5438775"/>
            <a:ext cx="1071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800">
                <a:solidFill>
                  <a:srgbClr val="CC3300"/>
                </a:solidFill>
                <a:latin typeface="Times New Roman" charset="0"/>
              </a:rPr>
              <a:t>empty</a:t>
            </a:r>
          </a:p>
        </p:txBody>
      </p:sp>
      <p:sp>
        <p:nvSpPr>
          <p:cNvPr id="26689" name="Text Box 65"/>
          <p:cNvSpPr txBox="1">
            <a:spLocks noChangeArrowheads="1"/>
          </p:cNvSpPr>
          <p:nvPr/>
        </p:nvSpPr>
        <p:spPr bwMode="auto">
          <a:xfrm>
            <a:off x="1828800" y="1571625"/>
            <a:ext cx="535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800">
                <a:latin typeface="Times New Roman" charset="0"/>
              </a:rPr>
              <a:t>Insert a node D as a right child of B.</a:t>
            </a:r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7813675" y="35464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(1)</a:t>
            </a:r>
          </a:p>
        </p:txBody>
      </p:sp>
      <p:sp>
        <p:nvSpPr>
          <p:cNvPr id="26691" name="Text Box 67"/>
          <p:cNvSpPr txBox="1">
            <a:spLocks noChangeArrowheads="1"/>
          </p:cNvSpPr>
          <p:nvPr/>
        </p:nvSpPr>
        <p:spPr bwMode="auto">
          <a:xfrm>
            <a:off x="6557963" y="533558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(2)</a:t>
            </a:r>
          </a:p>
        </p:txBody>
      </p:sp>
      <p:sp>
        <p:nvSpPr>
          <p:cNvPr id="26692" name="Text Box 68"/>
          <p:cNvSpPr txBox="1">
            <a:spLocks noChangeArrowheads="1"/>
          </p:cNvSpPr>
          <p:nvPr/>
        </p:nvSpPr>
        <p:spPr bwMode="auto">
          <a:xfrm>
            <a:off x="6942138" y="449262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68308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98450" y="5921375"/>
            <a:ext cx="696056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1900" b="1" u="sng" dirty="0">
                <a:latin typeface="Times New Roman" charset="0"/>
              </a:rPr>
              <a:t> </a:t>
            </a:r>
            <a:r>
              <a:rPr lang="en-US" altLang="zh-TW" sz="1900" u="sng" dirty="0">
                <a:latin typeface="Times New Roman" charset="0"/>
              </a:rPr>
              <a:t>Insertion of child as a right child of parent in a threaded binary tree </a:t>
            </a:r>
            <a:endParaRPr lang="en-US" altLang="zh-TW" sz="1900" b="1" u="sng" dirty="0">
              <a:latin typeface="Times New Roman" charset="0"/>
            </a:endParaRPr>
          </a:p>
        </p:txBody>
      </p:sp>
      <p:pic>
        <p:nvPicPr>
          <p:cNvPr id="27651" name="Picture 5" descr="twu2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474663"/>
            <a:ext cx="8794750" cy="51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2193925" y="5011738"/>
            <a:ext cx="1401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003399"/>
                </a:solidFill>
                <a:latin typeface="Times New Roman" charset="0"/>
              </a:rPr>
              <a:t>nonempty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6172200" y="26400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(1)</a:t>
            </a:r>
            <a:endParaRPr lang="en-US" altLang="zh-TW" sz="240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565775" y="18954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(3)</a:t>
            </a:r>
            <a:endParaRPr lang="en-US" altLang="zh-TW" sz="240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5070475" y="34401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(4)</a:t>
            </a:r>
            <a:endParaRPr lang="en-US" altLang="zh-TW" sz="2400">
              <a:solidFill>
                <a:srgbClr val="006600"/>
              </a:solidFill>
              <a:latin typeface="Times New Roman" charset="0"/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5089525" y="2659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Times New Roman" charset="0"/>
              </a:rPr>
              <a:t>(2)</a:t>
            </a:r>
            <a:endParaRPr lang="en-US" altLang="zh-TW" sz="2400">
              <a:solidFill>
                <a:srgbClr val="0066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51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385763"/>
            <a:ext cx="916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3800">
                <a:solidFill>
                  <a:schemeClr val="tx2"/>
                </a:solidFill>
              </a:rPr>
              <a:t>Right Insertion in Threaded BTs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17513" y="1722438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void insert_right(threaded_pointer parent,  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                threaded_pointer child)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{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threaded_pointer temp;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child-&gt;right_child = parent-&gt;right_child;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child-&gt;right_thread = parent-&gt;right_thread;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child-&gt;left_child = parent;  </a:t>
            </a:r>
            <a:r>
              <a:rPr lang="en-US" altLang="zh-TW" sz="2400" b="1">
                <a:solidFill>
                  <a:srgbClr val="CC3300"/>
                </a:solidFill>
                <a:latin typeface="Courier New" pitchFamily="49" charset="0"/>
              </a:rPr>
              <a:t>case (a)</a:t>
            </a:r>
            <a:endParaRPr lang="en-US" altLang="zh-TW" sz="2400" b="1">
              <a:latin typeface="Courier New" pitchFamily="49" charset="0"/>
            </a:endParaRP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child-&gt;left_thread = TRUE;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parent-&gt;right_child = child;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parent-&gt;right_thread = FALSE;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if (!child-&gt;right_thread) { </a:t>
            </a:r>
            <a:r>
              <a:rPr lang="en-US" altLang="zh-TW" sz="2400" b="1">
                <a:solidFill>
                  <a:srgbClr val="CC3300"/>
                </a:solidFill>
                <a:latin typeface="Courier New" pitchFamily="49" charset="0"/>
              </a:rPr>
              <a:t>case (b)</a:t>
            </a:r>
            <a:br>
              <a:rPr lang="en-US" altLang="zh-TW" sz="2400" b="1">
                <a:latin typeface="Courier New" pitchFamily="49" charset="0"/>
              </a:rPr>
            </a:br>
            <a:r>
              <a:rPr lang="en-US" altLang="zh-TW" sz="2400" b="1">
                <a:latin typeface="Courier New" pitchFamily="49" charset="0"/>
              </a:rPr>
              <a:t>  temp = insucc(child);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  temp-&gt;left_child = child;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  }</a:t>
            </a:r>
          </a:p>
          <a:p>
            <a:pPr marL="342900" indent="-342900" algn="l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8380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630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lang="en-US" altLang="zh-TW" sz="3800">
                <a:solidFill>
                  <a:schemeClr val="tx2"/>
                </a:solidFill>
              </a:rPr>
              <a:t>Next Node in Threaded BT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90550" y="990600"/>
            <a:ext cx="85534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 err="1">
                <a:latin typeface="Courier New" pitchFamily="49" charset="0"/>
              </a:rPr>
              <a:t>threaded_pointer</a:t>
            </a:r>
            <a:r>
              <a:rPr lang="en-US" altLang="zh-TW" sz="2800" b="1" dirty="0">
                <a:latin typeface="Courier New" pitchFamily="49" charset="0"/>
              </a:rPr>
              <a:t> </a:t>
            </a:r>
            <a:r>
              <a:rPr lang="en-US" altLang="zh-TW" sz="2800" b="1" dirty="0" err="1">
                <a:latin typeface="Courier New" pitchFamily="49" charset="0"/>
              </a:rPr>
              <a:t>insucc</a:t>
            </a:r>
            <a:r>
              <a:rPr lang="en-US" altLang="zh-TW" sz="2800" b="1" dirty="0">
                <a:latin typeface="Courier New" pitchFamily="49" charset="0"/>
              </a:rPr>
              <a:t>(</a:t>
            </a:r>
            <a:r>
              <a:rPr lang="en-US" altLang="zh-TW" sz="2800" b="1" dirty="0" err="1">
                <a:latin typeface="Courier New" pitchFamily="49" charset="0"/>
              </a:rPr>
              <a:t>threaded_pointer</a:t>
            </a:r>
            <a:r>
              <a:rPr lang="en-US" altLang="zh-TW" sz="2800" b="1" dirty="0">
                <a:latin typeface="Courier New" pitchFamily="49" charset="0"/>
              </a:rPr>
              <a:t> tree)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</a:t>
            </a:r>
            <a:r>
              <a:rPr lang="en-US" altLang="zh-TW" sz="2800" b="1" dirty="0" err="1">
                <a:latin typeface="Courier New" pitchFamily="49" charset="0"/>
              </a:rPr>
              <a:t>threaded_pointer</a:t>
            </a:r>
            <a:r>
              <a:rPr lang="en-US" altLang="zh-TW" sz="2800" b="1" dirty="0">
                <a:latin typeface="Courier New" pitchFamily="49" charset="0"/>
              </a:rPr>
              <a:t> temp;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temp = tree-&gt;</a:t>
            </a:r>
            <a:r>
              <a:rPr lang="en-US" altLang="zh-TW" sz="2800" b="1" dirty="0" err="1">
                <a:latin typeface="Courier New" pitchFamily="49" charset="0"/>
              </a:rPr>
              <a:t>right_child</a:t>
            </a:r>
            <a:r>
              <a:rPr lang="en-US" altLang="zh-TW" sz="2800" b="1" dirty="0">
                <a:latin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if (!tree-&gt;</a:t>
            </a:r>
            <a:r>
              <a:rPr lang="en-US" altLang="zh-TW" sz="2800" b="1" dirty="0" err="1">
                <a:latin typeface="Courier New" pitchFamily="49" charset="0"/>
              </a:rPr>
              <a:t>right_thread</a:t>
            </a:r>
            <a:r>
              <a:rPr lang="en-US" altLang="zh-TW" sz="2800" b="1" dirty="0">
                <a:latin typeface="Courier New" pitchFamily="49" charset="0"/>
              </a:rPr>
              <a:t>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while (!temp-&gt;</a:t>
            </a:r>
            <a:r>
              <a:rPr lang="en-US" altLang="zh-TW" sz="2800" b="1" dirty="0" err="1">
                <a:latin typeface="Courier New" pitchFamily="49" charset="0"/>
              </a:rPr>
              <a:t>left_thread</a:t>
            </a:r>
            <a:r>
              <a:rPr lang="en-US" altLang="zh-TW" sz="2800" b="1" dirty="0">
                <a:latin typeface="Courier New" pitchFamily="49" charset="0"/>
              </a:rPr>
              <a:t>)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temp = temp-&gt;</a:t>
            </a:r>
            <a:r>
              <a:rPr lang="en-US" altLang="zh-TW" sz="2800" b="1" dirty="0" err="1">
                <a:latin typeface="Courier New" pitchFamily="49" charset="0"/>
              </a:rPr>
              <a:t>left_child</a:t>
            </a:r>
            <a:r>
              <a:rPr lang="en-US" altLang="zh-TW" sz="2800" b="1" dirty="0">
                <a:latin typeface="Courier New" pitchFamily="49" charset="0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return temp;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7505700" y="2590800"/>
            <a:ext cx="323850" cy="3238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7181850" y="2914650"/>
            <a:ext cx="41910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6724650" y="3143250"/>
            <a:ext cx="4953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705600" y="4133850"/>
            <a:ext cx="8763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7219950" y="3143250"/>
            <a:ext cx="342900" cy="1028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7810500" y="2857500"/>
            <a:ext cx="438150" cy="228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8153400" y="3067050"/>
            <a:ext cx="323850" cy="3238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8039100" y="3390900"/>
            <a:ext cx="247650" cy="2857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7848600" y="3657600"/>
            <a:ext cx="323850" cy="32385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>
            <a:off x="7677150" y="4000500"/>
            <a:ext cx="247650" cy="2857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7486650" y="4267200"/>
            <a:ext cx="323850" cy="32385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8401050" y="3352800"/>
            <a:ext cx="40005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9"/>
          <p:cNvSpPr>
            <a:spLocks noChangeShapeType="1"/>
          </p:cNvSpPr>
          <p:nvPr/>
        </p:nvSpPr>
        <p:spPr bwMode="auto">
          <a:xfrm flipH="1">
            <a:off x="8305800" y="3752850"/>
            <a:ext cx="476250" cy="5905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20"/>
          <p:cNvSpPr>
            <a:spLocks noChangeShapeType="1"/>
          </p:cNvSpPr>
          <p:nvPr/>
        </p:nvSpPr>
        <p:spPr bwMode="auto">
          <a:xfrm>
            <a:off x="8286750" y="4343400"/>
            <a:ext cx="85725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21"/>
          <p:cNvSpPr>
            <a:spLocks noChangeShapeType="1"/>
          </p:cNvSpPr>
          <p:nvPr/>
        </p:nvSpPr>
        <p:spPr bwMode="auto">
          <a:xfrm>
            <a:off x="8782050" y="3733800"/>
            <a:ext cx="36195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22"/>
          <p:cNvSpPr>
            <a:spLocks noChangeShapeType="1"/>
          </p:cNvSpPr>
          <p:nvPr/>
        </p:nvSpPr>
        <p:spPr bwMode="auto">
          <a:xfrm>
            <a:off x="8096250" y="2609850"/>
            <a:ext cx="571500" cy="2476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Line 23"/>
          <p:cNvSpPr>
            <a:spLocks noChangeShapeType="1"/>
          </p:cNvSpPr>
          <p:nvPr/>
        </p:nvSpPr>
        <p:spPr bwMode="auto">
          <a:xfrm flipH="1">
            <a:off x="8115300" y="3676650"/>
            <a:ext cx="381000" cy="59055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6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given binary tree into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first do an </a:t>
            </a:r>
            <a:r>
              <a:rPr lang="en-US" dirty="0" err="1"/>
              <a:t>inorder</a:t>
            </a:r>
            <a:r>
              <a:rPr lang="en-US" dirty="0"/>
              <a:t> traversal of the tree and store it in a queue so that the </a:t>
            </a:r>
            <a:r>
              <a:rPr lang="en-US" dirty="0" err="1"/>
              <a:t>inorder</a:t>
            </a:r>
            <a:r>
              <a:rPr lang="en-US" dirty="0"/>
              <a:t> successor becomes the next node. We again do an </a:t>
            </a:r>
            <a:r>
              <a:rPr lang="en-US" dirty="0" err="1"/>
              <a:t>inorder</a:t>
            </a:r>
            <a:r>
              <a:rPr lang="en-US" dirty="0"/>
              <a:t> traversal and whenever we find a node whose right is NULL, we take the front item from queue and make it the right of current node. We also set </a:t>
            </a:r>
            <a:r>
              <a:rPr lang="en-US" dirty="0" err="1"/>
              <a:t>isThreaded</a:t>
            </a:r>
            <a:r>
              <a:rPr lang="en-US" dirty="0"/>
              <a:t> to true to indicate that the right pointer is a threaded link</a:t>
            </a:r>
          </a:p>
          <a:p>
            <a:r>
              <a:rPr lang="en-US" dirty="0"/>
              <a:t>whenever we find a node whose left is NULL, we take the previous item from queue and make it the left of current node. We also set </a:t>
            </a:r>
            <a:r>
              <a:rPr lang="en-US" dirty="0" err="1"/>
              <a:t>isThreaded</a:t>
            </a:r>
            <a:r>
              <a:rPr lang="en-US" dirty="0"/>
              <a:t> to true to indicate that </a:t>
            </a:r>
            <a:r>
              <a:rPr lang="en-US"/>
              <a:t>the left pointer is a threaded link</a:t>
            </a:r>
            <a:endParaRPr lang="en-US" dirty="0"/>
          </a:p>
          <a:p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0962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study: Use of binary tree in expression tree-evaluation and Huffman's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 + ((5+9)*2)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0"/>
            <a:ext cx="3810000" cy="345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9927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Evaluating the expression represented by expression tree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4970"/>
            <a:ext cx="3662914" cy="332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38600" y="196367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t be the expression tree</a:t>
            </a:r>
          </a:p>
          <a:p>
            <a:r>
              <a:rPr lang="en-US" dirty="0"/>
              <a:t>If  t is not null then</a:t>
            </a:r>
          </a:p>
          <a:p>
            <a:r>
              <a:rPr lang="en-US" dirty="0"/>
              <a:t>      If </a:t>
            </a:r>
            <a:r>
              <a:rPr lang="en-US" dirty="0" err="1"/>
              <a:t>t.value</a:t>
            </a:r>
            <a:r>
              <a:rPr lang="en-US" dirty="0"/>
              <a:t> is operand then  </a:t>
            </a:r>
          </a:p>
          <a:p>
            <a:r>
              <a:rPr lang="en-US" dirty="0"/>
              <a:t>                Return  </a:t>
            </a:r>
            <a:r>
              <a:rPr lang="en-US" dirty="0" err="1"/>
              <a:t>t.value</a:t>
            </a:r>
            <a:endParaRPr lang="en-US" dirty="0"/>
          </a:p>
          <a:p>
            <a:r>
              <a:rPr lang="en-US" dirty="0"/>
              <a:t>      A = solve(</a:t>
            </a:r>
            <a:r>
              <a:rPr lang="en-US" dirty="0" err="1"/>
              <a:t>t.left</a:t>
            </a:r>
            <a:r>
              <a:rPr lang="en-US" dirty="0"/>
              <a:t>)</a:t>
            </a:r>
          </a:p>
          <a:p>
            <a:r>
              <a:rPr lang="en-US" dirty="0"/>
              <a:t>      B = solve(</a:t>
            </a:r>
            <a:r>
              <a:rPr lang="en-US" dirty="0" err="1"/>
              <a:t>t.right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// calculate applies operator '</a:t>
            </a:r>
            <a:r>
              <a:rPr lang="en-US" dirty="0" err="1"/>
              <a:t>t.value</a:t>
            </a:r>
            <a:r>
              <a:rPr lang="en-US" dirty="0"/>
              <a:t>' </a:t>
            </a:r>
          </a:p>
          <a:p>
            <a:r>
              <a:rPr lang="en-US" dirty="0"/>
              <a:t>      // on A and B, and returns value</a:t>
            </a:r>
          </a:p>
          <a:p>
            <a:r>
              <a:rPr lang="en-US" dirty="0"/>
              <a:t>      Return calculate(A, B, </a:t>
            </a:r>
            <a:r>
              <a:rPr lang="en-US" dirty="0" err="1"/>
              <a:t>t.value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6918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Binary trees have a lot of wasted space: the leaf nodes each have 2 null pointers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We can use these pointers to help us in </a:t>
            </a:r>
            <a:r>
              <a:rPr lang="en-US" dirty="0" err="1"/>
              <a:t>inorder</a:t>
            </a:r>
            <a:r>
              <a:rPr lang="en-US" dirty="0"/>
              <a:t> traversals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We have the pointers reference the next node in an </a:t>
            </a:r>
            <a:r>
              <a:rPr lang="en-US" dirty="0" err="1"/>
              <a:t>inorder</a:t>
            </a:r>
            <a:r>
              <a:rPr lang="en-US" dirty="0"/>
              <a:t> traversal; called </a:t>
            </a:r>
            <a:r>
              <a:rPr lang="en-US" i="1" dirty="0"/>
              <a:t>threads</a:t>
            </a:r>
            <a:endParaRPr lang="en-US" dirty="0"/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We need to know if a pointer is an actual link or a thread, so we keep a </a:t>
            </a:r>
            <a:r>
              <a:rPr lang="en-US" dirty="0" err="1"/>
              <a:t>boolean</a:t>
            </a:r>
            <a:r>
              <a:rPr lang="en-US" dirty="0"/>
              <a:t> for each pointer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Very often used for text compression</a:t>
            </a:r>
          </a:p>
          <a:p>
            <a:pPr>
              <a:lnSpc>
                <a:spcPct val="90000"/>
              </a:lnSpc>
            </a:pPr>
            <a:r>
              <a:rPr lang="en-US" dirty="0"/>
              <a:t>Do you know how </a:t>
            </a:r>
            <a:r>
              <a:rPr lang="en-US" dirty="0" err="1"/>
              <a:t>gzip</a:t>
            </a:r>
            <a:r>
              <a:rPr lang="en-US" dirty="0"/>
              <a:t> or </a:t>
            </a:r>
            <a:r>
              <a:rPr lang="en-US" dirty="0" err="1"/>
              <a:t>winzip</a:t>
            </a:r>
            <a:r>
              <a:rPr lang="en-US" dirty="0"/>
              <a:t> works? 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 Compression methods</a:t>
            </a:r>
          </a:p>
          <a:p>
            <a:pPr>
              <a:lnSpc>
                <a:spcPct val="90000"/>
              </a:lnSpc>
            </a:pPr>
            <a:endParaRPr lang="en-US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ASCII code uses codes of equal length for all letters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FF3300"/>
                </a:solidFill>
                <a:sym typeface="Wingdings" pitchFamily="2" charset="2"/>
              </a:rPr>
              <a:t>how many codes?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3300"/>
                </a:solidFill>
              </a:rPr>
              <a:t>Today’s alternative to ASCII?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Idea behind Huffman code: use shorter length codes for letters that are more frequent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43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Huffman coding is a form of statistical coding</a:t>
            </a:r>
          </a:p>
          <a:p>
            <a:r>
              <a:rPr lang="en-US" dirty="0"/>
              <a:t>Not all characters occur with the same frequency!</a:t>
            </a:r>
          </a:p>
          <a:p>
            <a:r>
              <a:rPr lang="en-US" dirty="0"/>
              <a:t>Yet all characters are allocated the same amount of space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1 char = 1 byte, be it  e or x</a:t>
            </a:r>
          </a:p>
        </p:txBody>
      </p:sp>
    </p:spTree>
    <p:extLst>
      <p:ext uri="{BB962C8B-B14F-4D97-AF65-F5344CB8AC3E}">
        <p14:creationId xmlns:p14="http://schemas.microsoft.com/office/powerpoint/2010/main" val="1333426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Scan text to be compressed and tally occurrence of all characters.</a:t>
            </a:r>
          </a:p>
          <a:p>
            <a:endParaRPr lang="en-US" dirty="0"/>
          </a:p>
          <a:p>
            <a:r>
              <a:rPr lang="en-US" dirty="0"/>
              <a:t>Sort or prioritize characters based on number of occurrences in text.</a:t>
            </a:r>
          </a:p>
          <a:p>
            <a:endParaRPr lang="en-US" dirty="0"/>
          </a:p>
          <a:p>
            <a:r>
              <a:rPr lang="en-US" dirty="0"/>
              <a:t>Build Huffman code tree based on prioritized list.</a:t>
            </a:r>
          </a:p>
          <a:p>
            <a:endParaRPr lang="en-US" dirty="0"/>
          </a:p>
          <a:p>
            <a:r>
              <a:rPr lang="en-US" dirty="0"/>
              <a:t>Perform a traversal of tree to determine all code words.</a:t>
            </a:r>
          </a:p>
          <a:p>
            <a:endParaRPr lang="en-US" dirty="0"/>
          </a:p>
          <a:p>
            <a:r>
              <a:rPr lang="en-US" dirty="0"/>
              <a:t>Scan text again and create new file using the Huffman codes.</a:t>
            </a:r>
          </a:p>
        </p:txBody>
      </p:sp>
    </p:spTree>
    <p:extLst>
      <p:ext uri="{BB962C8B-B14F-4D97-AF65-F5344CB8AC3E}">
        <p14:creationId xmlns:p14="http://schemas.microsoft.com/office/powerpoint/2010/main" val="1603176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/>
          <a:lstStyle/>
          <a:p>
            <a:r>
              <a:rPr lang="en-US" dirty="0">
                <a:hlinkClick r:id="rId2"/>
              </a:rPr>
              <a:t>http://people.cs.pitt.edu/~kirk/cs1501/animations/Huffman.html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Suppose we have given following set of frequencies</a:t>
            </a:r>
          </a:p>
          <a:p>
            <a:r>
              <a:rPr lang="en-US" dirty="0"/>
              <a:t>a-1, b-2, c-3,d-4,e-5,f-6,g-7,h-8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88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799" y="533400"/>
            <a:ext cx="845820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9917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1"/>
            <a:ext cx="7924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6205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9B1A-363A-4DF4-A3BB-E259B0B8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15FF42-2559-432B-A608-C2E75BCAD1F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940" y="-10998"/>
            <a:ext cx="8541221" cy="68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89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To generate a </a:t>
            </a:r>
            <a:r>
              <a:rPr lang="en-US" dirty="0" err="1"/>
              <a:t>huffman</a:t>
            </a:r>
            <a:r>
              <a:rPr lang="en-US" dirty="0"/>
              <a:t> code you traverse the tree from root to the value you want, </a:t>
            </a:r>
            <a:r>
              <a:rPr lang="en-US" dirty="0" err="1"/>
              <a:t>outputing</a:t>
            </a:r>
            <a:r>
              <a:rPr lang="en-US" dirty="0"/>
              <a:t> a </a:t>
            </a:r>
            <a:r>
              <a:rPr lang="en-US" b="1" dirty="0"/>
              <a:t>0</a:t>
            </a:r>
            <a:r>
              <a:rPr lang="en-US" dirty="0"/>
              <a:t> every time you take a </a:t>
            </a:r>
            <a:r>
              <a:rPr lang="en-US" dirty="0" err="1"/>
              <a:t>lefthand</a:t>
            </a:r>
            <a:r>
              <a:rPr lang="en-US" dirty="0"/>
              <a:t> branch, and a </a:t>
            </a:r>
            <a:r>
              <a:rPr lang="en-US" b="1" dirty="0"/>
              <a:t>1</a:t>
            </a:r>
            <a:r>
              <a:rPr lang="en-US" dirty="0"/>
              <a:t> every time you take a </a:t>
            </a:r>
            <a:r>
              <a:rPr lang="en-US" dirty="0" err="1"/>
              <a:t>righthand</a:t>
            </a:r>
            <a:r>
              <a:rPr lang="en-US" dirty="0"/>
              <a:t> branch. </a:t>
            </a:r>
          </a:p>
          <a:p>
            <a:r>
              <a:rPr lang="en-US" dirty="0"/>
              <a:t>Decoding a </a:t>
            </a:r>
            <a:r>
              <a:rPr lang="en-US" dirty="0" err="1"/>
              <a:t>huffman</a:t>
            </a:r>
            <a:r>
              <a:rPr lang="en-US" dirty="0"/>
              <a:t> encoding is just as easy : as you read bits in from your input stream you traverse the tree beginning at the root, taking the left hand path if you read a </a:t>
            </a:r>
            <a:r>
              <a:rPr lang="en-US" b="1" dirty="0"/>
              <a:t>0</a:t>
            </a:r>
            <a:r>
              <a:rPr lang="en-US" dirty="0"/>
              <a:t> and the right hand path if you read a </a:t>
            </a:r>
            <a:r>
              <a:rPr lang="en-US" b="1" dirty="0"/>
              <a:t>1</a:t>
            </a:r>
            <a:r>
              <a:rPr lang="en-US" dirty="0"/>
              <a:t>. When you hit a leaf, you have found the code.</a:t>
            </a:r>
          </a:p>
        </p:txBody>
      </p:sp>
    </p:spTree>
    <p:extLst>
      <p:ext uri="{BB962C8B-B14F-4D97-AF65-F5344CB8AC3E}">
        <p14:creationId xmlns:p14="http://schemas.microsoft.com/office/powerpoint/2010/main" val="1518181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character   Frequency</a:t>
            </a:r>
          </a:p>
          <a:p>
            <a:r>
              <a:rPr lang="en-US" dirty="0"/>
              <a:t>    a	          5</a:t>
            </a:r>
          </a:p>
          <a:p>
            <a:r>
              <a:rPr lang="en-US" dirty="0"/>
              <a:t>    b           9</a:t>
            </a:r>
          </a:p>
          <a:p>
            <a:r>
              <a:rPr lang="en-US" dirty="0"/>
              <a:t>    c           12</a:t>
            </a:r>
          </a:p>
          <a:p>
            <a:r>
              <a:rPr lang="en-US" dirty="0"/>
              <a:t>    d           13</a:t>
            </a:r>
          </a:p>
          <a:p>
            <a:r>
              <a:rPr lang="en-US" dirty="0"/>
              <a:t>    e           16</a:t>
            </a:r>
          </a:p>
          <a:p>
            <a:r>
              <a:rPr lang="en-US" dirty="0"/>
              <a:t>    f           45</a:t>
            </a:r>
          </a:p>
        </p:txBody>
      </p:sp>
    </p:spTree>
    <p:extLst>
      <p:ext uri="{BB962C8B-B14F-4D97-AF65-F5344CB8AC3E}">
        <p14:creationId xmlns:p14="http://schemas.microsoft.com/office/powerpoint/2010/main" val="3482839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character   code-word</a:t>
            </a:r>
          </a:p>
          <a:p>
            <a:r>
              <a:rPr lang="en-US" dirty="0"/>
              <a:t>    f          0</a:t>
            </a:r>
          </a:p>
          <a:p>
            <a:r>
              <a:rPr lang="en-US" dirty="0"/>
              <a:t>    c          100</a:t>
            </a:r>
          </a:p>
          <a:p>
            <a:r>
              <a:rPr lang="en-US" dirty="0"/>
              <a:t>    d          101</a:t>
            </a:r>
          </a:p>
          <a:p>
            <a:r>
              <a:rPr lang="en-US" dirty="0"/>
              <a:t>    a          1100</a:t>
            </a:r>
          </a:p>
          <a:p>
            <a:r>
              <a:rPr lang="en-US" dirty="0"/>
              <a:t>    b          1101</a:t>
            </a:r>
          </a:p>
          <a:p>
            <a:r>
              <a:rPr lang="en-US" dirty="0"/>
              <a:t>    e          111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98964"/>
            <a:ext cx="5334000" cy="2969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28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Threaded Tree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We start at the leftmost node in the tree, print it, and follow its right thread</a:t>
            </a:r>
          </a:p>
          <a:p>
            <a:pPr eaLnBrk="1" hangingPunct="1"/>
            <a:r>
              <a:rPr lang="en-US"/>
              <a:t>If we follow a thread to the right, we output the node and continue to its right</a:t>
            </a:r>
          </a:p>
          <a:p>
            <a:pPr eaLnBrk="1" hangingPunct="1"/>
            <a:r>
              <a:rPr lang="en-US"/>
              <a:t>If we follow a link to the right, we go to the leftmost node, print it, and continue</a:t>
            </a:r>
          </a:p>
        </p:txBody>
      </p:sp>
    </p:spTree>
    <p:extLst>
      <p:ext uri="{BB962C8B-B14F-4D97-AF65-F5344CB8AC3E}">
        <p14:creationId xmlns:p14="http://schemas.microsoft.com/office/powerpoint/2010/main" val="1952987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Decode this string</a:t>
            </a:r>
          </a:p>
          <a:p>
            <a:endParaRPr lang="en-US" dirty="0"/>
          </a:p>
          <a:p>
            <a:r>
              <a:rPr lang="en-US"/>
              <a:t>1101111100101111001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54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66FBE3-5CA0-6366-AEB9-63FC9BBE00AC}"/>
              </a:ext>
            </a:extLst>
          </p:cNvPr>
          <p:cNvSpPr txBox="1"/>
          <p:nvPr/>
        </p:nvSpPr>
        <p:spPr>
          <a:xfrm>
            <a:off x="1143000" y="630051"/>
            <a:ext cx="5715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*left, *right;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 = right = NULL;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 = data;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compare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()(node* l, node* 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r-&gt;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5261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1F75C2-54BB-E8E9-542C-7F69A7AAF490}"/>
              </a:ext>
            </a:extLst>
          </p:cNvPr>
          <p:cNvSpPr txBox="1"/>
          <p:nvPr/>
        </p:nvSpPr>
        <p:spPr>
          <a:xfrm>
            <a:off x="381000" y="353052"/>
            <a:ext cx="7467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HuffmanCodes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data[],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 *left, *right, *top;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&lt;node*, vector&lt;node*&gt;, compare&gt;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minHeap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minHeap.push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node(data[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minHeap.size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minHeap.top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minHeap.pop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minHeap.top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minHeap.pop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left-&gt;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right-&gt;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top-&gt;left = left;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top-&gt;right = right;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minHeap.push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(top);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printCodes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minHeap.top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8382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3F8E8-33F5-BCE4-424E-63920E0E6F38}"/>
              </a:ext>
            </a:extLst>
          </p:cNvPr>
          <p:cNvSpPr txBox="1"/>
          <p:nvPr/>
        </p:nvSpPr>
        <p:spPr>
          <a:xfrm>
            <a:off x="457200" y="228600"/>
            <a:ext cx="7162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printCodes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node* root, string str)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(!root)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(root-&gt;data !=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'$'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root-&gt;data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str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printCodes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(root-&gt;left, str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printCodes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(root-&gt;right, str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F7517-F5D9-CE8B-074E-D6CC150281F3}"/>
              </a:ext>
            </a:extLst>
          </p:cNvPr>
          <p:cNvSpPr txBox="1"/>
          <p:nvPr/>
        </p:nvSpPr>
        <p:spPr>
          <a:xfrm>
            <a:off x="479323" y="3090922"/>
            <a:ext cx="7696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Character and its Frequency:-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Huffman Codes:-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HuffmanCodes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008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Threaded Tree Traversal</a:t>
            </a:r>
          </a:p>
        </p:txBody>
      </p:sp>
      <p:sp>
        <p:nvSpPr>
          <p:cNvPr id="7172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7173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7174" name="AutoShape 7"/>
          <p:cNvCxnSpPr>
            <a:cxnSpLocks noChangeShapeType="1"/>
            <a:stCxn id="7172" idx="3"/>
            <a:endCxn id="7173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5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7176" name="AutoShape 9"/>
          <p:cNvCxnSpPr>
            <a:cxnSpLocks noChangeShapeType="1"/>
            <a:stCxn id="7177" idx="5"/>
            <a:endCxn id="7175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7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7178" name="AutoShape 11"/>
          <p:cNvCxnSpPr>
            <a:cxnSpLocks noChangeShapeType="1"/>
            <a:stCxn id="7185" idx="3"/>
            <a:endCxn id="7177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9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7180" name="AutoShape 13"/>
          <p:cNvCxnSpPr>
            <a:cxnSpLocks noChangeShapeType="1"/>
            <a:stCxn id="7172" idx="5"/>
            <a:endCxn id="7179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1" name="Oval 14"/>
          <p:cNvSpPr>
            <a:spLocks noChangeArrowheads="1"/>
          </p:cNvSpPr>
          <p:nvPr/>
        </p:nvSpPr>
        <p:spPr bwMode="auto">
          <a:xfrm>
            <a:off x="6095999" y="4419600"/>
            <a:ext cx="774699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 dirty="0">
                <a:solidFill>
                  <a:schemeClr val="bg1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7182" name="AutoShape 15"/>
          <p:cNvCxnSpPr>
            <a:cxnSpLocks noChangeShapeType="1"/>
            <a:stCxn id="7179" idx="5"/>
            <a:endCxn id="7181" idx="0"/>
          </p:cNvCxnSpPr>
          <p:nvPr/>
        </p:nvCxnSpPr>
        <p:spPr bwMode="auto">
          <a:xfrm>
            <a:off x="6082926" y="3960485"/>
            <a:ext cx="400423" cy="45911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3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7184" name="AutoShape 17"/>
          <p:cNvCxnSpPr>
            <a:cxnSpLocks noChangeShapeType="1"/>
            <a:stCxn id="7177" idx="3"/>
            <a:endCxn id="7183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5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7186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7187" name="AutoShape 20"/>
          <p:cNvCxnSpPr>
            <a:cxnSpLocks noChangeShapeType="1"/>
            <a:stCxn id="7179" idx="3"/>
            <a:endCxn id="7186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21"/>
          <p:cNvCxnSpPr>
            <a:cxnSpLocks noChangeShapeType="1"/>
            <a:stCxn id="7185" idx="5"/>
            <a:endCxn id="7172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2"/>
          <p:cNvCxnSpPr>
            <a:cxnSpLocks noChangeShapeType="1"/>
            <a:stCxn id="7183" idx="4"/>
            <a:endCxn id="7177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23"/>
          <p:cNvCxnSpPr>
            <a:cxnSpLocks noChangeShapeType="1"/>
            <a:stCxn id="7175" idx="4"/>
            <a:endCxn id="7185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24"/>
          <p:cNvCxnSpPr>
            <a:cxnSpLocks noChangeShapeType="1"/>
            <a:stCxn id="7173" idx="4"/>
            <a:endCxn id="7172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5"/>
          <p:cNvCxnSpPr>
            <a:cxnSpLocks noChangeShapeType="1"/>
            <a:stCxn id="7186" idx="4"/>
            <a:endCxn id="7179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3" name="Text Box 26"/>
          <p:cNvSpPr txBox="1">
            <a:spLocks noChangeArrowheads="1"/>
          </p:cNvSpPr>
          <p:nvPr/>
        </p:nvSpPr>
        <p:spPr bwMode="auto">
          <a:xfrm>
            <a:off x="533400" y="54864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Start at leftmost node, print it</a:t>
            </a:r>
          </a:p>
        </p:txBody>
      </p:sp>
      <p:sp>
        <p:nvSpPr>
          <p:cNvPr id="7194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eaLnBrk="1" hangingPunct="1"/>
            <a:r>
              <a:rPr lang="en-US" sz="24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348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Threaded Tree Traversal</a:t>
            </a:r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8197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8198" name="AutoShape 7"/>
          <p:cNvCxnSpPr>
            <a:cxnSpLocks noChangeShapeType="1"/>
            <a:stCxn id="8196" idx="3"/>
            <a:endCxn id="8197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8200" name="AutoShape 9"/>
          <p:cNvCxnSpPr>
            <a:cxnSpLocks noChangeShapeType="1"/>
            <a:stCxn id="8201" idx="5"/>
            <a:endCxn id="8199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1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8202" name="AutoShape 11"/>
          <p:cNvCxnSpPr>
            <a:cxnSpLocks noChangeShapeType="1"/>
            <a:stCxn id="8209" idx="3"/>
            <a:endCxn id="8201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3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8204" name="AutoShape 13"/>
          <p:cNvCxnSpPr>
            <a:cxnSpLocks noChangeShapeType="1"/>
            <a:stCxn id="8196" idx="5"/>
            <a:endCxn id="8203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8206" name="AutoShape 15"/>
          <p:cNvCxnSpPr>
            <a:cxnSpLocks noChangeShapeType="1"/>
            <a:stCxn id="8203" idx="5"/>
            <a:endCxn id="8205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7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8208" name="AutoShape 17"/>
          <p:cNvCxnSpPr>
            <a:cxnSpLocks noChangeShapeType="1"/>
            <a:stCxn id="8201" idx="3"/>
            <a:endCxn id="8207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8210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8211" name="AutoShape 20"/>
          <p:cNvCxnSpPr>
            <a:cxnSpLocks noChangeShapeType="1"/>
            <a:stCxn id="8203" idx="3"/>
            <a:endCxn id="8210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1"/>
          <p:cNvCxnSpPr>
            <a:cxnSpLocks noChangeShapeType="1"/>
            <a:stCxn id="8209" idx="5"/>
            <a:endCxn id="8196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22"/>
          <p:cNvCxnSpPr>
            <a:cxnSpLocks noChangeShapeType="1"/>
            <a:stCxn id="8207" idx="4"/>
            <a:endCxn id="8201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23"/>
          <p:cNvCxnSpPr>
            <a:cxnSpLocks noChangeShapeType="1"/>
            <a:stCxn id="8199" idx="4"/>
            <a:endCxn id="8209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24"/>
          <p:cNvCxnSpPr>
            <a:cxnSpLocks noChangeShapeType="1"/>
            <a:stCxn id="8197" idx="4"/>
            <a:endCxn id="8196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25"/>
          <p:cNvCxnSpPr>
            <a:cxnSpLocks noChangeShapeType="1"/>
            <a:stCxn id="8210" idx="4"/>
            <a:endCxn id="8203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7" name="Text Box 26"/>
          <p:cNvSpPr txBox="1">
            <a:spLocks noChangeArrowheads="1"/>
          </p:cNvSpPr>
          <p:nvPr/>
        </p:nvSpPr>
        <p:spPr bwMode="auto">
          <a:xfrm>
            <a:off x="533400" y="5486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8218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eaLnBrk="1" hangingPunct="1"/>
            <a:r>
              <a:rPr lang="en-US" sz="2400"/>
              <a:t>1</a:t>
            </a:r>
          </a:p>
          <a:p>
            <a:pPr eaLnBrk="1" hangingPunct="1"/>
            <a:r>
              <a:rPr lang="en-US" sz="24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4289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Threaded Tree Traversal</a:t>
            </a:r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9221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9222" name="AutoShape 7"/>
          <p:cNvCxnSpPr>
            <a:cxnSpLocks noChangeShapeType="1"/>
            <a:stCxn id="9220" idx="3"/>
            <a:endCxn id="9221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3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9224" name="AutoShape 9"/>
          <p:cNvCxnSpPr>
            <a:cxnSpLocks noChangeShapeType="1"/>
            <a:stCxn id="9225" idx="5"/>
            <a:endCxn id="9223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9226" name="AutoShape 11"/>
          <p:cNvCxnSpPr>
            <a:cxnSpLocks noChangeShapeType="1"/>
            <a:stCxn id="9233" idx="3"/>
            <a:endCxn id="9225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9228" name="AutoShape 13"/>
          <p:cNvCxnSpPr>
            <a:cxnSpLocks noChangeShapeType="1"/>
            <a:stCxn id="9220" idx="5"/>
            <a:endCxn id="9227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9230" name="AutoShape 15"/>
          <p:cNvCxnSpPr>
            <a:cxnSpLocks noChangeShapeType="1"/>
            <a:stCxn id="9227" idx="5"/>
            <a:endCxn id="9229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1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9232" name="AutoShape 17"/>
          <p:cNvCxnSpPr>
            <a:cxnSpLocks noChangeShapeType="1"/>
            <a:stCxn id="9225" idx="3"/>
            <a:endCxn id="9231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3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9234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9235" name="AutoShape 20"/>
          <p:cNvCxnSpPr>
            <a:cxnSpLocks noChangeShapeType="1"/>
            <a:stCxn id="9227" idx="3"/>
            <a:endCxn id="9234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21"/>
          <p:cNvCxnSpPr>
            <a:cxnSpLocks noChangeShapeType="1"/>
            <a:stCxn id="9233" idx="5"/>
            <a:endCxn id="9220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2"/>
          <p:cNvCxnSpPr>
            <a:cxnSpLocks noChangeShapeType="1"/>
            <a:stCxn id="9231" idx="4"/>
            <a:endCxn id="9225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3"/>
          <p:cNvCxnSpPr>
            <a:cxnSpLocks noChangeShapeType="1"/>
            <a:stCxn id="9223" idx="4"/>
            <a:endCxn id="9233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4"/>
          <p:cNvCxnSpPr>
            <a:cxnSpLocks noChangeShapeType="1"/>
            <a:stCxn id="9221" idx="4"/>
            <a:endCxn id="9220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5"/>
          <p:cNvCxnSpPr>
            <a:cxnSpLocks noChangeShapeType="1"/>
            <a:stCxn id="9234" idx="4"/>
            <a:endCxn id="9227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1" name="Text Box 26"/>
          <p:cNvSpPr txBox="1">
            <a:spLocks noChangeArrowheads="1"/>
          </p:cNvSpPr>
          <p:nvPr/>
        </p:nvSpPr>
        <p:spPr bwMode="auto">
          <a:xfrm>
            <a:off x="533400" y="5334000"/>
            <a:ext cx="441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9242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eaLnBrk="1" hangingPunct="1"/>
            <a:r>
              <a:rPr lang="en-US" sz="2400"/>
              <a:t>1</a:t>
            </a:r>
          </a:p>
          <a:p>
            <a:pPr eaLnBrk="1" hangingPunct="1"/>
            <a:r>
              <a:rPr lang="en-US" sz="2400"/>
              <a:t>3</a:t>
            </a:r>
          </a:p>
          <a:p>
            <a:pPr eaLnBrk="1" hangingPunct="1"/>
            <a:r>
              <a:rPr lang="en-US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9282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Threaded Tree Traversal</a:t>
            </a:r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10245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10246" name="AutoShape 7"/>
          <p:cNvCxnSpPr>
            <a:cxnSpLocks noChangeShapeType="1"/>
            <a:stCxn id="10244" idx="3"/>
            <a:endCxn id="10245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10248" name="AutoShape 9"/>
          <p:cNvCxnSpPr>
            <a:cxnSpLocks noChangeShapeType="1"/>
            <a:stCxn id="10249" idx="5"/>
            <a:endCxn id="10247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9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0250" name="AutoShape 11"/>
          <p:cNvCxnSpPr>
            <a:cxnSpLocks noChangeShapeType="1"/>
            <a:stCxn id="10257" idx="3"/>
            <a:endCxn id="10249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10252" name="AutoShape 13"/>
          <p:cNvCxnSpPr>
            <a:cxnSpLocks noChangeShapeType="1"/>
            <a:stCxn id="10244" idx="5"/>
            <a:endCxn id="10251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10254" name="AutoShape 15"/>
          <p:cNvCxnSpPr>
            <a:cxnSpLocks noChangeShapeType="1"/>
            <a:stCxn id="10251" idx="5"/>
            <a:endCxn id="10253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0256" name="AutoShape 17"/>
          <p:cNvCxnSpPr>
            <a:cxnSpLocks noChangeShapeType="1"/>
            <a:stCxn id="10249" idx="3"/>
            <a:endCxn id="10255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10258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10259" name="AutoShape 20"/>
          <p:cNvCxnSpPr>
            <a:cxnSpLocks noChangeShapeType="1"/>
            <a:stCxn id="10251" idx="3"/>
            <a:endCxn id="10258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1"/>
          <p:cNvCxnSpPr>
            <a:cxnSpLocks noChangeShapeType="1"/>
            <a:stCxn id="10257" idx="5"/>
            <a:endCxn id="10244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2"/>
          <p:cNvCxnSpPr>
            <a:cxnSpLocks noChangeShapeType="1"/>
            <a:stCxn id="10255" idx="4"/>
            <a:endCxn id="10249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AutoShape 23"/>
          <p:cNvCxnSpPr>
            <a:cxnSpLocks noChangeShapeType="1"/>
            <a:stCxn id="10247" idx="4"/>
            <a:endCxn id="10257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AutoShape 24"/>
          <p:cNvCxnSpPr>
            <a:cxnSpLocks noChangeShapeType="1"/>
            <a:stCxn id="10245" idx="4"/>
            <a:endCxn id="10244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AutoShape 25"/>
          <p:cNvCxnSpPr>
            <a:cxnSpLocks noChangeShapeType="1"/>
            <a:stCxn id="10258" idx="4"/>
            <a:endCxn id="10251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5" name="Text Box 26"/>
          <p:cNvSpPr txBox="1">
            <a:spLocks noChangeArrowheads="1"/>
          </p:cNvSpPr>
          <p:nvPr/>
        </p:nvSpPr>
        <p:spPr bwMode="auto">
          <a:xfrm>
            <a:off x="533400" y="54864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Follow thread to right, print node</a:t>
            </a:r>
          </a:p>
        </p:txBody>
      </p:sp>
      <p:sp>
        <p:nvSpPr>
          <p:cNvPr id="10266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eaLnBrk="1" hangingPunct="1"/>
            <a:r>
              <a:rPr lang="en-US" sz="2400"/>
              <a:t>1</a:t>
            </a:r>
          </a:p>
          <a:p>
            <a:pPr eaLnBrk="1" hangingPunct="1"/>
            <a:r>
              <a:rPr lang="en-US" sz="2400"/>
              <a:t>3</a:t>
            </a:r>
          </a:p>
          <a:p>
            <a:pPr eaLnBrk="1" hangingPunct="1"/>
            <a:r>
              <a:rPr lang="en-US" sz="2400"/>
              <a:t>5</a:t>
            </a:r>
          </a:p>
          <a:p>
            <a:pPr eaLnBrk="1" hangingPunct="1"/>
            <a:r>
              <a:rPr lang="en-US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7919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Threaded Tree Traversal</a:t>
            </a:r>
          </a:p>
        </p:txBody>
      </p:sp>
      <p:sp>
        <p:nvSpPr>
          <p:cNvPr id="11268" name="Oval 5"/>
          <p:cNvSpPr>
            <a:spLocks noChangeArrowheads="1"/>
          </p:cNvSpPr>
          <p:nvPr/>
        </p:nvSpPr>
        <p:spPr bwMode="auto">
          <a:xfrm>
            <a:off x="4876800" y="2514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8</a:t>
            </a:r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4343400" y="3505200"/>
            <a:ext cx="609600" cy="533400"/>
          </a:xfrm>
          <a:prstGeom prst="ellipse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7</a:t>
            </a:r>
          </a:p>
        </p:txBody>
      </p:sp>
      <p:cxnSp>
        <p:nvCxnSpPr>
          <p:cNvPr id="11270" name="AutoShape 7"/>
          <p:cNvCxnSpPr>
            <a:cxnSpLocks noChangeShapeType="1"/>
            <a:stCxn id="11268" idx="3"/>
            <a:endCxn id="11269" idx="0"/>
          </p:cNvCxnSpPr>
          <p:nvPr/>
        </p:nvCxnSpPr>
        <p:spPr bwMode="auto">
          <a:xfrm flipH="1">
            <a:off x="4648200" y="2970213"/>
            <a:ext cx="317500" cy="5349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33528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5</a:t>
            </a:r>
          </a:p>
        </p:txBody>
      </p:sp>
      <p:cxnSp>
        <p:nvCxnSpPr>
          <p:cNvPr id="11272" name="AutoShape 9"/>
          <p:cNvCxnSpPr>
            <a:cxnSpLocks noChangeShapeType="1"/>
            <a:stCxn id="11273" idx="5"/>
            <a:endCxn id="11271" idx="0"/>
          </p:cNvCxnSpPr>
          <p:nvPr/>
        </p:nvCxnSpPr>
        <p:spPr bwMode="auto">
          <a:xfrm>
            <a:off x="32639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Oval 10"/>
          <p:cNvSpPr>
            <a:spLocks noChangeArrowheads="1"/>
          </p:cNvSpPr>
          <p:nvPr/>
        </p:nvSpPr>
        <p:spPr bwMode="auto">
          <a:xfrm>
            <a:off x="2743200" y="26670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3</a:t>
            </a:r>
          </a:p>
        </p:txBody>
      </p:sp>
      <p:cxnSp>
        <p:nvCxnSpPr>
          <p:cNvPr id="11274" name="AutoShape 11"/>
          <p:cNvCxnSpPr>
            <a:cxnSpLocks noChangeShapeType="1"/>
            <a:stCxn id="11281" idx="3"/>
            <a:endCxn id="11273" idx="0"/>
          </p:cNvCxnSpPr>
          <p:nvPr/>
        </p:nvCxnSpPr>
        <p:spPr bwMode="auto">
          <a:xfrm flipH="1">
            <a:off x="3048000" y="2132013"/>
            <a:ext cx="850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5" name="Oval 12"/>
          <p:cNvSpPr>
            <a:spLocks noChangeArrowheads="1"/>
          </p:cNvSpPr>
          <p:nvPr/>
        </p:nvSpPr>
        <p:spPr bwMode="auto">
          <a:xfrm>
            <a:off x="5562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11</a:t>
            </a:r>
          </a:p>
        </p:txBody>
      </p:sp>
      <p:cxnSp>
        <p:nvCxnSpPr>
          <p:cNvPr id="11276" name="AutoShape 13"/>
          <p:cNvCxnSpPr>
            <a:cxnSpLocks noChangeShapeType="1"/>
            <a:stCxn id="11268" idx="5"/>
            <a:endCxn id="11275" idx="0"/>
          </p:cNvCxnSpPr>
          <p:nvPr/>
        </p:nvCxnSpPr>
        <p:spPr bwMode="auto">
          <a:xfrm>
            <a:off x="5397500" y="2970213"/>
            <a:ext cx="469900" cy="534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7" name="Oval 14"/>
          <p:cNvSpPr>
            <a:spLocks noChangeArrowheads="1"/>
          </p:cNvSpPr>
          <p:nvPr/>
        </p:nvSpPr>
        <p:spPr bwMode="auto">
          <a:xfrm>
            <a:off x="60960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3600" dirty="0">
                <a:solidFill>
                  <a:schemeClr val="bg1"/>
                </a:solidFill>
                <a:latin typeface="Times New Roman" charset="0"/>
              </a:rPr>
              <a:t>13</a:t>
            </a:r>
          </a:p>
        </p:txBody>
      </p:sp>
      <p:cxnSp>
        <p:nvCxnSpPr>
          <p:cNvPr id="11278" name="AutoShape 15"/>
          <p:cNvCxnSpPr>
            <a:cxnSpLocks noChangeShapeType="1"/>
            <a:stCxn id="11275" idx="5"/>
            <a:endCxn id="11277" idx="0"/>
          </p:cNvCxnSpPr>
          <p:nvPr/>
        </p:nvCxnSpPr>
        <p:spPr bwMode="auto">
          <a:xfrm>
            <a:off x="60833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Oval 16"/>
          <p:cNvSpPr>
            <a:spLocks noChangeArrowheads="1"/>
          </p:cNvSpPr>
          <p:nvPr/>
        </p:nvSpPr>
        <p:spPr bwMode="auto">
          <a:xfrm>
            <a:off x="2133600" y="35052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1</a:t>
            </a:r>
          </a:p>
        </p:txBody>
      </p:sp>
      <p:cxnSp>
        <p:nvCxnSpPr>
          <p:cNvPr id="11280" name="AutoShape 17"/>
          <p:cNvCxnSpPr>
            <a:cxnSpLocks noChangeShapeType="1"/>
            <a:stCxn id="11273" idx="3"/>
            <a:endCxn id="11279" idx="0"/>
          </p:cNvCxnSpPr>
          <p:nvPr/>
        </p:nvCxnSpPr>
        <p:spPr bwMode="auto">
          <a:xfrm flipH="1">
            <a:off x="2438400" y="3122613"/>
            <a:ext cx="393700" cy="382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Oval 18"/>
          <p:cNvSpPr>
            <a:spLocks noChangeArrowheads="1"/>
          </p:cNvSpPr>
          <p:nvPr/>
        </p:nvSpPr>
        <p:spPr bwMode="auto">
          <a:xfrm>
            <a:off x="3810000" y="16764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6</a:t>
            </a:r>
          </a:p>
        </p:txBody>
      </p:sp>
      <p:sp>
        <p:nvSpPr>
          <p:cNvPr id="11282" name="Oval 19"/>
          <p:cNvSpPr>
            <a:spLocks noChangeArrowheads="1"/>
          </p:cNvSpPr>
          <p:nvPr/>
        </p:nvSpPr>
        <p:spPr bwMode="auto">
          <a:xfrm>
            <a:off x="5029200" y="4419600"/>
            <a:ext cx="609600" cy="533400"/>
          </a:xfrm>
          <a:prstGeom prst="ellips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/>
            <a:r>
              <a:rPr kumimoji="1" lang="en-US" sz="4400">
                <a:solidFill>
                  <a:schemeClr val="bg1"/>
                </a:solidFill>
                <a:latin typeface="Times New Roman" charset="0"/>
              </a:rPr>
              <a:t>9</a:t>
            </a:r>
          </a:p>
        </p:txBody>
      </p:sp>
      <p:cxnSp>
        <p:nvCxnSpPr>
          <p:cNvPr id="11283" name="AutoShape 20"/>
          <p:cNvCxnSpPr>
            <a:cxnSpLocks noChangeShapeType="1"/>
            <a:stCxn id="11275" idx="3"/>
            <a:endCxn id="11282" idx="0"/>
          </p:cNvCxnSpPr>
          <p:nvPr/>
        </p:nvCxnSpPr>
        <p:spPr bwMode="auto">
          <a:xfrm flipH="1">
            <a:off x="5334000" y="3960813"/>
            <a:ext cx="317500" cy="4587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1"/>
          <p:cNvCxnSpPr>
            <a:cxnSpLocks noChangeShapeType="1"/>
            <a:stCxn id="11281" idx="5"/>
            <a:endCxn id="11268" idx="0"/>
          </p:cNvCxnSpPr>
          <p:nvPr/>
        </p:nvCxnSpPr>
        <p:spPr bwMode="auto">
          <a:xfrm>
            <a:off x="4330700" y="2132013"/>
            <a:ext cx="850900" cy="3825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2"/>
          <p:cNvCxnSpPr>
            <a:cxnSpLocks noChangeShapeType="1"/>
            <a:stCxn id="11279" idx="4"/>
            <a:endCxn id="11273" idx="4"/>
          </p:cNvCxnSpPr>
          <p:nvPr/>
        </p:nvCxnSpPr>
        <p:spPr bwMode="auto">
          <a:xfrm rot="5400000" flipH="1" flipV="1">
            <a:off x="2324100" y="3314700"/>
            <a:ext cx="838200" cy="609600"/>
          </a:xfrm>
          <a:prstGeom prst="curvedConnector3">
            <a:avLst>
              <a:gd name="adj1" fmla="val -27273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3"/>
          <p:cNvCxnSpPr>
            <a:cxnSpLocks noChangeShapeType="1"/>
            <a:stCxn id="11271" idx="4"/>
            <a:endCxn id="11281" idx="4"/>
          </p:cNvCxnSpPr>
          <p:nvPr/>
        </p:nvCxnSpPr>
        <p:spPr bwMode="auto">
          <a:xfrm rot="5400000" flipH="1" flipV="1">
            <a:off x="2971800" y="2895600"/>
            <a:ext cx="1828800" cy="457200"/>
          </a:xfrm>
          <a:prstGeom prst="curvedConnector3">
            <a:avLst>
              <a:gd name="adj1" fmla="val -125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7" name="AutoShape 24"/>
          <p:cNvCxnSpPr>
            <a:cxnSpLocks noChangeShapeType="1"/>
            <a:stCxn id="11269" idx="4"/>
            <a:endCxn id="11268" idx="4"/>
          </p:cNvCxnSpPr>
          <p:nvPr/>
        </p:nvCxnSpPr>
        <p:spPr bwMode="auto">
          <a:xfrm rot="5400000" flipH="1" flipV="1">
            <a:off x="4419600" y="3276600"/>
            <a:ext cx="990600" cy="533400"/>
          </a:xfrm>
          <a:prstGeom prst="curvedConnector3">
            <a:avLst>
              <a:gd name="adj1" fmla="val -23079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8" name="AutoShape 25"/>
          <p:cNvCxnSpPr>
            <a:cxnSpLocks noChangeShapeType="1"/>
            <a:stCxn id="11282" idx="4"/>
            <a:endCxn id="11275" idx="4"/>
          </p:cNvCxnSpPr>
          <p:nvPr/>
        </p:nvCxnSpPr>
        <p:spPr bwMode="auto">
          <a:xfrm rot="5400000" flipH="1" flipV="1">
            <a:off x="5143500" y="4229100"/>
            <a:ext cx="914400" cy="533400"/>
          </a:xfrm>
          <a:prstGeom prst="curvedConnector3">
            <a:avLst>
              <a:gd name="adj1" fmla="val -25000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9" name="Text Box 26"/>
          <p:cNvSpPr txBox="1">
            <a:spLocks noChangeArrowheads="1"/>
          </p:cNvSpPr>
          <p:nvPr/>
        </p:nvSpPr>
        <p:spPr bwMode="auto">
          <a:xfrm>
            <a:off x="533400" y="5334000"/>
            <a:ext cx="426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/>
              <a:t>Follow link to right, go to leftmost node and print</a:t>
            </a:r>
          </a:p>
        </p:txBody>
      </p:sp>
      <p:sp>
        <p:nvSpPr>
          <p:cNvPr id="11290" name="Text Box 27"/>
          <p:cNvSpPr txBox="1">
            <a:spLocks noChangeArrowheads="1"/>
          </p:cNvSpPr>
          <p:nvPr/>
        </p:nvSpPr>
        <p:spPr bwMode="auto">
          <a:xfrm>
            <a:off x="7086600" y="1371600"/>
            <a:ext cx="1219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u="sng"/>
              <a:t>Outpu</a:t>
            </a:r>
            <a:r>
              <a:rPr lang="en-US" sz="2400"/>
              <a:t>t</a:t>
            </a:r>
          </a:p>
          <a:p>
            <a:pPr eaLnBrk="1" hangingPunct="1"/>
            <a:r>
              <a:rPr lang="en-US" sz="2400"/>
              <a:t>1</a:t>
            </a:r>
          </a:p>
          <a:p>
            <a:pPr eaLnBrk="1" hangingPunct="1"/>
            <a:r>
              <a:rPr lang="en-US" sz="2400"/>
              <a:t>3</a:t>
            </a:r>
          </a:p>
          <a:p>
            <a:pPr eaLnBrk="1" hangingPunct="1"/>
            <a:r>
              <a:rPr lang="en-US" sz="2400"/>
              <a:t>5</a:t>
            </a:r>
          </a:p>
          <a:p>
            <a:pPr eaLnBrk="1" hangingPunct="1"/>
            <a:r>
              <a:rPr lang="en-US" sz="2400"/>
              <a:t>6</a:t>
            </a:r>
          </a:p>
          <a:p>
            <a:pPr eaLnBrk="1" hangingPunct="1"/>
            <a:r>
              <a:rPr lang="en-US" sz="2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84457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936</TotalTime>
  <Words>2200</Words>
  <Application>Microsoft Office PowerPoint</Application>
  <PresentationFormat>On-screen Show (4:3)</PresentationFormat>
  <Paragraphs>475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Century Schoolbook</vt:lpstr>
      <vt:lpstr>Consolas</vt:lpstr>
      <vt:lpstr>Courier New</vt:lpstr>
      <vt:lpstr>Times New Roman</vt:lpstr>
      <vt:lpstr>Wingdings</vt:lpstr>
      <vt:lpstr>Wingdings 2</vt:lpstr>
      <vt:lpstr>Oriel</vt:lpstr>
      <vt:lpstr>Unit II part 3</vt:lpstr>
      <vt:lpstr>Threaded Binary Tree</vt:lpstr>
      <vt:lpstr>Threaded Binary Tree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Traversal</vt:lpstr>
      <vt:lpstr>Threaded Tree Modification</vt:lpstr>
      <vt:lpstr>Threaded Tree Modification</vt:lpstr>
      <vt:lpstr>PowerPoint Presentation</vt:lpstr>
      <vt:lpstr>Threaded Binary Trees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Convert given binary tree into threaded binary tree</vt:lpstr>
      <vt:lpstr>Case study: Use of binary tree in expression tree-evaluation and Huffman's coding</vt:lpstr>
      <vt:lpstr>Evaluating the expression represented by expression tree</vt:lpstr>
      <vt:lpstr>Huffman code</vt:lpstr>
      <vt:lpstr>The Basic Algorithm</vt:lpstr>
      <vt:lpstr>The Basic Algorithm</vt:lpstr>
      <vt:lpstr>PowerPoint Presentation</vt:lpstr>
      <vt:lpstr>PowerPoint Presentation</vt:lpstr>
      <vt:lpstr>PowerPoint Presentation</vt:lpstr>
      <vt:lpstr>PowerPoint Presentation</vt:lpstr>
      <vt:lpstr>Huffman code generation</vt:lpstr>
      <vt:lpstr>One more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 part 3</dc:title>
  <dc:creator>vaishalipc</dc:creator>
  <cp:lastModifiedBy>Ayg G</cp:lastModifiedBy>
  <cp:revision>36</cp:revision>
  <dcterms:created xsi:type="dcterms:W3CDTF">2017-01-03T17:50:16Z</dcterms:created>
  <dcterms:modified xsi:type="dcterms:W3CDTF">2024-02-26T17:05:46Z</dcterms:modified>
</cp:coreProperties>
</file>