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007" r:id="rId1"/>
  </p:sldMasterIdLst>
  <p:sldIdLst>
    <p:sldId id="256" r:id="rId2"/>
    <p:sldId id="257" r:id="rId3"/>
    <p:sldId id="258" r:id="rId4"/>
    <p:sldId id="260" r:id="rId5"/>
    <p:sldId id="261" r:id="rId6"/>
    <p:sldId id="262" r:id="rId7"/>
    <p:sldId id="263" r:id="rId8"/>
    <p:sldId id="264" r:id="rId9"/>
    <p:sldId id="429" r:id="rId10"/>
    <p:sldId id="266" r:id="rId11"/>
    <p:sldId id="267" r:id="rId12"/>
    <p:sldId id="268" r:id="rId13"/>
    <p:sldId id="421" r:id="rId14"/>
    <p:sldId id="414" r:id="rId15"/>
    <p:sldId id="415" r:id="rId16"/>
    <p:sldId id="416" r:id="rId17"/>
    <p:sldId id="426" r:id="rId18"/>
    <p:sldId id="425" r:id="rId19"/>
    <p:sldId id="417" r:id="rId20"/>
    <p:sldId id="418" r:id="rId21"/>
    <p:sldId id="419" r:id="rId22"/>
    <p:sldId id="422" r:id="rId23"/>
    <p:sldId id="423" r:id="rId24"/>
    <p:sldId id="427" r:id="rId25"/>
    <p:sldId id="42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72" d="100"/>
          <a:sy n="72" d="100"/>
        </p:scale>
        <p:origin x="65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3/18/2021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80179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3/18/2021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52638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3/18/2021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8570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3/18/2021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996205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3/18/2021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6713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3/18/2021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88960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3/18/2021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883757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3/18/2021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93283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3/18/2021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67756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68962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pPr/>
              <a:t>3/18/2021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60893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pPr/>
              <a:t>3/18/2021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85971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pPr/>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396416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pPr/>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25555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3/18/2021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39616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4057182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EDB8D0-98ED-4B86-9D5F-E61ADC70144D}" type="datetimeFigureOut">
              <a:rPr lang="en-US" smtClean="0"/>
              <a:pPr/>
              <a:t>3/18/2021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840604915"/>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 id="2147484020" r:id="rId13"/>
    <p:sldLayoutId id="2147484021" r:id="rId14"/>
    <p:sldLayoutId id="2147484022" r:id="rId15"/>
    <p:sldLayoutId id="21474840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2.xml" /><Relationship Id="rId4" Type="http://schemas.openxmlformats.org/officeDocument/2006/relationships/image" Target="../media/image16.emf" /></Relationships>
</file>

<file path=ppt/slides/_rels/slide15.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2.xml" /><Relationship Id="rId4" Type="http://schemas.openxmlformats.org/officeDocument/2006/relationships/image" Target="../media/image23.png" /></Relationships>
</file>

<file path=ppt/slides/_rels/slide19.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image" Target="../media/image24.png" /><Relationship Id="rId1" Type="http://schemas.openxmlformats.org/officeDocument/2006/relationships/slideLayout" Target="../slideLayouts/slideLayout2.xml" /><Relationship Id="rId5" Type="http://schemas.openxmlformats.org/officeDocument/2006/relationships/image" Target="../media/image27.png" /><Relationship Id="rId4" Type="http://schemas.openxmlformats.org/officeDocument/2006/relationships/image" Target="../media/image26.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28.png" /><Relationship Id="rId1" Type="http://schemas.openxmlformats.org/officeDocument/2006/relationships/slideLayout" Target="../slideLayouts/slideLayout2.xml" /><Relationship Id="rId5" Type="http://schemas.openxmlformats.org/officeDocument/2006/relationships/image" Target="../media/image31.png" /><Relationship Id="rId4" Type="http://schemas.openxmlformats.org/officeDocument/2006/relationships/image" Target="../media/image30.png" /></Relationships>
</file>

<file path=ppt/slides/_rels/slide21.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AA9826-B18B-4609-BC3A-ED7BF3B2A8C5}"/>
              </a:ext>
            </a:extLst>
          </p:cNvPr>
          <p:cNvPicPr>
            <a:picLocks noChangeAspect="1"/>
          </p:cNvPicPr>
          <p:nvPr/>
        </p:nvPicPr>
        <p:blipFill>
          <a:blip r:embed="rId2"/>
          <a:stretch>
            <a:fillRect/>
          </a:stretch>
        </p:blipFill>
        <p:spPr>
          <a:xfrm>
            <a:off x="4690750" y="640135"/>
            <a:ext cx="2810500" cy="2536156"/>
          </a:xfrm>
          <a:prstGeom prst="rect">
            <a:avLst/>
          </a:prstGeom>
        </p:spPr>
      </p:pic>
      <p:sp>
        <p:nvSpPr>
          <p:cNvPr id="6" name="Rectangle 5">
            <a:extLst>
              <a:ext uri="{FF2B5EF4-FFF2-40B4-BE49-F238E27FC236}">
                <a16:creationId xmlns:a16="http://schemas.microsoft.com/office/drawing/2014/main" id="{FE6C84F9-7760-4107-B1E8-69F47CD59524}"/>
              </a:ext>
            </a:extLst>
          </p:cNvPr>
          <p:cNvSpPr/>
          <p:nvPr/>
        </p:nvSpPr>
        <p:spPr>
          <a:xfrm>
            <a:off x="4421532" y="3244334"/>
            <a:ext cx="3348929" cy="369332"/>
          </a:xfrm>
          <a:prstGeom prst="rect">
            <a:avLst/>
          </a:prstGeom>
        </p:spPr>
        <p:txBody>
          <a:bodyPr wrap="none">
            <a:spAutoFit/>
          </a:bodyPr>
          <a:lstStyle/>
          <a:p>
            <a:pPr lvl="0" algn="ctr">
              <a:defRPr>
                <a:latin typeface="Times New Roman"/>
                <a:ea typeface="Times New Roman"/>
                <a:cs typeface="Times New Roman"/>
                <a:sym typeface="Times New Roman"/>
              </a:defRPr>
            </a:pPr>
            <a:r>
              <a:rPr lang="en-US" dirty="0">
                <a:latin typeface="Times New Roman"/>
                <a:cs typeface="Times New Roman"/>
                <a:sym typeface="Times New Roman"/>
              </a:rPr>
              <a:t>M-Tech. Dissertation Proposal On</a:t>
            </a:r>
          </a:p>
        </p:txBody>
      </p:sp>
      <p:sp>
        <p:nvSpPr>
          <p:cNvPr id="9" name="Rectangle 8">
            <a:extLst>
              <a:ext uri="{FF2B5EF4-FFF2-40B4-BE49-F238E27FC236}">
                <a16:creationId xmlns:a16="http://schemas.microsoft.com/office/drawing/2014/main" id="{62E1C474-68A6-4E7E-AB1D-44156D2163F8}"/>
              </a:ext>
            </a:extLst>
          </p:cNvPr>
          <p:cNvSpPr/>
          <p:nvPr/>
        </p:nvSpPr>
        <p:spPr>
          <a:xfrm>
            <a:off x="7111901" y="5046036"/>
            <a:ext cx="2569030" cy="1366528"/>
          </a:xfrm>
          <a:prstGeom prst="rect">
            <a:avLst/>
          </a:prstGeom>
        </p:spPr>
        <p:txBody>
          <a:bodyPr wrap="square">
            <a:spAutoFit/>
          </a:bodyPr>
          <a:lstStyle/>
          <a:p>
            <a:pPr lvl="0" algn="ctr" defTabSz="914400" fontAlgn="base">
              <a:spcBef>
                <a:spcPct val="20000"/>
              </a:spcBef>
              <a:spcAft>
                <a:spcPct val="0"/>
              </a:spcAft>
              <a:buClr>
                <a:srgbClr val="58C1BA"/>
              </a:buClr>
            </a:pPr>
            <a:r>
              <a:rPr lang="en-IN" altLang="en-US" dirty="0">
                <a:solidFill>
                  <a:srgbClr val="002060"/>
                </a:solidFill>
                <a:effectLst>
                  <a:outerShdw blurRad="38100" dist="38100" dir="2700000" algn="tl">
                    <a:srgbClr val="000000"/>
                  </a:outerShdw>
                </a:effectLst>
                <a:latin typeface="Tahoma" panose="020B0604030504040204" pitchFamily="34" charset="0"/>
              </a:rPr>
              <a:t>Presented by:-</a:t>
            </a:r>
          </a:p>
          <a:p>
            <a:pPr lvl="0" algn="ctr" defTabSz="914400" fontAlgn="base">
              <a:spcBef>
                <a:spcPct val="20000"/>
              </a:spcBef>
              <a:spcAft>
                <a:spcPct val="0"/>
              </a:spcAft>
              <a:buClr>
                <a:srgbClr val="58C1BA"/>
              </a:buClr>
            </a:pPr>
            <a:r>
              <a:rPr lang="en-IN" altLang="en-US" dirty="0">
                <a:solidFill>
                  <a:srgbClr val="002060"/>
                </a:solidFill>
                <a:effectLst>
                  <a:outerShdw blurRad="38100" dist="38100" dir="2700000" algn="tl">
                    <a:srgbClr val="000000"/>
                  </a:outerShdw>
                </a:effectLst>
                <a:latin typeface="Tahoma" panose="020B0604030504040204" pitchFamily="34" charset="0"/>
              </a:rPr>
              <a:t>Prince Kumar Pandey
Roll no:- 19M407</a:t>
            </a:r>
          </a:p>
          <a:p>
            <a:pPr lvl="0" algn="ctr" defTabSz="914400" fontAlgn="base">
              <a:spcBef>
                <a:spcPct val="20000"/>
              </a:spcBef>
              <a:spcAft>
                <a:spcPct val="0"/>
              </a:spcAft>
              <a:buClr>
                <a:srgbClr val="58C1BA"/>
              </a:buClr>
            </a:pPr>
            <a:r>
              <a:rPr lang="en-IN" altLang="en-US" dirty="0">
                <a:solidFill>
                  <a:srgbClr val="002060"/>
                </a:solidFill>
                <a:effectLst>
                  <a:outerShdw blurRad="38100" dist="38100" dir="2700000" algn="tl">
                    <a:srgbClr val="000000"/>
                  </a:outerShdw>
                </a:effectLst>
                <a:latin typeface="Tahoma" panose="020B0604030504040204" pitchFamily="34" charset="0"/>
              </a:rPr>
              <a:t>VDAT</a:t>
            </a:r>
          </a:p>
        </p:txBody>
      </p:sp>
      <p:sp>
        <p:nvSpPr>
          <p:cNvPr id="11" name="Rectangle 10">
            <a:extLst>
              <a:ext uri="{FF2B5EF4-FFF2-40B4-BE49-F238E27FC236}">
                <a16:creationId xmlns:a16="http://schemas.microsoft.com/office/drawing/2014/main" id="{1ED038E1-F2EF-4993-B0B9-B2311FB53111}"/>
              </a:ext>
            </a:extLst>
          </p:cNvPr>
          <p:cNvSpPr/>
          <p:nvPr/>
        </p:nvSpPr>
        <p:spPr>
          <a:xfrm>
            <a:off x="344911" y="4969092"/>
            <a:ext cx="3065416" cy="1520416"/>
          </a:xfrm>
          <a:prstGeom prst="rect">
            <a:avLst/>
          </a:prstGeom>
        </p:spPr>
        <p:txBody>
          <a:bodyPr wrap="square">
            <a:spAutoFit/>
          </a:bodyPr>
          <a:lstStyle/>
          <a:p>
            <a:pPr lvl="0" algn="ctr" defTabSz="914400" fontAlgn="base">
              <a:spcBef>
                <a:spcPct val="20000"/>
              </a:spcBef>
              <a:spcAft>
                <a:spcPct val="0"/>
              </a:spcAft>
              <a:buClr>
                <a:schemeClr val="hlink"/>
              </a:buClr>
            </a:pPr>
            <a:r>
              <a:rPr lang="en-IN" altLang="en-US" sz="1600" dirty="0">
                <a:solidFill>
                  <a:srgbClr val="002060"/>
                </a:solidFill>
                <a:effectLst>
                  <a:outerShdw blurRad="38100" dist="38100" dir="2700000" algn="tl">
                    <a:srgbClr val="000000"/>
                  </a:outerShdw>
                </a:effectLst>
                <a:latin typeface="Tahoma" panose="020B0604030504040204" pitchFamily="34" charset="0"/>
              </a:rPr>
              <a:t>Supervised by:-</a:t>
            </a:r>
          </a:p>
          <a:p>
            <a:pPr lvl="0" algn="ctr" defTabSz="914400" fontAlgn="base">
              <a:spcBef>
                <a:spcPct val="20000"/>
              </a:spcBef>
              <a:spcAft>
                <a:spcPct val="0"/>
              </a:spcAft>
              <a:buClr>
                <a:schemeClr val="hlink"/>
              </a:buClr>
            </a:pPr>
            <a:r>
              <a:rPr lang="en-IN" altLang="en-US" sz="1600" dirty="0" err="1">
                <a:solidFill>
                  <a:srgbClr val="002060"/>
                </a:solidFill>
                <a:effectLst>
                  <a:outerShdw blurRad="38100" dist="38100" dir="2700000" algn="tl">
                    <a:srgbClr val="000000"/>
                  </a:outerShdw>
                </a:effectLst>
                <a:latin typeface="Tahoma" panose="020B0604030504040204" pitchFamily="34" charset="0"/>
              </a:rPr>
              <a:t>Dr.</a:t>
            </a:r>
            <a:r>
              <a:rPr lang="en-IN" altLang="en-US" sz="1600" dirty="0">
                <a:solidFill>
                  <a:srgbClr val="002060"/>
                </a:solidFill>
                <a:effectLst>
                  <a:outerShdw blurRad="38100" dist="38100" dir="2700000" algn="tl">
                    <a:srgbClr val="000000"/>
                  </a:outerShdw>
                </a:effectLst>
                <a:latin typeface="Tahoma" panose="020B0604030504040204" pitchFamily="34" charset="0"/>
              </a:rPr>
              <a:t> Dharmendra Singh Yadav</a:t>
            </a:r>
          </a:p>
          <a:p>
            <a:pPr lvl="0" algn="ctr" defTabSz="914400" fontAlgn="base">
              <a:spcBef>
                <a:spcPct val="20000"/>
              </a:spcBef>
              <a:spcAft>
                <a:spcPct val="0"/>
              </a:spcAft>
              <a:buClr>
                <a:schemeClr val="hlink"/>
              </a:buClr>
            </a:pPr>
            <a:r>
              <a:rPr lang="en-IN" altLang="en-US" sz="1600" dirty="0">
                <a:solidFill>
                  <a:srgbClr val="002060"/>
                </a:solidFill>
                <a:effectLst>
                  <a:outerShdw blurRad="38100" dist="38100" dir="2700000" algn="tl">
                    <a:srgbClr val="000000"/>
                  </a:outerShdw>
                </a:effectLst>
                <a:latin typeface="Tahoma" panose="020B0604030504040204" pitchFamily="34" charset="0"/>
              </a:rPr>
              <a:t>Assistant Professor</a:t>
            </a:r>
          </a:p>
          <a:p>
            <a:pPr lvl="0" algn="ctr" defTabSz="914400" fontAlgn="base">
              <a:spcBef>
                <a:spcPct val="20000"/>
              </a:spcBef>
              <a:spcAft>
                <a:spcPct val="0"/>
              </a:spcAft>
              <a:buClr>
                <a:schemeClr val="hlink"/>
              </a:buClr>
            </a:pPr>
            <a:r>
              <a:rPr lang="en-IN" altLang="en-US" sz="1600" dirty="0">
                <a:solidFill>
                  <a:srgbClr val="002060"/>
                </a:solidFill>
                <a:effectLst>
                  <a:outerShdw blurRad="38100" dist="38100" dir="2700000" algn="tl">
                    <a:srgbClr val="000000"/>
                  </a:outerShdw>
                </a:effectLst>
                <a:latin typeface="Tahoma" panose="020B0604030504040204" pitchFamily="34" charset="0"/>
              </a:rPr>
              <a:t>E&amp;CE Department</a:t>
            </a:r>
          </a:p>
          <a:p>
            <a:pPr lvl="0" algn="ctr" defTabSz="914400" fontAlgn="base">
              <a:spcBef>
                <a:spcPct val="20000"/>
              </a:spcBef>
              <a:spcAft>
                <a:spcPct val="0"/>
              </a:spcAft>
              <a:buClr>
                <a:schemeClr val="hlink"/>
              </a:buClr>
            </a:pPr>
            <a:r>
              <a:rPr lang="en-IN" altLang="en-US" sz="1600" dirty="0">
                <a:solidFill>
                  <a:srgbClr val="002060"/>
                </a:solidFill>
                <a:effectLst>
                  <a:outerShdw blurRad="38100" dist="38100" dir="2700000" algn="tl">
                    <a:srgbClr val="000000"/>
                  </a:outerShdw>
                </a:effectLst>
                <a:latin typeface="Tahoma" panose="020B0604030504040204" pitchFamily="34" charset="0"/>
              </a:rPr>
              <a:t>NIT, HAMIRPUR</a:t>
            </a:r>
          </a:p>
        </p:txBody>
      </p:sp>
      <p:sp>
        <p:nvSpPr>
          <p:cNvPr id="13" name="Rectangle 12">
            <a:extLst>
              <a:ext uri="{FF2B5EF4-FFF2-40B4-BE49-F238E27FC236}">
                <a16:creationId xmlns:a16="http://schemas.microsoft.com/office/drawing/2014/main" id="{5FA1746B-46C0-4077-95F3-2DB280FBC97B}"/>
              </a:ext>
            </a:extLst>
          </p:cNvPr>
          <p:cNvSpPr/>
          <p:nvPr/>
        </p:nvSpPr>
        <p:spPr>
          <a:xfrm>
            <a:off x="200293" y="3613666"/>
            <a:ext cx="11791405" cy="830997"/>
          </a:xfrm>
          <a:prstGeom prst="rect">
            <a:avLst/>
          </a:prstGeom>
        </p:spPr>
        <p:txBody>
          <a:bodyPr wrap="square">
            <a:spAutoFit/>
          </a:bodyPr>
          <a:lstStyle/>
          <a:p>
            <a:pPr algn="ctr">
              <a:spcBef>
                <a:spcPts val="1800"/>
              </a:spcBef>
              <a:spcAft>
                <a:spcPts val="200"/>
              </a:spcAft>
            </a:pPr>
            <a:r>
              <a:rPr lang="tr-TR" sz="2400" b="1" kern="2400" dirty="0">
                <a:solidFill>
                  <a:srgbClr val="FF0000"/>
                </a:solidFill>
                <a:effectLst/>
                <a:latin typeface="Times New Roman" panose="02020603050405020304" pitchFamily="18" charset="0"/>
                <a:ea typeface="MS Mincho" panose="020B0400000000000000" pitchFamily="49" charset="-128"/>
              </a:rPr>
              <a:t>6T SRAM Performance Parameter Analysis with Respect to Cell _Ratio , Pull_Up Ratio and Supply Voltage</a:t>
            </a:r>
            <a:endParaRPr lang="en-IN" sz="2400" dirty="0">
              <a:solidFill>
                <a:srgbClr val="FF0000"/>
              </a:solidFill>
              <a:effectLst/>
              <a:latin typeface="Times New Roman" panose="02020603050405020304" pitchFamily="18" charset="0"/>
              <a:ea typeface="SimSun" panose="02010600030101010101" pitchFamily="2" charset="-122"/>
            </a:endParaRPr>
          </a:p>
        </p:txBody>
      </p:sp>
      <p:sp>
        <p:nvSpPr>
          <p:cNvPr id="15" name="Rectangle 14">
            <a:extLst>
              <a:ext uri="{FF2B5EF4-FFF2-40B4-BE49-F238E27FC236}">
                <a16:creationId xmlns:a16="http://schemas.microsoft.com/office/drawing/2014/main" id="{EBE5324B-45C4-4321-9B68-1380690BCB43}"/>
              </a:ext>
            </a:extLst>
          </p:cNvPr>
          <p:cNvSpPr/>
          <p:nvPr/>
        </p:nvSpPr>
        <p:spPr>
          <a:xfrm>
            <a:off x="1384660" y="101792"/>
            <a:ext cx="9422675" cy="369332"/>
          </a:xfrm>
          <a:prstGeom prst="rect">
            <a:avLst/>
          </a:prstGeom>
        </p:spPr>
        <p:txBody>
          <a:bodyPr wrap="square">
            <a:spAutoFit/>
          </a:bodyPr>
          <a:lstStyle/>
          <a:p>
            <a:pPr algn="ctr"/>
            <a:r>
              <a:rPr lang="en-IN" dirty="0">
                <a:solidFill>
                  <a:schemeClr val="tx2">
                    <a:lumMod val="90000"/>
                  </a:schemeClr>
                </a:solidFill>
                <a:latin typeface="Arial Black" panose="020B0604020202020204" pitchFamily="34" charset="0"/>
                <a:cs typeface="Arial Black" panose="020B0604020202020204" pitchFamily="34" charset="0"/>
              </a:rPr>
              <a:t>Department of electronics and communication engineering</a:t>
            </a:r>
            <a:endParaRPr lang="en-US" dirty="0">
              <a:solidFill>
                <a:schemeClr val="tx2">
                  <a:lumMod val="90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734588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43BA3E2-3A17-4159-BBE9-DAE3B2EFDE1F}"/>
              </a:ext>
            </a:extLst>
          </p:cNvPr>
          <p:cNvPicPr>
            <a:picLocks noChangeAspect="1"/>
          </p:cNvPicPr>
          <p:nvPr/>
        </p:nvPicPr>
        <p:blipFill rotWithShape="1">
          <a:blip r:embed="rId2">
            <a:extLst>
              <a:ext uri="{28A0092B-C50C-407E-A947-70E740481C1C}">
                <a14:useLocalDpi xmlns:a14="http://schemas.microsoft.com/office/drawing/2010/main" val="0"/>
              </a:ext>
            </a:extLst>
          </a:blip>
          <a:srcRect r="2344" b="2801"/>
          <a:stretch/>
        </p:blipFill>
        <p:spPr>
          <a:xfrm>
            <a:off x="104775" y="276225"/>
            <a:ext cx="12001500" cy="5543550"/>
          </a:xfrm>
          <a:prstGeom prst="rect">
            <a:avLst/>
          </a:prstGeom>
        </p:spPr>
      </p:pic>
      <p:sp>
        <p:nvSpPr>
          <p:cNvPr id="13" name="Speech Bubble: Oval 12">
            <a:extLst>
              <a:ext uri="{FF2B5EF4-FFF2-40B4-BE49-F238E27FC236}">
                <a16:creationId xmlns:a16="http://schemas.microsoft.com/office/drawing/2014/main" id="{34E92723-8EE7-4297-A14B-0060FEDE2B59}"/>
              </a:ext>
            </a:extLst>
          </p:cNvPr>
          <p:cNvSpPr/>
          <p:nvPr/>
        </p:nvSpPr>
        <p:spPr>
          <a:xfrm>
            <a:off x="5080398" y="442912"/>
            <a:ext cx="2021678" cy="742949"/>
          </a:xfrm>
          <a:prstGeom prst="wedgeEllipseCallout">
            <a:avLst>
              <a:gd name="adj1" fmla="val -88009"/>
              <a:gd name="adj2" fmla="val 263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PRE_CHARGE CIRCUIT</a:t>
            </a:r>
            <a:endParaRPr lang="en-IN" dirty="0">
              <a:solidFill>
                <a:srgbClr val="FF0000"/>
              </a:solidFill>
            </a:endParaRPr>
          </a:p>
        </p:txBody>
      </p:sp>
      <p:sp>
        <p:nvSpPr>
          <p:cNvPr id="15" name="Rectangle 14">
            <a:extLst>
              <a:ext uri="{FF2B5EF4-FFF2-40B4-BE49-F238E27FC236}">
                <a16:creationId xmlns:a16="http://schemas.microsoft.com/office/drawing/2014/main" id="{181B2A68-D839-4F80-89D9-3D124B9D7B78}"/>
              </a:ext>
            </a:extLst>
          </p:cNvPr>
          <p:cNvSpPr/>
          <p:nvPr/>
        </p:nvSpPr>
        <p:spPr>
          <a:xfrm>
            <a:off x="419100" y="200024"/>
            <a:ext cx="4419600" cy="1228726"/>
          </a:xfrm>
          <a:prstGeom prst="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D39FDF4C-098D-4E30-9C7F-2DC8D79794F5}"/>
              </a:ext>
            </a:extLst>
          </p:cNvPr>
          <p:cNvSpPr/>
          <p:nvPr/>
        </p:nvSpPr>
        <p:spPr>
          <a:xfrm>
            <a:off x="828675" y="1600200"/>
            <a:ext cx="3171825" cy="1619250"/>
          </a:xfrm>
          <a:prstGeom prst="rect">
            <a:avLst/>
          </a:prstGeom>
          <a:solidFill>
            <a:srgbClr val="92D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peech Bubble: Oval 17">
            <a:extLst>
              <a:ext uri="{FF2B5EF4-FFF2-40B4-BE49-F238E27FC236}">
                <a16:creationId xmlns:a16="http://schemas.microsoft.com/office/drawing/2014/main" id="{E1D6AA96-C926-4A04-8FAB-6BF8DE769C3B}"/>
              </a:ext>
            </a:extLst>
          </p:cNvPr>
          <p:cNvSpPr/>
          <p:nvPr/>
        </p:nvSpPr>
        <p:spPr>
          <a:xfrm>
            <a:off x="4587476" y="1638300"/>
            <a:ext cx="2021678" cy="742949"/>
          </a:xfrm>
          <a:prstGeom prst="wedgeEllipseCallout">
            <a:avLst>
              <a:gd name="adj1" fmla="val -91307"/>
              <a:gd name="adj2" fmla="val 78869"/>
            </a:avLst>
          </a:prstGeom>
          <a:solidFill>
            <a:schemeClr val="bg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6T SRAM_CELL</a:t>
            </a:r>
            <a:endParaRPr lang="en-IN" dirty="0">
              <a:solidFill>
                <a:srgbClr val="FF0000"/>
              </a:solidFill>
            </a:endParaRPr>
          </a:p>
        </p:txBody>
      </p:sp>
      <p:sp>
        <p:nvSpPr>
          <p:cNvPr id="19" name="Rectangle 18">
            <a:extLst>
              <a:ext uri="{FF2B5EF4-FFF2-40B4-BE49-F238E27FC236}">
                <a16:creationId xmlns:a16="http://schemas.microsoft.com/office/drawing/2014/main" id="{AD1BA3EC-4227-4317-A12C-06E054290DD9}"/>
              </a:ext>
            </a:extLst>
          </p:cNvPr>
          <p:cNvSpPr/>
          <p:nvPr/>
        </p:nvSpPr>
        <p:spPr>
          <a:xfrm>
            <a:off x="419100" y="3429000"/>
            <a:ext cx="4165998" cy="895350"/>
          </a:xfrm>
          <a:prstGeom prst="rect">
            <a:avLst/>
          </a:prstGeom>
          <a:solidFill>
            <a:schemeClr val="tx2">
              <a:lumMod val="50000"/>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2831980E-24D8-4AA0-B411-53B7695EF387}"/>
              </a:ext>
            </a:extLst>
          </p:cNvPr>
          <p:cNvSpPr/>
          <p:nvPr/>
        </p:nvSpPr>
        <p:spPr>
          <a:xfrm>
            <a:off x="5495925" y="2586037"/>
            <a:ext cx="1110851" cy="2114551"/>
          </a:xfrm>
          <a:prstGeom prst="rect">
            <a:avLst/>
          </a:prstGeom>
          <a:solidFill>
            <a:srgbClr val="FFFF00">
              <a:alpha val="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BAF7BCFD-3858-4019-804A-5F4C26E9743F}"/>
              </a:ext>
            </a:extLst>
          </p:cNvPr>
          <p:cNvSpPr/>
          <p:nvPr/>
        </p:nvSpPr>
        <p:spPr>
          <a:xfrm>
            <a:off x="7606904" y="2228850"/>
            <a:ext cx="2060971" cy="2390775"/>
          </a:xfrm>
          <a:prstGeom prst="rect">
            <a:avLst/>
          </a:prstGeom>
          <a:solidFill>
            <a:schemeClr val="accent2">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peech Bubble: Oval 21">
            <a:extLst>
              <a:ext uri="{FF2B5EF4-FFF2-40B4-BE49-F238E27FC236}">
                <a16:creationId xmlns:a16="http://schemas.microsoft.com/office/drawing/2014/main" id="{AD205FC6-510F-4263-BFBE-90001F20AF9E}"/>
              </a:ext>
            </a:extLst>
          </p:cNvPr>
          <p:cNvSpPr/>
          <p:nvPr/>
        </p:nvSpPr>
        <p:spPr>
          <a:xfrm>
            <a:off x="9366057" y="1185861"/>
            <a:ext cx="2021678" cy="742949"/>
          </a:xfrm>
          <a:prstGeom prst="wedgeEllipseCallout">
            <a:avLst>
              <a:gd name="adj1" fmla="val -81884"/>
              <a:gd name="adj2" fmla="val 1301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Sense Amplifier</a:t>
            </a:r>
            <a:endParaRPr lang="en-IN" dirty="0">
              <a:solidFill>
                <a:srgbClr val="FF0000"/>
              </a:solidFill>
            </a:endParaRPr>
          </a:p>
        </p:txBody>
      </p:sp>
      <p:sp>
        <p:nvSpPr>
          <p:cNvPr id="23" name="Speech Bubble: Oval 22">
            <a:extLst>
              <a:ext uri="{FF2B5EF4-FFF2-40B4-BE49-F238E27FC236}">
                <a16:creationId xmlns:a16="http://schemas.microsoft.com/office/drawing/2014/main" id="{E1EB4F5A-5334-4A48-A8C8-2315333A8FE2}"/>
              </a:ext>
            </a:extLst>
          </p:cNvPr>
          <p:cNvSpPr/>
          <p:nvPr/>
        </p:nvSpPr>
        <p:spPr>
          <a:xfrm>
            <a:off x="4000500" y="4700588"/>
            <a:ext cx="2021678" cy="661986"/>
          </a:xfrm>
          <a:prstGeom prst="wedgeEllipseCallout">
            <a:avLst>
              <a:gd name="adj1" fmla="val -83769"/>
              <a:gd name="adj2" fmla="val -109593"/>
            </a:avLst>
          </a:prstGeom>
          <a:solidFill>
            <a:schemeClr val="bg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Write Circuit</a:t>
            </a:r>
            <a:endParaRPr lang="en-IN" dirty="0">
              <a:solidFill>
                <a:srgbClr val="FF0000"/>
              </a:solidFill>
            </a:endParaRPr>
          </a:p>
        </p:txBody>
      </p:sp>
      <p:sp>
        <p:nvSpPr>
          <p:cNvPr id="24" name="Speech Bubble: Oval 23">
            <a:extLst>
              <a:ext uri="{FF2B5EF4-FFF2-40B4-BE49-F238E27FC236}">
                <a16:creationId xmlns:a16="http://schemas.microsoft.com/office/drawing/2014/main" id="{ECBDF47F-EFF2-4A91-9B64-66B8E6FC7F5A}"/>
              </a:ext>
            </a:extLst>
          </p:cNvPr>
          <p:cNvSpPr/>
          <p:nvPr/>
        </p:nvSpPr>
        <p:spPr>
          <a:xfrm>
            <a:off x="7419974" y="664367"/>
            <a:ext cx="2021678" cy="742949"/>
          </a:xfrm>
          <a:prstGeom prst="wedgeEllipseCallout">
            <a:avLst>
              <a:gd name="adj1" fmla="val -96018"/>
              <a:gd name="adj2" fmla="val 22502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Read Circuit</a:t>
            </a:r>
            <a:endParaRPr lang="en-IN" dirty="0">
              <a:solidFill>
                <a:srgbClr val="FF0000"/>
              </a:solidFill>
            </a:endParaRPr>
          </a:p>
        </p:txBody>
      </p:sp>
      <p:sp>
        <p:nvSpPr>
          <p:cNvPr id="25" name="TextBox 24">
            <a:extLst>
              <a:ext uri="{FF2B5EF4-FFF2-40B4-BE49-F238E27FC236}">
                <a16:creationId xmlns:a16="http://schemas.microsoft.com/office/drawing/2014/main" id="{0AF6D9F0-6533-41C5-942B-89A6B54A1344}"/>
              </a:ext>
            </a:extLst>
          </p:cNvPr>
          <p:cNvSpPr txBox="1"/>
          <p:nvPr/>
        </p:nvSpPr>
        <p:spPr>
          <a:xfrm>
            <a:off x="3670117" y="6119815"/>
            <a:ext cx="4842239"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  Analysis of 1-bit cell schematic</a:t>
            </a:r>
          </a:p>
        </p:txBody>
      </p:sp>
    </p:spTree>
    <p:extLst>
      <p:ext uri="{BB962C8B-B14F-4D97-AF65-F5344CB8AC3E}">
        <p14:creationId xmlns:p14="http://schemas.microsoft.com/office/powerpoint/2010/main" val="9592945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336BD9-0B4D-4D38-AE48-E0B9A499A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14666"/>
            <a:ext cx="12011025" cy="5781310"/>
          </a:xfrm>
          <a:prstGeom prst="rect">
            <a:avLst/>
          </a:prstGeom>
        </p:spPr>
      </p:pic>
      <p:sp>
        <p:nvSpPr>
          <p:cNvPr id="14" name="TextBox 13">
            <a:extLst>
              <a:ext uri="{FF2B5EF4-FFF2-40B4-BE49-F238E27FC236}">
                <a16:creationId xmlns:a16="http://schemas.microsoft.com/office/drawing/2014/main" id="{DA2DD911-CE0D-41A7-9FF1-76A2C9609B1C}"/>
              </a:ext>
            </a:extLst>
          </p:cNvPr>
          <p:cNvSpPr txBox="1"/>
          <p:nvPr/>
        </p:nvSpPr>
        <p:spPr>
          <a:xfrm>
            <a:off x="1828800" y="5895976"/>
            <a:ext cx="853440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  Timing Analysis of 1-Bit Cell</a:t>
            </a:r>
          </a:p>
        </p:txBody>
      </p:sp>
      <p:sp>
        <p:nvSpPr>
          <p:cNvPr id="15" name="Rectangle 14">
            <a:extLst>
              <a:ext uri="{FF2B5EF4-FFF2-40B4-BE49-F238E27FC236}">
                <a16:creationId xmlns:a16="http://schemas.microsoft.com/office/drawing/2014/main" id="{DEB96769-DDF2-48BA-9198-0452ED268693}"/>
              </a:ext>
            </a:extLst>
          </p:cNvPr>
          <p:cNvSpPr/>
          <p:nvPr/>
        </p:nvSpPr>
        <p:spPr>
          <a:xfrm>
            <a:off x="3860799" y="429969"/>
            <a:ext cx="974725" cy="295274"/>
          </a:xfrm>
          <a:prstGeom prst="rect">
            <a:avLst/>
          </a:prstGeom>
          <a:solidFill>
            <a:schemeClr val="bg1">
              <a:alpha val="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Write 1</a:t>
            </a:r>
            <a:endParaRPr lang="en-IN" dirty="0">
              <a:solidFill>
                <a:srgbClr val="FF0000"/>
              </a:solidFill>
            </a:endParaRPr>
          </a:p>
        </p:txBody>
      </p:sp>
      <p:sp>
        <p:nvSpPr>
          <p:cNvPr id="16" name="Rectangle 15">
            <a:extLst>
              <a:ext uri="{FF2B5EF4-FFF2-40B4-BE49-F238E27FC236}">
                <a16:creationId xmlns:a16="http://schemas.microsoft.com/office/drawing/2014/main" id="{69679420-A227-4E6F-BC54-2B3C8CE628E6}"/>
              </a:ext>
            </a:extLst>
          </p:cNvPr>
          <p:cNvSpPr/>
          <p:nvPr/>
        </p:nvSpPr>
        <p:spPr>
          <a:xfrm>
            <a:off x="10267950" y="414216"/>
            <a:ext cx="876300" cy="295274"/>
          </a:xfrm>
          <a:prstGeom prst="rect">
            <a:avLst/>
          </a:prstGeom>
          <a:solidFill>
            <a:schemeClr val="bg1">
              <a:alpha val="0"/>
            </a:schemeClr>
          </a:solidFill>
          <a:ln w="0">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Read 0</a:t>
            </a:r>
            <a:endParaRPr lang="en-IN" dirty="0">
              <a:solidFill>
                <a:srgbClr val="FF0000"/>
              </a:solidFill>
            </a:endParaRPr>
          </a:p>
        </p:txBody>
      </p:sp>
      <p:sp>
        <p:nvSpPr>
          <p:cNvPr id="17" name="Rectangle 16">
            <a:extLst>
              <a:ext uri="{FF2B5EF4-FFF2-40B4-BE49-F238E27FC236}">
                <a16:creationId xmlns:a16="http://schemas.microsoft.com/office/drawing/2014/main" id="{BBBA04D9-1F50-4C33-9F9D-8561F87C4E43}"/>
              </a:ext>
            </a:extLst>
          </p:cNvPr>
          <p:cNvSpPr/>
          <p:nvPr/>
        </p:nvSpPr>
        <p:spPr>
          <a:xfrm>
            <a:off x="6000750" y="414277"/>
            <a:ext cx="876300" cy="295274"/>
          </a:xfrm>
          <a:prstGeom prst="rect">
            <a:avLst/>
          </a:prstGeom>
          <a:solidFill>
            <a:schemeClr val="bg1">
              <a:alpha val="0"/>
            </a:schemeClr>
          </a:solidFill>
          <a:ln w="0">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Read 1</a:t>
            </a:r>
            <a:endParaRPr lang="en-IN" dirty="0">
              <a:solidFill>
                <a:srgbClr val="FF0000"/>
              </a:solidFill>
            </a:endParaRPr>
          </a:p>
        </p:txBody>
      </p:sp>
      <p:sp>
        <p:nvSpPr>
          <p:cNvPr id="18" name="Rectangle 17">
            <a:extLst>
              <a:ext uri="{FF2B5EF4-FFF2-40B4-BE49-F238E27FC236}">
                <a16:creationId xmlns:a16="http://schemas.microsoft.com/office/drawing/2014/main" id="{E531C575-55AE-4A7F-958E-4CB68A441ABF}"/>
              </a:ext>
            </a:extLst>
          </p:cNvPr>
          <p:cNvSpPr/>
          <p:nvPr/>
        </p:nvSpPr>
        <p:spPr>
          <a:xfrm>
            <a:off x="8134350" y="414216"/>
            <a:ext cx="971550" cy="295335"/>
          </a:xfrm>
          <a:prstGeom prst="rect">
            <a:avLst/>
          </a:prstGeom>
          <a:solidFill>
            <a:schemeClr val="bg1">
              <a:alpha val="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Write 0</a:t>
            </a:r>
            <a:endParaRPr lang="en-IN" dirty="0">
              <a:solidFill>
                <a:srgbClr val="FF0000"/>
              </a:solidFill>
            </a:endParaRPr>
          </a:p>
        </p:txBody>
      </p:sp>
    </p:spTree>
    <p:extLst>
      <p:ext uri="{BB962C8B-B14F-4D97-AF65-F5344CB8AC3E}">
        <p14:creationId xmlns:p14="http://schemas.microsoft.com/office/powerpoint/2010/main" val="272476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85B1B2-2EC9-41D3-97A1-58B5A0C370FA}"/>
              </a:ext>
            </a:extLst>
          </p:cNvPr>
          <p:cNvSpPr txBox="1"/>
          <p:nvPr/>
        </p:nvSpPr>
        <p:spPr>
          <a:xfrm>
            <a:off x="4064706" y="123825"/>
            <a:ext cx="4062587" cy="461665"/>
          </a:xfrm>
          <a:prstGeom prst="rect">
            <a:avLst/>
          </a:prstGeom>
          <a:noFill/>
        </p:spPr>
        <p:txBody>
          <a:bodyPr wrap="none" rtlCol="0">
            <a:spAutoFit/>
          </a:bodyPr>
          <a:lstStyle/>
          <a:p>
            <a:pPr algn="just"/>
            <a:r>
              <a:rPr lang="en-US" sz="2400" b="1" dirty="0"/>
              <a:t>SRAM Parameter And Analysis</a:t>
            </a:r>
            <a:endParaRPr lang="en-IN" sz="2400" b="1" dirty="0"/>
          </a:p>
        </p:txBody>
      </p:sp>
      <p:sp>
        <p:nvSpPr>
          <p:cNvPr id="16" name="TextBox 15">
            <a:extLst>
              <a:ext uri="{FF2B5EF4-FFF2-40B4-BE49-F238E27FC236}">
                <a16:creationId xmlns:a16="http://schemas.microsoft.com/office/drawing/2014/main" id="{7A6441A4-B598-4E5D-8852-78024C618667}"/>
              </a:ext>
            </a:extLst>
          </p:cNvPr>
          <p:cNvSpPr txBox="1"/>
          <p:nvPr/>
        </p:nvSpPr>
        <p:spPr>
          <a:xfrm>
            <a:off x="628648" y="755988"/>
            <a:ext cx="10963276" cy="1200329"/>
          </a:xfrm>
          <a:prstGeom prst="rect">
            <a:avLst/>
          </a:prstGeom>
          <a:noFill/>
        </p:spPr>
        <p:txBody>
          <a:bodyPr wrap="square">
            <a:spAutoFit/>
          </a:bodyPr>
          <a:lstStyle/>
          <a:p>
            <a:pPr algn="just"/>
            <a:r>
              <a:rPr lang="en-US" sz="1800" dirty="0">
                <a:solidFill>
                  <a:srgbClr val="000000"/>
                </a:solidFill>
                <a:effectLst/>
                <a:latin typeface="Times New Roman" panose="02020603050405020304" pitchFamily="18" charset="0"/>
                <a:ea typeface="SimSun" panose="02010600030101010101" pitchFamily="2" charset="-122"/>
              </a:rPr>
              <a:t>The SNM is used to determine the stability of the SRAM.  SNM is the lowest noise voltage needed to modify the cell state. Plotting the butterfly curve is one way of measuring the SNM. The </a:t>
            </a:r>
            <a:r>
              <a:rPr lang="en-US" sz="1800" dirty="0" err="1">
                <a:solidFill>
                  <a:srgbClr val="000000"/>
                </a:solidFill>
                <a:effectLst/>
                <a:latin typeface="Times New Roman" panose="02020603050405020304" pitchFamily="18" charset="0"/>
                <a:ea typeface="SimSun" panose="02010600030101010101" pitchFamily="2" charset="-122"/>
              </a:rPr>
              <a:t>voltage_transfer_characterstics</a:t>
            </a:r>
            <a:r>
              <a:rPr lang="en-US" sz="1800" dirty="0">
                <a:solidFill>
                  <a:srgbClr val="000000"/>
                </a:solidFill>
                <a:effectLst/>
                <a:latin typeface="Times New Roman" panose="02020603050405020304" pitchFamily="18" charset="0"/>
                <a:ea typeface="SimSun" panose="02010600030101010101" pitchFamily="2" charset="-122"/>
              </a:rPr>
              <a:t> of the inverter is traced and mirrored to construct the butterfly curve. Then determining the greatest square possible between them . SNM is equal to the size of the square's side inscribed between them.</a:t>
            </a:r>
          </a:p>
        </p:txBody>
      </p:sp>
      <p:sp>
        <p:nvSpPr>
          <p:cNvPr id="18" name="TextBox 17">
            <a:extLst>
              <a:ext uri="{FF2B5EF4-FFF2-40B4-BE49-F238E27FC236}">
                <a16:creationId xmlns:a16="http://schemas.microsoft.com/office/drawing/2014/main" id="{2E486828-92A2-4F81-8D98-6375B9E04EE8}"/>
              </a:ext>
            </a:extLst>
          </p:cNvPr>
          <p:cNvSpPr txBox="1"/>
          <p:nvPr/>
        </p:nvSpPr>
        <p:spPr>
          <a:xfrm>
            <a:off x="628648" y="2352898"/>
            <a:ext cx="10963276" cy="1054135"/>
          </a:xfrm>
          <a:prstGeom prst="rect">
            <a:avLst/>
          </a:prstGeom>
          <a:noFill/>
        </p:spPr>
        <p:txBody>
          <a:bodyPr wrap="square">
            <a:spAutoFit/>
          </a:bodyPr>
          <a:lstStyle/>
          <a:p>
            <a:pPr lvl="1" algn="ctr" fontAlgn="base">
              <a:spcBef>
                <a:spcPts val="600"/>
              </a:spcBef>
              <a:spcAft>
                <a:spcPts val="300"/>
              </a:spcAft>
              <a:buSzPts val="1000"/>
              <a:tabLst>
                <a:tab pos="182880" algn="l"/>
              </a:tabLst>
            </a:pPr>
            <a:r>
              <a:rPr lang="en-US" sz="2400" b="1" i="1" u="none" strike="noStrike" dirty="0">
                <a:ln>
                  <a:noFill/>
                </a:ln>
                <a:effectLst>
                  <a:outerShdw sx="0" sy="0">
                    <a:srgbClr val="000000"/>
                  </a:outerShdw>
                </a:effectLst>
                <a:latin typeface="Times New Roman" panose="02020603050405020304" pitchFamily="18" charset="0"/>
              </a:rPr>
              <a:t>SNM_H (</a:t>
            </a:r>
            <a:r>
              <a:rPr lang="en-US" sz="2400" b="1" i="1" u="none" strike="noStrike" dirty="0" err="1">
                <a:ln>
                  <a:noFill/>
                </a:ln>
                <a:effectLst>
                  <a:outerShdw sx="0" sy="0">
                    <a:srgbClr val="000000"/>
                  </a:outerShdw>
                </a:effectLst>
                <a:latin typeface="Times New Roman" panose="02020603050405020304" pitchFamily="18" charset="0"/>
              </a:rPr>
              <a:t>Static_Noise</a:t>
            </a:r>
            <a:r>
              <a:rPr lang="en-US" sz="2400" b="1" i="1" u="none" strike="noStrike" dirty="0">
                <a:ln>
                  <a:noFill/>
                </a:ln>
                <a:effectLst>
                  <a:outerShdw sx="0" sy="0">
                    <a:srgbClr val="000000"/>
                  </a:outerShdw>
                </a:effectLst>
                <a:latin typeface="Times New Roman" panose="02020603050405020304" pitchFamily="18" charset="0"/>
              </a:rPr>
              <a:t> _</a:t>
            </a:r>
            <a:r>
              <a:rPr lang="en-US" sz="2400" b="1" i="1" u="none" strike="noStrike" dirty="0" err="1">
                <a:ln>
                  <a:noFill/>
                </a:ln>
                <a:effectLst>
                  <a:outerShdw sx="0" sy="0">
                    <a:srgbClr val="000000"/>
                  </a:outerShdw>
                </a:effectLst>
                <a:latin typeface="Times New Roman" panose="02020603050405020304" pitchFamily="18" charset="0"/>
              </a:rPr>
              <a:t>margin_Hold</a:t>
            </a:r>
            <a:r>
              <a:rPr lang="en-US" sz="2400" b="1" i="1" u="none" strike="noStrike" dirty="0">
                <a:ln>
                  <a:noFill/>
                </a:ln>
                <a:effectLst>
                  <a:outerShdw sx="0" sy="0">
                    <a:srgbClr val="000000"/>
                  </a:outerShdw>
                </a:effectLst>
                <a:latin typeface="Times New Roman" panose="02020603050405020304" pitchFamily="18" charset="0"/>
              </a:rPr>
              <a:t>)</a:t>
            </a:r>
            <a:endParaRPr lang="en-IN" sz="2400" b="1" i="1" u="none" strike="noStrike" dirty="0">
              <a:ln>
                <a:noFill/>
              </a:ln>
              <a:effectLst>
                <a:outerShdw sx="0" sy="0">
                  <a:srgbClr val="000000"/>
                </a:outerShdw>
              </a:effectLst>
              <a:latin typeface="Times New Roman" panose="02020603050405020304" pitchFamily="18" charset="0"/>
            </a:endParaRPr>
          </a:p>
          <a:p>
            <a:pPr algn="just">
              <a:spcAft>
                <a:spcPts val="1200"/>
              </a:spcAft>
            </a:pPr>
            <a:r>
              <a:rPr lang="en-US" dirty="0">
                <a:solidFill>
                  <a:srgbClr val="000000"/>
                </a:solidFill>
                <a:effectLst/>
                <a:latin typeface="Times New Roman" panose="02020603050405020304" pitchFamily="18" charset="0"/>
                <a:ea typeface="SimSun" panose="02010600030101010101" pitchFamily="2" charset="-122"/>
              </a:rPr>
              <a:t>SNM _H is amount of noise which can be added during the hold period to flip the stored data in the cell and is calculated by using the following </a:t>
            </a:r>
            <a:r>
              <a:rPr lang="en-US" dirty="0">
                <a:solidFill>
                  <a:srgbClr val="000000"/>
                </a:solidFill>
                <a:latin typeface="Times New Roman" panose="02020603050405020304" pitchFamily="18" charset="0"/>
                <a:ea typeface="SimSun" panose="02010600030101010101" pitchFamily="2" charset="-122"/>
              </a:rPr>
              <a:t>circuit</a:t>
            </a:r>
            <a:r>
              <a:rPr lang="en-US" dirty="0">
                <a:solidFill>
                  <a:srgbClr val="000000"/>
                </a:solidFill>
                <a:effectLst/>
                <a:latin typeface="Times New Roman" panose="02020603050405020304" pitchFamily="18" charset="0"/>
                <a:ea typeface="SimSun" panose="02010600030101010101" pitchFamily="2" charset="-122"/>
              </a:rPr>
              <a:t>.</a:t>
            </a:r>
            <a:endParaRPr lang="en-IN" dirty="0">
              <a:effectLst/>
              <a:latin typeface="Times New Roman" panose="02020603050405020304" pitchFamily="18" charset="0"/>
              <a:ea typeface="SimSun" panose="02010600030101010101" pitchFamily="2" charset="-122"/>
            </a:endParaRPr>
          </a:p>
        </p:txBody>
      </p:sp>
      <p:pic>
        <p:nvPicPr>
          <p:cNvPr id="19" name="Picture 18">
            <a:extLst>
              <a:ext uri="{FF2B5EF4-FFF2-40B4-BE49-F238E27FC236}">
                <a16:creationId xmlns:a16="http://schemas.microsoft.com/office/drawing/2014/main" id="{30C77FA2-A912-4BC6-B501-06C53AA36B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3762" y="3600450"/>
            <a:ext cx="3705225" cy="2619375"/>
          </a:xfrm>
          <a:prstGeom prst="rect">
            <a:avLst/>
          </a:prstGeom>
          <a:noFill/>
        </p:spPr>
      </p:pic>
      <p:pic>
        <p:nvPicPr>
          <p:cNvPr id="20" name="Picture 19">
            <a:extLst>
              <a:ext uri="{FF2B5EF4-FFF2-40B4-BE49-F238E27FC236}">
                <a16:creationId xmlns:a16="http://schemas.microsoft.com/office/drawing/2014/main" id="{55C9ED70-0976-4E51-A299-430C23B52B2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5662" y="3314700"/>
            <a:ext cx="3705225" cy="2971800"/>
          </a:xfrm>
          <a:prstGeom prst="rect">
            <a:avLst/>
          </a:prstGeom>
          <a:noFill/>
          <a:ln>
            <a:noFill/>
          </a:ln>
        </p:spPr>
      </p:pic>
      <p:sp>
        <p:nvSpPr>
          <p:cNvPr id="22" name="TextBox 21">
            <a:extLst>
              <a:ext uri="{FF2B5EF4-FFF2-40B4-BE49-F238E27FC236}">
                <a16:creationId xmlns:a16="http://schemas.microsoft.com/office/drawing/2014/main" id="{F63607C9-D5B0-4086-B7E5-56924DDB48A1}"/>
              </a:ext>
            </a:extLst>
          </p:cNvPr>
          <p:cNvSpPr txBox="1"/>
          <p:nvPr/>
        </p:nvSpPr>
        <p:spPr>
          <a:xfrm>
            <a:off x="0" y="6286500"/>
            <a:ext cx="5600701" cy="338554"/>
          </a:xfrm>
          <a:prstGeom prst="rect">
            <a:avLst/>
          </a:prstGeom>
          <a:noFill/>
        </p:spPr>
        <p:txBody>
          <a:bodyPr wrap="square">
            <a:spAutoFit/>
          </a:bodyPr>
          <a:lstStyle/>
          <a:p>
            <a:pPr algn="ctr">
              <a:spcBef>
                <a:spcPts val="1200"/>
              </a:spcBef>
              <a:spcAft>
                <a:spcPts val="1200"/>
              </a:spcAft>
            </a:pPr>
            <a:r>
              <a:rPr lang="en-US" sz="1600" b="1" dirty="0">
                <a:solidFill>
                  <a:srgbClr val="000000"/>
                </a:solidFill>
                <a:effectLst/>
                <a:latin typeface="Times New Roman" panose="02020603050405020304" pitchFamily="18" charset="0"/>
                <a:ea typeface="SimSun" panose="02010600030101010101" pitchFamily="2" charset="-122"/>
              </a:rPr>
              <a:t>Fig. 5</a:t>
            </a:r>
            <a:r>
              <a:rPr lang="en-US" sz="1600" dirty="0">
                <a:solidFill>
                  <a:srgbClr val="000000"/>
                </a:solidFill>
                <a:effectLst/>
                <a:latin typeface="Times New Roman" panose="02020603050405020304" pitchFamily="18" charset="0"/>
                <a:ea typeface="SimSun" panose="02010600030101010101" pitchFamily="2" charset="-122"/>
              </a:rPr>
              <a:t> circuit for finding SNM_H of the 6T </a:t>
            </a:r>
            <a:r>
              <a:rPr lang="en-US" sz="1600" dirty="0" err="1">
                <a:solidFill>
                  <a:srgbClr val="000000"/>
                </a:solidFill>
                <a:effectLst/>
                <a:latin typeface="Times New Roman" panose="02020603050405020304" pitchFamily="18" charset="0"/>
                <a:ea typeface="SimSun" panose="02010600030101010101" pitchFamily="2" charset="-122"/>
              </a:rPr>
              <a:t>SRAM_Cell</a:t>
            </a:r>
            <a:endParaRPr lang="en-IN" sz="1600" dirty="0">
              <a:effectLst/>
              <a:latin typeface="Times New Roman" panose="02020603050405020304" pitchFamily="18" charset="0"/>
              <a:ea typeface="SimSun" panose="02010600030101010101" pitchFamily="2" charset="-122"/>
            </a:endParaRPr>
          </a:p>
        </p:txBody>
      </p:sp>
      <p:sp>
        <p:nvSpPr>
          <p:cNvPr id="24" name="TextBox 23">
            <a:extLst>
              <a:ext uri="{FF2B5EF4-FFF2-40B4-BE49-F238E27FC236}">
                <a16:creationId xmlns:a16="http://schemas.microsoft.com/office/drawing/2014/main" id="{827BABE7-E407-4F96-8960-933A8662E7BF}"/>
              </a:ext>
            </a:extLst>
          </p:cNvPr>
          <p:cNvSpPr txBox="1"/>
          <p:nvPr/>
        </p:nvSpPr>
        <p:spPr>
          <a:xfrm>
            <a:off x="5972175" y="6286500"/>
            <a:ext cx="6134100" cy="338554"/>
          </a:xfrm>
          <a:prstGeom prst="rect">
            <a:avLst/>
          </a:prstGeom>
          <a:noFill/>
        </p:spPr>
        <p:txBody>
          <a:bodyPr wrap="square">
            <a:spAutoFit/>
          </a:bodyPr>
          <a:lstStyle/>
          <a:p>
            <a:pPr algn="ctr">
              <a:spcBef>
                <a:spcPts val="1200"/>
              </a:spcBef>
              <a:spcAft>
                <a:spcPts val="1200"/>
              </a:spcAft>
            </a:pPr>
            <a:r>
              <a:rPr lang="en-US" sz="1600" b="1" dirty="0">
                <a:effectLst/>
                <a:latin typeface="Times New Roman" panose="02020603050405020304" pitchFamily="18" charset="0"/>
                <a:ea typeface="SimSun" panose="02010600030101010101" pitchFamily="2" charset="-122"/>
              </a:rPr>
              <a:t>Fig.6 </a:t>
            </a:r>
            <a:r>
              <a:rPr lang="en-US" sz="1600" dirty="0">
                <a:effectLst/>
                <a:latin typeface="Times New Roman" panose="02020603050405020304" pitchFamily="18" charset="0"/>
                <a:ea typeface="SimSun" panose="02010600030101010101" pitchFamily="2" charset="-122"/>
              </a:rPr>
              <a:t>SNM_H of 6T </a:t>
            </a:r>
            <a:r>
              <a:rPr lang="en-US" sz="1600" dirty="0" err="1">
                <a:effectLst/>
                <a:latin typeface="Times New Roman" panose="02020603050405020304" pitchFamily="18" charset="0"/>
                <a:ea typeface="SimSun" panose="02010600030101010101" pitchFamily="2" charset="-122"/>
              </a:rPr>
              <a:t>SRAM_Cell</a:t>
            </a:r>
            <a:r>
              <a:rPr lang="en-US" sz="1600" dirty="0">
                <a:effectLst/>
                <a:latin typeface="Times New Roman" panose="02020603050405020304" pitchFamily="18" charset="0"/>
                <a:ea typeface="SimSun" panose="02010600030101010101" pitchFamily="2" charset="-122"/>
              </a:rPr>
              <a:t> </a:t>
            </a:r>
            <a:r>
              <a:rPr lang="en-US" sz="1600" dirty="0">
                <a:solidFill>
                  <a:srgbClr val="000000"/>
                </a:solidFill>
                <a:effectLst/>
                <a:latin typeface="Times New Roman" panose="02020603050405020304" pitchFamily="18" charset="0"/>
                <a:ea typeface="SimSun" panose="02010600030101010101" pitchFamily="2" charset="-122"/>
              </a:rPr>
              <a:t>(Q and QB is storage node of the Cell)</a:t>
            </a:r>
            <a:endParaRPr lang="en-IN"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13353805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D122978-279C-49F5-B0E6-8D8FEAFE552A}"/>
              </a:ext>
            </a:extLst>
          </p:cNvPr>
          <p:cNvSpPr txBox="1"/>
          <p:nvPr/>
        </p:nvSpPr>
        <p:spPr>
          <a:xfrm>
            <a:off x="661987" y="292455"/>
            <a:ext cx="10868025" cy="1169551"/>
          </a:xfrm>
          <a:prstGeom prst="rect">
            <a:avLst/>
          </a:prstGeom>
          <a:noFill/>
        </p:spPr>
        <p:txBody>
          <a:bodyPr wrap="square">
            <a:spAutoFit/>
          </a:bodyPr>
          <a:lstStyle/>
          <a:p>
            <a:pPr algn="ctr">
              <a:spcBef>
                <a:spcPts val="1200"/>
              </a:spcBef>
              <a:spcAft>
                <a:spcPts val="1200"/>
              </a:spcAft>
            </a:pPr>
            <a:r>
              <a:rPr lang="en-US" sz="2400" dirty="0">
                <a:solidFill>
                  <a:srgbClr val="000000"/>
                </a:solidFill>
                <a:effectLst/>
                <a:latin typeface="Times New Roman" panose="02020603050405020304" pitchFamily="18" charset="0"/>
                <a:ea typeface="SimSun" panose="02010600030101010101" pitchFamily="2" charset="-122"/>
              </a:rPr>
              <a:t> </a:t>
            </a:r>
            <a:r>
              <a:rPr lang="en-US" sz="2400" b="1" i="1" u="none" strike="noStrike" dirty="0">
                <a:ln>
                  <a:noFill/>
                </a:ln>
                <a:effectLst>
                  <a:outerShdw sx="0" sy="0">
                    <a:srgbClr val="000000"/>
                  </a:outerShdw>
                </a:effectLst>
                <a:latin typeface="Times New Roman" panose="02020603050405020304" pitchFamily="18" charset="0"/>
              </a:rPr>
              <a:t>SNM_R (</a:t>
            </a:r>
            <a:r>
              <a:rPr lang="en-US" sz="2400" b="1" i="1" u="none" strike="noStrike" dirty="0" err="1">
                <a:ln>
                  <a:noFill/>
                </a:ln>
                <a:effectLst>
                  <a:outerShdw sx="0" sy="0">
                    <a:srgbClr val="000000"/>
                  </a:outerShdw>
                </a:effectLst>
                <a:latin typeface="Times New Roman" panose="02020603050405020304" pitchFamily="18" charset="0"/>
              </a:rPr>
              <a:t>Static_Noise</a:t>
            </a:r>
            <a:r>
              <a:rPr lang="en-US" sz="2400" b="1" i="1" dirty="0" err="1">
                <a:effectLst>
                  <a:outerShdw sx="0" sy="0">
                    <a:srgbClr val="000000"/>
                  </a:outerShdw>
                </a:effectLst>
                <a:latin typeface="Times New Roman" panose="02020603050405020304" pitchFamily="18" charset="0"/>
              </a:rPr>
              <a:t>_Margin_Read</a:t>
            </a:r>
            <a:r>
              <a:rPr lang="en-US" sz="2400" b="1" i="1" dirty="0">
                <a:effectLst>
                  <a:outerShdw sx="0" sy="0">
                    <a:srgbClr val="000000"/>
                  </a:outerShdw>
                </a:effectLst>
                <a:latin typeface="Times New Roman" panose="02020603050405020304" pitchFamily="18" charset="0"/>
              </a:rPr>
              <a:t>)</a:t>
            </a:r>
            <a:endParaRPr lang="en-IN" sz="2400" b="1" i="1" u="none" strike="noStrike" dirty="0">
              <a:ln>
                <a:noFill/>
              </a:ln>
              <a:effectLst>
                <a:outerShdw sx="0" sy="0">
                  <a:srgbClr val="000000"/>
                </a:outerShdw>
              </a:effectLst>
              <a:latin typeface="Times New Roman" panose="02020603050405020304" pitchFamily="18" charset="0"/>
            </a:endParaRPr>
          </a:p>
          <a:p>
            <a:r>
              <a:rPr lang="en-US" dirty="0">
                <a:solidFill>
                  <a:srgbClr val="000000"/>
                </a:solidFill>
                <a:effectLst/>
                <a:latin typeface="Times New Roman" panose="02020603050405020304" pitchFamily="18" charset="0"/>
                <a:ea typeface="SimSun" panose="02010600030101010101" pitchFamily="2" charset="-122"/>
              </a:rPr>
              <a:t>SNM_R is read stability parameter  that determine  the ability to prevent the </a:t>
            </a:r>
            <a:r>
              <a:rPr lang="en-US" dirty="0" err="1">
                <a:solidFill>
                  <a:srgbClr val="000000"/>
                </a:solidFill>
                <a:effectLst/>
                <a:latin typeface="Times New Roman" panose="02020603050405020304" pitchFamily="18" charset="0"/>
                <a:ea typeface="SimSun" panose="02010600030101010101" pitchFamily="2" charset="-122"/>
              </a:rPr>
              <a:t>SRAM_Cell</a:t>
            </a:r>
            <a:r>
              <a:rPr lang="en-US" dirty="0">
                <a:solidFill>
                  <a:srgbClr val="000000"/>
                </a:solidFill>
                <a:effectLst/>
                <a:latin typeface="Times New Roman" panose="02020603050405020304" pitchFamily="18" charset="0"/>
                <a:ea typeface="SimSun" panose="02010600030101010101" pitchFamily="2" charset="-122"/>
              </a:rPr>
              <a:t> from flipping the stored value while reading data from the cell. </a:t>
            </a:r>
            <a:r>
              <a:rPr lang="en-US" dirty="0">
                <a:solidFill>
                  <a:srgbClr val="000000"/>
                </a:solidFill>
                <a:latin typeface="Times New Roman" panose="02020603050405020304" pitchFamily="18" charset="0"/>
                <a:ea typeface="SimSun" panose="02010600030101010101" pitchFamily="2" charset="-122"/>
              </a:rPr>
              <a:t>T</a:t>
            </a:r>
            <a:r>
              <a:rPr lang="en-US" sz="1800" dirty="0">
                <a:solidFill>
                  <a:srgbClr val="000000"/>
                </a:solidFill>
                <a:effectLst/>
                <a:latin typeface="Times New Roman" panose="02020603050405020304" pitchFamily="18" charset="0"/>
                <a:ea typeface="SimSun" panose="02010600030101010101" pitchFamily="2" charset="-122"/>
              </a:rPr>
              <a:t>he circuit for calculating SNM_R is given in Fig.7.</a:t>
            </a:r>
            <a:endParaRPr lang="en-IN" dirty="0"/>
          </a:p>
        </p:txBody>
      </p:sp>
      <p:pic>
        <p:nvPicPr>
          <p:cNvPr id="10" name="Image7">
            <a:extLst>
              <a:ext uri="{FF2B5EF4-FFF2-40B4-BE49-F238E27FC236}">
                <a16:creationId xmlns:a16="http://schemas.microsoft.com/office/drawing/2014/main" id="{4199D8E3-6858-492D-95A3-165241FE9976}"/>
              </a:ext>
            </a:extLst>
          </p:cNvPr>
          <p:cNvPicPr/>
          <p:nvPr/>
        </p:nvPicPr>
        <p:blipFill>
          <a:blip r:embed="rId2"/>
          <a:stretch>
            <a:fillRect/>
          </a:stretch>
        </p:blipFill>
        <p:spPr bwMode="auto">
          <a:xfrm>
            <a:off x="776287" y="1922462"/>
            <a:ext cx="3314699" cy="3382963"/>
          </a:xfrm>
          <a:prstGeom prst="rect">
            <a:avLst/>
          </a:prstGeom>
        </p:spPr>
      </p:pic>
      <p:pic>
        <p:nvPicPr>
          <p:cNvPr id="11" name="Picture 10">
            <a:extLst>
              <a:ext uri="{FF2B5EF4-FFF2-40B4-BE49-F238E27FC236}">
                <a16:creationId xmlns:a16="http://schemas.microsoft.com/office/drawing/2014/main" id="{02CB9FE9-1406-473F-A840-91C20C661AF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0350" y="1461124"/>
            <a:ext cx="4191000" cy="3935752"/>
          </a:xfrm>
          <a:prstGeom prst="rect">
            <a:avLst/>
          </a:prstGeom>
          <a:noFill/>
          <a:ln>
            <a:noFill/>
          </a:ln>
        </p:spPr>
      </p:pic>
      <p:sp>
        <p:nvSpPr>
          <p:cNvPr id="12" name="TextBox 11">
            <a:extLst>
              <a:ext uri="{FF2B5EF4-FFF2-40B4-BE49-F238E27FC236}">
                <a16:creationId xmlns:a16="http://schemas.microsoft.com/office/drawing/2014/main" id="{143B8AEC-2F43-4940-B3E1-83EB70486F49}"/>
              </a:ext>
            </a:extLst>
          </p:cNvPr>
          <p:cNvSpPr txBox="1"/>
          <p:nvPr/>
        </p:nvSpPr>
        <p:spPr>
          <a:xfrm>
            <a:off x="0" y="5515861"/>
            <a:ext cx="4867275" cy="338554"/>
          </a:xfrm>
          <a:prstGeom prst="rect">
            <a:avLst/>
          </a:prstGeom>
          <a:noFill/>
        </p:spPr>
        <p:txBody>
          <a:bodyPr wrap="square">
            <a:spAutoFit/>
          </a:bodyPr>
          <a:lstStyle/>
          <a:p>
            <a:pPr algn="ctr">
              <a:spcBef>
                <a:spcPts val="1200"/>
              </a:spcBef>
              <a:spcAft>
                <a:spcPts val="1200"/>
              </a:spcAft>
            </a:pPr>
            <a:r>
              <a:rPr lang="en-US" sz="1600" b="1" dirty="0">
                <a:solidFill>
                  <a:srgbClr val="000000"/>
                </a:solidFill>
                <a:effectLst/>
                <a:latin typeface="Times New Roman" panose="02020603050405020304" pitchFamily="18" charset="0"/>
                <a:ea typeface="SimSun" panose="02010600030101010101" pitchFamily="2" charset="-122"/>
              </a:rPr>
              <a:t>Fig. 7</a:t>
            </a:r>
            <a:r>
              <a:rPr lang="en-US" sz="1600" dirty="0">
                <a:solidFill>
                  <a:srgbClr val="000000"/>
                </a:solidFill>
                <a:effectLst/>
                <a:latin typeface="Times New Roman" panose="02020603050405020304" pitchFamily="18" charset="0"/>
                <a:ea typeface="SimSun" panose="02010600030101010101" pitchFamily="2" charset="-122"/>
              </a:rPr>
              <a:t> circuit for finding SNM_R of 6T </a:t>
            </a:r>
            <a:r>
              <a:rPr lang="en-US" sz="1600" dirty="0" err="1">
                <a:solidFill>
                  <a:srgbClr val="000000"/>
                </a:solidFill>
                <a:effectLst/>
                <a:latin typeface="Times New Roman" panose="02020603050405020304" pitchFamily="18" charset="0"/>
                <a:ea typeface="SimSun" panose="02010600030101010101" pitchFamily="2" charset="-122"/>
              </a:rPr>
              <a:t>SRAM_Cell</a:t>
            </a:r>
            <a:endParaRPr lang="en-IN" sz="1600" dirty="0">
              <a:effectLst/>
              <a:latin typeface="Times New Roman" panose="02020603050405020304" pitchFamily="18" charset="0"/>
              <a:ea typeface="SimSun" panose="02010600030101010101" pitchFamily="2" charset="-122"/>
            </a:endParaRPr>
          </a:p>
        </p:txBody>
      </p:sp>
      <p:sp>
        <p:nvSpPr>
          <p:cNvPr id="14" name="TextBox 13">
            <a:extLst>
              <a:ext uri="{FF2B5EF4-FFF2-40B4-BE49-F238E27FC236}">
                <a16:creationId xmlns:a16="http://schemas.microsoft.com/office/drawing/2014/main" id="{B8E74979-A480-49DB-90DA-9C8101408124}"/>
              </a:ext>
            </a:extLst>
          </p:cNvPr>
          <p:cNvSpPr txBox="1"/>
          <p:nvPr/>
        </p:nvSpPr>
        <p:spPr>
          <a:xfrm>
            <a:off x="5657850" y="5516747"/>
            <a:ext cx="6096000" cy="338554"/>
          </a:xfrm>
          <a:prstGeom prst="rect">
            <a:avLst/>
          </a:prstGeom>
          <a:noFill/>
        </p:spPr>
        <p:txBody>
          <a:bodyPr wrap="square">
            <a:spAutoFit/>
          </a:bodyPr>
          <a:lstStyle/>
          <a:p>
            <a:pPr algn="ctr">
              <a:spcBef>
                <a:spcPts val="1200"/>
              </a:spcBef>
              <a:spcAft>
                <a:spcPts val="1200"/>
              </a:spcAft>
            </a:pPr>
            <a:r>
              <a:rPr lang="en-US" sz="1600" b="1" dirty="0">
                <a:solidFill>
                  <a:srgbClr val="000000"/>
                </a:solidFill>
                <a:effectLst/>
                <a:latin typeface="Times New Roman" panose="02020603050405020304" pitchFamily="18" charset="0"/>
                <a:ea typeface="SimSun" panose="02010600030101010101" pitchFamily="2" charset="-122"/>
              </a:rPr>
              <a:t>Fig. 8</a:t>
            </a:r>
            <a:r>
              <a:rPr lang="en-US" sz="1600" dirty="0">
                <a:solidFill>
                  <a:srgbClr val="000000"/>
                </a:solidFill>
                <a:effectLst/>
                <a:latin typeface="Times New Roman" panose="02020603050405020304" pitchFamily="18" charset="0"/>
                <a:ea typeface="SimSun" panose="02010600030101010101" pitchFamily="2" charset="-122"/>
              </a:rPr>
              <a:t> SNM_R of 6T SRAM Cell(Q and QB is storage node of the Cell)</a:t>
            </a:r>
            <a:endParaRPr lang="en-IN"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982929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B74ECE08-8D01-4E59-AF8C-DF8FE77CDC12}"/>
              </a:ext>
            </a:extLst>
          </p:cNvPr>
          <p:cNvSpPr txBox="1"/>
          <p:nvPr/>
        </p:nvSpPr>
        <p:spPr>
          <a:xfrm>
            <a:off x="314325" y="169746"/>
            <a:ext cx="11563350" cy="1815882"/>
          </a:xfrm>
          <a:prstGeom prst="rect">
            <a:avLst/>
          </a:prstGeom>
          <a:noFill/>
        </p:spPr>
        <p:txBody>
          <a:bodyPr wrap="square">
            <a:spAutoFit/>
          </a:bodyPr>
          <a:lstStyle/>
          <a:p>
            <a:pPr lvl="1" algn="ctr" fontAlgn="base">
              <a:spcBef>
                <a:spcPts val="600"/>
              </a:spcBef>
              <a:spcAft>
                <a:spcPts val="300"/>
              </a:spcAft>
              <a:buSzPts val="1000"/>
              <a:tabLst>
                <a:tab pos="182880" algn="l"/>
              </a:tabLst>
            </a:pPr>
            <a:r>
              <a:rPr lang="en-US" sz="2400" b="1" i="1" u="none" strike="noStrike" dirty="0">
                <a:ln>
                  <a:noFill/>
                </a:ln>
                <a:effectLst>
                  <a:outerShdw sx="0" sy="0">
                    <a:srgbClr val="000000"/>
                  </a:outerShdw>
                </a:effectLst>
                <a:latin typeface="Times New Roman" panose="02020603050405020304" pitchFamily="18" charset="0"/>
              </a:rPr>
              <a:t>SNM_W (</a:t>
            </a:r>
            <a:r>
              <a:rPr lang="en-US" sz="2400" b="1" i="1" u="none" strike="noStrike" dirty="0" err="1">
                <a:ln>
                  <a:noFill/>
                </a:ln>
                <a:effectLst>
                  <a:outerShdw sx="0" sy="0">
                    <a:srgbClr val="000000"/>
                  </a:outerShdw>
                </a:effectLst>
                <a:latin typeface="Times New Roman" panose="02020603050405020304" pitchFamily="18" charset="0"/>
              </a:rPr>
              <a:t>Static_Noise_Margin_Write</a:t>
            </a:r>
            <a:r>
              <a:rPr lang="en-US" sz="2400" b="1" i="1" u="none" strike="noStrike" dirty="0">
                <a:ln>
                  <a:noFill/>
                </a:ln>
                <a:effectLst>
                  <a:outerShdw sx="0" sy="0">
                    <a:srgbClr val="000000"/>
                  </a:outerShdw>
                </a:effectLst>
                <a:latin typeface="Times New Roman" panose="02020603050405020304" pitchFamily="18" charset="0"/>
              </a:rPr>
              <a:t>)</a:t>
            </a:r>
          </a:p>
          <a:p>
            <a:pPr lvl="1" algn="ctr" fontAlgn="base">
              <a:spcBef>
                <a:spcPts val="600"/>
              </a:spcBef>
              <a:spcAft>
                <a:spcPts val="300"/>
              </a:spcAft>
              <a:buSzPts val="1000"/>
              <a:tabLst>
                <a:tab pos="182880" algn="l"/>
              </a:tabLst>
            </a:pPr>
            <a:endParaRPr lang="en-IN" sz="2400" b="1" i="1" u="none" strike="noStrike" dirty="0">
              <a:ln>
                <a:noFill/>
              </a:ln>
              <a:effectLst>
                <a:outerShdw sx="0" sy="0">
                  <a:srgbClr val="000000"/>
                </a:outerShdw>
              </a:effectLst>
              <a:latin typeface="Times New Roman" panose="02020603050405020304" pitchFamily="18" charset="0"/>
            </a:endParaRPr>
          </a:p>
          <a:p>
            <a:pPr algn="just">
              <a:spcAft>
                <a:spcPts val="1200"/>
              </a:spcAft>
            </a:pPr>
            <a:r>
              <a:rPr lang="en-US" dirty="0">
                <a:effectLst/>
                <a:latin typeface="Times New Roman" panose="02020603050405020304" pitchFamily="18" charset="0"/>
                <a:ea typeface="SimSun" panose="02010600030101010101" pitchFamily="2" charset="-122"/>
              </a:rPr>
              <a:t>SNM_W is criteria used to measure the write stability of the SRM Cell. During write mode since BL and BLB are complement of each other because data is given to BL and </a:t>
            </a:r>
            <a:r>
              <a:rPr lang="en-US" dirty="0" err="1">
                <a:effectLst/>
                <a:latin typeface="Times New Roman" panose="02020603050405020304" pitchFamily="18" charset="0"/>
                <a:ea typeface="SimSun" panose="02010600030101010101" pitchFamily="2" charset="-122"/>
              </a:rPr>
              <a:t>data_bar</a:t>
            </a:r>
            <a:r>
              <a:rPr lang="en-US" dirty="0">
                <a:effectLst/>
                <a:latin typeface="Times New Roman" panose="02020603050405020304" pitchFamily="18" charset="0"/>
                <a:ea typeface="SimSun" panose="02010600030101010101" pitchFamily="2" charset="-122"/>
              </a:rPr>
              <a:t> is given to the BLB  hence there will  be two separate circuit for calculating the write margin as depicted in the Fig.9(a) and Fig.9(b).</a:t>
            </a:r>
            <a:endParaRPr lang="en-IN" dirty="0">
              <a:effectLst/>
              <a:latin typeface="Times New Roman" panose="02020603050405020304" pitchFamily="18" charset="0"/>
              <a:ea typeface="SimSun" panose="02010600030101010101" pitchFamily="2" charset="-122"/>
            </a:endParaRPr>
          </a:p>
        </p:txBody>
      </p:sp>
      <p:pic>
        <p:nvPicPr>
          <p:cNvPr id="39" name="Image6">
            <a:extLst>
              <a:ext uri="{FF2B5EF4-FFF2-40B4-BE49-F238E27FC236}">
                <a16:creationId xmlns:a16="http://schemas.microsoft.com/office/drawing/2014/main" id="{FDAC4AFA-05AF-4DC9-9DBB-7EB708D99A4B}"/>
              </a:ext>
            </a:extLst>
          </p:cNvPr>
          <p:cNvPicPr/>
          <p:nvPr/>
        </p:nvPicPr>
        <p:blipFill>
          <a:blip r:embed="rId2"/>
          <a:stretch>
            <a:fillRect/>
          </a:stretch>
        </p:blipFill>
        <p:spPr bwMode="auto">
          <a:xfrm>
            <a:off x="4057651" y="2085023"/>
            <a:ext cx="3181349" cy="3077527"/>
          </a:xfrm>
          <a:prstGeom prst="rect">
            <a:avLst/>
          </a:prstGeom>
        </p:spPr>
      </p:pic>
      <p:pic>
        <p:nvPicPr>
          <p:cNvPr id="40" name="Image8">
            <a:extLst>
              <a:ext uri="{FF2B5EF4-FFF2-40B4-BE49-F238E27FC236}">
                <a16:creationId xmlns:a16="http://schemas.microsoft.com/office/drawing/2014/main" id="{0B958B5A-41DC-4D11-BB1D-D4313DB24D8B}"/>
              </a:ext>
            </a:extLst>
          </p:cNvPr>
          <p:cNvPicPr/>
          <p:nvPr/>
        </p:nvPicPr>
        <p:blipFill>
          <a:blip r:embed="rId3"/>
          <a:stretch>
            <a:fillRect/>
          </a:stretch>
        </p:blipFill>
        <p:spPr bwMode="auto">
          <a:xfrm>
            <a:off x="527367" y="2085023"/>
            <a:ext cx="2996883" cy="3077527"/>
          </a:xfrm>
          <a:prstGeom prst="rect">
            <a:avLst/>
          </a:prstGeom>
        </p:spPr>
      </p:pic>
      <p:pic>
        <p:nvPicPr>
          <p:cNvPr id="41" name="Picture 40">
            <a:extLst>
              <a:ext uri="{FF2B5EF4-FFF2-40B4-BE49-F238E27FC236}">
                <a16:creationId xmlns:a16="http://schemas.microsoft.com/office/drawing/2014/main" id="{ACBF0BB1-88F1-4D9E-837E-C7F0659885B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772401" y="2085024"/>
            <a:ext cx="3892232" cy="3077526"/>
          </a:xfrm>
          <a:prstGeom prst="rect">
            <a:avLst/>
          </a:prstGeom>
          <a:noFill/>
          <a:ln>
            <a:noFill/>
          </a:ln>
        </p:spPr>
      </p:pic>
      <p:sp>
        <p:nvSpPr>
          <p:cNvPr id="43" name="TextBox 42">
            <a:extLst>
              <a:ext uri="{FF2B5EF4-FFF2-40B4-BE49-F238E27FC236}">
                <a16:creationId xmlns:a16="http://schemas.microsoft.com/office/drawing/2014/main" id="{76B30279-3FFF-459F-8F49-3F5DC8BB2C7D}"/>
              </a:ext>
            </a:extLst>
          </p:cNvPr>
          <p:cNvSpPr txBox="1"/>
          <p:nvPr/>
        </p:nvSpPr>
        <p:spPr>
          <a:xfrm>
            <a:off x="314326" y="5244011"/>
            <a:ext cx="3743325" cy="584775"/>
          </a:xfrm>
          <a:prstGeom prst="rect">
            <a:avLst/>
          </a:prstGeom>
          <a:noFill/>
        </p:spPr>
        <p:txBody>
          <a:bodyPr wrap="square">
            <a:spAutoFit/>
          </a:bodyPr>
          <a:lstStyle/>
          <a:p>
            <a:pPr algn="ctr">
              <a:spcAft>
                <a:spcPts val="1200"/>
              </a:spcAft>
            </a:pPr>
            <a:r>
              <a:rPr lang="en-US" sz="1600" b="1" dirty="0">
                <a:solidFill>
                  <a:srgbClr val="000000"/>
                </a:solidFill>
                <a:effectLst/>
                <a:latin typeface="Times New Roman" panose="02020603050405020304" pitchFamily="18" charset="0"/>
                <a:ea typeface="SimSun" panose="02010600030101010101" pitchFamily="2" charset="-122"/>
              </a:rPr>
              <a:t>Fig 9(a) </a:t>
            </a:r>
            <a:r>
              <a:rPr lang="en-US" sz="1600" dirty="0">
                <a:solidFill>
                  <a:srgbClr val="000000"/>
                </a:solidFill>
                <a:effectLst/>
                <a:latin typeface="Times New Roman" panose="02020603050405020304" pitchFamily="18" charset="0"/>
                <a:ea typeface="SimSun" panose="02010600030101010101" pitchFamily="2" charset="-122"/>
              </a:rPr>
              <a:t>Circuit for finding SNM_W of 6T SRAM Cell</a:t>
            </a:r>
            <a:endParaRPr lang="en-IN" sz="1600" dirty="0">
              <a:effectLst/>
              <a:latin typeface="Times New Roman" panose="02020603050405020304" pitchFamily="18" charset="0"/>
              <a:ea typeface="SimSun" panose="02010600030101010101" pitchFamily="2" charset="-122"/>
            </a:endParaRPr>
          </a:p>
        </p:txBody>
      </p:sp>
      <p:sp>
        <p:nvSpPr>
          <p:cNvPr id="45" name="TextBox 44">
            <a:extLst>
              <a:ext uri="{FF2B5EF4-FFF2-40B4-BE49-F238E27FC236}">
                <a16:creationId xmlns:a16="http://schemas.microsoft.com/office/drawing/2014/main" id="{F6FA02EA-84E9-47EE-BF63-C89D3BAEBEC8}"/>
              </a:ext>
            </a:extLst>
          </p:cNvPr>
          <p:cNvSpPr txBox="1"/>
          <p:nvPr/>
        </p:nvSpPr>
        <p:spPr>
          <a:xfrm>
            <a:off x="4305935" y="5244009"/>
            <a:ext cx="3271838" cy="584775"/>
          </a:xfrm>
          <a:prstGeom prst="rect">
            <a:avLst/>
          </a:prstGeom>
          <a:noFill/>
        </p:spPr>
        <p:txBody>
          <a:bodyPr wrap="square">
            <a:spAutoFit/>
          </a:bodyPr>
          <a:lstStyle/>
          <a:p>
            <a:pPr algn="ctr">
              <a:spcAft>
                <a:spcPts val="1200"/>
              </a:spcAft>
            </a:pPr>
            <a:r>
              <a:rPr lang="en-US" sz="1600" b="1" dirty="0">
                <a:solidFill>
                  <a:srgbClr val="000000"/>
                </a:solidFill>
                <a:effectLst/>
                <a:latin typeface="Times New Roman" panose="02020603050405020304" pitchFamily="18" charset="0"/>
                <a:ea typeface="SimSun" panose="02010600030101010101" pitchFamily="2" charset="-122"/>
              </a:rPr>
              <a:t>Fig 9(a) </a:t>
            </a:r>
            <a:r>
              <a:rPr lang="en-US" sz="1600" dirty="0">
                <a:solidFill>
                  <a:srgbClr val="000000"/>
                </a:solidFill>
                <a:effectLst/>
                <a:latin typeface="Times New Roman" panose="02020603050405020304" pitchFamily="18" charset="0"/>
                <a:ea typeface="SimSun" panose="02010600030101010101" pitchFamily="2" charset="-122"/>
              </a:rPr>
              <a:t>Circuit for finding SNM_W of 6T SRAM Cell</a:t>
            </a:r>
            <a:endParaRPr lang="en-IN" sz="1600" dirty="0">
              <a:effectLst/>
              <a:latin typeface="Times New Roman" panose="02020603050405020304" pitchFamily="18" charset="0"/>
              <a:ea typeface="SimSun" panose="02010600030101010101" pitchFamily="2" charset="-122"/>
            </a:endParaRPr>
          </a:p>
        </p:txBody>
      </p:sp>
      <p:sp>
        <p:nvSpPr>
          <p:cNvPr id="47" name="TextBox 46">
            <a:extLst>
              <a:ext uri="{FF2B5EF4-FFF2-40B4-BE49-F238E27FC236}">
                <a16:creationId xmlns:a16="http://schemas.microsoft.com/office/drawing/2014/main" id="{AB4621F2-4F28-4393-A697-65105A15340D}"/>
              </a:ext>
            </a:extLst>
          </p:cNvPr>
          <p:cNvSpPr txBox="1"/>
          <p:nvPr/>
        </p:nvSpPr>
        <p:spPr>
          <a:xfrm>
            <a:off x="7826058" y="5239743"/>
            <a:ext cx="3838575" cy="584775"/>
          </a:xfrm>
          <a:prstGeom prst="rect">
            <a:avLst/>
          </a:prstGeom>
          <a:noFill/>
        </p:spPr>
        <p:txBody>
          <a:bodyPr wrap="square">
            <a:spAutoFit/>
          </a:bodyPr>
          <a:lstStyle/>
          <a:p>
            <a:pPr algn="ctr">
              <a:spcBef>
                <a:spcPts val="1200"/>
              </a:spcBef>
              <a:spcAft>
                <a:spcPts val="1200"/>
              </a:spcAft>
            </a:pPr>
            <a:r>
              <a:rPr lang="en-US" sz="1600" b="1" dirty="0">
                <a:solidFill>
                  <a:srgbClr val="000000"/>
                </a:solidFill>
                <a:effectLst/>
                <a:latin typeface="Times New Roman" panose="02020603050405020304" pitchFamily="18" charset="0"/>
                <a:ea typeface="SimSun" panose="02010600030101010101" pitchFamily="2" charset="-122"/>
              </a:rPr>
              <a:t>Fig. 10 </a:t>
            </a:r>
            <a:r>
              <a:rPr lang="en-US" sz="1600" dirty="0">
                <a:solidFill>
                  <a:srgbClr val="000000"/>
                </a:solidFill>
                <a:effectLst/>
                <a:latin typeface="Times New Roman" panose="02020603050405020304" pitchFamily="18" charset="0"/>
                <a:ea typeface="SimSun" panose="02010600030101010101" pitchFamily="2" charset="-122"/>
              </a:rPr>
              <a:t> SNM_W of 6T SRAM Cell (Q and QB is storage node of the Cell)</a:t>
            </a:r>
            <a:endParaRPr lang="en-IN"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641432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C372C5-CE39-43C8-B1DC-0F89FE8560A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10" y="742950"/>
            <a:ext cx="4829175" cy="3629025"/>
          </a:xfrm>
          <a:prstGeom prst="rect">
            <a:avLst/>
          </a:prstGeom>
          <a:noFill/>
          <a:ln>
            <a:noFill/>
          </a:ln>
        </p:spPr>
      </p:pic>
      <p:pic>
        <p:nvPicPr>
          <p:cNvPr id="5" name="Picture 4">
            <a:extLst>
              <a:ext uri="{FF2B5EF4-FFF2-40B4-BE49-F238E27FC236}">
                <a16:creationId xmlns:a16="http://schemas.microsoft.com/office/drawing/2014/main" id="{DDA7F159-334D-44B3-A26B-5EC168C5B72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6993" y="742949"/>
            <a:ext cx="5333996" cy="3629025"/>
          </a:xfrm>
          <a:prstGeom prst="rect">
            <a:avLst/>
          </a:prstGeom>
          <a:noFill/>
          <a:ln>
            <a:noFill/>
          </a:ln>
        </p:spPr>
      </p:pic>
      <p:graphicFrame>
        <p:nvGraphicFramePr>
          <p:cNvPr id="8" name="Table 7">
            <a:extLst>
              <a:ext uri="{FF2B5EF4-FFF2-40B4-BE49-F238E27FC236}">
                <a16:creationId xmlns:a16="http://schemas.microsoft.com/office/drawing/2014/main" id="{6B5C52C2-D4AC-443B-A358-05489A8C3C5F}"/>
              </a:ext>
            </a:extLst>
          </p:cNvPr>
          <p:cNvGraphicFramePr>
            <a:graphicFrameLocks noGrp="1"/>
          </p:cNvGraphicFramePr>
          <p:nvPr>
            <p:extLst>
              <p:ext uri="{D42A27DB-BD31-4B8C-83A1-F6EECF244321}">
                <p14:modId xmlns:p14="http://schemas.microsoft.com/office/powerpoint/2010/main" val="2165848536"/>
              </p:ext>
            </p:extLst>
          </p:nvPr>
        </p:nvGraphicFramePr>
        <p:xfrm>
          <a:off x="481010" y="5676780"/>
          <a:ext cx="5019679" cy="1022270"/>
        </p:xfrm>
        <a:graphic>
          <a:graphicData uri="http://schemas.openxmlformats.org/drawingml/2006/table">
            <a:tbl>
              <a:tblPr firstRow="1" firstCol="1" bandRow="1">
                <a:tableStyleId>{5C22544A-7EE6-4342-B048-85BDC9FD1C3A}</a:tableStyleId>
              </a:tblPr>
              <a:tblGrid>
                <a:gridCol w="717097">
                  <a:extLst>
                    <a:ext uri="{9D8B030D-6E8A-4147-A177-3AD203B41FA5}">
                      <a16:colId xmlns:a16="http://schemas.microsoft.com/office/drawing/2014/main" val="722292693"/>
                    </a:ext>
                  </a:extLst>
                </a:gridCol>
                <a:gridCol w="717097">
                  <a:extLst>
                    <a:ext uri="{9D8B030D-6E8A-4147-A177-3AD203B41FA5}">
                      <a16:colId xmlns:a16="http://schemas.microsoft.com/office/drawing/2014/main" val="3202552591"/>
                    </a:ext>
                  </a:extLst>
                </a:gridCol>
                <a:gridCol w="717097">
                  <a:extLst>
                    <a:ext uri="{9D8B030D-6E8A-4147-A177-3AD203B41FA5}">
                      <a16:colId xmlns:a16="http://schemas.microsoft.com/office/drawing/2014/main" val="662671241"/>
                    </a:ext>
                  </a:extLst>
                </a:gridCol>
                <a:gridCol w="717097">
                  <a:extLst>
                    <a:ext uri="{9D8B030D-6E8A-4147-A177-3AD203B41FA5}">
                      <a16:colId xmlns:a16="http://schemas.microsoft.com/office/drawing/2014/main" val="2695639271"/>
                    </a:ext>
                  </a:extLst>
                </a:gridCol>
                <a:gridCol w="717097">
                  <a:extLst>
                    <a:ext uri="{9D8B030D-6E8A-4147-A177-3AD203B41FA5}">
                      <a16:colId xmlns:a16="http://schemas.microsoft.com/office/drawing/2014/main" val="3856936375"/>
                    </a:ext>
                  </a:extLst>
                </a:gridCol>
                <a:gridCol w="717097">
                  <a:extLst>
                    <a:ext uri="{9D8B030D-6E8A-4147-A177-3AD203B41FA5}">
                      <a16:colId xmlns:a16="http://schemas.microsoft.com/office/drawing/2014/main" val="522815127"/>
                    </a:ext>
                  </a:extLst>
                </a:gridCol>
                <a:gridCol w="717097">
                  <a:extLst>
                    <a:ext uri="{9D8B030D-6E8A-4147-A177-3AD203B41FA5}">
                      <a16:colId xmlns:a16="http://schemas.microsoft.com/office/drawing/2014/main" val="2808225848"/>
                    </a:ext>
                  </a:extLst>
                </a:gridCol>
              </a:tblGrid>
              <a:tr h="511135">
                <a:tc>
                  <a:txBody>
                    <a:bodyPr/>
                    <a:lstStyle/>
                    <a:p>
                      <a:pPr algn="ctr"/>
                      <a:r>
                        <a:rPr lang="tr-TR" sz="1400" dirty="0">
                          <a:effectLst/>
                        </a:rPr>
                        <a:t>Transi</a:t>
                      </a:r>
                      <a:r>
                        <a:rPr lang="en-US" sz="1400" dirty="0">
                          <a:effectLst/>
                        </a:rPr>
                        <a:t>s</a:t>
                      </a:r>
                      <a:r>
                        <a:rPr lang="tr-TR" sz="1400" dirty="0">
                          <a:effectLst/>
                        </a:rPr>
                        <a:t>tor</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T1 (nm)</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T2</a:t>
                      </a:r>
                      <a:endParaRPr lang="en-IN" sz="1400" dirty="0">
                        <a:effectLst/>
                      </a:endParaRPr>
                    </a:p>
                    <a:p>
                      <a:pPr algn="ctr"/>
                      <a:r>
                        <a:rPr lang="tr-TR" sz="1400" dirty="0">
                          <a:effectLst/>
                        </a:rPr>
                        <a:t>(nm)</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T3</a:t>
                      </a:r>
                      <a:endParaRPr lang="en-IN" sz="1400" dirty="0">
                        <a:effectLst/>
                      </a:endParaRPr>
                    </a:p>
                    <a:p>
                      <a:pPr algn="ctr"/>
                      <a:r>
                        <a:rPr lang="tr-TR" sz="1400" dirty="0">
                          <a:effectLst/>
                        </a:rPr>
                        <a:t>(nm)</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a:effectLst/>
                        </a:rPr>
                        <a:t>T4</a:t>
                      </a:r>
                      <a:endParaRPr lang="en-IN" sz="1400">
                        <a:effectLst/>
                      </a:endParaRPr>
                    </a:p>
                    <a:p>
                      <a:pPr algn="ctr"/>
                      <a:r>
                        <a:rPr lang="tr-TR" sz="1400">
                          <a:effectLst/>
                        </a:rPr>
                        <a:t>(nm)</a:t>
                      </a:r>
                      <a:endParaRPr lang="en-IN" sz="14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T5</a:t>
                      </a:r>
                      <a:endParaRPr lang="en-IN" sz="1400" dirty="0">
                        <a:effectLst/>
                      </a:endParaRPr>
                    </a:p>
                    <a:p>
                      <a:pPr algn="ctr"/>
                      <a:r>
                        <a:rPr lang="tr-TR" sz="1400" dirty="0">
                          <a:effectLst/>
                        </a:rPr>
                        <a:t>(nm)</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T6</a:t>
                      </a:r>
                      <a:endParaRPr lang="en-IN" sz="1400" dirty="0">
                        <a:effectLst/>
                      </a:endParaRPr>
                    </a:p>
                    <a:p>
                      <a:pPr algn="ctr"/>
                      <a:r>
                        <a:rPr lang="tr-TR" sz="1400" dirty="0">
                          <a:effectLst/>
                        </a:rPr>
                        <a:t>(nm)</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91165902"/>
                  </a:ext>
                </a:extLst>
              </a:tr>
              <a:tr h="511135">
                <a:tc>
                  <a:txBody>
                    <a:bodyPr/>
                    <a:lstStyle/>
                    <a:p>
                      <a:pPr algn="ctr"/>
                      <a:r>
                        <a:rPr lang="tr-TR" sz="1400">
                          <a:effectLst/>
                        </a:rPr>
                        <a:t>Width</a:t>
                      </a:r>
                      <a:endParaRPr lang="en-IN" sz="14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400</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400</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400</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400</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variable</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variable</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79763676"/>
                  </a:ext>
                </a:extLst>
              </a:tr>
            </a:tbl>
          </a:graphicData>
        </a:graphic>
      </p:graphicFrame>
      <p:sp>
        <p:nvSpPr>
          <p:cNvPr id="9" name="Rectangle 1">
            <a:extLst>
              <a:ext uri="{FF2B5EF4-FFF2-40B4-BE49-F238E27FC236}">
                <a16:creationId xmlns:a16="http://schemas.microsoft.com/office/drawing/2014/main" id="{044C52A0-B373-4C5D-B456-247870533C75}"/>
              </a:ext>
            </a:extLst>
          </p:cNvPr>
          <p:cNvSpPr>
            <a:spLocks noChangeArrowheads="1"/>
          </p:cNvSpPr>
          <p:nvPr/>
        </p:nvSpPr>
        <p:spPr bwMode="auto">
          <a:xfrm>
            <a:off x="609597" y="5073848"/>
            <a:ext cx="4572002"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Table.1</a:t>
            </a:r>
            <a:r>
              <a:rPr kumimoji="0" lang="tr-TR"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Width of different transistor during CR=1</a:t>
            </a:r>
            <a:endParaRPr kumimoji="0" lang="tr-TR"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19256CA6-6CBD-4E72-B713-2FB2DE1AEA25}"/>
              </a:ext>
            </a:extLst>
          </p:cNvPr>
          <p:cNvSpPr txBox="1"/>
          <p:nvPr/>
        </p:nvSpPr>
        <p:spPr>
          <a:xfrm>
            <a:off x="-152402" y="4371975"/>
            <a:ext cx="6096000" cy="369332"/>
          </a:xfrm>
          <a:prstGeom prst="rect">
            <a:avLst/>
          </a:prstGeom>
          <a:noFill/>
        </p:spPr>
        <p:txBody>
          <a:bodyPr wrap="square">
            <a:spAutoFit/>
          </a:bodyPr>
          <a:lstStyle/>
          <a:p>
            <a:pPr algn="ctr">
              <a:spcBef>
                <a:spcPts val="1200"/>
              </a:spcBef>
              <a:spcAft>
                <a:spcPts val="1200"/>
              </a:spcAft>
            </a:pPr>
            <a:r>
              <a:rPr lang="en-US" sz="1800" b="1" dirty="0">
                <a:effectLst/>
                <a:latin typeface="Times New Roman" panose="02020603050405020304" pitchFamily="18" charset="0"/>
                <a:ea typeface="SimSun" panose="02010600030101010101" pitchFamily="2" charset="-122"/>
              </a:rPr>
              <a:t>Fig. 11</a:t>
            </a:r>
            <a:r>
              <a:rPr lang="en-US" sz="1800" dirty="0">
                <a:effectLst/>
                <a:latin typeface="Times New Roman" panose="02020603050405020304" pitchFamily="18" charset="0"/>
                <a:ea typeface="SimSun" panose="02010600030101010101" pitchFamily="2" charset="-122"/>
              </a:rPr>
              <a:t>  Variation of different parameter keeping CR=1</a:t>
            </a:r>
            <a:endParaRPr lang="en-IN" sz="3200" dirty="0">
              <a:effectLst/>
              <a:latin typeface="Times New Roman" panose="02020603050405020304" pitchFamily="18" charset="0"/>
              <a:ea typeface="SimSun" panose="02010600030101010101" pitchFamily="2" charset="-122"/>
            </a:endParaRPr>
          </a:p>
        </p:txBody>
      </p:sp>
      <p:sp>
        <p:nvSpPr>
          <p:cNvPr id="13" name="TextBox 12">
            <a:extLst>
              <a:ext uri="{FF2B5EF4-FFF2-40B4-BE49-F238E27FC236}">
                <a16:creationId xmlns:a16="http://schemas.microsoft.com/office/drawing/2014/main" id="{EDC97B84-8D53-4D5E-A21D-9F6E5A95D53D}"/>
              </a:ext>
            </a:extLst>
          </p:cNvPr>
          <p:cNvSpPr txBox="1"/>
          <p:nvPr/>
        </p:nvSpPr>
        <p:spPr>
          <a:xfrm>
            <a:off x="6376993" y="4371974"/>
            <a:ext cx="5243515" cy="369332"/>
          </a:xfrm>
          <a:prstGeom prst="rect">
            <a:avLst/>
          </a:prstGeom>
          <a:noFill/>
        </p:spPr>
        <p:txBody>
          <a:bodyPr wrap="square">
            <a:spAutoFit/>
          </a:bodyPr>
          <a:lstStyle/>
          <a:p>
            <a:pPr algn="ctr">
              <a:spcBef>
                <a:spcPts val="1200"/>
              </a:spcBef>
              <a:spcAft>
                <a:spcPts val="1200"/>
              </a:spcAft>
            </a:pPr>
            <a:r>
              <a:rPr lang="en-US" sz="1800" b="1" dirty="0">
                <a:effectLst/>
                <a:latin typeface="Times New Roman" panose="02020603050405020304" pitchFamily="18" charset="0"/>
                <a:ea typeface="SimSun" panose="02010600030101010101" pitchFamily="2" charset="-122"/>
              </a:rPr>
              <a:t>Fig. 12</a:t>
            </a:r>
            <a:r>
              <a:rPr lang="en-US" sz="1800" dirty="0">
                <a:effectLst/>
                <a:latin typeface="Times New Roman" panose="02020603050405020304" pitchFamily="18" charset="0"/>
                <a:ea typeface="SimSun" panose="02010600030101010101" pitchFamily="2" charset="-122"/>
              </a:rPr>
              <a:t>  Variation of different parameter keeping CR=1</a:t>
            </a:r>
            <a:endParaRPr lang="en-IN" sz="3200" dirty="0">
              <a:effectLst/>
              <a:latin typeface="Times New Roman" panose="02020603050405020304" pitchFamily="18" charset="0"/>
              <a:ea typeface="SimSun" panose="02010600030101010101" pitchFamily="2" charset="-122"/>
            </a:endParaRPr>
          </a:p>
        </p:txBody>
      </p:sp>
      <p:graphicFrame>
        <p:nvGraphicFramePr>
          <p:cNvPr id="14" name="Table 13">
            <a:extLst>
              <a:ext uri="{FF2B5EF4-FFF2-40B4-BE49-F238E27FC236}">
                <a16:creationId xmlns:a16="http://schemas.microsoft.com/office/drawing/2014/main" id="{CDE09B8A-7509-47D2-B545-BBC805102B52}"/>
              </a:ext>
            </a:extLst>
          </p:cNvPr>
          <p:cNvGraphicFramePr>
            <a:graphicFrameLocks noGrp="1"/>
          </p:cNvGraphicFramePr>
          <p:nvPr>
            <p:extLst>
              <p:ext uri="{D42A27DB-BD31-4B8C-83A1-F6EECF244321}">
                <p14:modId xmlns:p14="http://schemas.microsoft.com/office/powerpoint/2010/main" val="362803634"/>
              </p:ext>
            </p:extLst>
          </p:nvPr>
        </p:nvGraphicFramePr>
        <p:xfrm>
          <a:off x="6753231" y="5597604"/>
          <a:ext cx="4824413" cy="1022269"/>
        </p:xfrm>
        <a:graphic>
          <a:graphicData uri="http://schemas.openxmlformats.org/drawingml/2006/table">
            <a:tbl>
              <a:tblPr firstRow="1" firstCol="1" bandRow="1">
                <a:tableStyleId>{5C22544A-7EE6-4342-B048-85BDC9FD1C3A}</a:tableStyleId>
              </a:tblPr>
              <a:tblGrid>
                <a:gridCol w="888447">
                  <a:extLst>
                    <a:ext uri="{9D8B030D-6E8A-4147-A177-3AD203B41FA5}">
                      <a16:colId xmlns:a16="http://schemas.microsoft.com/office/drawing/2014/main" val="1286832851"/>
                    </a:ext>
                  </a:extLst>
                </a:gridCol>
                <a:gridCol w="804069">
                  <a:extLst>
                    <a:ext uri="{9D8B030D-6E8A-4147-A177-3AD203B41FA5}">
                      <a16:colId xmlns:a16="http://schemas.microsoft.com/office/drawing/2014/main" val="640339797"/>
                    </a:ext>
                  </a:extLst>
                </a:gridCol>
                <a:gridCol w="804069">
                  <a:extLst>
                    <a:ext uri="{9D8B030D-6E8A-4147-A177-3AD203B41FA5}">
                      <a16:colId xmlns:a16="http://schemas.microsoft.com/office/drawing/2014/main" val="1334172694"/>
                    </a:ext>
                  </a:extLst>
                </a:gridCol>
                <a:gridCol w="536046">
                  <a:extLst>
                    <a:ext uri="{9D8B030D-6E8A-4147-A177-3AD203B41FA5}">
                      <a16:colId xmlns:a16="http://schemas.microsoft.com/office/drawing/2014/main" val="1988519884"/>
                    </a:ext>
                  </a:extLst>
                </a:gridCol>
                <a:gridCol w="536046">
                  <a:extLst>
                    <a:ext uri="{9D8B030D-6E8A-4147-A177-3AD203B41FA5}">
                      <a16:colId xmlns:a16="http://schemas.microsoft.com/office/drawing/2014/main" val="1033483500"/>
                    </a:ext>
                  </a:extLst>
                </a:gridCol>
                <a:gridCol w="625386">
                  <a:extLst>
                    <a:ext uri="{9D8B030D-6E8A-4147-A177-3AD203B41FA5}">
                      <a16:colId xmlns:a16="http://schemas.microsoft.com/office/drawing/2014/main" val="2518843"/>
                    </a:ext>
                  </a:extLst>
                </a:gridCol>
                <a:gridCol w="630350">
                  <a:extLst>
                    <a:ext uri="{9D8B030D-6E8A-4147-A177-3AD203B41FA5}">
                      <a16:colId xmlns:a16="http://schemas.microsoft.com/office/drawing/2014/main" val="639500908"/>
                    </a:ext>
                  </a:extLst>
                </a:gridCol>
              </a:tblGrid>
              <a:tr h="611451">
                <a:tc>
                  <a:txBody>
                    <a:bodyPr/>
                    <a:lstStyle/>
                    <a:p>
                      <a:pPr algn="ctr"/>
                      <a:r>
                        <a:rPr lang="tr-TR" sz="1400" dirty="0">
                          <a:effectLst/>
                        </a:rPr>
                        <a:t>Transistor</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T1 (nm)</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a:effectLst/>
                        </a:rPr>
                        <a:t>T2(nm)</a:t>
                      </a:r>
                      <a:endParaRPr lang="en-IN" sz="14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T3</a:t>
                      </a:r>
                      <a:endParaRPr lang="en-IN" sz="1400" dirty="0">
                        <a:effectLst/>
                      </a:endParaRPr>
                    </a:p>
                    <a:p>
                      <a:pPr algn="ctr"/>
                      <a:r>
                        <a:rPr lang="tr-TR" sz="1400" dirty="0">
                          <a:effectLst/>
                        </a:rPr>
                        <a:t>(nm)</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a:effectLst/>
                        </a:rPr>
                        <a:t>T4</a:t>
                      </a:r>
                      <a:endParaRPr lang="en-IN" sz="1400">
                        <a:effectLst/>
                      </a:endParaRPr>
                    </a:p>
                    <a:p>
                      <a:pPr algn="ctr"/>
                      <a:r>
                        <a:rPr lang="tr-TR" sz="1400">
                          <a:effectLst/>
                        </a:rPr>
                        <a:t>(nm)</a:t>
                      </a:r>
                      <a:endParaRPr lang="en-IN" sz="14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T5</a:t>
                      </a:r>
                      <a:endParaRPr lang="en-IN" sz="1400" dirty="0">
                        <a:effectLst/>
                      </a:endParaRPr>
                    </a:p>
                    <a:p>
                      <a:pPr algn="ctr"/>
                      <a:r>
                        <a:rPr lang="tr-TR" sz="1400" dirty="0">
                          <a:effectLst/>
                        </a:rPr>
                        <a:t>(nm)</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a:effectLst/>
                        </a:rPr>
                        <a:t>T6</a:t>
                      </a:r>
                      <a:endParaRPr lang="en-IN" sz="1400">
                        <a:effectLst/>
                      </a:endParaRPr>
                    </a:p>
                    <a:p>
                      <a:pPr algn="ctr"/>
                      <a:r>
                        <a:rPr lang="tr-TR" sz="1400">
                          <a:effectLst/>
                        </a:rPr>
                        <a:t>(nm)</a:t>
                      </a:r>
                      <a:endParaRPr lang="en-IN" sz="14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66364663"/>
                  </a:ext>
                </a:extLst>
              </a:tr>
              <a:tr h="410818">
                <a:tc>
                  <a:txBody>
                    <a:bodyPr/>
                    <a:lstStyle/>
                    <a:p>
                      <a:pPr algn="ctr"/>
                      <a:r>
                        <a:rPr lang="tr-TR" sz="1400">
                          <a:effectLst/>
                        </a:rPr>
                        <a:t>Width</a:t>
                      </a:r>
                      <a:endParaRPr lang="en-IN" sz="14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variable</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variable</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400</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400</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400</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400</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26410915"/>
                  </a:ext>
                </a:extLst>
              </a:tr>
            </a:tbl>
          </a:graphicData>
        </a:graphic>
      </p:graphicFrame>
      <p:sp>
        <p:nvSpPr>
          <p:cNvPr id="17" name="TextBox 16">
            <a:extLst>
              <a:ext uri="{FF2B5EF4-FFF2-40B4-BE49-F238E27FC236}">
                <a16:creationId xmlns:a16="http://schemas.microsoft.com/office/drawing/2014/main" id="{9F6C8B4F-DAC2-4ED3-95D2-BFD3437D0DBE}"/>
              </a:ext>
            </a:extLst>
          </p:cNvPr>
          <p:cNvSpPr txBox="1"/>
          <p:nvPr/>
        </p:nvSpPr>
        <p:spPr>
          <a:xfrm>
            <a:off x="6096000" y="5073848"/>
            <a:ext cx="6172200" cy="369332"/>
          </a:xfrm>
          <a:prstGeom prst="rect">
            <a:avLst/>
          </a:prstGeom>
          <a:noFill/>
        </p:spPr>
        <p:txBody>
          <a:bodyPr wrap="square">
            <a:spAutoFit/>
          </a:bodyPr>
          <a:lstStyle/>
          <a:p>
            <a:pPr algn="ctr">
              <a:spcAft>
                <a:spcPts val="1200"/>
              </a:spcAft>
            </a:pPr>
            <a:r>
              <a:rPr lang="tr-TR" sz="1800" b="1" dirty="0">
                <a:solidFill>
                  <a:srgbClr val="000000"/>
                </a:solidFill>
                <a:effectLst/>
                <a:latin typeface="Times New Roman" panose="02020603050405020304" pitchFamily="18" charset="0"/>
                <a:ea typeface="Times New Roman" panose="02020603050405020304" pitchFamily="18" charset="0"/>
              </a:rPr>
              <a:t>Table.2</a:t>
            </a:r>
            <a:r>
              <a:rPr lang="tr-TR" sz="1800" dirty="0">
                <a:solidFill>
                  <a:srgbClr val="000000"/>
                </a:solidFill>
                <a:effectLst/>
                <a:latin typeface="Times New Roman" panose="02020603050405020304" pitchFamily="18" charset="0"/>
                <a:ea typeface="Times New Roman" panose="02020603050405020304" pitchFamily="18" charset="0"/>
              </a:rPr>
              <a:t> Value of different transistor during PR=1</a:t>
            </a:r>
            <a:endParaRPr lang="en-IN" sz="2800" dirty="0">
              <a:solidFill>
                <a:srgbClr val="000000"/>
              </a:solidFill>
              <a:effectLst/>
              <a:latin typeface="Times New Roman" panose="02020603050405020304" pitchFamily="18" charset="0"/>
              <a:ea typeface="Times New Roman" panose="02020603050405020304" pitchFamily="18" charset="0"/>
            </a:endParaRPr>
          </a:p>
        </p:txBody>
      </p:sp>
      <p:sp>
        <p:nvSpPr>
          <p:cNvPr id="18" name="TextBox 17">
            <a:extLst>
              <a:ext uri="{FF2B5EF4-FFF2-40B4-BE49-F238E27FC236}">
                <a16:creationId xmlns:a16="http://schemas.microsoft.com/office/drawing/2014/main" id="{8689EDC0-EFDB-4356-B123-73899C9A4CF7}"/>
              </a:ext>
            </a:extLst>
          </p:cNvPr>
          <p:cNvSpPr txBox="1"/>
          <p:nvPr/>
        </p:nvSpPr>
        <p:spPr>
          <a:xfrm>
            <a:off x="1035993" y="238127"/>
            <a:ext cx="10395666" cy="461665"/>
          </a:xfrm>
          <a:prstGeom prst="rect">
            <a:avLst/>
          </a:prstGeom>
          <a:noFill/>
        </p:spPr>
        <p:txBody>
          <a:bodyPr wrap="none" rtlCol="0">
            <a:spAutoFit/>
          </a:bodyPr>
          <a:lstStyle/>
          <a:p>
            <a:r>
              <a:rPr lang="en-US" sz="2400" b="1" dirty="0"/>
              <a:t>Variation of Different SRAM Parameter at Different </a:t>
            </a:r>
            <a:r>
              <a:rPr lang="en-US" sz="2400" b="1" dirty="0" err="1"/>
              <a:t>Cell_Ratio</a:t>
            </a:r>
            <a:r>
              <a:rPr lang="en-US" sz="2400" b="1" dirty="0"/>
              <a:t> and Pull-</a:t>
            </a:r>
            <a:r>
              <a:rPr lang="en-US" sz="2400" b="1" dirty="0" err="1"/>
              <a:t>up_Ratio</a:t>
            </a:r>
            <a:endParaRPr lang="en-IN"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09C92A8-7025-47EF-BCD5-51462605AE94}"/>
              </a:ext>
            </a:extLst>
          </p:cNvPr>
          <p:cNvSpPr txBox="1"/>
          <p:nvPr/>
        </p:nvSpPr>
        <p:spPr>
          <a:xfrm>
            <a:off x="4690390" y="350103"/>
            <a:ext cx="2811218" cy="461665"/>
          </a:xfrm>
          <a:prstGeom prst="rect">
            <a:avLst/>
          </a:prstGeom>
          <a:noFill/>
        </p:spPr>
        <p:txBody>
          <a:bodyPr wrap="none" rtlCol="0">
            <a:spAutoFit/>
          </a:bodyPr>
          <a:lstStyle/>
          <a:p>
            <a:pPr algn="ctr"/>
            <a:r>
              <a:rPr lang="en-US" sz="2400" b="1" dirty="0" err="1"/>
              <a:t>Read_Delay</a:t>
            </a:r>
            <a:r>
              <a:rPr lang="en-US" sz="2400" b="1" dirty="0"/>
              <a:t> Analysis</a:t>
            </a:r>
            <a:endParaRPr lang="en-IN" sz="2400" b="1" dirty="0"/>
          </a:p>
        </p:txBody>
      </p:sp>
      <p:pic>
        <p:nvPicPr>
          <p:cNvPr id="12" name="Picture 11">
            <a:extLst>
              <a:ext uri="{FF2B5EF4-FFF2-40B4-BE49-F238E27FC236}">
                <a16:creationId xmlns:a16="http://schemas.microsoft.com/office/drawing/2014/main" id="{677A5075-8451-41A1-86FD-6C328F404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582" y="917422"/>
            <a:ext cx="9070109" cy="3902843"/>
          </a:xfrm>
          <a:prstGeom prst="rect">
            <a:avLst/>
          </a:prstGeom>
        </p:spPr>
      </p:pic>
      <p:sp>
        <p:nvSpPr>
          <p:cNvPr id="16" name="TextBox 15">
            <a:extLst>
              <a:ext uri="{FF2B5EF4-FFF2-40B4-BE49-F238E27FC236}">
                <a16:creationId xmlns:a16="http://schemas.microsoft.com/office/drawing/2014/main" id="{442D60CA-73AC-409D-BA78-E8A4D7FC215A}"/>
              </a:ext>
            </a:extLst>
          </p:cNvPr>
          <p:cNvSpPr txBox="1"/>
          <p:nvPr/>
        </p:nvSpPr>
        <p:spPr>
          <a:xfrm>
            <a:off x="429490" y="5740600"/>
            <a:ext cx="11333017" cy="646331"/>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We have calculated  the </a:t>
            </a:r>
            <a:r>
              <a:rPr lang="en-US" sz="1800" dirty="0" err="1">
                <a:effectLst/>
                <a:latin typeface="Times New Roman" panose="02020603050405020304" pitchFamily="18" charset="0"/>
                <a:ea typeface="SimSun" panose="02010600030101010101" pitchFamily="2" charset="-122"/>
              </a:rPr>
              <a:t>Read_Delay</a:t>
            </a:r>
            <a:r>
              <a:rPr lang="en-US" sz="1800" dirty="0">
                <a:effectLst/>
                <a:latin typeface="Times New Roman" panose="02020603050405020304" pitchFamily="18" charset="0"/>
                <a:ea typeface="SimSun" panose="02010600030101010101" pitchFamily="2" charset="-122"/>
              </a:rPr>
              <a:t> as the difference between the time when WL reaches 50% of its value to when the output transit to 50% of its value when we are reading the data and WL and </a:t>
            </a:r>
            <a:r>
              <a:rPr lang="en-US" sz="1800" dirty="0" err="1">
                <a:effectLst/>
                <a:latin typeface="Times New Roman" panose="02020603050405020304" pitchFamily="18" charset="0"/>
                <a:ea typeface="SimSun" panose="02010600030101010101" pitchFamily="2" charset="-122"/>
              </a:rPr>
              <a:t>read_enable</a:t>
            </a:r>
            <a:r>
              <a:rPr lang="en-US" sz="1800" dirty="0">
                <a:effectLst/>
                <a:latin typeface="Times New Roman" panose="02020603050405020304" pitchFamily="18" charset="0"/>
                <a:ea typeface="SimSun" panose="02010600030101010101" pitchFamily="2" charset="-122"/>
              </a:rPr>
              <a:t>  is high.</a:t>
            </a:r>
            <a:endParaRPr lang="en-IN" dirty="0"/>
          </a:p>
        </p:txBody>
      </p:sp>
      <p:sp>
        <p:nvSpPr>
          <p:cNvPr id="17" name="TextBox 16">
            <a:extLst>
              <a:ext uri="{FF2B5EF4-FFF2-40B4-BE49-F238E27FC236}">
                <a16:creationId xmlns:a16="http://schemas.microsoft.com/office/drawing/2014/main" id="{38090A14-29B7-4941-8E3E-2212424EBF36}"/>
              </a:ext>
            </a:extLst>
          </p:cNvPr>
          <p:cNvSpPr txBox="1"/>
          <p:nvPr/>
        </p:nvSpPr>
        <p:spPr>
          <a:xfrm>
            <a:off x="4923241" y="4925919"/>
            <a:ext cx="2345514" cy="369332"/>
          </a:xfrm>
          <a:prstGeom prst="rect">
            <a:avLst/>
          </a:prstGeom>
          <a:noFill/>
        </p:spPr>
        <p:txBody>
          <a:bodyPr wrap="none" rtlCol="0">
            <a:spAutoFit/>
          </a:bodyPr>
          <a:lstStyle/>
          <a:p>
            <a:pPr algn="ctr"/>
            <a:r>
              <a:rPr lang="en-US" b="1" dirty="0"/>
              <a:t>Fig. </a:t>
            </a:r>
            <a:r>
              <a:rPr lang="en-US" dirty="0"/>
              <a:t>Plot of WL and Out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92A5BC-842C-40CA-BE57-1E778FE8F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720" y="852054"/>
            <a:ext cx="9436559" cy="4237182"/>
          </a:xfrm>
          <a:prstGeom prst="rect">
            <a:avLst/>
          </a:prstGeom>
        </p:spPr>
      </p:pic>
      <p:sp>
        <p:nvSpPr>
          <p:cNvPr id="5" name="TextBox 4">
            <a:extLst>
              <a:ext uri="{FF2B5EF4-FFF2-40B4-BE49-F238E27FC236}">
                <a16:creationId xmlns:a16="http://schemas.microsoft.com/office/drawing/2014/main" id="{AF5AA16F-4768-45CE-84CF-49481D0DF6DD}"/>
              </a:ext>
            </a:extLst>
          </p:cNvPr>
          <p:cNvSpPr txBox="1"/>
          <p:nvPr/>
        </p:nvSpPr>
        <p:spPr>
          <a:xfrm>
            <a:off x="4654162" y="193085"/>
            <a:ext cx="2883675" cy="461665"/>
          </a:xfrm>
          <a:prstGeom prst="rect">
            <a:avLst/>
          </a:prstGeom>
          <a:noFill/>
        </p:spPr>
        <p:txBody>
          <a:bodyPr wrap="none" rtlCol="0">
            <a:spAutoFit/>
          </a:bodyPr>
          <a:lstStyle/>
          <a:p>
            <a:pPr algn="ctr"/>
            <a:r>
              <a:rPr lang="en-US" sz="2400" b="1" dirty="0" err="1"/>
              <a:t>Write_Delay</a:t>
            </a:r>
            <a:r>
              <a:rPr lang="en-US" sz="2400" b="1" dirty="0"/>
              <a:t> Analysis</a:t>
            </a:r>
            <a:endParaRPr lang="en-IN" sz="2400" b="1" dirty="0"/>
          </a:p>
        </p:txBody>
      </p:sp>
      <p:sp>
        <p:nvSpPr>
          <p:cNvPr id="7" name="TextBox 6">
            <a:extLst>
              <a:ext uri="{FF2B5EF4-FFF2-40B4-BE49-F238E27FC236}">
                <a16:creationId xmlns:a16="http://schemas.microsoft.com/office/drawing/2014/main" id="{954EFEF8-544D-44A6-8209-271AE497E71B}"/>
              </a:ext>
            </a:extLst>
          </p:cNvPr>
          <p:cNvSpPr txBox="1"/>
          <p:nvPr/>
        </p:nvSpPr>
        <p:spPr>
          <a:xfrm>
            <a:off x="1110671" y="6018584"/>
            <a:ext cx="9970653" cy="646331"/>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We have calculated  the </a:t>
            </a:r>
            <a:r>
              <a:rPr lang="en-US" sz="1800" dirty="0" err="1">
                <a:effectLst/>
                <a:latin typeface="Times New Roman" panose="02020603050405020304" pitchFamily="18" charset="0"/>
                <a:ea typeface="SimSun" panose="02010600030101010101" pitchFamily="2" charset="-122"/>
              </a:rPr>
              <a:t>write_Delay</a:t>
            </a:r>
            <a:r>
              <a:rPr lang="en-US" sz="1800" dirty="0">
                <a:effectLst/>
                <a:latin typeface="Times New Roman" panose="02020603050405020304" pitchFamily="18" charset="0"/>
                <a:ea typeface="SimSun" panose="02010600030101010101" pitchFamily="2" charset="-122"/>
              </a:rPr>
              <a:t> as the difference between the time when WL reaches 50% of its value to when the Q reaches 50% of the value when we are writing in the cell and WL is high.</a:t>
            </a:r>
            <a:endParaRPr lang="en-IN" dirty="0"/>
          </a:p>
        </p:txBody>
      </p:sp>
      <p:sp>
        <p:nvSpPr>
          <p:cNvPr id="9" name="TextBox 8">
            <a:extLst>
              <a:ext uri="{FF2B5EF4-FFF2-40B4-BE49-F238E27FC236}">
                <a16:creationId xmlns:a16="http://schemas.microsoft.com/office/drawing/2014/main" id="{59FA96ED-63A1-459F-8C60-B24E941E43CA}"/>
              </a:ext>
            </a:extLst>
          </p:cNvPr>
          <p:cNvSpPr txBox="1"/>
          <p:nvPr/>
        </p:nvSpPr>
        <p:spPr>
          <a:xfrm>
            <a:off x="3047997" y="5286540"/>
            <a:ext cx="6096000" cy="369332"/>
          </a:xfrm>
          <a:prstGeom prst="rect">
            <a:avLst/>
          </a:prstGeom>
          <a:noFill/>
        </p:spPr>
        <p:txBody>
          <a:bodyPr wrap="square">
            <a:spAutoFit/>
          </a:bodyPr>
          <a:lstStyle/>
          <a:p>
            <a:pPr algn="ctr"/>
            <a:r>
              <a:rPr lang="en-US" b="1" dirty="0"/>
              <a:t>Fig. </a:t>
            </a:r>
            <a:r>
              <a:rPr lang="en-US" dirty="0"/>
              <a:t>Plot of WL and Node Q</a:t>
            </a:r>
            <a:endParaRPr lang="en-IN" dirty="0"/>
          </a:p>
        </p:txBody>
      </p:sp>
    </p:spTree>
    <p:extLst>
      <p:ext uri="{BB962C8B-B14F-4D97-AF65-F5344CB8AC3E}">
        <p14:creationId xmlns:p14="http://schemas.microsoft.com/office/powerpoint/2010/main" val="879921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CF7EE9-1528-47F8-810C-81060B42C86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575" y="1064345"/>
            <a:ext cx="4991100" cy="3638548"/>
          </a:xfrm>
          <a:prstGeom prst="rect">
            <a:avLst/>
          </a:prstGeom>
          <a:noFill/>
          <a:ln>
            <a:noFill/>
          </a:ln>
        </p:spPr>
      </p:pic>
      <p:pic>
        <p:nvPicPr>
          <p:cNvPr id="5" name="Picture 4">
            <a:extLst>
              <a:ext uri="{FF2B5EF4-FFF2-40B4-BE49-F238E27FC236}">
                <a16:creationId xmlns:a16="http://schemas.microsoft.com/office/drawing/2014/main" id="{24E17AF5-4D55-44AB-B2C6-4748969BE4D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2176" y="1003298"/>
            <a:ext cx="5238750" cy="3760643"/>
          </a:xfrm>
          <a:prstGeom prst="rect">
            <a:avLst/>
          </a:prstGeom>
          <a:noFill/>
          <a:ln>
            <a:noFill/>
          </a:ln>
        </p:spPr>
      </p:pic>
      <p:sp>
        <p:nvSpPr>
          <p:cNvPr id="6" name="TextBox 5">
            <a:extLst>
              <a:ext uri="{FF2B5EF4-FFF2-40B4-BE49-F238E27FC236}">
                <a16:creationId xmlns:a16="http://schemas.microsoft.com/office/drawing/2014/main" id="{568783A7-65A6-4DA3-BE8A-3E5E816F0EAE}"/>
              </a:ext>
            </a:extLst>
          </p:cNvPr>
          <p:cNvSpPr txBox="1"/>
          <p:nvPr/>
        </p:nvSpPr>
        <p:spPr>
          <a:xfrm>
            <a:off x="517525" y="5045958"/>
            <a:ext cx="5010150" cy="830997"/>
          </a:xfrm>
          <a:prstGeom prst="rect">
            <a:avLst/>
          </a:prstGeom>
          <a:noFill/>
        </p:spPr>
        <p:txBody>
          <a:bodyPr wrap="square">
            <a:spAutoFit/>
          </a:bodyPr>
          <a:lstStyle/>
          <a:p>
            <a:pPr algn="ctr"/>
            <a:r>
              <a:rPr lang="en-US" sz="1600" b="1" dirty="0">
                <a:effectLst/>
                <a:latin typeface="Times New Roman" panose="02020603050405020304" pitchFamily="18" charset="0"/>
                <a:ea typeface="SimSun" panose="02010600030101010101" pitchFamily="2" charset="-122"/>
              </a:rPr>
              <a:t>Fig.13</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Write_delay</a:t>
            </a:r>
            <a:r>
              <a:rPr lang="en-US" sz="1600" dirty="0">
                <a:effectLst/>
                <a:latin typeface="Times New Roman" panose="02020603050405020304" pitchFamily="18" charset="0"/>
                <a:ea typeface="SimSun" panose="02010600030101010101" pitchFamily="2" charset="-122"/>
              </a:rPr>
              <a:t> at </a:t>
            </a:r>
            <a:r>
              <a:rPr lang="en-US" sz="1600" dirty="0" err="1">
                <a:effectLst/>
                <a:latin typeface="Times New Roman" panose="02020603050405020304" pitchFamily="18" charset="0"/>
                <a:ea typeface="SimSun" panose="02010600030101010101" pitchFamily="2" charset="-122"/>
              </a:rPr>
              <a:t>at</a:t>
            </a:r>
            <a:r>
              <a:rPr lang="en-US" sz="1600" dirty="0">
                <a:effectLst/>
                <a:latin typeface="Times New Roman" panose="02020603050405020304" pitchFamily="18" charset="0"/>
                <a:ea typeface="SimSun" panose="02010600030101010101" pitchFamily="2" charset="-122"/>
              </a:rPr>
              <a:t> different Supply voltage and different </a:t>
            </a:r>
            <a:r>
              <a:rPr lang="en-US" sz="1600" dirty="0" err="1">
                <a:latin typeface="Times New Roman" panose="02020603050405020304" pitchFamily="18" charset="0"/>
                <a:ea typeface="SimSun" panose="02010600030101010101" pitchFamily="2" charset="-122"/>
              </a:rPr>
              <a:t>Pull_up</a:t>
            </a:r>
            <a:r>
              <a:rPr lang="en-US" sz="1600" dirty="0">
                <a:latin typeface="Times New Roman" panose="02020603050405020304" pitchFamily="18" charset="0"/>
                <a:ea typeface="SimSun" panose="02010600030101010101" pitchFamily="2" charset="-122"/>
              </a:rPr>
              <a:t> ratio</a:t>
            </a:r>
            <a:endParaRPr lang="en-IN" sz="1600" dirty="0">
              <a:effectLst/>
              <a:latin typeface="Times New Roman" panose="02020603050405020304" pitchFamily="18" charset="0"/>
              <a:ea typeface="SimSun" panose="02010600030101010101" pitchFamily="2" charset="-122"/>
            </a:endParaRPr>
          </a:p>
          <a:p>
            <a:pPr algn="just"/>
            <a:r>
              <a:rPr lang="en-US" sz="1600" dirty="0">
                <a:effectLst/>
                <a:latin typeface="Times New Roman" panose="02020603050405020304" pitchFamily="18" charset="0"/>
                <a:ea typeface="SimSun" panose="02010600030101010101" pitchFamily="2" charset="-122"/>
              </a:rPr>
              <a:t> </a:t>
            </a:r>
            <a:endParaRPr lang="en-IN" sz="1600" dirty="0">
              <a:effectLst/>
              <a:latin typeface="Times New Roman" panose="02020603050405020304" pitchFamily="18" charset="0"/>
              <a:ea typeface="SimSun" panose="02010600030101010101" pitchFamily="2" charset="-122"/>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2B725B-081C-42A5-A8EB-40F5FE74B6DC}"/>
                  </a:ext>
                </a:extLst>
              </p:cNvPr>
              <p:cNvSpPr txBox="1"/>
              <p:nvPr/>
            </p:nvSpPr>
            <p:spPr>
              <a:xfrm>
                <a:off x="5972176" y="5045958"/>
                <a:ext cx="5238750" cy="584775"/>
              </a:xfrm>
              <a:prstGeom prst="rect">
                <a:avLst/>
              </a:prstGeom>
              <a:noFill/>
            </p:spPr>
            <p:txBody>
              <a:bodyPr wrap="square">
                <a:spAutoFit/>
              </a:bodyPr>
              <a:lstStyle/>
              <a:p>
                <a:pPr algn="ctr"/>
                <a:r>
                  <a:rPr lang="en-US" sz="1600" b="1" dirty="0">
                    <a:effectLst/>
                    <a:latin typeface="Times New Roman" panose="02020603050405020304" pitchFamily="18" charset="0"/>
                    <a:ea typeface="SimSun" panose="02010600030101010101" pitchFamily="2" charset="-122"/>
                  </a:rPr>
                  <a:t>Fig.14</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Read_delay</a:t>
                </a:r>
                <a:r>
                  <a:rPr lang="en-US" sz="1600" dirty="0">
                    <a:effectLst/>
                    <a:latin typeface="Times New Roman" panose="02020603050405020304" pitchFamily="18" charset="0"/>
                    <a:ea typeface="SimSun" panose="02010600030101010101" pitchFamily="2" charset="-122"/>
                  </a:rPr>
                  <a:t> at various PR and </a:t>
                </a:r>
                <a14:m>
                  <m:oMath xmlns:m="http://schemas.openxmlformats.org/officeDocument/2006/math">
                    <m:sSub>
                      <m:sSubPr>
                        <m:ctrlPr>
                          <a:rPr lang="en-IN"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𝑉</m:t>
                        </m:r>
                      </m:e>
                      <m:sub>
                        <m:r>
                          <a:rPr lang="en-US" sz="1600" i="1">
                            <a:effectLst/>
                            <a:latin typeface="Cambria Math" panose="02040503050406030204" pitchFamily="18" charset="0"/>
                            <a:ea typeface="SimSun" panose="02010600030101010101" pitchFamily="2" charset="-122"/>
                          </a:rPr>
                          <m:t>𝑑𝑑</m:t>
                        </m:r>
                      </m:sub>
                    </m:sSub>
                  </m:oMath>
                </a14:m>
                <a:endParaRPr lang="en-IN" sz="1600" dirty="0">
                  <a:effectLst/>
                  <a:latin typeface="Times New Roman" panose="02020603050405020304" pitchFamily="18" charset="0"/>
                  <a:ea typeface="SimSun" panose="02010600030101010101" pitchFamily="2" charset="-122"/>
                </a:endParaRPr>
              </a:p>
              <a:p>
                <a:pPr algn="just"/>
                <a:r>
                  <a:rPr lang="en-US" sz="1600" dirty="0">
                    <a:effectLst/>
                    <a:latin typeface="Times New Roman" panose="02020603050405020304" pitchFamily="18" charset="0"/>
                    <a:ea typeface="SimSun" panose="02010600030101010101" pitchFamily="2" charset="-122"/>
                  </a:rPr>
                  <a:t> </a:t>
                </a:r>
                <a:endParaRPr lang="en-IN" sz="1600" dirty="0">
                  <a:effectLst/>
                  <a:latin typeface="Times New Roman" panose="02020603050405020304" pitchFamily="18" charset="0"/>
                  <a:ea typeface="SimSun" panose="02010600030101010101" pitchFamily="2" charset="-122"/>
                </a:endParaRPr>
              </a:p>
            </p:txBody>
          </p:sp>
        </mc:Choice>
        <mc:Fallback xmlns="">
          <p:sp>
            <p:nvSpPr>
              <p:cNvPr id="7" name="TextBox 6">
                <a:extLst>
                  <a:ext uri="{FF2B5EF4-FFF2-40B4-BE49-F238E27FC236}">
                    <a16:creationId xmlns:a16="http://schemas.microsoft.com/office/drawing/2014/main" id="{752B725B-081C-42A5-A8EB-40F5FE74B6DC}"/>
                  </a:ext>
                </a:extLst>
              </p:cNvPr>
              <p:cNvSpPr txBox="1">
                <a:spLocks noRot="1" noChangeAspect="1" noMove="1" noResize="1" noEditPoints="1" noAdjustHandles="1" noChangeArrowheads="1" noChangeShapeType="1" noTextEdit="1"/>
              </p:cNvSpPr>
              <p:nvPr/>
            </p:nvSpPr>
            <p:spPr>
              <a:xfrm>
                <a:off x="5972176" y="5045958"/>
                <a:ext cx="5238750" cy="584775"/>
              </a:xfrm>
              <a:prstGeom prst="rect">
                <a:avLst/>
              </a:prstGeom>
              <a:blipFill>
                <a:blip r:embed="rId4"/>
                <a:stretch>
                  <a:fillRect t="-3125"/>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50034CB3-F1A8-444B-95C4-C45AD4035F9B}"/>
              </a:ext>
            </a:extLst>
          </p:cNvPr>
          <p:cNvSpPr txBox="1"/>
          <p:nvPr/>
        </p:nvSpPr>
        <p:spPr>
          <a:xfrm>
            <a:off x="2746677" y="212436"/>
            <a:ext cx="6450997" cy="461665"/>
          </a:xfrm>
          <a:prstGeom prst="rect">
            <a:avLst/>
          </a:prstGeom>
          <a:noFill/>
        </p:spPr>
        <p:txBody>
          <a:bodyPr wrap="none" rtlCol="0">
            <a:spAutoFit/>
          </a:bodyPr>
          <a:lstStyle/>
          <a:p>
            <a:r>
              <a:rPr lang="en-US" sz="2400" b="1" dirty="0"/>
              <a:t>Read and Write Delay at Different Supply Voltage</a:t>
            </a:r>
            <a:endParaRPr lang="en-IN" sz="2400" b="1" dirty="0"/>
          </a:p>
        </p:txBody>
      </p:sp>
    </p:spTree>
    <p:extLst>
      <p:ext uri="{BB962C8B-B14F-4D97-AF65-F5344CB8AC3E}">
        <p14:creationId xmlns:p14="http://schemas.microsoft.com/office/powerpoint/2010/main" val="3697297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3E74E2-616D-4C24-BD3F-6CB0BF0FE74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3885" y="1246006"/>
            <a:ext cx="5291570" cy="3935594"/>
          </a:xfrm>
          <a:prstGeom prst="rect">
            <a:avLst/>
          </a:prstGeom>
          <a:noFill/>
          <a:ln>
            <a:noFill/>
          </a:ln>
        </p:spPr>
      </p:pic>
      <p:pic>
        <p:nvPicPr>
          <p:cNvPr id="6" name="Picture 5">
            <a:extLst>
              <a:ext uri="{FF2B5EF4-FFF2-40B4-BE49-F238E27FC236}">
                <a16:creationId xmlns:a16="http://schemas.microsoft.com/office/drawing/2014/main" id="{B7F87D23-8F4A-4606-97D2-F762FB4A875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544" y="1246006"/>
            <a:ext cx="5449455" cy="3935594"/>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6C6C8A-B38E-4629-9901-C84EA313327B}"/>
                  </a:ext>
                </a:extLst>
              </p:cNvPr>
              <p:cNvSpPr txBox="1"/>
              <p:nvPr/>
            </p:nvSpPr>
            <p:spPr>
              <a:xfrm>
                <a:off x="323271" y="5580570"/>
                <a:ext cx="6096000" cy="369332"/>
              </a:xfrm>
              <a:prstGeom prst="rect">
                <a:avLst/>
              </a:prstGeom>
              <a:noFill/>
            </p:spPr>
            <p:txBody>
              <a:bodyPr wrap="square">
                <a:spAutoFit/>
              </a:bodyPr>
              <a:lstStyle/>
              <a:p>
                <a:pPr algn="ctr"/>
                <a:r>
                  <a:rPr lang="en-US" sz="1800" b="1" dirty="0">
                    <a:effectLst/>
                    <a:latin typeface="Times New Roman" panose="02020603050405020304" pitchFamily="18" charset="0"/>
                    <a:ea typeface="SimSun" panose="02010600030101010101" pitchFamily="2" charset="-122"/>
                  </a:rPr>
                  <a:t>Fig. 15</a:t>
                </a:r>
                <a:r>
                  <a:rPr lang="en-US" sz="1800" dirty="0">
                    <a:effectLst/>
                    <a:latin typeface="Times New Roman" panose="02020603050405020304" pitchFamily="18" charset="0"/>
                    <a:ea typeface="SimSun" panose="02010600030101010101" pitchFamily="2" charset="-122"/>
                  </a:rPr>
                  <a:t> Average PD at different PR and </a:t>
                </a:r>
                <a14:m>
                  <m:oMath xmlns:m="http://schemas.openxmlformats.org/officeDocument/2006/math">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𝑉</m:t>
                        </m:r>
                      </m:e>
                      <m:sub>
                        <m:r>
                          <a:rPr lang="en-US" sz="1800" i="1">
                            <a:effectLst/>
                            <a:latin typeface="Cambria Math" panose="02040503050406030204" pitchFamily="18" charset="0"/>
                            <a:ea typeface="SimSun" panose="02010600030101010101" pitchFamily="2" charset="-122"/>
                          </a:rPr>
                          <m:t>𝑑𝑑</m:t>
                        </m:r>
                      </m:sub>
                    </m:sSub>
                  </m:oMath>
                </a14:m>
                <a:endParaRPr lang="en-IN" sz="2000" dirty="0">
                  <a:effectLst/>
                  <a:latin typeface="Times New Roman" panose="02020603050405020304" pitchFamily="18" charset="0"/>
                  <a:ea typeface="SimSun" panose="02010600030101010101" pitchFamily="2" charset="-122"/>
                </a:endParaRPr>
              </a:p>
            </p:txBody>
          </p:sp>
        </mc:Choice>
        <mc:Fallback xmlns="">
          <p:sp>
            <p:nvSpPr>
              <p:cNvPr id="7" name="TextBox 6">
                <a:extLst>
                  <a:ext uri="{FF2B5EF4-FFF2-40B4-BE49-F238E27FC236}">
                    <a16:creationId xmlns:a16="http://schemas.microsoft.com/office/drawing/2014/main" id="{FA6C6C8A-B38E-4629-9901-C84EA313327B}"/>
                  </a:ext>
                </a:extLst>
              </p:cNvPr>
              <p:cNvSpPr txBox="1">
                <a:spLocks noRot="1" noChangeAspect="1" noMove="1" noResize="1" noEditPoints="1" noAdjustHandles="1" noChangeArrowheads="1" noChangeShapeType="1" noTextEdit="1"/>
              </p:cNvSpPr>
              <p:nvPr/>
            </p:nvSpPr>
            <p:spPr>
              <a:xfrm>
                <a:off x="323271" y="5580570"/>
                <a:ext cx="6096000" cy="369332"/>
              </a:xfrm>
              <a:prstGeom prst="rect">
                <a:avLst/>
              </a:prstGeom>
              <a:blipFill>
                <a:blip r:embed="rId4"/>
                <a:stretch>
                  <a:fillRect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9868919-2628-4FA3-BC54-FF416C5F0208}"/>
                  </a:ext>
                </a:extLst>
              </p:cNvPr>
              <p:cNvSpPr txBox="1"/>
              <p:nvPr/>
            </p:nvSpPr>
            <p:spPr>
              <a:xfrm>
                <a:off x="5851670" y="5580570"/>
                <a:ext cx="6096000" cy="584775"/>
              </a:xfrm>
              <a:prstGeom prst="rect">
                <a:avLst/>
              </a:prstGeom>
              <a:noFill/>
            </p:spPr>
            <p:txBody>
              <a:bodyPr wrap="square">
                <a:spAutoFit/>
              </a:bodyPr>
              <a:lstStyle/>
              <a:p>
                <a:pPr algn="ctr"/>
                <a:r>
                  <a:rPr lang="en-US" sz="1600" b="1" dirty="0">
                    <a:effectLst/>
                    <a:latin typeface="Times New Roman" panose="02020603050405020304" pitchFamily="18" charset="0"/>
                    <a:ea typeface="SimSun" panose="02010600030101010101" pitchFamily="2" charset="-122"/>
                  </a:rPr>
                  <a:t>Fig.16</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Read_delay</a:t>
                </a:r>
                <a:r>
                  <a:rPr lang="en-US" sz="1600" dirty="0">
                    <a:effectLst/>
                    <a:latin typeface="Times New Roman" panose="02020603050405020304" pitchFamily="18" charset="0"/>
                    <a:ea typeface="SimSun" panose="02010600030101010101" pitchFamily="2" charset="-122"/>
                  </a:rPr>
                  <a:t> of 6T SRAM at various CR and </a:t>
                </a:r>
                <a14:m>
                  <m:oMath xmlns:m="http://schemas.openxmlformats.org/officeDocument/2006/math">
                    <m:sSub>
                      <m:sSubPr>
                        <m:ctrlPr>
                          <a:rPr lang="en-IN"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𝑉</m:t>
                        </m:r>
                      </m:e>
                      <m:sub>
                        <m:r>
                          <a:rPr lang="en-US" sz="1600" i="1">
                            <a:effectLst/>
                            <a:latin typeface="Cambria Math" panose="02040503050406030204" pitchFamily="18" charset="0"/>
                            <a:ea typeface="SimSun" panose="02010600030101010101" pitchFamily="2" charset="-122"/>
                          </a:rPr>
                          <m:t>𝑑𝑑</m:t>
                        </m:r>
                      </m:sub>
                    </m:sSub>
                  </m:oMath>
                </a14:m>
                <a:endParaRPr lang="en-IN" sz="1600" dirty="0">
                  <a:effectLst/>
                  <a:latin typeface="Times New Roman" panose="02020603050405020304" pitchFamily="18" charset="0"/>
                  <a:ea typeface="SimSun" panose="02010600030101010101" pitchFamily="2" charset="-122"/>
                </a:endParaRPr>
              </a:p>
              <a:p>
                <a:pPr algn="just"/>
                <a:r>
                  <a:rPr lang="en-US" sz="1600" dirty="0">
                    <a:effectLst/>
                    <a:latin typeface="Times New Roman" panose="02020603050405020304" pitchFamily="18" charset="0"/>
                    <a:ea typeface="SimSun" panose="02010600030101010101" pitchFamily="2" charset="-122"/>
                  </a:rPr>
                  <a:t> </a:t>
                </a:r>
                <a:endParaRPr lang="en-IN" sz="1600" dirty="0">
                  <a:effectLst/>
                  <a:latin typeface="Times New Roman" panose="02020603050405020304" pitchFamily="18" charset="0"/>
                  <a:ea typeface="SimSun" panose="02010600030101010101" pitchFamily="2" charset="-122"/>
                </a:endParaRPr>
              </a:p>
            </p:txBody>
          </p:sp>
        </mc:Choice>
        <mc:Fallback xmlns="">
          <p:sp>
            <p:nvSpPr>
              <p:cNvPr id="9" name="TextBox 8">
                <a:extLst>
                  <a:ext uri="{FF2B5EF4-FFF2-40B4-BE49-F238E27FC236}">
                    <a16:creationId xmlns:a16="http://schemas.microsoft.com/office/drawing/2014/main" id="{49868919-2628-4FA3-BC54-FF416C5F0208}"/>
                  </a:ext>
                </a:extLst>
              </p:cNvPr>
              <p:cNvSpPr txBox="1">
                <a:spLocks noRot="1" noChangeAspect="1" noMove="1" noResize="1" noEditPoints="1" noAdjustHandles="1" noChangeArrowheads="1" noChangeShapeType="1" noTextEdit="1"/>
              </p:cNvSpPr>
              <p:nvPr/>
            </p:nvSpPr>
            <p:spPr>
              <a:xfrm>
                <a:off x="5851670" y="5580570"/>
                <a:ext cx="6096000" cy="584775"/>
              </a:xfrm>
              <a:prstGeom prst="rect">
                <a:avLst/>
              </a:prstGeom>
              <a:blipFill>
                <a:blip r:embed="rId5"/>
                <a:stretch>
                  <a:fillRect t="-3125"/>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3A32CC82-0317-489C-9EF4-D2D176D5A55F}"/>
              </a:ext>
            </a:extLst>
          </p:cNvPr>
          <p:cNvSpPr txBox="1"/>
          <p:nvPr/>
        </p:nvSpPr>
        <p:spPr>
          <a:xfrm>
            <a:off x="1537853" y="354024"/>
            <a:ext cx="9116291" cy="461665"/>
          </a:xfrm>
          <a:prstGeom prst="rect">
            <a:avLst/>
          </a:prstGeom>
          <a:noFill/>
        </p:spPr>
        <p:txBody>
          <a:bodyPr wrap="square">
            <a:spAutoFit/>
          </a:bodyPr>
          <a:lstStyle/>
          <a:p>
            <a:r>
              <a:rPr lang="en-US" sz="2400" b="1" dirty="0" err="1"/>
              <a:t>Read_Delay</a:t>
            </a:r>
            <a:r>
              <a:rPr lang="en-US" sz="2400" b="1" dirty="0"/>
              <a:t> at and </a:t>
            </a:r>
            <a:r>
              <a:rPr lang="en-US" sz="2400" b="1" dirty="0" err="1"/>
              <a:t>Avg_Power</a:t>
            </a:r>
            <a:r>
              <a:rPr lang="en-US" sz="2400" b="1" dirty="0"/>
              <a:t> Dissipation at Different Supply Voltage</a:t>
            </a:r>
            <a:endParaRPr lang="en-IN"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2CDC-DED7-4DEC-9D71-F57FCF38E1E3}"/>
              </a:ext>
            </a:extLst>
          </p:cNvPr>
          <p:cNvSpPr>
            <a:spLocks noGrp="1"/>
          </p:cNvSpPr>
          <p:nvPr>
            <p:ph type="title"/>
          </p:nvPr>
        </p:nvSpPr>
        <p:spPr>
          <a:xfrm>
            <a:off x="645125" y="141241"/>
            <a:ext cx="9404723" cy="539931"/>
          </a:xfrm>
        </p:spPr>
        <p:txBody>
          <a:bodyPr>
            <a:noAutofit/>
          </a:bodyPr>
          <a:lstStyle/>
          <a:p>
            <a:pPr algn="ctr"/>
            <a:r>
              <a:rPr lang="en-US" sz="3600" b="1" dirty="0">
                <a:solidFill>
                  <a:srgbClr val="FF6600"/>
                </a:solidFill>
              </a:rPr>
              <a:t>CONTENT</a:t>
            </a:r>
            <a:endParaRPr lang="en-IN" sz="3600" b="1" dirty="0"/>
          </a:p>
        </p:txBody>
      </p:sp>
      <p:sp>
        <p:nvSpPr>
          <p:cNvPr id="3" name="Content Placeholder 2">
            <a:extLst>
              <a:ext uri="{FF2B5EF4-FFF2-40B4-BE49-F238E27FC236}">
                <a16:creationId xmlns:a16="http://schemas.microsoft.com/office/drawing/2014/main" id="{7CD54A62-3D87-4613-8E2D-1203D4F78CA5}"/>
              </a:ext>
            </a:extLst>
          </p:cNvPr>
          <p:cNvSpPr>
            <a:spLocks noGrp="1"/>
          </p:cNvSpPr>
          <p:nvPr>
            <p:ph idx="1"/>
          </p:nvPr>
        </p:nvSpPr>
        <p:spPr>
          <a:xfrm>
            <a:off x="874215" y="1303472"/>
            <a:ext cx="8946541" cy="4777931"/>
          </a:xfrm>
        </p:spPr>
        <p:txBody>
          <a:bodyPr>
            <a:noAutofit/>
          </a:bodyPr>
          <a:lstStyle/>
          <a:p>
            <a:r>
              <a:rPr lang="en-US" sz="2800" dirty="0"/>
              <a:t>Introduction</a:t>
            </a:r>
          </a:p>
          <a:p>
            <a:r>
              <a:rPr lang="en-IN" sz="2800" dirty="0"/>
              <a:t>Literature survey</a:t>
            </a:r>
          </a:p>
          <a:p>
            <a:r>
              <a:rPr lang="en-IN" sz="2800" dirty="0"/>
              <a:t>Work of current semester </a:t>
            </a:r>
          </a:p>
          <a:p>
            <a:r>
              <a:rPr lang="en-IN" sz="2800" dirty="0"/>
              <a:t>Simulation result</a:t>
            </a:r>
          </a:p>
          <a:p>
            <a:r>
              <a:rPr lang="en-IN" sz="2800" dirty="0"/>
              <a:t>Summary</a:t>
            </a:r>
          </a:p>
          <a:p>
            <a:r>
              <a:rPr lang="en-IN" sz="2800" dirty="0"/>
              <a:t>reference</a:t>
            </a:r>
          </a:p>
        </p:txBody>
      </p:sp>
    </p:spTree>
    <p:extLst>
      <p:ext uri="{BB962C8B-B14F-4D97-AF65-F5344CB8AC3E}">
        <p14:creationId xmlns:p14="http://schemas.microsoft.com/office/powerpoint/2010/main" val="4033826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BC7CDD-CA4D-4976-873D-1ECAB3E4D78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2891" y="1271657"/>
            <a:ext cx="5539509" cy="3920007"/>
          </a:xfrm>
          <a:prstGeom prst="rect">
            <a:avLst/>
          </a:prstGeom>
          <a:noFill/>
          <a:ln>
            <a:noFill/>
          </a:ln>
        </p:spPr>
      </p:pic>
      <p:pic>
        <p:nvPicPr>
          <p:cNvPr id="6" name="Picture 5">
            <a:extLst>
              <a:ext uri="{FF2B5EF4-FFF2-40B4-BE49-F238E27FC236}">
                <a16:creationId xmlns:a16="http://schemas.microsoft.com/office/drawing/2014/main" id="{E8D51B20-53D7-496C-B586-DEFF91ECB21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890" y="1312392"/>
            <a:ext cx="5486400" cy="3879272"/>
          </a:xfrm>
          <a:prstGeom prst="rect">
            <a:avLst/>
          </a:prstGeom>
          <a:noFill/>
          <a:ln>
            <a:no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C917A8-69CD-4B60-84F0-1A6B0B21E33E}"/>
                  </a:ext>
                </a:extLst>
              </p:cNvPr>
              <p:cNvSpPr txBox="1"/>
              <p:nvPr/>
            </p:nvSpPr>
            <p:spPr>
              <a:xfrm>
                <a:off x="327890" y="5638861"/>
                <a:ext cx="6096000" cy="338554"/>
              </a:xfrm>
              <a:prstGeom prst="rect">
                <a:avLst/>
              </a:prstGeom>
              <a:noFill/>
            </p:spPr>
            <p:txBody>
              <a:bodyPr wrap="square">
                <a:spAutoFit/>
              </a:bodyPr>
              <a:lstStyle/>
              <a:p>
                <a:pPr algn="ctr"/>
                <a:r>
                  <a:rPr lang="en-US" sz="1600" b="1" dirty="0">
                    <a:effectLst/>
                    <a:latin typeface="Times New Roman" panose="02020603050405020304" pitchFamily="18" charset="0"/>
                    <a:ea typeface="SimSun" panose="02010600030101010101" pitchFamily="2" charset="-122"/>
                  </a:rPr>
                  <a:t>Fig. 15</a:t>
                </a:r>
                <a:r>
                  <a:rPr lang="en-US" sz="1600" dirty="0">
                    <a:effectLst/>
                    <a:latin typeface="Times New Roman" panose="02020603050405020304" pitchFamily="18" charset="0"/>
                    <a:ea typeface="SimSun" panose="02010600030101010101" pitchFamily="2" charset="-122"/>
                  </a:rPr>
                  <a:t> Average PD at different CR and </a:t>
                </a:r>
                <a14:m>
                  <m:oMath xmlns:m="http://schemas.openxmlformats.org/officeDocument/2006/math">
                    <m:sSub>
                      <m:sSubPr>
                        <m:ctrlPr>
                          <a:rPr lang="en-IN"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𝑉</m:t>
                        </m:r>
                      </m:e>
                      <m:sub>
                        <m:r>
                          <a:rPr lang="en-US" sz="1600" i="1">
                            <a:effectLst/>
                            <a:latin typeface="Cambria Math" panose="02040503050406030204" pitchFamily="18" charset="0"/>
                            <a:ea typeface="SimSun" panose="02010600030101010101" pitchFamily="2" charset="-122"/>
                          </a:rPr>
                          <m:t>𝑑𝑑</m:t>
                        </m:r>
                      </m:sub>
                    </m:sSub>
                  </m:oMath>
                </a14:m>
                <a:endParaRPr lang="en-IN" sz="1600" dirty="0">
                  <a:effectLst/>
                  <a:latin typeface="Times New Roman" panose="02020603050405020304" pitchFamily="18" charset="0"/>
                  <a:ea typeface="SimSun" panose="02010600030101010101" pitchFamily="2" charset="-122"/>
                </a:endParaRPr>
              </a:p>
            </p:txBody>
          </p:sp>
        </mc:Choice>
        <mc:Fallback xmlns="">
          <p:sp>
            <p:nvSpPr>
              <p:cNvPr id="8" name="TextBox 7">
                <a:extLst>
                  <a:ext uri="{FF2B5EF4-FFF2-40B4-BE49-F238E27FC236}">
                    <a16:creationId xmlns:a16="http://schemas.microsoft.com/office/drawing/2014/main" id="{72C917A8-69CD-4B60-84F0-1A6B0B21E33E}"/>
                  </a:ext>
                </a:extLst>
              </p:cNvPr>
              <p:cNvSpPr txBox="1">
                <a:spLocks noRot="1" noChangeAspect="1" noMove="1" noResize="1" noEditPoints="1" noAdjustHandles="1" noChangeArrowheads="1" noChangeShapeType="1" noTextEdit="1"/>
              </p:cNvSpPr>
              <p:nvPr/>
            </p:nvSpPr>
            <p:spPr>
              <a:xfrm>
                <a:off x="327890" y="5638861"/>
                <a:ext cx="6096000" cy="338554"/>
              </a:xfrm>
              <a:prstGeom prst="rect">
                <a:avLst/>
              </a:prstGeom>
              <a:blipFill>
                <a:blip r:embed="rId4"/>
                <a:stretch>
                  <a:fillRect t="-5357" b="-214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85D23A4-EF59-45CB-88AD-5A8C73F1F441}"/>
                  </a:ext>
                </a:extLst>
              </p:cNvPr>
              <p:cNvSpPr txBox="1"/>
              <p:nvPr/>
            </p:nvSpPr>
            <p:spPr>
              <a:xfrm>
                <a:off x="6199909" y="5638861"/>
                <a:ext cx="5435600" cy="584775"/>
              </a:xfrm>
              <a:prstGeom prst="rect">
                <a:avLst/>
              </a:prstGeom>
              <a:noFill/>
            </p:spPr>
            <p:txBody>
              <a:bodyPr wrap="square">
                <a:spAutoFit/>
              </a:bodyPr>
              <a:lstStyle/>
              <a:p>
                <a:pPr algn="ctr"/>
                <a:r>
                  <a:rPr lang="en-US" sz="1600" b="1" dirty="0">
                    <a:effectLst/>
                    <a:latin typeface="Times New Roman" panose="02020603050405020304" pitchFamily="18" charset="0"/>
                    <a:ea typeface="SimSun" panose="02010600030101010101" pitchFamily="2" charset="-122"/>
                  </a:rPr>
                  <a:t>Fig.16</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Write_delay</a:t>
                </a:r>
                <a:r>
                  <a:rPr lang="en-US" sz="1600" dirty="0">
                    <a:effectLst/>
                    <a:latin typeface="Times New Roman" panose="02020603050405020304" pitchFamily="18" charset="0"/>
                    <a:ea typeface="SimSun" panose="02010600030101010101" pitchFamily="2" charset="-122"/>
                  </a:rPr>
                  <a:t> of 6T SRAM at various </a:t>
                </a:r>
                <a:r>
                  <a:rPr lang="en-US" sz="1600" dirty="0">
                    <a:latin typeface="Times New Roman" panose="02020603050405020304" pitchFamily="18" charset="0"/>
                    <a:ea typeface="SimSun" panose="02010600030101010101" pitchFamily="2" charset="-122"/>
                  </a:rPr>
                  <a:t>C</a:t>
                </a:r>
                <a:r>
                  <a:rPr lang="en-US" sz="1600" dirty="0">
                    <a:effectLst/>
                    <a:latin typeface="Times New Roman" panose="02020603050405020304" pitchFamily="18" charset="0"/>
                    <a:ea typeface="SimSun" panose="02010600030101010101" pitchFamily="2" charset="-122"/>
                  </a:rPr>
                  <a:t>R and </a:t>
                </a:r>
                <a14:m>
                  <m:oMath xmlns:m="http://schemas.openxmlformats.org/officeDocument/2006/math">
                    <m:sSub>
                      <m:sSubPr>
                        <m:ctrlPr>
                          <a:rPr lang="en-IN"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𝑉</m:t>
                        </m:r>
                      </m:e>
                      <m:sub>
                        <m:r>
                          <a:rPr lang="en-US" sz="1600" i="1">
                            <a:effectLst/>
                            <a:latin typeface="Cambria Math" panose="02040503050406030204" pitchFamily="18" charset="0"/>
                            <a:ea typeface="SimSun" panose="02010600030101010101" pitchFamily="2" charset="-122"/>
                          </a:rPr>
                          <m:t>𝑑𝑑</m:t>
                        </m:r>
                      </m:sub>
                    </m:sSub>
                  </m:oMath>
                </a14:m>
                <a:endParaRPr lang="en-IN" sz="1600" dirty="0">
                  <a:effectLst/>
                  <a:latin typeface="Times New Roman" panose="02020603050405020304" pitchFamily="18" charset="0"/>
                  <a:ea typeface="SimSun" panose="02010600030101010101" pitchFamily="2" charset="-122"/>
                </a:endParaRPr>
              </a:p>
              <a:p>
                <a:pPr algn="just"/>
                <a:r>
                  <a:rPr lang="en-US" sz="1600" dirty="0">
                    <a:effectLst/>
                    <a:latin typeface="Times New Roman" panose="02020603050405020304" pitchFamily="18" charset="0"/>
                    <a:ea typeface="SimSun" panose="02010600030101010101" pitchFamily="2" charset="-122"/>
                  </a:rPr>
                  <a:t> </a:t>
                </a:r>
                <a:endParaRPr lang="en-IN" sz="1600" dirty="0">
                  <a:effectLst/>
                  <a:latin typeface="Times New Roman" panose="02020603050405020304" pitchFamily="18" charset="0"/>
                  <a:ea typeface="SimSun" panose="02010600030101010101" pitchFamily="2" charset="-122"/>
                </a:endParaRPr>
              </a:p>
            </p:txBody>
          </p:sp>
        </mc:Choice>
        <mc:Fallback xmlns="">
          <p:sp>
            <p:nvSpPr>
              <p:cNvPr id="10" name="TextBox 9">
                <a:extLst>
                  <a:ext uri="{FF2B5EF4-FFF2-40B4-BE49-F238E27FC236}">
                    <a16:creationId xmlns:a16="http://schemas.microsoft.com/office/drawing/2014/main" id="{285D23A4-EF59-45CB-88AD-5A8C73F1F441}"/>
                  </a:ext>
                </a:extLst>
              </p:cNvPr>
              <p:cNvSpPr txBox="1">
                <a:spLocks noRot="1" noChangeAspect="1" noMove="1" noResize="1" noEditPoints="1" noAdjustHandles="1" noChangeArrowheads="1" noChangeShapeType="1" noTextEdit="1"/>
              </p:cNvSpPr>
              <p:nvPr/>
            </p:nvSpPr>
            <p:spPr>
              <a:xfrm>
                <a:off x="6199909" y="5638861"/>
                <a:ext cx="5435600" cy="584775"/>
              </a:xfrm>
              <a:prstGeom prst="rect">
                <a:avLst/>
              </a:prstGeom>
              <a:blipFill>
                <a:blip r:embed="rId5"/>
                <a:stretch>
                  <a:fillRect t="-3125"/>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73E03346-769E-41C4-AB82-515A960999F9}"/>
              </a:ext>
            </a:extLst>
          </p:cNvPr>
          <p:cNvSpPr txBox="1"/>
          <p:nvPr/>
        </p:nvSpPr>
        <p:spPr>
          <a:xfrm>
            <a:off x="1641763" y="403531"/>
            <a:ext cx="9116291" cy="461665"/>
          </a:xfrm>
          <a:prstGeom prst="rect">
            <a:avLst/>
          </a:prstGeom>
          <a:noFill/>
        </p:spPr>
        <p:txBody>
          <a:bodyPr wrap="square">
            <a:spAutoFit/>
          </a:bodyPr>
          <a:lstStyle/>
          <a:p>
            <a:r>
              <a:rPr lang="en-US" sz="2400" b="1" dirty="0" err="1"/>
              <a:t>Write_Delay</a:t>
            </a:r>
            <a:r>
              <a:rPr lang="en-US" sz="2400" b="1" dirty="0"/>
              <a:t> at and </a:t>
            </a:r>
            <a:r>
              <a:rPr lang="en-US" sz="2400" b="1" dirty="0" err="1"/>
              <a:t>Avg_Power</a:t>
            </a:r>
            <a:r>
              <a:rPr lang="en-US" sz="2400" b="1" dirty="0"/>
              <a:t> Dissipation at Different Supply Voltage</a:t>
            </a:r>
            <a:endParaRPr lang="en-IN"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BE09E-73F3-493F-B651-FB04BDAEA8B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9204" y="887896"/>
            <a:ext cx="6523380" cy="4193689"/>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7F7647-8E79-429C-9CF4-A013230BCA33}"/>
                  </a:ext>
                </a:extLst>
              </p:cNvPr>
              <p:cNvSpPr txBox="1"/>
              <p:nvPr/>
            </p:nvSpPr>
            <p:spPr>
              <a:xfrm>
                <a:off x="2789582" y="5081585"/>
                <a:ext cx="6102626" cy="677108"/>
              </a:xfrm>
              <a:prstGeom prst="rect">
                <a:avLst/>
              </a:prstGeom>
              <a:noFill/>
            </p:spPr>
            <p:txBody>
              <a:bodyPr wrap="square">
                <a:spAutoFit/>
              </a:bodyPr>
              <a:lstStyle/>
              <a:p>
                <a:pPr marL="0" marR="0" algn="ctr">
                  <a:spcBef>
                    <a:spcPts val="0"/>
                  </a:spcBef>
                  <a:spcAft>
                    <a:spcPts val="0"/>
                  </a:spcAft>
                </a:pPr>
                <a:r>
                  <a:rPr lang="en-US" sz="1800" b="1" dirty="0">
                    <a:effectLst/>
                    <a:latin typeface="Times New Roman" panose="02020603050405020304" pitchFamily="18" charset="0"/>
                    <a:ea typeface="SimSun" panose="02010600030101010101" pitchFamily="2" charset="-122"/>
                  </a:rPr>
                  <a:t>Fig. 19</a:t>
                </a:r>
                <a:r>
                  <a:rPr lang="en-US" sz="1800" dirty="0">
                    <a:effectLst/>
                    <a:latin typeface="Times New Roman" panose="02020603050405020304" pitchFamily="18" charset="0"/>
                    <a:ea typeface="SimSun" panose="02010600030101010101" pitchFamily="2" charset="-122"/>
                  </a:rPr>
                  <a:t> Variation of SNM_H and SNM_R at different </a:t>
                </a:r>
                <a14:m>
                  <m:oMath xmlns:m="http://schemas.openxmlformats.org/officeDocument/2006/math">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𝑉</m:t>
                        </m:r>
                      </m:e>
                      <m:sub>
                        <m:r>
                          <a:rPr lang="en-US" sz="1800" i="1">
                            <a:effectLst/>
                            <a:latin typeface="Cambria Math" panose="02040503050406030204" pitchFamily="18" charset="0"/>
                            <a:ea typeface="SimSun" panose="02010600030101010101" pitchFamily="2" charset="-122"/>
                          </a:rPr>
                          <m:t>𝑑𝑑</m:t>
                        </m:r>
                      </m:sub>
                    </m:sSub>
                  </m:oMath>
                </a14:m>
                <a:endParaRPr lang="en-US" sz="2000" dirty="0">
                  <a:effectLst/>
                  <a:latin typeface="Times New Roman" panose="02020603050405020304" pitchFamily="18" charset="0"/>
                  <a:ea typeface="SimSun" panose="02010600030101010101" pitchFamily="2" charset="-122"/>
                </a:endParaRPr>
              </a:p>
              <a:p>
                <a:pPr marL="0" marR="0" algn="ctr">
                  <a:spcBef>
                    <a:spcPts val="0"/>
                  </a:spcBef>
                  <a:spcAft>
                    <a:spcPts val="0"/>
                  </a:spcAft>
                </a:pPr>
                <a:r>
                  <a:rPr lang="en-US" sz="2000" dirty="0">
                    <a:effectLst/>
                    <a:latin typeface="Times New Roman" panose="02020603050405020304" pitchFamily="18" charset="0"/>
                    <a:ea typeface="SimSun" panose="02010600030101010101" pitchFamily="2" charset="-122"/>
                  </a:rPr>
                  <a:t> </a:t>
                </a:r>
              </a:p>
            </p:txBody>
          </p:sp>
        </mc:Choice>
        <mc:Fallback xmlns="">
          <p:sp>
            <p:nvSpPr>
              <p:cNvPr id="4" name="TextBox 3">
                <a:extLst>
                  <a:ext uri="{FF2B5EF4-FFF2-40B4-BE49-F238E27FC236}">
                    <a16:creationId xmlns:a16="http://schemas.microsoft.com/office/drawing/2014/main" id="{BD7F7647-8E79-429C-9CF4-A013230BCA33}"/>
                  </a:ext>
                </a:extLst>
              </p:cNvPr>
              <p:cNvSpPr txBox="1">
                <a:spLocks noRot="1" noChangeAspect="1" noMove="1" noResize="1" noEditPoints="1" noAdjustHandles="1" noChangeArrowheads="1" noChangeShapeType="1" noTextEdit="1"/>
              </p:cNvSpPr>
              <p:nvPr/>
            </p:nvSpPr>
            <p:spPr>
              <a:xfrm>
                <a:off x="2789582" y="5081585"/>
                <a:ext cx="6102626" cy="677108"/>
              </a:xfrm>
              <a:prstGeom prst="rect">
                <a:avLst/>
              </a:prstGeom>
              <a:blipFill>
                <a:blip r:embed="rId3"/>
                <a:stretch>
                  <a:fillRect t="-540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EB78AD4-5CD1-47D0-B34B-F0F56FE94A97}"/>
              </a:ext>
            </a:extLst>
          </p:cNvPr>
          <p:cNvSpPr txBox="1"/>
          <p:nvPr/>
        </p:nvSpPr>
        <p:spPr>
          <a:xfrm>
            <a:off x="1657762" y="210788"/>
            <a:ext cx="8297913" cy="523220"/>
          </a:xfrm>
          <a:prstGeom prst="rect">
            <a:avLst/>
          </a:prstGeom>
          <a:noFill/>
        </p:spPr>
        <p:txBody>
          <a:bodyPr wrap="none" rtlCol="0">
            <a:spAutoFit/>
          </a:bodyPr>
          <a:lstStyle/>
          <a:p>
            <a:r>
              <a:rPr lang="en-US" sz="2800" b="1" dirty="0">
                <a:solidFill>
                  <a:srgbClr val="FF0000"/>
                </a:solidFill>
              </a:rPr>
              <a:t>SNM_H and SNM_R Variation with Supply Voltage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1CD0DB3-304F-4683-A2FB-DE7B898C948E}"/>
                  </a:ext>
                </a:extLst>
              </p:cNvPr>
              <p:cNvSpPr txBox="1"/>
              <p:nvPr/>
            </p:nvSpPr>
            <p:spPr>
              <a:xfrm>
                <a:off x="901147" y="1895135"/>
                <a:ext cx="8547654" cy="2554545"/>
              </a:xfrm>
              <a:prstGeom prst="rect">
                <a:avLst/>
              </a:prstGeom>
              <a:noFill/>
            </p:spPr>
            <p:txBody>
              <a:bodyPr wrap="square">
                <a:spAutoFit/>
              </a:bodyPr>
              <a:lstStyle/>
              <a:p>
                <a:pPr algn="just"/>
                <a:r>
                  <a:rPr lang="en-US" sz="2000" dirty="0">
                    <a:latin typeface="Times New Roman" panose="02020603050405020304" pitchFamily="18" charset="0"/>
                    <a:ea typeface="SimSun" panose="02010600030101010101" pitchFamily="2" charset="-122"/>
                  </a:rPr>
                  <a:t>T</a:t>
                </a:r>
                <a:r>
                  <a:rPr lang="en-US" sz="2000" dirty="0">
                    <a:effectLst/>
                    <a:latin typeface="Times New Roman" panose="02020603050405020304" pitchFamily="18" charset="0"/>
                    <a:ea typeface="SimSun" panose="02010600030101010101" pitchFamily="2" charset="-122"/>
                  </a:rPr>
                  <a:t>he 6T SRAM cell was subjected to comprehensive stability analysis at 180nm technology in industry recognized EDA tool Cadence (Virtuoso). As we reduce the supply voltages from 1.8V to 0.9V  the average power dissipation is reduce to around 92% but at the same time the </a:t>
                </a:r>
                <a:r>
                  <a:rPr lang="en-US" sz="2000" dirty="0" err="1">
                    <a:effectLst/>
                    <a:latin typeface="Times New Roman" panose="02020603050405020304" pitchFamily="18" charset="0"/>
                    <a:ea typeface="SimSun" panose="02010600030101010101" pitchFamily="2" charset="-122"/>
                  </a:rPr>
                  <a:t>Write_Delay</a:t>
                </a:r>
                <a:r>
                  <a:rPr lang="en-US" sz="2000" dirty="0">
                    <a:effectLst/>
                    <a:latin typeface="Times New Roman" panose="02020603050405020304" pitchFamily="18" charset="0"/>
                    <a:ea typeface="SimSun" panose="02010600030101010101" pitchFamily="2" charset="-122"/>
                  </a:rPr>
                  <a:t> almost become double and there is around 8 times increase in </a:t>
                </a:r>
                <a:r>
                  <a:rPr lang="en-US" sz="2000" dirty="0" err="1">
                    <a:effectLst/>
                    <a:latin typeface="Times New Roman" panose="02020603050405020304" pitchFamily="18" charset="0"/>
                    <a:ea typeface="SimSun" panose="02010600030101010101" pitchFamily="2" charset="-122"/>
                  </a:rPr>
                  <a:t>Read_Delay</a:t>
                </a:r>
                <a:r>
                  <a:rPr lang="en-US" sz="2000" dirty="0">
                    <a:effectLst/>
                    <a:latin typeface="Times New Roman" panose="02020603050405020304" pitchFamily="18" charset="0"/>
                    <a:ea typeface="SimSun" panose="02010600030101010101" pitchFamily="2" charset="-122"/>
                  </a:rPr>
                  <a:t>. SNM_H of the SRAM _Cell increases with the increase in the </a:t>
                </a:r>
                <a14:m>
                  <m:oMath xmlns:m="http://schemas.openxmlformats.org/officeDocument/2006/math">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𝑑𝑑</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000" dirty="0">
                    <a:effectLst/>
                    <a:latin typeface="Times New Roman" panose="02020603050405020304" pitchFamily="18" charset="0"/>
                    <a:ea typeface="SimSun" panose="02010600030101010101" pitchFamily="2" charset="-122"/>
                  </a:rPr>
                  <a:t> As we increase the CR and PR avg PD also increases. As a result there will always be a trade-off between the parameters mentioned here for SoC computers are used</a:t>
                </a:r>
                <a:endParaRPr lang="en-US" sz="2000" dirty="0"/>
              </a:p>
            </p:txBody>
          </p:sp>
        </mc:Choice>
        <mc:Fallback xmlns="">
          <p:sp>
            <p:nvSpPr>
              <p:cNvPr id="3" name="TextBox 2">
                <a:extLst>
                  <a:ext uri="{FF2B5EF4-FFF2-40B4-BE49-F238E27FC236}">
                    <a16:creationId xmlns:a16="http://schemas.microsoft.com/office/drawing/2014/main" id="{31CD0DB3-304F-4683-A2FB-DE7B898C948E}"/>
                  </a:ext>
                </a:extLst>
              </p:cNvPr>
              <p:cNvSpPr txBox="1">
                <a:spLocks noRot="1" noChangeAspect="1" noMove="1" noResize="1" noEditPoints="1" noAdjustHandles="1" noChangeArrowheads="1" noChangeShapeType="1" noTextEdit="1"/>
              </p:cNvSpPr>
              <p:nvPr/>
            </p:nvSpPr>
            <p:spPr>
              <a:xfrm>
                <a:off x="901147" y="1895135"/>
                <a:ext cx="8547654" cy="2554545"/>
              </a:xfrm>
              <a:prstGeom prst="rect">
                <a:avLst/>
              </a:prstGeom>
              <a:blipFill>
                <a:blip r:embed="rId2"/>
                <a:stretch>
                  <a:fillRect l="-785" t="-1432" r="-713" b="-33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18AA31E-EB87-417D-8C86-F4B9BD0D3EBB}"/>
              </a:ext>
            </a:extLst>
          </p:cNvPr>
          <p:cNvSpPr txBox="1"/>
          <p:nvPr/>
        </p:nvSpPr>
        <p:spPr>
          <a:xfrm>
            <a:off x="3843130" y="1007165"/>
            <a:ext cx="2021515" cy="584775"/>
          </a:xfrm>
          <a:prstGeom prst="rect">
            <a:avLst/>
          </a:prstGeom>
          <a:noFill/>
        </p:spPr>
        <p:txBody>
          <a:bodyPr wrap="none" rtlCol="0">
            <a:spAutoFit/>
          </a:bodyPr>
          <a:lstStyle/>
          <a:p>
            <a:r>
              <a:rPr lang="en-US" sz="3200" b="1" dirty="0">
                <a:solidFill>
                  <a:srgbClr val="FF0000"/>
                </a:solidFill>
              </a:rPr>
              <a:t>SUMMARY</a:t>
            </a:r>
          </a:p>
        </p:txBody>
      </p:sp>
    </p:spTree>
    <p:extLst>
      <p:ext uri="{BB962C8B-B14F-4D97-AF65-F5344CB8AC3E}">
        <p14:creationId xmlns:p14="http://schemas.microsoft.com/office/powerpoint/2010/main" val="141724025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5ACD-3566-4B53-8239-170A0D83BD4B}"/>
              </a:ext>
            </a:extLst>
          </p:cNvPr>
          <p:cNvSpPr>
            <a:spLocks noGrp="1"/>
          </p:cNvSpPr>
          <p:nvPr>
            <p:ph type="title"/>
          </p:nvPr>
        </p:nvSpPr>
        <p:spPr>
          <a:xfrm>
            <a:off x="1169987" y="100670"/>
            <a:ext cx="8947522" cy="985180"/>
          </a:xfrm>
        </p:spPr>
        <p:txBody>
          <a:bodyPr anchor="ctr">
            <a:normAutofit/>
          </a:bodyPr>
          <a:lstStyle/>
          <a:p>
            <a:pPr algn="ctr"/>
            <a:r>
              <a:rPr lang="en-US" sz="2800" b="1" dirty="0">
                <a:latin typeface="Times New Roman" panose="02020603050405020304" pitchFamily="18" charset="0"/>
                <a:cs typeface="Times New Roman" panose="02020603050405020304" pitchFamily="18" charset="0"/>
              </a:rPr>
              <a:t>Reference</a:t>
            </a:r>
            <a:endParaRPr lang="en-IN" sz="28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9AAE7D9-C392-4C77-8656-74BE49099378}"/>
              </a:ext>
            </a:extLst>
          </p:cNvPr>
          <p:cNvSpPr txBox="1"/>
          <p:nvPr/>
        </p:nvSpPr>
        <p:spPr>
          <a:xfrm>
            <a:off x="3048000" y="3246643"/>
            <a:ext cx="6096000" cy="369332"/>
          </a:xfrm>
          <a:prstGeom prst="rect">
            <a:avLst/>
          </a:prstGeom>
          <a:noFill/>
        </p:spPr>
        <p:txBody>
          <a:bodyPr wrap="square">
            <a:spAutoFit/>
          </a:bodyPr>
          <a:lstStyle/>
          <a:p>
            <a:pPr marL="406400" indent="-406400" algn="just"/>
            <a:r>
              <a:rPr lang="en-US"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p:txBody>
      </p:sp>
      <p:sp>
        <p:nvSpPr>
          <p:cNvPr id="11" name="TextBox 10">
            <a:extLst>
              <a:ext uri="{FF2B5EF4-FFF2-40B4-BE49-F238E27FC236}">
                <a16:creationId xmlns:a16="http://schemas.microsoft.com/office/drawing/2014/main" id="{18009E41-69F9-4293-B7D3-E2E812B28983}"/>
              </a:ext>
            </a:extLst>
          </p:cNvPr>
          <p:cNvSpPr txBox="1"/>
          <p:nvPr/>
        </p:nvSpPr>
        <p:spPr>
          <a:xfrm>
            <a:off x="3048000" y="3246643"/>
            <a:ext cx="6096000" cy="369332"/>
          </a:xfrm>
          <a:prstGeom prst="rect">
            <a:avLst/>
          </a:prstGeom>
          <a:noFill/>
        </p:spPr>
        <p:txBody>
          <a:bodyPr wrap="square">
            <a:spAutoFit/>
          </a:bodyPr>
          <a:lstStyle/>
          <a:p>
            <a:pPr marL="406400" indent="-406400" algn="just"/>
            <a:r>
              <a:rPr lang="en-US"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p:txBody>
      </p:sp>
      <p:sp>
        <p:nvSpPr>
          <p:cNvPr id="15" name="TextBox 14">
            <a:extLst>
              <a:ext uri="{FF2B5EF4-FFF2-40B4-BE49-F238E27FC236}">
                <a16:creationId xmlns:a16="http://schemas.microsoft.com/office/drawing/2014/main" id="{80D3CDFC-1704-48DD-8EEC-396D15B8CB32}"/>
              </a:ext>
            </a:extLst>
          </p:cNvPr>
          <p:cNvSpPr txBox="1"/>
          <p:nvPr/>
        </p:nvSpPr>
        <p:spPr>
          <a:xfrm>
            <a:off x="1000124" y="1177350"/>
            <a:ext cx="9867901" cy="4524315"/>
          </a:xfrm>
          <a:prstGeom prst="rect">
            <a:avLst/>
          </a:prstGeom>
          <a:noFill/>
        </p:spPr>
        <p:txBody>
          <a:bodyPr wrap="square">
            <a:spAutoFit/>
          </a:bodyPr>
          <a:lstStyle/>
          <a:p>
            <a:pPr marL="406400" indent="-406400" algn="just"/>
            <a:r>
              <a:rPr lang="en-US" dirty="0">
                <a:effectLst/>
                <a:latin typeface="Times New Roman" panose="02020603050405020304" pitchFamily="18" charset="0"/>
                <a:ea typeface="SimSun" panose="02010600030101010101" pitchFamily="2" charset="-122"/>
              </a:rPr>
              <a:t>[1]	O. </a:t>
            </a:r>
            <a:r>
              <a:rPr lang="en-US" dirty="0" err="1">
                <a:effectLst/>
                <a:latin typeface="Times New Roman" panose="02020603050405020304" pitchFamily="18" charset="0"/>
                <a:ea typeface="SimSun" panose="02010600030101010101" pitchFamily="2" charset="-122"/>
              </a:rPr>
              <a:t>Mutlu</a:t>
            </a:r>
            <a:r>
              <a:rPr lang="en-US" dirty="0">
                <a:effectLst/>
                <a:latin typeface="Times New Roman" panose="02020603050405020304" pitchFamily="18" charset="0"/>
                <a:ea typeface="SimSun" panose="02010600030101010101" pitchFamily="2" charset="-122"/>
              </a:rPr>
              <a:t>, “Rethinking Memory System Design,” pp. 1–3, 2017, </a:t>
            </a:r>
            <a:r>
              <a:rPr lang="en-US" dirty="0" err="1">
                <a:effectLst/>
                <a:latin typeface="Times New Roman" panose="02020603050405020304" pitchFamily="18" charset="0"/>
                <a:ea typeface="SimSun" panose="02010600030101010101" pitchFamily="2" charset="-122"/>
              </a:rPr>
              <a:t>doi</a:t>
            </a:r>
            <a:r>
              <a:rPr lang="en-US" dirty="0">
                <a:effectLst/>
                <a:latin typeface="Times New Roman" panose="02020603050405020304" pitchFamily="18" charset="0"/>
                <a:ea typeface="SimSun" panose="02010600030101010101" pitchFamily="2" charset="-122"/>
              </a:rPr>
              <a:t>: 10.1109/mst.2016.12.</a:t>
            </a:r>
          </a:p>
          <a:p>
            <a:pPr marL="406400" indent="-406400" algn="just"/>
            <a:endParaRPr lang="en-IN" dirty="0">
              <a:effectLst/>
              <a:latin typeface="Times New Roman" panose="02020603050405020304" pitchFamily="18" charset="0"/>
              <a:ea typeface="SimSun" panose="02010600030101010101" pitchFamily="2" charset="-122"/>
            </a:endParaRPr>
          </a:p>
          <a:p>
            <a:pPr marL="406400" indent="-406400" algn="just"/>
            <a:r>
              <a:rPr lang="en-US" dirty="0">
                <a:effectLst/>
                <a:latin typeface="Times New Roman" panose="02020603050405020304" pitchFamily="18" charset="0"/>
                <a:ea typeface="SimSun" panose="02010600030101010101" pitchFamily="2" charset="-122"/>
              </a:rPr>
              <a:t>[2]	V. Singh, S. K. Singh, and R. Kapoor, “Static Noise Margin Analysis of 6T SRAM,” </a:t>
            </a:r>
            <a:r>
              <a:rPr lang="en-US" i="1" dirty="0">
                <a:effectLst/>
                <a:latin typeface="Times New Roman" panose="02020603050405020304" pitchFamily="18" charset="0"/>
                <a:ea typeface="SimSun" panose="02010600030101010101" pitchFamily="2" charset="-122"/>
              </a:rPr>
              <a:t>2020 IEEE Int. Conf. </a:t>
            </a:r>
            <a:r>
              <a:rPr lang="en-US" i="1" dirty="0" err="1">
                <a:effectLst/>
                <a:latin typeface="Times New Roman" panose="02020603050405020304" pitchFamily="18" charset="0"/>
                <a:ea typeface="SimSun" panose="02010600030101010101" pitchFamily="2" charset="-122"/>
              </a:rPr>
              <a:t>Innov</a:t>
            </a:r>
            <a:r>
              <a:rPr lang="en-US" i="1" dirty="0">
                <a:effectLst/>
                <a:latin typeface="Times New Roman" panose="02020603050405020304" pitchFamily="18" charset="0"/>
                <a:ea typeface="SimSun" panose="02010600030101010101" pitchFamily="2" charset="-122"/>
              </a:rPr>
              <a:t>. Technol. INOCON 2020</a:t>
            </a:r>
            <a:r>
              <a:rPr lang="en-US" dirty="0">
                <a:effectLst/>
                <a:latin typeface="Times New Roman" panose="02020603050405020304" pitchFamily="18" charset="0"/>
                <a:ea typeface="SimSun" panose="02010600030101010101" pitchFamily="2" charset="-122"/>
              </a:rPr>
              <a:t>, pp. 6–9, 2020, </a:t>
            </a:r>
            <a:r>
              <a:rPr lang="en-US" dirty="0" err="1">
                <a:effectLst/>
                <a:latin typeface="Times New Roman" panose="02020603050405020304" pitchFamily="18" charset="0"/>
                <a:ea typeface="SimSun" panose="02010600030101010101" pitchFamily="2" charset="-122"/>
              </a:rPr>
              <a:t>doi</a:t>
            </a:r>
            <a:r>
              <a:rPr lang="en-US" dirty="0">
                <a:effectLst/>
                <a:latin typeface="Times New Roman" panose="02020603050405020304" pitchFamily="18" charset="0"/>
                <a:ea typeface="SimSun" panose="02010600030101010101" pitchFamily="2" charset="-122"/>
              </a:rPr>
              <a:t>: 10.1109/INOCON50539.2020.9298431.</a:t>
            </a:r>
          </a:p>
          <a:p>
            <a:pPr marL="406400" indent="-406400" algn="just"/>
            <a:endParaRPr lang="en-IN" dirty="0">
              <a:effectLst/>
              <a:latin typeface="Times New Roman" panose="02020603050405020304" pitchFamily="18" charset="0"/>
              <a:ea typeface="SimSun" panose="02010600030101010101" pitchFamily="2" charset="-122"/>
            </a:endParaRPr>
          </a:p>
          <a:p>
            <a:pPr marL="406400" indent="-406400" algn="just"/>
            <a:r>
              <a:rPr lang="en-US" dirty="0">
                <a:effectLst/>
                <a:latin typeface="Times New Roman" panose="02020603050405020304" pitchFamily="18" charset="0"/>
                <a:ea typeface="SimSun" panose="02010600030101010101" pitchFamily="2" charset="-122"/>
              </a:rPr>
              <a:t>[3]	R. Barth, “ITRS Commodity Memory Roadmap,” pp. 3–5, 2009.</a:t>
            </a:r>
          </a:p>
          <a:p>
            <a:pPr marL="406400" indent="-406400" algn="just"/>
            <a:endParaRPr lang="en-IN" dirty="0">
              <a:effectLst/>
              <a:latin typeface="Times New Roman" panose="02020603050405020304" pitchFamily="18" charset="0"/>
              <a:ea typeface="SimSun" panose="02010600030101010101" pitchFamily="2" charset="-122"/>
            </a:endParaRPr>
          </a:p>
          <a:p>
            <a:pPr marL="406400" indent="-406400" algn="just"/>
            <a:r>
              <a:rPr lang="en-US" dirty="0">
                <a:effectLst/>
                <a:latin typeface="Times New Roman" panose="02020603050405020304" pitchFamily="18" charset="0"/>
                <a:ea typeface="SimSun" panose="02010600030101010101" pitchFamily="2" charset="-122"/>
              </a:rPr>
              <a:t>[4]	Y. Berg, O. </a:t>
            </a:r>
            <a:r>
              <a:rPr lang="en-US" dirty="0" err="1">
                <a:effectLst/>
                <a:latin typeface="Times New Roman" panose="02020603050405020304" pitchFamily="18" charset="0"/>
                <a:ea typeface="SimSun" panose="02010600030101010101" pitchFamily="2" charset="-122"/>
              </a:rPr>
              <a:t>Mirmotahari</a:t>
            </a:r>
            <a:r>
              <a:rPr lang="en-US" dirty="0">
                <a:effectLst/>
                <a:latin typeface="Times New Roman" panose="02020603050405020304" pitchFamily="18" charset="0"/>
                <a:ea typeface="SimSun" panose="02010600030101010101" pitchFamily="2" charset="-122"/>
              </a:rPr>
              <a:t>, J. G. </a:t>
            </a:r>
            <a:r>
              <a:rPr lang="en-US" dirty="0" err="1">
                <a:effectLst/>
                <a:latin typeface="Times New Roman" panose="02020603050405020304" pitchFamily="18" charset="0"/>
                <a:ea typeface="SimSun" panose="02010600030101010101" pitchFamily="2" charset="-122"/>
              </a:rPr>
              <a:t>Lomsdalen</a:t>
            </a:r>
            <a:r>
              <a:rPr lang="en-US" dirty="0">
                <a:effectLst/>
                <a:latin typeface="Times New Roman" panose="02020603050405020304" pitchFamily="18" charset="0"/>
                <a:ea typeface="SimSun" panose="02010600030101010101" pitchFamily="2" charset="-122"/>
              </a:rPr>
              <a:t>, and S. </a:t>
            </a:r>
            <a:r>
              <a:rPr lang="en-US" dirty="0" err="1">
                <a:effectLst/>
                <a:latin typeface="Times New Roman" panose="02020603050405020304" pitchFamily="18" charset="0"/>
                <a:ea typeface="SimSun" panose="02010600030101010101" pitchFamily="2" charset="-122"/>
              </a:rPr>
              <a:t>Aunet</a:t>
            </a:r>
            <a:r>
              <a:rPr lang="en-US" dirty="0">
                <a:effectLst/>
                <a:latin typeface="Times New Roman" panose="02020603050405020304" pitchFamily="18" charset="0"/>
                <a:ea typeface="SimSun" panose="02010600030101010101" pitchFamily="2" charset="-122"/>
              </a:rPr>
              <a:t>, “High speed ultra low voltage CMOS inverter,” </a:t>
            </a:r>
            <a:r>
              <a:rPr lang="en-US" i="1" dirty="0">
                <a:effectLst/>
                <a:latin typeface="Times New Roman" panose="02020603050405020304" pitchFamily="18" charset="0"/>
                <a:ea typeface="SimSun" panose="02010600030101010101" pitchFamily="2" charset="-122"/>
              </a:rPr>
              <a:t>Proc. - IEEE </a:t>
            </a:r>
            <a:r>
              <a:rPr lang="en-US" i="1" dirty="0" err="1">
                <a:effectLst/>
                <a:latin typeface="Times New Roman" panose="02020603050405020304" pitchFamily="18" charset="0"/>
                <a:ea typeface="SimSun" panose="02010600030101010101" pitchFamily="2" charset="-122"/>
              </a:rPr>
              <a:t>Comput</a:t>
            </a:r>
            <a:r>
              <a:rPr lang="en-US" i="1" dirty="0">
                <a:effectLst/>
                <a:latin typeface="Times New Roman" panose="02020603050405020304" pitchFamily="18" charset="0"/>
                <a:ea typeface="SimSun" panose="02010600030101010101" pitchFamily="2" charset="-122"/>
              </a:rPr>
              <a:t>. Soc. </a:t>
            </a:r>
            <a:r>
              <a:rPr lang="en-US" i="1" dirty="0" err="1">
                <a:effectLst/>
                <a:latin typeface="Times New Roman" panose="02020603050405020304" pitchFamily="18" charset="0"/>
                <a:ea typeface="SimSun" panose="02010600030101010101" pitchFamily="2" charset="-122"/>
              </a:rPr>
              <a:t>Annu</a:t>
            </a:r>
            <a:r>
              <a:rPr lang="en-US" i="1" dirty="0">
                <a:effectLst/>
                <a:latin typeface="Times New Roman" panose="02020603050405020304" pitchFamily="18" charset="0"/>
                <a:ea typeface="SimSun" panose="02010600030101010101" pitchFamily="2" charset="-122"/>
              </a:rPr>
              <a:t>. </a:t>
            </a:r>
            <a:r>
              <a:rPr lang="en-US" i="1" dirty="0" err="1">
                <a:effectLst/>
                <a:latin typeface="Times New Roman" panose="02020603050405020304" pitchFamily="18" charset="0"/>
                <a:ea typeface="SimSun" panose="02010600030101010101" pitchFamily="2" charset="-122"/>
              </a:rPr>
              <a:t>Symp</a:t>
            </a:r>
            <a:r>
              <a:rPr lang="en-US" i="1" dirty="0">
                <a:effectLst/>
                <a:latin typeface="Times New Roman" panose="02020603050405020304" pitchFamily="18" charset="0"/>
                <a:ea typeface="SimSun" panose="02010600030101010101" pitchFamily="2" charset="-122"/>
              </a:rPr>
              <a:t>. VLSI Trends VLSI Technol. Des. ISVLSI 2008</a:t>
            </a:r>
            <a:r>
              <a:rPr lang="en-US" dirty="0">
                <a:effectLst/>
                <a:latin typeface="Times New Roman" panose="02020603050405020304" pitchFamily="18" charset="0"/>
                <a:ea typeface="SimSun" panose="02010600030101010101" pitchFamily="2" charset="-122"/>
              </a:rPr>
              <a:t>, pp. 122–127, 2008, </a:t>
            </a:r>
            <a:r>
              <a:rPr lang="en-US" dirty="0" err="1">
                <a:effectLst/>
                <a:latin typeface="Times New Roman" panose="02020603050405020304" pitchFamily="18" charset="0"/>
                <a:ea typeface="SimSun" panose="02010600030101010101" pitchFamily="2" charset="-122"/>
              </a:rPr>
              <a:t>doi</a:t>
            </a:r>
            <a:r>
              <a:rPr lang="en-US" dirty="0">
                <a:effectLst/>
                <a:latin typeface="Times New Roman" panose="02020603050405020304" pitchFamily="18" charset="0"/>
                <a:ea typeface="SimSun" panose="02010600030101010101" pitchFamily="2" charset="-122"/>
              </a:rPr>
              <a:t>: 10.1109/ISVLSI.2008.23.</a:t>
            </a:r>
          </a:p>
          <a:p>
            <a:pPr marL="406400" indent="-406400" algn="just"/>
            <a:endParaRPr lang="en-IN" dirty="0">
              <a:effectLst/>
              <a:latin typeface="Times New Roman" panose="02020603050405020304" pitchFamily="18" charset="0"/>
              <a:ea typeface="SimSun" panose="02010600030101010101" pitchFamily="2" charset="-122"/>
            </a:endParaRPr>
          </a:p>
          <a:p>
            <a:pPr marL="406400" indent="-406400" algn="just"/>
            <a:r>
              <a:rPr lang="en-US" dirty="0">
                <a:effectLst/>
                <a:latin typeface="Times New Roman" panose="02020603050405020304" pitchFamily="18" charset="0"/>
                <a:ea typeface="SimSun" panose="02010600030101010101" pitchFamily="2" charset="-122"/>
              </a:rPr>
              <a:t>[5]	B. Dennington, “Low power design from technology challenge to great products,” </a:t>
            </a:r>
            <a:r>
              <a:rPr lang="en-US" i="1" dirty="0">
                <a:effectLst/>
                <a:latin typeface="Times New Roman" panose="02020603050405020304" pitchFamily="18" charset="0"/>
                <a:ea typeface="SimSun" panose="02010600030101010101" pitchFamily="2" charset="-122"/>
              </a:rPr>
              <a:t>Proc. Int. </a:t>
            </a:r>
            <a:r>
              <a:rPr lang="en-US" i="1" dirty="0" err="1">
                <a:effectLst/>
                <a:latin typeface="Times New Roman" panose="02020603050405020304" pitchFamily="18" charset="0"/>
                <a:ea typeface="SimSun" panose="02010600030101010101" pitchFamily="2" charset="-122"/>
              </a:rPr>
              <a:t>Symp</a:t>
            </a:r>
            <a:r>
              <a:rPr lang="en-US" i="1" dirty="0">
                <a:effectLst/>
                <a:latin typeface="Times New Roman" panose="02020603050405020304" pitchFamily="18" charset="0"/>
                <a:ea typeface="SimSun" panose="02010600030101010101" pitchFamily="2" charset="-122"/>
              </a:rPr>
              <a:t>. Low Power Electron. Des.</a:t>
            </a:r>
            <a:r>
              <a:rPr lang="en-US" dirty="0">
                <a:effectLst/>
                <a:latin typeface="Times New Roman" panose="02020603050405020304" pitchFamily="18" charset="0"/>
                <a:ea typeface="SimSun" panose="02010600030101010101" pitchFamily="2" charset="-122"/>
              </a:rPr>
              <a:t>, vol. 2006, p. 213, 2006, </a:t>
            </a:r>
            <a:r>
              <a:rPr lang="en-US" dirty="0" err="1">
                <a:effectLst/>
                <a:latin typeface="Times New Roman" panose="02020603050405020304" pitchFamily="18" charset="0"/>
                <a:ea typeface="SimSun" panose="02010600030101010101" pitchFamily="2" charset="-122"/>
              </a:rPr>
              <a:t>doi</a:t>
            </a:r>
            <a:r>
              <a:rPr lang="en-US" dirty="0">
                <a:effectLst/>
                <a:latin typeface="Times New Roman" panose="02020603050405020304" pitchFamily="18" charset="0"/>
                <a:ea typeface="SimSun" panose="02010600030101010101" pitchFamily="2" charset="-122"/>
              </a:rPr>
              <a:t>: 10.1145/1165573.1165625.</a:t>
            </a:r>
          </a:p>
          <a:p>
            <a:pPr marL="406400" indent="-406400" algn="just"/>
            <a:endParaRPr lang="en-IN" dirty="0">
              <a:effectLst/>
              <a:latin typeface="Times New Roman" panose="02020603050405020304" pitchFamily="18" charset="0"/>
              <a:ea typeface="SimSun" panose="02010600030101010101" pitchFamily="2" charset="-122"/>
            </a:endParaRPr>
          </a:p>
          <a:p>
            <a:pPr marL="406400" indent="-406400" algn="just"/>
            <a:r>
              <a:rPr lang="en-US" dirty="0">
                <a:effectLst/>
                <a:latin typeface="Times New Roman" panose="02020603050405020304" pitchFamily="18" charset="0"/>
                <a:ea typeface="SimSun" panose="02010600030101010101" pitchFamily="2" charset="-122"/>
              </a:rPr>
              <a:t>[6]	A. Kumar, “SRAM cell design with minimum number of transistor,” </a:t>
            </a:r>
            <a:r>
              <a:rPr lang="en-US" i="1" dirty="0">
                <a:effectLst/>
                <a:latin typeface="Times New Roman" panose="02020603050405020304" pitchFamily="18" charset="0"/>
                <a:ea typeface="SimSun" panose="02010600030101010101" pitchFamily="2" charset="-122"/>
              </a:rPr>
              <a:t>2014 Recent Adv. Eng. </a:t>
            </a:r>
            <a:r>
              <a:rPr lang="en-US" i="1" dirty="0" err="1">
                <a:effectLst/>
                <a:latin typeface="Times New Roman" panose="02020603050405020304" pitchFamily="18" charset="0"/>
                <a:ea typeface="SimSun" panose="02010600030101010101" pitchFamily="2" charset="-122"/>
              </a:rPr>
              <a:t>Comput</a:t>
            </a:r>
            <a:r>
              <a:rPr lang="en-US" i="1" dirty="0">
                <a:effectLst/>
                <a:latin typeface="Times New Roman" panose="02020603050405020304" pitchFamily="18" charset="0"/>
                <a:ea typeface="SimSun" panose="02010600030101010101" pitchFamily="2" charset="-122"/>
              </a:rPr>
              <a:t>. Sci. RAECS 2014</a:t>
            </a:r>
            <a:r>
              <a:rPr lang="en-US" dirty="0">
                <a:effectLst/>
                <a:latin typeface="Times New Roman" panose="02020603050405020304" pitchFamily="18" charset="0"/>
                <a:ea typeface="SimSun" panose="02010600030101010101" pitchFamily="2" charset="-122"/>
              </a:rPr>
              <a:t>, pp. 6–8, 2014, </a:t>
            </a:r>
            <a:r>
              <a:rPr lang="en-US" dirty="0" err="1">
                <a:effectLst/>
                <a:latin typeface="Times New Roman" panose="02020603050405020304" pitchFamily="18" charset="0"/>
                <a:ea typeface="SimSun" panose="02010600030101010101" pitchFamily="2" charset="-122"/>
              </a:rPr>
              <a:t>doi</a:t>
            </a:r>
            <a:r>
              <a:rPr lang="en-US" dirty="0">
                <a:effectLst/>
                <a:latin typeface="Times New Roman" panose="02020603050405020304" pitchFamily="18" charset="0"/>
                <a:ea typeface="SimSun" panose="02010600030101010101" pitchFamily="2" charset="-122"/>
              </a:rPr>
              <a:t>: 10.1109/RAECS.2014.6799510.</a:t>
            </a:r>
            <a:endParaRPr lang="en-IN"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598896816"/>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194A47-EC3E-460A-92F6-45AFC2501659}"/>
              </a:ext>
            </a:extLst>
          </p:cNvPr>
          <p:cNvSpPr txBox="1"/>
          <p:nvPr/>
        </p:nvSpPr>
        <p:spPr>
          <a:xfrm>
            <a:off x="581025" y="1049446"/>
            <a:ext cx="10629900" cy="5262979"/>
          </a:xfrm>
          <a:prstGeom prst="rect">
            <a:avLst/>
          </a:prstGeom>
          <a:noFill/>
        </p:spPr>
        <p:txBody>
          <a:bodyPr wrap="square">
            <a:spAutoFit/>
          </a:bodyPr>
          <a:lstStyle/>
          <a:p>
            <a:pPr marL="406400" indent="-406400" algn="just"/>
            <a:r>
              <a:rPr lang="en-US" sz="1600" dirty="0">
                <a:effectLst/>
                <a:latin typeface="Times New Roman" panose="02020603050405020304" pitchFamily="18" charset="0"/>
                <a:ea typeface="SimSun" panose="02010600030101010101" pitchFamily="2" charset="-122"/>
              </a:rPr>
              <a:t>[7]	V. </a:t>
            </a:r>
            <a:r>
              <a:rPr lang="en-US" sz="1600" dirty="0" err="1">
                <a:effectLst/>
                <a:latin typeface="Times New Roman" panose="02020603050405020304" pitchFamily="18" charset="0"/>
                <a:ea typeface="SimSun" panose="02010600030101010101" pitchFamily="2" charset="-122"/>
              </a:rPr>
              <a:t>Rukkumani</a:t>
            </a:r>
            <a:r>
              <a:rPr lang="en-US" sz="1600" dirty="0">
                <a:effectLst/>
                <a:latin typeface="Times New Roman" panose="02020603050405020304" pitchFamily="18" charset="0"/>
                <a:ea typeface="SimSun" panose="02010600030101010101" pitchFamily="2" charset="-122"/>
              </a:rPr>
              <a:t>, M. </a:t>
            </a:r>
            <a:r>
              <a:rPr lang="en-US" sz="1600" dirty="0" err="1">
                <a:effectLst/>
                <a:latin typeface="Times New Roman" panose="02020603050405020304" pitchFamily="18" charset="0"/>
                <a:ea typeface="SimSun" panose="02010600030101010101" pitchFamily="2" charset="-122"/>
              </a:rPr>
              <a:t>Saravanakumar</a:t>
            </a:r>
            <a:r>
              <a:rPr lang="en-US" sz="1600" dirty="0">
                <a:effectLst/>
                <a:latin typeface="Times New Roman" panose="02020603050405020304" pitchFamily="18" charset="0"/>
                <a:ea typeface="SimSun" panose="02010600030101010101" pitchFamily="2" charset="-122"/>
              </a:rPr>
              <a:t>, and K. Srinivasan, “Design and analysis of SRAM cells for power reduction using low power techniques,” </a:t>
            </a:r>
            <a:r>
              <a:rPr lang="en-US" sz="1600" i="1" dirty="0">
                <a:effectLst/>
                <a:latin typeface="Times New Roman" panose="02020603050405020304" pitchFamily="18" charset="0"/>
                <a:ea typeface="SimSun" panose="02010600030101010101" pitchFamily="2" charset="-122"/>
              </a:rPr>
              <a:t>IEEE Reg. 10 </a:t>
            </a:r>
            <a:r>
              <a:rPr lang="en-US" sz="1600" i="1" dirty="0" err="1">
                <a:effectLst/>
                <a:latin typeface="Times New Roman" panose="02020603050405020304" pitchFamily="18" charset="0"/>
                <a:ea typeface="SimSun" panose="02010600030101010101" pitchFamily="2" charset="-122"/>
              </a:rPr>
              <a:t>Annu</a:t>
            </a:r>
            <a:r>
              <a:rPr lang="en-US" sz="1600" i="1" dirty="0">
                <a:effectLst/>
                <a:latin typeface="Times New Roman" panose="02020603050405020304" pitchFamily="18" charset="0"/>
                <a:ea typeface="SimSun" panose="02010600030101010101" pitchFamily="2" charset="-122"/>
              </a:rPr>
              <a:t>. Int. Conf. Proceedings/TENCON</a:t>
            </a:r>
            <a:r>
              <a:rPr lang="en-US" sz="1600" dirty="0">
                <a:effectLst/>
                <a:latin typeface="Times New Roman" panose="02020603050405020304" pitchFamily="18" charset="0"/>
                <a:ea typeface="SimSun" panose="02010600030101010101" pitchFamily="2" charset="-122"/>
              </a:rPr>
              <a:t>, pp. 30583062,2017,doi:10.1109/TENCON.2016.78409.</a:t>
            </a:r>
          </a:p>
          <a:p>
            <a:pPr marL="406400" indent="-406400" algn="just"/>
            <a:endParaRPr lang="en-IN" sz="1600" dirty="0">
              <a:effectLst/>
              <a:latin typeface="Times New Roman" panose="02020603050405020304" pitchFamily="18" charset="0"/>
              <a:ea typeface="SimSun" panose="02010600030101010101" pitchFamily="2" charset="-122"/>
            </a:endParaRPr>
          </a:p>
          <a:p>
            <a:pPr marL="406400" indent="-406400" algn="just"/>
            <a:r>
              <a:rPr lang="en-US" sz="1600" dirty="0">
                <a:effectLst/>
                <a:latin typeface="Times New Roman" panose="02020603050405020304" pitchFamily="18" charset="0"/>
                <a:ea typeface="SimSun" panose="02010600030101010101" pitchFamily="2" charset="-122"/>
              </a:rPr>
              <a:t>[8]	K. Sharma and M. Mehta, “Design and Performance Analysis of 6T SRAM on 130 nm Technology,” pp. 363–368, 2019.</a:t>
            </a:r>
          </a:p>
          <a:p>
            <a:pPr marL="406400" indent="-406400" algn="just"/>
            <a:endParaRPr lang="en-IN" sz="1600" dirty="0">
              <a:effectLst/>
              <a:latin typeface="Times New Roman" panose="02020603050405020304" pitchFamily="18" charset="0"/>
              <a:ea typeface="SimSun" panose="02010600030101010101" pitchFamily="2" charset="-122"/>
            </a:endParaRPr>
          </a:p>
          <a:p>
            <a:pPr marL="406400" indent="-406400" algn="just"/>
            <a:r>
              <a:rPr lang="en-US" sz="1600" dirty="0">
                <a:effectLst/>
                <a:latin typeface="Times New Roman" panose="02020603050405020304" pitchFamily="18" charset="0"/>
                <a:ea typeface="SimSun" panose="02010600030101010101" pitchFamily="2" charset="-122"/>
              </a:rPr>
              <a:t>[9]	A. </a:t>
            </a:r>
            <a:r>
              <a:rPr lang="en-US" sz="1600" dirty="0" err="1">
                <a:effectLst/>
                <a:latin typeface="Times New Roman" panose="02020603050405020304" pitchFamily="18" charset="0"/>
                <a:ea typeface="SimSun" panose="02010600030101010101" pitchFamily="2" charset="-122"/>
              </a:rPr>
              <a:t>Chandras</a:t>
            </a:r>
            <a:r>
              <a:rPr lang="en-US" sz="1600" dirty="0">
                <a:effectLst/>
                <a:latin typeface="Times New Roman" panose="02020603050405020304" pitchFamily="18" charset="0"/>
                <a:ea typeface="SimSun" panose="02010600030101010101" pitchFamily="2" charset="-122"/>
              </a:rPr>
              <a:t> and V. S. Kanchana </a:t>
            </a:r>
            <a:r>
              <a:rPr lang="en-US" sz="1600" dirty="0" err="1">
                <a:effectLst/>
                <a:latin typeface="Times New Roman" panose="02020603050405020304" pitchFamily="18" charset="0"/>
                <a:ea typeface="SimSun" panose="02010600030101010101" pitchFamily="2" charset="-122"/>
              </a:rPr>
              <a:t>Bhaaskaran</a:t>
            </a:r>
            <a:r>
              <a:rPr lang="en-US" sz="1600" dirty="0">
                <a:effectLst/>
                <a:latin typeface="Times New Roman" panose="02020603050405020304" pitchFamily="18" charset="0"/>
                <a:ea typeface="SimSun" panose="02010600030101010101" pitchFamily="2" charset="-122"/>
              </a:rPr>
              <a:t>, “Sensing schemes of sense amplifier for single-ended SRAM,” </a:t>
            </a:r>
            <a:r>
              <a:rPr lang="en-US" sz="1600" i="1" dirty="0">
                <a:effectLst/>
                <a:latin typeface="Times New Roman" panose="02020603050405020304" pitchFamily="18" charset="0"/>
                <a:ea typeface="SimSun" panose="02010600030101010101" pitchFamily="2" charset="-122"/>
              </a:rPr>
              <a:t>2017 Int. Conf. Nextgen Electron. Technol. Silicon to Software, ICNETS2 2017</a:t>
            </a:r>
            <a:r>
              <a:rPr lang="en-US" sz="1600" dirty="0">
                <a:effectLst/>
                <a:latin typeface="Times New Roman" panose="02020603050405020304" pitchFamily="18" charset="0"/>
                <a:ea typeface="SimSun" panose="02010600030101010101" pitchFamily="2" charset="-122"/>
              </a:rPr>
              <a:t>, pp. 379–384, 2017, </a:t>
            </a:r>
            <a:r>
              <a:rPr lang="en-US" sz="1600" dirty="0" err="1">
                <a:effectLst/>
                <a:latin typeface="Times New Roman" panose="02020603050405020304" pitchFamily="18" charset="0"/>
                <a:ea typeface="SimSun" panose="02010600030101010101" pitchFamily="2" charset="-122"/>
              </a:rPr>
              <a:t>doi</a:t>
            </a:r>
            <a:r>
              <a:rPr lang="en-US" sz="1600" dirty="0">
                <a:effectLst/>
                <a:latin typeface="Times New Roman" panose="02020603050405020304" pitchFamily="18" charset="0"/>
                <a:ea typeface="SimSun" panose="02010600030101010101" pitchFamily="2" charset="-122"/>
              </a:rPr>
              <a:t>: 10.1109/ICNETS2.2017.8067964.</a:t>
            </a:r>
          </a:p>
          <a:p>
            <a:pPr marL="406400" indent="-406400" algn="just"/>
            <a:endParaRPr lang="en-IN" sz="1600" dirty="0">
              <a:effectLst/>
              <a:latin typeface="Times New Roman" panose="02020603050405020304" pitchFamily="18" charset="0"/>
              <a:ea typeface="SimSun" panose="02010600030101010101" pitchFamily="2" charset="-122"/>
            </a:endParaRPr>
          </a:p>
          <a:p>
            <a:pPr marL="406400" indent="-406400" algn="just"/>
            <a:r>
              <a:rPr lang="en-US" sz="1600" dirty="0">
                <a:effectLst/>
                <a:latin typeface="Times New Roman" panose="02020603050405020304" pitchFamily="18" charset="0"/>
                <a:ea typeface="SimSun" panose="02010600030101010101" pitchFamily="2" charset="-122"/>
              </a:rPr>
              <a:t>[10]	A. T. Do, Z. H. Kong, and K. S. Yeo, “Hybrid-mode SRAM sense amplifiers: New approach on transistor sizing,” </a:t>
            </a:r>
            <a:r>
              <a:rPr lang="en-US" sz="1600" i="1" dirty="0">
                <a:effectLst/>
                <a:latin typeface="Times New Roman" panose="02020603050405020304" pitchFamily="18" charset="0"/>
                <a:ea typeface="SimSun" panose="02010600030101010101" pitchFamily="2" charset="-122"/>
              </a:rPr>
              <a:t>IEEE Trans. Circuits Syst. II Express Briefs</a:t>
            </a:r>
            <a:r>
              <a:rPr lang="en-US" sz="1600" dirty="0">
                <a:effectLst/>
                <a:latin typeface="Times New Roman" panose="02020603050405020304" pitchFamily="18" charset="0"/>
                <a:ea typeface="SimSun" panose="02010600030101010101" pitchFamily="2" charset="-122"/>
              </a:rPr>
              <a:t>, vol. 55, no. 10, pp. 986–990, 2008, </a:t>
            </a:r>
            <a:r>
              <a:rPr lang="en-US" sz="1600" dirty="0" err="1">
                <a:effectLst/>
                <a:latin typeface="Times New Roman" panose="02020603050405020304" pitchFamily="18" charset="0"/>
                <a:ea typeface="SimSun" panose="02010600030101010101" pitchFamily="2" charset="-122"/>
              </a:rPr>
              <a:t>doi</a:t>
            </a:r>
            <a:r>
              <a:rPr lang="en-US" sz="1600" dirty="0">
                <a:effectLst/>
                <a:latin typeface="Times New Roman" panose="02020603050405020304" pitchFamily="18" charset="0"/>
                <a:ea typeface="SimSun" panose="02010600030101010101" pitchFamily="2" charset="-122"/>
              </a:rPr>
              <a:t>: 10.1109/TCSII.2008.2001965.</a:t>
            </a:r>
          </a:p>
          <a:p>
            <a:pPr marL="406400" indent="-406400" algn="just"/>
            <a:endParaRPr lang="en-IN" sz="1600" dirty="0">
              <a:effectLst/>
              <a:latin typeface="Times New Roman" panose="02020603050405020304" pitchFamily="18" charset="0"/>
              <a:ea typeface="SimSun" panose="02010600030101010101" pitchFamily="2" charset="-122"/>
            </a:endParaRPr>
          </a:p>
          <a:p>
            <a:pPr marL="406400" indent="-406400" algn="just"/>
            <a:r>
              <a:rPr lang="en-US" sz="1600" dirty="0">
                <a:effectLst/>
                <a:latin typeface="Times New Roman" panose="02020603050405020304" pitchFamily="18" charset="0"/>
                <a:ea typeface="SimSun" panose="02010600030101010101" pitchFamily="2" charset="-122"/>
              </a:rPr>
              <a:t>[11]	A. S. Rajput, M. </a:t>
            </a:r>
            <a:r>
              <a:rPr lang="en-US" sz="1600" dirty="0" err="1">
                <a:effectLst/>
                <a:latin typeface="Times New Roman" panose="02020603050405020304" pitchFamily="18" charset="0"/>
                <a:ea typeface="SimSun" panose="02010600030101010101" pitchFamily="2" charset="-122"/>
              </a:rPr>
              <a:t>Pattanaik</a:t>
            </a:r>
            <a:r>
              <a:rPr lang="en-US" sz="1600" dirty="0">
                <a:effectLst/>
                <a:latin typeface="Times New Roman" panose="02020603050405020304" pitchFamily="18" charset="0"/>
                <a:ea typeface="SimSun" panose="02010600030101010101" pitchFamily="2" charset="-122"/>
              </a:rPr>
              <a:t>, and R. Tiwari, “Estimation of Static Noise Margin by Butterfly Method using Curve-Fitting Technique,” </a:t>
            </a:r>
            <a:r>
              <a:rPr lang="en-US" sz="1600" i="1" dirty="0">
                <a:effectLst/>
                <a:latin typeface="Times New Roman" panose="02020603050405020304" pitchFamily="18" charset="0"/>
                <a:ea typeface="SimSun" panose="02010600030101010101" pitchFamily="2" charset="-122"/>
              </a:rPr>
              <a:t>J. Act. </a:t>
            </a:r>
            <a:r>
              <a:rPr lang="en-US" sz="1600" i="1" dirty="0" err="1">
                <a:effectLst/>
                <a:latin typeface="Times New Roman" panose="02020603050405020304" pitchFamily="18" charset="0"/>
                <a:ea typeface="SimSun" panose="02010600030101010101" pitchFamily="2" charset="-122"/>
              </a:rPr>
              <a:t>Passiv</a:t>
            </a:r>
            <a:r>
              <a:rPr lang="en-US" sz="1600" i="1" dirty="0">
                <a:effectLst/>
                <a:latin typeface="Times New Roman" panose="02020603050405020304" pitchFamily="18" charset="0"/>
                <a:ea typeface="SimSun" panose="02010600030101010101" pitchFamily="2" charset="-122"/>
              </a:rPr>
              <a:t>. Electron. Devices</a:t>
            </a:r>
            <a:r>
              <a:rPr lang="en-US" sz="1600" dirty="0">
                <a:effectLst/>
                <a:latin typeface="Times New Roman" panose="02020603050405020304" pitchFamily="18" charset="0"/>
                <a:ea typeface="SimSun" panose="02010600030101010101" pitchFamily="2" charset="-122"/>
              </a:rPr>
              <a:t>, vol. 13, no. 1, pp. 1–9, 2018.</a:t>
            </a:r>
          </a:p>
          <a:p>
            <a:pPr marL="406400" indent="-406400" algn="just"/>
            <a:endParaRPr lang="en-IN" sz="1600" dirty="0">
              <a:effectLst/>
              <a:latin typeface="Times New Roman" panose="02020603050405020304" pitchFamily="18" charset="0"/>
              <a:ea typeface="SimSun" panose="02010600030101010101" pitchFamily="2" charset="-122"/>
            </a:endParaRPr>
          </a:p>
          <a:p>
            <a:pPr marL="406400" indent="-406400" algn="just"/>
            <a:r>
              <a:rPr lang="en-US" sz="1600" dirty="0">
                <a:effectLst/>
                <a:latin typeface="Times New Roman" panose="02020603050405020304" pitchFamily="18" charset="0"/>
                <a:ea typeface="SimSun" panose="02010600030101010101" pitchFamily="2" charset="-122"/>
              </a:rPr>
              <a:t>[12]	M. Yao, M. F. Cabanas-Holmen, and E. H. Cannon, “Direct Measurement Structure of SRAM SNM,” pp. 273–276.</a:t>
            </a:r>
          </a:p>
          <a:p>
            <a:pPr marL="406400" indent="-406400" algn="just"/>
            <a:endParaRPr lang="en-IN" sz="1600" dirty="0">
              <a:effectLst/>
              <a:latin typeface="Times New Roman" panose="02020603050405020304" pitchFamily="18" charset="0"/>
              <a:ea typeface="SimSun" panose="02010600030101010101" pitchFamily="2" charset="-122"/>
            </a:endParaRPr>
          </a:p>
          <a:p>
            <a:pPr marL="406400" indent="-406400" algn="just"/>
            <a:r>
              <a:rPr lang="en-US" sz="1600" dirty="0">
                <a:effectLst/>
                <a:latin typeface="Times New Roman" panose="02020603050405020304" pitchFamily="18" charset="0"/>
                <a:ea typeface="SimSun" panose="02010600030101010101" pitchFamily="2" charset="-122"/>
              </a:rPr>
              <a:t>[13]	G. Torrens, B. </a:t>
            </a:r>
            <a:r>
              <a:rPr lang="en-US" sz="1600" dirty="0" err="1">
                <a:effectLst/>
                <a:latin typeface="Times New Roman" panose="02020603050405020304" pitchFamily="18" charset="0"/>
                <a:ea typeface="SimSun" panose="02010600030101010101" pitchFamily="2" charset="-122"/>
              </a:rPr>
              <a:t>Alorda</a:t>
            </a:r>
            <a:r>
              <a:rPr lang="en-US" sz="1600" dirty="0">
                <a:effectLst/>
                <a:latin typeface="Times New Roman" panose="02020603050405020304" pitchFamily="18" charset="0"/>
                <a:ea typeface="SimSun" panose="02010600030101010101" pitchFamily="2" charset="-122"/>
              </a:rPr>
              <a:t>, C. Carmona, D. </a:t>
            </a:r>
            <a:r>
              <a:rPr lang="en-US" sz="1600" dirty="0" err="1">
                <a:effectLst/>
                <a:latin typeface="Times New Roman" panose="02020603050405020304" pitchFamily="18" charset="0"/>
                <a:ea typeface="SimSun" panose="02010600030101010101" pitchFamily="2" charset="-122"/>
              </a:rPr>
              <a:t>Malagon-Perianez</a:t>
            </a:r>
            <a:r>
              <a:rPr lang="en-US" sz="1600" dirty="0">
                <a:effectLst/>
                <a:latin typeface="Times New Roman" panose="02020603050405020304" pitchFamily="18" charset="0"/>
                <a:ea typeface="SimSun" panose="02010600030101010101" pitchFamily="2" charset="-122"/>
              </a:rPr>
              <a:t>, J. Segura, and S. Bota, “A 65-nm reliable 6T CMOS SRAM cell with minimum size transistors,” </a:t>
            </a:r>
            <a:r>
              <a:rPr lang="en-US" sz="1600" i="1" dirty="0">
                <a:effectLst/>
                <a:latin typeface="Times New Roman" panose="02020603050405020304" pitchFamily="18" charset="0"/>
                <a:ea typeface="SimSun" panose="02010600030101010101" pitchFamily="2" charset="-122"/>
              </a:rPr>
              <a:t>IEEE Trans. </a:t>
            </a:r>
            <a:r>
              <a:rPr lang="en-US" sz="1600" i="1" dirty="0" err="1">
                <a:effectLst/>
                <a:latin typeface="Times New Roman" panose="02020603050405020304" pitchFamily="18" charset="0"/>
                <a:ea typeface="SimSun" panose="02010600030101010101" pitchFamily="2" charset="-122"/>
              </a:rPr>
              <a:t>Emerg</a:t>
            </a:r>
            <a:r>
              <a:rPr lang="en-US" sz="1600" i="1" dirty="0">
                <a:effectLst/>
                <a:latin typeface="Times New Roman" panose="02020603050405020304" pitchFamily="18" charset="0"/>
                <a:ea typeface="SimSun" panose="02010600030101010101" pitchFamily="2" charset="-122"/>
              </a:rPr>
              <a:t>. Top. </a:t>
            </a:r>
            <a:r>
              <a:rPr lang="en-US" sz="1600" i="1" dirty="0" err="1">
                <a:effectLst/>
                <a:latin typeface="Times New Roman" panose="02020603050405020304" pitchFamily="18" charset="0"/>
                <a:ea typeface="SimSun" panose="02010600030101010101" pitchFamily="2" charset="-122"/>
              </a:rPr>
              <a:t>Comput</a:t>
            </a:r>
            <a:r>
              <a:rPr lang="en-US" sz="1600" i="1" dirty="0">
                <a:effectLst/>
                <a:latin typeface="Times New Roman" panose="02020603050405020304" pitchFamily="18" charset="0"/>
                <a:ea typeface="SimSun" panose="02010600030101010101" pitchFamily="2" charset="-122"/>
              </a:rPr>
              <a:t>.</a:t>
            </a:r>
            <a:r>
              <a:rPr lang="en-US" sz="1600" dirty="0">
                <a:effectLst/>
                <a:latin typeface="Times New Roman" panose="02020603050405020304" pitchFamily="18" charset="0"/>
                <a:ea typeface="SimSun" panose="02010600030101010101" pitchFamily="2" charset="-122"/>
              </a:rPr>
              <a:t>, vol. 7, no. 3, pp. 447–455, 2019, </a:t>
            </a:r>
            <a:r>
              <a:rPr lang="en-US" sz="1600" dirty="0" err="1">
                <a:effectLst/>
                <a:latin typeface="Times New Roman" panose="02020603050405020304" pitchFamily="18" charset="0"/>
                <a:ea typeface="SimSun" panose="02010600030101010101" pitchFamily="2" charset="-122"/>
              </a:rPr>
              <a:t>doi</a:t>
            </a:r>
            <a:r>
              <a:rPr lang="en-US" sz="1600" dirty="0">
                <a:effectLst/>
                <a:latin typeface="Times New Roman" panose="02020603050405020304" pitchFamily="18" charset="0"/>
                <a:ea typeface="SimSun" panose="02010600030101010101" pitchFamily="2" charset="-122"/>
              </a:rPr>
              <a:t>: 10.1109/TETC.2017.2721932.</a:t>
            </a:r>
            <a:endParaRPr lang="en-IN"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594290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F2DC75-CAE0-44E7-9969-61AAED30AE60}"/>
              </a:ext>
            </a:extLst>
          </p:cNvPr>
          <p:cNvSpPr txBox="1"/>
          <p:nvPr/>
        </p:nvSpPr>
        <p:spPr>
          <a:xfrm>
            <a:off x="3295650" y="2705100"/>
            <a:ext cx="5625130" cy="1323439"/>
          </a:xfrm>
          <a:prstGeom prst="rect">
            <a:avLst/>
          </a:prstGeom>
          <a:noFill/>
        </p:spPr>
        <p:txBody>
          <a:bodyPr wrap="none" rtlCol="0">
            <a:spAutoFit/>
          </a:bodyPr>
          <a:lstStyle/>
          <a:p>
            <a:r>
              <a:rPr lang="en-US" sz="8000" b="1" dirty="0">
                <a:solidFill>
                  <a:srgbClr val="FF0000"/>
                </a:solidFill>
              </a:rPr>
              <a:t>THANK YOU!</a:t>
            </a:r>
            <a:endParaRPr lang="en-IN" sz="8000" b="1" dirty="0">
              <a:solidFill>
                <a:srgbClr val="FF0000"/>
              </a:solidFill>
            </a:endParaRPr>
          </a:p>
        </p:txBody>
      </p:sp>
    </p:spTree>
    <p:extLst>
      <p:ext uri="{BB962C8B-B14F-4D97-AF65-F5344CB8AC3E}">
        <p14:creationId xmlns:p14="http://schemas.microsoft.com/office/powerpoint/2010/main" val="1690702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4">
            <a:extLst>
              <a:ext uri="{FF2B5EF4-FFF2-40B4-BE49-F238E27FC236}">
                <a16:creationId xmlns:a16="http://schemas.microsoft.com/office/drawing/2014/main" id="{0F39F66E-667D-4DA1-B2AF-8E82A955AB0F}"/>
              </a:ext>
            </a:extLst>
          </p:cNvPr>
          <p:cNvSpPr txBox="1">
            <a:spLocks noChangeArrowheads="1"/>
          </p:cNvSpPr>
          <p:nvPr/>
        </p:nvSpPr>
        <p:spPr bwMode="auto">
          <a:xfrm>
            <a:off x="2287048" y="4114721"/>
            <a:ext cx="6096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b="1" dirty="0">
              <a:latin typeface="Times New Roman" panose="02020603050405020304" pitchFamily="18" charset="0"/>
              <a:cs typeface="Times New Roman" panose="02020603050405020304" pitchFamily="18" charset="0"/>
            </a:endParaRPr>
          </a:p>
          <a:p>
            <a:pPr algn="ctr" eaLnBrk="1" hangingPunct="1"/>
            <a:r>
              <a:rPr lang="en-US" altLang="en-US" sz="1800" b="1" dirty="0">
                <a:latin typeface="Times New Roman" panose="02020603050405020304" pitchFamily="18" charset="0"/>
                <a:cs typeface="Times New Roman" panose="02020603050405020304" pitchFamily="18" charset="0"/>
              </a:rPr>
              <a:t>              Fig: </a:t>
            </a:r>
            <a:r>
              <a:rPr lang="en-US" altLang="en-US" sz="1800" dirty="0">
                <a:latin typeface="Times New Roman" panose="02020603050405020304" pitchFamily="18" charset="0"/>
                <a:cs typeface="Times New Roman" panose="02020603050405020304" pitchFamily="18" charset="0"/>
              </a:rPr>
              <a:t>Two-inverter latch circuit with access switches</a:t>
            </a:r>
          </a:p>
        </p:txBody>
      </p:sp>
      <p:sp>
        <p:nvSpPr>
          <p:cNvPr id="32" name="TextBox 31">
            <a:extLst>
              <a:ext uri="{FF2B5EF4-FFF2-40B4-BE49-F238E27FC236}">
                <a16:creationId xmlns:a16="http://schemas.microsoft.com/office/drawing/2014/main" id="{DB2A4529-3032-4CBF-932A-8826C1939F84}"/>
              </a:ext>
            </a:extLst>
          </p:cNvPr>
          <p:cNvSpPr txBox="1"/>
          <p:nvPr/>
        </p:nvSpPr>
        <p:spPr>
          <a:xfrm>
            <a:off x="953548" y="202072"/>
            <a:ext cx="8915400" cy="1754326"/>
          </a:xfrm>
          <a:prstGeom prst="rect">
            <a:avLst/>
          </a:prstGeom>
          <a:noFill/>
        </p:spPr>
        <p:txBody>
          <a:bodyPr>
            <a:spAutoFit/>
          </a:bodyPr>
          <a:lstStyle/>
          <a:p>
            <a:pPr algn="ctr">
              <a:defRPr/>
            </a:pPr>
            <a:r>
              <a:rPr lang="en-US" b="1" dirty="0">
                <a:latin typeface="Times New Roman" panose="02020603050405020304" pitchFamily="18" charset="0"/>
                <a:cs typeface="Times New Roman" panose="02020603050405020304" pitchFamily="18" charset="0"/>
              </a:rPr>
              <a:t>   6T SRAM Cell</a:t>
            </a:r>
            <a:r>
              <a:rPr lang="en-US" dirty="0">
                <a:latin typeface="Times New Roman" panose="02020603050405020304" pitchFamily="18" charset="0"/>
                <a:cs typeface="Times New Roman" panose="02020603050405020304" pitchFamily="18" charset="0"/>
              </a:rPr>
              <a:t>:</a:t>
            </a:r>
          </a:p>
          <a:p>
            <a:pPr algn="just">
              <a:defRPr/>
            </a:pPr>
            <a:endParaRPr lang="en-US" dirty="0">
              <a:latin typeface="Times New Roman" panose="02020603050405020304" pitchFamily="18" charset="0"/>
              <a:cs typeface="Times New Roman" panose="02020603050405020304" pitchFamily="18" charset="0"/>
            </a:endParaRPr>
          </a:p>
          <a:p>
            <a:pPr marL="342900" indent="-342900" algn="just">
              <a:buClr>
                <a:schemeClr val="bg2"/>
              </a:buClr>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main storage element in SRAM design has been realized by CMOS technology.</a:t>
            </a:r>
          </a:p>
          <a:p>
            <a:pPr marL="342900" indent="-342900" algn="just">
              <a:buClr>
                <a:schemeClr val="bg2"/>
              </a:buClr>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CMOS circuits have inherent advantages of low power and large noise margin.</a:t>
            </a:r>
          </a:p>
          <a:p>
            <a:pPr algn="just">
              <a:defRPr/>
            </a:pPr>
            <a:endParaRPr lang="en-US" dirty="0">
              <a:latin typeface="Times New Roman" panose="02020603050405020304" pitchFamily="18" charset="0"/>
              <a:cs typeface="Times New Roman" panose="02020603050405020304" pitchFamily="18" charset="0"/>
            </a:endParaRPr>
          </a:p>
          <a:p>
            <a:pPr>
              <a:defRPr/>
            </a:pPr>
            <a:endParaRPr lang="en-US" dirty="0"/>
          </a:p>
        </p:txBody>
      </p:sp>
      <p:sp>
        <p:nvSpPr>
          <p:cNvPr id="33" name="TextBox 1">
            <a:extLst>
              <a:ext uri="{FF2B5EF4-FFF2-40B4-BE49-F238E27FC236}">
                <a16:creationId xmlns:a16="http://schemas.microsoft.com/office/drawing/2014/main" id="{CC1ED205-C8C8-412E-8937-3A7967183C33}"/>
              </a:ext>
            </a:extLst>
          </p:cNvPr>
          <p:cNvSpPr txBox="1">
            <a:spLocks noChangeArrowheads="1"/>
          </p:cNvSpPr>
          <p:nvPr/>
        </p:nvSpPr>
        <p:spPr bwMode="auto">
          <a:xfrm>
            <a:off x="953548" y="4760833"/>
            <a:ext cx="8763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9pPr>
          </a:lstStyle>
          <a:p>
            <a:pPr algn="just">
              <a:buClr>
                <a:schemeClr val="bg2"/>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A low power SRAM cell is designed by using cross-coupled CMOS inverters.</a:t>
            </a:r>
          </a:p>
          <a:p>
            <a:pPr algn="just">
              <a:buClr>
                <a:schemeClr val="bg2"/>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The most important advantage of this circuit topology is that the static power dissipation is very small.</a:t>
            </a:r>
          </a:p>
          <a:p>
            <a:pPr algn="just">
              <a:buClr>
                <a:schemeClr val="bg2"/>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This SRAM design has high noise immunity due to larger noise margins and the ability to operate at lower power supply voltage. </a:t>
            </a:r>
          </a:p>
        </p:txBody>
      </p:sp>
      <p:pic>
        <p:nvPicPr>
          <p:cNvPr id="34" name="Image4">
            <a:extLst>
              <a:ext uri="{FF2B5EF4-FFF2-40B4-BE49-F238E27FC236}">
                <a16:creationId xmlns:a16="http://schemas.microsoft.com/office/drawing/2014/main" id="{114C3636-6B89-4FD6-8759-0A97FF1C7077}"/>
              </a:ext>
            </a:extLst>
          </p:cNvPr>
          <p:cNvPicPr/>
          <p:nvPr/>
        </p:nvPicPr>
        <p:blipFill>
          <a:blip r:embed="rId2"/>
          <a:stretch>
            <a:fillRect/>
          </a:stretch>
        </p:blipFill>
        <p:spPr bwMode="auto">
          <a:xfrm>
            <a:off x="2902938" y="1413375"/>
            <a:ext cx="5016617" cy="3024402"/>
          </a:xfrm>
          <a:prstGeom prst="rect">
            <a:avLst/>
          </a:prstGeom>
        </p:spPr>
      </p:pic>
    </p:spTree>
    <p:extLst>
      <p:ext uri="{BB962C8B-B14F-4D97-AF65-F5344CB8AC3E}">
        <p14:creationId xmlns:p14="http://schemas.microsoft.com/office/powerpoint/2010/main" val="937562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
            <a:extLst>
              <a:ext uri="{FF2B5EF4-FFF2-40B4-BE49-F238E27FC236}">
                <a16:creationId xmlns:a16="http://schemas.microsoft.com/office/drawing/2014/main" id="{3F5A78AA-D291-4275-8932-B9594CDA4049}"/>
              </a:ext>
            </a:extLst>
          </p:cNvPr>
          <p:cNvSpPr>
            <a:spLocks noChangeArrowheads="1"/>
          </p:cNvSpPr>
          <p:nvPr/>
        </p:nvSpPr>
        <p:spPr bwMode="auto">
          <a:xfrm>
            <a:off x="4656930" y="6140886"/>
            <a:ext cx="1998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dirty="0">
                <a:latin typeface="Times New Roman" panose="02020603050405020304" pitchFamily="18" charset="0"/>
                <a:cs typeface="Times New Roman" panose="02020603050405020304" pitchFamily="18" charset="0"/>
              </a:rPr>
              <a:t>Fig: </a:t>
            </a:r>
            <a:r>
              <a:rPr lang="en-US" altLang="en-US" sz="1800" dirty="0">
                <a:latin typeface="Times New Roman" panose="02020603050405020304" pitchFamily="18" charset="0"/>
                <a:cs typeface="Times New Roman" panose="02020603050405020304" pitchFamily="18" charset="0"/>
              </a:rPr>
              <a:t>6T</a:t>
            </a:r>
            <a:r>
              <a:rPr lang="en-US" altLang="en-US" sz="1800" b="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SRAM cell</a:t>
            </a:r>
          </a:p>
        </p:txBody>
      </p:sp>
      <p:sp>
        <p:nvSpPr>
          <p:cNvPr id="45" name="TextBox 5">
            <a:extLst>
              <a:ext uri="{FF2B5EF4-FFF2-40B4-BE49-F238E27FC236}">
                <a16:creationId xmlns:a16="http://schemas.microsoft.com/office/drawing/2014/main" id="{E1C55966-9DBE-44D5-9ED7-F922EED2B937}"/>
              </a:ext>
            </a:extLst>
          </p:cNvPr>
          <p:cNvSpPr txBox="1">
            <a:spLocks noChangeArrowheads="1"/>
          </p:cNvSpPr>
          <p:nvPr/>
        </p:nvSpPr>
        <p:spPr bwMode="auto">
          <a:xfrm>
            <a:off x="838200" y="157993"/>
            <a:ext cx="8686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9pPr>
          </a:lstStyle>
          <a:p>
            <a:pPr algn="just">
              <a:buClr>
                <a:schemeClr val="bg2"/>
              </a:buClr>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 major disadvantage of this topology is larger cell size. </a:t>
            </a:r>
          </a:p>
          <a:p>
            <a:pPr algn="just">
              <a:buClr>
                <a:schemeClr val="bg2"/>
              </a:buClr>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 memory cell consists of simple CMOS inverters connected back to back, and two access transistors.</a:t>
            </a:r>
          </a:p>
          <a:p>
            <a:pPr algn="just">
              <a:buClr>
                <a:schemeClr val="bg2"/>
              </a:buClr>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 access transistors are turned on whenever a word line is activated for read or write operation, connecting the cell to the BL and BLB columns.</a:t>
            </a:r>
            <a:endParaRPr lang="en-US" altLang="en-US" sz="2400" dirty="0"/>
          </a:p>
        </p:txBody>
      </p:sp>
      <p:pic>
        <p:nvPicPr>
          <p:cNvPr id="47" name="Image1">
            <a:extLst>
              <a:ext uri="{FF2B5EF4-FFF2-40B4-BE49-F238E27FC236}">
                <a16:creationId xmlns:a16="http://schemas.microsoft.com/office/drawing/2014/main" id="{07FA26E2-6D2B-41A0-A4D7-3B13659B9BA3}"/>
              </a:ext>
            </a:extLst>
          </p:cNvPr>
          <p:cNvPicPr/>
          <p:nvPr/>
        </p:nvPicPr>
        <p:blipFill>
          <a:blip r:embed="rId2"/>
          <a:stretch>
            <a:fillRect/>
          </a:stretch>
        </p:blipFill>
        <p:spPr bwMode="auto">
          <a:xfrm>
            <a:off x="3290567" y="2608976"/>
            <a:ext cx="4731391" cy="3389152"/>
          </a:xfrm>
          <a:prstGeom prst="rect">
            <a:avLst/>
          </a:prstGeom>
        </p:spPr>
      </p:pic>
    </p:spTree>
    <p:extLst>
      <p:ext uri="{BB962C8B-B14F-4D97-AF65-F5344CB8AC3E}">
        <p14:creationId xmlns:p14="http://schemas.microsoft.com/office/powerpoint/2010/main" val="96338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A7AC504-6F8F-420F-883D-CBB9504A9903}"/>
              </a:ext>
            </a:extLst>
          </p:cNvPr>
          <p:cNvSpPr>
            <a:spLocks noGrp="1"/>
          </p:cNvSpPr>
          <p:nvPr>
            <p:ph type="title"/>
          </p:nvPr>
        </p:nvSpPr>
        <p:spPr>
          <a:xfrm>
            <a:off x="4048760" y="67482"/>
            <a:ext cx="4094480" cy="746125"/>
          </a:xfrm>
        </p:spPr>
        <p:txBody>
          <a:bodyPr/>
          <a:lstStyle/>
          <a:p>
            <a:pPr algn="ctr">
              <a:buClr>
                <a:schemeClr val="bg2"/>
              </a:buClr>
            </a:pPr>
            <a:r>
              <a:rPr lang="en-US" altLang="en-US" sz="2800" b="1" dirty="0">
                <a:latin typeface="Times New Roman" panose="02020603050405020304" pitchFamily="18" charset="0"/>
                <a:cs typeface="Times New Roman" panose="02020603050405020304" pitchFamily="18" charset="0"/>
              </a:rPr>
              <a:t>Read operation of SRAM </a:t>
            </a:r>
          </a:p>
        </p:txBody>
      </p:sp>
      <p:sp>
        <p:nvSpPr>
          <p:cNvPr id="9" name="TextBox 4">
            <a:extLst>
              <a:ext uri="{FF2B5EF4-FFF2-40B4-BE49-F238E27FC236}">
                <a16:creationId xmlns:a16="http://schemas.microsoft.com/office/drawing/2014/main" id="{977662D1-EAC9-40D9-98B8-AF1CF61A3C2D}"/>
              </a:ext>
            </a:extLst>
          </p:cNvPr>
          <p:cNvSpPr txBox="1">
            <a:spLocks noChangeArrowheads="1"/>
          </p:cNvSpPr>
          <p:nvPr/>
        </p:nvSpPr>
        <p:spPr bwMode="auto">
          <a:xfrm>
            <a:off x="3047999" y="3468462"/>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dirty="0">
                <a:latin typeface="Times New Roman" panose="02020603050405020304" pitchFamily="18" charset="0"/>
                <a:cs typeface="Times New Roman" panose="02020603050405020304" pitchFamily="18" charset="0"/>
              </a:rPr>
              <a:t>Fig: </a:t>
            </a:r>
            <a:r>
              <a:rPr lang="en-US" altLang="en-US" sz="1800" dirty="0">
                <a:latin typeface="Times New Roman" panose="02020603050405020304" pitchFamily="18" charset="0"/>
                <a:cs typeface="Times New Roman" panose="02020603050405020304" pitchFamily="18" charset="0"/>
              </a:rPr>
              <a:t>6T SRAM cell during read phase </a:t>
            </a:r>
          </a:p>
        </p:txBody>
      </p:sp>
      <p:sp>
        <p:nvSpPr>
          <p:cNvPr id="10" name="TextBox 5">
            <a:extLst>
              <a:ext uri="{FF2B5EF4-FFF2-40B4-BE49-F238E27FC236}">
                <a16:creationId xmlns:a16="http://schemas.microsoft.com/office/drawing/2014/main" id="{1AA9E4D0-FA9E-4003-8EA0-1759D7C4EF3E}"/>
              </a:ext>
            </a:extLst>
          </p:cNvPr>
          <p:cNvSpPr txBox="1">
            <a:spLocks noChangeArrowheads="1"/>
          </p:cNvSpPr>
          <p:nvPr/>
        </p:nvSpPr>
        <p:spPr bwMode="auto">
          <a:xfrm>
            <a:off x="1562100" y="3991755"/>
            <a:ext cx="9067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9pPr>
          </a:lstStyle>
          <a:p>
            <a:pPr algn="just" eaLnBrk="1" hangingPunct="1">
              <a:buClr>
                <a:schemeClr val="bg2"/>
              </a:buClr>
              <a:buFont typeface="Wingdings" panose="05000000000000000000" pitchFamily="2" charset="2"/>
              <a:buChar char="§"/>
            </a:pPr>
            <a:r>
              <a:rPr lang="en-IN" altLang="en-US" sz="2400" dirty="0">
                <a:latin typeface="Times New Roman" panose="02020603050405020304" pitchFamily="18" charset="0"/>
                <a:cs typeface="Times New Roman" panose="02020603050405020304" pitchFamily="18" charset="0"/>
              </a:rPr>
              <a:t> Assume memory holds value logic 0 (V1 and V2 node voltage at Q and QB.)</a:t>
            </a:r>
          </a:p>
          <a:p>
            <a:pPr algn="just" eaLnBrk="1" hangingPunct="1">
              <a:buClr>
                <a:schemeClr val="bg2"/>
              </a:buClr>
              <a:buFont typeface="Wingdings" panose="05000000000000000000" pitchFamily="2" charset="2"/>
              <a:buChar char="§"/>
            </a:pPr>
            <a:r>
              <a:rPr lang="en-IN" altLang="en-US" sz="2400" dirty="0">
                <a:latin typeface="Times New Roman" panose="02020603050405020304" pitchFamily="18" charset="0"/>
                <a:cs typeface="Times New Roman" panose="02020603050405020304" pitchFamily="18" charset="0"/>
              </a:rPr>
              <a:t> Initially V</a:t>
            </a:r>
            <a:r>
              <a:rPr lang="en-IN" altLang="en-US" sz="2400" baseline="-25000" dirty="0">
                <a:latin typeface="Times New Roman" panose="02020603050405020304" pitchFamily="18" charset="0"/>
                <a:cs typeface="Times New Roman" panose="02020603050405020304" pitchFamily="18" charset="0"/>
              </a:rPr>
              <a:t>1 </a:t>
            </a:r>
            <a:r>
              <a:rPr lang="en-IN" altLang="en-US" sz="2400" dirty="0">
                <a:latin typeface="Times New Roman" panose="02020603050405020304" pitchFamily="18" charset="0"/>
                <a:cs typeface="Times New Roman" panose="02020603050405020304" pitchFamily="18" charset="0"/>
              </a:rPr>
              <a:t> = 0V and V</a:t>
            </a:r>
            <a:r>
              <a:rPr lang="en-IN" altLang="en-US" sz="2400" baseline="-25000" dirty="0">
                <a:latin typeface="Times New Roman" panose="02020603050405020304" pitchFamily="18" charset="0"/>
                <a:cs typeface="Times New Roman" panose="02020603050405020304" pitchFamily="18" charset="0"/>
              </a:rPr>
              <a:t>2</a:t>
            </a:r>
            <a:r>
              <a:rPr lang="en-IN" altLang="en-US" sz="2400" dirty="0">
                <a:latin typeface="Times New Roman" panose="02020603050405020304" pitchFamily="18" charset="0"/>
                <a:cs typeface="Times New Roman" panose="02020603050405020304" pitchFamily="18" charset="0"/>
              </a:rPr>
              <a:t> = V</a:t>
            </a:r>
            <a:r>
              <a:rPr lang="en-IN" altLang="en-US" sz="2400" baseline="-25000" dirty="0">
                <a:latin typeface="Times New Roman" panose="02020603050405020304" pitchFamily="18" charset="0"/>
                <a:cs typeface="Times New Roman" panose="02020603050405020304" pitchFamily="18" charset="0"/>
              </a:rPr>
              <a:t>DD</a:t>
            </a:r>
          </a:p>
          <a:p>
            <a:pPr algn="just" eaLnBrk="1" hangingPunct="1">
              <a:buClr>
                <a:schemeClr val="bg2"/>
              </a:buClr>
              <a:buFont typeface="Wingdings" panose="05000000000000000000" pitchFamily="2" charset="2"/>
              <a:buChar char="§"/>
            </a:pPr>
            <a:r>
              <a:rPr lang="en-IN" altLang="en-US" sz="2400" dirty="0">
                <a:latin typeface="Times New Roman" panose="02020603050405020304" pitchFamily="18" charset="0"/>
                <a:cs typeface="Times New Roman" panose="02020603050405020304" pitchFamily="18" charset="0"/>
              </a:rPr>
              <a:t> T2 and T5 are turned off.</a:t>
            </a:r>
          </a:p>
          <a:p>
            <a:pPr algn="just" eaLnBrk="1" hangingPunct="1">
              <a:buClr>
                <a:schemeClr val="bg2"/>
              </a:buClr>
              <a:buFont typeface="Wingdings" panose="05000000000000000000" pitchFamily="2" charset="2"/>
              <a:buChar char="§"/>
            </a:pPr>
            <a:r>
              <a:rPr lang="en-IN" altLang="en-US" sz="2400" dirty="0">
                <a:latin typeface="Times New Roman" panose="02020603050405020304" pitchFamily="18" charset="0"/>
                <a:cs typeface="Times New Roman" panose="02020603050405020304" pitchFamily="18" charset="0"/>
              </a:rPr>
              <a:t> T1,T3,T4 and T6 are turned on.</a:t>
            </a:r>
          </a:p>
          <a:p>
            <a:pPr algn="just" eaLnBrk="1" hangingPunct="1">
              <a:buClr>
                <a:schemeClr val="bg2"/>
              </a:buClr>
              <a:buFont typeface="Wingdings" panose="05000000000000000000" pitchFamily="2" charset="2"/>
              <a:buChar char="§"/>
            </a:pPr>
            <a:r>
              <a:rPr lang="en-IN" altLang="en-US" sz="2400" dirty="0">
                <a:latin typeface="Times New Roman" panose="02020603050405020304" pitchFamily="18" charset="0"/>
                <a:cs typeface="Times New Roman" panose="02020603050405020304" pitchFamily="18" charset="0"/>
              </a:rPr>
              <a:t> The voltage at column BLB do not show any significant variations since no current will flow through T4.</a:t>
            </a:r>
            <a:endParaRPr lang="en-US" altLang="en-US" sz="2400"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A9A1F39D-E945-419B-982D-C13F8D744C23}"/>
              </a:ext>
            </a:extLst>
          </p:cNvPr>
          <p:cNvCxnSpPr/>
          <p:nvPr/>
        </p:nvCxnSpPr>
        <p:spPr>
          <a:xfrm>
            <a:off x="3733800" y="72390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5691A5D-F770-472C-9785-2B2813DA417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34167" y="813607"/>
            <a:ext cx="3923665" cy="2501450"/>
          </a:xfrm>
          <a:prstGeom prst="rect">
            <a:avLst/>
          </a:prstGeom>
          <a:noFill/>
        </p:spPr>
      </p:pic>
    </p:spTree>
    <p:extLst>
      <p:ext uri="{BB962C8B-B14F-4D97-AF65-F5344CB8AC3E}">
        <p14:creationId xmlns:p14="http://schemas.microsoft.com/office/powerpoint/2010/main" val="310119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7">
                <a:extLst>
                  <a:ext uri="{FF2B5EF4-FFF2-40B4-BE49-F238E27FC236}">
                    <a16:creationId xmlns:a16="http://schemas.microsoft.com/office/drawing/2014/main" id="{856A794C-7B7F-4606-BB04-61E03084AACC}"/>
                  </a:ext>
                </a:extLst>
              </p:cNvPr>
              <p:cNvSpPr txBox="1">
                <a:spLocks noChangeArrowheads="1"/>
              </p:cNvSpPr>
              <p:nvPr/>
            </p:nvSpPr>
            <p:spPr bwMode="auto">
              <a:xfrm>
                <a:off x="647700" y="192088"/>
                <a:ext cx="9296400" cy="606332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9pPr>
              </a:lstStyle>
              <a:p>
                <a:pPr algn="just" eaLnBrk="1" hangingPunct="1">
                  <a:buClr>
                    <a:schemeClr val="bg2"/>
                  </a:buClr>
                  <a:buSzPct val="100000"/>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 T3 and T1 conducts non zero current and the voltage level of column BL  will begin to drop slightly.</a:t>
                </a:r>
              </a:p>
              <a:p>
                <a:pPr algn="just" eaLnBrk="1" hangingPunct="1">
                  <a:buClr>
                    <a:schemeClr val="bg2"/>
                  </a:buClr>
                  <a:buSzPct val="100000"/>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 Detecting this small voltage drop at column BL by differential amplifier or  comparator and then read as logic 0.</a:t>
                </a:r>
              </a:p>
              <a:p>
                <a:pPr algn="just" eaLnBrk="1" hangingPunct="1">
                  <a:buClr>
                    <a:schemeClr val="bg2"/>
                  </a:buClr>
                  <a:buSzPct val="100000"/>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 If voltage at column BL drops then it read as logic 0 and if voltage at column BLB drops then read as a logic 1.</a:t>
                </a:r>
              </a:p>
              <a:p>
                <a:pPr algn="just" eaLnBrk="1" hangingPunct="1">
                  <a:buClr>
                    <a:schemeClr val="bg2"/>
                  </a:buClr>
                  <a:buSzPct val="100000"/>
                </a:pPr>
                <a:endParaRPr lang="en-IN" altLang="en-US" sz="2000" dirty="0">
                  <a:latin typeface="Times New Roman" panose="02020603050405020304" pitchFamily="18" charset="0"/>
                  <a:cs typeface="Times New Roman" panose="02020603050405020304" pitchFamily="18" charset="0"/>
                </a:endParaRPr>
              </a:p>
              <a:p>
                <a:pPr algn="ctr" eaLnBrk="1" hangingPunct="1">
                  <a:buClr>
                    <a:schemeClr val="bg2"/>
                  </a:buClr>
                  <a:buSzPct val="100000"/>
                </a:pPr>
                <a:r>
                  <a:rPr lang="en-IN" altLang="en-US" sz="2000" b="1" dirty="0">
                    <a:latin typeface="Times New Roman" panose="02020603050405020304" pitchFamily="18" charset="0"/>
                    <a:cs typeface="Times New Roman" panose="02020603050405020304" pitchFamily="18" charset="0"/>
                  </a:rPr>
                  <a:t> Design issue for read operation of SRAM </a:t>
                </a:r>
              </a:p>
              <a:p>
                <a:pPr algn="ctr" eaLnBrk="1" hangingPunct="1">
                  <a:buClr>
                    <a:schemeClr val="bg2"/>
                  </a:buClr>
                  <a:buSzPct val="100000"/>
                </a:pPr>
                <a:endParaRPr lang="en-IN" altLang="en-US" sz="2000" b="1" dirty="0">
                  <a:latin typeface="Times New Roman" panose="02020603050405020304" pitchFamily="18" charset="0"/>
                  <a:cs typeface="Times New Roman" panose="02020603050405020304" pitchFamily="18" charset="0"/>
                </a:endParaRPr>
              </a:p>
              <a:p>
                <a:pPr algn="just" eaLnBrk="1" hangingPunct="1">
                  <a:buClr>
                    <a:schemeClr val="bg2"/>
                  </a:buClr>
                  <a:buSzPct val="100000"/>
                  <a:buFont typeface="Wingdings" panose="05000000000000000000" pitchFamily="2" charset="2"/>
                  <a:buChar char="§"/>
                </a:pPr>
                <a:r>
                  <a:rPr lang="en-IN" altLang="en-US" sz="2000" b="1" dirty="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If voltage V</a:t>
                </a:r>
                <a:r>
                  <a:rPr lang="en-IN" altLang="en-US" sz="2000" baseline="-25000" dirty="0">
                    <a:latin typeface="Times New Roman" panose="02020603050405020304" pitchFamily="18" charset="0"/>
                    <a:cs typeface="Times New Roman" panose="02020603050405020304" pitchFamily="18" charset="0"/>
                  </a:rPr>
                  <a:t>1 </a:t>
                </a:r>
                <a:r>
                  <a:rPr lang="en-IN" altLang="en-US" sz="2000" dirty="0">
                    <a:latin typeface="Times New Roman" panose="02020603050405020304" pitchFamily="18" charset="0"/>
                    <a:cs typeface="Times New Roman" panose="02020603050405020304" pitchFamily="18" charset="0"/>
                  </a:rPr>
                  <a:t> exceed than threshold voltage of T2 then T2 is turned on. The voltage level at column BLB also begin to drops slightly and we do not read the value of logic 0</a:t>
                </a:r>
                <a:r>
                  <a:rPr lang="en-US" altLang="en-US" sz="2000" dirty="0">
                    <a:latin typeface="Times New Roman" panose="02020603050405020304" pitchFamily="18" charset="0"/>
                    <a:cs typeface="Times New Roman" panose="02020603050405020304" pitchFamily="18" charset="0"/>
                  </a:rPr>
                  <a:t>.</a:t>
                </a:r>
              </a:p>
              <a:p>
                <a:pPr algn="just" eaLnBrk="1" hangingPunct="1">
                  <a:buClr>
                    <a:schemeClr val="bg2"/>
                  </a:buClr>
                  <a:buSzPct val="1000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So T2 remains turned off condition during read phase</a:t>
                </a:r>
              </a:p>
              <a:p>
                <a:pPr algn="just" eaLnBrk="1" hangingPunct="1">
                  <a:buClr>
                    <a:schemeClr val="bg2"/>
                  </a:buClr>
                  <a:buSzPct val="100000"/>
                </a:pPr>
                <a:r>
                  <a:rPr lang="en-IN" altLang="en-US" sz="2000" dirty="0">
                    <a:latin typeface="Times New Roman" panose="02020603050405020304" pitchFamily="18" charset="0"/>
                    <a:cs typeface="Times New Roman" panose="02020603050405020304" pitchFamily="18" charset="0"/>
                  </a:rPr>
                  <a:t>                                     V</a:t>
                </a:r>
                <a:r>
                  <a:rPr lang="en-IN" altLang="en-US" sz="2000" baseline="-25000" dirty="0">
                    <a:latin typeface="Times New Roman" panose="02020603050405020304" pitchFamily="18" charset="0"/>
                    <a:cs typeface="Times New Roman" panose="02020603050405020304" pitchFamily="18" charset="0"/>
                  </a:rPr>
                  <a:t>1 </a:t>
                </a:r>
                <a:r>
                  <a:rPr lang="en-IN" altLang="en-US" sz="2000" dirty="0">
                    <a:latin typeface="Times New Roman" panose="02020603050405020304" pitchFamily="18" charset="0"/>
                    <a:cs typeface="Times New Roman" panose="02020603050405020304" pitchFamily="18" charset="0"/>
                  </a:rPr>
                  <a:t>(max) ≤  V</a:t>
                </a:r>
                <a:r>
                  <a:rPr lang="en-IN" altLang="en-US" sz="2000" baseline="-25000" dirty="0">
                    <a:latin typeface="Times New Roman" panose="02020603050405020304" pitchFamily="18" charset="0"/>
                    <a:cs typeface="Times New Roman" panose="02020603050405020304" pitchFamily="18" charset="0"/>
                  </a:rPr>
                  <a:t>th,2</a:t>
                </a:r>
              </a:p>
              <a:p>
                <a:pPr algn="just" eaLnBrk="1" hangingPunct="1">
                  <a:buClr>
                    <a:schemeClr val="bg2"/>
                  </a:buClr>
                  <a:buSzPct val="100000"/>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T3 operates in saturation and T1 operates in linear region </a:t>
                </a:r>
              </a:p>
              <a:p>
                <a:pPr algn="just" eaLnBrk="1" hangingPunct="1">
                  <a:buClr>
                    <a:schemeClr val="bg2"/>
                  </a:buClr>
                  <a:buSzPct val="100000"/>
                  <a:buFont typeface="Wingdings" panose="05000000000000000000" pitchFamily="2" charset="2"/>
                  <a:buChar char="§"/>
                </a:pPr>
                <a:endParaRPr lang="en-IN" altLang="en-US" sz="2000" dirty="0">
                  <a:latin typeface="Times New Roman" panose="02020603050405020304" pitchFamily="18" charset="0"/>
                  <a:cs typeface="Times New Roman" panose="02020603050405020304" pitchFamily="18" charset="0"/>
                </a:endParaRPr>
              </a:p>
              <a:p>
                <a:pPr algn="just"/>
                <a:r>
                  <a:rPr lang="en-IN" sz="2000" dirty="0">
                    <a:effectLst/>
                    <a:ea typeface="SimSun" panose="02010600030101010101" pitchFamily="2" charset="-122"/>
                  </a:rPr>
                  <a:t>   </a:t>
                </a:r>
                <a14:m>
                  <m:oMath xmlns:m="http://schemas.openxmlformats.org/officeDocument/2006/math">
                    <m:f>
                      <m:fPr>
                        <m:ctrlPr>
                          <a:rPr lang="en-IN" sz="2000" i="1">
                            <a:effectLst/>
                            <a:latin typeface="Cambria Math" panose="02040503050406030204" pitchFamily="18" charset="0"/>
                            <a:ea typeface="SimSun" panose="02010600030101010101" pitchFamily="2" charset="-122"/>
                          </a:rPr>
                        </m:ctrlPr>
                      </m:fPr>
                      <m:num>
                        <m:sSub>
                          <m:sSubPr>
                            <m:ctrlPr>
                              <a:rPr lang="en-IN"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𝑘</m:t>
                            </m:r>
                            <m:r>
                              <a:rPr lang="en-US" sz="2000" i="1">
                                <a:effectLst/>
                                <a:latin typeface="Cambria Math" panose="02040503050406030204" pitchFamily="18" charset="0"/>
                                <a:ea typeface="SimSun" panose="02010600030101010101" pitchFamily="2" charset="-122"/>
                              </a:rPr>
                              <m:t> </m:t>
                            </m:r>
                          </m:e>
                          <m:sub>
                            <m:r>
                              <a:rPr lang="en-US" sz="2000" i="1">
                                <a:effectLst/>
                                <a:latin typeface="Cambria Math" panose="02040503050406030204" pitchFamily="18" charset="0"/>
                                <a:ea typeface="SimSun" panose="02010600030101010101" pitchFamily="2" charset="-122"/>
                              </a:rPr>
                              <m:t>𝑛</m:t>
                            </m:r>
                            <m:r>
                              <a:rPr lang="en-US" sz="2000" i="1">
                                <a:effectLst/>
                                <a:latin typeface="Cambria Math" panose="02040503050406030204" pitchFamily="18" charset="0"/>
                                <a:ea typeface="SimSun" panose="02010600030101010101" pitchFamily="2" charset="-122"/>
                              </a:rPr>
                              <m:t>,3 </m:t>
                            </m:r>
                          </m:sub>
                        </m:sSub>
                      </m:num>
                      <m:den>
                        <m:r>
                          <a:rPr lang="en-US" sz="2000" i="1">
                            <a:effectLst/>
                            <a:latin typeface="Cambria Math" panose="02040503050406030204" pitchFamily="18" charset="0"/>
                            <a:ea typeface="SimSun" panose="02010600030101010101" pitchFamily="2" charset="-122"/>
                          </a:rPr>
                          <m:t>2</m:t>
                        </m:r>
                      </m:den>
                    </m:f>
                    <m:r>
                      <a:rPr lang="en-US" sz="2000" i="1">
                        <a:effectLst/>
                        <a:latin typeface="Cambria Math" panose="02040503050406030204" pitchFamily="18" charset="0"/>
                        <a:ea typeface="SimSun" panose="02010600030101010101" pitchFamily="2" charset="-122"/>
                      </a:rPr>
                      <m:t> ( </m:t>
                    </m:r>
                    <m:sSub>
                      <m:sSubPr>
                        <m:ctrlPr>
                          <a:rPr lang="en-IN"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𝑉</m:t>
                        </m:r>
                      </m:e>
                      <m:sub>
                        <m:r>
                          <a:rPr lang="en-US" sz="2000" i="1">
                            <a:effectLst/>
                            <a:latin typeface="Cambria Math" panose="02040503050406030204" pitchFamily="18" charset="0"/>
                            <a:ea typeface="SimSun" panose="02010600030101010101" pitchFamily="2" charset="-122"/>
                          </a:rPr>
                          <m:t>𝑑𝑑</m:t>
                        </m:r>
                      </m:sub>
                    </m:sSub>
                    <m:r>
                      <a:rPr lang="en-US" sz="2000" i="1">
                        <a:effectLst/>
                        <a:latin typeface="Cambria Math" panose="02040503050406030204" pitchFamily="18" charset="0"/>
                        <a:ea typeface="SimSun" panose="02010600030101010101" pitchFamily="2" charset="-122"/>
                      </a:rPr>
                      <m:t> </m:t>
                    </m:r>
                  </m:oMath>
                </a14:m>
                <a:r>
                  <a:rPr lang="en-US" sz="2000" dirty="0">
                    <a:effectLst/>
                    <a:latin typeface="Times New Roman" panose="02020603050405020304" pitchFamily="18" charset="0"/>
                    <a:ea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rPr>
                          <m:t>𝑄</m:t>
                        </m:r>
                      </m:sub>
                    </m:sSub>
                    <m:r>
                      <a:rPr lang="en-US" sz="2000" i="1">
                        <a:effectLst/>
                        <a:latin typeface="Cambria Math" panose="02040503050406030204" pitchFamily="18" charset="0"/>
                        <a:ea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rPr>
                          <m:t>𝑇</m:t>
                        </m:r>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𝑛</m:t>
                        </m:r>
                      </m:sub>
                    </m:sSub>
                    <m:sSup>
                      <m:sSupPr>
                        <m:ctrlPr>
                          <a:rPr lang="en-IN"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m:t>
                        </m:r>
                      </m:e>
                      <m:sup>
                        <m:r>
                          <a:rPr lang="en-US" sz="2000" i="1">
                            <a:effectLst/>
                            <a:latin typeface="Cambria Math" panose="02040503050406030204" pitchFamily="18" charset="0"/>
                            <a:ea typeface="Times New Roman" panose="02020603050405020304" pitchFamily="18" charset="0"/>
                          </a:rPr>
                          <m:t>2</m:t>
                        </m:r>
                      </m:sup>
                    </m:sSup>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IN" sz="2000" i="1">
                            <a:effectLst/>
                            <a:latin typeface="Cambria Math" panose="02040503050406030204" pitchFamily="18" charset="0"/>
                            <a:ea typeface="SimSun" panose="02010600030101010101" pitchFamily="2" charset="-122"/>
                          </a:rPr>
                        </m:ctrlPr>
                      </m:fPr>
                      <m:num>
                        <m:sSub>
                          <m:sSubPr>
                            <m:ctrlPr>
                              <a:rPr lang="en-IN"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𝑘</m:t>
                            </m:r>
                          </m:e>
                          <m:sub>
                            <m:r>
                              <a:rPr lang="en-US" sz="2000" i="1">
                                <a:effectLst/>
                                <a:latin typeface="Cambria Math" panose="02040503050406030204" pitchFamily="18" charset="0"/>
                                <a:ea typeface="SimSun" panose="02010600030101010101" pitchFamily="2" charset="-122"/>
                              </a:rPr>
                              <m:t>𝑛</m:t>
                            </m:r>
                            <m:r>
                              <a:rPr lang="en-US" sz="2000" i="1">
                                <a:effectLst/>
                                <a:latin typeface="Cambria Math" panose="02040503050406030204" pitchFamily="18" charset="0"/>
                                <a:ea typeface="SimSun" panose="02010600030101010101" pitchFamily="2" charset="-122"/>
                              </a:rPr>
                              <m:t>,3</m:t>
                            </m:r>
                          </m:sub>
                        </m:sSub>
                      </m:num>
                      <m:den>
                        <m:r>
                          <a:rPr lang="en-US" sz="2000" i="1">
                            <a:effectLst/>
                            <a:latin typeface="Cambria Math" panose="02040503050406030204" pitchFamily="18" charset="0"/>
                            <a:ea typeface="SimSun" panose="02010600030101010101" pitchFamily="2" charset="-122"/>
                          </a:rPr>
                          <m:t>2</m:t>
                        </m:r>
                      </m:den>
                    </m:f>
                    <m:r>
                      <a:rPr lang="en-US" sz="2000" i="1">
                        <a:effectLst/>
                        <a:latin typeface="Cambria Math" panose="02040503050406030204" pitchFamily="18" charset="0"/>
                        <a:ea typeface="SimSun" panose="02010600030101010101" pitchFamily="2" charset="-122"/>
                      </a:rPr>
                      <m:t> ( 2 </m:t>
                    </m:r>
                    <m:d>
                      <m:dPr>
                        <m:ctrlPr>
                          <a:rPr lang="en-IN" sz="2000" i="1">
                            <a:effectLst/>
                            <a:latin typeface="Cambria Math" panose="02040503050406030204" pitchFamily="18" charset="0"/>
                            <a:ea typeface="SimSun" panose="02010600030101010101" pitchFamily="2" charset="-122"/>
                          </a:rPr>
                        </m:ctrlPr>
                      </m:dPr>
                      <m:e>
                        <m:sSub>
                          <m:sSubPr>
                            <m:ctrlPr>
                              <a:rPr lang="en-IN"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𝑉</m:t>
                            </m:r>
                          </m:e>
                          <m:sub>
                            <m:r>
                              <a:rPr lang="en-US" sz="2000" i="1">
                                <a:effectLst/>
                                <a:latin typeface="Cambria Math" panose="02040503050406030204" pitchFamily="18" charset="0"/>
                                <a:ea typeface="SimSun" panose="02010600030101010101" pitchFamily="2" charset="-122"/>
                              </a:rPr>
                              <m:t>𝑑𝑑</m:t>
                            </m:r>
                          </m:sub>
                        </m:sSub>
                        <m:r>
                          <a:rPr lang="en-US" sz="2000" i="1">
                            <a:effectLst/>
                            <a:latin typeface="Cambria Math" panose="02040503050406030204" pitchFamily="18" charset="0"/>
                            <a:ea typeface="SimSun" panose="02010600030101010101" pitchFamily="2" charset="-122"/>
                          </a:rPr>
                          <m:t>−</m:t>
                        </m:r>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rPr>
                              <m:t>𝑇</m:t>
                            </m:r>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𝑛</m:t>
                            </m:r>
                          </m:sub>
                        </m:sSub>
                      </m:e>
                    </m:d>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rPr>
                      <m:t> </m:t>
                    </m:r>
                  </m:oMath>
                </a14:m>
                <a:r>
                  <a:rPr lang="en-US" sz="2000" dirty="0">
                    <a:effectLst/>
                    <a:latin typeface="Times New Roman" panose="02020603050405020304" pitchFamily="18" charset="0"/>
                    <a:ea typeface="Times New Roman" panose="02020603050405020304" pitchFamily="18" charset="0"/>
                  </a:rPr>
                  <a:t>-</a:t>
                </a:r>
                <a14:m>
                  <m:oMath xmlns:m="http://schemas.openxmlformats.org/officeDocument/2006/math">
                    <m:r>
                      <a:rPr lang="en-US" sz="2000" i="1">
                        <a:effectLst/>
                        <a:latin typeface="Cambria Math" panose="02040503050406030204" pitchFamily="18" charset="0"/>
                        <a:ea typeface="Times New Roman" panose="02020603050405020304" pitchFamily="18" charset="0"/>
                      </a:rPr>
                      <m:t> </m:t>
                    </m:r>
                    <m:sSubSup>
                      <m:sSubSupPr>
                        <m:ctrlPr>
                          <a:rPr lang="en-IN" sz="2000" i="1">
                            <a:effectLst/>
                            <a:latin typeface="Cambria Math" panose="02040503050406030204" pitchFamily="18" charset="0"/>
                            <a:ea typeface="Times New Roman" panose="02020603050405020304" pitchFamily="18" charset="0"/>
                          </a:rPr>
                        </m:ctrlPr>
                      </m:sSubSupPr>
                      <m:e>
                        <m:r>
                          <a:rPr lang="en-US" sz="2000" i="1">
                            <a:effectLst/>
                            <a:latin typeface="Cambria Math" panose="02040503050406030204" pitchFamily="18" charset="0"/>
                            <a:ea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rPr>
                          <m:t>1</m:t>
                        </m:r>
                      </m:sub>
                      <m:sup>
                        <m:r>
                          <a:rPr lang="en-US" sz="2000" i="1">
                            <a:effectLst/>
                            <a:latin typeface="Cambria Math" panose="02040503050406030204" pitchFamily="18" charset="0"/>
                            <a:ea typeface="Times New Roman" panose="02020603050405020304" pitchFamily="18" charset="0"/>
                          </a:rPr>
                          <m:t>2</m:t>
                        </m:r>
                      </m:sup>
                    </m:sSubSup>
                  </m:oMath>
                </a14:m>
                <a:r>
                  <a:rPr lang="en-US" sz="2000" dirty="0">
                    <a:effectLst/>
                    <a:latin typeface="Times New Roman" panose="02020603050405020304" pitchFamily="18" charset="0"/>
                    <a:ea typeface="Times New Roman" panose="02020603050405020304" pitchFamily="18" charset="0"/>
                  </a:rPr>
                  <a:t>)                  (1)</a:t>
                </a:r>
                <a:endParaRPr lang="en-IN" sz="2000" dirty="0">
                  <a:effectLst/>
                  <a:latin typeface="Times New Roman" panose="02020603050405020304" pitchFamily="18" charset="0"/>
                  <a:ea typeface="SimSun" panose="02010600030101010101" pitchFamily="2" charset="-122"/>
                </a:endParaRPr>
              </a:p>
              <a:p>
                <a14:m>
                  <m:oMath xmlns:m="http://schemas.openxmlformats.org/officeDocument/2006/math">
                    <m:r>
                      <a:rPr lang="en-US" sz="2000" b="0" i="1" smtClean="0">
                        <a:effectLst/>
                        <a:latin typeface="Cambria Math" panose="02040503050406030204" pitchFamily="18" charset="0"/>
                      </a:rPr>
                      <m:t>   </m:t>
                    </m:r>
                    <m:f>
                      <m:fPr>
                        <m:ctrlPr>
                          <a:rPr lang="en-IN" sz="2000" i="1">
                            <a:effectLst/>
                            <a:latin typeface="Cambria Math" panose="02040503050406030204" pitchFamily="18" charset="0"/>
                          </a:rPr>
                        </m:ctrlPr>
                      </m:fPr>
                      <m:num>
                        <m:sSub>
                          <m:sSubPr>
                            <m:ctrlPr>
                              <a:rPr lang="en-IN"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,3</m:t>
                            </m:r>
                          </m:sub>
                        </m:sSub>
                      </m:num>
                      <m:den>
                        <m:sSub>
                          <m:sSubPr>
                            <m:ctrlPr>
                              <a:rPr lang="en-IN"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den>
                    </m:f>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000" dirty="0">
                    <a:effectLst/>
                    <a:latin typeface="Times New Roman" panose="02020603050405020304" pitchFamily="18" charset="0"/>
                    <a:ea typeface="Times New Roman" panose="02020603050405020304" pitchFamily="18" charset="0"/>
                  </a:rPr>
                  <a:t>=</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2000" i="1">
                            <a:effectLst/>
                            <a:latin typeface="Cambria Math" panose="02040503050406030204" pitchFamily="18" charset="0"/>
                            <a:ea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000" i="1">
                                <a:effectLst/>
                                <a:latin typeface="Cambria Math" panose="02040503050406030204" pitchFamily="18" charset="0"/>
                                <a:ea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𝑊</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𝐿</m:t>
                            </m:r>
                          </m:den>
                        </m:f>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000" i="1">
                                <a:effectLst/>
                                <a:latin typeface="Cambria Math" panose="02040503050406030204" pitchFamily="18" charset="0"/>
                                <a:ea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𝑊</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𝐿</m:t>
                            </m:r>
                          </m:den>
                        </m:f>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oMath>
                </a14:m>
                <a:r>
                  <a:rPr lang="en-US" sz="2000" dirty="0">
                    <a:effectLst/>
                    <a:latin typeface="Times New Roman" panose="02020603050405020304" pitchFamily="18" charset="0"/>
                    <a:ea typeface="Times New Roman" panose="02020603050405020304" pitchFamily="18" charset="0"/>
                  </a:rPr>
                  <a:t>  &lt;</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2000" i="1">
                            <a:effectLst/>
                            <a:latin typeface="Cambria Math" panose="02040503050406030204" pitchFamily="18" charset="0"/>
                            <a:ea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2  </m:t>
                        </m:r>
                        <m:d>
                          <m:dPr>
                            <m:ctrlPr>
                              <a:rPr lang="en-IN"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IN"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𝑑𝑑</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−1.5 </m:t>
                            </m:r>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IN"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𝑑𝑑</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sSup>
                          <m:sSupPr>
                            <m:ctrlPr>
                              <a:rPr lang="en-IN"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US" sz="2000" dirty="0">
                    <a:effectLst/>
                    <a:latin typeface="Times New Roman" panose="02020603050405020304" pitchFamily="18" charset="0"/>
                    <a:ea typeface="Times New Roman" panose="02020603050405020304" pitchFamily="18" charset="0"/>
                  </a:rPr>
                  <a:t>                                                     (2)</a:t>
                </a:r>
                <a:endParaRPr lang="en-IN" altLang="en-US" sz="2000" dirty="0">
                  <a:latin typeface="Times New Roman" panose="02020603050405020304" pitchFamily="18" charset="0"/>
                  <a:cs typeface="Times New Roman" panose="02020603050405020304" pitchFamily="18" charset="0"/>
                </a:endParaRPr>
              </a:p>
              <a:p>
                <a:pPr algn="just" eaLnBrk="1" hangingPunct="1">
                  <a:buClr>
                    <a:schemeClr val="bg2"/>
                  </a:buClr>
                  <a:buSzPct val="100000"/>
                </a:pPr>
                <a:endParaRPr lang="en-IN" altLang="en-US" sz="2000" baseline="30000" dirty="0">
                  <a:latin typeface="Times New Roman" panose="02020603050405020304" pitchFamily="18" charset="0"/>
                  <a:cs typeface="Times New Roman" panose="02020603050405020304" pitchFamily="18" charset="0"/>
                </a:endParaRPr>
              </a:p>
            </p:txBody>
          </p:sp>
        </mc:Choice>
        <mc:Fallback xmlns="">
          <p:sp>
            <p:nvSpPr>
              <p:cNvPr id="20" name="TextBox 7">
                <a:extLst>
                  <a:ext uri="{FF2B5EF4-FFF2-40B4-BE49-F238E27FC236}">
                    <a16:creationId xmlns:a16="http://schemas.microsoft.com/office/drawing/2014/main" id="{856A794C-7B7F-4606-BB04-61E03084AACC}"/>
                  </a:ext>
                </a:extLst>
              </p:cNvPr>
              <p:cNvSpPr txBox="1">
                <a:spLocks noRot="1" noChangeAspect="1" noMove="1" noResize="1" noEditPoints="1" noAdjustHandles="1" noChangeArrowheads="1" noChangeShapeType="1" noTextEdit="1"/>
              </p:cNvSpPr>
              <p:nvPr/>
            </p:nvSpPr>
            <p:spPr bwMode="auto">
              <a:xfrm>
                <a:off x="647700" y="192088"/>
                <a:ext cx="9296400" cy="6063327"/>
              </a:xfrm>
              <a:prstGeom prst="rect">
                <a:avLst/>
              </a:prstGeom>
              <a:blipFill>
                <a:blip r:embed="rId2"/>
                <a:stretch>
                  <a:fillRect l="-656" t="-604" r="-7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92955853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63D6645-B6EA-403D-962C-BF3C6CCD9F4E}"/>
              </a:ext>
            </a:extLst>
          </p:cNvPr>
          <p:cNvSpPr>
            <a:spLocks noGrp="1"/>
          </p:cNvSpPr>
          <p:nvPr>
            <p:ph type="title"/>
          </p:nvPr>
        </p:nvSpPr>
        <p:spPr>
          <a:xfrm>
            <a:off x="4128294" y="9524"/>
            <a:ext cx="3935412" cy="746125"/>
          </a:xfrm>
        </p:spPr>
        <p:txBody>
          <a:bodyPr/>
          <a:lstStyle/>
          <a:p>
            <a:pPr algn="ctr">
              <a:buClr>
                <a:schemeClr val="bg2"/>
              </a:buClr>
            </a:pPr>
            <a:r>
              <a:rPr lang="en-US" altLang="en-US" sz="2400" b="1" dirty="0">
                <a:latin typeface="Times New Roman" panose="02020603050405020304" pitchFamily="18" charset="0"/>
                <a:cs typeface="Times New Roman" panose="02020603050405020304" pitchFamily="18" charset="0"/>
              </a:rPr>
              <a:t>Write operation of SRAM </a:t>
            </a:r>
          </a:p>
        </p:txBody>
      </p:sp>
      <p:sp>
        <p:nvSpPr>
          <p:cNvPr id="16" name="TextBox 6">
            <a:extLst>
              <a:ext uri="{FF2B5EF4-FFF2-40B4-BE49-F238E27FC236}">
                <a16:creationId xmlns:a16="http://schemas.microsoft.com/office/drawing/2014/main" id="{EBEED28A-B85B-4343-AF1D-F1EB7A1748C8}"/>
              </a:ext>
            </a:extLst>
          </p:cNvPr>
          <p:cNvSpPr txBox="1">
            <a:spLocks noChangeArrowheads="1"/>
          </p:cNvSpPr>
          <p:nvPr/>
        </p:nvSpPr>
        <p:spPr bwMode="auto">
          <a:xfrm>
            <a:off x="3047999" y="3798887"/>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dirty="0">
                <a:latin typeface="Times New Roman" panose="02020603050405020304" pitchFamily="18" charset="0"/>
                <a:cs typeface="Times New Roman" panose="02020603050405020304" pitchFamily="18" charset="0"/>
              </a:rPr>
              <a:t>Fig: </a:t>
            </a:r>
            <a:r>
              <a:rPr lang="en-US" altLang="en-US" sz="1800" dirty="0">
                <a:latin typeface="Times New Roman" panose="02020603050405020304" pitchFamily="18" charset="0"/>
                <a:cs typeface="Times New Roman" panose="02020603050405020304" pitchFamily="18" charset="0"/>
              </a:rPr>
              <a:t>6T SRAM cell through write operation </a:t>
            </a:r>
          </a:p>
        </p:txBody>
      </p:sp>
      <p:sp>
        <p:nvSpPr>
          <p:cNvPr id="17" name="TextBox 2">
            <a:extLst>
              <a:ext uri="{FF2B5EF4-FFF2-40B4-BE49-F238E27FC236}">
                <a16:creationId xmlns:a16="http://schemas.microsoft.com/office/drawing/2014/main" id="{7DAAAC2A-846E-4583-B3A7-A920EF38E661}"/>
              </a:ext>
            </a:extLst>
          </p:cNvPr>
          <p:cNvSpPr txBox="1">
            <a:spLocks noChangeArrowheads="1"/>
          </p:cNvSpPr>
          <p:nvPr/>
        </p:nvSpPr>
        <p:spPr bwMode="auto">
          <a:xfrm>
            <a:off x="1333499" y="4814887"/>
            <a:ext cx="9525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9pPr>
          </a:lstStyle>
          <a:p>
            <a:pPr algn="just">
              <a:buClr>
                <a:schemeClr val="bg2"/>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Initially assume logic 1 is stored in SRAM and we want to write logic 0.</a:t>
            </a:r>
          </a:p>
          <a:p>
            <a:pPr algn="just">
              <a:buClr>
                <a:schemeClr val="bg2"/>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V</a:t>
            </a:r>
            <a:r>
              <a:rPr lang="en-US" altLang="en-US" sz="1800" baseline="-25000" dirty="0">
                <a:latin typeface="Times New Roman" panose="02020603050405020304" pitchFamily="18" charset="0"/>
                <a:cs typeface="Times New Roman" panose="02020603050405020304" pitchFamily="18" charset="0"/>
              </a:rPr>
              <a:t>1</a:t>
            </a:r>
            <a:r>
              <a:rPr lang="en-US" altLang="en-US" sz="1800" dirty="0">
                <a:latin typeface="Times New Roman" panose="02020603050405020304" pitchFamily="18" charset="0"/>
                <a:cs typeface="Times New Roman" panose="02020603050405020304" pitchFamily="18" charset="0"/>
              </a:rPr>
              <a:t> = V</a:t>
            </a:r>
            <a:r>
              <a:rPr lang="en-US" altLang="en-US" sz="1800" baseline="-25000" dirty="0">
                <a:latin typeface="Times New Roman" panose="02020603050405020304" pitchFamily="18" charset="0"/>
                <a:cs typeface="Times New Roman" panose="02020603050405020304" pitchFamily="18" charset="0"/>
              </a:rPr>
              <a:t>DD</a:t>
            </a:r>
            <a:r>
              <a:rPr lang="en-US" altLang="en-US" sz="1800" dirty="0">
                <a:latin typeface="Times New Roman" panose="02020603050405020304" pitchFamily="18" charset="0"/>
                <a:cs typeface="Times New Roman" panose="02020603050405020304" pitchFamily="18" charset="0"/>
              </a:rPr>
              <a:t> and V</a:t>
            </a:r>
            <a:r>
              <a:rPr lang="en-US" altLang="en-US" sz="1800" baseline="-25000" dirty="0">
                <a:latin typeface="Times New Roman" panose="02020603050405020304" pitchFamily="18" charset="0"/>
                <a:cs typeface="Times New Roman" panose="02020603050405020304" pitchFamily="18" charset="0"/>
              </a:rPr>
              <a:t>2</a:t>
            </a:r>
            <a:r>
              <a:rPr lang="en-US" altLang="en-US" sz="1800" dirty="0">
                <a:latin typeface="Times New Roman" panose="02020603050405020304" pitchFamily="18" charset="0"/>
                <a:cs typeface="Times New Roman" panose="02020603050405020304" pitchFamily="18" charset="0"/>
              </a:rPr>
              <a:t> = 0V (V</a:t>
            </a:r>
            <a:r>
              <a:rPr lang="en-US" altLang="en-US" sz="1800" baseline="-25000" dirty="0">
                <a:latin typeface="Times New Roman" panose="02020603050405020304" pitchFamily="18" charset="0"/>
                <a:cs typeface="Times New Roman" panose="02020603050405020304" pitchFamily="18" charset="0"/>
              </a:rPr>
              <a:t>1</a:t>
            </a:r>
            <a:r>
              <a:rPr lang="en-US" altLang="en-US" sz="1800" dirty="0">
                <a:latin typeface="Times New Roman" panose="02020603050405020304" pitchFamily="18" charset="0"/>
                <a:cs typeface="Times New Roman" panose="02020603050405020304" pitchFamily="18" charset="0"/>
              </a:rPr>
              <a:t> and V</a:t>
            </a:r>
            <a:r>
              <a:rPr lang="en-US" altLang="en-US" sz="1800" baseline="-25000" dirty="0">
                <a:latin typeface="Times New Roman" panose="02020603050405020304" pitchFamily="18" charset="0"/>
                <a:cs typeface="Times New Roman" panose="02020603050405020304" pitchFamily="18" charset="0"/>
              </a:rPr>
              <a:t>2</a:t>
            </a:r>
            <a:r>
              <a:rPr lang="en-US" altLang="en-US" sz="1800" dirty="0">
                <a:latin typeface="Times New Roman" panose="02020603050405020304" pitchFamily="18" charset="0"/>
                <a:cs typeface="Times New Roman" panose="02020603050405020304" pitchFamily="18" charset="0"/>
              </a:rPr>
              <a:t> is voltages of node Q and QB)</a:t>
            </a:r>
          </a:p>
          <a:p>
            <a:pPr algn="just">
              <a:buClr>
                <a:schemeClr val="bg2"/>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T1 and T6 are turned off.</a:t>
            </a:r>
          </a:p>
          <a:p>
            <a:pPr algn="just">
              <a:buClr>
                <a:schemeClr val="bg2"/>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T2, T3, T4 and T5 are turned on.</a:t>
            </a:r>
          </a:p>
          <a:p>
            <a:pPr algn="just">
              <a:buClr>
                <a:schemeClr val="bg2"/>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The column </a:t>
            </a:r>
            <a:r>
              <a:rPr lang="en-US" altLang="en-US" sz="1800" dirty="0" err="1">
                <a:latin typeface="Times New Roman" panose="02020603050405020304" pitchFamily="18" charset="0"/>
                <a:cs typeface="Times New Roman" panose="02020603050405020304" pitchFamily="18" charset="0"/>
              </a:rPr>
              <a:t>voltageV</a:t>
            </a:r>
            <a:r>
              <a:rPr lang="en-US" altLang="en-US" sz="1800" baseline="-25000" dirty="0" err="1">
                <a:latin typeface="Times New Roman" panose="02020603050405020304" pitchFamily="18" charset="0"/>
                <a:cs typeface="Times New Roman" panose="02020603050405020304" pitchFamily="18" charset="0"/>
              </a:rPr>
              <a:t>BL</a:t>
            </a:r>
            <a:r>
              <a:rPr lang="en-US" altLang="en-US" sz="1800" dirty="0">
                <a:latin typeface="Times New Roman" panose="02020603050405020304" pitchFamily="18" charset="0"/>
                <a:cs typeface="Times New Roman" panose="02020603050405020304" pitchFamily="18" charset="0"/>
              </a:rPr>
              <a:t> is forced to logic 0 by data write </a:t>
            </a:r>
            <a:r>
              <a:rPr lang="en-US" altLang="en-US" sz="1800" dirty="0" err="1">
                <a:latin typeface="Times New Roman" panose="02020603050405020304" pitchFamily="18" charset="0"/>
                <a:cs typeface="Times New Roman" panose="02020603050405020304" pitchFamily="18" charset="0"/>
              </a:rPr>
              <a:t>circuitary</a:t>
            </a:r>
            <a:r>
              <a:rPr lang="en-US" altLang="en-US" sz="1800" dirty="0">
                <a:latin typeface="Times New Roman" panose="02020603050405020304" pitchFamily="18" charset="0"/>
                <a:cs typeface="Times New Roman" panose="02020603050405020304" pitchFamily="18" charset="0"/>
              </a:rPr>
              <a:t>.</a:t>
            </a:r>
            <a:endParaRPr lang="en-US" altLang="en-US" sz="1800" baseline="-25000"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5A53688E-D2C0-463F-BD45-CD254698F10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4002" y="755649"/>
            <a:ext cx="4023995" cy="2852103"/>
          </a:xfrm>
          <a:prstGeom prst="rect">
            <a:avLst/>
          </a:prstGeom>
          <a:noFill/>
          <a:ln>
            <a:noFill/>
          </a:ln>
        </p:spPr>
      </p:pic>
    </p:spTree>
    <p:extLst>
      <p:ext uri="{BB962C8B-B14F-4D97-AF65-F5344CB8AC3E}">
        <p14:creationId xmlns:p14="http://schemas.microsoft.com/office/powerpoint/2010/main" val="3105037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0EE9EC31-A842-44D5-B375-588750F19180}"/>
                  </a:ext>
                </a:extLst>
              </p:cNvPr>
              <p:cNvSpPr>
                <a:spLocks noGrp="1"/>
              </p:cNvSpPr>
              <p:nvPr>
                <p:ph idx="1"/>
              </p:nvPr>
            </p:nvSpPr>
            <p:spPr>
              <a:xfrm>
                <a:off x="903288" y="85725"/>
                <a:ext cx="9051925" cy="6400800"/>
              </a:xfrm>
            </p:spPr>
            <p:txBody>
              <a:bodyPr>
                <a:normAutofit/>
              </a:bodyPr>
              <a:lstStyle/>
              <a:p>
                <a:pPr marL="0" indent="0" algn="ctr">
                  <a:buNone/>
                  <a:defRPr/>
                </a:pPr>
                <a:endParaRPr lang="en-US" sz="2000" b="1" dirty="0">
                  <a:latin typeface="Times New Roman" pitchFamily="18" charset="0"/>
                  <a:cs typeface="Times New Roman" pitchFamily="18" charset="0"/>
                </a:endParaRPr>
              </a:p>
              <a:p>
                <a:pPr marL="0" indent="0" algn="ctr">
                  <a:buNone/>
                  <a:defRPr/>
                </a:pPr>
                <a:r>
                  <a:rPr lang="en-US" sz="2400" b="1" dirty="0">
                    <a:latin typeface="Times New Roman" pitchFamily="18" charset="0"/>
                    <a:cs typeface="Times New Roman" pitchFamily="18" charset="0"/>
                  </a:rPr>
                  <a:t>Design Issue for write operation of SRAM</a:t>
                </a:r>
              </a:p>
              <a:p>
                <a:pPr marL="0" indent="0" algn="ctr">
                  <a:buNone/>
                  <a:defRPr/>
                </a:pPr>
                <a:endParaRPr lang="en-US" sz="2000" dirty="0">
                  <a:latin typeface="Times New Roman" pitchFamily="18" charset="0"/>
                  <a:cs typeface="Times New Roman" pitchFamily="18" charset="0"/>
                </a:endParaRPr>
              </a:p>
              <a:p>
                <a:pPr algn="just">
                  <a:buSzPct val="100000"/>
                  <a:buFont typeface="Wingdings" panose="05000000000000000000" pitchFamily="2" charset="2"/>
                  <a:buChar char="§"/>
                  <a:defRPr/>
                </a:pPr>
                <a:r>
                  <a:rPr lang="en-US" sz="1800" dirty="0">
                    <a:latin typeface="Times New Roman" pitchFamily="18" charset="0"/>
                    <a:cs typeface="Times New Roman" pitchFamily="18" charset="0"/>
                  </a:rPr>
                  <a:t>The column voltage V</a:t>
                </a:r>
                <a:r>
                  <a:rPr lang="en-US" sz="1800" baseline="-25000" dirty="0">
                    <a:latin typeface="Times New Roman" pitchFamily="18" charset="0"/>
                    <a:cs typeface="Times New Roman" pitchFamily="18" charset="0"/>
                  </a:rPr>
                  <a:t>BL</a:t>
                </a:r>
                <a:r>
                  <a:rPr lang="en-US" sz="1800" dirty="0">
                    <a:latin typeface="Times New Roman" pitchFamily="18" charset="0"/>
                    <a:cs typeface="Times New Roman" pitchFamily="18" charset="0"/>
                  </a:rPr>
                  <a:t> is forced to 0V to change the stored information, then V</a:t>
                </a:r>
                <a:r>
                  <a:rPr lang="en-US" sz="1800" baseline="-25000" dirty="0">
                    <a:latin typeface="Times New Roman" pitchFamily="18" charset="0"/>
                    <a:cs typeface="Times New Roman" pitchFamily="18" charset="0"/>
                  </a:rPr>
                  <a:t>1 </a:t>
                </a:r>
                <a:r>
                  <a:rPr lang="en-US" sz="1800" dirty="0">
                    <a:latin typeface="Times New Roman" pitchFamily="18" charset="0"/>
                    <a:cs typeface="Times New Roman" pitchFamily="18" charset="0"/>
                  </a:rPr>
                  <a:t>must be reduced below the threshold value of T2 so that T2 turns off first.</a:t>
                </a:r>
              </a:p>
              <a:p>
                <a:pPr algn="just">
                  <a:buSzPct val="100000"/>
                  <a:buFont typeface="Wingdings" panose="05000000000000000000" pitchFamily="2" charset="2"/>
                  <a:buChar char="§"/>
                  <a:defRPr/>
                </a:pPr>
                <a:r>
                  <a:rPr lang="en-US" sz="1800" dirty="0">
                    <a:latin typeface="Times New Roman" pitchFamily="18" charset="0"/>
                    <a:cs typeface="Times New Roman" pitchFamily="18" charset="0"/>
                  </a:rPr>
                  <a:t>When V</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V</a:t>
                </a:r>
                <a:r>
                  <a:rPr lang="en-US" baseline="-25000" dirty="0" err="1">
                    <a:latin typeface="Times New Roman" pitchFamily="18" charset="0"/>
                    <a:cs typeface="Times New Roman" pitchFamily="18" charset="0"/>
                  </a:rPr>
                  <a:t>th,n</a:t>
                </a:r>
                <a:r>
                  <a:rPr lang="en-US" baseline="-25000" dirty="0">
                    <a:latin typeface="Times New Roman" pitchFamily="18" charset="0"/>
                    <a:cs typeface="Times New Roman" pitchFamily="18" charset="0"/>
                  </a:rPr>
                  <a:t>  T3 </a:t>
                </a:r>
                <a:r>
                  <a:rPr lang="en-US" sz="1800" dirty="0">
                    <a:latin typeface="Times New Roman" pitchFamily="18" charset="0"/>
                    <a:cs typeface="Times New Roman" pitchFamily="18" charset="0"/>
                  </a:rPr>
                  <a:t>operates in linear region and T5 operates in saturation region.</a:t>
                </a:r>
                <a:endParaRPr lang="en-IN" sz="1800" i="1" dirty="0">
                  <a:effectLst/>
                  <a:latin typeface="Cambria Math" panose="02040503050406030204" pitchFamily="18" charset="0"/>
                  <a:ea typeface="SimSun" panose="02010600030101010101" pitchFamily="2" charset="-122"/>
                </a:endParaRPr>
              </a:p>
              <a:p>
                <a:pPr marL="0" indent="0" algn="just">
                  <a:lnSpc>
                    <a:spcPct val="115000"/>
                  </a:lnSpc>
                  <a:buNone/>
                </a:pPr>
                <a:endParaRPr lang="en-IN" sz="1800" i="1" dirty="0">
                  <a:effectLst/>
                  <a:latin typeface="Cambria Math" panose="02040503050406030204" pitchFamily="18" charset="0"/>
                  <a:ea typeface="SimSun" panose="02010600030101010101" pitchFamily="2" charset="-122"/>
                </a:endParaRPr>
              </a:p>
              <a:p>
                <a:pPr marL="0" indent="0" algn="just">
                  <a:lnSpc>
                    <a:spcPct val="115000"/>
                  </a:lnSpc>
                  <a:buNone/>
                </a:pPr>
                <a:r>
                  <a:rPr lang="en-IN" sz="1800" dirty="0">
                    <a:effectLst/>
                    <a:ea typeface="SimSun" panose="02010600030101010101" pitchFamily="2" charset="-122"/>
                  </a:rPr>
                  <a:t>       </a:t>
                </a:r>
                <a14:m>
                  <m:oMath xmlns:m="http://schemas.openxmlformats.org/officeDocument/2006/math">
                    <m:f>
                      <m:fPr>
                        <m:ctrlPr>
                          <a:rPr lang="en-IN" sz="1800" i="1" smtClean="0">
                            <a:effectLst/>
                            <a:latin typeface="Cambria Math" panose="02040503050406030204" pitchFamily="18" charset="0"/>
                            <a:ea typeface="SimSun" panose="02010600030101010101" pitchFamily="2" charset="-122"/>
                          </a:rPr>
                        </m:ctrlPr>
                      </m:fPr>
                      <m:num>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𝑘</m:t>
                            </m:r>
                            <m:r>
                              <a:rPr lang="en-US" sz="1800" i="1">
                                <a:effectLst/>
                                <a:latin typeface="Cambria Math" panose="02040503050406030204" pitchFamily="18" charset="0"/>
                                <a:ea typeface="SimSun" panose="02010600030101010101" pitchFamily="2" charset="-122"/>
                              </a:rPr>
                              <m:t> </m:t>
                            </m:r>
                          </m:e>
                          <m:sub>
                            <m:r>
                              <a:rPr lang="en-US" sz="1800" i="1">
                                <a:effectLst/>
                                <a:latin typeface="Cambria Math" panose="02040503050406030204" pitchFamily="18" charset="0"/>
                                <a:ea typeface="SimSun" panose="02010600030101010101" pitchFamily="2" charset="-122"/>
                              </a:rPr>
                              <m:t>𝑝</m:t>
                            </m:r>
                            <m:r>
                              <a:rPr lang="en-US" sz="1800" i="1">
                                <a:effectLst/>
                                <a:latin typeface="Cambria Math" panose="02040503050406030204" pitchFamily="18" charset="0"/>
                                <a:ea typeface="SimSun" panose="02010600030101010101" pitchFamily="2" charset="-122"/>
                              </a:rPr>
                              <m:t>,5</m:t>
                            </m:r>
                          </m:sub>
                        </m:sSub>
                      </m:num>
                      <m:den>
                        <m:r>
                          <a:rPr lang="en-US" sz="1800" i="1">
                            <a:effectLst/>
                            <a:latin typeface="Cambria Math" panose="02040503050406030204" pitchFamily="18" charset="0"/>
                            <a:ea typeface="SimSun" panose="02010600030101010101" pitchFamily="2" charset="-122"/>
                          </a:rPr>
                          <m:t>2</m:t>
                        </m:r>
                      </m:den>
                    </m:f>
                    <m:r>
                      <a:rPr lang="en-US" sz="1800" i="1">
                        <a:effectLst/>
                        <a:latin typeface="Cambria Math" panose="02040503050406030204" pitchFamily="18" charset="0"/>
                        <a:ea typeface="SimSun" panose="02010600030101010101" pitchFamily="2" charset="-122"/>
                      </a:rPr>
                      <m:t>(0−</m:t>
                    </m:r>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𝑉</m:t>
                        </m:r>
                      </m:e>
                      <m:sub>
                        <m:r>
                          <a:rPr lang="en-US" sz="1800" i="1">
                            <a:effectLst/>
                            <a:latin typeface="Cambria Math" panose="02040503050406030204" pitchFamily="18" charset="0"/>
                            <a:ea typeface="SimSun" panose="02010600030101010101" pitchFamily="2" charset="-122"/>
                          </a:rPr>
                          <m:t>𝑑𝑑</m:t>
                        </m:r>
                      </m:sub>
                    </m:sSub>
                    <m:r>
                      <a:rPr lang="en-US" sz="1800" i="1">
                        <a:effectLst/>
                        <a:latin typeface="Cambria Math" panose="02040503050406030204" pitchFamily="18" charset="0"/>
                        <a:ea typeface="SimSun" panose="02010600030101010101" pitchFamily="2" charset="-122"/>
                      </a:rPr>
                      <m:t> </m:t>
                    </m:r>
                    <m:r>
                      <a:rPr lang="en-US" sz="1800" i="1">
                        <a:effectLst/>
                        <a:latin typeface="Cambria Math" panose="02040503050406030204" pitchFamily="18" charset="0"/>
                        <a:ea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𝑝</m:t>
                        </m:r>
                      </m:sub>
                    </m:sSub>
                    <m:sSup>
                      <m:sSupPr>
                        <m:ctrlPr>
                          <a:rPr lang="en-IN" sz="18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rPr>
                          <m:t>)</m:t>
                        </m:r>
                      </m:e>
                      <m:sup>
                        <m:r>
                          <a:rPr lang="en-US" sz="1800" i="1">
                            <a:effectLst/>
                            <a:latin typeface="Cambria Math" panose="02040503050406030204" pitchFamily="18" charset="0"/>
                            <a:ea typeface="Times New Roman" panose="02020603050405020304" pitchFamily="18" charset="0"/>
                          </a:rPr>
                          <m:t>2</m:t>
                        </m:r>
                      </m:sup>
                    </m:sSup>
                  </m:oMath>
                </a14:m>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IN" sz="1800" i="1">
                            <a:effectLst/>
                            <a:latin typeface="Cambria Math" panose="02040503050406030204" pitchFamily="18" charset="0"/>
                            <a:ea typeface="SimSun" panose="02010600030101010101" pitchFamily="2" charset="-122"/>
                          </a:rPr>
                        </m:ctrlPr>
                      </m:fPr>
                      <m:num>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𝑘</m:t>
                            </m:r>
                            <m:r>
                              <a:rPr lang="en-US" sz="1800" i="1">
                                <a:effectLst/>
                                <a:latin typeface="Cambria Math" panose="02040503050406030204" pitchFamily="18" charset="0"/>
                                <a:ea typeface="SimSun" panose="02010600030101010101" pitchFamily="2" charset="-122"/>
                              </a:rPr>
                              <m:t> </m:t>
                            </m:r>
                          </m:e>
                          <m:sub>
                            <m:r>
                              <a:rPr lang="en-US" sz="1800" i="1">
                                <a:effectLst/>
                                <a:latin typeface="Cambria Math" panose="02040503050406030204" pitchFamily="18" charset="0"/>
                                <a:ea typeface="SimSun" panose="02010600030101010101" pitchFamily="2" charset="-122"/>
                              </a:rPr>
                              <m:t>𝑛</m:t>
                            </m:r>
                            <m:r>
                              <a:rPr lang="en-US" sz="1800" i="1">
                                <a:effectLst/>
                                <a:latin typeface="Cambria Math" panose="02040503050406030204" pitchFamily="18" charset="0"/>
                                <a:ea typeface="SimSun" panose="02010600030101010101" pitchFamily="2" charset="-122"/>
                              </a:rPr>
                              <m:t>,3</m:t>
                            </m:r>
                          </m:sub>
                        </m:sSub>
                      </m:num>
                      <m:den>
                        <m:r>
                          <a:rPr lang="en-US" sz="1800" i="1">
                            <a:effectLst/>
                            <a:latin typeface="Cambria Math" panose="02040503050406030204" pitchFamily="18" charset="0"/>
                            <a:ea typeface="SimSun" panose="02010600030101010101" pitchFamily="2" charset="-122"/>
                          </a:rPr>
                          <m:t>2</m:t>
                        </m:r>
                      </m:den>
                    </m:f>
                    <m:r>
                      <a:rPr lang="en-US" sz="1800" i="1">
                        <a:effectLst/>
                        <a:latin typeface="Cambria Math" panose="02040503050406030204" pitchFamily="18" charset="0"/>
                        <a:ea typeface="SimSun" panose="02010600030101010101" pitchFamily="2" charset="-122"/>
                      </a:rPr>
                      <m:t>(2</m:t>
                    </m:r>
                    <m:d>
                      <m:dPr>
                        <m:ctrlPr>
                          <a:rPr lang="en-IN" sz="1800" i="1">
                            <a:effectLst/>
                            <a:latin typeface="Cambria Math" panose="02040503050406030204" pitchFamily="18" charset="0"/>
                            <a:ea typeface="SimSun" panose="02010600030101010101" pitchFamily="2" charset="-122"/>
                          </a:rPr>
                        </m:ctrlPr>
                      </m:dPr>
                      <m:e>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𝑉</m:t>
                            </m:r>
                          </m:e>
                          <m:sub>
                            <m:r>
                              <a:rPr lang="en-US" sz="1800" i="1">
                                <a:effectLst/>
                                <a:latin typeface="Cambria Math" panose="02040503050406030204" pitchFamily="18" charset="0"/>
                                <a:ea typeface="SimSun" panose="02010600030101010101" pitchFamily="2" charset="-122"/>
                              </a:rPr>
                              <m:t>𝑑𝑑</m:t>
                            </m:r>
                          </m:sub>
                        </m:sSub>
                        <m:r>
                          <a:rPr lang="en-US" sz="1800" i="1">
                            <a:effectLst/>
                            <a:latin typeface="Cambria Math" panose="02040503050406030204" pitchFamily="18" charset="0"/>
                            <a:ea typeface="SimSun" panose="02010600030101010101" pitchFamily="2" charset="-122"/>
                          </a:rPr>
                          <m:t>−</m:t>
                        </m:r>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𝑛</m:t>
                            </m:r>
                          </m:sub>
                        </m:sSub>
                      </m:e>
                    </m:d>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r>
                          <a:rPr lang="en-US" sz="1800" i="1">
                            <a:effectLst/>
                            <a:latin typeface="Cambria Math" panose="02040503050406030204" pitchFamily="18" charset="0"/>
                            <a:ea typeface="Times New Roman" panose="02020603050405020304" pitchFamily="18" charset="0"/>
                          </a:rPr>
                          <m:t> </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𝑛</m:t>
                        </m:r>
                      </m:sub>
                    </m:sSub>
                  </m:oMath>
                </a14:m>
                <a:r>
                  <a:rPr lang="en-US" sz="1800" dirty="0">
                    <a:effectLst/>
                    <a:latin typeface="Times New Roman" panose="02020603050405020304" pitchFamily="18" charset="0"/>
                    <a:ea typeface="Times New Roman" panose="02020603050405020304" pitchFamily="18" charset="0"/>
                  </a:rPr>
                  <a:t>-</a:t>
                </a:r>
                <a14:m>
                  <m:oMath xmlns:m="http://schemas.openxmlformats.org/officeDocument/2006/math">
                    <m:sSubSup>
                      <m:sSubSupPr>
                        <m:ctrlPr>
                          <a:rPr lang="en-IN" sz="1800" i="1">
                            <a:effectLst/>
                            <a:latin typeface="Cambria Math" panose="02040503050406030204" pitchFamily="18" charset="0"/>
                            <a:ea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𝑛</m:t>
                        </m:r>
                      </m:sub>
                      <m:sup>
                        <m:r>
                          <a:rPr lang="en-US" sz="1800" i="1">
                            <a:effectLst/>
                            <a:latin typeface="Cambria Math" panose="02040503050406030204" pitchFamily="18" charset="0"/>
                            <a:ea typeface="Times New Roman" panose="02020603050405020304" pitchFamily="18" charset="0"/>
                          </a:rPr>
                          <m:t>2</m:t>
                        </m:r>
                      </m:sup>
                    </m:sSubSup>
                  </m:oMath>
                </a14:m>
                <a:r>
                  <a:rPr lang="en-US" sz="1800" dirty="0">
                    <a:effectLst/>
                    <a:latin typeface="Times New Roman" panose="02020603050405020304" pitchFamily="18" charset="0"/>
                    <a:ea typeface="Times New Roman" panose="02020603050405020304" pitchFamily="18" charset="0"/>
                  </a:rPr>
                  <a:t>)        (3)       </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SimSun" panose="02010600030101010101" pitchFamily="2" charset="-122"/>
                </a:endParaRPr>
              </a:p>
              <a:p>
                <a:pPr marL="0" indent="0" algn="jus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ea typeface="SimSun" panose="02010600030101010101" pitchFamily="2" charset="-122"/>
                  </a:rPr>
                  <a:t>      </a:t>
                </a:r>
                <a14:m>
                  <m:oMath xmlns:m="http://schemas.openxmlformats.org/officeDocument/2006/math">
                    <m:f>
                      <m:fPr>
                        <m:ctrlPr>
                          <a:rPr lang="en-IN" sz="1800" i="1">
                            <a:effectLst/>
                            <a:latin typeface="Cambria Math" panose="02040503050406030204" pitchFamily="18" charset="0"/>
                            <a:ea typeface="SimSun" panose="02010600030101010101" pitchFamily="2" charset="-122"/>
                          </a:rPr>
                        </m:ctrlPr>
                      </m:fPr>
                      <m:num>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𝑘</m:t>
                            </m:r>
                          </m:e>
                          <m:sub>
                            <m:r>
                              <a:rPr lang="en-US" sz="1800" i="1">
                                <a:effectLst/>
                                <a:latin typeface="Cambria Math" panose="02040503050406030204" pitchFamily="18" charset="0"/>
                                <a:ea typeface="SimSun" panose="02010600030101010101" pitchFamily="2" charset="-122"/>
                              </a:rPr>
                              <m:t> </m:t>
                            </m:r>
                            <m:r>
                              <a:rPr lang="en-US" sz="1800" i="1">
                                <a:effectLst/>
                                <a:latin typeface="Cambria Math" panose="02040503050406030204" pitchFamily="18" charset="0"/>
                                <a:ea typeface="SimSun" panose="02010600030101010101" pitchFamily="2" charset="-122"/>
                              </a:rPr>
                              <m:t>𝑝</m:t>
                            </m:r>
                            <m:r>
                              <a:rPr lang="en-US" sz="1800" i="1">
                                <a:effectLst/>
                                <a:latin typeface="Cambria Math" panose="02040503050406030204" pitchFamily="18" charset="0"/>
                                <a:ea typeface="SimSun" panose="02010600030101010101" pitchFamily="2" charset="-122"/>
                              </a:rPr>
                              <m:t>,  3</m:t>
                            </m:r>
                          </m:sub>
                        </m:sSub>
                      </m:num>
                      <m:den>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𝑘</m:t>
                            </m:r>
                            <m:r>
                              <a:rPr lang="en-US" sz="1800" i="1">
                                <a:effectLst/>
                                <a:latin typeface="Cambria Math" panose="02040503050406030204" pitchFamily="18" charset="0"/>
                                <a:ea typeface="SimSun" panose="02010600030101010101" pitchFamily="2" charset="-122"/>
                              </a:rPr>
                              <m:t> </m:t>
                            </m:r>
                          </m:e>
                          <m:sub>
                            <m:r>
                              <a:rPr lang="en-US" sz="1800" i="1">
                                <a:effectLst/>
                                <a:latin typeface="Cambria Math" panose="02040503050406030204" pitchFamily="18" charset="0"/>
                                <a:ea typeface="SimSun" panose="02010600030101010101" pitchFamily="2" charset="-122"/>
                              </a:rPr>
                              <m:t>𝑛</m:t>
                            </m:r>
                            <m:r>
                              <a:rPr lang="en-US" sz="1800" i="1">
                                <a:effectLst/>
                                <a:latin typeface="Cambria Math" panose="02040503050406030204" pitchFamily="18" charset="0"/>
                                <a:ea typeface="SimSun" panose="02010600030101010101" pitchFamily="2" charset="-122"/>
                              </a:rPr>
                              <m:t> , 3</m:t>
                            </m:r>
                          </m:sub>
                        </m:sSub>
                      </m:den>
                    </m:f>
                    <m:r>
                      <a:rPr lang="en-US" sz="1800" i="1">
                        <a:effectLst/>
                        <a:latin typeface="Cambria Math" panose="02040503050406030204" pitchFamily="18" charset="0"/>
                        <a:ea typeface="SimSun" panose="02010600030101010101" pitchFamily="2" charset="-122"/>
                      </a:rPr>
                      <m:t> </m:t>
                    </m:r>
                  </m:oMath>
                </a14:m>
                <a:r>
                  <a:rPr lang="en-US" sz="1800" dirty="0">
                    <a:effectLst/>
                    <a:latin typeface="Times New Roman" panose="02020603050405020304" pitchFamily="18" charset="0"/>
                    <a:ea typeface="Times New Roman" panose="02020603050405020304" pitchFamily="18" charset="0"/>
                  </a:rPr>
                  <a:t> &lt;</a:t>
                </a:r>
                <a14:m>
                  <m:oMath xmlns:m="http://schemas.openxmlformats.org/officeDocument/2006/math">
                    <m:r>
                      <a:rPr lang="en-US" sz="1800" i="1">
                        <a:effectLst/>
                        <a:latin typeface="Cambria Math" panose="02040503050406030204" pitchFamily="18" charset="0"/>
                        <a:ea typeface="Times New Roman" panose="02020603050405020304" pitchFamily="18" charset="0"/>
                      </a:rPr>
                      <m:t>  </m:t>
                    </m:r>
                    <m:f>
                      <m:fPr>
                        <m:ctrlPr>
                          <a:rPr lang="en-IN"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rPr>
                          <m:t>2 </m:t>
                        </m:r>
                        <m:d>
                          <m:dPr>
                            <m:ctrlPr>
                              <a:rPr lang="en-IN" sz="1800" i="1">
                                <a:effectLst/>
                                <a:latin typeface="Cambria Math" panose="02040503050406030204" pitchFamily="18" charset="0"/>
                                <a:ea typeface="SimSun" panose="02010600030101010101" pitchFamily="2" charset="-122"/>
                              </a:rPr>
                            </m:ctrlPr>
                          </m:dPr>
                          <m:e>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 </m:t>
                                </m:r>
                                <m:r>
                                  <a:rPr lang="en-US" sz="1800" i="1">
                                    <a:effectLst/>
                                    <a:latin typeface="Cambria Math" panose="02040503050406030204" pitchFamily="18" charset="0"/>
                                    <a:ea typeface="SimSun" panose="02010600030101010101" pitchFamily="2" charset="-122"/>
                                  </a:rPr>
                                  <m:t>𝑉</m:t>
                                </m:r>
                              </m:e>
                              <m:sub>
                                <m:r>
                                  <a:rPr lang="en-US" sz="1800" i="1">
                                    <a:effectLst/>
                                    <a:latin typeface="Cambria Math" panose="02040503050406030204" pitchFamily="18" charset="0"/>
                                    <a:ea typeface="SimSun" panose="02010600030101010101" pitchFamily="2" charset="-122"/>
                                  </a:rPr>
                                  <m:t>𝑑𝑑</m:t>
                                </m:r>
                              </m:sub>
                            </m:sSub>
                            <m:r>
                              <a:rPr lang="en-US" sz="1800" i="1">
                                <a:effectLst/>
                                <a:latin typeface="Cambria Math" panose="02040503050406030204" pitchFamily="18" charset="0"/>
                                <a:ea typeface="SimSun" panose="02010600030101010101" pitchFamily="2" charset="-122"/>
                              </a:rPr>
                              <m:t>−1.5</m:t>
                            </m:r>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𝑛</m:t>
                                </m:r>
                              </m:sub>
                            </m:sSub>
                          </m:e>
                        </m:d>
                        <m:r>
                          <a:rPr lang="en-US" sz="1800" i="1">
                            <a:effectLst/>
                            <a:latin typeface="Cambria Math" panose="02040503050406030204" pitchFamily="18" charset="0"/>
                            <a:ea typeface="Times New Roman" panose="02020603050405020304" pitchFamily="18" charset="0"/>
                          </a:rPr>
                          <m:t> </m:t>
                        </m:r>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𝑛</m:t>
                            </m:r>
                          </m:sub>
                        </m:sSub>
                      </m:num>
                      <m:den>
                        <m:r>
                          <a:rPr lang="en-US" sz="1800" i="1">
                            <a:effectLst/>
                            <a:latin typeface="Cambria Math" panose="02040503050406030204" pitchFamily="18" charset="0"/>
                            <a:ea typeface="SimSun" panose="02010600030101010101" pitchFamily="2" charset="-122"/>
                          </a:rPr>
                          <m:t>(</m:t>
                        </m:r>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𝑉</m:t>
                            </m:r>
                          </m:e>
                          <m:sub>
                            <m:r>
                              <a:rPr lang="en-US" sz="1800" i="1">
                                <a:effectLst/>
                                <a:latin typeface="Cambria Math" panose="02040503050406030204" pitchFamily="18" charset="0"/>
                                <a:ea typeface="SimSun" panose="02010600030101010101" pitchFamily="2" charset="-122"/>
                              </a:rPr>
                              <m:t>𝑑𝑑</m:t>
                            </m:r>
                          </m:sub>
                        </m:sSub>
                        <m:r>
                          <a:rPr lang="en-US" sz="1800" i="1">
                            <a:effectLst/>
                            <a:latin typeface="Cambria Math" panose="02040503050406030204" pitchFamily="18" charset="0"/>
                            <a:ea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𝑝</m:t>
                            </m:r>
                          </m:sub>
                        </m:sSub>
                        <m:sSup>
                          <m:sSupPr>
                            <m:ctrlPr>
                              <a:rPr lang="en-IN" sz="18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rPr>
                              <m:t>)</m:t>
                            </m:r>
                          </m:e>
                          <m:sup>
                            <m:r>
                              <a:rPr lang="en-US" sz="1800" i="1">
                                <a:effectLst/>
                                <a:latin typeface="Cambria Math" panose="02040503050406030204" pitchFamily="18" charset="0"/>
                                <a:ea typeface="Times New Roman" panose="02020603050405020304" pitchFamily="18" charset="0"/>
                              </a:rPr>
                              <m:t>2</m:t>
                            </m:r>
                          </m:sup>
                        </m:sSup>
                      </m:den>
                    </m:f>
                  </m:oMath>
                </a14:m>
                <a:r>
                  <a:rPr lang="en-US" sz="1800" dirty="0">
                    <a:effectLst/>
                    <a:latin typeface="Times New Roman" panose="02020603050405020304" pitchFamily="18" charset="0"/>
                    <a:ea typeface="Times New Roman" panose="02020603050405020304" pitchFamily="18" charset="0"/>
                  </a:rPr>
                  <a:t>                                                        (4)</a:t>
                </a:r>
              </a:p>
              <a:p>
                <a:pPr algn="just"/>
                <a:endParaRPr lang="en-IN" sz="1800" dirty="0">
                  <a:effectLst/>
                  <a:latin typeface="Times New Roman" panose="02020603050405020304" pitchFamily="18" charset="0"/>
                  <a:ea typeface="SimSun" panose="02010600030101010101" pitchFamily="2" charset="-122"/>
                </a:endParaRPr>
              </a:p>
              <a:p>
                <a:pPr marL="0" indent="0" algn="just">
                  <a:spcBef>
                    <a:spcPts val="1200"/>
                  </a:spcBef>
                  <a:spcAft>
                    <a:spcPts val="1200"/>
                  </a:spcAft>
                  <a:buNone/>
                </a:pPr>
                <a:r>
                  <a:rPr lang="en-IN" sz="1800" dirty="0">
                    <a:effectLst/>
                    <a:ea typeface="Times New Roman" panose="02020603050405020304" pitchFamily="18" charset="0"/>
                  </a:rPr>
                  <a:t>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rPr>
                              <m:t>𝑊</m:t>
                            </m:r>
                          </m:num>
                          <m:den>
                            <m:r>
                              <a:rPr lang="en-US" sz="1800" i="1">
                                <a:effectLst/>
                                <a:latin typeface="Cambria Math" panose="02040503050406030204" pitchFamily="18" charset="0"/>
                                <a:ea typeface="Times New Roman" panose="02020603050405020304" pitchFamily="18" charset="0"/>
                              </a:rPr>
                              <m:t>𝐿</m:t>
                            </m:r>
                          </m:den>
                        </m:f>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m:t>
                            </m:r>
                          </m:e>
                          <m:sub>
                            <m:r>
                              <a:rPr lang="en-US" sz="1800" i="1">
                                <a:effectLst/>
                                <a:latin typeface="Cambria Math" panose="02040503050406030204" pitchFamily="18" charset="0"/>
                                <a:ea typeface="Times New Roman" panose="02020603050405020304" pitchFamily="18" charset="0"/>
                              </a:rPr>
                              <m:t>5</m:t>
                            </m:r>
                          </m:sub>
                        </m:sSub>
                      </m:num>
                      <m:den>
                        <m:r>
                          <a:rPr lang="en-US" sz="1800" i="1">
                            <a:effectLst/>
                            <a:latin typeface="Cambria Math" panose="02040503050406030204" pitchFamily="18" charset="0"/>
                            <a:ea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rPr>
                              <m:t>𝑊</m:t>
                            </m:r>
                          </m:num>
                          <m:den>
                            <m:r>
                              <a:rPr lang="en-US" sz="1800" i="1">
                                <a:effectLst/>
                                <a:latin typeface="Cambria Math" panose="02040503050406030204" pitchFamily="18" charset="0"/>
                                <a:ea typeface="Times New Roman" panose="02020603050405020304" pitchFamily="18" charset="0"/>
                              </a:rPr>
                              <m:t>𝐿</m:t>
                            </m:r>
                          </m:den>
                        </m:f>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m:t>
                            </m:r>
                          </m:e>
                          <m:sub>
                            <m:r>
                              <a:rPr lang="en-US" sz="1800" i="1">
                                <a:effectLst/>
                                <a:latin typeface="Cambria Math" panose="02040503050406030204" pitchFamily="18" charset="0"/>
                                <a:ea typeface="Times New Roman" panose="02020603050405020304" pitchFamily="18" charset="0"/>
                              </a:rPr>
                              <m:t>3</m:t>
                            </m:r>
                          </m:sub>
                        </m:sSub>
                      </m:den>
                    </m:f>
                    <m:r>
                      <a:rPr lang="en-US" sz="1800" i="1">
                        <a:effectLst/>
                        <a:latin typeface="Cambria Math" panose="02040503050406030204" pitchFamily="18" charset="0"/>
                        <a:ea typeface="Times New Roman" panose="02020603050405020304" pitchFamily="18" charset="0"/>
                      </a:rPr>
                      <m:t> </m:t>
                    </m:r>
                  </m:oMath>
                </a14:m>
                <a:r>
                  <a:rPr lang="en-US" sz="1800" dirty="0">
                    <a:effectLst/>
                    <a:latin typeface="Times New Roman" panose="02020603050405020304" pitchFamily="18" charset="0"/>
                    <a:ea typeface="Times New Roman" panose="02020603050405020304" pitchFamily="18" charset="0"/>
                  </a:rPr>
                  <a:t> &lt;</a:t>
                </a:r>
                <a14:m>
                  <m:oMath xmlns:m="http://schemas.openxmlformats.org/officeDocument/2006/math">
                    <m:r>
                      <a:rPr lang="en-US" sz="1800" i="1">
                        <a:effectLst/>
                        <a:latin typeface="Cambria Math" panose="02040503050406030204" pitchFamily="18" charset="0"/>
                        <a:ea typeface="Times New Roman" panose="02020603050405020304" pitchFamily="18" charset="0"/>
                      </a:rPr>
                      <m:t>  </m:t>
                    </m:r>
                    <m:f>
                      <m:fPr>
                        <m:ctrlPr>
                          <a:rPr lang="en-IN"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rPr>
                          <m:t>2 </m:t>
                        </m:r>
                        <m:d>
                          <m:dPr>
                            <m:ctrlPr>
                              <a:rPr lang="en-IN" sz="1800" i="1">
                                <a:effectLst/>
                                <a:latin typeface="Cambria Math" panose="02040503050406030204" pitchFamily="18" charset="0"/>
                                <a:ea typeface="SimSun" panose="02010600030101010101" pitchFamily="2" charset="-122"/>
                              </a:rPr>
                            </m:ctrlPr>
                          </m:dPr>
                          <m:e>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𝑉</m:t>
                                </m:r>
                              </m:e>
                              <m:sub>
                                <m:r>
                                  <a:rPr lang="en-US" sz="1800" i="1">
                                    <a:effectLst/>
                                    <a:latin typeface="Cambria Math" panose="02040503050406030204" pitchFamily="18" charset="0"/>
                                    <a:ea typeface="SimSun" panose="02010600030101010101" pitchFamily="2" charset="-122"/>
                                  </a:rPr>
                                  <m:t>𝑑𝑑</m:t>
                                </m:r>
                              </m:sub>
                            </m:sSub>
                            <m:r>
                              <a:rPr lang="en-US" sz="1800" i="1">
                                <a:effectLst/>
                                <a:latin typeface="Cambria Math" panose="02040503050406030204" pitchFamily="18" charset="0"/>
                                <a:ea typeface="SimSun" panose="02010600030101010101" pitchFamily="2" charset="-122"/>
                              </a:rPr>
                              <m:t>−1.5</m:t>
                            </m:r>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𝑛</m:t>
                                </m:r>
                              </m:sub>
                            </m:sSub>
                          </m:e>
                        </m:d>
                        <m:r>
                          <a:rPr lang="en-US" sz="1800" i="1">
                            <a:effectLst/>
                            <a:latin typeface="Cambria Math" panose="02040503050406030204" pitchFamily="18" charset="0"/>
                            <a:ea typeface="Times New Roman" panose="02020603050405020304" pitchFamily="18" charset="0"/>
                          </a:rPr>
                          <m:t> </m:t>
                        </m:r>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𝑛</m:t>
                            </m:r>
                          </m:sub>
                        </m:sSub>
                      </m:num>
                      <m:den>
                        <m:r>
                          <a:rPr lang="en-US" sz="1800" i="1">
                            <a:effectLst/>
                            <a:latin typeface="Cambria Math" panose="02040503050406030204" pitchFamily="18" charset="0"/>
                            <a:ea typeface="SimSun" panose="02010600030101010101" pitchFamily="2" charset="-122"/>
                          </a:rPr>
                          <m:t>(</m:t>
                        </m:r>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𝑉</m:t>
                            </m:r>
                          </m:e>
                          <m:sub>
                            <m:r>
                              <a:rPr lang="en-US" sz="1800" i="1">
                                <a:effectLst/>
                                <a:latin typeface="Cambria Math" panose="02040503050406030204" pitchFamily="18" charset="0"/>
                                <a:ea typeface="SimSun" panose="02010600030101010101" pitchFamily="2" charset="-122"/>
                              </a:rPr>
                              <m:t>𝑑𝑑</m:t>
                            </m:r>
                          </m:sub>
                        </m:sSub>
                        <m:r>
                          <a:rPr lang="en-US" sz="1800" i="1">
                            <a:effectLst/>
                            <a:latin typeface="Cambria Math" panose="02040503050406030204" pitchFamily="18" charset="0"/>
                            <a:ea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𝑝</m:t>
                            </m:r>
                          </m:sub>
                        </m:sSub>
                        <m:sSup>
                          <m:sSupPr>
                            <m:ctrlPr>
                              <a:rPr lang="en-IN" sz="18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rPr>
                              <m:t>)</m:t>
                            </m:r>
                          </m:e>
                          <m:sup>
                            <m:r>
                              <a:rPr lang="en-US" sz="1800" i="1">
                                <a:effectLst/>
                                <a:latin typeface="Cambria Math" panose="02040503050406030204" pitchFamily="18" charset="0"/>
                                <a:ea typeface="Times New Roman" panose="02020603050405020304" pitchFamily="18" charset="0"/>
                              </a:rPr>
                              <m:t>2</m:t>
                            </m:r>
                          </m:sup>
                        </m:sSup>
                      </m:den>
                    </m:f>
                  </m:oMath>
                </a14:m>
                <a:r>
                  <a:rPr lang="en-US" sz="1800" dirty="0">
                    <a:effectLst/>
                    <a:latin typeface="Times New Roman" panose="02020603050405020304" pitchFamily="18" charset="0"/>
                    <a:ea typeface="Times New Roman" panose="02020603050405020304" pitchFamily="18" charset="0"/>
                  </a:rPr>
                  <a:t>                                                          (5)</a:t>
                </a:r>
                <a:endParaRPr lang="en-IN" sz="1800" dirty="0">
                  <a:effectLst/>
                  <a:latin typeface="Times New Roman" panose="02020603050405020304" pitchFamily="18" charset="0"/>
                  <a:ea typeface="SimSun" panose="02010600030101010101" pitchFamily="2" charset="-122"/>
                </a:endParaRPr>
              </a:p>
              <a:p>
                <a:pPr>
                  <a:defRPr/>
                </a:pPr>
                <a:endParaRPr lang="en-US" sz="2000" dirty="0">
                  <a:latin typeface="Times New Roman" pitchFamily="18" charset="0"/>
                  <a:cs typeface="Times New Roman" pitchFamily="18" charset="0"/>
                </a:endParaRPr>
              </a:p>
              <a:p>
                <a:pPr>
                  <a:defRPr/>
                </a:pPr>
                <a:endParaRPr lang="en-US" sz="2000" dirty="0">
                  <a:latin typeface="Times New Roman" pitchFamily="18" charset="0"/>
                  <a:cs typeface="Times New Roman" pitchFamily="18" charset="0"/>
                </a:endParaRPr>
              </a:p>
              <a:p>
                <a:pPr>
                  <a:defRPr/>
                </a:pPr>
                <a:endParaRPr lang="en-US" sz="2000" dirty="0">
                  <a:latin typeface="Times New Roman" pitchFamily="18" charset="0"/>
                  <a:cs typeface="Times New Roman" pitchFamily="18" charset="0"/>
                </a:endParaRPr>
              </a:p>
              <a:p>
                <a:pPr marL="0" indent="0">
                  <a:buFont typeface="Wingdings" panose="05000000000000000000" pitchFamily="2" charset="2"/>
                  <a:buNone/>
                  <a:defRPr/>
                </a:pPr>
                <a:endParaRPr lang="en-US" sz="2000" dirty="0">
                  <a:latin typeface="Times New Roman" pitchFamily="18" charset="0"/>
                  <a:cs typeface="Times New Roman" pitchFamily="18" charset="0"/>
                </a:endParaRPr>
              </a:p>
            </p:txBody>
          </p:sp>
        </mc:Choice>
        <mc:Fallback xmlns="">
          <p:sp>
            <p:nvSpPr>
              <p:cNvPr id="16" name="Content Placeholder 2">
                <a:extLst>
                  <a:ext uri="{FF2B5EF4-FFF2-40B4-BE49-F238E27FC236}">
                    <a16:creationId xmlns:a16="http://schemas.microsoft.com/office/drawing/2014/main" id="{0EE9EC31-A842-44D5-B375-588750F19180}"/>
                  </a:ext>
                </a:extLst>
              </p:cNvPr>
              <p:cNvSpPr>
                <a:spLocks noGrp="1" noRot="1" noChangeAspect="1" noMove="1" noResize="1" noEditPoints="1" noAdjustHandles="1" noChangeArrowheads="1" noChangeShapeType="1" noTextEdit="1"/>
              </p:cNvSpPr>
              <p:nvPr>
                <p:ph idx="1"/>
              </p:nvPr>
            </p:nvSpPr>
            <p:spPr>
              <a:xfrm>
                <a:off x="903288" y="85725"/>
                <a:ext cx="9051925" cy="6400800"/>
              </a:xfrm>
              <a:blipFill>
                <a:blip r:embed="rId2"/>
                <a:stretch>
                  <a:fillRect l="-404" r="-606"/>
                </a:stretch>
              </a:blipFill>
            </p:spPr>
            <p:txBody>
              <a:bodyPr/>
              <a:lstStyle/>
              <a:p>
                <a:r>
                  <a:rPr lang="en-US">
                    <a:noFill/>
                  </a:rPr>
                  <a:t> </a:t>
                </a:r>
              </a:p>
            </p:txBody>
          </p:sp>
        </mc:Fallback>
      </mc:AlternateContent>
    </p:spTree>
    <p:extLst>
      <p:ext uri="{BB962C8B-B14F-4D97-AF65-F5344CB8AC3E}">
        <p14:creationId xmlns:p14="http://schemas.microsoft.com/office/powerpoint/2010/main" val="41112903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9F08B82-7682-4336-B714-5243FA69CFC6}"/>
              </a:ext>
            </a:extLst>
          </p:cNvPr>
          <p:cNvGraphicFramePr>
            <a:graphicFrameLocks noGrp="1"/>
          </p:cNvGraphicFramePr>
          <p:nvPr>
            <p:extLst>
              <p:ext uri="{D42A27DB-BD31-4B8C-83A1-F6EECF244321}">
                <p14:modId xmlns:p14="http://schemas.microsoft.com/office/powerpoint/2010/main" val="4102272298"/>
              </p:ext>
            </p:extLst>
          </p:nvPr>
        </p:nvGraphicFramePr>
        <p:xfrm>
          <a:off x="318053" y="771092"/>
          <a:ext cx="10442712" cy="5933172"/>
        </p:xfrm>
        <a:graphic>
          <a:graphicData uri="http://schemas.openxmlformats.org/drawingml/2006/table">
            <a:tbl>
              <a:tblPr firstRow="1" bandRow="1">
                <a:noFill/>
                <a:tableStyleId>{5C22544A-7EE6-4342-B048-85BDC9FD1C3A}</a:tableStyleId>
              </a:tblPr>
              <a:tblGrid>
                <a:gridCol w="2279374">
                  <a:extLst>
                    <a:ext uri="{9D8B030D-6E8A-4147-A177-3AD203B41FA5}">
                      <a16:colId xmlns:a16="http://schemas.microsoft.com/office/drawing/2014/main" val="3794952821"/>
                    </a:ext>
                  </a:extLst>
                </a:gridCol>
                <a:gridCol w="4596942">
                  <a:extLst>
                    <a:ext uri="{9D8B030D-6E8A-4147-A177-3AD203B41FA5}">
                      <a16:colId xmlns:a16="http://schemas.microsoft.com/office/drawing/2014/main" val="2632943154"/>
                    </a:ext>
                  </a:extLst>
                </a:gridCol>
                <a:gridCol w="3566396">
                  <a:extLst>
                    <a:ext uri="{9D8B030D-6E8A-4147-A177-3AD203B41FA5}">
                      <a16:colId xmlns:a16="http://schemas.microsoft.com/office/drawing/2014/main" val="2170411239"/>
                    </a:ext>
                  </a:extLst>
                </a:gridCol>
              </a:tblGrid>
              <a:tr h="311848">
                <a:tc>
                  <a:txBody>
                    <a:bodyPr/>
                    <a:lstStyle/>
                    <a:p>
                      <a:pPr algn="ctr"/>
                      <a:r>
                        <a:rPr lang="en-US" sz="1400" b="1" cap="all" spc="60" dirty="0">
                          <a:solidFill>
                            <a:schemeClr val="tx1"/>
                          </a:solidFill>
                        </a:rPr>
                        <a:t>Author</a:t>
                      </a:r>
                    </a:p>
                  </a:txBody>
                  <a:tcPr marL="30557" marR="23506" marT="58392" marB="58392" anchor="b">
                    <a:lnL w="12700" cmpd="sng">
                      <a:noFill/>
                    </a:lnL>
                    <a:lnR w="12700" cmpd="sng">
                      <a:noFill/>
                      <a:prstDash val="solid"/>
                    </a:lnR>
                    <a:lnT w="12700" cmpd="sng">
                      <a:noFill/>
                    </a:lnT>
                    <a:lnB w="12700" cmpd="sng">
                      <a:noFill/>
                      <a:prstDash val="solid"/>
                    </a:lnB>
                    <a:noFill/>
                  </a:tcPr>
                </a:tc>
                <a:tc>
                  <a:txBody>
                    <a:bodyPr/>
                    <a:lstStyle/>
                    <a:p>
                      <a:pPr algn="ctr"/>
                      <a:r>
                        <a:rPr lang="en-US" sz="1400" b="1" cap="all" spc="60" dirty="0">
                          <a:solidFill>
                            <a:schemeClr val="tx1"/>
                          </a:solidFill>
                        </a:rPr>
                        <a:t>Topic </a:t>
                      </a:r>
                    </a:p>
                  </a:txBody>
                  <a:tcPr marL="30557" marR="23506" marT="58392" marB="58392" anchor="b">
                    <a:lnL w="12700" cmpd="sng">
                      <a:noFill/>
                      <a:prstDash val="solid"/>
                    </a:lnL>
                    <a:lnR w="12700" cmpd="sng">
                      <a:noFill/>
                      <a:prstDash val="solid"/>
                    </a:lnR>
                    <a:lnT w="12700" cmpd="sng">
                      <a:noFill/>
                    </a:lnT>
                    <a:lnB w="12700" cmpd="sng">
                      <a:noFill/>
                      <a:prstDash val="solid"/>
                    </a:lnB>
                    <a:noFill/>
                  </a:tcPr>
                </a:tc>
                <a:tc>
                  <a:txBody>
                    <a:bodyPr/>
                    <a:lstStyle/>
                    <a:p>
                      <a:r>
                        <a:rPr lang="en-US" sz="1400" b="1" cap="all" spc="60" dirty="0">
                          <a:solidFill>
                            <a:schemeClr val="tx1"/>
                          </a:solidFill>
                        </a:rPr>
                        <a:t> Outcome</a:t>
                      </a:r>
                    </a:p>
                  </a:txBody>
                  <a:tcPr marL="30557" marR="23506" marT="58392" marB="58392" anchor="b">
                    <a:lnL w="12700" cmpd="sng">
                      <a:noFill/>
                      <a:prstDash val="solid"/>
                    </a:lnL>
                    <a:lnR w="12700" cmpd="sng">
                      <a:noFill/>
                      <a:prstDash val="solid"/>
                    </a:lnR>
                    <a:lnT w="12700" cmpd="sng">
                      <a:noFill/>
                    </a:lnT>
                    <a:lnB w="12700" cmpd="sng">
                      <a:noFill/>
                      <a:prstDash val="solid"/>
                    </a:lnB>
                    <a:noFill/>
                  </a:tcPr>
                </a:tc>
                <a:extLst>
                  <a:ext uri="{0D108BD9-81ED-4DB2-BD59-A6C34878D82A}">
                    <a16:rowId xmlns:a16="http://schemas.microsoft.com/office/drawing/2014/main" val="1210761297"/>
                  </a:ext>
                </a:extLst>
              </a:tr>
              <a:tr h="88350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effectLst/>
                        </a:rPr>
                        <a:t>Vijay Singh, Sanjay Kumar</a:t>
                      </a:r>
                    </a:p>
                    <a:p>
                      <a:r>
                        <a:rPr lang="en-US" sz="1400" dirty="0">
                          <a:effectLst/>
                        </a:rPr>
                        <a:t>Singh , Raman Kapoor</a:t>
                      </a:r>
                      <a:endParaRPr lang="en-US" sz="1400" b="0" i="0" u="none" strike="noStrike" kern="1200" cap="none" spc="0" dirty="0">
                        <a:solidFill>
                          <a:schemeClr val="tx1"/>
                        </a:solidFill>
                        <a:latin typeface="Times New Roman" pitchFamily="18" charset="0"/>
                        <a:ea typeface="+mn-ea"/>
                        <a:cs typeface="Times New Roman" pitchFamily="18" charset="0"/>
                      </a:endParaRPr>
                    </a:p>
                  </a:txBody>
                  <a:tcPr marL="30557" marR="23506" marT="23506" marB="58392">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US" sz="1400" dirty="0">
                          <a:effectLst/>
                        </a:rPr>
                        <a:t>Static Noise Margin Analysis of 6T SRAM</a:t>
                      </a:r>
                    </a:p>
                    <a:p>
                      <a:r>
                        <a:rPr lang="en-US" sz="1400" b="0" i="0" kern="1200" cap="none" spc="0" dirty="0">
                          <a:solidFill>
                            <a:schemeClr val="tx1"/>
                          </a:solidFill>
                          <a:latin typeface="Times New Roman" pitchFamily="18" charset="0"/>
                          <a:ea typeface="+mn-ea"/>
                          <a:cs typeface="Times New Roman" pitchFamily="18" charset="0"/>
                        </a:rPr>
                        <a:t>Publisher: IEEE, 2020</a:t>
                      </a:r>
                    </a:p>
                    <a:p>
                      <a:r>
                        <a:rPr lang="en-US" sz="1400" dirty="0">
                          <a:effectLst/>
                        </a:rPr>
                        <a:t>2020 IEEE International Conference for Innovation in Technology, INOCON 2020</a:t>
                      </a:r>
                      <a:endParaRPr lang="en-US" sz="1400" b="0" i="0" kern="1200" cap="none" spc="0" dirty="0">
                        <a:solidFill>
                          <a:schemeClr val="tx1"/>
                        </a:solidFill>
                        <a:latin typeface="Times New Roman" pitchFamily="18" charset="0"/>
                        <a:ea typeface="+mn-ea"/>
                        <a:cs typeface="Times New Roman" pitchFamily="18" charset="0"/>
                      </a:endParaRPr>
                    </a:p>
                  </a:txBody>
                  <a:tcPr marL="30557" marR="23506" marT="23506" marB="58392">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latin typeface="Times New Roman" pitchFamily="18" charset="0"/>
                          <a:cs typeface="Times New Roman" pitchFamily="18" charset="0"/>
                        </a:rPr>
                        <a:t>In</a:t>
                      </a:r>
                      <a:r>
                        <a:rPr lang="en-US" sz="1400" cap="none" spc="0" baseline="0" dirty="0">
                          <a:solidFill>
                            <a:schemeClr val="tx1"/>
                          </a:solidFill>
                          <a:latin typeface="Times New Roman" pitchFamily="18" charset="0"/>
                          <a:cs typeface="Times New Roman" pitchFamily="18" charset="0"/>
                        </a:rPr>
                        <a:t> this paper 6T SRAM SNM </a:t>
                      </a:r>
                      <a:r>
                        <a:rPr lang="en-US" sz="1400" cap="none" spc="0" baseline="0" dirty="0" err="1">
                          <a:solidFill>
                            <a:schemeClr val="tx1"/>
                          </a:solidFill>
                          <a:latin typeface="Times New Roman" pitchFamily="18" charset="0"/>
                          <a:cs typeface="Times New Roman" pitchFamily="18" charset="0"/>
                        </a:rPr>
                        <a:t>analysed</a:t>
                      </a:r>
                      <a:r>
                        <a:rPr lang="en-US" sz="1400" cap="none" spc="0" baseline="0" dirty="0">
                          <a:solidFill>
                            <a:schemeClr val="tx1"/>
                          </a:solidFill>
                          <a:latin typeface="Times New Roman" pitchFamily="18" charset="0"/>
                          <a:cs typeface="Times New Roman" pitchFamily="18" charset="0"/>
                        </a:rPr>
                        <a:t> at different parameter like supply voltage , change in threshold voltage.</a:t>
                      </a:r>
                      <a:endParaRPr lang="en-US" sz="1400" cap="none" spc="0" dirty="0">
                        <a:solidFill>
                          <a:schemeClr val="tx1"/>
                        </a:solidFill>
                        <a:latin typeface="Times New Roman" pitchFamily="18" charset="0"/>
                        <a:cs typeface="Times New Roman" pitchFamily="18" charset="0"/>
                      </a:endParaRPr>
                    </a:p>
                  </a:txBody>
                  <a:tcPr marL="30557" marR="23506" marT="23506" marB="5839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51396973"/>
                  </a:ext>
                </a:extLst>
              </a:tr>
              <a:tr h="1085040">
                <a:tc>
                  <a:txBody>
                    <a:bodyPr/>
                    <a:lstStyle/>
                    <a:p>
                      <a:r>
                        <a:rPr lang="fi-FI" sz="1400" dirty="0">
                          <a:effectLst/>
                        </a:rPr>
                        <a:t>Rukkumani, V.</a:t>
                      </a:r>
                    </a:p>
                    <a:p>
                      <a:r>
                        <a:rPr lang="fi-FI" sz="1400" dirty="0">
                          <a:effectLst/>
                        </a:rPr>
                        <a:t>Saravanakumar, M.</a:t>
                      </a:r>
                    </a:p>
                    <a:p>
                      <a:r>
                        <a:rPr lang="fi-FI" sz="1400" dirty="0">
                          <a:effectLst/>
                        </a:rPr>
                        <a:t>Srinivasan, K.</a:t>
                      </a:r>
                      <a:endParaRPr lang="en-US" sz="1400" cap="none" spc="0" dirty="0">
                        <a:solidFill>
                          <a:schemeClr val="tx1"/>
                        </a:solidFill>
                        <a:latin typeface="Times New Roman" pitchFamily="18" charset="0"/>
                        <a:cs typeface="Times New Roman" pitchFamily="18" charset="0"/>
                      </a:endParaRPr>
                    </a:p>
                  </a:txBody>
                  <a:tcPr marL="30557" marR="23506" marT="23506" marB="583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400" dirty="0">
                          <a:effectLst/>
                        </a:rPr>
                        <a:t>Design and analysis of SRAM cells for power reduction using low power techniques.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cap="none" spc="0" dirty="0">
                          <a:solidFill>
                            <a:schemeClr val="tx1"/>
                          </a:solidFill>
                          <a:latin typeface="Times New Roman" pitchFamily="18" charset="0"/>
                          <a:ea typeface="+mn-ea"/>
                          <a:cs typeface="Times New Roman" pitchFamily="18" charset="0"/>
                        </a:rPr>
                        <a:t>Publisher: IEEE, 2017</a:t>
                      </a:r>
                    </a:p>
                    <a:p>
                      <a:r>
                        <a:rPr lang="en-US" sz="1400" dirty="0">
                          <a:effectLst/>
                        </a:rPr>
                        <a:t>IEEE Region 10 Annual International Conference, Proceedings/TENCON</a:t>
                      </a:r>
                      <a:endParaRPr lang="en-US" sz="1400" cap="none" spc="0" dirty="0">
                        <a:solidFill>
                          <a:schemeClr val="tx1"/>
                        </a:solidFill>
                        <a:latin typeface="Times New Roman" pitchFamily="18" charset="0"/>
                        <a:cs typeface="Times New Roman" pitchFamily="18" charset="0"/>
                      </a:endParaRPr>
                    </a:p>
                  </a:txBody>
                  <a:tcPr marL="30557" marR="23506" marT="23506" marB="583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400" cap="none" spc="0" dirty="0">
                          <a:solidFill>
                            <a:schemeClr val="tx1"/>
                          </a:solidFill>
                          <a:latin typeface="Times New Roman" pitchFamily="18" charset="0"/>
                          <a:cs typeface="Times New Roman" pitchFamily="18" charset="0"/>
                        </a:rPr>
                        <a:t>In</a:t>
                      </a:r>
                      <a:r>
                        <a:rPr lang="en-US" sz="1400" cap="none" spc="0" baseline="0" dirty="0">
                          <a:solidFill>
                            <a:schemeClr val="tx1"/>
                          </a:solidFill>
                          <a:latin typeface="Times New Roman" pitchFamily="18" charset="0"/>
                          <a:cs typeface="Times New Roman" pitchFamily="18" charset="0"/>
                        </a:rPr>
                        <a:t> this paper different SRAM cell is implemented and compare for </a:t>
                      </a:r>
                      <a:r>
                        <a:rPr lang="en-US" sz="1400" cap="none" spc="0" baseline="0" dirty="0" err="1">
                          <a:solidFill>
                            <a:schemeClr val="tx1"/>
                          </a:solidFill>
                          <a:latin typeface="Times New Roman" pitchFamily="18" charset="0"/>
                          <a:cs typeface="Times New Roman" pitchFamily="18" charset="0"/>
                        </a:rPr>
                        <a:t>fower</a:t>
                      </a:r>
                      <a:endParaRPr lang="en-US" sz="1400" cap="none" spc="0" dirty="0">
                        <a:solidFill>
                          <a:schemeClr val="tx1"/>
                        </a:solidFill>
                        <a:latin typeface="Times New Roman" pitchFamily="18" charset="0"/>
                        <a:cs typeface="Times New Roman" pitchFamily="18" charset="0"/>
                      </a:endParaRPr>
                    </a:p>
                  </a:txBody>
                  <a:tcPr marL="30557" marR="23506" marT="23506" marB="583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716892396"/>
                  </a:ext>
                </a:extLst>
              </a:tr>
              <a:tr h="1085040">
                <a:tc>
                  <a:txBody>
                    <a:bodyPr/>
                    <a:lstStyle/>
                    <a:p>
                      <a:r>
                        <a:rPr lang="en-US" sz="1400" dirty="0" err="1">
                          <a:effectLst/>
                        </a:rPr>
                        <a:t>Suneja</a:t>
                      </a:r>
                      <a:r>
                        <a:rPr lang="en-US" sz="1400" dirty="0">
                          <a:effectLst/>
                        </a:rPr>
                        <a:t>, </a:t>
                      </a:r>
                      <a:r>
                        <a:rPr lang="en-US" sz="1400" dirty="0" err="1">
                          <a:effectLst/>
                        </a:rPr>
                        <a:t>Divya</a:t>
                      </a:r>
                      <a:endParaRPr lang="en-US" sz="1400" dirty="0">
                        <a:effectLst/>
                      </a:endParaRPr>
                    </a:p>
                    <a:p>
                      <a:r>
                        <a:rPr lang="en-US" sz="1400" dirty="0">
                          <a:effectLst/>
                        </a:rPr>
                        <a:t>Chaturvedi, Nitin</a:t>
                      </a:r>
                    </a:p>
                    <a:p>
                      <a:r>
                        <a:rPr lang="en-US" sz="1400" dirty="0" err="1">
                          <a:effectLst/>
                        </a:rPr>
                        <a:t>Gurunarayanan</a:t>
                      </a:r>
                      <a:r>
                        <a:rPr lang="en-US" sz="1400" dirty="0">
                          <a:effectLst/>
                        </a:rPr>
                        <a:t>, S.</a:t>
                      </a:r>
                      <a:endParaRPr lang="en-US" sz="1400" b="0" i="0" u="none" strike="noStrike" kern="1200" cap="none" spc="0" dirty="0">
                        <a:solidFill>
                          <a:schemeClr val="tx1"/>
                        </a:solidFill>
                        <a:latin typeface="Times New Roman" pitchFamily="18" charset="0"/>
                        <a:ea typeface="+mn-ea"/>
                        <a:cs typeface="Times New Roman" pitchFamily="18" charset="0"/>
                      </a:endParaRPr>
                    </a:p>
                  </a:txBody>
                  <a:tcPr marL="30557" marR="23506" marT="23506" marB="58392">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US" sz="1400" dirty="0">
                          <a:effectLst/>
                        </a:rPr>
                        <a:t>A comparative analysis of read/write assist techniques on performance &amp; margin in 6T SRAM cell design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cap="none" spc="0" dirty="0">
                          <a:solidFill>
                            <a:schemeClr val="tx1"/>
                          </a:solidFill>
                          <a:latin typeface="Times New Roman" pitchFamily="18" charset="0"/>
                          <a:ea typeface="+mn-ea"/>
                          <a:cs typeface="Times New Roman" pitchFamily="18" charset="0"/>
                        </a:rPr>
                        <a:t>Publisher: IEEE, 2017</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effectLst/>
                        </a:rPr>
                        <a:t>2017 International Conference on Computer, Communications and Electronics, COMPTELIX 2017</a:t>
                      </a:r>
                      <a:endParaRPr lang="en-US" sz="1400" b="0" i="0" kern="1200" cap="none" spc="0" dirty="0">
                        <a:solidFill>
                          <a:schemeClr val="tx1"/>
                        </a:solidFill>
                        <a:latin typeface="Times New Roman" pitchFamily="18" charset="0"/>
                        <a:ea typeface="+mn-ea"/>
                        <a:cs typeface="Times New Roman" pitchFamily="18" charset="0"/>
                      </a:endParaRPr>
                    </a:p>
                  </a:txBody>
                  <a:tcPr marL="30557" marR="23506" marT="23506" marB="58392">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rPr>
                        <a:t>In this work, read and write assist technique is discussed</a:t>
                      </a:r>
                      <a:endParaRPr lang="en-US" sz="1400" cap="none" spc="0" dirty="0">
                        <a:solidFill>
                          <a:schemeClr val="tx1"/>
                        </a:solidFill>
                        <a:latin typeface="Times New Roman" pitchFamily="18" charset="0"/>
                        <a:cs typeface="Times New Roman" pitchFamily="18" charset="0"/>
                      </a:endParaRPr>
                    </a:p>
                  </a:txBody>
                  <a:tcPr marL="30557" marR="23506" marT="23506" marB="5839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69511230"/>
                  </a:ext>
                </a:extLst>
              </a:tr>
              <a:tr h="1185147">
                <a:tc>
                  <a:txBody>
                    <a:bodyPr/>
                    <a:lstStyle/>
                    <a:p>
                      <a:r>
                        <a:rPr lang="en-US" sz="1400" cap="none" spc="0" dirty="0" err="1">
                          <a:solidFill>
                            <a:schemeClr val="tx1"/>
                          </a:solidFill>
                          <a:latin typeface="Times New Roman" pitchFamily="18" charset="0"/>
                          <a:cs typeface="Times New Roman" pitchFamily="18" charset="0"/>
                        </a:rPr>
                        <a:t>Penki.Rohit</a:t>
                      </a:r>
                      <a:r>
                        <a:rPr lang="en-US" sz="1400" cap="none" spc="0" dirty="0">
                          <a:solidFill>
                            <a:schemeClr val="tx1"/>
                          </a:solidFill>
                          <a:latin typeface="Times New Roman" pitchFamily="18" charset="0"/>
                          <a:cs typeface="Times New Roman" pitchFamily="18" charset="0"/>
                        </a:rPr>
                        <a:t> ,</a:t>
                      </a:r>
                    </a:p>
                    <a:p>
                      <a:r>
                        <a:rPr lang="en-US" sz="1400" cap="none" spc="0" dirty="0">
                          <a:solidFill>
                            <a:schemeClr val="tx1"/>
                          </a:solidFill>
                          <a:latin typeface="Times New Roman" pitchFamily="18" charset="0"/>
                          <a:cs typeface="Times New Roman" pitchFamily="18" charset="0"/>
                        </a:rPr>
                        <a:t>Dr. Gera. Anjaneyulu </a:t>
                      </a:r>
                    </a:p>
                  </a:txBody>
                  <a:tcPr marL="30557" marR="23506" marT="23506" marB="58392">
                    <a:lnL w="12700" cap="flat" cmpd="sng" algn="ctr">
                      <a:solidFill>
                        <a:schemeClr val="tx1"/>
                      </a:solidFill>
                      <a:prstDash val="solid"/>
                    </a:lnL>
                    <a:lnR w="12700" cmpd="sng">
                      <a:noFill/>
                      <a:prstDash val="solid"/>
                    </a:lnR>
                    <a:lnT w="12700" cmpd="sng">
                      <a:noFill/>
                      <a:prstDash val="solid"/>
                    </a:lnT>
                    <a:lnB w="12700" cap="flat" cmpd="sng" algn="ctr">
                      <a:noFill/>
                      <a:prstDash val="solid"/>
                    </a:lnB>
                    <a:noFill/>
                  </a:tcPr>
                </a:tc>
                <a:tc>
                  <a:txBody>
                    <a:bodyPr/>
                    <a:lstStyle/>
                    <a:p>
                      <a:r>
                        <a:rPr lang="en-US" sz="1400" cap="none" spc="0" dirty="0">
                          <a:solidFill>
                            <a:schemeClr val="tx1"/>
                          </a:solidFill>
                          <a:latin typeface="Times New Roman" pitchFamily="18" charset="0"/>
                          <a:cs typeface="Times New Roman" pitchFamily="18" charset="0"/>
                        </a:rPr>
                        <a:t>Analysis and Performance Comparison of Different SRAM Cells</a:t>
                      </a:r>
                    </a:p>
                    <a:p>
                      <a:r>
                        <a:rPr lang="en-US" sz="1400" cap="none" spc="0" dirty="0">
                          <a:solidFill>
                            <a:schemeClr val="tx1"/>
                          </a:solidFill>
                        </a:rPr>
                        <a:t>International Journal of Advanced Research in Electronics and Communication Engineering (IJARECE) Volume 6, Issue 7, July 2017</a:t>
                      </a:r>
                      <a:endParaRPr lang="en-US" sz="1400" cap="none" spc="0" dirty="0">
                        <a:solidFill>
                          <a:schemeClr val="tx1"/>
                        </a:solidFill>
                        <a:latin typeface="Times New Roman" pitchFamily="18" charset="0"/>
                        <a:cs typeface="Times New Roman" pitchFamily="18" charset="0"/>
                      </a:endParaRPr>
                    </a:p>
                  </a:txBody>
                  <a:tcPr marL="30557" marR="23506" marT="23506" marB="58392">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1400" cap="none" spc="0" dirty="0">
                          <a:solidFill>
                            <a:schemeClr val="tx1"/>
                          </a:solidFill>
                          <a:latin typeface="Times New Roman" pitchFamily="18" charset="0"/>
                          <a:cs typeface="Times New Roman" pitchFamily="18" charset="0"/>
                        </a:rPr>
                        <a:t>In</a:t>
                      </a:r>
                      <a:r>
                        <a:rPr lang="en-US" sz="1400" cap="none" spc="0" baseline="0" dirty="0">
                          <a:solidFill>
                            <a:schemeClr val="tx1"/>
                          </a:solidFill>
                          <a:latin typeface="Times New Roman" pitchFamily="18" charset="0"/>
                          <a:cs typeface="Times New Roman" pitchFamily="18" charset="0"/>
                        </a:rPr>
                        <a:t> this paper </a:t>
                      </a:r>
                      <a:r>
                        <a:rPr lang="en-US" sz="1400" cap="none" spc="0" baseline="0" dirty="0" err="1">
                          <a:solidFill>
                            <a:schemeClr val="tx1"/>
                          </a:solidFill>
                          <a:latin typeface="Times New Roman" pitchFamily="18" charset="0"/>
                          <a:cs typeface="Times New Roman" pitchFamily="18" charset="0"/>
                        </a:rPr>
                        <a:t>sram</a:t>
                      </a:r>
                      <a:r>
                        <a:rPr lang="en-US" sz="1400" cap="none" spc="0" baseline="0" dirty="0">
                          <a:solidFill>
                            <a:schemeClr val="tx1"/>
                          </a:solidFill>
                          <a:latin typeface="Times New Roman" pitchFamily="18" charset="0"/>
                          <a:cs typeface="Times New Roman" pitchFamily="18" charset="0"/>
                        </a:rPr>
                        <a:t> cell having different no of  transistor are studied</a:t>
                      </a:r>
                    </a:p>
                  </a:txBody>
                  <a:tcPr marL="30557" marR="23506" marT="23506" marB="58392">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858932544"/>
                  </a:ext>
                </a:extLst>
              </a:tr>
              <a:tr h="1185147">
                <a:tc>
                  <a:txBody>
                    <a:bodyPr/>
                    <a:lstStyle/>
                    <a:p>
                      <a:r>
                        <a:rPr lang="en-US" sz="1400" dirty="0">
                          <a:effectLst/>
                        </a:rPr>
                        <a:t>Do, Anh Tuan</a:t>
                      </a:r>
                    </a:p>
                    <a:p>
                      <a:r>
                        <a:rPr lang="en-US" sz="1400" dirty="0">
                          <a:effectLst/>
                        </a:rPr>
                        <a:t>Kong, </a:t>
                      </a:r>
                      <a:r>
                        <a:rPr lang="en-US" sz="1400" dirty="0" err="1">
                          <a:effectLst/>
                        </a:rPr>
                        <a:t>Zhi</a:t>
                      </a:r>
                      <a:r>
                        <a:rPr lang="en-US" sz="1400" dirty="0">
                          <a:effectLst/>
                        </a:rPr>
                        <a:t> Hui</a:t>
                      </a:r>
                    </a:p>
                    <a:p>
                      <a:r>
                        <a:rPr lang="en-US" sz="1400" dirty="0">
                          <a:effectLst/>
                        </a:rPr>
                        <a:t>Yeo, </a:t>
                      </a:r>
                      <a:r>
                        <a:rPr lang="en-US" sz="1400" dirty="0" err="1">
                          <a:effectLst/>
                        </a:rPr>
                        <a:t>Kiat</a:t>
                      </a:r>
                      <a:r>
                        <a:rPr lang="en-US" sz="1400" dirty="0">
                          <a:effectLst/>
                        </a:rPr>
                        <a:t> Seng</a:t>
                      </a:r>
                      <a:endParaRPr lang="en-US" sz="1400" cap="none" spc="0" dirty="0">
                        <a:solidFill>
                          <a:schemeClr val="tx1"/>
                        </a:solidFill>
                        <a:latin typeface="Times New Roman" pitchFamily="18" charset="0"/>
                        <a:cs typeface="Times New Roman" pitchFamily="18" charset="0"/>
                      </a:endParaRPr>
                    </a:p>
                  </a:txBody>
                  <a:tcPr marL="30557" marR="23506" marT="23506" marB="58392">
                    <a:lnL w="12700" cap="flat" cmpd="sng" algn="ctr">
                      <a:solidFill>
                        <a:schemeClr val="tx1"/>
                      </a:solidFill>
                      <a:prstDash val="solid"/>
                    </a:lnL>
                    <a:lnR w="12700" cmpd="sng">
                      <a:noFill/>
                      <a:prstDash val="solid"/>
                    </a:lnR>
                    <a:lnT w="12700" cmpd="sng">
                      <a:noFill/>
                      <a:prstDash val="solid"/>
                    </a:lnT>
                    <a:lnB w="12700" cap="flat" cmpd="sng" algn="ctr">
                      <a:noFill/>
                      <a:prstDash val="solid"/>
                    </a:lnB>
                    <a:noFill/>
                  </a:tcPr>
                </a:tc>
                <a:tc>
                  <a:txBody>
                    <a:bodyPr/>
                    <a:lstStyle/>
                    <a:p>
                      <a:r>
                        <a:rPr lang="en-US" sz="1400" dirty="0">
                          <a:effectLst/>
                        </a:rPr>
                        <a:t>Hybrid-mode SRAM sense amplifiers: New approach on transistor sizing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cap="none" spc="0" dirty="0">
                          <a:solidFill>
                            <a:schemeClr val="tx1"/>
                          </a:solidFill>
                          <a:latin typeface="Times New Roman" pitchFamily="18" charset="0"/>
                          <a:ea typeface="+mn-ea"/>
                          <a:cs typeface="Times New Roman" pitchFamily="18" charset="0"/>
                        </a:rPr>
                        <a:t>Publisher: IEEE, 2008</a:t>
                      </a:r>
                    </a:p>
                    <a:p>
                      <a:r>
                        <a:rPr lang="en-US" sz="1400" dirty="0">
                          <a:effectLst/>
                        </a:rPr>
                        <a:t>IEEE Transactions on Circuits and Systems II: Express Briefs</a:t>
                      </a:r>
                      <a:endParaRPr lang="en-US" sz="1400" cap="none" spc="0" dirty="0">
                        <a:solidFill>
                          <a:schemeClr val="tx1"/>
                        </a:solidFill>
                        <a:latin typeface="Times New Roman" pitchFamily="18" charset="0"/>
                        <a:cs typeface="Times New Roman" pitchFamily="18" charset="0"/>
                      </a:endParaRPr>
                    </a:p>
                  </a:txBody>
                  <a:tcPr marL="30557" marR="23506" marT="23506" marB="58392">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1400" cap="none" spc="0" baseline="0" dirty="0">
                          <a:solidFill>
                            <a:schemeClr val="tx1"/>
                          </a:solidFill>
                          <a:latin typeface="Times New Roman" pitchFamily="18" charset="0"/>
                          <a:cs typeface="Times New Roman" pitchFamily="18" charset="0"/>
                        </a:rPr>
                        <a:t>In this paper SRAM sense amplifier is discussed</a:t>
                      </a:r>
                    </a:p>
                  </a:txBody>
                  <a:tcPr marL="30557" marR="23506" marT="23506" marB="58392">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032442878"/>
                  </a:ext>
                </a:extLst>
              </a:tr>
            </a:tbl>
          </a:graphicData>
        </a:graphic>
      </p:graphicFrame>
      <p:sp>
        <p:nvSpPr>
          <p:cNvPr id="6" name="TextBox 5">
            <a:extLst>
              <a:ext uri="{FF2B5EF4-FFF2-40B4-BE49-F238E27FC236}">
                <a16:creationId xmlns:a16="http://schemas.microsoft.com/office/drawing/2014/main" id="{DF564654-0847-422D-85A1-F0AED3D58268}"/>
              </a:ext>
            </a:extLst>
          </p:cNvPr>
          <p:cNvSpPr txBox="1"/>
          <p:nvPr/>
        </p:nvSpPr>
        <p:spPr>
          <a:xfrm>
            <a:off x="4544229" y="153736"/>
            <a:ext cx="3103542" cy="461665"/>
          </a:xfrm>
          <a:prstGeom prst="rect">
            <a:avLst/>
          </a:prstGeom>
          <a:noFill/>
        </p:spPr>
        <p:txBody>
          <a:bodyPr wrap="none" rtlCol="0">
            <a:spAutoFit/>
          </a:bodyPr>
          <a:lstStyle/>
          <a:p>
            <a:r>
              <a:rPr lang="en-US" sz="2400" b="1" dirty="0"/>
              <a:t>LITERATURE SURVEY</a:t>
            </a:r>
          </a:p>
        </p:txBody>
      </p:sp>
    </p:spTree>
    <p:extLst>
      <p:ext uri="{BB962C8B-B14F-4D97-AF65-F5344CB8AC3E}">
        <p14:creationId xmlns:p14="http://schemas.microsoft.com/office/powerpoint/2010/main" val="30640216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828</TotalTime>
  <Words>2474</Words>
  <Application>Microsoft Office PowerPoint</Application>
  <PresentationFormat>Widescreen</PresentationFormat>
  <Paragraphs>228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Facet</vt:lpstr>
      <vt:lpstr>PowerPoint Presentation</vt:lpstr>
      <vt:lpstr>CONTENT</vt:lpstr>
      <vt:lpstr>PowerPoint Presentation</vt:lpstr>
      <vt:lpstr>PowerPoint Presentation</vt:lpstr>
      <vt:lpstr>Read operation of SRAM </vt:lpstr>
      <vt:lpstr>PowerPoint Presentation</vt:lpstr>
      <vt:lpstr>Write operation of SRAM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Pince Pandey</dc:creator>
  <cp:lastModifiedBy>PRINCE KUMAR</cp:lastModifiedBy>
  <cp:revision>67</cp:revision>
  <dcterms:created xsi:type="dcterms:W3CDTF">2020-12-16T22:04:20Z</dcterms:created>
  <dcterms:modified xsi:type="dcterms:W3CDTF">2021-03-18T03:39:15Z</dcterms:modified>
</cp:coreProperties>
</file>