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421" r:id="rId14"/>
    <p:sldId id="414" r:id="rId15"/>
    <p:sldId id="415" r:id="rId16"/>
    <p:sldId id="416" r:id="rId17"/>
    <p:sldId id="417" r:id="rId18"/>
    <p:sldId id="418" r:id="rId19"/>
    <p:sldId id="419" r:id="rId20"/>
    <p:sldId id="413" r:id="rId21"/>
    <p:sldId id="420" r:id="rId22"/>
    <p:sldId id="422" r:id="rId23"/>
    <p:sldId id="42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2" Type="http://schemas.openxmlformats.org/officeDocument/2006/relationships/image" Target="../media/image18.svg"/><Relationship Id="rId1" Type="http://schemas.openxmlformats.org/officeDocument/2006/relationships/image" Target="../media/image29.png"/><Relationship Id="rId6" Type="http://schemas.openxmlformats.org/officeDocument/2006/relationships/image" Target="../media/image26.svg"/><Relationship Id="rId5" Type="http://schemas.openxmlformats.org/officeDocument/2006/relationships/image" Target="../media/image30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8D46B1-52A9-4D5E-A745-E0A82E195F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8F8FBCB-07C3-4165-8361-E30EDED09662}">
      <dgm:prSet/>
      <dgm:spPr/>
      <dgm:t>
        <a:bodyPr/>
        <a:lstStyle/>
        <a:p>
          <a:r>
            <a:rPr lang="en-US" dirty="0"/>
            <a:t>Free energy change.</a:t>
          </a:r>
        </a:p>
      </dgm:t>
    </dgm:pt>
    <dgm:pt modelId="{2ED1A085-1C9E-40EA-8627-3D00B9EA16DE}" type="parTrans" cxnId="{601FA606-32DA-4871-91DC-F63D19915608}">
      <dgm:prSet/>
      <dgm:spPr/>
      <dgm:t>
        <a:bodyPr/>
        <a:lstStyle/>
        <a:p>
          <a:endParaRPr lang="en-US"/>
        </a:p>
      </dgm:t>
    </dgm:pt>
    <dgm:pt modelId="{28ADF3B7-8FE8-496F-AF13-9ED4A1435993}" type="sibTrans" cxnId="{601FA606-32DA-4871-91DC-F63D19915608}">
      <dgm:prSet/>
      <dgm:spPr/>
      <dgm:t>
        <a:bodyPr/>
        <a:lstStyle/>
        <a:p>
          <a:endParaRPr lang="en-US"/>
        </a:p>
      </dgm:t>
    </dgm:pt>
    <dgm:pt modelId="{FBBD0F6B-BFB3-49EF-90AD-553D3EA17416}">
      <dgm:prSet/>
      <dgm:spPr/>
      <dgm:t>
        <a:bodyPr/>
        <a:lstStyle/>
        <a:p>
          <a:r>
            <a:rPr lang="en-US"/>
            <a:t>Tunneling probability.</a:t>
          </a:r>
        </a:p>
      </dgm:t>
    </dgm:pt>
    <dgm:pt modelId="{E10F9210-0B0B-444D-AB01-926D498B1361}" type="parTrans" cxnId="{FE746E86-546D-48F6-9A05-F328477F7C85}">
      <dgm:prSet/>
      <dgm:spPr/>
      <dgm:t>
        <a:bodyPr/>
        <a:lstStyle/>
        <a:p>
          <a:endParaRPr lang="en-US"/>
        </a:p>
      </dgm:t>
    </dgm:pt>
    <dgm:pt modelId="{7DCB4BD2-9BAC-4A1C-95EE-9873D3CAB94C}" type="sibTrans" cxnId="{FE746E86-546D-48F6-9A05-F328477F7C85}">
      <dgm:prSet/>
      <dgm:spPr/>
      <dgm:t>
        <a:bodyPr/>
        <a:lstStyle/>
        <a:p>
          <a:endParaRPr lang="en-US"/>
        </a:p>
      </dgm:t>
    </dgm:pt>
    <dgm:pt modelId="{B4895AF9-D186-4A2E-8CE3-ED146B20563D}">
      <dgm:prSet/>
      <dgm:spPr/>
      <dgm:t>
        <a:bodyPr/>
        <a:lstStyle/>
        <a:p>
          <a:r>
            <a:rPr lang="en-US" dirty="0"/>
            <a:t>Steady state master equation.</a:t>
          </a:r>
        </a:p>
      </dgm:t>
    </dgm:pt>
    <dgm:pt modelId="{B302D8D4-B13F-46A7-AB32-FB23677EC356}" type="parTrans" cxnId="{CDC57309-A120-4CBA-88FC-7F5B012BDF09}">
      <dgm:prSet/>
      <dgm:spPr/>
      <dgm:t>
        <a:bodyPr/>
        <a:lstStyle/>
        <a:p>
          <a:endParaRPr lang="en-US"/>
        </a:p>
      </dgm:t>
    </dgm:pt>
    <dgm:pt modelId="{87AF281C-F0F3-4E02-93D9-78C1D7E2E646}" type="sibTrans" cxnId="{CDC57309-A120-4CBA-88FC-7F5B012BDF09}">
      <dgm:prSet/>
      <dgm:spPr/>
      <dgm:t>
        <a:bodyPr/>
        <a:lstStyle/>
        <a:p>
          <a:endParaRPr lang="en-US"/>
        </a:p>
      </dgm:t>
    </dgm:pt>
    <dgm:pt modelId="{315C495E-F1E6-4F03-9642-E572D04D603F}">
      <dgm:prSet/>
      <dgm:spPr/>
      <dgm:t>
        <a:bodyPr/>
        <a:lstStyle/>
        <a:p>
          <a:r>
            <a:rPr lang="en-US"/>
            <a:t>Current equation.</a:t>
          </a:r>
        </a:p>
      </dgm:t>
    </dgm:pt>
    <dgm:pt modelId="{5C43B135-B846-4C8B-966F-476202168A6C}" type="parTrans" cxnId="{6D071621-1497-4979-A49B-0CFD833598C3}">
      <dgm:prSet/>
      <dgm:spPr/>
      <dgm:t>
        <a:bodyPr/>
        <a:lstStyle/>
        <a:p>
          <a:endParaRPr lang="en-US"/>
        </a:p>
      </dgm:t>
    </dgm:pt>
    <dgm:pt modelId="{971CBEC9-07CC-44DB-A788-4F604C0382DF}" type="sibTrans" cxnId="{6D071621-1497-4979-A49B-0CFD833598C3}">
      <dgm:prSet/>
      <dgm:spPr/>
      <dgm:t>
        <a:bodyPr/>
        <a:lstStyle/>
        <a:p>
          <a:endParaRPr lang="en-US"/>
        </a:p>
      </dgm:t>
    </dgm:pt>
    <dgm:pt modelId="{4447957C-0643-44AC-9CDC-4B064FEEAB6F}" type="pres">
      <dgm:prSet presAssocID="{AE8D46B1-52A9-4D5E-A745-E0A82E195FA6}" presName="root" presStyleCnt="0">
        <dgm:presLayoutVars>
          <dgm:dir/>
          <dgm:resizeHandles val="exact"/>
        </dgm:presLayoutVars>
      </dgm:prSet>
      <dgm:spPr/>
    </dgm:pt>
    <dgm:pt modelId="{A00DCFCA-6DDC-4F6D-92AC-C67938016C02}" type="pres">
      <dgm:prSet presAssocID="{38F8FBCB-07C3-4165-8361-E30EDED09662}" presName="compNode" presStyleCnt="0"/>
      <dgm:spPr/>
    </dgm:pt>
    <dgm:pt modelId="{B77F8D5D-29E7-4596-A84B-77C59FB031FC}" type="pres">
      <dgm:prSet presAssocID="{38F8FBCB-07C3-4165-8361-E30EDED09662}" presName="bgRect" presStyleLbl="bgShp" presStyleIdx="0" presStyleCnt="4"/>
      <dgm:spPr/>
    </dgm:pt>
    <dgm:pt modelId="{46774449-92DA-4F42-9376-784D78EB7A95}" type="pres">
      <dgm:prSet presAssocID="{38F8FBCB-07C3-4165-8361-E30EDED096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6534E4D4-7344-493A-82D9-C87FB3AE86D0}" type="pres">
      <dgm:prSet presAssocID="{38F8FBCB-07C3-4165-8361-E30EDED09662}" presName="spaceRect" presStyleCnt="0"/>
      <dgm:spPr/>
    </dgm:pt>
    <dgm:pt modelId="{91C6A029-7B08-4210-9413-AF105FE83EFB}" type="pres">
      <dgm:prSet presAssocID="{38F8FBCB-07C3-4165-8361-E30EDED09662}" presName="parTx" presStyleLbl="revTx" presStyleIdx="0" presStyleCnt="4">
        <dgm:presLayoutVars>
          <dgm:chMax val="0"/>
          <dgm:chPref val="0"/>
        </dgm:presLayoutVars>
      </dgm:prSet>
      <dgm:spPr/>
    </dgm:pt>
    <dgm:pt modelId="{095234C4-6898-42B4-A0AF-8B3400B09F73}" type="pres">
      <dgm:prSet presAssocID="{28ADF3B7-8FE8-496F-AF13-9ED4A1435993}" presName="sibTrans" presStyleCnt="0"/>
      <dgm:spPr/>
    </dgm:pt>
    <dgm:pt modelId="{696A9182-C1EC-4D52-92D3-E27CD5FBA386}" type="pres">
      <dgm:prSet presAssocID="{FBBD0F6B-BFB3-49EF-90AD-553D3EA17416}" presName="compNode" presStyleCnt="0"/>
      <dgm:spPr/>
    </dgm:pt>
    <dgm:pt modelId="{A3A1491E-722F-4055-9DF6-1E43508A7EF6}" type="pres">
      <dgm:prSet presAssocID="{FBBD0F6B-BFB3-49EF-90AD-553D3EA17416}" presName="bgRect" presStyleLbl="bgShp" presStyleIdx="1" presStyleCnt="4"/>
      <dgm:spPr/>
    </dgm:pt>
    <dgm:pt modelId="{88A6772F-2BD2-48FC-9662-210DBDB7DF39}" type="pres">
      <dgm:prSet presAssocID="{FBBD0F6B-BFB3-49EF-90AD-553D3EA1741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EAC82068-E96B-4A39-8508-DCA0A6D9C2CE}" type="pres">
      <dgm:prSet presAssocID="{FBBD0F6B-BFB3-49EF-90AD-553D3EA17416}" presName="spaceRect" presStyleCnt="0"/>
      <dgm:spPr/>
    </dgm:pt>
    <dgm:pt modelId="{EF8022E8-7B11-498E-AE43-27012BC1023D}" type="pres">
      <dgm:prSet presAssocID="{FBBD0F6B-BFB3-49EF-90AD-553D3EA17416}" presName="parTx" presStyleLbl="revTx" presStyleIdx="1" presStyleCnt="4">
        <dgm:presLayoutVars>
          <dgm:chMax val="0"/>
          <dgm:chPref val="0"/>
        </dgm:presLayoutVars>
      </dgm:prSet>
      <dgm:spPr/>
    </dgm:pt>
    <dgm:pt modelId="{EAD876CD-2FA2-4735-B186-BC2C9D9952F2}" type="pres">
      <dgm:prSet presAssocID="{7DCB4BD2-9BAC-4A1C-95EE-9873D3CAB94C}" presName="sibTrans" presStyleCnt="0"/>
      <dgm:spPr/>
    </dgm:pt>
    <dgm:pt modelId="{E0552536-92B8-4C7D-81A1-3EDA9DF4F51F}" type="pres">
      <dgm:prSet presAssocID="{B4895AF9-D186-4A2E-8CE3-ED146B20563D}" presName="compNode" presStyleCnt="0"/>
      <dgm:spPr/>
    </dgm:pt>
    <dgm:pt modelId="{5E6A6A78-2D73-46B4-A598-774B5BFBABE4}" type="pres">
      <dgm:prSet presAssocID="{B4895AF9-D186-4A2E-8CE3-ED146B20563D}" presName="bgRect" presStyleLbl="bgShp" presStyleIdx="2" presStyleCnt="4"/>
      <dgm:spPr/>
    </dgm:pt>
    <dgm:pt modelId="{96F1254C-8DA2-4E38-8A5F-E8AA87F7B953}" type="pres">
      <dgm:prSet presAssocID="{B4895AF9-D186-4A2E-8CE3-ED146B20563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FA470724-A97F-4471-8CD8-9AB73CF6539C}" type="pres">
      <dgm:prSet presAssocID="{B4895AF9-D186-4A2E-8CE3-ED146B20563D}" presName="spaceRect" presStyleCnt="0"/>
      <dgm:spPr/>
    </dgm:pt>
    <dgm:pt modelId="{A8928FF7-680B-4827-AB34-41EE6E98BC7B}" type="pres">
      <dgm:prSet presAssocID="{B4895AF9-D186-4A2E-8CE3-ED146B20563D}" presName="parTx" presStyleLbl="revTx" presStyleIdx="2" presStyleCnt="4">
        <dgm:presLayoutVars>
          <dgm:chMax val="0"/>
          <dgm:chPref val="0"/>
        </dgm:presLayoutVars>
      </dgm:prSet>
      <dgm:spPr/>
    </dgm:pt>
    <dgm:pt modelId="{41D29A2C-4CBA-4547-B11C-ED29EE4229F9}" type="pres">
      <dgm:prSet presAssocID="{87AF281C-F0F3-4E02-93D9-78C1D7E2E646}" presName="sibTrans" presStyleCnt="0"/>
      <dgm:spPr/>
    </dgm:pt>
    <dgm:pt modelId="{58D6A503-F25D-46A9-BF33-3EEFED14D80E}" type="pres">
      <dgm:prSet presAssocID="{315C495E-F1E6-4F03-9642-E572D04D603F}" presName="compNode" presStyleCnt="0"/>
      <dgm:spPr/>
    </dgm:pt>
    <dgm:pt modelId="{D7528AA5-5B7A-4425-AD52-02A72528F4CC}" type="pres">
      <dgm:prSet presAssocID="{315C495E-F1E6-4F03-9642-E572D04D603F}" presName="bgRect" presStyleLbl="bgShp" presStyleIdx="3" presStyleCnt="4"/>
      <dgm:spPr/>
    </dgm:pt>
    <dgm:pt modelId="{AB20FAA7-07EE-4244-8CE1-5FD23DE1CE41}" type="pres">
      <dgm:prSet presAssocID="{315C495E-F1E6-4F03-9642-E572D04D60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4F97D5B-04BB-4E66-AA80-B51652378674}" type="pres">
      <dgm:prSet presAssocID="{315C495E-F1E6-4F03-9642-E572D04D603F}" presName="spaceRect" presStyleCnt="0"/>
      <dgm:spPr/>
    </dgm:pt>
    <dgm:pt modelId="{494FACFF-77D1-43A6-9E9C-8F380D440FC4}" type="pres">
      <dgm:prSet presAssocID="{315C495E-F1E6-4F03-9642-E572D04D603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01FA606-32DA-4871-91DC-F63D19915608}" srcId="{AE8D46B1-52A9-4D5E-A745-E0A82E195FA6}" destId="{38F8FBCB-07C3-4165-8361-E30EDED09662}" srcOrd="0" destOrd="0" parTransId="{2ED1A085-1C9E-40EA-8627-3D00B9EA16DE}" sibTransId="{28ADF3B7-8FE8-496F-AF13-9ED4A1435993}"/>
    <dgm:cxn modelId="{CDC57309-A120-4CBA-88FC-7F5B012BDF09}" srcId="{AE8D46B1-52A9-4D5E-A745-E0A82E195FA6}" destId="{B4895AF9-D186-4A2E-8CE3-ED146B20563D}" srcOrd="2" destOrd="0" parTransId="{B302D8D4-B13F-46A7-AB32-FB23677EC356}" sibTransId="{87AF281C-F0F3-4E02-93D9-78C1D7E2E646}"/>
    <dgm:cxn modelId="{6D071621-1497-4979-A49B-0CFD833598C3}" srcId="{AE8D46B1-52A9-4D5E-A745-E0A82E195FA6}" destId="{315C495E-F1E6-4F03-9642-E572D04D603F}" srcOrd="3" destOrd="0" parTransId="{5C43B135-B846-4C8B-966F-476202168A6C}" sibTransId="{971CBEC9-07CC-44DB-A788-4F604C0382DF}"/>
    <dgm:cxn modelId="{07992F62-79C1-45D4-81D8-719F97C87FB9}" type="presOf" srcId="{38F8FBCB-07C3-4165-8361-E30EDED09662}" destId="{91C6A029-7B08-4210-9413-AF105FE83EFB}" srcOrd="0" destOrd="0" presId="urn:microsoft.com/office/officeart/2018/2/layout/IconVerticalSolidList"/>
    <dgm:cxn modelId="{FA951643-7743-4390-8705-B2782820ABE4}" type="presOf" srcId="{315C495E-F1E6-4F03-9642-E572D04D603F}" destId="{494FACFF-77D1-43A6-9E9C-8F380D440FC4}" srcOrd="0" destOrd="0" presId="urn:microsoft.com/office/officeart/2018/2/layout/IconVerticalSolidList"/>
    <dgm:cxn modelId="{FE746E86-546D-48F6-9A05-F328477F7C85}" srcId="{AE8D46B1-52A9-4D5E-A745-E0A82E195FA6}" destId="{FBBD0F6B-BFB3-49EF-90AD-553D3EA17416}" srcOrd="1" destOrd="0" parTransId="{E10F9210-0B0B-444D-AB01-926D498B1361}" sibTransId="{7DCB4BD2-9BAC-4A1C-95EE-9873D3CAB94C}"/>
    <dgm:cxn modelId="{4363CAD3-9407-4E54-BB24-B4D0B0A5FA5F}" type="presOf" srcId="{AE8D46B1-52A9-4D5E-A745-E0A82E195FA6}" destId="{4447957C-0643-44AC-9CDC-4B064FEEAB6F}" srcOrd="0" destOrd="0" presId="urn:microsoft.com/office/officeart/2018/2/layout/IconVerticalSolidList"/>
    <dgm:cxn modelId="{250CEBEF-3419-4010-AA05-C3ABDEAEFF78}" type="presOf" srcId="{FBBD0F6B-BFB3-49EF-90AD-553D3EA17416}" destId="{EF8022E8-7B11-498E-AE43-27012BC1023D}" srcOrd="0" destOrd="0" presId="urn:microsoft.com/office/officeart/2018/2/layout/IconVerticalSolidList"/>
    <dgm:cxn modelId="{239CF9F1-7F80-460F-A6A5-10DA92F85ABD}" type="presOf" srcId="{B4895AF9-D186-4A2E-8CE3-ED146B20563D}" destId="{A8928FF7-680B-4827-AB34-41EE6E98BC7B}" srcOrd="0" destOrd="0" presId="urn:microsoft.com/office/officeart/2018/2/layout/IconVerticalSolidList"/>
    <dgm:cxn modelId="{B02FD504-C2EE-4E25-B30B-D70205E9F359}" type="presParOf" srcId="{4447957C-0643-44AC-9CDC-4B064FEEAB6F}" destId="{A00DCFCA-6DDC-4F6D-92AC-C67938016C02}" srcOrd="0" destOrd="0" presId="urn:microsoft.com/office/officeart/2018/2/layout/IconVerticalSolidList"/>
    <dgm:cxn modelId="{369E061B-C93F-4311-823A-39EF33F156FE}" type="presParOf" srcId="{A00DCFCA-6DDC-4F6D-92AC-C67938016C02}" destId="{B77F8D5D-29E7-4596-A84B-77C59FB031FC}" srcOrd="0" destOrd="0" presId="urn:microsoft.com/office/officeart/2018/2/layout/IconVerticalSolidList"/>
    <dgm:cxn modelId="{206E40C9-A364-45CF-AEFD-453A45767F6A}" type="presParOf" srcId="{A00DCFCA-6DDC-4F6D-92AC-C67938016C02}" destId="{46774449-92DA-4F42-9376-784D78EB7A95}" srcOrd="1" destOrd="0" presId="urn:microsoft.com/office/officeart/2018/2/layout/IconVerticalSolidList"/>
    <dgm:cxn modelId="{F488ED8D-BF44-4394-A997-F388D435E10B}" type="presParOf" srcId="{A00DCFCA-6DDC-4F6D-92AC-C67938016C02}" destId="{6534E4D4-7344-493A-82D9-C87FB3AE86D0}" srcOrd="2" destOrd="0" presId="urn:microsoft.com/office/officeart/2018/2/layout/IconVerticalSolidList"/>
    <dgm:cxn modelId="{53AC0D7E-0F52-415C-AA90-6F18B3CD48FC}" type="presParOf" srcId="{A00DCFCA-6DDC-4F6D-92AC-C67938016C02}" destId="{91C6A029-7B08-4210-9413-AF105FE83EFB}" srcOrd="3" destOrd="0" presId="urn:microsoft.com/office/officeart/2018/2/layout/IconVerticalSolidList"/>
    <dgm:cxn modelId="{32927F13-5398-4A74-B229-4568361C80A3}" type="presParOf" srcId="{4447957C-0643-44AC-9CDC-4B064FEEAB6F}" destId="{095234C4-6898-42B4-A0AF-8B3400B09F73}" srcOrd="1" destOrd="0" presId="urn:microsoft.com/office/officeart/2018/2/layout/IconVerticalSolidList"/>
    <dgm:cxn modelId="{C86990E2-E28B-46BF-9641-5FAE40E9842C}" type="presParOf" srcId="{4447957C-0643-44AC-9CDC-4B064FEEAB6F}" destId="{696A9182-C1EC-4D52-92D3-E27CD5FBA386}" srcOrd="2" destOrd="0" presId="urn:microsoft.com/office/officeart/2018/2/layout/IconVerticalSolidList"/>
    <dgm:cxn modelId="{04089B3E-54E4-4BF0-A5C9-84AEEBF9EB4E}" type="presParOf" srcId="{696A9182-C1EC-4D52-92D3-E27CD5FBA386}" destId="{A3A1491E-722F-4055-9DF6-1E43508A7EF6}" srcOrd="0" destOrd="0" presId="urn:microsoft.com/office/officeart/2018/2/layout/IconVerticalSolidList"/>
    <dgm:cxn modelId="{D1C08802-B5C8-41BB-BD63-33AEBB5E5924}" type="presParOf" srcId="{696A9182-C1EC-4D52-92D3-E27CD5FBA386}" destId="{88A6772F-2BD2-48FC-9662-210DBDB7DF39}" srcOrd="1" destOrd="0" presId="urn:microsoft.com/office/officeart/2018/2/layout/IconVerticalSolidList"/>
    <dgm:cxn modelId="{7B5A614D-C20C-44D3-B6E9-8BF7FAACB05E}" type="presParOf" srcId="{696A9182-C1EC-4D52-92D3-E27CD5FBA386}" destId="{EAC82068-E96B-4A39-8508-DCA0A6D9C2CE}" srcOrd="2" destOrd="0" presId="urn:microsoft.com/office/officeart/2018/2/layout/IconVerticalSolidList"/>
    <dgm:cxn modelId="{61CAC613-8092-4C55-9E84-28BCCFA05FE1}" type="presParOf" srcId="{696A9182-C1EC-4D52-92D3-E27CD5FBA386}" destId="{EF8022E8-7B11-498E-AE43-27012BC1023D}" srcOrd="3" destOrd="0" presId="urn:microsoft.com/office/officeart/2018/2/layout/IconVerticalSolidList"/>
    <dgm:cxn modelId="{76457FA4-BAF4-44D9-A527-D697059C6DC5}" type="presParOf" srcId="{4447957C-0643-44AC-9CDC-4B064FEEAB6F}" destId="{EAD876CD-2FA2-4735-B186-BC2C9D9952F2}" srcOrd="3" destOrd="0" presId="urn:microsoft.com/office/officeart/2018/2/layout/IconVerticalSolidList"/>
    <dgm:cxn modelId="{5F638645-EB59-41EE-98A8-822747E21ED3}" type="presParOf" srcId="{4447957C-0643-44AC-9CDC-4B064FEEAB6F}" destId="{E0552536-92B8-4C7D-81A1-3EDA9DF4F51F}" srcOrd="4" destOrd="0" presId="urn:microsoft.com/office/officeart/2018/2/layout/IconVerticalSolidList"/>
    <dgm:cxn modelId="{EA7249B0-5A1F-49D0-8BAF-B5A297721750}" type="presParOf" srcId="{E0552536-92B8-4C7D-81A1-3EDA9DF4F51F}" destId="{5E6A6A78-2D73-46B4-A598-774B5BFBABE4}" srcOrd="0" destOrd="0" presId="urn:microsoft.com/office/officeart/2018/2/layout/IconVerticalSolidList"/>
    <dgm:cxn modelId="{83A47DBE-489C-41CD-833F-B146A42DDAC6}" type="presParOf" srcId="{E0552536-92B8-4C7D-81A1-3EDA9DF4F51F}" destId="{96F1254C-8DA2-4E38-8A5F-E8AA87F7B953}" srcOrd="1" destOrd="0" presId="urn:microsoft.com/office/officeart/2018/2/layout/IconVerticalSolidList"/>
    <dgm:cxn modelId="{77C73C05-F644-470E-A572-7440D53E02AF}" type="presParOf" srcId="{E0552536-92B8-4C7D-81A1-3EDA9DF4F51F}" destId="{FA470724-A97F-4471-8CD8-9AB73CF6539C}" srcOrd="2" destOrd="0" presId="urn:microsoft.com/office/officeart/2018/2/layout/IconVerticalSolidList"/>
    <dgm:cxn modelId="{BF15338E-DAFC-457D-B0E1-5DD83C83455C}" type="presParOf" srcId="{E0552536-92B8-4C7D-81A1-3EDA9DF4F51F}" destId="{A8928FF7-680B-4827-AB34-41EE6E98BC7B}" srcOrd="3" destOrd="0" presId="urn:microsoft.com/office/officeart/2018/2/layout/IconVerticalSolidList"/>
    <dgm:cxn modelId="{17F03C3C-78AB-48D3-B37A-CB0A8A9786C1}" type="presParOf" srcId="{4447957C-0643-44AC-9CDC-4B064FEEAB6F}" destId="{41D29A2C-4CBA-4547-B11C-ED29EE4229F9}" srcOrd="5" destOrd="0" presId="urn:microsoft.com/office/officeart/2018/2/layout/IconVerticalSolidList"/>
    <dgm:cxn modelId="{3DBC20CA-5934-41CF-BACC-67D0917A78DE}" type="presParOf" srcId="{4447957C-0643-44AC-9CDC-4B064FEEAB6F}" destId="{58D6A503-F25D-46A9-BF33-3EEFED14D80E}" srcOrd="6" destOrd="0" presId="urn:microsoft.com/office/officeart/2018/2/layout/IconVerticalSolidList"/>
    <dgm:cxn modelId="{CD63AB81-C43B-4FB6-AA5B-BA24D16E1D13}" type="presParOf" srcId="{58D6A503-F25D-46A9-BF33-3EEFED14D80E}" destId="{D7528AA5-5B7A-4425-AD52-02A72528F4CC}" srcOrd="0" destOrd="0" presId="urn:microsoft.com/office/officeart/2018/2/layout/IconVerticalSolidList"/>
    <dgm:cxn modelId="{207F30D8-9F13-4348-A1D0-272C9A7EF333}" type="presParOf" srcId="{58D6A503-F25D-46A9-BF33-3EEFED14D80E}" destId="{AB20FAA7-07EE-4244-8CE1-5FD23DE1CE41}" srcOrd="1" destOrd="0" presId="urn:microsoft.com/office/officeart/2018/2/layout/IconVerticalSolidList"/>
    <dgm:cxn modelId="{712761A1-C6BB-4C68-A226-6F25DCA22E38}" type="presParOf" srcId="{58D6A503-F25D-46A9-BF33-3EEFED14D80E}" destId="{B4F97D5B-04BB-4E66-AA80-B51652378674}" srcOrd="2" destOrd="0" presId="urn:microsoft.com/office/officeart/2018/2/layout/IconVerticalSolidList"/>
    <dgm:cxn modelId="{B3ED9D8D-FE6B-4D52-9AE6-59D7A4F99027}" type="presParOf" srcId="{58D6A503-F25D-46A9-BF33-3EEFED14D80E}" destId="{494FACFF-77D1-43A6-9E9C-8F380D440F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F8D5D-29E7-4596-A84B-77C59FB031FC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74449-92DA-4F42-9376-784D78EB7A95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6A029-7B08-4210-9413-AF105FE83EFB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Free energy change.</a:t>
          </a:r>
        </a:p>
      </dsp:txBody>
      <dsp:txXfrm>
        <a:off x="1110795" y="1897"/>
        <a:ext cx="5385254" cy="961727"/>
      </dsp:txXfrm>
    </dsp:sp>
    <dsp:sp modelId="{A3A1491E-722F-4055-9DF6-1E43508A7EF6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6772F-2BD2-48FC-9662-210DBDB7DF39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022E8-7B11-498E-AE43-27012BC1023D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Tunneling probability.</a:t>
          </a:r>
        </a:p>
      </dsp:txBody>
      <dsp:txXfrm>
        <a:off x="1110795" y="1204056"/>
        <a:ext cx="5385254" cy="961727"/>
      </dsp:txXfrm>
    </dsp:sp>
    <dsp:sp modelId="{5E6A6A78-2D73-46B4-A598-774B5BFBABE4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1254C-8DA2-4E38-8A5F-E8AA87F7B953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28FF7-680B-4827-AB34-41EE6E98BC7B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Steady state master equation.</a:t>
          </a:r>
        </a:p>
      </dsp:txBody>
      <dsp:txXfrm>
        <a:off x="1110795" y="2406215"/>
        <a:ext cx="5385254" cy="961727"/>
      </dsp:txXfrm>
    </dsp:sp>
    <dsp:sp modelId="{D7528AA5-5B7A-4425-AD52-02A72528F4CC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0FAA7-07EE-4244-8CE1-5FD23DE1CE41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FACFF-77D1-43A6-9E9C-8F380D440FC4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Current equation.</a:t>
          </a:r>
        </a:p>
      </dsp:txBody>
      <dsp:txXfrm>
        <a:off x="1110795" y="3608375"/>
        <a:ext cx="5385254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6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2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2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2419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82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67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40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50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5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2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6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6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4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3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0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5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17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4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44.emf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4.png"/><Relationship Id="rId7" Type="http://schemas.openxmlformats.org/officeDocument/2006/relationships/image" Target="../media/image48.png"/><Relationship Id="rId12" Type="http://schemas.openxmlformats.org/officeDocument/2006/relationships/image" Target="../media/image47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46.emf"/><Relationship Id="rId5" Type="http://schemas.openxmlformats.org/officeDocument/2006/relationships/image" Target="../media/image56.png"/><Relationship Id="rId10" Type="http://schemas.openxmlformats.org/officeDocument/2006/relationships/image" Target="../media/image59.png"/><Relationship Id="rId4" Type="http://schemas.openxmlformats.org/officeDocument/2006/relationships/image" Target="../media/image55.png"/><Relationship Id="rId9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ieeexplore.ieee.org/xpl/conhome/7008821/proceed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xpl/conhome/7459/proceeding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AA9826-B18B-4609-BC3A-ED7BF3B2A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50" y="640135"/>
            <a:ext cx="2810500" cy="25361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E1C474-68A6-4E7E-AB1D-44156D2163F8}"/>
              </a:ext>
            </a:extLst>
          </p:cNvPr>
          <p:cNvSpPr/>
          <p:nvPr/>
        </p:nvSpPr>
        <p:spPr>
          <a:xfrm>
            <a:off x="8577941" y="5118694"/>
            <a:ext cx="256903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58C1BA"/>
              </a:buClr>
            </a:pPr>
            <a:r>
              <a:rPr lang="en-I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Presented by:-</a:t>
            </a:r>
          </a:p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58C1BA"/>
              </a:buClr>
            </a:pPr>
            <a:r>
              <a:rPr lang="en-I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Prince Kumar Pandey
Roll no:- 19M407</a:t>
            </a:r>
          </a:p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58C1BA"/>
              </a:buClr>
            </a:pPr>
            <a:r>
              <a:rPr lang="en-IN" alt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VDAT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D038E1-F2EF-4993-B0B9-B2311FB53111}"/>
              </a:ext>
            </a:extLst>
          </p:cNvPr>
          <p:cNvSpPr/>
          <p:nvPr/>
        </p:nvSpPr>
        <p:spPr>
          <a:xfrm>
            <a:off x="905692" y="4813995"/>
            <a:ext cx="3065416" cy="197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r>
              <a:rPr lang="en-I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Supervised by:-</a:t>
            </a:r>
          </a:p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r>
              <a:rPr lang="en-IN" alt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Dr.</a:t>
            </a:r>
            <a:r>
              <a:rPr lang="en-I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Dharmendra Singh Yadav</a:t>
            </a:r>
          </a:p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r>
              <a:rPr lang="en-I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Assistant Professor</a:t>
            </a:r>
          </a:p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r>
              <a:rPr lang="en-I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E&amp;CE Department</a:t>
            </a:r>
          </a:p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r>
              <a:rPr lang="en-I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NIT, HAMIRPUR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A1746B-46C0-4077-95F3-2DB280FBC97B}"/>
              </a:ext>
            </a:extLst>
          </p:cNvPr>
          <p:cNvSpPr/>
          <p:nvPr/>
        </p:nvSpPr>
        <p:spPr>
          <a:xfrm>
            <a:off x="200293" y="3613666"/>
            <a:ext cx="117914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SINGLE ELECTRON TRANSISTOR</a:t>
            </a:r>
            <a:endParaRPr kumimoji="0" lang="en-IN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E5324B-45C4-4321-9B68-1380690BCB43}"/>
              </a:ext>
            </a:extLst>
          </p:cNvPr>
          <p:cNvSpPr/>
          <p:nvPr/>
        </p:nvSpPr>
        <p:spPr>
          <a:xfrm>
            <a:off x="1384660" y="101792"/>
            <a:ext cx="9422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tx2">
                    <a:lumMod val="9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Department of electronics and communication engineering</a:t>
            </a:r>
            <a:endParaRPr lang="en-US" dirty="0">
              <a:solidFill>
                <a:schemeClr val="tx2">
                  <a:lumMod val="90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88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3471D-4F75-46CC-B710-A56E7B17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Basic Equations in Master Equation Based Simulation</a:t>
            </a:r>
            <a:endParaRPr lang="en-IN" sz="3200" dirty="0">
              <a:solidFill>
                <a:schemeClr val="accent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6839108-1F69-468D-8737-0B8374B69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14825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9294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CF01-5939-4DC6-A51D-B1735CC9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0"/>
            <a:ext cx="9404723" cy="520405"/>
          </a:xfrm>
        </p:spPr>
        <p:txBody>
          <a:bodyPr/>
          <a:lstStyle/>
          <a:p>
            <a:pPr algn="ctr"/>
            <a:r>
              <a:rPr lang="en-IN" sz="2800" b="1">
                <a:solidFill>
                  <a:srgbClr val="FF6600"/>
                </a:solidFill>
              </a:rPr>
              <a:t>Free Energy Change</a:t>
            </a:r>
            <a:endParaRPr lang="en-IN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1AE2FB-72CB-44E8-9B37-4F24F0724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34" y="1262225"/>
            <a:ext cx="8409167" cy="156462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Free energy in SET is difference in total charging energy and work done by external voltage source</a:t>
            </a:r>
          </a:p>
          <a:p>
            <a:pPr>
              <a:buNone/>
            </a:pPr>
            <a:r>
              <a:rPr lang="en-IN" dirty="0"/>
              <a:t>Energy of transistor system must decrease due to </a:t>
            </a:r>
            <a:r>
              <a:rPr lang="en-IN" dirty="0" err="1"/>
              <a:t>tuneling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B3D9B-5633-4C29-8415-5458C2CA74A1}"/>
                  </a:ext>
                </a:extLst>
              </p:cNvPr>
              <p:cNvSpPr txBox="1"/>
              <p:nvPr/>
            </p:nvSpPr>
            <p:spPr>
              <a:xfrm>
                <a:off x="1984793" y="3058065"/>
                <a:ext cx="6411300" cy="3709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IN" dirty="0"/>
                  <a:t>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𝞢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IN" dirty="0"/>
                  <a:t> 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+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IN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) –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)V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04B3D9B-5633-4C29-8415-5458C2CA7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793" y="3058065"/>
                <a:ext cx="6411300" cy="370935"/>
              </a:xfrm>
              <a:prstGeom prst="rect">
                <a:avLst/>
              </a:prstGeom>
              <a:blipFill>
                <a:blip r:embed="rId2"/>
                <a:stretch>
                  <a:fillRect t="-14754" b="-180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4332F7-BDFC-47B1-8F69-D6DC1718D1BD}"/>
                  </a:ext>
                </a:extLst>
              </p:cNvPr>
              <p:cNvSpPr/>
              <p:nvPr/>
            </p:nvSpPr>
            <p:spPr>
              <a:xfrm>
                <a:off x="1562727" y="3562843"/>
                <a:ext cx="7055380" cy="4632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dirty="0"/>
                  <a:t>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𝞢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IN" dirty="0"/>
                  <a:t> 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-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IN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) 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)V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B4332F7-BDFC-47B1-8F69-D6DC1718D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727" y="3562843"/>
                <a:ext cx="7055380" cy="463268"/>
              </a:xfrm>
              <a:prstGeom prst="rect">
                <a:avLst/>
              </a:prstGeom>
              <a:blipFill>
                <a:blip r:embed="rId3"/>
                <a:stretch>
                  <a:fillRect t="-1316"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038534-9E0D-4C9E-BF8D-1CC437E23DB8}"/>
                  </a:ext>
                </a:extLst>
              </p:cNvPr>
              <p:cNvSpPr/>
              <p:nvPr/>
            </p:nvSpPr>
            <p:spPr>
              <a:xfrm>
                <a:off x="1660101" y="4023940"/>
                <a:ext cx="6274597" cy="4632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dirty="0"/>
                  <a:t>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𝞢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IN" dirty="0"/>
                  <a:t> 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-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IN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)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V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F038534-9E0D-4C9E-BF8D-1CC437E23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01" y="4023940"/>
                <a:ext cx="6274597" cy="463268"/>
              </a:xfrm>
              <a:prstGeom prst="rect">
                <a:avLst/>
              </a:prstGeom>
              <a:blipFill>
                <a:blip r:embed="rId4"/>
                <a:stretch>
                  <a:fillRect t="-1316"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C38CE7-0D58-48D3-BCAD-15607954E30C}"/>
                  </a:ext>
                </a:extLst>
              </p:cNvPr>
              <p:cNvSpPr/>
              <p:nvPr/>
            </p:nvSpPr>
            <p:spPr>
              <a:xfrm>
                <a:off x="1790405" y="4485037"/>
                <a:ext cx="6013988" cy="4632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dirty="0"/>
                  <a:t>  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𝞢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IN" dirty="0"/>
                  <a:t> 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+(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IN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V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C38CE7-0D58-48D3-BCAD-15607954E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405" y="4485037"/>
                <a:ext cx="6013988" cy="463268"/>
              </a:xfrm>
              <a:prstGeom prst="rect">
                <a:avLst/>
              </a:prstGeom>
              <a:blipFill>
                <a:blip r:embed="rId5"/>
                <a:stretch>
                  <a:fillRect t="-2632"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76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B5B23-86B7-45F3-9E6A-4CA2FA63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i="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Tunneling Rate</a:t>
            </a:r>
          </a:p>
        </p:txBody>
      </p:sp>
      <p:sp>
        <p:nvSpPr>
          <p:cNvPr id="43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E95E29-00FA-4BBF-8645-7F487F17E4F7}"/>
              </a:ext>
            </a:extLst>
          </p:cNvPr>
          <p:cNvSpPr/>
          <p:nvPr/>
        </p:nvSpPr>
        <p:spPr>
          <a:xfrm>
            <a:off x="833207" y="2814298"/>
            <a:ext cx="5616216" cy="1450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Tunneling rate depends on both the tunneling resistance of the junction and the total energy change of the system due to the tunneling event.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F28DB8B-BA4D-4AB8-899C-41723AA630B8}"/>
                  </a:ext>
                </a:extLst>
              </p:cNvPr>
              <p:cNvSpPr/>
              <p:nvPr/>
            </p:nvSpPr>
            <p:spPr>
              <a:xfrm>
                <a:off x="6265918" y="1986120"/>
                <a:ext cx="5867400" cy="6074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IN" dirty="0"/>
                  <a:t>(N)=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IN" dirty="0"/>
                          <m:t>△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⁡[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IN" dirty="0"/>
                              <m:t>△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den>
                        </m:f>
                      </m:den>
                    </m:f>
                  </m:oMath>
                </a14:m>
                <a:r>
                  <a:rPr lang="en-IN" dirty="0"/>
                  <a:t>]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F28DB8B-BA4D-4AB8-899C-41723AA63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918" y="1986120"/>
                <a:ext cx="5867400" cy="6074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9B56E59-B4B7-4E66-96F1-02A148797A5D}"/>
                  </a:ext>
                </a:extLst>
              </p:cNvPr>
              <p:cNvSpPr/>
              <p:nvPr/>
            </p:nvSpPr>
            <p:spPr>
              <a:xfrm>
                <a:off x="7686281" y="2593594"/>
                <a:ext cx="2987485" cy="584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IN" dirty="0"/>
                  <a:t>(N)=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IN" dirty="0"/>
                          <m:t>△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⁡[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IN" dirty="0"/>
                              <m:t>△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den>
                        </m:f>
                      </m:den>
                    </m:f>
                  </m:oMath>
                </a14:m>
                <a:r>
                  <a:rPr lang="en-IN" dirty="0"/>
                  <a:t>]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9B56E59-B4B7-4E66-96F1-02A148797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281" y="2593594"/>
                <a:ext cx="2987485" cy="5846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36614AB-7A63-4A4B-8E88-BBDB188AB03C}"/>
                  </a:ext>
                </a:extLst>
              </p:cNvPr>
              <p:cNvSpPr/>
              <p:nvPr/>
            </p:nvSpPr>
            <p:spPr>
              <a:xfrm>
                <a:off x="7686281" y="3336997"/>
                <a:ext cx="2987485" cy="584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IN" dirty="0"/>
                  <a:t>(N)=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IN" dirty="0"/>
                          <m:t>△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⁡[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IN" dirty="0"/>
                              <m:t>△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den>
                        </m:f>
                      </m:den>
                    </m:f>
                  </m:oMath>
                </a14:m>
                <a:r>
                  <a:rPr lang="en-IN" dirty="0"/>
                  <a:t>]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C36614AB-7A63-4A4B-8E88-BBDB188AB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281" y="3336997"/>
                <a:ext cx="2987485" cy="584647"/>
              </a:xfrm>
              <a:prstGeom prst="rect">
                <a:avLst/>
              </a:prstGeom>
              <a:blipFill>
                <a:blip r:embed="rId4"/>
                <a:stretch>
                  <a:fillRect r="-6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671A400-7C8D-49C9-8484-7F1EEC5DEE66}"/>
                  </a:ext>
                </a:extLst>
              </p:cNvPr>
              <p:cNvSpPr/>
              <p:nvPr/>
            </p:nvSpPr>
            <p:spPr>
              <a:xfrm>
                <a:off x="7686281" y="4029423"/>
                <a:ext cx="2987485" cy="584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IN" dirty="0"/>
                  <a:t>(N)=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IN" dirty="0"/>
                          <m:t>△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⁡[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IN" dirty="0"/>
                              <m:t>△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den>
                        </m:f>
                      </m:den>
                    </m:f>
                  </m:oMath>
                </a14:m>
                <a:r>
                  <a:rPr lang="en-IN" dirty="0"/>
                  <a:t>]</a:t>
                </a: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671A400-7C8D-49C9-8484-7F1EEC5DE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281" y="4029423"/>
                <a:ext cx="2987485" cy="584647"/>
              </a:xfrm>
              <a:prstGeom prst="rect">
                <a:avLst/>
              </a:prstGeom>
              <a:blipFill>
                <a:blip r:embed="rId5"/>
                <a:stretch>
                  <a:fillRect r="-6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538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46B19C-FFA5-44E7-8380-F8FD0BB29F56}"/>
              </a:ext>
            </a:extLst>
          </p:cNvPr>
          <p:cNvSpPr txBox="1">
            <a:spLocks/>
          </p:cNvSpPr>
          <p:nvPr/>
        </p:nvSpPr>
        <p:spPr>
          <a:xfrm>
            <a:off x="2568310" y="314132"/>
            <a:ext cx="7055380" cy="7502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solidFill>
                  <a:srgbClr val="FF6600"/>
                </a:solidFill>
              </a:rPr>
              <a:t>Master equation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BF3C35-FF21-4FD5-8604-E2E2611B3F0D}"/>
              </a:ext>
            </a:extLst>
          </p:cNvPr>
          <p:cNvSpPr txBox="1">
            <a:spLocks/>
          </p:cNvSpPr>
          <p:nvPr/>
        </p:nvSpPr>
        <p:spPr>
          <a:xfrm>
            <a:off x="1371600" y="1171303"/>
            <a:ext cx="8540750" cy="9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island charge e will change by the tunneling of electrons from or to the island as described by the equation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4A30EA-0541-4348-9D5B-EAF1F9387618}"/>
              </a:ext>
            </a:extLst>
          </p:cNvPr>
          <p:cNvSpPr txBox="1">
            <a:spLocks/>
          </p:cNvSpPr>
          <p:nvPr/>
        </p:nvSpPr>
        <p:spPr bwMode="auto">
          <a:xfrm>
            <a:off x="2741612" y="3397139"/>
            <a:ext cx="6708775" cy="56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Current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B1C4FB-BD5F-4A98-9865-75C41E7936E7}"/>
                  </a:ext>
                </a:extLst>
              </p:cNvPr>
              <p:cNvSpPr txBox="1"/>
              <p:nvPr/>
            </p:nvSpPr>
            <p:spPr>
              <a:xfrm>
                <a:off x="3080327" y="2340682"/>
                <a:ext cx="5568569" cy="5600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dirty="0"/>
                  <a:t>ρ</a:t>
                </a:r>
                <a:r>
                  <a:rPr lang="en-IN" dirty="0"/>
                  <a:t>(N)[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IN" dirty="0"/>
                  <a:t>(N)+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IN" dirty="0"/>
                  <a:t>(N)] = </a:t>
                </a:r>
                <a:r>
                  <a:rPr lang="el-GR" dirty="0"/>
                  <a:t>ρ</a:t>
                </a:r>
                <a:r>
                  <a:rPr lang="en-IN" dirty="0"/>
                  <a:t>(N+1)[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IN" dirty="0"/>
                  <a:t>(N+1)+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IN" dirty="0"/>
                  <a:t>(N+1)]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3B1C4FB-BD5F-4A98-9865-75C41E793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327" y="2340682"/>
                <a:ext cx="5568569" cy="560090"/>
              </a:xfrm>
              <a:prstGeom prst="rect">
                <a:avLst/>
              </a:prstGeom>
              <a:blipFill>
                <a:blip r:embed="rId2"/>
                <a:stretch>
                  <a:fillRect l="-2516" t="-141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17D624-DDF3-499A-846F-7C45CB9AB395}"/>
                  </a:ext>
                </a:extLst>
              </p:cNvPr>
              <p:cNvSpPr txBox="1"/>
              <p:nvPr/>
            </p:nvSpPr>
            <p:spPr>
              <a:xfrm>
                <a:off x="1952716" y="4552215"/>
                <a:ext cx="7959634" cy="2823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IN" dirty="0"/>
                  <a:t> I(V) = e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l-GR" dirty="0"/>
                          <m:t>ρ</m:t>
                        </m:r>
                        <m:r>
                          <m:rPr>
                            <m:nor/>
                          </m:rPr>
                          <a:rPr lang="en-IN" dirty="0"/>
                          <m:t>(</m:t>
                        </m:r>
                        <m:r>
                          <m:rPr>
                            <m:nor/>
                          </m:rPr>
                          <a:rPr lang="en-IN" dirty="0"/>
                          <m:t>N</m:t>
                        </m:r>
                        <m:r>
                          <m:rPr>
                            <m:nor/>
                          </m:rPr>
                          <a:rPr lang="en-IN" dirty="0"/>
                          <m:t>)[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IN" dirty="0"/>
                          <m:t>(</m:t>
                        </m:r>
                        <m:r>
                          <m:rPr>
                            <m:nor/>
                          </m:rPr>
                          <a:rPr lang="en-IN" dirty="0"/>
                          <m:t>N</m:t>
                        </m:r>
                        <m:r>
                          <m:rPr>
                            <m:nor/>
                          </m:rPr>
                          <a:rPr lang="en-IN" dirty="0"/>
                          <m:t>)− 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IN" dirty="0"/>
                          <m:t>(</m:t>
                        </m:r>
                        <m:r>
                          <m:rPr>
                            <m:nor/>
                          </m:rPr>
                          <a:rPr lang="en-IN" dirty="0"/>
                          <m:t>N</m:t>
                        </m:r>
                        <m:r>
                          <m:rPr>
                            <m:nor/>
                          </m:rPr>
                          <a:rPr lang="en-IN" dirty="0"/>
                          <m:t>)]</m:t>
                        </m:r>
                      </m:e>
                    </m:nary>
                  </m:oMath>
                </a14:m>
                <a:r>
                  <a:rPr lang="en-IN" dirty="0"/>
                  <a:t> = e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=+∞</m:t>
                        </m:r>
                      </m:sup>
                      <m:e>
                        <m:r>
                          <m:rPr>
                            <m:nor/>
                          </m:rPr>
                          <a:rPr lang="el-GR" dirty="0"/>
                          <m:t>ρ</m:t>
                        </m:r>
                        <m:r>
                          <m:rPr>
                            <m:nor/>
                          </m:rPr>
                          <a:rPr lang="en-IN" dirty="0"/>
                          <m:t>(</m:t>
                        </m:r>
                        <m:r>
                          <m:rPr>
                            <m:nor/>
                          </m:rPr>
                          <a:rPr lang="en-IN" dirty="0"/>
                          <m:t>N</m:t>
                        </m:r>
                        <m:r>
                          <m:rPr>
                            <m:nor/>
                          </m:rPr>
                          <a:rPr lang="en-IN" dirty="0"/>
                          <m:t>)[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IN" dirty="0"/>
                          <m:t>(</m:t>
                        </m:r>
                        <m:r>
                          <m:rPr>
                            <m:nor/>
                          </m:rPr>
                          <a:rPr lang="en-IN" dirty="0"/>
                          <m:t>N</m:t>
                        </m:r>
                        <m:r>
                          <m:rPr>
                            <m:nor/>
                          </m:rPr>
                          <a:rPr lang="en-IN" dirty="0"/>
                          <m:t>)− 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IN" dirty="0"/>
                          <m:t>(</m:t>
                        </m:r>
                        <m:r>
                          <m:rPr>
                            <m:nor/>
                          </m:rPr>
                          <a:rPr lang="en-IN" dirty="0"/>
                          <m:t>N</m:t>
                        </m:r>
                        <m:r>
                          <m:rPr>
                            <m:nor/>
                          </m:rPr>
                          <a:rPr lang="en-IN" dirty="0"/>
                          <m:t>)]</m:t>
                        </m:r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517D624-DDF3-499A-846F-7C45CB9AB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716" y="4552215"/>
                <a:ext cx="7959634" cy="282385"/>
              </a:xfrm>
              <a:prstGeom prst="rect">
                <a:avLst/>
              </a:prstGeom>
              <a:blipFill>
                <a:blip r:embed="rId3"/>
                <a:stretch>
                  <a:fillRect t="-171739" b="-263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929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B2AD-83E8-4468-8C0C-9FEBFA93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53" y="0"/>
            <a:ext cx="9404723" cy="734637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FF6600"/>
                </a:solidFill>
              </a:rPr>
              <a:t>Flow diagram of MATLAB program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994454-5BD5-4E7B-AA02-43EB3DBF2914}"/>
              </a:ext>
            </a:extLst>
          </p:cNvPr>
          <p:cNvSpPr/>
          <p:nvPr/>
        </p:nvSpPr>
        <p:spPr bwMode="auto">
          <a:xfrm>
            <a:off x="4132293" y="748959"/>
            <a:ext cx="914400" cy="38252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cs typeface="Arial" panose="020B0604020202020204" pitchFamily="34" charset="0"/>
              </a:rPr>
              <a:t>Start</a:t>
            </a:r>
            <a:endParaRPr kumimoji="0" lang="en-IN" sz="11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E520ECE-7D75-41F8-A99A-762BB79E0476}"/>
              </a:ext>
            </a:extLst>
          </p:cNvPr>
          <p:cNvSpPr/>
          <p:nvPr/>
        </p:nvSpPr>
        <p:spPr bwMode="auto">
          <a:xfrm>
            <a:off x="3294092" y="1303270"/>
            <a:ext cx="2590800" cy="476250"/>
          </a:xfrm>
          <a:prstGeom prst="flowChartProcess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ahoma" panose="020B0604030504040204" pitchFamily="34" charset="0"/>
                <a:cs typeface="Arial" panose="020B0604020202020204" pitchFamily="34" charset="0"/>
              </a:rPr>
              <a:t>Definition of physical parameters and device parameters</a:t>
            </a:r>
            <a:endParaRPr kumimoji="0" lang="en-IN" sz="11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89CD1D8D-DFD8-4822-8E07-4FEFE79DDAA5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294025" y="3178900"/>
            <a:ext cx="2563640" cy="465201"/>
          </a:xfrm>
          <a:prstGeom prst="flowChartDecision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IN" dirty="0">
                <a:noFill/>
              </a:rPr>
              <a:t> 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85D7AFE-79E0-4D53-A0ED-E792E2602506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943855" y="3272701"/>
            <a:ext cx="1371599" cy="268303"/>
          </a:xfrm>
          <a:prstGeom prst="flowChartProcess">
            <a:avLst/>
          </a:prstGeom>
          <a:blipFill>
            <a:blip r:embed="rId3"/>
            <a:stretch>
              <a:fillRect b="-8696"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436E92AC-74FC-4C50-B492-A588792DCCD9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05604" y="2725530"/>
            <a:ext cx="1340479" cy="258231"/>
          </a:xfrm>
          <a:prstGeom prst="flowChartProcess">
            <a:avLst/>
          </a:prstGeom>
          <a:blipFill>
            <a:blip r:embed="rId4"/>
            <a:stretch>
              <a:fillRect b="-13636"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1187B1-CEA0-4D09-9CE2-21FB00C19085}"/>
              </a:ext>
            </a:extLst>
          </p:cNvPr>
          <p:cNvSpPr/>
          <p:nvPr/>
        </p:nvSpPr>
        <p:spPr bwMode="auto">
          <a:xfrm>
            <a:off x="986402" y="3884579"/>
            <a:ext cx="7206181" cy="26567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ahoma" panose="020B0604030504040204" pitchFamily="34" charset="0"/>
                <a:cs typeface="Arial" panose="020B0604020202020204" pitchFamily="34" charset="0"/>
              </a:rPr>
              <a:t>Calculation of </a:t>
            </a:r>
            <a:r>
              <a:rPr lang="el-GR" sz="1100" dirty="0">
                <a:solidFill>
                  <a:schemeClr val="bg1">
                    <a:lumMod val="50000"/>
                  </a:schemeClr>
                </a:solidFill>
              </a:rPr>
              <a:t>ρ</a:t>
            </a:r>
            <a:endParaRPr kumimoji="0" lang="en-IN" sz="11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91CEF36-90C5-433A-B8CE-E177622218D5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089945" y="1998567"/>
            <a:ext cx="2971800" cy="579805"/>
          </a:xfrm>
          <a:prstGeom prst="flowChartProcess">
            <a:avLst/>
          </a:prstGeom>
          <a:blipFill>
            <a:blip r:embed="rId5"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IN" dirty="0">
                <a:noFill/>
              </a:rPr>
              <a:t> 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76E462C-F238-481C-9B5F-BA1D842A2940}"/>
              </a:ext>
            </a:extLst>
          </p:cNvPr>
          <p:cNvSpPr/>
          <p:nvPr/>
        </p:nvSpPr>
        <p:spPr bwMode="auto">
          <a:xfrm>
            <a:off x="2570193" y="4346092"/>
            <a:ext cx="4038600" cy="291396"/>
          </a:xfrm>
          <a:prstGeom prst="flowChartProcess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Normalization </a:t>
            </a:r>
            <a:r>
              <a:rPr lang="el-GR" sz="1100" dirty="0">
                <a:solidFill>
                  <a:schemeClr val="bg1">
                    <a:lumMod val="50000"/>
                  </a:schemeClr>
                </a:solidFill>
              </a:rPr>
              <a:t>ρ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kumimoji="0" lang="en-IN" sz="11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A514178-226E-447E-8D8E-4A07BBFD8F31}"/>
              </a:ext>
            </a:extLst>
          </p:cNvPr>
          <p:cNvSpPr/>
          <p:nvPr/>
        </p:nvSpPr>
        <p:spPr bwMode="auto">
          <a:xfrm>
            <a:off x="3446493" y="4878827"/>
            <a:ext cx="2286000" cy="291396"/>
          </a:xfrm>
          <a:prstGeom prst="flowChartProcess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Calculation of current I</a:t>
            </a:r>
            <a:endParaRPr kumimoji="0" lang="en-IN" sz="11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AA359DF9-BED3-4DE1-89B2-A9CB95152552}"/>
              </a:ext>
            </a:extLst>
          </p:cNvPr>
          <p:cNvSpPr/>
          <p:nvPr/>
        </p:nvSpPr>
        <p:spPr bwMode="auto">
          <a:xfrm>
            <a:off x="6969278" y="6138887"/>
            <a:ext cx="1484313" cy="265674"/>
          </a:xfrm>
          <a:prstGeom prst="flowChartProcess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ahoma" panose="020B0604030504040204" pitchFamily="34" charset="0"/>
                <a:cs typeface="Arial" panose="020B0604020202020204" pitchFamily="34" charset="0"/>
              </a:rPr>
              <a:t>Plot a graph</a:t>
            </a:r>
            <a:endParaRPr kumimoji="0" lang="en-IN" sz="11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9C026520-31AF-49BD-A40B-06B8697B1239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335143" y="5408378"/>
            <a:ext cx="2481403" cy="482635"/>
          </a:xfrm>
          <a:prstGeom prst="flowChartDecision">
            <a:avLst/>
          </a:prstGeom>
          <a:blipFill>
            <a:blip r:embed="rId6"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FD6DBC-E80C-460A-90B7-2330E7CD1526}"/>
              </a:ext>
            </a:extLst>
          </p:cNvPr>
          <p:cNvSpPr/>
          <p:nvPr/>
        </p:nvSpPr>
        <p:spPr bwMode="auto">
          <a:xfrm>
            <a:off x="7139935" y="5454657"/>
            <a:ext cx="1143000" cy="39459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ahoma" panose="020B0604030504040204" pitchFamily="34" charset="0"/>
                <a:cs typeface="Arial" panose="020B0604020202020204" pitchFamily="34" charset="0"/>
              </a:rPr>
              <a:t>Stop</a:t>
            </a:r>
            <a:endParaRPr kumimoji="0" lang="en-IN" sz="11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342F2DBF-321A-4BAB-B853-DAE458EBE2C9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22551" y="3278663"/>
            <a:ext cx="1085284" cy="265674"/>
          </a:xfrm>
          <a:prstGeom prst="flowChartProcess">
            <a:avLst/>
          </a:prstGeom>
          <a:blipFill>
            <a:blip r:embed="rId7"/>
            <a:stretch>
              <a:fillRect b="-11111"/>
            </a:stretch>
          </a:blipFill>
          <a:ln>
            <a:headEnd type="none" w="med" len="med"/>
            <a:tailEnd type="none" w="med" len="med"/>
          </a:ln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BFE794-900F-4B20-A144-D38B5E51588C}"/>
              </a:ext>
            </a:extLst>
          </p:cNvPr>
          <p:cNvCxnSpPr>
            <a:stCxn id="4" idx="4"/>
            <a:endCxn id="4" idx="4"/>
          </p:cNvCxnSpPr>
          <p:nvPr/>
        </p:nvCxnSpPr>
        <p:spPr bwMode="auto">
          <a:xfrm>
            <a:off x="4589493" y="1131483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FE48B1-1E7C-4925-B582-E7D1EE8F15F9}"/>
              </a:ext>
            </a:extLst>
          </p:cNvPr>
          <p:cNvCxnSpPr>
            <a:stCxn id="15" idx="4"/>
            <a:endCxn id="13" idx="0"/>
          </p:cNvCxnSpPr>
          <p:nvPr/>
        </p:nvCxnSpPr>
        <p:spPr bwMode="auto">
          <a:xfrm>
            <a:off x="7711435" y="5849251"/>
            <a:ext cx="0" cy="2896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44CDAF-DA98-4D6E-9301-51D727961775}"/>
              </a:ext>
            </a:extLst>
          </p:cNvPr>
          <p:cNvCxnSpPr>
            <a:stCxn id="12" idx="2"/>
            <a:endCxn id="14" idx="0"/>
          </p:cNvCxnSpPr>
          <p:nvPr/>
        </p:nvCxnSpPr>
        <p:spPr bwMode="auto">
          <a:xfrm>
            <a:off x="4589493" y="5170223"/>
            <a:ext cx="0" cy="2381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7BA58F-0E89-4615-8F6D-516139788576}"/>
              </a:ext>
            </a:extLst>
          </p:cNvPr>
          <p:cNvCxnSpPr>
            <a:stCxn id="11" idx="2"/>
            <a:endCxn id="12" idx="0"/>
          </p:cNvCxnSpPr>
          <p:nvPr/>
        </p:nvCxnSpPr>
        <p:spPr bwMode="auto">
          <a:xfrm>
            <a:off x="4589493" y="4637488"/>
            <a:ext cx="0" cy="2413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115546-9595-428F-B6DB-AA48764B4BF6}"/>
              </a:ext>
            </a:extLst>
          </p:cNvPr>
          <p:cNvCxnSpPr>
            <a:stCxn id="9" idx="2"/>
            <a:endCxn id="11" idx="0"/>
          </p:cNvCxnSpPr>
          <p:nvPr/>
        </p:nvCxnSpPr>
        <p:spPr bwMode="auto">
          <a:xfrm>
            <a:off x="4589493" y="4150253"/>
            <a:ext cx="0" cy="1958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BD78A1-7028-4076-BF6C-799937BDED50}"/>
              </a:ext>
            </a:extLst>
          </p:cNvPr>
          <p:cNvCxnSpPr>
            <a:stCxn id="6" idx="3"/>
            <a:endCxn id="7" idx="1"/>
          </p:cNvCxnSpPr>
          <p:nvPr/>
        </p:nvCxnSpPr>
        <p:spPr bwMode="auto">
          <a:xfrm flipV="1">
            <a:off x="5871313" y="3406853"/>
            <a:ext cx="1086190" cy="4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5A81B9-5D7C-47B6-82DC-91C9EB627A53}"/>
              </a:ext>
            </a:extLst>
          </p:cNvPr>
          <p:cNvCxnSpPr>
            <a:stCxn id="7" idx="2"/>
          </p:cNvCxnSpPr>
          <p:nvPr/>
        </p:nvCxnSpPr>
        <p:spPr bwMode="auto">
          <a:xfrm flipH="1">
            <a:off x="7643302" y="3541004"/>
            <a:ext cx="1" cy="3435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74ED24-7850-411E-B4A8-7AD72E4C6A57}"/>
              </a:ext>
            </a:extLst>
          </p:cNvPr>
          <p:cNvCxnSpPr>
            <a:stCxn id="8" idx="2"/>
            <a:endCxn id="6" idx="0"/>
          </p:cNvCxnSpPr>
          <p:nvPr/>
        </p:nvCxnSpPr>
        <p:spPr bwMode="auto">
          <a:xfrm>
            <a:off x="4589492" y="2983761"/>
            <a:ext cx="1" cy="195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FCE2FB-F6EA-433F-AA7D-C5A6D2D9BA90}"/>
              </a:ext>
            </a:extLst>
          </p:cNvPr>
          <p:cNvCxnSpPr>
            <a:stCxn id="10" idx="2"/>
            <a:endCxn id="8" idx="0"/>
          </p:cNvCxnSpPr>
          <p:nvPr/>
        </p:nvCxnSpPr>
        <p:spPr bwMode="auto">
          <a:xfrm flipH="1">
            <a:off x="4589492" y="2578372"/>
            <a:ext cx="1" cy="1471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CA36BC-1FFA-457E-977A-E52D7326829F}"/>
              </a:ext>
            </a:extLst>
          </p:cNvPr>
          <p:cNvCxnSpPr>
            <a:stCxn id="5" idx="2"/>
            <a:endCxn id="10" idx="0"/>
          </p:cNvCxnSpPr>
          <p:nvPr/>
        </p:nvCxnSpPr>
        <p:spPr bwMode="auto">
          <a:xfrm>
            <a:off x="4589492" y="1779520"/>
            <a:ext cx="1" cy="2190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9642E-486A-4746-8FBE-3EFA5B5942C1}"/>
              </a:ext>
            </a:extLst>
          </p:cNvPr>
          <p:cNvCxnSpPr>
            <a:stCxn id="4" idx="4"/>
            <a:endCxn id="5" idx="0"/>
          </p:cNvCxnSpPr>
          <p:nvPr/>
        </p:nvCxnSpPr>
        <p:spPr bwMode="auto">
          <a:xfrm flipH="1">
            <a:off x="4589492" y="1131483"/>
            <a:ext cx="1" cy="1717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FC33FD-9B1F-4146-8911-7CB8283016F4}"/>
              </a:ext>
            </a:extLst>
          </p:cNvPr>
          <p:cNvCxnSpPr>
            <a:stCxn id="14" idx="3"/>
            <a:endCxn id="15" idx="2"/>
          </p:cNvCxnSpPr>
          <p:nvPr/>
        </p:nvCxnSpPr>
        <p:spPr bwMode="auto">
          <a:xfrm>
            <a:off x="5830194" y="5649696"/>
            <a:ext cx="1309741" cy="22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E0DD63-E049-4D68-A47D-1E482C077CF7}"/>
              </a:ext>
            </a:extLst>
          </p:cNvPr>
          <p:cNvCxnSpPr>
            <a:stCxn id="6" idx="1"/>
            <a:endCxn id="16" idx="3"/>
          </p:cNvCxnSpPr>
          <p:nvPr/>
        </p:nvCxnSpPr>
        <p:spPr bwMode="auto">
          <a:xfrm flipH="1" flipV="1">
            <a:off x="2221483" y="3411500"/>
            <a:ext cx="108619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D55CA8-08A2-4968-9F4B-43D67A262A0F}"/>
              </a:ext>
            </a:extLst>
          </p:cNvPr>
          <p:cNvCxnSpPr>
            <a:stCxn id="16" idx="2"/>
          </p:cNvCxnSpPr>
          <p:nvPr/>
        </p:nvCxnSpPr>
        <p:spPr bwMode="auto">
          <a:xfrm>
            <a:off x="1678841" y="3544337"/>
            <a:ext cx="11207" cy="3402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3F17B3E-EADD-47C2-9DDC-C37E9CEB7C15}"/>
              </a:ext>
            </a:extLst>
          </p:cNvPr>
          <p:cNvCxnSpPr>
            <a:endCxn id="10" idx="1"/>
          </p:cNvCxnSpPr>
          <p:nvPr/>
        </p:nvCxnSpPr>
        <p:spPr bwMode="auto">
          <a:xfrm>
            <a:off x="315273" y="2288470"/>
            <a:ext cx="27883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D42470-90B6-4B48-9A55-EA5D0B99C89E}"/>
              </a:ext>
            </a:extLst>
          </p:cNvPr>
          <p:cNvCxnSpPr>
            <a:stCxn id="14" idx="1"/>
          </p:cNvCxnSpPr>
          <p:nvPr/>
        </p:nvCxnSpPr>
        <p:spPr bwMode="auto">
          <a:xfrm flipH="1">
            <a:off x="315273" y="5649696"/>
            <a:ext cx="3033518" cy="22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96FE41-D3AD-4778-9AD1-2A53C1416B92}"/>
              </a:ext>
            </a:extLst>
          </p:cNvPr>
          <p:cNvCxnSpPr/>
          <p:nvPr/>
        </p:nvCxnSpPr>
        <p:spPr bwMode="auto">
          <a:xfrm flipV="1">
            <a:off x="315273" y="2301533"/>
            <a:ext cx="11207" cy="33634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6141493" y="3138986"/>
            <a:ext cx="764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70245" y="3138986"/>
            <a:ext cx="532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41432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734640" y="0"/>
            <a:ext cx="854075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MATLAB Script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1" y="533400"/>
            <a:ext cx="9454486" cy="6076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//Definition of constant and Device parameter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q=1.602e-19;                                                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//electronic charge  (C)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kb=1.381e-23;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//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Boltzman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constant(J/k)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c1=1.0e-20;                                                 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//tunnel capacitance C1(F)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c2=2.1e-19;                                                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//tunnel capacitance C2(F)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cg=1.0e-18;                                               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//gate capacitance Cg(F)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ctotal=c1+c2+cg;                                    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//total capacitance(F)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mega=1000000;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r1=15*mega;                                           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//tunnel resistance R1(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Ω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r2=250*mega;                                        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//tunnel resistance R2(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Ω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Vg=0;                                                      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//gate voltage (V)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q0=0;                                                       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//background charge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temp=10;                                               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//temp T(K)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vmin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=-0.5;                                             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//minimum drain voltage(V)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vmax=0.5;                                            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//maximum drain voltage(V)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NV=1000;                                             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//no of sample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dV=(vmax-vmin)/NV;                        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//increment in drain voltage at each step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 iv=1:NV                                           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//loop for drain voltage increment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 bwMode="auto">
          <a:xfrm>
            <a:off x="301625" y="457200"/>
            <a:ext cx="9593002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800" dirty="0"/>
              <a:t>V(iv)=</a:t>
            </a:r>
            <a:r>
              <a:rPr lang="en-US" sz="1800" dirty="0" err="1"/>
              <a:t>vmin+iv</a:t>
            </a:r>
            <a:r>
              <a:rPr lang="en-US" sz="1800" dirty="0"/>
              <a:t>*dV;                                                             </a:t>
            </a:r>
            <a:r>
              <a:rPr lang="en-US" sz="1800" dirty="0">
                <a:solidFill>
                  <a:srgbClr val="66FF66"/>
                </a:solidFill>
              </a:rPr>
              <a:t>//drain voltage at each step         </a:t>
            </a:r>
          </a:p>
          <a:p>
            <a:pPr>
              <a:buNone/>
            </a:pPr>
            <a:r>
              <a:rPr lang="en-US" sz="1800" dirty="0" err="1"/>
              <a:t>Nmin</a:t>
            </a:r>
            <a:r>
              <a:rPr lang="en-US" sz="1800" dirty="0"/>
              <a:t>=0;                                                                          </a:t>
            </a:r>
            <a:r>
              <a:rPr lang="en-US" sz="1800" dirty="0">
                <a:solidFill>
                  <a:srgbClr val="66FF66"/>
                </a:solidFill>
              </a:rPr>
              <a:t>//minimum charge no in dot</a:t>
            </a:r>
          </a:p>
          <a:p>
            <a:pPr>
              <a:buNone/>
            </a:pPr>
            <a:r>
              <a:rPr lang="en-US" sz="1800" dirty="0" err="1"/>
              <a:t>Nmax</a:t>
            </a:r>
            <a:r>
              <a:rPr lang="en-US" sz="1800" dirty="0"/>
              <a:t>=20;                                                                          </a:t>
            </a:r>
            <a:r>
              <a:rPr lang="en-US" sz="1800" dirty="0">
                <a:solidFill>
                  <a:srgbClr val="66FF66"/>
                </a:solidFill>
              </a:rPr>
              <a:t>//maximum charge no in dot</a:t>
            </a:r>
          </a:p>
          <a:p>
            <a:pPr>
              <a:buNone/>
            </a:pPr>
            <a:r>
              <a:rPr lang="en-US" sz="1800" dirty="0"/>
              <a:t>for ne=1:Nmax-Nmin                                                        </a:t>
            </a:r>
            <a:r>
              <a:rPr lang="en-US" sz="1800" dirty="0">
                <a:solidFill>
                  <a:srgbClr val="66FF66"/>
                </a:solidFill>
              </a:rPr>
              <a:t>//loop for 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Nmin+ne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;  </a:t>
            </a:r>
            <a:r>
              <a:rPr lang="en-US" sz="1800" dirty="0"/>
              <a:t>                                                                    </a:t>
            </a:r>
            <a:r>
              <a:rPr lang="en-US" sz="1800" dirty="0">
                <a:solidFill>
                  <a:srgbClr val="66FF66"/>
                </a:solidFill>
              </a:rPr>
              <a:t>//N charge no in dot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//calculation of ∆F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dF1p=q/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ctotal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*(0.5*q+(n*q-q0)-(c2+cg)*V(iv)+cg*Vg);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dF1n=q/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ctotal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*(0.5*q-(n*q-q0)+(c2+cg)*V(iv)-cg*Vg);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dF2p=q/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ctotal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*(0.5*q-(n*q-q0)-c1*V(iv)-cg*Vg);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dF2n=q/ctotal*(0.5*q+(n*q-q0)+c1*V(iv)+cg*Vg);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 dF1p&lt;0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T1p(ne)=1/(r1*q*q)*(-dF1p)/(1-exp(dF1p/(kb*temp)));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//T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positive</a:t>
            </a:r>
          </a:p>
          <a:p>
            <a:pPr lvl="0">
              <a:buNone/>
              <a:defRPr/>
            </a:pPr>
            <a:r>
              <a:rPr lang="en-US" sz="1800" dirty="0"/>
              <a:t> else         </a:t>
            </a:r>
          </a:p>
          <a:p>
            <a:pPr lvl="0">
              <a:buNone/>
              <a:defRPr/>
            </a:pPr>
            <a:r>
              <a:rPr lang="en-US" sz="1800" dirty="0"/>
              <a:t>T1p(ne)=1e-1;                                                                  </a:t>
            </a:r>
            <a:r>
              <a:rPr lang="en-US" sz="1800" dirty="0">
                <a:solidFill>
                  <a:srgbClr val="66FF66"/>
                </a:solidFill>
              </a:rPr>
              <a:t>//T very small or negligible  </a:t>
            </a:r>
          </a:p>
          <a:p>
            <a:pPr lvl="0">
              <a:buNone/>
              <a:defRPr/>
            </a:pPr>
            <a:r>
              <a:rPr lang="en-US" sz="1800" dirty="0"/>
              <a:t>end     </a:t>
            </a:r>
          </a:p>
          <a:p>
            <a:pPr lvl="0">
              <a:buNone/>
              <a:defRPr/>
            </a:pPr>
            <a:r>
              <a:rPr lang="en-US" sz="1800" dirty="0"/>
              <a:t>if dF1n&lt;0         </a:t>
            </a:r>
          </a:p>
          <a:p>
            <a:pPr lvl="0">
              <a:buNone/>
              <a:defRPr/>
            </a:pPr>
            <a:r>
              <a:rPr lang="en-US" sz="1800" dirty="0"/>
              <a:t>T1n(ne)=1/(r1*q*q)*(-dF1n)/(1-exp(dF1n/(kb*temp)));         </a:t>
            </a:r>
            <a:r>
              <a:rPr lang="en-US" sz="1800" dirty="0">
                <a:solidFill>
                  <a:srgbClr val="66FF66"/>
                </a:solidFill>
              </a:rPr>
              <a:t>//T negative</a:t>
            </a:r>
          </a:p>
          <a:p>
            <a:pPr lvl="0">
              <a:buNone/>
              <a:defRPr/>
            </a:pPr>
            <a:r>
              <a:rPr lang="en-US" sz="1800" dirty="0"/>
              <a:t>else        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6FF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0114" y="460611"/>
            <a:ext cx="979772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T1n(ne)=1e-1;                                                             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//very small or negligible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end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 dF2p&lt;0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6FF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T2p(ne)=1/(r2*q*q)*(-dF2p)/(1-exp(dF2p/(kb*temp)));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//T  positive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else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T2p(ne)=1e-1;                                                          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// very small or negligible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end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if dF2n&lt;0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T2n(ne)=1/(r2*q*q)*(-dF2n)/(1-exp(dF2n/(kb*temp)));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//T negative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else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T2n(ne)=1e-1;                                                         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//very small or negligible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end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p(1)=0.001;                                                               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// for normalization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Nmax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Nmin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)=0.001;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sum=0;                                                         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//initial value for calculation for 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  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 ne=2:Nmax-Nmin   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defRPr/>
            </a:pPr>
            <a:r>
              <a:rPr lang="en-US" dirty="0"/>
              <a:t>p(ne)=p(ne-1)*(T2n(ne-1)+T1p(ne-1))/(T2p(ne)+T1n(ne));                                             </a:t>
            </a:r>
            <a:r>
              <a:rPr lang="en-US" dirty="0">
                <a:solidFill>
                  <a:srgbClr val="66FF66"/>
                </a:solidFill>
              </a:rPr>
              <a:t>//calculation of p(N)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8920" y="324135"/>
            <a:ext cx="10971426" cy="6248400"/>
          </a:xfrm>
        </p:spPr>
        <p:txBody>
          <a:bodyPr>
            <a:normAutofit/>
          </a:bodyPr>
          <a:lstStyle/>
          <a:p>
            <a:pPr lvl="0">
              <a:buNone/>
              <a:defRPr/>
            </a:pPr>
            <a:r>
              <a:rPr lang="en-US" sz="1600" dirty="0">
                <a:solidFill>
                  <a:srgbClr val="66FF66"/>
                </a:solidFill>
              </a:rPr>
              <a:t>//to avoid divergence of MATLAB calculation </a:t>
            </a:r>
          </a:p>
          <a:p>
            <a:pPr lvl="0">
              <a:buNone/>
              <a:defRPr/>
            </a:pPr>
            <a:r>
              <a:rPr lang="en-US" sz="1600" dirty="0"/>
              <a:t>if p(ne)&gt;1e250         </a:t>
            </a:r>
          </a:p>
          <a:p>
            <a:pPr lvl="0">
              <a:buNone/>
              <a:defRPr/>
            </a:pPr>
            <a:r>
              <a:rPr lang="en-US" sz="1600" dirty="0"/>
              <a:t>p(ne)=1e250;     </a:t>
            </a:r>
          </a:p>
          <a:p>
            <a:pPr lvl="0">
              <a:buNone/>
              <a:defRPr/>
            </a:pPr>
            <a:r>
              <a:rPr lang="en-US" sz="1600" dirty="0"/>
              <a:t>end     </a:t>
            </a:r>
          </a:p>
          <a:p>
            <a:pPr lvl="0">
              <a:buNone/>
              <a:defRPr/>
            </a:pPr>
            <a:r>
              <a:rPr lang="en-US" sz="1600" dirty="0"/>
              <a:t>if p(ne)&lt;1e-250         </a:t>
            </a:r>
          </a:p>
          <a:p>
            <a:pPr lvl="0">
              <a:buNone/>
              <a:defRPr/>
            </a:pPr>
            <a:r>
              <a:rPr lang="en-US" sz="1600" dirty="0"/>
              <a:t>p(ne)=1e-250;     </a:t>
            </a:r>
          </a:p>
          <a:p>
            <a:pPr lvl="0">
              <a:buNone/>
              <a:defRPr/>
            </a:pPr>
            <a:r>
              <a:rPr lang="en-US" sz="1600" dirty="0"/>
              <a:t>end    </a:t>
            </a:r>
          </a:p>
          <a:p>
            <a:pPr lvl="0">
              <a:buNone/>
              <a:defRPr/>
            </a:pPr>
            <a:r>
              <a:rPr lang="en-US" sz="1600" dirty="0"/>
              <a:t>sum=</a:t>
            </a:r>
            <a:r>
              <a:rPr lang="en-US" sz="1600" dirty="0" err="1"/>
              <a:t>sum+p</a:t>
            </a:r>
            <a:r>
              <a:rPr lang="en-US" sz="1600" dirty="0"/>
              <a:t>(ne); </a:t>
            </a:r>
          </a:p>
          <a:p>
            <a:pPr lvl="0">
              <a:buNone/>
              <a:defRPr/>
            </a:pPr>
            <a:r>
              <a:rPr lang="en-US" sz="1600" dirty="0"/>
              <a:t>end   </a:t>
            </a:r>
          </a:p>
          <a:p>
            <a:pPr lvl="0">
              <a:buNone/>
              <a:defRPr/>
            </a:pPr>
            <a:r>
              <a:rPr lang="en-US" sz="1600" dirty="0"/>
              <a:t>for ne=2:Nmax-Nmin     </a:t>
            </a:r>
          </a:p>
          <a:p>
            <a:pPr lvl="0">
              <a:buNone/>
              <a:defRPr/>
            </a:pPr>
            <a:r>
              <a:rPr lang="en-US" sz="1600" dirty="0"/>
              <a:t>p(ne)=p(ne)/sum;                                                                                </a:t>
            </a:r>
            <a:r>
              <a:rPr lang="en-US" sz="1600" dirty="0">
                <a:solidFill>
                  <a:srgbClr val="66FF66"/>
                </a:solidFill>
              </a:rPr>
              <a:t>//normalization</a:t>
            </a:r>
          </a:p>
          <a:p>
            <a:pPr lvl="0">
              <a:buNone/>
              <a:defRPr/>
            </a:pPr>
            <a:r>
              <a:rPr lang="en-US" sz="1600" dirty="0"/>
              <a:t>end  </a:t>
            </a:r>
          </a:p>
          <a:p>
            <a:pPr lvl="0">
              <a:buNone/>
              <a:defRPr/>
            </a:pPr>
            <a:r>
              <a:rPr lang="en-US" sz="1600" dirty="0" err="1"/>
              <a:t>sumI</a:t>
            </a:r>
            <a:r>
              <a:rPr lang="en-US" sz="1600" dirty="0"/>
              <a:t>=0;                                                                                                </a:t>
            </a:r>
            <a:r>
              <a:rPr lang="en-US" sz="1600" dirty="0">
                <a:solidFill>
                  <a:srgbClr val="66FF66"/>
                </a:solidFill>
              </a:rPr>
              <a:t>//initial I=0, for current calculation                                                  </a:t>
            </a:r>
          </a:p>
          <a:p>
            <a:pPr lvl="0">
              <a:buNone/>
              <a:defRPr/>
            </a:pPr>
            <a:r>
              <a:rPr lang="en-US" sz="1600" dirty="0"/>
              <a:t>for ne=2:Nmax-Nmin     </a:t>
            </a:r>
          </a:p>
          <a:p>
            <a:pPr lvl="0">
              <a:buNone/>
              <a:defRPr/>
            </a:pPr>
            <a:r>
              <a:rPr lang="en-US" sz="1600" dirty="0" err="1"/>
              <a:t>sumI</a:t>
            </a:r>
            <a:r>
              <a:rPr lang="en-US" sz="1600" dirty="0"/>
              <a:t>=</a:t>
            </a:r>
            <a:r>
              <a:rPr lang="en-US" sz="1600" dirty="0" err="1"/>
              <a:t>sumI+p</a:t>
            </a:r>
            <a:r>
              <a:rPr lang="en-US" sz="1600" dirty="0"/>
              <a:t>(ne)*(T2p(ne)-T2n(ne));    </a:t>
            </a:r>
          </a:p>
          <a:p>
            <a:pPr lvl="0">
              <a:buNone/>
              <a:defRPr/>
            </a:pPr>
            <a:r>
              <a:rPr lang="en-US" sz="1600" dirty="0"/>
              <a:t>end </a:t>
            </a:r>
          </a:p>
          <a:p>
            <a:pPr lvl="0">
              <a:buNone/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1625" y="381000"/>
            <a:ext cx="854075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I(iv)=q*sumI;           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end                                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//end of drain voltage loop        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plot(V,I);                         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//plot of V vs I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 iv=1:NV-1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dI/dV(iv)=(I(iv+1)-I(iv))/dV;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//calculation of dI/dV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end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figure;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plot(V(1,1:NV-1),dI/dV);            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//plot of dI vs dV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2CDC-DED7-4DEC-9D71-F57FCF38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539931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FF6600"/>
                </a:solidFill>
              </a:rPr>
              <a:t>CONTENT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54A62-3D87-4613-8E2D-1203D4F78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5" y="681172"/>
            <a:ext cx="8946541" cy="4777931"/>
          </a:xfrm>
        </p:spPr>
        <p:txBody>
          <a:bodyPr>
            <a:noAutofit/>
          </a:bodyPr>
          <a:lstStyle/>
          <a:p>
            <a:r>
              <a:rPr lang="en-US" sz="2800" dirty="0"/>
              <a:t>Introduction</a:t>
            </a:r>
          </a:p>
          <a:p>
            <a:r>
              <a:rPr lang="en-IN" sz="2800" dirty="0"/>
              <a:t>Literature survey</a:t>
            </a:r>
          </a:p>
          <a:p>
            <a:r>
              <a:rPr lang="en-IN" sz="2800" dirty="0"/>
              <a:t>Objective</a:t>
            </a:r>
          </a:p>
          <a:p>
            <a:r>
              <a:rPr lang="en-IN" sz="2800" dirty="0"/>
              <a:t>Work of current semester </a:t>
            </a:r>
          </a:p>
          <a:p>
            <a:r>
              <a:rPr lang="en-IN" sz="2800" dirty="0"/>
              <a:t>Simulation result</a:t>
            </a:r>
          </a:p>
          <a:p>
            <a:r>
              <a:rPr lang="en-IN" sz="2800" dirty="0"/>
              <a:t>Summary</a:t>
            </a:r>
          </a:p>
          <a:p>
            <a:r>
              <a:rPr lang="en-IN" sz="2800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4033826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68" y="452718"/>
            <a:ext cx="5629222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Simulation results of MATLAB</a:t>
            </a:r>
          </a:p>
        </p:txBody>
      </p:sp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4697" y="5377762"/>
                <a:ext cx="5628635" cy="6316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pPr>
                  <a:spcBef>
                    <a:spcPts val="1000"/>
                  </a:spcBef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</a:pPr>
                <a:r>
                  <a:rPr lang="en-US" dirty="0">
                    <a:latin typeface="+mj-lt"/>
                    <a:ea typeface="+mj-ea"/>
                    <a:cs typeface="+mj-cs"/>
                  </a:rPr>
                  <a:t>At device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  <a:ea typeface="+mj-ea"/>
                    <a:cs typeface="+mj-cs"/>
                  </a:rPr>
                  <a:t>=15m</a:t>
                </a:r>
                <a:r>
                  <a:rPr lang="el-GR" dirty="0"/>
                  <a:t>Ω</a:t>
                </a:r>
                <a:r>
                  <a:rPr lang="en-US" dirty="0">
                    <a:latin typeface="+mj-lt"/>
                    <a:ea typeface="+mj-ea"/>
                    <a:cs typeface="+mj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  <a:ea typeface="+mj-ea"/>
                    <a:cs typeface="+mj-cs"/>
                  </a:rPr>
                  <a:t>=250m</a:t>
                </a:r>
                <a:r>
                  <a:rPr lang="el-GR" dirty="0">
                    <a:latin typeface="+mj-lt"/>
                    <a:ea typeface="+mj-ea"/>
                    <a:cs typeface="+mj-cs"/>
                  </a:rPr>
                  <a:t>Ω</a:t>
                </a:r>
                <a:r>
                  <a:rPr lang="en-US" dirty="0">
                    <a:latin typeface="+mj-lt"/>
                    <a:ea typeface="+mj-ea"/>
                    <a:cs typeface="+mj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  <a:ea typeface="+mj-ea"/>
                    <a:cs typeface="+mj-cs"/>
                  </a:rPr>
                  <a:t>=</a:t>
                </a:r>
                <a:r>
                  <a:rPr lang="en-US" dirty="0"/>
                  <a:t>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dirty="0">
                    <a:latin typeface="+mj-lt"/>
                    <a:ea typeface="+mj-ea"/>
                    <a:cs typeface="+mj-cs"/>
                  </a:rPr>
                  <a:t>F,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  <a:ea typeface="+mj-ea"/>
                    <a:cs typeface="+mj-cs"/>
                  </a:rPr>
                  <a:t>=2.1*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−18</m:t>
                        </m:r>
                      </m:sup>
                    </m:sSup>
                  </m:oMath>
                </a14:m>
                <a:r>
                  <a:rPr lang="en-US" dirty="0">
                    <a:latin typeface="+mj-lt"/>
                    <a:ea typeface="+mj-ea"/>
                    <a:cs typeface="+mj-cs"/>
                  </a:rPr>
                  <a:t>F,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  <a:ea typeface="+mj-ea"/>
                    <a:cs typeface="+mj-cs"/>
                  </a:rPr>
                  <a:t>=1*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−18</m:t>
                        </m:r>
                      </m:sup>
                    </m:sSup>
                  </m:oMath>
                </a14:m>
                <a:r>
                  <a:rPr lang="en-US" dirty="0">
                    <a:latin typeface="+mj-lt"/>
                    <a:ea typeface="+mj-ea"/>
                    <a:cs typeface="+mj-cs"/>
                  </a:rPr>
                  <a:t>F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97" y="5377762"/>
                <a:ext cx="5628635" cy="631674"/>
              </a:xfrm>
              <a:prstGeom prst="rect">
                <a:avLst/>
              </a:prstGeom>
              <a:blipFill>
                <a:blip r:embed="rId3"/>
                <a:stretch>
                  <a:fillRect l="-325" t="-9615"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1C7D28D6-C03B-49D9-8187-687616032C0F}"/>
              </a:ext>
            </a:extLst>
          </p:cNvPr>
          <p:cNvSpPr/>
          <p:nvPr/>
        </p:nvSpPr>
        <p:spPr>
          <a:xfrm>
            <a:off x="1561097" y="2921634"/>
            <a:ext cx="914400" cy="461682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</a:t>
            </a:r>
            <a:endParaRPr lang="en-IN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5A70D3-712F-4B1B-B8CE-C7AEAD746A54}"/>
              </a:ext>
            </a:extLst>
          </p:cNvPr>
          <p:cNvSpPr/>
          <p:nvPr/>
        </p:nvSpPr>
        <p:spPr>
          <a:xfrm>
            <a:off x="4252619" y="2922098"/>
            <a:ext cx="914400" cy="461682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Drain</a:t>
            </a:r>
            <a:endParaRPr lang="en-IN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1996C5-6E6A-4290-99A3-E1BA0E3D4D19}"/>
              </a:ext>
            </a:extLst>
          </p:cNvPr>
          <p:cNvSpPr/>
          <p:nvPr/>
        </p:nvSpPr>
        <p:spPr>
          <a:xfrm rot="5400000">
            <a:off x="2304676" y="2926116"/>
            <a:ext cx="914400" cy="46168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68D492-A01D-4DD1-9735-8BC97E857AAD}"/>
              </a:ext>
            </a:extLst>
          </p:cNvPr>
          <p:cNvSpPr/>
          <p:nvPr/>
        </p:nvSpPr>
        <p:spPr>
          <a:xfrm rot="5400000">
            <a:off x="3512584" y="2926116"/>
            <a:ext cx="914400" cy="46168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A41C7A-8697-44EC-8254-77F24CB7B5D8}"/>
              </a:ext>
            </a:extLst>
          </p:cNvPr>
          <p:cNvSpPr/>
          <p:nvPr/>
        </p:nvSpPr>
        <p:spPr>
          <a:xfrm>
            <a:off x="2881019" y="3818744"/>
            <a:ext cx="914400" cy="461682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gate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BE5F48B0-4E3E-4331-BEA6-026B01AA8BE7}"/>
              </a:ext>
            </a:extLst>
          </p:cNvPr>
          <p:cNvSpPr/>
          <p:nvPr/>
        </p:nvSpPr>
        <p:spPr>
          <a:xfrm>
            <a:off x="3130454" y="2926116"/>
            <a:ext cx="457200" cy="457200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D215E9-E4BA-43B2-9862-6EB7E255131D}"/>
              </a:ext>
            </a:extLst>
          </p:cNvPr>
          <p:cNvSpPr/>
          <p:nvPr/>
        </p:nvSpPr>
        <p:spPr>
          <a:xfrm>
            <a:off x="2705090" y="2699757"/>
            <a:ext cx="104503" cy="9144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4BC8A9-0CAC-454D-89E8-166A90B89931}"/>
              </a:ext>
            </a:extLst>
          </p:cNvPr>
          <p:cNvSpPr/>
          <p:nvPr/>
        </p:nvSpPr>
        <p:spPr>
          <a:xfrm>
            <a:off x="3917532" y="2699757"/>
            <a:ext cx="104503" cy="9144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F4E46E-9CA9-43C1-BC4F-0FD48131CE6A}"/>
              </a:ext>
            </a:extLst>
          </p:cNvPr>
          <p:cNvSpPr/>
          <p:nvPr/>
        </p:nvSpPr>
        <p:spPr>
          <a:xfrm>
            <a:off x="782458" y="4049585"/>
            <a:ext cx="498065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1A08A5-73AB-4CDD-8286-F9928D60F27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031490" y="3152475"/>
            <a:ext cx="5296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D1E025-0AAA-4B56-8363-47F6052A74A0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031490" y="3152475"/>
            <a:ext cx="1" cy="897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3506A1F-5FCB-4C8A-92D2-628954EDCB22}"/>
              </a:ext>
            </a:extLst>
          </p:cNvPr>
          <p:cNvCxnSpPr>
            <a:cxnSpLocks/>
            <a:stCxn id="13" idx="2"/>
            <a:endCxn id="10" idx="3"/>
          </p:cNvCxnSpPr>
          <p:nvPr/>
        </p:nvCxnSpPr>
        <p:spPr>
          <a:xfrm flipH="1" flipV="1">
            <a:off x="2475497" y="3152475"/>
            <a:ext cx="55538" cy="44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2FEDEC-2B3D-4CF1-816E-E6913969F295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 flipH="1">
            <a:off x="2992717" y="3154716"/>
            <a:ext cx="137737" cy="22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7048A7-E129-4F18-84F8-F6B9A39EBAB7}"/>
              </a:ext>
            </a:extLst>
          </p:cNvPr>
          <p:cNvCxnSpPr>
            <a:cxnSpLocks/>
            <a:stCxn id="14" idx="2"/>
            <a:endCxn id="16" idx="6"/>
          </p:cNvCxnSpPr>
          <p:nvPr/>
        </p:nvCxnSpPr>
        <p:spPr>
          <a:xfrm flipH="1" flipV="1">
            <a:off x="3587654" y="3154716"/>
            <a:ext cx="151289" cy="22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054130-1359-4857-894C-781C2FDBCD6A}"/>
              </a:ext>
            </a:extLst>
          </p:cNvPr>
          <p:cNvCxnSpPr>
            <a:cxnSpLocks/>
            <a:stCxn id="14" idx="0"/>
            <a:endCxn id="11" idx="1"/>
          </p:cNvCxnSpPr>
          <p:nvPr/>
        </p:nvCxnSpPr>
        <p:spPr>
          <a:xfrm flipV="1">
            <a:off x="4200625" y="3152939"/>
            <a:ext cx="51994" cy="4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37B0B2-D582-4589-B043-70B7200039B9}"/>
              </a:ext>
            </a:extLst>
          </p:cNvPr>
          <p:cNvSpPr txBox="1"/>
          <p:nvPr/>
        </p:nvSpPr>
        <p:spPr>
          <a:xfrm>
            <a:off x="2983648" y="2693018"/>
            <a:ext cx="714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island</a:t>
            </a:r>
            <a:endParaRPr lang="en-IN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A1D850-41A6-4DC0-B9BA-BAE3D94D60D4}"/>
              </a:ext>
            </a:extLst>
          </p:cNvPr>
          <p:cNvSpPr txBox="1"/>
          <p:nvPr/>
        </p:nvSpPr>
        <p:spPr>
          <a:xfrm>
            <a:off x="2731998" y="2202013"/>
            <a:ext cx="1212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Tunnel junction</a:t>
            </a:r>
            <a:endParaRPr lang="en-IN" sz="11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F054AF9-9A79-4BAE-A715-B076B464F4E3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356880" y="2441851"/>
            <a:ext cx="612904" cy="25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403D8F-9EFB-4A4C-B3C1-F7E00ED16996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 flipH="1">
            <a:off x="2757342" y="2463623"/>
            <a:ext cx="580877" cy="23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766EA0C-2D04-4A91-8FF9-28A7140F64CA}"/>
                  </a:ext>
                </a:extLst>
              </p:cNvPr>
              <p:cNvSpPr/>
              <p:nvPr/>
            </p:nvSpPr>
            <p:spPr>
              <a:xfrm>
                <a:off x="2488860" y="3542671"/>
                <a:ext cx="39215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766EA0C-2D04-4A91-8FF9-28A7140F6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860" y="3542671"/>
                <a:ext cx="392159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3807561-B1A4-4C3C-9EAC-C08597635C0D}"/>
                  </a:ext>
                </a:extLst>
              </p:cNvPr>
              <p:cNvSpPr/>
              <p:nvPr/>
            </p:nvSpPr>
            <p:spPr>
              <a:xfrm>
                <a:off x="3686949" y="3542671"/>
                <a:ext cx="3954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3807561-B1A4-4C3C-9EAC-C08597635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949" y="3542671"/>
                <a:ext cx="395428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D2C8004-356E-4068-A8E7-D419F8640BFF}"/>
                  </a:ext>
                </a:extLst>
              </p:cNvPr>
              <p:cNvSpPr/>
              <p:nvPr/>
            </p:nvSpPr>
            <p:spPr>
              <a:xfrm>
                <a:off x="2535159" y="4038552"/>
                <a:ext cx="399148" cy="275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D2C8004-356E-4068-A8E7-D419F8640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159" y="4038552"/>
                <a:ext cx="399148" cy="275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CAEA3A-290E-4284-8678-1601639C6A74}"/>
              </a:ext>
            </a:extLst>
          </p:cNvPr>
          <p:cNvCxnSpPr>
            <a:cxnSpLocks/>
            <a:stCxn id="19" idx="4"/>
          </p:cNvCxnSpPr>
          <p:nvPr/>
        </p:nvCxnSpPr>
        <p:spPr>
          <a:xfrm flipH="1">
            <a:off x="1031490" y="4659185"/>
            <a:ext cx="1" cy="4361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5D6E79-7EC5-41C8-A421-0AA825BC9058}"/>
              </a:ext>
            </a:extLst>
          </p:cNvPr>
          <p:cNvCxnSpPr>
            <a:cxnSpLocks/>
          </p:cNvCxnSpPr>
          <p:nvPr/>
        </p:nvCxnSpPr>
        <p:spPr>
          <a:xfrm>
            <a:off x="894969" y="5095359"/>
            <a:ext cx="2606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0927912-64FA-4C5E-8B6B-C9001EB87B74}"/>
              </a:ext>
            </a:extLst>
          </p:cNvPr>
          <p:cNvCxnSpPr>
            <a:cxnSpLocks/>
            <a:stCxn id="19" idx="0"/>
          </p:cNvCxnSpPr>
          <p:nvPr/>
        </p:nvCxnSpPr>
        <p:spPr>
          <a:xfrm>
            <a:off x="1031491" y="4049585"/>
            <a:ext cx="0" cy="2642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534CB7F-CD2F-468A-800C-6702EFB569A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167019" y="3152939"/>
            <a:ext cx="4344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6FC3D7-987C-4255-9C26-6585AF358D82}"/>
              </a:ext>
            </a:extLst>
          </p:cNvPr>
          <p:cNvCxnSpPr>
            <a:cxnSpLocks/>
          </p:cNvCxnSpPr>
          <p:nvPr/>
        </p:nvCxnSpPr>
        <p:spPr>
          <a:xfrm flipH="1">
            <a:off x="5592781" y="3152475"/>
            <a:ext cx="17248" cy="18699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E956BD-792F-4692-9C99-1F2D56934B5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307752" y="4279462"/>
            <a:ext cx="8768" cy="6700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69451E2A-C5C4-431D-8C75-DA331298F3F1}"/>
              </a:ext>
            </a:extLst>
          </p:cNvPr>
          <p:cNvSpPr/>
          <p:nvPr/>
        </p:nvSpPr>
        <p:spPr>
          <a:xfrm>
            <a:off x="3254474" y="4949503"/>
            <a:ext cx="124092" cy="145853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05A7ED5-2E4A-4DF5-9901-1E8FF1601069}"/>
              </a:ext>
            </a:extLst>
          </p:cNvPr>
          <p:cNvCxnSpPr/>
          <p:nvPr/>
        </p:nvCxnSpPr>
        <p:spPr>
          <a:xfrm>
            <a:off x="5450536" y="5022429"/>
            <a:ext cx="310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B65D180-F0B9-43D5-BBE0-AFD4BFCC0692}"/>
                  </a:ext>
                </a:extLst>
              </p:cNvPr>
              <p:cNvSpPr/>
              <p:nvPr/>
            </p:nvSpPr>
            <p:spPr>
              <a:xfrm>
                <a:off x="2695745" y="3542671"/>
                <a:ext cx="40280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1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B65D180-F0B9-43D5-BBE0-AFD4BFCC0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745" y="3542671"/>
                <a:ext cx="402803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9EDD02A-B34C-4EFE-9E49-FBEC90848407}"/>
                  </a:ext>
                </a:extLst>
              </p:cNvPr>
              <p:cNvSpPr/>
              <p:nvPr/>
            </p:nvSpPr>
            <p:spPr>
              <a:xfrm>
                <a:off x="3892730" y="3549903"/>
                <a:ext cx="40607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9EDD02A-B34C-4EFE-9E49-FBEC90848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30" y="3549903"/>
                <a:ext cx="40607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800B8-87A2-4A2A-8840-7A7342A0010F}"/>
              </a:ext>
            </a:extLst>
          </p:cNvPr>
          <p:cNvCxnSpPr>
            <a:cxnSpLocks/>
          </p:cNvCxnSpPr>
          <p:nvPr/>
        </p:nvCxnSpPr>
        <p:spPr>
          <a:xfrm flipV="1">
            <a:off x="1126637" y="3150141"/>
            <a:ext cx="290604" cy="43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CE57D60-1D8D-43FC-9B11-97B0983C56EA}"/>
                  </a:ext>
                </a:extLst>
              </p:cNvPr>
              <p:cNvSpPr/>
              <p:nvPr/>
            </p:nvSpPr>
            <p:spPr>
              <a:xfrm>
                <a:off x="1264481" y="4294447"/>
                <a:ext cx="528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CE57D60-1D8D-43FC-9B11-97B0983C5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481" y="4294447"/>
                <a:ext cx="528734" cy="369332"/>
              </a:xfrm>
              <a:prstGeom prst="rect">
                <a:avLst/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278A3B-B48E-4BB9-AB05-16E21617E5CB}"/>
                  </a:ext>
                </a:extLst>
              </p:cNvPr>
              <p:cNvSpPr/>
              <p:nvPr/>
            </p:nvSpPr>
            <p:spPr>
              <a:xfrm>
                <a:off x="3336694" y="4922776"/>
                <a:ext cx="503407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B278A3B-B48E-4BB9-AB05-16E21617E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694" y="4922776"/>
                <a:ext cx="503407" cy="391902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862F645-D4F3-477E-AD17-987F1F1C4C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12437" y="8708"/>
            <a:ext cx="4483742" cy="31873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5C64A6-8AFB-4267-B326-412E749F4B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1429" y="3428999"/>
            <a:ext cx="4494750" cy="316322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8B02-1ECE-4BBB-A706-2964727D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Simulation results of MATLAB</a:t>
            </a:r>
            <a:endParaRPr lang="en-IN" dirty="0"/>
          </a:p>
        </p:txBody>
      </p:sp>
      <p:sp>
        <p:nvSpPr>
          <p:cNvPr id="25" name="Freeform: Shape 18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C536BC-4F0D-4411-B5F0-4DD099460139}"/>
                  </a:ext>
                </a:extLst>
              </p:cNvPr>
              <p:cNvSpPr txBox="1"/>
              <p:nvPr/>
            </p:nvSpPr>
            <p:spPr>
              <a:xfrm>
                <a:off x="129911" y="5377762"/>
                <a:ext cx="5628635" cy="6316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pPr>
                  <a:spcBef>
                    <a:spcPts val="1000"/>
                  </a:spcBef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</a:pPr>
                <a:r>
                  <a:rPr lang="en-US" dirty="0">
                    <a:latin typeface="+mj-lt"/>
                    <a:ea typeface="+mj-ea"/>
                    <a:cs typeface="+mj-cs"/>
                  </a:rPr>
                  <a:t>At device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  <a:ea typeface="+mj-ea"/>
                    <a:cs typeface="+mj-cs"/>
                  </a:rPr>
                  <a:t>=15m</a:t>
                </a:r>
                <a:r>
                  <a:rPr lang="el-GR" dirty="0"/>
                  <a:t>Ω</a:t>
                </a:r>
                <a:r>
                  <a:rPr lang="en-US" dirty="0">
                    <a:latin typeface="+mj-lt"/>
                    <a:ea typeface="+mj-ea"/>
                    <a:cs typeface="+mj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  <a:ea typeface="+mj-ea"/>
                    <a:cs typeface="+mj-cs"/>
                  </a:rPr>
                  <a:t>=250m</a:t>
                </a:r>
                <a:r>
                  <a:rPr lang="el-GR" dirty="0">
                    <a:latin typeface="+mj-lt"/>
                    <a:ea typeface="+mj-ea"/>
                    <a:cs typeface="+mj-cs"/>
                  </a:rPr>
                  <a:t>Ω</a:t>
                </a:r>
                <a:r>
                  <a:rPr lang="en-US" dirty="0">
                    <a:latin typeface="+mj-lt"/>
                    <a:ea typeface="+mj-ea"/>
                    <a:cs typeface="+mj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  <a:ea typeface="+mj-ea"/>
                    <a:cs typeface="+mj-cs"/>
                  </a:rPr>
                  <a:t>=</a:t>
                </a:r>
                <a:r>
                  <a:rPr lang="en-US" dirty="0"/>
                  <a:t>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dirty="0">
                    <a:latin typeface="+mj-lt"/>
                    <a:ea typeface="+mj-ea"/>
                    <a:cs typeface="+mj-cs"/>
                  </a:rPr>
                  <a:t>F,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  <a:ea typeface="+mj-ea"/>
                    <a:cs typeface="+mj-cs"/>
                  </a:rPr>
                  <a:t>=2.1*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−18</m:t>
                        </m:r>
                      </m:sup>
                    </m:sSup>
                  </m:oMath>
                </a14:m>
                <a:r>
                  <a:rPr lang="en-US" dirty="0">
                    <a:latin typeface="+mj-lt"/>
                    <a:ea typeface="+mj-ea"/>
                    <a:cs typeface="+mj-cs"/>
                  </a:rPr>
                  <a:t>F,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  <a:ea typeface="+mj-ea"/>
                    <a:cs typeface="+mj-cs"/>
                  </a:rPr>
                  <a:t>=1*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−18</m:t>
                        </m:r>
                      </m:sup>
                    </m:sSup>
                  </m:oMath>
                </a14:m>
                <a:r>
                  <a:rPr lang="en-US" dirty="0">
                    <a:latin typeface="+mj-lt"/>
                    <a:ea typeface="+mj-ea"/>
                    <a:cs typeface="+mj-cs"/>
                  </a:rPr>
                  <a:t>F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AC536BC-4F0D-4411-B5F0-4DD099460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11" y="5377762"/>
                <a:ext cx="5628635" cy="631674"/>
              </a:xfrm>
              <a:prstGeom prst="rect">
                <a:avLst/>
              </a:prstGeom>
              <a:blipFill>
                <a:blip r:embed="rId3"/>
                <a:stretch>
                  <a:fillRect l="-216" t="-9615"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3F17E9B8-3D6B-4861-9E9F-485C7167EBA0}"/>
              </a:ext>
            </a:extLst>
          </p:cNvPr>
          <p:cNvSpPr/>
          <p:nvPr/>
        </p:nvSpPr>
        <p:spPr>
          <a:xfrm>
            <a:off x="986311" y="2921634"/>
            <a:ext cx="914400" cy="461682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3DC075-93BF-4423-94E4-51DB8C63BE12}"/>
              </a:ext>
            </a:extLst>
          </p:cNvPr>
          <p:cNvSpPr/>
          <p:nvPr/>
        </p:nvSpPr>
        <p:spPr>
          <a:xfrm>
            <a:off x="3677833" y="2922098"/>
            <a:ext cx="914400" cy="461682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Drain</a:t>
            </a:r>
            <a:endParaRPr lang="en-IN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6816AA-2A0F-4318-99FE-1F7C2FB326C0}"/>
              </a:ext>
            </a:extLst>
          </p:cNvPr>
          <p:cNvSpPr/>
          <p:nvPr/>
        </p:nvSpPr>
        <p:spPr>
          <a:xfrm rot="5400000">
            <a:off x="1729890" y="2926116"/>
            <a:ext cx="914400" cy="46168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0BEDEE-F76E-46BF-BA26-74120C54AAF8}"/>
              </a:ext>
            </a:extLst>
          </p:cNvPr>
          <p:cNvSpPr/>
          <p:nvPr/>
        </p:nvSpPr>
        <p:spPr>
          <a:xfrm rot="5400000">
            <a:off x="2937798" y="2926116"/>
            <a:ext cx="914400" cy="46168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33DF75-30F5-4D71-BBE7-3BBE19F5F6A5}"/>
              </a:ext>
            </a:extLst>
          </p:cNvPr>
          <p:cNvSpPr/>
          <p:nvPr/>
        </p:nvSpPr>
        <p:spPr>
          <a:xfrm>
            <a:off x="2306233" y="3818744"/>
            <a:ext cx="914400" cy="461682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gate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94CAF4FD-D46B-4822-A993-2B633E2D239B}"/>
              </a:ext>
            </a:extLst>
          </p:cNvPr>
          <p:cNvSpPr/>
          <p:nvPr/>
        </p:nvSpPr>
        <p:spPr>
          <a:xfrm>
            <a:off x="2555668" y="2926116"/>
            <a:ext cx="457200" cy="457200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332A50-2142-4300-BB81-D2EFF3AF7049}"/>
              </a:ext>
            </a:extLst>
          </p:cNvPr>
          <p:cNvSpPr/>
          <p:nvPr/>
        </p:nvSpPr>
        <p:spPr>
          <a:xfrm>
            <a:off x="2130304" y="2699757"/>
            <a:ext cx="104503" cy="9144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947172-382D-4C87-93C9-EF88962D25AC}"/>
              </a:ext>
            </a:extLst>
          </p:cNvPr>
          <p:cNvSpPr/>
          <p:nvPr/>
        </p:nvSpPr>
        <p:spPr>
          <a:xfrm>
            <a:off x="3342746" y="2699757"/>
            <a:ext cx="104503" cy="9144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AE787C-6876-47DB-940D-6B49730E8872}"/>
              </a:ext>
            </a:extLst>
          </p:cNvPr>
          <p:cNvSpPr/>
          <p:nvPr/>
        </p:nvSpPr>
        <p:spPr>
          <a:xfrm>
            <a:off x="207672" y="4049585"/>
            <a:ext cx="498065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FD09D2-85DB-41B1-8FF6-BE543050B3AC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56704" y="3152475"/>
            <a:ext cx="5296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E37E4B1-5BC0-418A-B85A-5B542968B54F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56704" y="3152475"/>
            <a:ext cx="1" cy="897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A901B7E-2830-4B84-820E-B4AE85F9CC2B}"/>
              </a:ext>
            </a:extLst>
          </p:cNvPr>
          <p:cNvCxnSpPr>
            <a:cxnSpLocks/>
            <a:stCxn id="18" idx="2"/>
            <a:endCxn id="16" idx="3"/>
          </p:cNvCxnSpPr>
          <p:nvPr/>
        </p:nvCxnSpPr>
        <p:spPr>
          <a:xfrm flipH="1" flipV="1">
            <a:off x="1900711" y="3152475"/>
            <a:ext cx="55538" cy="44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C9F42C-C295-447C-BCBF-108F94B2A0CF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flipH="1">
            <a:off x="2417931" y="3154716"/>
            <a:ext cx="137737" cy="22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DD9CEE-80C2-43F2-8E57-FA9F17043421}"/>
              </a:ext>
            </a:extLst>
          </p:cNvPr>
          <p:cNvCxnSpPr>
            <a:cxnSpLocks/>
            <a:stCxn id="20" idx="2"/>
            <a:endCxn id="24" idx="6"/>
          </p:cNvCxnSpPr>
          <p:nvPr/>
        </p:nvCxnSpPr>
        <p:spPr>
          <a:xfrm flipH="1" flipV="1">
            <a:off x="3012868" y="3154716"/>
            <a:ext cx="151289" cy="22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FACB39-E913-432B-BBF4-A92F158D49F5}"/>
              </a:ext>
            </a:extLst>
          </p:cNvPr>
          <p:cNvCxnSpPr>
            <a:cxnSpLocks/>
            <a:stCxn id="20" idx="0"/>
            <a:endCxn id="17" idx="1"/>
          </p:cNvCxnSpPr>
          <p:nvPr/>
        </p:nvCxnSpPr>
        <p:spPr>
          <a:xfrm flipV="1">
            <a:off x="3625839" y="3152939"/>
            <a:ext cx="51994" cy="4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C502700-46E5-497F-962C-1F4735B76F8B}"/>
              </a:ext>
            </a:extLst>
          </p:cNvPr>
          <p:cNvSpPr txBox="1"/>
          <p:nvPr/>
        </p:nvSpPr>
        <p:spPr>
          <a:xfrm>
            <a:off x="2408862" y="2693018"/>
            <a:ext cx="714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island</a:t>
            </a:r>
            <a:endParaRPr lang="en-IN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2CCEBD-88E5-4B5E-9439-82F6526D1637}"/>
              </a:ext>
            </a:extLst>
          </p:cNvPr>
          <p:cNvSpPr txBox="1"/>
          <p:nvPr/>
        </p:nvSpPr>
        <p:spPr>
          <a:xfrm>
            <a:off x="2157212" y="2202013"/>
            <a:ext cx="1212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Tunnel junction</a:t>
            </a:r>
            <a:endParaRPr lang="en-IN" sz="11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91D349E-E179-467C-9A32-F440AD61858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782094" y="2441851"/>
            <a:ext cx="612904" cy="25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D66EA0C-6F5E-45FD-B94F-02403FB59FC0}"/>
              </a:ext>
            </a:extLst>
          </p:cNvPr>
          <p:cNvCxnSpPr>
            <a:cxnSpLocks/>
            <a:stCxn id="38" idx="2"/>
            <a:endCxn id="28" idx="0"/>
          </p:cNvCxnSpPr>
          <p:nvPr/>
        </p:nvCxnSpPr>
        <p:spPr>
          <a:xfrm flipH="1">
            <a:off x="2182556" y="2463623"/>
            <a:ext cx="580877" cy="23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55177C6-E0BB-4B69-8428-52006715DDD5}"/>
                  </a:ext>
                </a:extLst>
              </p:cNvPr>
              <p:cNvSpPr/>
              <p:nvPr/>
            </p:nvSpPr>
            <p:spPr>
              <a:xfrm>
                <a:off x="1914074" y="3542671"/>
                <a:ext cx="39215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55177C6-E0BB-4B69-8428-52006715D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74" y="3542671"/>
                <a:ext cx="392159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98785F3-311D-4D83-BC74-3FFADF19AB52}"/>
                  </a:ext>
                </a:extLst>
              </p:cNvPr>
              <p:cNvSpPr/>
              <p:nvPr/>
            </p:nvSpPr>
            <p:spPr>
              <a:xfrm>
                <a:off x="3112163" y="3542671"/>
                <a:ext cx="3954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98785F3-311D-4D83-BC74-3FFADF19AB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163" y="3542671"/>
                <a:ext cx="395428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D8049AA-46C9-4295-93C3-C3329C9FB42D}"/>
                  </a:ext>
                </a:extLst>
              </p:cNvPr>
              <p:cNvSpPr/>
              <p:nvPr/>
            </p:nvSpPr>
            <p:spPr>
              <a:xfrm>
                <a:off x="1960373" y="4038552"/>
                <a:ext cx="399148" cy="275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D8049AA-46C9-4295-93C3-C3329C9FB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373" y="4038552"/>
                <a:ext cx="399148" cy="275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6CA484-0DDC-4BC2-98EE-FF2941B6842B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456704" y="4659185"/>
            <a:ext cx="1" cy="4361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1664FC8-28EB-4B56-9260-5A89030C8EC1}"/>
              </a:ext>
            </a:extLst>
          </p:cNvPr>
          <p:cNvCxnSpPr>
            <a:cxnSpLocks/>
          </p:cNvCxnSpPr>
          <p:nvPr/>
        </p:nvCxnSpPr>
        <p:spPr>
          <a:xfrm>
            <a:off x="320183" y="5095359"/>
            <a:ext cx="2606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0FD66C3-562B-44B5-8954-4399BEDE9D47}"/>
              </a:ext>
            </a:extLst>
          </p:cNvPr>
          <p:cNvCxnSpPr>
            <a:cxnSpLocks/>
            <a:stCxn id="30" idx="0"/>
          </p:cNvCxnSpPr>
          <p:nvPr/>
        </p:nvCxnSpPr>
        <p:spPr>
          <a:xfrm>
            <a:off x="456705" y="4049585"/>
            <a:ext cx="0" cy="2642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15FB369-0250-4A65-A0DB-192FD378BE3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592233" y="3152939"/>
            <a:ext cx="4344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55DC402-3468-4D14-9318-F43B89B3EEBD}"/>
              </a:ext>
            </a:extLst>
          </p:cNvPr>
          <p:cNvCxnSpPr>
            <a:cxnSpLocks/>
          </p:cNvCxnSpPr>
          <p:nvPr/>
        </p:nvCxnSpPr>
        <p:spPr>
          <a:xfrm flipH="1">
            <a:off x="5017995" y="3152475"/>
            <a:ext cx="17248" cy="18699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FE8A28D-F4C3-4E9A-B71C-00DBA609D0F1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732966" y="4279462"/>
            <a:ext cx="8768" cy="6700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561A79C3-C5A9-4BB0-9100-85736575F00C}"/>
              </a:ext>
            </a:extLst>
          </p:cNvPr>
          <p:cNvSpPr/>
          <p:nvPr/>
        </p:nvSpPr>
        <p:spPr>
          <a:xfrm>
            <a:off x="2679688" y="4949503"/>
            <a:ext cx="124092" cy="145853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9582DD3-5662-4D16-AC69-54FE208C894C}"/>
              </a:ext>
            </a:extLst>
          </p:cNvPr>
          <p:cNvCxnSpPr/>
          <p:nvPr/>
        </p:nvCxnSpPr>
        <p:spPr>
          <a:xfrm>
            <a:off x="4875750" y="5022429"/>
            <a:ext cx="310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739519C-E757-4AB8-B47F-CE7934CA0144}"/>
                  </a:ext>
                </a:extLst>
              </p:cNvPr>
              <p:cNvSpPr/>
              <p:nvPr/>
            </p:nvSpPr>
            <p:spPr>
              <a:xfrm>
                <a:off x="2120959" y="3542671"/>
                <a:ext cx="40280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1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739519C-E757-4AB8-B47F-CE7934CA01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959" y="3542671"/>
                <a:ext cx="402803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8F56BBA-9278-46A9-BCF9-FE2499E7BD2E}"/>
                  </a:ext>
                </a:extLst>
              </p:cNvPr>
              <p:cNvSpPr/>
              <p:nvPr/>
            </p:nvSpPr>
            <p:spPr>
              <a:xfrm>
                <a:off x="3317944" y="3549903"/>
                <a:ext cx="40607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8F56BBA-9278-46A9-BCF9-FE2499E7B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944" y="3549903"/>
                <a:ext cx="40607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A42BF78-AC77-4D0E-BB31-F3B7242DAF39}"/>
              </a:ext>
            </a:extLst>
          </p:cNvPr>
          <p:cNvCxnSpPr>
            <a:cxnSpLocks/>
          </p:cNvCxnSpPr>
          <p:nvPr/>
        </p:nvCxnSpPr>
        <p:spPr>
          <a:xfrm flipV="1">
            <a:off x="551851" y="3150141"/>
            <a:ext cx="290604" cy="43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B18C4CD-B39F-4AF3-B2D7-C779A45049F9}"/>
                  </a:ext>
                </a:extLst>
              </p:cNvPr>
              <p:cNvSpPr/>
              <p:nvPr/>
            </p:nvSpPr>
            <p:spPr>
              <a:xfrm>
                <a:off x="689695" y="4294447"/>
                <a:ext cx="528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B18C4CD-B39F-4AF3-B2D7-C779A45049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95" y="4294447"/>
                <a:ext cx="528734" cy="369332"/>
              </a:xfrm>
              <a:prstGeom prst="rect">
                <a:avLst/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65648C6-BDB0-4ABA-A530-EEC5EC5EBA77}"/>
                  </a:ext>
                </a:extLst>
              </p:cNvPr>
              <p:cNvSpPr/>
              <p:nvPr/>
            </p:nvSpPr>
            <p:spPr>
              <a:xfrm>
                <a:off x="2761908" y="4922776"/>
                <a:ext cx="503407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65648C6-BDB0-4ABA-A530-EEC5EC5EBA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908" y="4922776"/>
                <a:ext cx="503407" cy="391902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300B353-5F09-40E1-8C5D-20E20A8C4B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81449" y="3383316"/>
            <a:ext cx="5295876" cy="3177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D38730-7FD3-4D89-A837-A015CD531A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04854" y="0"/>
            <a:ext cx="5257861" cy="315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86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3C8DE-3C01-4601-A73F-85E57900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Summary</a:t>
            </a:r>
            <a:br>
              <a:rPr lang="en-US" dirty="0">
                <a:solidFill>
                  <a:schemeClr val="accent2"/>
                </a:solidFill>
              </a:rPr>
            </a:b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FDFE1-98D9-4AC5-BEFD-E10C8CB8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42" y="2708927"/>
            <a:ext cx="11395880" cy="3484879"/>
          </a:xfrm>
        </p:spPr>
        <p:txBody>
          <a:bodyPr>
            <a:normAutofit/>
          </a:bodyPr>
          <a:lstStyle/>
          <a:p>
            <a:r>
              <a:rPr lang="en-IN" dirty="0"/>
              <a:t>I have successfully implemented the single electron transistor in MATLAB, and obtained The graph with respect to various parameter such as graph between </a:t>
            </a:r>
            <a:r>
              <a:rPr lang="en-IN" dirty="0" err="1"/>
              <a:t>Vds</a:t>
            </a:r>
            <a:r>
              <a:rPr lang="en-IN" dirty="0"/>
              <a:t> and I at different temperature, graph between conductance and </a:t>
            </a:r>
            <a:r>
              <a:rPr lang="en-IN" dirty="0" err="1"/>
              <a:t>Vds</a:t>
            </a:r>
            <a:r>
              <a:rPr lang="en-IN" dirty="0"/>
              <a:t> and graph between </a:t>
            </a:r>
            <a:r>
              <a:rPr lang="en-IN" dirty="0" err="1"/>
              <a:t>Vgs</a:t>
            </a:r>
            <a:r>
              <a:rPr lang="en-IN" dirty="0"/>
              <a:t> and I at different temperature and different </a:t>
            </a:r>
            <a:r>
              <a:rPr lang="en-IN" dirty="0" err="1"/>
              <a:t>Vds</a:t>
            </a:r>
            <a:r>
              <a:rPr lang="en-IN" dirty="0"/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240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E5ACD-3566-4B53-8239-170A0D83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Reference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3DD1A-B412-4B5C-9421-96A5D945B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17" y="2288275"/>
            <a:ext cx="10358651" cy="4569725"/>
          </a:xfrm>
        </p:spPr>
        <p:txBody>
          <a:bodyPr>
            <a:noAutofit/>
          </a:bodyPr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[1]1999 IEEE International SO1 Conference. Oct.1999 46 , An SO1 Single-Electron Transistor 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[2] International journal of VLSI design &amp; Communication Systems (VLSICS) Vol.1, No.4, December 2010 Om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kumar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Manjet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kaur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>
              <a:spcBef>
                <a:spcPts val="600"/>
              </a:spcBef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[3]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Design of a Single-Electron Memory Operating at Room Temperature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Hindawi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Publishing Corporation ISRN Nanotechnology Volume     2013, Article ID 587436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[4]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SET based low power consuming digital circuits, IEEE 2014, 8</a:t>
            </a:r>
            <a:r>
              <a:rPr lang="en-IN" sz="16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International Conference on Electrical and Computer Engineering.</a:t>
            </a:r>
          </a:p>
          <a:p>
            <a:pPr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[5]  Analysis and Performance Comparison of Different SRAM Cells International Journal of Advanced Research in Electronics and Communication Engineering (IJARECE) Volume 6, Issue 7,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[6] 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hlinkClick r:id="rId2"/>
              </a:rPr>
              <a:t>www.youtube.com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8896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59CEAD-9D6E-4F74-AE6C-1B24F490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5" y="0"/>
            <a:ext cx="9404350" cy="427037"/>
          </a:xfrm>
        </p:spPr>
        <p:txBody>
          <a:bodyPr/>
          <a:lstStyle/>
          <a:p>
            <a:pPr algn="ctr"/>
            <a:r>
              <a:rPr lang="en-US" altLang="en-US" sz="2800" b="1" dirty="0">
                <a:solidFill>
                  <a:srgbClr val="FF6600"/>
                </a:solidFill>
              </a:rPr>
              <a:t>Single  Electron  Transistor  (SET)</a:t>
            </a:r>
            <a:endParaRPr lang="en-US" sz="2800" b="1" dirty="0">
              <a:solidFill>
                <a:srgbClr val="FF66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6AEB08-94DF-4870-8B35-001A67577FCD}"/>
              </a:ext>
            </a:extLst>
          </p:cNvPr>
          <p:cNvSpPr/>
          <p:nvPr/>
        </p:nvSpPr>
        <p:spPr>
          <a:xfrm>
            <a:off x="762000" y="4053108"/>
            <a:ext cx="2667000" cy="74749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93DC2269-B238-411A-A552-5D669F245B6A}"/>
              </a:ext>
            </a:extLst>
          </p:cNvPr>
          <p:cNvSpPr/>
          <p:nvPr/>
        </p:nvSpPr>
        <p:spPr>
          <a:xfrm rot="5400000">
            <a:off x="1106424" y="3937284"/>
            <a:ext cx="381000" cy="612648"/>
          </a:xfrm>
          <a:prstGeom prst="flowChartDelay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Delay 6">
            <a:extLst>
              <a:ext uri="{FF2B5EF4-FFF2-40B4-BE49-F238E27FC236}">
                <a16:creationId xmlns:a16="http://schemas.microsoft.com/office/drawing/2014/main" id="{7F4EAD71-A119-439A-BF89-0D3968271893}"/>
              </a:ext>
            </a:extLst>
          </p:cNvPr>
          <p:cNvSpPr/>
          <p:nvPr/>
        </p:nvSpPr>
        <p:spPr>
          <a:xfrm rot="5400000">
            <a:off x="2706624" y="3942219"/>
            <a:ext cx="381000" cy="612648"/>
          </a:xfrm>
          <a:prstGeom prst="flowChartDelay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44941-BC37-4BD4-8BB2-85B97945DB94}"/>
              </a:ext>
            </a:extLst>
          </p:cNvPr>
          <p:cNvSpPr/>
          <p:nvPr/>
        </p:nvSpPr>
        <p:spPr>
          <a:xfrm>
            <a:off x="1603248" y="3672108"/>
            <a:ext cx="987552" cy="289088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FBBCBF-F35F-44B9-80AA-2A98D50CF487}"/>
              </a:ext>
            </a:extLst>
          </p:cNvPr>
          <p:cNvSpPr/>
          <p:nvPr/>
        </p:nvSpPr>
        <p:spPr>
          <a:xfrm>
            <a:off x="1603248" y="3961196"/>
            <a:ext cx="987552" cy="9191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550141-E081-496C-B191-087A2B355197}"/>
              </a:ext>
            </a:extLst>
          </p:cNvPr>
          <p:cNvSpPr/>
          <p:nvPr/>
        </p:nvSpPr>
        <p:spPr>
          <a:xfrm>
            <a:off x="762000" y="1995708"/>
            <a:ext cx="2667000" cy="74749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dot</a:t>
            </a:r>
          </a:p>
        </p:txBody>
      </p: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BE74CB6C-5156-4910-8525-78DB8ED057EF}"/>
              </a:ext>
            </a:extLst>
          </p:cNvPr>
          <p:cNvSpPr/>
          <p:nvPr/>
        </p:nvSpPr>
        <p:spPr>
          <a:xfrm rot="5400000">
            <a:off x="1106424" y="1879884"/>
            <a:ext cx="381000" cy="612648"/>
          </a:xfrm>
          <a:prstGeom prst="flowChartDelay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Delay 11">
            <a:extLst>
              <a:ext uri="{FF2B5EF4-FFF2-40B4-BE49-F238E27FC236}">
                <a16:creationId xmlns:a16="http://schemas.microsoft.com/office/drawing/2014/main" id="{8F9449C0-DA36-47A0-A8B9-264A1427DA1B}"/>
              </a:ext>
            </a:extLst>
          </p:cNvPr>
          <p:cNvSpPr/>
          <p:nvPr/>
        </p:nvSpPr>
        <p:spPr>
          <a:xfrm rot="5400000">
            <a:off x="2706624" y="1884819"/>
            <a:ext cx="381000" cy="612648"/>
          </a:xfrm>
          <a:prstGeom prst="flowChartDelay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C6D0F57-8D78-4E29-8915-0597D92E2957}"/>
              </a:ext>
            </a:extLst>
          </p:cNvPr>
          <p:cNvSpPr/>
          <p:nvPr/>
        </p:nvSpPr>
        <p:spPr>
          <a:xfrm>
            <a:off x="1763090" y="1995707"/>
            <a:ext cx="612647" cy="394063"/>
          </a:xfrm>
          <a:prstGeom prst="flowChartConnector">
            <a:avLst/>
          </a:prstGeom>
          <a:solidFill>
            <a:srgbClr val="66FF66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35D5B-9988-41A9-8DB7-9A83A42A30F5}"/>
              </a:ext>
            </a:extLst>
          </p:cNvPr>
          <p:cNvSpPr/>
          <p:nvPr/>
        </p:nvSpPr>
        <p:spPr>
          <a:xfrm>
            <a:off x="1603248" y="1614708"/>
            <a:ext cx="987552" cy="289088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BBD6FF-3E7A-4CF5-9583-33AE8489045D}"/>
              </a:ext>
            </a:extLst>
          </p:cNvPr>
          <p:cNvSpPr/>
          <p:nvPr/>
        </p:nvSpPr>
        <p:spPr>
          <a:xfrm>
            <a:off x="984939" y="1389145"/>
            <a:ext cx="987552" cy="91912"/>
          </a:xfrm>
          <a:prstGeom prst="rect">
            <a:avLst/>
          </a:prstGeom>
          <a:solidFill>
            <a:srgbClr val="FF6600"/>
          </a:solidFill>
          <a:ln>
            <a:solidFill>
              <a:schemeClr val="tx1">
                <a:lumMod val="8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40D6E6-424F-4AEF-B505-6907424114E9}"/>
              </a:ext>
            </a:extLst>
          </p:cNvPr>
          <p:cNvSpPr/>
          <p:nvPr/>
        </p:nvSpPr>
        <p:spPr>
          <a:xfrm>
            <a:off x="1603248" y="4066979"/>
            <a:ext cx="987552" cy="183305"/>
          </a:xfrm>
          <a:prstGeom prst="rect">
            <a:avLst/>
          </a:prstGeom>
          <a:solidFill>
            <a:srgbClr val="66FF66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31C82E-F083-4D68-B84D-63182353DD50}"/>
              </a:ext>
            </a:extLst>
          </p:cNvPr>
          <p:cNvSpPr/>
          <p:nvPr/>
        </p:nvSpPr>
        <p:spPr>
          <a:xfrm>
            <a:off x="1587217" y="1902091"/>
            <a:ext cx="1025354" cy="9361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77B2C-740C-4A12-8C28-4FE5C595C28B}"/>
              </a:ext>
            </a:extLst>
          </p:cNvPr>
          <p:cNvSpPr txBox="1"/>
          <p:nvPr/>
        </p:nvSpPr>
        <p:spPr>
          <a:xfrm>
            <a:off x="1556737" y="1373948"/>
            <a:ext cx="10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00B050"/>
                </a:solidFill>
              </a:rPr>
              <a:t>gate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DE85B3-CD9D-47EB-BB25-322149ACD70C}"/>
              </a:ext>
            </a:extLst>
          </p:cNvPr>
          <p:cNvSpPr/>
          <p:nvPr/>
        </p:nvSpPr>
        <p:spPr>
          <a:xfrm>
            <a:off x="1828002" y="3452430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200" dirty="0">
                <a:solidFill>
                  <a:srgbClr val="00B050"/>
                </a:solidFill>
              </a:rPr>
              <a:t>gate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8B16E2-074C-48ED-B70D-776B3B880467}"/>
              </a:ext>
            </a:extLst>
          </p:cNvPr>
          <p:cNvSpPr/>
          <p:nvPr/>
        </p:nvSpPr>
        <p:spPr>
          <a:xfrm>
            <a:off x="981356" y="3816652"/>
            <a:ext cx="631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200" dirty="0">
                <a:solidFill>
                  <a:srgbClr val="00B050"/>
                </a:solidFill>
              </a:rPr>
              <a:t>source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80F239-A921-4E8B-8720-62AEA0596778}"/>
              </a:ext>
            </a:extLst>
          </p:cNvPr>
          <p:cNvSpPr/>
          <p:nvPr/>
        </p:nvSpPr>
        <p:spPr>
          <a:xfrm>
            <a:off x="2678368" y="3809528"/>
            <a:ext cx="525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200" dirty="0">
                <a:solidFill>
                  <a:srgbClr val="00B050"/>
                </a:solidFill>
              </a:rPr>
              <a:t>drain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566BE6-2476-4D74-9946-F8C87441F4AA}"/>
              </a:ext>
            </a:extLst>
          </p:cNvPr>
          <p:cNvSpPr/>
          <p:nvPr/>
        </p:nvSpPr>
        <p:spPr>
          <a:xfrm>
            <a:off x="2691918" y="1786537"/>
            <a:ext cx="525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200" dirty="0">
                <a:solidFill>
                  <a:srgbClr val="00B050"/>
                </a:solidFill>
              </a:rPr>
              <a:t>drain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4BA392-62F9-4CA0-931C-9384035F6DF2}"/>
              </a:ext>
            </a:extLst>
          </p:cNvPr>
          <p:cNvSpPr/>
          <p:nvPr/>
        </p:nvSpPr>
        <p:spPr>
          <a:xfrm>
            <a:off x="928413" y="1784511"/>
            <a:ext cx="631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200" dirty="0">
                <a:solidFill>
                  <a:srgbClr val="00B050"/>
                </a:solidFill>
              </a:rPr>
              <a:t>source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9B977F-7FC2-403C-A53E-E4ADB1F2C084}"/>
              </a:ext>
            </a:extLst>
          </p:cNvPr>
          <p:cNvSpPr/>
          <p:nvPr/>
        </p:nvSpPr>
        <p:spPr>
          <a:xfrm>
            <a:off x="1719029" y="4094760"/>
            <a:ext cx="7120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channel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F0F950-8E66-40E5-8179-9344C3D6742A}"/>
              </a:ext>
            </a:extLst>
          </p:cNvPr>
          <p:cNvSpPr/>
          <p:nvPr/>
        </p:nvSpPr>
        <p:spPr>
          <a:xfrm>
            <a:off x="1478715" y="4790197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rgbClr val="00B050"/>
                </a:solidFill>
              </a:rPr>
              <a:t>MOSFET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8CD272-E691-4764-9DEA-D9D91FB8D8CD}"/>
              </a:ext>
            </a:extLst>
          </p:cNvPr>
          <p:cNvSpPr/>
          <p:nvPr/>
        </p:nvSpPr>
        <p:spPr>
          <a:xfrm>
            <a:off x="1773857" y="2739464"/>
            <a:ext cx="577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rgbClr val="00B050"/>
                </a:solidFill>
              </a:rPr>
              <a:t>SET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D521FD9-0403-4440-B6D3-860CE2A6D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973" y="1240939"/>
            <a:ext cx="4920937" cy="4699979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800" b="1" baseline="0" dirty="0">
                <a:latin typeface="Arial" panose="020B0604020202020204" pitchFamily="34" charset="0"/>
              </a:rPr>
              <a:t>A  single  electron transistor is similar to a normal transistor (below), except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 </a:t>
            </a:r>
            <a:endParaRPr lang="en-US" altLang="en-US" sz="1800" b="1" baseline="0" dirty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AutoNum type="arabicParenR"/>
            </a:pPr>
            <a:r>
              <a:rPr lang="en-US" altLang="en-US" sz="1800" b="1" baseline="0" dirty="0">
                <a:latin typeface="Arial" panose="020B0604020202020204" pitchFamily="34" charset="0"/>
              </a:rPr>
              <a:t>the channel is replaced by a small dot.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AutoNum type="arabicParenR"/>
            </a:pPr>
            <a:r>
              <a:rPr lang="en-US" altLang="en-US" sz="1800" b="1" baseline="0" dirty="0">
                <a:latin typeface="Arial" panose="020B0604020202020204" pitchFamily="34" charset="0"/>
              </a:rPr>
              <a:t>the dot is separated from source and drain by thin insulators.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800" b="1" baseline="0" dirty="0">
                <a:latin typeface="Arial" panose="020B0604020202020204" pitchFamily="34" charset="0"/>
              </a:rPr>
              <a:t>	An electron tunnels in two steps:       source </a:t>
            </a:r>
            <a:r>
              <a:rPr lang="en-US" altLang="en-US" sz="1800" b="1" baseline="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00" b="1" baseline="0" dirty="0">
                <a:latin typeface="Arial" panose="020B0604020202020204" pitchFamily="34" charset="0"/>
              </a:rPr>
              <a:t> dot </a:t>
            </a:r>
            <a:r>
              <a:rPr lang="en-US" altLang="en-US" sz="1800" b="1" baseline="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800" b="1" baseline="0" dirty="0">
                <a:latin typeface="Arial" panose="020B0604020202020204" pitchFamily="34" charset="0"/>
              </a:rPr>
              <a:t> drain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800" b="1" baseline="0" dirty="0">
                <a:latin typeface="Arial" panose="020B0604020202020204" pitchFamily="34" charset="0"/>
              </a:rPr>
              <a:t>	The gate voltage V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g</a:t>
            </a:r>
            <a:r>
              <a:rPr lang="en-US" altLang="en-US" sz="1800" b="1" baseline="0" dirty="0">
                <a:latin typeface="Arial" panose="020B0604020202020204" pitchFamily="34" charset="0"/>
              </a:rPr>
              <a:t> is used to control the charge on the gate-dot capacitor C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g </a:t>
            </a:r>
            <a:r>
              <a:rPr lang="en-US" altLang="en-US" sz="1800" b="1" baseline="0" dirty="0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800" b="1" baseline="0" dirty="0">
                <a:latin typeface="Arial" panose="020B0604020202020204" pitchFamily="34" charset="0"/>
              </a:rPr>
              <a:t>	How can the charge be controlled with the precision of a single electron? </a:t>
            </a:r>
            <a:endParaRPr lang="en-IN" sz="18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756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8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4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7528-7F46-46BE-9048-1EC2CF41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900" b="1" dirty="0">
                <a:solidFill>
                  <a:schemeClr val="accent2"/>
                </a:solidFill>
              </a:rPr>
              <a:t>Why Single Electron Transistor</a:t>
            </a:r>
            <a:br>
              <a:rPr lang="en-IN" sz="2900" b="1" dirty="0">
                <a:solidFill>
                  <a:schemeClr val="accent2"/>
                </a:solidFill>
              </a:rPr>
            </a:br>
            <a:endParaRPr lang="en-IN" sz="2900" dirty="0">
              <a:solidFill>
                <a:schemeClr val="accent2"/>
              </a:solidFill>
            </a:endParaRPr>
          </a:p>
        </p:txBody>
      </p:sp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ore's Law-The number of transistors and power consumption is... |  Download Scientific Diagram">
            <a:extLst>
              <a:ext uri="{FF2B5EF4-FFF2-40B4-BE49-F238E27FC236}">
                <a16:creationId xmlns:a16="http://schemas.microsoft.com/office/drawing/2014/main" id="{45545977-8B20-43A2-BDF7-CB96EAE3C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6343" y="1191565"/>
            <a:ext cx="4252857" cy="251807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4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B9BDE3-73D0-4A60-BA64-ECED564B6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1600" dirty="0"/>
              <a:t>Need for Low Power VLSI Chips</a:t>
            </a:r>
          </a:p>
          <a:p>
            <a:pPr marL="0" indent="0">
              <a:lnSpc>
                <a:spcPct val="90000"/>
              </a:lnSpc>
              <a:buNone/>
            </a:pPr>
            <a:endParaRPr lang="en-IN" sz="1600" dirty="0"/>
          </a:p>
          <a:p>
            <a:pPr marL="0" indent="0">
              <a:lnSpc>
                <a:spcPct val="90000"/>
              </a:lnSpc>
              <a:buNone/>
            </a:pPr>
            <a:endParaRPr lang="en-IN" sz="1600" dirty="0"/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sz="1600" dirty="0"/>
              <a:t>Power dissipation was neglected due to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600" dirty="0"/>
              <a:t>           Low device density.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600" dirty="0"/>
              <a:t>           Low operating frequency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IN" sz="1600" dirty="0"/>
              <a:t>Now it is important issue due to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600" dirty="0"/>
              <a:t>           High device density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600" dirty="0"/>
              <a:t>           High operating frequency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600" dirty="0"/>
              <a:t>           proliferation of portable consumer electronics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600" dirty="0"/>
              <a:t>           concern on environment and energy sources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 </a:t>
            </a:r>
            <a:endParaRPr lang="en-IN" sz="1600" dirty="0"/>
          </a:p>
        </p:txBody>
      </p:sp>
      <p:pic>
        <p:nvPicPr>
          <p:cNvPr id="6" name="Picture 6" descr="A Nanotechnology Enhancement to Moore's Law">
            <a:extLst>
              <a:ext uri="{FF2B5EF4-FFF2-40B4-BE49-F238E27FC236}">
                <a16:creationId xmlns:a16="http://schemas.microsoft.com/office/drawing/2014/main" id="{41FCB337-8F5F-4F6B-B4B7-CC72D5167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6343" y="3895414"/>
            <a:ext cx="4018376" cy="294997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E05022-8C50-4F4A-A6EC-5F704506A7A4}"/>
              </a:ext>
            </a:extLst>
          </p:cNvPr>
          <p:cNvSpPr/>
          <p:nvPr/>
        </p:nvSpPr>
        <p:spPr>
          <a:xfrm>
            <a:off x="7501430" y="3709641"/>
            <a:ext cx="32839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  <a:latin typeface="Roboto"/>
              </a:rPr>
              <a:t>(Source-Taken from Kunle Olukotun and Herb Sutter)</a:t>
            </a:r>
            <a:r>
              <a:rPr lang="en-US" sz="1000" dirty="0">
                <a:solidFill>
                  <a:srgbClr val="333333"/>
                </a:solidFill>
                <a:latin typeface="Roboto"/>
              </a:rPr>
              <a:t> 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90938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E4A8-2B9F-4CD5-A825-6E321787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534" y="0"/>
            <a:ext cx="9404723" cy="461682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rgbClr val="FF6600"/>
                </a:solidFill>
              </a:rPr>
              <a:t>Architecture</a:t>
            </a:r>
            <a:endParaRPr lang="en-IN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115058-330A-41C3-838F-444871179B28}"/>
              </a:ext>
            </a:extLst>
          </p:cNvPr>
          <p:cNvSpPr/>
          <p:nvPr/>
        </p:nvSpPr>
        <p:spPr>
          <a:xfrm>
            <a:off x="986921" y="2389989"/>
            <a:ext cx="914400" cy="461682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</a:t>
            </a:r>
            <a:endParaRPr lang="en-IN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265445-B3ED-4650-B184-C96A70C44D70}"/>
              </a:ext>
            </a:extLst>
          </p:cNvPr>
          <p:cNvSpPr/>
          <p:nvPr/>
        </p:nvSpPr>
        <p:spPr>
          <a:xfrm>
            <a:off x="3678443" y="2390453"/>
            <a:ext cx="914400" cy="461682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Drain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614411-33B5-42C5-8AC1-42981E85B1A6}"/>
              </a:ext>
            </a:extLst>
          </p:cNvPr>
          <p:cNvSpPr/>
          <p:nvPr/>
        </p:nvSpPr>
        <p:spPr>
          <a:xfrm rot="5400000">
            <a:off x="1730500" y="2394471"/>
            <a:ext cx="914400" cy="46168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5B28A5-10D3-4E39-B8C8-E9BA05743564}"/>
              </a:ext>
            </a:extLst>
          </p:cNvPr>
          <p:cNvSpPr/>
          <p:nvPr/>
        </p:nvSpPr>
        <p:spPr>
          <a:xfrm rot="5400000">
            <a:off x="2938408" y="2394471"/>
            <a:ext cx="914400" cy="46168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12E6F7-FE6F-4213-93EA-E91B51D0C2AC}"/>
              </a:ext>
            </a:extLst>
          </p:cNvPr>
          <p:cNvSpPr/>
          <p:nvPr/>
        </p:nvSpPr>
        <p:spPr>
          <a:xfrm>
            <a:off x="2306843" y="3287099"/>
            <a:ext cx="914400" cy="461682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gate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45DBD4F-2EFB-49FA-A072-3207A61BB67E}"/>
              </a:ext>
            </a:extLst>
          </p:cNvPr>
          <p:cNvSpPr/>
          <p:nvPr/>
        </p:nvSpPr>
        <p:spPr>
          <a:xfrm>
            <a:off x="2556278" y="2394471"/>
            <a:ext cx="457200" cy="457200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D795B-5BD6-4099-BDFF-48396993FF14}"/>
              </a:ext>
            </a:extLst>
          </p:cNvPr>
          <p:cNvSpPr/>
          <p:nvPr/>
        </p:nvSpPr>
        <p:spPr>
          <a:xfrm>
            <a:off x="2130914" y="2168112"/>
            <a:ext cx="104503" cy="9144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727C35-E84C-412E-8A73-930785F2F764}"/>
              </a:ext>
            </a:extLst>
          </p:cNvPr>
          <p:cNvSpPr/>
          <p:nvPr/>
        </p:nvSpPr>
        <p:spPr>
          <a:xfrm>
            <a:off x="3343356" y="2168112"/>
            <a:ext cx="104503" cy="9144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929FB0-6C3E-4536-9AEC-EEEEC9E0CD8C}"/>
              </a:ext>
            </a:extLst>
          </p:cNvPr>
          <p:cNvSpPr/>
          <p:nvPr/>
        </p:nvSpPr>
        <p:spPr>
          <a:xfrm>
            <a:off x="208282" y="3517940"/>
            <a:ext cx="498065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0C2DB7-EAED-461F-9709-7E6B1404288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57314" y="2620830"/>
            <a:ext cx="5296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91F996-1984-422C-8651-0EF89932A77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57314" y="2620830"/>
            <a:ext cx="1" cy="897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B0CDF5-CF31-4E11-9B41-EBEB9A53351B}"/>
              </a:ext>
            </a:extLst>
          </p:cNvPr>
          <p:cNvCxnSpPr>
            <a:cxnSpLocks/>
            <a:stCxn id="6" idx="2"/>
            <a:endCxn id="3" idx="3"/>
          </p:cNvCxnSpPr>
          <p:nvPr/>
        </p:nvCxnSpPr>
        <p:spPr>
          <a:xfrm flipH="1" flipV="1">
            <a:off x="1901321" y="2620830"/>
            <a:ext cx="55538" cy="44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3B8921-B431-4B20-AEFC-94A9352D3A83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2418541" y="2623071"/>
            <a:ext cx="137737" cy="22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C3DC53-DCCF-4191-A5ED-4BE85B2ACA2D}"/>
              </a:ext>
            </a:extLst>
          </p:cNvPr>
          <p:cNvCxnSpPr>
            <a:cxnSpLocks/>
            <a:stCxn id="7" idx="2"/>
            <a:endCxn id="9" idx="6"/>
          </p:cNvCxnSpPr>
          <p:nvPr/>
        </p:nvCxnSpPr>
        <p:spPr>
          <a:xfrm flipH="1" flipV="1">
            <a:off x="3013478" y="2623071"/>
            <a:ext cx="151289" cy="22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32F210-10DD-4320-8E63-15912586F24F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flipV="1">
            <a:off x="3626449" y="2621294"/>
            <a:ext cx="51994" cy="4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DA837F3-9482-4AFB-A354-ACD1353F2651}"/>
              </a:ext>
            </a:extLst>
          </p:cNvPr>
          <p:cNvSpPr txBox="1"/>
          <p:nvPr/>
        </p:nvSpPr>
        <p:spPr>
          <a:xfrm>
            <a:off x="2409472" y="2161373"/>
            <a:ext cx="714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island</a:t>
            </a:r>
            <a:endParaRPr lang="en-IN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21C6C7-CE22-4A13-8507-86D7F8FB8D98}"/>
              </a:ext>
            </a:extLst>
          </p:cNvPr>
          <p:cNvSpPr txBox="1"/>
          <p:nvPr/>
        </p:nvSpPr>
        <p:spPr>
          <a:xfrm>
            <a:off x="2157822" y="1670368"/>
            <a:ext cx="1212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Tunnel junction</a:t>
            </a:r>
            <a:endParaRPr lang="en-IN" sz="11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9672D9-6A91-4963-9C16-8E151D165F7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782704" y="1910206"/>
            <a:ext cx="612904" cy="25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B8890E-8883-42ED-BAAA-731EBB5BD183}"/>
              </a:ext>
            </a:extLst>
          </p:cNvPr>
          <p:cNvCxnSpPr>
            <a:cxnSpLocks/>
            <a:stCxn id="36" idx="2"/>
            <a:endCxn id="10" idx="0"/>
          </p:cNvCxnSpPr>
          <p:nvPr/>
        </p:nvCxnSpPr>
        <p:spPr>
          <a:xfrm flipH="1">
            <a:off x="2183166" y="1931978"/>
            <a:ext cx="580877" cy="23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B7FFDE6-7854-4E39-94D3-2770F614973D}"/>
                  </a:ext>
                </a:extLst>
              </p:cNvPr>
              <p:cNvSpPr/>
              <p:nvPr/>
            </p:nvSpPr>
            <p:spPr>
              <a:xfrm>
                <a:off x="1914684" y="3011026"/>
                <a:ext cx="39215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B7FFDE6-7854-4E39-94D3-2770F6149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684" y="3011026"/>
                <a:ext cx="392159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CE9A34E-E392-4128-8394-E15550EB540B}"/>
                  </a:ext>
                </a:extLst>
              </p:cNvPr>
              <p:cNvSpPr/>
              <p:nvPr/>
            </p:nvSpPr>
            <p:spPr>
              <a:xfrm>
                <a:off x="3112773" y="3011026"/>
                <a:ext cx="3954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CE9A34E-E392-4128-8394-E15550EB5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773" y="3011026"/>
                <a:ext cx="395428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18EB196-3655-4907-A179-7D96267B4879}"/>
                  </a:ext>
                </a:extLst>
              </p:cNvPr>
              <p:cNvSpPr/>
              <p:nvPr/>
            </p:nvSpPr>
            <p:spPr>
              <a:xfrm>
                <a:off x="1960983" y="3506907"/>
                <a:ext cx="399148" cy="275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18EB196-3655-4907-A179-7D96267B4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983" y="3506907"/>
                <a:ext cx="399148" cy="275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436059E-C626-4293-89D3-0D4E22CDEE32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457314" y="4127540"/>
            <a:ext cx="1" cy="4361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C9E75D-1A0D-40FC-AEA6-B51C5B3F5644}"/>
              </a:ext>
            </a:extLst>
          </p:cNvPr>
          <p:cNvCxnSpPr>
            <a:cxnSpLocks/>
          </p:cNvCxnSpPr>
          <p:nvPr/>
        </p:nvCxnSpPr>
        <p:spPr>
          <a:xfrm>
            <a:off x="320793" y="4563714"/>
            <a:ext cx="2606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306886-4E0B-4694-81D3-EF1958CA9C29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457315" y="3517940"/>
            <a:ext cx="0" cy="2642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9890971-3673-4135-A968-9DC9DEFAAA4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592843" y="2621294"/>
            <a:ext cx="4344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516504D-18B3-462A-8B5F-EAC43A12A54E}"/>
              </a:ext>
            </a:extLst>
          </p:cNvPr>
          <p:cNvCxnSpPr>
            <a:cxnSpLocks/>
          </p:cNvCxnSpPr>
          <p:nvPr/>
        </p:nvCxnSpPr>
        <p:spPr>
          <a:xfrm flipH="1">
            <a:off x="5018605" y="2620830"/>
            <a:ext cx="17248" cy="18699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1E3EFD8-1DDB-48C2-9FA0-23231D84339F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2733576" y="3747817"/>
            <a:ext cx="8768" cy="6700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2AAE883C-B819-4827-B105-DAF3D2AE2D2B}"/>
              </a:ext>
            </a:extLst>
          </p:cNvPr>
          <p:cNvSpPr/>
          <p:nvPr/>
        </p:nvSpPr>
        <p:spPr>
          <a:xfrm>
            <a:off x="2680298" y="4417858"/>
            <a:ext cx="124092" cy="145853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4C6945C-AE76-4CAB-94DD-D6DBA54DB3B6}"/>
              </a:ext>
            </a:extLst>
          </p:cNvPr>
          <p:cNvCxnSpPr/>
          <p:nvPr/>
        </p:nvCxnSpPr>
        <p:spPr>
          <a:xfrm>
            <a:off x="4876360" y="4490784"/>
            <a:ext cx="310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6293457-B264-4EC9-B725-4DD6F89A73F9}"/>
                  </a:ext>
                </a:extLst>
              </p:cNvPr>
              <p:cNvSpPr/>
              <p:nvPr/>
            </p:nvSpPr>
            <p:spPr>
              <a:xfrm>
                <a:off x="2121569" y="3011026"/>
                <a:ext cx="40280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1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6293457-B264-4EC9-B725-4DD6F89A7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569" y="3011026"/>
                <a:ext cx="402803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933A5BAE-CCF8-435E-8EA9-7D9EA815D640}"/>
                  </a:ext>
                </a:extLst>
              </p:cNvPr>
              <p:cNvSpPr/>
              <p:nvPr/>
            </p:nvSpPr>
            <p:spPr>
              <a:xfrm>
                <a:off x="3318554" y="3018258"/>
                <a:ext cx="40607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3A5BAE-CCF8-435E-8EA9-7D9EA815D6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554" y="3018258"/>
                <a:ext cx="40607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1CD542E-D3F8-4509-935F-781C9ED38478}"/>
              </a:ext>
            </a:extLst>
          </p:cNvPr>
          <p:cNvCxnSpPr>
            <a:cxnSpLocks/>
          </p:cNvCxnSpPr>
          <p:nvPr/>
        </p:nvCxnSpPr>
        <p:spPr>
          <a:xfrm flipV="1">
            <a:off x="552461" y="2618496"/>
            <a:ext cx="290604" cy="43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540970B-845B-456B-B49A-C676CF30699B}"/>
                  </a:ext>
                </a:extLst>
              </p:cNvPr>
              <p:cNvSpPr/>
              <p:nvPr/>
            </p:nvSpPr>
            <p:spPr>
              <a:xfrm>
                <a:off x="690305" y="3762802"/>
                <a:ext cx="528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540970B-845B-456B-B49A-C676CF306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5" y="3762802"/>
                <a:ext cx="528734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A513927-1FDA-4FE3-83E9-DDAE6DADB074}"/>
                  </a:ext>
                </a:extLst>
              </p:cNvPr>
              <p:cNvSpPr/>
              <p:nvPr/>
            </p:nvSpPr>
            <p:spPr>
              <a:xfrm>
                <a:off x="2762518" y="4391131"/>
                <a:ext cx="503407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A513927-1FDA-4FE3-83E9-DDAE6DADB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518" y="4391131"/>
                <a:ext cx="503407" cy="391902"/>
              </a:xfrm>
              <a:prstGeom prst="rect">
                <a:avLst/>
              </a:prstGeom>
              <a:blipFill>
                <a:blip r:embed="rId8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384A8FC-4A9E-4DB0-BC80-E63BF3897C18}"/>
              </a:ext>
            </a:extLst>
          </p:cNvPr>
          <p:cNvSpPr txBox="1"/>
          <p:nvPr/>
        </p:nvSpPr>
        <p:spPr>
          <a:xfrm>
            <a:off x="5596751" y="1088571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consists of source drain gate and a quantum dot also known as island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DCC1A8-B860-47ED-9DA0-30E8D4205ECB}"/>
              </a:ext>
            </a:extLst>
          </p:cNvPr>
          <p:cNvSpPr txBox="1"/>
          <p:nvPr/>
        </p:nvSpPr>
        <p:spPr>
          <a:xfrm>
            <a:off x="5582194" y="2063931"/>
            <a:ext cx="44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and island is </a:t>
            </a:r>
            <a:r>
              <a:rPr lang="en-US" dirty="0" err="1"/>
              <a:t>seperated</a:t>
            </a:r>
            <a:r>
              <a:rPr lang="en-US" dirty="0"/>
              <a:t> by  the insulator which form tunnel junction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AC924-C005-44B7-B0D4-1A04EE3235F7}"/>
              </a:ext>
            </a:extLst>
          </p:cNvPr>
          <p:cNvSpPr txBox="1"/>
          <p:nvPr/>
        </p:nvSpPr>
        <p:spPr>
          <a:xfrm>
            <a:off x="5600524" y="2910536"/>
            <a:ext cx="4488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Tunnel is equivalent to resistance and charge is accumulated both side of the junction hence junction is combination of capacitance and resistance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8D0759-7CBF-4D85-9257-8E7B04A57EB5}"/>
                  </a:ext>
                </a:extLst>
              </p:cNvPr>
              <p:cNvSpPr txBox="1"/>
              <p:nvPr/>
            </p:nvSpPr>
            <p:spPr>
              <a:xfrm>
                <a:off x="6949440" y="4417858"/>
                <a:ext cx="1976637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rgbClr val="92D05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98D0759-7CBF-4D85-9257-8E7B04A57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440" y="4417858"/>
                <a:ext cx="1976637" cy="491288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38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D6AB-7542-4928-B738-119B844E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609601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rgbClr val="FF6600"/>
                </a:solidFill>
              </a:rPr>
              <a:t>Charging a dot</a:t>
            </a:r>
            <a:endParaRPr lang="en-IN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98C8AD-96F5-4EFD-A1FE-08BF67663804}"/>
              </a:ext>
            </a:extLst>
          </p:cNvPr>
          <p:cNvSpPr txBox="1">
            <a:spLocks/>
          </p:cNvSpPr>
          <p:nvPr/>
        </p:nvSpPr>
        <p:spPr>
          <a:xfrm>
            <a:off x="5944414" y="1371600"/>
            <a:ext cx="4105439" cy="360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600" b="1" dirty="0"/>
              <a:t>Sweeping the gate voltage </a:t>
            </a:r>
            <a:r>
              <a:rPr lang="en-US" altLang="en-US" sz="1600" b="1" baseline="-25000" dirty="0"/>
              <a:t> </a:t>
            </a:r>
            <a:r>
              <a:rPr lang="en-US" altLang="en-US" sz="1600" b="1" dirty="0"/>
              <a:t>V</a:t>
            </a:r>
            <a:r>
              <a:rPr lang="en-US" altLang="en-US" sz="1600" b="1" baseline="-25000" dirty="0"/>
              <a:t>g</a:t>
            </a:r>
            <a:r>
              <a:rPr lang="en-US" altLang="en-US" sz="1600" b="1" dirty="0"/>
              <a:t> changes the charge </a:t>
            </a:r>
            <a:r>
              <a:rPr lang="en-US" altLang="en-US" sz="1600" b="1" baseline="-25000" dirty="0"/>
              <a:t> </a:t>
            </a:r>
            <a:r>
              <a:rPr lang="en-US" altLang="en-US" sz="1600" b="1" dirty="0" err="1"/>
              <a:t>Q</a:t>
            </a:r>
            <a:r>
              <a:rPr lang="en-US" altLang="en-US" sz="1600" b="1" baseline="-25000" dirty="0" err="1"/>
              <a:t>g</a:t>
            </a:r>
            <a:r>
              <a:rPr lang="en-US" altLang="en-US" sz="1600" b="1" dirty="0"/>
              <a:t> on the   gate-dot capacitor C</a:t>
            </a:r>
            <a:r>
              <a:rPr lang="en-US" altLang="en-US" sz="1600" b="1" baseline="-25000" dirty="0"/>
              <a:t>g </a:t>
            </a:r>
            <a:r>
              <a:rPr lang="en-US" altLang="en-US" sz="1600" b="1" dirty="0"/>
              <a:t>. To add        one electron requires the voltage </a:t>
            </a:r>
            <a:r>
              <a:rPr lang="en-US" altLang="en-US" sz="1600" b="1" baseline="-25000" dirty="0"/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</a:t>
            </a:r>
            <a:r>
              <a:rPr lang="en-US" altLang="en-US" sz="1600" b="1" dirty="0"/>
              <a:t>V</a:t>
            </a:r>
            <a:r>
              <a:rPr lang="en-US" altLang="en-US" sz="1600" b="1" baseline="-25000" dirty="0"/>
              <a:t>g </a:t>
            </a:r>
            <a:r>
              <a:rPr lang="en-US" altLang="en-US" sz="1600" b="1" dirty="0">
                <a:sym typeface="Symbol" panose="05050102010706020507" pitchFamily="18" charset="2"/>
              </a:rPr>
              <a:t></a:t>
            </a:r>
            <a:r>
              <a:rPr lang="en-US" altLang="en-US" sz="1600" b="1" baseline="-25000" dirty="0">
                <a:sym typeface="Symbol" panose="05050102010706020507" pitchFamily="18" charset="2"/>
              </a:rPr>
              <a:t> </a:t>
            </a:r>
            <a:r>
              <a:rPr lang="en-US" altLang="en-US" sz="1600" b="1" dirty="0"/>
              <a:t>e/C</a:t>
            </a:r>
            <a:r>
              <a:rPr lang="en-US" altLang="en-US" sz="1600" b="1" baseline="-25000" dirty="0"/>
              <a:t>g</a:t>
            </a:r>
            <a:r>
              <a:rPr lang="en-US" altLang="en-US" sz="1600" b="1" dirty="0"/>
              <a:t> since C</a:t>
            </a:r>
            <a:r>
              <a:rPr lang="en-US" altLang="en-US" sz="1600" b="1" baseline="-25000" dirty="0"/>
              <a:t>g</a:t>
            </a:r>
            <a:r>
              <a:rPr lang="en-US" altLang="en-US" sz="1600" b="1" dirty="0">
                <a:latin typeface="Comic Sans MS" panose="030F0702030302020204" pitchFamily="66" charset="0"/>
              </a:rPr>
              <a:t>=</a:t>
            </a:r>
            <a:r>
              <a:rPr lang="en-US" altLang="en-US" sz="1600" b="1" dirty="0" err="1"/>
              <a:t>Q</a:t>
            </a:r>
            <a:r>
              <a:rPr lang="en-US" altLang="en-US" sz="1600" b="1" baseline="-25000" dirty="0" err="1"/>
              <a:t>g</a:t>
            </a:r>
            <a:r>
              <a:rPr lang="en-US" altLang="en-US" sz="1600" b="1" dirty="0"/>
              <a:t>/V</a:t>
            </a:r>
            <a:r>
              <a:rPr lang="en-US" altLang="en-US" sz="1600" b="1" baseline="-25000" dirty="0"/>
              <a:t>g</a:t>
            </a:r>
            <a:r>
              <a:rPr lang="en-US" altLang="en-US" sz="1600" b="1" dirty="0"/>
              <a:t>.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600" b="1" dirty="0"/>
              <a:t>The source-drain conductance          G is zero for most gate voltages, because putting even one extra electron onto the dot would cost too much Coulomb energy. This   is called </a:t>
            </a:r>
            <a:r>
              <a:rPr lang="en-US" altLang="en-US" sz="1600" b="1" baseline="-25000" dirty="0"/>
              <a:t> </a:t>
            </a:r>
            <a:r>
              <a:rPr lang="en-US" altLang="en-US" sz="1600" b="1" dirty="0"/>
              <a:t>Coulomb </a:t>
            </a:r>
            <a:r>
              <a:rPr lang="en-US" altLang="en-US" sz="1600" b="1" baseline="-25000" dirty="0"/>
              <a:t> </a:t>
            </a:r>
            <a:r>
              <a:rPr lang="en-US" altLang="en-US" sz="1600" b="1" dirty="0"/>
              <a:t>blockade</a:t>
            </a:r>
            <a:r>
              <a:rPr lang="en-US" altLang="en-US" sz="1600" b="1" baseline="-25000" dirty="0"/>
              <a:t> </a:t>
            </a:r>
            <a:r>
              <a:rPr lang="en-US" altLang="en-US" sz="1600" b="1" dirty="0"/>
              <a:t>.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600" b="1" dirty="0"/>
              <a:t>Electrons can hop onto the dot only at a gate voltage where the number of electrons on the dot  flip-flops between N and N+1.          </a:t>
            </a:r>
            <a:endParaRPr lang="en-US" sz="1600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712268C0-9E6A-417B-BE5D-35EAE419B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8" y="2523511"/>
            <a:ext cx="4279923" cy="181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9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4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8" name="Picture 4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0" name="Oval 4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2" name="Picture 4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3" name="Picture 5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4" name="Rectangle 5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EEDCF74-2465-420C-906C-A58DFD4D7A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8" y="457200"/>
            <a:ext cx="5074226" cy="3474726"/>
          </a:xfrm>
          <a:prstGeom prst="rect">
            <a:avLst/>
          </a:prstGeom>
          <a:effectLst/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315D2-2C54-45F6-AEC7-0A06F20A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Two Step Tunneling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BBA561-B978-422E-8E50-BC5A067A3DFA}"/>
              </a:ext>
            </a:extLst>
          </p:cNvPr>
          <p:cNvSpPr txBox="1"/>
          <p:nvPr/>
        </p:nvSpPr>
        <p:spPr>
          <a:xfrm>
            <a:off x="5252484" y="627017"/>
            <a:ext cx="4875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Initially there are N electron in the dot and electron will not tunnel through barrier as system energy is conserved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9676A-E20C-460F-8857-C5490D09DE28}"/>
              </a:ext>
            </a:extLst>
          </p:cNvPr>
          <p:cNvSpPr txBox="1"/>
          <p:nvPr/>
        </p:nvSpPr>
        <p:spPr>
          <a:xfrm>
            <a:off x="5252484" y="1843295"/>
            <a:ext cx="5108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biased the drain then the fermi energy of the drain shifts downward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1335C-4910-4F9E-9FA7-EBFCD9D81A64}"/>
              </a:ext>
            </a:extLst>
          </p:cNvPr>
          <p:cNvSpPr txBox="1"/>
          <p:nvPr/>
        </p:nvSpPr>
        <p:spPr>
          <a:xfrm>
            <a:off x="5252484" y="2654116"/>
            <a:ext cx="5007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apply voltage to gate then the energy of the dot system is reduced and electron tunnel into the dot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2088B-C93E-4DD0-851E-B235A72C31D6}"/>
              </a:ext>
            </a:extLst>
          </p:cNvPr>
          <p:cNvSpPr txBox="1"/>
          <p:nvPr/>
        </p:nvSpPr>
        <p:spPr>
          <a:xfrm>
            <a:off x="5252484" y="3751907"/>
            <a:ext cx="494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the drain energy is less it can easily tunnel to drain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558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939E-1574-4B4E-A61A-7516DA52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0"/>
            <a:ext cx="9404723" cy="621073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rgbClr val="FF6600"/>
                </a:solidFill>
              </a:rPr>
              <a:t>Condition for coulomb blocked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88BE2-A14F-44E4-8CD5-14437B776703}"/>
              </a:ext>
            </a:extLst>
          </p:cNvPr>
          <p:cNvSpPr txBox="1"/>
          <p:nvPr/>
        </p:nvSpPr>
        <p:spPr>
          <a:xfrm>
            <a:off x="1217429" y="1156909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Two stable charge states of a dot with N and N+1 electrons are separated by the Coulomb energy.                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82F0BD-E1AF-4FC8-B64C-85CCEE9B9A1A}"/>
                  </a:ext>
                </a:extLst>
              </p:cNvPr>
              <p:cNvSpPr txBox="1"/>
              <p:nvPr/>
            </p:nvSpPr>
            <p:spPr>
              <a:xfrm>
                <a:off x="4743641" y="1751868"/>
                <a:ext cx="1219200" cy="524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rgbClr val="66FF66"/>
                    </a:solidFill>
                  </a:rPr>
                  <a:t>U=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rgbClr val="66FF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solidFill>
                                  <a:srgbClr val="66FF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rgbClr val="66FF66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rgbClr val="66FF6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i="1">
                            <a:solidFill>
                              <a:srgbClr val="66FF66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582F0BD-E1AF-4FC8-B64C-85CCEE9B9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641" y="1751868"/>
                <a:ext cx="1219200" cy="524503"/>
              </a:xfrm>
              <a:prstGeom prst="rect">
                <a:avLst/>
              </a:prstGeom>
              <a:blipFill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3FE84D1-851A-4A87-A44F-5F53EE53B231}"/>
              </a:ext>
            </a:extLst>
          </p:cNvPr>
          <p:cNvSpPr txBox="1"/>
          <p:nvPr/>
        </p:nvSpPr>
        <p:spPr>
          <a:xfrm>
            <a:off x="1217429" y="3610888"/>
            <a:ext cx="671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dot capacitance C decreases when shrinking the dot.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AD30F-2061-41E3-A8C6-BC7FB38421EF}"/>
              </a:ext>
            </a:extLst>
          </p:cNvPr>
          <p:cNvSpPr txBox="1"/>
          <p:nvPr/>
        </p:nvSpPr>
        <p:spPr>
          <a:xfrm>
            <a:off x="1217429" y="3940646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Consequently, the Coulomb energy U increases.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05A8A0-34D5-4ED2-AE5D-2252E04A0FD4}"/>
                  </a:ext>
                </a:extLst>
              </p:cNvPr>
              <p:cNvSpPr txBox="1"/>
              <p:nvPr/>
            </p:nvSpPr>
            <p:spPr>
              <a:xfrm>
                <a:off x="1217429" y="4257857"/>
                <a:ext cx="9586519" cy="373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When U exceeds the thermal energy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IN" dirty="0"/>
                  <a:t>, single electron charging can be detected 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C05A8A0-34D5-4ED2-AE5D-2252E04A0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429" y="4257857"/>
                <a:ext cx="9586519" cy="373307"/>
              </a:xfrm>
              <a:prstGeom prst="rect">
                <a:avLst/>
              </a:prstGeom>
              <a:blipFill>
                <a:blip r:embed="rId3"/>
                <a:stretch>
                  <a:fillRect l="-573" t="-8065" r="-127" b="-225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836F5C7-0505-4543-B081-C04CC7EEE61C}"/>
              </a:ext>
            </a:extLst>
          </p:cNvPr>
          <p:cNvSpPr txBox="1"/>
          <p:nvPr/>
        </p:nvSpPr>
        <p:spPr>
          <a:xfrm>
            <a:off x="1217429" y="2350839"/>
            <a:ext cx="7703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thermal kinetic energy of the electron must be less than the coulomb repulsion energy which will lead to reduction in current leading to blocked.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6073EB-A916-4978-ADB0-A014BB46AF10}"/>
                  </a:ext>
                </a:extLst>
              </p:cNvPr>
              <p:cNvSpPr txBox="1"/>
              <p:nvPr/>
            </p:nvSpPr>
            <p:spPr>
              <a:xfrm>
                <a:off x="4933139" y="3168502"/>
                <a:ext cx="914769" cy="524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rgbClr val="92D050"/>
                    </a:solidFill>
                  </a:rPr>
                  <a:t>&gt;</a:t>
                </a:r>
                <a:r>
                  <a:rPr lang="en-IN" dirty="0" err="1">
                    <a:solidFill>
                      <a:srgbClr val="92D050"/>
                    </a:solidFill>
                  </a:rPr>
                  <a:t>kT</a:t>
                </a:r>
                <a:endParaRPr lang="en-IN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06073EB-A916-4978-ADB0-A014BB46A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139" y="3168502"/>
                <a:ext cx="914769" cy="524503"/>
              </a:xfrm>
              <a:prstGeom prst="rect">
                <a:avLst/>
              </a:prstGeom>
              <a:blipFill>
                <a:blip r:embed="rId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CB25387-C199-42F0-877E-C1EEFBEA7E44}"/>
              </a:ext>
            </a:extLst>
          </p:cNvPr>
          <p:cNvSpPr txBox="1"/>
          <p:nvPr/>
        </p:nvSpPr>
        <p:spPr>
          <a:xfrm>
            <a:off x="1217428" y="4738668"/>
            <a:ext cx="94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tunneling resistance Rt derived from Heisenberg uncertainty principle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D437D7-C97F-4A13-B950-BA3F013F49DD}"/>
                  </a:ext>
                </a:extLst>
              </p:cNvPr>
              <p:cNvSpPr txBox="1"/>
              <p:nvPr/>
            </p:nvSpPr>
            <p:spPr>
              <a:xfrm>
                <a:off x="4933508" y="5584837"/>
                <a:ext cx="1828800" cy="768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rgbClr val="92D05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6D437D7-C97F-4A13-B950-BA3F013F4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508" y="5584837"/>
                <a:ext cx="1828800" cy="7682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03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4" name="Oval 1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2656F-FE5B-45BB-949C-968C77DB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Literature Review</a:t>
            </a:r>
          </a:p>
        </p:txBody>
      </p:sp>
      <p:sp>
        <p:nvSpPr>
          <p:cNvPr id="124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6" name="Freeform: Shape 125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CCECF8-2F99-4C0E-B760-86664792B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413819"/>
              </p:ext>
            </p:extLst>
          </p:nvPr>
        </p:nvGraphicFramePr>
        <p:xfrm>
          <a:off x="101696" y="850606"/>
          <a:ext cx="6547950" cy="514171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374394">
                  <a:extLst>
                    <a:ext uri="{9D8B030D-6E8A-4147-A177-3AD203B41FA5}">
                      <a16:colId xmlns:a16="http://schemas.microsoft.com/office/drawing/2014/main" val="3794952821"/>
                    </a:ext>
                  </a:extLst>
                </a:gridCol>
                <a:gridCol w="2921081">
                  <a:extLst>
                    <a:ext uri="{9D8B030D-6E8A-4147-A177-3AD203B41FA5}">
                      <a16:colId xmlns:a16="http://schemas.microsoft.com/office/drawing/2014/main" val="2632943154"/>
                    </a:ext>
                  </a:extLst>
                </a:gridCol>
                <a:gridCol w="2252475">
                  <a:extLst>
                    <a:ext uri="{9D8B030D-6E8A-4147-A177-3AD203B41FA5}">
                      <a16:colId xmlns:a16="http://schemas.microsoft.com/office/drawing/2014/main" val="2170411239"/>
                    </a:ext>
                  </a:extLst>
                </a:gridCol>
              </a:tblGrid>
              <a:tr h="288088">
                <a:tc>
                  <a:txBody>
                    <a:bodyPr/>
                    <a:lstStyle/>
                    <a:p>
                      <a:pPr algn="ctr"/>
                      <a:r>
                        <a:rPr lang="en-US" sz="1050" b="1" cap="all" spc="60" dirty="0">
                          <a:solidFill>
                            <a:schemeClr val="tx1"/>
                          </a:solidFill>
                        </a:rPr>
                        <a:t>Author</a:t>
                      </a:r>
                    </a:p>
                  </a:txBody>
                  <a:tcPr marL="30557" marR="23506" marT="58392" marB="58392" anchor="b">
                    <a:lnL w="12700" cmpd="sng"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cap="all" spc="60" dirty="0">
                          <a:solidFill>
                            <a:schemeClr val="tx1"/>
                          </a:solidFill>
                        </a:rPr>
                        <a:t>Topic </a:t>
                      </a:r>
                    </a:p>
                  </a:txBody>
                  <a:tcPr marL="30557" marR="23506" marT="58392" marB="5839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cap="all" spc="60" dirty="0">
                          <a:solidFill>
                            <a:schemeClr val="tx1"/>
                          </a:solidFill>
                        </a:rPr>
                        <a:t> Outcome</a:t>
                      </a:r>
                    </a:p>
                  </a:txBody>
                  <a:tcPr marL="30557" marR="23506" marT="58392" marB="5839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761297"/>
                  </a:ext>
                </a:extLst>
              </a:tr>
              <a:tr h="806157">
                <a:tc>
                  <a:txBody>
                    <a:bodyPr/>
                    <a:lstStyle/>
                    <a:p>
                      <a:r>
                        <a:rPr lang="en-US" sz="1050" b="0" i="0" u="none" strike="noStrike" kern="1200" cap="none" spc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H. </a:t>
                      </a:r>
                      <a:r>
                        <a:rPr lang="en-US" sz="1050" b="0" i="0" u="none" strike="noStrike" kern="1200" cap="none" spc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Inokawa</a:t>
                      </a:r>
                      <a:endParaRPr lang="en-US" sz="1050" b="0" i="0" u="none" strike="noStrike" kern="1200" cap="none" spc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342900" indent="-342900">
                        <a:buAutoNum type="alphaUcPeriod"/>
                      </a:pPr>
                      <a:r>
                        <a:rPr lang="en-US" sz="1050" b="0" i="0" u="none" strike="noStrike" kern="1200" cap="none" spc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Fujiwara</a:t>
                      </a:r>
                    </a:p>
                    <a:p>
                      <a:pPr marL="342900" indent="-342900">
                        <a:buAutoNum type="alphaUcPeriod"/>
                      </a:pPr>
                      <a:r>
                        <a:rPr lang="en-US" sz="1050" b="0" i="0" u="none" kern="1200" cap="none" spc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</a:t>
                      </a:r>
                      <a:r>
                        <a:rPr lang="en-US" sz="1050" b="0" i="0" u="sng" kern="1200" cap="none" spc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</a:t>
                      </a:r>
                      <a:r>
                        <a:rPr lang="en-US" sz="1050" b="0" i="0" u="none" kern="1200" cap="none" spc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Takahashi</a:t>
                      </a:r>
                      <a:endParaRPr lang="en-US" sz="1050" b="0" i="0" u="none" strike="noStrike" kern="1200" cap="none" spc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0557" marR="23506" marT="23506" marB="58392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i="0" kern="1200" cap="none" spc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multiple-valued SRAM with combined single-electron and MOS transistors</a:t>
                      </a:r>
                    </a:p>
                    <a:p>
                      <a:r>
                        <a:rPr lang="en-US" sz="1050" b="0" i="0" kern="1200" cap="none" spc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Publisher: IEEE, 2001</a:t>
                      </a:r>
                    </a:p>
                    <a:p>
                      <a:r>
                        <a:rPr lang="en-US" sz="1050" b="0" i="0" u="none" strike="noStrike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Device Research Conference. Conference Digest (Cat. No.01TH8561)</a:t>
                      </a:r>
                      <a:endParaRPr lang="en-US" sz="1050" b="0" i="0" kern="1200" cap="none" spc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0557" marR="23506" marT="23506" marB="58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cap="none" spc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r>
                        <a:rPr lang="en-US" sz="1050" cap="none" spc="0" baseline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this paper SRAM is implemented with the help of SET and MOSFET and different parameter is obtained</a:t>
                      </a:r>
                      <a:endParaRPr lang="en-US" sz="1050" cap="none" spc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557" marR="23506" marT="23506" marB="58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1396973"/>
                  </a:ext>
                </a:extLst>
              </a:tr>
              <a:tr h="806157">
                <a:tc>
                  <a:txBody>
                    <a:bodyPr/>
                    <a:lstStyle/>
                    <a:p>
                      <a:r>
                        <a:rPr lang="en-US" sz="1050" cap="none" spc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Watari</a:t>
                      </a:r>
                      <a:r>
                        <a:rPr lang="en-US" sz="1050" cap="none" spc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050" cap="none" spc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Kume</a:t>
                      </a:r>
                      <a:r>
                        <a:rPr lang="en-US" sz="1050" cap="none" spc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r>
                        <a:rPr lang="en-US" sz="1050" cap="none" spc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Yusuke </a:t>
                      </a:r>
                      <a:r>
                        <a:rPr lang="en-US" sz="1050" cap="none" spc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Tomoda</a:t>
                      </a:r>
                      <a:r>
                        <a:rPr lang="en-US" sz="1050" cap="none" spc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050" cap="none" spc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Michinobu</a:t>
                      </a:r>
                      <a:r>
                        <a:rPr lang="en-US" sz="1050" cap="none" spc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050" cap="none" spc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Hanada</a:t>
                      </a:r>
                      <a:r>
                        <a:rPr lang="en-US" sz="1050" cap="none" spc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</a:p>
                    <a:p>
                      <a:r>
                        <a:rPr lang="en-US" sz="1050" cap="none" spc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Jun-</a:t>
                      </a:r>
                      <a:r>
                        <a:rPr lang="en-US" sz="1050" cap="none" spc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ichi</a:t>
                      </a:r>
                      <a:r>
                        <a:rPr lang="en-US" sz="1050" cap="none" spc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050" cap="none" spc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Shirakashi</a:t>
                      </a:r>
                      <a:endParaRPr lang="en-US" sz="1050" cap="none" spc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557" marR="23506" marT="23506" marB="58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cap="none" spc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Kume, Watari &amp; Tomoda, Yusuke &amp; Hanada, Michinobu &amp; Shirakashi, Jun-ichi. (2010). Fabrication of Single-Electron Transistors Using Field-Emission-Induced Electromigration. Journal of nanoscience and nanotechnology. 10. 7239-43. 10.1166/jnn.2010.2803. </a:t>
                      </a:r>
                    </a:p>
                  </a:txBody>
                  <a:tcPr marL="30557" marR="23506" marT="23506" marB="58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cap="none" spc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r>
                        <a:rPr lang="en-US" sz="1050" cap="none" spc="0" baseline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this paper it is discussed how to fabricate SET</a:t>
                      </a:r>
                      <a:endParaRPr lang="en-US" sz="1050" cap="none" spc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557" marR="23506" marT="23506" marB="58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892396"/>
                  </a:ext>
                </a:extLst>
              </a:tr>
              <a:tr h="806157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050" cap="none" spc="0">
                          <a:solidFill>
                            <a:schemeClr val="tx1"/>
                          </a:solidFill>
                        </a:rPr>
                        <a:t>Amine </a:t>
                      </a:r>
                      <a:r>
                        <a:rPr lang="en-US" sz="1050" cap="none" spc="0" err="1">
                          <a:solidFill>
                            <a:schemeClr val="tx1"/>
                          </a:solidFill>
                        </a:rPr>
                        <a:t>Touati</a:t>
                      </a:r>
                      <a:r>
                        <a:rPr lang="en-US" sz="1050" cap="none" spc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050" cap="none" spc="0">
                          <a:solidFill>
                            <a:schemeClr val="tx1"/>
                          </a:solidFill>
                        </a:rPr>
                        <a:t>Samir </a:t>
                      </a:r>
                      <a:r>
                        <a:rPr lang="en-US" sz="1050" cap="none" spc="0" err="1">
                          <a:solidFill>
                            <a:schemeClr val="tx1"/>
                          </a:solidFill>
                        </a:rPr>
                        <a:t>Chatbouri</a:t>
                      </a:r>
                      <a:r>
                        <a:rPr lang="en-US" sz="1050" cap="none" spc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050" cap="none" spc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050" cap="none" spc="0" err="1">
                          <a:solidFill>
                            <a:schemeClr val="tx1"/>
                          </a:solidFill>
                        </a:rPr>
                        <a:t>Kalboussi</a:t>
                      </a:r>
                      <a:r>
                        <a:rPr lang="en-US" sz="1050" cap="none" spc="0">
                          <a:solidFill>
                            <a:schemeClr val="tx1"/>
                          </a:solidFill>
                        </a:rPr>
                        <a:t> Adel</a:t>
                      </a:r>
                      <a:endParaRPr lang="en-US" sz="1050" b="0" i="0" u="none" strike="noStrike" kern="1200" cap="none" spc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0557" marR="23506" marT="23506" marB="58392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cap="none" spc="0" dirty="0">
                          <a:solidFill>
                            <a:schemeClr val="tx1"/>
                          </a:solidFill>
                        </a:rPr>
                        <a:t>Design of a Single-Electron Memory Operating at Room Temperature</a:t>
                      </a:r>
                    </a:p>
                    <a:p>
                      <a:r>
                        <a:rPr lang="en-US" sz="1050" cap="none" spc="0" dirty="0" err="1">
                          <a:solidFill>
                            <a:schemeClr val="tx1"/>
                          </a:solidFill>
                        </a:rPr>
                        <a:t>Hindawi</a:t>
                      </a:r>
                      <a:r>
                        <a:rPr lang="en-US" sz="1050" cap="none" spc="0" dirty="0">
                          <a:solidFill>
                            <a:schemeClr val="tx1"/>
                          </a:solidFill>
                        </a:rPr>
                        <a:t> Publishing Corporation ISRN Nanotechnology Volume 2013, Article ID 587436</a:t>
                      </a:r>
                      <a:endParaRPr lang="en-US" sz="1050" cap="none" spc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557" marR="23506" marT="23506" marB="58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cap="none" spc="0">
                          <a:solidFill>
                            <a:schemeClr val="tx1"/>
                          </a:solidFill>
                        </a:rPr>
                        <a:t>In this work, the operation of a new design of memory cell has been described and checked by the Monte Carlo simulator SIMON. </a:t>
                      </a:r>
                      <a:endParaRPr lang="en-US" sz="1050" cap="none" spc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557" marR="23506" marT="23506" marB="58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511230"/>
                  </a:ext>
                </a:extLst>
              </a:tr>
              <a:tr h="806157">
                <a:tc>
                  <a:txBody>
                    <a:bodyPr/>
                    <a:lstStyle/>
                    <a:p>
                      <a:r>
                        <a:rPr lang="en-US" sz="1050" cap="none" spc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Ahmed </a:t>
                      </a:r>
                      <a:r>
                        <a:rPr lang="en-US" sz="1050" cap="none" spc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Shariful</a:t>
                      </a:r>
                      <a:r>
                        <a:rPr lang="en-US" sz="1050" cap="none" spc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050" cap="none" spc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Alam</a:t>
                      </a:r>
                      <a:endParaRPr lang="en-US" sz="1050" cap="none" spc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050" cap="none" spc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Md. </a:t>
                      </a:r>
                      <a:r>
                        <a:rPr lang="en-US" sz="1050" cap="none" spc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Abdur</a:t>
                      </a:r>
                      <a:r>
                        <a:rPr lang="en-US" sz="1050" cap="none" spc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Rahman</a:t>
                      </a:r>
                    </a:p>
                    <a:p>
                      <a:r>
                        <a:rPr lang="en-US" sz="1050" cap="none" spc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Abu </a:t>
                      </a:r>
                      <a:r>
                        <a:rPr lang="en-US" sz="1050" cap="none" spc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Hina</a:t>
                      </a:r>
                      <a:r>
                        <a:rPr lang="en-US" sz="1050" cap="none" spc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Md.</a:t>
                      </a:r>
                    </a:p>
                  </a:txBody>
                  <a:tcPr marL="30557" marR="23506" marT="23506" marB="58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based low power consuming digital circuits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8th International Conference on Electrical and Computer Engineering</a:t>
                      </a:r>
                      <a:endParaRPr lang="en-US" sz="1050" b="0" i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50" cap="none" spc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IEEE, 2014</a:t>
                      </a:r>
                    </a:p>
                  </a:txBody>
                  <a:tcPr marL="30557" marR="23506" marT="23506" marB="58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cap="none" spc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 this paper NAND</a:t>
                      </a:r>
                      <a:r>
                        <a:rPr lang="en-US" sz="1050" cap="none" spc="0" baseline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and NOR gate are implemented with the help of SET</a:t>
                      </a:r>
                      <a:endParaRPr lang="en-US" sz="1050" cap="none" spc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557" marR="23506" marT="23506" marB="58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5611">
                <a:tc>
                  <a:txBody>
                    <a:bodyPr/>
                    <a:lstStyle/>
                    <a:p>
                      <a:r>
                        <a:rPr lang="en-US" sz="1050" cap="none" spc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Penki.Rohit ,</a:t>
                      </a:r>
                    </a:p>
                    <a:p>
                      <a:r>
                        <a:rPr lang="en-US" sz="1050" cap="none" spc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Dr. Gera. Anjaneyulu </a:t>
                      </a:r>
                    </a:p>
                  </a:txBody>
                  <a:tcPr marL="30557" marR="23506" marT="23506" marB="58392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cap="none" spc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Analysis and Performance Comparison of Different SRAM Cells</a:t>
                      </a:r>
                    </a:p>
                    <a:p>
                      <a:r>
                        <a:rPr lang="en-US" sz="1050" cap="none" spc="0" dirty="0">
                          <a:solidFill>
                            <a:schemeClr val="tx1"/>
                          </a:solidFill>
                        </a:rPr>
                        <a:t>International Journal of Advanced Research in Electronics and Communication Engineering (IJARECE) Volume 6, Issue 7, July 2017</a:t>
                      </a:r>
                      <a:endParaRPr lang="en-US" sz="1050" cap="none" spc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557" marR="23506" marT="23506" marB="58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cap="none" spc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r>
                        <a:rPr lang="en-US" sz="1050" cap="none" spc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this paper </a:t>
                      </a:r>
                      <a:r>
                        <a:rPr lang="en-US" sz="1050" cap="none" spc="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sram</a:t>
                      </a:r>
                      <a:r>
                        <a:rPr lang="en-US" sz="1050" cap="none" spc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cell having different no of  transistor are studied</a:t>
                      </a:r>
                      <a:endParaRPr lang="en-US" sz="1050" cap="none" spc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557" marR="23506" marT="23506" marB="58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932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29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2174</Words>
  <Application>Microsoft Office PowerPoint</Application>
  <PresentationFormat>Widescreen</PresentationFormat>
  <Paragraphs>282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Arial Black</vt:lpstr>
      <vt:lpstr>Cambria Math</vt:lpstr>
      <vt:lpstr>Century Gothic</vt:lpstr>
      <vt:lpstr>Comic Sans MS</vt:lpstr>
      <vt:lpstr>Courier New</vt:lpstr>
      <vt:lpstr>Roboto</vt:lpstr>
      <vt:lpstr>Tahoma</vt:lpstr>
      <vt:lpstr>Times New Roman</vt:lpstr>
      <vt:lpstr>Wingdings</vt:lpstr>
      <vt:lpstr>Wingdings 3</vt:lpstr>
      <vt:lpstr>Ion</vt:lpstr>
      <vt:lpstr>PowerPoint Presentation</vt:lpstr>
      <vt:lpstr>CONTENT</vt:lpstr>
      <vt:lpstr>Single  Electron  Transistor  (SET)</vt:lpstr>
      <vt:lpstr>Why Single Electron Transistor </vt:lpstr>
      <vt:lpstr>Architecture</vt:lpstr>
      <vt:lpstr>Charging a dot</vt:lpstr>
      <vt:lpstr>Two Step Tunneling</vt:lpstr>
      <vt:lpstr>Condition for coulomb blocked</vt:lpstr>
      <vt:lpstr>Literature Review</vt:lpstr>
      <vt:lpstr>Basic Equations in Master Equation Based Simulation</vt:lpstr>
      <vt:lpstr>Free Energy Change</vt:lpstr>
      <vt:lpstr>Tunneling Rate</vt:lpstr>
      <vt:lpstr>PowerPoint Presentation</vt:lpstr>
      <vt:lpstr>Flow diagram of MATLAB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Simulation results of MATLAB</vt:lpstr>
      <vt:lpstr>Simulation results of MATLAB</vt:lpstr>
      <vt:lpstr>Summary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Pince Pandey</dc:creator>
  <cp:lastModifiedBy>prince  PANDEY</cp:lastModifiedBy>
  <cp:revision>36</cp:revision>
  <dcterms:created xsi:type="dcterms:W3CDTF">2020-12-16T22:04:20Z</dcterms:created>
  <dcterms:modified xsi:type="dcterms:W3CDTF">2021-03-31T16:47:59Z</dcterms:modified>
</cp:coreProperties>
</file>