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92" r:id="rId5"/>
    <p:sldId id="299" r:id="rId6"/>
    <p:sldId id="297" r:id="rId7"/>
    <p:sldId id="261" r:id="rId8"/>
    <p:sldId id="279" r:id="rId9"/>
    <p:sldId id="276" r:id="rId10"/>
    <p:sldId id="301" r:id="rId11"/>
    <p:sldId id="268" r:id="rId12"/>
    <p:sldId id="269" r:id="rId13"/>
    <p:sldId id="300" r:id="rId14"/>
    <p:sldId id="295" r:id="rId15"/>
    <p:sldId id="28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4400"/>
    <a:srgbClr val="446992"/>
    <a:srgbClr val="AEC2D8"/>
    <a:srgbClr val="98432A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839" autoAdjust="0"/>
  </p:normalViewPr>
  <p:slideViewPr>
    <p:cSldViewPr snapToGrid="0" showGuides="1">
      <p:cViewPr varScale="1">
        <p:scale>
          <a:sx n="65" d="100"/>
          <a:sy n="65" d="100"/>
        </p:scale>
        <p:origin x="936" y="78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[Book1]Sheet1!$B$1</c:f>
              <c:strCache>
                <c:ptCount val="1"/>
                <c:pt idx="0">
                  <c:v>No. of Listings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[Book1]Sheet1!$A$2:$A$6</c:f>
              <c:strCache>
                <c:ptCount val="5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Queens</c:v>
                </c:pt>
                <c:pt idx="4">
                  <c:v>Stanten Island</c:v>
                </c:pt>
              </c:strCache>
            </c:strRef>
          </c:cat>
          <c:val>
            <c:numRef>
              <c:f>[Book1]Sheet1!$B$2:$B$6</c:f>
              <c:numCache>
                <c:formatCode>General</c:formatCode>
                <c:ptCount val="5"/>
                <c:pt idx="0">
                  <c:v>970</c:v>
                </c:pt>
                <c:pt idx="1">
                  <c:v>18272</c:v>
                </c:pt>
                <c:pt idx="2">
                  <c:v>17784</c:v>
                </c:pt>
                <c:pt idx="3">
                  <c:v>4695</c:v>
                </c:pt>
                <c:pt idx="4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F86-4201-8AC5-B54B57D3E1F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152876431"/>
        <c:axId val="1152882191"/>
      </c:barChart>
      <c:catAx>
        <c:axId val="1152876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2882191"/>
        <c:crosses val="autoZero"/>
        <c:auto val="1"/>
        <c:lblAlgn val="ctr"/>
        <c:lblOffset val="100"/>
        <c:noMultiLvlLbl val="0"/>
      </c:catAx>
      <c:valAx>
        <c:axId val="11528821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2876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bg1">
              <a:lumMod val="9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[Book1]Sheet1!$E$10</c:f>
              <c:strCache>
                <c:ptCount val="1"/>
                <c:pt idx="0">
                  <c:v>count</c:v>
                </c:pt>
              </c:strCache>
            </c:strRef>
          </c:tx>
          <c:spPr>
            <a:noFill/>
            <a:ln w="25400" cap="flat" cmpd="sng" algn="ctr">
              <a:solidFill>
                <a:schemeClr val="accent1"/>
              </a:solidFill>
              <a:miter lim="800000"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[Book1]Sheet1!$D$11:$D$13</c:f>
              <c:strCache>
                <c:ptCount val="3"/>
                <c:pt idx="0">
                  <c:v>Entire Home/Apt</c:v>
                </c:pt>
                <c:pt idx="1">
                  <c:v>Private room</c:v>
                </c:pt>
                <c:pt idx="2">
                  <c:v>Shared room</c:v>
                </c:pt>
              </c:strCache>
            </c:strRef>
          </c:cat>
          <c:val>
            <c:numRef>
              <c:f>[Book1]Sheet1!$E$11:$E$13</c:f>
              <c:numCache>
                <c:formatCode>General</c:formatCode>
                <c:ptCount val="3"/>
                <c:pt idx="0">
                  <c:v>21853</c:v>
                </c:pt>
                <c:pt idx="1">
                  <c:v>19424</c:v>
                </c:pt>
                <c:pt idx="2">
                  <c:v>754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979-48A3-B24A-B3BEE37CE56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35"/>
        <c:axId val="1088218911"/>
        <c:axId val="1244698111"/>
      </c:barChart>
      <c:catAx>
        <c:axId val="10882189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698111"/>
        <c:crosses val="autoZero"/>
        <c:auto val="1"/>
        <c:lblAlgn val="ctr"/>
        <c:lblOffset val="100"/>
        <c:noMultiLvlLbl val="0"/>
      </c:catAx>
      <c:valAx>
        <c:axId val="12446981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2189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446981627296588"/>
          <c:y val="0.1550984936903764"/>
          <c:w val="0.8646952119150787"/>
          <c:h val="0.6927026136144324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[Book1]Sheet1!$R$16</c:f>
              <c:strCache>
                <c:ptCount val="1"/>
                <c:pt idx="0">
                  <c:v>Entire Home/Apt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[Book1]Sheet1!$Q$17:$Q$21</c:f>
              <c:strCache>
                <c:ptCount val="5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Queens</c:v>
                </c:pt>
                <c:pt idx="4">
                  <c:v>Stanten Island</c:v>
                </c:pt>
              </c:strCache>
            </c:strRef>
          </c:cat>
          <c:val>
            <c:numRef>
              <c:f>[Book1]Sheet1!$R$17:$R$21</c:f>
              <c:numCache>
                <c:formatCode>General</c:formatCode>
                <c:ptCount val="5"/>
                <c:pt idx="0">
                  <c:v>348</c:v>
                </c:pt>
                <c:pt idx="1">
                  <c:v>9017</c:v>
                </c:pt>
                <c:pt idx="2">
                  <c:v>10400</c:v>
                </c:pt>
                <c:pt idx="3">
                  <c:v>1928</c:v>
                </c:pt>
                <c:pt idx="4">
                  <c:v>160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1A-4C04-AF38-C5A61F651DF1}"/>
            </c:ext>
          </c:extLst>
        </c:ser>
        <c:ser>
          <c:idx val="1"/>
          <c:order val="1"/>
          <c:tx>
            <c:strRef>
              <c:f>[Book1]Sheet1!$S$16</c:f>
              <c:strCache>
                <c:ptCount val="1"/>
                <c:pt idx="0">
                  <c:v>Private room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[Book1]Sheet1!$Q$17:$Q$21</c:f>
              <c:strCache>
                <c:ptCount val="5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Queens</c:v>
                </c:pt>
                <c:pt idx="4">
                  <c:v>Stanten Island</c:v>
                </c:pt>
              </c:strCache>
            </c:strRef>
          </c:cat>
          <c:val>
            <c:numRef>
              <c:f>[Book1]Sheet1!$S$17:$S$21</c:f>
              <c:numCache>
                <c:formatCode>General</c:formatCode>
                <c:ptCount val="5"/>
                <c:pt idx="0">
                  <c:v>581</c:v>
                </c:pt>
                <c:pt idx="1">
                  <c:v>9024</c:v>
                </c:pt>
                <c:pt idx="2">
                  <c:v>7028</c:v>
                </c:pt>
                <c:pt idx="3">
                  <c:v>2643</c:v>
                </c:pt>
                <c:pt idx="4">
                  <c:v>148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1A-4C04-AF38-C5A61F651DF1}"/>
            </c:ext>
          </c:extLst>
        </c:ser>
        <c:ser>
          <c:idx val="2"/>
          <c:order val="2"/>
          <c:tx>
            <c:strRef>
              <c:f>[Book1]Sheet1!$T$16</c:f>
              <c:strCache>
                <c:ptCount val="1"/>
                <c:pt idx="0">
                  <c:v>Shared room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[Book1]Sheet1!$Q$17:$Q$21</c:f>
              <c:strCache>
                <c:ptCount val="5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Queens</c:v>
                </c:pt>
                <c:pt idx="4">
                  <c:v>Stanten Island</c:v>
                </c:pt>
              </c:strCache>
            </c:strRef>
          </c:cat>
          <c:val>
            <c:numRef>
              <c:f>[Book1]Sheet1!$T$17:$T$21</c:f>
              <c:numCache>
                <c:formatCode>General</c:formatCode>
                <c:ptCount val="5"/>
                <c:pt idx="0">
                  <c:v>41</c:v>
                </c:pt>
                <c:pt idx="1">
                  <c:v>231</c:v>
                </c:pt>
                <c:pt idx="2">
                  <c:v>356</c:v>
                </c:pt>
                <c:pt idx="3">
                  <c:v>124</c:v>
                </c:pt>
                <c:pt idx="4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41A-4C04-AF38-C5A61F651DF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337921855"/>
        <c:axId val="1337920895"/>
      </c:barChart>
      <c:catAx>
        <c:axId val="133792185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37920895"/>
        <c:crosses val="autoZero"/>
        <c:auto val="1"/>
        <c:lblAlgn val="ctr"/>
        <c:lblOffset val="100"/>
        <c:noMultiLvlLbl val="0"/>
      </c:catAx>
      <c:valAx>
        <c:axId val="133792089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337921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2.1769337656322459E-4"/>
          <c:y val="3.954187026375252E-2"/>
          <c:w val="0.49629651073027636"/>
          <c:h val="8.428603390884201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[Book1]Sheet1!$X$11</c:f>
              <c:strCache>
                <c:ptCount val="1"/>
                <c:pt idx="0">
                  <c:v>Entire Home/Apt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[Book1]Sheet1!$W$12:$W$16</c:f>
              <c:strCache>
                <c:ptCount val="5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Queens</c:v>
                </c:pt>
                <c:pt idx="4">
                  <c:v>Stanten Island</c:v>
                </c:pt>
              </c:strCache>
            </c:strRef>
          </c:cat>
          <c:val>
            <c:numRef>
              <c:f>[Book1]Sheet1!$X$12:$X$16</c:f>
              <c:numCache>
                <c:formatCode>"$"#,##0.00</c:formatCode>
                <c:ptCount val="5"/>
                <c:pt idx="0">
                  <c:v>107.807</c:v>
                </c:pt>
                <c:pt idx="1">
                  <c:v>146.78899999999999</c:v>
                </c:pt>
                <c:pt idx="2">
                  <c:v>189.381</c:v>
                </c:pt>
                <c:pt idx="3">
                  <c:v>124.413</c:v>
                </c:pt>
                <c:pt idx="4">
                  <c:v>112.66200000000001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E4-433C-A6B9-ED6A025F8746}"/>
            </c:ext>
          </c:extLst>
        </c:ser>
        <c:ser>
          <c:idx val="1"/>
          <c:order val="1"/>
          <c:tx>
            <c:strRef>
              <c:f>[Book1]Sheet1!$Y$11</c:f>
              <c:strCache>
                <c:ptCount val="1"/>
                <c:pt idx="0">
                  <c:v>Private room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[Book1]Sheet1!$W$12:$W$16</c:f>
              <c:strCache>
                <c:ptCount val="5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Queens</c:v>
                </c:pt>
                <c:pt idx="4">
                  <c:v>Stanten Island</c:v>
                </c:pt>
              </c:strCache>
            </c:strRef>
          </c:cat>
          <c:val>
            <c:numRef>
              <c:f>[Book1]Sheet1!$Y$12:$Y$16</c:f>
              <c:numCache>
                <c:formatCode>"$"#,##0.00</c:formatCode>
                <c:ptCount val="5"/>
                <c:pt idx="0">
                  <c:v>55.731000000000002</c:v>
                </c:pt>
                <c:pt idx="1">
                  <c:v>65.817999999999998</c:v>
                </c:pt>
                <c:pt idx="2">
                  <c:v>90.45</c:v>
                </c:pt>
                <c:pt idx="3">
                  <c:v>63.313000000000002</c:v>
                </c:pt>
                <c:pt idx="4">
                  <c:v>61.215000000000003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E4-433C-A6B9-ED6A025F8746}"/>
            </c:ext>
          </c:extLst>
        </c:ser>
        <c:ser>
          <c:idx val="2"/>
          <c:order val="2"/>
          <c:tx>
            <c:strRef>
              <c:f>[Book1]Sheet1!$Z$11</c:f>
              <c:strCache>
                <c:ptCount val="1"/>
                <c:pt idx="0">
                  <c:v>Shared room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[Book1]Sheet1!$W$12:$W$16</c:f>
              <c:strCache>
                <c:ptCount val="5"/>
                <c:pt idx="0">
                  <c:v>Bronx</c:v>
                </c:pt>
                <c:pt idx="1">
                  <c:v>Brooklyn</c:v>
                </c:pt>
                <c:pt idx="2">
                  <c:v>Manhattan</c:v>
                </c:pt>
                <c:pt idx="3">
                  <c:v>Queens</c:v>
                </c:pt>
                <c:pt idx="4">
                  <c:v>Stanten Island</c:v>
                </c:pt>
              </c:strCache>
            </c:strRef>
          </c:cat>
          <c:val>
            <c:numRef>
              <c:f>[Book1]Sheet1!$Z$12:$Z$16</c:f>
              <c:numCache>
                <c:formatCode>"$"#,##0.00</c:formatCode>
                <c:ptCount val="5"/>
                <c:pt idx="0">
                  <c:v>46.209000000000003</c:v>
                </c:pt>
                <c:pt idx="1">
                  <c:v>48.421999999999997</c:v>
                </c:pt>
                <c:pt idx="2">
                  <c:v>73.605000000000004</c:v>
                </c:pt>
                <c:pt idx="3">
                  <c:v>47.536000000000001</c:v>
                </c:pt>
                <c:pt idx="4">
                  <c:v>24.513999999999999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E4-433C-A6B9-ED6A025F874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1088217471"/>
        <c:axId val="1088219871"/>
      </c:barChart>
      <c:catAx>
        <c:axId val="10882174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219871"/>
        <c:crosses val="autoZero"/>
        <c:auto val="1"/>
        <c:lblAlgn val="ctr"/>
        <c:lblOffset val="100"/>
        <c:noMultiLvlLbl val="0"/>
      </c:catAx>
      <c:valAx>
        <c:axId val="1088219871"/>
        <c:scaling>
          <c:orientation val="minMax"/>
        </c:scaling>
        <c:delete val="0"/>
        <c:axPos val="l"/>
        <c:numFmt formatCode="&quot;$&quot;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9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82174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9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solidFill>
            <a:schemeClr val="bg1">
              <a:lumMod val="95000"/>
            </a:schemeClr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all" spc="15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Average Number of reviews per Listings by Neighbourhood and Room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all" spc="15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[Book1]Sheet1!$B$1</c:f>
              <c:strCache>
                <c:ptCount val="1"/>
                <c:pt idx="0">
                  <c:v>Entire home/apt</c:v>
                </c:pt>
              </c:strCache>
            </c:strRef>
          </c:tx>
          <c:spPr>
            <a:pattFill prst="narHorz">
              <a:fgClr>
                <a:schemeClr val="accent1"/>
              </a:fgClr>
              <a:bgClr>
                <a:schemeClr val="accent1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[Book1]Sheet1!$A$2:$A$6</c:f>
              <c:strCache>
                <c:ptCount val="5"/>
                <c:pt idx="0">
                  <c:v>Staten Island</c:v>
                </c:pt>
                <c:pt idx="1">
                  <c:v>Bronx</c:v>
                </c:pt>
                <c:pt idx="2">
                  <c:v>Queens</c:v>
                </c:pt>
                <c:pt idx="3">
                  <c:v>Manhattan</c:v>
                </c:pt>
                <c:pt idx="4">
                  <c:v>Brooklyn</c:v>
                </c:pt>
              </c:strCache>
            </c:strRef>
          </c:cat>
          <c:val>
            <c:numRef>
              <c:f>[Book1]Sheet1!$B$2:$B$6</c:f>
              <c:numCache>
                <c:formatCode>General</c:formatCode>
                <c:ptCount val="5"/>
                <c:pt idx="0">
                  <c:v>12.451000000000001</c:v>
                </c:pt>
                <c:pt idx="1">
                  <c:v>10.43</c:v>
                </c:pt>
                <c:pt idx="2">
                  <c:v>8.5749999999999993</c:v>
                </c:pt>
                <c:pt idx="3">
                  <c:v>6.12</c:v>
                </c:pt>
                <c:pt idx="4">
                  <c:v>8.641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AD-4FEC-9B07-E16A6DB7F210}"/>
            </c:ext>
          </c:extLst>
        </c:ser>
        <c:ser>
          <c:idx val="1"/>
          <c:order val="1"/>
          <c:tx>
            <c:strRef>
              <c:f>[Book1]Sheet1!$C$1</c:f>
              <c:strCache>
                <c:ptCount val="1"/>
                <c:pt idx="0">
                  <c:v>Private Room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[Book1]Sheet1!$A$2:$A$6</c:f>
              <c:strCache>
                <c:ptCount val="5"/>
                <c:pt idx="0">
                  <c:v>Staten Island</c:v>
                </c:pt>
                <c:pt idx="1">
                  <c:v>Bronx</c:v>
                </c:pt>
                <c:pt idx="2">
                  <c:v>Queens</c:v>
                </c:pt>
                <c:pt idx="3">
                  <c:v>Manhattan</c:v>
                </c:pt>
                <c:pt idx="4">
                  <c:v>Brooklyn</c:v>
                </c:pt>
              </c:strCache>
            </c:strRef>
          </c:cat>
          <c:val>
            <c:numRef>
              <c:f>[Book1]Sheet1!$C$2:$C$6</c:f>
              <c:numCache>
                <c:formatCode>General</c:formatCode>
                <c:ptCount val="5"/>
                <c:pt idx="0">
                  <c:v>8.51</c:v>
                </c:pt>
                <c:pt idx="1">
                  <c:v>8.08</c:v>
                </c:pt>
                <c:pt idx="2">
                  <c:v>7.22</c:v>
                </c:pt>
                <c:pt idx="3">
                  <c:v>7</c:v>
                </c:pt>
                <c:pt idx="4">
                  <c:v>5.49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7AD-4FEC-9B07-E16A6DB7F210}"/>
            </c:ext>
          </c:extLst>
        </c:ser>
        <c:ser>
          <c:idx val="2"/>
          <c:order val="2"/>
          <c:tx>
            <c:strRef>
              <c:f>[Book1]Sheet1!$D$1</c:f>
              <c:strCache>
                <c:ptCount val="1"/>
                <c:pt idx="0">
                  <c:v>Shared Room</c:v>
                </c:pt>
              </c:strCache>
            </c:strRef>
          </c:tx>
          <c:spPr>
            <a:pattFill prst="narHorz">
              <a:fgClr>
                <a:schemeClr val="accent3"/>
              </a:fgClr>
              <a:bgClr>
                <a:schemeClr val="accent3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3"/>
              </a:inn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[Book1]Sheet1!$A$2:$A$6</c:f>
              <c:strCache>
                <c:ptCount val="5"/>
                <c:pt idx="0">
                  <c:v>Staten Island</c:v>
                </c:pt>
                <c:pt idx="1">
                  <c:v>Bronx</c:v>
                </c:pt>
                <c:pt idx="2">
                  <c:v>Queens</c:v>
                </c:pt>
                <c:pt idx="3">
                  <c:v>Manhattan</c:v>
                </c:pt>
                <c:pt idx="4">
                  <c:v>Brooklyn</c:v>
                </c:pt>
              </c:strCache>
            </c:strRef>
          </c:cat>
          <c:val>
            <c:numRef>
              <c:f>[Book1]Sheet1!$D$2:$D$6</c:f>
              <c:numCache>
                <c:formatCode>General</c:formatCode>
                <c:ptCount val="5"/>
                <c:pt idx="0">
                  <c:v>0.41399999999999998</c:v>
                </c:pt>
                <c:pt idx="1">
                  <c:v>2.41</c:v>
                </c:pt>
                <c:pt idx="2">
                  <c:v>3.9279999999999999</c:v>
                </c:pt>
                <c:pt idx="3">
                  <c:v>5.47</c:v>
                </c:pt>
                <c:pt idx="4">
                  <c:v>4.1399999999999997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7AD-4FEC-9B07-E16A6DB7F21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4"/>
        <c:overlap val="-22"/>
        <c:axId val="2116497279"/>
        <c:axId val="2116496319"/>
      </c:barChart>
      <c:catAx>
        <c:axId val="2116497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496319"/>
        <c:crosses val="autoZero"/>
        <c:auto val="1"/>
        <c:lblAlgn val="ctr"/>
        <c:lblOffset val="100"/>
        <c:noMultiLvlLbl val="0"/>
      </c:catAx>
      <c:valAx>
        <c:axId val="21164963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16497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1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35000"/>
          <a:lumOff val="65000"/>
        </a:schemeClr>
      </a:solidFill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/>
    <cs:fontRef idx="minor">
      <a:schemeClr val="dk1"/>
    </cs:fontRef>
    <cs:spPr>
      <a:noFill/>
      <a:ln w="25400" cap="flat" cmpd="sng" algn="ctr">
        <a:solidFill>
          <a:schemeClr val="phClr"/>
        </a:solidFill>
        <a:miter lim="800000"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flat" cmpd="sng" algn="ctr">
        <a:solidFill>
          <a:schemeClr val="phClr"/>
        </a:solidFill>
        <a:miter lim="800000"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1"/>
    <cs:effectRef idx="0"/>
    <cs:fontRef idx="minor">
      <a:schemeClr val="tx1"/>
    </cs:fontRef>
    <cs:spPr>
      <a:ln w="9525">
        <a:solidFill>
          <a:schemeClr val="phClr"/>
        </a:solidFill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0" kern="1200" cap="none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0D2594CA-29C5-062F-2EA7-C593B096C62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9" name="Slide Image Placeholder 8">
            <a:extLst>
              <a:ext uri="{FF2B5EF4-FFF2-40B4-BE49-F238E27FC236}">
                <a16:creationId xmlns:a16="http://schemas.microsoft.com/office/drawing/2014/main" id="{E04BB896-BA64-B358-A066-15B96D23BC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EFA2818-7747-F326-294F-EEAC9BEF6E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B76E0F0-B7F9-756A-3EA4-2114B75370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0CF20C-6BCC-41A4-8C16-5A346425718D}" type="datetimeFigureOut">
              <a:rPr lang="en-US" smtClean="0"/>
              <a:t>1/21/2025</a:t>
            </a:fld>
            <a:endParaRPr lang="en-US" dirty="0"/>
          </a:p>
        </p:txBody>
      </p:sp>
      <p:sp>
        <p:nvSpPr>
          <p:cNvPr id="12" name="Notes Placeholder 11">
            <a:extLst>
              <a:ext uri="{FF2B5EF4-FFF2-40B4-BE49-F238E27FC236}">
                <a16:creationId xmlns:a16="http://schemas.microsoft.com/office/drawing/2014/main" id="{5161C21F-108C-0F07-CDDD-AFB8DDBF69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507CBA7-2A1E-725E-35DA-D1CFF08EC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60679C-80C7-4E7D-9614-ABA41C5B28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8159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6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377460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848D43-24BF-5283-D5EA-7A86E53CE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57C95E-0356-0F8E-598A-34F07840AF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2A36A3-7F52-174F-D3BC-BE0C6DAD7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FF877-3C67-A179-4990-05D0AF1715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2959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smtClean="0"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24331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t>12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181820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hape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97686" y="106446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2" name="Shape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292" y="731520"/>
            <a:ext cx="5029200" cy="32918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168533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0894" y="4172084"/>
            <a:ext cx="4912598" cy="91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7671816" cy="2103120"/>
          </a:xfrm>
        </p:spPr>
        <p:txBody>
          <a:bodyPr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9296AFE-5FB8-52A4-3111-3B53DBE4DB3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14400" y="3200400"/>
            <a:ext cx="10149840" cy="28346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Freeform: Shape 12">
            <a:extLst>
              <a:ext uri="{FF2B5EF4-FFF2-40B4-BE49-F238E27FC236}">
                <a16:creationId xmlns:a16="http://schemas.microsoft.com/office/drawing/2014/main" id="{809C5320-0161-C582-141C-55F06D4F3BAE}"/>
              </a:ext>
            </a:extLst>
          </p:cNvPr>
          <p:cNvSpPr/>
          <p:nvPr userDrawn="1"/>
        </p:nvSpPr>
        <p:spPr>
          <a:xfrm>
            <a:off x="8893126" y="351937"/>
            <a:ext cx="1331054" cy="150249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9C982F3-4477-76AC-0429-350585A39FFA}"/>
              </a:ext>
            </a:extLst>
          </p:cNvPr>
          <p:cNvSpPr/>
          <p:nvPr userDrawn="1"/>
        </p:nvSpPr>
        <p:spPr>
          <a:xfrm>
            <a:off x="5255120" y="0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87A8F7B2-0552-AAD4-9DE2-845DE10CA10A}"/>
              </a:ext>
            </a:extLst>
          </p:cNvPr>
          <p:cNvSpPr/>
          <p:nvPr userDrawn="1"/>
        </p:nvSpPr>
        <p:spPr>
          <a:xfrm>
            <a:off x="6710252" y="0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95DA7FF-BAA0-F04C-CA6C-16E9C2D55593}"/>
              </a:ext>
            </a:extLst>
          </p:cNvPr>
          <p:cNvSpPr/>
          <p:nvPr userDrawn="1"/>
        </p:nvSpPr>
        <p:spPr>
          <a:xfrm>
            <a:off x="879765" y="0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68D9CEC-53B7-B8DC-B77E-E3F86681879C}"/>
              </a:ext>
            </a:extLst>
          </p:cNvPr>
          <p:cNvSpPr/>
          <p:nvPr userDrawn="1"/>
        </p:nvSpPr>
        <p:spPr>
          <a:xfrm>
            <a:off x="2336512" y="-9525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9222D4D6-56B1-C4C3-0E51-FB22F0CD902B}"/>
              </a:ext>
            </a:extLst>
          </p:cNvPr>
          <p:cNvSpPr/>
          <p:nvPr userDrawn="1"/>
        </p:nvSpPr>
        <p:spPr>
          <a:xfrm>
            <a:off x="8160084" y="-10376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E6292F0-9E78-C98C-097B-30DEBBC1B179}"/>
              </a:ext>
            </a:extLst>
          </p:cNvPr>
          <p:cNvSpPr/>
          <p:nvPr userDrawn="1"/>
        </p:nvSpPr>
        <p:spPr>
          <a:xfrm>
            <a:off x="9615216" y="0"/>
            <a:ext cx="1330247" cy="603188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Freeform: Shape 12">
            <a:extLst>
              <a:ext uri="{FF2B5EF4-FFF2-40B4-BE49-F238E27FC236}">
                <a16:creationId xmlns:a16="http://schemas.microsoft.com/office/drawing/2014/main" id="{315817B3-76DB-FDD0-60F7-E385C0E84F58}"/>
              </a:ext>
            </a:extLst>
          </p:cNvPr>
          <p:cNvSpPr/>
          <p:nvPr userDrawn="1"/>
        </p:nvSpPr>
        <p:spPr>
          <a:xfrm>
            <a:off x="10342958" y="320527"/>
            <a:ext cx="1331054" cy="150249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</p:spTree>
    <p:extLst>
      <p:ext uri="{BB962C8B-B14F-4D97-AF65-F5344CB8AC3E}">
        <p14:creationId xmlns:p14="http://schemas.microsoft.com/office/powerpoint/2010/main" val="389171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Content placeholder 47">
            <a:extLst>
              <a:ext uri="{FF2B5EF4-FFF2-40B4-BE49-F238E27FC236}">
                <a16:creationId xmlns:a16="http://schemas.microsoft.com/office/drawing/2014/main" id="{117BCD91-6BBA-AACD-3424-C3A4E5C1AB1D}"/>
              </a:ext>
            </a:extLst>
          </p:cNvPr>
          <p:cNvSpPr>
            <a:spLocks noGrp="1" noChangeAspect="1"/>
          </p:cNvSpPr>
          <p:nvPr>
            <p:ph type="pic" sz="quarter" idx="48"/>
          </p:nvPr>
        </p:nvSpPr>
        <p:spPr>
          <a:xfrm>
            <a:off x="914400" y="539496"/>
            <a:ext cx="5025207" cy="577900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/>
              <a:t>Click icon to add picture</a:t>
            </a:r>
            <a:endParaRPr lang="en-US" altLang="zh-CN" noProof="0" dirty="0"/>
          </a:p>
        </p:txBody>
      </p:sp>
      <p:pic>
        <p:nvPicPr>
          <p:cNvPr id="7" name="Shape 33">
            <a:extLst>
              <a:ext uri="{FF2B5EF4-FFF2-40B4-BE49-F238E27FC236}">
                <a16:creationId xmlns:a16="http://schemas.microsoft.com/office/drawing/2014/main" id="{78B6A20E-2402-E586-7E92-A2C0D0B854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52010" y="4038403"/>
            <a:ext cx="1438713" cy="1645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sp>
        <p:nvSpPr>
          <p:cNvPr id="3" name="Freeform: Shape 11">
            <a:extLst>
              <a:ext uri="{FF2B5EF4-FFF2-40B4-BE49-F238E27FC236}">
                <a16:creationId xmlns:a16="http://schemas.microsoft.com/office/drawing/2014/main" id="{20E24AA2-A4D8-FFB3-C801-0E57990B8CB6}"/>
              </a:ext>
            </a:extLst>
          </p:cNvPr>
          <p:cNvSpPr/>
          <p:nvPr userDrawn="1"/>
        </p:nvSpPr>
        <p:spPr>
          <a:xfrm>
            <a:off x="1360235" y="5541405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1FEC53F3-5030-5BCF-54CA-ABB14457C073}"/>
              </a:ext>
            </a:extLst>
          </p:cNvPr>
          <p:cNvSpPr/>
          <p:nvPr userDrawn="1"/>
        </p:nvSpPr>
        <p:spPr>
          <a:xfrm>
            <a:off x="5429027" y="393334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86721E85-C7DE-A05F-D33D-97CAF161E33A}"/>
              </a:ext>
            </a:extLst>
          </p:cNvPr>
          <p:cNvSpPr/>
          <p:nvPr userDrawn="1"/>
        </p:nvSpPr>
        <p:spPr>
          <a:xfrm>
            <a:off x="0" y="2860787"/>
            <a:ext cx="2004570" cy="3676532"/>
          </a:xfrm>
          <a:custGeom>
            <a:avLst/>
            <a:gdLst>
              <a:gd name="connsiteX0" fmla="*/ 417538 w 2004570"/>
              <a:gd name="connsiteY0" fmla="*/ 0 h 3676532"/>
              <a:gd name="connsiteX1" fmla="*/ 2004570 w 2004570"/>
              <a:gd name="connsiteY1" fmla="*/ 925683 h 3676532"/>
              <a:gd name="connsiteX2" fmla="*/ 2004570 w 2004570"/>
              <a:gd name="connsiteY2" fmla="*/ 2763949 h 3676532"/>
              <a:gd name="connsiteX3" fmla="*/ 413202 w 2004570"/>
              <a:gd name="connsiteY3" fmla="*/ 3676532 h 3676532"/>
              <a:gd name="connsiteX4" fmla="*/ 0 w 2004570"/>
              <a:gd name="connsiteY4" fmla="*/ 3439338 h 3676532"/>
              <a:gd name="connsiteX5" fmla="*/ 0 w 2004570"/>
              <a:gd name="connsiteY5" fmla="*/ 24107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04570" h="3676532">
                <a:moveTo>
                  <a:pt x="417538" y="0"/>
                </a:moveTo>
                <a:lnTo>
                  <a:pt x="2004570" y="925683"/>
                </a:lnTo>
                <a:lnTo>
                  <a:pt x="2004570" y="2763949"/>
                </a:lnTo>
                <a:lnTo>
                  <a:pt x="413202" y="3676532"/>
                </a:lnTo>
                <a:lnTo>
                  <a:pt x="0" y="3439338"/>
                </a:lnTo>
                <a:lnTo>
                  <a:pt x="0" y="24107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657773" y="5253270"/>
            <a:ext cx="1710765" cy="1621875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275432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5576" y="1499616"/>
            <a:ext cx="7955280" cy="1335024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FF81D2-C0B4-3B82-8DF6-D10CC07C441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465576" y="3108960"/>
            <a:ext cx="4572000" cy="3108960"/>
          </a:xfrm>
        </p:spPr>
        <p:txBody>
          <a:bodyPr/>
          <a:lstStyle>
            <a:lvl1pPr marL="512064" indent="-512064">
              <a:buFont typeface="+mj-lt"/>
              <a:buAutoNum type="arabicPeriod"/>
              <a:defRPr sz="1800"/>
            </a:lvl1pPr>
            <a:lvl2pPr marL="1097280" indent="-512064">
              <a:buFont typeface="+mj-lt"/>
              <a:buAutoNum type="alphaLcPeriod"/>
              <a:defRPr sz="1800"/>
            </a:lvl2pPr>
            <a:lvl3pPr marL="1645920" indent="-512064">
              <a:buFont typeface="+mj-lt"/>
              <a:buAutoNum type="romanLcPeriod"/>
              <a:defRPr sz="1800"/>
            </a:lvl3pPr>
            <a:lvl4pPr marL="2194560" indent="-512064">
              <a:buFont typeface="+mj-lt"/>
              <a:buAutoNum type="arabicParenR"/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190F721-56C7-251D-948D-117696095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00" y="3108960"/>
            <a:ext cx="3017520" cy="310896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94E8A0-C02C-2322-50C1-50080A793F84}"/>
              </a:ext>
            </a:extLst>
          </p:cNvPr>
          <p:cNvSpPr>
            <a:spLocks noGrp="1"/>
          </p:cNvSpPr>
          <p:nvPr>
            <p:ph type="ftr" sz="quarter" idx="41"/>
          </p:nvPr>
        </p:nvSpPr>
        <p:spPr>
          <a:xfrm>
            <a:off x="3465576" y="6217920"/>
            <a:ext cx="4114800" cy="365125"/>
          </a:xfrm>
        </p:spPr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2" name="Freeform: Shape 12">
            <a:extLst>
              <a:ext uri="{FF2B5EF4-FFF2-40B4-BE49-F238E27FC236}">
                <a16:creationId xmlns:a16="http://schemas.microsoft.com/office/drawing/2014/main" id="{0750FD92-E143-4402-D455-30DC417CBDBE}"/>
              </a:ext>
            </a:extLst>
          </p:cNvPr>
          <p:cNvSpPr/>
          <p:nvPr userDrawn="1"/>
        </p:nvSpPr>
        <p:spPr>
          <a:xfrm>
            <a:off x="1198465" y="958947"/>
            <a:ext cx="1544735" cy="174369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6B13E9E2-D67B-E75B-D60D-CE3782A4FC67}"/>
              </a:ext>
            </a:extLst>
          </p:cNvPr>
          <p:cNvSpPr/>
          <p:nvPr userDrawn="1"/>
        </p:nvSpPr>
        <p:spPr>
          <a:xfrm>
            <a:off x="326738" y="0"/>
            <a:ext cx="1544359" cy="1254845"/>
          </a:xfrm>
          <a:custGeom>
            <a:avLst/>
            <a:gdLst>
              <a:gd name="connsiteX0" fmla="*/ 0 w 1544359"/>
              <a:gd name="connsiteY0" fmla="*/ 0 h 1254845"/>
              <a:gd name="connsiteX1" fmla="*/ 1544359 w 1544359"/>
              <a:gd name="connsiteY1" fmla="*/ 0 h 1254845"/>
              <a:gd name="connsiteX2" fmla="*/ 1543519 w 1544359"/>
              <a:gd name="connsiteY2" fmla="*/ 822090 h 1254845"/>
              <a:gd name="connsiteX3" fmla="*/ 772206 w 1544359"/>
              <a:gd name="connsiteY3" fmla="*/ 1254845 h 1254845"/>
              <a:gd name="connsiteX4" fmla="*/ 0 w 1544359"/>
              <a:gd name="connsiteY4" fmla="*/ 822027 h 1254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44359" h="1254845">
                <a:moveTo>
                  <a:pt x="0" y="0"/>
                </a:moveTo>
                <a:lnTo>
                  <a:pt x="1544359" y="0"/>
                </a:lnTo>
                <a:lnTo>
                  <a:pt x="1543519" y="822090"/>
                </a:lnTo>
                <a:lnTo>
                  <a:pt x="772206" y="1254845"/>
                </a:lnTo>
                <a:lnTo>
                  <a:pt x="0" y="822027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Hexagon 21">
            <a:extLst>
              <a:ext uri="{FF2B5EF4-FFF2-40B4-BE49-F238E27FC236}">
                <a16:creationId xmlns:a16="http://schemas.microsoft.com/office/drawing/2014/main" id="{AA088CB3-68C2-8BF7-640B-511D7AD708D4}"/>
              </a:ext>
            </a:extLst>
          </p:cNvPr>
          <p:cNvSpPr/>
          <p:nvPr userDrawn="1"/>
        </p:nvSpPr>
        <p:spPr>
          <a:xfrm>
            <a:off x="2757266" y="2493385"/>
            <a:ext cx="1467568" cy="1305975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rgbClr val="D844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Hexagon 28">
            <a:extLst>
              <a:ext uri="{FF2B5EF4-FFF2-40B4-BE49-F238E27FC236}">
                <a16:creationId xmlns:a16="http://schemas.microsoft.com/office/drawing/2014/main" id="{E4EF439B-1CC3-CA39-B62A-E54F83ED70D2}"/>
              </a:ext>
            </a:extLst>
          </p:cNvPr>
          <p:cNvSpPr/>
          <p:nvPr userDrawn="1"/>
        </p:nvSpPr>
        <p:spPr>
          <a:xfrm>
            <a:off x="396269" y="251164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Hexagon 21">
            <a:extLst>
              <a:ext uri="{FF2B5EF4-FFF2-40B4-BE49-F238E27FC236}">
                <a16:creationId xmlns:a16="http://schemas.microsoft.com/office/drawing/2014/main" id="{A38FF139-88E9-67A9-6010-4EDFB851076B}"/>
              </a:ext>
            </a:extLst>
          </p:cNvPr>
          <p:cNvSpPr/>
          <p:nvPr userDrawn="1"/>
        </p:nvSpPr>
        <p:spPr>
          <a:xfrm>
            <a:off x="5150156" y="5261378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Hexagon 21">
            <a:extLst>
              <a:ext uri="{FF2B5EF4-FFF2-40B4-BE49-F238E27FC236}">
                <a16:creationId xmlns:a16="http://schemas.microsoft.com/office/drawing/2014/main" id="{99956147-4454-5EA6-FC9C-94C08EE35F28}"/>
              </a:ext>
            </a:extLst>
          </p:cNvPr>
          <p:cNvSpPr/>
          <p:nvPr userDrawn="1"/>
        </p:nvSpPr>
        <p:spPr>
          <a:xfrm>
            <a:off x="3948599" y="3206642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0" y="731520"/>
            <a:ext cx="5394960" cy="2103120"/>
          </a:xfrm>
        </p:spPr>
        <p:txBody>
          <a:bodyPr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35040" y="3108960"/>
            <a:ext cx="5394960" cy="1879791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429000"/>
            <a:ext cx="4206240" cy="2377440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3CCCCFD-E0FE-BDB7-CF9D-FCA345E6BA5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5394325" y="3429000"/>
            <a:ext cx="3475038" cy="2378075"/>
          </a:xfrm>
        </p:spPr>
        <p:txBody>
          <a:bodyPr anchor="ctr"/>
          <a:lstStyle>
            <a:lvl1pPr marL="347472"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24C8F37E-3F74-F3FA-C9D8-7083DF2BBECC}"/>
              </a:ext>
            </a:extLst>
          </p:cNvPr>
          <p:cNvSpPr/>
          <p:nvPr userDrawn="1"/>
        </p:nvSpPr>
        <p:spPr>
          <a:xfrm>
            <a:off x="7325349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FB905CE6-1C2F-E053-4D14-6B86F4EFDC10}"/>
              </a:ext>
            </a:extLst>
          </p:cNvPr>
          <p:cNvSpPr/>
          <p:nvPr userDrawn="1"/>
        </p:nvSpPr>
        <p:spPr>
          <a:xfrm>
            <a:off x="9416816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12">
            <a:extLst>
              <a:ext uri="{FF2B5EF4-FFF2-40B4-BE49-F238E27FC236}">
                <a16:creationId xmlns:a16="http://schemas.microsoft.com/office/drawing/2014/main" id="{0B2D3BF4-495E-23C2-9911-15BC9E0D8EA7}"/>
              </a:ext>
            </a:extLst>
          </p:cNvPr>
          <p:cNvSpPr/>
          <p:nvPr userDrawn="1"/>
        </p:nvSpPr>
        <p:spPr>
          <a:xfrm>
            <a:off x="1571157" y="505838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noProof="0" dirty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2629C19-89EB-BC19-9230-7F7675E16EFF}"/>
              </a:ext>
            </a:extLst>
          </p:cNvPr>
          <p:cNvSpPr/>
          <p:nvPr userDrawn="1"/>
        </p:nvSpPr>
        <p:spPr>
          <a:xfrm>
            <a:off x="521034" y="0"/>
            <a:ext cx="1911968" cy="866964"/>
          </a:xfrm>
          <a:custGeom>
            <a:avLst/>
            <a:gdLst>
              <a:gd name="connsiteX0" fmla="*/ 0 w 1911968"/>
              <a:gd name="connsiteY0" fmla="*/ 0 h 866964"/>
              <a:gd name="connsiteX1" fmla="*/ 1911968 w 1911968"/>
              <a:gd name="connsiteY1" fmla="*/ 0 h 866964"/>
              <a:gd name="connsiteX2" fmla="*/ 1911621 w 1911968"/>
              <a:gd name="connsiteY2" fmla="*/ 335832 h 866964"/>
              <a:gd name="connsiteX3" fmla="*/ 956364 w 1911968"/>
              <a:gd name="connsiteY3" fmla="*/ 866964 h 866964"/>
              <a:gd name="connsiteX4" fmla="*/ 0 w 1911968"/>
              <a:gd name="connsiteY4" fmla="*/ 335755 h 866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1968" h="866964">
                <a:moveTo>
                  <a:pt x="0" y="0"/>
                </a:moveTo>
                <a:lnTo>
                  <a:pt x="1911968" y="0"/>
                </a:lnTo>
                <a:lnTo>
                  <a:pt x="1911621" y="335832"/>
                </a:lnTo>
                <a:lnTo>
                  <a:pt x="956364" y="866964"/>
                </a:lnTo>
                <a:lnTo>
                  <a:pt x="0" y="335755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481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464" y="731520"/>
            <a:ext cx="5029200" cy="3291840"/>
          </a:xfrm>
        </p:spPr>
        <p:txBody>
          <a:bodyPr anchor="b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117336" y="4172084"/>
            <a:ext cx="4910328" cy="10058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2" name="Freeform: Shape 5">
            <a:extLst>
              <a:ext uri="{FF2B5EF4-FFF2-40B4-BE49-F238E27FC236}">
                <a16:creationId xmlns:a16="http://schemas.microsoft.com/office/drawing/2014/main" id="{B17C1EC9-3787-8D41-B5F1-BF16FD5C7ACB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Freeform: Shape 6">
            <a:extLst>
              <a:ext uri="{FF2B5EF4-FFF2-40B4-BE49-F238E27FC236}">
                <a16:creationId xmlns:a16="http://schemas.microsoft.com/office/drawing/2014/main" id="{E945D8B2-8BED-B43F-8D56-AB19D0D29970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noProof="0" dirty="0"/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3853EA5E-735A-20F3-684A-C0AD030EC2D4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75DB4848-0824-8316-ED27-44DF37AD6F3D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cxnSp>
        <p:nvCxnSpPr>
          <p:cNvPr id="7" name="Straight Connector 2">
            <a:extLst>
              <a:ext uri="{FF2B5EF4-FFF2-40B4-BE49-F238E27FC236}">
                <a16:creationId xmlns:a16="http://schemas.microsoft.com/office/drawing/2014/main" id="{8784B377-2FE4-4091-C29F-46938ECFA73E}"/>
              </a:ext>
            </a:extLst>
          </p:cNvPr>
          <p:cNvCxnSpPr/>
          <p:nvPr userDrawn="1"/>
        </p:nvCxnSpPr>
        <p:spPr>
          <a:xfrm>
            <a:off x="5998709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612047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E820F9CA-E84D-E159-524A-398712EC6AFE}"/>
              </a:ext>
            </a:extLst>
          </p:cNvPr>
          <p:cNvGrpSpPr/>
          <p:nvPr userDrawn="1"/>
        </p:nvGrpSpPr>
        <p:grpSpPr>
          <a:xfrm>
            <a:off x="879765" y="-10376"/>
            <a:ext cx="10794247" cy="1864808"/>
            <a:chOff x="879765" y="-10376"/>
            <a:chExt cx="10794247" cy="1864808"/>
          </a:xfrm>
        </p:grpSpPr>
        <p:sp>
          <p:nvSpPr>
            <p:cNvPr id="12" name="Freeform: Shape 12">
              <a:extLst>
                <a:ext uri="{FF2B5EF4-FFF2-40B4-BE49-F238E27FC236}">
                  <a16:creationId xmlns:a16="http://schemas.microsoft.com/office/drawing/2014/main" id="{7674207A-3643-0D40-E3B5-F11FCACBAA74}"/>
                </a:ext>
              </a:extLst>
            </p:cNvPr>
            <p:cNvSpPr/>
            <p:nvPr/>
          </p:nvSpPr>
          <p:spPr>
            <a:xfrm>
              <a:off x="8893126" y="35193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noFill/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7" name="Freeform: Shape 12">
              <a:extLst>
                <a:ext uri="{FF2B5EF4-FFF2-40B4-BE49-F238E27FC236}">
                  <a16:creationId xmlns:a16="http://schemas.microsoft.com/office/drawing/2014/main" id="{9619B847-88FE-63C2-96AC-161C08F5934F}"/>
                </a:ext>
              </a:extLst>
            </p:cNvPr>
            <p:cNvSpPr/>
            <p:nvPr/>
          </p:nvSpPr>
          <p:spPr>
            <a:xfrm>
              <a:off x="5985740" y="345168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228172F9-6711-D31B-2F7B-A4ECDEAB360C}"/>
                </a:ext>
              </a:extLst>
            </p:cNvPr>
            <p:cNvSpPr/>
            <p:nvPr/>
          </p:nvSpPr>
          <p:spPr>
            <a:xfrm>
              <a:off x="5255120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1732E38F-F657-48F0-5783-63C7EDB52F87}"/>
                </a:ext>
              </a:extLst>
            </p:cNvPr>
            <p:cNvSpPr/>
            <p:nvPr/>
          </p:nvSpPr>
          <p:spPr>
            <a:xfrm>
              <a:off x="6710252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0" name="Freeform: Shape 12">
              <a:extLst>
                <a:ext uri="{FF2B5EF4-FFF2-40B4-BE49-F238E27FC236}">
                  <a16:creationId xmlns:a16="http://schemas.microsoft.com/office/drawing/2014/main" id="{601F8F38-CEFA-8374-19C9-69BA4F7D10DF}"/>
                </a:ext>
              </a:extLst>
            </p:cNvPr>
            <p:cNvSpPr/>
            <p:nvPr/>
          </p:nvSpPr>
          <p:spPr>
            <a:xfrm>
              <a:off x="1610385" y="35193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0659428E-002A-3B5E-D9E8-A2B206826D40}"/>
                </a:ext>
              </a:extLst>
            </p:cNvPr>
            <p:cNvSpPr/>
            <p:nvPr/>
          </p:nvSpPr>
          <p:spPr>
            <a:xfrm>
              <a:off x="879765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3F6BB30-EA63-53B6-1493-0B0220BC1FF8}"/>
                </a:ext>
              </a:extLst>
            </p:cNvPr>
            <p:cNvSpPr/>
            <p:nvPr/>
          </p:nvSpPr>
          <p:spPr>
            <a:xfrm>
              <a:off x="2336512" y="-10376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3B6E5B6F-28D6-E7F3-B009-0B5623E38F22}"/>
                </a:ext>
              </a:extLst>
            </p:cNvPr>
            <p:cNvSpPr/>
            <p:nvPr/>
          </p:nvSpPr>
          <p:spPr>
            <a:xfrm>
              <a:off x="8160084" y="-10376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4817D92F-B8AA-2300-DC90-9AA1D5E54408}"/>
                </a:ext>
              </a:extLst>
            </p:cNvPr>
            <p:cNvSpPr/>
            <p:nvPr/>
          </p:nvSpPr>
          <p:spPr>
            <a:xfrm>
              <a:off x="9615216" y="0"/>
              <a:ext cx="1330247" cy="603188"/>
            </a:xfrm>
            <a:custGeom>
              <a:avLst/>
              <a:gdLst>
                <a:gd name="connsiteX0" fmla="*/ 0 w 1911968"/>
                <a:gd name="connsiteY0" fmla="*/ 0 h 866964"/>
                <a:gd name="connsiteX1" fmla="*/ 1911968 w 1911968"/>
                <a:gd name="connsiteY1" fmla="*/ 0 h 866964"/>
                <a:gd name="connsiteX2" fmla="*/ 1911621 w 1911968"/>
                <a:gd name="connsiteY2" fmla="*/ 335832 h 866964"/>
                <a:gd name="connsiteX3" fmla="*/ 956364 w 1911968"/>
                <a:gd name="connsiteY3" fmla="*/ 866964 h 866964"/>
                <a:gd name="connsiteX4" fmla="*/ 0 w 1911968"/>
                <a:gd name="connsiteY4" fmla="*/ 335755 h 866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11968" h="866964">
                  <a:moveTo>
                    <a:pt x="0" y="0"/>
                  </a:moveTo>
                  <a:lnTo>
                    <a:pt x="1911968" y="0"/>
                  </a:lnTo>
                  <a:lnTo>
                    <a:pt x="1911621" y="335832"/>
                  </a:lnTo>
                  <a:lnTo>
                    <a:pt x="956364" y="866964"/>
                  </a:lnTo>
                  <a:lnTo>
                    <a:pt x="0" y="33575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2">
              <a:extLst>
                <a:ext uri="{FF2B5EF4-FFF2-40B4-BE49-F238E27FC236}">
                  <a16:creationId xmlns:a16="http://schemas.microsoft.com/office/drawing/2014/main" id="{F40AC1C2-6632-AEFE-E7DF-2E1BB06D857A}"/>
                </a:ext>
              </a:extLst>
            </p:cNvPr>
            <p:cNvSpPr/>
            <p:nvPr/>
          </p:nvSpPr>
          <p:spPr>
            <a:xfrm>
              <a:off x="10342958" y="320527"/>
              <a:ext cx="1331054" cy="1502495"/>
            </a:xfrm>
            <a:custGeom>
              <a:avLst/>
              <a:gdLst>
                <a:gd name="connsiteX0" fmla="*/ 2187388 w 4398682"/>
                <a:gd name="connsiteY0" fmla="*/ 0 h 5032188"/>
                <a:gd name="connsiteX1" fmla="*/ 4386729 w 4398682"/>
                <a:gd name="connsiteY1" fmla="*/ 1261035 h 5032188"/>
                <a:gd name="connsiteX2" fmla="*/ 4398682 w 4398682"/>
                <a:gd name="connsiteY2" fmla="*/ 3789083 h 5032188"/>
                <a:gd name="connsiteX3" fmla="*/ 2193365 w 4398682"/>
                <a:gd name="connsiteY3" fmla="*/ 5032188 h 5032188"/>
                <a:gd name="connsiteX4" fmla="*/ 0 w 4398682"/>
                <a:gd name="connsiteY4" fmla="*/ 3783106 h 5032188"/>
                <a:gd name="connsiteX5" fmla="*/ 0 w 4398682"/>
                <a:gd name="connsiteY5" fmla="*/ 1267012 h 5032188"/>
                <a:gd name="connsiteX6" fmla="*/ 2187388 w 4398682"/>
                <a:gd name="connsiteY6" fmla="*/ 0 h 5032188"/>
                <a:gd name="connsiteX0" fmla="*/ 2187388 w 4387647"/>
                <a:gd name="connsiteY0" fmla="*/ 0 h 5032188"/>
                <a:gd name="connsiteX1" fmla="*/ 4386729 w 4387647"/>
                <a:gd name="connsiteY1" fmla="*/ 1261035 h 5032188"/>
                <a:gd name="connsiteX2" fmla="*/ 4384192 w 4387647"/>
                <a:gd name="connsiteY2" fmla="*/ 3783287 h 5032188"/>
                <a:gd name="connsiteX3" fmla="*/ 2193365 w 4387647"/>
                <a:gd name="connsiteY3" fmla="*/ 5032188 h 5032188"/>
                <a:gd name="connsiteX4" fmla="*/ 0 w 4387647"/>
                <a:gd name="connsiteY4" fmla="*/ 3783106 h 5032188"/>
                <a:gd name="connsiteX5" fmla="*/ 0 w 4387647"/>
                <a:gd name="connsiteY5" fmla="*/ 1267012 h 5032188"/>
                <a:gd name="connsiteX6" fmla="*/ 2187388 w 4387647"/>
                <a:gd name="connsiteY6" fmla="*/ 0 h 5032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87647" h="5032188">
                  <a:moveTo>
                    <a:pt x="2187388" y="0"/>
                  </a:moveTo>
                  <a:lnTo>
                    <a:pt x="4386729" y="1261035"/>
                  </a:lnTo>
                  <a:cubicBezTo>
                    <a:pt x="4390713" y="2103718"/>
                    <a:pt x="4380208" y="2940604"/>
                    <a:pt x="4384192" y="3783287"/>
                  </a:cubicBezTo>
                  <a:lnTo>
                    <a:pt x="2193365" y="5032188"/>
                  </a:lnTo>
                  <a:lnTo>
                    <a:pt x="0" y="3783106"/>
                  </a:lnTo>
                  <a:lnTo>
                    <a:pt x="0" y="1267012"/>
                  </a:lnTo>
                  <a:lnTo>
                    <a:pt x="2187388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sz="1800" noProof="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487168"/>
            <a:ext cx="4572000" cy="3383280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7920" y="2487168"/>
            <a:ext cx="5029200" cy="33832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78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3200400"/>
            <a:ext cx="5029200" cy="2743200"/>
          </a:xfrm>
        </p:spPr>
        <p:txBody>
          <a:bodyPr anchor="t">
            <a:normAutofit/>
          </a:bodyPr>
          <a:lstStyle>
            <a:lvl1pPr>
              <a:defRPr sz="48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10" name="Picture Placeholder 31">
            <a:extLst>
              <a:ext uri="{FF2B5EF4-FFF2-40B4-BE49-F238E27FC236}">
                <a16:creationId xmlns:a16="http://schemas.microsoft.com/office/drawing/2014/main" id="{373D33A6-83B0-5538-2873-8856E4E60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504265" y="3029080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accent5">
              <a:alpha val="30000"/>
            </a:schemeClr>
          </a:solidFill>
        </p:spPr>
      </p:pic>
      <p:sp>
        <p:nvSpPr>
          <p:cNvPr id="7" name="Content placeholder 47">
            <a:extLst>
              <a:ext uri="{FF2B5EF4-FFF2-40B4-BE49-F238E27FC236}">
                <a16:creationId xmlns:a16="http://schemas.microsoft.com/office/drawing/2014/main" id="{3944D979-8121-82AA-A130-38072F1EA83F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261872" y="2240280"/>
            <a:ext cx="5029200" cy="760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0">
                <a:solidFill>
                  <a:schemeClr val="bg1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text styles</a:t>
            </a:r>
          </a:p>
        </p:txBody>
      </p:sp>
      <p:sp>
        <p:nvSpPr>
          <p:cNvPr id="5" name="Freeform: Shape 25">
            <a:extLst>
              <a:ext uri="{FF2B5EF4-FFF2-40B4-BE49-F238E27FC236}">
                <a16:creationId xmlns:a16="http://schemas.microsoft.com/office/drawing/2014/main" id="{8A1DBD66-3066-DF70-EF94-95DF0D7A6503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: Shape 11">
            <a:extLst>
              <a:ext uri="{FF2B5EF4-FFF2-40B4-BE49-F238E27FC236}">
                <a16:creationId xmlns:a16="http://schemas.microsoft.com/office/drawing/2014/main" id="{D2CC929C-40BF-4EF5-7910-7F657CAF8CA9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cxnSp>
        <p:nvCxnSpPr>
          <p:cNvPr id="9" name="Straight Connector 2">
            <a:extLst>
              <a:ext uri="{FF2B5EF4-FFF2-40B4-BE49-F238E27FC236}">
                <a16:creationId xmlns:a16="http://schemas.microsoft.com/office/drawing/2014/main" id="{66E94398-47F0-267C-6791-5C30B1CEF496}"/>
              </a:ext>
            </a:extLst>
          </p:cNvPr>
          <p:cNvCxnSpPr/>
          <p:nvPr userDrawn="1"/>
        </p:nvCxnSpPr>
        <p:spPr>
          <a:xfrm>
            <a:off x="1142663" y="2282891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7779262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4663440" cy="17373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7A93C-2947-B6E4-C693-7C485DDC0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0" y="731520"/>
            <a:ext cx="5486400" cy="17373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A3F288-990F-014E-F099-1E3091477CA7}"/>
              </a:ext>
            </a:extLst>
          </p:cNvPr>
          <p:cNvSpPr>
            <a:spLocks noGrp="1"/>
          </p:cNvSpPr>
          <p:nvPr>
            <p:ph idx="30"/>
          </p:nvPr>
        </p:nvSpPr>
        <p:spPr>
          <a:xfrm>
            <a:off x="914400" y="2743200"/>
            <a:ext cx="8348472" cy="337413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3931920" cy="210312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17990C-ED42-30BE-0501-F9C5B4A48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08960"/>
            <a:ext cx="3931920" cy="26517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AC62875-1B1B-E814-6549-162A8DBF8929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5745002" y="0"/>
            <a:ext cx="6446999" cy="6858000"/>
          </a:xfrm>
          <a:custGeom>
            <a:avLst/>
            <a:gdLst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03802" y="480395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Freeform: Shape 19">
            <a:extLst>
              <a:ext uri="{FF2B5EF4-FFF2-40B4-BE49-F238E27FC236}">
                <a16:creationId xmlns:a16="http://schemas.microsoft.com/office/drawing/2014/main" id="{9D307BA6-8A60-85D7-CC8B-894256DC4B90}"/>
              </a:ext>
            </a:extLst>
          </p:cNvPr>
          <p:cNvSpPr/>
          <p:nvPr userDrawn="1"/>
        </p:nvSpPr>
        <p:spPr>
          <a:xfrm>
            <a:off x="8517470" y="2248218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>
            <a:off x="9578882" y="460803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>
            <a:off x="9522496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>
            <a:off x="11034052" y="3709992"/>
            <a:ext cx="117318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60704"/>
            <a:ext cx="7132320" cy="1773936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34C76-4814-6AFA-CEFD-F82B9ED9B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08960"/>
            <a:ext cx="3291840" cy="2651760"/>
          </a:xfrm>
        </p:spPr>
        <p:txBody>
          <a:bodyPr/>
          <a:lstStyle>
            <a:lvl1pPr marL="0" indent="0">
              <a:buNone/>
              <a:defRPr sz="1800"/>
            </a:lvl1pPr>
            <a:lvl2pPr marL="347472">
              <a:defRPr sz="1800"/>
            </a:lvl2pPr>
            <a:lvl3pPr marL="731520">
              <a:defRPr sz="1800"/>
            </a:lvl3pPr>
            <a:lvl4pPr marL="109728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2F254A-B4C7-D072-FEB9-22F9A2B0CA64}"/>
              </a:ext>
            </a:extLst>
          </p:cNvPr>
          <p:cNvSpPr>
            <a:spLocks noGrp="1"/>
          </p:cNvSpPr>
          <p:nvPr>
            <p:ph idx="56"/>
          </p:nvPr>
        </p:nvSpPr>
        <p:spPr>
          <a:xfrm>
            <a:off x="4754880" y="3108960"/>
            <a:ext cx="3291840" cy="2651760"/>
          </a:xfrm>
        </p:spPr>
        <p:txBody>
          <a:bodyPr/>
          <a:lstStyle>
            <a:lvl1pPr marL="0" indent="0">
              <a:buNone/>
              <a:defRPr sz="1800"/>
            </a:lvl1pPr>
            <a:lvl2pPr marL="347472">
              <a:defRPr sz="1800"/>
            </a:lvl2pPr>
            <a:lvl3pPr marL="731520">
              <a:defRPr sz="1800"/>
            </a:lvl3pPr>
            <a:lvl4pPr marL="109728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DBF4DF-D0B4-1DA6-0271-5D4033A9C19C}"/>
              </a:ext>
            </a:extLst>
          </p:cNvPr>
          <p:cNvSpPr>
            <a:spLocks noGrp="1"/>
          </p:cNvSpPr>
          <p:nvPr>
            <p:ph type="ftr" sz="quarter" idx="57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31520"/>
            <a:ext cx="4389120" cy="2103120"/>
          </a:xfrm>
        </p:spPr>
        <p:txBody>
          <a:bodyPr anchor="b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03123E-E3E0-5E2A-E1FB-EC28A2C68EEB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14400" y="3108960"/>
            <a:ext cx="4389120" cy="192024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0A6B95-C59B-C125-7957-8C41B378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2160" y="731520"/>
            <a:ext cx="5367528" cy="52120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8CD2E87-8426-FC12-6665-A6E2F64FEA93}"/>
              </a:ext>
            </a:extLst>
          </p:cNvPr>
          <p:cNvSpPr>
            <a:spLocks noChangeAspect="1"/>
          </p:cNvSpPr>
          <p:nvPr userDrawn="1"/>
        </p:nvSpPr>
        <p:spPr>
          <a:xfrm flipH="1">
            <a:off x="-9525" y="5039331"/>
            <a:ext cx="986377" cy="128016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D35CF771-1335-6C94-6AA8-AF68EADDDF00}"/>
              </a:ext>
            </a:extLst>
          </p:cNvPr>
          <p:cNvSpPr/>
          <p:nvPr userDrawn="1"/>
        </p:nvSpPr>
        <p:spPr>
          <a:xfrm>
            <a:off x="1140014" y="5142797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bg2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39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1" r:id="rId2"/>
    <p:sldLayoutId id="2147483674" r:id="rId3"/>
    <p:sldLayoutId id="2147483670" r:id="rId4"/>
    <p:sldLayoutId id="2147483669" r:id="rId5"/>
    <p:sldLayoutId id="2147483655" r:id="rId6"/>
    <p:sldLayoutId id="2147483651" r:id="rId7"/>
    <p:sldLayoutId id="2147483662" r:id="rId8"/>
    <p:sldLayoutId id="2147483672" r:id="rId9"/>
    <p:sldLayoutId id="2147483673" r:id="rId10"/>
    <p:sldLayoutId id="2147483653" r:id="rId11"/>
    <p:sldLayoutId id="2147483663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>
          <p15:clr>
            <a:srgbClr val="F26B43"/>
          </p15:clr>
        </p15:guide>
        <p15:guide id="2" pos="3840">
          <p15:clr>
            <a:srgbClr val="F26B43"/>
          </p15:clr>
        </p15:guide>
        <p15:guide id="3" pos="5640">
          <p15:clr>
            <a:srgbClr val="F26B43"/>
          </p15:clr>
        </p15:guide>
        <p15:guide id="4" pos="1656">
          <p15:clr>
            <a:srgbClr val="F26B43"/>
          </p15:clr>
        </p15:guide>
        <p15:guide id="5" pos="5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hyperlink" Target="mailto:inbox.rakshitpandey@gmail.com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hyperlink" Target="https://linkedin.com/in/pandey-rakshit/" TargetMode="Externa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417" y="1287852"/>
            <a:ext cx="5958349" cy="926199"/>
          </a:xfrm>
        </p:spPr>
        <p:txBody>
          <a:bodyPr lIns="0" anchor="b" anchorCtr="0">
            <a:normAutofit/>
          </a:bodyPr>
          <a:lstStyle/>
          <a:p>
            <a:r>
              <a:rPr lang="en-US" altLang="zh-CN" b="0" dirty="0"/>
              <a:t>AirBnb NYC Analysis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758022" y="2334442"/>
            <a:ext cx="5187137" cy="488406"/>
          </a:xfrm>
        </p:spPr>
        <p:txBody>
          <a:bodyPr>
            <a:normAutofit fontScale="77500" lnSpcReduction="20000"/>
          </a:bodyPr>
          <a:lstStyle/>
          <a:p>
            <a:pPr algn="ctr">
              <a:lnSpc>
                <a:spcPct val="170000"/>
              </a:lnSpc>
            </a:pP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A Comprehensive Analysis for Strategic Insights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E056FC7F-5A4B-0EC4-8AD7-81B83B6C5415}"/>
              </a:ext>
            </a:extLst>
          </p:cNvPr>
          <p:cNvSpPr/>
          <p:nvPr/>
        </p:nvSpPr>
        <p:spPr>
          <a:xfrm>
            <a:off x="7986294" y="2535562"/>
            <a:ext cx="2833289" cy="3034586"/>
          </a:xfrm>
          <a:custGeom>
            <a:avLst/>
            <a:gdLst>
              <a:gd name="connsiteX0" fmla="*/ 2786313 w 2833289"/>
              <a:gd name="connsiteY0" fmla="*/ 2133288 h 3034586"/>
              <a:gd name="connsiteX1" fmla="*/ 2773345 w 2833289"/>
              <a:gd name="connsiteY1" fmla="*/ 2094383 h 3034586"/>
              <a:gd name="connsiteX2" fmla="*/ 2740928 w 2833289"/>
              <a:gd name="connsiteY2" fmla="*/ 2023057 h 3034586"/>
              <a:gd name="connsiteX3" fmla="*/ 2708510 w 2833289"/>
              <a:gd name="connsiteY3" fmla="*/ 1951732 h 3034586"/>
              <a:gd name="connsiteX4" fmla="*/ 2669609 w 2833289"/>
              <a:gd name="connsiteY4" fmla="*/ 1873922 h 3034586"/>
              <a:gd name="connsiteX5" fmla="*/ 2663125 w 2833289"/>
              <a:gd name="connsiteY5" fmla="*/ 1867438 h 3034586"/>
              <a:gd name="connsiteX6" fmla="*/ 2008285 w 2833289"/>
              <a:gd name="connsiteY6" fmla="*/ 525217 h 3034586"/>
              <a:gd name="connsiteX7" fmla="*/ 2001801 w 2833289"/>
              <a:gd name="connsiteY7" fmla="*/ 505764 h 3034586"/>
              <a:gd name="connsiteX8" fmla="*/ 1930482 w 2833289"/>
              <a:gd name="connsiteY8" fmla="*/ 363113 h 3034586"/>
              <a:gd name="connsiteX9" fmla="*/ 1917515 w 2833289"/>
              <a:gd name="connsiteY9" fmla="*/ 350145 h 3034586"/>
              <a:gd name="connsiteX10" fmla="*/ 1813778 w 2833289"/>
              <a:gd name="connsiteY10" fmla="*/ 194525 h 3034586"/>
              <a:gd name="connsiteX11" fmla="*/ 1411797 w 2833289"/>
              <a:gd name="connsiteY11" fmla="*/ 0 h 3034586"/>
              <a:gd name="connsiteX12" fmla="*/ 1009815 w 2833289"/>
              <a:gd name="connsiteY12" fmla="*/ 188041 h 3034586"/>
              <a:gd name="connsiteX13" fmla="*/ 899595 w 2833289"/>
              <a:gd name="connsiteY13" fmla="*/ 356629 h 3034586"/>
              <a:gd name="connsiteX14" fmla="*/ 828276 w 2833289"/>
              <a:gd name="connsiteY14" fmla="*/ 499280 h 3034586"/>
              <a:gd name="connsiteX15" fmla="*/ 821792 w 2833289"/>
              <a:gd name="connsiteY15" fmla="*/ 518733 h 3034586"/>
              <a:gd name="connsiteX16" fmla="*/ 160468 w 2833289"/>
              <a:gd name="connsiteY16" fmla="*/ 1860953 h 3034586"/>
              <a:gd name="connsiteX17" fmla="*/ 153985 w 2833289"/>
              <a:gd name="connsiteY17" fmla="*/ 1867438 h 3034586"/>
              <a:gd name="connsiteX18" fmla="*/ 121567 w 2833289"/>
              <a:gd name="connsiteY18" fmla="*/ 1945248 h 3034586"/>
              <a:gd name="connsiteX19" fmla="*/ 89149 w 2833289"/>
              <a:gd name="connsiteY19" fmla="*/ 2016573 h 3034586"/>
              <a:gd name="connsiteX20" fmla="*/ 43764 w 2833289"/>
              <a:gd name="connsiteY20" fmla="*/ 2126804 h 3034586"/>
              <a:gd name="connsiteX21" fmla="*/ 4863 w 2833289"/>
              <a:gd name="connsiteY21" fmla="*/ 2463980 h 3034586"/>
              <a:gd name="connsiteX22" fmla="*/ 413327 w 2833289"/>
              <a:gd name="connsiteY22" fmla="*/ 2982713 h 3034586"/>
              <a:gd name="connsiteX23" fmla="*/ 666186 w 2833289"/>
              <a:gd name="connsiteY23" fmla="*/ 3034586 h 3034586"/>
              <a:gd name="connsiteX24" fmla="*/ 750473 w 2833289"/>
              <a:gd name="connsiteY24" fmla="*/ 3028102 h 3034586"/>
              <a:gd name="connsiteX25" fmla="*/ 1061684 w 2833289"/>
              <a:gd name="connsiteY25" fmla="*/ 2924356 h 3034586"/>
              <a:gd name="connsiteX26" fmla="*/ 1418280 w 2833289"/>
              <a:gd name="connsiteY26" fmla="*/ 2632568 h 3034586"/>
              <a:gd name="connsiteX27" fmla="*/ 1774876 w 2833289"/>
              <a:gd name="connsiteY27" fmla="*/ 2924356 h 3034586"/>
              <a:gd name="connsiteX28" fmla="*/ 2086088 w 2833289"/>
              <a:gd name="connsiteY28" fmla="*/ 3028102 h 3034586"/>
              <a:gd name="connsiteX29" fmla="*/ 2170374 w 2833289"/>
              <a:gd name="connsiteY29" fmla="*/ 3034586 h 3034586"/>
              <a:gd name="connsiteX30" fmla="*/ 2423233 w 2833289"/>
              <a:gd name="connsiteY30" fmla="*/ 2982713 h 3034586"/>
              <a:gd name="connsiteX31" fmla="*/ 2831698 w 2833289"/>
              <a:gd name="connsiteY31" fmla="*/ 2463980 h 3034586"/>
              <a:gd name="connsiteX32" fmla="*/ 2786313 w 2833289"/>
              <a:gd name="connsiteY32" fmla="*/ 2133288 h 3034586"/>
              <a:gd name="connsiteX33" fmla="*/ 1133003 w 2833289"/>
              <a:gd name="connsiteY33" fmla="*/ 1569166 h 3034586"/>
              <a:gd name="connsiteX34" fmla="*/ 1171905 w 2833289"/>
              <a:gd name="connsiteY34" fmla="*/ 1458936 h 3034586"/>
              <a:gd name="connsiteX35" fmla="*/ 1405313 w 2833289"/>
              <a:gd name="connsiteY35" fmla="*/ 1342221 h 3034586"/>
              <a:gd name="connsiteX36" fmla="*/ 1638721 w 2833289"/>
              <a:gd name="connsiteY36" fmla="*/ 1458936 h 3034586"/>
              <a:gd name="connsiteX37" fmla="*/ 1684106 w 2833289"/>
              <a:gd name="connsiteY37" fmla="*/ 1569166 h 3034586"/>
              <a:gd name="connsiteX38" fmla="*/ 1677623 w 2833289"/>
              <a:gd name="connsiteY38" fmla="*/ 1737754 h 3034586"/>
              <a:gd name="connsiteX39" fmla="*/ 1405313 w 2833289"/>
              <a:gd name="connsiteY39" fmla="*/ 2250003 h 3034586"/>
              <a:gd name="connsiteX40" fmla="*/ 1133003 w 2833289"/>
              <a:gd name="connsiteY40" fmla="*/ 1737754 h 3034586"/>
              <a:gd name="connsiteX41" fmla="*/ 1133003 w 2833289"/>
              <a:gd name="connsiteY41" fmla="*/ 1569166 h 3034586"/>
              <a:gd name="connsiteX42" fmla="*/ 1930482 w 2833289"/>
              <a:gd name="connsiteY42" fmla="*/ 1802596 h 3034586"/>
              <a:gd name="connsiteX43" fmla="*/ 1943449 w 2833289"/>
              <a:gd name="connsiteY43" fmla="*/ 1536746 h 3034586"/>
              <a:gd name="connsiteX44" fmla="*/ 1859163 w 2833289"/>
              <a:gd name="connsiteY44" fmla="*/ 1322768 h 3034586"/>
              <a:gd name="connsiteX45" fmla="*/ 1411797 w 2833289"/>
              <a:gd name="connsiteY45" fmla="*/ 1095823 h 3034586"/>
              <a:gd name="connsiteX46" fmla="*/ 964431 w 2833289"/>
              <a:gd name="connsiteY46" fmla="*/ 1322768 h 3034586"/>
              <a:gd name="connsiteX47" fmla="*/ 880144 w 2833289"/>
              <a:gd name="connsiteY47" fmla="*/ 1536746 h 3034586"/>
              <a:gd name="connsiteX48" fmla="*/ 893111 w 2833289"/>
              <a:gd name="connsiteY48" fmla="*/ 1802596 h 3034586"/>
              <a:gd name="connsiteX49" fmla="*/ 1243224 w 2833289"/>
              <a:gd name="connsiteY49" fmla="*/ 2457496 h 3034586"/>
              <a:gd name="connsiteX50" fmla="*/ 932013 w 2833289"/>
              <a:gd name="connsiteY50" fmla="*/ 2723347 h 3034586"/>
              <a:gd name="connsiteX51" fmla="*/ 718055 w 2833289"/>
              <a:gd name="connsiteY51" fmla="*/ 2794672 h 3034586"/>
              <a:gd name="connsiteX52" fmla="*/ 504097 w 2833289"/>
              <a:gd name="connsiteY52" fmla="*/ 2768736 h 3034586"/>
              <a:gd name="connsiteX53" fmla="*/ 251238 w 2833289"/>
              <a:gd name="connsiteY53" fmla="*/ 2444528 h 3034586"/>
              <a:gd name="connsiteX54" fmla="*/ 283656 w 2833289"/>
              <a:gd name="connsiteY54" fmla="*/ 2217582 h 3034586"/>
              <a:gd name="connsiteX55" fmla="*/ 309590 w 2833289"/>
              <a:gd name="connsiteY55" fmla="*/ 2159225 h 3034586"/>
              <a:gd name="connsiteX56" fmla="*/ 322557 w 2833289"/>
              <a:gd name="connsiteY56" fmla="*/ 2126804 h 3034586"/>
              <a:gd name="connsiteX57" fmla="*/ 387393 w 2833289"/>
              <a:gd name="connsiteY57" fmla="*/ 1977668 h 3034586"/>
              <a:gd name="connsiteX58" fmla="*/ 387393 w 2833289"/>
              <a:gd name="connsiteY58" fmla="*/ 1971184 h 3034586"/>
              <a:gd name="connsiteX59" fmla="*/ 1042233 w 2833289"/>
              <a:gd name="connsiteY59" fmla="*/ 635448 h 3034586"/>
              <a:gd name="connsiteX60" fmla="*/ 1048717 w 2833289"/>
              <a:gd name="connsiteY60" fmla="*/ 615995 h 3034586"/>
              <a:gd name="connsiteX61" fmla="*/ 1087618 w 2833289"/>
              <a:gd name="connsiteY61" fmla="*/ 544669 h 3034586"/>
              <a:gd name="connsiteX62" fmla="*/ 1126520 w 2833289"/>
              <a:gd name="connsiteY62" fmla="*/ 473344 h 3034586"/>
              <a:gd name="connsiteX63" fmla="*/ 1204322 w 2833289"/>
              <a:gd name="connsiteY63" fmla="*/ 350145 h 3034586"/>
              <a:gd name="connsiteX64" fmla="*/ 1418280 w 2833289"/>
              <a:gd name="connsiteY64" fmla="*/ 252882 h 3034586"/>
              <a:gd name="connsiteX65" fmla="*/ 1632238 w 2833289"/>
              <a:gd name="connsiteY65" fmla="*/ 350145 h 3034586"/>
              <a:gd name="connsiteX66" fmla="*/ 1710041 w 2833289"/>
              <a:gd name="connsiteY66" fmla="*/ 473344 h 3034586"/>
              <a:gd name="connsiteX67" fmla="*/ 1742458 w 2833289"/>
              <a:gd name="connsiteY67" fmla="*/ 544669 h 3034586"/>
              <a:gd name="connsiteX68" fmla="*/ 1774876 w 2833289"/>
              <a:gd name="connsiteY68" fmla="*/ 609511 h 3034586"/>
              <a:gd name="connsiteX69" fmla="*/ 1781360 w 2833289"/>
              <a:gd name="connsiteY69" fmla="*/ 628963 h 3034586"/>
              <a:gd name="connsiteX70" fmla="*/ 2429717 w 2833289"/>
              <a:gd name="connsiteY70" fmla="*/ 1958216 h 3034586"/>
              <a:gd name="connsiteX71" fmla="*/ 2436200 w 2833289"/>
              <a:gd name="connsiteY71" fmla="*/ 1971184 h 3034586"/>
              <a:gd name="connsiteX72" fmla="*/ 2468618 w 2833289"/>
              <a:gd name="connsiteY72" fmla="*/ 2042510 h 3034586"/>
              <a:gd name="connsiteX73" fmla="*/ 2501036 w 2833289"/>
              <a:gd name="connsiteY73" fmla="*/ 2113836 h 3034586"/>
              <a:gd name="connsiteX74" fmla="*/ 2514003 w 2833289"/>
              <a:gd name="connsiteY74" fmla="*/ 2146257 h 3034586"/>
              <a:gd name="connsiteX75" fmla="*/ 2539937 w 2833289"/>
              <a:gd name="connsiteY75" fmla="*/ 2204614 h 3034586"/>
              <a:gd name="connsiteX76" fmla="*/ 2559388 w 2833289"/>
              <a:gd name="connsiteY76" fmla="*/ 2418591 h 3034586"/>
              <a:gd name="connsiteX77" fmla="*/ 2306529 w 2833289"/>
              <a:gd name="connsiteY77" fmla="*/ 2742799 h 3034586"/>
              <a:gd name="connsiteX78" fmla="*/ 2099055 w 2833289"/>
              <a:gd name="connsiteY78" fmla="*/ 2768736 h 3034586"/>
              <a:gd name="connsiteX79" fmla="*/ 1885097 w 2833289"/>
              <a:gd name="connsiteY79" fmla="*/ 2697410 h 3034586"/>
              <a:gd name="connsiteX80" fmla="*/ 1573886 w 2833289"/>
              <a:gd name="connsiteY80" fmla="*/ 2431559 h 3034586"/>
              <a:gd name="connsiteX81" fmla="*/ 1930482 w 2833289"/>
              <a:gd name="connsiteY81" fmla="*/ 1802596 h 3034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2833289" h="3034586">
                <a:moveTo>
                  <a:pt x="2786313" y="2133288"/>
                </a:moveTo>
                <a:lnTo>
                  <a:pt x="2773345" y="2094383"/>
                </a:lnTo>
                <a:cubicBezTo>
                  <a:pt x="2760378" y="2068447"/>
                  <a:pt x="2753895" y="2042510"/>
                  <a:pt x="2740928" y="2023057"/>
                </a:cubicBezTo>
                <a:cubicBezTo>
                  <a:pt x="2727960" y="1997121"/>
                  <a:pt x="2721477" y="1971184"/>
                  <a:pt x="2708510" y="1951732"/>
                </a:cubicBezTo>
                <a:lnTo>
                  <a:pt x="2669609" y="1873922"/>
                </a:lnTo>
                <a:lnTo>
                  <a:pt x="2663125" y="1867438"/>
                </a:lnTo>
                <a:cubicBezTo>
                  <a:pt x="2449167" y="1400578"/>
                  <a:pt x="2228726" y="953171"/>
                  <a:pt x="2008285" y="525217"/>
                </a:cubicBezTo>
                <a:lnTo>
                  <a:pt x="2001801" y="505764"/>
                </a:lnTo>
                <a:cubicBezTo>
                  <a:pt x="1975867" y="460375"/>
                  <a:pt x="1949932" y="414986"/>
                  <a:pt x="1930482" y="363113"/>
                </a:cubicBezTo>
                <a:lnTo>
                  <a:pt x="1917515" y="350145"/>
                </a:lnTo>
                <a:cubicBezTo>
                  <a:pt x="1891580" y="298271"/>
                  <a:pt x="1859163" y="246398"/>
                  <a:pt x="1813778" y="194525"/>
                </a:cubicBezTo>
                <a:cubicBezTo>
                  <a:pt x="1716524" y="71326"/>
                  <a:pt x="1567402" y="0"/>
                  <a:pt x="1411797" y="0"/>
                </a:cubicBezTo>
                <a:cubicBezTo>
                  <a:pt x="1256191" y="0"/>
                  <a:pt x="1113553" y="64842"/>
                  <a:pt x="1009815" y="188041"/>
                </a:cubicBezTo>
                <a:cubicBezTo>
                  <a:pt x="964431" y="246398"/>
                  <a:pt x="932013" y="304755"/>
                  <a:pt x="899595" y="356629"/>
                </a:cubicBezTo>
                <a:cubicBezTo>
                  <a:pt x="873661" y="402018"/>
                  <a:pt x="854210" y="453891"/>
                  <a:pt x="828276" y="499280"/>
                </a:cubicBezTo>
                <a:lnTo>
                  <a:pt x="821792" y="518733"/>
                </a:lnTo>
                <a:cubicBezTo>
                  <a:pt x="568933" y="1005045"/>
                  <a:pt x="348492" y="1445967"/>
                  <a:pt x="160468" y="1860953"/>
                </a:cubicBezTo>
                <a:lnTo>
                  <a:pt x="153985" y="1867438"/>
                </a:lnTo>
                <a:cubicBezTo>
                  <a:pt x="141018" y="1893374"/>
                  <a:pt x="128050" y="1919311"/>
                  <a:pt x="121567" y="1945248"/>
                </a:cubicBezTo>
                <a:cubicBezTo>
                  <a:pt x="108600" y="1971184"/>
                  <a:pt x="102116" y="1990637"/>
                  <a:pt x="89149" y="2016573"/>
                </a:cubicBezTo>
                <a:cubicBezTo>
                  <a:pt x="76182" y="2048994"/>
                  <a:pt x="56731" y="2087899"/>
                  <a:pt x="43764" y="2126804"/>
                </a:cubicBezTo>
                <a:cubicBezTo>
                  <a:pt x="4863" y="2243519"/>
                  <a:pt x="-8104" y="2353750"/>
                  <a:pt x="4863" y="2463980"/>
                </a:cubicBezTo>
                <a:cubicBezTo>
                  <a:pt x="37281" y="2697410"/>
                  <a:pt x="192886" y="2891935"/>
                  <a:pt x="413327" y="2982713"/>
                </a:cubicBezTo>
                <a:cubicBezTo>
                  <a:pt x="491130" y="3015134"/>
                  <a:pt x="575417" y="3034586"/>
                  <a:pt x="666186" y="3034586"/>
                </a:cubicBezTo>
                <a:cubicBezTo>
                  <a:pt x="692121" y="3034586"/>
                  <a:pt x="724539" y="3028102"/>
                  <a:pt x="750473" y="3028102"/>
                </a:cubicBezTo>
                <a:cubicBezTo>
                  <a:pt x="854210" y="3015134"/>
                  <a:pt x="964431" y="2982713"/>
                  <a:pt x="1061684" y="2924356"/>
                </a:cubicBezTo>
                <a:cubicBezTo>
                  <a:pt x="1178388" y="2859514"/>
                  <a:pt x="1288609" y="2768736"/>
                  <a:pt x="1418280" y="2632568"/>
                </a:cubicBezTo>
                <a:cubicBezTo>
                  <a:pt x="1541468" y="2762252"/>
                  <a:pt x="1658172" y="2853030"/>
                  <a:pt x="1774876" y="2924356"/>
                </a:cubicBezTo>
                <a:cubicBezTo>
                  <a:pt x="1872130" y="2982713"/>
                  <a:pt x="1975867" y="3015134"/>
                  <a:pt x="2086088" y="3028102"/>
                </a:cubicBezTo>
                <a:cubicBezTo>
                  <a:pt x="2105538" y="3028102"/>
                  <a:pt x="2137956" y="3034586"/>
                  <a:pt x="2170374" y="3034586"/>
                </a:cubicBezTo>
                <a:cubicBezTo>
                  <a:pt x="2261144" y="3034586"/>
                  <a:pt x="2351914" y="3015134"/>
                  <a:pt x="2423233" y="2982713"/>
                </a:cubicBezTo>
                <a:cubicBezTo>
                  <a:pt x="2637191" y="2898419"/>
                  <a:pt x="2792796" y="2697410"/>
                  <a:pt x="2831698" y="2463980"/>
                </a:cubicBezTo>
                <a:cubicBezTo>
                  <a:pt x="2838181" y="2366718"/>
                  <a:pt x="2825214" y="2256487"/>
                  <a:pt x="2786313" y="2133288"/>
                </a:cubicBezTo>
                <a:close/>
                <a:moveTo>
                  <a:pt x="1133003" y="1569166"/>
                </a:moveTo>
                <a:cubicBezTo>
                  <a:pt x="1139487" y="1530261"/>
                  <a:pt x="1152454" y="1491357"/>
                  <a:pt x="1171905" y="1458936"/>
                </a:cubicBezTo>
                <a:cubicBezTo>
                  <a:pt x="1223773" y="1381126"/>
                  <a:pt x="1308059" y="1342221"/>
                  <a:pt x="1405313" y="1342221"/>
                </a:cubicBezTo>
                <a:cubicBezTo>
                  <a:pt x="1509050" y="1342221"/>
                  <a:pt x="1593336" y="1387610"/>
                  <a:pt x="1638721" y="1458936"/>
                </a:cubicBezTo>
                <a:cubicBezTo>
                  <a:pt x="1664656" y="1491357"/>
                  <a:pt x="1677623" y="1530261"/>
                  <a:pt x="1684106" y="1569166"/>
                </a:cubicBezTo>
                <a:cubicBezTo>
                  <a:pt x="1690590" y="1621040"/>
                  <a:pt x="1690590" y="1679397"/>
                  <a:pt x="1677623" y="1737754"/>
                </a:cubicBezTo>
                <a:cubicBezTo>
                  <a:pt x="1645205" y="1880406"/>
                  <a:pt x="1554435" y="2055478"/>
                  <a:pt x="1405313" y="2250003"/>
                </a:cubicBezTo>
                <a:cubicBezTo>
                  <a:pt x="1262675" y="2061963"/>
                  <a:pt x="1165421" y="1886890"/>
                  <a:pt x="1133003" y="1737754"/>
                </a:cubicBezTo>
                <a:cubicBezTo>
                  <a:pt x="1126520" y="1672913"/>
                  <a:pt x="1126520" y="1621040"/>
                  <a:pt x="1133003" y="1569166"/>
                </a:cubicBezTo>
                <a:close/>
                <a:moveTo>
                  <a:pt x="1930482" y="1802596"/>
                </a:moveTo>
                <a:cubicBezTo>
                  <a:pt x="1949932" y="1711818"/>
                  <a:pt x="1956416" y="1627524"/>
                  <a:pt x="1943449" y="1536746"/>
                </a:cubicBezTo>
                <a:cubicBezTo>
                  <a:pt x="1930482" y="1458936"/>
                  <a:pt x="1904548" y="1381126"/>
                  <a:pt x="1859163" y="1322768"/>
                </a:cubicBezTo>
                <a:cubicBezTo>
                  <a:pt x="1761909" y="1180117"/>
                  <a:pt x="1599820" y="1095823"/>
                  <a:pt x="1411797" y="1095823"/>
                </a:cubicBezTo>
                <a:cubicBezTo>
                  <a:pt x="1230257" y="1095823"/>
                  <a:pt x="1068168" y="1180117"/>
                  <a:pt x="964431" y="1322768"/>
                </a:cubicBezTo>
                <a:cubicBezTo>
                  <a:pt x="919045" y="1387610"/>
                  <a:pt x="893111" y="1458936"/>
                  <a:pt x="880144" y="1536746"/>
                </a:cubicBezTo>
                <a:cubicBezTo>
                  <a:pt x="867177" y="1621040"/>
                  <a:pt x="873661" y="1711818"/>
                  <a:pt x="893111" y="1802596"/>
                </a:cubicBezTo>
                <a:cubicBezTo>
                  <a:pt x="938496" y="1997121"/>
                  <a:pt x="1055200" y="2217582"/>
                  <a:pt x="1243224" y="2457496"/>
                </a:cubicBezTo>
                <a:cubicBezTo>
                  <a:pt x="1133003" y="2580695"/>
                  <a:pt x="1029266" y="2664989"/>
                  <a:pt x="932013" y="2723347"/>
                </a:cubicBezTo>
                <a:cubicBezTo>
                  <a:pt x="860693" y="2762252"/>
                  <a:pt x="789374" y="2788188"/>
                  <a:pt x="718055" y="2794672"/>
                </a:cubicBezTo>
                <a:cubicBezTo>
                  <a:pt x="646736" y="2801156"/>
                  <a:pt x="575417" y="2794672"/>
                  <a:pt x="504097" y="2768736"/>
                </a:cubicBezTo>
                <a:cubicBezTo>
                  <a:pt x="367942" y="2710378"/>
                  <a:pt x="270689" y="2587179"/>
                  <a:pt x="251238" y="2444528"/>
                </a:cubicBezTo>
                <a:cubicBezTo>
                  <a:pt x="244755" y="2360234"/>
                  <a:pt x="251238" y="2295392"/>
                  <a:pt x="283656" y="2217582"/>
                </a:cubicBezTo>
                <a:cubicBezTo>
                  <a:pt x="290140" y="2198130"/>
                  <a:pt x="296623" y="2178677"/>
                  <a:pt x="309590" y="2159225"/>
                </a:cubicBezTo>
                <a:cubicBezTo>
                  <a:pt x="316074" y="2146257"/>
                  <a:pt x="316074" y="2139772"/>
                  <a:pt x="322557" y="2126804"/>
                </a:cubicBezTo>
                <a:cubicBezTo>
                  <a:pt x="342008" y="2081415"/>
                  <a:pt x="367942" y="2029542"/>
                  <a:pt x="387393" y="1977668"/>
                </a:cubicBezTo>
                <a:lnTo>
                  <a:pt x="387393" y="1971184"/>
                </a:lnTo>
                <a:cubicBezTo>
                  <a:pt x="607834" y="1504325"/>
                  <a:pt x="828276" y="1050434"/>
                  <a:pt x="1042233" y="635448"/>
                </a:cubicBezTo>
                <a:lnTo>
                  <a:pt x="1048717" y="615995"/>
                </a:lnTo>
                <a:cubicBezTo>
                  <a:pt x="1061684" y="596543"/>
                  <a:pt x="1074651" y="570606"/>
                  <a:pt x="1087618" y="544669"/>
                </a:cubicBezTo>
                <a:cubicBezTo>
                  <a:pt x="1100585" y="518733"/>
                  <a:pt x="1113553" y="499280"/>
                  <a:pt x="1126520" y="473344"/>
                </a:cubicBezTo>
                <a:cubicBezTo>
                  <a:pt x="1152454" y="421470"/>
                  <a:pt x="1178388" y="382565"/>
                  <a:pt x="1204322" y="350145"/>
                </a:cubicBezTo>
                <a:cubicBezTo>
                  <a:pt x="1262675" y="285303"/>
                  <a:pt x="1333994" y="252882"/>
                  <a:pt x="1418280" y="252882"/>
                </a:cubicBezTo>
                <a:cubicBezTo>
                  <a:pt x="1502566" y="252882"/>
                  <a:pt x="1573886" y="285303"/>
                  <a:pt x="1632238" y="350145"/>
                </a:cubicBezTo>
                <a:cubicBezTo>
                  <a:pt x="1658172" y="382565"/>
                  <a:pt x="1684106" y="421470"/>
                  <a:pt x="1710041" y="473344"/>
                </a:cubicBezTo>
                <a:cubicBezTo>
                  <a:pt x="1723008" y="492796"/>
                  <a:pt x="1735975" y="518733"/>
                  <a:pt x="1742458" y="544669"/>
                </a:cubicBezTo>
                <a:cubicBezTo>
                  <a:pt x="1755426" y="570606"/>
                  <a:pt x="1768393" y="590058"/>
                  <a:pt x="1774876" y="609511"/>
                </a:cubicBezTo>
                <a:lnTo>
                  <a:pt x="1781360" y="628963"/>
                </a:lnTo>
                <a:cubicBezTo>
                  <a:pt x="2008285" y="1069886"/>
                  <a:pt x="2222242" y="1517293"/>
                  <a:pt x="2429717" y="1958216"/>
                </a:cubicBezTo>
                <a:lnTo>
                  <a:pt x="2436200" y="1971184"/>
                </a:lnTo>
                <a:cubicBezTo>
                  <a:pt x="2449167" y="1997121"/>
                  <a:pt x="2455651" y="2016573"/>
                  <a:pt x="2468618" y="2042510"/>
                </a:cubicBezTo>
                <a:cubicBezTo>
                  <a:pt x="2481585" y="2068447"/>
                  <a:pt x="2494552" y="2094383"/>
                  <a:pt x="2501036" y="2113836"/>
                </a:cubicBezTo>
                <a:cubicBezTo>
                  <a:pt x="2507519" y="2126804"/>
                  <a:pt x="2507519" y="2133288"/>
                  <a:pt x="2514003" y="2146257"/>
                </a:cubicBezTo>
                <a:cubicBezTo>
                  <a:pt x="2526970" y="2165709"/>
                  <a:pt x="2533454" y="2185161"/>
                  <a:pt x="2539937" y="2204614"/>
                </a:cubicBezTo>
                <a:cubicBezTo>
                  <a:pt x="2565871" y="2282424"/>
                  <a:pt x="2572355" y="2353750"/>
                  <a:pt x="2559388" y="2418591"/>
                </a:cubicBezTo>
                <a:cubicBezTo>
                  <a:pt x="2539937" y="2561243"/>
                  <a:pt x="2442684" y="2684442"/>
                  <a:pt x="2306529" y="2742799"/>
                </a:cubicBezTo>
                <a:cubicBezTo>
                  <a:pt x="2241693" y="2768736"/>
                  <a:pt x="2170374" y="2781704"/>
                  <a:pt x="2099055" y="2768736"/>
                </a:cubicBezTo>
                <a:cubicBezTo>
                  <a:pt x="2027735" y="2762252"/>
                  <a:pt x="1956416" y="2736315"/>
                  <a:pt x="1885097" y="2697410"/>
                </a:cubicBezTo>
                <a:cubicBezTo>
                  <a:pt x="1787843" y="2645537"/>
                  <a:pt x="1690590" y="2561243"/>
                  <a:pt x="1573886" y="2431559"/>
                </a:cubicBezTo>
                <a:cubicBezTo>
                  <a:pt x="1768393" y="2217582"/>
                  <a:pt x="1885097" y="1997121"/>
                  <a:pt x="1930482" y="1802596"/>
                </a:cubicBezTo>
                <a:close/>
              </a:path>
            </a:pathLst>
          </a:custGeom>
          <a:solidFill>
            <a:srgbClr val="FF5A5F"/>
          </a:solidFill>
          <a:ln w="6148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9C61976-07F8-52AD-348A-276B1B001AB9}"/>
              </a:ext>
            </a:extLst>
          </p:cNvPr>
          <p:cNvSpPr txBox="1">
            <a:spLocks/>
          </p:cNvSpPr>
          <p:nvPr/>
        </p:nvSpPr>
        <p:spPr>
          <a:xfrm>
            <a:off x="1372417" y="4279355"/>
            <a:ext cx="2270435" cy="488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Font typeface="Arial" panose="020B0604020202020204" pitchFamily="34" charset="0"/>
              <a:buNone/>
              <a:defRPr sz="2000" b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Rakshit Pandey</a:t>
            </a: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EC29-2F05-D7E4-A266-08C74BE4F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4812" y="490015"/>
            <a:ext cx="4441188" cy="1141820"/>
          </a:xfrm>
        </p:spPr>
        <p:txBody>
          <a:bodyPr/>
          <a:lstStyle/>
          <a:p>
            <a:r>
              <a:rPr lang="en-US" b="1" dirty="0"/>
              <a:t>Key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3DB81-3B5E-88DA-51F8-1A19A4851458}"/>
              </a:ext>
            </a:extLst>
          </p:cNvPr>
          <p:cNvSpPr txBox="1"/>
          <p:nvPr/>
        </p:nvSpPr>
        <p:spPr>
          <a:xfrm>
            <a:off x="2261420" y="1877632"/>
            <a:ext cx="42711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High-Volume Neighborhoods: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Brooklyn and Manhattan dominate the listings.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76E5B-8787-9978-2C0E-44A7F2E250F4}"/>
              </a:ext>
            </a:extLst>
          </p:cNvPr>
          <p:cNvSpPr txBox="1"/>
          <p:nvPr/>
        </p:nvSpPr>
        <p:spPr>
          <a:xfrm>
            <a:off x="6852813" y="2800962"/>
            <a:ext cx="38517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Pricing Strategy:</a:t>
            </a:r>
            <a:endParaRPr lang="en-US" i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Room type and neighborhood significantly influence pricing.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AE068-74DE-EE42-795A-506DE33B8694}"/>
              </a:ext>
            </a:extLst>
          </p:cNvPr>
          <p:cNvSpPr txBox="1"/>
          <p:nvPr/>
        </p:nvSpPr>
        <p:spPr>
          <a:xfrm>
            <a:off x="2261419" y="4057039"/>
            <a:ext cx="42711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Host Engagement:</a:t>
            </a:r>
            <a:endParaRPr lang="en-US" i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Lower reviews in Manhattan suggest opportunities for improvement.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1BF0BF-21FA-6500-A79C-D3E2D5EAEA5F}"/>
              </a:ext>
            </a:extLst>
          </p:cNvPr>
          <p:cNvSpPr txBox="1"/>
          <p:nvPr/>
        </p:nvSpPr>
        <p:spPr>
          <a:xfrm>
            <a:off x="6852813" y="5257368"/>
            <a:ext cx="385179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Growth Areas:</a:t>
            </a:r>
            <a:endParaRPr lang="en-US" i="1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Bronx and Staten Island have potential for expansion.</a:t>
            </a:r>
          </a:p>
        </p:txBody>
      </p:sp>
    </p:spTree>
    <p:extLst>
      <p:ext uri="{BB962C8B-B14F-4D97-AF65-F5344CB8AC3E}">
        <p14:creationId xmlns:p14="http://schemas.microsoft.com/office/powerpoint/2010/main" val="1148227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21E73BA-53B9-C0C1-476A-00736A64A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b="1" dirty="0"/>
              <a:t>Conclusion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78180D0-1AB6-8416-0EB1-10648E1A6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736" y="3429000"/>
            <a:ext cx="6268359" cy="246593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Comprehensive analysis provided actionable insights for: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Pricing optimization.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Customer experience improvement.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Host and neighborhood growth strategies.</a:t>
            </a:r>
          </a:p>
          <a:p>
            <a:pPr marL="0" indent="0">
              <a:buNone/>
            </a:pPr>
            <a:r>
              <a:rPr lang="en-US" dirty="0"/>
              <a:t>This analysis serves as a foundation for strategic decisions in the NYC Airbnb market.</a:t>
            </a:r>
          </a:p>
        </p:txBody>
      </p:sp>
    </p:spTree>
    <p:extLst>
      <p:ext uri="{BB962C8B-B14F-4D97-AF65-F5344CB8AC3E}">
        <p14:creationId xmlns:p14="http://schemas.microsoft.com/office/powerpoint/2010/main" val="2519727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D2C8D04-263D-9589-1CFF-A5968D7C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993E4D5-4AD0-4740-096D-6822944C8FF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683969" y="3020470"/>
            <a:ext cx="3875876" cy="1463040"/>
          </a:xfrm>
        </p:spPr>
        <p:txBody>
          <a:bodyPr>
            <a:normAutofit/>
          </a:bodyPr>
          <a:lstStyle/>
          <a:p>
            <a:r>
              <a:rPr lang="en-US" dirty="0"/>
              <a:t>Rakshit Pandey</a:t>
            </a:r>
          </a:p>
          <a:p>
            <a:r>
              <a:rPr lang="en-US" u="sng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inbox.rakshitpandey@gmail.com</a:t>
            </a:r>
            <a:endParaRPr lang="en-US" u="sng" dirty="0"/>
          </a:p>
          <a:p>
            <a:r>
              <a:rPr lang="en-US" u="sng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linkedin.com/in/pandey-rakshit/</a:t>
            </a:r>
            <a:endParaRPr lang="en-US" u="sng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Graphic 2" descr="Send with solid fill">
            <a:extLst>
              <a:ext uri="{FF2B5EF4-FFF2-40B4-BE49-F238E27FC236}">
                <a16:creationId xmlns:a16="http://schemas.microsoft.com/office/drawing/2014/main" id="{AD911E2B-B758-9847-6907-4285168831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01696" y="3488486"/>
            <a:ext cx="452284" cy="452284"/>
          </a:xfrm>
          <a:prstGeom prst="rect">
            <a:avLst/>
          </a:prstGeom>
        </p:spPr>
      </p:pic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BF140041-1BD8-E406-E2B9-002D2A02B4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59707" y="3020470"/>
            <a:ext cx="396240" cy="396240"/>
          </a:xfrm>
          <a:prstGeom prst="rect">
            <a:avLst/>
          </a:prstGeom>
        </p:spPr>
      </p:pic>
      <p:pic>
        <p:nvPicPr>
          <p:cNvPr id="7" name="Graphic 6" descr="Connections with solid fill">
            <a:extLst>
              <a:ext uri="{FF2B5EF4-FFF2-40B4-BE49-F238E27FC236}">
                <a16:creationId xmlns:a16="http://schemas.microsoft.com/office/drawing/2014/main" id="{AE4A9F36-74AC-18EF-3FC1-B4EC10D2ED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11775" y="402336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79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F021C-3CEB-0FBA-DA89-C9C82E74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645" y="2529349"/>
            <a:ext cx="3657599" cy="700548"/>
          </a:xfrm>
        </p:spPr>
        <p:txBody>
          <a:bodyPr anchor="t" anchorCtr="0"/>
          <a:lstStyle/>
          <a:p>
            <a:pPr algn="ctr">
              <a:lnSpc>
                <a:spcPct val="150000"/>
              </a:lnSpc>
            </a:pPr>
            <a:r>
              <a:rPr lang="en-US" b="1" dirty="0"/>
              <a:t>Introduction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E85565-784A-CD1A-1A44-6B0AF3409911}"/>
              </a:ext>
            </a:extLst>
          </p:cNvPr>
          <p:cNvSpPr txBox="1"/>
          <p:nvPr/>
        </p:nvSpPr>
        <p:spPr>
          <a:xfrm>
            <a:off x="958645" y="3646127"/>
            <a:ext cx="6105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Overview of the project: </a:t>
            </a:r>
            <a:r>
              <a:rPr lang="en-US" i="1" dirty="0">
                <a:solidFill>
                  <a:schemeClr val="bg1"/>
                </a:solidFill>
              </a:rPr>
              <a:t>Analyzing Airbnb listings in NYC to derive business insights.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5AF6F-503B-40B5-A2BC-0045138E0290}"/>
              </a:ext>
            </a:extLst>
          </p:cNvPr>
          <p:cNvSpPr txBox="1"/>
          <p:nvPr/>
        </p:nvSpPr>
        <p:spPr>
          <a:xfrm>
            <a:off x="958645" y="4455495"/>
            <a:ext cx="61058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Key Objective: </a:t>
            </a:r>
            <a:r>
              <a:rPr lang="en-US" i="1" dirty="0">
                <a:solidFill>
                  <a:schemeClr val="bg1"/>
                </a:solidFill>
              </a:rPr>
              <a:t>Optimize pricing, improve guest experiences, and uncover growth opportunities.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EA5378-13E5-7B05-6D44-05E5AFB011BC}"/>
              </a:ext>
            </a:extLst>
          </p:cNvPr>
          <p:cNvSpPr txBox="1"/>
          <p:nvPr/>
        </p:nvSpPr>
        <p:spPr>
          <a:xfrm>
            <a:off x="958645" y="5264864"/>
            <a:ext cx="610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Dataset Size: </a:t>
            </a:r>
            <a:r>
              <a:rPr lang="en-US" i="1" dirty="0">
                <a:solidFill>
                  <a:schemeClr val="bg1"/>
                </a:solidFill>
              </a:rPr>
              <a:t>48,895 rows and 16 columns.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05A93F-6B47-BE3D-0A0E-3AD33E9720AB}"/>
              </a:ext>
            </a:extLst>
          </p:cNvPr>
          <p:cNvSpPr txBox="1"/>
          <p:nvPr/>
        </p:nvSpPr>
        <p:spPr>
          <a:xfrm>
            <a:off x="958645" y="5797234"/>
            <a:ext cx="6105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Tools Used: </a:t>
            </a:r>
            <a:r>
              <a:rPr lang="en-US" i="1" dirty="0">
                <a:solidFill>
                  <a:schemeClr val="bg1"/>
                </a:solidFill>
              </a:rPr>
              <a:t>Python, Pandas, Matplotlib, and Scikit-learn.</a:t>
            </a:r>
          </a:p>
        </p:txBody>
      </p:sp>
    </p:spTree>
    <p:extLst>
      <p:ext uri="{BB962C8B-B14F-4D97-AF65-F5344CB8AC3E}">
        <p14:creationId xmlns:p14="http://schemas.microsoft.com/office/powerpoint/2010/main" val="148508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A73C-F597-27B7-8F29-D6406DC4D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anchor="b" anchorCtr="0"/>
          <a:lstStyle/>
          <a:p>
            <a:r>
              <a:rPr lang="en-US" b="1" dirty="0"/>
              <a:t>Business Objective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5ADAF4C-F1A6-A191-F2E7-4C516BCC3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1974" y="4231874"/>
            <a:ext cx="350288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</a:rPr>
              <a:t>Analyze Airbnb listings in NYC to: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684E6C-0390-CB4E-F9BF-1A8D7D8F5458}"/>
              </a:ext>
            </a:extLst>
          </p:cNvPr>
          <p:cNvSpPr txBox="1"/>
          <p:nvPr/>
        </p:nvSpPr>
        <p:spPr>
          <a:xfrm>
            <a:off x="6785627" y="5804594"/>
            <a:ext cx="47476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</a:rPr>
              <a:t>Provide actionable insights for decision-making.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0D0FF3-45DC-48A7-64BF-0D9048A41555}"/>
              </a:ext>
            </a:extLst>
          </p:cNvPr>
          <p:cNvSpPr txBox="1"/>
          <p:nvPr/>
        </p:nvSpPr>
        <p:spPr>
          <a:xfrm>
            <a:off x="6785627" y="4625054"/>
            <a:ext cx="4747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</a:rPr>
              <a:t>Identify neighborhood trends.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F028DE-95EC-9CE3-7983-242CAE3822CE}"/>
              </a:ext>
            </a:extLst>
          </p:cNvPr>
          <p:cNvSpPr txBox="1"/>
          <p:nvPr/>
        </p:nvSpPr>
        <p:spPr>
          <a:xfrm>
            <a:off x="6785627" y="5018234"/>
            <a:ext cx="4747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</a:rPr>
              <a:t>Understand pricing patterns.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72F254-DF2E-349F-280A-2B5A7434E469}"/>
              </a:ext>
            </a:extLst>
          </p:cNvPr>
          <p:cNvSpPr txBox="1"/>
          <p:nvPr/>
        </p:nvSpPr>
        <p:spPr>
          <a:xfrm>
            <a:off x="6785627" y="5411414"/>
            <a:ext cx="4747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bg1"/>
                </a:solidFill>
              </a:rPr>
              <a:t>Evaluate host performance.</a:t>
            </a:r>
          </a:p>
        </p:txBody>
      </p:sp>
    </p:spTree>
    <p:extLst>
      <p:ext uri="{BB962C8B-B14F-4D97-AF65-F5344CB8AC3E}">
        <p14:creationId xmlns:p14="http://schemas.microsoft.com/office/powerpoint/2010/main" val="353011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542" y="2220431"/>
            <a:ext cx="4572000" cy="786974"/>
          </a:xfrm>
          <a:noFill/>
        </p:spPr>
        <p:txBody>
          <a:bodyPr anchor="t" anchorCtr="0">
            <a:noAutofit/>
          </a:bodyPr>
          <a:lstStyle/>
          <a:p>
            <a:r>
              <a:rPr lang="en-US" b="1" dirty="0"/>
              <a:t>Dataset Overview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DC560E-D71D-A73C-2E68-D67B288BA5DB}"/>
              </a:ext>
            </a:extLst>
          </p:cNvPr>
          <p:cNvSpPr txBox="1"/>
          <p:nvPr/>
        </p:nvSpPr>
        <p:spPr>
          <a:xfrm>
            <a:off x="3044313" y="3165445"/>
            <a:ext cx="609845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marR="0" lvl="0" indent="-347472" algn="l" defTabSz="9144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Dataset Size: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48,895 rows and 16 columns.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bad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C0B048-9E53-DEF7-0332-3CF4A72A746B}"/>
              </a:ext>
            </a:extLst>
          </p:cNvPr>
          <p:cNvSpPr txBox="1"/>
          <p:nvPr/>
        </p:nvSpPr>
        <p:spPr>
          <a:xfrm>
            <a:off x="3044313" y="3580114"/>
            <a:ext cx="6098458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marR="0" lvl="0" indent="-347472" algn="l" defTabSz="9144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Key Features: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Neighborhood information, room types, prices, reviews, and availability.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1AD3BB-8907-E5FA-86A4-326C1C05D15A}"/>
              </a:ext>
            </a:extLst>
          </p:cNvPr>
          <p:cNvSpPr txBox="1"/>
          <p:nvPr/>
        </p:nvSpPr>
        <p:spPr>
          <a:xfrm>
            <a:off x="3044313" y="4244082"/>
            <a:ext cx="6098458" cy="12249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marR="0" lvl="0" indent="-347472" algn="l" defTabSz="9144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Missing Data: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2.57% missing values across 4 columns.</a:t>
            </a:r>
          </a:p>
          <a:p>
            <a:pPr marL="742950" marR="0" lvl="1" indent="-285750" algn="l" defTabSz="9144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Addressed without data loss.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CD9FE5-FD35-5376-A86C-CA2B6DC8E1CD}"/>
              </a:ext>
            </a:extLst>
          </p:cNvPr>
          <p:cNvSpPr txBox="1"/>
          <p:nvPr/>
        </p:nvSpPr>
        <p:spPr>
          <a:xfrm>
            <a:off x="3049229" y="5542070"/>
            <a:ext cx="6098458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7472" marR="0" lvl="0" indent="-347472" algn="l" defTabSz="914400" rtl="0" eaLnBrk="1" fontAlgn="auto" latinLnBrk="0" hangingPunct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Duplicates: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badi"/>
                <a:ea typeface="+mn-ea"/>
                <a:cs typeface="+mn-cs"/>
              </a:rPr>
              <a:t>None found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8972B3B6-4018-3E38-5EDB-606182598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367" y="951490"/>
            <a:ext cx="5535561" cy="2477510"/>
          </a:xfrm>
        </p:spPr>
        <p:txBody>
          <a:bodyPr lIns="0" anchor="t" anchorCtr="0">
            <a:normAutofit/>
          </a:bodyPr>
          <a:lstStyle/>
          <a:p>
            <a:r>
              <a:rPr lang="en-US" sz="4000" b="1" dirty="0"/>
              <a:t>Data Cleaning &amp; Preprocessing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4C749-8F69-2672-C2E9-573A76951C54}"/>
              </a:ext>
            </a:extLst>
          </p:cNvPr>
          <p:cNvSpPr txBox="1"/>
          <p:nvPr/>
        </p:nvSpPr>
        <p:spPr>
          <a:xfrm>
            <a:off x="3538384" y="2684424"/>
            <a:ext cx="54101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Addressed missing values in columns like reviews_per_month and last_review.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Removed duplicates to ensure data integrity.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Handled outliers by separating them for detailed analysis.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Applied transformations (log, sqrt) to manage skewness.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Used np.expm1 to revert transformed data for visualization clarity.</a:t>
            </a:r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 anchorCtr="0"/>
          <a:lstStyle/>
          <a:p>
            <a:r>
              <a:rPr lang="en-US" b="1" dirty="0"/>
              <a:t>Neighborhood Distribution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108960"/>
            <a:ext cx="4830602" cy="2651760"/>
          </a:xfrm>
        </p:spPr>
        <p:txBody>
          <a:bodyPr>
            <a:normAutofit fontScale="85000" lnSpcReduction="10000"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effectLst/>
              </a:rPr>
              <a:t>Listings distribution across neighborhoods: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u="none" strike="noStrike" cap="none" normalizeH="0" baseline="0" dirty="0">
                <a:ln>
                  <a:noFill/>
                </a:ln>
                <a:effectLst/>
              </a:rPr>
              <a:t>Brooklyn: </a:t>
            </a:r>
            <a:r>
              <a:rPr kumimoji="0" lang="en-US" altLang="en-US" i="1" u="none" strike="noStrike" cap="none" normalizeH="0" baseline="0" dirty="0">
                <a:ln>
                  <a:noFill/>
                </a:ln>
                <a:effectLst/>
              </a:rPr>
              <a:t>18,272 listings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Manhattan: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</a:rPr>
              <a:t>17,784 listings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Queens: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</a:rPr>
              <a:t>4,695 listings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Bronx: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</a:rPr>
              <a:t>970 listings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Staten Island: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</a:rPr>
              <a:t>310 listings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60C59935-2610-4D18-E8A8-B51A181E26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678762"/>
              </p:ext>
            </p:extLst>
          </p:nvPr>
        </p:nvGraphicFramePr>
        <p:xfrm>
          <a:off x="5745002" y="2728452"/>
          <a:ext cx="5857063" cy="3701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7034D-2136-EFFF-ACA5-BAE6C616D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9">
            <a:extLst>
              <a:ext uri="{FF2B5EF4-FFF2-40B4-BE49-F238E27FC236}">
                <a16:creationId xmlns:a16="http://schemas.microsoft.com/office/drawing/2014/main" id="{0F355537-827C-B0C7-6370-3CCCA7DB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5627" y="117514"/>
            <a:ext cx="9462606" cy="887853"/>
          </a:xfrm>
        </p:spPr>
        <p:txBody>
          <a:bodyPr/>
          <a:lstStyle/>
          <a:p>
            <a:pPr algn="ctr"/>
            <a:r>
              <a:rPr lang="en-US" b="1" dirty="0"/>
              <a:t>Room Type Distribution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B35257B-4EAB-F42B-396A-76D97D9C03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40951" y="1107750"/>
            <a:ext cx="369844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Distribution by room type: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Entire home/apt: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</a:rPr>
              <a:t>21,853 listings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Private room: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</a:rPr>
              <a:t>19,424 listings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Shared room: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</a:rPr>
              <a:t>754 listings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0738E3-E3D2-C388-9C39-37885AE38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17" y="1146952"/>
            <a:ext cx="350453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Neighborhood insights: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Manhattan has the most entire home/apt listings.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/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/>
              <a:t>Brooklyn </a:t>
            </a:r>
            <a:r>
              <a:rPr lang="en-US" altLang="en-US" dirty="0"/>
              <a:t>leads</a:t>
            </a:r>
            <a:r>
              <a:rPr lang="en-US" altLang="en-US" sz="1800" dirty="0"/>
              <a:t> in private rooms.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78DF47D6-71EE-3290-7D42-EA51885FE3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8578341"/>
              </p:ext>
            </p:extLst>
          </p:nvPr>
        </p:nvGraphicFramePr>
        <p:xfrm>
          <a:off x="3853394" y="94218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C8E00244-4B1C-D7C3-6284-3C6E58571F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7121386"/>
              </p:ext>
            </p:extLst>
          </p:nvPr>
        </p:nvGraphicFramePr>
        <p:xfrm>
          <a:off x="64850" y="3480619"/>
          <a:ext cx="9462607" cy="34951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1922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768" y="350763"/>
            <a:ext cx="4389120" cy="985826"/>
          </a:xfrm>
          <a:noFill/>
        </p:spPr>
        <p:txBody>
          <a:bodyPr anchor="b" anchorCtr="0">
            <a:noAutofit/>
          </a:bodyPr>
          <a:lstStyle/>
          <a:p>
            <a:r>
              <a:rPr lang="en-US" b="1" dirty="0"/>
              <a:t>Price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F33615-A764-4B79-A641-3AC014C278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1768" y="1531653"/>
            <a:ext cx="470473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Average price by room type and neighborhood: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Manhattan: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</a:rPr>
              <a:t>$189 for entire home/apt.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1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</a:rPr>
              <a:t>Brooklyn: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</a:rPr>
              <a:t>$146 for entire home/apt.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effectLst/>
              </a:rPr>
              <a:t>Shared rooms are the least expensive across all neighborhoods.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4B809A1-DC9F-4AA6-F88C-A23E67669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0529" y="4475912"/>
            <a:ext cx="301850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347472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3152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9728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6304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-347472" algn="l" defTabSz="914400" rtl="0" eaLnBrk="1" latinLnBrk="0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/>
              <a:t>Overall Average Prices: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Entire home/apt: </a:t>
            </a:r>
            <a:r>
              <a:rPr lang="en-US" altLang="en-US" i="1" dirty="0"/>
              <a:t>$162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Private room: </a:t>
            </a:r>
            <a:r>
              <a:rPr lang="en-US" altLang="en-US" i="1" dirty="0"/>
              <a:t>$73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/>
              <a:t>Shared room: </a:t>
            </a:r>
            <a:r>
              <a:rPr lang="en-US" altLang="en-US" i="1" dirty="0"/>
              <a:t>$59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0943B73-2E63-D358-560C-F1E8D4E39C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9010675"/>
              </p:ext>
            </p:extLst>
          </p:nvPr>
        </p:nvGraphicFramePr>
        <p:xfrm>
          <a:off x="5216503" y="899652"/>
          <a:ext cx="6095510" cy="5607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703" y="929148"/>
            <a:ext cx="5181600" cy="1404046"/>
          </a:xfrm>
          <a:noFill/>
        </p:spPr>
        <p:txBody>
          <a:bodyPr anchor="b" anchorCtr="0">
            <a:noAutofit/>
          </a:bodyPr>
          <a:lstStyle/>
          <a:p>
            <a:r>
              <a:rPr lang="en-US" b="1" dirty="0"/>
              <a:t>Reviews and Host Performance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237B69-0477-9EEE-83D1-9C9AA9E2181B}"/>
              </a:ext>
            </a:extLst>
          </p:cNvPr>
          <p:cNvSpPr txBox="1"/>
          <p:nvPr/>
        </p:nvSpPr>
        <p:spPr>
          <a:xfrm>
            <a:off x="5821188" y="2284429"/>
            <a:ext cx="60984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Average reviews per listing: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Staten Island has the highest average reviews per listing.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Manhattan has the lowest reviews per listing.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20FAB2-116C-DDC3-C37C-B98EC341542B}"/>
              </a:ext>
            </a:extLst>
          </p:cNvPr>
          <p:cNvSpPr txBox="1"/>
          <p:nvPr/>
        </p:nvSpPr>
        <p:spPr>
          <a:xfrm>
            <a:off x="556751" y="2561428"/>
            <a:ext cx="6098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Host Insights: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Majority of hosts have only one listing.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bg1"/>
                </a:solidFill>
              </a:rPr>
              <a:t>Top 10 hosts by total reviews identified.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6A8C68F-42F0-A57E-A5BE-E4AF390DC737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1477194737"/>
              </p:ext>
            </p:extLst>
          </p:nvPr>
        </p:nvGraphicFramePr>
        <p:xfrm>
          <a:off x="265113" y="4289425"/>
          <a:ext cx="10150475" cy="2293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6">
      <a:majorFont>
        <a:latin typeface="Posterama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M9027928_win32_EF_v4" id="{FA821E7E-D625-4DCD-A30E-3216B54C8383}" vid="{DE28BE6C-8054-44B2-A92D-A1CAFC256BDB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8DB3C62-858A-4A01-AFEF-21E0BB8CE26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0009351-EDD4-484E-ACD6-D50CCB13763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897CAE-455D-42C9-A951-0C21BC1225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</TotalTime>
  <Words>498</Words>
  <Application>Microsoft Office PowerPoint</Application>
  <PresentationFormat>Widescreen</PresentationFormat>
  <Paragraphs>108</Paragraphs>
  <Slides>12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等线</vt:lpstr>
      <vt:lpstr>Abadi</vt:lpstr>
      <vt:lpstr>Arial</vt:lpstr>
      <vt:lpstr>Calibri</vt:lpstr>
      <vt:lpstr>Posterama</vt:lpstr>
      <vt:lpstr>Posterama Text SemiBold</vt:lpstr>
      <vt:lpstr>Verdana</vt:lpstr>
      <vt:lpstr>Custom</vt:lpstr>
      <vt:lpstr>AirBnb NYC Analysis</vt:lpstr>
      <vt:lpstr>Introduction</vt:lpstr>
      <vt:lpstr>Business Objective</vt:lpstr>
      <vt:lpstr>Dataset Overview</vt:lpstr>
      <vt:lpstr>Data Cleaning &amp; Preprocessing</vt:lpstr>
      <vt:lpstr>Neighborhood Distribution</vt:lpstr>
      <vt:lpstr>Room Type Distribution</vt:lpstr>
      <vt:lpstr>Price Analysis</vt:lpstr>
      <vt:lpstr>Reviews and Host Performance</vt:lpstr>
      <vt:lpstr>Key Insights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Rakshit Pandey</dc:creator>
  <cp:lastModifiedBy>Rakshit Pandey</cp:lastModifiedBy>
  <cp:revision>25</cp:revision>
  <dcterms:created xsi:type="dcterms:W3CDTF">2025-01-18T14:56:03Z</dcterms:created>
  <dcterms:modified xsi:type="dcterms:W3CDTF">2025-01-21T06:53:04Z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