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305" r:id="rId4"/>
    <p:sldId id="304" r:id="rId5"/>
    <p:sldId id="303" r:id="rId6"/>
    <p:sldId id="261" r:id="rId7"/>
    <p:sldId id="299" r:id="rId8"/>
    <p:sldId id="300" r:id="rId9"/>
    <p:sldId id="297" r:id="rId10"/>
    <p:sldId id="301" r:id="rId11"/>
    <p:sldId id="306" r:id="rId12"/>
    <p:sldId id="302" r:id="rId13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5"/>
    </p:embeddedFont>
    <p:embeddedFont>
      <p:font typeface="Quicksan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6427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198672" y="1935806"/>
            <a:ext cx="5443132" cy="1466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dirty="0">
                <a:latin typeface="Calibri" panose="020F0502020204030204" pitchFamily="34" charset="0"/>
                <a:cs typeface="Mangal" panose="02040503050203030202" pitchFamily="18" charset="0"/>
              </a:rPr>
              <a:t>CLOCK GENERATOR WITH ALARM</a:t>
            </a:r>
            <a:endParaRPr lang="en-IN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AD32E-EAFF-4F2B-96F1-834CCDE72277}"/>
              </a:ext>
            </a:extLst>
          </p:cNvPr>
          <p:cNvSpPr txBox="1"/>
          <p:nvPr/>
        </p:nvSpPr>
        <p:spPr>
          <a:xfrm>
            <a:off x="7109638" y="4097079"/>
            <a:ext cx="211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Vishal Kumar Pandey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3925"/>
            <a:ext cx="88582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105888" y="4405751"/>
            <a:ext cx="72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reset=1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424545" y="834390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9288" y="4658472"/>
            <a:ext cx="997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LD_alarm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41072" y="840986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6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04875"/>
            <a:ext cx="8877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8871" y="4274946"/>
            <a:ext cx="879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Alarm = 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07528" y="703585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60811" y="4486105"/>
            <a:ext cx="997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STOP_al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562595" y="710181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THANK YOU!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591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FEATURES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51000" y="1329267"/>
            <a:ext cx="505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Clock generation.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Initializing clock time to a particular value.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Setting time for alarm.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Enabling and disabling alarm.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Stopping alarm.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BLOCK DIAGRAM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2749327" y="1644600"/>
            <a:ext cx="4810355" cy="2395552"/>
            <a:chOff x="2749327" y="1644600"/>
            <a:chExt cx="4810355" cy="2395552"/>
          </a:xfrm>
        </p:grpSpPr>
        <p:sp>
          <p:nvSpPr>
            <p:cNvPr id="2" name="Rectangle 1"/>
            <p:cNvSpPr/>
            <p:nvPr/>
          </p:nvSpPr>
          <p:spPr>
            <a:xfrm>
              <a:off x="4771932" y="1665171"/>
              <a:ext cx="1559292" cy="23004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10432" y="2630724"/>
              <a:ext cx="164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Bahnschrift Light" pitchFamily="34" charset="0"/>
                </a:rPr>
                <a:t>Alarm Clock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98405" y="1644600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reset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8405" y="1863911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clk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3474" y="2089920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H_in1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3474" y="2339267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H_in0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3474" y="2588614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M_in1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3474" y="2837961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M_in0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8141" y="3081086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LD_time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58141" y="3308442"/>
              <a:ext cx="1114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LD_alarm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8141" y="3535798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STOP_al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327" y="3763153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AL_ON</a:t>
              </a:r>
            </a:p>
          </p:txBody>
        </p:sp>
        <p:cxnSp>
          <p:nvCxnSpPr>
            <p:cNvPr id="6" name="Straight Arrow Connector 5"/>
            <p:cNvCxnSpPr>
              <a:stCxn id="8" idx="3"/>
            </p:cNvCxnSpPr>
            <p:nvPr/>
          </p:nvCxnSpPr>
          <p:spPr>
            <a:xfrm flipV="1">
              <a:off x="3618689" y="1783099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</p:cNvCxnSpPr>
            <p:nvPr/>
          </p:nvCxnSpPr>
          <p:spPr>
            <a:xfrm flipV="1">
              <a:off x="3618689" y="2002410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</p:cNvCxnSpPr>
            <p:nvPr/>
          </p:nvCxnSpPr>
          <p:spPr>
            <a:xfrm flipV="1">
              <a:off x="4363758" y="2228419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</p:cNvCxnSpPr>
            <p:nvPr/>
          </p:nvCxnSpPr>
          <p:spPr>
            <a:xfrm flipV="1">
              <a:off x="4363758" y="2477766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3"/>
            </p:cNvCxnSpPr>
            <p:nvPr/>
          </p:nvCxnSpPr>
          <p:spPr>
            <a:xfrm>
              <a:off x="4363758" y="2727114"/>
              <a:ext cx="4081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4363758" y="2976460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618688" y="3237525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618687" y="3446941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610670" y="3674296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588219" y="3901651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6331224" y="2762948"/>
              <a:ext cx="1228458" cy="276999"/>
              <a:chOff x="5611529" y="2725763"/>
              <a:chExt cx="1228458" cy="27699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19703" y="2725763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M_out1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611529" y="28664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331224" y="2999900"/>
              <a:ext cx="1228458" cy="276999"/>
              <a:chOff x="5611529" y="2975110"/>
              <a:chExt cx="1228458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019703" y="2975110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M_out0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611529" y="31059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331224" y="3236852"/>
              <a:ext cx="1228458" cy="276999"/>
              <a:chOff x="5611529" y="3224457"/>
              <a:chExt cx="1228458" cy="27699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019703" y="3224457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S_out1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5611529" y="3345459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6331224" y="3448403"/>
              <a:ext cx="1228458" cy="276999"/>
              <a:chOff x="5611529" y="3439936"/>
              <a:chExt cx="1228458" cy="2769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019703" y="3439936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S_out0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611529" y="35849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6331224" y="2289044"/>
              <a:ext cx="1228458" cy="276999"/>
              <a:chOff x="5611529" y="2289044"/>
              <a:chExt cx="1228458" cy="27699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019703" y="2289044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H_out1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5611529" y="2410046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6331224" y="2525996"/>
              <a:ext cx="1228458" cy="276999"/>
              <a:chOff x="5611529" y="2538391"/>
              <a:chExt cx="1228458" cy="2769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019703" y="2538391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H_out0</a:t>
                </a: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V="1">
                <a:off x="5611529" y="2649546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331224" y="1857911"/>
              <a:ext cx="1228458" cy="276999"/>
              <a:chOff x="5611529" y="2289044"/>
              <a:chExt cx="1228458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019703" y="2289044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Alarm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5611529" y="2410046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67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FLOW CHART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2" name="Group 21"/>
          <p:cNvGrpSpPr/>
          <p:nvPr/>
        </p:nvGrpSpPr>
        <p:grpSpPr>
          <a:xfrm>
            <a:off x="2250244" y="1180985"/>
            <a:ext cx="1041400" cy="629293"/>
            <a:chOff x="3522133" y="1385765"/>
            <a:chExt cx="1041400" cy="629293"/>
          </a:xfrm>
        </p:grpSpPr>
        <p:sp>
          <p:nvSpPr>
            <p:cNvPr id="7" name="Flowchart: Decision 6"/>
            <p:cNvSpPr/>
            <p:nvPr/>
          </p:nvSpPr>
          <p:spPr>
            <a:xfrm>
              <a:off x="3522133" y="1385765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1833" y="1546523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56827" y="1153999"/>
            <a:ext cx="1515877" cy="683987"/>
            <a:chOff x="5156200" y="1700396"/>
            <a:chExt cx="2353733" cy="738680"/>
          </a:xfrm>
        </p:grpSpPr>
        <p:sp>
          <p:nvSpPr>
            <p:cNvPr id="20" name="Rectangle 19"/>
            <p:cNvSpPr/>
            <p:nvPr/>
          </p:nvSpPr>
          <p:spPr>
            <a:xfrm>
              <a:off x="5156200" y="1700396"/>
              <a:ext cx="2353733" cy="73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0067" y="1700412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Alarm to zero.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time to the given input time.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19025" y="3077034"/>
            <a:ext cx="1317004" cy="670266"/>
            <a:chOff x="5274734" y="2853825"/>
            <a:chExt cx="1790209" cy="349736"/>
          </a:xfrm>
        </p:grpSpPr>
        <p:sp>
          <p:nvSpPr>
            <p:cNvPr id="55" name="Rectangle 54"/>
            <p:cNvSpPr/>
            <p:nvPr/>
          </p:nvSpPr>
          <p:spPr>
            <a:xfrm>
              <a:off x="5274734" y="2853825"/>
              <a:ext cx="1790209" cy="349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8600" y="2853840"/>
              <a:ext cx="1756343" cy="337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Alarm clock to the given input time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47437" y="2101866"/>
            <a:ext cx="1041400" cy="629293"/>
            <a:chOff x="3661833" y="2439076"/>
            <a:chExt cx="1041400" cy="629293"/>
          </a:xfrm>
        </p:grpSpPr>
        <p:sp>
          <p:nvSpPr>
            <p:cNvPr id="57" name="Flowchart: Decision 5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57226" y="2613546"/>
              <a:ext cx="793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Clk_1s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311925" y="2410974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70944" y="1810278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43391" y="274485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58999" y="181702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756827" y="2101865"/>
            <a:ext cx="1141174" cy="629293"/>
            <a:chOff x="3661833" y="2439076"/>
            <a:chExt cx="1141174" cy="629293"/>
          </a:xfrm>
        </p:grpSpPr>
        <p:sp>
          <p:nvSpPr>
            <p:cNvPr id="77" name="Flowchart: Decision 7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30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LD_alarm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4279534" y="2692783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62863" y="2096335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15504" y="2406063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0296" y="2101049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264876" y="1490090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15814" y="1175451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285344" y="2091416"/>
            <a:ext cx="1179674" cy="629293"/>
            <a:chOff x="3661833" y="2439076"/>
            <a:chExt cx="1179674" cy="629293"/>
          </a:xfrm>
        </p:grpSpPr>
        <p:sp>
          <p:nvSpPr>
            <p:cNvPr id="87" name="Flowchart: Decision 8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015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LD_time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861773" y="2777425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797916" y="2725350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31400" y="2120418"/>
            <a:ext cx="1326030" cy="523236"/>
            <a:chOff x="5274734" y="2853824"/>
            <a:chExt cx="1597988" cy="523236"/>
          </a:xfrm>
        </p:grpSpPr>
        <p:sp>
          <p:nvSpPr>
            <p:cNvPr id="92" name="Rectangle 91"/>
            <p:cNvSpPr/>
            <p:nvPr/>
          </p:nvSpPr>
          <p:spPr>
            <a:xfrm>
              <a:off x="5274734" y="2853824"/>
              <a:ext cx="1453107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08600" y="2853840"/>
              <a:ext cx="15641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time to the given input time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>
            <a:off x="6334764" y="2406063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85702" y="2101049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936029" y="3405260"/>
            <a:ext cx="27432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210349" y="2416370"/>
            <a:ext cx="0" cy="100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310950" y="3066093"/>
            <a:ext cx="1338417" cy="646331"/>
            <a:chOff x="5274734" y="2808026"/>
            <a:chExt cx="1586465" cy="646331"/>
          </a:xfrm>
        </p:grpSpPr>
        <p:sp>
          <p:nvSpPr>
            <p:cNvPr id="98" name="Rectangle 97"/>
            <p:cNvSpPr/>
            <p:nvPr/>
          </p:nvSpPr>
          <p:spPr>
            <a:xfrm>
              <a:off x="5274734" y="2853824"/>
              <a:ext cx="1453107" cy="600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97077" y="2808026"/>
              <a:ext cx="156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Clock operates normally by adding seconds.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116030" y="3117137"/>
            <a:ext cx="1041400" cy="629293"/>
            <a:chOff x="3661833" y="2439076"/>
            <a:chExt cx="1041400" cy="629293"/>
          </a:xfrm>
        </p:grpSpPr>
        <p:sp>
          <p:nvSpPr>
            <p:cNvPr id="101" name="Flowchart: Decision 100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67379" y="2545573"/>
              <a:ext cx="10269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Alarm_time</a:t>
              </a:r>
              <a:r>
                <a:rPr lang="en-US" sz="10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==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real time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6649367" y="3435418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27904" y="2666348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696191" y="3799372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632334" y="3747297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114649" y="4119984"/>
            <a:ext cx="1179674" cy="629293"/>
            <a:chOff x="3661833" y="2439076"/>
            <a:chExt cx="1179674" cy="629293"/>
          </a:xfrm>
        </p:grpSpPr>
        <p:sp>
          <p:nvSpPr>
            <p:cNvPr id="109" name="Flowchart: Decision 108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015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AL_ON</a:t>
              </a: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>
            <a:off x="6630902" y="4435802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747514" y="417071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62491" y="4174191"/>
            <a:ext cx="989677" cy="523236"/>
            <a:chOff x="5274734" y="2853824"/>
            <a:chExt cx="1159738" cy="523236"/>
          </a:xfrm>
        </p:grpSpPr>
        <p:sp>
          <p:nvSpPr>
            <p:cNvPr id="114" name="Rectangle 113"/>
            <p:cNvSpPr/>
            <p:nvPr/>
          </p:nvSpPr>
          <p:spPr>
            <a:xfrm>
              <a:off x="5274734" y="2853824"/>
              <a:ext cx="1127734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08599" y="2867694"/>
              <a:ext cx="11258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Raise alarm Output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150859" y="4117553"/>
            <a:ext cx="1158408" cy="629293"/>
            <a:chOff x="3661833" y="2439076"/>
            <a:chExt cx="1158408" cy="629293"/>
          </a:xfrm>
        </p:grpSpPr>
        <p:sp>
          <p:nvSpPr>
            <p:cNvPr id="117" name="Flowchart: Decision 11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80267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STOP_al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 flipH="1">
            <a:off x="3667112" y="4433371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83724" y="4168287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5184025" y="4432321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540142" y="4157268"/>
            <a:ext cx="1161082" cy="690978"/>
            <a:chOff x="5274734" y="2853824"/>
            <a:chExt cx="1159738" cy="690978"/>
          </a:xfrm>
        </p:grpSpPr>
        <p:sp>
          <p:nvSpPr>
            <p:cNvPr id="123" name="Rectangle 122"/>
            <p:cNvSpPr/>
            <p:nvPr/>
          </p:nvSpPr>
          <p:spPr>
            <a:xfrm>
              <a:off x="5274734" y="2853824"/>
              <a:ext cx="1127734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08599" y="2867694"/>
              <a:ext cx="11258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Lower alarm Output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7635809" y="4697427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671559" y="4952641"/>
            <a:ext cx="2960602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671559" y="4729509"/>
            <a:ext cx="0" cy="22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759544" y="4710137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VERILOG CODE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01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95977" y="3238094"/>
            <a:ext cx="7397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function [3:0] mod_10;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input [5:0] number;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mod_10 = (number &gt;=50) ? 5 : ((number &gt;= 40)? 4 :((number &gt;= 30)? 3 :((number &gt;= 20)? 2 :((number &gt;= 10)? 1 :0))));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endfunction</a:t>
            </a:r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298" y="623992"/>
            <a:ext cx="4726431" cy="2246769"/>
            <a:chOff x="1146531" y="392989"/>
            <a:chExt cx="4726431" cy="2246769"/>
          </a:xfrm>
        </p:grpSpPr>
        <p:sp>
          <p:nvSpPr>
            <p:cNvPr id="2" name="TextBox 1"/>
            <p:cNvSpPr txBox="1"/>
            <p:nvPr/>
          </p:nvSpPr>
          <p:spPr>
            <a:xfrm>
              <a:off x="1146531" y="392989"/>
              <a:ext cx="29992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module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Aclock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(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reset,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clk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[1:0] H_in1,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H_in0,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M_in1,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M_in0,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LD_time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LD_alarm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STOP_al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AL_ON,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Alarm,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[1:0]  H_out1,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H_out0,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3729" y="392989"/>
              <a:ext cx="29992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M_out1,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M_out0,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S_out1,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S_out0);</a:t>
              </a:r>
            </a:p>
            <a:p>
              <a:endParaRPr lang="en-US" sz="1000" dirty="0">
                <a:solidFill>
                  <a:schemeClr val="bg1"/>
                </a:solidFill>
                <a:latin typeface="Bahnschrift Light" pitchFamily="34" charset="0"/>
              </a:endParaRP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clk_1s;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tmp_1s;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[5:0]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tmp_hour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tmp_minute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tmp_second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[1:0] c_hour1,a_hour1;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c_hour0,a_hour0;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c_min1,a_min1;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c_min0,a_min0;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c_sec1,a_sec1;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c_sec0,a_sec0;</a:t>
              </a:r>
            </a:p>
          </p:txBody>
        </p:sp>
      </p:grpSp>
      <p:sp>
        <p:nvSpPr>
          <p:cNvPr id="3" name="Right Brace 2"/>
          <p:cNvSpPr/>
          <p:nvPr/>
        </p:nvSpPr>
        <p:spPr>
          <a:xfrm>
            <a:off x="6790266" y="623990"/>
            <a:ext cx="313268" cy="2246769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0533" y="1593485"/>
            <a:ext cx="120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021075" y="3292886"/>
            <a:ext cx="313268" cy="1075917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4343" y="3676955"/>
            <a:ext cx="120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 10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689557" y="544946"/>
            <a:ext cx="2843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 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a_hour1 &lt;= 2'b00;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H_in1*10 +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M_in1*10 +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LD_alarm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a_hour1 &lt;= H_in1;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a_hour0 &lt;=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a_min1 &lt;= M_in1;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a_min0 &lt;=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3488" y="544946"/>
            <a:ext cx="246844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LD_time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H_in1*10 +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M_in1*10 +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&gt;=59)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&gt;=59)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 24)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endParaRPr lang="en-US" sz="1600" dirty="0"/>
          </a:p>
        </p:txBody>
      </p:sp>
      <p:sp>
        <p:nvSpPr>
          <p:cNvPr id="7" name="Right Brace 6"/>
          <p:cNvSpPr/>
          <p:nvPr/>
        </p:nvSpPr>
        <p:spPr>
          <a:xfrm>
            <a:off x="7411475" y="544947"/>
            <a:ext cx="313268" cy="3798453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4809" y="2089949"/>
            <a:ext cx="1202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Loading and incrementing time </a:t>
            </a:r>
          </a:p>
        </p:txBody>
      </p:sp>
    </p:spTree>
    <p:extLst>
      <p:ext uri="{BB962C8B-B14F-4D97-AF65-F5344CB8AC3E}">
        <p14:creationId xmlns:p14="http://schemas.microsoft.com/office/powerpoint/2010/main" val="42493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106908" y="231082"/>
            <a:ext cx="26950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clk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tmp_1s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if(tmp_1s &lt;= 5)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if (tmp_1s &gt;= 10)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465" y="231082"/>
            <a:ext cx="24255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always @(*) begin</a:t>
            </a:r>
          </a:p>
          <a:p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&gt;=20)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= 2;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&gt;=10)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 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c_hour1*10;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c_min1 = mod_10(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c_min0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c_min1*10;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c_sec1 = mod_10(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c_sec0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c_sec1*10;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H_out1 = c_hour1;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H_out0 = c_hour0;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M_out1 = c_min1;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M_out0 = c_min0;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S_out1 = c_sec1;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S_out0 = c_sec0;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881" y="259968"/>
            <a:ext cx="24673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Alarm &lt;=0;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if({a_hour1,a_hour0,a_min1,a_min0,a_sec1,a_sec0}=={c_hour1,c_hour0,c_min1,c_min0,c_sec1,c_sec0})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 / if(AL_ON) Alarm &lt;= 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STOP_al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Alarm &lt;=0;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1977961" y="3033333"/>
            <a:ext cx="313268" cy="1847726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8060" y="4224123"/>
            <a:ext cx="152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Make 1s clock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4532126" y="3488780"/>
            <a:ext cx="313268" cy="2044458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5992" y="4744065"/>
            <a:ext cx="119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 time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7266859" y="2240010"/>
            <a:ext cx="313268" cy="2044458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0725" y="3495295"/>
            <a:ext cx="146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Setting and disabling alarm</a:t>
            </a:r>
          </a:p>
        </p:txBody>
      </p:sp>
    </p:spTree>
    <p:extLst>
      <p:ext uri="{BB962C8B-B14F-4D97-AF65-F5344CB8AC3E}">
        <p14:creationId xmlns:p14="http://schemas.microsoft.com/office/powerpoint/2010/main" val="37069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SIMULATION OUTPUT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946548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1174</Words>
  <Application>Microsoft Office PowerPoint</Application>
  <PresentationFormat>On-screen Show (16:9)</PresentationFormat>
  <Paragraphs>215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Arial</vt:lpstr>
      <vt:lpstr>Bahnschrift Light</vt:lpstr>
      <vt:lpstr>Calibri</vt:lpstr>
      <vt:lpstr>Times New Roman</vt:lpstr>
      <vt:lpstr>Quicksand</vt:lpstr>
      <vt:lpstr>Eleanor template</vt:lpstr>
      <vt:lpstr>CLOCK GENERATOR WITH ALARM</vt:lpstr>
      <vt:lpstr>FEATURES</vt:lpstr>
      <vt:lpstr>BLOCK DIAGRAM</vt:lpstr>
      <vt:lpstr>FLOW CHART</vt:lpstr>
      <vt:lpstr>VERILOG CODE</vt:lpstr>
      <vt:lpstr>PowerPoint Presentation</vt:lpstr>
      <vt:lpstr>PowerPoint Presentation</vt:lpstr>
      <vt:lpstr>PowerPoint Presentation</vt:lpstr>
      <vt:lpstr>SIMULATION OUTPUT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PARKING WITH SECURITY</dc:title>
  <dc:creator>Nandini Sharma</dc:creator>
  <cp:lastModifiedBy>Vishal pandey</cp:lastModifiedBy>
  <cp:revision>29</cp:revision>
  <dcterms:modified xsi:type="dcterms:W3CDTF">2025-04-25T19:02:58Z</dcterms:modified>
</cp:coreProperties>
</file>