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4" r:id="rId5"/>
    <p:sldId id="265" r:id="rId6"/>
    <p:sldId id="273" r:id="rId7"/>
    <p:sldId id="268" r:id="rId8"/>
    <p:sldId id="267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60" y="352685"/>
            <a:ext cx="2674814" cy="27835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6823" y="459279"/>
            <a:ext cx="776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INSURANCE </a:t>
            </a:r>
            <a:endParaRPr lang="en-US" sz="5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PLATFORM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502" y="4057233"/>
            <a:ext cx="66454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2 : </a:t>
            </a:r>
            <a:r>
              <a:rPr lang="en-US" sz="3200" b="1" dirty="0" smtClean="0"/>
              <a:t>Benevolent Dictators</a:t>
            </a:r>
          </a:p>
          <a:p>
            <a:endParaRPr lang="en-US" sz="2400" dirty="0"/>
          </a:p>
          <a:p>
            <a:r>
              <a:rPr lang="en-US" sz="2400" dirty="0" err="1" smtClean="0"/>
              <a:t>Tejaswi</a:t>
            </a:r>
            <a:r>
              <a:rPr lang="en-US" sz="2400" dirty="0" smtClean="0"/>
              <a:t> </a:t>
            </a:r>
            <a:r>
              <a:rPr lang="en-US" sz="2400" dirty="0" err="1" smtClean="0"/>
              <a:t>Boggarapu</a:t>
            </a:r>
            <a:r>
              <a:rPr lang="en-US" sz="2400" dirty="0" smtClean="0"/>
              <a:t>(  IIM Kozhikode)</a:t>
            </a:r>
          </a:p>
          <a:p>
            <a:r>
              <a:rPr lang="en-US" sz="2400" dirty="0" err="1" smtClean="0"/>
              <a:t>Hitendra</a:t>
            </a:r>
            <a:r>
              <a:rPr lang="en-US" sz="2400" dirty="0" smtClean="0"/>
              <a:t> </a:t>
            </a:r>
            <a:r>
              <a:rPr lang="en-US" sz="2400" dirty="0" err="1" smtClean="0"/>
              <a:t>Badgujar</a:t>
            </a:r>
            <a:r>
              <a:rPr lang="en-US" sz="2400" dirty="0" smtClean="0"/>
              <a:t> (</a:t>
            </a:r>
            <a:r>
              <a:rPr lang="en-US" sz="2400" dirty="0" err="1" smtClean="0"/>
              <a:t>Msc</a:t>
            </a:r>
            <a:r>
              <a:rPr lang="en-US" sz="2400" dirty="0" smtClean="0"/>
              <a:t> PHM ,</a:t>
            </a:r>
            <a:r>
              <a:rPr lang="en-US" sz="2400" dirty="0" err="1" smtClean="0"/>
              <a:t>Dapoli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Tushar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 (ABM , Pune)</a:t>
            </a:r>
          </a:p>
          <a:p>
            <a:r>
              <a:rPr lang="en-US" sz="2400" dirty="0" smtClean="0"/>
              <a:t>Mama </a:t>
            </a:r>
            <a:r>
              <a:rPr lang="en-US" sz="2400" dirty="0" err="1" smtClean="0"/>
              <a:t>Mohanty</a:t>
            </a:r>
            <a:r>
              <a:rPr lang="en-US" sz="2400" dirty="0" smtClean="0"/>
              <a:t>(OUAT,BBSR)</a:t>
            </a:r>
          </a:p>
          <a:p>
            <a:r>
              <a:rPr lang="en-US" sz="2400" dirty="0" smtClean="0"/>
              <a:t>Mona </a:t>
            </a:r>
            <a:r>
              <a:rPr lang="en-US" sz="2400" dirty="0" err="1" smtClean="0"/>
              <a:t>Kumari</a:t>
            </a:r>
            <a:r>
              <a:rPr lang="en-US" sz="2400" dirty="0" smtClean="0"/>
              <a:t>(OUAT,BBSR)</a:t>
            </a:r>
            <a:endParaRPr lang="en-US" sz="2400" dirty="0"/>
          </a:p>
        </p:txBody>
      </p:sp>
      <p:pic>
        <p:nvPicPr>
          <p:cNvPr id="4098" name="Picture 2" descr="D:\New folder (2)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7" y="2401575"/>
            <a:ext cx="1561004" cy="17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New folder (2)\crop-insurance-needed-because-of-climate-change-c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8" y="4265874"/>
            <a:ext cx="2887528" cy="216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0"/>
            <a:ext cx="9737308" cy="58181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MARKETING STRATEGY</a:t>
            </a:r>
            <a:endParaRPr lang="en-IN" sz="3600" b="1" i="1" u="sng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15" y="628815"/>
            <a:ext cx="11629622" cy="6055320"/>
          </a:xfrm>
        </p:spPr>
        <p:txBody>
          <a:bodyPr>
            <a:normAutofit/>
          </a:bodyPr>
          <a:lstStyle/>
          <a:p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215" y="581815"/>
            <a:ext cx="4468967" cy="5644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BRINGING ON </a:t>
            </a:r>
            <a:r>
              <a:rPr lang="en-I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296215" y="1278057"/>
            <a:ext cx="4201728" cy="217043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</a:t>
            </a:r>
          </a:p>
          <a:p>
            <a:pPr algn="ctr"/>
            <a:endParaRPr lang="en-IN" dirty="0" smtClean="0"/>
          </a:p>
          <a:p>
            <a:pPr algn="ctr"/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</a:p>
          <a:p>
            <a:pPr algn="ctr"/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1.Successful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policy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2.Penetration of insurance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3.Integration of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depts.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Cloud 8"/>
          <p:cNvSpPr/>
          <p:nvPr/>
        </p:nvSpPr>
        <p:spPr>
          <a:xfrm>
            <a:off x="296215" y="4342045"/>
            <a:ext cx="4868214" cy="2403434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</a:t>
            </a:r>
          </a:p>
          <a:p>
            <a:pPr algn="ctr"/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aggregator </a:t>
            </a:r>
          </a:p>
          <a:p>
            <a:pPr algn="ctr"/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7276563" y="3583717"/>
            <a:ext cx="4649274" cy="3296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1.Govt.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2.FMCG &amp; Food    	Processing Industries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3.Insurance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Companies, Banks</a:t>
            </a:r>
            <a:endParaRPr lang="en-IN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.Capacity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Planning(</a:t>
            </a:r>
            <a:r>
              <a:rPr lang="en-I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godowns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6214" y="3667828"/>
            <a:ext cx="4468967" cy="6742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POTENTIAL PARTNERSHIPS</a:t>
            </a:r>
            <a:endParaRPr lang="en-IN" sz="2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7055477" y="1146220"/>
            <a:ext cx="4201728" cy="217043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</a:t>
            </a:r>
          </a:p>
          <a:p>
            <a:pPr algn="ctr"/>
            <a:endParaRPr lang="en-IN" dirty="0" smtClean="0"/>
          </a:p>
          <a:p>
            <a:pPr algn="ctr"/>
            <a:r>
              <a:rPr lang="en-IN" sz="2400" dirty="0"/>
              <a:t>.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PROVIDERS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Growth in number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2.Revenue growth potential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0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557" y="171469"/>
            <a:ext cx="8216722" cy="710641"/>
          </a:xfrm>
        </p:spPr>
        <p:txBody>
          <a:bodyPr/>
          <a:lstStyle/>
          <a:p>
            <a:r>
              <a:rPr lang="en-US" dirty="0" smtClean="0"/>
              <a:t>		</a:t>
            </a:r>
            <a:endParaRPr lang="en-US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081238" y="2456449"/>
            <a:ext cx="266756" cy="3408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1667" y="687806"/>
            <a:ext cx="4237150" cy="6693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PRADHANMANTRI KRISHI BIMA YOJNA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667" y="1781602"/>
            <a:ext cx="4237150" cy="615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 TAKES INSURANCE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667" y="2863159"/>
            <a:ext cx="4237150" cy="6392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DAMAGE/LOSS OF YIELD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667" y="3865139"/>
            <a:ext cx="4237150" cy="5641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667" y="4894632"/>
            <a:ext cx="4237150" cy="5695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PVT SECTOR INSURANCE AGENCIES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981" y="5842733"/>
            <a:ext cx="1034543" cy="6700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8520" y="5880291"/>
            <a:ext cx="2002528" cy="6476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74189" y="5867552"/>
            <a:ext cx="1711957" cy="6204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94732" y="5880291"/>
            <a:ext cx="4018208" cy="604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SUBSIDIES FROM GOVT. APPROVAL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51140" y="4801153"/>
            <a:ext cx="3164849" cy="55977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DISBURSEMENT TO BANKS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85401" y="3296156"/>
            <a:ext cx="2792062" cy="8510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 RECEIVED BY FARMAERS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67637" y="1491183"/>
            <a:ext cx="2740480" cy="5980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YIELD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667637" y="2465260"/>
            <a:ext cx="2740480" cy="53825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BASED INSURANCE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26864" y="1414755"/>
            <a:ext cx="266756" cy="3668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057774" y="3500818"/>
            <a:ext cx="277606" cy="36432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2081238" y="4489376"/>
            <a:ext cx="310817" cy="36068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2064214" y="5498501"/>
            <a:ext cx="300803" cy="36662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194384" y="6038313"/>
            <a:ext cx="698226" cy="33164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137715" y="6057622"/>
            <a:ext cx="1257339" cy="3350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7379865" y="6039007"/>
            <a:ext cx="489397" cy="33094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0113629" y="5435009"/>
            <a:ext cx="267803" cy="406946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10113629" y="4271895"/>
            <a:ext cx="267803" cy="40535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 rot="5400000">
            <a:off x="4852030" y="1313422"/>
            <a:ext cx="323021" cy="849041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 rot="5400000">
            <a:off x="4855757" y="2052006"/>
            <a:ext cx="340449" cy="873920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66385" y="0"/>
            <a:ext cx="500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200" dirty="0"/>
          </a:p>
        </p:txBody>
      </p:sp>
      <p:cxnSp>
        <p:nvCxnSpPr>
          <p:cNvPr id="31" name="Straight Connector 30"/>
          <p:cNvCxnSpPr>
            <a:stCxn id="28" idx="2"/>
            <a:endCxn id="28" idx="2"/>
          </p:cNvCxnSpPr>
          <p:nvPr/>
        </p:nvCxnSpPr>
        <p:spPr>
          <a:xfrm>
            <a:off x="4589022" y="24889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D:\New folder (2)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41" y="2070997"/>
            <a:ext cx="9334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877" y="1342763"/>
            <a:ext cx="3271233" cy="13851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imaging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5565857" y="738691"/>
            <a:ext cx="3168203" cy="120814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1695" y="3000777"/>
            <a:ext cx="3155324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claim platform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8950815" y="2676669"/>
            <a:ext cx="2949262" cy="1518748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nsurance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4734910" y="5251288"/>
            <a:ext cx="3498200" cy="1466710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522397" y="5012904"/>
            <a:ext cx="3245515" cy="1499727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Disbursed to Farmers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631818" y="3198588"/>
            <a:ext cx="1174167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079719" y="4067630"/>
            <a:ext cx="404291" cy="118365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404065">
            <a:off x="3580891" y="3829837"/>
            <a:ext cx="416126" cy="126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7862100">
            <a:off x="3483680" y="2106951"/>
            <a:ext cx="478775" cy="120430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1485655">
            <a:off x="6381998" y="1903972"/>
            <a:ext cx="484632" cy="105929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54690" y="113626"/>
            <a:ext cx="4292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637221">
            <a:off x="3003101" y="4088007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4" grpId="0" animBg="1"/>
      <p:bldP spid="8" grpId="0" animBg="1"/>
      <p:bldP spid="12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365" y="145256"/>
            <a:ext cx="10782300" cy="40127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EXISTING SIMILAR SOLUTIONS  ?</a:t>
            </a:r>
            <a:endParaRPr lang="en-US" sz="30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876" y="697486"/>
            <a:ext cx="11168172" cy="57290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27202" y="757465"/>
            <a:ext cx="3695850" cy="10949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300"/>
              </a:spcBef>
            </a:pPr>
            <a:r>
              <a:rPr lang="en-US" sz="2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earlier </a:t>
            </a:r>
            <a:r>
              <a:rPr lang="en-US" sz="20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region based(entire area gets affected by </a:t>
            </a:r>
            <a:r>
              <a:rPr lang="en-US" sz="2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drought, compensation </a:t>
            </a:r>
            <a:r>
              <a:rPr lang="en-US" sz="2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govt.)</a:t>
            </a:r>
            <a:endParaRPr lang="en-US" sz="20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8876" y="2127662"/>
            <a:ext cx="3694176" cy="10972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concept of crop insurance for farmers 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earlier-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enetration 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1103" y="768534"/>
            <a:ext cx="3694176" cy="10972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crop insurance &amp; weather based protection (implemented under PMFBY a year ago).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1103" y="2127662"/>
            <a:ext cx="3694176" cy="10972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formalized process for claims-handled through informal 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means, human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needed.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50590" y="3407107"/>
            <a:ext cx="3695850" cy="7340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Gestation 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period(</a:t>
            </a:r>
            <a:r>
              <a:rPr lang="en-US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3-5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50590" y="4608511"/>
            <a:ext cx="3694176" cy="7252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proposed-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09104" y="5628077"/>
            <a:ext cx="7959144" cy="5571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en-I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dvantage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07583" y="4301544"/>
            <a:ext cx="949173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0"/>
            <a:ext cx="10782300" cy="62650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endParaRPr lang="en-IN" sz="28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7" y="1026941"/>
            <a:ext cx="11565229" cy="574397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68698" y="1518019"/>
            <a:ext cx="4149187" cy="217653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C0099"/>
                </a:solidFill>
              </a:rPr>
              <a:t>                 </a:t>
            </a:r>
            <a:r>
              <a:rPr lang="en-US" b="1" i="1" u="sng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1.  REDUCTION  </a:t>
            </a:r>
            <a:r>
              <a:rPr lang="en-US" dirty="0">
                <a:solidFill>
                  <a:srgbClr val="CC0099"/>
                </a:solidFill>
              </a:rPr>
              <a:t>OF CLAIM </a:t>
            </a:r>
            <a:r>
              <a:rPr lang="en-US" dirty="0" smtClean="0">
                <a:solidFill>
                  <a:srgbClr val="CC0099"/>
                </a:solidFill>
              </a:rPr>
              <a:t>    TIME </a:t>
            </a:r>
            <a:r>
              <a:rPr lang="en-US" dirty="0" smtClean="0">
                <a:solidFill>
                  <a:srgbClr val="CC0099"/>
                </a:solidFill>
              </a:rPr>
              <a:t>-TO </a:t>
            </a:r>
            <a:r>
              <a:rPr lang="en-US" dirty="0" smtClean="0">
                <a:solidFill>
                  <a:srgbClr val="CC0099"/>
                </a:solidFill>
              </a:rPr>
              <a:t>1-2 WEEKS.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2.  HASSELE </a:t>
            </a:r>
            <a:r>
              <a:rPr lang="en-US" dirty="0">
                <a:solidFill>
                  <a:srgbClr val="CC0099"/>
                </a:solidFill>
              </a:rPr>
              <a:t>FREE PROCESS </a:t>
            </a:r>
            <a:r>
              <a:rPr lang="en-US" dirty="0" smtClean="0">
                <a:solidFill>
                  <a:srgbClr val="CC0099"/>
                </a:solidFill>
              </a:rPr>
              <a:t>3.NO HUMAN INTERVENTION   		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95441" y="1456982"/>
            <a:ext cx="4404575" cy="21765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C0099"/>
                </a:solidFill>
              </a:rPr>
              <a:t>           </a:t>
            </a:r>
            <a:r>
              <a:rPr lang="en-US" b="1" i="1" u="sng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  <a:p>
            <a:endParaRPr lang="en-US" b="1" i="1" u="sng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C0099"/>
                </a:solidFill>
              </a:rPr>
              <a:t>INCREASED </a:t>
            </a:r>
            <a:r>
              <a:rPr lang="en-US" dirty="0">
                <a:solidFill>
                  <a:srgbClr val="CC0099"/>
                </a:solidFill>
              </a:rPr>
              <a:t>PENETRATION OF CROP </a:t>
            </a:r>
            <a:r>
              <a:rPr lang="en-US" dirty="0" smtClean="0">
                <a:solidFill>
                  <a:srgbClr val="CC0099"/>
                </a:solidFill>
              </a:rPr>
              <a:t>INSURANCE  </a:t>
            </a:r>
            <a:r>
              <a:rPr lang="en-US" dirty="0">
                <a:solidFill>
                  <a:srgbClr val="CC0099"/>
                </a:solidFill>
              </a:rPr>
              <a:t>UNDER </a:t>
            </a:r>
            <a:r>
              <a:rPr lang="en-US" dirty="0" smtClean="0">
                <a:solidFill>
                  <a:srgbClr val="CC0099"/>
                </a:solidFill>
              </a:rPr>
              <a:t>			PMFBY</a:t>
            </a:r>
            <a:r>
              <a:rPr lang="en-US" dirty="0">
                <a:solidFill>
                  <a:srgbClr val="CC0099"/>
                </a:solidFill>
              </a:rPr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4881093" y="3116685"/>
            <a:ext cx="1596980" cy="7727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u="sng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b="1" i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8419" y="4430333"/>
            <a:ext cx="4713668" cy="23844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REAL TIME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  <a:p>
            <a:pPr algn="ctr"/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rgbClr val="CC0099"/>
                </a:solidFill>
              </a:rPr>
              <a:t>1. FARM  INPUT INDUSTRIES</a:t>
            </a:r>
          </a:p>
          <a:p>
            <a:pPr algn="ctr"/>
            <a:r>
              <a:rPr lang="en-US" dirty="0" smtClean="0">
                <a:solidFill>
                  <a:srgbClr val="CC0099"/>
                </a:solidFill>
              </a:rPr>
              <a:t>2. FMCG COMPANIES(Retail)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0539" y="4348494"/>
            <a:ext cx="4777568" cy="2459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               DATABASE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1. FOOD PROCESSING INDUSTRIES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2. INSURANCE COMPANIES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3. BANKS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4. CAPACITY PLANNING(</a:t>
            </a:r>
            <a:r>
              <a:rPr lang="en-US" dirty="0" smtClean="0">
                <a:solidFill>
                  <a:srgbClr val="CC0099"/>
                </a:solidFill>
              </a:rPr>
              <a:t>Godowns</a:t>
            </a:r>
            <a:r>
              <a:rPr lang="en-US" dirty="0" smtClean="0">
                <a:solidFill>
                  <a:srgbClr val="CC0099"/>
                </a:solidFill>
              </a:rPr>
              <a:t>)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5. AGRICULTURE DEPARTMENT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9679908">
            <a:off x="4189447" y="4117622"/>
            <a:ext cx="837584" cy="4102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2144657">
            <a:off x="6675016" y="4239254"/>
            <a:ext cx="828109" cy="3821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46725" y="656822"/>
            <a:ext cx="790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REVOLUTIONISE HOW </a:t>
            </a:r>
            <a:r>
              <a:rPr lang="en-US" sz="24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 </a:t>
            </a:r>
            <a:r>
              <a:rPr lang="en-US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PROCESSED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final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3" y="343954"/>
            <a:ext cx="2385865" cy="2801027"/>
          </a:xfrm>
          <a:prstGeom prst="rect">
            <a:avLst/>
          </a:prstGeom>
          <a:noFill/>
        </p:spPr>
      </p:pic>
      <p:pic>
        <p:nvPicPr>
          <p:cNvPr id="1027" name="Picture 3" descr="F:\final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5068" y="318052"/>
            <a:ext cx="2698794" cy="2702239"/>
          </a:xfrm>
          <a:prstGeom prst="rect">
            <a:avLst/>
          </a:prstGeom>
          <a:noFill/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798" y="360218"/>
            <a:ext cx="2411330" cy="2604655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428" y="3629891"/>
            <a:ext cx="2393500" cy="2909454"/>
          </a:xfrm>
          <a:prstGeom prst="rect">
            <a:avLst/>
          </a:prstGeom>
        </p:spPr>
      </p:pic>
      <p:pic>
        <p:nvPicPr>
          <p:cNvPr id="9" name="Picture 8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28" y="3629890"/>
            <a:ext cx="2665289" cy="2937165"/>
          </a:xfrm>
          <a:prstGeom prst="rect">
            <a:avLst/>
          </a:prstGeom>
        </p:spPr>
      </p:pic>
      <p:pic>
        <p:nvPicPr>
          <p:cNvPr id="10" name="Picture 9" descr="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392" y="3602181"/>
            <a:ext cx="2446444" cy="296487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60618" y="1343891"/>
            <a:ext cx="1011382" cy="762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827818" y="1440873"/>
            <a:ext cx="1011382" cy="762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8764" y="4475018"/>
            <a:ext cx="1011382" cy="762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14800" y="4572000"/>
            <a:ext cx="1011382" cy="762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938655" y="4572000"/>
            <a:ext cx="1011382" cy="762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565" y="103031"/>
            <a:ext cx="7237929" cy="63309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BUSINESS 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32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62885"/>
            <a:ext cx="12041746" cy="5995115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594" y="926592"/>
            <a:ext cx="1672784" cy="1182829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Benefector</a:t>
            </a:r>
            <a:endParaRPr lang="en-US" b="1" i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Farmer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Farming community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7213" y="995727"/>
            <a:ext cx="4061655" cy="1048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Revenue source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Insurance </a:t>
            </a:r>
            <a:r>
              <a:rPr lang="en-US" dirty="0" smtClean="0"/>
              <a:t>Providers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 smtClean="0"/>
              <a:t>Agri</a:t>
            </a:r>
            <a:r>
              <a:rPr lang="en-US" dirty="0" smtClean="0"/>
              <a:t> input based </a:t>
            </a:r>
            <a:r>
              <a:rPr lang="en-US" dirty="0" smtClean="0"/>
              <a:t>industry(Long Term)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D</a:t>
            </a:r>
            <a:r>
              <a:rPr lang="en-US" dirty="0" smtClean="0"/>
              <a:t>ata(Long Term)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62845" y="2369358"/>
            <a:ext cx="6770287" cy="612604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Economies of </a:t>
            </a:r>
            <a:r>
              <a:rPr lang="en-US" sz="2400" b="1" dirty="0">
                <a:solidFill>
                  <a:srgbClr val="FFFF00"/>
                </a:solidFill>
              </a:rPr>
              <a:t>s</a:t>
            </a:r>
            <a:r>
              <a:rPr lang="en-US" sz="2400" b="1" dirty="0" smtClean="0">
                <a:solidFill>
                  <a:srgbClr val="FFFF00"/>
                </a:solidFill>
              </a:rPr>
              <a:t>cale   </a:t>
            </a:r>
            <a:r>
              <a:rPr lang="en-US" b="1" dirty="0" smtClean="0">
                <a:solidFill>
                  <a:srgbClr val="FFFF00"/>
                </a:solidFill>
              </a:rPr>
              <a:t>and   </a:t>
            </a:r>
            <a:r>
              <a:rPr lang="en-US" sz="2400" b="1" dirty="0" smtClean="0">
                <a:solidFill>
                  <a:srgbClr val="FFFF00"/>
                </a:solidFill>
              </a:rPr>
              <a:t>Cooptation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613547" y="4627212"/>
            <a:ext cx="5486399" cy="914400"/>
          </a:xfrm>
          <a:prstGeom prst="cloud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Future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413594" y="5859626"/>
            <a:ext cx="230691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Aggregator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3665638" y="5859626"/>
            <a:ext cx="2065188" cy="1028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7140050" y="5859626"/>
            <a:ext cx="340850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facilitation of PMFBY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691407">
            <a:off x="2575590" y="5333044"/>
            <a:ext cx="484632" cy="65819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856678" y="5551453"/>
            <a:ext cx="484632" cy="3456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8815171">
            <a:off x="6897733" y="5433255"/>
            <a:ext cx="484632" cy="5820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506662">
            <a:off x="5290542" y="3030407"/>
            <a:ext cx="484632" cy="3757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506657">
            <a:off x="3774664" y="3011518"/>
            <a:ext cx="484632" cy="3572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4318" y="1847811"/>
            <a:ext cx="3578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Strategy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1890764" y="3351136"/>
            <a:ext cx="2115421" cy="1179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Satellite </a:t>
            </a:r>
            <a:r>
              <a:rPr lang="en-US" dirty="0" smtClean="0"/>
              <a:t>imaging systems(Planet Labs, Skybox, </a:t>
            </a:r>
            <a:r>
              <a:rPr lang="en-US" dirty="0" err="1" smtClean="0"/>
              <a:t>Urthe</a:t>
            </a:r>
            <a:r>
              <a:rPr lang="en-US" dirty="0" smtClean="0"/>
              <a:t> Cast </a:t>
            </a:r>
            <a:r>
              <a:rPr lang="en-US" dirty="0" err="1" smtClean="0"/>
              <a:t>e.t.c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74617" y="3351136"/>
            <a:ext cx="2115421" cy="1157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</a:t>
            </a:r>
          </a:p>
          <a:p>
            <a:pPr algn="ctr"/>
            <a:r>
              <a:rPr lang="en-US" dirty="0" smtClean="0"/>
              <a:t>Government(Farmer data to be waived off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67512" y="0"/>
            <a:ext cx="10782300" cy="62650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REVENUE MODEL</a:t>
            </a:r>
            <a:endParaRPr lang="en-IN" sz="2800" b="1" i="1" u="sn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35043"/>
              </p:ext>
            </p:extLst>
          </p:nvPr>
        </p:nvGraphicFramePr>
        <p:xfrm>
          <a:off x="542254" y="753213"/>
          <a:ext cx="3231256" cy="380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714"/>
                <a:gridCol w="847542"/>
              </a:tblGrid>
              <a:tr h="380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CAPEX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1360000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0197"/>
              </p:ext>
            </p:extLst>
          </p:nvPr>
        </p:nvGraphicFramePr>
        <p:xfrm>
          <a:off x="421424" y="2186391"/>
          <a:ext cx="3596783" cy="252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6869"/>
                <a:gridCol w="1189914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Crop Failure/Yield (1)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Premium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1.5% to 3.5 %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Weighted average Premium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2.32%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Weather Based (2)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Premium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2% to 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Weighted average Premium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4.39%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44673"/>
              </p:ext>
            </p:extLst>
          </p:nvPr>
        </p:nvGraphicFramePr>
        <p:xfrm>
          <a:off x="4560552" y="768239"/>
          <a:ext cx="7481196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689"/>
                <a:gridCol w="1662487"/>
                <a:gridCol w="1056665"/>
                <a:gridCol w="986222"/>
                <a:gridCol w="817156"/>
                <a:gridCol w="1155288"/>
                <a:gridCol w="901689"/>
              </a:tblGrid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Revenue Generated (1) &amp; (2)  Rev1(2% premium)  Rev2(6% Payout)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Ins Amount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Premium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Payout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Rev1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Rev2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 Farmers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116000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376800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25  Farmers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109750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170400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10224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37347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Cost </a:t>
                      </a:r>
                      <a:r>
                        <a:rPr lang="en-US" sz="1800" b="1" u="none" strike="noStrike" dirty="0" smtClean="0">
                          <a:effectLst/>
                        </a:rPr>
                        <a:t>Estimates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Satellite Imaging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IMD(Per season)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Farmer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Google  data(past)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9597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3458"/>
              </p:ext>
            </p:extLst>
          </p:nvPr>
        </p:nvGraphicFramePr>
        <p:xfrm>
          <a:off x="434301" y="5088898"/>
          <a:ext cx="3725574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79"/>
                <a:gridCol w="1596674"/>
                <a:gridCol w="123252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Other Major Operating Expenses(Yearly)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IT Maintenance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Wages and salaries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Miscelanneous Expenses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600000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61471"/>
              </p:ext>
            </p:extLst>
          </p:nvPr>
        </p:nvGraphicFramePr>
        <p:xfrm>
          <a:off x="5976690" y="5368612"/>
          <a:ext cx="3437766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042"/>
                <a:gridCol w="155672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Break Even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4.68 </a:t>
                      </a:r>
                      <a:r>
                        <a:rPr lang="en-US" sz="2800" b="1" u="none" strike="noStrike" dirty="0" err="1">
                          <a:effectLst/>
                        </a:rPr>
                        <a:t>Yrs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5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981" y="189407"/>
            <a:ext cx="11179741" cy="60189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IT VIABLE?</a:t>
            </a:r>
            <a:endParaRPr lang="en-IN" sz="3000" b="1" i="1" u="sng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5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2500" b="1" i="1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8653" y="1339402"/>
            <a:ext cx="2513184" cy="5151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endParaRPr lang="en-IN" sz="25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8652" y="2414788"/>
            <a:ext cx="2513183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endParaRPr lang="en-IN" sz="25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8652" y="3355926"/>
            <a:ext cx="2516793" cy="5280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IN" sz="25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8652" y="4200465"/>
            <a:ext cx="2503914" cy="6352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en-IN" sz="25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4410" y="5581731"/>
            <a:ext cx="3292356" cy="5280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5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6766" y="1291439"/>
            <a:ext cx="1996226" cy="579549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REASON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42204" y="1136893"/>
            <a:ext cx="4033599" cy="888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CLOUD</a:t>
            </a:r>
          </a:p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VARIOUS LANGUAGES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42205" y="2187480"/>
            <a:ext cx="4043966" cy="779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42205" y="3231323"/>
            <a:ext cx="4041648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WEB SERVICES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34156" y="4170828"/>
            <a:ext cx="4041648" cy="635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marL="342900" indent="-342900" algn="ctr">
              <a:buAutoNum type="arabicPeriod"/>
            </a:pPr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BASED/APP BASED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586766" y="2276339"/>
            <a:ext cx="1996226" cy="779173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Over period of time</a:t>
            </a:r>
            <a:endParaRPr lang="en-IN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586767" y="3418729"/>
            <a:ext cx="1996226" cy="397471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586766" y="4324808"/>
            <a:ext cx="1996226" cy="386562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6442205" y="5096812"/>
            <a:ext cx="4033599" cy="595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PLATFORM(1.5 months)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21020503">
            <a:off x="3976038" y="5399109"/>
            <a:ext cx="1811316" cy="349690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844204">
            <a:off x="3917689" y="6074698"/>
            <a:ext cx="1928013" cy="360609"/>
          </a:xfrm>
          <a:prstGeom prst="rightArrow">
            <a:avLst/>
          </a:prstGeom>
          <a:solidFill>
            <a:srgbClr val="A78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6434156" y="5845748"/>
            <a:ext cx="4052015" cy="7252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NEGOTIATIONS(3-6 months)</a:t>
            </a:r>
            <a:endParaRPr lang="en-IN" sz="20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459</TotalTime>
  <Words>496</Words>
  <Application>Microsoft Office PowerPoint</Application>
  <PresentationFormat>Custom</PresentationFormat>
  <Paragraphs>200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PowerPoint Presentation</vt:lpstr>
      <vt:lpstr>  </vt:lpstr>
      <vt:lpstr>PowerPoint Presentation</vt:lpstr>
      <vt:lpstr>EXISTING SIMILAR SOLUTIONS  ?</vt:lpstr>
      <vt:lpstr>IMPACT</vt:lpstr>
      <vt:lpstr>PowerPoint Presentation</vt:lpstr>
      <vt:lpstr>BUSINESS  MODEL</vt:lpstr>
      <vt:lpstr>REVENUE MODEL</vt:lpstr>
      <vt:lpstr>PowerPoint Presentation</vt:lpstr>
      <vt:lpstr>MARKETING STRATEGY</vt:lpstr>
      <vt:lpstr>THANK YOU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INSURANCE</dc:title>
  <dc:creator>MONA JHA</dc:creator>
  <cp:lastModifiedBy>HITU</cp:lastModifiedBy>
  <cp:revision>69</cp:revision>
  <dcterms:created xsi:type="dcterms:W3CDTF">2016-11-20T11:48:32Z</dcterms:created>
  <dcterms:modified xsi:type="dcterms:W3CDTF">2016-11-21T09:47:04Z</dcterms:modified>
</cp:coreProperties>
</file>