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657" r:id="rId2"/>
    <p:sldId id="475" r:id="rId3"/>
    <p:sldId id="1036" r:id="rId4"/>
    <p:sldId id="693" r:id="rId5"/>
    <p:sldId id="546" r:id="rId6"/>
    <p:sldId id="1034" r:id="rId7"/>
    <p:sldId id="661" r:id="rId8"/>
    <p:sldId id="1038" r:id="rId9"/>
    <p:sldId id="1040" r:id="rId10"/>
    <p:sldId id="1039" r:id="rId11"/>
    <p:sldId id="1041" r:id="rId12"/>
    <p:sldId id="1042" r:id="rId13"/>
    <p:sldId id="1043" r:id="rId14"/>
    <p:sldId id="1044" r:id="rId15"/>
    <p:sldId id="1045" r:id="rId16"/>
    <p:sldId id="1046" r:id="rId17"/>
    <p:sldId id="1047" r:id="rId18"/>
    <p:sldId id="1048" r:id="rId19"/>
    <p:sldId id="1049" r:id="rId20"/>
    <p:sldId id="1050" r:id="rId21"/>
    <p:sldId id="1051" r:id="rId22"/>
    <p:sldId id="1033" r:id="rId23"/>
  </p:sldIdLst>
  <p:sldSz cx="9144000" cy="6858000" type="screen4x3"/>
  <p:notesSz cx="6831013" cy="91170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6" autoAdjust="0"/>
    <p:restoredTop sz="94660" autoAdjust="0"/>
  </p:normalViewPr>
  <p:slideViewPr>
    <p:cSldViewPr>
      <p:cViewPr varScale="1">
        <p:scale>
          <a:sx n="72" d="100"/>
          <a:sy n="72" d="100"/>
        </p:scale>
        <p:origin x="156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3B21D7A7-A2BE-187C-4C62-1A28D89016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CD4560CA-819D-E843-2392-F487C545DF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64900" name="Rectangle 4">
            <a:extLst>
              <a:ext uri="{FF2B5EF4-FFF2-40B4-BE49-F238E27FC236}">
                <a16:creationId xmlns:a16="http://schemas.microsoft.com/office/drawing/2014/main" id="{295A6BDD-8612-E42D-F9A8-95268EE58D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901" name="Rectangle 5">
            <a:extLst>
              <a:ext uri="{FF2B5EF4-FFF2-40B4-BE49-F238E27FC236}">
                <a16:creationId xmlns:a16="http://schemas.microsoft.com/office/drawing/2014/main" id="{9F97B7BB-AB46-2153-2860-4CFEA90F317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017AF3-04A1-194C-8CB1-865F3895E7E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BB8661B-B064-6768-FE66-118FCB744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5C51DBF-A756-792D-140C-4ED907E117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1D61A99E-81DC-B472-B660-5225486232D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7125080-2775-A366-BEB6-1C28066350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E55A9F03-C942-6A1E-D7CA-89CFCFEF44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FE40D544-7764-4969-4C09-A488C588AB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36CB16FC-709F-9948-991F-8B9476A5683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0843428-6EAA-4339-EB1B-251F9E127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46447D-CBD5-E64D-954C-919C9EF9D918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96AECE9-2142-D4BF-7975-7DCA5428B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34D9390-FEE8-8371-B5E6-65B01AF62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F788-3735-2140-91C4-B5EFACE6036C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381B-C4C7-FF45-8512-A77F8BCAB558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5280609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C70-4BAB-6F43-B8B9-B359F810D590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54D2-FBC7-0F4D-8CB9-6E3ED7AE601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2460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C70-4BAB-6F43-B8B9-B359F810D590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54D2-FBC7-0F4D-8CB9-6E3ED7AE601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953303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C70-4BAB-6F43-B8B9-B359F810D590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54D2-FBC7-0F4D-8CB9-6E3ED7AE601B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0658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C70-4BAB-6F43-B8B9-B359F810D590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54D2-FBC7-0F4D-8CB9-6E3ED7AE601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22320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C70-4BAB-6F43-B8B9-B359F810D590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54D2-FBC7-0F4D-8CB9-6E3ED7AE601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7878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C70-4BAB-6F43-B8B9-B359F810D590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54D2-FBC7-0F4D-8CB9-6E3ED7AE601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12432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2E3B-4B58-C442-AC18-5A57AD0AD420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E708-05CD-6941-A425-924E6D7EC30A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0504925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A9A0-C655-5D44-9F7D-9BCED07E0709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CD74-975B-D145-A0BB-95B4C2A4B41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62217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5463-92A4-BE45-A03F-FCAB31002632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BA4D-4AA7-F34E-9595-B79A4594B2C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010233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9396-68A3-2F48-A8A7-775DB8B5FE7A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363A-726B-C448-8608-42A8A55D9570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575622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AF3D-C86E-8F44-9D8D-22B5BBD225EB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D22-9307-EC43-B559-FD69ED833D1E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1966643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4C08-4882-4444-9692-D073A8D7179F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2128-7D6C-A841-8DD3-EC8665C8759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316130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4FD7-B076-A04F-941B-587956A182D4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F136-AE9F-4E4C-BCCA-FF0925EE466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959574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374F-A7BC-8242-BBED-BCEE9B4C6354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F9AB-5C78-F445-BC77-A7FBE56A3881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254883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DB3E-8B4A-8843-96F3-D34D4077763A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A698-1039-0A4C-8E19-817B1049819A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4386675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50A6-2501-F04D-AF22-1BD5A3E5FECE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8FD-8676-1E4D-9406-3661265C0A3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68684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6D3C70-4BAB-6F43-B8B9-B359F810D590}" type="datetime4">
              <a:rPr lang="zh-TW" altLang="en-US" smtClean="0"/>
              <a:pPr/>
              <a:t>2023年7月3日星期一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754D2-FBC7-0F4D-8CB9-6E3ED7AE601B}" type="slidenum">
              <a:rPr lang="zh-TW" altLang="en-US" smtClean="0"/>
              <a:pPr/>
              <a:t>‹#›</a:t>
            </a:fld>
            <a:endParaRPr lang="en-US" altLang="zh-TW"/>
          </a:p>
        </p:txBody>
      </p:sp>
      <p:graphicFrame>
        <p:nvGraphicFramePr>
          <p:cNvPr id="7" name="Object 23">
            <a:extLst>
              <a:ext uri="{FF2B5EF4-FFF2-40B4-BE49-F238E27FC236}">
                <a16:creationId xmlns:a16="http://schemas.microsoft.com/office/drawing/2014/main" id="{26A89B66-540A-9E9B-58ED-401EFF10A56F}"/>
              </a:ext>
            </a:extLst>
          </p:cNvPr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9" imgW="3429000" imgH="25400" progId="MS_ClipArt_Gallery.5">
                  <p:embed/>
                </p:oleObj>
              </mc:Choice>
              <mc:Fallback>
                <p:oleObj name="Clip" r:id="rId19" imgW="3429000" imgH="25400" progId="MS_ClipArt_Gallery.5">
                  <p:embed/>
                  <p:pic>
                    <p:nvPicPr>
                      <p:cNvPr id="13335" name="Object 23">
                        <a:extLst>
                          <a:ext uri="{FF2B5EF4-FFF2-40B4-BE49-F238E27FC236}">
                            <a16:creationId xmlns:a16="http://schemas.microsoft.com/office/drawing/2014/main" id="{ABB3CC09-D02A-D1BF-5EDE-3545214CFE0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81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>
    <p:zoom/>
  </p:transition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1026">
            <a:extLst>
              <a:ext uri="{FF2B5EF4-FFF2-40B4-BE49-F238E27FC236}">
                <a16:creationId xmlns:a16="http://schemas.microsoft.com/office/drawing/2014/main" id="{52D2BE28-A524-0D86-2A49-816F69279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447800"/>
            <a:ext cx="8686800" cy="5141896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Wireless and Mobile Communication (18CSE458T)</a:t>
            </a:r>
            <a:b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</a:rPr>
              <a:t>Unit-1</a:t>
            </a:r>
            <a:br>
              <a:rPr lang="en-US" altLang="zh-TW" sz="4400" u="sng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br>
              <a:rPr lang="en-US" altLang="zh-TW" sz="48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Nishant Kumar Singh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altLang="zh-TW" sz="4800" dirty="0">
                <a:ea typeface="新細明體" panose="02020500000000000000" pitchFamily="18" charset="-120"/>
              </a:rPr>
            </a:b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12FD768-129D-4192-B153-6AC1A428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F58C-ED9F-BF44-8CB6-512A72C1204A}" type="slidenum">
              <a:rPr lang="zh-TW" altLang="en-US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EC80-F51D-6B16-E305-2558FB61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7543800" cy="91102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Modulation Schemes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2B83B-AF30-229D-FB36-286BE0C0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74" y="1752600"/>
            <a:ext cx="8279026" cy="4953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Modulation (AM)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Modulation (FM)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7" lvl="1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change in the frequency of the carrier wave if the signal voltage changes. It is known as frequency modulation. </a:t>
            </a:r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20B5B-6CFD-28D5-8201-B7DF75B8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BA4D-4AA7-F34E-9595-B79A4594B2CD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641864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5A9CFAEA-2D82-2F01-E91B-F0B81BC9B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467600" cy="838200"/>
          </a:xfrm>
        </p:spPr>
        <p:txBody>
          <a:bodyPr/>
          <a:lstStyle/>
          <a:p>
            <a:pPr algn="ctr"/>
            <a:r>
              <a:rPr lang="en-IN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Amplitude Shift Keying</a:t>
            </a:r>
            <a:br>
              <a:rPr lang="en-IN" sz="1000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sz="1000" b="0" i="0" dirty="0">
              <a:solidFill>
                <a:srgbClr val="303030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46E0E792-6158-A6C7-6452-9854E3D0F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>
            <a:noAutofit/>
          </a:bodyPr>
          <a:lstStyle/>
          <a:p>
            <a:pPr algn="just"/>
            <a:r>
              <a:rPr lang="en-IN" sz="240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type of Amplitude Modulation which represents the binary data in the form of a signal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binary signal when ASK modulated, gives a zero value for Low input while it gives the carrier output for High input.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6178550" algn="l"/>
              </a:tabLst>
            </a:pP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CAD1CC-4D3B-0011-5043-5411B07E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496-D14F-7F40-904C-A43DE72192AD}" type="slidenum">
              <a:rPr lang="zh-TW" altLang="en-US"/>
              <a:pPr/>
              <a:t>11</a:t>
            </a:fld>
            <a:endParaRPr lang="en-US" altLang="zh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5B3-F2CE-3120-C080-1CBCB727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32" y="3904996"/>
            <a:ext cx="7531100" cy="204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323D2-236E-CC2C-743C-DE608E362A33}"/>
              </a:ext>
            </a:extLst>
          </p:cNvPr>
          <p:cNvSpPr txBox="1"/>
          <p:nvPr/>
        </p:nvSpPr>
        <p:spPr>
          <a:xfrm>
            <a:off x="1028482" y="6312479"/>
            <a:ext cx="723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  Internet, </a:t>
            </a:r>
            <a:r>
              <a:rPr lang="en-IN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</a:t>
            </a: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Amplitude Shift Keying</a:t>
            </a:r>
          </a:p>
        </p:txBody>
      </p:sp>
    </p:spTree>
    <p:extLst>
      <p:ext uri="{BB962C8B-B14F-4D97-AF65-F5344CB8AC3E}">
        <p14:creationId xmlns:p14="http://schemas.microsoft.com/office/powerpoint/2010/main" val="20415093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5A9CFAEA-2D82-2F01-E91B-F0B81BC9B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543800" cy="838200"/>
          </a:xfrm>
        </p:spPr>
        <p:txBody>
          <a:bodyPr/>
          <a:lstStyle/>
          <a:p>
            <a:pPr algn="ctr"/>
            <a:r>
              <a:rPr lang="en-IN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 Shift Keying</a:t>
            </a:r>
            <a:br>
              <a:rPr lang="en-IN" sz="2000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IN" sz="1000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sz="1000" b="0" i="0" dirty="0">
              <a:solidFill>
                <a:srgbClr val="303030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46E0E792-6158-A6C7-6452-9854E3D0F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Autofit/>
          </a:bodyPr>
          <a:lstStyle/>
          <a:p>
            <a:pPr algn="just"/>
            <a:r>
              <a:rPr lang="en-IN" sz="240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FSK</a:t>
            </a:r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digital modulation technique in which the frequency of the carrier signal varies according to the digital signal changes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a FSK modulated wave is high in frequency for a binary High input and is low in frequency for a binary Low input. The binary 1s and 0s are called Mark and Space frequencies.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6178550" algn="l"/>
              </a:tabLst>
            </a:pP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CAD1CC-4D3B-0011-5043-5411B07E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496-D14F-7F40-904C-A43DE72192AD}" type="slidenum">
              <a:rPr lang="zh-TW" altLang="en-US"/>
              <a:pPr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133042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5A9CFAEA-2D82-2F01-E91B-F0B81BC9B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5223"/>
            <a:ext cx="7391400" cy="838200"/>
          </a:xfrm>
        </p:spPr>
        <p:txBody>
          <a:bodyPr/>
          <a:lstStyle/>
          <a:p>
            <a:pPr algn="ctr"/>
            <a:r>
              <a:rPr lang="en-IN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 Shift Keying</a:t>
            </a:r>
            <a:br>
              <a:rPr lang="en-IN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46E0E792-6158-A6C7-6452-9854E3D0F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657264"/>
          </a:xfrm>
        </p:spPr>
        <p:txBody>
          <a:bodyPr>
            <a:noAutofit/>
          </a:bodyPr>
          <a:lstStyle/>
          <a:p>
            <a:pPr algn="just"/>
            <a:r>
              <a:rPr lang="en-IN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PSK technique is widely used for wireless LANs, bio-metric, contactless operations, along with RFID and Bluetooth communications.</a:t>
            </a:r>
          </a:p>
          <a:p>
            <a:pPr algn="just"/>
            <a:endParaRPr lang="en-IN" sz="2400" b="0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PSK is of two types:</a:t>
            </a:r>
          </a:p>
          <a:p>
            <a:pPr lvl="1" algn="just"/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Phase Shift Keying (</a:t>
            </a:r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BPSK)</a:t>
            </a:r>
          </a:p>
          <a:p>
            <a:pPr lvl="2" algn="just"/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Quadrature Phase Shift Keying (</a:t>
            </a:r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QPSK)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  <a:tabLst>
                <a:tab pos="6178550" algn="l"/>
              </a:tabLst>
            </a:pP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CAD1CC-4D3B-0011-5043-5411B07E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496-D14F-7F40-904C-A43DE72192AD}" type="slidenum">
              <a:rPr lang="zh-TW" altLang="en-US"/>
              <a:pPr/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774104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5A9CFAEA-2D82-2F01-E91B-F0B81BC9B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543800" cy="838200"/>
          </a:xfrm>
        </p:spPr>
        <p:txBody>
          <a:bodyPr/>
          <a:lstStyle/>
          <a:p>
            <a:pPr algn="ctr"/>
            <a:r>
              <a:rPr lang="en-IN" sz="4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BPSK and  QPSK</a:t>
            </a:r>
            <a:br>
              <a:rPr lang="en-IN" sz="1000" b="0" i="0" dirty="0">
                <a:effectLst/>
                <a:latin typeface="Heebo" pitchFamily="2" charset="-79"/>
                <a:cs typeface="Heebo" pitchFamily="2" charset="-79"/>
              </a:rPr>
            </a:br>
            <a:br>
              <a:rPr lang="en-IN" sz="1000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sz="1000" b="0" i="0" dirty="0">
              <a:solidFill>
                <a:srgbClr val="303030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46E0E792-6158-A6C7-6452-9854E3D0F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Autofit/>
          </a:bodyPr>
          <a:lstStyle/>
          <a:p>
            <a:pPr algn="just"/>
            <a:r>
              <a:rPr lang="en-IN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BPSK</a:t>
            </a:r>
            <a:r>
              <a:rPr lang="en-IN" sz="2400" u="none" strike="noStrik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also called as 2-phase PSK or Phase Keying. In this technique, the sine wave carrier takes two phase such as 0° and 180°.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QPSK</a:t>
            </a:r>
            <a:r>
              <a:rPr lang="en-IN" sz="2400" u="none" strike="noStrik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phase shift keying technique, in which the sine wave carrier takes four phase such as 0°, 90°, 180°, and 270°.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6178550" algn="l"/>
              </a:tabLst>
            </a:pP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CAD1CC-4D3B-0011-5043-5411B07E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496-D14F-7F40-904C-A43DE72192AD}" type="slidenum">
              <a:rPr lang="zh-TW" altLang="en-US"/>
              <a:pPr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3582906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5A9CFAEA-2D82-2F01-E91B-F0B81BC9B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543800" cy="1063423"/>
          </a:xfrm>
        </p:spPr>
        <p:txBody>
          <a:bodyPr/>
          <a:lstStyle/>
          <a:p>
            <a:pPr algn="ctr"/>
            <a:r>
              <a:rPr lang="en-US" altLang="zh-TW" sz="3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Multiplexing and Multiple Access Techniques</a:t>
            </a:r>
            <a:br>
              <a:rPr lang="en-US" altLang="zh-TW" sz="4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en-IN" sz="1000" b="0" i="0" dirty="0">
                <a:effectLst/>
                <a:latin typeface="Heebo" pitchFamily="2" charset="-79"/>
                <a:cs typeface="Heebo" pitchFamily="2" charset="-79"/>
              </a:rPr>
            </a:br>
            <a:br>
              <a:rPr lang="en-IN" sz="1000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sz="1000" b="0" i="0" dirty="0">
              <a:solidFill>
                <a:srgbClr val="303030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CAD1CC-4D3B-0011-5043-5411B07E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496-D14F-7F40-904C-A43DE72192AD}" type="slidenum">
              <a:rPr lang="zh-TW" altLang="en-US"/>
              <a:pPr/>
              <a:t>15</a:t>
            </a:fld>
            <a:endParaRPr lang="en-US" altLang="zh-TW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96DF32-D7BE-F282-8697-B39A7FA9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5105399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aggregation of channels is done before the modulation process, it is known as multiplexing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several independent stations access a medium, is the term “multiple access” is applied.</a:t>
            </a:r>
          </a:p>
          <a:p>
            <a:pPr algn="just"/>
            <a:endParaRPr lang="en-IN" sz="2400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 of Multiple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ccess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echniques.</a:t>
            </a:r>
          </a:p>
          <a:p>
            <a:pPr lvl="1" algn="just"/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FDMA (Frequency Division Multiple Access)</a:t>
            </a:r>
          </a:p>
          <a:p>
            <a:pPr lvl="2" algn="just"/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TDMA (Time Division Multiple Access)</a:t>
            </a:r>
          </a:p>
          <a:p>
            <a:pPr lvl="2" algn="just"/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CDMA (Code Division Multiple Access)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7720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5A9CFAEA-2D82-2F01-E91B-F0B81BC9B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543800" cy="838200"/>
          </a:xfrm>
        </p:spPr>
        <p:txBody>
          <a:bodyPr/>
          <a:lstStyle/>
          <a:p>
            <a:pPr algn="ctr"/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 Multiple Access</a:t>
            </a:r>
            <a:br>
              <a:rPr lang="en-IN" sz="4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000" b="0" i="0" dirty="0">
                <a:effectLst/>
                <a:latin typeface="Heebo" pitchFamily="2" charset="-79"/>
                <a:cs typeface="Heebo" pitchFamily="2" charset="-79"/>
              </a:rPr>
            </a:br>
            <a:br>
              <a:rPr lang="en-IN" sz="1000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sz="1000" b="0" i="0" dirty="0">
              <a:solidFill>
                <a:srgbClr val="303030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CAD1CC-4D3B-0011-5043-5411B07E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496-D14F-7F40-904C-A43DE72192AD}" type="slidenum">
              <a:rPr lang="zh-TW" altLang="en-US"/>
              <a:pPr/>
              <a:t>16</a:t>
            </a:fld>
            <a:endParaRPr lang="en-US" altLang="zh-T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975BB-596A-7FD5-5D72-28CBE436A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1"/>
            <a:ext cx="8229600" cy="4648199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Multiple-access technique for cellular systems in which each individual user is assigned a pair of frequencies while making or receiving a call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7DB1B-1DEA-C487-3B69-665EBBA76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78" y="2819400"/>
            <a:ext cx="7404644" cy="327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9C5DC7-5A94-BE09-CE0A-47791149A172}"/>
              </a:ext>
            </a:extLst>
          </p:cNvPr>
          <p:cNvSpPr txBox="1"/>
          <p:nvPr/>
        </p:nvSpPr>
        <p:spPr>
          <a:xfrm>
            <a:off x="1752600" y="6248407"/>
            <a:ext cx="6209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  </a:t>
            </a:r>
            <a:r>
              <a:rPr lang="en-IN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Jochen H. Schiller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Mobile. Communications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IN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Addison-Wesley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6975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5A9CFAEA-2D82-2F01-E91B-F0B81BC9B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543800" cy="838200"/>
          </a:xfrm>
        </p:spPr>
        <p:txBody>
          <a:bodyPr/>
          <a:lstStyle/>
          <a:p>
            <a:pPr algn="ctr"/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 Access</a:t>
            </a:r>
            <a:br>
              <a:rPr lang="en-IN" sz="1000" b="0" i="0" dirty="0">
                <a:effectLst/>
                <a:latin typeface="Heebo" pitchFamily="2" charset="-79"/>
                <a:cs typeface="Heebo" pitchFamily="2" charset="-79"/>
              </a:rPr>
            </a:br>
            <a:br>
              <a:rPr lang="en-IN" sz="1000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sz="1000" b="0" i="0" dirty="0">
              <a:solidFill>
                <a:srgbClr val="303030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CAD1CC-4D3B-0011-5043-5411B07E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496-D14F-7F40-904C-A43DE72192AD}" type="slidenum">
              <a:rPr lang="zh-TW" altLang="en-US"/>
              <a:pPr/>
              <a:t>17</a:t>
            </a:fld>
            <a:endParaRPr lang="en-US" altLang="zh-T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DB60A-584A-A1B7-B190-269B5C40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1"/>
            <a:ext cx="8305800" cy="4832552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TDMA, the entire bandwidth is available to the user but only for a finite period of time.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ACEAB-1B34-6624-ADC1-87B57ED6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7480844" cy="3613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FC74E8-7C3A-287D-681F-749431E25F35}"/>
              </a:ext>
            </a:extLst>
          </p:cNvPr>
          <p:cNvSpPr txBox="1"/>
          <p:nvPr/>
        </p:nvSpPr>
        <p:spPr>
          <a:xfrm>
            <a:off x="1752600" y="6297239"/>
            <a:ext cx="6209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  </a:t>
            </a:r>
            <a:r>
              <a:rPr lang="en-IN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Jochen H. Schiller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Mobile. Communications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IN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Addison-Wesley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5595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5A9CFAEA-2D82-2F01-E91B-F0B81BC9B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543800" cy="838200"/>
          </a:xfrm>
        </p:spPr>
        <p:txBody>
          <a:bodyPr/>
          <a:lstStyle/>
          <a:p>
            <a:pPr algn="ctr"/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Division Multiple Access</a:t>
            </a:r>
            <a:br>
              <a:rPr lang="en-IN" sz="1000" b="0" i="0" dirty="0">
                <a:effectLst/>
                <a:latin typeface="Heebo" pitchFamily="2" charset="-79"/>
                <a:cs typeface="Heebo" pitchFamily="2" charset="-79"/>
              </a:rPr>
            </a:br>
            <a:br>
              <a:rPr lang="en-IN" sz="1000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sz="1000" b="0" i="0" dirty="0">
              <a:solidFill>
                <a:srgbClr val="303030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CAD1CC-4D3B-0011-5043-5411B07E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496-D14F-7F40-904C-A43DE72192AD}" type="slidenum">
              <a:rPr lang="zh-TW" altLang="en-US"/>
              <a:pPr/>
              <a:t>18</a:t>
            </a:fld>
            <a:endParaRPr lang="en-US" altLang="zh-T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B3E17-6F3D-7C06-0D7B-7682058B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1"/>
            <a:ext cx="8305800" cy="4842068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CDMA, the same bandwidth is occupied by all the users, however they are all assigned separate codes, which different them from each other.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D92D9-F1C0-E411-7109-4DD38934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19401"/>
            <a:ext cx="7086600" cy="3394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568E5F-7C9D-23D0-6166-48BCC126F3AB}"/>
              </a:ext>
            </a:extLst>
          </p:cNvPr>
          <p:cNvSpPr txBox="1"/>
          <p:nvPr/>
        </p:nvSpPr>
        <p:spPr>
          <a:xfrm>
            <a:off x="1676400" y="6364581"/>
            <a:ext cx="6209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  </a:t>
            </a:r>
            <a:r>
              <a:rPr lang="en-IN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Jochen H. Schiller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Mobile. Communications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IN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Addison-Wesley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43316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5A9CFAEA-2D82-2F01-E91B-F0B81BC9B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543800" cy="838200"/>
          </a:xfrm>
        </p:spPr>
        <p:txBody>
          <a:bodyPr/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Spread Spectrum Modulation</a:t>
            </a:r>
            <a:br>
              <a:rPr lang="en-US" altLang="zh-TW" sz="4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en-IN" sz="1000" b="0" i="0" dirty="0">
                <a:effectLst/>
                <a:latin typeface="Heebo" pitchFamily="2" charset="-79"/>
                <a:cs typeface="Heebo" pitchFamily="2" charset="-79"/>
              </a:rPr>
            </a:br>
            <a:br>
              <a:rPr lang="en-IN" sz="1000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sz="1000" b="0" i="0" dirty="0">
              <a:solidFill>
                <a:srgbClr val="303030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CAD1CC-4D3B-0011-5043-5411B07E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496-D14F-7F40-904C-A43DE72192AD}" type="slidenum">
              <a:rPr lang="zh-TW" altLang="en-US"/>
              <a:pPr/>
              <a:t>19</a:t>
            </a:fld>
            <a:endParaRPr lang="en-US" altLang="zh-T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4B522-7F48-5679-CF75-B93FDACC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495801"/>
          </a:xfrm>
        </p:spPr>
        <p:txBody>
          <a:bodyPr>
            <a:normAutofit/>
          </a:bodyPr>
          <a:lstStyle/>
          <a:p>
            <a:pPr algn="just"/>
            <a:r>
              <a:rPr lang="en-IN" sz="240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spread spectrum, signals from different sources are combined to fit into larger bandwidth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B114A-C5FF-78B3-7CFD-21F3ED3A8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7" y="2514600"/>
            <a:ext cx="7839805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482C2-B70C-923F-791B-3B1F1DCF13F4}"/>
              </a:ext>
            </a:extLst>
          </p:cNvPr>
          <p:cNvSpPr txBox="1"/>
          <p:nvPr/>
        </p:nvSpPr>
        <p:spPr>
          <a:xfrm>
            <a:off x="1616927" y="6352800"/>
            <a:ext cx="632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  Internet, </a:t>
            </a:r>
            <a:r>
              <a:rPr lang="en-IN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</a:t>
            </a:r>
          </a:p>
        </p:txBody>
      </p:sp>
    </p:spTree>
    <p:extLst>
      <p:ext uri="{BB962C8B-B14F-4D97-AF65-F5344CB8AC3E}">
        <p14:creationId xmlns:p14="http://schemas.microsoft.com/office/powerpoint/2010/main" val="3539763992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5A9CFAEA-2D82-2F01-E91B-F0B81BC9B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CAD1CC-4D3B-0011-5043-5411B07E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496-D14F-7F40-904C-A43DE72192AD}" type="slidenum">
              <a:rPr lang="zh-TW" altLang="en-US"/>
              <a:pPr/>
              <a:t>2</a:t>
            </a:fld>
            <a:endParaRPr lang="en-US" altLang="zh-TW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2FD15C-AA3F-7235-0E18-212D1789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562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Introduction to Wireless Communication</a:t>
            </a:r>
          </a:p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Elements of Wireless Communication System</a:t>
            </a:r>
          </a:p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Frequencies of Radio Communication</a:t>
            </a:r>
          </a:p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Signals, Noise and it’s types</a:t>
            </a:r>
          </a:p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Introduction to Modulation and Demodulation</a:t>
            </a:r>
          </a:p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Signals in Modulation</a:t>
            </a:r>
          </a:p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Introduction to Analog Modulation Schemes</a:t>
            </a:r>
          </a:p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Amplitude Modulation</a:t>
            </a:r>
          </a:p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Frequency Modulation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5A9CFAEA-2D82-2F01-E91B-F0B81BC9B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543800" cy="767687"/>
          </a:xfrm>
        </p:spPr>
        <p:txBody>
          <a:bodyPr/>
          <a:lstStyle/>
          <a:p>
            <a:pPr algn="ctr"/>
            <a:r>
              <a:rPr lang="en-US" altLang="zh-TW" sz="3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Frequency Hopping Spread Spectrum</a:t>
            </a:r>
            <a:br>
              <a:rPr lang="en-US" altLang="zh-TW" sz="4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en-IN" sz="1000" b="0" i="0" dirty="0">
                <a:effectLst/>
                <a:latin typeface="Heebo" pitchFamily="2" charset="-79"/>
                <a:cs typeface="Heebo" pitchFamily="2" charset="-79"/>
              </a:rPr>
            </a:br>
            <a:br>
              <a:rPr lang="en-IN" sz="1000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sz="1000" b="0" i="0" dirty="0">
              <a:solidFill>
                <a:srgbClr val="303030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CAD1CC-4D3B-0011-5043-5411B07E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496-D14F-7F40-904C-A43DE72192AD}" type="slidenum">
              <a:rPr lang="zh-TW" altLang="en-US"/>
              <a:pPr/>
              <a:t>20</a:t>
            </a:fld>
            <a:endParaRPr lang="en-US" altLang="zh-T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6A5AF-8766-9619-F477-D56BE75C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781319"/>
          </a:xfrm>
        </p:spPr>
        <p:txBody>
          <a:bodyPr>
            <a:normAutofit/>
          </a:bodyPr>
          <a:lstStyle/>
          <a:p>
            <a:pPr algn="just"/>
            <a:r>
              <a:rPr lang="en-IN" sz="240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Frequency Hopping Spread Spectrum (FHSS), different carrier frequencies are modulated by the source signal</a:t>
            </a:r>
            <a:r>
              <a:rPr lang="en-US" sz="240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02740-5044-82BF-942B-FD5C2821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7404644" cy="3866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D7A120-4AC5-345F-9A3A-4BCAA4EE9B8D}"/>
              </a:ext>
            </a:extLst>
          </p:cNvPr>
          <p:cNvSpPr txBox="1"/>
          <p:nvPr/>
        </p:nvSpPr>
        <p:spPr>
          <a:xfrm>
            <a:off x="1616927" y="6352800"/>
            <a:ext cx="632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  Internet, </a:t>
            </a:r>
            <a:r>
              <a:rPr lang="en-IN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</a:t>
            </a:r>
          </a:p>
        </p:txBody>
      </p:sp>
    </p:spTree>
    <p:extLst>
      <p:ext uri="{BB962C8B-B14F-4D97-AF65-F5344CB8AC3E}">
        <p14:creationId xmlns:p14="http://schemas.microsoft.com/office/powerpoint/2010/main" val="1323091652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5A9CFAEA-2D82-2F01-E91B-F0B81BC9B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543800" cy="838200"/>
          </a:xfrm>
        </p:spPr>
        <p:txBody>
          <a:bodyPr/>
          <a:lstStyle/>
          <a:p>
            <a:pPr algn="ctr"/>
            <a:r>
              <a:rPr lang="en-US" altLang="zh-TW" sz="3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Direct Sequence Spread Spectrum</a:t>
            </a:r>
            <a:br>
              <a:rPr lang="en-US" altLang="zh-TW" sz="4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en-IN" sz="1000" b="0" i="0" dirty="0">
                <a:effectLst/>
                <a:latin typeface="Heebo" pitchFamily="2" charset="-79"/>
                <a:cs typeface="Heebo" pitchFamily="2" charset="-79"/>
              </a:rPr>
            </a:br>
            <a:br>
              <a:rPr lang="en-IN" sz="1000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sz="1000" b="0" i="0" dirty="0">
              <a:solidFill>
                <a:srgbClr val="303030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CAD1CC-4D3B-0011-5043-5411B07E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496-D14F-7F40-904C-A43DE72192AD}" type="slidenum">
              <a:rPr lang="zh-TW" altLang="en-US"/>
              <a:pPr/>
              <a:t>21</a:t>
            </a:fld>
            <a:endParaRPr lang="en-US" altLang="zh-T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F9581-834C-E54B-8C29-483EB970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399"/>
          </a:xfrm>
        </p:spPr>
        <p:txBody>
          <a:bodyPr>
            <a:normAutofit/>
          </a:bodyPr>
          <a:lstStyle/>
          <a:p>
            <a:pPr algn="just"/>
            <a:r>
              <a:rPr lang="en-IN" sz="240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DSSS, the bandwidth of the original signal is also expanded by a different technique. Here, each data bit is replaced with n bits using a spreading code called chips, and the bit rate of the chip is called as chip-rate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04604-33E0-C4D5-E555-4ABB492D2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71" y="3200400"/>
            <a:ext cx="7596909" cy="2971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05DEA-1616-F128-7297-D29031076D7D}"/>
              </a:ext>
            </a:extLst>
          </p:cNvPr>
          <p:cNvSpPr txBox="1"/>
          <p:nvPr/>
        </p:nvSpPr>
        <p:spPr>
          <a:xfrm>
            <a:off x="1616927" y="6352800"/>
            <a:ext cx="632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  Internet, </a:t>
            </a:r>
            <a:r>
              <a:rPr lang="en-IN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</a:t>
            </a:r>
          </a:p>
        </p:txBody>
      </p:sp>
    </p:spTree>
    <p:extLst>
      <p:ext uri="{BB962C8B-B14F-4D97-AF65-F5344CB8AC3E}">
        <p14:creationId xmlns:p14="http://schemas.microsoft.com/office/powerpoint/2010/main" val="4283290229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21BD-3623-9FFC-397E-2B0D23475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447801"/>
            <a:ext cx="8305800" cy="3329581"/>
          </a:xfrm>
        </p:spPr>
        <p:txBody>
          <a:bodyPr/>
          <a:lstStyle/>
          <a:p>
            <a:pPr algn="ctr"/>
            <a:r>
              <a:rPr lang="en-US" sz="1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FD7CC-E549-1BBA-D3E1-2FDDF741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381B-C4C7-FF45-8512-A77F8BCAB558}" type="slidenum">
              <a:rPr lang="zh-TW" altLang="en-US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59145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5A9CFAEA-2D82-2F01-E91B-F0B81BC9B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r>
              <a:rPr lang="en-IN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Cont'd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46E0E792-6158-A6C7-6452-9854E3D0F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5334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Phase Modulation</a:t>
            </a:r>
          </a:p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Amplitude Shift Keying, Frequency Shift Keying</a:t>
            </a:r>
          </a:p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Phase Shift Keying: BPSK, QPSK</a:t>
            </a:r>
          </a:p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Multiplexing and Multiple Access Techniques</a:t>
            </a:r>
          </a:p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FDM, TDM, CDM</a:t>
            </a:r>
          </a:p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Spread Spectrum Modulation</a:t>
            </a:r>
          </a:p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Frequency Hopping Spread Spectrum</a:t>
            </a:r>
          </a:p>
          <a:p>
            <a:pPr algn="just"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Direct Sequence Spread Spectrum</a:t>
            </a:r>
          </a:p>
          <a:p>
            <a:pPr marL="0" indent="0">
              <a:lnSpc>
                <a:spcPct val="150000"/>
              </a:lnSpc>
              <a:buNone/>
              <a:tabLst>
                <a:tab pos="6178550" algn="l"/>
              </a:tabLst>
            </a:pPr>
            <a:endParaRPr lang="en-US" altLang="zh-TW" sz="28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CAD1CC-4D3B-0011-5043-5411B07E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3496-D14F-7F40-904C-A43DE72192AD}" type="slidenum">
              <a:rPr lang="zh-TW" altLang="en-US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045555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92488D76-B592-4020-B1B5-7978A361D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696200" cy="911023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917E5A1-8CD3-7A05-7F97-CC568396F3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4826912"/>
          </a:xfrm>
          <a:noFill/>
        </p:spPr>
        <p:txBody>
          <a:bodyPr lIns="92075" tIns="46038" rIns="92075" bIns="46038">
            <a:no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 involves the transmission of information over a distance without the help of wires or cables</a:t>
            </a:r>
            <a:r>
              <a:rPr lang="en-US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 takes place over free space through RF (radio frequency).</a:t>
            </a:r>
          </a:p>
          <a:p>
            <a:pPr algn="just" eaLnBrk="1" hangingPunct="1">
              <a:lnSpc>
                <a:spcPct val="13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173F69C1-5F3F-45E0-8CEF-9C856A76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3EBA4D-4AA7-F34E-9595-B79A4594B2CD}" type="slidenum">
              <a:rPr lang="zh-TW" altLang="en-US" smtClean="0"/>
              <a:pPr eaLnBrk="1" hangingPunct="1"/>
              <a:t>4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7A956-D63A-7310-E47C-ADEEA01D4805}"/>
              </a:ext>
            </a:extLst>
          </p:cNvPr>
          <p:cNvSpPr txBox="1"/>
          <p:nvPr/>
        </p:nvSpPr>
        <p:spPr>
          <a:xfrm>
            <a:off x="1616927" y="6352800"/>
            <a:ext cx="632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  Internet, </a:t>
            </a:r>
            <a:r>
              <a:rPr lang="en-IN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 | Set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A4D71-2B76-540F-E7CF-4E9FB6E6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83912"/>
            <a:ext cx="7772400" cy="251460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3C59205A-5CE2-7BEE-B697-6BE2EA7B7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690231" cy="987223"/>
          </a:xfrm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n-US" altLang="zh-TW" sz="3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Elements of Wireless Communication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EEEE3E22-133D-689D-3BCF-F9AA90AA17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0843" y="1371600"/>
            <a:ext cx="8362157" cy="4736446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IN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typical wireless communication system can be divided into three elements: Transmitter, Channel and Receiver.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365A683-EFB4-FCBE-9747-37C19ACD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A0CA-34DC-5043-9590-98166C2B17F1}" type="slidenum">
              <a:rPr lang="zh-TW" altLang="en-US"/>
              <a:pPr/>
              <a:t>5</a:t>
            </a:fld>
            <a:endParaRPr lang="en-US" altLang="zh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6C9B6-B9B4-12BB-E82D-974005E24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46458"/>
            <a:ext cx="7924800" cy="3561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1FA85E-4840-1700-707A-AC1FF08149BA}"/>
              </a:ext>
            </a:extLst>
          </p:cNvPr>
          <p:cNvSpPr txBox="1"/>
          <p:nvPr/>
        </p:nvSpPr>
        <p:spPr>
          <a:xfrm>
            <a:off x="962421" y="6393289"/>
            <a:ext cx="723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  Internet, </a:t>
            </a:r>
            <a:r>
              <a:rPr lang="en-IN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</a:t>
            </a: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 - Quick Guide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E624-2110-765C-B8EF-67DEEDEB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" y="295735"/>
            <a:ext cx="7690231" cy="767687"/>
          </a:xfrm>
        </p:spPr>
        <p:txBody>
          <a:bodyPr/>
          <a:lstStyle/>
          <a:p>
            <a:pPr algn="ctr"/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Frequencies for Radio Communication</a:t>
            </a:r>
            <a:r>
              <a:rPr lang="en-IN" sz="3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dirty="0">
                <a:effectLst/>
              </a:rPr>
            </a:br>
            <a:br>
              <a:rPr lang="en-IN" dirty="0">
                <a:effectLst/>
              </a:rPr>
            </a:br>
            <a:b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effectLst/>
              </a:rPr>
            </a:br>
            <a:br>
              <a:rPr lang="en-IN" dirty="0">
                <a:effectLst/>
              </a:rPr>
            </a:br>
            <a:br>
              <a:rPr lang="en-IN" dirty="0">
                <a:effectLst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FE650-F4AF-B4F2-5643-74344EAD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BA4D-4AA7-F34E-9595-B79A4594B2CD}" type="slidenum">
              <a:rPr lang="zh-TW" altLang="en-US" smtClean="0"/>
              <a:pPr/>
              <a:t>6</a:t>
            </a:fld>
            <a:endParaRPr lang="en-US" altLang="zh-TW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40E5E4-71D1-C977-23B7-4D41B8E6A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257799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Radio frequency is easier to generate and because of its large wavelength it can penetrate through walls and any structures.</a:t>
            </a:r>
          </a:p>
          <a:p>
            <a:pPr algn="just"/>
            <a:endParaRPr lang="en-IN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is a meaningful information that actually transmitted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is an unwanted signal which interferes with the original message signal.</a:t>
            </a: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Noise:</a:t>
            </a:r>
          </a:p>
          <a:p>
            <a:pPr lvl="2"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Source:</a:t>
            </a:r>
          </a:p>
          <a:p>
            <a:pPr lvl="2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Source: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8463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1026">
            <a:extLst>
              <a:ext uri="{FF2B5EF4-FFF2-40B4-BE49-F238E27FC236}">
                <a16:creationId xmlns:a16="http://schemas.microsoft.com/office/drawing/2014/main" id="{83BA7BA8-9B03-7763-F1A3-FE650CA33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543800" cy="926068"/>
          </a:xfrm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Modulation and Demodulation</a:t>
            </a:r>
            <a:endParaRPr lang="en-US" altLang="zh-TW" sz="4000" b="1" dirty="0">
              <a:ea typeface="新細明體" panose="02020500000000000000" pitchFamily="18" charset="-120"/>
            </a:endParaRPr>
          </a:p>
        </p:txBody>
      </p:sp>
      <p:sp>
        <p:nvSpPr>
          <p:cNvPr id="620547" name="Rectangle 1027">
            <a:extLst>
              <a:ext uri="{FF2B5EF4-FFF2-40B4-BE49-F238E27FC236}">
                <a16:creationId xmlns:a16="http://schemas.microsoft.com/office/drawing/2014/main" id="{72B3E5DD-7921-CC11-4BED-C6D3DA9EDB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3434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 is the process of converting data into radio waves by adding information to an electronic or optical carrier signal.</a:t>
            </a:r>
            <a:r>
              <a:rPr lang="en-IN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0000"/>
              </a:lnSpc>
            </a:pPr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BED7F55-F751-0873-23C1-6E81DADC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72FC-7F34-9643-A2EC-AC9C48921878}" type="slidenum">
              <a:rPr lang="zh-TW" altLang="en-US"/>
              <a:pPr/>
              <a:t>7</a:t>
            </a:fld>
            <a:endParaRPr lang="en-US" altLang="zh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B4C6B-4C42-B927-FBC0-2441C189F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7557044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9CFF8B-C5E6-A0A2-3DBD-2911B4DB9AAE}"/>
              </a:ext>
            </a:extLst>
          </p:cNvPr>
          <p:cNvSpPr txBox="1"/>
          <p:nvPr/>
        </p:nvSpPr>
        <p:spPr>
          <a:xfrm>
            <a:off x="1026098" y="6172600"/>
            <a:ext cx="723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  Internet, </a:t>
            </a:r>
            <a:r>
              <a:rPr lang="en-IN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</a:t>
            </a: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and Demodulation</a:t>
            </a:r>
            <a:endParaRPr lang="en-IN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8FE-DF51-F340-3352-4BCD501F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7235290" cy="911023"/>
          </a:xfrm>
        </p:spPr>
        <p:txBody>
          <a:bodyPr/>
          <a:lstStyle/>
          <a:p>
            <a:r>
              <a:rPr lang="en-IN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Cont'd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1484-FA7B-BDAC-143F-F83A4A04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1"/>
            <a:ext cx="8382000" cy="4343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the original message from the modulated signal is called demodulation.</a:t>
            </a:r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F84BC-E479-5E3C-8573-7D52B697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BA4D-4AA7-F34E-9595-B79A4594B2CD}" type="slidenum">
              <a:rPr lang="zh-TW" altLang="en-US" smtClean="0"/>
              <a:pPr/>
              <a:t>8</a:t>
            </a:fld>
            <a:endParaRPr lang="en-US" altLang="zh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46891-FDC1-62F4-1296-7090D6A0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2731008"/>
            <a:ext cx="781812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789DE5-6CC0-2A58-D3C4-B91A4D3B8DD9}"/>
              </a:ext>
            </a:extLst>
          </p:cNvPr>
          <p:cNvSpPr txBox="1"/>
          <p:nvPr/>
        </p:nvSpPr>
        <p:spPr>
          <a:xfrm>
            <a:off x="952500" y="6209178"/>
            <a:ext cx="723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  Internet, </a:t>
            </a:r>
            <a:r>
              <a:rPr lang="en-IN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</a:t>
            </a: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and Demodulation</a:t>
            </a:r>
            <a:endParaRPr lang="en-IN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4620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5EA-E849-FAEE-AD8D-8BC049B3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7315200" cy="91102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in Modulation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378F-34E4-5562-E8B4-A95332FE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503826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signals in the modulation process: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or Modulating Signal: </a:t>
            </a:r>
            <a:r>
              <a:rPr lang="en-IN" sz="240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signal which contains a message to be transmitted, is called as a message signal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Signal: </a:t>
            </a:r>
            <a:r>
              <a:rPr lang="en-IN" sz="240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high frequency signal which has a certain phase, frequency but contains no information, is called a carrier signal.</a:t>
            </a:r>
          </a:p>
          <a:p>
            <a:pPr lvl="1" algn="just"/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Modulated Signal: </a:t>
            </a:r>
            <a:r>
              <a:rPr lang="en-IN" sz="240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resultant signal after the process of modulation, is called as the modulated signal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FC9A7-8781-E188-E7B7-6DF26D3B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BA4D-4AA7-F34E-9595-B79A4594B2CD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2780424"/>
      </p:ext>
    </p:extLst>
  </p:cSld>
  <p:clrMapOvr>
    <a:masterClrMapping/>
  </p:clrMapOvr>
  <p:transition>
    <p:zo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{3FF27B81-BB6E-1A4B-A1B9-5B468E552BB3}tf10001062</Template>
  <TotalTime>5668</TotalTime>
  <Words>1017</Words>
  <Application>Microsoft Office PowerPoint</Application>
  <PresentationFormat>On-screen Show (4:3)</PresentationFormat>
  <Paragraphs>137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Century Gothic</vt:lpstr>
      <vt:lpstr>Heebo</vt:lpstr>
      <vt:lpstr>Tahoma</vt:lpstr>
      <vt:lpstr>Times New Roman</vt:lpstr>
      <vt:lpstr>Wingdings 3</vt:lpstr>
      <vt:lpstr>Ion</vt:lpstr>
      <vt:lpstr>Clip</vt:lpstr>
      <vt:lpstr>Wireless and Mobile Communication (18CSE458T) Unit-1  Presented By Mr. Nishant Kumar Singh  (Assistant Professor) Department of Computer Science and Engineering </vt:lpstr>
      <vt:lpstr>Contents</vt:lpstr>
      <vt:lpstr>Cont'd</vt:lpstr>
      <vt:lpstr>Wireless Communication</vt:lpstr>
      <vt:lpstr>Elements of Wireless Communication</vt:lpstr>
      <vt:lpstr>Frequencies for Radio Communication              </vt:lpstr>
      <vt:lpstr>Modulation and Demodulation</vt:lpstr>
      <vt:lpstr>Cont'd</vt:lpstr>
      <vt:lpstr>Signals in Modulation</vt:lpstr>
      <vt:lpstr>Analog Modulation Schemes</vt:lpstr>
      <vt:lpstr>Amplitude Shift Keying </vt:lpstr>
      <vt:lpstr>Frequency Shift Keying  </vt:lpstr>
      <vt:lpstr>Phase Shift Keying </vt:lpstr>
      <vt:lpstr>BPSK and  QPSK  </vt:lpstr>
      <vt:lpstr>Multiplexing and Multiple Access Techniques   </vt:lpstr>
      <vt:lpstr>Frequency Division Multiple Access   </vt:lpstr>
      <vt:lpstr>Time Division Multiple Access  </vt:lpstr>
      <vt:lpstr>Code Division Multiple Access  </vt:lpstr>
      <vt:lpstr>Spread Spectrum Modulation   </vt:lpstr>
      <vt:lpstr>Frequency Hopping Spread Spectrum   </vt:lpstr>
      <vt:lpstr>Direct Sequence Spread Spectrum   </vt:lpstr>
      <vt:lpstr>Thank You</vt:lpstr>
    </vt:vector>
  </TitlesOfParts>
  <Company>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 Concepts and Techniques</dc:title>
  <dc:creator>Y.T. Wang</dc:creator>
  <cp:lastModifiedBy>Nitish Bhardwaj</cp:lastModifiedBy>
  <cp:revision>347</cp:revision>
  <cp:lastPrinted>2000-06-01T21:00:25Z</cp:lastPrinted>
  <dcterms:created xsi:type="dcterms:W3CDTF">1999-12-01T22:01:55Z</dcterms:created>
  <dcterms:modified xsi:type="dcterms:W3CDTF">2023-07-03T07:13:52Z</dcterms:modified>
</cp:coreProperties>
</file>