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s/slide102.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slides/slide99.xml" ContentType="application/vnd.openxmlformats-officedocument.presentationml.slide+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107.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s/slide95.xml" ContentType="application/vnd.openxmlformats-officedocument.presentationml.slide+xml"/>
  <Override PartName="/ppt/slides/slide103.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3.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slideLayouts/slideLayout14.xml" ContentType="application/vnd.openxmlformats-officedocument.presentationml.slideLayout+xml"/>
  <Override PartName="/ppt/notesSlides/notesSlide2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slides/slide89.xml" ContentType="application/vnd.openxmlformats-officedocument.presentationml.slide+xml"/>
  <Override PartName="/ppt/slides/slide98.xml" ContentType="application/vnd.openxmlformats-officedocument.presentationml.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slides/slide96.xml" ContentType="application/vnd.openxmlformats-officedocument.presentationml.slide+xml"/>
  <Override PartName="/ppt/slides/slide106.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Override PartName="/ppt/slideLayouts/slideLayout15.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notesSlides/notesSlide25.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slides/slide79.xml" ContentType="application/vnd.openxmlformats-officedocument.presentationml.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Override PartName="/ppt/slideLayouts/slideLayout16.xml" ContentType="application/vnd.openxmlformats-officedocument.presentationml.slideLayout+xml"/>
  <Default Extension="jpeg" ContentType="image/jpeg"/>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22.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9" r:id="rId1"/>
  </p:sldMasterIdLst>
  <p:notesMasterIdLst>
    <p:notesMasterId r:id="rId109"/>
  </p:notesMasterIdLst>
  <p:handoutMasterIdLst>
    <p:handoutMasterId r:id="rId110"/>
  </p:handoutMasterIdLst>
  <p:sldIdLst>
    <p:sldId id="256" r:id="rId2"/>
    <p:sldId id="352" r:id="rId3"/>
    <p:sldId id="391" r:id="rId4"/>
    <p:sldId id="257" r:id="rId5"/>
    <p:sldId id="258" r:id="rId6"/>
    <p:sldId id="260" r:id="rId7"/>
    <p:sldId id="259" r:id="rId8"/>
    <p:sldId id="262" r:id="rId9"/>
    <p:sldId id="263" r:id="rId10"/>
    <p:sldId id="261" r:id="rId11"/>
    <p:sldId id="264" r:id="rId12"/>
    <p:sldId id="265" r:id="rId13"/>
    <p:sldId id="267" r:id="rId14"/>
    <p:sldId id="270" r:id="rId15"/>
    <p:sldId id="271" r:id="rId16"/>
    <p:sldId id="266" r:id="rId17"/>
    <p:sldId id="272" r:id="rId18"/>
    <p:sldId id="274" r:id="rId19"/>
    <p:sldId id="276" r:id="rId20"/>
    <p:sldId id="277" r:id="rId21"/>
    <p:sldId id="278" r:id="rId22"/>
    <p:sldId id="279" r:id="rId23"/>
    <p:sldId id="280" r:id="rId24"/>
    <p:sldId id="281" r:id="rId25"/>
    <p:sldId id="283" r:id="rId26"/>
    <p:sldId id="282" r:id="rId27"/>
    <p:sldId id="284" r:id="rId28"/>
    <p:sldId id="285" r:id="rId29"/>
    <p:sldId id="286" r:id="rId30"/>
    <p:sldId id="287" r:id="rId31"/>
    <p:sldId id="288" r:id="rId32"/>
    <p:sldId id="289" r:id="rId33"/>
    <p:sldId id="291" r:id="rId34"/>
    <p:sldId id="292" r:id="rId35"/>
    <p:sldId id="293" r:id="rId36"/>
    <p:sldId id="339" r:id="rId37"/>
    <p:sldId id="354" r:id="rId38"/>
    <p:sldId id="355" r:id="rId39"/>
    <p:sldId id="356" r:id="rId40"/>
    <p:sldId id="357" r:id="rId41"/>
    <p:sldId id="358" r:id="rId42"/>
    <p:sldId id="359" r:id="rId43"/>
    <p:sldId id="361" r:id="rId44"/>
    <p:sldId id="360" r:id="rId45"/>
    <p:sldId id="362" r:id="rId46"/>
    <p:sldId id="294" r:id="rId47"/>
    <p:sldId id="295" r:id="rId48"/>
    <p:sldId id="296" r:id="rId49"/>
    <p:sldId id="297" r:id="rId50"/>
    <p:sldId id="298" r:id="rId51"/>
    <p:sldId id="299" r:id="rId52"/>
    <p:sldId id="300" r:id="rId53"/>
    <p:sldId id="301" r:id="rId54"/>
    <p:sldId id="302" r:id="rId55"/>
    <p:sldId id="327"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80" r:id="rId78"/>
    <p:sldId id="378" r:id="rId79"/>
    <p:sldId id="363" r:id="rId80"/>
    <p:sldId id="379" r:id="rId81"/>
    <p:sldId id="381" r:id="rId82"/>
    <p:sldId id="382" r:id="rId83"/>
    <p:sldId id="383" r:id="rId84"/>
    <p:sldId id="385" r:id="rId85"/>
    <p:sldId id="384" r:id="rId86"/>
    <p:sldId id="387" r:id="rId87"/>
    <p:sldId id="389" r:id="rId88"/>
    <p:sldId id="386" r:id="rId89"/>
    <p:sldId id="388" r:id="rId90"/>
    <p:sldId id="390" r:id="rId91"/>
    <p:sldId id="328" r:id="rId92"/>
    <p:sldId id="303" r:id="rId93"/>
    <p:sldId id="304" r:id="rId94"/>
    <p:sldId id="305" r:id="rId95"/>
    <p:sldId id="340" r:id="rId96"/>
    <p:sldId id="343" r:id="rId97"/>
    <p:sldId id="341" r:id="rId98"/>
    <p:sldId id="344" r:id="rId99"/>
    <p:sldId id="342" r:id="rId100"/>
    <p:sldId id="345" r:id="rId101"/>
    <p:sldId id="346" r:id="rId102"/>
    <p:sldId id="347" r:id="rId103"/>
    <p:sldId id="348" r:id="rId104"/>
    <p:sldId id="349" r:id="rId105"/>
    <p:sldId id="350" r:id="rId106"/>
    <p:sldId id="351" r:id="rId107"/>
    <p:sldId id="353" r:id="rId10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778" autoAdjust="0"/>
    <p:restoredTop sz="94667" autoAdjust="0"/>
  </p:normalViewPr>
  <p:slideViewPr>
    <p:cSldViewPr>
      <p:cViewPr varScale="1">
        <p:scale>
          <a:sx n="83" d="100"/>
          <a:sy n="83" d="100"/>
        </p:scale>
        <p:origin x="-1421" y="-7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65" d="100"/>
          <a:sy n="65" d="100"/>
        </p:scale>
        <p:origin x="3082" y="38"/>
      </p:cViewPr>
      <p:guideLst/>
    </p:cSldViewPr>
  </p:notes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07" Type="http://schemas.openxmlformats.org/officeDocument/2006/relationships/slide" Target="slides/slide106.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notesMaster" Target="notesMasters/notesMaster1.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AEB2002-C49B-46A5-9B37-626ED8981A1E}" type="datetimeFigureOut">
              <a:rPr lang="en-IN" smtClean="0"/>
              <a:pPr/>
              <a:t>13-12-2021</a:t>
            </a:fld>
            <a:endParaRPr lang="en-IN"/>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64657F-E578-4AA5-A397-0B06E4BF75AE}" type="slidenum">
              <a:rPr lang="en-IN" smtClean="0"/>
              <a:pPr/>
              <a:t>‹#›</a:t>
            </a:fld>
            <a:endParaRPr lang="en-IN"/>
          </a:p>
        </p:txBody>
      </p:sp>
    </p:spTree>
    <p:extLst>
      <p:ext uri="{BB962C8B-B14F-4D97-AF65-F5344CB8AC3E}">
        <p14:creationId xmlns:p14="http://schemas.microsoft.com/office/powerpoint/2010/main" xmlns="" val="36780220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F5FA63EC-22D9-406E-A0B6-0029C6276786}" type="datetimeFigureOut">
              <a:rPr lang="en-US"/>
              <a:pPr>
                <a:defRPr/>
              </a:pPr>
              <a:t>12/13/2021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anose="020F0502020204030204" pitchFamily="34" charset="0"/>
              </a:defRPr>
            </a:lvl1pPr>
          </a:lstStyle>
          <a:p>
            <a:fld id="{CF6508D0-6E90-4834-9C0B-7F98044D7251}" type="slidenum">
              <a:rPr lang="en-US" altLang="en-US"/>
              <a:pPr/>
              <a:t>‹#›</a:t>
            </a:fld>
            <a:endParaRPr lang="en-US" altLang="en-US"/>
          </a:p>
        </p:txBody>
      </p:sp>
    </p:spTree>
    <p:extLst>
      <p:ext uri="{BB962C8B-B14F-4D97-AF65-F5344CB8AC3E}">
        <p14:creationId xmlns:p14="http://schemas.microsoft.com/office/powerpoint/2010/main" xmlns="" val="287267991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7"/>
          <p:cNvSpPr>
            <a:spLocks noGrp="1" noChangeArrowheads="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675F58DD-18D7-4205-AB33-DF4800F8F74A}" type="slidenum">
              <a:rPr lang="en-US" altLang="en-US">
                <a:latin typeface="Calibri" panose="020F0502020204030204" pitchFamily="34" charset="0"/>
              </a:rPr>
              <a:pPr eaLnBrk="1" hangingPunct="1"/>
              <a:t>8</a:t>
            </a:fld>
            <a:endParaRPr lang="en-US" altLang="en-US" dirty="0">
              <a:latin typeface="Calibri" panose="020F0502020204030204" pitchFamily="34" charset="0"/>
            </a:endParaRPr>
          </a:p>
        </p:txBody>
      </p:sp>
      <p:sp>
        <p:nvSpPr>
          <p:cNvPr id="90115"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90116" name="Rectangle 4"/>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dirty="0"/>
          </a:p>
        </p:txBody>
      </p:sp>
    </p:spTree>
    <p:extLst>
      <p:ext uri="{BB962C8B-B14F-4D97-AF65-F5344CB8AC3E}">
        <p14:creationId xmlns:p14="http://schemas.microsoft.com/office/powerpoint/2010/main" xmlns="" val="37410498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Rectangle 7"/>
          <p:cNvSpPr>
            <a:spLocks noGrp="1" noChangeArrowheads="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86EA283F-ACD7-4198-9D66-2B711A189335}" type="slidenum">
              <a:rPr lang="en-US" altLang="en-US">
                <a:latin typeface="Calibri" panose="020F0502020204030204" pitchFamily="34" charset="0"/>
              </a:rPr>
              <a:pPr eaLnBrk="1" hangingPunct="1"/>
              <a:t>57</a:t>
            </a:fld>
            <a:endParaRPr lang="en-US" altLang="en-US">
              <a:latin typeface="Calibri" panose="020F0502020204030204" pitchFamily="34" charset="0"/>
            </a:endParaRPr>
          </a:p>
        </p:txBody>
      </p:sp>
      <p:sp>
        <p:nvSpPr>
          <p:cNvPr id="99331" name="Rectangle 2"/>
          <p:cNvSpPr>
            <a:spLocks noGrp="1" noRot="1" noChangeAspect="1" noChangeArrowheads="1" noTextEdit="1"/>
          </p:cNvSpPr>
          <p:nvPr>
            <p:ph type="sldImg"/>
          </p:nvPr>
        </p:nvSpPr>
        <p:spPr bwMode="auto">
          <a:xfrm>
            <a:off x="1123950" y="679450"/>
            <a:ext cx="4554538" cy="34163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99332" name="Rectangle 4"/>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Tree>
    <p:extLst>
      <p:ext uri="{BB962C8B-B14F-4D97-AF65-F5344CB8AC3E}">
        <p14:creationId xmlns:p14="http://schemas.microsoft.com/office/powerpoint/2010/main" xmlns="" val="8501821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Rectangle 7"/>
          <p:cNvSpPr>
            <a:spLocks noGrp="1" noChangeArrowheads="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5C5C8FE-D6D2-413F-BA9C-8197B64C69F0}" type="slidenum">
              <a:rPr lang="en-US" altLang="en-US">
                <a:latin typeface="Calibri" panose="020F0502020204030204" pitchFamily="34" charset="0"/>
              </a:rPr>
              <a:pPr eaLnBrk="1" hangingPunct="1"/>
              <a:t>58</a:t>
            </a:fld>
            <a:endParaRPr lang="en-US" altLang="en-US">
              <a:latin typeface="Calibri" panose="020F0502020204030204" pitchFamily="34" charset="0"/>
            </a:endParaRPr>
          </a:p>
        </p:txBody>
      </p:sp>
      <p:sp>
        <p:nvSpPr>
          <p:cNvPr id="100355"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100356" name="Rectangle 4"/>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Tree>
    <p:extLst>
      <p:ext uri="{BB962C8B-B14F-4D97-AF65-F5344CB8AC3E}">
        <p14:creationId xmlns:p14="http://schemas.microsoft.com/office/powerpoint/2010/main" xmlns="" val="4425122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Rectangle 7"/>
          <p:cNvSpPr>
            <a:spLocks noGrp="1" noChangeArrowheads="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67AF4E15-53D9-4F5A-9F56-17684B293A6A}" type="slidenum">
              <a:rPr lang="en-US" altLang="en-US">
                <a:latin typeface="Calibri" panose="020F0502020204030204" pitchFamily="34" charset="0"/>
              </a:rPr>
              <a:pPr eaLnBrk="1" hangingPunct="1"/>
              <a:t>59</a:t>
            </a:fld>
            <a:endParaRPr lang="en-US" altLang="en-US">
              <a:latin typeface="Calibri" panose="020F0502020204030204" pitchFamily="34" charset="0"/>
            </a:endParaRPr>
          </a:p>
        </p:txBody>
      </p:sp>
      <p:sp>
        <p:nvSpPr>
          <p:cNvPr id="101379" name="Rectangle 2"/>
          <p:cNvSpPr>
            <a:spLocks noGrp="1" noRot="1" noChangeAspect="1" noChangeArrowheads="1" noTextEdit="1"/>
          </p:cNvSpPr>
          <p:nvPr>
            <p:ph type="sldImg"/>
          </p:nvPr>
        </p:nvSpPr>
        <p:spPr bwMode="auto">
          <a:xfrm>
            <a:off x="1123950" y="679450"/>
            <a:ext cx="4554538" cy="34163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101380" name="Rectangle 4"/>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Tree>
    <p:extLst>
      <p:ext uri="{BB962C8B-B14F-4D97-AF65-F5344CB8AC3E}">
        <p14:creationId xmlns:p14="http://schemas.microsoft.com/office/powerpoint/2010/main" xmlns="" val="3109049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Rectangle 7"/>
          <p:cNvSpPr>
            <a:spLocks noGrp="1" noChangeArrowheads="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6FE1830E-A0EF-4CFE-A1B4-5DCDF98ECFCC}" type="slidenum">
              <a:rPr lang="en-US" altLang="en-US">
                <a:latin typeface="Calibri" panose="020F0502020204030204" pitchFamily="34" charset="0"/>
              </a:rPr>
              <a:pPr eaLnBrk="1" hangingPunct="1"/>
              <a:t>60</a:t>
            </a:fld>
            <a:endParaRPr lang="en-US" altLang="en-US">
              <a:latin typeface="Calibri" panose="020F0502020204030204" pitchFamily="34" charset="0"/>
            </a:endParaRPr>
          </a:p>
        </p:txBody>
      </p:sp>
      <p:sp>
        <p:nvSpPr>
          <p:cNvPr id="102403"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102404" name="Rectangle 4"/>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Tree>
    <p:extLst>
      <p:ext uri="{BB962C8B-B14F-4D97-AF65-F5344CB8AC3E}">
        <p14:creationId xmlns:p14="http://schemas.microsoft.com/office/powerpoint/2010/main" xmlns="" val="22728247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Rectangle 7"/>
          <p:cNvSpPr>
            <a:spLocks noGrp="1" noChangeArrowheads="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92B30AE8-B9CF-4143-B371-A05B0EB031F4}" type="slidenum">
              <a:rPr lang="en-US" altLang="en-US">
                <a:latin typeface="Calibri" panose="020F0502020204030204" pitchFamily="34" charset="0"/>
              </a:rPr>
              <a:pPr eaLnBrk="1" hangingPunct="1"/>
              <a:t>61</a:t>
            </a:fld>
            <a:endParaRPr lang="en-US" altLang="en-US">
              <a:latin typeface="Calibri" panose="020F0502020204030204" pitchFamily="34" charset="0"/>
            </a:endParaRPr>
          </a:p>
        </p:txBody>
      </p:sp>
      <p:sp>
        <p:nvSpPr>
          <p:cNvPr id="103427"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103428" name="Rectangle 4"/>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Tree>
    <p:extLst>
      <p:ext uri="{BB962C8B-B14F-4D97-AF65-F5344CB8AC3E}">
        <p14:creationId xmlns:p14="http://schemas.microsoft.com/office/powerpoint/2010/main" xmlns="" val="14727573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Rectangle 7"/>
          <p:cNvSpPr>
            <a:spLocks noGrp="1" noChangeArrowheads="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459F6417-9CF5-448D-8D1B-2DEEAFBB5F01}" type="slidenum">
              <a:rPr lang="en-US" altLang="en-US">
                <a:latin typeface="Calibri" panose="020F0502020204030204" pitchFamily="34" charset="0"/>
              </a:rPr>
              <a:pPr eaLnBrk="1" hangingPunct="1"/>
              <a:t>62</a:t>
            </a:fld>
            <a:endParaRPr lang="en-US" altLang="en-US">
              <a:latin typeface="Calibri" panose="020F0502020204030204" pitchFamily="34" charset="0"/>
            </a:endParaRPr>
          </a:p>
        </p:txBody>
      </p:sp>
      <p:sp>
        <p:nvSpPr>
          <p:cNvPr id="104451"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104452" name="Rectangle 4"/>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Tree>
    <p:extLst>
      <p:ext uri="{BB962C8B-B14F-4D97-AF65-F5344CB8AC3E}">
        <p14:creationId xmlns:p14="http://schemas.microsoft.com/office/powerpoint/2010/main" xmlns="" val="15586470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Rectangle 7"/>
          <p:cNvSpPr>
            <a:spLocks noGrp="1" noChangeArrowheads="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19886D9D-3023-4683-A151-0E951E6253FA}" type="slidenum">
              <a:rPr lang="en-US" altLang="en-US">
                <a:latin typeface="Calibri" panose="020F0502020204030204" pitchFamily="34" charset="0"/>
              </a:rPr>
              <a:pPr eaLnBrk="1" hangingPunct="1"/>
              <a:t>63</a:t>
            </a:fld>
            <a:endParaRPr lang="en-US" altLang="en-US">
              <a:latin typeface="Calibri" panose="020F0502020204030204" pitchFamily="34" charset="0"/>
            </a:endParaRPr>
          </a:p>
        </p:txBody>
      </p:sp>
      <p:sp>
        <p:nvSpPr>
          <p:cNvPr id="105475"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105476" name="Rectangle 4"/>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Tree>
    <p:extLst>
      <p:ext uri="{BB962C8B-B14F-4D97-AF65-F5344CB8AC3E}">
        <p14:creationId xmlns:p14="http://schemas.microsoft.com/office/powerpoint/2010/main" xmlns="" val="33994199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Rectangle 7"/>
          <p:cNvSpPr>
            <a:spLocks noGrp="1" noChangeArrowheads="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35B52EC0-A392-4BA7-BCC1-8A9E60457028}" type="slidenum">
              <a:rPr lang="en-US" altLang="en-US">
                <a:latin typeface="Calibri" panose="020F0502020204030204" pitchFamily="34" charset="0"/>
              </a:rPr>
              <a:pPr eaLnBrk="1" hangingPunct="1"/>
              <a:t>64</a:t>
            </a:fld>
            <a:endParaRPr lang="en-US" altLang="en-US">
              <a:latin typeface="Calibri" panose="020F0502020204030204" pitchFamily="34" charset="0"/>
            </a:endParaRPr>
          </a:p>
        </p:txBody>
      </p:sp>
      <p:sp>
        <p:nvSpPr>
          <p:cNvPr id="106499"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106500" name="Rectangle 4"/>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Tree>
    <p:extLst>
      <p:ext uri="{BB962C8B-B14F-4D97-AF65-F5344CB8AC3E}">
        <p14:creationId xmlns:p14="http://schemas.microsoft.com/office/powerpoint/2010/main" xmlns="" val="195528804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Rectangle 7"/>
          <p:cNvSpPr>
            <a:spLocks noGrp="1" noChangeArrowheads="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9F26E709-0607-473F-A532-4CF627C8C4E2}" type="slidenum">
              <a:rPr lang="en-US" altLang="en-US">
                <a:latin typeface="Calibri" panose="020F0502020204030204" pitchFamily="34" charset="0"/>
              </a:rPr>
              <a:pPr eaLnBrk="1" hangingPunct="1"/>
              <a:t>65</a:t>
            </a:fld>
            <a:endParaRPr lang="en-US" altLang="en-US">
              <a:latin typeface="Calibri" panose="020F0502020204030204" pitchFamily="34" charset="0"/>
            </a:endParaRPr>
          </a:p>
        </p:txBody>
      </p:sp>
      <p:sp>
        <p:nvSpPr>
          <p:cNvPr id="107523"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107524" name="Rectangle 4"/>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Tree>
    <p:extLst>
      <p:ext uri="{BB962C8B-B14F-4D97-AF65-F5344CB8AC3E}">
        <p14:creationId xmlns:p14="http://schemas.microsoft.com/office/powerpoint/2010/main" xmlns="" val="347576994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Rectangle 7"/>
          <p:cNvSpPr>
            <a:spLocks noGrp="1" noChangeArrowheads="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1FA58E70-6D2C-46F2-B5E3-61C4191B05B9}" type="slidenum">
              <a:rPr lang="en-US" altLang="en-US">
                <a:latin typeface="Calibri" panose="020F0502020204030204" pitchFamily="34" charset="0"/>
              </a:rPr>
              <a:pPr eaLnBrk="1" hangingPunct="1"/>
              <a:t>66</a:t>
            </a:fld>
            <a:endParaRPr lang="en-US" altLang="en-US">
              <a:latin typeface="Calibri" panose="020F0502020204030204" pitchFamily="34" charset="0"/>
            </a:endParaRPr>
          </a:p>
        </p:txBody>
      </p:sp>
      <p:sp>
        <p:nvSpPr>
          <p:cNvPr id="108547"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108548" name="Rectangle 4"/>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Tree>
    <p:extLst>
      <p:ext uri="{BB962C8B-B14F-4D97-AF65-F5344CB8AC3E}">
        <p14:creationId xmlns:p14="http://schemas.microsoft.com/office/powerpoint/2010/main" xmlns="" val="10675942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7"/>
          <p:cNvSpPr>
            <a:spLocks noGrp="1" noChangeArrowheads="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0657321B-FBC8-499B-A24D-2FB535316F0B}" type="slidenum">
              <a:rPr lang="en-US" altLang="en-US">
                <a:latin typeface="Calibri" panose="020F0502020204030204" pitchFamily="34" charset="0"/>
              </a:rPr>
              <a:pPr eaLnBrk="1" hangingPunct="1"/>
              <a:t>13</a:t>
            </a:fld>
            <a:endParaRPr lang="en-US" altLang="en-US">
              <a:latin typeface="Calibri" panose="020F0502020204030204" pitchFamily="34" charset="0"/>
            </a:endParaRPr>
          </a:p>
        </p:txBody>
      </p:sp>
      <p:sp>
        <p:nvSpPr>
          <p:cNvPr id="91139"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91140" name="Rectangle 4"/>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Tree>
    <p:extLst>
      <p:ext uri="{BB962C8B-B14F-4D97-AF65-F5344CB8AC3E}">
        <p14:creationId xmlns:p14="http://schemas.microsoft.com/office/powerpoint/2010/main" xmlns="" val="407732815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Rectangle 7"/>
          <p:cNvSpPr>
            <a:spLocks noGrp="1" noChangeArrowheads="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6D344D89-0ABF-428C-BB5C-444128436578}" type="slidenum">
              <a:rPr lang="en-US" altLang="en-US">
                <a:latin typeface="Calibri" panose="020F0502020204030204" pitchFamily="34" charset="0"/>
              </a:rPr>
              <a:pPr eaLnBrk="1" hangingPunct="1"/>
              <a:t>67</a:t>
            </a:fld>
            <a:endParaRPr lang="en-US" altLang="en-US">
              <a:latin typeface="Calibri" panose="020F0502020204030204" pitchFamily="34" charset="0"/>
            </a:endParaRPr>
          </a:p>
        </p:txBody>
      </p:sp>
      <p:sp>
        <p:nvSpPr>
          <p:cNvPr id="109571"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109572" name="Rectangle 4"/>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Tree>
    <p:extLst>
      <p:ext uri="{BB962C8B-B14F-4D97-AF65-F5344CB8AC3E}">
        <p14:creationId xmlns:p14="http://schemas.microsoft.com/office/powerpoint/2010/main" xmlns="" val="23269076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Rectangle 7"/>
          <p:cNvSpPr>
            <a:spLocks noGrp="1" noChangeArrowheads="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1900A9EE-4C57-4313-BD72-3F15971A67E1}" type="slidenum">
              <a:rPr lang="en-US" altLang="en-US">
                <a:latin typeface="Calibri" panose="020F0502020204030204" pitchFamily="34" charset="0"/>
              </a:rPr>
              <a:pPr eaLnBrk="1" hangingPunct="1"/>
              <a:t>68</a:t>
            </a:fld>
            <a:endParaRPr lang="en-US" altLang="en-US">
              <a:latin typeface="Calibri" panose="020F0502020204030204" pitchFamily="34" charset="0"/>
            </a:endParaRPr>
          </a:p>
        </p:txBody>
      </p:sp>
      <p:sp>
        <p:nvSpPr>
          <p:cNvPr id="110595"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110596" name="Rectangle 4"/>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Tree>
    <p:extLst>
      <p:ext uri="{BB962C8B-B14F-4D97-AF65-F5344CB8AC3E}">
        <p14:creationId xmlns:p14="http://schemas.microsoft.com/office/powerpoint/2010/main" xmlns="" val="107721438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Rectangle 7"/>
          <p:cNvSpPr>
            <a:spLocks noGrp="1" noChangeArrowheads="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7D28B424-9A1B-44A4-89EE-3CC75E86A737}" type="slidenum">
              <a:rPr lang="en-US" altLang="en-US">
                <a:latin typeface="Calibri" panose="020F0502020204030204" pitchFamily="34" charset="0"/>
              </a:rPr>
              <a:pPr eaLnBrk="1" hangingPunct="1"/>
              <a:t>69</a:t>
            </a:fld>
            <a:endParaRPr lang="en-US" altLang="en-US">
              <a:latin typeface="Calibri" panose="020F0502020204030204" pitchFamily="34" charset="0"/>
            </a:endParaRPr>
          </a:p>
        </p:txBody>
      </p:sp>
      <p:sp>
        <p:nvSpPr>
          <p:cNvPr id="111619" name="Rectangle 2"/>
          <p:cNvSpPr>
            <a:spLocks noGrp="1" noRot="1" noChangeAspect="1" noChangeArrowheads="1" noTextEdit="1"/>
          </p:cNvSpPr>
          <p:nvPr>
            <p:ph type="sldImg"/>
          </p:nvPr>
        </p:nvSpPr>
        <p:spPr bwMode="auto">
          <a:xfrm>
            <a:off x="1123950" y="679450"/>
            <a:ext cx="4554538" cy="34163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111620" name="Rectangle 4"/>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Tree>
    <p:extLst>
      <p:ext uri="{BB962C8B-B14F-4D97-AF65-F5344CB8AC3E}">
        <p14:creationId xmlns:p14="http://schemas.microsoft.com/office/powerpoint/2010/main" xmlns="" val="90855922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7" name="Rectangle 7"/>
          <p:cNvSpPr>
            <a:spLocks noGrp="1" noChangeArrowheads="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83FE3BCC-AE4D-42C1-A743-29BB19C1B052}" type="slidenum">
              <a:rPr lang="en-US" altLang="en-US">
                <a:latin typeface="Calibri" panose="020F0502020204030204" pitchFamily="34" charset="0"/>
              </a:rPr>
              <a:pPr eaLnBrk="1" hangingPunct="1"/>
              <a:t>70</a:t>
            </a:fld>
            <a:endParaRPr lang="en-US" altLang="en-US">
              <a:latin typeface="Calibri" panose="020F0502020204030204" pitchFamily="34" charset="0"/>
            </a:endParaRPr>
          </a:p>
        </p:txBody>
      </p:sp>
      <p:sp>
        <p:nvSpPr>
          <p:cNvPr id="112643"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112644" name="Rectangle 4"/>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Tree>
    <p:extLst>
      <p:ext uri="{BB962C8B-B14F-4D97-AF65-F5344CB8AC3E}">
        <p14:creationId xmlns:p14="http://schemas.microsoft.com/office/powerpoint/2010/main" xmlns="" val="223995569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Rectangle 7"/>
          <p:cNvSpPr>
            <a:spLocks noGrp="1" noChangeArrowheads="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BF282AD3-1C8F-403E-B2A9-C25549081113}" type="slidenum">
              <a:rPr lang="en-US" altLang="en-US">
                <a:latin typeface="Calibri" panose="020F0502020204030204" pitchFamily="34" charset="0"/>
              </a:rPr>
              <a:pPr eaLnBrk="1" hangingPunct="1"/>
              <a:t>71</a:t>
            </a:fld>
            <a:endParaRPr lang="en-US" altLang="en-US">
              <a:latin typeface="Calibri" panose="020F0502020204030204" pitchFamily="34" charset="0"/>
            </a:endParaRPr>
          </a:p>
        </p:txBody>
      </p:sp>
      <p:sp>
        <p:nvSpPr>
          <p:cNvPr id="113667" name="Rectangle 2"/>
          <p:cNvSpPr>
            <a:spLocks noGrp="1" noRot="1" noChangeAspect="1" noChangeArrowheads="1" noTextEdit="1"/>
          </p:cNvSpPr>
          <p:nvPr>
            <p:ph type="sldImg"/>
          </p:nvPr>
        </p:nvSpPr>
        <p:spPr bwMode="auto">
          <a:xfrm>
            <a:off x="1123950" y="679450"/>
            <a:ext cx="4554538" cy="34163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113668" name="Rectangle 4"/>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Tree>
    <p:extLst>
      <p:ext uri="{BB962C8B-B14F-4D97-AF65-F5344CB8AC3E}">
        <p14:creationId xmlns:p14="http://schemas.microsoft.com/office/powerpoint/2010/main" xmlns="" val="365720599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3" name="Rectangle 7"/>
          <p:cNvSpPr>
            <a:spLocks noGrp="1" noChangeArrowheads="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65B5DFB0-D19F-49E5-890A-1C66922EB10F}" type="slidenum">
              <a:rPr lang="en-US" altLang="en-US">
                <a:latin typeface="Calibri" panose="020F0502020204030204" pitchFamily="34" charset="0"/>
              </a:rPr>
              <a:pPr eaLnBrk="1" hangingPunct="1"/>
              <a:t>72</a:t>
            </a:fld>
            <a:endParaRPr lang="en-US" altLang="en-US">
              <a:latin typeface="Calibri" panose="020F0502020204030204" pitchFamily="34" charset="0"/>
            </a:endParaRPr>
          </a:p>
        </p:txBody>
      </p:sp>
      <p:sp>
        <p:nvSpPr>
          <p:cNvPr id="114691"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114692" name="Rectangle 4"/>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Tree>
    <p:extLst>
      <p:ext uri="{BB962C8B-B14F-4D97-AF65-F5344CB8AC3E}">
        <p14:creationId xmlns:p14="http://schemas.microsoft.com/office/powerpoint/2010/main" xmlns="" val="98931997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1" name="Rectangle 7"/>
          <p:cNvSpPr>
            <a:spLocks noGrp="1" noChangeArrowheads="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EEF5A54-E49E-4FDA-B477-CB939D13EF23}" type="slidenum">
              <a:rPr lang="en-US" altLang="en-US">
                <a:latin typeface="Calibri" panose="020F0502020204030204" pitchFamily="34" charset="0"/>
              </a:rPr>
              <a:pPr eaLnBrk="1" hangingPunct="1"/>
              <a:t>73</a:t>
            </a:fld>
            <a:endParaRPr lang="en-US" altLang="en-US">
              <a:latin typeface="Calibri" panose="020F0502020204030204" pitchFamily="34" charset="0"/>
            </a:endParaRPr>
          </a:p>
        </p:txBody>
      </p:sp>
      <p:sp>
        <p:nvSpPr>
          <p:cNvPr id="115715"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115716" name="Rectangle 4"/>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Tree>
    <p:extLst>
      <p:ext uri="{BB962C8B-B14F-4D97-AF65-F5344CB8AC3E}">
        <p14:creationId xmlns:p14="http://schemas.microsoft.com/office/powerpoint/2010/main" xmlns="" val="84056570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49" name="Rectangle 7"/>
          <p:cNvSpPr>
            <a:spLocks noGrp="1" noChangeArrowheads="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0F5328A4-386B-41B9-827D-D48D6098C6A8}" type="slidenum">
              <a:rPr lang="en-US" altLang="en-US">
                <a:latin typeface="Calibri" panose="020F0502020204030204" pitchFamily="34" charset="0"/>
              </a:rPr>
              <a:pPr eaLnBrk="1" hangingPunct="1"/>
              <a:t>74</a:t>
            </a:fld>
            <a:endParaRPr lang="en-US" altLang="en-US">
              <a:latin typeface="Calibri" panose="020F0502020204030204" pitchFamily="34" charset="0"/>
            </a:endParaRPr>
          </a:p>
        </p:txBody>
      </p:sp>
      <p:sp>
        <p:nvSpPr>
          <p:cNvPr id="116739" name="Rectangle 2"/>
          <p:cNvSpPr>
            <a:spLocks noGrp="1" noRot="1" noChangeAspect="1" noChangeArrowheads="1" noTextEdit="1"/>
          </p:cNvSpPr>
          <p:nvPr>
            <p:ph type="sldImg"/>
          </p:nvPr>
        </p:nvSpPr>
        <p:spPr bwMode="auto">
          <a:xfrm>
            <a:off x="1123950" y="679450"/>
            <a:ext cx="4554538" cy="34163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116740" name="Rectangle 4"/>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Tree>
    <p:extLst>
      <p:ext uri="{BB962C8B-B14F-4D97-AF65-F5344CB8AC3E}">
        <p14:creationId xmlns:p14="http://schemas.microsoft.com/office/powerpoint/2010/main" xmlns="" val="1047080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7" name="Rectangle 7"/>
          <p:cNvSpPr>
            <a:spLocks noGrp="1" noChangeArrowheads="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EE7E2983-47C1-4256-92F1-66845101C377}" type="slidenum">
              <a:rPr lang="en-US" altLang="en-US">
                <a:latin typeface="Calibri" panose="020F0502020204030204" pitchFamily="34" charset="0"/>
              </a:rPr>
              <a:pPr eaLnBrk="1" hangingPunct="1"/>
              <a:t>75</a:t>
            </a:fld>
            <a:endParaRPr lang="en-US" altLang="en-US">
              <a:latin typeface="Calibri" panose="020F0502020204030204" pitchFamily="34" charset="0"/>
            </a:endParaRPr>
          </a:p>
        </p:txBody>
      </p:sp>
      <p:sp>
        <p:nvSpPr>
          <p:cNvPr id="117763" name="Rectangle 2"/>
          <p:cNvSpPr>
            <a:spLocks noGrp="1" noRot="1" noChangeAspect="1" noChangeArrowheads="1" noTextEdit="1"/>
          </p:cNvSpPr>
          <p:nvPr>
            <p:ph type="sldImg"/>
          </p:nvPr>
        </p:nvSpPr>
        <p:spPr bwMode="auto">
          <a:xfrm>
            <a:off x="1123950" y="679450"/>
            <a:ext cx="4554538" cy="34163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117764" name="Rectangle 4"/>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Tree>
    <p:extLst>
      <p:ext uri="{BB962C8B-B14F-4D97-AF65-F5344CB8AC3E}">
        <p14:creationId xmlns:p14="http://schemas.microsoft.com/office/powerpoint/2010/main" xmlns="" val="274359343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5" name="Rectangle 7"/>
          <p:cNvSpPr>
            <a:spLocks noGrp="1" noChangeArrowheads="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5C23746C-B71E-40D4-BAA8-854560069056}" type="slidenum">
              <a:rPr lang="en-US" altLang="en-US">
                <a:latin typeface="Calibri" panose="020F0502020204030204" pitchFamily="34" charset="0"/>
              </a:rPr>
              <a:pPr eaLnBrk="1" hangingPunct="1"/>
              <a:t>76</a:t>
            </a:fld>
            <a:endParaRPr lang="en-US" altLang="en-US">
              <a:latin typeface="Calibri" panose="020F0502020204030204" pitchFamily="34" charset="0"/>
            </a:endParaRPr>
          </a:p>
        </p:txBody>
      </p:sp>
      <p:sp>
        <p:nvSpPr>
          <p:cNvPr id="118787"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118788" name="Rectangle 4"/>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Tree>
    <p:extLst>
      <p:ext uri="{BB962C8B-B14F-4D97-AF65-F5344CB8AC3E}">
        <p14:creationId xmlns:p14="http://schemas.microsoft.com/office/powerpoint/2010/main" xmlns="" val="14985556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7"/>
          <p:cNvSpPr>
            <a:spLocks noGrp="1" noChangeArrowheads="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0FD589FF-6D8A-4976-85B3-CCA495B56641}" type="slidenum">
              <a:rPr lang="en-US" altLang="en-US">
                <a:latin typeface="Calibri" panose="020F0502020204030204" pitchFamily="34" charset="0"/>
              </a:rPr>
              <a:pPr eaLnBrk="1" hangingPunct="1"/>
              <a:t>15</a:t>
            </a:fld>
            <a:endParaRPr lang="en-US" altLang="en-US">
              <a:latin typeface="Calibri" panose="020F0502020204030204" pitchFamily="34" charset="0"/>
            </a:endParaRPr>
          </a:p>
        </p:txBody>
      </p:sp>
      <p:sp>
        <p:nvSpPr>
          <p:cNvPr id="92163" name="Rectangle 2"/>
          <p:cNvSpPr>
            <a:spLocks noGrp="1" noRot="1" noChangeAspect="1" noChangeArrowheads="1" noTextEdit="1"/>
          </p:cNvSpPr>
          <p:nvPr>
            <p:ph type="sldImg"/>
          </p:nvPr>
        </p:nvSpPr>
        <p:spPr bwMode="auto">
          <a:xfrm>
            <a:off x="1123950" y="679450"/>
            <a:ext cx="4554538" cy="34163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92164" name="Rectangle 4"/>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Tree>
    <p:extLst>
      <p:ext uri="{BB962C8B-B14F-4D97-AF65-F5344CB8AC3E}">
        <p14:creationId xmlns:p14="http://schemas.microsoft.com/office/powerpoint/2010/main" xmlns="" val="335264874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F6508D0-6E90-4834-9C0B-7F98044D7251}" type="slidenum">
              <a:rPr lang="en-US" altLang="en-US" smtClean="0"/>
              <a:pPr/>
              <a:t>93</a:t>
            </a:fld>
            <a:endParaRPr lang="en-US" altLang="en-US"/>
          </a:p>
        </p:txBody>
      </p:sp>
    </p:spTree>
    <p:extLst>
      <p:ext uri="{BB962C8B-B14F-4D97-AF65-F5344CB8AC3E}">
        <p14:creationId xmlns:p14="http://schemas.microsoft.com/office/powerpoint/2010/main" xmlns="" val="23510878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7"/>
          <p:cNvSpPr>
            <a:spLocks noGrp="1" noChangeArrowheads="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1921DF04-9713-4A83-8304-D6ED6877D6A7}" type="slidenum">
              <a:rPr lang="en-US" altLang="en-US">
                <a:latin typeface="Calibri" panose="020F0502020204030204" pitchFamily="34" charset="0"/>
              </a:rPr>
              <a:pPr eaLnBrk="1" hangingPunct="1"/>
              <a:t>18</a:t>
            </a:fld>
            <a:endParaRPr lang="en-US" altLang="en-US">
              <a:latin typeface="Calibri" panose="020F0502020204030204" pitchFamily="34" charset="0"/>
            </a:endParaRPr>
          </a:p>
        </p:txBody>
      </p:sp>
      <p:sp>
        <p:nvSpPr>
          <p:cNvPr id="93187"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93188" name="Rectangle 4"/>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Tree>
    <p:extLst>
      <p:ext uri="{BB962C8B-B14F-4D97-AF65-F5344CB8AC3E}">
        <p14:creationId xmlns:p14="http://schemas.microsoft.com/office/powerpoint/2010/main" xmlns="" val="17904301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94211"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47107"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7498E4CC-4699-4F09-B60C-FEBDB1782F25}" type="slidenum">
              <a:rPr lang="en-US" altLang="en-US">
                <a:latin typeface="Calibri" panose="020F0502020204030204" pitchFamily="34" charset="0"/>
              </a:rPr>
              <a:pPr eaLnBrk="1" hangingPunct="1"/>
              <a:t>30</a:t>
            </a:fld>
            <a:endParaRPr lang="en-US" altLang="en-US">
              <a:latin typeface="Calibri" panose="020F0502020204030204" pitchFamily="34" charset="0"/>
            </a:endParaRPr>
          </a:p>
        </p:txBody>
      </p:sp>
    </p:spTree>
    <p:extLst>
      <p:ext uri="{BB962C8B-B14F-4D97-AF65-F5344CB8AC3E}">
        <p14:creationId xmlns:p14="http://schemas.microsoft.com/office/powerpoint/2010/main" xmlns="" val="37742997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7"/>
          <p:cNvSpPr>
            <a:spLocks noGrp="1" noChangeArrowheads="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E4536F52-E5C9-4A12-B2A1-D37450BE9FB9}" type="slidenum">
              <a:rPr lang="en-US" altLang="en-US">
                <a:latin typeface="Calibri" panose="020F0502020204030204" pitchFamily="34" charset="0"/>
              </a:rPr>
              <a:pPr eaLnBrk="1" hangingPunct="1"/>
              <a:t>33</a:t>
            </a:fld>
            <a:endParaRPr lang="en-US" altLang="en-US">
              <a:latin typeface="Calibri" panose="020F0502020204030204" pitchFamily="34" charset="0"/>
            </a:endParaRPr>
          </a:p>
        </p:txBody>
      </p:sp>
      <p:sp>
        <p:nvSpPr>
          <p:cNvPr id="95235"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95236" name="Rectangle 4"/>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Tree>
    <p:extLst>
      <p:ext uri="{BB962C8B-B14F-4D97-AF65-F5344CB8AC3E}">
        <p14:creationId xmlns:p14="http://schemas.microsoft.com/office/powerpoint/2010/main" xmlns="" val="11160644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7"/>
          <p:cNvSpPr>
            <a:spLocks noGrp="1" noChangeArrowheads="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78D5D3E7-6AB2-4666-B00A-A949DE0088A4}" type="slidenum">
              <a:rPr lang="en-US" altLang="en-US">
                <a:latin typeface="Calibri" panose="020F0502020204030204" pitchFamily="34" charset="0"/>
              </a:rPr>
              <a:pPr eaLnBrk="1" hangingPunct="1"/>
              <a:t>34</a:t>
            </a:fld>
            <a:endParaRPr lang="en-US" altLang="en-US">
              <a:latin typeface="Calibri" panose="020F0502020204030204" pitchFamily="34" charset="0"/>
            </a:endParaRPr>
          </a:p>
        </p:txBody>
      </p:sp>
      <p:sp>
        <p:nvSpPr>
          <p:cNvPr id="96259"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96260" name="Rectangle 4"/>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Tree>
    <p:extLst>
      <p:ext uri="{BB962C8B-B14F-4D97-AF65-F5344CB8AC3E}">
        <p14:creationId xmlns:p14="http://schemas.microsoft.com/office/powerpoint/2010/main" xmlns="" val="32757375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7"/>
          <p:cNvSpPr>
            <a:spLocks noGrp="1" noChangeArrowheads="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096F8B1E-EC46-437C-A9FF-B793DE490C28}" type="slidenum">
              <a:rPr lang="en-US" altLang="en-US">
                <a:latin typeface="Calibri" panose="020F0502020204030204" pitchFamily="34" charset="0"/>
              </a:rPr>
              <a:pPr eaLnBrk="1" hangingPunct="1"/>
              <a:t>35</a:t>
            </a:fld>
            <a:endParaRPr lang="en-US" altLang="en-US">
              <a:latin typeface="Calibri" panose="020F0502020204030204" pitchFamily="34" charset="0"/>
            </a:endParaRPr>
          </a:p>
        </p:txBody>
      </p:sp>
      <p:sp>
        <p:nvSpPr>
          <p:cNvPr id="97283" name="Rectangle 2"/>
          <p:cNvSpPr>
            <a:spLocks noGrp="1" noRot="1" noChangeAspect="1" noChangeArrowheads="1" noTextEdit="1"/>
          </p:cNvSpPr>
          <p:nvPr>
            <p:ph type="sldImg"/>
          </p:nvPr>
        </p:nvSpPr>
        <p:spPr bwMode="auto">
          <a:xfrm>
            <a:off x="1123950" y="679450"/>
            <a:ext cx="4554538" cy="34163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97284" name="Rectangle 4"/>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Tree>
    <p:extLst>
      <p:ext uri="{BB962C8B-B14F-4D97-AF65-F5344CB8AC3E}">
        <p14:creationId xmlns:p14="http://schemas.microsoft.com/office/powerpoint/2010/main" xmlns="" val="33041546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Rectangle 7"/>
          <p:cNvSpPr>
            <a:spLocks noGrp="1" noChangeArrowheads="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A02F3271-C23B-4C3C-94B9-465A46D1B9CE}" type="slidenum">
              <a:rPr lang="en-US" altLang="en-US">
                <a:latin typeface="Calibri" panose="020F0502020204030204" pitchFamily="34" charset="0"/>
              </a:rPr>
              <a:pPr eaLnBrk="1" hangingPunct="1"/>
              <a:t>56</a:t>
            </a:fld>
            <a:endParaRPr lang="en-US" altLang="en-US">
              <a:latin typeface="Calibri" panose="020F0502020204030204" pitchFamily="34" charset="0"/>
            </a:endParaRPr>
          </a:p>
        </p:txBody>
      </p:sp>
      <p:sp>
        <p:nvSpPr>
          <p:cNvPr id="98307"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98308" name="Rectangle 4"/>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Tree>
    <p:extLst>
      <p:ext uri="{BB962C8B-B14F-4D97-AF65-F5344CB8AC3E}">
        <p14:creationId xmlns:p14="http://schemas.microsoft.com/office/powerpoint/2010/main" xmlns="" val="19927121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69804"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pPr>
              <a:defRPr/>
            </a:pPr>
            <a:fld id="{AE4404EF-EA90-48D8-AD79-955DB9138440}" type="datetimeFigureOut">
              <a:rPr lang="en-US" smtClean="0"/>
              <a:pPr>
                <a:defRPr/>
              </a:pPr>
              <a:t>12/13/2021</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09B005FA-54A2-4B65-814C-936D6AC31341}" type="slidenum">
              <a:rPr lang="en-US" altLang="en-US" smtClean="0"/>
              <a:pPr/>
              <a:t>‹#›</a:t>
            </a:fld>
            <a:endParaRPr lang="en-US" altLang="en-US"/>
          </a:p>
        </p:txBody>
      </p:sp>
    </p:spTree>
    <p:extLst>
      <p:ext uri="{BB962C8B-B14F-4D97-AF65-F5344CB8AC3E}">
        <p14:creationId xmlns:p14="http://schemas.microsoft.com/office/powerpoint/2010/main" xmlns="" val="10809867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fld id="{98CEE4B2-8170-49D7-B0EE-19E59E806794}" type="datetimeFigureOut">
              <a:rPr lang="en-US" smtClean="0"/>
              <a:pPr>
                <a:defRPr/>
              </a:pPr>
              <a:t>12/13/2021</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09B9E68F-76C2-44E1-888C-777256BA7E4B}" type="slidenum">
              <a:rPr lang="en-US" altLang="en-US" smtClean="0"/>
              <a:pPr/>
              <a:t>‹#›</a:t>
            </a:fld>
            <a:endParaRPr lang="en-US" altLang="en-US"/>
          </a:p>
        </p:txBody>
      </p:sp>
    </p:spTree>
    <p:extLst>
      <p:ext uri="{BB962C8B-B14F-4D97-AF65-F5344CB8AC3E}">
        <p14:creationId xmlns:p14="http://schemas.microsoft.com/office/powerpoint/2010/main" xmlns="" val="14289197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fld id="{98CEE4B2-8170-49D7-B0EE-19E59E806794}" type="datetimeFigureOut">
              <a:rPr lang="en-US" smtClean="0"/>
              <a:pPr>
                <a:defRPr/>
              </a:pPr>
              <a:t>12/13/2021</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09B9E68F-76C2-44E1-888C-777256BA7E4B}" type="slidenum">
              <a:rPr lang="en-US" altLang="en-US" smtClean="0"/>
              <a:pPr/>
              <a:t>‹#›</a:t>
            </a:fld>
            <a:endParaRPr lang="en-US" alt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xmlns="" val="38329627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fld id="{98CEE4B2-8170-49D7-B0EE-19E59E806794}" type="datetimeFigureOut">
              <a:rPr lang="en-US" smtClean="0"/>
              <a:pPr>
                <a:defRPr/>
              </a:pPr>
              <a:t>12/13/2021</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09B9E68F-76C2-44E1-888C-777256BA7E4B}" type="slidenum">
              <a:rPr lang="en-US" altLang="en-US" smtClean="0"/>
              <a:pPr/>
              <a:t>‹#›</a:t>
            </a:fld>
            <a:endParaRPr lang="en-US" altLang="en-US"/>
          </a:p>
        </p:txBody>
      </p:sp>
    </p:spTree>
    <p:extLst>
      <p:ext uri="{BB962C8B-B14F-4D97-AF65-F5344CB8AC3E}">
        <p14:creationId xmlns:p14="http://schemas.microsoft.com/office/powerpoint/2010/main" xmlns="" val="33402510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fld id="{98CEE4B2-8170-49D7-B0EE-19E59E806794}" type="datetimeFigureOut">
              <a:rPr lang="en-US" smtClean="0"/>
              <a:pPr>
                <a:defRPr/>
              </a:pPr>
              <a:t>12/13/2021</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09B9E68F-76C2-44E1-888C-777256BA7E4B}" type="slidenum">
              <a:rPr lang="en-US" altLang="en-US" smtClean="0"/>
              <a:pPr/>
              <a:t>‹#›</a:t>
            </a:fld>
            <a:endParaRPr lang="en-US" alt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xmlns="" val="14105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fld id="{98CEE4B2-8170-49D7-B0EE-19E59E806794}" type="datetimeFigureOut">
              <a:rPr lang="en-US" smtClean="0"/>
              <a:pPr>
                <a:defRPr/>
              </a:pPr>
              <a:t>12/13/2021</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09B9E68F-76C2-44E1-888C-777256BA7E4B}" type="slidenum">
              <a:rPr lang="en-US" altLang="en-US" smtClean="0"/>
              <a:pPr/>
              <a:t>‹#›</a:t>
            </a:fld>
            <a:endParaRPr lang="en-US" altLang="en-US"/>
          </a:p>
        </p:txBody>
      </p:sp>
    </p:spTree>
    <p:extLst>
      <p:ext uri="{BB962C8B-B14F-4D97-AF65-F5344CB8AC3E}">
        <p14:creationId xmlns:p14="http://schemas.microsoft.com/office/powerpoint/2010/main" xmlns="" val="3011532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a:defRPr/>
            </a:pPr>
            <a:fld id="{A9F7C2AD-936A-4574-9B1D-4BF3C74065F0}" type="datetimeFigureOut">
              <a:rPr lang="en-US" smtClean="0"/>
              <a:pPr>
                <a:defRPr/>
              </a:pPr>
              <a:t>12/13/2021</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35F3986B-EEA4-4E9F-900F-282FBAFFD994}" type="slidenum">
              <a:rPr lang="en-US" altLang="en-US" smtClean="0"/>
              <a:pPr/>
              <a:t>‹#›</a:t>
            </a:fld>
            <a:endParaRPr lang="en-US" altLang="en-US"/>
          </a:p>
        </p:txBody>
      </p:sp>
    </p:spTree>
    <p:extLst>
      <p:ext uri="{BB962C8B-B14F-4D97-AF65-F5344CB8AC3E}">
        <p14:creationId xmlns:p14="http://schemas.microsoft.com/office/powerpoint/2010/main" xmlns="" val="10103993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a:defRPr/>
            </a:pPr>
            <a:fld id="{C7A4FCD0-EF26-4BB8-8CE7-FA1A2F768A80}" type="datetimeFigureOut">
              <a:rPr lang="en-US" smtClean="0"/>
              <a:pPr>
                <a:defRPr/>
              </a:pPr>
              <a:t>12/13/2021</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DC8DAFD7-7E69-4BB1-9DF3-9C45E660A2FF}" type="slidenum">
              <a:rPr lang="en-US" altLang="en-US" smtClean="0"/>
              <a:pPr/>
              <a:t>‹#›</a:t>
            </a:fld>
            <a:endParaRPr lang="en-US" altLang="en-US"/>
          </a:p>
        </p:txBody>
      </p:sp>
    </p:spTree>
    <p:extLst>
      <p:ext uri="{BB962C8B-B14F-4D97-AF65-F5344CB8AC3E}">
        <p14:creationId xmlns:p14="http://schemas.microsoft.com/office/powerpoint/2010/main" xmlns="" val="26998372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a:defRPr/>
            </a:pPr>
            <a:fld id="{C9F9EFB2-5A91-4205-8383-9F70A23CCC90}" type="datetimeFigureOut">
              <a:rPr lang="en-US" smtClean="0"/>
              <a:pPr>
                <a:defRPr/>
              </a:pPr>
              <a:t>12/13/2021</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59D8620C-7C53-409F-BC73-3962817AB6C3}" type="slidenum">
              <a:rPr lang="en-US" altLang="en-US" smtClean="0"/>
              <a:pPr/>
              <a:t>‹#›</a:t>
            </a:fld>
            <a:endParaRPr lang="en-US" altLang="en-US"/>
          </a:p>
        </p:txBody>
      </p:sp>
    </p:spTree>
    <p:extLst>
      <p:ext uri="{BB962C8B-B14F-4D97-AF65-F5344CB8AC3E}">
        <p14:creationId xmlns:p14="http://schemas.microsoft.com/office/powerpoint/2010/main" xmlns="" val="15701846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fld id="{717296CC-1877-4CA7-9CD7-A85BCE188EA7}" type="datetimeFigureOut">
              <a:rPr lang="en-US" smtClean="0"/>
              <a:pPr>
                <a:defRPr/>
              </a:pPr>
              <a:t>12/13/2021</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1E7FFE93-AD5C-4A8E-B102-23691E490619}" type="slidenum">
              <a:rPr lang="en-US" altLang="en-US" smtClean="0"/>
              <a:pPr/>
              <a:t>‹#›</a:t>
            </a:fld>
            <a:endParaRPr lang="en-US" altLang="en-US"/>
          </a:p>
        </p:txBody>
      </p:sp>
    </p:spTree>
    <p:extLst>
      <p:ext uri="{BB962C8B-B14F-4D97-AF65-F5344CB8AC3E}">
        <p14:creationId xmlns:p14="http://schemas.microsoft.com/office/powerpoint/2010/main" xmlns="" val="10728080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pPr>
              <a:defRPr/>
            </a:pPr>
            <a:fld id="{23AD6089-5ECA-4202-B454-DAB3959139EB}" type="datetimeFigureOut">
              <a:rPr lang="en-US" smtClean="0"/>
              <a:pPr>
                <a:defRPr/>
              </a:pPr>
              <a:t>12/13/2021</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fld id="{7C72F8F5-3EAE-44B2-BFBC-B89C1D385C1D}" type="slidenum">
              <a:rPr lang="en-US" altLang="en-US" smtClean="0"/>
              <a:pPr/>
              <a:t>‹#›</a:t>
            </a:fld>
            <a:endParaRPr lang="en-US" altLang="en-US"/>
          </a:p>
        </p:txBody>
      </p:sp>
    </p:spTree>
    <p:extLst>
      <p:ext uri="{BB962C8B-B14F-4D97-AF65-F5344CB8AC3E}">
        <p14:creationId xmlns:p14="http://schemas.microsoft.com/office/powerpoint/2010/main" xmlns="" val="233980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pPr>
              <a:defRPr/>
            </a:pPr>
            <a:fld id="{182F4C17-6527-4CC5-82E4-E1FA1768E31D}" type="datetimeFigureOut">
              <a:rPr lang="en-US" smtClean="0"/>
              <a:pPr>
                <a:defRPr/>
              </a:pPr>
              <a:t>12/13/2021</a:t>
            </a:fld>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fld id="{22F70331-0B11-4FE7-A2E0-9B2B098ACFE7}" type="slidenum">
              <a:rPr lang="en-US" altLang="en-US" smtClean="0"/>
              <a:pPr/>
              <a:t>‹#›</a:t>
            </a:fld>
            <a:endParaRPr lang="en-US" altLang="en-US"/>
          </a:p>
        </p:txBody>
      </p:sp>
    </p:spTree>
    <p:extLst>
      <p:ext uri="{BB962C8B-B14F-4D97-AF65-F5344CB8AC3E}">
        <p14:creationId xmlns:p14="http://schemas.microsoft.com/office/powerpoint/2010/main" xmlns="" val="13690400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pPr>
              <a:defRPr/>
            </a:pPr>
            <a:fld id="{4FD7D741-E9A2-4E4A-B97B-DE2125723D2F}" type="datetimeFigureOut">
              <a:rPr lang="en-US" smtClean="0"/>
              <a:pPr>
                <a:defRPr/>
              </a:pPr>
              <a:t>12/13/2021</a:t>
            </a:fld>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C449FA7A-B261-4C96-BA6B-B4E1E7CA91DD}" type="slidenum">
              <a:rPr lang="en-US" altLang="en-US" smtClean="0"/>
              <a:pPr/>
              <a:t>‹#›</a:t>
            </a:fld>
            <a:endParaRPr lang="en-US" altLang="en-US"/>
          </a:p>
        </p:txBody>
      </p:sp>
    </p:spTree>
    <p:extLst>
      <p:ext uri="{BB962C8B-B14F-4D97-AF65-F5344CB8AC3E}">
        <p14:creationId xmlns:p14="http://schemas.microsoft.com/office/powerpoint/2010/main" xmlns="" val="36536948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9B761346-7CDC-4C23-A730-E4D8F1F78493}" type="datetimeFigureOut">
              <a:rPr lang="en-US" smtClean="0"/>
              <a:pPr>
                <a:defRPr/>
              </a:pPr>
              <a:t>12/13/2021</a:t>
            </a:fld>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fld id="{2396630E-27CA-4EE3-892F-CFD008FE4AC4}" type="slidenum">
              <a:rPr lang="en-US" altLang="en-US" smtClean="0"/>
              <a:pPr/>
              <a:t>‹#›</a:t>
            </a:fld>
            <a:endParaRPr lang="en-US" altLang="en-US"/>
          </a:p>
        </p:txBody>
      </p:sp>
    </p:spTree>
    <p:extLst>
      <p:ext uri="{BB962C8B-B14F-4D97-AF65-F5344CB8AC3E}">
        <p14:creationId xmlns:p14="http://schemas.microsoft.com/office/powerpoint/2010/main" xmlns="" val="24093403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CD06CDD7-2236-42DF-A5D3-8CC8C364FED5}" type="datetimeFigureOut">
              <a:rPr lang="en-US" smtClean="0"/>
              <a:pPr>
                <a:defRPr/>
              </a:pPr>
              <a:t>12/13/2021</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fld id="{BA4EB0CE-2878-431B-88CA-1CA716A03C5A}" type="slidenum">
              <a:rPr lang="en-US" altLang="en-US" smtClean="0"/>
              <a:pPr/>
              <a:t>‹#›</a:t>
            </a:fld>
            <a:endParaRPr lang="en-US" altLang="en-US"/>
          </a:p>
        </p:txBody>
      </p:sp>
    </p:spTree>
    <p:extLst>
      <p:ext uri="{BB962C8B-B14F-4D97-AF65-F5344CB8AC3E}">
        <p14:creationId xmlns:p14="http://schemas.microsoft.com/office/powerpoint/2010/main" xmlns="" val="12053487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A49BE412-2FEC-4D6A-B99D-3075E8C4CC68}" type="datetimeFigureOut">
              <a:rPr lang="en-US" smtClean="0"/>
              <a:pPr>
                <a:defRPr/>
              </a:pPr>
              <a:t>12/13/2021</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fld id="{B2B80F31-754C-4F02-B5FA-E9FF75E2EAB1}" type="slidenum">
              <a:rPr lang="en-US" altLang="en-US" smtClean="0"/>
              <a:pPr/>
              <a:t>‹#›</a:t>
            </a:fld>
            <a:endParaRPr lang="en-US" altLang="en-US"/>
          </a:p>
        </p:txBody>
      </p:sp>
    </p:spTree>
    <p:extLst>
      <p:ext uri="{BB962C8B-B14F-4D97-AF65-F5344CB8AC3E}">
        <p14:creationId xmlns:p14="http://schemas.microsoft.com/office/powerpoint/2010/main" xmlns="" val="781674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69805" cy="6874935"/>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a:defRPr/>
            </a:pPr>
            <a:fld id="{98CEE4B2-8170-49D7-B0EE-19E59E806794}" type="datetimeFigureOut">
              <a:rPr lang="en-US" smtClean="0"/>
              <a:pPr>
                <a:defRPr/>
              </a:pPr>
              <a:t>12/13/2021</a:t>
            </a:fld>
            <a:endParaRPr lang="en-US"/>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09B9E68F-76C2-44E1-888C-777256BA7E4B}" type="slidenum">
              <a:rPr lang="en-US" altLang="en-US" smtClean="0"/>
              <a:pPr/>
              <a:t>‹#›</a:t>
            </a:fld>
            <a:endParaRPr lang="en-US" altLang="en-US"/>
          </a:p>
        </p:txBody>
      </p:sp>
    </p:spTree>
    <p:extLst>
      <p:ext uri="{BB962C8B-B14F-4D97-AF65-F5344CB8AC3E}">
        <p14:creationId xmlns:p14="http://schemas.microsoft.com/office/powerpoint/2010/main" xmlns="" val="908483049"/>
      </p:ext>
    </p:extLst>
  </p:cSld>
  <p:clrMap bg1="lt1" tx1="dk1" bg2="lt2" tx2="dk2" accent1="accent1" accent2="accent2" accent3="accent3" accent4="accent4" accent5="accent5" accent6="accent6" hlink="hlink" folHlink="folHlink"/>
  <p:sldLayoutIdLst>
    <p:sldLayoutId id="2147483860" r:id="rId1"/>
    <p:sldLayoutId id="2147483861" r:id="rId2"/>
    <p:sldLayoutId id="2147483862" r:id="rId3"/>
    <p:sldLayoutId id="2147483863" r:id="rId4"/>
    <p:sldLayoutId id="2147483864" r:id="rId5"/>
    <p:sldLayoutId id="2147483865" r:id="rId6"/>
    <p:sldLayoutId id="2147483866" r:id="rId7"/>
    <p:sldLayoutId id="2147483867" r:id="rId8"/>
    <p:sldLayoutId id="2147483868" r:id="rId9"/>
    <p:sldLayoutId id="2147483869" r:id="rId10"/>
    <p:sldLayoutId id="2147483870" r:id="rId11"/>
    <p:sldLayoutId id="2147483871" r:id="rId12"/>
    <p:sldLayoutId id="2147483872" r:id="rId13"/>
    <p:sldLayoutId id="2147483873" r:id="rId14"/>
    <p:sldLayoutId id="2147483874" r:id="rId15"/>
    <p:sldLayoutId id="2147483875"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eaLnBrk="1" fontAlgn="auto" hangingPunct="1">
              <a:spcAft>
                <a:spcPts val="0"/>
              </a:spcAft>
              <a:defRPr/>
            </a:pPr>
            <a:r>
              <a:rPr lang="en-US" dirty="0">
                <a:solidFill>
                  <a:srgbClr val="FFC000"/>
                </a:solidFill>
              </a:rPr>
              <a:t>UNIT-5: </a:t>
            </a:r>
            <a:br>
              <a:rPr lang="en-US" dirty="0">
                <a:solidFill>
                  <a:srgbClr val="FFC000"/>
                </a:solidFill>
              </a:rPr>
            </a:br>
            <a:r>
              <a:rPr lang="en-US" dirty="0">
                <a:solidFill>
                  <a:srgbClr val="FFC000"/>
                </a:solidFill>
              </a:rPr>
              <a:t>The Memory System</a:t>
            </a:r>
          </a:p>
        </p:txBody>
      </p:sp>
      <p:sp>
        <p:nvSpPr>
          <p:cNvPr id="9219" name="Subtitle 2"/>
          <p:cNvSpPr>
            <a:spLocks noGrp="1"/>
          </p:cNvSpPr>
          <p:nvPr>
            <p:ph type="subTitle" idx="1"/>
          </p:nvPr>
        </p:nvSpPr>
        <p:spPr/>
        <p:txBody>
          <a:bodyPr/>
          <a:lstStyle/>
          <a:p>
            <a:pPr eaLnBrk="1" hangingPunct="1"/>
            <a:r>
              <a:rPr lang="en-US" altLang="en-US" dirty="0"/>
              <a:t>Fundamental Concepts</a:t>
            </a:r>
          </a:p>
        </p:txBody>
      </p:sp>
      <p:pic>
        <p:nvPicPr>
          <p:cNvPr id="3" name="Picture 2">
            <a:extLst>
              <a:ext uri="{FF2B5EF4-FFF2-40B4-BE49-F238E27FC236}">
                <a16:creationId xmlns:a16="http://schemas.microsoft.com/office/drawing/2014/main" xmlns="" id="{AA412502-73B6-4F40-A6AB-8165CECFD0B8}"/>
              </a:ext>
            </a:extLst>
          </p:cNvPr>
          <p:cNvPicPr>
            <a:picLocks noChangeAspect="1" noChangeArrowheads="1"/>
          </p:cNvPicPr>
          <p:nvPr/>
        </p:nvPicPr>
        <p:blipFill>
          <a:blip r:embed="rId2"/>
          <a:srcRect/>
          <a:stretch>
            <a:fillRect/>
          </a:stretch>
        </p:blipFill>
        <p:spPr bwMode="auto">
          <a:xfrm>
            <a:off x="5943600" y="228600"/>
            <a:ext cx="2876550" cy="137160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a:solidFill>
                  <a:schemeClr val="accent1">
                    <a:satMod val="150000"/>
                  </a:schemeClr>
                </a:solidFill>
              </a:rPr>
              <a:t>Asynchronous DRAMs</a:t>
            </a:r>
          </a:p>
        </p:txBody>
      </p:sp>
      <p:sp>
        <p:nvSpPr>
          <p:cNvPr id="16387" name="Content Placeholder 2"/>
          <p:cNvSpPr>
            <a:spLocks noGrp="1"/>
          </p:cNvSpPr>
          <p:nvPr>
            <p:ph idx="1"/>
          </p:nvPr>
        </p:nvSpPr>
        <p:spPr>
          <a:xfrm>
            <a:off x="457200" y="1676400"/>
            <a:ext cx="7711441" cy="4402666"/>
          </a:xfrm>
        </p:spPr>
        <p:txBody>
          <a:bodyPr/>
          <a:lstStyle/>
          <a:p>
            <a:pPr eaLnBrk="1" hangingPunct="1"/>
            <a:r>
              <a:rPr lang="en-US" altLang="en-US" dirty="0">
                <a:solidFill>
                  <a:schemeClr val="accent2"/>
                </a:solidFill>
              </a:rPr>
              <a:t>Static RAMs (SRAMs):</a:t>
            </a:r>
            <a:endParaRPr lang="en-US" altLang="en-US" dirty="0"/>
          </a:p>
          <a:p>
            <a:pPr lvl="1" eaLnBrk="1" hangingPunct="1"/>
            <a:r>
              <a:rPr lang="en-US" altLang="en-US" sz="1800" dirty="0"/>
              <a:t>Consist of circuits that are capable of retaining their state as long as the power is applied. </a:t>
            </a:r>
          </a:p>
          <a:p>
            <a:pPr lvl="1" eaLnBrk="1" hangingPunct="1"/>
            <a:r>
              <a:rPr lang="en-US" altLang="en-US" sz="1800" dirty="0"/>
              <a:t>Volatile memories, because their contents are lost when power is interrupted. </a:t>
            </a:r>
          </a:p>
          <a:p>
            <a:pPr lvl="1" eaLnBrk="1" hangingPunct="1"/>
            <a:r>
              <a:rPr lang="en-US" altLang="en-US" sz="1800" dirty="0"/>
              <a:t>Access times of static RAMs are in the range of few nanoseconds.</a:t>
            </a:r>
          </a:p>
          <a:p>
            <a:pPr lvl="1" eaLnBrk="1" hangingPunct="1"/>
            <a:r>
              <a:rPr lang="en-US" altLang="en-US" sz="1800" dirty="0"/>
              <a:t>However, the cost is usually high. </a:t>
            </a:r>
          </a:p>
          <a:p>
            <a:pPr eaLnBrk="1" hangingPunct="1"/>
            <a:r>
              <a:rPr lang="en-US" altLang="en-US" sz="1800" dirty="0"/>
              <a:t> </a:t>
            </a:r>
            <a:r>
              <a:rPr lang="en-US" altLang="en-US" dirty="0">
                <a:solidFill>
                  <a:schemeClr val="accent2"/>
                </a:solidFill>
              </a:rPr>
              <a:t>Dynamic RAMs (DRAMs):</a:t>
            </a:r>
            <a:endParaRPr lang="en-US" altLang="en-US" sz="1800" dirty="0"/>
          </a:p>
          <a:p>
            <a:pPr lvl="1" eaLnBrk="1" hangingPunct="1"/>
            <a:r>
              <a:rPr lang="en-US" altLang="en-US" sz="1800" dirty="0"/>
              <a:t>Do not retain their state indefinitely.</a:t>
            </a:r>
          </a:p>
          <a:p>
            <a:pPr lvl="1" eaLnBrk="1" hangingPunct="1"/>
            <a:r>
              <a:rPr lang="en-US" altLang="en-US" sz="1800" dirty="0"/>
              <a:t>Contents must be periodically refreshed. </a:t>
            </a:r>
          </a:p>
          <a:p>
            <a:pPr lvl="1" eaLnBrk="1" hangingPunct="1"/>
            <a:r>
              <a:rPr lang="en-US" altLang="en-US" sz="1800" dirty="0"/>
              <a:t>Contents may be refreshed while accessing them for reading. </a:t>
            </a:r>
          </a:p>
          <a:p>
            <a:pPr eaLnBrk="1" hangingPunct="1">
              <a:buFont typeface="Wingdings 2" panose="05020102010507070707" pitchFamily="18" charset="2"/>
              <a:buNone/>
            </a:pPr>
            <a:endParaRPr lang="en-US" altLang="en-US" dirty="0"/>
          </a:p>
        </p:txBody>
      </p:sp>
      <p:pic>
        <p:nvPicPr>
          <p:cNvPr id="3" name="Picture 2">
            <a:extLst>
              <a:ext uri="{FF2B5EF4-FFF2-40B4-BE49-F238E27FC236}">
                <a16:creationId xmlns:a16="http://schemas.microsoft.com/office/drawing/2014/main" xmlns="" id="{ECD943C3-2925-4C7A-8160-F0A3069FEACD}"/>
              </a:ext>
            </a:extLst>
          </p:cNvPr>
          <p:cNvPicPr>
            <a:picLocks noChangeAspect="1" noChangeArrowheads="1"/>
          </p:cNvPicPr>
          <p:nvPr/>
        </p:nvPicPr>
        <p:blipFill>
          <a:blip r:embed="rId2" cstate="print"/>
          <a:srcRect/>
          <a:stretch>
            <a:fillRect/>
          </a:stretch>
        </p:blipFill>
        <p:spPr bwMode="auto">
          <a:xfrm>
            <a:off x="7315200" y="0"/>
            <a:ext cx="1333500" cy="12477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2"/>
                </a:solidFill>
              </a:rPr>
              <a:t>Interrupt Hardware</a:t>
            </a:r>
          </a:p>
        </p:txBody>
      </p:sp>
      <p:sp>
        <p:nvSpPr>
          <p:cNvPr id="3" name="Content Placeholder 2"/>
          <p:cNvSpPr>
            <a:spLocks noGrp="1"/>
          </p:cNvSpPr>
          <p:nvPr>
            <p:ph idx="1"/>
          </p:nvPr>
        </p:nvSpPr>
        <p:spPr>
          <a:xfrm>
            <a:off x="609598" y="1447800"/>
            <a:ext cx="6934201" cy="4593563"/>
          </a:xfrm>
        </p:spPr>
        <p:txBody>
          <a:bodyPr/>
          <a:lstStyle/>
          <a:p>
            <a:r>
              <a:rPr lang="en-US" sz="1800" dirty="0"/>
              <a:t>I/O device request an interrupt by activating a bus line called interrupt-request.</a:t>
            </a:r>
          </a:p>
          <a:p>
            <a:r>
              <a:rPr lang="en-US" sz="1800" dirty="0"/>
              <a:t>A single interrupt request line may be used to serve n devices.</a:t>
            </a:r>
          </a:p>
          <a:p>
            <a:r>
              <a:rPr lang="en-US" sz="1800" dirty="0"/>
              <a:t>All devices are connected to interrupt request line via switches to ground.</a:t>
            </a:r>
          </a:p>
        </p:txBody>
      </p:sp>
      <p:pic>
        <p:nvPicPr>
          <p:cNvPr id="4098" name="Picture 2" descr="Image result for interrupt hardware in computer organization diagram"/>
          <p:cNvPicPr>
            <a:picLocks noChangeAspect="1" noChangeArrowheads="1"/>
          </p:cNvPicPr>
          <p:nvPr/>
        </p:nvPicPr>
        <p:blipFill>
          <a:blip r:embed="rId2"/>
          <a:srcRect/>
          <a:stretch>
            <a:fillRect/>
          </a:stretch>
        </p:blipFill>
        <p:spPr bwMode="auto">
          <a:xfrm>
            <a:off x="822959" y="3124200"/>
            <a:ext cx="6172200" cy="3222720"/>
          </a:xfrm>
          <a:prstGeom prst="rect">
            <a:avLst/>
          </a:prstGeom>
          <a:noFill/>
        </p:spPr>
      </p:pic>
      <p:pic>
        <p:nvPicPr>
          <p:cNvPr id="4" name="Picture 3">
            <a:extLst>
              <a:ext uri="{FF2B5EF4-FFF2-40B4-BE49-F238E27FC236}">
                <a16:creationId xmlns:a16="http://schemas.microsoft.com/office/drawing/2014/main" xmlns="" id="{4FF8C4C6-535A-47B7-9F80-7269350B4FD9}"/>
              </a:ext>
            </a:extLst>
          </p:cNvPr>
          <p:cNvPicPr>
            <a:picLocks noChangeAspect="1" noChangeArrowheads="1"/>
          </p:cNvPicPr>
          <p:nvPr/>
        </p:nvPicPr>
        <p:blipFill>
          <a:blip r:embed="rId3" cstate="print"/>
          <a:srcRect/>
          <a:stretch>
            <a:fillRect/>
          </a:stretch>
        </p:blipFill>
        <p:spPr bwMode="auto">
          <a:xfrm>
            <a:off x="7315200" y="0"/>
            <a:ext cx="1333500" cy="1247775"/>
          </a:xfrm>
          <a:prstGeom prst="rect">
            <a:avLst/>
          </a:prstGeom>
          <a:noFill/>
          <a:ln w="9525">
            <a:noFill/>
            <a:miter lim="800000"/>
            <a:headEnd/>
            <a:tailEnd/>
          </a:ln>
          <a:effectLst/>
        </p:spPr>
      </p:pic>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838200"/>
          </a:xfrm>
        </p:spPr>
        <p:txBody>
          <a:bodyPr/>
          <a:lstStyle/>
          <a:p>
            <a:r>
              <a:rPr lang="en-US" dirty="0">
                <a:solidFill>
                  <a:schemeClr val="accent2"/>
                </a:solidFill>
              </a:rPr>
              <a:t>Interrupt Hardware Cont….</a:t>
            </a:r>
          </a:p>
        </p:txBody>
      </p:sp>
      <p:sp>
        <p:nvSpPr>
          <p:cNvPr id="3" name="Content Placeholder 2"/>
          <p:cNvSpPr>
            <a:spLocks noGrp="1"/>
          </p:cNvSpPr>
          <p:nvPr>
            <p:ph idx="1"/>
          </p:nvPr>
        </p:nvSpPr>
        <p:spPr>
          <a:xfrm>
            <a:off x="822959" y="1845734"/>
            <a:ext cx="7543801" cy="4478866"/>
          </a:xfrm>
        </p:spPr>
        <p:txBody>
          <a:bodyPr>
            <a:normAutofit fontScale="85000" lnSpcReduction="20000"/>
          </a:bodyPr>
          <a:lstStyle/>
          <a:p>
            <a:pPr>
              <a:lnSpc>
                <a:spcPct val="120000"/>
              </a:lnSpc>
            </a:pPr>
            <a:r>
              <a:rPr lang="en-US" sz="2000" dirty="0"/>
              <a:t>To request an interrupt, a device closes its associated switch. </a:t>
            </a:r>
          </a:p>
          <a:p>
            <a:pPr>
              <a:lnSpc>
                <a:spcPct val="120000"/>
              </a:lnSpc>
            </a:pPr>
            <a:r>
              <a:rPr lang="en-US" sz="2000" dirty="0"/>
              <a:t>If all interrupt-request signals INTR1 to </a:t>
            </a:r>
            <a:r>
              <a:rPr lang="en-US" sz="2000" dirty="0" err="1"/>
              <a:t>INTRn</a:t>
            </a:r>
            <a:r>
              <a:rPr lang="en-US" sz="2000" dirty="0"/>
              <a:t> are inactive, that is, if all switches are open, the voltage on the interrupt request line will equal to </a:t>
            </a:r>
            <a:r>
              <a:rPr lang="en-US" sz="2000" dirty="0" err="1"/>
              <a:t>Vdd</a:t>
            </a:r>
            <a:r>
              <a:rPr lang="en-US" sz="2000" dirty="0"/>
              <a:t>. </a:t>
            </a:r>
          </a:p>
          <a:p>
            <a:pPr>
              <a:lnSpc>
                <a:spcPct val="120000"/>
              </a:lnSpc>
            </a:pPr>
            <a:r>
              <a:rPr lang="en-US" sz="2000" dirty="0"/>
              <a:t>This is an inactivate state of the line. </a:t>
            </a:r>
          </a:p>
          <a:p>
            <a:pPr>
              <a:lnSpc>
                <a:spcPct val="120000"/>
              </a:lnSpc>
            </a:pPr>
            <a:r>
              <a:rPr lang="en-US" sz="2000" dirty="0"/>
              <a:t>When a device requests an interrupt by closing its switch, the voltage on the line drops to 0, causing the interrupt- request signal INTR received by the processor to go to 1. </a:t>
            </a:r>
          </a:p>
          <a:p>
            <a:pPr>
              <a:lnSpc>
                <a:spcPct val="120000"/>
              </a:lnSpc>
            </a:pPr>
            <a:r>
              <a:rPr lang="en-US" sz="2000" dirty="0"/>
              <a:t>If closing of one (or) more switches that cause the line value to drop to 0, the value of logical OR of the request from individual devices, that is</a:t>
            </a:r>
          </a:p>
          <a:p>
            <a:pPr>
              <a:lnSpc>
                <a:spcPct val="120000"/>
              </a:lnSpc>
              <a:buNone/>
            </a:pPr>
            <a:r>
              <a:rPr lang="en-US" sz="2000" dirty="0"/>
              <a:t>			INTR=INTR1+INTR2+INTR3.............. </a:t>
            </a:r>
          </a:p>
          <a:p>
            <a:pPr>
              <a:lnSpc>
                <a:spcPct val="120000"/>
              </a:lnSpc>
            </a:pPr>
            <a:r>
              <a:rPr lang="en-US" sz="2000" dirty="0"/>
              <a:t>Use the complement form of INTR to name of the interrupt signal on the common line because this signal is active in the low voltage state</a:t>
            </a:r>
          </a:p>
        </p:txBody>
      </p:sp>
      <p:pic>
        <p:nvPicPr>
          <p:cNvPr id="5" name="Picture 4">
            <a:extLst>
              <a:ext uri="{FF2B5EF4-FFF2-40B4-BE49-F238E27FC236}">
                <a16:creationId xmlns:a16="http://schemas.microsoft.com/office/drawing/2014/main" xmlns="" id="{09F9BCA7-1D95-4D32-8615-28D789564520}"/>
              </a:ext>
            </a:extLst>
          </p:cNvPr>
          <p:cNvPicPr>
            <a:picLocks noChangeAspect="1" noChangeArrowheads="1"/>
          </p:cNvPicPr>
          <p:nvPr/>
        </p:nvPicPr>
        <p:blipFill>
          <a:blip r:embed="rId2" cstate="print"/>
          <a:srcRect/>
          <a:stretch>
            <a:fillRect/>
          </a:stretch>
        </p:blipFill>
        <p:spPr bwMode="auto">
          <a:xfrm>
            <a:off x="7315200" y="0"/>
            <a:ext cx="1333500" cy="1247775"/>
          </a:xfrm>
          <a:prstGeom prst="rect">
            <a:avLst/>
          </a:prstGeom>
          <a:noFill/>
          <a:ln w="9525">
            <a:noFill/>
            <a:miter lim="800000"/>
            <a:headEnd/>
            <a:tailEnd/>
          </a:ln>
          <a:effectLst/>
        </p:spPr>
      </p:pic>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chemeClr val="accent2"/>
                </a:solidFill>
              </a:rPr>
              <a:t>Enabling and Disabling Interrupts</a:t>
            </a:r>
          </a:p>
        </p:txBody>
      </p:sp>
      <p:sp>
        <p:nvSpPr>
          <p:cNvPr id="3" name="Content Placeholder 2"/>
          <p:cNvSpPr>
            <a:spLocks noGrp="1"/>
          </p:cNvSpPr>
          <p:nvPr>
            <p:ph idx="1"/>
          </p:nvPr>
        </p:nvSpPr>
        <p:spPr>
          <a:xfrm>
            <a:off x="822959" y="1845734"/>
            <a:ext cx="7543801" cy="4326466"/>
          </a:xfrm>
        </p:spPr>
        <p:txBody>
          <a:bodyPr>
            <a:normAutofit fontScale="92500" lnSpcReduction="20000"/>
          </a:bodyPr>
          <a:lstStyle/>
          <a:p>
            <a:pPr>
              <a:lnSpc>
                <a:spcPct val="110000"/>
              </a:lnSpc>
            </a:pPr>
            <a:r>
              <a:rPr lang="en-US" sz="2400" dirty="0"/>
              <a:t>A processor has the facility to enable and disable interrupts as desired. </a:t>
            </a:r>
          </a:p>
          <a:p>
            <a:pPr>
              <a:lnSpc>
                <a:spcPct val="110000"/>
              </a:lnSpc>
            </a:pPr>
            <a:r>
              <a:rPr lang="en-US" sz="2400" dirty="0"/>
              <a:t>When a device request the interrupt during the processor service for another interrupt, the result cause the processor enter into the infinite loop. </a:t>
            </a:r>
          </a:p>
          <a:p>
            <a:pPr>
              <a:lnSpc>
                <a:spcPct val="110000"/>
              </a:lnSpc>
            </a:pPr>
            <a:r>
              <a:rPr lang="en-US" sz="2400" dirty="0"/>
              <a:t>This can be handled by the following 2 ways: </a:t>
            </a:r>
          </a:p>
          <a:p>
            <a:pPr lvl="1">
              <a:lnSpc>
                <a:spcPct val="110000"/>
              </a:lnSpc>
            </a:pPr>
            <a:r>
              <a:rPr lang="en-US" sz="2000" dirty="0"/>
              <a:t>The processor ignore the interrupt request line(INTR) until the Interrupt Service Routine(ISR) is completed. </a:t>
            </a:r>
          </a:p>
          <a:p>
            <a:pPr lvl="1">
              <a:lnSpc>
                <a:spcPct val="110000"/>
              </a:lnSpc>
            </a:pPr>
            <a:r>
              <a:rPr lang="en-US" sz="2000" dirty="0"/>
              <a:t>This can be done by using interrupt-Disable as first instruction and interrupt-Enable as the last instruction.</a:t>
            </a:r>
          </a:p>
          <a:p>
            <a:pPr>
              <a:buNone/>
            </a:pPr>
            <a:r>
              <a:rPr lang="en-US" sz="2400" dirty="0"/>
              <a:t/>
            </a:r>
            <a:br>
              <a:rPr lang="en-US" sz="2400" dirty="0"/>
            </a:br>
            <a:endParaRPr lang="en-US" sz="2400" dirty="0"/>
          </a:p>
        </p:txBody>
      </p:sp>
      <p:pic>
        <p:nvPicPr>
          <p:cNvPr id="5" name="Picture 4">
            <a:extLst>
              <a:ext uri="{FF2B5EF4-FFF2-40B4-BE49-F238E27FC236}">
                <a16:creationId xmlns:a16="http://schemas.microsoft.com/office/drawing/2014/main" xmlns="" id="{6787A803-F83F-48E1-826D-D0CC11CFA34F}"/>
              </a:ext>
            </a:extLst>
          </p:cNvPr>
          <p:cNvPicPr>
            <a:picLocks noChangeAspect="1" noChangeArrowheads="1"/>
          </p:cNvPicPr>
          <p:nvPr/>
        </p:nvPicPr>
        <p:blipFill>
          <a:blip r:embed="rId2" cstate="print"/>
          <a:srcRect/>
          <a:stretch>
            <a:fillRect/>
          </a:stretch>
        </p:blipFill>
        <p:spPr bwMode="auto">
          <a:xfrm>
            <a:off x="7315200" y="0"/>
            <a:ext cx="1333500" cy="1247775"/>
          </a:xfrm>
          <a:prstGeom prst="rect">
            <a:avLst/>
          </a:prstGeom>
          <a:noFill/>
          <a:ln w="9525">
            <a:noFill/>
            <a:miter lim="800000"/>
            <a:headEnd/>
            <a:tailEnd/>
          </a:ln>
          <a:effectLst/>
        </p:spPr>
      </p:pic>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2"/>
                </a:solidFill>
              </a:rPr>
              <a:t>Enabling and Disabling Interrupts Cont…</a:t>
            </a:r>
          </a:p>
        </p:txBody>
      </p:sp>
      <p:sp>
        <p:nvSpPr>
          <p:cNvPr id="3" name="Content Placeholder 2"/>
          <p:cNvSpPr>
            <a:spLocks noGrp="1"/>
          </p:cNvSpPr>
          <p:nvPr>
            <p:ph idx="1"/>
          </p:nvPr>
        </p:nvSpPr>
        <p:spPr>
          <a:xfrm>
            <a:off x="609598" y="2160590"/>
            <a:ext cx="7391401" cy="3880773"/>
          </a:xfrm>
        </p:spPr>
        <p:txBody>
          <a:bodyPr>
            <a:normAutofit fontScale="92500"/>
          </a:bodyPr>
          <a:lstStyle/>
          <a:p>
            <a:pPr>
              <a:lnSpc>
                <a:spcPct val="150000"/>
              </a:lnSpc>
            </a:pPr>
            <a:r>
              <a:rPr lang="en-US" sz="2000" dirty="0"/>
              <a:t>The second option is processor automatically disable interrupts before starting the execution of the ISR. </a:t>
            </a:r>
          </a:p>
          <a:p>
            <a:pPr>
              <a:lnSpc>
                <a:spcPct val="150000"/>
              </a:lnSpc>
            </a:pPr>
            <a:r>
              <a:rPr lang="en-US" sz="2000" dirty="0"/>
              <a:t>The status register PS stored in the stack with PC value. </a:t>
            </a:r>
          </a:p>
          <a:p>
            <a:pPr>
              <a:lnSpc>
                <a:spcPct val="150000"/>
              </a:lnSpc>
            </a:pPr>
            <a:r>
              <a:rPr lang="en-US" sz="2000" dirty="0"/>
              <a:t>The processor set this register bit 1 when the interrupt accept and when a return instruction is executed, the contents of the PS are cleared (0)and stored in the stack again.</a:t>
            </a:r>
          </a:p>
          <a:p>
            <a:pPr>
              <a:buNone/>
            </a:pPr>
            <a:r>
              <a:rPr lang="en-US" sz="2000" dirty="0"/>
              <a:t/>
            </a:r>
            <a:br>
              <a:rPr lang="en-US" sz="2000" dirty="0"/>
            </a:br>
            <a:endParaRPr lang="en-US" sz="2000" dirty="0"/>
          </a:p>
        </p:txBody>
      </p:sp>
      <p:pic>
        <p:nvPicPr>
          <p:cNvPr id="5" name="Picture 4">
            <a:extLst>
              <a:ext uri="{FF2B5EF4-FFF2-40B4-BE49-F238E27FC236}">
                <a16:creationId xmlns:a16="http://schemas.microsoft.com/office/drawing/2014/main" xmlns="" id="{770B854D-3331-496B-9CE6-18D8F43A729C}"/>
              </a:ext>
            </a:extLst>
          </p:cNvPr>
          <p:cNvPicPr>
            <a:picLocks noChangeAspect="1" noChangeArrowheads="1"/>
          </p:cNvPicPr>
          <p:nvPr/>
        </p:nvPicPr>
        <p:blipFill>
          <a:blip r:embed="rId2" cstate="print"/>
          <a:srcRect/>
          <a:stretch>
            <a:fillRect/>
          </a:stretch>
        </p:blipFill>
        <p:spPr bwMode="auto">
          <a:xfrm>
            <a:off x="7315200" y="0"/>
            <a:ext cx="1333500" cy="1247775"/>
          </a:xfrm>
          <a:prstGeom prst="rect">
            <a:avLst/>
          </a:prstGeom>
          <a:noFill/>
          <a:ln w="9525">
            <a:noFill/>
            <a:miter lim="800000"/>
            <a:headEnd/>
            <a:tailEnd/>
          </a:ln>
          <a:effectLst/>
        </p:spPr>
      </p:pic>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2"/>
                </a:solidFill>
              </a:rPr>
              <a:t>Handling </a:t>
            </a:r>
            <a:r>
              <a:rPr lang="en-US" dirty="0" smtClean="0">
                <a:solidFill>
                  <a:schemeClr val="accent2"/>
                </a:solidFill>
              </a:rPr>
              <a:t>Multiple </a:t>
            </a:r>
            <a:r>
              <a:rPr lang="en-US" dirty="0">
                <a:solidFill>
                  <a:schemeClr val="accent2"/>
                </a:solidFill>
              </a:rPr>
              <a:t>D</a:t>
            </a:r>
            <a:r>
              <a:rPr lang="en-US" dirty="0" smtClean="0">
                <a:solidFill>
                  <a:schemeClr val="accent2"/>
                </a:solidFill>
              </a:rPr>
              <a:t>evices</a:t>
            </a:r>
            <a:endParaRPr lang="en-US" dirty="0">
              <a:solidFill>
                <a:schemeClr val="accent2"/>
              </a:solidFill>
            </a:endParaRPr>
          </a:p>
        </p:txBody>
      </p:sp>
      <p:sp>
        <p:nvSpPr>
          <p:cNvPr id="3" name="Content Placeholder 2"/>
          <p:cNvSpPr>
            <a:spLocks noGrp="1"/>
          </p:cNvSpPr>
          <p:nvPr>
            <p:ph idx="1"/>
          </p:nvPr>
        </p:nvSpPr>
        <p:spPr>
          <a:xfrm>
            <a:off x="822959" y="1845734"/>
            <a:ext cx="7543801" cy="4478866"/>
          </a:xfrm>
        </p:spPr>
        <p:txBody>
          <a:bodyPr>
            <a:normAutofit fontScale="92500" lnSpcReduction="10000"/>
          </a:bodyPr>
          <a:lstStyle/>
          <a:p>
            <a:pPr algn="just"/>
            <a:r>
              <a:rPr lang="en-US" sz="2400" dirty="0"/>
              <a:t>When the number of devices initiating interrupts. </a:t>
            </a:r>
          </a:p>
          <a:p>
            <a:pPr algn="just"/>
            <a:r>
              <a:rPr lang="en-US" sz="2400" dirty="0"/>
              <a:t>For example, device X may request an interrupt while an interrupt caused by device Y is being serviced. </a:t>
            </a:r>
          </a:p>
          <a:p>
            <a:pPr algn="just"/>
            <a:r>
              <a:rPr lang="en-US" sz="2400" dirty="0"/>
              <a:t>Hence all the device using the common interrupt line. </a:t>
            </a:r>
          </a:p>
          <a:p>
            <a:pPr algn="just"/>
            <a:r>
              <a:rPr lang="en-US" sz="2400" dirty="0"/>
              <a:t>Additional information require to identify the device that activated the request. </a:t>
            </a:r>
          </a:p>
          <a:p>
            <a:pPr algn="just"/>
            <a:r>
              <a:rPr lang="en-US" sz="2400" dirty="0"/>
              <a:t>When the two devices activated the line at the same time, we must break up the tie and chose one the device request among two. Some scheme should be used by the processor.</a:t>
            </a:r>
          </a:p>
          <a:p>
            <a:pPr>
              <a:buNone/>
            </a:pPr>
            <a:r>
              <a:rPr lang="en-US" dirty="0"/>
              <a:t/>
            </a:r>
            <a:br>
              <a:rPr lang="en-US" dirty="0"/>
            </a:br>
            <a:endParaRPr lang="en-US" dirty="0"/>
          </a:p>
        </p:txBody>
      </p:sp>
      <p:pic>
        <p:nvPicPr>
          <p:cNvPr id="5" name="Picture 4">
            <a:extLst>
              <a:ext uri="{FF2B5EF4-FFF2-40B4-BE49-F238E27FC236}">
                <a16:creationId xmlns:a16="http://schemas.microsoft.com/office/drawing/2014/main" xmlns="" id="{9AD2DC52-B85B-4934-8586-555D3F903036}"/>
              </a:ext>
            </a:extLst>
          </p:cNvPr>
          <p:cNvPicPr>
            <a:picLocks noChangeAspect="1" noChangeArrowheads="1"/>
          </p:cNvPicPr>
          <p:nvPr/>
        </p:nvPicPr>
        <p:blipFill>
          <a:blip r:embed="rId2" cstate="print"/>
          <a:srcRect/>
          <a:stretch>
            <a:fillRect/>
          </a:stretch>
        </p:blipFill>
        <p:spPr bwMode="auto">
          <a:xfrm>
            <a:off x="7315200" y="0"/>
            <a:ext cx="1333500" cy="1247775"/>
          </a:xfrm>
          <a:prstGeom prst="rect">
            <a:avLst/>
          </a:prstGeom>
          <a:noFill/>
          <a:ln w="9525">
            <a:noFill/>
            <a:miter lim="800000"/>
            <a:headEnd/>
            <a:tailEnd/>
          </a:ln>
          <a:effectLst/>
        </p:spPr>
      </p:pic>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2386" y="381000"/>
            <a:ext cx="6705600" cy="1292352"/>
          </a:xfrm>
        </p:spPr>
        <p:txBody>
          <a:bodyPr>
            <a:normAutofit/>
          </a:bodyPr>
          <a:lstStyle/>
          <a:p>
            <a:r>
              <a:rPr lang="en-US" dirty="0">
                <a:solidFill>
                  <a:schemeClr val="accent2"/>
                </a:solidFill>
              </a:rPr>
              <a:t>Handling </a:t>
            </a:r>
            <a:r>
              <a:rPr lang="en-US" dirty="0" smtClean="0">
                <a:solidFill>
                  <a:schemeClr val="accent2"/>
                </a:solidFill>
              </a:rPr>
              <a:t>Multiple </a:t>
            </a:r>
            <a:r>
              <a:rPr lang="en-US" dirty="0">
                <a:solidFill>
                  <a:schemeClr val="accent2"/>
                </a:solidFill>
              </a:rPr>
              <a:t>D</a:t>
            </a:r>
            <a:r>
              <a:rPr lang="en-US" dirty="0" smtClean="0">
                <a:solidFill>
                  <a:schemeClr val="accent2"/>
                </a:solidFill>
              </a:rPr>
              <a:t>evices </a:t>
            </a:r>
            <a:r>
              <a:rPr lang="en-US" dirty="0" err="1">
                <a:solidFill>
                  <a:schemeClr val="accent2"/>
                </a:solidFill>
              </a:rPr>
              <a:t>Contd</a:t>
            </a:r>
            <a:r>
              <a:rPr lang="en-US" dirty="0">
                <a:solidFill>
                  <a:schemeClr val="accent2"/>
                </a:solidFill>
              </a:rPr>
              <a:t>…</a:t>
            </a:r>
          </a:p>
        </p:txBody>
      </p:sp>
      <p:sp>
        <p:nvSpPr>
          <p:cNvPr id="3" name="Content Placeholder 2"/>
          <p:cNvSpPr>
            <a:spLocks noGrp="1"/>
          </p:cNvSpPr>
          <p:nvPr>
            <p:ph idx="1"/>
          </p:nvPr>
        </p:nvSpPr>
        <p:spPr>
          <a:xfrm>
            <a:off x="487326" y="1905000"/>
            <a:ext cx="8351874" cy="5153025"/>
          </a:xfrm>
        </p:spPr>
        <p:txBody>
          <a:bodyPr>
            <a:normAutofit lnSpcReduction="10000"/>
          </a:bodyPr>
          <a:lstStyle/>
          <a:p>
            <a:pPr marL="461962" indent="-342900" algn="just">
              <a:buNone/>
            </a:pPr>
            <a:r>
              <a:rPr lang="en-US" sz="2000" dirty="0"/>
              <a:t>1. </a:t>
            </a:r>
            <a:r>
              <a:rPr lang="en-US" sz="2000" dirty="0">
                <a:solidFill>
                  <a:srgbClr val="C00000"/>
                </a:solidFill>
              </a:rPr>
              <a:t>Polling Scheme </a:t>
            </a:r>
          </a:p>
          <a:p>
            <a:pPr marL="754062" lvl="1" indent="-342900" algn="just">
              <a:buNone/>
            </a:pPr>
            <a:r>
              <a:rPr lang="en-US" sz="1800" dirty="0"/>
              <a:t>	The device that raises the interrupt will set one of the bit (IRQ) in status register to the processor will poll the devices to find which raised an interrupt first. </a:t>
            </a:r>
          </a:p>
          <a:p>
            <a:pPr marL="754062" lvl="1" indent="-342900" algn="just">
              <a:buNone/>
            </a:pPr>
            <a:r>
              <a:rPr lang="en-US" sz="1800" dirty="0"/>
              <a:t>	Disadvantage: </a:t>
            </a:r>
          </a:p>
          <a:p>
            <a:pPr marL="754062" lvl="1" indent="-342900" algn="just">
              <a:buNone/>
            </a:pPr>
            <a:r>
              <a:rPr lang="en-US" sz="1800" dirty="0"/>
              <a:t>		 Time spend in interrogating the IRQ bits of the devices that may not be requesting any service.</a:t>
            </a:r>
          </a:p>
          <a:p>
            <a:pPr algn="just">
              <a:buNone/>
            </a:pPr>
            <a:r>
              <a:rPr lang="en-US" sz="1800" dirty="0"/>
              <a:t>   2. </a:t>
            </a:r>
            <a:r>
              <a:rPr lang="en-US" sz="1800" dirty="0">
                <a:solidFill>
                  <a:srgbClr val="C00000"/>
                </a:solidFill>
              </a:rPr>
              <a:t>Vectored Interrupts </a:t>
            </a:r>
          </a:p>
          <a:p>
            <a:pPr algn="just">
              <a:buNone/>
            </a:pPr>
            <a:r>
              <a:rPr lang="en-US" sz="1800" dirty="0"/>
              <a:t>		To reduce the time involved in the polling scheme, a device requesting an interrupt may identify itself directly to the processor.  A device can send a special code to the processor over the bus. The code is used to identify the device.  If the interrupt produces a CALL to a predetermined memory location, which is the starting address of ISR, then that address is called vectored address and such interrupts are called vectored interrupts.</a:t>
            </a:r>
          </a:p>
          <a:p>
            <a:pPr>
              <a:buNone/>
            </a:pPr>
            <a:r>
              <a:rPr lang="en-US" sz="1800" dirty="0"/>
              <a:t/>
            </a:r>
            <a:br>
              <a:rPr lang="en-US" sz="1800" dirty="0"/>
            </a:br>
            <a:endParaRPr lang="en-US" sz="1800" dirty="0"/>
          </a:p>
        </p:txBody>
      </p:sp>
      <p:pic>
        <p:nvPicPr>
          <p:cNvPr id="5" name="Picture 4">
            <a:extLst>
              <a:ext uri="{FF2B5EF4-FFF2-40B4-BE49-F238E27FC236}">
                <a16:creationId xmlns:a16="http://schemas.microsoft.com/office/drawing/2014/main" xmlns="" id="{A229E73B-D18E-43C5-800F-FCBABC9E1DA4}"/>
              </a:ext>
            </a:extLst>
          </p:cNvPr>
          <p:cNvPicPr>
            <a:picLocks noChangeAspect="1" noChangeArrowheads="1"/>
          </p:cNvPicPr>
          <p:nvPr/>
        </p:nvPicPr>
        <p:blipFill>
          <a:blip r:embed="rId2" cstate="print"/>
          <a:srcRect/>
          <a:stretch>
            <a:fillRect/>
          </a:stretch>
        </p:blipFill>
        <p:spPr bwMode="auto">
          <a:xfrm>
            <a:off x="7315200" y="0"/>
            <a:ext cx="1333500" cy="1247775"/>
          </a:xfrm>
          <a:prstGeom prst="rect">
            <a:avLst/>
          </a:prstGeom>
          <a:noFill/>
          <a:ln w="9525">
            <a:noFill/>
            <a:miter lim="800000"/>
            <a:headEnd/>
            <a:tailEnd/>
          </a:ln>
          <a:effectLst/>
        </p:spPr>
      </p:pic>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xmlns="" id="{53C562AB-9EAE-4FEE-8865-5043AEE1EC2D}"/>
              </a:ext>
            </a:extLst>
          </p:cNvPr>
          <p:cNvSpPr>
            <a:spLocks noGrp="1"/>
          </p:cNvSpPr>
          <p:nvPr>
            <p:ph type="title"/>
          </p:nvPr>
        </p:nvSpPr>
        <p:spPr>
          <a:xfrm>
            <a:off x="609600" y="710609"/>
            <a:ext cx="6705600" cy="606552"/>
          </a:xfrm>
        </p:spPr>
        <p:txBody>
          <a:bodyPr>
            <a:normAutofit fontScale="90000"/>
          </a:bodyPr>
          <a:lstStyle/>
          <a:p>
            <a:r>
              <a:rPr lang="en-US" dirty="0">
                <a:solidFill>
                  <a:schemeClr val="accent2"/>
                </a:solidFill>
              </a:rPr>
              <a:t>Handling </a:t>
            </a:r>
            <a:r>
              <a:rPr lang="en-US" dirty="0" smtClean="0">
                <a:solidFill>
                  <a:schemeClr val="accent2"/>
                </a:solidFill>
              </a:rPr>
              <a:t>Multiple </a:t>
            </a:r>
            <a:r>
              <a:rPr lang="en-US" dirty="0">
                <a:solidFill>
                  <a:schemeClr val="accent2"/>
                </a:solidFill>
              </a:rPr>
              <a:t>D</a:t>
            </a:r>
            <a:r>
              <a:rPr lang="en-US" dirty="0" smtClean="0">
                <a:solidFill>
                  <a:schemeClr val="accent2"/>
                </a:solidFill>
              </a:rPr>
              <a:t>evices </a:t>
            </a:r>
            <a:r>
              <a:rPr lang="en-US" dirty="0" err="1">
                <a:solidFill>
                  <a:schemeClr val="accent2"/>
                </a:solidFill>
              </a:rPr>
              <a:t>Contd</a:t>
            </a:r>
            <a:r>
              <a:rPr lang="en-US" dirty="0">
                <a:solidFill>
                  <a:schemeClr val="accent2"/>
                </a:solidFill>
              </a:rPr>
              <a:t>…</a:t>
            </a:r>
          </a:p>
        </p:txBody>
      </p:sp>
      <p:sp>
        <p:nvSpPr>
          <p:cNvPr id="3" name="Content Placeholder 2"/>
          <p:cNvSpPr>
            <a:spLocks noGrp="1"/>
          </p:cNvSpPr>
          <p:nvPr>
            <p:ph idx="1"/>
          </p:nvPr>
        </p:nvSpPr>
        <p:spPr>
          <a:xfrm>
            <a:off x="457200" y="1247774"/>
            <a:ext cx="8610600" cy="5076826"/>
          </a:xfrm>
        </p:spPr>
        <p:txBody>
          <a:bodyPr>
            <a:normAutofit lnSpcReduction="10000"/>
          </a:bodyPr>
          <a:lstStyle/>
          <a:p>
            <a:pPr>
              <a:buNone/>
            </a:pPr>
            <a:r>
              <a:rPr lang="en-US" sz="1600" dirty="0">
                <a:solidFill>
                  <a:srgbClr val="C00000"/>
                </a:solidFill>
              </a:rPr>
              <a:t>3. Interrupt priority </a:t>
            </a:r>
          </a:p>
          <a:p>
            <a:pPr>
              <a:buNone/>
            </a:pPr>
            <a:r>
              <a:rPr lang="en-US" sz="1600" dirty="0"/>
              <a:t>		When a interrupt arrives from one (or) more devices simultaneously, the processor has to decide which request should be serviced first. • The processor takes this decision with the help of interrupt priorities. • The processor accepts interrupt request having highest priority. • Each request assign a different priority level. • The request received from the interrupt request line are sent to a priority arbitration circuit in the processor. • The request is accepted only if it has a higher priority level than that currently assigned to the processor.</a:t>
            </a:r>
          </a:p>
          <a:p>
            <a:pPr>
              <a:buNone/>
            </a:pPr>
            <a:r>
              <a:rPr lang="en-US" sz="1600" dirty="0">
                <a:solidFill>
                  <a:srgbClr val="C00000"/>
                </a:solidFill>
              </a:rPr>
              <a:t>4. Controlling device request </a:t>
            </a:r>
          </a:p>
          <a:p>
            <a:pPr>
              <a:buNone/>
            </a:pPr>
            <a:r>
              <a:rPr lang="en-US" sz="1600" dirty="0"/>
              <a:t>		The processor allow only the input / output devices requested(interrupt), that are being used by a given program. • Other devices should not be allowed to generate interrupt requests even though they are ready to transfer the data. • Hence, we need a mechanism in the interface circuits of individual devices to control whether the device is allowed to generate an interrupt request. •</a:t>
            </a:r>
          </a:p>
          <a:p>
            <a:pPr>
              <a:buNone/>
            </a:pPr>
            <a:r>
              <a:rPr lang="en-US" sz="1600" dirty="0"/>
              <a:t>	</a:t>
            </a:r>
            <a:r>
              <a:rPr lang="en-US" sz="1600" dirty="0">
                <a:solidFill>
                  <a:srgbClr val="C00000"/>
                </a:solidFill>
              </a:rPr>
              <a:t>Two mechanism for control request:</a:t>
            </a:r>
          </a:p>
          <a:p>
            <a:pPr>
              <a:buNone/>
            </a:pPr>
            <a:r>
              <a:rPr lang="en-US" sz="1600" dirty="0"/>
              <a:t>		 1. One is at the device end- interrupt enable bit in the control register(IRQ). </a:t>
            </a:r>
          </a:p>
          <a:p>
            <a:pPr>
              <a:buNone/>
            </a:pPr>
            <a:r>
              <a:rPr lang="en-US" sz="1600" dirty="0"/>
              <a:t>		2. Processor end- enable bit in the program status register(PS) or priority structure determine whether a given interrupt request will be accepted.</a:t>
            </a:r>
          </a:p>
          <a:p>
            <a:endParaRPr lang="en-US" sz="1600" dirty="0"/>
          </a:p>
        </p:txBody>
      </p:sp>
      <p:pic>
        <p:nvPicPr>
          <p:cNvPr id="5" name="Picture 4">
            <a:extLst>
              <a:ext uri="{FF2B5EF4-FFF2-40B4-BE49-F238E27FC236}">
                <a16:creationId xmlns:a16="http://schemas.microsoft.com/office/drawing/2014/main" xmlns="" id="{866E50C4-B893-4E06-8A4F-20BEAED6839F}"/>
              </a:ext>
            </a:extLst>
          </p:cNvPr>
          <p:cNvPicPr>
            <a:picLocks noChangeAspect="1" noChangeArrowheads="1"/>
          </p:cNvPicPr>
          <p:nvPr/>
        </p:nvPicPr>
        <p:blipFill>
          <a:blip r:embed="rId2" cstate="print"/>
          <a:srcRect/>
          <a:stretch>
            <a:fillRect/>
          </a:stretch>
        </p:blipFill>
        <p:spPr bwMode="auto">
          <a:xfrm>
            <a:off x="7315200" y="0"/>
            <a:ext cx="1333500" cy="1247775"/>
          </a:xfrm>
          <a:prstGeom prst="rect">
            <a:avLst/>
          </a:prstGeom>
          <a:noFill/>
          <a:ln w="9525">
            <a:noFill/>
            <a:miter lim="800000"/>
            <a:headEnd/>
            <a:tailEnd/>
          </a:ln>
          <a:effectLst/>
        </p:spPr>
      </p:pic>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AEBA832-C287-4A80-94F3-8569AD3CE18F}"/>
              </a:ext>
            </a:extLst>
          </p:cNvPr>
          <p:cNvSpPr>
            <a:spLocks noGrp="1"/>
          </p:cNvSpPr>
          <p:nvPr>
            <p:ph type="title"/>
          </p:nvPr>
        </p:nvSpPr>
        <p:spPr>
          <a:xfrm>
            <a:off x="800100" y="2514600"/>
            <a:ext cx="7543800" cy="1203961"/>
          </a:xfrm>
        </p:spPr>
        <p:txBody>
          <a:bodyPr/>
          <a:lstStyle/>
          <a:p>
            <a:pPr algn="ctr"/>
            <a:r>
              <a:rPr lang="en-IN" dirty="0">
                <a:solidFill>
                  <a:schemeClr val="accent2"/>
                </a:solidFill>
              </a:rPr>
              <a:t>Thank You</a:t>
            </a:r>
          </a:p>
        </p:txBody>
      </p:sp>
    </p:spTree>
    <p:extLst>
      <p:ext uri="{BB962C8B-B14F-4D97-AF65-F5344CB8AC3E}">
        <p14:creationId xmlns:p14="http://schemas.microsoft.com/office/powerpoint/2010/main" xmlns="" val="28005837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a:solidFill>
                  <a:schemeClr val="accent1">
                    <a:satMod val="150000"/>
                  </a:schemeClr>
                </a:solidFill>
              </a:rPr>
              <a:t>Asynchronous DRAMs</a:t>
            </a:r>
          </a:p>
        </p:txBody>
      </p:sp>
      <p:sp>
        <p:nvSpPr>
          <p:cNvPr id="17411" name="Content Placeholder 2"/>
          <p:cNvSpPr>
            <a:spLocks noGrp="1"/>
          </p:cNvSpPr>
          <p:nvPr>
            <p:ph idx="1"/>
          </p:nvPr>
        </p:nvSpPr>
        <p:spPr>
          <a:xfrm>
            <a:off x="5562600" y="1880627"/>
            <a:ext cx="3505200" cy="3659872"/>
          </a:xfrm>
        </p:spPr>
        <p:txBody>
          <a:bodyPr>
            <a:normAutofit fontScale="92500" lnSpcReduction="20000"/>
          </a:bodyPr>
          <a:lstStyle/>
          <a:p>
            <a:pPr eaLnBrk="1" hangingPunct="1"/>
            <a:r>
              <a:rPr lang="en-US" altLang="en-US" sz="1800" b="1" i="1" dirty="0"/>
              <a:t>Each row can store 512 bytes. 12 bits to select a row, and 9 bits to select a group in a row. Total of 21 bits. </a:t>
            </a:r>
          </a:p>
          <a:p>
            <a:pPr eaLnBrk="1" hangingPunct="1">
              <a:buFontTx/>
              <a:buChar char="•"/>
            </a:pPr>
            <a:r>
              <a:rPr lang="en-US" altLang="en-US" sz="1800" b="1" i="1" dirty="0"/>
              <a:t>First apply the row address, RAS signal latches the row address. Then apply the column address, CAS signal latches the address.</a:t>
            </a:r>
          </a:p>
          <a:p>
            <a:pPr eaLnBrk="1" hangingPunct="1">
              <a:buFontTx/>
              <a:buChar char="•"/>
            </a:pPr>
            <a:r>
              <a:rPr lang="en-US" altLang="en-US" sz="1800" b="1" i="1" dirty="0"/>
              <a:t>Timing of the memory unit is  controlled by a specialized unit which generates RAS and CAS.</a:t>
            </a:r>
          </a:p>
          <a:p>
            <a:pPr eaLnBrk="1" hangingPunct="1">
              <a:buFontTx/>
              <a:buChar char="•"/>
            </a:pPr>
            <a:r>
              <a:rPr lang="en-US" altLang="en-US" sz="1800" b="1" i="1" dirty="0"/>
              <a:t>This is asynchronous DRAM</a:t>
            </a:r>
            <a:endParaRPr lang="en-US" altLang="en-US" sz="1800" b="1" dirty="0"/>
          </a:p>
        </p:txBody>
      </p:sp>
      <p:grpSp>
        <p:nvGrpSpPr>
          <p:cNvPr id="17412" name="Group 116"/>
          <p:cNvGrpSpPr>
            <a:grpSpLocks/>
          </p:cNvGrpSpPr>
          <p:nvPr/>
        </p:nvGrpSpPr>
        <p:grpSpPr bwMode="auto">
          <a:xfrm>
            <a:off x="65362" y="1880627"/>
            <a:ext cx="5867400" cy="4191000"/>
            <a:chOff x="228600" y="1905000"/>
            <a:chExt cx="5867400" cy="4191000"/>
          </a:xfrm>
        </p:grpSpPr>
        <p:grpSp>
          <p:nvGrpSpPr>
            <p:cNvPr id="17413" name="Group 109"/>
            <p:cNvGrpSpPr>
              <a:grpSpLocks/>
            </p:cNvGrpSpPr>
            <p:nvPr/>
          </p:nvGrpSpPr>
          <p:grpSpPr bwMode="auto">
            <a:xfrm>
              <a:off x="228600" y="1905000"/>
              <a:ext cx="5867400" cy="4191000"/>
              <a:chOff x="228600" y="1676400"/>
              <a:chExt cx="6511925" cy="4419600"/>
            </a:xfrm>
          </p:grpSpPr>
          <p:sp>
            <p:nvSpPr>
              <p:cNvPr id="17416" name="Line 2"/>
              <p:cNvSpPr>
                <a:spLocks noChangeShapeType="1"/>
              </p:cNvSpPr>
              <p:nvPr/>
            </p:nvSpPr>
            <p:spPr bwMode="auto">
              <a:xfrm flipH="1">
                <a:off x="4286250" y="2444750"/>
                <a:ext cx="425450" cy="1588"/>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7417" name="Line 3"/>
              <p:cNvSpPr>
                <a:spLocks noChangeShapeType="1"/>
              </p:cNvSpPr>
              <p:nvPr/>
            </p:nvSpPr>
            <p:spPr bwMode="auto">
              <a:xfrm flipH="1">
                <a:off x="4286250" y="2333625"/>
                <a:ext cx="425450" cy="1588"/>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7418" name="Line 4"/>
              <p:cNvSpPr>
                <a:spLocks noChangeShapeType="1"/>
              </p:cNvSpPr>
              <p:nvPr/>
            </p:nvSpPr>
            <p:spPr bwMode="auto">
              <a:xfrm flipH="1">
                <a:off x="4286250" y="2960688"/>
                <a:ext cx="425450" cy="1587"/>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7419" name="Line 5"/>
              <p:cNvSpPr>
                <a:spLocks noChangeShapeType="1"/>
              </p:cNvSpPr>
              <p:nvPr/>
            </p:nvSpPr>
            <p:spPr bwMode="auto">
              <a:xfrm flipV="1">
                <a:off x="5670550" y="3294063"/>
                <a:ext cx="1588" cy="423862"/>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7420" name="Line 6"/>
              <p:cNvSpPr>
                <a:spLocks noChangeShapeType="1"/>
              </p:cNvSpPr>
              <p:nvPr/>
            </p:nvSpPr>
            <p:spPr bwMode="auto">
              <a:xfrm flipV="1">
                <a:off x="5135563" y="3294063"/>
                <a:ext cx="1587" cy="423862"/>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7421" name="Rectangle 7"/>
              <p:cNvSpPr>
                <a:spLocks noChangeArrowheads="1"/>
              </p:cNvSpPr>
              <p:nvPr/>
            </p:nvSpPr>
            <p:spPr bwMode="auto">
              <a:xfrm>
                <a:off x="5080000" y="4841875"/>
                <a:ext cx="774700" cy="368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300" dirty="0">
                    <a:solidFill>
                      <a:srgbClr val="000000"/>
                    </a:solidFill>
                    <a:latin typeface="Nimbus Roman No9 L"/>
                  </a:rPr>
                  <a:t>Column</a:t>
                </a:r>
                <a:endParaRPr lang="en-CA" altLang="en-US" dirty="0">
                  <a:latin typeface="Corbel" panose="020B0503020204020204" pitchFamily="34" charset="0"/>
                </a:endParaRPr>
              </a:p>
            </p:txBody>
          </p:sp>
          <p:sp>
            <p:nvSpPr>
              <p:cNvPr id="17422" name="Freeform 8"/>
              <p:cNvSpPr>
                <a:spLocks/>
              </p:cNvSpPr>
              <p:nvPr/>
            </p:nvSpPr>
            <p:spPr bwMode="auto">
              <a:xfrm>
                <a:off x="5651500" y="5340350"/>
                <a:ext cx="36513" cy="74613"/>
              </a:xfrm>
              <a:custGeom>
                <a:avLst/>
                <a:gdLst>
                  <a:gd name="T0" fmla="*/ 666599552 w 2"/>
                  <a:gd name="T1" fmla="*/ 1391774862 h 4"/>
                  <a:gd name="T2" fmla="*/ 333308904 w 2"/>
                  <a:gd name="T3" fmla="*/ 0 h 4"/>
                  <a:gd name="T4" fmla="*/ 0 w 2"/>
                  <a:gd name="T5" fmla="*/ 1391774862 h 4"/>
                  <a:gd name="T6" fmla="*/ 333308904 w 2"/>
                  <a:gd name="T7" fmla="*/ 1391774862 h 4"/>
                  <a:gd name="T8" fmla="*/ 666599552 w 2"/>
                  <a:gd name="T9" fmla="*/ 1391774862 h 4"/>
                  <a:gd name="T10" fmla="*/ 0 60000 65536"/>
                  <a:gd name="T11" fmla="*/ 0 60000 65536"/>
                  <a:gd name="T12" fmla="*/ 0 60000 65536"/>
                  <a:gd name="T13" fmla="*/ 0 60000 65536"/>
                  <a:gd name="T14" fmla="*/ 0 60000 65536"/>
                  <a:gd name="T15" fmla="*/ 0 w 2"/>
                  <a:gd name="T16" fmla="*/ 0 h 4"/>
                  <a:gd name="T17" fmla="*/ 2 w 2"/>
                  <a:gd name="T18" fmla="*/ 4 h 4"/>
                </a:gdLst>
                <a:ahLst/>
                <a:cxnLst>
                  <a:cxn ang="T10">
                    <a:pos x="T0" y="T1"/>
                  </a:cxn>
                  <a:cxn ang="T11">
                    <a:pos x="T2" y="T3"/>
                  </a:cxn>
                  <a:cxn ang="T12">
                    <a:pos x="T4" y="T5"/>
                  </a:cxn>
                  <a:cxn ang="T13">
                    <a:pos x="T6" y="T7"/>
                  </a:cxn>
                  <a:cxn ang="T14">
                    <a:pos x="T8" y="T9"/>
                  </a:cxn>
                </a:cxnLst>
                <a:rect l="T15" t="T16" r="T17" b="T18"/>
                <a:pathLst>
                  <a:path w="2" h="4">
                    <a:moveTo>
                      <a:pt x="2" y="4"/>
                    </a:moveTo>
                    <a:lnTo>
                      <a:pt x="1" y="0"/>
                    </a:lnTo>
                    <a:lnTo>
                      <a:pt x="0" y="4"/>
                    </a:lnTo>
                    <a:lnTo>
                      <a:pt x="1" y="4"/>
                    </a:lnTo>
                    <a:lnTo>
                      <a:pt x="2" y="4"/>
                    </a:lnTo>
                  </a:path>
                </a:pathLst>
              </a:custGeom>
              <a:noFill/>
              <a:ln w="19050">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dirty="0"/>
              </a:p>
            </p:txBody>
          </p:sp>
          <p:sp>
            <p:nvSpPr>
              <p:cNvPr id="17423" name="Freeform 9"/>
              <p:cNvSpPr>
                <a:spLocks/>
              </p:cNvSpPr>
              <p:nvPr/>
            </p:nvSpPr>
            <p:spPr bwMode="auto">
              <a:xfrm>
                <a:off x="5651500" y="5340350"/>
                <a:ext cx="36513" cy="74613"/>
              </a:xfrm>
              <a:custGeom>
                <a:avLst/>
                <a:gdLst>
                  <a:gd name="T0" fmla="*/ 57965187 w 23"/>
                  <a:gd name="T1" fmla="*/ 118448942 h 47"/>
                  <a:gd name="T2" fmla="*/ 30242292 w 23"/>
                  <a:gd name="T3" fmla="*/ 0 h 47"/>
                  <a:gd name="T4" fmla="*/ 0 w 23"/>
                  <a:gd name="T5" fmla="*/ 118448942 h 47"/>
                  <a:gd name="T6" fmla="*/ 30242292 w 23"/>
                  <a:gd name="T7" fmla="*/ 118448942 h 47"/>
                  <a:gd name="T8" fmla="*/ 57965187 w 23"/>
                  <a:gd name="T9" fmla="*/ 118448942 h 47"/>
                  <a:gd name="T10" fmla="*/ 0 60000 65536"/>
                  <a:gd name="T11" fmla="*/ 0 60000 65536"/>
                  <a:gd name="T12" fmla="*/ 0 60000 65536"/>
                  <a:gd name="T13" fmla="*/ 0 60000 65536"/>
                  <a:gd name="T14" fmla="*/ 0 60000 65536"/>
                  <a:gd name="T15" fmla="*/ 0 w 23"/>
                  <a:gd name="T16" fmla="*/ 0 h 47"/>
                  <a:gd name="T17" fmla="*/ 23 w 23"/>
                  <a:gd name="T18" fmla="*/ 47 h 47"/>
                </a:gdLst>
                <a:ahLst/>
                <a:cxnLst>
                  <a:cxn ang="T10">
                    <a:pos x="T0" y="T1"/>
                  </a:cxn>
                  <a:cxn ang="T11">
                    <a:pos x="T2" y="T3"/>
                  </a:cxn>
                  <a:cxn ang="T12">
                    <a:pos x="T4" y="T5"/>
                  </a:cxn>
                  <a:cxn ang="T13">
                    <a:pos x="T6" y="T7"/>
                  </a:cxn>
                  <a:cxn ang="T14">
                    <a:pos x="T8" y="T9"/>
                  </a:cxn>
                </a:cxnLst>
                <a:rect l="T15" t="T16" r="T17" b="T18"/>
                <a:pathLst>
                  <a:path w="23" h="47">
                    <a:moveTo>
                      <a:pt x="23" y="47"/>
                    </a:moveTo>
                    <a:lnTo>
                      <a:pt x="12" y="0"/>
                    </a:lnTo>
                    <a:lnTo>
                      <a:pt x="0" y="47"/>
                    </a:lnTo>
                    <a:lnTo>
                      <a:pt x="12" y="47"/>
                    </a:lnTo>
                    <a:lnTo>
                      <a:pt x="23" y="47"/>
                    </a:lnTo>
                    <a:close/>
                  </a:path>
                </a:pathLst>
              </a:custGeom>
              <a:solidFill>
                <a:srgbClr val="000000"/>
              </a:solidFill>
              <a:ln w="0">
                <a:solidFill>
                  <a:srgbClr val="000000"/>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dirty="0"/>
              </a:p>
            </p:txBody>
          </p:sp>
          <p:sp>
            <p:nvSpPr>
              <p:cNvPr id="17424" name="Freeform 10"/>
              <p:cNvSpPr>
                <a:spLocks/>
              </p:cNvSpPr>
              <p:nvPr/>
            </p:nvSpPr>
            <p:spPr bwMode="auto">
              <a:xfrm>
                <a:off x="5651500" y="5635625"/>
                <a:ext cx="36513" cy="74613"/>
              </a:xfrm>
              <a:custGeom>
                <a:avLst/>
                <a:gdLst>
                  <a:gd name="T0" fmla="*/ 0 w 2"/>
                  <a:gd name="T1" fmla="*/ 0 h 4"/>
                  <a:gd name="T2" fmla="*/ 333308904 w 2"/>
                  <a:gd name="T3" fmla="*/ 1391774862 h 4"/>
                  <a:gd name="T4" fmla="*/ 666599552 w 2"/>
                  <a:gd name="T5" fmla="*/ 0 h 4"/>
                  <a:gd name="T6" fmla="*/ 333308904 w 2"/>
                  <a:gd name="T7" fmla="*/ 0 h 4"/>
                  <a:gd name="T8" fmla="*/ 0 w 2"/>
                  <a:gd name="T9" fmla="*/ 0 h 4"/>
                  <a:gd name="T10" fmla="*/ 0 60000 65536"/>
                  <a:gd name="T11" fmla="*/ 0 60000 65536"/>
                  <a:gd name="T12" fmla="*/ 0 60000 65536"/>
                  <a:gd name="T13" fmla="*/ 0 60000 65536"/>
                  <a:gd name="T14" fmla="*/ 0 60000 65536"/>
                  <a:gd name="T15" fmla="*/ 0 w 2"/>
                  <a:gd name="T16" fmla="*/ 0 h 4"/>
                  <a:gd name="T17" fmla="*/ 2 w 2"/>
                  <a:gd name="T18" fmla="*/ 4 h 4"/>
                </a:gdLst>
                <a:ahLst/>
                <a:cxnLst>
                  <a:cxn ang="T10">
                    <a:pos x="T0" y="T1"/>
                  </a:cxn>
                  <a:cxn ang="T11">
                    <a:pos x="T2" y="T3"/>
                  </a:cxn>
                  <a:cxn ang="T12">
                    <a:pos x="T4" y="T5"/>
                  </a:cxn>
                  <a:cxn ang="T13">
                    <a:pos x="T6" y="T7"/>
                  </a:cxn>
                  <a:cxn ang="T14">
                    <a:pos x="T8" y="T9"/>
                  </a:cxn>
                </a:cxnLst>
                <a:rect l="T15" t="T16" r="T17" b="T18"/>
                <a:pathLst>
                  <a:path w="2" h="4">
                    <a:moveTo>
                      <a:pt x="0" y="0"/>
                    </a:moveTo>
                    <a:lnTo>
                      <a:pt x="1" y="4"/>
                    </a:lnTo>
                    <a:lnTo>
                      <a:pt x="2" y="0"/>
                    </a:lnTo>
                    <a:lnTo>
                      <a:pt x="1" y="0"/>
                    </a:lnTo>
                    <a:lnTo>
                      <a:pt x="0" y="0"/>
                    </a:lnTo>
                  </a:path>
                </a:pathLst>
              </a:custGeom>
              <a:noFill/>
              <a:ln w="19050">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dirty="0"/>
              </a:p>
            </p:txBody>
          </p:sp>
          <p:sp>
            <p:nvSpPr>
              <p:cNvPr id="17425" name="Freeform 11"/>
              <p:cNvSpPr>
                <a:spLocks/>
              </p:cNvSpPr>
              <p:nvPr/>
            </p:nvSpPr>
            <p:spPr bwMode="auto">
              <a:xfrm>
                <a:off x="5651500" y="5635625"/>
                <a:ext cx="36513" cy="74613"/>
              </a:xfrm>
              <a:custGeom>
                <a:avLst/>
                <a:gdLst>
                  <a:gd name="T0" fmla="*/ 0 w 23"/>
                  <a:gd name="T1" fmla="*/ 0 h 47"/>
                  <a:gd name="T2" fmla="*/ 30242292 w 23"/>
                  <a:gd name="T3" fmla="*/ 118448942 h 47"/>
                  <a:gd name="T4" fmla="*/ 57965187 w 23"/>
                  <a:gd name="T5" fmla="*/ 0 h 47"/>
                  <a:gd name="T6" fmla="*/ 30242292 w 23"/>
                  <a:gd name="T7" fmla="*/ 0 h 47"/>
                  <a:gd name="T8" fmla="*/ 0 w 23"/>
                  <a:gd name="T9" fmla="*/ 0 h 47"/>
                  <a:gd name="T10" fmla="*/ 0 60000 65536"/>
                  <a:gd name="T11" fmla="*/ 0 60000 65536"/>
                  <a:gd name="T12" fmla="*/ 0 60000 65536"/>
                  <a:gd name="T13" fmla="*/ 0 60000 65536"/>
                  <a:gd name="T14" fmla="*/ 0 60000 65536"/>
                  <a:gd name="T15" fmla="*/ 0 w 23"/>
                  <a:gd name="T16" fmla="*/ 0 h 47"/>
                  <a:gd name="T17" fmla="*/ 23 w 23"/>
                  <a:gd name="T18" fmla="*/ 47 h 47"/>
                </a:gdLst>
                <a:ahLst/>
                <a:cxnLst>
                  <a:cxn ang="T10">
                    <a:pos x="T0" y="T1"/>
                  </a:cxn>
                  <a:cxn ang="T11">
                    <a:pos x="T2" y="T3"/>
                  </a:cxn>
                  <a:cxn ang="T12">
                    <a:pos x="T4" y="T5"/>
                  </a:cxn>
                  <a:cxn ang="T13">
                    <a:pos x="T6" y="T7"/>
                  </a:cxn>
                  <a:cxn ang="T14">
                    <a:pos x="T8" y="T9"/>
                  </a:cxn>
                </a:cxnLst>
                <a:rect l="T15" t="T16" r="T17" b="T18"/>
                <a:pathLst>
                  <a:path w="23" h="47">
                    <a:moveTo>
                      <a:pt x="0" y="0"/>
                    </a:moveTo>
                    <a:lnTo>
                      <a:pt x="12" y="47"/>
                    </a:lnTo>
                    <a:lnTo>
                      <a:pt x="23" y="0"/>
                    </a:lnTo>
                    <a:lnTo>
                      <a:pt x="12" y="0"/>
                    </a:lnTo>
                    <a:lnTo>
                      <a:pt x="0" y="0"/>
                    </a:lnTo>
                    <a:close/>
                  </a:path>
                </a:pathLst>
              </a:custGeom>
              <a:solidFill>
                <a:srgbClr val="000000"/>
              </a:solidFill>
              <a:ln w="0">
                <a:solidFill>
                  <a:srgbClr val="000000"/>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dirty="0"/>
              </a:p>
            </p:txBody>
          </p:sp>
          <p:sp>
            <p:nvSpPr>
              <p:cNvPr id="17426" name="Line 12"/>
              <p:cNvSpPr>
                <a:spLocks noChangeShapeType="1"/>
              </p:cNvSpPr>
              <p:nvPr/>
            </p:nvSpPr>
            <p:spPr bwMode="auto">
              <a:xfrm flipV="1">
                <a:off x="5670550" y="5414963"/>
                <a:ext cx="1588" cy="201612"/>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7427" name="Rectangle 16"/>
              <p:cNvSpPr>
                <a:spLocks noChangeArrowheads="1"/>
              </p:cNvSpPr>
              <p:nvPr/>
            </p:nvSpPr>
            <p:spPr bwMode="auto">
              <a:xfrm>
                <a:off x="6278563" y="3716338"/>
                <a:ext cx="331787" cy="368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300" dirty="0">
                    <a:solidFill>
                      <a:srgbClr val="000000"/>
                    </a:solidFill>
                    <a:latin typeface="Nimbus Roman No9 L"/>
                  </a:rPr>
                  <a:t>CS</a:t>
                </a:r>
                <a:endParaRPr lang="en-CA" altLang="en-US" dirty="0">
                  <a:latin typeface="Corbel" panose="020B0503020204020204" pitchFamily="34" charset="0"/>
                </a:endParaRPr>
              </a:p>
            </p:txBody>
          </p:sp>
          <p:sp>
            <p:nvSpPr>
              <p:cNvPr id="17428" name="Line 17"/>
              <p:cNvSpPr>
                <a:spLocks noChangeShapeType="1"/>
              </p:cNvSpPr>
              <p:nvPr/>
            </p:nvSpPr>
            <p:spPr bwMode="auto">
              <a:xfrm flipV="1">
                <a:off x="5670550" y="4252913"/>
                <a:ext cx="1588" cy="515937"/>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7429" name="Line 18"/>
              <p:cNvSpPr>
                <a:spLocks noChangeShapeType="1"/>
              </p:cNvSpPr>
              <p:nvPr/>
            </p:nvSpPr>
            <p:spPr bwMode="auto">
              <a:xfrm flipV="1">
                <a:off x="5135563" y="4252913"/>
                <a:ext cx="1587" cy="515937"/>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7430" name="Line 19"/>
              <p:cNvSpPr>
                <a:spLocks noChangeShapeType="1"/>
              </p:cNvSpPr>
              <p:nvPr/>
            </p:nvSpPr>
            <p:spPr bwMode="auto">
              <a:xfrm flipV="1">
                <a:off x="5024438" y="4252913"/>
                <a:ext cx="1587" cy="515937"/>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7431" name="Line 20"/>
              <p:cNvSpPr>
                <a:spLocks noChangeShapeType="1"/>
              </p:cNvSpPr>
              <p:nvPr/>
            </p:nvSpPr>
            <p:spPr bwMode="auto">
              <a:xfrm flipV="1">
                <a:off x="5024438" y="3294063"/>
                <a:ext cx="1587" cy="423862"/>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7432" name="Line 21"/>
              <p:cNvSpPr>
                <a:spLocks noChangeShapeType="1"/>
              </p:cNvSpPr>
              <p:nvPr/>
            </p:nvSpPr>
            <p:spPr bwMode="auto">
              <a:xfrm flipH="1">
                <a:off x="3124200" y="5100638"/>
                <a:ext cx="1273175" cy="1587"/>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7433" name="Line 22"/>
              <p:cNvSpPr>
                <a:spLocks noChangeShapeType="1"/>
              </p:cNvSpPr>
              <p:nvPr/>
            </p:nvSpPr>
            <p:spPr bwMode="auto">
              <a:xfrm flipH="1">
                <a:off x="3124200" y="4989513"/>
                <a:ext cx="1328738" cy="1587"/>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7434" name="Freeform 23"/>
              <p:cNvSpPr>
                <a:spLocks/>
              </p:cNvSpPr>
              <p:nvPr/>
            </p:nvSpPr>
            <p:spPr bwMode="auto">
              <a:xfrm>
                <a:off x="4397375" y="4935538"/>
                <a:ext cx="423863" cy="220662"/>
              </a:xfrm>
              <a:custGeom>
                <a:avLst/>
                <a:gdLst>
                  <a:gd name="T0" fmla="*/ 0 w 23"/>
                  <a:gd name="T1" fmla="*/ 2147483647 h 12"/>
                  <a:gd name="T2" fmla="*/ 2147483647 w 23"/>
                  <a:gd name="T3" fmla="*/ 2147483647 h 12"/>
                  <a:gd name="T4" fmla="*/ 2147483647 w 23"/>
                  <a:gd name="T5" fmla="*/ 2147483647 h 12"/>
                  <a:gd name="T6" fmla="*/ 2147483647 w 23"/>
                  <a:gd name="T7" fmla="*/ 2028821523 h 12"/>
                  <a:gd name="T8" fmla="*/ 2147483647 w 23"/>
                  <a:gd name="T9" fmla="*/ 0 h 12"/>
                  <a:gd name="T10" fmla="*/ 2147483647 w 23"/>
                  <a:gd name="T11" fmla="*/ 1014419956 h 12"/>
                  <a:gd name="T12" fmla="*/ 0 w 23"/>
                  <a:gd name="T13" fmla="*/ 1014419956 h 12"/>
                  <a:gd name="T14" fmla="*/ 0 60000 65536"/>
                  <a:gd name="T15" fmla="*/ 0 60000 65536"/>
                  <a:gd name="T16" fmla="*/ 0 60000 65536"/>
                  <a:gd name="T17" fmla="*/ 0 60000 65536"/>
                  <a:gd name="T18" fmla="*/ 0 60000 65536"/>
                  <a:gd name="T19" fmla="*/ 0 60000 65536"/>
                  <a:gd name="T20" fmla="*/ 0 60000 65536"/>
                  <a:gd name="T21" fmla="*/ 0 w 23"/>
                  <a:gd name="T22" fmla="*/ 0 h 12"/>
                  <a:gd name="T23" fmla="*/ 23 w 23"/>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3" h="12">
                    <a:moveTo>
                      <a:pt x="0" y="9"/>
                    </a:moveTo>
                    <a:lnTo>
                      <a:pt x="11" y="9"/>
                    </a:lnTo>
                    <a:lnTo>
                      <a:pt x="11" y="12"/>
                    </a:lnTo>
                    <a:lnTo>
                      <a:pt x="23" y="6"/>
                    </a:lnTo>
                    <a:lnTo>
                      <a:pt x="11" y="0"/>
                    </a:lnTo>
                    <a:lnTo>
                      <a:pt x="11" y="3"/>
                    </a:lnTo>
                    <a:lnTo>
                      <a:pt x="0" y="3"/>
                    </a:lnTo>
                  </a:path>
                </a:pathLst>
              </a:custGeom>
              <a:noFill/>
              <a:ln w="19050">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dirty="0"/>
              </a:p>
            </p:txBody>
          </p:sp>
          <p:sp>
            <p:nvSpPr>
              <p:cNvPr id="17435" name="Rectangle 24"/>
              <p:cNvSpPr>
                <a:spLocks noChangeArrowheads="1"/>
              </p:cNvSpPr>
              <p:nvPr/>
            </p:nvSpPr>
            <p:spPr bwMode="auto">
              <a:xfrm>
                <a:off x="4879975" y="3771900"/>
                <a:ext cx="1183986" cy="21096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300" dirty="0">
                    <a:solidFill>
                      <a:srgbClr val="000000"/>
                    </a:solidFill>
                    <a:latin typeface="Nimbus Roman No9 L"/>
                  </a:rPr>
                  <a:t>Sense / Write</a:t>
                </a:r>
                <a:endParaRPr lang="en-CA" altLang="en-US" dirty="0">
                  <a:latin typeface="Corbel" panose="020B0503020204020204" pitchFamily="34" charset="0"/>
                </a:endParaRPr>
              </a:p>
            </p:txBody>
          </p:sp>
          <p:sp>
            <p:nvSpPr>
              <p:cNvPr id="17436" name="Rectangle 25"/>
              <p:cNvSpPr>
                <a:spLocks noChangeArrowheads="1"/>
              </p:cNvSpPr>
              <p:nvPr/>
            </p:nvSpPr>
            <p:spPr bwMode="auto">
              <a:xfrm>
                <a:off x="5099050" y="3938588"/>
                <a:ext cx="738188" cy="368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300" dirty="0">
                    <a:solidFill>
                      <a:srgbClr val="000000"/>
                    </a:solidFill>
                    <a:latin typeface="Nimbus Roman No9 L"/>
                  </a:rPr>
                  <a:t>circuits</a:t>
                </a:r>
                <a:endParaRPr lang="en-CA" altLang="en-US" dirty="0">
                  <a:latin typeface="Corbel" panose="020B0503020204020204" pitchFamily="34" charset="0"/>
                </a:endParaRPr>
              </a:p>
            </p:txBody>
          </p:sp>
          <p:sp>
            <p:nvSpPr>
              <p:cNvPr id="17437" name="Rectangle 26"/>
              <p:cNvSpPr>
                <a:spLocks noChangeArrowheads="1"/>
              </p:cNvSpPr>
              <p:nvPr/>
            </p:nvSpPr>
            <p:spPr bwMode="auto">
              <a:xfrm>
                <a:off x="5043488" y="2609850"/>
                <a:ext cx="903287" cy="368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300" dirty="0">
                    <a:solidFill>
                      <a:srgbClr val="000000"/>
                    </a:solidFill>
                    <a:latin typeface="Nimbus Roman No9 L"/>
                  </a:rPr>
                  <a:t>cell array</a:t>
                </a:r>
                <a:endParaRPr lang="en-CA" altLang="en-US" dirty="0">
                  <a:latin typeface="Corbel" panose="020B0503020204020204" pitchFamily="34" charset="0"/>
                </a:endParaRPr>
              </a:p>
            </p:txBody>
          </p:sp>
          <p:sp>
            <p:nvSpPr>
              <p:cNvPr id="17438" name="Freeform 27"/>
              <p:cNvSpPr>
                <a:spLocks/>
              </p:cNvSpPr>
              <p:nvPr/>
            </p:nvSpPr>
            <p:spPr bwMode="auto">
              <a:xfrm>
                <a:off x="2719388" y="5432425"/>
                <a:ext cx="55562" cy="111125"/>
              </a:xfrm>
              <a:custGeom>
                <a:avLst/>
                <a:gdLst>
                  <a:gd name="T0" fmla="*/ 1029045244 w 3"/>
                  <a:gd name="T1" fmla="*/ 2058127529 h 6"/>
                  <a:gd name="T2" fmla="*/ 686024085 w 3"/>
                  <a:gd name="T3" fmla="*/ 0 h 6"/>
                  <a:gd name="T4" fmla="*/ 0 w 3"/>
                  <a:gd name="T5" fmla="*/ 2058127529 h 6"/>
                  <a:gd name="T6" fmla="*/ 686024085 w 3"/>
                  <a:gd name="T7" fmla="*/ 2058127529 h 6"/>
                  <a:gd name="T8" fmla="*/ 1029045244 w 3"/>
                  <a:gd name="T9" fmla="*/ 2058127529 h 6"/>
                  <a:gd name="T10" fmla="*/ 0 60000 65536"/>
                  <a:gd name="T11" fmla="*/ 0 60000 65536"/>
                  <a:gd name="T12" fmla="*/ 0 60000 65536"/>
                  <a:gd name="T13" fmla="*/ 0 60000 65536"/>
                  <a:gd name="T14" fmla="*/ 0 60000 65536"/>
                  <a:gd name="T15" fmla="*/ 0 w 3"/>
                  <a:gd name="T16" fmla="*/ 0 h 6"/>
                  <a:gd name="T17" fmla="*/ 3 w 3"/>
                  <a:gd name="T18" fmla="*/ 6 h 6"/>
                </a:gdLst>
                <a:ahLst/>
                <a:cxnLst>
                  <a:cxn ang="T10">
                    <a:pos x="T0" y="T1"/>
                  </a:cxn>
                  <a:cxn ang="T11">
                    <a:pos x="T2" y="T3"/>
                  </a:cxn>
                  <a:cxn ang="T12">
                    <a:pos x="T4" y="T5"/>
                  </a:cxn>
                  <a:cxn ang="T13">
                    <a:pos x="T6" y="T7"/>
                  </a:cxn>
                  <a:cxn ang="T14">
                    <a:pos x="T8" y="T9"/>
                  </a:cxn>
                </a:cxnLst>
                <a:rect l="T15" t="T16" r="T17" b="T18"/>
                <a:pathLst>
                  <a:path w="3" h="6">
                    <a:moveTo>
                      <a:pt x="3" y="6"/>
                    </a:moveTo>
                    <a:lnTo>
                      <a:pt x="2" y="0"/>
                    </a:lnTo>
                    <a:lnTo>
                      <a:pt x="0" y="6"/>
                    </a:lnTo>
                    <a:lnTo>
                      <a:pt x="2" y="6"/>
                    </a:lnTo>
                    <a:lnTo>
                      <a:pt x="3" y="6"/>
                    </a:lnTo>
                  </a:path>
                </a:pathLst>
              </a:custGeom>
              <a:noFill/>
              <a:ln w="19050">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dirty="0"/>
              </a:p>
            </p:txBody>
          </p:sp>
          <p:sp>
            <p:nvSpPr>
              <p:cNvPr id="17439" name="Freeform 28"/>
              <p:cNvSpPr>
                <a:spLocks/>
              </p:cNvSpPr>
              <p:nvPr/>
            </p:nvSpPr>
            <p:spPr bwMode="auto">
              <a:xfrm>
                <a:off x="2719388" y="5432425"/>
                <a:ext cx="55562" cy="111125"/>
              </a:xfrm>
              <a:custGeom>
                <a:avLst/>
                <a:gdLst>
                  <a:gd name="T0" fmla="*/ 88203868 w 35"/>
                  <a:gd name="T1" fmla="*/ 176410910 h 70"/>
                  <a:gd name="T2" fmla="*/ 57962278 w 35"/>
                  <a:gd name="T3" fmla="*/ 0 h 70"/>
                  <a:gd name="T4" fmla="*/ 0 w 35"/>
                  <a:gd name="T5" fmla="*/ 176410910 h 70"/>
                  <a:gd name="T6" fmla="*/ 57962278 w 35"/>
                  <a:gd name="T7" fmla="*/ 176410910 h 70"/>
                  <a:gd name="T8" fmla="*/ 88203868 w 35"/>
                  <a:gd name="T9" fmla="*/ 176410910 h 70"/>
                  <a:gd name="T10" fmla="*/ 0 60000 65536"/>
                  <a:gd name="T11" fmla="*/ 0 60000 65536"/>
                  <a:gd name="T12" fmla="*/ 0 60000 65536"/>
                  <a:gd name="T13" fmla="*/ 0 60000 65536"/>
                  <a:gd name="T14" fmla="*/ 0 60000 65536"/>
                  <a:gd name="T15" fmla="*/ 0 w 35"/>
                  <a:gd name="T16" fmla="*/ 0 h 70"/>
                  <a:gd name="T17" fmla="*/ 35 w 35"/>
                  <a:gd name="T18" fmla="*/ 70 h 70"/>
                </a:gdLst>
                <a:ahLst/>
                <a:cxnLst>
                  <a:cxn ang="T10">
                    <a:pos x="T0" y="T1"/>
                  </a:cxn>
                  <a:cxn ang="T11">
                    <a:pos x="T2" y="T3"/>
                  </a:cxn>
                  <a:cxn ang="T12">
                    <a:pos x="T4" y="T5"/>
                  </a:cxn>
                  <a:cxn ang="T13">
                    <a:pos x="T6" y="T7"/>
                  </a:cxn>
                  <a:cxn ang="T14">
                    <a:pos x="T8" y="T9"/>
                  </a:cxn>
                </a:cxnLst>
                <a:rect l="T15" t="T16" r="T17" b="T18"/>
                <a:pathLst>
                  <a:path w="35" h="70">
                    <a:moveTo>
                      <a:pt x="35" y="70"/>
                    </a:moveTo>
                    <a:lnTo>
                      <a:pt x="23" y="0"/>
                    </a:lnTo>
                    <a:lnTo>
                      <a:pt x="0" y="70"/>
                    </a:lnTo>
                    <a:lnTo>
                      <a:pt x="23" y="70"/>
                    </a:lnTo>
                    <a:lnTo>
                      <a:pt x="35" y="70"/>
                    </a:lnTo>
                    <a:close/>
                  </a:path>
                </a:pathLst>
              </a:custGeom>
              <a:solidFill>
                <a:srgbClr val="000000"/>
              </a:solidFill>
              <a:ln w="0">
                <a:solidFill>
                  <a:srgbClr val="000000"/>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dirty="0"/>
              </a:p>
            </p:txBody>
          </p:sp>
          <p:sp>
            <p:nvSpPr>
              <p:cNvPr id="17440" name="Freeform 29"/>
              <p:cNvSpPr>
                <a:spLocks/>
              </p:cNvSpPr>
              <p:nvPr/>
            </p:nvSpPr>
            <p:spPr bwMode="auto">
              <a:xfrm>
                <a:off x="1741488" y="5562600"/>
                <a:ext cx="1014412" cy="276225"/>
              </a:xfrm>
              <a:custGeom>
                <a:avLst/>
                <a:gdLst>
                  <a:gd name="T0" fmla="*/ 2147483647 w 55"/>
                  <a:gd name="T1" fmla="*/ 0 h 15"/>
                  <a:gd name="T2" fmla="*/ 2147483647 w 55"/>
                  <a:gd name="T3" fmla="*/ 2147483647 h 15"/>
                  <a:gd name="T4" fmla="*/ 0 w 55"/>
                  <a:gd name="T5" fmla="*/ 2147483647 h 15"/>
                  <a:gd name="T6" fmla="*/ 0 60000 65536"/>
                  <a:gd name="T7" fmla="*/ 0 60000 65536"/>
                  <a:gd name="T8" fmla="*/ 0 60000 65536"/>
                  <a:gd name="T9" fmla="*/ 0 w 55"/>
                  <a:gd name="T10" fmla="*/ 0 h 15"/>
                  <a:gd name="T11" fmla="*/ 55 w 55"/>
                  <a:gd name="T12" fmla="*/ 15 h 15"/>
                </a:gdLst>
                <a:ahLst/>
                <a:cxnLst>
                  <a:cxn ang="T6">
                    <a:pos x="T0" y="T1"/>
                  </a:cxn>
                  <a:cxn ang="T7">
                    <a:pos x="T2" y="T3"/>
                  </a:cxn>
                  <a:cxn ang="T8">
                    <a:pos x="T4" y="T5"/>
                  </a:cxn>
                </a:cxnLst>
                <a:rect l="T9" t="T10" r="T11" b="T12"/>
                <a:pathLst>
                  <a:path w="55" h="15">
                    <a:moveTo>
                      <a:pt x="55" y="0"/>
                    </a:moveTo>
                    <a:lnTo>
                      <a:pt x="55" y="15"/>
                    </a:lnTo>
                    <a:lnTo>
                      <a:pt x="0" y="15"/>
                    </a:lnTo>
                  </a:path>
                </a:pathLst>
              </a:custGeom>
              <a:noFill/>
              <a:ln w="19050">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dirty="0"/>
              </a:p>
            </p:txBody>
          </p:sp>
          <p:sp>
            <p:nvSpPr>
              <p:cNvPr id="17441" name="Rectangle 30"/>
              <p:cNvSpPr>
                <a:spLocks noChangeArrowheads="1"/>
              </p:cNvSpPr>
              <p:nvPr/>
            </p:nvSpPr>
            <p:spPr bwMode="auto">
              <a:xfrm>
                <a:off x="2512002" y="2684463"/>
                <a:ext cx="534987" cy="368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300" dirty="0">
                    <a:solidFill>
                      <a:srgbClr val="000000"/>
                    </a:solidFill>
                    <a:latin typeface="Nimbus Roman No9 L"/>
                  </a:rPr>
                  <a:t>latch</a:t>
                </a:r>
                <a:endParaRPr lang="en-CA" altLang="en-US" dirty="0">
                  <a:latin typeface="Corbel" panose="020B0503020204020204" pitchFamily="34" charset="0"/>
                </a:endParaRPr>
              </a:p>
            </p:txBody>
          </p:sp>
          <p:sp>
            <p:nvSpPr>
              <p:cNvPr id="17442" name="Rectangle 31"/>
              <p:cNvSpPr>
                <a:spLocks noChangeArrowheads="1"/>
              </p:cNvSpPr>
              <p:nvPr/>
            </p:nvSpPr>
            <p:spPr bwMode="auto">
              <a:xfrm>
                <a:off x="2427432" y="2517775"/>
                <a:ext cx="811212" cy="368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300" dirty="0">
                    <a:solidFill>
                      <a:srgbClr val="000000"/>
                    </a:solidFill>
                    <a:latin typeface="Nimbus Roman No9 L"/>
                  </a:rPr>
                  <a:t>address</a:t>
                </a:r>
                <a:endParaRPr lang="en-CA" altLang="en-US" dirty="0">
                  <a:latin typeface="Corbel" panose="020B0503020204020204" pitchFamily="34" charset="0"/>
                </a:endParaRPr>
              </a:p>
            </p:txBody>
          </p:sp>
          <p:sp>
            <p:nvSpPr>
              <p:cNvPr id="17443" name="Rectangle 32"/>
              <p:cNvSpPr>
                <a:spLocks noChangeArrowheads="1"/>
              </p:cNvSpPr>
              <p:nvPr/>
            </p:nvSpPr>
            <p:spPr bwMode="auto">
              <a:xfrm>
                <a:off x="2427432" y="2370138"/>
                <a:ext cx="460375" cy="368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300" dirty="0">
                    <a:solidFill>
                      <a:srgbClr val="000000"/>
                    </a:solidFill>
                    <a:latin typeface="Nimbus Roman No9 L"/>
                  </a:rPr>
                  <a:t>Row</a:t>
                </a:r>
                <a:endParaRPr lang="en-CA" altLang="en-US" dirty="0">
                  <a:latin typeface="Corbel" panose="020B0503020204020204" pitchFamily="34" charset="0"/>
                </a:endParaRPr>
              </a:p>
            </p:txBody>
          </p:sp>
          <p:sp>
            <p:nvSpPr>
              <p:cNvPr id="17444" name="Freeform 33"/>
              <p:cNvSpPr>
                <a:spLocks/>
              </p:cNvSpPr>
              <p:nvPr/>
            </p:nvSpPr>
            <p:spPr bwMode="auto">
              <a:xfrm>
                <a:off x="3124200" y="2536825"/>
                <a:ext cx="425450" cy="222250"/>
              </a:xfrm>
              <a:custGeom>
                <a:avLst/>
                <a:gdLst>
                  <a:gd name="T0" fmla="*/ 0 w 23"/>
                  <a:gd name="T1" fmla="*/ 2147483647 h 12"/>
                  <a:gd name="T2" fmla="*/ 2147483647 w 23"/>
                  <a:gd name="T3" fmla="*/ 2147483647 h 12"/>
                  <a:gd name="T4" fmla="*/ 2147483647 w 23"/>
                  <a:gd name="T5" fmla="*/ 2147483647 h 12"/>
                  <a:gd name="T6" fmla="*/ 2147483647 w 23"/>
                  <a:gd name="T7" fmla="*/ 2058127529 h 12"/>
                  <a:gd name="T8" fmla="*/ 2147483647 w 23"/>
                  <a:gd name="T9" fmla="*/ 0 h 12"/>
                  <a:gd name="T10" fmla="*/ 2147483647 w 23"/>
                  <a:gd name="T11" fmla="*/ 1029054504 h 12"/>
                  <a:gd name="T12" fmla="*/ 0 w 23"/>
                  <a:gd name="T13" fmla="*/ 1029054504 h 12"/>
                  <a:gd name="T14" fmla="*/ 0 60000 65536"/>
                  <a:gd name="T15" fmla="*/ 0 60000 65536"/>
                  <a:gd name="T16" fmla="*/ 0 60000 65536"/>
                  <a:gd name="T17" fmla="*/ 0 60000 65536"/>
                  <a:gd name="T18" fmla="*/ 0 60000 65536"/>
                  <a:gd name="T19" fmla="*/ 0 60000 65536"/>
                  <a:gd name="T20" fmla="*/ 0 60000 65536"/>
                  <a:gd name="T21" fmla="*/ 0 w 23"/>
                  <a:gd name="T22" fmla="*/ 0 h 12"/>
                  <a:gd name="T23" fmla="*/ 23 w 23"/>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3" h="12">
                    <a:moveTo>
                      <a:pt x="0" y="9"/>
                    </a:moveTo>
                    <a:lnTo>
                      <a:pt x="11" y="9"/>
                    </a:lnTo>
                    <a:lnTo>
                      <a:pt x="11" y="12"/>
                    </a:lnTo>
                    <a:lnTo>
                      <a:pt x="23" y="6"/>
                    </a:lnTo>
                    <a:lnTo>
                      <a:pt x="11" y="0"/>
                    </a:lnTo>
                    <a:lnTo>
                      <a:pt x="11" y="3"/>
                    </a:lnTo>
                    <a:lnTo>
                      <a:pt x="0" y="3"/>
                    </a:lnTo>
                  </a:path>
                </a:pathLst>
              </a:custGeom>
              <a:noFill/>
              <a:ln w="19050">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dirty="0"/>
              </a:p>
            </p:txBody>
          </p:sp>
          <p:sp>
            <p:nvSpPr>
              <p:cNvPr id="17445" name="Rectangle 34"/>
              <p:cNvSpPr>
                <a:spLocks noChangeArrowheads="1"/>
              </p:cNvSpPr>
              <p:nvPr/>
            </p:nvSpPr>
            <p:spPr bwMode="auto">
              <a:xfrm>
                <a:off x="2427432" y="4749800"/>
                <a:ext cx="774700" cy="368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300" dirty="0">
                    <a:solidFill>
                      <a:srgbClr val="000000"/>
                    </a:solidFill>
                    <a:latin typeface="Nimbus Roman No9 L"/>
                  </a:rPr>
                  <a:t>Column</a:t>
                </a:r>
                <a:endParaRPr lang="en-CA" altLang="en-US" dirty="0">
                  <a:latin typeface="Corbel" panose="020B0503020204020204" pitchFamily="34" charset="0"/>
                </a:endParaRPr>
              </a:p>
            </p:txBody>
          </p:sp>
          <p:sp>
            <p:nvSpPr>
              <p:cNvPr id="17446" name="Rectangle 35"/>
              <p:cNvSpPr>
                <a:spLocks noChangeArrowheads="1"/>
              </p:cNvSpPr>
              <p:nvPr/>
            </p:nvSpPr>
            <p:spPr bwMode="auto">
              <a:xfrm>
                <a:off x="2589213" y="5118100"/>
                <a:ext cx="534987" cy="368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300" dirty="0">
                    <a:solidFill>
                      <a:srgbClr val="000000"/>
                    </a:solidFill>
                    <a:latin typeface="Nimbus Roman No9 L"/>
                  </a:rPr>
                  <a:t>latch</a:t>
                </a:r>
                <a:endParaRPr lang="en-CA" altLang="en-US" dirty="0">
                  <a:latin typeface="Corbel" panose="020B0503020204020204" pitchFamily="34" charset="0"/>
                </a:endParaRPr>
              </a:p>
            </p:txBody>
          </p:sp>
          <p:sp>
            <p:nvSpPr>
              <p:cNvPr id="17447" name="Rectangle 36"/>
              <p:cNvSpPr>
                <a:spLocks noChangeArrowheads="1"/>
              </p:cNvSpPr>
              <p:nvPr/>
            </p:nvSpPr>
            <p:spPr bwMode="auto">
              <a:xfrm>
                <a:off x="1649413" y="2703513"/>
                <a:ext cx="312737" cy="2286000"/>
              </a:xfrm>
              <a:prstGeom prst="rect">
                <a:avLst/>
              </a:prstGeom>
              <a:noFill/>
              <a:ln w="19050">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dirty="0">
                  <a:latin typeface="Corbel" panose="020B0503020204020204" pitchFamily="34" charset="0"/>
                </a:endParaRPr>
              </a:p>
            </p:txBody>
          </p:sp>
          <p:sp>
            <p:nvSpPr>
              <p:cNvPr id="17448" name="Freeform 37"/>
              <p:cNvSpPr>
                <a:spLocks/>
              </p:cNvSpPr>
              <p:nvPr/>
            </p:nvSpPr>
            <p:spPr bwMode="auto">
              <a:xfrm>
                <a:off x="1317625" y="3902075"/>
                <a:ext cx="627063" cy="1198563"/>
              </a:xfrm>
              <a:custGeom>
                <a:avLst/>
                <a:gdLst>
                  <a:gd name="T0" fmla="*/ 2147483647 w 34"/>
                  <a:gd name="T1" fmla="*/ 2147483647 h 65"/>
                  <a:gd name="T2" fmla="*/ 2147483647 w 34"/>
                  <a:gd name="T3" fmla="*/ 2147483647 h 65"/>
                  <a:gd name="T4" fmla="*/ 2147483647 w 34"/>
                  <a:gd name="T5" fmla="*/ 0 h 65"/>
                  <a:gd name="T6" fmla="*/ 0 w 34"/>
                  <a:gd name="T7" fmla="*/ 0 h 65"/>
                  <a:gd name="T8" fmla="*/ 0 60000 65536"/>
                  <a:gd name="T9" fmla="*/ 0 60000 65536"/>
                  <a:gd name="T10" fmla="*/ 0 60000 65536"/>
                  <a:gd name="T11" fmla="*/ 0 60000 65536"/>
                  <a:gd name="T12" fmla="*/ 0 w 34"/>
                  <a:gd name="T13" fmla="*/ 0 h 65"/>
                  <a:gd name="T14" fmla="*/ 34 w 34"/>
                  <a:gd name="T15" fmla="*/ 65 h 65"/>
                </a:gdLst>
                <a:ahLst/>
                <a:cxnLst>
                  <a:cxn ang="T8">
                    <a:pos x="T0" y="T1"/>
                  </a:cxn>
                  <a:cxn ang="T9">
                    <a:pos x="T2" y="T3"/>
                  </a:cxn>
                  <a:cxn ang="T10">
                    <a:pos x="T4" y="T5"/>
                  </a:cxn>
                  <a:cxn ang="T11">
                    <a:pos x="T6" y="T7"/>
                  </a:cxn>
                </a:cxnLst>
                <a:rect l="T12" t="T13" r="T14" b="T15"/>
                <a:pathLst>
                  <a:path w="34" h="65">
                    <a:moveTo>
                      <a:pt x="34" y="65"/>
                    </a:moveTo>
                    <a:lnTo>
                      <a:pt x="11" y="65"/>
                    </a:lnTo>
                    <a:lnTo>
                      <a:pt x="11" y="0"/>
                    </a:lnTo>
                    <a:lnTo>
                      <a:pt x="0" y="0"/>
                    </a:lnTo>
                  </a:path>
                </a:pathLst>
              </a:custGeom>
              <a:noFill/>
              <a:ln w="19050">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dirty="0"/>
              </a:p>
            </p:txBody>
          </p:sp>
          <p:sp>
            <p:nvSpPr>
              <p:cNvPr id="17449" name="Freeform 38"/>
              <p:cNvSpPr>
                <a:spLocks/>
              </p:cNvSpPr>
              <p:nvPr/>
            </p:nvSpPr>
            <p:spPr bwMode="auto">
              <a:xfrm>
                <a:off x="1317625" y="2592388"/>
                <a:ext cx="627063" cy="1198562"/>
              </a:xfrm>
              <a:custGeom>
                <a:avLst/>
                <a:gdLst>
                  <a:gd name="T0" fmla="*/ 0 w 34"/>
                  <a:gd name="T1" fmla="*/ 2147483647 h 65"/>
                  <a:gd name="T2" fmla="*/ 2147483647 w 34"/>
                  <a:gd name="T3" fmla="*/ 2147483647 h 65"/>
                  <a:gd name="T4" fmla="*/ 2147483647 w 34"/>
                  <a:gd name="T5" fmla="*/ 0 h 65"/>
                  <a:gd name="T6" fmla="*/ 2147483647 w 34"/>
                  <a:gd name="T7" fmla="*/ 0 h 65"/>
                  <a:gd name="T8" fmla="*/ 0 60000 65536"/>
                  <a:gd name="T9" fmla="*/ 0 60000 65536"/>
                  <a:gd name="T10" fmla="*/ 0 60000 65536"/>
                  <a:gd name="T11" fmla="*/ 0 60000 65536"/>
                  <a:gd name="T12" fmla="*/ 0 w 34"/>
                  <a:gd name="T13" fmla="*/ 0 h 65"/>
                  <a:gd name="T14" fmla="*/ 34 w 34"/>
                  <a:gd name="T15" fmla="*/ 65 h 65"/>
                </a:gdLst>
                <a:ahLst/>
                <a:cxnLst>
                  <a:cxn ang="T8">
                    <a:pos x="T0" y="T1"/>
                  </a:cxn>
                  <a:cxn ang="T9">
                    <a:pos x="T2" y="T3"/>
                  </a:cxn>
                  <a:cxn ang="T10">
                    <a:pos x="T4" y="T5"/>
                  </a:cxn>
                  <a:cxn ang="T11">
                    <a:pos x="T6" y="T7"/>
                  </a:cxn>
                </a:cxnLst>
                <a:rect l="T12" t="T13" r="T14" b="T15"/>
                <a:pathLst>
                  <a:path w="34" h="65">
                    <a:moveTo>
                      <a:pt x="0" y="65"/>
                    </a:moveTo>
                    <a:lnTo>
                      <a:pt x="11" y="65"/>
                    </a:lnTo>
                    <a:lnTo>
                      <a:pt x="11" y="0"/>
                    </a:lnTo>
                    <a:lnTo>
                      <a:pt x="34" y="0"/>
                    </a:lnTo>
                  </a:path>
                </a:pathLst>
              </a:custGeom>
              <a:noFill/>
              <a:ln w="19050">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dirty="0"/>
              </a:p>
            </p:txBody>
          </p:sp>
          <p:sp>
            <p:nvSpPr>
              <p:cNvPr id="17450" name="Freeform 39"/>
              <p:cNvSpPr>
                <a:spLocks/>
              </p:cNvSpPr>
              <p:nvPr/>
            </p:nvSpPr>
            <p:spPr bwMode="auto">
              <a:xfrm>
                <a:off x="2719388" y="2132013"/>
                <a:ext cx="55562" cy="128587"/>
              </a:xfrm>
              <a:custGeom>
                <a:avLst/>
                <a:gdLst>
                  <a:gd name="T0" fmla="*/ 0 w 3"/>
                  <a:gd name="T1" fmla="*/ 0 h 7"/>
                  <a:gd name="T2" fmla="*/ 686024085 w 3"/>
                  <a:gd name="T3" fmla="*/ 2147483647 h 7"/>
                  <a:gd name="T4" fmla="*/ 1029045244 w 3"/>
                  <a:gd name="T5" fmla="*/ 0 h 7"/>
                  <a:gd name="T6" fmla="*/ 686024085 w 3"/>
                  <a:gd name="T7" fmla="*/ 0 h 7"/>
                  <a:gd name="T8" fmla="*/ 0 w 3"/>
                  <a:gd name="T9" fmla="*/ 0 h 7"/>
                  <a:gd name="T10" fmla="*/ 0 60000 65536"/>
                  <a:gd name="T11" fmla="*/ 0 60000 65536"/>
                  <a:gd name="T12" fmla="*/ 0 60000 65536"/>
                  <a:gd name="T13" fmla="*/ 0 60000 65536"/>
                  <a:gd name="T14" fmla="*/ 0 60000 65536"/>
                  <a:gd name="T15" fmla="*/ 0 w 3"/>
                  <a:gd name="T16" fmla="*/ 0 h 7"/>
                  <a:gd name="T17" fmla="*/ 3 w 3"/>
                  <a:gd name="T18" fmla="*/ 7 h 7"/>
                </a:gdLst>
                <a:ahLst/>
                <a:cxnLst>
                  <a:cxn ang="T10">
                    <a:pos x="T0" y="T1"/>
                  </a:cxn>
                  <a:cxn ang="T11">
                    <a:pos x="T2" y="T3"/>
                  </a:cxn>
                  <a:cxn ang="T12">
                    <a:pos x="T4" y="T5"/>
                  </a:cxn>
                  <a:cxn ang="T13">
                    <a:pos x="T6" y="T7"/>
                  </a:cxn>
                  <a:cxn ang="T14">
                    <a:pos x="T8" y="T9"/>
                  </a:cxn>
                </a:cxnLst>
                <a:rect l="T15" t="T16" r="T17" b="T18"/>
                <a:pathLst>
                  <a:path w="3" h="7">
                    <a:moveTo>
                      <a:pt x="0" y="0"/>
                    </a:moveTo>
                    <a:lnTo>
                      <a:pt x="2" y="7"/>
                    </a:lnTo>
                    <a:lnTo>
                      <a:pt x="3" y="0"/>
                    </a:lnTo>
                    <a:lnTo>
                      <a:pt x="2" y="0"/>
                    </a:lnTo>
                    <a:lnTo>
                      <a:pt x="0" y="0"/>
                    </a:lnTo>
                  </a:path>
                </a:pathLst>
              </a:custGeom>
              <a:noFill/>
              <a:ln w="19050">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dirty="0"/>
              </a:p>
            </p:txBody>
          </p:sp>
          <p:sp>
            <p:nvSpPr>
              <p:cNvPr id="17451" name="Freeform 40"/>
              <p:cNvSpPr>
                <a:spLocks/>
              </p:cNvSpPr>
              <p:nvPr/>
            </p:nvSpPr>
            <p:spPr bwMode="auto">
              <a:xfrm>
                <a:off x="2719388" y="2132013"/>
                <a:ext cx="55562" cy="128587"/>
              </a:xfrm>
              <a:custGeom>
                <a:avLst/>
                <a:gdLst>
                  <a:gd name="T0" fmla="*/ 0 w 35"/>
                  <a:gd name="T1" fmla="*/ 0 h 81"/>
                  <a:gd name="T2" fmla="*/ 57962278 w 35"/>
                  <a:gd name="T3" fmla="*/ 204131041 h 81"/>
                  <a:gd name="T4" fmla="*/ 88203868 w 35"/>
                  <a:gd name="T5" fmla="*/ 0 h 81"/>
                  <a:gd name="T6" fmla="*/ 57962278 w 35"/>
                  <a:gd name="T7" fmla="*/ 0 h 81"/>
                  <a:gd name="T8" fmla="*/ 0 w 35"/>
                  <a:gd name="T9" fmla="*/ 0 h 81"/>
                  <a:gd name="T10" fmla="*/ 0 60000 65536"/>
                  <a:gd name="T11" fmla="*/ 0 60000 65536"/>
                  <a:gd name="T12" fmla="*/ 0 60000 65536"/>
                  <a:gd name="T13" fmla="*/ 0 60000 65536"/>
                  <a:gd name="T14" fmla="*/ 0 60000 65536"/>
                  <a:gd name="T15" fmla="*/ 0 w 35"/>
                  <a:gd name="T16" fmla="*/ 0 h 81"/>
                  <a:gd name="T17" fmla="*/ 35 w 35"/>
                  <a:gd name="T18" fmla="*/ 81 h 81"/>
                </a:gdLst>
                <a:ahLst/>
                <a:cxnLst>
                  <a:cxn ang="T10">
                    <a:pos x="T0" y="T1"/>
                  </a:cxn>
                  <a:cxn ang="T11">
                    <a:pos x="T2" y="T3"/>
                  </a:cxn>
                  <a:cxn ang="T12">
                    <a:pos x="T4" y="T5"/>
                  </a:cxn>
                  <a:cxn ang="T13">
                    <a:pos x="T6" y="T7"/>
                  </a:cxn>
                  <a:cxn ang="T14">
                    <a:pos x="T8" y="T9"/>
                  </a:cxn>
                </a:cxnLst>
                <a:rect l="T15" t="T16" r="T17" b="T18"/>
                <a:pathLst>
                  <a:path w="35" h="81">
                    <a:moveTo>
                      <a:pt x="0" y="0"/>
                    </a:moveTo>
                    <a:lnTo>
                      <a:pt x="23" y="81"/>
                    </a:lnTo>
                    <a:lnTo>
                      <a:pt x="35" y="0"/>
                    </a:lnTo>
                    <a:lnTo>
                      <a:pt x="23" y="0"/>
                    </a:lnTo>
                    <a:lnTo>
                      <a:pt x="0" y="0"/>
                    </a:lnTo>
                    <a:close/>
                  </a:path>
                </a:pathLst>
              </a:custGeom>
              <a:solidFill>
                <a:srgbClr val="000000"/>
              </a:solidFill>
              <a:ln w="0">
                <a:solidFill>
                  <a:srgbClr val="000000"/>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dirty="0"/>
              </a:p>
            </p:txBody>
          </p:sp>
          <p:sp>
            <p:nvSpPr>
              <p:cNvPr id="17452" name="Freeform 41"/>
              <p:cNvSpPr>
                <a:spLocks/>
              </p:cNvSpPr>
              <p:nvPr/>
            </p:nvSpPr>
            <p:spPr bwMode="auto">
              <a:xfrm>
                <a:off x="1741488" y="1854200"/>
                <a:ext cx="1014412" cy="277813"/>
              </a:xfrm>
              <a:custGeom>
                <a:avLst/>
                <a:gdLst>
                  <a:gd name="T0" fmla="*/ 2147483647 w 55"/>
                  <a:gd name="T1" fmla="*/ 2147483647 h 15"/>
                  <a:gd name="T2" fmla="*/ 2147483647 w 55"/>
                  <a:gd name="T3" fmla="*/ 0 h 15"/>
                  <a:gd name="T4" fmla="*/ 0 w 55"/>
                  <a:gd name="T5" fmla="*/ 0 h 15"/>
                  <a:gd name="T6" fmla="*/ 0 60000 65536"/>
                  <a:gd name="T7" fmla="*/ 0 60000 65536"/>
                  <a:gd name="T8" fmla="*/ 0 60000 65536"/>
                  <a:gd name="T9" fmla="*/ 0 w 55"/>
                  <a:gd name="T10" fmla="*/ 0 h 15"/>
                  <a:gd name="T11" fmla="*/ 55 w 55"/>
                  <a:gd name="T12" fmla="*/ 15 h 15"/>
                </a:gdLst>
                <a:ahLst/>
                <a:cxnLst>
                  <a:cxn ang="T6">
                    <a:pos x="T0" y="T1"/>
                  </a:cxn>
                  <a:cxn ang="T7">
                    <a:pos x="T2" y="T3"/>
                  </a:cxn>
                  <a:cxn ang="T8">
                    <a:pos x="T4" y="T5"/>
                  </a:cxn>
                </a:cxnLst>
                <a:rect l="T9" t="T10" r="T11" b="T12"/>
                <a:pathLst>
                  <a:path w="55" h="15">
                    <a:moveTo>
                      <a:pt x="55" y="15"/>
                    </a:moveTo>
                    <a:lnTo>
                      <a:pt x="55" y="0"/>
                    </a:lnTo>
                    <a:lnTo>
                      <a:pt x="0" y="0"/>
                    </a:lnTo>
                  </a:path>
                </a:pathLst>
              </a:custGeom>
              <a:noFill/>
              <a:ln w="19050">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dirty="0"/>
              </a:p>
            </p:txBody>
          </p:sp>
          <p:sp>
            <p:nvSpPr>
              <p:cNvPr id="17453" name="Rectangle 42"/>
              <p:cNvSpPr>
                <a:spLocks noChangeArrowheads="1"/>
              </p:cNvSpPr>
              <p:nvPr/>
            </p:nvSpPr>
            <p:spPr bwMode="auto">
              <a:xfrm>
                <a:off x="3561341" y="2609850"/>
                <a:ext cx="811212" cy="368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300" dirty="0">
                    <a:solidFill>
                      <a:srgbClr val="000000"/>
                    </a:solidFill>
                    <a:latin typeface="Nimbus Roman No9 L"/>
                  </a:rPr>
                  <a:t>decoder</a:t>
                </a:r>
                <a:endParaRPr lang="en-CA" altLang="en-US" dirty="0">
                  <a:latin typeface="Corbel" panose="020B0503020204020204" pitchFamily="34" charset="0"/>
                </a:endParaRPr>
              </a:p>
            </p:txBody>
          </p:sp>
          <p:sp>
            <p:nvSpPr>
              <p:cNvPr id="17454" name="Rectangle 43"/>
              <p:cNvSpPr>
                <a:spLocks noChangeArrowheads="1"/>
              </p:cNvSpPr>
              <p:nvPr/>
            </p:nvSpPr>
            <p:spPr bwMode="auto">
              <a:xfrm>
                <a:off x="3695989" y="2444750"/>
                <a:ext cx="460375" cy="368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300" dirty="0">
                    <a:solidFill>
                      <a:srgbClr val="000000"/>
                    </a:solidFill>
                    <a:latin typeface="Nimbus Roman No9 L"/>
                  </a:rPr>
                  <a:t>Row</a:t>
                </a:r>
                <a:endParaRPr lang="en-CA" altLang="en-US" dirty="0">
                  <a:latin typeface="Corbel" panose="020B0503020204020204" pitchFamily="34" charset="0"/>
                </a:endParaRPr>
              </a:p>
            </p:txBody>
          </p:sp>
          <p:sp>
            <p:nvSpPr>
              <p:cNvPr id="17455" name="Freeform 47"/>
              <p:cNvSpPr>
                <a:spLocks/>
              </p:cNvSpPr>
              <p:nvPr/>
            </p:nvSpPr>
            <p:spPr bwMode="auto">
              <a:xfrm>
                <a:off x="5024438" y="5635625"/>
                <a:ext cx="19050" cy="74613"/>
              </a:xfrm>
              <a:custGeom>
                <a:avLst/>
                <a:gdLst>
                  <a:gd name="T0" fmla="*/ 0 w 1"/>
                  <a:gd name="T1" fmla="*/ 0 h 4"/>
                  <a:gd name="T2" fmla="*/ 0 w 1"/>
                  <a:gd name="T3" fmla="*/ 1391774862 h 4"/>
                  <a:gd name="T4" fmla="*/ 362902476 w 1"/>
                  <a:gd name="T5" fmla="*/ 0 h 4"/>
                  <a:gd name="T6" fmla="*/ 0 w 1"/>
                  <a:gd name="T7" fmla="*/ 0 h 4"/>
                  <a:gd name="T8" fmla="*/ 0 60000 65536"/>
                  <a:gd name="T9" fmla="*/ 0 60000 65536"/>
                  <a:gd name="T10" fmla="*/ 0 60000 65536"/>
                  <a:gd name="T11" fmla="*/ 0 60000 65536"/>
                  <a:gd name="T12" fmla="*/ 0 w 1"/>
                  <a:gd name="T13" fmla="*/ 0 h 4"/>
                  <a:gd name="T14" fmla="*/ 1 w 1"/>
                  <a:gd name="T15" fmla="*/ 4 h 4"/>
                </a:gdLst>
                <a:ahLst/>
                <a:cxnLst>
                  <a:cxn ang="T8">
                    <a:pos x="T0" y="T1"/>
                  </a:cxn>
                  <a:cxn ang="T9">
                    <a:pos x="T2" y="T3"/>
                  </a:cxn>
                  <a:cxn ang="T10">
                    <a:pos x="T4" y="T5"/>
                  </a:cxn>
                  <a:cxn ang="T11">
                    <a:pos x="T6" y="T7"/>
                  </a:cxn>
                </a:cxnLst>
                <a:rect l="T12" t="T13" r="T14" b="T15"/>
                <a:pathLst>
                  <a:path w="1" h="4">
                    <a:moveTo>
                      <a:pt x="0" y="0"/>
                    </a:moveTo>
                    <a:lnTo>
                      <a:pt x="0" y="4"/>
                    </a:lnTo>
                    <a:lnTo>
                      <a:pt x="1" y="0"/>
                    </a:lnTo>
                    <a:lnTo>
                      <a:pt x="0" y="0"/>
                    </a:lnTo>
                  </a:path>
                </a:pathLst>
              </a:custGeom>
              <a:noFill/>
              <a:ln w="19050">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dirty="0"/>
              </a:p>
            </p:txBody>
          </p:sp>
          <p:sp>
            <p:nvSpPr>
              <p:cNvPr id="17456" name="Freeform 48"/>
              <p:cNvSpPr>
                <a:spLocks/>
              </p:cNvSpPr>
              <p:nvPr/>
            </p:nvSpPr>
            <p:spPr bwMode="auto">
              <a:xfrm>
                <a:off x="5024438" y="5635625"/>
                <a:ext cx="19050" cy="74613"/>
              </a:xfrm>
              <a:custGeom>
                <a:avLst/>
                <a:gdLst>
                  <a:gd name="T0" fmla="*/ 0 w 12"/>
                  <a:gd name="T1" fmla="*/ 0 h 47"/>
                  <a:gd name="T2" fmla="*/ 0 w 12"/>
                  <a:gd name="T3" fmla="*/ 118448942 h 47"/>
                  <a:gd name="T4" fmla="*/ 30241878 w 12"/>
                  <a:gd name="T5" fmla="*/ 0 h 47"/>
                  <a:gd name="T6" fmla="*/ 0 w 12"/>
                  <a:gd name="T7" fmla="*/ 0 h 47"/>
                  <a:gd name="T8" fmla="*/ 0 w 12"/>
                  <a:gd name="T9" fmla="*/ 0 h 47"/>
                  <a:gd name="T10" fmla="*/ 0 60000 65536"/>
                  <a:gd name="T11" fmla="*/ 0 60000 65536"/>
                  <a:gd name="T12" fmla="*/ 0 60000 65536"/>
                  <a:gd name="T13" fmla="*/ 0 60000 65536"/>
                  <a:gd name="T14" fmla="*/ 0 60000 65536"/>
                  <a:gd name="T15" fmla="*/ 0 w 12"/>
                  <a:gd name="T16" fmla="*/ 0 h 47"/>
                  <a:gd name="T17" fmla="*/ 12 w 12"/>
                  <a:gd name="T18" fmla="*/ 47 h 47"/>
                </a:gdLst>
                <a:ahLst/>
                <a:cxnLst>
                  <a:cxn ang="T10">
                    <a:pos x="T0" y="T1"/>
                  </a:cxn>
                  <a:cxn ang="T11">
                    <a:pos x="T2" y="T3"/>
                  </a:cxn>
                  <a:cxn ang="T12">
                    <a:pos x="T4" y="T5"/>
                  </a:cxn>
                  <a:cxn ang="T13">
                    <a:pos x="T6" y="T7"/>
                  </a:cxn>
                  <a:cxn ang="T14">
                    <a:pos x="T8" y="T9"/>
                  </a:cxn>
                </a:cxnLst>
                <a:rect l="T15" t="T16" r="T17" b="T18"/>
                <a:pathLst>
                  <a:path w="12" h="47">
                    <a:moveTo>
                      <a:pt x="0" y="0"/>
                    </a:moveTo>
                    <a:lnTo>
                      <a:pt x="0" y="47"/>
                    </a:lnTo>
                    <a:lnTo>
                      <a:pt x="12" y="0"/>
                    </a:lnTo>
                    <a:lnTo>
                      <a:pt x="0" y="0"/>
                    </a:lnTo>
                    <a:close/>
                  </a:path>
                </a:pathLst>
              </a:custGeom>
              <a:solidFill>
                <a:srgbClr val="000000"/>
              </a:solidFill>
              <a:ln w="0">
                <a:solidFill>
                  <a:srgbClr val="000000"/>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dirty="0"/>
              </a:p>
            </p:txBody>
          </p:sp>
          <p:sp>
            <p:nvSpPr>
              <p:cNvPr id="17457" name="Freeform 49"/>
              <p:cNvSpPr>
                <a:spLocks/>
              </p:cNvSpPr>
              <p:nvPr/>
            </p:nvSpPr>
            <p:spPr bwMode="auto">
              <a:xfrm>
                <a:off x="5024438" y="5340350"/>
                <a:ext cx="19050" cy="74613"/>
              </a:xfrm>
              <a:custGeom>
                <a:avLst/>
                <a:gdLst>
                  <a:gd name="T0" fmla="*/ 362902476 w 1"/>
                  <a:gd name="T1" fmla="*/ 1391774862 h 4"/>
                  <a:gd name="T2" fmla="*/ 0 w 1"/>
                  <a:gd name="T3" fmla="*/ 0 h 4"/>
                  <a:gd name="T4" fmla="*/ 0 w 1"/>
                  <a:gd name="T5" fmla="*/ 1391774862 h 4"/>
                  <a:gd name="T6" fmla="*/ 0 w 1"/>
                  <a:gd name="T7" fmla="*/ 1391774862 h 4"/>
                  <a:gd name="T8" fmla="*/ 362902476 w 1"/>
                  <a:gd name="T9" fmla="*/ 1391774862 h 4"/>
                  <a:gd name="T10" fmla="*/ 0 60000 65536"/>
                  <a:gd name="T11" fmla="*/ 0 60000 65536"/>
                  <a:gd name="T12" fmla="*/ 0 60000 65536"/>
                  <a:gd name="T13" fmla="*/ 0 60000 65536"/>
                  <a:gd name="T14" fmla="*/ 0 60000 65536"/>
                  <a:gd name="T15" fmla="*/ 0 w 1"/>
                  <a:gd name="T16" fmla="*/ 0 h 4"/>
                  <a:gd name="T17" fmla="*/ 1 w 1"/>
                  <a:gd name="T18" fmla="*/ 4 h 4"/>
                </a:gdLst>
                <a:ahLst/>
                <a:cxnLst>
                  <a:cxn ang="T10">
                    <a:pos x="T0" y="T1"/>
                  </a:cxn>
                  <a:cxn ang="T11">
                    <a:pos x="T2" y="T3"/>
                  </a:cxn>
                  <a:cxn ang="T12">
                    <a:pos x="T4" y="T5"/>
                  </a:cxn>
                  <a:cxn ang="T13">
                    <a:pos x="T6" y="T7"/>
                  </a:cxn>
                  <a:cxn ang="T14">
                    <a:pos x="T8" y="T9"/>
                  </a:cxn>
                </a:cxnLst>
                <a:rect l="T15" t="T16" r="T17" b="T18"/>
                <a:pathLst>
                  <a:path w="1" h="4">
                    <a:moveTo>
                      <a:pt x="1" y="4"/>
                    </a:moveTo>
                    <a:lnTo>
                      <a:pt x="0" y="0"/>
                    </a:lnTo>
                    <a:lnTo>
                      <a:pt x="0" y="4"/>
                    </a:lnTo>
                    <a:lnTo>
                      <a:pt x="1" y="4"/>
                    </a:lnTo>
                  </a:path>
                </a:pathLst>
              </a:custGeom>
              <a:noFill/>
              <a:ln w="19050">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dirty="0"/>
              </a:p>
            </p:txBody>
          </p:sp>
          <p:sp>
            <p:nvSpPr>
              <p:cNvPr id="17458" name="Freeform 50"/>
              <p:cNvSpPr>
                <a:spLocks/>
              </p:cNvSpPr>
              <p:nvPr/>
            </p:nvSpPr>
            <p:spPr bwMode="auto">
              <a:xfrm>
                <a:off x="5024438" y="5340350"/>
                <a:ext cx="19050" cy="74613"/>
              </a:xfrm>
              <a:custGeom>
                <a:avLst/>
                <a:gdLst>
                  <a:gd name="T0" fmla="*/ 30241878 w 12"/>
                  <a:gd name="T1" fmla="*/ 118448942 h 47"/>
                  <a:gd name="T2" fmla="*/ 0 w 12"/>
                  <a:gd name="T3" fmla="*/ 0 h 47"/>
                  <a:gd name="T4" fmla="*/ 0 w 12"/>
                  <a:gd name="T5" fmla="*/ 118448942 h 47"/>
                  <a:gd name="T6" fmla="*/ 0 w 12"/>
                  <a:gd name="T7" fmla="*/ 118448942 h 47"/>
                  <a:gd name="T8" fmla="*/ 30241878 w 12"/>
                  <a:gd name="T9" fmla="*/ 118448942 h 47"/>
                  <a:gd name="T10" fmla="*/ 0 60000 65536"/>
                  <a:gd name="T11" fmla="*/ 0 60000 65536"/>
                  <a:gd name="T12" fmla="*/ 0 60000 65536"/>
                  <a:gd name="T13" fmla="*/ 0 60000 65536"/>
                  <a:gd name="T14" fmla="*/ 0 60000 65536"/>
                  <a:gd name="T15" fmla="*/ 0 w 12"/>
                  <a:gd name="T16" fmla="*/ 0 h 47"/>
                  <a:gd name="T17" fmla="*/ 12 w 12"/>
                  <a:gd name="T18" fmla="*/ 47 h 47"/>
                </a:gdLst>
                <a:ahLst/>
                <a:cxnLst>
                  <a:cxn ang="T10">
                    <a:pos x="T0" y="T1"/>
                  </a:cxn>
                  <a:cxn ang="T11">
                    <a:pos x="T2" y="T3"/>
                  </a:cxn>
                  <a:cxn ang="T12">
                    <a:pos x="T4" y="T5"/>
                  </a:cxn>
                  <a:cxn ang="T13">
                    <a:pos x="T6" y="T7"/>
                  </a:cxn>
                  <a:cxn ang="T14">
                    <a:pos x="T8" y="T9"/>
                  </a:cxn>
                </a:cxnLst>
                <a:rect l="T15" t="T16" r="T17" b="T18"/>
                <a:pathLst>
                  <a:path w="12" h="47">
                    <a:moveTo>
                      <a:pt x="12" y="47"/>
                    </a:moveTo>
                    <a:lnTo>
                      <a:pt x="0" y="0"/>
                    </a:lnTo>
                    <a:lnTo>
                      <a:pt x="0" y="47"/>
                    </a:lnTo>
                    <a:lnTo>
                      <a:pt x="12" y="47"/>
                    </a:lnTo>
                    <a:close/>
                  </a:path>
                </a:pathLst>
              </a:custGeom>
              <a:solidFill>
                <a:srgbClr val="000000"/>
              </a:solidFill>
              <a:ln w="0">
                <a:solidFill>
                  <a:srgbClr val="000000"/>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dirty="0"/>
              </a:p>
            </p:txBody>
          </p:sp>
          <p:sp>
            <p:nvSpPr>
              <p:cNvPr id="17459" name="Line 51"/>
              <p:cNvSpPr>
                <a:spLocks noChangeShapeType="1"/>
              </p:cNvSpPr>
              <p:nvPr/>
            </p:nvSpPr>
            <p:spPr bwMode="auto">
              <a:xfrm>
                <a:off x="5024438" y="5414963"/>
                <a:ext cx="1587" cy="201612"/>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7460" name="Rectangle 52"/>
              <p:cNvSpPr>
                <a:spLocks noChangeArrowheads="1"/>
              </p:cNvSpPr>
              <p:nvPr/>
            </p:nvSpPr>
            <p:spPr bwMode="auto">
              <a:xfrm>
                <a:off x="5080000" y="4989513"/>
                <a:ext cx="811213" cy="368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300" dirty="0">
                    <a:solidFill>
                      <a:srgbClr val="000000"/>
                    </a:solidFill>
                    <a:latin typeface="Nimbus Roman No9 L"/>
                  </a:rPr>
                  <a:t>decoder</a:t>
                </a:r>
                <a:endParaRPr lang="en-CA" altLang="en-US" dirty="0">
                  <a:latin typeface="Corbel" panose="020B0503020204020204" pitchFamily="34" charset="0"/>
                </a:endParaRPr>
              </a:p>
            </p:txBody>
          </p:sp>
          <p:sp>
            <p:nvSpPr>
              <p:cNvPr id="17461" name="Rectangle 53"/>
              <p:cNvSpPr>
                <a:spLocks noChangeArrowheads="1"/>
              </p:cNvSpPr>
              <p:nvPr/>
            </p:nvSpPr>
            <p:spPr bwMode="auto">
              <a:xfrm>
                <a:off x="2427432" y="4914900"/>
                <a:ext cx="811212" cy="368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300" dirty="0">
                    <a:solidFill>
                      <a:srgbClr val="000000"/>
                    </a:solidFill>
                    <a:latin typeface="Nimbus Roman No9 L"/>
                  </a:rPr>
                  <a:t>address</a:t>
                </a:r>
                <a:endParaRPr lang="en-CA" altLang="en-US" dirty="0">
                  <a:latin typeface="Corbel" panose="020B0503020204020204" pitchFamily="34" charset="0"/>
                </a:endParaRPr>
              </a:p>
            </p:txBody>
          </p:sp>
          <p:sp>
            <p:nvSpPr>
              <p:cNvPr id="17462" name="Rectangle 54"/>
              <p:cNvSpPr>
                <a:spLocks noChangeArrowheads="1"/>
              </p:cNvSpPr>
              <p:nvPr/>
            </p:nvSpPr>
            <p:spPr bwMode="auto">
              <a:xfrm>
                <a:off x="4765675" y="2444750"/>
                <a:ext cx="534988" cy="368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300" dirty="0">
                    <a:solidFill>
                      <a:srgbClr val="000000"/>
                    </a:solidFill>
                    <a:latin typeface="Nimbus Roman No9 L"/>
                  </a:rPr>
                  <a:t>4096</a:t>
                </a:r>
                <a:endParaRPr lang="en-CA" altLang="en-US" dirty="0">
                  <a:latin typeface="Corbel" panose="020B0503020204020204" pitchFamily="34" charset="0"/>
                </a:endParaRPr>
              </a:p>
            </p:txBody>
          </p:sp>
          <p:sp>
            <p:nvSpPr>
              <p:cNvPr id="17463" name="Rectangle 55"/>
              <p:cNvSpPr>
                <a:spLocks noChangeArrowheads="1"/>
              </p:cNvSpPr>
              <p:nvPr/>
            </p:nvSpPr>
            <p:spPr bwMode="auto">
              <a:xfrm>
                <a:off x="5338763" y="2444750"/>
                <a:ext cx="423862" cy="368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300" dirty="0">
                    <a:solidFill>
                      <a:srgbClr val="000000"/>
                    </a:solidFill>
                    <a:latin typeface="Nimbus Roman No9 L"/>
                  </a:rPr>
                  <a:t>512</a:t>
                </a:r>
                <a:endParaRPr lang="en-CA" altLang="en-US" dirty="0">
                  <a:latin typeface="Corbel" panose="020B0503020204020204" pitchFamily="34" charset="0"/>
                </a:endParaRPr>
              </a:p>
            </p:txBody>
          </p:sp>
          <p:sp>
            <p:nvSpPr>
              <p:cNvPr id="17464" name="Rectangle 56"/>
              <p:cNvSpPr>
                <a:spLocks noChangeArrowheads="1"/>
              </p:cNvSpPr>
              <p:nvPr/>
            </p:nvSpPr>
            <p:spPr bwMode="auto">
              <a:xfrm>
                <a:off x="5762625" y="2444750"/>
                <a:ext cx="203200" cy="368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300" dirty="0">
                    <a:solidFill>
                      <a:srgbClr val="000000"/>
                    </a:solidFill>
                    <a:latin typeface="Nimbus Roman No9 L"/>
                  </a:rPr>
                  <a:t>8</a:t>
                </a:r>
                <a:endParaRPr lang="en-CA" altLang="en-US" dirty="0">
                  <a:latin typeface="Corbel" panose="020B0503020204020204" pitchFamily="34" charset="0"/>
                </a:endParaRPr>
              </a:p>
            </p:txBody>
          </p:sp>
          <p:sp>
            <p:nvSpPr>
              <p:cNvPr id="17465" name="Rectangle 57"/>
              <p:cNvSpPr>
                <a:spLocks noChangeArrowheads="1"/>
              </p:cNvSpPr>
              <p:nvPr/>
            </p:nvSpPr>
            <p:spPr bwMode="auto">
              <a:xfrm>
                <a:off x="5634038" y="2444750"/>
                <a:ext cx="203200" cy="2587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300" dirty="0">
                    <a:solidFill>
                      <a:srgbClr val="000000"/>
                    </a:solidFill>
                    <a:latin typeface="Symbol" panose="05050102010706020507" pitchFamily="18" charset="2"/>
                  </a:rPr>
                  <a:t>´</a:t>
                </a:r>
                <a:endParaRPr lang="en-CA" altLang="en-US" dirty="0">
                  <a:latin typeface="Corbel" panose="020B0503020204020204" pitchFamily="34" charset="0"/>
                </a:endParaRPr>
              </a:p>
            </p:txBody>
          </p:sp>
          <p:sp>
            <p:nvSpPr>
              <p:cNvPr id="17466" name="Rectangle 58"/>
              <p:cNvSpPr>
                <a:spLocks noChangeArrowheads="1"/>
              </p:cNvSpPr>
              <p:nvPr/>
            </p:nvSpPr>
            <p:spPr bwMode="auto">
              <a:xfrm>
                <a:off x="5283200" y="2444750"/>
                <a:ext cx="166688" cy="2587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300" dirty="0">
                    <a:solidFill>
                      <a:srgbClr val="000000"/>
                    </a:solidFill>
                    <a:latin typeface="Symbol" panose="05050102010706020507" pitchFamily="18" charset="2"/>
                  </a:rPr>
                  <a:t>(</a:t>
                </a:r>
                <a:endParaRPr lang="en-CA" altLang="en-US" dirty="0">
                  <a:latin typeface="Corbel" panose="020B0503020204020204" pitchFamily="34" charset="0"/>
                </a:endParaRPr>
              </a:p>
            </p:txBody>
          </p:sp>
          <p:sp>
            <p:nvSpPr>
              <p:cNvPr id="17467" name="Rectangle 59"/>
              <p:cNvSpPr>
                <a:spLocks noChangeArrowheads="1"/>
              </p:cNvSpPr>
              <p:nvPr/>
            </p:nvSpPr>
            <p:spPr bwMode="auto">
              <a:xfrm>
                <a:off x="5854700" y="2444750"/>
                <a:ext cx="166688" cy="2587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300" dirty="0">
                    <a:solidFill>
                      <a:srgbClr val="000000"/>
                    </a:solidFill>
                    <a:latin typeface="Symbol" panose="05050102010706020507" pitchFamily="18" charset="2"/>
                  </a:rPr>
                  <a:t>)</a:t>
                </a:r>
                <a:endParaRPr lang="en-CA" altLang="en-US" dirty="0">
                  <a:latin typeface="Corbel" panose="020B0503020204020204" pitchFamily="34" charset="0"/>
                </a:endParaRPr>
              </a:p>
            </p:txBody>
          </p:sp>
          <p:sp>
            <p:nvSpPr>
              <p:cNvPr id="17468" name="Rectangle 60"/>
              <p:cNvSpPr>
                <a:spLocks noChangeArrowheads="1"/>
              </p:cNvSpPr>
              <p:nvPr/>
            </p:nvSpPr>
            <p:spPr bwMode="auto">
              <a:xfrm>
                <a:off x="5135563" y="2444750"/>
                <a:ext cx="203200" cy="2587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300" dirty="0">
                    <a:solidFill>
                      <a:srgbClr val="000000"/>
                    </a:solidFill>
                    <a:latin typeface="Symbol" panose="05050102010706020507" pitchFamily="18" charset="2"/>
                  </a:rPr>
                  <a:t>´</a:t>
                </a:r>
                <a:endParaRPr lang="en-CA" altLang="en-US" dirty="0">
                  <a:latin typeface="Corbel" panose="020B0503020204020204" pitchFamily="34" charset="0"/>
                </a:endParaRPr>
              </a:p>
            </p:txBody>
          </p:sp>
          <p:sp>
            <p:nvSpPr>
              <p:cNvPr id="17469" name="Rectangle 61"/>
              <p:cNvSpPr>
                <a:spLocks noChangeArrowheads="1"/>
              </p:cNvSpPr>
              <p:nvPr/>
            </p:nvSpPr>
            <p:spPr bwMode="auto">
              <a:xfrm>
                <a:off x="6278563" y="4030663"/>
                <a:ext cx="220662" cy="368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300" dirty="0">
                    <a:solidFill>
                      <a:srgbClr val="000000"/>
                    </a:solidFill>
                    <a:latin typeface="Nimbus Roman No9 L"/>
                  </a:rPr>
                  <a:t>R</a:t>
                </a:r>
                <a:endParaRPr lang="en-CA" altLang="en-US" dirty="0">
                  <a:latin typeface="Corbel" panose="020B0503020204020204" pitchFamily="34" charset="0"/>
                </a:endParaRPr>
              </a:p>
            </p:txBody>
          </p:sp>
          <p:sp>
            <p:nvSpPr>
              <p:cNvPr id="17470" name="Rectangle 62"/>
              <p:cNvSpPr>
                <a:spLocks noChangeArrowheads="1"/>
              </p:cNvSpPr>
              <p:nvPr/>
            </p:nvSpPr>
            <p:spPr bwMode="auto">
              <a:xfrm>
                <a:off x="6408738" y="4030663"/>
                <a:ext cx="184150" cy="368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300" dirty="0">
                    <a:solidFill>
                      <a:srgbClr val="000000"/>
                    </a:solidFill>
                    <a:latin typeface="Nimbus Roman No9 L"/>
                  </a:rPr>
                  <a:t>/</a:t>
                </a:r>
                <a:endParaRPr lang="en-CA" altLang="en-US" dirty="0">
                  <a:latin typeface="Corbel" panose="020B0503020204020204" pitchFamily="34" charset="0"/>
                </a:endParaRPr>
              </a:p>
            </p:txBody>
          </p:sp>
          <p:sp>
            <p:nvSpPr>
              <p:cNvPr id="17471" name="Rectangle 63"/>
              <p:cNvSpPr>
                <a:spLocks noChangeArrowheads="1"/>
              </p:cNvSpPr>
              <p:nvPr/>
            </p:nvSpPr>
            <p:spPr bwMode="auto">
              <a:xfrm>
                <a:off x="6481763" y="4030663"/>
                <a:ext cx="258762" cy="368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300" dirty="0">
                    <a:solidFill>
                      <a:srgbClr val="000000"/>
                    </a:solidFill>
                    <a:latin typeface="Nimbus Roman No9 L"/>
                  </a:rPr>
                  <a:t>W</a:t>
                </a:r>
                <a:endParaRPr lang="en-CA" altLang="en-US" dirty="0">
                  <a:latin typeface="Corbel" panose="020B0503020204020204" pitchFamily="34" charset="0"/>
                </a:endParaRPr>
              </a:p>
            </p:txBody>
          </p:sp>
          <p:sp>
            <p:nvSpPr>
              <p:cNvPr id="17472" name="Line 64"/>
              <p:cNvSpPr>
                <a:spLocks noChangeShapeType="1"/>
              </p:cNvSpPr>
              <p:nvPr/>
            </p:nvSpPr>
            <p:spPr bwMode="auto">
              <a:xfrm flipH="1">
                <a:off x="6500813" y="4006735"/>
                <a:ext cx="109536" cy="1587"/>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67" name="Rectangle 65"/>
              <p:cNvSpPr>
                <a:spLocks noChangeArrowheads="1"/>
              </p:cNvSpPr>
              <p:nvPr/>
            </p:nvSpPr>
            <p:spPr bwMode="auto">
              <a:xfrm>
                <a:off x="3549753" y="2113338"/>
                <a:ext cx="736468" cy="1069744"/>
              </a:xfrm>
              <a:prstGeom prst="rect">
                <a:avLst/>
              </a:prstGeom>
              <a:noFill/>
              <a:ln w="19050">
                <a:solidFill>
                  <a:schemeClr val="accent1">
                    <a:lumMod val="75000"/>
                  </a:schemeClr>
                </a:solidFill>
                <a:miter lim="800000"/>
                <a:headEnd/>
                <a:tailEnd/>
              </a:ln>
            </p:spPr>
            <p:txBody>
              <a:bodyPr/>
              <a:lstStyle/>
              <a:p>
                <a:pPr fontAlgn="auto">
                  <a:spcBef>
                    <a:spcPts val="0"/>
                  </a:spcBef>
                  <a:spcAft>
                    <a:spcPts val="0"/>
                  </a:spcAft>
                  <a:defRPr/>
                </a:pPr>
                <a:endParaRPr lang="en-US" dirty="0">
                  <a:latin typeface="+mn-lt"/>
                </a:endParaRPr>
              </a:p>
            </p:txBody>
          </p:sp>
          <p:sp>
            <p:nvSpPr>
              <p:cNvPr id="68" name="Rectangle 66"/>
              <p:cNvSpPr>
                <a:spLocks noChangeArrowheads="1"/>
              </p:cNvSpPr>
              <p:nvPr/>
            </p:nvSpPr>
            <p:spPr bwMode="auto">
              <a:xfrm>
                <a:off x="4821833" y="3717117"/>
                <a:ext cx="1242128" cy="535709"/>
              </a:xfrm>
              <a:prstGeom prst="rect">
                <a:avLst/>
              </a:prstGeom>
              <a:noFill/>
              <a:ln w="19050">
                <a:solidFill>
                  <a:schemeClr val="accent1">
                    <a:lumMod val="75000"/>
                  </a:schemeClr>
                </a:solidFill>
                <a:miter lim="800000"/>
                <a:headEnd/>
                <a:tailEnd/>
              </a:ln>
            </p:spPr>
            <p:txBody>
              <a:bodyPr/>
              <a:lstStyle/>
              <a:p>
                <a:pPr fontAlgn="auto">
                  <a:spcBef>
                    <a:spcPts val="0"/>
                  </a:spcBef>
                  <a:spcAft>
                    <a:spcPts val="0"/>
                  </a:spcAft>
                  <a:defRPr/>
                </a:pPr>
                <a:endParaRPr lang="en-US" dirty="0">
                  <a:latin typeface="+mn-lt"/>
                </a:endParaRPr>
              </a:p>
            </p:txBody>
          </p:sp>
          <p:sp>
            <p:nvSpPr>
              <p:cNvPr id="69" name="Rectangle 67"/>
              <p:cNvSpPr>
                <a:spLocks noChangeArrowheads="1"/>
              </p:cNvSpPr>
              <p:nvPr/>
            </p:nvSpPr>
            <p:spPr bwMode="auto">
              <a:xfrm>
                <a:off x="4821833" y="4768446"/>
                <a:ext cx="1069463" cy="535709"/>
              </a:xfrm>
              <a:prstGeom prst="rect">
                <a:avLst/>
              </a:prstGeom>
              <a:noFill/>
              <a:ln w="19050">
                <a:solidFill>
                  <a:schemeClr val="accent1">
                    <a:lumMod val="75000"/>
                  </a:schemeClr>
                </a:solidFill>
                <a:miter lim="800000"/>
                <a:headEnd/>
                <a:tailEnd/>
              </a:ln>
            </p:spPr>
            <p:txBody>
              <a:bodyPr/>
              <a:lstStyle/>
              <a:p>
                <a:pPr fontAlgn="auto">
                  <a:spcBef>
                    <a:spcPts val="0"/>
                  </a:spcBef>
                  <a:spcAft>
                    <a:spcPts val="0"/>
                  </a:spcAft>
                  <a:defRPr/>
                </a:pPr>
                <a:endParaRPr lang="en-US" dirty="0">
                  <a:latin typeface="+mn-lt"/>
                </a:endParaRPr>
              </a:p>
            </p:txBody>
          </p:sp>
          <p:sp>
            <p:nvSpPr>
              <p:cNvPr id="70" name="Rectangle 68"/>
              <p:cNvSpPr>
                <a:spLocks noChangeArrowheads="1"/>
              </p:cNvSpPr>
              <p:nvPr/>
            </p:nvSpPr>
            <p:spPr bwMode="auto">
              <a:xfrm>
                <a:off x="4710834" y="2021263"/>
                <a:ext cx="1272081" cy="1272309"/>
              </a:xfrm>
              <a:prstGeom prst="rect">
                <a:avLst/>
              </a:prstGeom>
              <a:noFill/>
              <a:ln w="19050">
                <a:solidFill>
                  <a:schemeClr val="accent1">
                    <a:lumMod val="75000"/>
                  </a:schemeClr>
                </a:solidFill>
                <a:miter lim="800000"/>
                <a:headEnd/>
                <a:tailEnd/>
              </a:ln>
            </p:spPr>
            <p:txBody>
              <a:bodyPr/>
              <a:lstStyle/>
              <a:p>
                <a:pPr fontAlgn="auto">
                  <a:spcBef>
                    <a:spcPts val="0"/>
                  </a:spcBef>
                  <a:spcAft>
                    <a:spcPts val="0"/>
                  </a:spcAft>
                  <a:defRPr/>
                </a:pPr>
                <a:endParaRPr lang="en-US" dirty="0">
                  <a:latin typeface="+mn-lt"/>
                </a:endParaRPr>
              </a:p>
            </p:txBody>
          </p:sp>
          <p:sp>
            <p:nvSpPr>
              <p:cNvPr id="71" name="Rectangle 69"/>
              <p:cNvSpPr>
                <a:spLocks noChangeArrowheads="1"/>
              </p:cNvSpPr>
              <p:nvPr/>
            </p:nvSpPr>
            <p:spPr bwMode="auto">
              <a:xfrm>
                <a:off x="2369290" y="2279073"/>
                <a:ext cx="754087" cy="736600"/>
              </a:xfrm>
              <a:prstGeom prst="rect">
                <a:avLst/>
              </a:prstGeom>
              <a:noFill/>
              <a:ln w="19050">
                <a:solidFill>
                  <a:schemeClr val="accent1">
                    <a:lumMod val="75000"/>
                  </a:schemeClr>
                </a:solidFill>
                <a:miter lim="800000"/>
                <a:headEnd/>
                <a:tailEnd/>
              </a:ln>
            </p:spPr>
            <p:txBody>
              <a:bodyPr/>
              <a:lstStyle/>
              <a:p>
                <a:pPr fontAlgn="auto">
                  <a:spcBef>
                    <a:spcPts val="0"/>
                  </a:spcBef>
                  <a:spcAft>
                    <a:spcPts val="0"/>
                  </a:spcAft>
                  <a:defRPr/>
                </a:pPr>
                <a:endParaRPr lang="en-US" dirty="0">
                  <a:latin typeface="+mn-lt"/>
                </a:endParaRPr>
              </a:p>
            </p:txBody>
          </p:sp>
          <p:sp>
            <p:nvSpPr>
              <p:cNvPr id="72" name="Rectangle 70"/>
              <p:cNvSpPr>
                <a:spLocks noChangeArrowheads="1"/>
              </p:cNvSpPr>
              <p:nvPr/>
            </p:nvSpPr>
            <p:spPr bwMode="auto">
              <a:xfrm>
                <a:off x="2369290" y="4676371"/>
                <a:ext cx="754087" cy="738275"/>
              </a:xfrm>
              <a:prstGeom prst="rect">
                <a:avLst/>
              </a:prstGeom>
              <a:noFill/>
              <a:ln w="19050">
                <a:solidFill>
                  <a:schemeClr val="accent1">
                    <a:lumMod val="75000"/>
                  </a:schemeClr>
                </a:solidFill>
                <a:miter lim="800000"/>
                <a:headEnd/>
                <a:tailEnd/>
              </a:ln>
            </p:spPr>
            <p:txBody>
              <a:bodyPr/>
              <a:lstStyle/>
              <a:p>
                <a:pPr fontAlgn="auto">
                  <a:spcBef>
                    <a:spcPts val="0"/>
                  </a:spcBef>
                  <a:spcAft>
                    <a:spcPts val="0"/>
                  </a:spcAft>
                  <a:defRPr/>
                </a:pPr>
                <a:endParaRPr lang="en-US" dirty="0">
                  <a:latin typeface="+mn-lt"/>
                </a:endParaRPr>
              </a:p>
            </p:txBody>
          </p:sp>
          <p:sp>
            <p:nvSpPr>
              <p:cNvPr id="17479" name="Freeform 71"/>
              <p:cNvSpPr>
                <a:spLocks/>
              </p:cNvSpPr>
              <p:nvPr/>
            </p:nvSpPr>
            <p:spPr bwMode="auto">
              <a:xfrm>
                <a:off x="4489450" y="2795588"/>
                <a:ext cx="19050" cy="17462"/>
              </a:xfrm>
              <a:custGeom>
                <a:avLst/>
                <a:gdLst>
                  <a:gd name="T0" fmla="*/ 0 w 1"/>
                  <a:gd name="T1" fmla="*/ 0 h 1"/>
                  <a:gd name="T2" fmla="*/ 0 w 1"/>
                  <a:gd name="T3" fmla="*/ 304921435 h 1"/>
                  <a:gd name="T4" fmla="*/ 362902476 w 1"/>
                  <a:gd name="T5" fmla="*/ 0 h 1"/>
                  <a:gd name="T6" fmla="*/ 0 w 1"/>
                  <a:gd name="T7" fmla="*/ 0 h 1"/>
                  <a:gd name="T8" fmla="*/ 0 w 1"/>
                  <a:gd name="T9" fmla="*/ 0 h 1"/>
                  <a:gd name="T10" fmla="*/ 0 60000 65536"/>
                  <a:gd name="T11" fmla="*/ 0 60000 65536"/>
                  <a:gd name="T12" fmla="*/ 0 60000 65536"/>
                  <a:gd name="T13" fmla="*/ 0 60000 65536"/>
                  <a:gd name="T14" fmla="*/ 0 60000 65536"/>
                  <a:gd name="T15" fmla="*/ 0 w 1"/>
                  <a:gd name="T16" fmla="*/ 0 h 1"/>
                  <a:gd name="T17" fmla="*/ 1 w 1"/>
                  <a:gd name="T18" fmla="*/ 1 h 1"/>
                </a:gdLst>
                <a:ahLst/>
                <a:cxnLst>
                  <a:cxn ang="T10">
                    <a:pos x="T0" y="T1"/>
                  </a:cxn>
                  <a:cxn ang="T11">
                    <a:pos x="T2" y="T3"/>
                  </a:cxn>
                  <a:cxn ang="T12">
                    <a:pos x="T4" y="T5"/>
                  </a:cxn>
                  <a:cxn ang="T13">
                    <a:pos x="T6" y="T7"/>
                  </a:cxn>
                  <a:cxn ang="T14">
                    <a:pos x="T8" y="T9"/>
                  </a:cxn>
                </a:cxnLst>
                <a:rect l="T15" t="T16" r="T17" b="T18"/>
                <a:pathLst>
                  <a:path w="1" h="1">
                    <a:moveTo>
                      <a:pt x="0" y="0"/>
                    </a:moveTo>
                    <a:lnTo>
                      <a:pt x="0" y="1"/>
                    </a:lnTo>
                    <a:lnTo>
                      <a:pt x="1" y="0"/>
                    </a:lnTo>
                    <a:lnTo>
                      <a:pt x="0" y="0"/>
                    </a:lnTo>
                  </a:path>
                </a:pathLst>
              </a:custGeom>
              <a:noFill/>
              <a:ln w="19050">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dirty="0"/>
              </a:p>
            </p:txBody>
          </p:sp>
          <p:sp>
            <p:nvSpPr>
              <p:cNvPr id="17480" name="Freeform 72"/>
              <p:cNvSpPr>
                <a:spLocks/>
              </p:cNvSpPr>
              <p:nvPr/>
            </p:nvSpPr>
            <p:spPr bwMode="auto">
              <a:xfrm>
                <a:off x="4489450" y="2703513"/>
                <a:ext cx="19050" cy="17462"/>
              </a:xfrm>
              <a:custGeom>
                <a:avLst/>
                <a:gdLst>
                  <a:gd name="T0" fmla="*/ 0 w 1"/>
                  <a:gd name="T1" fmla="*/ 0 h 1"/>
                  <a:gd name="T2" fmla="*/ 0 w 1"/>
                  <a:gd name="T3" fmla="*/ 304921435 h 1"/>
                  <a:gd name="T4" fmla="*/ 362902476 w 1"/>
                  <a:gd name="T5" fmla="*/ 0 h 1"/>
                  <a:gd name="T6" fmla="*/ 0 w 1"/>
                  <a:gd name="T7" fmla="*/ 0 h 1"/>
                  <a:gd name="T8" fmla="*/ 0 w 1"/>
                  <a:gd name="T9" fmla="*/ 0 h 1"/>
                  <a:gd name="T10" fmla="*/ 0 60000 65536"/>
                  <a:gd name="T11" fmla="*/ 0 60000 65536"/>
                  <a:gd name="T12" fmla="*/ 0 60000 65536"/>
                  <a:gd name="T13" fmla="*/ 0 60000 65536"/>
                  <a:gd name="T14" fmla="*/ 0 60000 65536"/>
                  <a:gd name="T15" fmla="*/ 0 w 1"/>
                  <a:gd name="T16" fmla="*/ 0 h 1"/>
                  <a:gd name="T17" fmla="*/ 1 w 1"/>
                  <a:gd name="T18" fmla="*/ 1 h 1"/>
                </a:gdLst>
                <a:ahLst/>
                <a:cxnLst>
                  <a:cxn ang="T10">
                    <a:pos x="T0" y="T1"/>
                  </a:cxn>
                  <a:cxn ang="T11">
                    <a:pos x="T2" y="T3"/>
                  </a:cxn>
                  <a:cxn ang="T12">
                    <a:pos x="T4" y="T5"/>
                  </a:cxn>
                  <a:cxn ang="T13">
                    <a:pos x="T6" y="T7"/>
                  </a:cxn>
                  <a:cxn ang="T14">
                    <a:pos x="T8" y="T9"/>
                  </a:cxn>
                </a:cxnLst>
                <a:rect l="T15" t="T16" r="T17" b="T18"/>
                <a:pathLst>
                  <a:path w="1" h="1">
                    <a:moveTo>
                      <a:pt x="0" y="0"/>
                    </a:moveTo>
                    <a:lnTo>
                      <a:pt x="0" y="1"/>
                    </a:lnTo>
                    <a:lnTo>
                      <a:pt x="1" y="0"/>
                    </a:lnTo>
                    <a:lnTo>
                      <a:pt x="0" y="0"/>
                    </a:lnTo>
                  </a:path>
                </a:pathLst>
              </a:custGeom>
              <a:noFill/>
              <a:ln w="19050">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dirty="0"/>
              </a:p>
            </p:txBody>
          </p:sp>
          <p:sp>
            <p:nvSpPr>
              <p:cNvPr id="17481" name="Freeform 73"/>
              <p:cNvSpPr>
                <a:spLocks/>
              </p:cNvSpPr>
              <p:nvPr/>
            </p:nvSpPr>
            <p:spPr bwMode="auto">
              <a:xfrm>
                <a:off x="4489450" y="2611438"/>
                <a:ext cx="19050" cy="17462"/>
              </a:xfrm>
              <a:custGeom>
                <a:avLst/>
                <a:gdLst>
                  <a:gd name="T0" fmla="*/ 0 w 1"/>
                  <a:gd name="T1" fmla="*/ 0 h 1"/>
                  <a:gd name="T2" fmla="*/ 0 w 1"/>
                  <a:gd name="T3" fmla="*/ 304921435 h 1"/>
                  <a:gd name="T4" fmla="*/ 362902476 w 1"/>
                  <a:gd name="T5" fmla="*/ 0 h 1"/>
                  <a:gd name="T6" fmla="*/ 0 w 1"/>
                  <a:gd name="T7" fmla="*/ 0 h 1"/>
                  <a:gd name="T8" fmla="*/ 0 w 1"/>
                  <a:gd name="T9" fmla="*/ 0 h 1"/>
                  <a:gd name="T10" fmla="*/ 0 60000 65536"/>
                  <a:gd name="T11" fmla="*/ 0 60000 65536"/>
                  <a:gd name="T12" fmla="*/ 0 60000 65536"/>
                  <a:gd name="T13" fmla="*/ 0 60000 65536"/>
                  <a:gd name="T14" fmla="*/ 0 60000 65536"/>
                  <a:gd name="T15" fmla="*/ 0 w 1"/>
                  <a:gd name="T16" fmla="*/ 0 h 1"/>
                  <a:gd name="T17" fmla="*/ 1 w 1"/>
                  <a:gd name="T18" fmla="*/ 1 h 1"/>
                </a:gdLst>
                <a:ahLst/>
                <a:cxnLst>
                  <a:cxn ang="T10">
                    <a:pos x="T0" y="T1"/>
                  </a:cxn>
                  <a:cxn ang="T11">
                    <a:pos x="T2" y="T3"/>
                  </a:cxn>
                  <a:cxn ang="T12">
                    <a:pos x="T4" y="T5"/>
                  </a:cxn>
                  <a:cxn ang="T13">
                    <a:pos x="T6" y="T7"/>
                  </a:cxn>
                  <a:cxn ang="T14">
                    <a:pos x="T8" y="T9"/>
                  </a:cxn>
                </a:cxnLst>
                <a:rect l="T15" t="T16" r="T17" b="T18"/>
                <a:pathLst>
                  <a:path w="1" h="1">
                    <a:moveTo>
                      <a:pt x="0" y="0"/>
                    </a:moveTo>
                    <a:lnTo>
                      <a:pt x="0" y="1"/>
                    </a:lnTo>
                    <a:lnTo>
                      <a:pt x="1" y="0"/>
                    </a:lnTo>
                    <a:lnTo>
                      <a:pt x="0" y="0"/>
                    </a:lnTo>
                  </a:path>
                </a:pathLst>
              </a:custGeom>
              <a:noFill/>
              <a:ln w="19050">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dirty="0"/>
              </a:p>
            </p:txBody>
          </p:sp>
          <p:sp>
            <p:nvSpPr>
              <p:cNvPr id="17482" name="Freeform 74"/>
              <p:cNvSpPr>
                <a:spLocks/>
              </p:cNvSpPr>
              <p:nvPr/>
            </p:nvSpPr>
            <p:spPr bwMode="auto">
              <a:xfrm>
                <a:off x="5503863" y="3514725"/>
                <a:ext cx="19050" cy="19050"/>
              </a:xfrm>
              <a:custGeom>
                <a:avLst/>
                <a:gdLst>
                  <a:gd name="T0" fmla="*/ 0 w 1"/>
                  <a:gd name="T1" fmla="*/ 362902476 h 1"/>
                  <a:gd name="T2" fmla="*/ 362902476 w 1"/>
                  <a:gd name="T3" fmla="*/ 0 h 1"/>
                  <a:gd name="T4" fmla="*/ 0 w 1"/>
                  <a:gd name="T5" fmla="*/ 0 h 1"/>
                  <a:gd name="T6" fmla="*/ 0 w 1"/>
                  <a:gd name="T7" fmla="*/ 0 h 1"/>
                  <a:gd name="T8" fmla="*/ 0 w 1"/>
                  <a:gd name="T9" fmla="*/ 362902476 h 1"/>
                  <a:gd name="T10" fmla="*/ 0 60000 65536"/>
                  <a:gd name="T11" fmla="*/ 0 60000 65536"/>
                  <a:gd name="T12" fmla="*/ 0 60000 65536"/>
                  <a:gd name="T13" fmla="*/ 0 60000 65536"/>
                  <a:gd name="T14" fmla="*/ 0 60000 65536"/>
                  <a:gd name="T15" fmla="*/ 0 w 1"/>
                  <a:gd name="T16" fmla="*/ 0 h 1"/>
                  <a:gd name="T17" fmla="*/ 1 w 1"/>
                  <a:gd name="T18" fmla="*/ 1 h 1"/>
                </a:gdLst>
                <a:ahLst/>
                <a:cxnLst>
                  <a:cxn ang="T10">
                    <a:pos x="T0" y="T1"/>
                  </a:cxn>
                  <a:cxn ang="T11">
                    <a:pos x="T2" y="T3"/>
                  </a:cxn>
                  <a:cxn ang="T12">
                    <a:pos x="T4" y="T5"/>
                  </a:cxn>
                  <a:cxn ang="T13">
                    <a:pos x="T6" y="T7"/>
                  </a:cxn>
                  <a:cxn ang="T14">
                    <a:pos x="T8" y="T9"/>
                  </a:cxn>
                </a:cxnLst>
                <a:rect l="T15" t="T16" r="T17" b="T18"/>
                <a:pathLst>
                  <a:path w="1" h="1">
                    <a:moveTo>
                      <a:pt x="0" y="1"/>
                    </a:moveTo>
                    <a:lnTo>
                      <a:pt x="1" y="0"/>
                    </a:lnTo>
                    <a:lnTo>
                      <a:pt x="0" y="0"/>
                    </a:lnTo>
                    <a:lnTo>
                      <a:pt x="0" y="1"/>
                    </a:lnTo>
                  </a:path>
                </a:pathLst>
              </a:custGeom>
              <a:noFill/>
              <a:ln w="19050">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dirty="0"/>
              </a:p>
            </p:txBody>
          </p:sp>
          <p:sp>
            <p:nvSpPr>
              <p:cNvPr id="17483" name="Freeform 75"/>
              <p:cNvSpPr>
                <a:spLocks/>
              </p:cNvSpPr>
              <p:nvPr/>
            </p:nvSpPr>
            <p:spPr bwMode="auto">
              <a:xfrm>
                <a:off x="5392738" y="3514725"/>
                <a:ext cx="19050" cy="19050"/>
              </a:xfrm>
              <a:custGeom>
                <a:avLst/>
                <a:gdLst>
                  <a:gd name="T0" fmla="*/ 0 w 1"/>
                  <a:gd name="T1" fmla="*/ 362902476 h 1"/>
                  <a:gd name="T2" fmla="*/ 362902476 w 1"/>
                  <a:gd name="T3" fmla="*/ 0 h 1"/>
                  <a:gd name="T4" fmla="*/ 0 w 1"/>
                  <a:gd name="T5" fmla="*/ 0 h 1"/>
                  <a:gd name="T6" fmla="*/ 0 w 1"/>
                  <a:gd name="T7" fmla="*/ 0 h 1"/>
                  <a:gd name="T8" fmla="*/ 0 w 1"/>
                  <a:gd name="T9" fmla="*/ 362902476 h 1"/>
                  <a:gd name="T10" fmla="*/ 0 60000 65536"/>
                  <a:gd name="T11" fmla="*/ 0 60000 65536"/>
                  <a:gd name="T12" fmla="*/ 0 60000 65536"/>
                  <a:gd name="T13" fmla="*/ 0 60000 65536"/>
                  <a:gd name="T14" fmla="*/ 0 60000 65536"/>
                  <a:gd name="T15" fmla="*/ 0 w 1"/>
                  <a:gd name="T16" fmla="*/ 0 h 1"/>
                  <a:gd name="T17" fmla="*/ 1 w 1"/>
                  <a:gd name="T18" fmla="*/ 1 h 1"/>
                </a:gdLst>
                <a:ahLst/>
                <a:cxnLst>
                  <a:cxn ang="T10">
                    <a:pos x="T0" y="T1"/>
                  </a:cxn>
                  <a:cxn ang="T11">
                    <a:pos x="T2" y="T3"/>
                  </a:cxn>
                  <a:cxn ang="T12">
                    <a:pos x="T4" y="T5"/>
                  </a:cxn>
                  <a:cxn ang="T13">
                    <a:pos x="T6" y="T7"/>
                  </a:cxn>
                  <a:cxn ang="T14">
                    <a:pos x="T8" y="T9"/>
                  </a:cxn>
                </a:cxnLst>
                <a:rect l="T15" t="T16" r="T17" b="T18"/>
                <a:pathLst>
                  <a:path w="1" h="1">
                    <a:moveTo>
                      <a:pt x="0" y="1"/>
                    </a:moveTo>
                    <a:lnTo>
                      <a:pt x="1" y="0"/>
                    </a:lnTo>
                    <a:lnTo>
                      <a:pt x="0" y="0"/>
                    </a:lnTo>
                    <a:lnTo>
                      <a:pt x="0" y="1"/>
                    </a:lnTo>
                  </a:path>
                </a:pathLst>
              </a:custGeom>
              <a:noFill/>
              <a:ln w="19050">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dirty="0"/>
              </a:p>
            </p:txBody>
          </p:sp>
          <p:sp>
            <p:nvSpPr>
              <p:cNvPr id="17484" name="Freeform 76"/>
              <p:cNvSpPr>
                <a:spLocks/>
              </p:cNvSpPr>
              <p:nvPr/>
            </p:nvSpPr>
            <p:spPr bwMode="auto">
              <a:xfrm>
                <a:off x="5300663" y="3514725"/>
                <a:ext cx="19050" cy="19050"/>
              </a:xfrm>
              <a:custGeom>
                <a:avLst/>
                <a:gdLst>
                  <a:gd name="T0" fmla="*/ 0 w 1"/>
                  <a:gd name="T1" fmla="*/ 362902476 h 1"/>
                  <a:gd name="T2" fmla="*/ 362902476 w 1"/>
                  <a:gd name="T3" fmla="*/ 0 h 1"/>
                  <a:gd name="T4" fmla="*/ 0 w 1"/>
                  <a:gd name="T5" fmla="*/ 0 h 1"/>
                  <a:gd name="T6" fmla="*/ 0 w 1"/>
                  <a:gd name="T7" fmla="*/ 0 h 1"/>
                  <a:gd name="T8" fmla="*/ 0 w 1"/>
                  <a:gd name="T9" fmla="*/ 362902476 h 1"/>
                  <a:gd name="T10" fmla="*/ 0 60000 65536"/>
                  <a:gd name="T11" fmla="*/ 0 60000 65536"/>
                  <a:gd name="T12" fmla="*/ 0 60000 65536"/>
                  <a:gd name="T13" fmla="*/ 0 60000 65536"/>
                  <a:gd name="T14" fmla="*/ 0 60000 65536"/>
                  <a:gd name="T15" fmla="*/ 0 w 1"/>
                  <a:gd name="T16" fmla="*/ 0 h 1"/>
                  <a:gd name="T17" fmla="*/ 1 w 1"/>
                  <a:gd name="T18" fmla="*/ 1 h 1"/>
                </a:gdLst>
                <a:ahLst/>
                <a:cxnLst>
                  <a:cxn ang="T10">
                    <a:pos x="T0" y="T1"/>
                  </a:cxn>
                  <a:cxn ang="T11">
                    <a:pos x="T2" y="T3"/>
                  </a:cxn>
                  <a:cxn ang="T12">
                    <a:pos x="T4" y="T5"/>
                  </a:cxn>
                  <a:cxn ang="T13">
                    <a:pos x="T6" y="T7"/>
                  </a:cxn>
                  <a:cxn ang="T14">
                    <a:pos x="T8" y="T9"/>
                  </a:cxn>
                </a:cxnLst>
                <a:rect l="T15" t="T16" r="T17" b="T18"/>
                <a:pathLst>
                  <a:path w="1" h="1">
                    <a:moveTo>
                      <a:pt x="0" y="1"/>
                    </a:moveTo>
                    <a:lnTo>
                      <a:pt x="1" y="0"/>
                    </a:lnTo>
                    <a:lnTo>
                      <a:pt x="0" y="0"/>
                    </a:lnTo>
                    <a:lnTo>
                      <a:pt x="0" y="1"/>
                    </a:lnTo>
                  </a:path>
                </a:pathLst>
              </a:custGeom>
              <a:noFill/>
              <a:ln w="19050">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dirty="0"/>
              </a:p>
            </p:txBody>
          </p:sp>
          <p:sp>
            <p:nvSpPr>
              <p:cNvPr id="17485" name="Freeform 77"/>
              <p:cNvSpPr>
                <a:spLocks/>
              </p:cNvSpPr>
              <p:nvPr/>
            </p:nvSpPr>
            <p:spPr bwMode="auto">
              <a:xfrm>
                <a:off x="5503863" y="4510088"/>
                <a:ext cx="19050" cy="19050"/>
              </a:xfrm>
              <a:custGeom>
                <a:avLst/>
                <a:gdLst>
                  <a:gd name="T0" fmla="*/ 0 w 1"/>
                  <a:gd name="T1" fmla="*/ 362902476 h 1"/>
                  <a:gd name="T2" fmla="*/ 362902476 w 1"/>
                  <a:gd name="T3" fmla="*/ 0 h 1"/>
                  <a:gd name="T4" fmla="*/ 0 w 1"/>
                  <a:gd name="T5" fmla="*/ 0 h 1"/>
                  <a:gd name="T6" fmla="*/ 0 w 1"/>
                  <a:gd name="T7" fmla="*/ 0 h 1"/>
                  <a:gd name="T8" fmla="*/ 0 w 1"/>
                  <a:gd name="T9" fmla="*/ 362902476 h 1"/>
                  <a:gd name="T10" fmla="*/ 0 60000 65536"/>
                  <a:gd name="T11" fmla="*/ 0 60000 65536"/>
                  <a:gd name="T12" fmla="*/ 0 60000 65536"/>
                  <a:gd name="T13" fmla="*/ 0 60000 65536"/>
                  <a:gd name="T14" fmla="*/ 0 60000 65536"/>
                  <a:gd name="T15" fmla="*/ 0 w 1"/>
                  <a:gd name="T16" fmla="*/ 0 h 1"/>
                  <a:gd name="T17" fmla="*/ 1 w 1"/>
                  <a:gd name="T18" fmla="*/ 1 h 1"/>
                </a:gdLst>
                <a:ahLst/>
                <a:cxnLst>
                  <a:cxn ang="T10">
                    <a:pos x="T0" y="T1"/>
                  </a:cxn>
                  <a:cxn ang="T11">
                    <a:pos x="T2" y="T3"/>
                  </a:cxn>
                  <a:cxn ang="T12">
                    <a:pos x="T4" y="T5"/>
                  </a:cxn>
                  <a:cxn ang="T13">
                    <a:pos x="T6" y="T7"/>
                  </a:cxn>
                  <a:cxn ang="T14">
                    <a:pos x="T8" y="T9"/>
                  </a:cxn>
                </a:cxnLst>
                <a:rect l="T15" t="T16" r="T17" b="T18"/>
                <a:pathLst>
                  <a:path w="1" h="1">
                    <a:moveTo>
                      <a:pt x="0" y="1"/>
                    </a:moveTo>
                    <a:lnTo>
                      <a:pt x="1" y="0"/>
                    </a:lnTo>
                    <a:lnTo>
                      <a:pt x="0" y="0"/>
                    </a:lnTo>
                    <a:lnTo>
                      <a:pt x="0" y="1"/>
                    </a:lnTo>
                  </a:path>
                </a:pathLst>
              </a:custGeom>
              <a:noFill/>
              <a:ln w="19050">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dirty="0"/>
              </a:p>
            </p:txBody>
          </p:sp>
          <p:sp>
            <p:nvSpPr>
              <p:cNvPr id="17486" name="Freeform 78"/>
              <p:cNvSpPr>
                <a:spLocks/>
              </p:cNvSpPr>
              <p:nvPr/>
            </p:nvSpPr>
            <p:spPr bwMode="auto">
              <a:xfrm>
                <a:off x="5392738" y="4510088"/>
                <a:ext cx="19050" cy="19050"/>
              </a:xfrm>
              <a:custGeom>
                <a:avLst/>
                <a:gdLst>
                  <a:gd name="T0" fmla="*/ 0 w 1"/>
                  <a:gd name="T1" fmla="*/ 362902476 h 1"/>
                  <a:gd name="T2" fmla="*/ 362902476 w 1"/>
                  <a:gd name="T3" fmla="*/ 0 h 1"/>
                  <a:gd name="T4" fmla="*/ 0 w 1"/>
                  <a:gd name="T5" fmla="*/ 0 h 1"/>
                  <a:gd name="T6" fmla="*/ 0 w 1"/>
                  <a:gd name="T7" fmla="*/ 0 h 1"/>
                  <a:gd name="T8" fmla="*/ 0 w 1"/>
                  <a:gd name="T9" fmla="*/ 362902476 h 1"/>
                  <a:gd name="T10" fmla="*/ 0 60000 65536"/>
                  <a:gd name="T11" fmla="*/ 0 60000 65536"/>
                  <a:gd name="T12" fmla="*/ 0 60000 65536"/>
                  <a:gd name="T13" fmla="*/ 0 60000 65536"/>
                  <a:gd name="T14" fmla="*/ 0 60000 65536"/>
                  <a:gd name="T15" fmla="*/ 0 w 1"/>
                  <a:gd name="T16" fmla="*/ 0 h 1"/>
                  <a:gd name="T17" fmla="*/ 1 w 1"/>
                  <a:gd name="T18" fmla="*/ 1 h 1"/>
                </a:gdLst>
                <a:ahLst/>
                <a:cxnLst>
                  <a:cxn ang="T10">
                    <a:pos x="T0" y="T1"/>
                  </a:cxn>
                  <a:cxn ang="T11">
                    <a:pos x="T2" y="T3"/>
                  </a:cxn>
                  <a:cxn ang="T12">
                    <a:pos x="T4" y="T5"/>
                  </a:cxn>
                  <a:cxn ang="T13">
                    <a:pos x="T6" y="T7"/>
                  </a:cxn>
                  <a:cxn ang="T14">
                    <a:pos x="T8" y="T9"/>
                  </a:cxn>
                </a:cxnLst>
                <a:rect l="T15" t="T16" r="T17" b="T18"/>
                <a:pathLst>
                  <a:path w="1" h="1">
                    <a:moveTo>
                      <a:pt x="0" y="1"/>
                    </a:moveTo>
                    <a:lnTo>
                      <a:pt x="1" y="0"/>
                    </a:lnTo>
                    <a:lnTo>
                      <a:pt x="0" y="0"/>
                    </a:lnTo>
                    <a:lnTo>
                      <a:pt x="0" y="1"/>
                    </a:lnTo>
                  </a:path>
                </a:pathLst>
              </a:custGeom>
              <a:noFill/>
              <a:ln w="19050">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dirty="0"/>
              </a:p>
            </p:txBody>
          </p:sp>
          <p:sp>
            <p:nvSpPr>
              <p:cNvPr id="17487" name="Freeform 79"/>
              <p:cNvSpPr>
                <a:spLocks/>
              </p:cNvSpPr>
              <p:nvPr/>
            </p:nvSpPr>
            <p:spPr bwMode="auto">
              <a:xfrm>
                <a:off x="5300663" y="4510088"/>
                <a:ext cx="19050" cy="19050"/>
              </a:xfrm>
              <a:custGeom>
                <a:avLst/>
                <a:gdLst>
                  <a:gd name="T0" fmla="*/ 0 w 1"/>
                  <a:gd name="T1" fmla="*/ 362902476 h 1"/>
                  <a:gd name="T2" fmla="*/ 362902476 w 1"/>
                  <a:gd name="T3" fmla="*/ 0 h 1"/>
                  <a:gd name="T4" fmla="*/ 0 w 1"/>
                  <a:gd name="T5" fmla="*/ 0 h 1"/>
                  <a:gd name="T6" fmla="*/ 0 w 1"/>
                  <a:gd name="T7" fmla="*/ 0 h 1"/>
                  <a:gd name="T8" fmla="*/ 0 w 1"/>
                  <a:gd name="T9" fmla="*/ 362902476 h 1"/>
                  <a:gd name="T10" fmla="*/ 0 60000 65536"/>
                  <a:gd name="T11" fmla="*/ 0 60000 65536"/>
                  <a:gd name="T12" fmla="*/ 0 60000 65536"/>
                  <a:gd name="T13" fmla="*/ 0 60000 65536"/>
                  <a:gd name="T14" fmla="*/ 0 60000 65536"/>
                  <a:gd name="T15" fmla="*/ 0 w 1"/>
                  <a:gd name="T16" fmla="*/ 0 h 1"/>
                  <a:gd name="T17" fmla="*/ 1 w 1"/>
                  <a:gd name="T18" fmla="*/ 1 h 1"/>
                </a:gdLst>
                <a:ahLst/>
                <a:cxnLst>
                  <a:cxn ang="T10">
                    <a:pos x="T0" y="T1"/>
                  </a:cxn>
                  <a:cxn ang="T11">
                    <a:pos x="T2" y="T3"/>
                  </a:cxn>
                  <a:cxn ang="T12">
                    <a:pos x="T4" y="T5"/>
                  </a:cxn>
                  <a:cxn ang="T13">
                    <a:pos x="T6" y="T7"/>
                  </a:cxn>
                  <a:cxn ang="T14">
                    <a:pos x="T8" y="T9"/>
                  </a:cxn>
                </a:cxnLst>
                <a:rect l="T15" t="T16" r="T17" b="T18"/>
                <a:pathLst>
                  <a:path w="1" h="1">
                    <a:moveTo>
                      <a:pt x="0" y="1"/>
                    </a:moveTo>
                    <a:lnTo>
                      <a:pt x="1" y="0"/>
                    </a:lnTo>
                    <a:lnTo>
                      <a:pt x="0" y="0"/>
                    </a:lnTo>
                    <a:lnTo>
                      <a:pt x="0" y="1"/>
                    </a:lnTo>
                  </a:path>
                </a:pathLst>
              </a:custGeom>
              <a:noFill/>
              <a:ln w="19050">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dirty="0"/>
              </a:p>
            </p:txBody>
          </p:sp>
          <p:sp>
            <p:nvSpPr>
              <p:cNvPr id="17488" name="Freeform 80"/>
              <p:cNvSpPr>
                <a:spLocks/>
              </p:cNvSpPr>
              <p:nvPr/>
            </p:nvSpPr>
            <p:spPr bwMode="auto">
              <a:xfrm>
                <a:off x="5448300" y="5524500"/>
                <a:ext cx="19050" cy="19050"/>
              </a:xfrm>
              <a:custGeom>
                <a:avLst/>
                <a:gdLst>
                  <a:gd name="T0" fmla="*/ 0 w 1"/>
                  <a:gd name="T1" fmla="*/ 362902476 h 1"/>
                  <a:gd name="T2" fmla="*/ 362902476 w 1"/>
                  <a:gd name="T3" fmla="*/ 0 h 1"/>
                  <a:gd name="T4" fmla="*/ 0 w 1"/>
                  <a:gd name="T5" fmla="*/ 0 h 1"/>
                  <a:gd name="T6" fmla="*/ 0 w 1"/>
                  <a:gd name="T7" fmla="*/ 0 h 1"/>
                  <a:gd name="T8" fmla="*/ 0 w 1"/>
                  <a:gd name="T9" fmla="*/ 362902476 h 1"/>
                  <a:gd name="T10" fmla="*/ 0 60000 65536"/>
                  <a:gd name="T11" fmla="*/ 0 60000 65536"/>
                  <a:gd name="T12" fmla="*/ 0 60000 65536"/>
                  <a:gd name="T13" fmla="*/ 0 60000 65536"/>
                  <a:gd name="T14" fmla="*/ 0 60000 65536"/>
                  <a:gd name="T15" fmla="*/ 0 w 1"/>
                  <a:gd name="T16" fmla="*/ 0 h 1"/>
                  <a:gd name="T17" fmla="*/ 1 w 1"/>
                  <a:gd name="T18" fmla="*/ 1 h 1"/>
                </a:gdLst>
                <a:ahLst/>
                <a:cxnLst>
                  <a:cxn ang="T10">
                    <a:pos x="T0" y="T1"/>
                  </a:cxn>
                  <a:cxn ang="T11">
                    <a:pos x="T2" y="T3"/>
                  </a:cxn>
                  <a:cxn ang="T12">
                    <a:pos x="T4" y="T5"/>
                  </a:cxn>
                  <a:cxn ang="T13">
                    <a:pos x="T6" y="T7"/>
                  </a:cxn>
                  <a:cxn ang="T14">
                    <a:pos x="T8" y="T9"/>
                  </a:cxn>
                </a:cxnLst>
                <a:rect l="T15" t="T16" r="T17" b="T18"/>
                <a:pathLst>
                  <a:path w="1" h="1">
                    <a:moveTo>
                      <a:pt x="0" y="1"/>
                    </a:moveTo>
                    <a:lnTo>
                      <a:pt x="1" y="0"/>
                    </a:lnTo>
                    <a:lnTo>
                      <a:pt x="0" y="0"/>
                    </a:lnTo>
                    <a:lnTo>
                      <a:pt x="0" y="1"/>
                    </a:lnTo>
                  </a:path>
                </a:pathLst>
              </a:custGeom>
              <a:noFill/>
              <a:ln w="19050">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dirty="0"/>
              </a:p>
            </p:txBody>
          </p:sp>
          <p:sp>
            <p:nvSpPr>
              <p:cNvPr id="17489" name="Freeform 81"/>
              <p:cNvSpPr>
                <a:spLocks/>
              </p:cNvSpPr>
              <p:nvPr/>
            </p:nvSpPr>
            <p:spPr bwMode="auto">
              <a:xfrm>
                <a:off x="5348288" y="5524500"/>
                <a:ext cx="17462" cy="19050"/>
              </a:xfrm>
              <a:custGeom>
                <a:avLst/>
                <a:gdLst>
                  <a:gd name="T0" fmla="*/ 0 w 1"/>
                  <a:gd name="T1" fmla="*/ 362902476 h 1"/>
                  <a:gd name="T2" fmla="*/ 304921435 w 1"/>
                  <a:gd name="T3" fmla="*/ 0 h 1"/>
                  <a:gd name="T4" fmla="*/ 0 w 1"/>
                  <a:gd name="T5" fmla="*/ 0 h 1"/>
                  <a:gd name="T6" fmla="*/ 0 w 1"/>
                  <a:gd name="T7" fmla="*/ 0 h 1"/>
                  <a:gd name="T8" fmla="*/ 0 w 1"/>
                  <a:gd name="T9" fmla="*/ 362902476 h 1"/>
                  <a:gd name="T10" fmla="*/ 0 60000 65536"/>
                  <a:gd name="T11" fmla="*/ 0 60000 65536"/>
                  <a:gd name="T12" fmla="*/ 0 60000 65536"/>
                  <a:gd name="T13" fmla="*/ 0 60000 65536"/>
                  <a:gd name="T14" fmla="*/ 0 60000 65536"/>
                  <a:gd name="T15" fmla="*/ 0 w 1"/>
                  <a:gd name="T16" fmla="*/ 0 h 1"/>
                  <a:gd name="T17" fmla="*/ 1 w 1"/>
                  <a:gd name="T18" fmla="*/ 1 h 1"/>
                </a:gdLst>
                <a:ahLst/>
                <a:cxnLst>
                  <a:cxn ang="T10">
                    <a:pos x="T0" y="T1"/>
                  </a:cxn>
                  <a:cxn ang="T11">
                    <a:pos x="T2" y="T3"/>
                  </a:cxn>
                  <a:cxn ang="T12">
                    <a:pos x="T4" y="T5"/>
                  </a:cxn>
                  <a:cxn ang="T13">
                    <a:pos x="T6" y="T7"/>
                  </a:cxn>
                  <a:cxn ang="T14">
                    <a:pos x="T8" y="T9"/>
                  </a:cxn>
                </a:cxnLst>
                <a:rect l="T15" t="T16" r="T17" b="T18"/>
                <a:pathLst>
                  <a:path w="1" h="1">
                    <a:moveTo>
                      <a:pt x="0" y="1"/>
                    </a:moveTo>
                    <a:lnTo>
                      <a:pt x="1" y="0"/>
                    </a:lnTo>
                    <a:lnTo>
                      <a:pt x="0" y="0"/>
                    </a:lnTo>
                    <a:lnTo>
                      <a:pt x="0" y="1"/>
                    </a:lnTo>
                  </a:path>
                </a:pathLst>
              </a:custGeom>
              <a:noFill/>
              <a:ln w="19050">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dirty="0"/>
              </a:p>
            </p:txBody>
          </p:sp>
          <p:sp>
            <p:nvSpPr>
              <p:cNvPr id="17490" name="Freeform 82"/>
              <p:cNvSpPr>
                <a:spLocks/>
              </p:cNvSpPr>
              <p:nvPr/>
            </p:nvSpPr>
            <p:spPr bwMode="auto">
              <a:xfrm>
                <a:off x="5246688" y="5524500"/>
                <a:ext cx="17462" cy="19050"/>
              </a:xfrm>
              <a:custGeom>
                <a:avLst/>
                <a:gdLst>
                  <a:gd name="T0" fmla="*/ 0 w 1"/>
                  <a:gd name="T1" fmla="*/ 362902476 h 1"/>
                  <a:gd name="T2" fmla="*/ 304921435 w 1"/>
                  <a:gd name="T3" fmla="*/ 0 h 1"/>
                  <a:gd name="T4" fmla="*/ 0 w 1"/>
                  <a:gd name="T5" fmla="*/ 0 h 1"/>
                  <a:gd name="T6" fmla="*/ 0 w 1"/>
                  <a:gd name="T7" fmla="*/ 0 h 1"/>
                  <a:gd name="T8" fmla="*/ 0 w 1"/>
                  <a:gd name="T9" fmla="*/ 362902476 h 1"/>
                  <a:gd name="T10" fmla="*/ 0 60000 65536"/>
                  <a:gd name="T11" fmla="*/ 0 60000 65536"/>
                  <a:gd name="T12" fmla="*/ 0 60000 65536"/>
                  <a:gd name="T13" fmla="*/ 0 60000 65536"/>
                  <a:gd name="T14" fmla="*/ 0 60000 65536"/>
                  <a:gd name="T15" fmla="*/ 0 w 1"/>
                  <a:gd name="T16" fmla="*/ 0 h 1"/>
                  <a:gd name="T17" fmla="*/ 1 w 1"/>
                  <a:gd name="T18" fmla="*/ 1 h 1"/>
                </a:gdLst>
                <a:ahLst/>
                <a:cxnLst>
                  <a:cxn ang="T10">
                    <a:pos x="T0" y="T1"/>
                  </a:cxn>
                  <a:cxn ang="T11">
                    <a:pos x="T2" y="T3"/>
                  </a:cxn>
                  <a:cxn ang="T12">
                    <a:pos x="T4" y="T5"/>
                  </a:cxn>
                  <a:cxn ang="T13">
                    <a:pos x="T6" y="T7"/>
                  </a:cxn>
                  <a:cxn ang="T14">
                    <a:pos x="T8" y="T9"/>
                  </a:cxn>
                </a:cxnLst>
                <a:rect l="T15" t="T16" r="T17" b="T18"/>
                <a:pathLst>
                  <a:path w="1" h="1">
                    <a:moveTo>
                      <a:pt x="0" y="1"/>
                    </a:moveTo>
                    <a:lnTo>
                      <a:pt x="1" y="0"/>
                    </a:lnTo>
                    <a:lnTo>
                      <a:pt x="0" y="0"/>
                    </a:lnTo>
                    <a:lnTo>
                      <a:pt x="0" y="1"/>
                    </a:lnTo>
                  </a:path>
                </a:pathLst>
              </a:custGeom>
              <a:noFill/>
              <a:ln w="19050">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dirty="0"/>
              </a:p>
            </p:txBody>
          </p:sp>
          <p:sp>
            <p:nvSpPr>
              <p:cNvPr id="17491" name="Rectangle 83"/>
              <p:cNvSpPr>
                <a:spLocks noChangeArrowheads="1"/>
              </p:cNvSpPr>
              <p:nvPr/>
            </p:nvSpPr>
            <p:spPr bwMode="auto">
              <a:xfrm>
                <a:off x="228600" y="3716338"/>
                <a:ext cx="220663" cy="368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300" dirty="0">
                    <a:solidFill>
                      <a:srgbClr val="000000"/>
                    </a:solidFill>
                    <a:latin typeface="Nimbus Roman No9 L"/>
                  </a:rPr>
                  <a:t>A</a:t>
                </a:r>
                <a:endParaRPr lang="en-CA" altLang="en-US" dirty="0">
                  <a:latin typeface="Corbel" panose="020B0503020204020204" pitchFamily="34" charset="0"/>
                </a:endParaRPr>
              </a:p>
            </p:txBody>
          </p:sp>
          <p:sp>
            <p:nvSpPr>
              <p:cNvPr id="17492" name="Rectangle 84"/>
              <p:cNvSpPr>
                <a:spLocks noChangeArrowheads="1"/>
              </p:cNvSpPr>
              <p:nvPr/>
            </p:nvSpPr>
            <p:spPr bwMode="auto">
              <a:xfrm>
                <a:off x="339725" y="3810000"/>
                <a:ext cx="258763" cy="2206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000" dirty="0">
                    <a:solidFill>
                      <a:srgbClr val="000000"/>
                    </a:solidFill>
                    <a:latin typeface="Nimbus Roman No9 L"/>
                  </a:rPr>
                  <a:t>20</a:t>
                </a:r>
                <a:endParaRPr lang="en-CA" altLang="en-US" dirty="0">
                  <a:latin typeface="Corbel" panose="020B0503020204020204" pitchFamily="34" charset="0"/>
                </a:endParaRPr>
              </a:p>
            </p:txBody>
          </p:sp>
          <p:sp>
            <p:nvSpPr>
              <p:cNvPr id="17493" name="Rectangle 85"/>
              <p:cNvSpPr>
                <a:spLocks noChangeArrowheads="1"/>
              </p:cNvSpPr>
              <p:nvPr/>
            </p:nvSpPr>
            <p:spPr bwMode="auto">
              <a:xfrm>
                <a:off x="596900" y="3810000"/>
                <a:ext cx="166688" cy="2206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000" dirty="0">
                    <a:solidFill>
                      <a:srgbClr val="000000"/>
                    </a:solidFill>
                    <a:latin typeface="Nimbus Roman No9 L"/>
                  </a:rPr>
                  <a:t>9</a:t>
                </a:r>
                <a:endParaRPr lang="en-CA" altLang="en-US" dirty="0">
                  <a:latin typeface="Corbel" panose="020B0503020204020204" pitchFamily="34" charset="0"/>
                </a:endParaRPr>
              </a:p>
            </p:txBody>
          </p:sp>
          <p:sp>
            <p:nvSpPr>
              <p:cNvPr id="17494" name="Rectangle 86"/>
              <p:cNvSpPr>
                <a:spLocks noChangeArrowheads="1"/>
              </p:cNvSpPr>
              <p:nvPr/>
            </p:nvSpPr>
            <p:spPr bwMode="auto">
              <a:xfrm>
                <a:off x="504825" y="3810000"/>
                <a:ext cx="128588" cy="2206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000" dirty="0">
                    <a:solidFill>
                      <a:srgbClr val="000000"/>
                    </a:solidFill>
                    <a:latin typeface="Nimbus Roman No9 L"/>
                  </a:rPr>
                  <a:t>-</a:t>
                </a:r>
                <a:endParaRPr lang="en-CA" altLang="en-US" dirty="0">
                  <a:latin typeface="Corbel" panose="020B0503020204020204" pitchFamily="34" charset="0"/>
                </a:endParaRPr>
              </a:p>
            </p:txBody>
          </p:sp>
          <p:sp>
            <p:nvSpPr>
              <p:cNvPr id="17495" name="Rectangle 87"/>
              <p:cNvSpPr>
                <a:spLocks noChangeArrowheads="1"/>
              </p:cNvSpPr>
              <p:nvPr/>
            </p:nvSpPr>
            <p:spPr bwMode="auto">
              <a:xfrm>
                <a:off x="782638" y="3716338"/>
                <a:ext cx="220662" cy="368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300" dirty="0">
                    <a:solidFill>
                      <a:srgbClr val="000000"/>
                    </a:solidFill>
                    <a:latin typeface="Nimbus Roman No9 L"/>
                  </a:rPr>
                  <a:t>A</a:t>
                </a:r>
                <a:endParaRPr lang="en-CA" altLang="en-US" dirty="0">
                  <a:latin typeface="Corbel" panose="020B0503020204020204" pitchFamily="34" charset="0"/>
                </a:endParaRPr>
              </a:p>
            </p:txBody>
          </p:sp>
          <p:sp>
            <p:nvSpPr>
              <p:cNvPr id="17496" name="Rectangle 88"/>
              <p:cNvSpPr>
                <a:spLocks noChangeArrowheads="1"/>
              </p:cNvSpPr>
              <p:nvPr/>
            </p:nvSpPr>
            <p:spPr bwMode="auto">
              <a:xfrm>
                <a:off x="911225" y="3810000"/>
                <a:ext cx="166688" cy="2206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000" dirty="0">
                    <a:solidFill>
                      <a:srgbClr val="000000"/>
                    </a:solidFill>
                    <a:latin typeface="Nimbus Roman No9 L"/>
                  </a:rPr>
                  <a:t>8</a:t>
                </a:r>
                <a:endParaRPr lang="en-CA" altLang="en-US" dirty="0">
                  <a:latin typeface="Corbel" panose="020B0503020204020204" pitchFamily="34" charset="0"/>
                </a:endParaRPr>
              </a:p>
            </p:txBody>
          </p:sp>
          <p:sp>
            <p:nvSpPr>
              <p:cNvPr id="17497" name="Rectangle 89"/>
              <p:cNvSpPr>
                <a:spLocks noChangeArrowheads="1"/>
              </p:cNvSpPr>
              <p:nvPr/>
            </p:nvSpPr>
            <p:spPr bwMode="auto">
              <a:xfrm>
                <a:off x="1095375" y="3810000"/>
                <a:ext cx="166688" cy="2206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000" dirty="0">
                    <a:solidFill>
                      <a:srgbClr val="000000"/>
                    </a:solidFill>
                    <a:latin typeface="Nimbus Roman No9 L"/>
                  </a:rPr>
                  <a:t>0</a:t>
                </a:r>
                <a:endParaRPr lang="en-CA" altLang="en-US" dirty="0">
                  <a:latin typeface="Corbel" panose="020B0503020204020204" pitchFamily="34" charset="0"/>
                </a:endParaRPr>
              </a:p>
            </p:txBody>
          </p:sp>
          <p:sp>
            <p:nvSpPr>
              <p:cNvPr id="17498" name="Rectangle 90"/>
              <p:cNvSpPr>
                <a:spLocks noChangeArrowheads="1"/>
              </p:cNvSpPr>
              <p:nvPr/>
            </p:nvSpPr>
            <p:spPr bwMode="auto">
              <a:xfrm>
                <a:off x="1003300" y="3810000"/>
                <a:ext cx="128588" cy="2206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000" dirty="0">
                    <a:solidFill>
                      <a:srgbClr val="000000"/>
                    </a:solidFill>
                    <a:latin typeface="Nimbus Roman No9 L"/>
                  </a:rPr>
                  <a:t>-</a:t>
                </a:r>
                <a:endParaRPr lang="en-CA" altLang="en-US" dirty="0">
                  <a:latin typeface="Corbel" panose="020B0503020204020204" pitchFamily="34" charset="0"/>
                </a:endParaRPr>
              </a:p>
            </p:txBody>
          </p:sp>
          <p:sp>
            <p:nvSpPr>
              <p:cNvPr id="17499" name="Rectangle 91"/>
              <p:cNvSpPr>
                <a:spLocks noChangeArrowheads="1"/>
              </p:cNvSpPr>
              <p:nvPr/>
            </p:nvSpPr>
            <p:spPr bwMode="auto">
              <a:xfrm>
                <a:off x="708025" y="3716338"/>
                <a:ext cx="128588" cy="2587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300" dirty="0">
                    <a:solidFill>
                      <a:srgbClr val="000000"/>
                    </a:solidFill>
                    <a:latin typeface="Symbol" panose="05050102010706020507" pitchFamily="18" charset="2"/>
                  </a:rPr>
                  <a:t>¤</a:t>
                </a:r>
                <a:endParaRPr lang="en-CA" altLang="en-US" dirty="0">
                  <a:latin typeface="Corbel" panose="020B0503020204020204" pitchFamily="34" charset="0"/>
                </a:endParaRPr>
              </a:p>
            </p:txBody>
          </p:sp>
          <p:sp>
            <p:nvSpPr>
              <p:cNvPr id="17500" name="Rectangle 92"/>
              <p:cNvSpPr>
                <a:spLocks noChangeArrowheads="1"/>
              </p:cNvSpPr>
              <p:nvPr/>
            </p:nvSpPr>
            <p:spPr bwMode="auto">
              <a:xfrm>
                <a:off x="5578475" y="5727700"/>
                <a:ext cx="239713" cy="368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300" dirty="0">
                    <a:solidFill>
                      <a:srgbClr val="000000"/>
                    </a:solidFill>
                    <a:latin typeface="Nimbus Roman No9 L"/>
                  </a:rPr>
                  <a:t>D</a:t>
                </a:r>
                <a:endParaRPr lang="en-CA" altLang="en-US" dirty="0">
                  <a:latin typeface="Corbel" panose="020B0503020204020204" pitchFamily="34" charset="0"/>
                </a:endParaRPr>
              </a:p>
            </p:txBody>
          </p:sp>
          <p:sp>
            <p:nvSpPr>
              <p:cNvPr id="17501" name="Rectangle 93"/>
              <p:cNvSpPr>
                <a:spLocks noChangeArrowheads="1"/>
              </p:cNvSpPr>
              <p:nvPr/>
            </p:nvSpPr>
            <p:spPr bwMode="auto">
              <a:xfrm>
                <a:off x="5707063" y="5821363"/>
                <a:ext cx="166687" cy="2206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000" dirty="0">
                    <a:solidFill>
                      <a:srgbClr val="000000"/>
                    </a:solidFill>
                    <a:latin typeface="Nimbus Roman No9 L"/>
                  </a:rPr>
                  <a:t>0</a:t>
                </a:r>
                <a:endParaRPr lang="en-CA" altLang="en-US" dirty="0">
                  <a:latin typeface="Corbel" panose="020B0503020204020204" pitchFamily="34" charset="0"/>
                </a:endParaRPr>
              </a:p>
            </p:txBody>
          </p:sp>
          <p:sp>
            <p:nvSpPr>
              <p:cNvPr id="17502" name="Rectangle 94"/>
              <p:cNvSpPr>
                <a:spLocks noChangeArrowheads="1"/>
              </p:cNvSpPr>
              <p:nvPr/>
            </p:nvSpPr>
            <p:spPr bwMode="auto">
              <a:xfrm>
                <a:off x="4951413" y="5727700"/>
                <a:ext cx="239712" cy="368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300" dirty="0">
                    <a:solidFill>
                      <a:srgbClr val="000000"/>
                    </a:solidFill>
                    <a:latin typeface="Nimbus Roman No9 L"/>
                  </a:rPr>
                  <a:t>D</a:t>
                </a:r>
                <a:endParaRPr lang="en-CA" altLang="en-US" dirty="0">
                  <a:latin typeface="Corbel" panose="020B0503020204020204" pitchFamily="34" charset="0"/>
                </a:endParaRPr>
              </a:p>
            </p:txBody>
          </p:sp>
          <p:sp>
            <p:nvSpPr>
              <p:cNvPr id="17503" name="Rectangle 95"/>
              <p:cNvSpPr>
                <a:spLocks noChangeArrowheads="1"/>
              </p:cNvSpPr>
              <p:nvPr/>
            </p:nvSpPr>
            <p:spPr bwMode="auto">
              <a:xfrm>
                <a:off x="5080000" y="5821363"/>
                <a:ext cx="166688" cy="2206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000" dirty="0">
                    <a:solidFill>
                      <a:srgbClr val="000000"/>
                    </a:solidFill>
                    <a:latin typeface="Nimbus Roman No9 L"/>
                  </a:rPr>
                  <a:t>7</a:t>
                </a:r>
                <a:endParaRPr lang="en-CA" altLang="en-US" dirty="0">
                  <a:latin typeface="Corbel" panose="020B0503020204020204" pitchFamily="34" charset="0"/>
                </a:endParaRPr>
              </a:p>
            </p:txBody>
          </p:sp>
          <p:sp>
            <p:nvSpPr>
              <p:cNvPr id="17504" name="Rectangle 96"/>
              <p:cNvSpPr>
                <a:spLocks noChangeArrowheads="1"/>
              </p:cNvSpPr>
              <p:nvPr/>
            </p:nvSpPr>
            <p:spPr bwMode="auto">
              <a:xfrm>
                <a:off x="1262063" y="1725613"/>
                <a:ext cx="220662" cy="368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300" dirty="0">
                    <a:solidFill>
                      <a:srgbClr val="000000"/>
                    </a:solidFill>
                    <a:latin typeface="Nimbus Roman No9 L"/>
                  </a:rPr>
                  <a:t>R</a:t>
                </a:r>
                <a:endParaRPr lang="en-CA" altLang="en-US" dirty="0">
                  <a:latin typeface="Corbel" panose="020B0503020204020204" pitchFamily="34" charset="0"/>
                </a:endParaRPr>
              </a:p>
            </p:txBody>
          </p:sp>
          <p:sp>
            <p:nvSpPr>
              <p:cNvPr id="17505" name="Rectangle 97"/>
              <p:cNvSpPr>
                <a:spLocks noChangeArrowheads="1"/>
              </p:cNvSpPr>
              <p:nvPr/>
            </p:nvSpPr>
            <p:spPr bwMode="auto">
              <a:xfrm>
                <a:off x="1390650" y="1725613"/>
                <a:ext cx="220663" cy="368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300" dirty="0">
                    <a:solidFill>
                      <a:srgbClr val="000000"/>
                    </a:solidFill>
                    <a:latin typeface="Nimbus Roman No9 L"/>
                  </a:rPr>
                  <a:t>A</a:t>
                </a:r>
                <a:endParaRPr lang="en-CA" altLang="en-US" dirty="0">
                  <a:latin typeface="Corbel" panose="020B0503020204020204" pitchFamily="34" charset="0"/>
                </a:endParaRPr>
              </a:p>
            </p:txBody>
          </p:sp>
          <p:sp>
            <p:nvSpPr>
              <p:cNvPr id="17506" name="Rectangle 98"/>
              <p:cNvSpPr>
                <a:spLocks noChangeArrowheads="1"/>
              </p:cNvSpPr>
              <p:nvPr/>
            </p:nvSpPr>
            <p:spPr bwMode="auto">
              <a:xfrm>
                <a:off x="1519238" y="1725613"/>
                <a:ext cx="203200" cy="368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300" dirty="0">
                    <a:solidFill>
                      <a:srgbClr val="000000"/>
                    </a:solidFill>
                    <a:latin typeface="Nimbus Roman No9 L"/>
                  </a:rPr>
                  <a:t>S</a:t>
                </a:r>
                <a:endParaRPr lang="en-CA" altLang="en-US" dirty="0">
                  <a:latin typeface="Corbel" panose="020B0503020204020204" pitchFamily="34" charset="0"/>
                </a:endParaRPr>
              </a:p>
            </p:txBody>
          </p:sp>
          <p:sp>
            <p:nvSpPr>
              <p:cNvPr id="17507" name="Line 99"/>
              <p:cNvSpPr>
                <a:spLocks noChangeShapeType="1"/>
              </p:cNvSpPr>
              <p:nvPr/>
            </p:nvSpPr>
            <p:spPr bwMode="auto">
              <a:xfrm flipH="1">
                <a:off x="1279525" y="1676400"/>
                <a:ext cx="314325" cy="1587"/>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7508" name="Rectangle 100"/>
              <p:cNvSpPr>
                <a:spLocks noChangeArrowheads="1"/>
              </p:cNvSpPr>
              <p:nvPr/>
            </p:nvSpPr>
            <p:spPr bwMode="auto">
              <a:xfrm>
                <a:off x="1243013" y="5727700"/>
                <a:ext cx="220662" cy="368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300" dirty="0">
                    <a:solidFill>
                      <a:srgbClr val="000000"/>
                    </a:solidFill>
                    <a:latin typeface="Nimbus Roman No9 L"/>
                  </a:rPr>
                  <a:t>C</a:t>
                </a:r>
                <a:endParaRPr lang="en-CA" altLang="en-US" dirty="0">
                  <a:latin typeface="Corbel" panose="020B0503020204020204" pitchFamily="34" charset="0"/>
                </a:endParaRPr>
              </a:p>
            </p:txBody>
          </p:sp>
          <p:sp>
            <p:nvSpPr>
              <p:cNvPr id="17509" name="Rectangle 101"/>
              <p:cNvSpPr>
                <a:spLocks noChangeArrowheads="1"/>
              </p:cNvSpPr>
              <p:nvPr/>
            </p:nvSpPr>
            <p:spPr bwMode="auto">
              <a:xfrm>
                <a:off x="1371600" y="5727700"/>
                <a:ext cx="220663" cy="368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300" dirty="0">
                    <a:solidFill>
                      <a:srgbClr val="000000"/>
                    </a:solidFill>
                    <a:latin typeface="Nimbus Roman No9 L"/>
                  </a:rPr>
                  <a:t>A</a:t>
                </a:r>
                <a:endParaRPr lang="en-CA" altLang="en-US" dirty="0">
                  <a:latin typeface="Corbel" panose="020B0503020204020204" pitchFamily="34" charset="0"/>
                </a:endParaRPr>
              </a:p>
            </p:txBody>
          </p:sp>
          <p:sp>
            <p:nvSpPr>
              <p:cNvPr id="17510" name="Rectangle 102"/>
              <p:cNvSpPr>
                <a:spLocks noChangeArrowheads="1"/>
              </p:cNvSpPr>
              <p:nvPr/>
            </p:nvSpPr>
            <p:spPr bwMode="auto">
              <a:xfrm>
                <a:off x="1501775" y="5727700"/>
                <a:ext cx="203200" cy="368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300" dirty="0">
                    <a:solidFill>
                      <a:srgbClr val="000000"/>
                    </a:solidFill>
                    <a:latin typeface="Nimbus Roman No9 L"/>
                  </a:rPr>
                  <a:t>S</a:t>
                </a:r>
                <a:endParaRPr lang="en-CA" altLang="en-US" dirty="0">
                  <a:latin typeface="Corbel" panose="020B0503020204020204" pitchFamily="34" charset="0"/>
                </a:endParaRPr>
              </a:p>
            </p:txBody>
          </p:sp>
          <p:sp>
            <p:nvSpPr>
              <p:cNvPr id="17511" name="Line 103"/>
              <p:cNvSpPr>
                <a:spLocks noChangeShapeType="1"/>
              </p:cNvSpPr>
              <p:nvPr/>
            </p:nvSpPr>
            <p:spPr bwMode="auto">
              <a:xfrm flipH="1">
                <a:off x="1262063" y="5715000"/>
                <a:ext cx="312737" cy="1588"/>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7512" name="Line 104"/>
              <p:cNvSpPr>
                <a:spLocks noChangeShapeType="1"/>
              </p:cNvSpPr>
              <p:nvPr/>
            </p:nvSpPr>
            <p:spPr bwMode="auto">
              <a:xfrm>
                <a:off x="1962150" y="2695575"/>
                <a:ext cx="0" cy="2295525"/>
              </a:xfrm>
              <a:prstGeom prst="line">
                <a:avLst/>
              </a:prstGeom>
              <a:noFill/>
              <a:ln w="38100">
                <a:solidFill>
                  <a:schemeClr val="bg1"/>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7513" name="Freeform 105"/>
              <p:cNvSpPr>
                <a:spLocks/>
              </p:cNvSpPr>
              <p:nvPr/>
            </p:nvSpPr>
            <p:spPr bwMode="auto">
              <a:xfrm>
                <a:off x="1944688" y="2536825"/>
                <a:ext cx="423862" cy="222250"/>
              </a:xfrm>
              <a:custGeom>
                <a:avLst/>
                <a:gdLst>
                  <a:gd name="T0" fmla="*/ 0 w 23"/>
                  <a:gd name="T1" fmla="*/ 2147483647 h 12"/>
                  <a:gd name="T2" fmla="*/ 2147483647 w 23"/>
                  <a:gd name="T3" fmla="*/ 2147483647 h 12"/>
                  <a:gd name="T4" fmla="*/ 2147483647 w 23"/>
                  <a:gd name="T5" fmla="*/ 2147483647 h 12"/>
                  <a:gd name="T6" fmla="*/ 2147483647 w 23"/>
                  <a:gd name="T7" fmla="*/ 2058127529 h 12"/>
                  <a:gd name="T8" fmla="*/ 2147483647 w 23"/>
                  <a:gd name="T9" fmla="*/ 0 h 12"/>
                  <a:gd name="T10" fmla="*/ 2147483647 w 23"/>
                  <a:gd name="T11" fmla="*/ 1029054504 h 12"/>
                  <a:gd name="T12" fmla="*/ 0 w 23"/>
                  <a:gd name="T13" fmla="*/ 1029054504 h 12"/>
                  <a:gd name="T14" fmla="*/ 0 60000 65536"/>
                  <a:gd name="T15" fmla="*/ 0 60000 65536"/>
                  <a:gd name="T16" fmla="*/ 0 60000 65536"/>
                  <a:gd name="T17" fmla="*/ 0 60000 65536"/>
                  <a:gd name="T18" fmla="*/ 0 60000 65536"/>
                  <a:gd name="T19" fmla="*/ 0 60000 65536"/>
                  <a:gd name="T20" fmla="*/ 0 60000 65536"/>
                  <a:gd name="T21" fmla="*/ 0 w 23"/>
                  <a:gd name="T22" fmla="*/ 0 h 12"/>
                  <a:gd name="T23" fmla="*/ 23 w 23"/>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3" h="12">
                    <a:moveTo>
                      <a:pt x="0" y="9"/>
                    </a:moveTo>
                    <a:lnTo>
                      <a:pt x="12" y="9"/>
                    </a:lnTo>
                    <a:lnTo>
                      <a:pt x="12" y="12"/>
                    </a:lnTo>
                    <a:lnTo>
                      <a:pt x="23" y="6"/>
                    </a:lnTo>
                    <a:lnTo>
                      <a:pt x="12" y="0"/>
                    </a:lnTo>
                    <a:lnTo>
                      <a:pt x="12" y="3"/>
                    </a:lnTo>
                    <a:lnTo>
                      <a:pt x="0" y="3"/>
                    </a:lnTo>
                  </a:path>
                </a:pathLst>
              </a:custGeom>
              <a:noFill/>
              <a:ln w="19050">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dirty="0"/>
              </a:p>
            </p:txBody>
          </p:sp>
          <p:sp>
            <p:nvSpPr>
              <p:cNvPr id="17514" name="Freeform 106"/>
              <p:cNvSpPr>
                <a:spLocks/>
              </p:cNvSpPr>
              <p:nvPr/>
            </p:nvSpPr>
            <p:spPr bwMode="auto">
              <a:xfrm>
                <a:off x="1944688" y="4935538"/>
                <a:ext cx="423862" cy="220662"/>
              </a:xfrm>
              <a:custGeom>
                <a:avLst/>
                <a:gdLst>
                  <a:gd name="T0" fmla="*/ 0 w 23"/>
                  <a:gd name="T1" fmla="*/ 2147483647 h 12"/>
                  <a:gd name="T2" fmla="*/ 2147483647 w 23"/>
                  <a:gd name="T3" fmla="*/ 2147483647 h 12"/>
                  <a:gd name="T4" fmla="*/ 2147483647 w 23"/>
                  <a:gd name="T5" fmla="*/ 2147483647 h 12"/>
                  <a:gd name="T6" fmla="*/ 2147483647 w 23"/>
                  <a:gd name="T7" fmla="*/ 2028821523 h 12"/>
                  <a:gd name="T8" fmla="*/ 2147483647 w 23"/>
                  <a:gd name="T9" fmla="*/ 0 h 12"/>
                  <a:gd name="T10" fmla="*/ 2147483647 w 23"/>
                  <a:gd name="T11" fmla="*/ 1014419956 h 12"/>
                  <a:gd name="T12" fmla="*/ 0 w 23"/>
                  <a:gd name="T13" fmla="*/ 1014419956 h 12"/>
                  <a:gd name="T14" fmla="*/ 0 60000 65536"/>
                  <a:gd name="T15" fmla="*/ 0 60000 65536"/>
                  <a:gd name="T16" fmla="*/ 0 60000 65536"/>
                  <a:gd name="T17" fmla="*/ 0 60000 65536"/>
                  <a:gd name="T18" fmla="*/ 0 60000 65536"/>
                  <a:gd name="T19" fmla="*/ 0 60000 65536"/>
                  <a:gd name="T20" fmla="*/ 0 60000 65536"/>
                  <a:gd name="T21" fmla="*/ 0 w 23"/>
                  <a:gd name="T22" fmla="*/ 0 h 12"/>
                  <a:gd name="T23" fmla="*/ 23 w 23"/>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3" h="12">
                    <a:moveTo>
                      <a:pt x="0" y="9"/>
                    </a:moveTo>
                    <a:lnTo>
                      <a:pt x="12" y="9"/>
                    </a:lnTo>
                    <a:lnTo>
                      <a:pt x="12" y="12"/>
                    </a:lnTo>
                    <a:lnTo>
                      <a:pt x="23" y="6"/>
                    </a:lnTo>
                    <a:lnTo>
                      <a:pt x="12" y="0"/>
                    </a:lnTo>
                    <a:lnTo>
                      <a:pt x="12" y="3"/>
                    </a:lnTo>
                    <a:lnTo>
                      <a:pt x="0" y="3"/>
                    </a:lnTo>
                  </a:path>
                </a:pathLst>
              </a:custGeom>
              <a:noFill/>
              <a:ln w="19050">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dirty="0"/>
              </a:p>
            </p:txBody>
          </p:sp>
          <p:sp>
            <p:nvSpPr>
              <p:cNvPr id="17515" name="Line 107"/>
              <p:cNvSpPr>
                <a:spLocks noChangeShapeType="1"/>
              </p:cNvSpPr>
              <p:nvPr/>
            </p:nvSpPr>
            <p:spPr bwMode="auto">
              <a:xfrm>
                <a:off x="1873250" y="2586038"/>
                <a:ext cx="174625"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dirty="0"/>
              </a:p>
            </p:txBody>
          </p:sp>
        </p:grpSp>
        <p:cxnSp>
          <p:nvCxnSpPr>
            <p:cNvPr id="112" name="Straight Arrow Connector 111"/>
            <p:cNvCxnSpPr/>
            <p:nvPr/>
          </p:nvCxnSpPr>
          <p:spPr>
            <a:xfrm rot="10800000" flipV="1">
              <a:off x="5445125" y="4014788"/>
              <a:ext cx="269875" cy="2381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6" name="Straight Arrow Connector 115"/>
            <p:cNvCxnSpPr/>
            <p:nvPr/>
          </p:nvCxnSpPr>
          <p:spPr>
            <a:xfrm rot="10800000" flipV="1">
              <a:off x="5486400" y="4167188"/>
              <a:ext cx="269875" cy="2381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pic>
        <p:nvPicPr>
          <p:cNvPr id="3" name="Picture 2">
            <a:extLst>
              <a:ext uri="{FF2B5EF4-FFF2-40B4-BE49-F238E27FC236}">
                <a16:creationId xmlns:a16="http://schemas.microsoft.com/office/drawing/2014/main" xmlns="" id="{457A4F28-0C1A-4D99-9671-90DBF25FA9C4}"/>
              </a:ext>
            </a:extLst>
          </p:cNvPr>
          <p:cNvPicPr>
            <a:picLocks noChangeAspect="1" noChangeArrowheads="1"/>
          </p:cNvPicPr>
          <p:nvPr/>
        </p:nvPicPr>
        <p:blipFill>
          <a:blip r:embed="rId2" cstate="print"/>
          <a:srcRect/>
          <a:stretch>
            <a:fillRect/>
          </a:stretch>
        </p:blipFill>
        <p:spPr bwMode="auto">
          <a:xfrm>
            <a:off x="7315200" y="0"/>
            <a:ext cx="1333500" cy="12477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a:solidFill>
                  <a:schemeClr val="accent1">
                    <a:satMod val="150000"/>
                  </a:schemeClr>
                </a:solidFill>
              </a:rPr>
              <a:t>Fast Page Mode</a:t>
            </a:r>
          </a:p>
        </p:txBody>
      </p:sp>
      <p:sp>
        <p:nvSpPr>
          <p:cNvPr id="3" name="Content Placeholder 2"/>
          <p:cNvSpPr>
            <a:spLocks noGrp="1"/>
          </p:cNvSpPr>
          <p:nvPr>
            <p:ph idx="1"/>
          </p:nvPr>
        </p:nvSpPr>
        <p:spPr>
          <a:xfrm>
            <a:off x="533401" y="1600201"/>
            <a:ext cx="8458200" cy="4724400"/>
          </a:xfrm>
        </p:spPr>
        <p:txBody>
          <a:bodyPr rtlCol="0">
            <a:normAutofit fontScale="92500" lnSpcReduction="20000"/>
          </a:bodyPr>
          <a:lstStyle/>
          <a:p>
            <a:pPr marL="438912" indent="-320040" eaLnBrk="1" fontAlgn="auto" hangingPunct="1">
              <a:spcBef>
                <a:spcPts val="0"/>
              </a:spcBef>
              <a:spcAft>
                <a:spcPts val="0"/>
              </a:spcAft>
              <a:buFont typeface="Wingdings 2"/>
              <a:buChar char=""/>
              <a:defRPr/>
            </a:pPr>
            <a:r>
              <a:rPr lang="en-US" sz="2800" dirty="0">
                <a:solidFill>
                  <a:schemeClr val="tx1"/>
                </a:solidFill>
              </a:rPr>
              <a:t>Suppose if we want to access the consecutive bytes in the selected row.</a:t>
            </a:r>
          </a:p>
          <a:p>
            <a:pPr marL="438912" indent="-320040" eaLnBrk="1" fontAlgn="auto" hangingPunct="1">
              <a:spcBef>
                <a:spcPts val="0"/>
              </a:spcBef>
              <a:spcAft>
                <a:spcPts val="0"/>
              </a:spcAft>
              <a:buFont typeface="Wingdings 2"/>
              <a:buChar char=""/>
              <a:defRPr/>
            </a:pPr>
            <a:r>
              <a:rPr lang="en-US" sz="2800" dirty="0">
                <a:solidFill>
                  <a:schemeClr val="tx1"/>
                </a:solidFill>
              </a:rPr>
              <a:t>This can be done without having to reselect the row. </a:t>
            </a:r>
          </a:p>
          <a:p>
            <a:pPr marL="731520" lvl="1" indent="-274320" eaLnBrk="1" fontAlgn="auto" hangingPunct="1">
              <a:spcAft>
                <a:spcPts val="0"/>
              </a:spcAft>
              <a:buFont typeface="Wingdings"/>
              <a:buChar char=""/>
              <a:defRPr/>
            </a:pPr>
            <a:r>
              <a:rPr lang="en-US" sz="1800" dirty="0">
                <a:solidFill>
                  <a:schemeClr val="tx1"/>
                </a:solidFill>
              </a:rPr>
              <a:t>Add a latch at the output of the sense circuits in each row. </a:t>
            </a:r>
          </a:p>
          <a:p>
            <a:pPr marL="731520" lvl="1" indent="-274320" eaLnBrk="1" fontAlgn="auto" hangingPunct="1">
              <a:spcAft>
                <a:spcPts val="0"/>
              </a:spcAft>
              <a:buFont typeface="Wingdings"/>
              <a:buChar char=""/>
              <a:defRPr/>
            </a:pPr>
            <a:r>
              <a:rPr lang="en-US" sz="1800" dirty="0">
                <a:solidFill>
                  <a:schemeClr val="tx1"/>
                </a:solidFill>
              </a:rPr>
              <a:t>All the latches are loaded when the row is selected. </a:t>
            </a:r>
          </a:p>
          <a:p>
            <a:pPr marL="731520" lvl="1" indent="-274320" eaLnBrk="1" fontAlgn="auto" hangingPunct="1">
              <a:spcAft>
                <a:spcPts val="0"/>
              </a:spcAft>
              <a:buFont typeface="Wingdings"/>
              <a:buChar char=""/>
              <a:defRPr/>
            </a:pPr>
            <a:r>
              <a:rPr lang="en-US" sz="1800" dirty="0">
                <a:solidFill>
                  <a:schemeClr val="tx1"/>
                </a:solidFill>
              </a:rPr>
              <a:t>Different column addresses can be applied to select and place different bytes on the data lines.</a:t>
            </a:r>
          </a:p>
          <a:p>
            <a:pPr marL="438912" indent="-320040" eaLnBrk="1" fontAlgn="auto" hangingPunct="1">
              <a:spcBef>
                <a:spcPts val="0"/>
              </a:spcBef>
              <a:spcAft>
                <a:spcPts val="0"/>
              </a:spcAft>
              <a:buFont typeface="Wingdings 2"/>
              <a:buChar char=""/>
              <a:defRPr/>
            </a:pPr>
            <a:r>
              <a:rPr lang="en-US" sz="2800" dirty="0">
                <a:solidFill>
                  <a:schemeClr val="tx1"/>
                </a:solidFill>
              </a:rPr>
              <a:t>Consecutive sequence of column addresses can be applied under the control signal CAS, without reselecting the row.</a:t>
            </a:r>
          </a:p>
          <a:p>
            <a:pPr marL="731520" lvl="1" indent="-274320" eaLnBrk="1" fontAlgn="auto" hangingPunct="1">
              <a:spcAft>
                <a:spcPts val="0"/>
              </a:spcAft>
              <a:buFont typeface="Wingdings"/>
              <a:buChar char=""/>
              <a:defRPr/>
            </a:pPr>
            <a:r>
              <a:rPr lang="en-US" sz="1800" dirty="0">
                <a:solidFill>
                  <a:schemeClr val="tx1"/>
                </a:solidFill>
              </a:rPr>
              <a:t>Allows a block of data to be transferred at a much faster rate than random accesses.</a:t>
            </a:r>
          </a:p>
          <a:p>
            <a:pPr marL="731520" lvl="1" indent="-274320" eaLnBrk="1" fontAlgn="auto" hangingPunct="1">
              <a:spcAft>
                <a:spcPts val="0"/>
              </a:spcAft>
              <a:buFont typeface="Wingdings"/>
              <a:buChar char=""/>
              <a:defRPr/>
            </a:pPr>
            <a:r>
              <a:rPr lang="en-US" sz="1800" dirty="0">
                <a:solidFill>
                  <a:schemeClr val="tx1"/>
                </a:solidFill>
              </a:rPr>
              <a:t>A small collection/group of bytes is usually referred to as a block. </a:t>
            </a:r>
          </a:p>
          <a:p>
            <a:pPr marL="438912" indent="-320040" eaLnBrk="1" fontAlgn="auto" hangingPunct="1">
              <a:spcBef>
                <a:spcPts val="0"/>
              </a:spcBef>
              <a:spcAft>
                <a:spcPts val="0"/>
              </a:spcAft>
              <a:buFont typeface="Wingdings 2"/>
              <a:buChar char=""/>
              <a:defRPr/>
            </a:pPr>
            <a:r>
              <a:rPr lang="en-US" sz="2600" dirty="0">
                <a:solidFill>
                  <a:schemeClr val="tx1"/>
                </a:solidFill>
              </a:rPr>
              <a:t>This transfer capability is referred to as the </a:t>
            </a:r>
          </a:p>
          <a:p>
            <a:pPr marL="438912" indent="-320040" eaLnBrk="1" fontAlgn="auto" hangingPunct="1">
              <a:spcBef>
                <a:spcPts val="0"/>
              </a:spcBef>
              <a:spcAft>
                <a:spcPts val="0"/>
              </a:spcAft>
              <a:buFont typeface="Wingdings 2"/>
              <a:buNone/>
              <a:defRPr/>
            </a:pPr>
            <a:r>
              <a:rPr lang="en-US" sz="2600" dirty="0">
                <a:solidFill>
                  <a:schemeClr val="tx1"/>
                </a:solidFill>
              </a:rPr>
              <a:t>	fast page mode feature.  </a:t>
            </a:r>
          </a:p>
          <a:p>
            <a:pPr marL="731520" lvl="1" indent="-274320" eaLnBrk="1" fontAlgn="auto" hangingPunct="1">
              <a:spcAft>
                <a:spcPts val="0"/>
              </a:spcAft>
              <a:buFont typeface="Wingdings"/>
              <a:buChar char=""/>
              <a:defRPr/>
            </a:pPr>
            <a:endParaRPr lang="en-US" sz="1800" dirty="0"/>
          </a:p>
          <a:p>
            <a:pPr marL="438912" indent="-320040" eaLnBrk="1" fontAlgn="auto" hangingPunct="1">
              <a:spcBef>
                <a:spcPts val="0"/>
              </a:spcBef>
              <a:spcAft>
                <a:spcPts val="0"/>
              </a:spcAft>
              <a:buFont typeface="Wingdings 2"/>
              <a:buChar char=""/>
              <a:defRPr/>
            </a:pPr>
            <a:endParaRPr lang="en-US" dirty="0"/>
          </a:p>
        </p:txBody>
      </p:sp>
      <p:pic>
        <p:nvPicPr>
          <p:cNvPr id="5" name="Picture 4">
            <a:extLst>
              <a:ext uri="{FF2B5EF4-FFF2-40B4-BE49-F238E27FC236}">
                <a16:creationId xmlns:a16="http://schemas.microsoft.com/office/drawing/2014/main" xmlns="" id="{7C1D00C9-F4E9-4105-A28B-ED30207D9953}"/>
              </a:ext>
            </a:extLst>
          </p:cNvPr>
          <p:cNvPicPr>
            <a:picLocks noChangeAspect="1" noChangeArrowheads="1"/>
          </p:cNvPicPr>
          <p:nvPr/>
        </p:nvPicPr>
        <p:blipFill>
          <a:blip r:embed="rId2" cstate="print"/>
          <a:srcRect/>
          <a:stretch>
            <a:fillRect/>
          </a:stretch>
        </p:blipFill>
        <p:spPr bwMode="auto">
          <a:xfrm>
            <a:off x="7315200" y="0"/>
            <a:ext cx="1333500" cy="12477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3082" name="Rectangle 106"/>
          <p:cNvSpPr>
            <a:spLocks noChangeArrowheads="1"/>
          </p:cNvSpPr>
          <p:nvPr/>
        </p:nvSpPr>
        <p:spPr bwMode="auto">
          <a:xfrm>
            <a:off x="152400" y="1598613"/>
            <a:ext cx="8763000" cy="4937125"/>
          </a:xfrm>
          <a:prstGeom prst="rect">
            <a:avLst/>
          </a:prstGeom>
          <a:solidFill>
            <a:schemeClr val="accent1">
              <a:lumMod val="40000"/>
              <a:lumOff val="60000"/>
            </a:schemeClr>
          </a:solidFill>
          <a:ln w="12700">
            <a:noFill/>
            <a:miter lim="800000"/>
            <a:headEnd/>
            <a:tailEnd/>
          </a:ln>
          <a:effectLst/>
        </p:spPr>
        <p:txBody>
          <a:bodyPr wrap="none" anchor="ctr"/>
          <a:lstStyle/>
          <a:p>
            <a:pPr fontAlgn="auto">
              <a:spcBef>
                <a:spcPts val="0"/>
              </a:spcBef>
              <a:spcAft>
                <a:spcPts val="0"/>
              </a:spcAft>
              <a:defRPr/>
            </a:pPr>
            <a:endParaRPr lang="en-US" dirty="0">
              <a:latin typeface="+mn-lt"/>
            </a:endParaRPr>
          </a:p>
        </p:txBody>
      </p:sp>
      <p:sp>
        <p:nvSpPr>
          <p:cNvPr id="382978" name="Rectangle 2"/>
          <p:cNvSpPr>
            <a:spLocks noGrp="1" noChangeArrowheads="1"/>
          </p:cNvSpPr>
          <p:nvPr>
            <p:ph type="title"/>
          </p:nvPr>
        </p:nvSpPr>
        <p:spPr/>
        <p:txBody>
          <a:bodyPr/>
          <a:lstStyle/>
          <a:p>
            <a:pPr eaLnBrk="1" fontAlgn="auto" hangingPunct="1">
              <a:spcAft>
                <a:spcPts val="0"/>
              </a:spcAft>
              <a:defRPr/>
            </a:pPr>
            <a:r>
              <a:rPr lang="en-US" dirty="0">
                <a:solidFill>
                  <a:schemeClr val="accent1">
                    <a:satMod val="150000"/>
                  </a:schemeClr>
                </a:solidFill>
              </a:rPr>
              <a:t>Synchronous DRAMs</a:t>
            </a:r>
          </a:p>
        </p:txBody>
      </p:sp>
      <p:sp>
        <p:nvSpPr>
          <p:cNvPr id="19460" name="Freeform 5"/>
          <p:cNvSpPr>
            <a:spLocks/>
          </p:cNvSpPr>
          <p:nvPr/>
        </p:nvSpPr>
        <p:spPr bwMode="auto">
          <a:xfrm>
            <a:off x="1382713" y="4751388"/>
            <a:ext cx="95250" cy="46037"/>
          </a:xfrm>
          <a:custGeom>
            <a:avLst/>
            <a:gdLst>
              <a:gd name="T0" fmla="*/ 0 w 6"/>
              <a:gd name="T1" fmla="*/ 706468472 h 3"/>
              <a:gd name="T2" fmla="*/ 1512093765 w 6"/>
              <a:gd name="T3" fmla="*/ 235494586 h 3"/>
              <a:gd name="T4" fmla="*/ 0 w 6"/>
              <a:gd name="T5" fmla="*/ 0 h 3"/>
              <a:gd name="T6" fmla="*/ 0 w 6"/>
              <a:gd name="T7" fmla="*/ 235494586 h 3"/>
              <a:gd name="T8" fmla="*/ 0 w 6"/>
              <a:gd name="T9" fmla="*/ 706468472 h 3"/>
              <a:gd name="T10" fmla="*/ 0 60000 65536"/>
              <a:gd name="T11" fmla="*/ 0 60000 65536"/>
              <a:gd name="T12" fmla="*/ 0 60000 65536"/>
              <a:gd name="T13" fmla="*/ 0 60000 65536"/>
              <a:gd name="T14" fmla="*/ 0 60000 65536"/>
              <a:gd name="T15" fmla="*/ 0 w 6"/>
              <a:gd name="T16" fmla="*/ 0 h 3"/>
              <a:gd name="T17" fmla="*/ 6 w 6"/>
              <a:gd name="T18" fmla="*/ 3 h 3"/>
            </a:gdLst>
            <a:ahLst/>
            <a:cxnLst>
              <a:cxn ang="T10">
                <a:pos x="T0" y="T1"/>
              </a:cxn>
              <a:cxn ang="T11">
                <a:pos x="T2" y="T3"/>
              </a:cxn>
              <a:cxn ang="T12">
                <a:pos x="T4" y="T5"/>
              </a:cxn>
              <a:cxn ang="T13">
                <a:pos x="T6" y="T7"/>
              </a:cxn>
              <a:cxn ang="T14">
                <a:pos x="T8" y="T9"/>
              </a:cxn>
            </a:cxnLst>
            <a:rect l="T15" t="T16" r="T17" b="T18"/>
            <a:pathLst>
              <a:path w="6" h="3">
                <a:moveTo>
                  <a:pt x="0" y="3"/>
                </a:moveTo>
                <a:lnTo>
                  <a:pt x="6" y="1"/>
                </a:lnTo>
                <a:lnTo>
                  <a:pt x="0" y="0"/>
                </a:lnTo>
                <a:lnTo>
                  <a:pt x="0" y="1"/>
                </a:lnTo>
                <a:lnTo>
                  <a:pt x="0" y="3"/>
                </a:lnTo>
              </a:path>
            </a:pathLst>
          </a:custGeom>
          <a:noFill/>
          <a:ln w="15875">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dirty="0"/>
          </a:p>
        </p:txBody>
      </p:sp>
      <p:sp>
        <p:nvSpPr>
          <p:cNvPr id="19461" name="Freeform 6"/>
          <p:cNvSpPr>
            <a:spLocks/>
          </p:cNvSpPr>
          <p:nvPr/>
        </p:nvSpPr>
        <p:spPr bwMode="auto">
          <a:xfrm>
            <a:off x="1382713" y="4751388"/>
            <a:ext cx="95250" cy="46037"/>
          </a:xfrm>
          <a:custGeom>
            <a:avLst/>
            <a:gdLst>
              <a:gd name="T0" fmla="*/ 0 w 60"/>
              <a:gd name="T1" fmla="*/ 73082949 h 29"/>
              <a:gd name="T2" fmla="*/ 151209386 w 60"/>
              <a:gd name="T3" fmla="*/ 25201288 h 29"/>
              <a:gd name="T4" fmla="*/ 0 w 60"/>
              <a:gd name="T5" fmla="*/ 0 h 29"/>
              <a:gd name="T6" fmla="*/ 0 w 60"/>
              <a:gd name="T7" fmla="*/ 25201288 h 29"/>
              <a:gd name="T8" fmla="*/ 0 w 60"/>
              <a:gd name="T9" fmla="*/ 73082949 h 29"/>
              <a:gd name="T10" fmla="*/ 0 60000 65536"/>
              <a:gd name="T11" fmla="*/ 0 60000 65536"/>
              <a:gd name="T12" fmla="*/ 0 60000 65536"/>
              <a:gd name="T13" fmla="*/ 0 60000 65536"/>
              <a:gd name="T14" fmla="*/ 0 60000 65536"/>
              <a:gd name="T15" fmla="*/ 0 w 60"/>
              <a:gd name="T16" fmla="*/ 0 h 29"/>
              <a:gd name="T17" fmla="*/ 60 w 60"/>
              <a:gd name="T18" fmla="*/ 29 h 29"/>
            </a:gdLst>
            <a:ahLst/>
            <a:cxnLst>
              <a:cxn ang="T10">
                <a:pos x="T0" y="T1"/>
              </a:cxn>
              <a:cxn ang="T11">
                <a:pos x="T2" y="T3"/>
              </a:cxn>
              <a:cxn ang="T12">
                <a:pos x="T4" y="T5"/>
              </a:cxn>
              <a:cxn ang="T13">
                <a:pos x="T6" y="T7"/>
              </a:cxn>
              <a:cxn ang="T14">
                <a:pos x="T8" y="T9"/>
              </a:cxn>
            </a:cxnLst>
            <a:rect l="T15" t="T16" r="T17" b="T18"/>
            <a:pathLst>
              <a:path w="60" h="29">
                <a:moveTo>
                  <a:pt x="0" y="29"/>
                </a:moveTo>
                <a:lnTo>
                  <a:pt x="60" y="10"/>
                </a:lnTo>
                <a:lnTo>
                  <a:pt x="0" y="0"/>
                </a:lnTo>
                <a:lnTo>
                  <a:pt x="0" y="10"/>
                </a:lnTo>
                <a:lnTo>
                  <a:pt x="0" y="29"/>
                </a:lnTo>
                <a:close/>
              </a:path>
            </a:pathLst>
          </a:custGeom>
          <a:solidFill>
            <a:srgbClr val="000000"/>
          </a:solidFill>
          <a:ln w="0">
            <a:solidFill>
              <a:srgbClr val="000000"/>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dirty="0"/>
          </a:p>
        </p:txBody>
      </p:sp>
      <p:sp>
        <p:nvSpPr>
          <p:cNvPr id="19462" name="Line 7"/>
          <p:cNvSpPr>
            <a:spLocks noChangeShapeType="1"/>
          </p:cNvSpPr>
          <p:nvPr/>
        </p:nvSpPr>
        <p:spPr bwMode="auto">
          <a:xfrm flipH="1">
            <a:off x="1225550" y="4767263"/>
            <a:ext cx="141288" cy="1587"/>
          </a:xfrm>
          <a:prstGeom prst="line">
            <a:avLst/>
          </a:prstGeom>
          <a:noFill/>
          <a:ln w="158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9463" name="Rectangle 8"/>
          <p:cNvSpPr>
            <a:spLocks noChangeArrowheads="1"/>
          </p:cNvSpPr>
          <p:nvPr/>
        </p:nvSpPr>
        <p:spPr bwMode="auto">
          <a:xfrm>
            <a:off x="815975" y="5335588"/>
            <a:ext cx="93663" cy="1682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100" dirty="0">
                <a:solidFill>
                  <a:srgbClr val="000000"/>
                </a:solidFill>
                <a:latin typeface="Nimbus Roman No9 L"/>
              </a:rPr>
              <a:t>R</a:t>
            </a:r>
            <a:endParaRPr lang="en-CA" altLang="en-US" sz="2400" dirty="0">
              <a:latin typeface="Corbel" panose="020B0503020204020204" pitchFamily="34" charset="0"/>
            </a:endParaRPr>
          </a:p>
        </p:txBody>
      </p:sp>
      <p:sp>
        <p:nvSpPr>
          <p:cNvPr id="19464" name="Rectangle 9"/>
          <p:cNvSpPr>
            <a:spLocks noChangeArrowheads="1"/>
          </p:cNvSpPr>
          <p:nvPr/>
        </p:nvSpPr>
        <p:spPr bwMode="auto">
          <a:xfrm>
            <a:off x="925513" y="5335588"/>
            <a:ext cx="38100" cy="1682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100" dirty="0">
                <a:solidFill>
                  <a:srgbClr val="000000"/>
                </a:solidFill>
                <a:latin typeface="Nimbus Roman No9 L"/>
              </a:rPr>
              <a:t>/</a:t>
            </a:r>
            <a:endParaRPr lang="en-CA" altLang="en-US" sz="2400" dirty="0">
              <a:latin typeface="Corbel" panose="020B0503020204020204" pitchFamily="34" charset="0"/>
            </a:endParaRPr>
          </a:p>
        </p:txBody>
      </p:sp>
      <p:sp>
        <p:nvSpPr>
          <p:cNvPr id="19465" name="Rectangle 10"/>
          <p:cNvSpPr>
            <a:spLocks noChangeArrowheads="1"/>
          </p:cNvSpPr>
          <p:nvPr/>
        </p:nvSpPr>
        <p:spPr bwMode="auto">
          <a:xfrm>
            <a:off x="1004888" y="5335588"/>
            <a:ext cx="131762" cy="1682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100" dirty="0">
                <a:solidFill>
                  <a:srgbClr val="000000"/>
                </a:solidFill>
                <a:latin typeface="Nimbus Roman No9 L"/>
              </a:rPr>
              <a:t>W</a:t>
            </a:r>
            <a:endParaRPr lang="en-CA" altLang="en-US" sz="2400" dirty="0">
              <a:latin typeface="Corbel" panose="020B0503020204020204" pitchFamily="34" charset="0"/>
            </a:endParaRPr>
          </a:p>
        </p:txBody>
      </p:sp>
      <p:sp>
        <p:nvSpPr>
          <p:cNvPr id="19466" name="Line 11"/>
          <p:cNvSpPr>
            <a:spLocks noChangeShapeType="1"/>
          </p:cNvSpPr>
          <p:nvPr/>
        </p:nvSpPr>
        <p:spPr bwMode="auto">
          <a:xfrm flipH="1">
            <a:off x="1004888" y="5349875"/>
            <a:ext cx="109537" cy="1588"/>
          </a:xfrm>
          <a:prstGeom prst="line">
            <a:avLst/>
          </a:prstGeom>
          <a:noFill/>
          <a:ln w="158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9467" name="Rectangle 12"/>
          <p:cNvSpPr>
            <a:spLocks noChangeArrowheads="1"/>
          </p:cNvSpPr>
          <p:nvPr/>
        </p:nvSpPr>
        <p:spPr bwMode="auto">
          <a:xfrm>
            <a:off x="846138" y="4894263"/>
            <a:ext cx="93662" cy="1682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100" dirty="0">
                <a:solidFill>
                  <a:srgbClr val="000000"/>
                </a:solidFill>
                <a:latin typeface="Nimbus Roman No9 L"/>
              </a:rPr>
              <a:t>R</a:t>
            </a:r>
            <a:endParaRPr lang="en-CA" altLang="en-US" sz="2400" dirty="0">
              <a:latin typeface="Corbel" panose="020B0503020204020204" pitchFamily="34" charset="0"/>
            </a:endParaRPr>
          </a:p>
        </p:txBody>
      </p:sp>
      <p:sp>
        <p:nvSpPr>
          <p:cNvPr id="19468" name="Rectangle 13"/>
          <p:cNvSpPr>
            <a:spLocks noChangeArrowheads="1"/>
          </p:cNvSpPr>
          <p:nvPr/>
        </p:nvSpPr>
        <p:spPr bwMode="auto">
          <a:xfrm>
            <a:off x="957263" y="4894263"/>
            <a:ext cx="101600" cy="1682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100" dirty="0">
                <a:solidFill>
                  <a:srgbClr val="000000"/>
                </a:solidFill>
                <a:latin typeface="Nimbus Roman No9 L"/>
              </a:rPr>
              <a:t>A</a:t>
            </a:r>
            <a:endParaRPr lang="en-CA" altLang="en-US" sz="2400" dirty="0">
              <a:latin typeface="Corbel" panose="020B0503020204020204" pitchFamily="34" charset="0"/>
            </a:endParaRPr>
          </a:p>
        </p:txBody>
      </p:sp>
      <p:sp>
        <p:nvSpPr>
          <p:cNvPr id="19469" name="Rectangle 14"/>
          <p:cNvSpPr>
            <a:spLocks noChangeArrowheads="1"/>
          </p:cNvSpPr>
          <p:nvPr/>
        </p:nvSpPr>
        <p:spPr bwMode="auto">
          <a:xfrm>
            <a:off x="1068388" y="4894263"/>
            <a:ext cx="77787" cy="1682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100" dirty="0">
                <a:solidFill>
                  <a:srgbClr val="000000"/>
                </a:solidFill>
                <a:latin typeface="Nimbus Roman No9 L"/>
              </a:rPr>
              <a:t>S</a:t>
            </a:r>
            <a:endParaRPr lang="en-CA" altLang="en-US" sz="2400" dirty="0">
              <a:latin typeface="Corbel" panose="020B0503020204020204" pitchFamily="34" charset="0"/>
            </a:endParaRPr>
          </a:p>
        </p:txBody>
      </p:sp>
      <p:sp>
        <p:nvSpPr>
          <p:cNvPr id="19470" name="Line 15"/>
          <p:cNvSpPr>
            <a:spLocks noChangeShapeType="1"/>
          </p:cNvSpPr>
          <p:nvPr/>
        </p:nvSpPr>
        <p:spPr bwMode="auto">
          <a:xfrm flipH="1">
            <a:off x="862013" y="4908550"/>
            <a:ext cx="268287" cy="1588"/>
          </a:xfrm>
          <a:prstGeom prst="line">
            <a:avLst/>
          </a:prstGeom>
          <a:noFill/>
          <a:ln w="158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9471" name="Rectangle 16"/>
          <p:cNvSpPr>
            <a:spLocks noChangeArrowheads="1"/>
          </p:cNvSpPr>
          <p:nvPr/>
        </p:nvSpPr>
        <p:spPr bwMode="auto">
          <a:xfrm>
            <a:off x="846138" y="5130800"/>
            <a:ext cx="93662" cy="1682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100" dirty="0">
                <a:solidFill>
                  <a:srgbClr val="000000"/>
                </a:solidFill>
                <a:latin typeface="Nimbus Roman No9 L"/>
              </a:rPr>
              <a:t>C</a:t>
            </a:r>
            <a:endParaRPr lang="en-CA" altLang="en-US" sz="2400" dirty="0">
              <a:latin typeface="Corbel" panose="020B0503020204020204" pitchFamily="34" charset="0"/>
            </a:endParaRPr>
          </a:p>
        </p:txBody>
      </p:sp>
      <p:sp>
        <p:nvSpPr>
          <p:cNvPr id="19472" name="Rectangle 17"/>
          <p:cNvSpPr>
            <a:spLocks noChangeArrowheads="1"/>
          </p:cNvSpPr>
          <p:nvPr/>
        </p:nvSpPr>
        <p:spPr bwMode="auto">
          <a:xfrm>
            <a:off x="941388" y="5130800"/>
            <a:ext cx="101600" cy="1682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100" dirty="0">
                <a:solidFill>
                  <a:srgbClr val="000000"/>
                </a:solidFill>
                <a:latin typeface="Nimbus Roman No9 L"/>
              </a:rPr>
              <a:t>A</a:t>
            </a:r>
            <a:endParaRPr lang="en-CA" altLang="en-US" sz="2400" dirty="0">
              <a:latin typeface="Corbel" panose="020B0503020204020204" pitchFamily="34" charset="0"/>
            </a:endParaRPr>
          </a:p>
        </p:txBody>
      </p:sp>
      <p:sp>
        <p:nvSpPr>
          <p:cNvPr id="19473" name="Rectangle 18"/>
          <p:cNvSpPr>
            <a:spLocks noChangeArrowheads="1"/>
          </p:cNvSpPr>
          <p:nvPr/>
        </p:nvSpPr>
        <p:spPr bwMode="auto">
          <a:xfrm>
            <a:off x="1052513" y="5130800"/>
            <a:ext cx="77787" cy="1682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100" dirty="0">
                <a:solidFill>
                  <a:srgbClr val="000000"/>
                </a:solidFill>
                <a:latin typeface="Nimbus Roman No9 L"/>
              </a:rPr>
              <a:t>S</a:t>
            </a:r>
            <a:endParaRPr lang="en-CA" altLang="en-US" sz="2400" dirty="0">
              <a:latin typeface="Corbel" panose="020B0503020204020204" pitchFamily="34" charset="0"/>
            </a:endParaRPr>
          </a:p>
        </p:txBody>
      </p:sp>
      <p:sp>
        <p:nvSpPr>
          <p:cNvPr id="19474" name="Line 19"/>
          <p:cNvSpPr>
            <a:spLocks noChangeShapeType="1"/>
          </p:cNvSpPr>
          <p:nvPr/>
        </p:nvSpPr>
        <p:spPr bwMode="auto">
          <a:xfrm flipH="1">
            <a:off x="862013" y="5145088"/>
            <a:ext cx="268287" cy="1587"/>
          </a:xfrm>
          <a:prstGeom prst="line">
            <a:avLst/>
          </a:prstGeom>
          <a:noFill/>
          <a:ln w="158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9475" name="Freeform 20"/>
          <p:cNvSpPr>
            <a:spLocks/>
          </p:cNvSpPr>
          <p:nvPr/>
        </p:nvSpPr>
        <p:spPr bwMode="auto">
          <a:xfrm>
            <a:off x="1382713" y="4972050"/>
            <a:ext cx="95250" cy="47625"/>
          </a:xfrm>
          <a:custGeom>
            <a:avLst/>
            <a:gdLst>
              <a:gd name="T0" fmla="*/ 0 w 6"/>
              <a:gd name="T1" fmla="*/ 756046883 h 3"/>
              <a:gd name="T2" fmla="*/ 1512093765 w 6"/>
              <a:gd name="T3" fmla="*/ 504031214 h 3"/>
              <a:gd name="T4" fmla="*/ 0 w 6"/>
              <a:gd name="T5" fmla="*/ 0 h 3"/>
              <a:gd name="T6" fmla="*/ 0 w 6"/>
              <a:gd name="T7" fmla="*/ 504031214 h 3"/>
              <a:gd name="T8" fmla="*/ 0 w 6"/>
              <a:gd name="T9" fmla="*/ 756046883 h 3"/>
              <a:gd name="T10" fmla="*/ 0 60000 65536"/>
              <a:gd name="T11" fmla="*/ 0 60000 65536"/>
              <a:gd name="T12" fmla="*/ 0 60000 65536"/>
              <a:gd name="T13" fmla="*/ 0 60000 65536"/>
              <a:gd name="T14" fmla="*/ 0 60000 65536"/>
              <a:gd name="T15" fmla="*/ 0 w 6"/>
              <a:gd name="T16" fmla="*/ 0 h 3"/>
              <a:gd name="T17" fmla="*/ 6 w 6"/>
              <a:gd name="T18" fmla="*/ 3 h 3"/>
            </a:gdLst>
            <a:ahLst/>
            <a:cxnLst>
              <a:cxn ang="T10">
                <a:pos x="T0" y="T1"/>
              </a:cxn>
              <a:cxn ang="T11">
                <a:pos x="T2" y="T3"/>
              </a:cxn>
              <a:cxn ang="T12">
                <a:pos x="T4" y="T5"/>
              </a:cxn>
              <a:cxn ang="T13">
                <a:pos x="T6" y="T7"/>
              </a:cxn>
              <a:cxn ang="T14">
                <a:pos x="T8" y="T9"/>
              </a:cxn>
            </a:cxnLst>
            <a:rect l="T15" t="T16" r="T17" b="T18"/>
            <a:pathLst>
              <a:path w="6" h="3">
                <a:moveTo>
                  <a:pt x="0" y="3"/>
                </a:moveTo>
                <a:lnTo>
                  <a:pt x="6" y="2"/>
                </a:lnTo>
                <a:lnTo>
                  <a:pt x="0" y="0"/>
                </a:lnTo>
                <a:lnTo>
                  <a:pt x="0" y="2"/>
                </a:lnTo>
                <a:lnTo>
                  <a:pt x="0" y="3"/>
                </a:lnTo>
              </a:path>
            </a:pathLst>
          </a:custGeom>
          <a:noFill/>
          <a:ln w="15875">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dirty="0"/>
          </a:p>
        </p:txBody>
      </p:sp>
      <p:sp>
        <p:nvSpPr>
          <p:cNvPr id="19476" name="Freeform 21"/>
          <p:cNvSpPr>
            <a:spLocks/>
          </p:cNvSpPr>
          <p:nvPr/>
        </p:nvSpPr>
        <p:spPr bwMode="auto">
          <a:xfrm>
            <a:off x="1382713" y="4972050"/>
            <a:ext cx="95250" cy="47625"/>
          </a:xfrm>
          <a:custGeom>
            <a:avLst/>
            <a:gdLst>
              <a:gd name="T0" fmla="*/ 0 w 60"/>
              <a:gd name="T1" fmla="*/ 75604693 h 30"/>
              <a:gd name="T2" fmla="*/ 151209386 w 60"/>
              <a:gd name="T3" fmla="*/ 50403125 h 30"/>
              <a:gd name="T4" fmla="*/ 0 w 60"/>
              <a:gd name="T5" fmla="*/ 0 h 30"/>
              <a:gd name="T6" fmla="*/ 0 w 60"/>
              <a:gd name="T7" fmla="*/ 50403125 h 30"/>
              <a:gd name="T8" fmla="*/ 0 w 60"/>
              <a:gd name="T9" fmla="*/ 75604693 h 30"/>
              <a:gd name="T10" fmla="*/ 0 60000 65536"/>
              <a:gd name="T11" fmla="*/ 0 60000 65536"/>
              <a:gd name="T12" fmla="*/ 0 60000 65536"/>
              <a:gd name="T13" fmla="*/ 0 60000 65536"/>
              <a:gd name="T14" fmla="*/ 0 60000 65536"/>
              <a:gd name="T15" fmla="*/ 0 w 60"/>
              <a:gd name="T16" fmla="*/ 0 h 30"/>
              <a:gd name="T17" fmla="*/ 60 w 60"/>
              <a:gd name="T18" fmla="*/ 30 h 30"/>
            </a:gdLst>
            <a:ahLst/>
            <a:cxnLst>
              <a:cxn ang="T10">
                <a:pos x="T0" y="T1"/>
              </a:cxn>
              <a:cxn ang="T11">
                <a:pos x="T2" y="T3"/>
              </a:cxn>
              <a:cxn ang="T12">
                <a:pos x="T4" y="T5"/>
              </a:cxn>
              <a:cxn ang="T13">
                <a:pos x="T6" y="T7"/>
              </a:cxn>
              <a:cxn ang="T14">
                <a:pos x="T8" y="T9"/>
              </a:cxn>
            </a:cxnLst>
            <a:rect l="T15" t="T16" r="T17" b="T18"/>
            <a:pathLst>
              <a:path w="60" h="30">
                <a:moveTo>
                  <a:pt x="0" y="30"/>
                </a:moveTo>
                <a:lnTo>
                  <a:pt x="60" y="20"/>
                </a:lnTo>
                <a:lnTo>
                  <a:pt x="0" y="0"/>
                </a:lnTo>
                <a:lnTo>
                  <a:pt x="0" y="20"/>
                </a:lnTo>
                <a:lnTo>
                  <a:pt x="0" y="30"/>
                </a:lnTo>
                <a:close/>
              </a:path>
            </a:pathLst>
          </a:custGeom>
          <a:solidFill>
            <a:srgbClr val="000000"/>
          </a:solidFill>
          <a:ln w="0">
            <a:solidFill>
              <a:srgbClr val="000000"/>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dirty="0"/>
          </a:p>
        </p:txBody>
      </p:sp>
      <p:sp>
        <p:nvSpPr>
          <p:cNvPr id="19477" name="Line 22"/>
          <p:cNvSpPr>
            <a:spLocks noChangeShapeType="1"/>
          </p:cNvSpPr>
          <p:nvPr/>
        </p:nvSpPr>
        <p:spPr bwMode="auto">
          <a:xfrm flipH="1">
            <a:off x="1225550" y="5003800"/>
            <a:ext cx="141288" cy="1588"/>
          </a:xfrm>
          <a:prstGeom prst="line">
            <a:avLst/>
          </a:prstGeom>
          <a:noFill/>
          <a:ln w="158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9478" name="Rectangle 23"/>
          <p:cNvSpPr>
            <a:spLocks noChangeArrowheads="1"/>
          </p:cNvSpPr>
          <p:nvPr/>
        </p:nvSpPr>
        <p:spPr bwMode="auto">
          <a:xfrm>
            <a:off x="957263" y="5572125"/>
            <a:ext cx="93662" cy="1682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100" dirty="0">
                <a:solidFill>
                  <a:srgbClr val="000000"/>
                </a:solidFill>
                <a:latin typeface="Nimbus Roman No9 L"/>
              </a:rPr>
              <a:t>C</a:t>
            </a:r>
            <a:endParaRPr lang="en-CA" altLang="en-US" sz="2400" dirty="0">
              <a:latin typeface="Corbel" panose="020B0503020204020204" pitchFamily="34" charset="0"/>
            </a:endParaRPr>
          </a:p>
        </p:txBody>
      </p:sp>
      <p:sp>
        <p:nvSpPr>
          <p:cNvPr id="19479" name="Rectangle 24"/>
          <p:cNvSpPr>
            <a:spLocks noChangeArrowheads="1"/>
          </p:cNvSpPr>
          <p:nvPr/>
        </p:nvSpPr>
        <p:spPr bwMode="auto">
          <a:xfrm>
            <a:off x="1052513" y="5572125"/>
            <a:ext cx="77787" cy="1682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100" dirty="0">
                <a:solidFill>
                  <a:srgbClr val="000000"/>
                </a:solidFill>
                <a:latin typeface="Nimbus Roman No9 L"/>
              </a:rPr>
              <a:t>S</a:t>
            </a:r>
            <a:endParaRPr lang="en-CA" altLang="en-US" sz="2400" dirty="0">
              <a:latin typeface="Corbel" panose="020B0503020204020204" pitchFamily="34" charset="0"/>
            </a:endParaRPr>
          </a:p>
        </p:txBody>
      </p:sp>
      <p:sp>
        <p:nvSpPr>
          <p:cNvPr id="19480" name="Line 25"/>
          <p:cNvSpPr>
            <a:spLocks noChangeShapeType="1"/>
          </p:cNvSpPr>
          <p:nvPr/>
        </p:nvSpPr>
        <p:spPr bwMode="auto">
          <a:xfrm flipH="1">
            <a:off x="973138" y="5578475"/>
            <a:ext cx="157162" cy="1588"/>
          </a:xfrm>
          <a:prstGeom prst="line">
            <a:avLst/>
          </a:prstGeom>
          <a:noFill/>
          <a:ln w="158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9481" name="Rectangle 26"/>
          <p:cNvSpPr>
            <a:spLocks noChangeArrowheads="1"/>
          </p:cNvSpPr>
          <p:nvPr/>
        </p:nvSpPr>
        <p:spPr bwMode="auto">
          <a:xfrm>
            <a:off x="815975" y="4672013"/>
            <a:ext cx="333375" cy="1682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100" dirty="0">
                <a:solidFill>
                  <a:srgbClr val="000000"/>
                </a:solidFill>
                <a:latin typeface="Nimbus Roman No9 L"/>
              </a:rPr>
              <a:t>Clock</a:t>
            </a:r>
            <a:endParaRPr lang="en-CA" altLang="en-US" sz="2400" dirty="0">
              <a:latin typeface="Corbel" panose="020B0503020204020204" pitchFamily="34" charset="0"/>
            </a:endParaRPr>
          </a:p>
        </p:txBody>
      </p:sp>
      <p:sp>
        <p:nvSpPr>
          <p:cNvPr id="19482" name="Freeform 27"/>
          <p:cNvSpPr>
            <a:spLocks/>
          </p:cNvSpPr>
          <p:nvPr/>
        </p:nvSpPr>
        <p:spPr bwMode="auto">
          <a:xfrm>
            <a:off x="1382713" y="5192713"/>
            <a:ext cx="95250" cy="47625"/>
          </a:xfrm>
          <a:custGeom>
            <a:avLst/>
            <a:gdLst>
              <a:gd name="T0" fmla="*/ 0 w 6"/>
              <a:gd name="T1" fmla="*/ 756046883 h 3"/>
              <a:gd name="T2" fmla="*/ 1512093765 w 6"/>
              <a:gd name="T3" fmla="*/ 504031214 h 3"/>
              <a:gd name="T4" fmla="*/ 0 w 6"/>
              <a:gd name="T5" fmla="*/ 0 h 3"/>
              <a:gd name="T6" fmla="*/ 0 w 6"/>
              <a:gd name="T7" fmla="*/ 504031214 h 3"/>
              <a:gd name="T8" fmla="*/ 0 w 6"/>
              <a:gd name="T9" fmla="*/ 756046883 h 3"/>
              <a:gd name="T10" fmla="*/ 0 60000 65536"/>
              <a:gd name="T11" fmla="*/ 0 60000 65536"/>
              <a:gd name="T12" fmla="*/ 0 60000 65536"/>
              <a:gd name="T13" fmla="*/ 0 60000 65536"/>
              <a:gd name="T14" fmla="*/ 0 60000 65536"/>
              <a:gd name="T15" fmla="*/ 0 w 6"/>
              <a:gd name="T16" fmla="*/ 0 h 3"/>
              <a:gd name="T17" fmla="*/ 6 w 6"/>
              <a:gd name="T18" fmla="*/ 3 h 3"/>
            </a:gdLst>
            <a:ahLst/>
            <a:cxnLst>
              <a:cxn ang="T10">
                <a:pos x="T0" y="T1"/>
              </a:cxn>
              <a:cxn ang="T11">
                <a:pos x="T2" y="T3"/>
              </a:cxn>
              <a:cxn ang="T12">
                <a:pos x="T4" y="T5"/>
              </a:cxn>
              <a:cxn ang="T13">
                <a:pos x="T6" y="T7"/>
              </a:cxn>
              <a:cxn ang="T14">
                <a:pos x="T8" y="T9"/>
              </a:cxn>
            </a:cxnLst>
            <a:rect l="T15" t="T16" r="T17" b="T18"/>
            <a:pathLst>
              <a:path w="6" h="3">
                <a:moveTo>
                  <a:pt x="0" y="3"/>
                </a:moveTo>
                <a:lnTo>
                  <a:pt x="6" y="2"/>
                </a:lnTo>
                <a:lnTo>
                  <a:pt x="0" y="0"/>
                </a:lnTo>
                <a:lnTo>
                  <a:pt x="0" y="2"/>
                </a:lnTo>
                <a:lnTo>
                  <a:pt x="0" y="3"/>
                </a:lnTo>
              </a:path>
            </a:pathLst>
          </a:custGeom>
          <a:noFill/>
          <a:ln w="15875">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dirty="0"/>
          </a:p>
        </p:txBody>
      </p:sp>
      <p:sp>
        <p:nvSpPr>
          <p:cNvPr id="19483" name="Freeform 28"/>
          <p:cNvSpPr>
            <a:spLocks/>
          </p:cNvSpPr>
          <p:nvPr/>
        </p:nvSpPr>
        <p:spPr bwMode="auto">
          <a:xfrm>
            <a:off x="1382713" y="5192713"/>
            <a:ext cx="95250" cy="47625"/>
          </a:xfrm>
          <a:custGeom>
            <a:avLst/>
            <a:gdLst>
              <a:gd name="T0" fmla="*/ 0 w 60"/>
              <a:gd name="T1" fmla="*/ 75604693 h 30"/>
              <a:gd name="T2" fmla="*/ 151209386 w 60"/>
              <a:gd name="T3" fmla="*/ 50403125 h 30"/>
              <a:gd name="T4" fmla="*/ 0 w 60"/>
              <a:gd name="T5" fmla="*/ 0 h 30"/>
              <a:gd name="T6" fmla="*/ 0 w 60"/>
              <a:gd name="T7" fmla="*/ 50403125 h 30"/>
              <a:gd name="T8" fmla="*/ 0 w 60"/>
              <a:gd name="T9" fmla="*/ 75604693 h 30"/>
              <a:gd name="T10" fmla="*/ 0 60000 65536"/>
              <a:gd name="T11" fmla="*/ 0 60000 65536"/>
              <a:gd name="T12" fmla="*/ 0 60000 65536"/>
              <a:gd name="T13" fmla="*/ 0 60000 65536"/>
              <a:gd name="T14" fmla="*/ 0 60000 65536"/>
              <a:gd name="T15" fmla="*/ 0 w 60"/>
              <a:gd name="T16" fmla="*/ 0 h 30"/>
              <a:gd name="T17" fmla="*/ 60 w 60"/>
              <a:gd name="T18" fmla="*/ 30 h 30"/>
            </a:gdLst>
            <a:ahLst/>
            <a:cxnLst>
              <a:cxn ang="T10">
                <a:pos x="T0" y="T1"/>
              </a:cxn>
              <a:cxn ang="T11">
                <a:pos x="T2" y="T3"/>
              </a:cxn>
              <a:cxn ang="T12">
                <a:pos x="T4" y="T5"/>
              </a:cxn>
              <a:cxn ang="T13">
                <a:pos x="T6" y="T7"/>
              </a:cxn>
              <a:cxn ang="T14">
                <a:pos x="T8" y="T9"/>
              </a:cxn>
            </a:cxnLst>
            <a:rect l="T15" t="T16" r="T17" b="T18"/>
            <a:pathLst>
              <a:path w="60" h="30">
                <a:moveTo>
                  <a:pt x="0" y="30"/>
                </a:moveTo>
                <a:lnTo>
                  <a:pt x="60" y="20"/>
                </a:lnTo>
                <a:lnTo>
                  <a:pt x="0" y="0"/>
                </a:lnTo>
                <a:lnTo>
                  <a:pt x="0" y="20"/>
                </a:lnTo>
                <a:lnTo>
                  <a:pt x="0" y="30"/>
                </a:lnTo>
                <a:close/>
              </a:path>
            </a:pathLst>
          </a:custGeom>
          <a:solidFill>
            <a:srgbClr val="000000"/>
          </a:solidFill>
          <a:ln w="0">
            <a:solidFill>
              <a:srgbClr val="000000"/>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dirty="0"/>
          </a:p>
        </p:txBody>
      </p:sp>
      <p:sp>
        <p:nvSpPr>
          <p:cNvPr id="19484" name="Line 29"/>
          <p:cNvSpPr>
            <a:spLocks noChangeShapeType="1"/>
          </p:cNvSpPr>
          <p:nvPr/>
        </p:nvSpPr>
        <p:spPr bwMode="auto">
          <a:xfrm flipH="1">
            <a:off x="1225550" y="5224463"/>
            <a:ext cx="141288" cy="1587"/>
          </a:xfrm>
          <a:prstGeom prst="line">
            <a:avLst/>
          </a:prstGeom>
          <a:noFill/>
          <a:ln w="158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9485" name="Freeform 30"/>
          <p:cNvSpPr>
            <a:spLocks/>
          </p:cNvSpPr>
          <p:nvPr/>
        </p:nvSpPr>
        <p:spPr bwMode="auto">
          <a:xfrm>
            <a:off x="1382713" y="5429250"/>
            <a:ext cx="95250" cy="31750"/>
          </a:xfrm>
          <a:custGeom>
            <a:avLst/>
            <a:gdLst>
              <a:gd name="T0" fmla="*/ 0 w 6"/>
              <a:gd name="T1" fmla="*/ 504031134 h 2"/>
              <a:gd name="T2" fmla="*/ 1512093765 w 6"/>
              <a:gd name="T3" fmla="*/ 252015567 h 2"/>
              <a:gd name="T4" fmla="*/ 0 w 6"/>
              <a:gd name="T5" fmla="*/ 0 h 2"/>
              <a:gd name="T6" fmla="*/ 0 w 6"/>
              <a:gd name="T7" fmla="*/ 252015567 h 2"/>
              <a:gd name="T8" fmla="*/ 0 w 6"/>
              <a:gd name="T9" fmla="*/ 504031134 h 2"/>
              <a:gd name="T10" fmla="*/ 0 60000 65536"/>
              <a:gd name="T11" fmla="*/ 0 60000 65536"/>
              <a:gd name="T12" fmla="*/ 0 60000 65536"/>
              <a:gd name="T13" fmla="*/ 0 60000 65536"/>
              <a:gd name="T14" fmla="*/ 0 60000 65536"/>
              <a:gd name="T15" fmla="*/ 0 w 6"/>
              <a:gd name="T16" fmla="*/ 0 h 2"/>
              <a:gd name="T17" fmla="*/ 6 w 6"/>
              <a:gd name="T18" fmla="*/ 2 h 2"/>
            </a:gdLst>
            <a:ahLst/>
            <a:cxnLst>
              <a:cxn ang="T10">
                <a:pos x="T0" y="T1"/>
              </a:cxn>
              <a:cxn ang="T11">
                <a:pos x="T2" y="T3"/>
              </a:cxn>
              <a:cxn ang="T12">
                <a:pos x="T4" y="T5"/>
              </a:cxn>
              <a:cxn ang="T13">
                <a:pos x="T6" y="T7"/>
              </a:cxn>
              <a:cxn ang="T14">
                <a:pos x="T8" y="T9"/>
              </a:cxn>
            </a:cxnLst>
            <a:rect l="T15" t="T16" r="T17" b="T18"/>
            <a:pathLst>
              <a:path w="6" h="2">
                <a:moveTo>
                  <a:pt x="0" y="2"/>
                </a:moveTo>
                <a:lnTo>
                  <a:pt x="6" y="1"/>
                </a:lnTo>
                <a:lnTo>
                  <a:pt x="0" y="0"/>
                </a:lnTo>
                <a:lnTo>
                  <a:pt x="0" y="1"/>
                </a:lnTo>
                <a:lnTo>
                  <a:pt x="0" y="2"/>
                </a:lnTo>
              </a:path>
            </a:pathLst>
          </a:custGeom>
          <a:noFill/>
          <a:ln w="15875">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dirty="0"/>
          </a:p>
        </p:txBody>
      </p:sp>
      <p:sp>
        <p:nvSpPr>
          <p:cNvPr id="19486" name="Freeform 31"/>
          <p:cNvSpPr>
            <a:spLocks/>
          </p:cNvSpPr>
          <p:nvPr/>
        </p:nvSpPr>
        <p:spPr bwMode="auto">
          <a:xfrm>
            <a:off x="1382713" y="5429250"/>
            <a:ext cx="95250" cy="31750"/>
          </a:xfrm>
          <a:custGeom>
            <a:avLst/>
            <a:gdLst>
              <a:gd name="T0" fmla="*/ 0 w 60"/>
              <a:gd name="T1" fmla="*/ 50403118 h 20"/>
              <a:gd name="T2" fmla="*/ 151209386 w 60"/>
              <a:gd name="T3" fmla="*/ 25201559 h 20"/>
              <a:gd name="T4" fmla="*/ 0 w 60"/>
              <a:gd name="T5" fmla="*/ 0 h 20"/>
              <a:gd name="T6" fmla="*/ 0 w 60"/>
              <a:gd name="T7" fmla="*/ 25201559 h 20"/>
              <a:gd name="T8" fmla="*/ 0 w 60"/>
              <a:gd name="T9" fmla="*/ 50403118 h 20"/>
              <a:gd name="T10" fmla="*/ 0 60000 65536"/>
              <a:gd name="T11" fmla="*/ 0 60000 65536"/>
              <a:gd name="T12" fmla="*/ 0 60000 65536"/>
              <a:gd name="T13" fmla="*/ 0 60000 65536"/>
              <a:gd name="T14" fmla="*/ 0 60000 65536"/>
              <a:gd name="T15" fmla="*/ 0 w 60"/>
              <a:gd name="T16" fmla="*/ 0 h 20"/>
              <a:gd name="T17" fmla="*/ 60 w 60"/>
              <a:gd name="T18" fmla="*/ 20 h 20"/>
            </a:gdLst>
            <a:ahLst/>
            <a:cxnLst>
              <a:cxn ang="T10">
                <a:pos x="T0" y="T1"/>
              </a:cxn>
              <a:cxn ang="T11">
                <a:pos x="T2" y="T3"/>
              </a:cxn>
              <a:cxn ang="T12">
                <a:pos x="T4" y="T5"/>
              </a:cxn>
              <a:cxn ang="T13">
                <a:pos x="T6" y="T7"/>
              </a:cxn>
              <a:cxn ang="T14">
                <a:pos x="T8" y="T9"/>
              </a:cxn>
            </a:cxnLst>
            <a:rect l="T15" t="T16" r="T17" b="T18"/>
            <a:pathLst>
              <a:path w="60" h="20">
                <a:moveTo>
                  <a:pt x="0" y="20"/>
                </a:moveTo>
                <a:lnTo>
                  <a:pt x="60" y="10"/>
                </a:lnTo>
                <a:lnTo>
                  <a:pt x="0" y="0"/>
                </a:lnTo>
                <a:lnTo>
                  <a:pt x="0" y="10"/>
                </a:lnTo>
                <a:lnTo>
                  <a:pt x="0" y="20"/>
                </a:lnTo>
                <a:close/>
              </a:path>
            </a:pathLst>
          </a:custGeom>
          <a:solidFill>
            <a:srgbClr val="000000"/>
          </a:solidFill>
          <a:ln w="0">
            <a:solidFill>
              <a:srgbClr val="000000"/>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dirty="0"/>
          </a:p>
        </p:txBody>
      </p:sp>
      <p:sp>
        <p:nvSpPr>
          <p:cNvPr id="19487" name="Line 32"/>
          <p:cNvSpPr>
            <a:spLocks noChangeShapeType="1"/>
          </p:cNvSpPr>
          <p:nvPr/>
        </p:nvSpPr>
        <p:spPr bwMode="auto">
          <a:xfrm flipH="1">
            <a:off x="1225550" y="5445125"/>
            <a:ext cx="141288" cy="1588"/>
          </a:xfrm>
          <a:prstGeom prst="line">
            <a:avLst/>
          </a:prstGeom>
          <a:noFill/>
          <a:ln w="158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9488" name="Freeform 33"/>
          <p:cNvSpPr>
            <a:spLocks/>
          </p:cNvSpPr>
          <p:nvPr/>
        </p:nvSpPr>
        <p:spPr bwMode="auto">
          <a:xfrm>
            <a:off x="1382713" y="5649913"/>
            <a:ext cx="95250" cy="31750"/>
          </a:xfrm>
          <a:custGeom>
            <a:avLst/>
            <a:gdLst>
              <a:gd name="T0" fmla="*/ 0 w 6"/>
              <a:gd name="T1" fmla="*/ 504031134 h 2"/>
              <a:gd name="T2" fmla="*/ 1512093765 w 6"/>
              <a:gd name="T3" fmla="*/ 252015567 h 2"/>
              <a:gd name="T4" fmla="*/ 0 w 6"/>
              <a:gd name="T5" fmla="*/ 0 h 2"/>
              <a:gd name="T6" fmla="*/ 0 w 6"/>
              <a:gd name="T7" fmla="*/ 252015567 h 2"/>
              <a:gd name="T8" fmla="*/ 0 w 6"/>
              <a:gd name="T9" fmla="*/ 504031134 h 2"/>
              <a:gd name="T10" fmla="*/ 0 60000 65536"/>
              <a:gd name="T11" fmla="*/ 0 60000 65536"/>
              <a:gd name="T12" fmla="*/ 0 60000 65536"/>
              <a:gd name="T13" fmla="*/ 0 60000 65536"/>
              <a:gd name="T14" fmla="*/ 0 60000 65536"/>
              <a:gd name="T15" fmla="*/ 0 w 6"/>
              <a:gd name="T16" fmla="*/ 0 h 2"/>
              <a:gd name="T17" fmla="*/ 6 w 6"/>
              <a:gd name="T18" fmla="*/ 2 h 2"/>
            </a:gdLst>
            <a:ahLst/>
            <a:cxnLst>
              <a:cxn ang="T10">
                <a:pos x="T0" y="T1"/>
              </a:cxn>
              <a:cxn ang="T11">
                <a:pos x="T2" y="T3"/>
              </a:cxn>
              <a:cxn ang="T12">
                <a:pos x="T4" y="T5"/>
              </a:cxn>
              <a:cxn ang="T13">
                <a:pos x="T6" y="T7"/>
              </a:cxn>
              <a:cxn ang="T14">
                <a:pos x="T8" y="T9"/>
              </a:cxn>
            </a:cxnLst>
            <a:rect l="T15" t="T16" r="T17" b="T18"/>
            <a:pathLst>
              <a:path w="6" h="2">
                <a:moveTo>
                  <a:pt x="0" y="2"/>
                </a:moveTo>
                <a:lnTo>
                  <a:pt x="6" y="1"/>
                </a:lnTo>
                <a:lnTo>
                  <a:pt x="0" y="0"/>
                </a:lnTo>
                <a:lnTo>
                  <a:pt x="0" y="1"/>
                </a:lnTo>
                <a:lnTo>
                  <a:pt x="0" y="2"/>
                </a:lnTo>
              </a:path>
            </a:pathLst>
          </a:custGeom>
          <a:noFill/>
          <a:ln w="15875">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dirty="0"/>
          </a:p>
        </p:txBody>
      </p:sp>
      <p:sp>
        <p:nvSpPr>
          <p:cNvPr id="19489" name="Freeform 34"/>
          <p:cNvSpPr>
            <a:spLocks/>
          </p:cNvSpPr>
          <p:nvPr/>
        </p:nvSpPr>
        <p:spPr bwMode="auto">
          <a:xfrm>
            <a:off x="1382713" y="5649913"/>
            <a:ext cx="95250" cy="31750"/>
          </a:xfrm>
          <a:custGeom>
            <a:avLst/>
            <a:gdLst>
              <a:gd name="T0" fmla="*/ 0 w 60"/>
              <a:gd name="T1" fmla="*/ 50403118 h 20"/>
              <a:gd name="T2" fmla="*/ 151209386 w 60"/>
              <a:gd name="T3" fmla="*/ 25201559 h 20"/>
              <a:gd name="T4" fmla="*/ 0 w 60"/>
              <a:gd name="T5" fmla="*/ 0 h 20"/>
              <a:gd name="T6" fmla="*/ 0 w 60"/>
              <a:gd name="T7" fmla="*/ 25201559 h 20"/>
              <a:gd name="T8" fmla="*/ 0 w 60"/>
              <a:gd name="T9" fmla="*/ 50403118 h 20"/>
              <a:gd name="T10" fmla="*/ 0 60000 65536"/>
              <a:gd name="T11" fmla="*/ 0 60000 65536"/>
              <a:gd name="T12" fmla="*/ 0 60000 65536"/>
              <a:gd name="T13" fmla="*/ 0 60000 65536"/>
              <a:gd name="T14" fmla="*/ 0 60000 65536"/>
              <a:gd name="T15" fmla="*/ 0 w 60"/>
              <a:gd name="T16" fmla="*/ 0 h 20"/>
              <a:gd name="T17" fmla="*/ 60 w 60"/>
              <a:gd name="T18" fmla="*/ 20 h 20"/>
            </a:gdLst>
            <a:ahLst/>
            <a:cxnLst>
              <a:cxn ang="T10">
                <a:pos x="T0" y="T1"/>
              </a:cxn>
              <a:cxn ang="T11">
                <a:pos x="T2" y="T3"/>
              </a:cxn>
              <a:cxn ang="T12">
                <a:pos x="T4" y="T5"/>
              </a:cxn>
              <a:cxn ang="T13">
                <a:pos x="T6" y="T7"/>
              </a:cxn>
              <a:cxn ang="T14">
                <a:pos x="T8" y="T9"/>
              </a:cxn>
            </a:cxnLst>
            <a:rect l="T15" t="T16" r="T17" b="T18"/>
            <a:pathLst>
              <a:path w="60" h="20">
                <a:moveTo>
                  <a:pt x="0" y="20"/>
                </a:moveTo>
                <a:lnTo>
                  <a:pt x="60" y="10"/>
                </a:lnTo>
                <a:lnTo>
                  <a:pt x="0" y="0"/>
                </a:lnTo>
                <a:lnTo>
                  <a:pt x="0" y="10"/>
                </a:lnTo>
                <a:lnTo>
                  <a:pt x="0" y="20"/>
                </a:lnTo>
                <a:close/>
              </a:path>
            </a:pathLst>
          </a:custGeom>
          <a:solidFill>
            <a:srgbClr val="000000"/>
          </a:solidFill>
          <a:ln w="0">
            <a:solidFill>
              <a:srgbClr val="000000"/>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dirty="0"/>
          </a:p>
        </p:txBody>
      </p:sp>
      <p:sp>
        <p:nvSpPr>
          <p:cNvPr id="19490" name="Line 35"/>
          <p:cNvSpPr>
            <a:spLocks noChangeShapeType="1"/>
          </p:cNvSpPr>
          <p:nvPr/>
        </p:nvSpPr>
        <p:spPr bwMode="auto">
          <a:xfrm flipH="1">
            <a:off x="1225550" y="5665788"/>
            <a:ext cx="141288" cy="1587"/>
          </a:xfrm>
          <a:prstGeom prst="line">
            <a:avLst/>
          </a:prstGeom>
          <a:noFill/>
          <a:ln w="158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9491" name="Freeform 36"/>
          <p:cNvSpPr>
            <a:spLocks/>
          </p:cNvSpPr>
          <p:nvPr/>
        </p:nvSpPr>
        <p:spPr bwMode="auto">
          <a:xfrm>
            <a:off x="1951038" y="2209800"/>
            <a:ext cx="190500" cy="427038"/>
          </a:xfrm>
          <a:custGeom>
            <a:avLst/>
            <a:gdLst>
              <a:gd name="T0" fmla="*/ 756046883 w 12"/>
              <a:gd name="T1" fmla="*/ 0 h 27"/>
              <a:gd name="T2" fmla="*/ 756046883 w 12"/>
              <a:gd name="T3" fmla="*/ 2147483647 h 27"/>
              <a:gd name="T4" fmla="*/ 0 w 12"/>
              <a:gd name="T5" fmla="*/ 2147483647 h 27"/>
              <a:gd name="T6" fmla="*/ 1512093765 w 12"/>
              <a:gd name="T7" fmla="*/ 2147483647 h 27"/>
              <a:gd name="T8" fmla="*/ 2147483647 w 12"/>
              <a:gd name="T9" fmla="*/ 2147483647 h 27"/>
              <a:gd name="T10" fmla="*/ 2147483647 w 12"/>
              <a:gd name="T11" fmla="*/ 2147483647 h 27"/>
              <a:gd name="T12" fmla="*/ 2147483647 w 12"/>
              <a:gd name="T13" fmla="*/ 0 h 27"/>
              <a:gd name="T14" fmla="*/ 0 60000 65536"/>
              <a:gd name="T15" fmla="*/ 0 60000 65536"/>
              <a:gd name="T16" fmla="*/ 0 60000 65536"/>
              <a:gd name="T17" fmla="*/ 0 60000 65536"/>
              <a:gd name="T18" fmla="*/ 0 60000 65536"/>
              <a:gd name="T19" fmla="*/ 0 60000 65536"/>
              <a:gd name="T20" fmla="*/ 0 60000 65536"/>
              <a:gd name="T21" fmla="*/ 0 w 12"/>
              <a:gd name="T22" fmla="*/ 0 h 27"/>
              <a:gd name="T23" fmla="*/ 12 w 12"/>
              <a:gd name="T24" fmla="*/ 27 h 2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 h="27">
                <a:moveTo>
                  <a:pt x="3" y="0"/>
                </a:moveTo>
                <a:lnTo>
                  <a:pt x="3" y="15"/>
                </a:lnTo>
                <a:lnTo>
                  <a:pt x="0" y="15"/>
                </a:lnTo>
                <a:lnTo>
                  <a:pt x="6" y="27"/>
                </a:lnTo>
                <a:lnTo>
                  <a:pt x="12" y="15"/>
                </a:lnTo>
                <a:lnTo>
                  <a:pt x="9" y="15"/>
                </a:lnTo>
                <a:lnTo>
                  <a:pt x="9" y="0"/>
                </a:lnTo>
              </a:path>
            </a:pathLst>
          </a:custGeom>
          <a:noFill/>
          <a:ln w="15875">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dirty="0"/>
          </a:p>
        </p:txBody>
      </p:sp>
      <p:sp>
        <p:nvSpPr>
          <p:cNvPr id="19492" name="Freeform 37"/>
          <p:cNvSpPr>
            <a:spLocks/>
          </p:cNvSpPr>
          <p:nvPr/>
        </p:nvSpPr>
        <p:spPr bwMode="auto">
          <a:xfrm>
            <a:off x="1273175" y="2871788"/>
            <a:ext cx="409575" cy="173037"/>
          </a:xfrm>
          <a:custGeom>
            <a:avLst/>
            <a:gdLst>
              <a:gd name="T0" fmla="*/ 0 w 26"/>
              <a:gd name="T1" fmla="*/ 1979621738 h 11"/>
              <a:gd name="T2" fmla="*/ 2147483647 w 26"/>
              <a:gd name="T3" fmla="*/ 1979621738 h 11"/>
              <a:gd name="T4" fmla="*/ 2147483647 w 26"/>
              <a:gd name="T5" fmla="*/ 2147483647 h 11"/>
              <a:gd name="T6" fmla="*/ 2147483647 w 26"/>
              <a:gd name="T7" fmla="*/ 1237261804 h 11"/>
              <a:gd name="T8" fmla="*/ 2147483647 w 26"/>
              <a:gd name="T9" fmla="*/ 0 h 11"/>
              <a:gd name="T10" fmla="*/ 2147483647 w 26"/>
              <a:gd name="T11" fmla="*/ 742360180 h 11"/>
              <a:gd name="T12" fmla="*/ 0 w 26"/>
              <a:gd name="T13" fmla="*/ 742360180 h 11"/>
              <a:gd name="T14" fmla="*/ 0 60000 65536"/>
              <a:gd name="T15" fmla="*/ 0 60000 65536"/>
              <a:gd name="T16" fmla="*/ 0 60000 65536"/>
              <a:gd name="T17" fmla="*/ 0 60000 65536"/>
              <a:gd name="T18" fmla="*/ 0 60000 65536"/>
              <a:gd name="T19" fmla="*/ 0 60000 65536"/>
              <a:gd name="T20" fmla="*/ 0 60000 65536"/>
              <a:gd name="T21" fmla="*/ 0 w 26"/>
              <a:gd name="T22" fmla="*/ 0 h 11"/>
              <a:gd name="T23" fmla="*/ 26 w 26"/>
              <a:gd name="T24" fmla="*/ 11 h 1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6" h="11">
                <a:moveTo>
                  <a:pt x="0" y="8"/>
                </a:moveTo>
                <a:lnTo>
                  <a:pt x="15" y="8"/>
                </a:lnTo>
                <a:lnTo>
                  <a:pt x="15" y="11"/>
                </a:lnTo>
                <a:lnTo>
                  <a:pt x="26" y="5"/>
                </a:lnTo>
                <a:lnTo>
                  <a:pt x="15" y="0"/>
                </a:lnTo>
                <a:lnTo>
                  <a:pt x="15" y="3"/>
                </a:lnTo>
                <a:lnTo>
                  <a:pt x="0" y="3"/>
                </a:lnTo>
              </a:path>
            </a:pathLst>
          </a:custGeom>
          <a:noFill/>
          <a:ln w="15875">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dirty="0"/>
          </a:p>
        </p:txBody>
      </p:sp>
      <p:sp>
        <p:nvSpPr>
          <p:cNvPr id="19493" name="Freeform 38"/>
          <p:cNvSpPr>
            <a:spLocks/>
          </p:cNvSpPr>
          <p:nvPr/>
        </p:nvSpPr>
        <p:spPr bwMode="auto">
          <a:xfrm>
            <a:off x="1273175" y="3787775"/>
            <a:ext cx="409575" cy="174625"/>
          </a:xfrm>
          <a:custGeom>
            <a:avLst/>
            <a:gdLst>
              <a:gd name="T0" fmla="*/ 0 w 26"/>
              <a:gd name="T1" fmla="*/ 2016124797 h 11"/>
              <a:gd name="T2" fmla="*/ 2147483647 w 26"/>
              <a:gd name="T3" fmla="*/ 2016124797 h 11"/>
              <a:gd name="T4" fmla="*/ 2147483647 w 26"/>
              <a:gd name="T5" fmla="*/ 2147483647 h 11"/>
              <a:gd name="T6" fmla="*/ 2147483647 w 26"/>
              <a:gd name="T7" fmla="*/ 1260078184 h 11"/>
              <a:gd name="T8" fmla="*/ 2147483647 w 26"/>
              <a:gd name="T9" fmla="*/ 0 h 11"/>
              <a:gd name="T10" fmla="*/ 2147483647 w 26"/>
              <a:gd name="T11" fmla="*/ 756046861 h 11"/>
              <a:gd name="T12" fmla="*/ 0 w 26"/>
              <a:gd name="T13" fmla="*/ 756046861 h 11"/>
              <a:gd name="T14" fmla="*/ 0 60000 65536"/>
              <a:gd name="T15" fmla="*/ 0 60000 65536"/>
              <a:gd name="T16" fmla="*/ 0 60000 65536"/>
              <a:gd name="T17" fmla="*/ 0 60000 65536"/>
              <a:gd name="T18" fmla="*/ 0 60000 65536"/>
              <a:gd name="T19" fmla="*/ 0 60000 65536"/>
              <a:gd name="T20" fmla="*/ 0 60000 65536"/>
              <a:gd name="T21" fmla="*/ 0 w 26"/>
              <a:gd name="T22" fmla="*/ 0 h 11"/>
              <a:gd name="T23" fmla="*/ 26 w 26"/>
              <a:gd name="T24" fmla="*/ 11 h 1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6" h="11">
                <a:moveTo>
                  <a:pt x="0" y="8"/>
                </a:moveTo>
                <a:lnTo>
                  <a:pt x="15" y="8"/>
                </a:lnTo>
                <a:lnTo>
                  <a:pt x="15" y="11"/>
                </a:lnTo>
                <a:lnTo>
                  <a:pt x="26" y="5"/>
                </a:lnTo>
                <a:lnTo>
                  <a:pt x="15" y="0"/>
                </a:lnTo>
                <a:lnTo>
                  <a:pt x="15" y="3"/>
                </a:lnTo>
                <a:lnTo>
                  <a:pt x="0" y="3"/>
                </a:lnTo>
              </a:path>
            </a:pathLst>
          </a:custGeom>
          <a:noFill/>
          <a:ln w="15875">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dirty="0"/>
          </a:p>
        </p:txBody>
      </p:sp>
      <p:sp>
        <p:nvSpPr>
          <p:cNvPr id="19494" name="Line 39"/>
          <p:cNvSpPr>
            <a:spLocks noChangeShapeType="1"/>
          </p:cNvSpPr>
          <p:nvPr/>
        </p:nvSpPr>
        <p:spPr bwMode="auto">
          <a:xfrm flipH="1" flipV="1">
            <a:off x="1270000" y="2990850"/>
            <a:ext cx="3175" cy="849313"/>
          </a:xfrm>
          <a:prstGeom prst="line">
            <a:avLst/>
          </a:prstGeom>
          <a:noFill/>
          <a:ln w="158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9495" name="Freeform 40"/>
          <p:cNvSpPr>
            <a:spLocks/>
          </p:cNvSpPr>
          <p:nvPr/>
        </p:nvSpPr>
        <p:spPr bwMode="auto">
          <a:xfrm>
            <a:off x="1004888" y="3471863"/>
            <a:ext cx="268287" cy="442912"/>
          </a:xfrm>
          <a:custGeom>
            <a:avLst/>
            <a:gdLst>
              <a:gd name="T0" fmla="*/ 0 w 17"/>
              <a:gd name="T1" fmla="*/ 0 h 28"/>
              <a:gd name="T2" fmla="*/ 2147483647 w 17"/>
              <a:gd name="T3" fmla="*/ 0 h 28"/>
              <a:gd name="T4" fmla="*/ 2147483647 w 17"/>
              <a:gd name="T5" fmla="*/ 2147483647 h 28"/>
              <a:gd name="T6" fmla="*/ 2147483647 w 17"/>
              <a:gd name="T7" fmla="*/ 2147483647 h 28"/>
              <a:gd name="T8" fmla="*/ 0 60000 65536"/>
              <a:gd name="T9" fmla="*/ 0 60000 65536"/>
              <a:gd name="T10" fmla="*/ 0 60000 65536"/>
              <a:gd name="T11" fmla="*/ 0 60000 65536"/>
              <a:gd name="T12" fmla="*/ 0 w 17"/>
              <a:gd name="T13" fmla="*/ 0 h 28"/>
              <a:gd name="T14" fmla="*/ 17 w 17"/>
              <a:gd name="T15" fmla="*/ 28 h 28"/>
            </a:gdLst>
            <a:ahLst/>
            <a:cxnLst>
              <a:cxn ang="T8">
                <a:pos x="T0" y="T1"/>
              </a:cxn>
              <a:cxn ang="T9">
                <a:pos x="T2" y="T3"/>
              </a:cxn>
              <a:cxn ang="T10">
                <a:pos x="T4" y="T5"/>
              </a:cxn>
              <a:cxn ang="T11">
                <a:pos x="T6" y="T7"/>
              </a:cxn>
            </a:cxnLst>
            <a:rect l="T12" t="T13" r="T14" b="T15"/>
            <a:pathLst>
              <a:path w="17" h="28">
                <a:moveTo>
                  <a:pt x="0" y="0"/>
                </a:moveTo>
                <a:lnTo>
                  <a:pt x="12" y="0"/>
                </a:lnTo>
                <a:lnTo>
                  <a:pt x="12" y="28"/>
                </a:lnTo>
                <a:lnTo>
                  <a:pt x="17" y="28"/>
                </a:lnTo>
              </a:path>
            </a:pathLst>
          </a:custGeom>
          <a:noFill/>
          <a:ln w="15875">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dirty="0"/>
          </a:p>
        </p:txBody>
      </p:sp>
      <p:sp>
        <p:nvSpPr>
          <p:cNvPr id="19496" name="Freeform 41"/>
          <p:cNvSpPr>
            <a:spLocks/>
          </p:cNvSpPr>
          <p:nvPr/>
        </p:nvSpPr>
        <p:spPr bwMode="auto">
          <a:xfrm>
            <a:off x="989013" y="2921000"/>
            <a:ext cx="284162" cy="457200"/>
          </a:xfrm>
          <a:custGeom>
            <a:avLst/>
            <a:gdLst>
              <a:gd name="T0" fmla="*/ 0 w 18"/>
              <a:gd name="T1" fmla="*/ 2147483647 h 29"/>
              <a:gd name="T2" fmla="*/ 2147483647 w 18"/>
              <a:gd name="T3" fmla="*/ 2147483647 h 29"/>
              <a:gd name="T4" fmla="*/ 2147483647 w 18"/>
              <a:gd name="T5" fmla="*/ 0 h 29"/>
              <a:gd name="T6" fmla="*/ 2147483647 w 18"/>
              <a:gd name="T7" fmla="*/ 0 h 29"/>
              <a:gd name="T8" fmla="*/ 0 60000 65536"/>
              <a:gd name="T9" fmla="*/ 0 60000 65536"/>
              <a:gd name="T10" fmla="*/ 0 60000 65536"/>
              <a:gd name="T11" fmla="*/ 0 60000 65536"/>
              <a:gd name="T12" fmla="*/ 0 w 18"/>
              <a:gd name="T13" fmla="*/ 0 h 29"/>
              <a:gd name="T14" fmla="*/ 18 w 18"/>
              <a:gd name="T15" fmla="*/ 29 h 29"/>
            </a:gdLst>
            <a:ahLst/>
            <a:cxnLst>
              <a:cxn ang="T8">
                <a:pos x="T0" y="T1"/>
              </a:cxn>
              <a:cxn ang="T9">
                <a:pos x="T2" y="T3"/>
              </a:cxn>
              <a:cxn ang="T10">
                <a:pos x="T4" y="T5"/>
              </a:cxn>
              <a:cxn ang="T11">
                <a:pos x="T6" y="T7"/>
              </a:cxn>
            </a:cxnLst>
            <a:rect l="T12" t="T13" r="T14" b="T15"/>
            <a:pathLst>
              <a:path w="18" h="29">
                <a:moveTo>
                  <a:pt x="0" y="29"/>
                </a:moveTo>
                <a:lnTo>
                  <a:pt x="12" y="29"/>
                </a:lnTo>
                <a:lnTo>
                  <a:pt x="12" y="0"/>
                </a:lnTo>
                <a:lnTo>
                  <a:pt x="18" y="0"/>
                </a:lnTo>
              </a:path>
            </a:pathLst>
          </a:custGeom>
          <a:noFill/>
          <a:ln w="15875">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dirty="0"/>
          </a:p>
        </p:txBody>
      </p:sp>
      <p:sp>
        <p:nvSpPr>
          <p:cNvPr id="19497" name="Line 42"/>
          <p:cNvSpPr>
            <a:spLocks noChangeShapeType="1"/>
          </p:cNvSpPr>
          <p:nvPr/>
        </p:nvSpPr>
        <p:spPr bwMode="auto">
          <a:xfrm flipH="1">
            <a:off x="3514725" y="3709988"/>
            <a:ext cx="441325" cy="1587"/>
          </a:xfrm>
          <a:prstGeom prst="line">
            <a:avLst/>
          </a:prstGeom>
          <a:noFill/>
          <a:ln w="158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9498" name="Line 43"/>
          <p:cNvSpPr>
            <a:spLocks noChangeShapeType="1"/>
          </p:cNvSpPr>
          <p:nvPr/>
        </p:nvSpPr>
        <p:spPr bwMode="auto">
          <a:xfrm flipH="1">
            <a:off x="3514725" y="3630613"/>
            <a:ext cx="441325" cy="1587"/>
          </a:xfrm>
          <a:prstGeom prst="line">
            <a:avLst/>
          </a:prstGeom>
          <a:noFill/>
          <a:ln w="158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9499" name="Line 44"/>
          <p:cNvSpPr>
            <a:spLocks noChangeShapeType="1"/>
          </p:cNvSpPr>
          <p:nvPr/>
        </p:nvSpPr>
        <p:spPr bwMode="auto">
          <a:xfrm flipH="1">
            <a:off x="3514725" y="4119563"/>
            <a:ext cx="441325" cy="1587"/>
          </a:xfrm>
          <a:prstGeom prst="line">
            <a:avLst/>
          </a:prstGeom>
          <a:noFill/>
          <a:ln w="158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9500" name="Freeform 45"/>
          <p:cNvSpPr>
            <a:spLocks/>
          </p:cNvSpPr>
          <p:nvPr/>
        </p:nvSpPr>
        <p:spPr bwMode="auto">
          <a:xfrm>
            <a:off x="3735388" y="3994150"/>
            <a:ext cx="15875" cy="14288"/>
          </a:xfrm>
          <a:custGeom>
            <a:avLst/>
            <a:gdLst>
              <a:gd name="T0" fmla="*/ 0 w 1"/>
              <a:gd name="T1" fmla="*/ 0 h 1"/>
              <a:gd name="T2" fmla="*/ 0 w 1"/>
              <a:gd name="T3" fmla="*/ 204146902 h 1"/>
              <a:gd name="T4" fmla="*/ 252015567 w 1"/>
              <a:gd name="T5" fmla="*/ 0 h 1"/>
              <a:gd name="T6" fmla="*/ 0 w 1"/>
              <a:gd name="T7" fmla="*/ 0 h 1"/>
              <a:gd name="T8" fmla="*/ 0 w 1"/>
              <a:gd name="T9" fmla="*/ 0 h 1"/>
              <a:gd name="T10" fmla="*/ 0 60000 65536"/>
              <a:gd name="T11" fmla="*/ 0 60000 65536"/>
              <a:gd name="T12" fmla="*/ 0 60000 65536"/>
              <a:gd name="T13" fmla="*/ 0 60000 65536"/>
              <a:gd name="T14" fmla="*/ 0 60000 65536"/>
              <a:gd name="T15" fmla="*/ 0 w 1"/>
              <a:gd name="T16" fmla="*/ 0 h 1"/>
              <a:gd name="T17" fmla="*/ 1 w 1"/>
              <a:gd name="T18" fmla="*/ 1 h 1"/>
            </a:gdLst>
            <a:ahLst/>
            <a:cxnLst>
              <a:cxn ang="T10">
                <a:pos x="T0" y="T1"/>
              </a:cxn>
              <a:cxn ang="T11">
                <a:pos x="T2" y="T3"/>
              </a:cxn>
              <a:cxn ang="T12">
                <a:pos x="T4" y="T5"/>
              </a:cxn>
              <a:cxn ang="T13">
                <a:pos x="T6" y="T7"/>
              </a:cxn>
              <a:cxn ang="T14">
                <a:pos x="T8" y="T9"/>
              </a:cxn>
            </a:cxnLst>
            <a:rect l="T15" t="T16" r="T17" b="T18"/>
            <a:pathLst>
              <a:path w="1" h="1">
                <a:moveTo>
                  <a:pt x="0" y="0"/>
                </a:moveTo>
                <a:lnTo>
                  <a:pt x="0" y="1"/>
                </a:lnTo>
                <a:lnTo>
                  <a:pt x="1" y="0"/>
                </a:lnTo>
                <a:lnTo>
                  <a:pt x="0" y="0"/>
                </a:lnTo>
              </a:path>
            </a:pathLst>
          </a:custGeom>
          <a:noFill/>
          <a:ln w="15875">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dirty="0"/>
          </a:p>
        </p:txBody>
      </p:sp>
      <p:sp>
        <p:nvSpPr>
          <p:cNvPr id="19501" name="Freeform 46"/>
          <p:cNvSpPr>
            <a:spLocks/>
          </p:cNvSpPr>
          <p:nvPr/>
        </p:nvSpPr>
        <p:spPr bwMode="auto">
          <a:xfrm>
            <a:off x="3735388" y="3914775"/>
            <a:ext cx="15875" cy="15875"/>
          </a:xfrm>
          <a:custGeom>
            <a:avLst/>
            <a:gdLst>
              <a:gd name="T0" fmla="*/ 0 w 1"/>
              <a:gd name="T1" fmla="*/ 0 h 1"/>
              <a:gd name="T2" fmla="*/ 0 w 1"/>
              <a:gd name="T3" fmla="*/ 252015567 h 1"/>
              <a:gd name="T4" fmla="*/ 252015567 w 1"/>
              <a:gd name="T5" fmla="*/ 0 h 1"/>
              <a:gd name="T6" fmla="*/ 0 w 1"/>
              <a:gd name="T7" fmla="*/ 0 h 1"/>
              <a:gd name="T8" fmla="*/ 0 w 1"/>
              <a:gd name="T9" fmla="*/ 0 h 1"/>
              <a:gd name="T10" fmla="*/ 0 60000 65536"/>
              <a:gd name="T11" fmla="*/ 0 60000 65536"/>
              <a:gd name="T12" fmla="*/ 0 60000 65536"/>
              <a:gd name="T13" fmla="*/ 0 60000 65536"/>
              <a:gd name="T14" fmla="*/ 0 60000 65536"/>
              <a:gd name="T15" fmla="*/ 0 w 1"/>
              <a:gd name="T16" fmla="*/ 0 h 1"/>
              <a:gd name="T17" fmla="*/ 1 w 1"/>
              <a:gd name="T18" fmla="*/ 1 h 1"/>
            </a:gdLst>
            <a:ahLst/>
            <a:cxnLst>
              <a:cxn ang="T10">
                <a:pos x="T0" y="T1"/>
              </a:cxn>
              <a:cxn ang="T11">
                <a:pos x="T2" y="T3"/>
              </a:cxn>
              <a:cxn ang="T12">
                <a:pos x="T4" y="T5"/>
              </a:cxn>
              <a:cxn ang="T13">
                <a:pos x="T6" y="T7"/>
              </a:cxn>
              <a:cxn ang="T14">
                <a:pos x="T8" y="T9"/>
              </a:cxn>
            </a:cxnLst>
            <a:rect l="T15" t="T16" r="T17" b="T18"/>
            <a:pathLst>
              <a:path w="1" h="1">
                <a:moveTo>
                  <a:pt x="0" y="0"/>
                </a:moveTo>
                <a:lnTo>
                  <a:pt x="0" y="1"/>
                </a:lnTo>
                <a:lnTo>
                  <a:pt x="1" y="0"/>
                </a:lnTo>
                <a:lnTo>
                  <a:pt x="0" y="0"/>
                </a:lnTo>
              </a:path>
            </a:pathLst>
          </a:custGeom>
          <a:noFill/>
          <a:ln w="15875">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dirty="0"/>
          </a:p>
        </p:txBody>
      </p:sp>
      <p:sp>
        <p:nvSpPr>
          <p:cNvPr id="19502" name="Freeform 47"/>
          <p:cNvSpPr>
            <a:spLocks/>
          </p:cNvSpPr>
          <p:nvPr/>
        </p:nvSpPr>
        <p:spPr bwMode="auto">
          <a:xfrm>
            <a:off x="3735388" y="3835400"/>
            <a:ext cx="15875" cy="15875"/>
          </a:xfrm>
          <a:custGeom>
            <a:avLst/>
            <a:gdLst>
              <a:gd name="T0" fmla="*/ 0 w 1"/>
              <a:gd name="T1" fmla="*/ 0 h 1"/>
              <a:gd name="T2" fmla="*/ 0 w 1"/>
              <a:gd name="T3" fmla="*/ 252015567 h 1"/>
              <a:gd name="T4" fmla="*/ 252015567 w 1"/>
              <a:gd name="T5" fmla="*/ 0 h 1"/>
              <a:gd name="T6" fmla="*/ 0 w 1"/>
              <a:gd name="T7" fmla="*/ 0 h 1"/>
              <a:gd name="T8" fmla="*/ 0 w 1"/>
              <a:gd name="T9" fmla="*/ 0 h 1"/>
              <a:gd name="T10" fmla="*/ 0 60000 65536"/>
              <a:gd name="T11" fmla="*/ 0 60000 65536"/>
              <a:gd name="T12" fmla="*/ 0 60000 65536"/>
              <a:gd name="T13" fmla="*/ 0 60000 65536"/>
              <a:gd name="T14" fmla="*/ 0 60000 65536"/>
              <a:gd name="T15" fmla="*/ 0 w 1"/>
              <a:gd name="T16" fmla="*/ 0 h 1"/>
              <a:gd name="T17" fmla="*/ 1 w 1"/>
              <a:gd name="T18" fmla="*/ 1 h 1"/>
            </a:gdLst>
            <a:ahLst/>
            <a:cxnLst>
              <a:cxn ang="T10">
                <a:pos x="T0" y="T1"/>
              </a:cxn>
              <a:cxn ang="T11">
                <a:pos x="T2" y="T3"/>
              </a:cxn>
              <a:cxn ang="T12">
                <a:pos x="T4" y="T5"/>
              </a:cxn>
              <a:cxn ang="T13">
                <a:pos x="T6" y="T7"/>
              </a:cxn>
              <a:cxn ang="T14">
                <a:pos x="T8" y="T9"/>
              </a:cxn>
            </a:cxnLst>
            <a:rect l="T15" t="T16" r="T17" b="T18"/>
            <a:pathLst>
              <a:path w="1" h="1">
                <a:moveTo>
                  <a:pt x="0" y="0"/>
                </a:moveTo>
                <a:lnTo>
                  <a:pt x="0" y="1"/>
                </a:lnTo>
                <a:lnTo>
                  <a:pt x="1" y="0"/>
                </a:lnTo>
                <a:lnTo>
                  <a:pt x="0" y="0"/>
                </a:lnTo>
              </a:path>
            </a:pathLst>
          </a:custGeom>
          <a:noFill/>
          <a:ln w="15875">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dirty="0"/>
          </a:p>
        </p:txBody>
      </p:sp>
      <p:sp>
        <p:nvSpPr>
          <p:cNvPr id="19503" name="Line 48"/>
          <p:cNvSpPr>
            <a:spLocks noChangeShapeType="1"/>
          </p:cNvSpPr>
          <p:nvPr/>
        </p:nvSpPr>
        <p:spPr bwMode="auto">
          <a:xfrm flipH="1">
            <a:off x="3498850" y="2809875"/>
            <a:ext cx="457200" cy="1588"/>
          </a:xfrm>
          <a:prstGeom prst="line">
            <a:avLst/>
          </a:prstGeom>
          <a:noFill/>
          <a:ln w="158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9504" name="Line 49"/>
          <p:cNvSpPr>
            <a:spLocks noChangeShapeType="1"/>
          </p:cNvSpPr>
          <p:nvPr/>
        </p:nvSpPr>
        <p:spPr bwMode="auto">
          <a:xfrm flipH="1">
            <a:off x="3498850" y="2714625"/>
            <a:ext cx="457200" cy="1588"/>
          </a:xfrm>
          <a:prstGeom prst="line">
            <a:avLst/>
          </a:prstGeom>
          <a:noFill/>
          <a:ln w="158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9505" name="Line 50"/>
          <p:cNvSpPr>
            <a:spLocks noChangeShapeType="1"/>
          </p:cNvSpPr>
          <p:nvPr/>
        </p:nvSpPr>
        <p:spPr bwMode="auto">
          <a:xfrm flipH="1">
            <a:off x="3498850" y="3219450"/>
            <a:ext cx="457200" cy="1588"/>
          </a:xfrm>
          <a:prstGeom prst="line">
            <a:avLst/>
          </a:prstGeom>
          <a:noFill/>
          <a:ln w="158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9506" name="Rectangle 51"/>
          <p:cNvSpPr>
            <a:spLocks noChangeArrowheads="1"/>
          </p:cNvSpPr>
          <p:nvPr/>
        </p:nvSpPr>
        <p:spPr bwMode="auto">
          <a:xfrm>
            <a:off x="4224338" y="2889250"/>
            <a:ext cx="552450" cy="1682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100" dirty="0">
                <a:solidFill>
                  <a:srgbClr val="000000"/>
                </a:solidFill>
                <a:latin typeface="Nimbus Roman No9 L"/>
              </a:rPr>
              <a:t>Cell array</a:t>
            </a:r>
            <a:endParaRPr lang="en-CA" altLang="en-US" sz="2400" dirty="0">
              <a:latin typeface="Corbel" panose="020B0503020204020204" pitchFamily="34" charset="0"/>
            </a:endParaRPr>
          </a:p>
        </p:txBody>
      </p:sp>
      <p:sp>
        <p:nvSpPr>
          <p:cNvPr id="19507" name="Rectangle 52"/>
          <p:cNvSpPr>
            <a:spLocks noChangeArrowheads="1"/>
          </p:cNvSpPr>
          <p:nvPr/>
        </p:nvSpPr>
        <p:spPr bwMode="auto">
          <a:xfrm>
            <a:off x="1903413" y="3016250"/>
            <a:ext cx="269875" cy="1682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100" dirty="0">
                <a:solidFill>
                  <a:srgbClr val="000000"/>
                </a:solidFill>
                <a:latin typeface="Nimbus Roman No9 L"/>
              </a:rPr>
              <a:t>latch</a:t>
            </a:r>
            <a:endParaRPr lang="en-CA" altLang="en-US" sz="2400" dirty="0">
              <a:latin typeface="Corbel" panose="020B0503020204020204" pitchFamily="34" charset="0"/>
            </a:endParaRPr>
          </a:p>
        </p:txBody>
      </p:sp>
      <p:sp>
        <p:nvSpPr>
          <p:cNvPr id="19508" name="Rectangle 53"/>
          <p:cNvSpPr>
            <a:spLocks noChangeArrowheads="1"/>
          </p:cNvSpPr>
          <p:nvPr/>
        </p:nvSpPr>
        <p:spPr bwMode="auto">
          <a:xfrm>
            <a:off x="1825625" y="2873375"/>
            <a:ext cx="417513" cy="1682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100" dirty="0">
                <a:solidFill>
                  <a:srgbClr val="000000"/>
                </a:solidFill>
                <a:latin typeface="Nimbus Roman No9 L"/>
              </a:rPr>
              <a:t>address</a:t>
            </a:r>
            <a:endParaRPr lang="en-CA" altLang="en-US" sz="2400" dirty="0">
              <a:latin typeface="Corbel" panose="020B0503020204020204" pitchFamily="34" charset="0"/>
            </a:endParaRPr>
          </a:p>
        </p:txBody>
      </p:sp>
      <p:sp>
        <p:nvSpPr>
          <p:cNvPr id="19509" name="Rectangle 54"/>
          <p:cNvSpPr>
            <a:spLocks noChangeArrowheads="1"/>
          </p:cNvSpPr>
          <p:nvPr/>
        </p:nvSpPr>
        <p:spPr bwMode="auto">
          <a:xfrm>
            <a:off x="1903413" y="2716213"/>
            <a:ext cx="265112" cy="1682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100" dirty="0">
                <a:solidFill>
                  <a:srgbClr val="000000"/>
                </a:solidFill>
                <a:latin typeface="Nimbus Roman No9 L"/>
              </a:rPr>
              <a:t>Row</a:t>
            </a:r>
            <a:endParaRPr lang="en-CA" altLang="en-US" sz="2400" dirty="0">
              <a:latin typeface="Corbel" panose="020B0503020204020204" pitchFamily="34" charset="0"/>
            </a:endParaRPr>
          </a:p>
        </p:txBody>
      </p:sp>
      <p:sp>
        <p:nvSpPr>
          <p:cNvPr id="19510" name="Rectangle 55"/>
          <p:cNvSpPr>
            <a:spLocks noChangeArrowheads="1"/>
          </p:cNvSpPr>
          <p:nvPr/>
        </p:nvSpPr>
        <p:spPr bwMode="auto">
          <a:xfrm>
            <a:off x="2946400" y="2936875"/>
            <a:ext cx="441325" cy="1682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100" dirty="0">
                <a:solidFill>
                  <a:srgbClr val="000000"/>
                </a:solidFill>
                <a:latin typeface="Nimbus Roman No9 L"/>
              </a:rPr>
              <a:t>decoder</a:t>
            </a:r>
            <a:endParaRPr lang="en-CA" altLang="en-US" sz="2400" dirty="0">
              <a:latin typeface="Corbel" panose="020B0503020204020204" pitchFamily="34" charset="0"/>
            </a:endParaRPr>
          </a:p>
        </p:txBody>
      </p:sp>
      <p:sp>
        <p:nvSpPr>
          <p:cNvPr id="19511" name="Rectangle 56"/>
          <p:cNvSpPr>
            <a:spLocks noChangeArrowheads="1"/>
          </p:cNvSpPr>
          <p:nvPr/>
        </p:nvSpPr>
        <p:spPr bwMode="auto">
          <a:xfrm>
            <a:off x="3024188" y="2809875"/>
            <a:ext cx="163512" cy="1682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100" dirty="0">
                <a:solidFill>
                  <a:srgbClr val="000000"/>
                </a:solidFill>
                <a:latin typeface="Nimbus Roman No9 L"/>
              </a:rPr>
              <a:t>Ro</a:t>
            </a:r>
            <a:endParaRPr lang="en-CA" altLang="en-US" sz="2400" dirty="0">
              <a:latin typeface="Corbel" panose="020B0503020204020204" pitchFamily="34" charset="0"/>
            </a:endParaRPr>
          </a:p>
        </p:txBody>
      </p:sp>
      <p:sp>
        <p:nvSpPr>
          <p:cNvPr id="19512" name="Rectangle 57"/>
          <p:cNvSpPr>
            <a:spLocks noChangeArrowheads="1"/>
          </p:cNvSpPr>
          <p:nvPr/>
        </p:nvSpPr>
        <p:spPr bwMode="auto">
          <a:xfrm>
            <a:off x="3198813" y="2809875"/>
            <a:ext cx="101600" cy="1682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100" dirty="0">
                <a:solidFill>
                  <a:srgbClr val="000000"/>
                </a:solidFill>
                <a:latin typeface="Nimbus Roman No9 L"/>
              </a:rPr>
              <a:t>w</a:t>
            </a:r>
            <a:endParaRPr lang="en-CA" altLang="en-US" sz="2400" dirty="0">
              <a:latin typeface="Corbel" panose="020B0503020204020204" pitchFamily="34" charset="0"/>
            </a:endParaRPr>
          </a:p>
        </p:txBody>
      </p:sp>
      <p:sp>
        <p:nvSpPr>
          <p:cNvPr id="19513" name="Rectangle 58"/>
          <p:cNvSpPr>
            <a:spLocks noChangeArrowheads="1"/>
          </p:cNvSpPr>
          <p:nvPr/>
        </p:nvSpPr>
        <p:spPr bwMode="auto">
          <a:xfrm>
            <a:off x="2835275" y="2652713"/>
            <a:ext cx="663575" cy="661987"/>
          </a:xfrm>
          <a:prstGeom prst="rect">
            <a:avLst/>
          </a:prstGeom>
          <a:noFill/>
          <a:ln w="1587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dirty="0">
              <a:latin typeface="Corbel" panose="020B0503020204020204" pitchFamily="34" charset="0"/>
            </a:endParaRPr>
          </a:p>
        </p:txBody>
      </p:sp>
      <p:sp>
        <p:nvSpPr>
          <p:cNvPr id="19514" name="Rectangle 59"/>
          <p:cNvSpPr>
            <a:spLocks noChangeArrowheads="1"/>
          </p:cNvSpPr>
          <p:nvPr/>
        </p:nvSpPr>
        <p:spPr bwMode="auto">
          <a:xfrm>
            <a:off x="3956050" y="2430463"/>
            <a:ext cx="1104900" cy="1104900"/>
          </a:xfrm>
          <a:prstGeom prst="rect">
            <a:avLst/>
          </a:prstGeom>
          <a:noFill/>
          <a:ln w="1587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dirty="0">
              <a:latin typeface="Corbel" panose="020B0503020204020204" pitchFamily="34" charset="0"/>
            </a:endParaRPr>
          </a:p>
        </p:txBody>
      </p:sp>
      <p:sp>
        <p:nvSpPr>
          <p:cNvPr id="19515" name="Rectangle 60"/>
          <p:cNvSpPr>
            <a:spLocks noChangeArrowheads="1"/>
          </p:cNvSpPr>
          <p:nvPr/>
        </p:nvSpPr>
        <p:spPr bwMode="auto">
          <a:xfrm>
            <a:off x="1698625" y="2636838"/>
            <a:ext cx="695325" cy="677862"/>
          </a:xfrm>
          <a:prstGeom prst="rect">
            <a:avLst/>
          </a:prstGeom>
          <a:noFill/>
          <a:ln w="1587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dirty="0">
              <a:latin typeface="Corbel" panose="020B0503020204020204" pitchFamily="34" charset="0"/>
            </a:endParaRPr>
          </a:p>
        </p:txBody>
      </p:sp>
      <p:sp>
        <p:nvSpPr>
          <p:cNvPr id="19516" name="Freeform 61"/>
          <p:cNvSpPr>
            <a:spLocks/>
          </p:cNvSpPr>
          <p:nvPr/>
        </p:nvSpPr>
        <p:spPr bwMode="auto">
          <a:xfrm>
            <a:off x="3719513" y="3094038"/>
            <a:ext cx="15875" cy="15875"/>
          </a:xfrm>
          <a:custGeom>
            <a:avLst/>
            <a:gdLst>
              <a:gd name="T0" fmla="*/ 0 w 1"/>
              <a:gd name="T1" fmla="*/ 0 h 1"/>
              <a:gd name="T2" fmla="*/ 0 w 1"/>
              <a:gd name="T3" fmla="*/ 252015567 h 1"/>
              <a:gd name="T4" fmla="*/ 252015567 w 1"/>
              <a:gd name="T5" fmla="*/ 0 h 1"/>
              <a:gd name="T6" fmla="*/ 0 w 1"/>
              <a:gd name="T7" fmla="*/ 0 h 1"/>
              <a:gd name="T8" fmla="*/ 0 w 1"/>
              <a:gd name="T9" fmla="*/ 0 h 1"/>
              <a:gd name="T10" fmla="*/ 0 60000 65536"/>
              <a:gd name="T11" fmla="*/ 0 60000 65536"/>
              <a:gd name="T12" fmla="*/ 0 60000 65536"/>
              <a:gd name="T13" fmla="*/ 0 60000 65536"/>
              <a:gd name="T14" fmla="*/ 0 60000 65536"/>
              <a:gd name="T15" fmla="*/ 0 w 1"/>
              <a:gd name="T16" fmla="*/ 0 h 1"/>
              <a:gd name="T17" fmla="*/ 1 w 1"/>
              <a:gd name="T18" fmla="*/ 1 h 1"/>
            </a:gdLst>
            <a:ahLst/>
            <a:cxnLst>
              <a:cxn ang="T10">
                <a:pos x="T0" y="T1"/>
              </a:cxn>
              <a:cxn ang="T11">
                <a:pos x="T2" y="T3"/>
              </a:cxn>
              <a:cxn ang="T12">
                <a:pos x="T4" y="T5"/>
              </a:cxn>
              <a:cxn ang="T13">
                <a:pos x="T6" y="T7"/>
              </a:cxn>
              <a:cxn ang="T14">
                <a:pos x="T8" y="T9"/>
              </a:cxn>
            </a:cxnLst>
            <a:rect l="T15" t="T16" r="T17" b="T18"/>
            <a:pathLst>
              <a:path w="1" h="1">
                <a:moveTo>
                  <a:pt x="0" y="0"/>
                </a:moveTo>
                <a:lnTo>
                  <a:pt x="0" y="1"/>
                </a:lnTo>
                <a:lnTo>
                  <a:pt x="1" y="0"/>
                </a:lnTo>
                <a:lnTo>
                  <a:pt x="0" y="0"/>
                </a:lnTo>
              </a:path>
            </a:pathLst>
          </a:custGeom>
          <a:noFill/>
          <a:ln w="15875">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dirty="0"/>
          </a:p>
        </p:txBody>
      </p:sp>
      <p:sp>
        <p:nvSpPr>
          <p:cNvPr id="19517" name="Freeform 62"/>
          <p:cNvSpPr>
            <a:spLocks/>
          </p:cNvSpPr>
          <p:nvPr/>
        </p:nvSpPr>
        <p:spPr bwMode="auto">
          <a:xfrm>
            <a:off x="3719513" y="3014663"/>
            <a:ext cx="15875" cy="15875"/>
          </a:xfrm>
          <a:custGeom>
            <a:avLst/>
            <a:gdLst>
              <a:gd name="T0" fmla="*/ 0 w 1"/>
              <a:gd name="T1" fmla="*/ 0 h 1"/>
              <a:gd name="T2" fmla="*/ 0 w 1"/>
              <a:gd name="T3" fmla="*/ 252015567 h 1"/>
              <a:gd name="T4" fmla="*/ 252015567 w 1"/>
              <a:gd name="T5" fmla="*/ 0 h 1"/>
              <a:gd name="T6" fmla="*/ 0 w 1"/>
              <a:gd name="T7" fmla="*/ 0 h 1"/>
              <a:gd name="T8" fmla="*/ 0 w 1"/>
              <a:gd name="T9" fmla="*/ 0 h 1"/>
              <a:gd name="T10" fmla="*/ 0 60000 65536"/>
              <a:gd name="T11" fmla="*/ 0 60000 65536"/>
              <a:gd name="T12" fmla="*/ 0 60000 65536"/>
              <a:gd name="T13" fmla="*/ 0 60000 65536"/>
              <a:gd name="T14" fmla="*/ 0 60000 65536"/>
              <a:gd name="T15" fmla="*/ 0 w 1"/>
              <a:gd name="T16" fmla="*/ 0 h 1"/>
              <a:gd name="T17" fmla="*/ 1 w 1"/>
              <a:gd name="T18" fmla="*/ 1 h 1"/>
            </a:gdLst>
            <a:ahLst/>
            <a:cxnLst>
              <a:cxn ang="T10">
                <a:pos x="T0" y="T1"/>
              </a:cxn>
              <a:cxn ang="T11">
                <a:pos x="T2" y="T3"/>
              </a:cxn>
              <a:cxn ang="T12">
                <a:pos x="T4" y="T5"/>
              </a:cxn>
              <a:cxn ang="T13">
                <a:pos x="T6" y="T7"/>
              </a:cxn>
              <a:cxn ang="T14">
                <a:pos x="T8" y="T9"/>
              </a:cxn>
            </a:cxnLst>
            <a:rect l="T15" t="T16" r="T17" b="T18"/>
            <a:pathLst>
              <a:path w="1" h="1">
                <a:moveTo>
                  <a:pt x="0" y="0"/>
                </a:moveTo>
                <a:lnTo>
                  <a:pt x="0" y="1"/>
                </a:lnTo>
                <a:lnTo>
                  <a:pt x="1" y="0"/>
                </a:lnTo>
                <a:lnTo>
                  <a:pt x="0" y="0"/>
                </a:lnTo>
              </a:path>
            </a:pathLst>
          </a:custGeom>
          <a:noFill/>
          <a:ln w="15875">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dirty="0"/>
          </a:p>
        </p:txBody>
      </p:sp>
      <p:sp>
        <p:nvSpPr>
          <p:cNvPr id="19518" name="Freeform 63"/>
          <p:cNvSpPr>
            <a:spLocks/>
          </p:cNvSpPr>
          <p:nvPr/>
        </p:nvSpPr>
        <p:spPr bwMode="auto">
          <a:xfrm>
            <a:off x="3719513" y="2935288"/>
            <a:ext cx="15875" cy="15875"/>
          </a:xfrm>
          <a:custGeom>
            <a:avLst/>
            <a:gdLst>
              <a:gd name="T0" fmla="*/ 0 w 1"/>
              <a:gd name="T1" fmla="*/ 0 h 1"/>
              <a:gd name="T2" fmla="*/ 0 w 1"/>
              <a:gd name="T3" fmla="*/ 252015567 h 1"/>
              <a:gd name="T4" fmla="*/ 252015567 w 1"/>
              <a:gd name="T5" fmla="*/ 0 h 1"/>
              <a:gd name="T6" fmla="*/ 0 w 1"/>
              <a:gd name="T7" fmla="*/ 0 h 1"/>
              <a:gd name="T8" fmla="*/ 0 w 1"/>
              <a:gd name="T9" fmla="*/ 0 h 1"/>
              <a:gd name="T10" fmla="*/ 0 60000 65536"/>
              <a:gd name="T11" fmla="*/ 0 60000 65536"/>
              <a:gd name="T12" fmla="*/ 0 60000 65536"/>
              <a:gd name="T13" fmla="*/ 0 60000 65536"/>
              <a:gd name="T14" fmla="*/ 0 60000 65536"/>
              <a:gd name="T15" fmla="*/ 0 w 1"/>
              <a:gd name="T16" fmla="*/ 0 h 1"/>
              <a:gd name="T17" fmla="*/ 1 w 1"/>
              <a:gd name="T18" fmla="*/ 1 h 1"/>
            </a:gdLst>
            <a:ahLst/>
            <a:cxnLst>
              <a:cxn ang="T10">
                <a:pos x="T0" y="T1"/>
              </a:cxn>
              <a:cxn ang="T11">
                <a:pos x="T2" y="T3"/>
              </a:cxn>
              <a:cxn ang="T12">
                <a:pos x="T4" y="T5"/>
              </a:cxn>
              <a:cxn ang="T13">
                <a:pos x="T6" y="T7"/>
              </a:cxn>
              <a:cxn ang="T14">
                <a:pos x="T8" y="T9"/>
              </a:cxn>
            </a:cxnLst>
            <a:rect l="T15" t="T16" r="T17" b="T18"/>
            <a:pathLst>
              <a:path w="1" h="1">
                <a:moveTo>
                  <a:pt x="0" y="0"/>
                </a:moveTo>
                <a:lnTo>
                  <a:pt x="0" y="1"/>
                </a:lnTo>
                <a:lnTo>
                  <a:pt x="1" y="0"/>
                </a:lnTo>
                <a:lnTo>
                  <a:pt x="0" y="0"/>
                </a:lnTo>
              </a:path>
            </a:pathLst>
          </a:custGeom>
          <a:noFill/>
          <a:ln w="15875">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dirty="0"/>
          </a:p>
        </p:txBody>
      </p:sp>
      <p:sp>
        <p:nvSpPr>
          <p:cNvPr id="19519" name="Rectangle 64"/>
          <p:cNvSpPr>
            <a:spLocks noChangeArrowheads="1"/>
          </p:cNvSpPr>
          <p:nvPr/>
        </p:nvSpPr>
        <p:spPr bwMode="auto">
          <a:xfrm>
            <a:off x="2946400" y="3852863"/>
            <a:ext cx="441325" cy="1682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100" dirty="0">
                <a:solidFill>
                  <a:srgbClr val="000000"/>
                </a:solidFill>
                <a:latin typeface="Nimbus Roman No9 L"/>
              </a:rPr>
              <a:t>decoder</a:t>
            </a:r>
            <a:endParaRPr lang="en-CA" altLang="en-US" sz="2400" dirty="0">
              <a:latin typeface="Corbel" panose="020B0503020204020204" pitchFamily="34" charset="0"/>
            </a:endParaRPr>
          </a:p>
        </p:txBody>
      </p:sp>
      <p:sp>
        <p:nvSpPr>
          <p:cNvPr id="19520" name="Rectangle 65"/>
          <p:cNvSpPr>
            <a:spLocks noChangeArrowheads="1"/>
          </p:cNvSpPr>
          <p:nvPr/>
        </p:nvSpPr>
        <p:spPr bwMode="auto">
          <a:xfrm>
            <a:off x="2930525" y="3678238"/>
            <a:ext cx="163513" cy="1682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100" dirty="0">
                <a:solidFill>
                  <a:srgbClr val="000000"/>
                </a:solidFill>
                <a:latin typeface="Nimbus Roman No9 L"/>
              </a:rPr>
              <a:t>Co</a:t>
            </a:r>
            <a:endParaRPr lang="en-CA" altLang="en-US" sz="2400" dirty="0">
              <a:latin typeface="Corbel" panose="020B0503020204020204" pitchFamily="34" charset="0"/>
            </a:endParaRPr>
          </a:p>
        </p:txBody>
      </p:sp>
      <p:sp>
        <p:nvSpPr>
          <p:cNvPr id="19521" name="Rectangle 66"/>
          <p:cNvSpPr>
            <a:spLocks noChangeArrowheads="1"/>
          </p:cNvSpPr>
          <p:nvPr/>
        </p:nvSpPr>
        <p:spPr bwMode="auto">
          <a:xfrm>
            <a:off x="3103563" y="3678238"/>
            <a:ext cx="285750" cy="1682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100" dirty="0" err="1">
                <a:solidFill>
                  <a:srgbClr val="000000"/>
                </a:solidFill>
                <a:latin typeface="Nimbus Roman No9 L"/>
              </a:rPr>
              <a:t>lumn</a:t>
            </a:r>
            <a:endParaRPr lang="en-CA" altLang="en-US" sz="2400">
              <a:latin typeface="Corbel" panose="020B0503020204020204" pitchFamily="34" charset="0"/>
            </a:endParaRPr>
          </a:p>
        </p:txBody>
      </p:sp>
      <p:sp>
        <p:nvSpPr>
          <p:cNvPr id="19522" name="Rectangle 67"/>
          <p:cNvSpPr>
            <a:spLocks noChangeArrowheads="1"/>
          </p:cNvSpPr>
          <p:nvPr/>
        </p:nvSpPr>
        <p:spPr bwMode="auto">
          <a:xfrm>
            <a:off x="2835275" y="3535363"/>
            <a:ext cx="663575" cy="679450"/>
          </a:xfrm>
          <a:prstGeom prst="rect">
            <a:avLst/>
          </a:prstGeom>
          <a:noFill/>
          <a:ln w="1587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Corbel" panose="020B0503020204020204" pitchFamily="34" charset="0"/>
            </a:endParaRPr>
          </a:p>
        </p:txBody>
      </p:sp>
      <p:sp>
        <p:nvSpPr>
          <p:cNvPr id="19523" name="Rectangle 68"/>
          <p:cNvSpPr>
            <a:spLocks noChangeArrowheads="1"/>
          </p:cNvSpPr>
          <p:nvPr/>
        </p:nvSpPr>
        <p:spPr bwMode="auto">
          <a:xfrm>
            <a:off x="3956050" y="3535363"/>
            <a:ext cx="1104900" cy="679450"/>
          </a:xfrm>
          <a:prstGeom prst="rect">
            <a:avLst/>
          </a:prstGeom>
          <a:noFill/>
          <a:ln w="1587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Corbel" panose="020B0503020204020204" pitchFamily="34" charset="0"/>
            </a:endParaRPr>
          </a:p>
        </p:txBody>
      </p:sp>
      <p:sp>
        <p:nvSpPr>
          <p:cNvPr id="19524" name="Rectangle 69"/>
          <p:cNvSpPr>
            <a:spLocks noChangeArrowheads="1"/>
          </p:cNvSpPr>
          <p:nvPr/>
        </p:nvSpPr>
        <p:spPr bwMode="auto">
          <a:xfrm>
            <a:off x="4144963" y="3694113"/>
            <a:ext cx="641350" cy="1682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100">
                <a:solidFill>
                  <a:srgbClr val="000000"/>
                </a:solidFill>
                <a:latin typeface="Nimbus Roman No9 L"/>
              </a:rPr>
              <a:t>Read/Write</a:t>
            </a:r>
            <a:endParaRPr lang="en-CA" altLang="en-US" sz="2400">
              <a:latin typeface="Corbel" panose="020B0503020204020204" pitchFamily="34" charset="0"/>
            </a:endParaRPr>
          </a:p>
        </p:txBody>
      </p:sp>
      <p:sp>
        <p:nvSpPr>
          <p:cNvPr id="19525" name="Rectangle 70"/>
          <p:cNvSpPr>
            <a:spLocks noChangeArrowheads="1"/>
          </p:cNvSpPr>
          <p:nvPr/>
        </p:nvSpPr>
        <p:spPr bwMode="auto">
          <a:xfrm>
            <a:off x="4003675" y="3836988"/>
            <a:ext cx="971550" cy="1682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100">
                <a:solidFill>
                  <a:srgbClr val="000000"/>
                </a:solidFill>
                <a:latin typeface="Nimbus Roman No9 L"/>
              </a:rPr>
              <a:t>circuits &amp; latches</a:t>
            </a:r>
            <a:endParaRPr lang="en-CA" altLang="en-US" sz="2400">
              <a:latin typeface="Corbel" panose="020B0503020204020204" pitchFamily="34" charset="0"/>
            </a:endParaRPr>
          </a:p>
        </p:txBody>
      </p:sp>
      <p:sp>
        <p:nvSpPr>
          <p:cNvPr id="19526" name="Rectangle 71"/>
          <p:cNvSpPr>
            <a:spLocks noChangeArrowheads="1"/>
          </p:cNvSpPr>
          <p:nvPr/>
        </p:nvSpPr>
        <p:spPr bwMode="auto">
          <a:xfrm>
            <a:off x="1841500" y="3914775"/>
            <a:ext cx="417513" cy="1682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100">
                <a:solidFill>
                  <a:srgbClr val="000000"/>
                </a:solidFill>
                <a:latin typeface="Nimbus Roman No9 L"/>
              </a:rPr>
              <a:t>counter</a:t>
            </a:r>
            <a:endParaRPr lang="en-CA" altLang="en-US" sz="2400">
              <a:latin typeface="Corbel" panose="020B0503020204020204" pitchFamily="34" charset="0"/>
            </a:endParaRPr>
          </a:p>
        </p:txBody>
      </p:sp>
      <p:sp>
        <p:nvSpPr>
          <p:cNvPr id="19527" name="Rectangle 72"/>
          <p:cNvSpPr>
            <a:spLocks noChangeArrowheads="1"/>
          </p:cNvSpPr>
          <p:nvPr/>
        </p:nvSpPr>
        <p:spPr bwMode="auto">
          <a:xfrm>
            <a:off x="1841500" y="3757613"/>
            <a:ext cx="417513" cy="1682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100">
                <a:solidFill>
                  <a:srgbClr val="000000"/>
                </a:solidFill>
                <a:latin typeface="Nimbus Roman No9 L"/>
              </a:rPr>
              <a:t>address</a:t>
            </a:r>
            <a:endParaRPr lang="en-CA" altLang="en-US" sz="2400">
              <a:latin typeface="Corbel" panose="020B0503020204020204" pitchFamily="34" charset="0"/>
            </a:endParaRPr>
          </a:p>
        </p:txBody>
      </p:sp>
      <p:sp>
        <p:nvSpPr>
          <p:cNvPr id="19528" name="Rectangle 73"/>
          <p:cNvSpPr>
            <a:spLocks noChangeArrowheads="1"/>
          </p:cNvSpPr>
          <p:nvPr/>
        </p:nvSpPr>
        <p:spPr bwMode="auto">
          <a:xfrm>
            <a:off x="1825625" y="3614738"/>
            <a:ext cx="449263" cy="1682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100">
                <a:solidFill>
                  <a:srgbClr val="000000"/>
                </a:solidFill>
                <a:latin typeface="Nimbus Roman No9 L"/>
              </a:rPr>
              <a:t>Column</a:t>
            </a:r>
            <a:endParaRPr lang="en-CA" altLang="en-US" sz="2400">
              <a:latin typeface="Corbel" panose="020B0503020204020204" pitchFamily="34" charset="0"/>
            </a:endParaRPr>
          </a:p>
        </p:txBody>
      </p:sp>
      <p:sp>
        <p:nvSpPr>
          <p:cNvPr id="19529" name="Rectangle 74"/>
          <p:cNvSpPr>
            <a:spLocks noChangeArrowheads="1"/>
          </p:cNvSpPr>
          <p:nvPr/>
        </p:nvSpPr>
        <p:spPr bwMode="auto">
          <a:xfrm>
            <a:off x="1698625" y="3535363"/>
            <a:ext cx="695325" cy="679450"/>
          </a:xfrm>
          <a:prstGeom prst="rect">
            <a:avLst/>
          </a:prstGeom>
          <a:noFill/>
          <a:ln w="1587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Corbel" panose="020B0503020204020204" pitchFamily="34" charset="0"/>
            </a:endParaRPr>
          </a:p>
        </p:txBody>
      </p:sp>
      <p:sp>
        <p:nvSpPr>
          <p:cNvPr id="19530" name="Freeform 75"/>
          <p:cNvSpPr>
            <a:spLocks/>
          </p:cNvSpPr>
          <p:nvPr/>
        </p:nvSpPr>
        <p:spPr bwMode="auto">
          <a:xfrm>
            <a:off x="2393950" y="2889250"/>
            <a:ext cx="425450" cy="188913"/>
          </a:xfrm>
          <a:custGeom>
            <a:avLst/>
            <a:gdLst>
              <a:gd name="T0" fmla="*/ 0 w 27"/>
              <a:gd name="T1" fmla="*/ 2147483647 h 12"/>
              <a:gd name="T2" fmla="*/ 2147483647 w 27"/>
              <a:gd name="T3" fmla="*/ 2147483647 h 12"/>
              <a:gd name="T4" fmla="*/ 2147483647 w 27"/>
              <a:gd name="T5" fmla="*/ 2147483647 h 12"/>
              <a:gd name="T6" fmla="*/ 2147483647 w 27"/>
              <a:gd name="T7" fmla="*/ 1487012956 h 12"/>
              <a:gd name="T8" fmla="*/ 2147483647 w 27"/>
              <a:gd name="T9" fmla="*/ 0 h 12"/>
              <a:gd name="T10" fmla="*/ 2147483647 w 27"/>
              <a:gd name="T11" fmla="*/ 743498607 h 12"/>
              <a:gd name="T12" fmla="*/ 0 w 27"/>
              <a:gd name="T13" fmla="*/ 743498607 h 12"/>
              <a:gd name="T14" fmla="*/ 0 60000 65536"/>
              <a:gd name="T15" fmla="*/ 0 60000 65536"/>
              <a:gd name="T16" fmla="*/ 0 60000 65536"/>
              <a:gd name="T17" fmla="*/ 0 60000 65536"/>
              <a:gd name="T18" fmla="*/ 0 60000 65536"/>
              <a:gd name="T19" fmla="*/ 0 60000 65536"/>
              <a:gd name="T20" fmla="*/ 0 60000 65536"/>
              <a:gd name="T21" fmla="*/ 0 w 27"/>
              <a:gd name="T22" fmla="*/ 0 h 12"/>
              <a:gd name="T23" fmla="*/ 27 w 27"/>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7" h="12">
                <a:moveTo>
                  <a:pt x="0" y="9"/>
                </a:moveTo>
                <a:lnTo>
                  <a:pt x="15" y="9"/>
                </a:lnTo>
                <a:lnTo>
                  <a:pt x="15" y="12"/>
                </a:lnTo>
                <a:lnTo>
                  <a:pt x="27" y="6"/>
                </a:lnTo>
                <a:lnTo>
                  <a:pt x="15" y="0"/>
                </a:lnTo>
                <a:lnTo>
                  <a:pt x="15" y="3"/>
                </a:lnTo>
                <a:lnTo>
                  <a:pt x="0" y="3"/>
                </a:lnTo>
              </a:path>
            </a:pathLst>
          </a:custGeom>
          <a:noFill/>
          <a:ln w="15875">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9531" name="Freeform 76"/>
          <p:cNvSpPr>
            <a:spLocks/>
          </p:cNvSpPr>
          <p:nvPr/>
        </p:nvSpPr>
        <p:spPr bwMode="auto">
          <a:xfrm>
            <a:off x="2393950" y="3787775"/>
            <a:ext cx="425450" cy="174625"/>
          </a:xfrm>
          <a:custGeom>
            <a:avLst/>
            <a:gdLst>
              <a:gd name="T0" fmla="*/ 0 w 27"/>
              <a:gd name="T1" fmla="*/ 2016124797 h 11"/>
              <a:gd name="T2" fmla="*/ 2147483647 w 27"/>
              <a:gd name="T3" fmla="*/ 2016124797 h 11"/>
              <a:gd name="T4" fmla="*/ 2147483647 w 27"/>
              <a:gd name="T5" fmla="*/ 2147483647 h 11"/>
              <a:gd name="T6" fmla="*/ 2147483647 w 27"/>
              <a:gd name="T7" fmla="*/ 1512093722 h 11"/>
              <a:gd name="T8" fmla="*/ 2147483647 w 27"/>
              <a:gd name="T9" fmla="*/ 0 h 11"/>
              <a:gd name="T10" fmla="*/ 2147483647 w 27"/>
              <a:gd name="T11" fmla="*/ 756046861 h 11"/>
              <a:gd name="T12" fmla="*/ 0 w 27"/>
              <a:gd name="T13" fmla="*/ 756046861 h 11"/>
              <a:gd name="T14" fmla="*/ 0 60000 65536"/>
              <a:gd name="T15" fmla="*/ 0 60000 65536"/>
              <a:gd name="T16" fmla="*/ 0 60000 65536"/>
              <a:gd name="T17" fmla="*/ 0 60000 65536"/>
              <a:gd name="T18" fmla="*/ 0 60000 65536"/>
              <a:gd name="T19" fmla="*/ 0 60000 65536"/>
              <a:gd name="T20" fmla="*/ 0 60000 65536"/>
              <a:gd name="T21" fmla="*/ 0 w 27"/>
              <a:gd name="T22" fmla="*/ 0 h 11"/>
              <a:gd name="T23" fmla="*/ 27 w 27"/>
              <a:gd name="T24" fmla="*/ 11 h 1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7" h="11">
                <a:moveTo>
                  <a:pt x="0" y="8"/>
                </a:moveTo>
                <a:lnTo>
                  <a:pt x="15" y="8"/>
                </a:lnTo>
                <a:lnTo>
                  <a:pt x="15" y="11"/>
                </a:lnTo>
                <a:lnTo>
                  <a:pt x="27" y="6"/>
                </a:lnTo>
                <a:lnTo>
                  <a:pt x="15" y="0"/>
                </a:lnTo>
                <a:lnTo>
                  <a:pt x="15" y="3"/>
                </a:lnTo>
                <a:lnTo>
                  <a:pt x="0" y="3"/>
                </a:lnTo>
              </a:path>
            </a:pathLst>
          </a:custGeom>
          <a:noFill/>
          <a:ln w="15875">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9532" name="Rectangle 77"/>
          <p:cNvSpPr>
            <a:spLocks noChangeArrowheads="1"/>
          </p:cNvSpPr>
          <p:nvPr/>
        </p:nvSpPr>
        <p:spPr bwMode="auto">
          <a:xfrm>
            <a:off x="4602163" y="5019675"/>
            <a:ext cx="915987" cy="457200"/>
          </a:xfrm>
          <a:prstGeom prst="rect">
            <a:avLst/>
          </a:prstGeom>
          <a:noFill/>
          <a:ln w="1587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Corbel" panose="020B0503020204020204" pitchFamily="34" charset="0"/>
            </a:endParaRPr>
          </a:p>
        </p:txBody>
      </p:sp>
      <p:grpSp>
        <p:nvGrpSpPr>
          <p:cNvPr id="19533" name="Group 104"/>
          <p:cNvGrpSpPr>
            <a:grpSpLocks/>
          </p:cNvGrpSpPr>
          <p:nvPr/>
        </p:nvGrpSpPr>
        <p:grpSpPr bwMode="auto">
          <a:xfrm>
            <a:off x="304800" y="3200400"/>
            <a:ext cx="752475" cy="377825"/>
            <a:chOff x="94" y="1814"/>
            <a:chExt cx="474" cy="238"/>
          </a:xfrm>
        </p:grpSpPr>
        <p:sp>
          <p:nvSpPr>
            <p:cNvPr id="19559" name="Rectangle 78"/>
            <p:cNvSpPr>
              <a:spLocks noChangeArrowheads="1"/>
            </p:cNvSpPr>
            <p:nvPr/>
          </p:nvSpPr>
          <p:spPr bwMode="auto">
            <a:xfrm>
              <a:off x="94" y="1814"/>
              <a:ext cx="474" cy="10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100">
                  <a:solidFill>
                    <a:srgbClr val="000000"/>
                  </a:solidFill>
                  <a:latin typeface="Nimbus Roman No9 L"/>
                </a:rPr>
                <a:t>Row/Column</a:t>
              </a:r>
              <a:endParaRPr lang="en-CA" altLang="en-US" sz="2400">
                <a:latin typeface="Corbel" panose="020B0503020204020204" pitchFamily="34" charset="0"/>
              </a:endParaRPr>
            </a:p>
          </p:txBody>
        </p:sp>
        <p:sp>
          <p:nvSpPr>
            <p:cNvPr id="19560" name="Rectangle 79"/>
            <p:cNvSpPr>
              <a:spLocks noChangeArrowheads="1"/>
            </p:cNvSpPr>
            <p:nvPr/>
          </p:nvSpPr>
          <p:spPr bwMode="auto">
            <a:xfrm>
              <a:off x="190" y="1946"/>
              <a:ext cx="263" cy="10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100">
                  <a:solidFill>
                    <a:srgbClr val="000000"/>
                  </a:solidFill>
                  <a:latin typeface="Nimbus Roman No9 L"/>
                </a:rPr>
                <a:t>address</a:t>
              </a:r>
              <a:endParaRPr lang="en-CA" altLang="en-US" sz="2400">
                <a:latin typeface="Corbel" panose="020B0503020204020204" pitchFamily="34" charset="0"/>
              </a:endParaRPr>
            </a:p>
          </p:txBody>
        </p:sp>
      </p:grpSp>
      <p:sp>
        <p:nvSpPr>
          <p:cNvPr id="19534" name="Freeform 80"/>
          <p:cNvSpPr>
            <a:spLocks/>
          </p:cNvSpPr>
          <p:nvPr/>
        </p:nvSpPr>
        <p:spPr bwMode="auto">
          <a:xfrm>
            <a:off x="4349750" y="4214813"/>
            <a:ext cx="190500" cy="252412"/>
          </a:xfrm>
          <a:custGeom>
            <a:avLst/>
            <a:gdLst>
              <a:gd name="T0" fmla="*/ 2147483647 w 12"/>
              <a:gd name="T1" fmla="*/ 2147483647 h 16"/>
              <a:gd name="T2" fmla="*/ 2147483647 w 12"/>
              <a:gd name="T3" fmla="*/ 2147483647 h 16"/>
              <a:gd name="T4" fmla="*/ 2147483647 w 12"/>
              <a:gd name="T5" fmla="*/ 2147483647 h 16"/>
              <a:gd name="T6" fmla="*/ 1512093765 w 12"/>
              <a:gd name="T7" fmla="*/ 0 h 16"/>
              <a:gd name="T8" fmla="*/ 0 w 12"/>
              <a:gd name="T9" fmla="*/ 2147483647 h 16"/>
              <a:gd name="T10" fmla="*/ 756046883 w 12"/>
              <a:gd name="T11" fmla="*/ 2147483647 h 16"/>
              <a:gd name="T12" fmla="*/ 756046883 w 12"/>
              <a:gd name="T13" fmla="*/ 2147483647 h 16"/>
              <a:gd name="T14" fmla="*/ 0 60000 65536"/>
              <a:gd name="T15" fmla="*/ 0 60000 65536"/>
              <a:gd name="T16" fmla="*/ 0 60000 65536"/>
              <a:gd name="T17" fmla="*/ 0 60000 65536"/>
              <a:gd name="T18" fmla="*/ 0 60000 65536"/>
              <a:gd name="T19" fmla="*/ 0 60000 65536"/>
              <a:gd name="T20" fmla="*/ 0 60000 65536"/>
              <a:gd name="T21" fmla="*/ 0 w 12"/>
              <a:gd name="T22" fmla="*/ 0 h 16"/>
              <a:gd name="T23" fmla="*/ 12 w 12"/>
              <a:gd name="T24" fmla="*/ 16 h 1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 h="16">
                <a:moveTo>
                  <a:pt x="9" y="16"/>
                </a:moveTo>
                <a:lnTo>
                  <a:pt x="9" y="12"/>
                </a:lnTo>
                <a:lnTo>
                  <a:pt x="12" y="12"/>
                </a:lnTo>
                <a:lnTo>
                  <a:pt x="6" y="0"/>
                </a:lnTo>
                <a:lnTo>
                  <a:pt x="0" y="12"/>
                </a:lnTo>
                <a:lnTo>
                  <a:pt x="3" y="12"/>
                </a:lnTo>
                <a:lnTo>
                  <a:pt x="3" y="16"/>
                </a:lnTo>
              </a:path>
            </a:pathLst>
          </a:custGeom>
          <a:noFill/>
          <a:ln w="15875">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9535" name="Freeform 81"/>
          <p:cNvSpPr>
            <a:spLocks/>
          </p:cNvSpPr>
          <p:nvPr/>
        </p:nvSpPr>
        <p:spPr bwMode="auto">
          <a:xfrm>
            <a:off x="4975225" y="4751388"/>
            <a:ext cx="188913" cy="252412"/>
          </a:xfrm>
          <a:custGeom>
            <a:avLst/>
            <a:gdLst>
              <a:gd name="T0" fmla="*/ 743498607 w 12"/>
              <a:gd name="T1" fmla="*/ 0 h 16"/>
              <a:gd name="T2" fmla="*/ 743498607 w 12"/>
              <a:gd name="T3" fmla="*/ 1244375284 h 16"/>
              <a:gd name="T4" fmla="*/ 0 w 12"/>
              <a:gd name="T5" fmla="*/ 1244375284 h 16"/>
              <a:gd name="T6" fmla="*/ 1487012956 w 12"/>
              <a:gd name="T7" fmla="*/ 2147483647 h 16"/>
              <a:gd name="T8" fmla="*/ 2147483647 w 12"/>
              <a:gd name="T9" fmla="*/ 1244375284 h 16"/>
              <a:gd name="T10" fmla="*/ 2147483647 w 12"/>
              <a:gd name="T11" fmla="*/ 1244375284 h 16"/>
              <a:gd name="T12" fmla="*/ 2147483647 w 12"/>
              <a:gd name="T13" fmla="*/ 0 h 16"/>
              <a:gd name="T14" fmla="*/ 0 60000 65536"/>
              <a:gd name="T15" fmla="*/ 0 60000 65536"/>
              <a:gd name="T16" fmla="*/ 0 60000 65536"/>
              <a:gd name="T17" fmla="*/ 0 60000 65536"/>
              <a:gd name="T18" fmla="*/ 0 60000 65536"/>
              <a:gd name="T19" fmla="*/ 0 60000 65536"/>
              <a:gd name="T20" fmla="*/ 0 60000 65536"/>
              <a:gd name="T21" fmla="*/ 0 w 12"/>
              <a:gd name="T22" fmla="*/ 0 h 16"/>
              <a:gd name="T23" fmla="*/ 12 w 12"/>
              <a:gd name="T24" fmla="*/ 16 h 1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 h="16">
                <a:moveTo>
                  <a:pt x="3" y="0"/>
                </a:moveTo>
                <a:lnTo>
                  <a:pt x="3" y="5"/>
                </a:lnTo>
                <a:lnTo>
                  <a:pt x="0" y="5"/>
                </a:lnTo>
                <a:lnTo>
                  <a:pt x="6" y="16"/>
                </a:lnTo>
                <a:lnTo>
                  <a:pt x="12" y="5"/>
                </a:lnTo>
                <a:lnTo>
                  <a:pt x="9" y="5"/>
                </a:lnTo>
                <a:lnTo>
                  <a:pt x="9" y="0"/>
                </a:lnTo>
              </a:path>
            </a:pathLst>
          </a:custGeom>
          <a:noFill/>
          <a:ln w="15875">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9536" name="Freeform 82"/>
          <p:cNvSpPr>
            <a:spLocks/>
          </p:cNvSpPr>
          <p:nvPr/>
        </p:nvSpPr>
        <p:spPr bwMode="auto">
          <a:xfrm>
            <a:off x="4349750" y="4419600"/>
            <a:ext cx="190500" cy="236538"/>
          </a:xfrm>
          <a:custGeom>
            <a:avLst/>
            <a:gdLst>
              <a:gd name="T0" fmla="*/ 2147483647 w 12"/>
              <a:gd name="T1" fmla="*/ 0 h 15"/>
              <a:gd name="T2" fmla="*/ 2147483647 w 12"/>
              <a:gd name="T3" fmla="*/ 746009370 h 15"/>
              <a:gd name="T4" fmla="*/ 2147483647 w 12"/>
              <a:gd name="T5" fmla="*/ 746009370 h 15"/>
              <a:gd name="T6" fmla="*/ 1512093765 w 12"/>
              <a:gd name="T7" fmla="*/ 2147483647 h 15"/>
              <a:gd name="T8" fmla="*/ 0 w 12"/>
              <a:gd name="T9" fmla="*/ 746009370 h 15"/>
              <a:gd name="T10" fmla="*/ 756046883 w 12"/>
              <a:gd name="T11" fmla="*/ 746009370 h 15"/>
              <a:gd name="T12" fmla="*/ 756046883 w 12"/>
              <a:gd name="T13" fmla="*/ 0 h 15"/>
              <a:gd name="T14" fmla="*/ 0 60000 65536"/>
              <a:gd name="T15" fmla="*/ 0 60000 65536"/>
              <a:gd name="T16" fmla="*/ 0 60000 65536"/>
              <a:gd name="T17" fmla="*/ 0 60000 65536"/>
              <a:gd name="T18" fmla="*/ 0 60000 65536"/>
              <a:gd name="T19" fmla="*/ 0 60000 65536"/>
              <a:gd name="T20" fmla="*/ 0 60000 65536"/>
              <a:gd name="T21" fmla="*/ 0 w 12"/>
              <a:gd name="T22" fmla="*/ 0 h 15"/>
              <a:gd name="T23" fmla="*/ 12 w 12"/>
              <a:gd name="T24" fmla="*/ 15 h 1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 h="15">
                <a:moveTo>
                  <a:pt x="9" y="0"/>
                </a:moveTo>
                <a:lnTo>
                  <a:pt x="9" y="3"/>
                </a:lnTo>
                <a:lnTo>
                  <a:pt x="12" y="3"/>
                </a:lnTo>
                <a:lnTo>
                  <a:pt x="6" y="15"/>
                </a:lnTo>
                <a:lnTo>
                  <a:pt x="0" y="3"/>
                </a:lnTo>
                <a:lnTo>
                  <a:pt x="3" y="3"/>
                </a:lnTo>
                <a:lnTo>
                  <a:pt x="3" y="0"/>
                </a:lnTo>
              </a:path>
            </a:pathLst>
          </a:custGeom>
          <a:noFill/>
          <a:ln w="15875">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9537" name="Freeform 83"/>
          <p:cNvSpPr>
            <a:spLocks/>
          </p:cNvSpPr>
          <p:nvPr/>
        </p:nvSpPr>
        <p:spPr bwMode="auto">
          <a:xfrm>
            <a:off x="3860800" y="5476875"/>
            <a:ext cx="174625" cy="268288"/>
          </a:xfrm>
          <a:custGeom>
            <a:avLst/>
            <a:gdLst>
              <a:gd name="T0" fmla="*/ 756046861 w 11"/>
              <a:gd name="T1" fmla="*/ 2147483647 h 17"/>
              <a:gd name="T2" fmla="*/ 756046861 w 11"/>
              <a:gd name="T3" fmla="*/ 2147483647 h 17"/>
              <a:gd name="T4" fmla="*/ 0 w 11"/>
              <a:gd name="T5" fmla="*/ 2147483647 h 17"/>
              <a:gd name="T6" fmla="*/ 1512093722 w 11"/>
              <a:gd name="T7" fmla="*/ 0 h 17"/>
              <a:gd name="T8" fmla="*/ 2147483647 w 11"/>
              <a:gd name="T9" fmla="*/ 2147483647 h 17"/>
              <a:gd name="T10" fmla="*/ 2147483647 w 11"/>
              <a:gd name="T11" fmla="*/ 2147483647 h 17"/>
              <a:gd name="T12" fmla="*/ 2147483647 w 11"/>
              <a:gd name="T13" fmla="*/ 2147483647 h 17"/>
              <a:gd name="T14" fmla="*/ 0 60000 65536"/>
              <a:gd name="T15" fmla="*/ 0 60000 65536"/>
              <a:gd name="T16" fmla="*/ 0 60000 65536"/>
              <a:gd name="T17" fmla="*/ 0 60000 65536"/>
              <a:gd name="T18" fmla="*/ 0 60000 65536"/>
              <a:gd name="T19" fmla="*/ 0 60000 65536"/>
              <a:gd name="T20" fmla="*/ 0 60000 65536"/>
              <a:gd name="T21" fmla="*/ 0 w 11"/>
              <a:gd name="T22" fmla="*/ 0 h 17"/>
              <a:gd name="T23" fmla="*/ 11 w 11"/>
              <a:gd name="T24" fmla="*/ 17 h 1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 h="17">
                <a:moveTo>
                  <a:pt x="3" y="17"/>
                </a:moveTo>
                <a:lnTo>
                  <a:pt x="3" y="12"/>
                </a:lnTo>
                <a:lnTo>
                  <a:pt x="0" y="12"/>
                </a:lnTo>
                <a:lnTo>
                  <a:pt x="6" y="0"/>
                </a:lnTo>
                <a:lnTo>
                  <a:pt x="11" y="12"/>
                </a:lnTo>
                <a:lnTo>
                  <a:pt x="9" y="12"/>
                </a:lnTo>
                <a:lnTo>
                  <a:pt x="9" y="17"/>
                </a:lnTo>
              </a:path>
            </a:pathLst>
          </a:custGeom>
          <a:noFill/>
          <a:ln w="15875">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9538" name="Freeform 84"/>
          <p:cNvSpPr>
            <a:spLocks/>
          </p:cNvSpPr>
          <p:nvPr/>
        </p:nvSpPr>
        <p:spPr bwMode="auto">
          <a:xfrm>
            <a:off x="4429125" y="5840413"/>
            <a:ext cx="173038" cy="268287"/>
          </a:xfrm>
          <a:custGeom>
            <a:avLst/>
            <a:gdLst>
              <a:gd name="T0" fmla="*/ 494904362 w 11"/>
              <a:gd name="T1" fmla="*/ 0 h 17"/>
              <a:gd name="T2" fmla="*/ 494904362 w 11"/>
              <a:gd name="T3" fmla="*/ 1245293499 h 17"/>
              <a:gd name="T4" fmla="*/ 0 w 11"/>
              <a:gd name="T5" fmla="*/ 1245293499 h 17"/>
              <a:gd name="T6" fmla="*/ 1237284685 w 11"/>
              <a:gd name="T7" fmla="*/ 2147483647 h 17"/>
              <a:gd name="T8" fmla="*/ 2147483647 w 11"/>
              <a:gd name="T9" fmla="*/ 1245293499 h 17"/>
              <a:gd name="T10" fmla="*/ 1979648909 w 11"/>
              <a:gd name="T11" fmla="*/ 1245293499 h 17"/>
              <a:gd name="T12" fmla="*/ 1979648909 w 11"/>
              <a:gd name="T13" fmla="*/ 0 h 17"/>
              <a:gd name="T14" fmla="*/ 0 60000 65536"/>
              <a:gd name="T15" fmla="*/ 0 60000 65536"/>
              <a:gd name="T16" fmla="*/ 0 60000 65536"/>
              <a:gd name="T17" fmla="*/ 0 60000 65536"/>
              <a:gd name="T18" fmla="*/ 0 60000 65536"/>
              <a:gd name="T19" fmla="*/ 0 60000 65536"/>
              <a:gd name="T20" fmla="*/ 0 60000 65536"/>
              <a:gd name="T21" fmla="*/ 0 w 11"/>
              <a:gd name="T22" fmla="*/ 0 h 17"/>
              <a:gd name="T23" fmla="*/ 11 w 11"/>
              <a:gd name="T24" fmla="*/ 17 h 1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 h="17">
                <a:moveTo>
                  <a:pt x="2" y="0"/>
                </a:moveTo>
                <a:lnTo>
                  <a:pt x="2" y="5"/>
                </a:lnTo>
                <a:lnTo>
                  <a:pt x="0" y="5"/>
                </a:lnTo>
                <a:lnTo>
                  <a:pt x="5" y="17"/>
                </a:lnTo>
                <a:lnTo>
                  <a:pt x="11" y="5"/>
                </a:lnTo>
                <a:lnTo>
                  <a:pt x="8" y="5"/>
                </a:lnTo>
                <a:lnTo>
                  <a:pt x="8" y="0"/>
                </a:lnTo>
              </a:path>
            </a:pathLst>
          </a:custGeom>
          <a:noFill/>
          <a:ln w="15875">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9539" name="Freeform 85"/>
          <p:cNvSpPr>
            <a:spLocks/>
          </p:cNvSpPr>
          <p:nvPr/>
        </p:nvSpPr>
        <p:spPr bwMode="auto">
          <a:xfrm>
            <a:off x="4003675" y="5476875"/>
            <a:ext cx="1025525" cy="268288"/>
          </a:xfrm>
          <a:custGeom>
            <a:avLst/>
            <a:gdLst>
              <a:gd name="T0" fmla="*/ 2147483647 w 65"/>
              <a:gd name="T1" fmla="*/ 0 h 17"/>
              <a:gd name="T2" fmla="*/ 2147483647 w 65"/>
              <a:gd name="T3" fmla="*/ 2147483647 h 17"/>
              <a:gd name="T4" fmla="*/ 0 w 65"/>
              <a:gd name="T5" fmla="*/ 2147483647 h 17"/>
              <a:gd name="T6" fmla="*/ 0 60000 65536"/>
              <a:gd name="T7" fmla="*/ 0 60000 65536"/>
              <a:gd name="T8" fmla="*/ 0 60000 65536"/>
              <a:gd name="T9" fmla="*/ 0 w 65"/>
              <a:gd name="T10" fmla="*/ 0 h 17"/>
              <a:gd name="T11" fmla="*/ 65 w 65"/>
              <a:gd name="T12" fmla="*/ 17 h 17"/>
            </a:gdLst>
            <a:ahLst/>
            <a:cxnLst>
              <a:cxn ang="T6">
                <a:pos x="T0" y="T1"/>
              </a:cxn>
              <a:cxn ang="T7">
                <a:pos x="T2" y="T3"/>
              </a:cxn>
              <a:cxn ang="T8">
                <a:pos x="T4" y="T5"/>
              </a:cxn>
            </a:cxnLst>
            <a:rect l="T9" t="T10" r="T11" b="T12"/>
            <a:pathLst>
              <a:path w="65" h="17">
                <a:moveTo>
                  <a:pt x="65" y="0"/>
                </a:moveTo>
                <a:lnTo>
                  <a:pt x="65" y="17"/>
                </a:lnTo>
                <a:lnTo>
                  <a:pt x="0" y="17"/>
                </a:lnTo>
              </a:path>
            </a:pathLst>
          </a:custGeom>
          <a:noFill/>
          <a:ln w="15875">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9540" name="Freeform 86"/>
          <p:cNvSpPr>
            <a:spLocks/>
          </p:cNvSpPr>
          <p:nvPr/>
        </p:nvSpPr>
        <p:spPr bwMode="auto">
          <a:xfrm>
            <a:off x="3908425" y="5729288"/>
            <a:ext cx="552450" cy="127000"/>
          </a:xfrm>
          <a:custGeom>
            <a:avLst/>
            <a:gdLst>
              <a:gd name="T0" fmla="*/ 2147483647 w 35"/>
              <a:gd name="T1" fmla="*/ 2016124535 h 8"/>
              <a:gd name="T2" fmla="*/ 0 w 35"/>
              <a:gd name="T3" fmla="*/ 2016124535 h 8"/>
              <a:gd name="T4" fmla="*/ 0 w 35"/>
              <a:gd name="T5" fmla="*/ 0 h 8"/>
              <a:gd name="T6" fmla="*/ 0 60000 65536"/>
              <a:gd name="T7" fmla="*/ 0 60000 65536"/>
              <a:gd name="T8" fmla="*/ 0 60000 65536"/>
              <a:gd name="T9" fmla="*/ 0 w 35"/>
              <a:gd name="T10" fmla="*/ 0 h 8"/>
              <a:gd name="T11" fmla="*/ 35 w 35"/>
              <a:gd name="T12" fmla="*/ 8 h 8"/>
            </a:gdLst>
            <a:ahLst/>
            <a:cxnLst>
              <a:cxn ang="T6">
                <a:pos x="T0" y="T1"/>
              </a:cxn>
              <a:cxn ang="T7">
                <a:pos x="T2" y="T3"/>
              </a:cxn>
              <a:cxn ang="T8">
                <a:pos x="T4" y="T5"/>
              </a:cxn>
            </a:cxnLst>
            <a:rect l="T9" t="T10" r="T11" b="T12"/>
            <a:pathLst>
              <a:path w="35" h="8">
                <a:moveTo>
                  <a:pt x="35" y="8"/>
                </a:moveTo>
                <a:lnTo>
                  <a:pt x="0" y="8"/>
                </a:lnTo>
                <a:lnTo>
                  <a:pt x="0" y="0"/>
                </a:lnTo>
              </a:path>
            </a:pathLst>
          </a:custGeom>
          <a:noFill/>
          <a:ln w="15875">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9541" name="Freeform 87"/>
          <p:cNvSpPr>
            <a:spLocks/>
          </p:cNvSpPr>
          <p:nvPr/>
        </p:nvSpPr>
        <p:spPr bwMode="auto">
          <a:xfrm>
            <a:off x="4556125" y="5476875"/>
            <a:ext cx="552450" cy="379413"/>
          </a:xfrm>
          <a:custGeom>
            <a:avLst/>
            <a:gdLst>
              <a:gd name="T0" fmla="*/ 2147483647 w 35"/>
              <a:gd name="T1" fmla="*/ 0 h 24"/>
              <a:gd name="T2" fmla="*/ 2147483647 w 35"/>
              <a:gd name="T3" fmla="*/ 2147483647 h 24"/>
              <a:gd name="T4" fmla="*/ 0 w 35"/>
              <a:gd name="T5" fmla="*/ 2147483647 h 24"/>
              <a:gd name="T6" fmla="*/ 0 60000 65536"/>
              <a:gd name="T7" fmla="*/ 0 60000 65536"/>
              <a:gd name="T8" fmla="*/ 0 60000 65536"/>
              <a:gd name="T9" fmla="*/ 0 w 35"/>
              <a:gd name="T10" fmla="*/ 0 h 24"/>
              <a:gd name="T11" fmla="*/ 35 w 35"/>
              <a:gd name="T12" fmla="*/ 24 h 24"/>
            </a:gdLst>
            <a:ahLst/>
            <a:cxnLst>
              <a:cxn ang="T6">
                <a:pos x="T0" y="T1"/>
              </a:cxn>
              <a:cxn ang="T7">
                <a:pos x="T2" y="T3"/>
              </a:cxn>
              <a:cxn ang="T8">
                <a:pos x="T4" y="T5"/>
              </a:cxn>
            </a:cxnLst>
            <a:rect l="T9" t="T10" r="T11" b="T12"/>
            <a:pathLst>
              <a:path w="35" h="24">
                <a:moveTo>
                  <a:pt x="35" y="0"/>
                </a:moveTo>
                <a:lnTo>
                  <a:pt x="35" y="24"/>
                </a:lnTo>
                <a:lnTo>
                  <a:pt x="0" y="24"/>
                </a:lnTo>
              </a:path>
            </a:pathLst>
          </a:custGeom>
          <a:noFill/>
          <a:ln w="15875">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9542" name="Freeform 88"/>
          <p:cNvSpPr>
            <a:spLocks/>
          </p:cNvSpPr>
          <p:nvPr/>
        </p:nvSpPr>
        <p:spPr bwMode="auto">
          <a:xfrm>
            <a:off x="4003675" y="4751388"/>
            <a:ext cx="1025525" cy="252412"/>
          </a:xfrm>
          <a:custGeom>
            <a:avLst/>
            <a:gdLst>
              <a:gd name="T0" fmla="*/ 0 w 65"/>
              <a:gd name="T1" fmla="*/ 2147483647 h 16"/>
              <a:gd name="T2" fmla="*/ 0 w 65"/>
              <a:gd name="T3" fmla="*/ 0 h 16"/>
              <a:gd name="T4" fmla="*/ 2147483647 w 65"/>
              <a:gd name="T5" fmla="*/ 0 h 16"/>
              <a:gd name="T6" fmla="*/ 0 60000 65536"/>
              <a:gd name="T7" fmla="*/ 0 60000 65536"/>
              <a:gd name="T8" fmla="*/ 0 60000 65536"/>
              <a:gd name="T9" fmla="*/ 0 w 65"/>
              <a:gd name="T10" fmla="*/ 0 h 16"/>
              <a:gd name="T11" fmla="*/ 65 w 65"/>
              <a:gd name="T12" fmla="*/ 16 h 16"/>
            </a:gdLst>
            <a:ahLst/>
            <a:cxnLst>
              <a:cxn ang="T6">
                <a:pos x="T0" y="T1"/>
              </a:cxn>
              <a:cxn ang="T7">
                <a:pos x="T2" y="T3"/>
              </a:cxn>
              <a:cxn ang="T8">
                <a:pos x="T4" y="T5"/>
              </a:cxn>
            </a:cxnLst>
            <a:rect l="T9" t="T10" r="T11" b="T12"/>
            <a:pathLst>
              <a:path w="65" h="16">
                <a:moveTo>
                  <a:pt x="0" y="16"/>
                </a:moveTo>
                <a:lnTo>
                  <a:pt x="0" y="0"/>
                </a:lnTo>
                <a:lnTo>
                  <a:pt x="65" y="0"/>
                </a:lnTo>
              </a:path>
            </a:pathLst>
          </a:custGeom>
          <a:noFill/>
          <a:ln w="15875">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9543" name="Freeform 89"/>
          <p:cNvSpPr>
            <a:spLocks/>
          </p:cNvSpPr>
          <p:nvPr/>
        </p:nvSpPr>
        <p:spPr bwMode="auto">
          <a:xfrm>
            <a:off x="3908425" y="4656138"/>
            <a:ext cx="1200150" cy="363537"/>
          </a:xfrm>
          <a:custGeom>
            <a:avLst/>
            <a:gdLst>
              <a:gd name="T0" fmla="*/ 0 w 76"/>
              <a:gd name="T1" fmla="*/ 2147483647 h 23"/>
              <a:gd name="T2" fmla="*/ 0 w 76"/>
              <a:gd name="T3" fmla="*/ 0 h 23"/>
              <a:gd name="T4" fmla="*/ 2147483647 w 76"/>
              <a:gd name="T5" fmla="*/ 0 h 23"/>
              <a:gd name="T6" fmla="*/ 2147483647 w 76"/>
              <a:gd name="T7" fmla="*/ 1748802555 h 23"/>
              <a:gd name="T8" fmla="*/ 0 60000 65536"/>
              <a:gd name="T9" fmla="*/ 0 60000 65536"/>
              <a:gd name="T10" fmla="*/ 0 60000 65536"/>
              <a:gd name="T11" fmla="*/ 0 60000 65536"/>
              <a:gd name="T12" fmla="*/ 0 w 76"/>
              <a:gd name="T13" fmla="*/ 0 h 23"/>
              <a:gd name="T14" fmla="*/ 76 w 76"/>
              <a:gd name="T15" fmla="*/ 23 h 23"/>
            </a:gdLst>
            <a:ahLst/>
            <a:cxnLst>
              <a:cxn ang="T8">
                <a:pos x="T0" y="T1"/>
              </a:cxn>
              <a:cxn ang="T9">
                <a:pos x="T2" y="T3"/>
              </a:cxn>
              <a:cxn ang="T10">
                <a:pos x="T4" y="T5"/>
              </a:cxn>
              <a:cxn ang="T11">
                <a:pos x="T6" y="T7"/>
              </a:cxn>
            </a:cxnLst>
            <a:rect l="T12" t="T13" r="T14" b="T15"/>
            <a:pathLst>
              <a:path w="76" h="23">
                <a:moveTo>
                  <a:pt x="0" y="23"/>
                </a:moveTo>
                <a:lnTo>
                  <a:pt x="0" y="0"/>
                </a:lnTo>
                <a:lnTo>
                  <a:pt x="76" y="0"/>
                </a:lnTo>
                <a:lnTo>
                  <a:pt x="76" y="7"/>
                </a:lnTo>
              </a:path>
            </a:pathLst>
          </a:custGeom>
          <a:noFill/>
          <a:ln w="15875">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9544" name="Rectangle 90"/>
          <p:cNvSpPr>
            <a:spLocks noChangeArrowheads="1"/>
          </p:cNvSpPr>
          <p:nvPr/>
        </p:nvSpPr>
        <p:spPr bwMode="auto">
          <a:xfrm>
            <a:off x="3509963" y="5019675"/>
            <a:ext cx="898525" cy="457200"/>
          </a:xfrm>
          <a:prstGeom prst="rect">
            <a:avLst/>
          </a:prstGeom>
          <a:noFill/>
          <a:ln w="1587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Corbel" panose="020B0503020204020204" pitchFamily="34" charset="0"/>
            </a:endParaRPr>
          </a:p>
        </p:txBody>
      </p:sp>
      <p:sp>
        <p:nvSpPr>
          <p:cNvPr id="19545" name="Rectangle 91"/>
          <p:cNvSpPr>
            <a:spLocks noChangeArrowheads="1"/>
          </p:cNvSpPr>
          <p:nvPr/>
        </p:nvSpPr>
        <p:spPr bwMode="auto">
          <a:xfrm>
            <a:off x="3656013" y="5067300"/>
            <a:ext cx="584200" cy="1682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100">
                <a:solidFill>
                  <a:srgbClr val="000000"/>
                </a:solidFill>
                <a:latin typeface="Nimbus Roman No9 L"/>
              </a:rPr>
              <a:t>Data input</a:t>
            </a:r>
            <a:endParaRPr lang="en-CA" altLang="en-US" sz="2400">
              <a:latin typeface="Corbel" panose="020B0503020204020204" pitchFamily="34" charset="0"/>
            </a:endParaRPr>
          </a:p>
        </p:txBody>
      </p:sp>
      <p:sp>
        <p:nvSpPr>
          <p:cNvPr id="19546" name="Rectangle 92"/>
          <p:cNvSpPr>
            <a:spLocks noChangeArrowheads="1"/>
          </p:cNvSpPr>
          <p:nvPr/>
        </p:nvSpPr>
        <p:spPr bwMode="auto">
          <a:xfrm>
            <a:off x="3735388" y="5208588"/>
            <a:ext cx="415925" cy="1682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100">
                <a:solidFill>
                  <a:srgbClr val="000000"/>
                </a:solidFill>
                <a:latin typeface="Nimbus Roman No9 L"/>
              </a:rPr>
              <a:t>register</a:t>
            </a:r>
            <a:endParaRPr lang="en-CA" altLang="en-US" sz="2400">
              <a:latin typeface="Corbel" panose="020B0503020204020204" pitchFamily="34" charset="0"/>
            </a:endParaRPr>
          </a:p>
        </p:txBody>
      </p:sp>
      <p:sp>
        <p:nvSpPr>
          <p:cNvPr id="19547" name="Rectangle 93"/>
          <p:cNvSpPr>
            <a:spLocks noChangeArrowheads="1"/>
          </p:cNvSpPr>
          <p:nvPr/>
        </p:nvSpPr>
        <p:spPr bwMode="auto">
          <a:xfrm>
            <a:off x="4729163" y="5067300"/>
            <a:ext cx="654050" cy="1682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100">
                <a:solidFill>
                  <a:srgbClr val="000000"/>
                </a:solidFill>
                <a:latin typeface="Nimbus Roman No9 L"/>
              </a:rPr>
              <a:t>Data output</a:t>
            </a:r>
            <a:endParaRPr lang="en-CA" altLang="en-US" sz="2400">
              <a:latin typeface="Corbel" panose="020B0503020204020204" pitchFamily="34" charset="0"/>
            </a:endParaRPr>
          </a:p>
        </p:txBody>
      </p:sp>
      <p:sp>
        <p:nvSpPr>
          <p:cNvPr id="19548" name="Rectangle 94"/>
          <p:cNvSpPr>
            <a:spLocks noChangeArrowheads="1"/>
          </p:cNvSpPr>
          <p:nvPr/>
        </p:nvSpPr>
        <p:spPr bwMode="auto">
          <a:xfrm>
            <a:off x="4856163" y="5208588"/>
            <a:ext cx="415925" cy="1682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100">
                <a:solidFill>
                  <a:srgbClr val="000000"/>
                </a:solidFill>
                <a:latin typeface="Nimbus Roman No9 L"/>
              </a:rPr>
              <a:t>register</a:t>
            </a:r>
            <a:endParaRPr lang="en-CA" altLang="en-US" sz="2400">
              <a:latin typeface="Corbel" panose="020B0503020204020204" pitchFamily="34" charset="0"/>
            </a:endParaRPr>
          </a:p>
        </p:txBody>
      </p:sp>
      <p:sp>
        <p:nvSpPr>
          <p:cNvPr id="19549" name="Rectangle 95"/>
          <p:cNvSpPr>
            <a:spLocks noChangeArrowheads="1"/>
          </p:cNvSpPr>
          <p:nvPr/>
        </p:nvSpPr>
        <p:spPr bwMode="auto">
          <a:xfrm>
            <a:off x="4381500" y="6172200"/>
            <a:ext cx="263525" cy="1682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100">
                <a:solidFill>
                  <a:srgbClr val="000000"/>
                </a:solidFill>
                <a:latin typeface="Nimbus Roman No9 L"/>
              </a:rPr>
              <a:t>Data</a:t>
            </a:r>
            <a:endParaRPr lang="en-CA" altLang="en-US" sz="2400">
              <a:latin typeface="Corbel" panose="020B0503020204020204" pitchFamily="34" charset="0"/>
            </a:endParaRPr>
          </a:p>
        </p:txBody>
      </p:sp>
      <p:sp>
        <p:nvSpPr>
          <p:cNvPr id="19550" name="Rectangle 96"/>
          <p:cNvSpPr>
            <a:spLocks noChangeArrowheads="1"/>
          </p:cNvSpPr>
          <p:nvPr/>
        </p:nvSpPr>
        <p:spPr bwMode="auto">
          <a:xfrm>
            <a:off x="1493838" y="4656138"/>
            <a:ext cx="1120775" cy="1120775"/>
          </a:xfrm>
          <a:prstGeom prst="rect">
            <a:avLst/>
          </a:prstGeom>
          <a:noFill/>
          <a:ln w="1587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Corbel" panose="020B0503020204020204" pitchFamily="34" charset="0"/>
            </a:endParaRPr>
          </a:p>
        </p:txBody>
      </p:sp>
      <p:sp>
        <p:nvSpPr>
          <p:cNvPr id="19551" name="Rectangle 97"/>
          <p:cNvSpPr>
            <a:spLocks noChangeArrowheads="1"/>
          </p:cNvSpPr>
          <p:nvPr/>
        </p:nvSpPr>
        <p:spPr bwMode="auto">
          <a:xfrm>
            <a:off x="1698625" y="1752600"/>
            <a:ext cx="695325" cy="457200"/>
          </a:xfrm>
          <a:prstGeom prst="rect">
            <a:avLst/>
          </a:prstGeom>
          <a:noFill/>
          <a:ln w="1587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Corbel" panose="020B0503020204020204" pitchFamily="34" charset="0"/>
            </a:endParaRPr>
          </a:p>
        </p:txBody>
      </p:sp>
      <p:sp>
        <p:nvSpPr>
          <p:cNvPr id="19552" name="Rectangle 98"/>
          <p:cNvSpPr>
            <a:spLocks noChangeArrowheads="1"/>
          </p:cNvSpPr>
          <p:nvPr/>
        </p:nvSpPr>
        <p:spPr bwMode="auto">
          <a:xfrm>
            <a:off x="1825625" y="1816100"/>
            <a:ext cx="433388" cy="1682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100">
                <a:solidFill>
                  <a:srgbClr val="000000"/>
                </a:solidFill>
                <a:latin typeface="Nimbus Roman No9 L"/>
              </a:rPr>
              <a:t>Refresh</a:t>
            </a:r>
            <a:endParaRPr lang="en-CA" altLang="en-US" sz="2400">
              <a:latin typeface="Corbel" panose="020B0503020204020204" pitchFamily="34" charset="0"/>
            </a:endParaRPr>
          </a:p>
        </p:txBody>
      </p:sp>
      <p:sp>
        <p:nvSpPr>
          <p:cNvPr id="19553" name="Rectangle 99"/>
          <p:cNvSpPr>
            <a:spLocks noChangeArrowheads="1"/>
          </p:cNvSpPr>
          <p:nvPr/>
        </p:nvSpPr>
        <p:spPr bwMode="auto">
          <a:xfrm>
            <a:off x="1841500" y="1943100"/>
            <a:ext cx="417513" cy="1682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100">
                <a:solidFill>
                  <a:srgbClr val="000000"/>
                </a:solidFill>
                <a:latin typeface="Nimbus Roman No9 L"/>
              </a:rPr>
              <a:t>counter</a:t>
            </a:r>
            <a:endParaRPr lang="en-CA" altLang="en-US" sz="2400">
              <a:latin typeface="Corbel" panose="020B0503020204020204" pitchFamily="34" charset="0"/>
            </a:endParaRPr>
          </a:p>
        </p:txBody>
      </p:sp>
      <p:sp>
        <p:nvSpPr>
          <p:cNvPr id="19554" name="Rectangle 100"/>
          <p:cNvSpPr>
            <a:spLocks noChangeArrowheads="1"/>
          </p:cNvSpPr>
          <p:nvPr/>
        </p:nvSpPr>
        <p:spPr bwMode="auto">
          <a:xfrm>
            <a:off x="1651000" y="4956175"/>
            <a:ext cx="776288" cy="1682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100">
                <a:solidFill>
                  <a:srgbClr val="000000"/>
                </a:solidFill>
                <a:latin typeface="Nimbus Roman No9 L"/>
              </a:rPr>
              <a:t>Mode register</a:t>
            </a:r>
            <a:endParaRPr lang="en-CA" altLang="en-US" sz="2400">
              <a:latin typeface="Corbel" panose="020B0503020204020204" pitchFamily="34" charset="0"/>
            </a:endParaRPr>
          </a:p>
        </p:txBody>
      </p:sp>
      <p:sp>
        <p:nvSpPr>
          <p:cNvPr id="19555" name="Rectangle 101"/>
          <p:cNvSpPr>
            <a:spLocks noChangeArrowheads="1"/>
          </p:cNvSpPr>
          <p:nvPr/>
        </p:nvSpPr>
        <p:spPr bwMode="auto">
          <a:xfrm>
            <a:off x="1951038" y="5130800"/>
            <a:ext cx="201612" cy="1682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100">
                <a:solidFill>
                  <a:srgbClr val="000000"/>
                </a:solidFill>
                <a:latin typeface="Nimbus Roman No9 L"/>
              </a:rPr>
              <a:t>and</a:t>
            </a:r>
            <a:endParaRPr lang="en-CA" altLang="en-US" sz="2400">
              <a:latin typeface="Corbel" panose="020B0503020204020204" pitchFamily="34" charset="0"/>
            </a:endParaRPr>
          </a:p>
        </p:txBody>
      </p:sp>
      <p:sp>
        <p:nvSpPr>
          <p:cNvPr id="19556" name="Rectangle 102"/>
          <p:cNvSpPr>
            <a:spLocks noChangeArrowheads="1"/>
          </p:cNvSpPr>
          <p:nvPr/>
        </p:nvSpPr>
        <p:spPr bwMode="auto">
          <a:xfrm>
            <a:off x="1651000" y="5287963"/>
            <a:ext cx="790575" cy="1682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100">
                <a:solidFill>
                  <a:srgbClr val="000000"/>
                </a:solidFill>
                <a:latin typeface="Nimbus Roman No9 L"/>
              </a:rPr>
              <a:t>timing control</a:t>
            </a:r>
            <a:endParaRPr lang="en-CA" altLang="en-US" sz="2400">
              <a:latin typeface="Corbel" panose="020B0503020204020204" pitchFamily="34" charset="0"/>
            </a:endParaRPr>
          </a:p>
        </p:txBody>
      </p:sp>
      <p:sp>
        <p:nvSpPr>
          <p:cNvPr id="19557" name="Text Box 103"/>
          <p:cNvSpPr txBox="1">
            <a:spLocks noChangeArrowheads="1"/>
          </p:cNvSpPr>
          <p:nvPr/>
        </p:nvSpPr>
        <p:spPr bwMode="auto">
          <a:xfrm>
            <a:off x="5527676" y="1571625"/>
            <a:ext cx="3359784" cy="501675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buFontTx/>
              <a:buChar char="•"/>
            </a:pPr>
            <a:r>
              <a:rPr lang="en-US" altLang="en-US" sz="1600" i="1" dirty="0">
                <a:latin typeface="Corbel" panose="020B0503020204020204" pitchFamily="34" charset="0"/>
              </a:rPr>
              <a:t>Operation is directly synchronized</a:t>
            </a:r>
          </a:p>
          <a:p>
            <a:pPr eaLnBrk="1" hangingPunct="1"/>
            <a:r>
              <a:rPr lang="en-US" altLang="en-US" sz="1600" i="1" dirty="0">
                <a:latin typeface="Corbel" panose="020B0503020204020204" pitchFamily="34" charset="0"/>
              </a:rPr>
              <a:t>with processor clock signal.</a:t>
            </a:r>
          </a:p>
          <a:p>
            <a:pPr eaLnBrk="1" hangingPunct="1">
              <a:buFontTx/>
              <a:buChar char="•"/>
            </a:pPr>
            <a:r>
              <a:rPr lang="en-US" altLang="en-US" sz="1600" i="1" dirty="0">
                <a:latin typeface="Corbel" panose="020B0503020204020204" pitchFamily="34" charset="0"/>
              </a:rPr>
              <a:t>The outputs of the sense circuits are</a:t>
            </a:r>
          </a:p>
          <a:p>
            <a:pPr eaLnBrk="1" hangingPunct="1"/>
            <a:r>
              <a:rPr lang="en-US" altLang="en-US" sz="1600" i="1" dirty="0">
                <a:latin typeface="Corbel" panose="020B0503020204020204" pitchFamily="34" charset="0"/>
              </a:rPr>
              <a:t>connected to a latch. </a:t>
            </a:r>
          </a:p>
          <a:p>
            <a:pPr eaLnBrk="1" hangingPunct="1">
              <a:buFontTx/>
              <a:buChar char="•"/>
            </a:pPr>
            <a:r>
              <a:rPr lang="en-US" altLang="en-US" sz="1600" i="1" dirty="0">
                <a:latin typeface="Corbel" panose="020B0503020204020204" pitchFamily="34" charset="0"/>
              </a:rPr>
              <a:t>During a Read operation, the </a:t>
            </a:r>
          </a:p>
          <a:p>
            <a:pPr eaLnBrk="1" hangingPunct="1"/>
            <a:r>
              <a:rPr lang="en-US" altLang="en-US" sz="1600" i="1" dirty="0">
                <a:latin typeface="Corbel" panose="020B0503020204020204" pitchFamily="34" charset="0"/>
              </a:rPr>
              <a:t>contents of the cells in a row are </a:t>
            </a:r>
          </a:p>
          <a:p>
            <a:pPr eaLnBrk="1" hangingPunct="1"/>
            <a:r>
              <a:rPr lang="en-US" altLang="en-US" sz="1600" i="1" dirty="0">
                <a:latin typeface="Corbel" panose="020B0503020204020204" pitchFamily="34" charset="0"/>
              </a:rPr>
              <a:t>loaded onto the latches.</a:t>
            </a:r>
          </a:p>
          <a:p>
            <a:pPr eaLnBrk="1" hangingPunct="1">
              <a:buFontTx/>
              <a:buChar char="•"/>
            </a:pPr>
            <a:r>
              <a:rPr lang="en-US" altLang="en-US" sz="1600" i="1" dirty="0">
                <a:latin typeface="Corbel" panose="020B0503020204020204" pitchFamily="34" charset="0"/>
              </a:rPr>
              <a:t>During a refresh operation, the </a:t>
            </a:r>
          </a:p>
          <a:p>
            <a:pPr eaLnBrk="1" hangingPunct="1"/>
            <a:r>
              <a:rPr lang="en-US" altLang="en-US" sz="1600" i="1" dirty="0">
                <a:latin typeface="Corbel" panose="020B0503020204020204" pitchFamily="34" charset="0"/>
              </a:rPr>
              <a:t>contents of the cells are refreshed </a:t>
            </a:r>
          </a:p>
          <a:p>
            <a:pPr eaLnBrk="1" hangingPunct="1"/>
            <a:r>
              <a:rPr lang="en-US" altLang="en-US" sz="1600" i="1" dirty="0">
                <a:latin typeface="Corbel" panose="020B0503020204020204" pitchFamily="34" charset="0"/>
              </a:rPr>
              <a:t>without changing the contents of</a:t>
            </a:r>
          </a:p>
          <a:p>
            <a:pPr eaLnBrk="1" hangingPunct="1"/>
            <a:r>
              <a:rPr lang="en-US" altLang="en-US" sz="1600" i="1" dirty="0">
                <a:latin typeface="Corbel" panose="020B0503020204020204" pitchFamily="34" charset="0"/>
              </a:rPr>
              <a:t> the latches. </a:t>
            </a:r>
          </a:p>
          <a:p>
            <a:pPr eaLnBrk="1" hangingPunct="1">
              <a:buFontTx/>
              <a:buChar char="•"/>
            </a:pPr>
            <a:r>
              <a:rPr lang="en-US" altLang="en-US" sz="1600" i="1" dirty="0">
                <a:latin typeface="Corbel" panose="020B0503020204020204" pitchFamily="34" charset="0"/>
              </a:rPr>
              <a:t>Data held in the latches correspond </a:t>
            </a:r>
          </a:p>
          <a:p>
            <a:pPr eaLnBrk="1" hangingPunct="1"/>
            <a:r>
              <a:rPr lang="en-US" altLang="en-US" sz="1600" i="1" dirty="0">
                <a:latin typeface="Corbel" panose="020B0503020204020204" pitchFamily="34" charset="0"/>
              </a:rPr>
              <a:t>to the selected columns are transferred </a:t>
            </a:r>
          </a:p>
          <a:p>
            <a:pPr eaLnBrk="1" hangingPunct="1"/>
            <a:r>
              <a:rPr lang="en-US" altLang="en-US" sz="1600" i="1" dirty="0">
                <a:latin typeface="Corbel" panose="020B0503020204020204" pitchFamily="34" charset="0"/>
              </a:rPr>
              <a:t>to the output.</a:t>
            </a:r>
          </a:p>
          <a:p>
            <a:pPr eaLnBrk="1" hangingPunct="1">
              <a:buFontTx/>
              <a:buChar char="•"/>
            </a:pPr>
            <a:r>
              <a:rPr lang="en-US" altLang="en-US" sz="1600" i="1" dirty="0">
                <a:latin typeface="Corbel" panose="020B0503020204020204" pitchFamily="34" charset="0"/>
              </a:rPr>
              <a:t>For a burst mode of operation, </a:t>
            </a:r>
          </a:p>
          <a:p>
            <a:pPr eaLnBrk="1" hangingPunct="1"/>
            <a:r>
              <a:rPr lang="en-US" altLang="en-US" sz="1600" i="1" dirty="0">
                <a:latin typeface="Corbel" panose="020B0503020204020204" pitchFamily="34" charset="0"/>
              </a:rPr>
              <a:t>successive columns are selected using </a:t>
            </a:r>
          </a:p>
          <a:p>
            <a:pPr eaLnBrk="1" hangingPunct="1"/>
            <a:r>
              <a:rPr lang="en-US" altLang="en-US" sz="1600" i="1" dirty="0">
                <a:latin typeface="Corbel" panose="020B0503020204020204" pitchFamily="34" charset="0"/>
              </a:rPr>
              <a:t>column address counter and clock.</a:t>
            </a:r>
          </a:p>
          <a:p>
            <a:pPr eaLnBrk="1" hangingPunct="1"/>
            <a:r>
              <a:rPr lang="en-US" altLang="en-US" sz="1600" i="1" dirty="0">
                <a:latin typeface="Corbel" panose="020B0503020204020204" pitchFamily="34" charset="0"/>
              </a:rPr>
              <a:t>CAS signal need not be generated </a:t>
            </a:r>
          </a:p>
          <a:p>
            <a:pPr eaLnBrk="1" hangingPunct="1"/>
            <a:r>
              <a:rPr lang="en-US" altLang="en-US" sz="1600" i="1" dirty="0">
                <a:latin typeface="Corbel" panose="020B0503020204020204" pitchFamily="34" charset="0"/>
              </a:rPr>
              <a:t>externally. A new data is placed during </a:t>
            </a:r>
          </a:p>
          <a:p>
            <a:pPr eaLnBrk="1" hangingPunct="1"/>
            <a:r>
              <a:rPr lang="en-US" altLang="en-US" sz="1600" i="1" dirty="0">
                <a:latin typeface="Corbel" panose="020B0503020204020204" pitchFamily="34" charset="0"/>
              </a:rPr>
              <a:t>raising edge of the clock</a:t>
            </a:r>
          </a:p>
        </p:txBody>
      </p:sp>
      <p:sp>
        <p:nvSpPr>
          <p:cNvPr id="19558" name="Line 107"/>
          <p:cNvSpPr>
            <a:spLocks noChangeShapeType="1"/>
          </p:cNvSpPr>
          <p:nvPr/>
        </p:nvSpPr>
        <p:spPr bwMode="auto">
          <a:xfrm>
            <a:off x="5640388" y="6022975"/>
            <a:ext cx="328612" cy="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a:p>
        </p:txBody>
      </p:sp>
      <p:pic>
        <p:nvPicPr>
          <p:cNvPr id="2" name="Picture 1">
            <a:extLst>
              <a:ext uri="{FF2B5EF4-FFF2-40B4-BE49-F238E27FC236}">
                <a16:creationId xmlns:a16="http://schemas.microsoft.com/office/drawing/2014/main" xmlns="" id="{235A1EDD-5338-4E69-B1E5-2EF2A9021412}"/>
              </a:ext>
            </a:extLst>
          </p:cNvPr>
          <p:cNvPicPr>
            <a:picLocks noChangeAspect="1" noChangeArrowheads="1"/>
          </p:cNvPicPr>
          <p:nvPr/>
        </p:nvPicPr>
        <p:blipFill>
          <a:blip r:embed="rId3" cstate="print"/>
          <a:srcRect/>
          <a:stretch>
            <a:fillRect/>
          </a:stretch>
        </p:blipFill>
        <p:spPr bwMode="auto">
          <a:xfrm>
            <a:off x="7315200" y="0"/>
            <a:ext cx="1333500" cy="12477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04800"/>
            <a:ext cx="7620000" cy="1219200"/>
          </a:xfrm>
        </p:spPr>
        <p:txBody>
          <a:bodyPr>
            <a:normAutofit/>
          </a:bodyPr>
          <a:lstStyle/>
          <a:p>
            <a:pPr eaLnBrk="1" fontAlgn="auto" hangingPunct="1">
              <a:spcAft>
                <a:spcPts val="0"/>
              </a:spcAft>
              <a:defRPr/>
            </a:pPr>
            <a:r>
              <a:rPr lang="en-US" dirty="0">
                <a:solidFill>
                  <a:schemeClr val="accent1">
                    <a:satMod val="150000"/>
                  </a:schemeClr>
                </a:solidFill>
              </a:rPr>
              <a:t>Latency, Bandwidth, and </a:t>
            </a:r>
            <a:r>
              <a:rPr lang="en-US" dirty="0" smtClean="0">
                <a:solidFill>
                  <a:schemeClr val="accent1">
                    <a:satMod val="150000"/>
                  </a:schemeClr>
                </a:solidFill>
              </a:rPr>
              <a:t>DDRSDRAMs</a:t>
            </a:r>
            <a:endParaRPr lang="en-US" dirty="0">
              <a:solidFill>
                <a:schemeClr val="accent1">
                  <a:satMod val="150000"/>
                </a:schemeClr>
              </a:solidFill>
            </a:endParaRPr>
          </a:p>
        </p:txBody>
      </p:sp>
      <p:sp>
        <p:nvSpPr>
          <p:cNvPr id="20483" name="Content Placeholder 2"/>
          <p:cNvSpPr>
            <a:spLocks noGrp="1"/>
          </p:cNvSpPr>
          <p:nvPr>
            <p:ph idx="1"/>
          </p:nvPr>
        </p:nvSpPr>
        <p:spPr>
          <a:xfrm>
            <a:off x="609598" y="1828800"/>
            <a:ext cx="7086601" cy="4212563"/>
          </a:xfrm>
        </p:spPr>
        <p:txBody>
          <a:bodyPr/>
          <a:lstStyle/>
          <a:p>
            <a:pPr eaLnBrk="1" hangingPunct="1"/>
            <a:r>
              <a:rPr lang="en-US" altLang="en-US" dirty="0"/>
              <a:t>Memory latency is the time it takes to transfer a word of data to or from memory</a:t>
            </a:r>
          </a:p>
          <a:p>
            <a:pPr eaLnBrk="1" hangingPunct="1"/>
            <a:r>
              <a:rPr lang="en-US" altLang="en-US" dirty="0"/>
              <a:t>Memory bandwidth is the number of bits or bytes that can be transferred in one second.</a:t>
            </a:r>
          </a:p>
          <a:p>
            <a:pPr eaLnBrk="1" hangingPunct="1"/>
            <a:r>
              <a:rPr lang="en-US" altLang="en-US" dirty="0"/>
              <a:t>DDRSDRAMs-Double-Data-Rate-SDRAM</a:t>
            </a:r>
          </a:p>
          <a:p>
            <a:pPr lvl="1" eaLnBrk="1" hangingPunct="1"/>
            <a:r>
              <a:rPr lang="en-US" altLang="en-US" dirty="0"/>
              <a:t>Cell array is organized in two banks                                                                                              </a:t>
            </a:r>
          </a:p>
        </p:txBody>
      </p:sp>
      <p:pic>
        <p:nvPicPr>
          <p:cNvPr id="3" name="Picture 2">
            <a:extLst>
              <a:ext uri="{FF2B5EF4-FFF2-40B4-BE49-F238E27FC236}">
                <a16:creationId xmlns:a16="http://schemas.microsoft.com/office/drawing/2014/main" xmlns="" id="{4C637241-9C85-45B4-B97C-1BB49667B7D2}"/>
              </a:ext>
            </a:extLst>
          </p:cNvPr>
          <p:cNvPicPr>
            <a:picLocks noChangeAspect="1" noChangeArrowheads="1"/>
          </p:cNvPicPr>
          <p:nvPr/>
        </p:nvPicPr>
        <p:blipFill>
          <a:blip r:embed="rId2" cstate="print"/>
          <a:srcRect/>
          <a:stretch>
            <a:fillRect/>
          </a:stretch>
        </p:blipFill>
        <p:spPr bwMode="auto">
          <a:xfrm>
            <a:off x="7315200" y="0"/>
            <a:ext cx="1333500" cy="12477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2194" name="Rectangle 2"/>
          <p:cNvSpPr>
            <a:spLocks noGrp="1" noChangeArrowheads="1"/>
          </p:cNvSpPr>
          <p:nvPr>
            <p:ph type="title"/>
          </p:nvPr>
        </p:nvSpPr>
        <p:spPr>
          <a:xfrm>
            <a:off x="822960" y="286604"/>
            <a:ext cx="7543800" cy="983249"/>
          </a:xfrm>
        </p:spPr>
        <p:txBody>
          <a:bodyPr/>
          <a:lstStyle/>
          <a:p>
            <a:pPr eaLnBrk="1" fontAlgn="auto" hangingPunct="1">
              <a:spcAft>
                <a:spcPts val="0"/>
              </a:spcAft>
              <a:defRPr/>
            </a:pPr>
            <a:r>
              <a:rPr lang="en-US" dirty="0">
                <a:solidFill>
                  <a:schemeClr val="accent1">
                    <a:satMod val="150000"/>
                  </a:schemeClr>
                </a:solidFill>
              </a:rPr>
              <a:t>Static </a:t>
            </a:r>
            <a:r>
              <a:rPr lang="en-US" dirty="0" smtClean="0">
                <a:solidFill>
                  <a:schemeClr val="accent1">
                    <a:satMod val="150000"/>
                  </a:schemeClr>
                </a:solidFill>
              </a:rPr>
              <a:t>Memories</a:t>
            </a:r>
            <a:endParaRPr lang="en-US" dirty="0">
              <a:solidFill>
                <a:schemeClr val="accent1">
                  <a:satMod val="150000"/>
                </a:schemeClr>
              </a:solidFill>
            </a:endParaRPr>
          </a:p>
        </p:txBody>
      </p:sp>
      <p:sp>
        <p:nvSpPr>
          <p:cNvPr id="21508" name="Freeform 5"/>
          <p:cNvSpPr>
            <a:spLocks/>
          </p:cNvSpPr>
          <p:nvPr/>
        </p:nvSpPr>
        <p:spPr bwMode="auto">
          <a:xfrm>
            <a:off x="4576763" y="3192463"/>
            <a:ext cx="309562" cy="141287"/>
          </a:xfrm>
          <a:custGeom>
            <a:avLst/>
            <a:gdLst>
              <a:gd name="T0" fmla="*/ 2147483647 w 21"/>
              <a:gd name="T1" fmla="*/ 0 h 11"/>
              <a:gd name="T2" fmla="*/ 2147483647 w 21"/>
              <a:gd name="T3" fmla="*/ 1814728934 h 11"/>
              <a:gd name="T4" fmla="*/ 0 w 21"/>
              <a:gd name="T5" fmla="*/ 1814728934 h 11"/>
              <a:gd name="T6" fmla="*/ 0 60000 65536"/>
              <a:gd name="T7" fmla="*/ 0 60000 65536"/>
              <a:gd name="T8" fmla="*/ 0 60000 65536"/>
              <a:gd name="T9" fmla="*/ 0 w 21"/>
              <a:gd name="T10" fmla="*/ 0 h 11"/>
              <a:gd name="T11" fmla="*/ 21 w 21"/>
              <a:gd name="T12" fmla="*/ 11 h 11"/>
            </a:gdLst>
            <a:ahLst/>
            <a:cxnLst>
              <a:cxn ang="T6">
                <a:pos x="T0" y="T1"/>
              </a:cxn>
              <a:cxn ang="T7">
                <a:pos x="T2" y="T3"/>
              </a:cxn>
              <a:cxn ang="T8">
                <a:pos x="T4" y="T5"/>
              </a:cxn>
            </a:cxnLst>
            <a:rect l="T9" t="T10" r="T11" b="T12"/>
            <a:pathLst>
              <a:path w="21" h="11">
                <a:moveTo>
                  <a:pt x="21" y="0"/>
                </a:moveTo>
                <a:lnTo>
                  <a:pt x="21" y="11"/>
                </a:lnTo>
                <a:lnTo>
                  <a:pt x="0" y="11"/>
                </a:lnTo>
              </a:path>
            </a:pathLst>
          </a:custGeom>
          <a:noFill/>
          <a:ln w="127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1509" name="Freeform 6"/>
          <p:cNvSpPr>
            <a:spLocks/>
          </p:cNvSpPr>
          <p:nvPr/>
        </p:nvSpPr>
        <p:spPr bwMode="auto">
          <a:xfrm>
            <a:off x="4576763" y="3821113"/>
            <a:ext cx="309562" cy="139700"/>
          </a:xfrm>
          <a:custGeom>
            <a:avLst/>
            <a:gdLst>
              <a:gd name="T0" fmla="*/ 2147483647 w 21"/>
              <a:gd name="T1" fmla="*/ 0 h 11"/>
              <a:gd name="T2" fmla="*/ 2147483647 w 21"/>
              <a:gd name="T3" fmla="*/ 1774190178 h 11"/>
              <a:gd name="T4" fmla="*/ 0 w 21"/>
              <a:gd name="T5" fmla="*/ 1774190178 h 11"/>
              <a:gd name="T6" fmla="*/ 0 60000 65536"/>
              <a:gd name="T7" fmla="*/ 0 60000 65536"/>
              <a:gd name="T8" fmla="*/ 0 60000 65536"/>
              <a:gd name="T9" fmla="*/ 0 w 21"/>
              <a:gd name="T10" fmla="*/ 0 h 11"/>
              <a:gd name="T11" fmla="*/ 21 w 21"/>
              <a:gd name="T12" fmla="*/ 11 h 11"/>
            </a:gdLst>
            <a:ahLst/>
            <a:cxnLst>
              <a:cxn ang="T6">
                <a:pos x="T0" y="T1"/>
              </a:cxn>
              <a:cxn ang="T7">
                <a:pos x="T2" y="T3"/>
              </a:cxn>
              <a:cxn ang="T8">
                <a:pos x="T4" y="T5"/>
              </a:cxn>
            </a:cxnLst>
            <a:rect l="T9" t="T10" r="T11" b="T12"/>
            <a:pathLst>
              <a:path w="21" h="11">
                <a:moveTo>
                  <a:pt x="21" y="0"/>
                </a:moveTo>
                <a:lnTo>
                  <a:pt x="21" y="11"/>
                </a:lnTo>
                <a:lnTo>
                  <a:pt x="0" y="11"/>
                </a:lnTo>
              </a:path>
            </a:pathLst>
          </a:custGeom>
          <a:noFill/>
          <a:ln w="127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1510" name="Freeform 7"/>
          <p:cNvSpPr>
            <a:spLocks/>
          </p:cNvSpPr>
          <p:nvPr/>
        </p:nvSpPr>
        <p:spPr bwMode="auto">
          <a:xfrm>
            <a:off x="4578350" y="2578100"/>
            <a:ext cx="307975" cy="133350"/>
          </a:xfrm>
          <a:custGeom>
            <a:avLst/>
            <a:gdLst>
              <a:gd name="T0" fmla="*/ 2147483647 w 21"/>
              <a:gd name="T1" fmla="*/ 0 h 10"/>
              <a:gd name="T2" fmla="*/ 2147483647 w 21"/>
              <a:gd name="T3" fmla="*/ 1778222405 h 10"/>
              <a:gd name="T4" fmla="*/ 0 w 21"/>
              <a:gd name="T5" fmla="*/ 1778222405 h 10"/>
              <a:gd name="T6" fmla="*/ 0 60000 65536"/>
              <a:gd name="T7" fmla="*/ 0 60000 65536"/>
              <a:gd name="T8" fmla="*/ 0 60000 65536"/>
              <a:gd name="T9" fmla="*/ 0 w 21"/>
              <a:gd name="T10" fmla="*/ 0 h 10"/>
              <a:gd name="T11" fmla="*/ 21 w 21"/>
              <a:gd name="T12" fmla="*/ 10 h 10"/>
            </a:gdLst>
            <a:ahLst/>
            <a:cxnLst>
              <a:cxn ang="T6">
                <a:pos x="T0" y="T1"/>
              </a:cxn>
              <a:cxn ang="T7">
                <a:pos x="T2" y="T3"/>
              </a:cxn>
              <a:cxn ang="T8">
                <a:pos x="T4" y="T5"/>
              </a:cxn>
            </a:cxnLst>
            <a:rect l="T9" t="T10" r="T11" b="T12"/>
            <a:pathLst>
              <a:path w="21" h="10">
                <a:moveTo>
                  <a:pt x="21" y="0"/>
                </a:moveTo>
                <a:lnTo>
                  <a:pt x="21" y="10"/>
                </a:lnTo>
                <a:lnTo>
                  <a:pt x="0" y="10"/>
                </a:lnTo>
              </a:path>
            </a:pathLst>
          </a:custGeom>
          <a:noFill/>
          <a:ln w="127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1511" name="Line 12"/>
          <p:cNvSpPr>
            <a:spLocks noChangeShapeType="1"/>
          </p:cNvSpPr>
          <p:nvPr/>
        </p:nvSpPr>
        <p:spPr bwMode="auto">
          <a:xfrm flipH="1">
            <a:off x="1736725" y="3948113"/>
            <a:ext cx="104775" cy="1587"/>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1512" name="Line 13"/>
          <p:cNvSpPr>
            <a:spLocks noChangeShapeType="1"/>
          </p:cNvSpPr>
          <p:nvPr/>
        </p:nvSpPr>
        <p:spPr bwMode="auto">
          <a:xfrm flipH="1">
            <a:off x="1736725" y="3321050"/>
            <a:ext cx="103188" cy="1588"/>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1513" name="Line 14"/>
          <p:cNvSpPr>
            <a:spLocks noChangeShapeType="1"/>
          </p:cNvSpPr>
          <p:nvPr/>
        </p:nvSpPr>
        <p:spPr bwMode="auto">
          <a:xfrm flipH="1">
            <a:off x="1673225" y="2706688"/>
            <a:ext cx="173038" cy="1587"/>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1514" name="Line 15"/>
          <p:cNvSpPr>
            <a:spLocks noChangeShapeType="1"/>
          </p:cNvSpPr>
          <p:nvPr/>
        </p:nvSpPr>
        <p:spPr bwMode="auto">
          <a:xfrm flipH="1">
            <a:off x="1908175" y="3948113"/>
            <a:ext cx="830263" cy="1587"/>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1515" name="Line 16"/>
          <p:cNvSpPr>
            <a:spLocks noChangeShapeType="1"/>
          </p:cNvSpPr>
          <p:nvPr/>
        </p:nvSpPr>
        <p:spPr bwMode="auto">
          <a:xfrm flipH="1">
            <a:off x="1954213" y="3321050"/>
            <a:ext cx="742950" cy="1588"/>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1516" name="Line 17"/>
          <p:cNvSpPr>
            <a:spLocks noChangeShapeType="1"/>
          </p:cNvSpPr>
          <p:nvPr/>
        </p:nvSpPr>
        <p:spPr bwMode="auto">
          <a:xfrm flipH="1">
            <a:off x="1954213" y="2706688"/>
            <a:ext cx="787400" cy="1587"/>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1517" name="Line 18"/>
          <p:cNvSpPr>
            <a:spLocks noChangeShapeType="1"/>
          </p:cNvSpPr>
          <p:nvPr/>
        </p:nvSpPr>
        <p:spPr bwMode="auto">
          <a:xfrm flipH="1">
            <a:off x="2805113" y="3948113"/>
            <a:ext cx="801687" cy="1587"/>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1518" name="Line 19"/>
          <p:cNvSpPr>
            <a:spLocks noChangeShapeType="1"/>
          </p:cNvSpPr>
          <p:nvPr/>
        </p:nvSpPr>
        <p:spPr bwMode="auto">
          <a:xfrm flipH="1">
            <a:off x="2825750" y="3321050"/>
            <a:ext cx="781050" cy="1588"/>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1519" name="Line 20"/>
          <p:cNvSpPr>
            <a:spLocks noChangeShapeType="1"/>
          </p:cNvSpPr>
          <p:nvPr/>
        </p:nvSpPr>
        <p:spPr bwMode="auto">
          <a:xfrm flipH="1" flipV="1">
            <a:off x="2786063" y="2703513"/>
            <a:ext cx="835025" cy="3175"/>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1520" name="Rectangle 21"/>
          <p:cNvSpPr>
            <a:spLocks noChangeArrowheads="1"/>
          </p:cNvSpPr>
          <p:nvPr/>
        </p:nvSpPr>
        <p:spPr bwMode="auto">
          <a:xfrm>
            <a:off x="2286000" y="1752600"/>
            <a:ext cx="2001838" cy="1841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200" b="1">
                <a:solidFill>
                  <a:srgbClr val="000000"/>
                </a:solidFill>
                <a:latin typeface="Nimbus Roman No9 L"/>
              </a:rPr>
              <a:t>19-bit internal chip address</a:t>
            </a:r>
            <a:endParaRPr lang="en-US" altLang="en-US" sz="1200" b="1">
              <a:latin typeface="Corbel" panose="020B0503020204020204" pitchFamily="34" charset="0"/>
            </a:endParaRPr>
          </a:p>
        </p:txBody>
      </p:sp>
      <p:sp>
        <p:nvSpPr>
          <p:cNvPr id="21521" name="Line 22"/>
          <p:cNvSpPr>
            <a:spLocks noChangeShapeType="1"/>
          </p:cNvSpPr>
          <p:nvPr/>
        </p:nvSpPr>
        <p:spPr bwMode="auto">
          <a:xfrm flipH="1">
            <a:off x="2606675" y="4576763"/>
            <a:ext cx="1000125" cy="1587"/>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1522" name="Freeform 23"/>
          <p:cNvSpPr>
            <a:spLocks/>
          </p:cNvSpPr>
          <p:nvPr/>
        </p:nvSpPr>
        <p:spPr bwMode="auto">
          <a:xfrm>
            <a:off x="1416050" y="3884613"/>
            <a:ext cx="12700" cy="25400"/>
          </a:xfrm>
          <a:custGeom>
            <a:avLst/>
            <a:gdLst>
              <a:gd name="T0" fmla="*/ 161289973 w 1"/>
              <a:gd name="T1" fmla="*/ 322579945 h 2"/>
              <a:gd name="T2" fmla="*/ 0 w 1"/>
              <a:gd name="T3" fmla="*/ 0 h 2"/>
              <a:gd name="T4" fmla="*/ 0 w 1"/>
              <a:gd name="T5" fmla="*/ 322579945 h 2"/>
              <a:gd name="T6" fmla="*/ 0 w 1"/>
              <a:gd name="T7" fmla="*/ 322579945 h 2"/>
              <a:gd name="T8" fmla="*/ 161289973 w 1"/>
              <a:gd name="T9" fmla="*/ 322579945 h 2"/>
              <a:gd name="T10" fmla="*/ 0 60000 65536"/>
              <a:gd name="T11" fmla="*/ 0 60000 65536"/>
              <a:gd name="T12" fmla="*/ 0 60000 65536"/>
              <a:gd name="T13" fmla="*/ 0 60000 65536"/>
              <a:gd name="T14" fmla="*/ 0 60000 65536"/>
              <a:gd name="T15" fmla="*/ 0 w 1"/>
              <a:gd name="T16" fmla="*/ 0 h 2"/>
              <a:gd name="T17" fmla="*/ 1 w 1"/>
              <a:gd name="T18" fmla="*/ 2 h 2"/>
            </a:gdLst>
            <a:ahLst/>
            <a:cxnLst>
              <a:cxn ang="T10">
                <a:pos x="T0" y="T1"/>
              </a:cxn>
              <a:cxn ang="T11">
                <a:pos x="T2" y="T3"/>
              </a:cxn>
              <a:cxn ang="T12">
                <a:pos x="T4" y="T5"/>
              </a:cxn>
              <a:cxn ang="T13">
                <a:pos x="T6" y="T7"/>
              </a:cxn>
              <a:cxn ang="T14">
                <a:pos x="T8" y="T9"/>
              </a:cxn>
            </a:cxnLst>
            <a:rect l="T15" t="T16" r="T17" b="T18"/>
            <a:pathLst>
              <a:path w="1" h="2">
                <a:moveTo>
                  <a:pt x="1" y="2"/>
                </a:moveTo>
                <a:lnTo>
                  <a:pt x="0" y="0"/>
                </a:lnTo>
                <a:lnTo>
                  <a:pt x="0" y="2"/>
                </a:lnTo>
                <a:lnTo>
                  <a:pt x="1" y="2"/>
                </a:lnTo>
              </a:path>
            </a:pathLst>
          </a:custGeom>
          <a:noFill/>
          <a:ln w="12700">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1523" name="Freeform 24"/>
          <p:cNvSpPr>
            <a:spLocks/>
          </p:cNvSpPr>
          <p:nvPr/>
        </p:nvSpPr>
        <p:spPr bwMode="auto">
          <a:xfrm>
            <a:off x="1416050" y="3884613"/>
            <a:ext cx="12700" cy="25400"/>
          </a:xfrm>
          <a:custGeom>
            <a:avLst/>
            <a:gdLst>
              <a:gd name="T0" fmla="*/ 20161247 w 8"/>
              <a:gd name="T1" fmla="*/ 40322493 h 16"/>
              <a:gd name="T2" fmla="*/ 0 w 8"/>
              <a:gd name="T3" fmla="*/ 0 h 16"/>
              <a:gd name="T4" fmla="*/ 0 w 8"/>
              <a:gd name="T5" fmla="*/ 40322493 h 16"/>
              <a:gd name="T6" fmla="*/ 0 w 8"/>
              <a:gd name="T7" fmla="*/ 40322493 h 16"/>
              <a:gd name="T8" fmla="*/ 20161247 w 8"/>
              <a:gd name="T9" fmla="*/ 40322493 h 16"/>
              <a:gd name="T10" fmla="*/ 0 60000 65536"/>
              <a:gd name="T11" fmla="*/ 0 60000 65536"/>
              <a:gd name="T12" fmla="*/ 0 60000 65536"/>
              <a:gd name="T13" fmla="*/ 0 60000 65536"/>
              <a:gd name="T14" fmla="*/ 0 60000 65536"/>
              <a:gd name="T15" fmla="*/ 0 w 8"/>
              <a:gd name="T16" fmla="*/ 0 h 16"/>
              <a:gd name="T17" fmla="*/ 8 w 8"/>
              <a:gd name="T18" fmla="*/ 16 h 16"/>
            </a:gdLst>
            <a:ahLst/>
            <a:cxnLst>
              <a:cxn ang="T10">
                <a:pos x="T0" y="T1"/>
              </a:cxn>
              <a:cxn ang="T11">
                <a:pos x="T2" y="T3"/>
              </a:cxn>
              <a:cxn ang="T12">
                <a:pos x="T4" y="T5"/>
              </a:cxn>
              <a:cxn ang="T13">
                <a:pos x="T6" y="T7"/>
              </a:cxn>
              <a:cxn ang="T14">
                <a:pos x="T8" y="T9"/>
              </a:cxn>
            </a:cxnLst>
            <a:rect l="T15" t="T16" r="T17" b="T18"/>
            <a:pathLst>
              <a:path w="8" h="16">
                <a:moveTo>
                  <a:pt x="8" y="16"/>
                </a:moveTo>
                <a:lnTo>
                  <a:pt x="0" y="0"/>
                </a:lnTo>
                <a:lnTo>
                  <a:pt x="0" y="16"/>
                </a:lnTo>
                <a:lnTo>
                  <a:pt x="8" y="16"/>
                </a:lnTo>
                <a:close/>
              </a:path>
            </a:pathLst>
          </a:custGeom>
          <a:solidFill>
            <a:srgbClr val="000000"/>
          </a:solidFill>
          <a:ln w="0">
            <a:solidFill>
              <a:srgbClr val="000000"/>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1524" name="Freeform 25"/>
          <p:cNvSpPr>
            <a:spLocks/>
          </p:cNvSpPr>
          <p:nvPr/>
        </p:nvSpPr>
        <p:spPr bwMode="auto">
          <a:xfrm>
            <a:off x="1160463" y="3910013"/>
            <a:ext cx="255587" cy="77787"/>
          </a:xfrm>
          <a:custGeom>
            <a:avLst/>
            <a:gdLst>
              <a:gd name="T0" fmla="*/ 2147483647 w 20"/>
              <a:gd name="T1" fmla="*/ 0 h 6"/>
              <a:gd name="T2" fmla="*/ 2147483647 w 20"/>
              <a:gd name="T3" fmla="*/ 168084740 h 6"/>
              <a:gd name="T4" fmla="*/ 2147483647 w 20"/>
              <a:gd name="T5" fmla="*/ 1008469646 h 6"/>
              <a:gd name="T6" fmla="*/ 2147483647 w 20"/>
              <a:gd name="T7" fmla="*/ 1008469646 h 6"/>
              <a:gd name="T8" fmla="*/ 0 w 20"/>
              <a:gd name="T9" fmla="*/ 1008469646 h 6"/>
              <a:gd name="T10" fmla="*/ 0 60000 65536"/>
              <a:gd name="T11" fmla="*/ 0 60000 65536"/>
              <a:gd name="T12" fmla="*/ 0 60000 65536"/>
              <a:gd name="T13" fmla="*/ 0 60000 65536"/>
              <a:gd name="T14" fmla="*/ 0 60000 65536"/>
              <a:gd name="T15" fmla="*/ 0 w 20"/>
              <a:gd name="T16" fmla="*/ 0 h 6"/>
              <a:gd name="T17" fmla="*/ 20 w 20"/>
              <a:gd name="T18" fmla="*/ 6 h 6"/>
            </a:gdLst>
            <a:ahLst/>
            <a:cxnLst>
              <a:cxn ang="T10">
                <a:pos x="T0" y="T1"/>
              </a:cxn>
              <a:cxn ang="T11">
                <a:pos x="T2" y="T3"/>
              </a:cxn>
              <a:cxn ang="T12">
                <a:pos x="T4" y="T5"/>
              </a:cxn>
              <a:cxn ang="T13">
                <a:pos x="T6" y="T7"/>
              </a:cxn>
              <a:cxn ang="T14">
                <a:pos x="T8" y="T9"/>
              </a:cxn>
            </a:cxnLst>
            <a:rect l="T15" t="T16" r="T17" b="T18"/>
            <a:pathLst>
              <a:path w="20" h="6">
                <a:moveTo>
                  <a:pt x="20" y="0"/>
                </a:moveTo>
                <a:lnTo>
                  <a:pt x="20" y="1"/>
                </a:lnTo>
                <a:lnTo>
                  <a:pt x="20" y="6"/>
                </a:lnTo>
                <a:lnTo>
                  <a:pt x="15" y="6"/>
                </a:lnTo>
                <a:lnTo>
                  <a:pt x="0" y="6"/>
                </a:lnTo>
              </a:path>
            </a:pathLst>
          </a:custGeom>
          <a:noFill/>
          <a:ln w="12700">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1525" name="Freeform 26"/>
          <p:cNvSpPr>
            <a:spLocks/>
          </p:cNvSpPr>
          <p:nvPr/>
        </p:nvSpPr>
        <p:spPr bwMode="auto">
          <a:xfrm>
            <a:off x="1544638" y="3730625"/>
            <a:ext cx="128587" cy="846138"/>
          </a:xfrm>
          <a:custGeom>
            <a:avLst/>
            <a:gdLst>
              <a:gd name="T0" fmla="*/ 0 w 10"/>
              <a:gd name="T1" fmla="*/ 0 h 66"/>
              <a:gd name="T2" fmla="*/ 1653461428 w 10"/>
              <a:gd name="T3" fmla="*/ 0 h 66"/>
              <a:gd name="T4" fmla="*/ 1653461428 w 10"/>
              <a:gd name="T5" fmla="*/ 2147483647 h 66"/>
              <a:gd name="T6" fmla="*/ 0 60000 65536"/>
              <a:gd name="T7" fmla="*/ 0 60000 65536"/>
              <a:gd name="T8" fmla="*/ 0 60000 65536"/>
              <a:gd name="T9" fmla="*/ 0 w 10"/>
              <a:gd name="T10" fmla="*/ 0 h 66"/>
              <a:gd name="T11" fmla="*/ 10 w 10"/>
              <a:gd name="T12" fmla="*/ 66 h 66"/>
            </a:gdLst>
            <a:ahLst/>
            <a:cxnLst>
              <a:cxn ang="T6">
                <a:pos x="T0" y="T1"/>
              </a:cxn>
              <a:cxn ang="T7">
                <a:pos x="T2" y="T3"/>
              </a:cxn>
              <a:cxn ang="T8">
                <a:pos x="T4" y="T5"/>
              </a:cxn>
            </a:cxnLst>
            <a:rect l="T9" t="T10" r="T11" b="T12"/>
            <a:pathLst>
              <a:path w="10" h="66">
                <a:moveTo>
                  <a:pt x="0" y="0"/>
                </a:moveTo>
                <a:lnTo>
                  <a:pt x="10" y="0"/>
                </a:lnTo>
                <a:lnTo>
                  <a:pt x="10" y="66"/>
                </a:lnTo>
              </a:path>
            </a:pathLst>
          </a:custGeom>
          <a:noFill/>
          <a:ln w="127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1526" name="Line 27"/>
          <p:cNvSpPr>
            <a:spLocks noChangeShapeType="1"/>
          </p:cNvSpPr>
          <p:nvPr/>
        </p:nvSpPr>
        <p:spPr bwMode="auto">
          <a:xfrm>
            <a:off x="2798763" y="4230688"/>
            <a:ext cx="179387" cy="1587"/>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1527" name="Line 28"/>
          <p:cNvSpPr>
            <a:spLocks noChangeShapeType="1"/>
          </p:cNvSpPr>
          <p:nvPr/>
        </p:nvSpPr>
        <p:spPr bwMode="auto">
          <a:xfrm>
            <a:off x="2798763" y="3667125"/>
            <a:ext cx="179387" cy="1588"/>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1528" name="Line 29"/>
          <p:cNvSpPr>
            <a:spLocks noChangeShapeType="1"/>
          </p:cNvSpPr>
          <p:nvPr/>
        </p:nvSpPr>
        <p:spPr bwMode="auto">
          <a:xfrm>
            <a:off x="2798763" y="3616325"/>
            <a:ext cx="179387" cy="1588"/>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1529" name="Line 30"/>
          <p:cNvSpPr>
            <a:spLocks noChangeShapeType="1"/>
          </p:cNvSpPr>
          <p:nvPr/>
        </p:nvSpPr>
        <p:spPr bwMode="auto">
          <a:xfrm>
            <a:off x="2798763" y="3040063"/>
            <a:ext cx="179387" cy="1587"/>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1530" name="Line 31"/>
          <p:cNvSpPr>
            <a:spLocks noChangeShapeType="1"/>
          </p:cNvSpPr>
          <p:nvPr/>
        </p:nvSpPr>
        <p:spPr bwMode="auto">
          <a:xfrm>
            <a:off x="2798763" y="2411413"/>
            <a:ext cx="179387" cy="1587"/>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1531" name="Freeform 32"/>
          <p:cNvSpPr>
            <a:spLocks/>
          </p:cNvSpPr>
          <p:nvPr/>
        </p:nvSpPr>
        <p:spPr bwMode="auto">
          <a:xfrm>
            <a:off x="1544638" y="3667125"/>
            <a:ext cx="192087" cy="280988"/>
          </a:xfrm>
          <a:custGeom>
            <a:avLst/>
            <a:gdLst>
              <a:gd name="T0" fmla="*/ 0 w 15"/>
              <a:gd name="T1" fmla="*/ 0 h 22"/>
              <a:gd name="T2" fmla="*/ 2147483647 w 15"/>
              <a:gd name="T3" fmla="*/ 0 h 22"/>
              <a:gd name="T4" fmla="*/ 2147483647 w 15"/>
              <a:gd name="T5" fmla="*/ 2147483647 h 22"/>
              <a:gd name="T6" fmla="*/ 0 60000 65536"/>
              <a:gd name="T7" fmla="*/ 0 60000 65536"/>
              <a:gd name="T8" fmla="*/ 0 60000 65536"/>
              <a:gd name="T9" fmla="*/ 0 w 15"/>
              <a:gd name="T10" fmla="*/ 0 h 22"/>
              <a:gd name="T11" fmla="*/ 15 w 15"/>
              <a:gd name="T12" fmla="*/ 22 h 22"/>
            </a:gdLst>
            <a:ahLst/>
            <a:cxnLst>
              <a:cxn ang="T6">
                <a:pos x="T0" y="T1"/>
              </a:cxn>
              <a:cxn ang="T7">
                <a:pos x="T2" y="T3"/>
              </a:cxn>
              <a:cxn ang="T8">
                <a:pos x="T4" y="T5"/>
              </a:cxn>
            </a:cxnLst>
            <a:rect l="T9" t="T10" r="T11" b="T12"/>
            <a:pathLst>
              <a:path w="15" h="22">
                <a:moveTo>
                  <a:pt x="0" y="0"/>
                </a:moveTo>
                <a:lnTo>
                  <a:pt x="15" y="0"/>
                </a:lnTo>
                <a:lnTo>
                  <a:pt x="15" y="22"/>
                </a:lnTo>
              </a:path>
            </a:pathLst>
          </a:custGeom>
          <a:noFill/>
          <a:ln w="127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1532" name="Freeform 33"/>
          <p:cNvSpPr>
            <a:spLocks/>
          </p:cNvSpPr>
          <p:nvPr/>
        </p:nvSpPr>
        <p:spPr bwMode="auto">
          <a:xfrm>
            <a:off x="1544638" y="3321050"/>
            <a:ext cx="192087" cy="295275"/>
          </a:xfrm>
          <a:custGeom>
            <a:avLst/>
            <a:gdLst>
              <a:gd name="T0" fmla="*/ 0 w 15"/>
              <a:gd name="T1" fmla="*/ 2147483647 h 23"/>
              <a:gd name="T2" fmla="*/ 2147483647 w 15"/>
              <a:gd name="T3" fmla="*/ 2147483647 h 23"/>
              <a:gd name="T4" fmla="*/ 2147483647 w 15"/>
              <a:gd name="T5" fmla="*/ 0 h 23"/>
              <a:gd name="T6" fmla="*/ 0 60000 65536"/>
              <a:gd name="T7" fmla="*/ 0 60000 65536"/>
              <a:gd name="T8" fmla="*/ 0 60000 65536"/>
              <a:gd name="T9" fmla="*/ 0 w 15"/>
              <a:gd name="T10" fmla="*/ 0 h 23"/>
              <a:gd name="T11" fmla="*/ 15 w 15"/>
              <a:gd name="T12" fmla="*/ 23 h 23"/>
            </a:gdLst>
            <a:ahLst/>
            <a:cxnLst>
              <a:cxn ang="T6">
                <a:pos x="T0" y="T1"/>
              </a:cxn>
              <a:cxn ang="T7">
                <a:pos x="T2" y="T3"/>
              </a:cxn>
              <a:cxn ang="T8">
                <a:pos x="T4" y="T5"/>
              </a:cxn>
            </a:cxnLst>
            <a:rect l="T9" t="T10" r="T11" b="T12"/>
            <a:pathLst>
              <a:path w="15" h="23">
                <a:moveTo>
                  <a:pt x="0" y="23"/>
                </a:moveTo>
                <a:lnTo>
                  <a:pt x="15" y="23"/>
                </a:lnTo>
                <a:lnTo>
                  <a:pt x="15" y="0"/>
                </a:lnTo>
              </a:path>
            </a:pathLst>
          </a:custGeom>
          <a:noFill/>
          <a:ln w="127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1533" name="Freeform 34"/>
          <p:cNvSpPr>
            <a:spLocks/>
          </p:cNvSpPr>
          <p:nvPr/>
        </p:nvSpPr>
        <p:spPr bwMode="auto">
          <a:xfrm>
            <a:off x="1544638" y="2706688"/>
            <a:ext cx="128587" cy="844550"/>
          </a:xfrm>
          <a:custGeom>
            <a:avLst/>
            <a:gdLst>
              <a:gd name="T0" fmla="*/ 0 w 10"/>
              <a:gd name="T1" fmla="*/ 2147483647 h 66"/>
              <a:gd name="T2" fmla="*/ 1653461428 w 10"/>
              <a:gd name="T3" fmla="*/ 2147483647 h 66"/>
              <a:gd name="T4" fmla="*/ 1653461428 w 10"/>
              <a:gd name="T5" fmla="*/ 0 h 66"/>
              <a:gd name="T6" fmla="*/ 0 60000 65536"/>
              <a:gd name="T7" fmla="*/ 0 60000 65536"/>
              <a:gd name="T8" fmla="*/ 0 60000 65536"/>
              <a:gd name="T9" fmla="*/ 0 w 10"/>
              <a:gd name="T10" fmla="*/ 0 h 66"/>
              <a:gd name="T11" fmla="*/ 10 w 10"/>
              <a:gd name="T12" fmla="*/ 66 h 66"/>
            </a:gdLst>
            <a:ahLst/>
            <a:cxnLst>
              <a:cxn ang="T6">
                <a:pos x="T0" y="T1"/>
              </a:cxn>
              <a:cxn ang="T7">
                <a:pos x="T2" y="T3"/>
              </a:cxn>
              <a:cxn ang="T8">
                <a:pos x="T4" y="T5"/>
              </a:cxn>
            </a:cxnLst>
            <a:rect l="T9" t="T10" r="T11" b="T12"/>
            <a:pathLst>
              <a:path w="10" h="66">
                <a:moveTo>
                  <a:pt x="0" y="66"/>
                </a:moveTo>
                <a:lnTo>
                  <a:pt x="10" y="66"/>
                </a:lnTo>
                <a:lnTo>
                  <a:pt x="10" y="0"/>
                </a:lnTo>
              </a:path>
            </a:pathLst>
          </a:custGeom>
          <a:noFill/>
          <a:ln w="127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1534" name="Rectangle 35"/>
          <p:cNvSpPr>
            <a:spLocks noChangeArrowheads="1"/>
          </p:cNvSpPr>
          <p:nvPr/>
        </p:nvSpPr>
        <p:spPr bwMode="auto">
          <a:xfrm>
            <a:off x="1289050" y="3449638"/>
            <a:ext cx="255588" cy="384175"/>
          </a:xfrm>
          <a:prstGeom prst="rect">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Corbel" panose="020B0503020204020204" pitchFamily="34" charset="0"/>
            </a:endParaRPr>
          </a:p>
        </p:txBody>
      </p:sp>
      <p:sp>
        <p:nvSpPr>
          <p:cNvPr id="21535" name="Line 36"/>
          <p:cNvSpPr>
            <a:spLocks noChangeShapeType="1"/>
          </p:cNvSpPr>
          <p:nvPr/>
        </p:nvSpPr>
        <p:spPr bwMode="auto">
          <a:xfrm flipH="1">
            <a:off x="1673225" y="4576763"/>
            <a:ext cx="933450" cy="1587"/>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1536" name="Freeform 37"/>
          <p:cNvSpPr>
            <a:spLocks/>
          </p:cNvSpPr>
          <p:nvPr/>
        </p:nvSpPr>
        <p:spPr bwMode="auto">
          <a:xfrm>
            <a:off x="2735263" y="2014538"/>
            <a:ext cx="871537" cy="1587"/>
          </a:xfrm>
          <a:custGeom>
            <a:avLst/>
            <a:gdLst>
              <a:gd name="T0" fmla="*/ 2147483647 w 68"/>
              <a:gd name="T1" fmla="*/ 0 h 1588"/>
              <a:gd name="T2" fmla="*/ 0 w 68"/>
              <a:gd name="T3" fmla="*/ 0 h 1588"/>
              <a:gd name="T4" fmla="*/ 0 w 68"/>
              <a:gd name="T5" fmla="*/ 0 h 1588"/>
              <a:gd name="T6" fmla="*/ 0 60000 65536"/>
              <a:gd name="T7" fmla="*/ 0 60000 65536"/>
              <a:gd name="T8" fmla="*/ 0 60000 65536"/>
              <a:gd name="T9" fmla="*/ 0 w 68"/>
              <a:gd name="T10" fmla="*/ 0 h 1588"/>
              <a:gd name="T11" fmla="*/ 68 w 68"/>
              <a:gd name="T12" fmla="*/ 1588 h 1588"/>
            </a:gdLst>
            <a:ahLst/>
            <a:cxnLst>
              <a:cxn ang="T6">
                <a:pos x="T0" y="T1"/>
              </a:cxn>
              <a:cxn ang="T7">
                <a:pos x="T2" y="T3"/>
              </a:cxn>
              <a:cxn ang="T8">
                <a:pos x="T4" y="T5"/>
              </a:cxn>
            </a:cxnLst>
            <a:rect l="T9" t="T10" r="T11" b="T12"/>
            <a:pathLst>
              <a:path w="68" h="1588">
                <a:moveTo>
                  <a:pt x="68" y="0"/>
                </a:moveTo>
                <a:lnTo>
                  <a:pt x="0" y="0"/>
                </a:lnTo>
              </a:path>
            </a:pathLst>
          </a:custGeom>
          <a:noFill/>
          <a:ln w="127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1537" name="Line 38"/>
          <p:cNvSpPr>
            <a:spLocks noChangeShapeType="1"/>
          </p:cNvSpPr>
          <p:nvPr/>
        </p:nvSpPr>
        <p:spPr bwMode="auto">
          <a:xfrm flipV="1">
            <a:off x="3106738" y="2578100"/>
            <a:ext cx="1587" cy="128588"/>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1538" name="Line 39"/>
          <p:cNvSpPr>
            <a:spLocks noChangeShapeType="1"/>
          </p:cNvSpPr>
          <p:nvPr/>
        </p:nvSpPr>
        <p:spPr bwMode="auto">
          <a:xfrm>
            <a:off x="2798763" y="2360613"/>
            <a:ext cx="179387" cy="1587"/>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1539" name="Line 40"/>
          <p:cNvSpPr>
            <a:spLocks noChangeShapeType="1"/>
          </p:cNvSpPr>
          <p:nvPr/>
        </p:nvSpPr>
        <p:spPr bwMode="auto">
          <a:xfrm flipV="1">
            <a:off x="3106738" y="3833813"/>
            <a:ext cx="1587" cy="11430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1540" name="Line 41"/>
          <p:cNvSpPr>
            <a:spLocks noChangeShapeType="1"/>
          </p:cNvSpPr>
          <p:nvPr/>
        </p:nvSpPr>
        <p:spPr bwMode="auto">
          <a:xfrm flipV="1">
            <a:off x="3106738" y="3205163"/>
            <a:ext cx="1587" cy="115887"/>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1541" name="Line 42"/>
          <p:cNvSpPr>
            <a:spLocks noChangeShapeType="1"/>
          </p:cNvSpPr>
          <p:nvPr/>
        </p:nvSpPr>
        <p:spPr bwMode="auto">
          <a:xfrm>
            <a:off x="2798763" y="2987675"/>
            <a:ext cx="179387" cy="1588"/>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1542" name="Line 43"/>
          <p:cNvSpPr>
            <a:spLocks noChangeShapeType="1"/>
          </p:cNvSpPr>
          <p:nvPr/>
        </p:nvSpPr>
        <p:spPr bwMode="auto">
          <a:xfrm flipV="1">
            <a:off x="3106738" y="4460875"/>
            <a:ext cx="1587" cy="115888"/>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1543" name="Line 44"/>
          <p:cNvSpPr>
            <a:spLocks noChangeShapeType="1"/>
          </p:cNvSpPr>
          <p:nvPr/>
        </p:nvSpPr>
        <p:spPr bwMode="auto">
          <a:xfrm flipV="1">
            <a:off x="2798763" y="3667125"/>
            <a:ext cx="1587" cy="563563"/>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1544" name="Line 45"/>
          <p:cNvSpPr>
            <a:spLocks noChangeShapeType="1"/>
          </p:cNvSpPr>
          <p:nvPr/>
        </p:nvSpPr>
        <p:spPr bwMode="auto">
          <a:xfrm flipV="1">
            <a:off x="2798763" y="3040063"/>
            <a:ext cx="1587" cy="576262"/>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1545" name="Line 46"/>
          <p:cNvSpPr>
            <a:spLocks noChangeShapeType="1"/>
          </p:cNvSpPr>
          <p:nvPr/>
        </p:nvSpPr>
        <p:spPr bwMode="auto">
          <a:xfrm flipV="1">
            <a:off x="2798763" y="2411413"/>
            <a:ext cx="1587" cy="576262"/>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1546" name="Line 47"/>
          <p:cNvSpPr>
            <a:spLocks noChangeShapeType="1"/>
          </p:cNvSpPr>
          <p:nvPr/>
        </p:nvSpPr>
        <p:spPr bwMode="auto">
          <a:xfrm>
            <a:off x="2735263" y="4294188"/>
            <a:ext cx="242887" cy="1587"/>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1547" name="Line 48"/>
          <p:cNvSpPr>
            <a:spLocks noChangeShapeType="1"/>
          </p:cNvSpPr>
          <p:nvPr/>
        </p:nvSpPr>
        <p:spPr bwMode="auto">
          <a:xfrm>
            <a:off x="2735263" y="2078038"/>
            <a:ext cx="1587" cy="221615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1548" name="Line 49"/>
          <p:cNvSpPr>
            <a:spLocks noChangeShapeType="1"/>
          </p:cNvSpPr>
          <p:nvPr/>
        </p:nvSpPr>
        <p:spPr bwMode="auto">
          <a:xfrm>
            <a:off x="2798763" y="2078038"/>
            <a:ext cx="1587" cy="282575"/>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1549" name="Line 50"/>
          <p:cNvSpPr>
            <a:spLocks noChangeShapeType="1"/>
          </p:cNvSpPr>
          <p:nvPr/>
        </p:nvSpPr>
        <p:spPr bwMode="auto">
          <a:xfrm flipV="1">
            <a:off x="2235200" y="2578100"/>
            <a:ext cx="1588" cy="128588"/>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1550" name="Line 51"/>
          <p:cNvSpPr>
            <a:spLocks noChangeShapeType="1"/>
          </p:cNvSpPr>
          <p:nvPr/>
        </p:nvSpPr>
        <p:spPr bwMode="auto">
          <a:xfrm flipV="1">
            <a:off x="2235200" y="3833813"/>
            <a:ext cx="1588" cy="11430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1551" name="Line 52"/>
          <p:cNvSpPr>
            <a:spLocks noChangeShapeType="1"/>
          </p:cNvSpPr>
          <p:nvPr/>
        </p:nvSpPr>
        <p:spPr bwMode="auto">
          <a:xfrm>
            <a:off x="1916113" y="3616325"/>
            <a:ext cx="192087" cy="1588"/>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1552" name="Line 53"/>
          <p:cNvSpPr>
            <a:spLocks noChangeShapeType="1"/>
          </p:cNvSpPr>
          <p:nvPr/>
        </p:nvSpPr>
        <p:spPr bwMode="auto">
          <a:xfrm>
            <a:off x="1916113" y="3667125"/>
            <a:ext cx="192087" cy="1588"/>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1553" name="Line 54"/>
          <p:cNvSpPr>
            <a:spLocks noChangeShapeType="1"/>
          </p:cNvSpPr>
          <p:nvPr/>
        </p:nvSpPr>
        <p:spPr bwMode="auto">
          <a:xfrm flipV="1">
            <a:off x="2235200" y="3205163"/>
            <a:ext cx="1588" cy="115887"/>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1554" name="Line 55"/>
          <p:cNvSpPr>
            <a:spLocks noChangeShapeType="1"/>
          </p:cNvSpPr>
          <p:nvPr/>
        </p:nvSpPr>
        <p:spPr bwMode="auto">
          <a:xfrm>
            <a:off x="1916113" y="2987675"/>
            <a:ext cx="192087" cy="1588"/>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1555" name="Line 56"/>
          <p:cNvSpPr>
            <a:spLocks noChangeShapeType="1"/>
          </p:cNvSpPr>
          <p:nvPr/>
        </p:nvSpPr>
        <p:spPr bwMode="auto">
          <a:xfrm>
            <a:off x="1916113" y="3040063"/>
            <a:ext cx="192087" cy="1587"/>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1556" name="Line 57"/>
          <p:cNvSpPr>
            <a:spLocks noChangeShapeType="1"/>
          </p:cNvSpPr>
          <p:nvPr/>
        </p:nvSpPr>
        <p:spPr bwMode="auto">
          <a:xfrm>
            <a:off x="1916113" y="4230688"/>
            <a:ext cx="192087" cy="1587"/>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1557" name="Line 58"/>
          <p:cNvSpPr>
            <a:spLocks noChangeShapeType="1"/>
          </p:cNvSpPr>
          <p:nvPr/>
        </p:nvSpPr>
        <p:spPr bwMode="auto">
          <a:xfrm flipV="1">
            <a:off x="2235200" y="4460875"/>
            <a:ext cx="1588" cy="115888"/>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1558" name="Line 59"/>
          <p:cNvSpPr>
            <a:spLocks noChangeShapeType="1"/>
          </p:cNvSpPr>
          <p:nvPr/>
        </p:nvSpPr>
        <p:spPr bwMode="auto">
          <a:xfrm flipV="1">
            <a:off x="1916113" y="3667125"/>
            <a:ext cx="1587" cy="563563"/>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1559" name="Line 60"/>
          <p:cNvSpPr>
            <a:spLocks noChangeShapeType="1"/>
          </p:cNvSpPr>
          <p:nvPr/>
        </p:nvSpPr>
        <p:spPr bwMode="auto">
          <a:xfrm flipV="1">
            <a:off x="1916113" y="3040063"/>
            <a:ext cx="1587" cy="576262"/>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1560" name="Line 61"/>
          <p:cNvSpPr>
            <a:spLocks noChangeShapeType="1"/>
          </p:cNvSpPr>
          <p:nvPr/>
        </p:nvSpPr>
        <p:spPr bwMode="auto">
          <a:xfrm>
            <a:off x="1851025" y="4294188"/>
            <a:ext cx="257175" cy="1587"/>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1561" name="Line 62"/>
          <p:cNvSpPr>
            <a:spLocks noChangeShapeType="1"/>
          </p:cNvSpPr>
          <p:nvPr/>
        </p:nvSpPr>
        <p:spPr bwMode="auto">
          <a:xfrm>
            <a:off x="1851025" y="2078038"/>
            <a:ext cx="1588" cy="221615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1562" name="Line 63"/>
          <p:cNvSpPr>
            <a:spLocks noChangeShapeType="1"/>
          </p:cNvSpPr>
          <p:nvPr/>
        </p:nvSpPr>
        <p:spPr bwMode="auto">
          <a:xfrm>
            <a:off x="1916113" y="2360613"/>
            <a:ext cx="192087" cy="1587"/>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1563" name="Line 64"/>
          <p:cNvSpPr>
            <a:spLocks noChangeShapeType="1"/>
          </p:cNvSpPr>
          <p:nvPr/>
        </p:nvSpPr>
        <p:spPr bwMode="auto">
          <a:xfrm flipV="1">
            <a:off x="1916113" y="2411413"/>
            <a:ext cx="1587" cy="576262"/>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1564" name="Line 65"/>
          <p:cNvSpPr>
            <a:spLocks noChangeShapeType="1"/>
          </p:cNvSpPr>
          <p:nvPr/>
        </p:nvSpPr>
        <p:spPr bwMode="auto">
          <a:xfrm>
            <a:off x="1916113" y="2411413"/>
            <a:ext cx="192087" cy="1587"/>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1565" name="Line 66"/>
          <p:cNvSpPr>
            <a:spLocks noChangeShapeType="1"/>
          </p:cNvSpPr>
          <p:nvPr/>
        </p:nvSpPr>
        <p:spPr bwMode="auto">
          <a:xfrm flipH="1">
            <a:off x="1916113" y="2078038"/>
            <a:ext cx="819150" cy="1587"/>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1566" name="Line 67"/>
          <p:cNvSpPr>
            <a:spLocks noChangeShapeType="1"/>
          </p:cNvSpPr>
          <p:nvPr/>
        </p:nvSpPr>
        <p:spPr bwMode="auto">
          <a:xfrm>
            <a:off x="1916113" y="2078038"/>
            <a:ext cx="1587" cy="282575"/>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1567" name="Freeform 71"/>
          <p:cNvSpPr>
            <a:spLocks/>
          </p:cNvSpPr>
          <p:nvPr/>
        </p:nvSpPr>
        <p:spPr bwMode="auto">
          <a:xfrm>
            <a:off x="1160463" y="2078038"/>
            <a:ext cx="690562" cy="179387"/>
          </a:xfrm>
          <a:custGeom>
            <a:avLst/>
            <a:gdLst>
              <a:gd name="T0" fmla="*/ 0 w 54"/>
              <a:gd name="T1" fmla="*/ 2147483647 h 14"/>
              <a:gd name="T2" fmla="*/ 2147483647 w 54"/>
              <a:gd name="T3" fmla="*/ 2147483647 h 14"/>
              <a:gd name="T4" fmla="*/ 2147483647 w 54"/>
              <a:gd name="T5" fmla="*/ 0 h 14"/>
              <a:gd name="T6" fmla="*/ 2147483647 w 54"/>
              <a:gd name="T7" fmla="*/ 0 h 14"/>
              <a:gd name="T8" fmla="*/ 0 60000 65536"/>
              <a:gd name="T9" fmla="*/ 0 60000 65536"/>
              <a:gd name="T10" fmla="*/ 0 60000 65536"/>
              <a:gd name="T11" fmla="*/ 0 60000 65536"/>
              <a:gd name="T12" fmla="*/ 0 w 54"/>
              <a:gd name="T13" fmla="*/ 0 h 14"/>
              <a:gd name="T14" fmla="*/ 54 w 54"/>
              <a:gd name="T15" fmla="*/ 14 h 14"/>
            </a:gdLst>
            <a:ahLst/>
            <a:cxnLst>
              <a:cxn ang="T8">
                <a:pos x="T0" y="T1"/>
              </a:cxn>
              <a:cxn ang="T9">
                <a:pos x="T2" y="T3"/>
              </a:cxn>
              <a:cxn ang="T10">
                <a:pos x="T4" y="T5"/>
              </a:cxn>
              <a:cxn ang="T11">
                <a:pos x="T6" y="T7"/>
              </a:cxn>
            </a:cxnLst>
            <a:rect l="T12" t="T13" r="T14" b="T15"/>
            <a:pathLst>
              <a:path w="54" h="14">
                <a:moveTo>
                  <a:pt x="0" y="14"/>
                </a:moveTo>
                <a:lnTo>
                  <a:pt x="20" y="14"/>
                </a:lnTo>
                <a:lnTo>
                  <a:pt x="20" y="0"/>
                </a:lnTo>
                <a:lnTo>
                  <a:pt x="54" y="0"/>
                </a:lnTo>
              </a:path>
            </a:pathLst>
          </a:custGeom>
          <a:noFill/>
          <a:ln w="127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1568" name="Freeform 72"/>
          <p:cNvSpPr>
            <a:spLocks/>
          </p:cNvSpPr>
          <p:nvPr/>
        </p:nvSpPr>
        <p:spPr bwMode="auto">
          <a:xfrm>
            <a:off x="1160463" y="2014538"/>
            <a:ext cx="1574800" cy="179387"/>
          </a:xfrm>
          <a:custGeom>
            <a:avLst/>
            <a:gdLst>
              <a:gd name="T0" fmla="*/ 0 w 123"/>
              <a:gd name="T1" fmla="*/ 2147483647 h 14"/>
              <a:gd name="T2" fmla="*/ 2147483647 w 123"/>
              <a:gd name="T3" fmla="*/ 2147483647 h 14"/>
              <a:gd name="T4" fmla="*/ 2147483647 w 123"/>
              <a:gd name="T5" fmla="*/ 0 h 14"/>
              <a:gd name="T6" fmla="*/ 2147483647 w 123"/>
              <a:gd name="T7" fmla="*/ 0 h 14"/>
              <a:gd name="T8" fmla="*/ 0 60000 65536"/>
              <a:gd name="T9" fmla="*/ 0 60000 65536"/>
              <a:gd name="T10" fmla="*/ 0 60000 65536"/>
              <a:gd name="T11" fmla="*/ 0 60000 65536"/>
              <a:gd name="T12" fmla="*/ 0 w 123"/>
              <a:gd name="T13" fmla="*/ 0 h 14"/>
              <a:gd name="T14" fmla="*/ 123 w 123"/>
              <a:gd name="T15" fmla="*/ 14 h 14"/>
            </a:gdLst>
            <a:ahLst/>
            <a:cxnLst>
              <a:cxn ang="T8">
                <a:pos x="T0" y="T1"/>
              </a:cxn>
              <a:cxn ang="T9">
                <a:pos x="T2" y="T3"/>
              </a:cxn>
              <a:cxn ang="T10">
                <a:pos x="T4" y="T5"/>
              </a:cxn>
              <a:cxn ang="T11">
                <a:pos x="T6" y="T7"/>
              </a:cxn>
            </a:cxnLst>
            <a:rect l="T12" t="T13" r="T14" b="T15"/>
            <a:pathLst>
              <a:path w="123" h="14">
                <a:moveTo>
                  <a:pt x="0" y="14"/>
                </a:moveTo>
                <a:lnTo>
                  <a:pt x="15" y="14"/>
                </a:lnTo>
                <a:lnTo>
                  <a:pt x="15" y="0"/>
                </a:lnTo>
                <a:lnTo>
                  <a:pt x="123" y="0"/>
                </a:lnTo>
              </a:path>
            </a:pathLst>
          </a:custGeom>
          <a:noFill/>
          <a:ln w="127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1569" name="Line 73"/>
          <p:cNvSpPr>
            <a:spLocks noChangeShapeType="1"/>
          </p:cNvSpPr>
          <p:nvPr/>
        </p:nvSpPr>
        <p:spPr bwMode="auto">
          <a:xfrm>
            <a:off x="788988" y="2474913"/>
            <a:ext cx="192087" cy="1587"/>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1570" name="Freeform 74"/>
          <p:cNvSpPr>
            <a:spLocks/>
          </p:cNvSpPr>
          <p:nvPr/>
        </p:nvSpPr>
        <p:spPr bwMode="auto">
          <a:xfrm>
            <a:off x="788988" y="2668588"/>
            <a:ext cx="500062" cy="1036637"/>
          </a:xfrm>
          <a:custGeom>
            <a:avLst/>
            <a:gdLst>
              <a:gd name="T0" fmla="*/ 0 w 39"/>
              <a:gd name="T1" fmla="*/ 0 h 81"/>
              <a:gd name="T2" fmla="*/ 2147483647 w 39"/>
              <a:gd name="T3" fmla="*/ 0 h 81"/>
              <a:gd name="T4" fmla="*/ 2147483647 w 39"/>
              <a:gd name="T5" fmla="*/ 2147483647 h 81"/>
              <a:gd name="T6" fmla="*/ 2147483647 w 39"/>
              <a:gd name="T7" fmla="*/ 2147483647 h 81"/>
              <a:gd name="T8" fmla="*/ 0 60000 65536"/>
              <a:gd name="T9" fmla="*/ 0 60000 65536"/>
              <a:gd name="T10" fmla="*/ 0 60000 65536"/>
              <a:gd name="T11" fmla="*/ 0 60000 65536"/>
              <a:gd name="T12" fmla="*/ 0 w 39"/>
              <a:gd name="T13" fmla="*/ 0 h 81"/>
              <a:gd name="T14" fmla="*/ 39 w 39"/>
              <a:gd name="T15" fmla="*/ 81 h 81"/>
            </a:gdLst>
            <a:ahLst/>
            <a:cxnLst>
              <a:cxn ang="T8">
                <a:pos x="T0" y="T1"/>
              </a:cxn>
              <a:cxn ang="T9">
                <a:pos x="T2" y="T3"/>
              </a:cxn>
              <a:cxn ang="T10">
                <a:pos x="T4" y="T5"/>
              </a:cxn>
              <a:cxn ang="T11">
                <a:pos x="T6" y="T7"/>
              </a:cxn>
            </a:cxnLst>
            <a:rect l="T12" t="T13" r="T14" b="T15"/>
            <a:pathLst>
              <a:path w="39" h="81">
                <a:moveTo>
                  <a:pt x="0" y="0"/>
                </a:moveTo>
                <a:lnTo>
                  <a:pt x="15" y="0"/>
                </a:lnTo>
                <a:lnTo>
                  <a:pt x="15" y="81"/>
                </a:lnTo>
                <a:lnTo>
                  <a:pt x="39" y="81"/>
                </a:lnTo>
              </a:path>
            </a:pathLst>
          </a:custGeom>
          <a:noFill/>
          <a:ln w="127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1571" name="Freeform 75"/>
          <p:cNvSpPr>
            <a:spLocks/>
          </p:cNvSpPr>
          <p:nvPr/>
        </p:nvSpPr>
        <p:spPr bwMode="auto">
          <a:xfrm>
            <a:off x="788988" y="2578100"/>
            <a:ext cx="500062" cy="998538"/>
          </a:xfrm>
          <a:custGeom>
            <a:avLst/>
            <a:gdLst>
              <a:gd name="T0" fmla="*/ 0 w 39"/>
              <a:gd name="T1" fmla="*/ 0 h 78"/>
              <a:gd name="T2" fmla="*/ 2147483647 w 39"/>
              <a:gd name="T3" fmla="*/ 0 h 78"/>
              <a:gd name="T4" fmla="*/ 2147483647 w 39"/>
              <a:gd name="T5" fmla="*/ 2147483647 h 78"/>
              <a:gd name="T6" fmla="*/ 2147483647 w 39"/>
              <a:gd name="T7" fmla="*/ 2147483647 h 78"/>
              <a:gd name="T8" fmla="*/ 0 60000 65536"/>
              <a:gd name="T9" fmla="*/ 0 60000 65536"/>
              <a:gd name="T10" fmla="*/ 0 60000 65536"/>
              <a:gd name="T11" fmla="*/ 0 60000 65536"/>
              <a:gd name="T12" fmla="*/ 0 w 39"/>
              <a:gd name="T13" fmla="*/ 0 h 78"/>
              <a:gd name="T14" fmla="*/ 39 w 39"/>
              <a:gd name="T15" fmla="*/ 78 h 78"/>
            </a:gdLst>
            <a:ahLst/>
            <a:cxnLst>
              <a:cxn ang="T8">
                <a:pos x="T0" y="T1"/>
              </a:cxn>
              <a:cxn ang="T9">
                <a:pos x="T2" y="T3"/>
              </a:cxn>
              <a:cxn ang="T10">
                <a:pos x="T4" y="T5"/>
              </a:cxn>
              <a:cxn ang="T11">
                <a:pos x="T6" y="T7"/>
              </a:cxn>
            </a:cxnLst>
            <a:rect l="T12" t="T13" r="T14" b="T15"/>
            <a:pathLst>
              <a:path w="39" h="78">
                <a:moveTo>
                  <a:pt x="0" y="0"/>
                </a:moveTo>
                <a:lnTo>
                  <a:pt x="25" y="0"/>
                </a:lnTo>
                <a:lnTo>
                  <a:pt x="25" y="78"/>
                </a:lnTo>
                <a:lnTo>
                  <a:pt x="39" y="78"/>
                </a:lnTo>
              </a:path>
            </a:pathLst>
          </a:custGeom>
          <a:noFill/>
          <a:ln w="127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1572" name="Line 76"/>
          <p:cNvSpPr>
            <a:spLocks noChangeShapeType="1"/>
          </p:cNvSpPr>
          <p:nvPr/>
        </p:nvSpPr>
        <p:spPr bwMode="auto">
          <a:xfrm>
            <a:off x="788988" y="1976438"/>
            <a:ext cx="192087" cy="1587"/>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1573" name="Line 77"/>
          <p:cNvSpPr>
            <a:spLocks noChangeShapeType="1"/>
          </p:cNvSpPr>
          <p:nvPr/>
        </p:nvSpPr>
        <p:spPr bwMode="auto">
          <a:xfrm>
            <a:off x="788988" y="2386013"/>
            <a:ext cx="192087" cy="1587"/>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1574" name="Line 78"/>
          <p:cNvSpPr>
            <a:spLocks noChangeShapeType="1"/>
          </p:cNvSpPr>
          <p:nvPr/>
        </p:nvSpPr>
        <p:spPr bwMode="auto">
          <a:xfrm>
            <a:off x="788988" y="2078038"/>
            <a:ext cx="192087" cy="1587"/>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1575" name="Rectangle 79"/>
          <p:cNvSpPr>
            <a:spLocks noChangeArrowheads="1"/>
          </p:cNvSpPr>
          <p:nvPr/>
        </p:nvSpPr>
        <p:spPr bwMode="auto">
          <a:xfrm>
            <a:off x="776288" y="3973513"/>
            <a:ext cx="361950" cy="136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900">
                <a:solidFill>
                  <a:srgbClr val="000000"/>
                </a:solidFill>
                <a:latin typeface="Nimbus Roman No9 L"/>
              </a:rPr>
              <a:t>decoder</a:t>
            </a:r>
            <a:endParaRPr lang="en-US" altLang="en-US" sz="2400">
              <a:latin typeface="Corbel" panose="020B0503020204020204" pitchFamily="34" charset="0"/>
            </a:endParaRPr>
          </a:p>
        </p:txBody>
      </p:sp>
      <p:sp>
        <p:nvSpPr>
          <p:cNvPr id="21576" name="Rectangle 80"/>
          <p:cNvSpPr>
            <a:spLocks noChangeArrowheads="1"/>
          </p:cNvSpPr>
          <p:nvPr/>
        </p:nvSpPr>
        <p:spPr bwMode="auto">
          <a:xfrm>
            <a:off x="839788" y="3844925"/>
            <a:ext cx="215900" cy="136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900">
                <a:solidFill>
                  <a:srgbClr val="000000"/>
                </a:solidFill>
                <a:latin typeface="Nimbus Roman No9 L"/>
              </a:rPr>
              <a:t>2-bit</a:t>
            </a:r>
            <a:endParaRPr lang="en-US" altLang="en-US" sz="2400">
              <a:latin typeface="Corbel" panose="020B0503020204020204" pitchFamily="34" charset="0"/>
            </a:endParaRPr>
          </a:p>
        </p:txBody>
      </p:sp>
      <p:sp>
        <p:nvSpPr>
          <p:cNvPr id="21577" name="Rectangle 81"/>
          <p:cNvSpPr>
            <a:spLocks noChangeArrowheads="1"/>
          </p:cNvSpPr>
          <p:nvPr/>
        </p:nvSpPr>
        <p:spPr bwMode="auto">
          <a:xfrm>
            <a:off x="801688" y="1757363"/>
            <a:ext cx="438150" cy="136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900">
                <a:solidFill>
                  <a:srgbClr val="000000"/>
                </a:solidFill>
                <a:latin typeface="Nimbus Roman No9 L"/>
              </a:rPr>
              <a:t>addresses</a:t>
            </a:r>
            <a:endParaRPr lang="en-US" altLang="en-US" sz="2400">
              <a:latin typeface="Corbel" panose="020B0503020204020204" pitchFamily="34" charset="0"/>
            </a:endParaRPr>
          </a:p>
        </p:txBody>
      </p:sp>
      <p:sp>
        <p:nvSpPr>
          <p:cNvPr id="21578" name="Rectangle 82"/>
          <p:cNvSpPr>
            <a:spLocks noChangeArrowheads="1"/>
          </p:cNvSpPr>
          <p:nvPr/>
        </p:nvSpPr>
        <p:spPr bwMode="auto">
          <a:xfrm>
            <a:off x="890588" y="1643063"/>
            <a:ext cx="273050" cy="136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900">
                <a:solidFill>
                  <a:srgbClr val="000000"/>
                </a:solidFill>
                <a:latin typeface="Nimbus Roman No9 L"/>
              </a:rPr>
              <a:t>21-bit</a:t>
            </a:r>
            <a:endParaRPr lang="en-US" altLang="en-US" sz="2400">
              <a:latin typeface="Corbel" panose="020B0503020204020204" pitchFamily="34" charset="0"/>
            </a:endParaRPr>
          </a:p>
        </p:txBody>
      </p:sp>
      <p:sp>
        <p:nvSpPr>
          <p:cNvPr id="21579" name="Freeform 85"/>
          <p:cNvSpPr>
            <a:spLocks/>
          </p:cNvSpPr>
          <p:nvPr/>
        </p:nvSpPr>
        <p:spPr bwMode="auto">
          <a:xfrm>
            <a:off x="865188" y="2270125"/>
            <a:ext cx="25400" cy="26988"/>
          </a:xfrm>
          <a:custGeom>
            <a:avLst/>
            <a:gdLst>
              <a:gd name="T0" fmla="*/ 20161247 w 16"/>
              <a:gd name="T1" fmla="*/ 20161621 h 17"/>
              <a:gd name="T2" fmla="*/ 0 w 16"/>
              <a:gd name="T3" fmla="*/ 20161621 h 17"/>
              <a:gd name="T4" fmla="*/ 0 w 16"/>
              <a:gd name="T5" fmla="*/ 42844237 h 17"/>
              <a:gd name="T6" fmla="*/ 20161247 w 16"/>
              <a:gd name="T7" fmla="*/ 42844237 h 17"/>
              <a:gd name="T8" fmla="*/ 40322493 w 16"/>
              <a:gd name="T9" fmla="*/ 42844237 h 17"/>
              <a:gd name="T10" fmla="*/ 40322493 w 16"/>
              <a:gd name="T11" fmla="*/ 20161621 h 17"/>
              <a:gd name="T12" fmla="*/ 40322493 w 16"/>
              <a:gd name="T13" fmla="*/ 0 h 17"/>
              <a:gd name="T14" fmla="*/ 20161247 w 16"/>
              <a:gd name="T15" fmla="*/ 0 h 17"/>
              <a:gd name="T16" fmla="*/ 0 w 16"/>
              <a:gd name="T17" fmla="*/ 0 h 17"/>
              <a:gd name="T18" fmla="*/ 0 w 16"/>
              <a:gd name="T19" fmla="*/ 20161621 h 17"/>
              <a:gd name="T20" fmla="*/ 20161247 w 16"/>
              <a:gd name="T21" fmla="*/ 20161621 h 1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6"/>
              <a:gd name="T34" fmla="*/ 0 h 17"/>
              <a:gd name="T35" fmla="*/ 16 w 16"/>
              <a:gd name="T36" fmla="*/ 17 h 1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6" h="17">
                <a:moveTo>
                  <a:pt x="8" y="8"/>
                </a:moveTo>
                <a:lnTo>
                  <a:pt x="0" y="8"/>
                </a:lnTo>
                <a:lnTo>
                  <a:pt x="0" y="17"/>
                </a:lnTo>
                <a:lnTo>
                  <a:pt x="8" y="17"/>
                </a:lnTo>
                <a:lnTo>
                  <a:pt x="16" y="17"/>
                </a:lnTo>
                <a:lnTo>
                  <a:pt x="16" y="8"/>
                </a:lnTo>
                <a:lnTo>
                  <a:pt x="16" y="0"/>
                </a:lnTo>
                <a:lnTo>
                  <a:pt x="8" y="0"/>
                </a:lnTo>
                <a:lnTo>
                  <a:pt x="0" y="0"/>
                </a:lnTo>
                <a:lnTo>
                  <a:pt x="0" y="8"/>
                </a:lnTo>
                <a:lnTo>
                  <a:pt x="8" y="8"/>
                </a:lnTo>
                <a:close/>
              </a:path>
            </a:pathLst>
          </a:custGeom>
          <a:solidFill>
            <a:srgbClr val="00FFFF"/>
          </a:solidFill>
          <a:ln w="0">
            <a:solidFill>
              <a:schemeClr val="tx1"/>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1580" name="Freeform 86"/>
          <p:cNvSpPr>
            <a:spLocks/>
          </p:cNvSpPr>
          <p:nvPr/>
        </p:nvSpPr>
        <p:spPr bwMode="auto">
          <a:xfrm>
            <a:off x="877888" y="2282825"/>
            <a:ext cx="12700" cy="14288"/>
          </a:xfrm>
          <a:custGeom>
            <a:avLst/>
            <a:gdLst>
              <a:gd name="T0" fmla="*/ 0 w 1"/>
              <a:gd name="T1" fmla="*/ 0 h 1"/>
              <a:gd name="T2" fmla="*/ 0 w 1"/>
              <a:gd name="T3" fmla="*/ 204146902 h 1"/>
              <a:gd name="T4" fmla="*/ 161289973 w 1"/>
              <a:gd name="T5" fmla="*/ 0 h 1"/>
              <a:gd name="T6" fmla="*/ 0 w 1"/>
              <a:gd name="T7" fmla="*/ 0 h 1"/>
              <a:gd name="T8" fmla="*/ 0 w 1"/>
              <a:gd name="T9" fmla="*/ 0 h 1"/>
              <a:gd name="T10" fmla="*/ 0 60000 65536"/>
              <a:gd name="T11" fmla="*/ 0 60000 65536"/>
              <a:gd name="T12" fmla="*/ 0 60000 65536"/>
              <a:gd name="T13" fmla="*/ 0 60000 65536"/>
              <a:gd name="T14" fmla="*/ 0 60000 65536"/>
              <a:gd name="T15" fmla="*/ 0 w 1"/>
              <a:gd name="T16" fmla="*/ 0 h 1"/>
              <a:gd name="T17" fmla="*/ 1 w 1"/>
              <a:gd name="T18" fmla="*/ 1 h 1"/>
            </a:gdLst>
            <a:ahLst/>
            <a:cxnLst>
              <a:cxn ang="T10">
                <a:pos x="T0" y="T1"/>
              </a:cxn>
              <a:cxn ang="T11">
                <a:pos x="T2" y="T3"/>
              </a:cxn>
              <a:cxn ang="T12">
                <a:pos x="T4" y="T5"/>
              </a:cxn>
              <a:cxn ang="T13">
                <a:pos x="T6" y="T7"/>
              </a:cxn>
              <a:cxn ang="T14">
                <a:pos x="T8" y="T9"/>
              </a:cxn>
            </a:cxnLst>
            <a:rect l="T15" t="T16" r="T17" b="T18"/>
            <a:pathLst>
              <a:path w="1" h="1">
                <a:moveTo>
                  <a:pt x="0" y="0"/>
                </a:moveTo>
                <a:lnTo>
                  <a:pt x="0" y="1"/>
                </a:lnTo>
                <a:lnTo>
                  <a:pt x="1" y="0"/>
                </a:lnTo>
                <a:lnTo>
                  <a:pt x="0" y="0"/>
                </a:lnTo>
              </a:path>
            </a:pathLst>
          </a:custGeom>
          <a:noFill/>
          <a:ln w="12700">
            <a:solidFill>
              <a:srgbClr val="00FFFF"/>
            </a:solidFill>
            <a:round/>
            <a:headEnd/>
            <a:tailEnd/>
          </a:ln>
          <a:extLst>
            <a:ext uri="{909E8E84-426E-40DD-AFC4-6F175D3DCCD1}">
              <a14:hiddenFill xmlns:a14="http://schemas.microsoft.com/office/drawing/2010/main" xmlns="">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1581" name="Freeform 87"/>
          <p:cNvSpPr>
            <a:spLocks/>
          </p:cNvSpPr>
          <p:nvPr/>
        </p:nvSpPr>
        <p:spPr bwMode="auto">
          <a:xfrm>
            <a:off x="865188" y="2219325"/>
            <a:ext cx="25400" cy="25400"/>
          </a:xfrm>
          <a:custGeom>
            <a:avLst/>
            <a:gdLst>
              <a:gd name="T0" fmla="*/ 20161247 w 16"/>
              <a:gd name="T1" fmla="*/ 20161247 h 16"/>
              <a:gd name="T2" fmla="*/ 0 w 16"/>
              <a:gd name="T3" fmla="*/ 20161247 h 16"/>
              <a:gd name="T4" fmla="*/ 0 w 16"/>
              <a:gd name="T5" fmla="*/ 40322493 h 16"/>
              <a:gd name="T6" fmla="*/ 20161247 w 16"/>
              <a:gd name="T7" fmla="*/ 40322493 h 16"/>
              <a:gd name="T8" fmla="*/ 40322493 w 16"/>
              <a:gd name="T9" fmla="*/ 40322493 h 16"/>
              <a:gd name="T10" fmla="*/ 40322493 w 16"/>
              <a:gd name="T11" fmla="*/ 20161247 h 16"/>
              <a:gd name="T12" fmla="*/ 40322493 w 16"/>
              <a:gd name="T13" fmla="*/ 0 h 16"/>
              <a:gd name="T14" fmla="*/ 20161247 w 16"/>
              <a:gd name="T15" fmla="*/ 0 h 16"/>
              <a:gd name="T16" fmla="*/ 0 w 16"/>
              <a:gd name="T17" fmla="*/ 0 h 16"/>
              <a:gd name="T18" fmla="*/ 0 w 16"/>
              <a:gd name="T19" fmla="*/ 20161247 h 16"/>
              <a:gd name="T20" fmla="*/ 20161247 w 16"/>
              <a:gd name="T21" fmla="*/ 20161247 h 1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6"/>
              <a:gd name="T34" fmla="*/ 0 h 16"/>
              <a:gd name="T35" fmla="*/ 16 w 16"/>
              <a:gd name="T36" fmla="*/ 16 h 1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6" h="16">
                <a:moveTo>
                  <a:pt x="8" y="8"/>
                </a:moveTo>
                <a:lnTo>
                  <a:pt x="0" y="8"/>
                </a:lnTo>
                <a:lnTo>
                  <a:pt x="0" y="16"/>
                </a:lnTo>
                <a:lnTo>
                  <a:pt x="8" y="16"/>
                </a:lnTo>
                <a:lnTo>
                  <a:pt x="16" y="16"/>
                </a:lnTo>
                <a:lnTo>
                  <a:pt x="16" y="8"/>
                </a:lnTo>
                <a:lnTo>
                  <a:pt x="16" y="0"/>
                </a:lnTo>
                <a:lnTo>
                  <a:pt x="8" y="0"/>
                </a:lnTo>
                <a:lnTo>
                  <a:pt x="0" y="0"/>
                </a:lnTo>
                <a:lnTo>
                  <a:pt x="0" y="8"/>
                </a:lnTo>
                <a:lnTo>
                  <a:pt x="8" y="8"/>
                </a:lnTo>
                <a:close/>
              </a:path>
            </a:pathLst>
          </a:custGeom>
          <a:solidFill>
            <a:srgbClr val="00FFFF"/>
          </a:solidFill>
          <a:ln w="0">
            <a:solidFill>
              <a:schemeClr val="tx1"/>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1582" name="Freeform 88"/>
          <p:cNvSpPr>
            <a:spLocks/>
          </p:cNvSpPr>
          <p:nvPr/>
        </p:nvSpPr>
        <p:spPr bwMode="auto">
          <a:xfrm>
            <a:off x="877888" y="2232025"/>
            <a:ext cx="12700" cy="12700"/>
          </a:xfrm>
          <a:custGeom>
            <a:avLst/>
            <a:gdLst>
              <a:gd name="T0" fmla="*/ 0 w 1"/>
              <a:gd name="T1" fmla="*/ 0 h 1"/>
              <a:gd name="T2" fmla="*/ 0 w 1"/>
              <a:gd name="T3" fmla="*/ 161289973 h 1"/>
              <a:gd name="T4" fmla="*/ 161289973 w 1"/>
              <a:gd name="T5" fmla="*/ 0 h 1"/>
              <a:gd name="T6" fmla="*/ 0 w 1"/>
              <a:gd name="T7" fmla="*/ 0 h 1"/>
              <a:gd name="T8" fmla="*/ 0 w 1"/>
              <a:gd name="T9" fmla="*/ 0 h 1"/>
              <a:gd name="T10" fmla="*/ 0 60000 65536"/>
              <a:gd name="T11" fmla="*/ 0 60000 65536"/>
              <a:gd name="T12" fmla="*/ 0 60000 65536"/>
              <a:gd name="T13" fmla="*/ 0 60000 65536"/>
              <a:gd name="T14" fmla="*/ 0 60000 65536"/>
              <a:gd name="T15" fmla="*/ 0 w 1"/>
              <a:gd name="T16" fmla="*/ 0 h 1"/>
              <a:gd name="T17" fmla="*/ 1 w 1"/>
              <a:gd name="T18" fmla="*/ 1 h 1"/>
            </a:gdLst>
            <a:ahLst/>
            <a:cxnLst>
              <a:cxn ang="T10">
                <a:pos x="T0" y="T1"/>
              </a:cxn>
              <a:cxn ang="T11">
                <a:pos x="T2" y="T3"/>
              </a:cxn>
              <a:cxn ang="T12">
                <a:pos x="T4" y="T5"/>
              </a:cxn>
              <a:cxn ang="T13">
                <a:pos x="T6" y="T7"/>
              </a:cxn>
              <a:cxn ang="T14">
                <a:pos x="T8" y="T9"/>
              </a:cxn>
            </a:cxnLst>
            <a:rect l="T15" t="T16" r="T17" b="T18"/>
            <a:pathLst>
              <a:path w="1" h="1">
                <a:moveTo>
                  <a:pt x="0" y="0"/>
                </a:moveTo>
                <a:lnTo>
                  <a:pt x="0" y="1"/>
                </a:lnTo>
                <a:lnTo>
                  <a:pt x="1" y="0"/>
                </a:lnTo>
                <a:lnTo>
                  <a:pt x="0" y="0"/>
                </a:lnTo>
              </a:path>
            </a:pathLst>
          </a:custGeom>
          <a:noFill/>
          <a:ln w="127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1583" name="Freeform 89"/>
          <p:cNvSpPr>
            <a:spLocks/>
          </p:cNvSpPr>
          <p:nvPr/>
        </p:nvSpPr>
        <p:spPr bwMode="auto">
          <a:xfrm>
            <a:off x="865188" y="2155825"/>
            <a:ext cx="25400" cy="25400"/>
          </a:xfrm>
          <a:custGeom>
            <a:avLst/>
            <a:gdLst>
              <a:gd name="T0" fmla="*/ 20161247 w 16"/>
              <a:gd name="T1" fmla="*/ 20161247 h 16"/>
              <a:gd name="T2" fmla="*/ 0 w 16"/>
              <a:gd name="T3" fmla="*/ 20161247 h 16"/>
              <a:gd name="T4" fmla="*/ 0 w 16"/>
              <a:gd name="T5" fmla="*/ 40322493 h 16"/>
              <a:gd name="T6" fmla="*/ 20161247 w 16"/>
              <a:gd name="T7" fmla="*/ 40322493 h 16"/>
              <a:gd name="T8" fmla="*/ 40322493 w 16"/>
              <a:gd name="T9" fmla="*/ 40322493 h 16"/>
              <a:gd name="T10" fmla="*/ 40322493 w 16"/>
              <a:gd name="T11" fmla="*/ 20161247 h 16"/>
              <a:gd name="T12" fmla="*/ 40322493 w 16"/>
              <a:gd name="T13" fmla="*/ 0 h 16"/>
              <a:gd name="T14" fmla="*/ 20161247 w 16"/>
              <a:gd name="T15" fmla="*/ 0 h 16"/>
              <a:gd name="T16" fmla="*/ 0 w 16"/>
              <a:gd name="T17" fmla="*/ 0 h 16"/>
              <a:gd name="T18" fmla="*/ 0 w 16"/>
              <a:gd name="T19" fmla="*/ 20161247 h 16"/>
              <a:gd name="T20" fmla="*/ 20161247 w 16"/>
              <a:gd name="T21" fmla="*/ 20161247 h 1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6"/>
              <a:gd name="T34" fmla="*/ 0 h 16"/>
              <a:gd name="T35" fmla="*/ 16 w 16"/>
              <a:gd name="T36" fmla="*/ 16 h 1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6" h="16">
                <a:moveTo>
                  <a:pt x="8" y="8"/>
                </a:moveTo>
                <a:lnTo>
                  <a:pt x="0" y="8"/>
                </a:lnTo>
                <a:lnTo>
                  <a:pt x="0" y="16"/>
                </a:lnTo>
                <a:lnTo>
                  <a:pt x="8" y="16"/>
                </a:lnTo>
                <a:lnTo>
                  <a:pt x="16" y="16"/>
                </a:lnTo>
                <a:lnTo>
                  <a:pt x="16" y="8"/>
                </a:lnTo>
                <a:lnTo>
                  <a:pt x="16" y="0"/>
                </a:lnTo>
                <a:lnTo>
                  <a:pt x="8" y="0"/>
                </a:lnTo>
                <a:lnTo>
                  <a:pt x="0" y="0"/>
                </a:lnTo>
                <a:lnTo>
                  <a:pt x="0" y="8"/>
                </a:lnTo>
                <a:lnTo>
                  <a:pt x="8" y="8"/>
                </a:lnTo>
                <a:close/>
              </a:path>
            </a:pathLst>
          </a:custGeom>
          <a:solidFill>
            <a:srgbClr val="00FFFF"/>
          </a:solidFill>
          <a:ln w="0">
            <a:solidFill>
              <a:schemeClr val="tx1"/>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1584" name="Freeform 90"/>
          <p:cNvSpPr>
            <a:spLocks/>
          </p:cNvSpPr>
          <p:nvPr/>
        </p:nvSpPr>
        <p:spPr bwMode="auto">
          <a:xfrm>
            <a:off x="877888" y="2168525"/>
            <a:ext cx="12700" cy="12700"/>
          </a:xfrm>
          <a:custGeom>
            <a:avLst/>
            <a:gdLst>
              <a:gd name="T0" fmla="*/ 0 w 1"/>
              <a:gd name="T1" fmla="*/ 0 h 1"/>
              <a:gd name="T2" fmla="*/ 0 w 1"/>
              <a:gd name="T3" fmla="*/ 161289973 h 1"/>
              <a:gd name="T4" fmla="*/ 161289973 w 1"/>
              <a:gd name="T5" fmla="*/ 0 h 1"/>
              <a:gd name="T6" fmla="*/ 0 w 1"/>
              <a:gd name="T7" fmla="*/ 0 h 1"/>
              <a:gd name="T8" fmla="*/ 0 w 1"/>
              <a:gd name="T9" fmla="*/ 0 h 1"/>
              <a:gd name="T10" fmla="*/ 0 60000 65536"/>
              <a:gd name="T11" fmla="*/ 0 60000 65536"/>
              <a:gd name="T12" fmla="*/ 0 60000 65536"/>
              <a:gd name="T13" fmla="*/ 0 60000 65536"/>
              <a:gd name="T14" fmla="*/ 0 60000 65536"/>
              <a:gd name="T15" fmla="*/ 0 w 1"/>
              <a:gd name="T16" fmla="*/ 0 h 1"/>
              <a:gd name="T17" fmla="*/ 1 w 1"/>
              <a:gd name="T18" fmla="*/ 1 h 1"/>
            </a:gdLst>
            <a:ahLst/>
            <a:cxnLst>
              <a:cxn ang="T10">
                <a:pos x="T0" y="T1"/>
              </a:cxn>
              <a:cxn ang="T11">
                <a:pos x="T2" y="T3"/>
              </a:cxn>
              <a:cxn ang="T12">
                <a:pos x="T4" y="T5"/>
              </a:cxn>
              <a:cxn ang="T13">
                <a:pos x="T6" y="T7"/>
              </a:cxn>
              <a:cxn ang="T14">
                <a:pos x="T8" y="T9"/>
              </a:cxn>
            </a:cxnLst>
            <a:rect l="T15" t="T16" r="T17" b="T18"/>
            <a:pathLst>
              <a:path w="1" h="1">
                <a:moveTo>
                  <a:pt x="0" y="0"/>
                </a:moveTo>
                <a:lnTo>
                  <a:pt x="0" y="1"/>
                </a:lnTo>
                <a:lnTo>
                  <a:pt x="1" y="0"/>
                </a:lnTo>
                <a:lnTo>
                  <a:pt x="0" y="0"/>
                </a:lnTo>
              </a:path>
            </a:pathLst>
          </a:custGeom>
          <a:noFill/>
          <a:ln w="12700">
            <a:solidFill>
              <a:srgbClr val="00FFFF"/>
            </a:solidFill>
            <a:round/>
            <a:headEnd/>
            <a:tailEnd/>
          </a:ln>
          <a:extLst>
            <a:ext uri="{909E8E84-426E-40DD-AFC4-6F175D3DCCD1}">
              <a14:hiddenFill xmlns:a14="http://schemas.microsoft.com/office/drawing/2010/main" xmlns="">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1585" name="Freeform 91"/>
          <p:cNvSpPr>
            <a:spLocks/>
          </p:cNvSpPr>
          <p:nvPr/>
        </p:nvSpPr>
        <p:spPr bwMode="auto">
          <a:xfrm>
            <a:off x="2222500" y="2681288"/>
            <a:ext cx="26988" cy="25400"/>
          </a:xfrm>
          <a:custGeom>
            <a:avLst/>
            <a:gdLst>
              <a:gd name="T0" fmla="*/ 20161621 w 17"/>
              <a:gd name="T1" fmla="*/ 20161247 h 16"/>
              <a:gd name="T2" fmla="*/ 20161621 w 17"/>
              <a:gd name="T3" fmla="*/ 0 h 16"/>
              <a:gd name="T4" fmla="*/ 0 w 17"/>
              <a:gd name="T5" fmla="*/ 0 h 16"/>
              <a:gd name="T6" fmla="*/ 0 w 17"/>
              <a:gd name="T7" fmla="*/ 20161247 h 16"/>
              <a:gd name="T8" fmla="*/ 0 w 17"/>
              <a:gd name="T9" fmla="*/ 40322493 h 16"/>
              <a:gd name="T10" fmla="*/ 20161621 w 17"/>
              <a:gd name="T11" fmla="*/ 40322493 h 16"/>
              <a:gd name="T12" fmla="*/ 42844237 w 17"/>
              <a:gd name="T13" fmla="*/ 40322493 h 16"/>
              <a:gd name="T14" fmla="*/ 42844237 w 17"/>
              <a:gd name="T15" fmla="*/ 20161247 h 16"/>
              <a:gd name="T16" fmla="*/ 42844237 w 17"/>
              <a:gd name="T17" fmla="*/ 0 h 16"/>
              <a:gd name="T18" fmla="*/ 20161621 w 17"/>
              <a:gd name="T19" fmla="*/ 0 h 16"/>
              <a:gd name="T20" fmla="*/ 20161621 w 17"/>
              <a:gd name="T21" fmla="*/ 20161247 h 1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7"/>
              <a:gd name="T34" fmla="*/ 0 h 16"/>
              <a:gd name="T35" fmla="*/ 17 w 17"/>
              <a:gd name="T36" fmla="*/ 16 h 1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7" h="16">
                <a:moveTo>
                  <a:pt x="8" y="8"/>
                </a:moveTo>
                <a:lnTo>
                  <a:pt x="8" y="0"/>
                </a:lnTo>
                <a:lnTo>
                  <a:pt x="0" y="0"/>
                </a:lnTo>
                <a:lnTo>
                  <a:pt x="0" y="8"/>
                </a:lnTo>
                <a:lnTo>
                  <a:pt x="0" y="16"/>
                </a:lnTo>
                <a:lnTo>
                  <a:pt x="8" y="16"/>
                </a:lnTo>
                <a:lnTo>
                  <a:pt x="17" y="16"/>
                </a:lnTo>
                <a:lnTo>
                  <a:pt x="17" y="8"/>
                </a:lnTo>
                <a:lnTo>
                  <a:pt x="17" y="0"/>
                </a:lnTo>
                <a:lnTo>
                  <a:pt x="8" y="0"/>
                </a:lnTo>
                <a:lnTo>
                  <a:pt x="8" y="8"/>
                </a:lnTo>
                <a:close/>
              </a:path>
            </a:pathLst>
          </a:custGeom>
          <a:solidFill>
            <a:srgbClr val="00FFFF"/>
          </a:solidFill>
          <a:ln w="0">
            <a:solidFill>
              <a:srgbClr val="00FFFF"/>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1586" name="Freeform 92"/>
          <p:cNvSpPr>
            <a:spLocks/>
          </p:cNvSpPr>
          <p:nvPr/>
        </p:nvSpPr>
        <p:spPr bwMode="auto">
          <a:xfrm>
            <a:off x="2209800" y="2681288"/>
            <a:ext cx="39688" cy="38100"/>
          </a:xfrm>
          <a:custGeom>
            <a:avLst/>
            <a:gdLst>
              <a:gd name="T0" fmla="*/ 350034923 w 3"/>
              <a:gd name="T1" fmla="*/ 0 h 3"/>
              <a:gd name="T2" fmla="*/ 175010847 w 3"/>
              <a:gd name="T3" fmla="*/ 161289998 h 3"/>
              <a:gd name="T4" fmla="*/ 0 w 3"/>
              <a:gd name="T5" fmla="*/ 322579997 h 3"/>
              <a:gd name="T6" fmla="*/ 175010847 w 3"/>
              <a:gd name="T7" fmla="*/ 322579997 h 3"/>
              <a:gd name="T8" fmla="*/ 350034923 w 3"/>
              <a:gd name="T9" fmla="*/ 483870045 h 3"/>
              <a:gd name="T10" fmla="*/ 350034923 w 3"/>
              <a:gd name="T11" fmla="*/ 322579997 h 3"/>
              <a:gd name="T12" fmla="*/ 525045821 w 3"/>
              <a:gd name="T13" fmla="*/ 322579997 h 3"/>
              <a:gd name="T14" fmla="*/ 350034923 w 3"/>
              <a:gd name="T15" fmla="*/ 161289998 h 3"/>
              <a:gd name="T16" fmla="*/ 350034923 w 3"/>
              <a:gd name="T17" fmla="*/ 0 h 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
              <a:gd name="T28" fmla="*/ 0 h 3"/>
              <a:gd name="T29" fmla="*/ 3 w 3"/>
              <a:gd name="T30" fmla="*/ 3 h 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 h="3">
                <a:moveTo>
                  <a:pt x="2" y="0"/>
                </a:moveTo>
                <a:lnTo>
                  <a:pt x="1" y="1"/>
                </a:lnTo>
                <a:lnTo>
                  <a:pt x="0" y="2"/>
                </a:lnTo>
                <a:lnTo>
                  <a:pt x="1" y="2"/>
                </a:lnTo>
                <a:lnTo>
                  <a:pt x="2" y="3"/>
                </a:lnTo>
                <a:lnTo>
                  <a:pt x="2" y="2"/>
                </a:lnTo>
                <a:lnTo>
                  <a:pt x="3" y="2"/>
                </a:lnTo>
                <a:lnTo>
                  <a:pt x="2" y="1"/>
                </a:lnTo>
                <a:lnTo>
                  <a:pt x="2" y="0"/>
                </a:lnTo>
              </a:path>
            </a:pathLst>
          </a:custGeom>
          <a:noFill/>
          <a:ln w="127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1587" name="Freeform 93"/>
          <p:cNvSpPr>
            <a:spLocks/>
          </p:cNvSpPr>
          <p:nvPr/>
        </p:nvSpPr>
        <p:spPr bwMode="auto">
          <a:xfrm>
            <a:off x="2222500" y="3308350"/>
            <a:ext cx="26988" cy="25400"/>
          </a:xfrm>
          <a:custGeom>
            <a:avLst/>
            <a:gdLst>
              <a:gd name="T0" fmla="*/ 20161621 w 17"/>
              <a:gd name="T1" fmla="*/ 20161247 h 16"/>
              <a:gd name="T2" fmla="*/ 20161621 w 17"/>
              <a:gd name="T3" fmla="*/ 0 h 16"/>
              <a:gd name="T4" fmla="*/ 0 w 17"/>
              <a:gd name="T5" fmla="*/ 0 h 16"/>
              <a:gd name="T6" fmla="*/ 0 w 17"/>
              <a:gd name="T7" fmla="*/ 20161247 h 16"/>
              <a:gd name="T8" fmla="*/ 0 w 17"/>
              <a:gd name="T9" fmla="*/ 40322493 h 16"/>
              <a:gd name="T10" fmla="*/ 20161621 w 17"/>
              <a:gd name="T11" fmla="*/ 40322493 h 16"/>
              <a:gd name="T12" fmla="*/ 42844237 w 17"/>
              <a:gd name="T13" fmla="*/ 40322493 h 16"/>
              <a:gd name="T14" fmla="*/ 42844237 w 17"/>
              <a:gd name="T15" fmla="*/ 20161247 h 16"/>
              <a:gd name="T16" fmla="*/ 42844237 w 17"/>
              <a:gd name="T17" fmla="*/ 0 h 16"/>
              <a:gd name="T18" fmla="*/ 20161621 w 17"/>
              <a:gd name="T19" fmla="*/ 0 h 16"/>
              <a:gd name="T20" fmla="*/ 20161621 w 17"/>
              <a:gd name="T21" fmla="*/ 20161247 h 1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7"/>
              <a:gd name="T34" fmla="*/ 0 h 16"/>
              <a:gd name="T35" fmla="*/ 17 w 17"/>
              <a:gd name="T36" fmla="*/ 16 h 1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7" h="16">
                <a:moveTo>
                  <a:pt x="8" y="8"/>
                </a:moveTo>
                <a:lnTo>
                  <a:pt x="8" y="0"/>
                </a:lnTo>
                <a:lnTo>
                  <a:pt x="0" y="0"/>
                </a:lnTo>
                <a:lnTo>
                  <a:pt x="0" y="8"/>
                </a:lnTo>
                <a:lnTo>
                  <a:pt x="0" y="16"/>
                </a:lnTo>
                <a:lnTo>
                  <a:pt x="8" y="16"/>
                </a:lnTo>
                <a:lnTo>
                  <a:pt x="17" y="16"/>
                </a:lnTo>
                <a:lnTo>
                  <a:pt x="17" y="8"/>
                </a:lnTo>
                <a:lnTo>
                  <a:pt x="17" y="0"/>
                </a:lnTo>
                <a:lnTo>
                  <a:pt x="8" y="0"/>
                </a:lnTo>
                <a:lnTo>
                  <a:pt x="8" y="8"/>
                </a:lnTo>
                <a:close/>
              </a:path>
            </a:pathLst>
          </a:custGeom>
          <a:solidFill>
            <a:srgbClr val="00FFFF"/>
          </a:solidFill>
          <a:ln w="0">
            <a:solidFill>
              <a:srgbClr val="00FFFF"/>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1588" name="Freeform 94"/>
          <p:cNvSpPr>
            <a:spLocks/>
          </p:cNvSpPr>
          <p:nvPr/>
        </p:nvSpPr>
        <p:spPr bwMode="auto">
          <a:xfrm>
            <a:off x="2209800" y="3308350"/>
            <a:ext cx="39688" cy="38100"/>
          </a:xfrm>
          <a:custGeom>
            <a:avLst/>
            <a:gdLst>
              <a:gd name="T0" fmla="*/ 350034923 w 3"/>
              <a:gd name="T1" fmla="*/ 0 h 3"/>
              <a:gd name="T2" fmla="*/ 175010847 w 3"/>
              <a:gd name="T3" fmla="*/ 161289998 h 3"/>
              <a:gd name="T4" fmla="*/ 0 w 3"/>
              <a:gd name="T5" fmla="*/ 322579997 h 3"/>
              <a:gd name="T6" fmla="*/ 175010847 w 3"/>
              <a:gd name="T7" fmla="*/ 322579997 h 3"/>
              <a:gd name="T8" fmla="*/ 350034923 w 3"/>
              <a:gd name="T9" fmla="*/ 483870045 h 3"/>
              <a:gd name="T10" fmla="*/ 350034923 w 3"/>
              <a:gd name="T11" fmla="*/ 322579997 h 3"/>
              <a:gd name="T12" fmla="*/ 525045821 w 3"/>
              <a:gd name="T13" fmla="*/ 322579997 h 3"/>
              <a:gd name="T14" fmla="*/ 350034923 w 3"/>
              <a:gd name="T15" fmla="*/ 161289998 h 3"/>
              <a:gd name="T16" fmla="*/ 350034923 w 3"/>
              <a:gd name="T17" fmla="*/ 0 h 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
              <a:gd name="T28" fmla="*/ 0 h 3"/>
              <a:gd name="T29" fmla="*/ 3 w 3"/>
              <a:gd name="T30" fmla="*/ 3 h 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 h="3">
                <a:moveTo>
                  <a:pt x="2" y="0"/>
                </a:moveTo>
                <a:lnTo>
                  <a:pt x="1" y="1"/>
                </a:lnTo>
                <a:lnTo>
                  <a:pt x="0" y="2"/>
                </a:lnTo>
                <a:lnTo>
                  <a:pt x="1" y="2"/>
                </a:lnTo>
                <a:lnTo>
                  <a:pt x="2" y="3"/>
                </a:lnTo>
                <a:lnTo>
                  <a:pt x="2" y="2"/>
                </a:lnTo>
                <a:lnTo>
                  <a:pt x="3" y="2"/>
                </a:lnTo>
                <a:lnTo>
                  <a:pt x="2" y="1"/>
                </a:lnTo>
                <a:lnTo>
                  <a:pt x="2" y="0"/>
                </a:lnTo>
              </a:path>
            </a:pathLst>
          </a:custGeom>
          <a:noFill/>
          <a:ln w="127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1589" name="Freeform 95"/>
          <p:cNvSpPr>
            <a:spLocks/>
          </p:cNvSpPr>
          <p:nvPr/>
        </p:nvSpPr>
        <p:spPr bwMode="auto">
          <a:xfrm>
            <a:off x="2222500" y="3935413"/>
            <a:ext cx="26988" cy="25400"/>
          </a:xfrm>
          <a:custGeom>
            <a:avLst/>
            <a:gdLst>
              <a:gd name="T0" fmla="*/ 20161621 w 17"/>
              <a:gd name="T1" fmla="*/ 20161247 h 16"/>
              <a:gd name="T2" fmla="*/ 20161621 w 17"/>
              <a:gd name="T3" fmla="*/ 0 h 16"/>
              <a:gd name="T4" fmla="*/ 0 w 17"/>
              <a:gd name="T5" fmla="*/ 0 h 16"/>
              <a:gd name="T6" fmla="*/ 0 w 17"/>
              <a:gd name="T7" fmla="*/ 20161247 h 16"/>
              <a:gd name="T8" fmla="*/ 0 w 17"/>
              <a:gd name="T9" fmla="*/ 40322493 h 16"/>
              <a:gd name="T10" fmla="*/ 20161621 w 17"/>
              <a:gd name="T11" fmla="*/ 40322493 h 16"/>
              <a:gd name="T12" fmla="*/ 42844237 w 17"/>
              <a:gd name="T13" fmla="*/ 40322493 h 16"/>
              <a:gd name="T14" fmla="*/ 42844237 w 17"/>
              <a:gd name="T15" fmla="*/ 20161247 h 16"/>
              <a:gd name="T16" fmla="*/ 42844237 w 17"/>
              <a:gd name="T17" fmla="*/ 0 h 16"/>
              <a:gd name="T18" fmla="*/ 20161621 w 17"/>
              <a:gd name="T19" fmla="*/ 0 h 16"/>
              <a:gd name="T20" fmla="*/ 20161621 w 17"/>
              <a:gd name="T21" fmla="*/ 20161247 h 1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7"/>
              <a:gd name="T34" fmla="*/ 0 h 16"/>
              <a:gd name="T35" fmla="*/ 17 w 17"/>
              <a:gd name="T36" fmla="*/ 16 h 1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7" h="16">
                <a:moveTo>
                  <a:pt x="8" y="8"/>
                </a:moveTo>
                <a:lnTo>
                  <a:pt x="8" y="0"/>
                </a:lnTo>
                <a:lnTo>
                  <a:pt x="0" y="0"/>
                </a:lnTo>
                <a:lnTo>
                  <a:pt x="0" y="8"/>
                </a:lnTo>
                <a:lnTo>
                  <a:pt x="0" y="16"/>
                </a:lnTo>
                <a:lnTo>
                  <a:pt x="8" y="16"/>
                </a:lnTo>
                <a:lnTo>
                  <a:pt x="17" y="16"/>
                </a:lnTo>
                <a:lnTo>
                  <a:pt x="17" y="8"/>
                </a:lnTo>
                <a:lnTo>
                  <a:pt x="17" y="0"/>
                </a:lnTo>
                <a:lnTo>
                  <a:pt x="8" y="0"/>
                </a:lnTo>
                <a:lnTo>
                  <a:pt x="8" y="8"/>
                </a:lnTo>
                <a:close/>
              </a:path>
            </a:pathLst>
          </a:custGeom>
          <a:solidFill>
            <a:srgbClr val="00FFFF"/>
          </a:solidFill>
          <a:ln w="0">
            <a:solidFill>
              <a:srgbClr val="00FFFF"/>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1590" name="Freeform 96"/>
          <p:cNvSpPr>
            <a:spLocks/>
          </p:cNvSpPr>
          <p:nvPr/>
        </p:nvSpPr>
        <p:spPr bwMode="auto">
          <a:xfrm>
            <a:off x="2209800" y="3935413"/>
            <a:ext cx="39688" cy="39687"/>
          </a:xfrm>
          <a:custGeom>
            <a:avLst/>
            <a:gdLst>
              <a:gd name="T0" fmla="*/ 350034923 w 3"/>
              <a:gd name="T1" fmla="*/ 0 h 3"/>
              <a:gd name="T2" fmla="*/ 175010847 w 3"/>
              <a:gd name="T3" fmla="*/ 175006437 h 3"/>
              <a:gd name="T4" fmla="*/ 0 w 3"/>
              <a:gd name="T5" fmla="*/ 350012874 h 3"/>
              <a:gd name="T6" fmla="*/ 175010847 w 3"/>
              <a:gd name="T7" fmla="*/ 350012874 h 3"/>
              <a:gd name="T8" fmla="*/ 350034923 w 3"/>
              <a:gd name="T9" fmla="*/ 525019363 h 3"/>
              <a:gd name="T10" fmla="*/ 350034923 w 3"/>
              <a:gd name="T11" fmla="*/ 350012874 h 3"/>
              <a:gd name="T12" fmla="*/ 525045821 w 3"/>
              <a:gd name="T13" fmla="*/ 350012874 h 3"/>
              <a:gd name="T14" fmla="*/ 350034923 w 3"/>
              <a:gd name="T15" fmla="*/ 175006437 h 3"/>
              <a:gd name="T16" fmla="*/ 350034923 w 3"/>
              <a:gd name="T17" fmla="*/ 0 h 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
              <a:gd name="T28" fmla="*/ 0 h 3"/>
              <a:gd name="T29" fmla="*/ 3 w 3"/>
              <a:gd name="T30" fmla="*/ 3 h 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 h="3">
                <a:moveTo>
                  <a:pt x="2" y="0"/>
                </a:moveTo>
                <a:lnTo>
                  <a:pt x="1" y="1"/>
                </a:lnTo>
                <a:lnTo>
                  <a:pt x="0" y="2"/>
                </a:lnTo>
                <a:lnTo>
                  <a:pt x="1" y="2"/>
                </a:lnTo>
                <a:lnTo>
                  <a:pt x="2" y="3"/>
                </a:lnTo>
                <a:lnTo>
                  <a:pt x="2" y="2"/>
                </a:lnTo>
                <a:lnTo>
                  <a:pt x="3" y="2"/>
                </a:lnTo>
                <a:lnTo>
                  <a:pt x="2" y="1"/>
                </a:lnTo>
                <a:lnTo>
                  <a:pt x="2" y="0"/>
                </a:lnTo>
              </a:path>
            </a:pathLst>
          </a:custGeom>
          <a:noFill/>
          <a:ln w="127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1591" name="Freeform 97"/>
          <p:cNvSpPr>
            <a:spLocks/>
          </p:cNvSpPr>
          <p:nvPr/>
        </p:nvSpPr>
        <p:spPr bwMode="auto">
          <a:xfrm>
            <a:off x="2222500" y="4564063"/>
            <a:ext cx="26988" cy="25400"/>
          </a:xfrm>
          <a:custGeom>
            <a:avLst/>
            <a:gdLst>
              <a:gd name="T0" fmla="*/ 20161621 w 17"/>
              <a:gd name="T1" fmla="*/ 20161247 h 16"/>
              <a:gd name="T2" fmla="*/ 20161621 w 17"/>
              <a:gd name="T3" fmla="*/ 0 h 16"/>
              <a:gd name="T4" fmla="*/ 0 w 17"/>
              <a:gd name="T5" fmla="*/ 0 h 16"/>
              <a:gd name="T6" fmla="*/ 0 w 17"/>
              <a:gd name="T7" fmla="*/ 20161247 h 16"/>
              <a:gd name="T8" fmla="*/ 0 w 17"/>
              <a:gd name="T9" fmla="*/ 40322493 h 16"/>
              <a:gd name="T10" fmla="*/ 20161621 w 17"/>
              <a:gd name="T11" fmla="*/ 40322493 h 16"/>
              <a:gd name="T12" fmla="*/ 42844237 w 17"/>
              <a:gd name="T13" fmla="*/ 40322493 h 16"/>
              <a:gd name="T14" fmla="*/ 42844237 w 17"/>
              <a:gd name="T15" fmla="*/ 20161247 h 16"/>
              <a:gd name="T16" fmla="*/ 42844237 w 17"/>
              <a:gd name="T17" fmla="*/ 0 h 16"/>
              <a:gd name="T18" fmla="*/ 20161621 w 17"/>
              <a:gd name="T19" fmla="*/ 0 h 16"/>
              <a:gd name="T20" fmla="*/ 20161621 w 17"/>
              <a:gd name="T21" fmla="*/ 20161247 h 1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7"/>
              <a:gd name="T34" fmla="*/ 0 h 16"/>
              <a:gd name="T35" fmla="*/ 17 w 17"/>
              <a:gd name="T36" fmla="*/ 16 h 1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7" h="16">
                <a:moveTo>
                  <a:pt x="8" y="8"/>
                </a:moveTo>
                <a:lnTo>
                  <a:pt x="8" y="0"/>
                </a:lnTo>
                <a:lnTo>
                  <a:pt x="0" y="0"/>
                </a:lnTo>
                <a:lnTo>
                  <a:pt x="0" y="8"/>
                </a:lnTo>
                <a:lnTo>
                  <a:pt x="0" y="16"/>
                </a:lnTo>
                <a:lnTo>
                  <a:pt x="8" y="16"/>
                </a:lnTo>
                <a:lnTo>
                  <a:pt x="17" y="16"/>
                </a:lnTo>
                <a:lnTo>
                  <a:pt x="17" y="8"/>
                </a:lnTo>
                <a:lnTo>
                  <a:pt x="17" y="0"/>
                </a:lnTo>
                <a:lnTo>
                  <a:pt x="8" y="0"/>
                </a:lnTo>
                <a:lnTo>
                  <a:pt x="8" y="8"/>
                </a:lnTo>
                <a:close/>
              </a:path>
            </a:pathLst>
          </a:custGeom>
          <a:solidFill>
            <a:srgbClr val="00FFFF"/>
          </a:solidFill>
          <a:ln w="0">
            <a:solidFill>
              <a:srgbClr val="00FFFF"/>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1592" name="Freeform 98"/>
          <p:cNvSpPr>
            <a:spLocks/>
          </p:cNvSpPr>
          <p:nvPr/>
        </p:nvSpPr>
        <p:spPr bwMode="auto">
          <a:xfrm>
            <a:off x="2209800" y="4564063"/>
            <a:ext cx="39688" cy="38100"/>
          </a:xfrm>
          <a:custGeom>
            <a:avLst/>
            <a:gdLst>
              <a:gd name="T0" fmla="*/ 350034923 w 3"/>
              <a:gd name="T1" fmla="*/ 0 h 3"/>
              <a:gd name="T2" fmla="*/ 175010847 w 3"/>
              <a:gd name="T3" fmla="*/ 161289998 h 3"/>
              <a:gd name="T4" fmla="*/ 0 w 3"/>
              <a:gd name="T5" fmla="*/ 322579997 h 3"/>
              <a:gd name="T6" fmla="*/ 175010847 w 3"/>
              <a:gd name="T7" fmla="*/ 322579997 h 3"/>
              <a:gd name="T8" fmla="*/ 350034923 w 3"/>
              <a:gd name="T9" fmla="*/ 483870045 h 3"/>
              <a:gd name="T10" fmla="*/ 350034923 w 3"/>
              <a:gd name="T11" fmla="*/ 322579997 h 3"/>
              <a:gd name="T12" fmla="*/ 525045821 w 3"/>
              <a:gd name="T13" fmla="*/ 322579997 h 3"/>
              <a:gd name="T14" fmla="*/ 350034923 w 3"/>
              <a:gd name="T15" fmla="*/ 161289998 h 3"/>
              <a:gd name="T16" fmla="*/ 350034923 w 3"/>
              <a:gd name="T17" fmla="*/ 0 h 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
              <a:gd name="T28" fmla="*/ 0 h 3"/>
              <a:gd name="T29" fmla="*/ 3 w 3"/>
              <a:gd name="T30" fmla="*/ 3 h 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 h="3">
                <a:moveTo>
                  <a:pt x="2" y="0"/>
                </a:moveTo>
                <a:lnTo>
                  <a:pt x="1" y="1"/>
                </a:lnTo>
                <a:lnTo>
                  <a:pt x="0" y="2"/>
                </a:lnTo>
                <a:lnTo>
                  <a:pt x="1" y="2"/>
                </a:lnTo>
                <a:lnTo>
                  <a:pt x="2" y="3"/>
                </a:lnTo>
                <a:lnTo>
                  <a:pt x="2" y="2"/>
                </a:lnTo>
                <a:lnTo>
                  <a:pt x="3" y="2"/>
                </a:lnTo>
                <a:lnTo>
                  <a:pt x="2" y="1"/>
                </a:lnTo>
                <a:lnTo>
                  <a:pt x="2" y="0"/>
                </a:lnTo>
              </a:path>
            </a:pathLst>
          </a:custGeom>
          <a:noFill/>
          <a:ln w="127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1593" name="Freeform 99"/>
          <p:cNvSpPr>
            <a:spLocks/>
          </p:cNvSpPr>
          <p:nvPr/>
        </p:nvSpPr>
        <p:spPr bwMode="auto">
          <a:xfrm>
            <a:off x="3094038" y="4564063"/>
            <a:ext cx="25400" cy="25400"/>
          </a:xfrm>
          <a:custGeom>
            <a:avLst/>
            <a:gdLst>
              <a:gd name="T0" fmla="*/ 20161247 w 16"/>
              <a:gd name="T1" fmla="*/ 20161247 h 16"/>
              <a:gd name="T2" fmla="*/ 20161247 w 16"/>
              <a:gd name="T3" fmla="*/ 0 h 16"/>
              <a:gd name="T4" fmla="*/ 0 w 16"/>
              <a:gd name="T5" fmla="*/ 0 h 16"/>
              <a:gd name="T6" fmla="*/ 0 w 16"/>
              <a:gd name="T7" fmla="*/ 20161247 h 16"/>
              <a:gd name="T8" fmla="*/ 0 w 16"/>
              <a:gd name="T9" fmla="*/ 40322493 h 16"/>
              <a:gd name="T10" fmla="*/ 20161247 w 16"/>
              <a:gd name="T11" fmla="*/ 40322493 h 16"/>
              <a:gd name="T12" fmla="*/ 40322493 w 16"/>
              <a:gd name="T13" fmla="*/ 40322493 h 16"/>
              <a:gd name="T14" fmla="*/ 40322493 w 16"/>
              <a:gd name="T15" fmla="*/ 20161247 h 16"/>
              <a:gd name="T16" fmla="*/ 40322493 w 16"/>
              <a:gd name="T17" fmla="*/ 0 h 16"/>
              <a:gd name="T18" fmla="*/ 20161247 w 16"/>
              <a:gd name="T19" fmla="*/ 0 h 16"/>
              <a:gd name="T20" fmla="*/ 20161247 w 16"/>
              <a:gd name="T21" fmla="*/ 20161247 h 1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6"/>
              <a:gd name="T34" fmla="*/ 0 h 16"/>
              <a:gd name="T35" fmla="*/ 16 w 16"/>
              <a:gd name="T36" fmla="*/ 16 h 1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6" h="16">
                <a:moveTo>
                  <a:pt x="8" y="8"/>
                </a:moveTo>
                <a:lnTo>
                  <a:pt x="8" y="0"/>
                </a:lnTo>
                <a:lnTo>
                  <a:pt x="0" y="0"/>
                </a:lnTo>
                <a:lnTo>
                  <a:pt x="0" y="8"/>
                </a:lnTo>
                <a:lnTo>
                  <a:pt x="0" y="16"/>
                </a:lnTo>
                <a:lnTo>
                  <a:pt x="8" y="16"/>
                </a:lnTo>
                <a:lnTo>
                  <a:pt x="16" y="16"/>
                </a:lnTo>
                <a:lnTo>
                  <a:pt x="16" y="8"/>
                </a:lnTo>
                <a:lnTo>
                  <a:pt x="16" y="0"/>
                </a:lnTo>
                <a:lnTo>
                  <a:pt x="8" y="0"/>
                </a:lnTo>
                <a:lnTo>
                  <a:pt x="8" y="8"/>
                </a:lnTo>
                <a:close/>
              </a:path>
            </a:pathLst>
          </a:custGeom>
          <a:solidFill>
            <a:srgbClr val="00FFFF"/>
          </a:solidFill>
          <a:ln w="0">
            <a:solidFill>
              <a:srgbClr val="00FFFF"/>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1594" name="Freeform 100"/>
          <p:cNvSpPr>
            <a:spLocks/>
          </p:cNvSpPr>
          <p:nvPr/>
        </p:nvSpPr>
        <p:spPr bwMode="auto">
          <a:xfrm>
            <a:off x="3094038" y="4564063"/>
            <a:ext cx="38100" cy="38100"/>
          </a:xfrm>
          <a:custGeom>
            <a:avLst/>
            <a:gdLst>
              <a:gd name="T0" fmla="*/ 322579997 w 3"/>
              <a:gd name="T1" fmla="*/ 0 h 3"/>
              <a:gd name="T2" fmla="*/ 161289998 w 3"/>
              <a:gd name="T3" fmla="*/ 161289998 h 3"/>
              <a:gd name="T4" fmla="*/ 0 w 3"/>
              <a:gd name="T5" fmla="*/ 322579997 h 3"/>
              <a:gd name="T6" fmla="*/ 161289998 w 3"/>
              <a:gd name="T7" fmla="*/ 322579997 h 3"/>
              <a:gd name="T8" fmla="*/ 322579997 w 3"/>
              <a:gd name="T9" fmla="*/ 483870045 h 3"/>
              <a:gd name="T10" fmla="*/ 322579997 w 3"/>
              <a:gd name="T11" fmla="*/ 322579997 h 3"/>
              <a:gd name="T12" fmla="*/ 483870045 w 3"/>
              <a:gd name="T13" fmla="*/ 322579997 h 3"/>
              <a:gd name="T14" fmla="*/ 322579997 w 3"/>
              <a:gd name="T15" fmla="*/ 161289998 h 3"/>
              <a:gd name="T16" fmla="*/ 322579997 w 3"/>
              <a:gd name="T17" fmla="*/ 0 h 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
              <a:gd name="T28" fmla="*/ 0 h 3"/>
              <a:gd name="T29" fmla="*/ 3 w 3"/>
              <a:gd name="T30" fmla="*/ 3 h 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 h="3">
                <a:moveTo>
                  <a:pt x="2" y="0"/>
                </a:moveTo>
                <a:lnTo>
                  <a:pt x="1" y="1"/>
                </a:lnTo>
                <a:lnTo>
                  <a:pt x="0" y="2"/>
                </a:lnTo>
                <a:lnTo>
                  <a:pt x="1" y="2"/>
                </a:lnTo>
                <a:lnTo>
                  <a:pt x="2" y="3"/>
                </a:lnTo>
                <a:lnTo>
                  <a:pt x="2" y="2"/>
                </a:lnTo>
                <a:lnTo>
                  <a:pt x="3" y="2"/>
                </a:lnTo>
                <a:lnTo>
                  <a:pt x="2" y="1"/>
                </a:lnTo>
                <a:lnTo>
                  <a:pt x="2" y="0"/>
                </a:lnTo>
              </a:path>
            </a:pathLst>
          </a:custGeom>
          <a:noFill/>
          <a:ln w="127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1595" name="Freeform 101"/>
          <p:cNvSpPr>
            <a:spLocks/>
          </p:cNvSpPr>
          <p:nvPr/>
        </p:nvSpPr>
        <p:spPr bwMode="auto">
          <a:xfrm>
            <a:off x="3094038" y="3935413"/>
            <a:ext cx="25400" cy="25400"/>
          </a:xfrm>
          <a:custGeom>
            <a:avLst/>
            <a:gdLst>
              <a:gd name="T0" fmla="*/ 20161247 w 16"/>
              <a:gd name="T1" fmla="*/ 20161247 h 16"/>
              <a:gd name="T2" fmla="*/ 20161247 w 16"/>
              <a:gd name="T3" fmla="*/ 0 h 16"/>
              <a:gd name="T4" fmla="*/ 0 w 16"/>
              <a:gd name="T5" fmla="*/ 0 h 16"/>
              <a:gd name="T6" fmla="*/ 0 w 16"/>
              <a:gd name="T7" fmla="*/ 20161247 h 16"/>
              <a:gd name="T8" fmla="*/ 0 w 16"/>
              <a:gd name="T9" fmla="*/ 40322493 h 16"/>
              <a:gd name="T10" fmla="*/ 20161247 w 16"/>
              <a:gd name="T11" fmla="*/ 40322493 h 16"/>
              <a:gd name="T12" fmla="*/ 40322493 w 16"/>
              <a:gd name="T13" fmla="*/ 40322493 h 16"/>
              <a:gd name="T14" fmla="*/ 40322493 w 16"/>
              <a:gd name="T15" fmla="*/ 20161247 h 16"/>
              <a:gd name="T16" fmla="*/ 40322493 w 16"/>
              <a:gd name="T17" fmla="*/ 0 h 16"/>
              <a:gd name="T18" fmla="*/ 20161247 w 16"/>
              <a:gd name="T19" fmla="*/ 0 h 16"/>
              <a:gd name="T20" fmla="*/ 20161247 w 16"/>
              <a:gd name="T21" fmla="*/ 20161247 h 1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6"/>
              <a:gd name="T34" fmla="*/ 0 h 16"/>
              <a:gd name="T35" fmla="*/ 16 w 16"/>
              <a:gd name="T36" fmla="*/ 16 h 1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6" h="16">
                <a:moveTo>
                  <a:pt x="8" y="8"/>
                </a:moveTo>
                <a:lnTo>
                  <a:pt x="8" y="0"/>
                </a:lnTo>
                <a:lnTo>
                  <a:pt x="0" y="0"/>
                </a:lnTo>
                <a:lnTo>
                  <a:pt x="0" y="8"/>
                </a:lnTo>
                <a:lnTo>
                  <a:pt x="0" y="16"/>
                </a:lnTo>
                <a:lnTo>
                  <a:pt x="8" y="16"/>
                </a:lnTo>
                <a:lnTo>
                  <a:pt x="16" y="16"/>
                </a:lnTo>
                <a:lnTo>
                  <a:pt x="16" y="8"/>
                </a:lnTo>
                <a:lnTo>
                  <a:pt x="16" y="0"/>
                </a:lnTo>
                <a:lnTo>
                  <a:pt x="8" y="0"/>
                </a:lnTo>
                <a:lnTo>
                  <a:pt x="8" y="8"/>
                </a:lnTo>
                <a:close/>
              </a:path>
            </a:pathLst>
          </a:custGeom>
          <a:solidFill>
            <a:srgbClr val="00FFFF"/>
          </a:solidFill>
          <a:ln w="0">
            <a:solidFill>
              <a:srgbClr val="00FFFF"/>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1596" name="Freeform 102"/>
          <p:cNvSpPr>
            <a:spLocks/>
          </p:cNvSpPr>
          <p:nvPr/>
        </p:nvSpPr>
        <p:spPr bwMode="auto">
          <a:xfrm>
            <a:off x="3094038" y="3935413"/>
            <a:ext cx="38100" cy="39687"/>
          </a:xfrm>
          <a:custGeom>
            <a:avLst/>
            <a:gdLst>
              <a:gd name="T0" fmla="*/ 322579997 w 3"/>
              <a:gd name="T1" fmla="*/ 0 h 3"/>
              <a:gd name="T2" fmla="*/ 161289998 w 3"/>
              <a:gd name="T3" fmla="*/ 175006437 h 3"/>
              <a:gd name="T4" fmla="*/ 0 w 3"/>
              <a:gd name="T5" fmla="*/ 350012874 h 3"/>
              <a:gd name="T6" fmla="*/ 161289998 w 3"/>
              <a:gd name="T7" fmla="*/ 350012874 h 3"/>
              <a:gd name="T8" fmla="*/ 322579997 w 3"/>
              <a:gd name="T9" fmla="*/ 525019363 h 3"/>
              <a:gd name="T10" fmla="*/ 322579997 w 3"/>
              <a:gd name="T11" fmla="*/ 350012874 h 3"/>
              <a:gd name="T12" fmla="*/ 483870045 w 3"/>
              <a:gd name="T13" fmla="*/ 350012874 h 3"/>
              <a:gd name="T14" fmla="*/ 322579997 w 3"/>
              <a:gd name="T15" fmla="*/ 175006437 h 3"/>
              <a:gd name="T16" fmla="*/ 322579997 w 3"/>
              <a:gd name="T17" fmla="*/ 0 h 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
              <a:gd name="T28" fmla="*/ 0 h 3"/>
              <a:gd name="T29" fmla="*/ 3 w 3"/>
              <a:gd name="T30" fmla="*/ 3 h 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 h="3">
                <a:moveTo>
                  <a:pt x="2" y="0"/>
                </a:moveTo>
                <a:lnTo>
                  <a:pt x="1" y="1"/>
                </a:lnTo>
                <a:lnTo>
                  <a:pt x="0" y="2"/>
                </a:lnTo>
                <a:lnTo>
                  <a:pt x="1" y="2"/>
                </a:lnTo>
                <a:lnTo>
                  <a:pt x="2" y="3"/>
                </a:lnTo>
                <a:lnTo>
                  <a:pt x="2" y="2"/>
                </a:lnTo>
                <a:lnTo>
                  <a:pt x="3" y="2"/>
                </a:lnTo>
                <a:lnTo>
                  <a:pt x="2" y="1"/>
                </a:lnTo>
                <a:lnTo>
                  <a:pt x="2" y="0"/>
                </a:lnTo>
              </a:path>
            </a:pathLst>
          </a:custGeom>
          <a:noFill/>
          <a:ln w="127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1597" name="Freeform 103"/>
          <p:cNvSpPr>
            <a:spLocks/>
          </p:cNvSpPr>
          <p:nvPr/>
        </p:nvSpPr>
        <p:spPr bwMode="auto">
          <a:xfrm>
            <a:off x="3094038" y="3308350"/>
            <a:ext cx="25400" cy="25400"/>
          </a:xfrm>
          <a:custGeom>
            <a:avLst/>
            <a:gdLst>
              <a:gd name="T0" fmla="*/ 20161247 w 16"/>
              <a:gd name="T1" fmla="*/ 20161247 h 16"/>
              <a:gd name="T2" fmla="*/ 20161247 w 16"/>
              <a:gd name="T3" fmla="*/ 0 h 16"/>
              <a:gd name="T4" fmla="*/ 0 w 16"/>
              <a:gd name="T5" fmla="*/ 0 h 16"/>
              <a:gd name="T6" fmla="*/ 0 w 16"/>
              <a:gd name="T7" fmla="*/ 20161247 h 16"/>
              <a:gd name="T8" fmla="*/ 0 w 16"/>
              <a:gd name="T9" fmla="*/ 40322493 h 16"/>
              <a:gd name="T10" fmla="*/ 20161247 w 16"/>
              <a:gd name="T11" fmla="*/ 40322493 h 16"/>
              <a:gd name="T12" fmla="*/ 40322493 w 16"/>
              <a:gd name="T13" fmla="*/ 40322493 h 16"/>
              <a:gd name="T14" fmla="*/ 40322493 w 16"/>
              <a:gd name="T15" fmla="*/ 20161247 h 16"/>
              <a:gd name="T16" fmla="*/ 40322493 w 16"/>
              <a:gd name="T17" fmla="*/ 0 h 16"/>
              <a:gd name="T18" fmla="*/ 20161247 w 16"/>
              <a:gd name="T19" fmla="*/ 0 h 16"/>
              <a:gd name="T20" fmla="*/ 20161247 w 16"/>
              <a:gd name="T21" fmla="*/ 20161247 h 1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6"/>
              <a:gd name="T34" fmla="*/ 0 h 16"/>
              <a:gd name="T35" fmla="*/ 16 w 16"/>
              <a:gd name="T36" fmla="*/ 16 h 1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6" h="16">
                <a:moveTo>
                  <a:pt x="8" y="8"/>
                </a:moveTo>
                <a:lnTo>
                  <a:pt x="8" y="0"/>
                </a:lnTo>
                <a:lnTo>
                  <a:pt x="0" y="0"/>
                </a:lnTo>
                <a:lnTo>
                  <a:pt x="0" y="8"/>
                </a:lnTo>
                <a:lnTo>
                  <a:pt x="0" y="16"/>
                </a:lnTo>
                <a:lnTo>
                  <a:pt x="8" y="16"/>
                </a:lnTo>
                <a:lnTo>
                  <a:pt x="16" y="16"/>
                </a:lnTo>
                <a:lnTo>
                  <a:pt x="16" y="8"/>
                </a:lnTo>
                <a:lnTo>
                  <a:pt x="16" y="0"/>
                </a:lnTo>
                <a:lnTo>
                  <a:pt x="8" y="0"/>
                </a:lnTo>
                <a:lnTo>
                  <a:pt x="8" y="8"/>
                </a:lnTo>
                <a:close/>
              </a:path>
            </a:pathLst>
          </a:custGeom>
          <a:solidFill>
            <a:srgbClr val="00FFFF"/>
          </a:solidFill>
          <a:ln w="0">
            <a:solidFill>
              <a:srgbClr val="00FFFF"/>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1598" name="Freeform 104"/>
          <p:cNvSpPr>
            <a:spLocks/>
          </p:cNvSpPr>
          <p:nvPr/>
        </p:nvSpPr>
        <p:spPr bwMode="auto">
          <a:xfrm>
            <a:off x="3081338" y="3308350"/>
            <a:ext cx="38100" cy="38100"/>
          </a:xfrm>
          <a:custGeom>
            <a:avLst/>
            <a:gdLst>
              <a:gd name="T0" fmla="*/ 322579997 w 3"/>
              <a:gd name="T1" fmla="*/ 0 h 3"/>
              <a:gd name="T2" fmla="*/ 161289998 w 3"/>
              <a:gd name="T3" fmla="*/ 161289998 h 3"/>
              <a:gd name="T4" fmla="*/ 0 w 3"/>
              <a:gd name="T5" fmla="*/ 322579997 h 3"/>
              <a:gd name="T6" fmla="*/ 161289998 w 3"/>
              <a:gd name="T7" fmla="*/ 322579997 h 3"/>
              <a:gd name="T8" fmla="*/ 322579997 w 3"/>
              <a:gd name="T9" fmla="*/ 483870045 h 3"/>
              <a:gd name="T10" fmla="*/ 322579997 w 3"/>
              <a:gd name="T11" fmla="*/ 322579997 h 3"/>
              <a:gd name="T12" fmla="*/ 483870045 w 3"/>
              <a:gd name="T13" fmla="*/ 322579997 h 3"/>
              <a:gd name="T14" fmla="*/ 322579997 w 3"/>
              <a:gd name="T15" fmla="*/ 161289998 h 3"/>
              <a:gd name="T16" fmla="*/ 322579997 w 3"/>
              <a:gd name="T17" fmla="*/ 0 h 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
              <a:gd name="T28" fmla="*/ 0 h 3"/>
              <a:gd name="T29" fmla="*/ 3 w 3"/>
              <a:gd name="T30" fmla="*/ 3 h 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 h="3">
                <a:moveTo>
                  <a:pt x="2" y="0"/>
                </a:moveTo>
                <a:lnTo>
                  <a:pt x="1" y="1"/>
                </a:lnTo>
                <a:lnTo>
                  <a:pt x="0" y="2"/>
                </a:lnTo>
                <a:lnTo>
                  <a:pt x="1" y="2"/>
                </a:lnTo>
                <a:lnTo>
                  <a:pt x="2" y="3"/>
                </a:lnTo>
                <a:lnTo>
                  <a:pt x="2" y="2"/>
                </a:lnTo>
                <a:lnTo>
                  <a:pt x="3" y="2"/>
                </a:lnTo>
                <a:lnTo>
                  <a:pt x="2" y="1"/>
                </a:lnTo>
                <a:lnTo>
                  <a:pt x="2" y="0"/>
                </a:lnTo>
              </a:path>
            </a:pathLst>
          </a:custGeom>
          <a:noFill/>
          <a:ln w="127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1599" name="Freeform 105"/>
          <p:cNvSpPr>
            <a:spLocks/>
          </p:cNvSpPr>
          <p:nvPr/>
        </p:nvSpPr>
        <p:spPr bwMode="auto">
          <a:xfrm>
            <a:off x="3094038" y="2681288"/>
            <a:ext cx="25400" cy="25400"/>
          </a:xfrm>
          <a:custGeom>
            <a:avLst/>
            <a:gdLst>
              <a:gd name="T0" fmla="*/ 20161247 w 16"/>
              <a:gd name="T1" fmla="*/ 20161247 h 16"/>
              <a:gd name="T2" fmla="*/ 20161247 w 16"/>
              <a:gd name="T3" fmla="*/ 0 h 16"/>
              <a:gd name="T4" fmla="*/ 0 w 16"/>
              <a:gd name="T5" fmla="*/ 0 h 16"/>
              <a:gd name="T6" fmla="*/ 0 w 16"/>
              <a:gd name="T7" fmla="*/ 20161247 h 16"/>
              <a:gd name="T8" fmla="*/ 0 w 16"/>
              <a:gd name="T9" fmla="*/ 40322493 h 16"/>
              <a:gd name="T10" fmla="*/ 20161247 w 16"/>
              <a:gd name="T11" fmla="*/ 40322493 h 16"/>
              <a:gd name="T12" fmla="*/ 40322493 w 16"/>
              <a:gd name="T13" fmla="*/ 40322493 h 16"/>
              <a:gd name="T14" fmla="*/ 40322493 w 16"/>
              <a:gd name="T15" fmla="*/ 20161247 h 16"/>
              <a:gd name="T16" fmla="*/ 40322493 w 16"/>
              <a:gd name="T17" fmla="*/ 0 h 16"/>
              <a:gd name="T18" fmla="*/ 20161247 w 16"/>
              <a:gd name="T19" fmla="*/ 0 h 16"/>
              <a:gd name="T20" fmla="*/ 20161247 w 16"/>
              <a:gd name="T21" fmla="*/ 20161247 h 1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6"/>
              <a:gd name="T34" fmla="*/ 0 h 16"/>
              <a:gd name="T35" fmla="*/ 16 w 16"/>
              <a:gd name="T36" fmla="*/ 16 h 1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6" h="16">
                <a:moveTo>
                  <a:pt x="8" y="8"/>
                </a:moveTo>
                <a:lnTo>
                  <a:pt x="8" y="0"/>
                </a:lnTo>
                <a:lnTo>
                  <a:pt x="0" y="0"/>
                </a:lnTo>
                <a:lnTo>
                  <a:pt x="0" y="8"/>
                </a:lnTo>
                <a:lnTo>
                  <a:pt x="0" y="16"/>
                </a:lnTo>
                <a:lnTo>
                  <a:pt x="8" y="16"/>
                </a:lnTo>
                <a:lnTo>
                  <a:pt x="16" y="16"/>
                </a:lnTo>
                <a:lnTo>
                  <a:pt x="16" y="8"/>
                </a:lnTo>
                <a:lnTo>
                  <a:pt x="16" y="0"/>
                </a:lnTo>
                <a:lnTo>
                  <a:pt x="8" y="0"/>
                </a:lnTo>
                <a:lnTo>
                  <a:pt x="8" y="8"/>
                </a:lnTo>
                <a:close/>
              </a:path>
            </a:pathLst>
          </a:custGeom>
          <a:solidFill>
            <a:srgbClr val="00FFFF"/>
          </a:solidFill>
          <a:ln w="0">
            <a:solidFill>
              <a:srgbClr val="00FFFF"/>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1600" name="Freeform 106"/>
          <p:cNvSpPr>
            <a:spLocks/>
          </p:cNvSpPr>
          <p:nvPr/>
        </p:nvSpPr>
        <p:spPr bwMode="auto">
          <a:xfrm>
            <a:off x="3094038" y="2681288"/>
            <a:ext cx="38100" cy="38100"/>
          </a:xfrm>
          <a:custGeom>
            <a:avLst/>
            <a:gdLst>
              <a:gd name="T0" fmla="*/ 322579997 w 3"/>
              <a:gd name="T1" fmla="*/ 0 h 3"/>
              <a:gd name="T2" fmla="*/ 161289998 w 3"/>
              <a:gd name="T3" fmla="*/ 161289998 h 3"/>
              <a:gd name="T4" fmla="*/ 0 w 3"/>
              <a:gd name="T5" fmla="*/ 322579997 h 3"/>
              <a:gd name="T6" fmla="*/ 161289998 w 3"/>
              <a:gd name="T7" fmla="*/ 322579997 h 3"/>
              <a:gd name="T8" fmla="*/ 322579997 w 3"/>
              <a:gd name="T9" fmla="*/ 483870045 h 3"/>
              <a:gd name="T10" fmla="*/ 322579997 w 3"/>
              <a:gd name="T11" fmla="*/ 322579997 h 3"/>
              <a:gd name="T12" fmla="*/ 483870045 w 3"/>
              <a:gd name="T13" fmla="*/ 322579997 h 3"/>
              <a:gd name="T14" fmla="*/ 322579997 w 3"/>
              <a:gd name="T15" fmla="*/ 161289998 h 3"/>
              <a:gd name="T16" fmla="*/ 322579997 w 3"/>
              <a:gd name="T17" fmla="*/ 0 h 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
              <a:gd name="T28" fmla="*/ 0 h 3"/>
              <a:gd name="T29" fmla="*/ 3 w 3"/>
              <a:gd name="T30" fmla="*/ 3 h 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 h="3">
                <a:moveTo>
                  <a:pt x="2" y="0"/>
                </a:moveTo>
                <a:lnTo>
                  <a:pt x="1" y="1"/>
                </a:lnTo>
                <a:lnTo>
                  <a:pt x="0" y="2"/>
                </a:lnTo>
                <a:lnTo>
                  <a:pt x="1" y="2"/>
                </a:lnTo>
                <a:lnTo>
                  <a:pt x="2" y="3"/>
                </a:lnTo>
                <a:lnTo>
                  <a:pt x="2" y="2"/>
                </a:lnTo>
                <a:lnTo>
                  <a:pt x="3" y="2"/>
                </a:lnTo>
                <a:lnTo>
                  <a:pt x="2" y="1"/>
                </a:lnTo>
                <a:lnTo>
                  <a:pt x="2" y="0"/>
                </a:lnTo>
              </a:path>
            </a:pathLst>
          </a:custGeom>
          <a:noFill/>
          <a:ln w="127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1601" name="Rectangle 107"/>
          <p:cNvSpPr>
            <a:spLocks noChangeArrowheads="1"/>
          </p:cNvSpPr>
          <p:nvPr/>
        </p:nvSpPr>
        <p:spPr bwMode="auto">
          <a:xfrm>
            <a:off x="2978150" y="2193925"/>
            <a:ext cx="257175" cy="384175"/>
          </a:xfrm>
          <a:prstGeom prst="rect">
            <a:avLst/>
          </a:prstGeom>
          <a:noFill/>
          <a:ln w="12700">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Corbel" panose="020B0503020204020204" pitchFamily="34" charset="0"/>
            </a:endParaRPr>
          </a:p>
        </p:txBody>
      </p:sp>
      <p:sp>
        <p:nvSpPr>
          <p:cNvPr id="21602" name="Rectangle 108"/>
          <p:cNvSpPr>
            <a:spLocks noChangeArrowheads="1"/>
          </p:cNvSpPr>
          <p:nvPr/>
        </p:nvSpPr>
        <p:spPr bwMode="auto">
          <a:xfrm>
            <a:off x="2978150" y="3449638"/>
            <a:ext cx="257175" cy="384175"/>
          </a:xfrm>
          <a:prstGeom prst="rect">
            <a:avLst/>
          </a:prstGeom>
          <a:noFill/>
          <a:ln w="12700">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Corbel" panose="020B0503020204020204" pitchFamily="34" charset="0"/>
            </a:endParaRPr>
          </a:p>
        </p:txBody>
      </p:sp>
      <p:sp>
        <p:nvSpPr>
          <p:cNvPr id="21603" name="Rectangle 109"/>
          <p:cNvSpPr>
            <a:spLocks noChangeArrowheads="1"/>
          </p:cNvSpPr>
          <p:nvPr/>
        </p:nvSpPr>
        <p:spPr bwMode="auto">
          <a:xfrm>
            <a:off x="2978150" y="2820988"/>
            <a:ext cx="257175" cy="384175"/>
          </a:xfrm>
          <a:prstGeom prst="rect">
            <a:avLst/>
          </a:prstGeom>
          <a:noFill/>
          <a:ln w="12700">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Corbel" panose="020B0503020204020204" pitchFamily="34" charset="0"/>
            </a:endParaRPr>
          </a:p>
        </p:txBody>
      </p:sp>
      <p:sp>
        <p:nvSpPr>
          <p:cNvPr id="21604" name="Rectangle 110"/>
          <p:cNvSpPr>
            <a:spLocks noChangeArrowheads="1"/>
          </p:cNvSpPr>
          <p:nvPr/>
        </p:nvSpPr>
        <p:spPr bwMode="auto">
          <a:xfrm>
            <a:off x="2978150" y="4076700"/>
            <a:ext cx="257175" cy="384175"/>
          </a:xfrm>
          <a:prstGeom prst="rect">
            <a:avLst/>
          </a:prstGeom>
          <a:noFill/>
          <a:ln w="12700">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Corbel" panose="020B0503020204020204" pitchFamily="34" charset="0"/>
            </a:endParaRPr>
          </a:p>
        </p:txBody>
      </p:sp>
      <p:sp>
        <p:nvSpPr>
          <p:cNvPr id="21605" name="Rectangle 111"/>
          <p:cNvSpPr>
            <a:spLocks noChangeArrowheads="1"/>
          </p:cNvSpPr>
          <p:nvPr/>
        </p:nvSpPr>
        <p:spPr bwMode="auto">
          <a:xfrm>
            <a:off x="2108200" y="3449638"/>
            <a:ext cx="242888" cy="384175"/>
          </a:xfrm>
          <a:prstGeom prst="rect">
            <a:avLst/>
          </a:prstGeom>
          <a:noFill/>
          <a:ln w="12700">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Corbel" panose="020B0503020204020204" pitchFamily="34" charset="0"/>
            </a:endParaRPr>
          </a:p>
        </p:txBody>
      </p:sp>
      <p:sp>
        <p:nvSpPr>
          <p:cNvPr id="21606" name="Rectangle 112"/>
          <p:cNvSpPr>
            <a:spLocks noChangeArrowheads="1"/>
          </p:cNvSpPr>
          <p:nvPr/>
        </p:nvSpPr>
        <p:spPr bwMode="auto">
          <a:xfrm>
            <a:off x="2108200" y="2820988"/>
            <a:ext cx="242888" cy="384175"/>
          </a:xfrm>
          <a:prstGeom prst="rect">
            <a:avLst/>
          </a:prstGeom>
          <a:noFill/>
          <a:ln w="12700">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Corbel" panose="020B0503020204020204" pitchFamily="34" charset="0"/>
            </a:endParaRPr>
          </a:p>
        </p:txBody>
      </p:sp>
      <p:sp>
        <p:nvSpPr>
          <p:cNvPr id="21607" name="Rectangle 113"/>
          <p:cNvSpPr>
            <a:spLocks noChangeArrowheads="1"/>
          </p:cNvSpPr>
          <p:nvPr/>
        </p:nvSpPr>
        <p:spPr bwMode="auto">
          <a:xfrm>
            <a:off x="2108200" y="4076700"/>
            <a:ext cx="242888" cy="384175"/>
          </a:xfrm>
          <a:prstGeom prst="rect">
            <a:avLst/>
          </a:prstGeom>
          <a:noFill/>
          <a:ln w="12700">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Corbel" panose="020B0503020204020204" pitchFamily="34" charset="0"/>
            </a:endParaRPr>
          </a:p>
        </p:txBody>
      </p:sp>
      <p:sp>
        <p:nvSpPr>
          <p:cNvPr id="21608" name="Rectangle 114"/>
          <p:cNvSpPr>
            <a:spLocks noChangeArrowheads="1"/>
          </p:cNvSpPr>
          <p:nvPr/>
        </p:nvSpPr>
        <p:spPr bwMode="auto">
          <a:xfrm>
            <a:off x="2108200" y="2193925"/>
            <a:ext cx="242888" cy="384175"/>
          </a:xfrm>
          <a:prstGeom prst="rect">
            <a:avLst/>
          </a:prstGeom>
          <a:noFill/>
          <a:ln w="12700">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Corbel" panose="020B0503020204020204" pitchFamily="34" charset="0"/>
            </a:endParaRPr>
          </a:p>
        </p:txBody>
      </p:sp>
      <p:sp>
        <p:nvSpPr>
          <p:cNvPr id="21609" name="Rectangle 119"/>
          <p:cNvSpPr>
            <a:spLocks noChangeArrowheads="1"/>
          </p:cNvSpPr>
          <p:nvPr/>
        </p:nvSpPr>
        <p:spPr bwMode="auto">
          <a:xfrm>
            <a:off x="609600" y="1873250"/>
            <a:ext cx="82550" cy="136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900">
                <a:solidFill>
                  <a:srgbClr val="000000"/>
                </a:solidFill>
                <a:latin typeface="Nimbus Roman No9 L"/>
              </a:rPr>
              <a:t>A</a:t>
            </a:r>
            <a:endParaRPr lang="en-US" altLang="en-US" sz="2400">
              <a:latin typeface="Corbel" panose="020B0503020204020204" pitchFamily="34" charset="0"/>
            </a:endParaRPr>
          </a:p>
        </p:txBody>
      </p:sp>
      <p:sp>
        <p:nvSpPr>
          <p:cNvPr id="21610" name="Rectangle 120"/>
          <p:cNvSpPr>
            <a:spLocks noChangeArrowheads="1"/>
          </p:cNvSpPr>
          <p:nvPr/>
        </p:nvSpPr>
        <p:spPr bwMode="auto">
          <a:xfrm>
            <a:off x="698500" y="1951038"/>
            <a:ext cx="38100" cy="920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600">
                <a:solidFill>
                  <a:srgbClr val="000000"/>
                </a:solidFill>
                <a:latin typeface="Nimbus Roman No9 L"/>
              </a:rPr>
              <a:t>0</a:t>
            </a:r>
            <a:endParaRPr lang="en-US" altLang="en-US" sz="2400">
              <a:latin typeface="Corbel" panose="020B0503020204020204" pitchFamily="34" charset="0"/>
            </a:endParaRPr>
          </a:p>
        </p:txBody>
      </p:sp>
      <p:sp>
        <p:nvSpPr>
          <p:cNvPr id="21611" name="Rectangle 121"/>
          <p:cNvSpPr>
            <a:spLocks noChangeArrowheads="1"/>
          </p:cNvSpPr>
          <p:nvPr/>
        </p:nvSpPr>
        <p:spPr bwMode="auto">
          <a:xfrm>
            <a:off x="609600" y="2001838"/>
            <a:ext cx="82550" cy="136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900">
                <a:solidFill>
                  <a:srgbClr val="000000"/>
                </a:solidFill>
                <a:latin typeface="Nimbus Roman No9 L"/>
              </a:rPr>
              <a:t>A</a:t>
            </a:r>
            <a:endParaRPr lang="en-US" altLang="en-US" sz="2400">
              <a:latin typeface="Corbel" panose="020B0503020204020204" pitchFamily="34" charset="0"/>
            </a:endParaRPr>
          </a:p>
        </p:txBody>
      </p:sp>
      <p:sp>
        <p:nvSpPr>
          <p:cNvPr id="21612" name="Rectangle 122"/>
          <p:cNvSpPr>
            <a:spLocks noChangeArrowheads="1"/>
          </p:cNvSpPr>
          <p:nvPr/>
        </p:nvSpPr>
        <p:spPr bwMode="auto">
          <a:xfrm>
            <a:off x="698500" y="2066925"/>
            <a:ext cx="38100" cy="920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600">
                <a:solidFill>
                  <a:srgbClr val="000000"/>
                </a:solidFill>
                <a:latin typeface="Nimbus Roman No9 L"/>
              </a:rPr>
              <a:t>1</a:t>
            </a:r>
            <a:endParaRPr lang="en-US" altLang="en-US" sz="2400">
              <a:latin typeface="Corbel" panose="020B0503020204020204" pitchFamily="34" charset="0"/>
            </a:endParaRPr>
          </a:p>
        </p:txBody>
      </p:sp>
      <p:sp>
        <p:nvSpPr>
          <p:cNvPr id="21613" name="Rectangle 123"/>
          <p:cNvSpPr>
            <a:spLocks noChangeArrowheads="1"/>
          </p:cNvSpPr>
          <p:nvPr/>
        </p:nvSpPr>
        <p:spPr bwMode="auto">
          <a:xfrm>
            <a:off x="609600" y="2462213"/>
            <a:ext cx="82550" cy="136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900">
                <a:solidFill>
                  <a:srgbClr val="000000"/>
                </a:solidFill>
                <a:latin typeface="Nimbus Roman No9 L"/>
              </a:rPr>
              <a:t>A</a:t>
            </a:r>
            <a:endParaRPr lang="en-US" altLang="en-US" sz="2400">
              <a:latin typeface="Corbel" panose="020B0503020204020204" pitchFamily="34" charset="0"/>
            </a:endParaRPr>
          </a:p>
        </p:txBody>
      </p:sp>
      <p:sp>
        <p:nvSpPr>
          <p:cNvPr id="21614" name="Rectangle 124"/>
          <p:cNvSpPr>
            <a:spLocks noChangeArrowheads="1"/>
          </p:cNvSpPr>
          <p:nvPr/>
        </p:nvSpPr>
        <p:spPr bwMode="auto">
          <a:xfrm>
            <a:off x="685800" y="2540000"/>
            <a:ext cx="76200" cy="920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600">
                <a:solidFill>
                  <a:srgbClr val="000000"/>
                </a:solidFill>
                <a:latin typeface="Nimbus Roman No9 L"/>
              </a:rPr>
              <a:t>19</a:t>
            </a:r>
            <a:endParaRPr lang="en-US" altLang="en-US" sz="2400">
              <a:latin typeface="Corbel" panose="020B0503020204020204" pitchFamily="34" charset="0"/>
            </a:endParaRPr>
          </a:p>
        </p:txBody>
      </p:sp>
      <p:sp>
        <p:nvSpPr>
          <p:cNvPr id="21615" name="Freeform 125"/>
          <p:cNvSpPr>
            <a:spLocks/>
          </p:cNvSpPr>
          <p:nvPr/>
        </p:nvSpPr>
        <p:spPr bwMode="auto">
          <a:xfrm>
            <a:off x="1979613" y="4410075"/>
            <a:ext cx="38100" cy="38100"/>
          </a:xfrm>
          <a:custGeom>
            <a:avLst/>
            <a:gdLst>
              <a:gd name="T0" fmla="*/ 161289998 w 3"/>
              <a:gd name="T1" fmla="*/ 483870045 h 3"/>
              <a:gd name="T2" fmla="*/ 483870045 w 3"/>
              <a:gd name="T3" fmla="*/ 0 h 3"/>
              <a:gd name="T4" fmla="*/ 0 w 3"/>
              <a:gd name="T5" fmla="*/ 322579997 h 3"/>
              <a:gd name="T6" fmla="*/ 161289998 w 3"/>
              <a:gd name="T7" fmla="*/ 483870045 h 3"/>
              <a:gd name="T8" fmla="*/ 0 60000 65536"/>
              <a:gd name="T9" fmla="*/ 0 60000 65536"/>
              <a:gd name="T10" fmla="*/ 0 60000 65536"/>
              <a:gd name="T11" fmla="*/ 0 60000 65536"/>
              <a:gd name="T12" fmla="*/ 0 w 3"/>
              <a:gd name="T13" fmla="*/ 0 h 3"/>
              <a:gd name="T14" fmla="*/ 3 w 3"/>
              <a:gd name="T15" fmla="*/ 3 h 3"/>
            </a:gdLst>
            <a:ahLst/>
            <a:cxnLst>
              <a:cxn ang="T8">
                <a:pos x="T0" y="T1"/>
              </a:cxn>
              <a:cxn ang="T9">
                <a:pos x="T2" y="T3"/>
              </a:cxn>
              <a:cxn ang="T10">
                <a:pos x="T4" y="T5"/>
              </a:cxn>
              <a:cxn ang="T11">
                <a:pos x="T6" y="T7"/>
              </a:cxn>
            </a:cxnLst>
            <a:rect l="T12" t="T13" r="T14" b="T15"/>
            <a:pathLst>
              <a:path w="3" h="3">
                <a:moveTo>
                  <a:pt x="1" y="3"/>
                </a:moveTo>
                <a:lnTo>
                  <a:pt x="3" y="0"/>
                </a:lnTo>
                <a:lnTo>
                  <a:pt x="0" y="2"/>
                </a:lnTo>
                <a:lnTo>
                  <a:pt x="1" y="3"/>
                </a:lnTo>
              </a:path>
            </a:pathLst>
          </a:custGeom>
          <a:noFill/>
          <a:ln w="12700">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1616" name="Freeform 126"/>
          <p:cNvSpPr>
            <a:spLocks/>
          </p:cNvSpPr>
          <p:nvPr/>
        </p:nvSpPr>
        <p:spPr bwMode="auto">
          <a:xfrm>
            <a:off x="1979613" y="4410075"/>
            <a:ext cx="38100" cy="38100"/>
          </a:xfrm>
          <a:custGeom>
            <a:avLst/>
            <a:gdLst>
              <a:gd name="T0" fmla="*/ 20161250 w 24"/>
              <a:gd name="T1" fmla="*/ 60483756 h 24"/>
              <a:gd name="T2" fmla="*/ 60483756 w 24"/>
              <a:gd name="T3" fmla="*/ 0 h 24"/>
              <a:gd name="T4" fmla="*/ 0 w 24"/>
              <a:gd name="T5" fmla="*/ 40322500 h 24"/>
              <a:gd name="T6" fmla="*/ 20161250 w 24"/>
              <a:gd name="T7" fmla="*/ 60483756 h 24"/>
              <a:gd name="T8" fmla="*/ 20161250 w 24"/>
              <a:gd name="T9" fmla="*/ 60483756 h 24"/>
              <a:gd name="T10" fmla="*/ 0 60000 65536"/>
              <a:gd name="T11" fmla="*/ 0 60000 65536"/>
              <a:gd name="T12" fmla="*/ 0 60000 65536"/>
              <a:gd name="T13" fmla="*/ 0 60000 65536"/>
              <a:gd name="T14" fmla="*/ 0 60000 65536"/>
              <a:gd name="T15" fmla="*/ 0 w 24"/>
              <a:gd name="T16" fmla="*/ 0 h 24"/>
              <a:gd name="T17" fmla="*/ 24 w 24"/>
              <a:gd name="T18" fmla="*/ 24 h 24"/>
            </a:gdLst>
            <a:ahLst/>
            <a:cxnLst>
              <a:cxn ang="T10">
                <a:pos x="T0" y="T1"/>
              </a:cxn>
              <a:cxn ang="T11">
                <a:pos x="T2" y="T3"/>
              </a:cxn>
              <a:cxn ang="T12">
                <a:pos x="T4" y="T5"/>
              </a:cxn>
              <a:cxn ang="T13">
                <a:pos x="T6" y="T7"/>
              </a:cxn>
              <a:cxn ang="T14">
                <a:pos x="T8" y="T9"/>
              </a:cxn>
            </a:cxnLst>
            <a:rect l="T15" t="T16" r="T17" b="T18"/>
            <a:pathLst>
              <a:path w="24" h="24">
                <a:moveTo>
                  <a:pt x="8" y="24"/>
                </a:moveTo>
                <a:lnTo>
                  <a:pt x="24" y="0"/>
                </a:lnTo>
                <a:lnTo>
                  <a:pt x="0" y="16"/>
                </a:lnTo>
                <a:lnTo>
                  <a:pt x="8" y="24"/>
                </a:lnTo>
                <a:close/>
              </a:path>
            </a:pathLst>
          </a:custGeom>
          <a:solidFill>
            <a:srgbClr val="000000"/>
          </a:solidFill>
          <a:ln w="0">
            <a:solidFill>
              <a:srgbClr val="000000"/>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1617" name="Line 127"/>
          <p:cNvSpPr>
            <a:spLocks noChangeShapeType="1"/>
          </p:cNvSpPr>
          <p:nvPr/>
        </p:nvSpPr>
        <p:spPr bwMode="auto">
          <a:xfrm flipH="1">
            <a:off x="1685925" y="4448175"/>
            <a:ext cx="306388" cy="396875"/>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1618" name="Rectangle 128"/>
          <p:cNvSpPr>
            <a:spLocks noChangeArrowheads="1"/>
          </p:cNvSpPr>
          <p:nvPr/>
        </p:nvSpPr>
        <p:spPr bwMode="auto">
          <a:xfrm>
            <a:off x="1274763" y="4959350"/>
            <a:ext cx="635000" cy="136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900">
                <a:solidFill>
                  <a:srgbClr val="000000"/>
                </a:solidFill>
                <a:latin typeface="Nimbus Roman No9 L"/>
              </a:rPr>
              <a:t> memory chip</a:t>
            </a:r>
            <a:endParaRPr lang="en-US" altLang="en-US" sz="2400">
              <a:latin typeface="Corbel" panose="020B0503020204020204" pitchFamily="34" charset="0"/>
            </a:endParaRPr>
          </a:p>
        </p:txBody>
      </p:sp>
      <p:sp>
        <p:nvSpPr>
          <p:cNvPr id="21619" name="Freeform 129"/>
          <p:cNvSpPr>
            <a:spLocks/>
          </p:cNvSpPr>
          <p:nvPr/>
        </p:nvSpPr>
        <p:spPr bwMode="auto">
          <a:xfrm>
            <a:off x="1044575" y="1976438"/>
            <a:ext cx="77788" cy="255587"/>
          </a:xfrm>
          <a:custGeom>
            <a:avLst/>
            <a:gdLst>
              <a:gd name="T0" fmla="*/ 0 w 6"/>
              <a:gd name="T1" fmla="*/ 0 h 20"/>
              <a:gd name="T2" fmla="*/ 168086901 w 6"/>
              <a:gd name="T3" fmla="*/ 163307301 h 20"/>
              <a:gd name="T4" fmla="*/ 168086901 w 6"/>
              <a:gd name="T5" fmla="*/ 163307301 h 20"/>
              <a:gd name="T6" fmla="*/ 336160836 w 6"/>
              <a:gd name="T7" fmla="*/ 326627382 h 20"/>
              <a:gd name="T8" fmla="*/ 336160836 w 6"/>
              <a:gd name="T9" fmla="*/ 489934733 h 20"/>
              <a:gd name="T10" fmla="*/ 336160836 w 6"/>
              <a:gd name="T11" fmla="*/ 489934733 h 20"/>
              <a:gd name="T12" fmla="*/ 336160836 w 6"/>
              <a:gd name="T13" fmla="*/ 979869466 h 20"/>
              <a:gd name="T14" fmla="*/ 336160836 w 6"/>
              <a:gd name="T15" fmla="*/ 1633124030 h 20"/>
              <a:gd name="T16" fmla="*/ 336160836 w 6"/>
              <a:gd name="T17" fmla="*/ 2123058963 h 20"/>
              <a:gd name="T18" fmla="*/ 336160836 w 6"/>
              <a:gd name="T19" fmla="*/ 2147483647 h 20"/>
              <a:gd name="T20" fmla="*/ 336160836 w 6"/>
              <a:gd name="T21" fmla="*/ 2147483647 h 20"/>
              <a:gd name="T22" fmla="*/ 336160836 w 6"/>
              <a:gd name="T23" fmla="*/ 2147483647 h 20"/>
              <a:gd name="T24" fmla="*/ 336160836 w 6"/>
              <a:gd name="T25" fmla="*/ 2147483647 h 20"/>
              <a:gd name="T26" fmla="*/ 504247788 w 6"/>
              <a:gd name="T27" fmla="*/ 2147483647 h 20"/>
              <a:gd name="T28" fmla="*/ 1008495575 w 6"/>
              <a:gd name="T29" fmla="*/ 2147483647 h 2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6"/>
              <a:gd name="T46" fmla="*/ 0 h 20"/>
              <a:gd name="T47" fmla="*/ 6 w 6"/>
              <a:gd name="T48" fmla="*/ 20 h 2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6" h="20">
                <a:moveTo>
                  <a:pt x="0" y="0"/>
                </a:moveTo>
                <a:lnTo>
                  <a:pt x="1" y="1"/>
                </a:lnTo>
                <a:lnTo>
                  <a:pt x="2" y="2"/>
                </a:lnTo>
                <a:lnTo>
                  <a:pt x="2" y="3"/>
                </a:lnTo>
                <a:lnTo>
                  <a:pt x="2" y="6"/>
                </a:lnTo>
                <a:lnTo>
                  <a:pt x="2" y="10"/>
                </a:lnTo>
                <a:lnTo>
                  <a:pt x="2" y="13"/>
                </a:lnTo>
                <a:lnTo>
                  <a:pt x="2" y="16"/>
                </a:lnTo>
                <a:lnTo>
                  <a:pt x="2" y="17"/>
                </a:lnTo>
                <a:lnTo>
                  <a:pt x="2" y="18"/>
                </a:lnTo>
                <a:lnTo>
                  <a:pt x="3" y="18"/>
                </a:lnTo>
                <a:lnTo>
                  <a:pt x="6" y="20"/>
                </a:lnTo>
              </a:path>
            </a:pathLst>
          </a:custGeom>
          <a:noFill/>
          <a:ln w="127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1620" name="Freeform 130"/>
          <p:cNvSpPr>
            <a:spLocks/>
          </p:cNvSpPr>
          <p:nvPr/>
        </p:nvSpPr>
        <p:spPr bwMode="auto">
          <a:xfrm>
            <a:off x="1044575" y="2232025"/>
            <a:ext cx="77788" cy="257175"/>
          </a:xfrm>
          <a:custGeom>
            <a:avLst/>
            <a:gdLst>
              <a:gd name="T0" fmla="*/ 0 w 6"/>
              <a:gd name="T1" fmla="*/ 2147483647 h 20"/>
              <a:gd name="T2" fmla="*/ 168086901 w 6"/>
              <a:gd name="T3" fmla="*/ 2147483647 h 20"/>
              <a:gd name="T4" fmla="*/ 168086901 w 6"/>
              <a:gd name="T5" fmla="*/ 2147483647 h 20"/>
              <a:gd name="T6" fmla="*/ 336160836 w 6"/>
              <a:gd name="T7" fmla="*/ 2147483647 h 20"/>
              <a:gd name="T8" fmla="*/ 336160836 w 6"/>
              <a:gd name="T9" fmla="*/ 2147483647 h 20"/>
              <a:gd name="T10" fmla="*/ 336160836 w 6"/>
              <a:gd name="T11" fmla="*/ 2147483647 h 20"/>
              <a:gd name="T12" fmla="*/ 336160836 w 6"/>
              <a:gd name="T13" fmla="*/ 2147483647 h 20"/>
              <a:gd name="T14" fmla="*/ 336160836 w 6"/>
              <a:gd name="T15" fmla="*/ 1653480716 h 20"/>
              <a:gd name="T16" fmla="*/ 336160836 w 6"/>
              <a:gd name="T17" fmla="*/ 992078303 h 20"/>
              <a:gd name="T18" fmla="*/ 336160836 w 6"/>
              <a:gd name="T19" fmla="*/ 496039152 h 20"/>
              <a:gd name="T20" fmla="*/ 336160836 w 6"/>
              <a:gd name="T21" fmla="*/ 496039152 h 20"/>
              <a:gd name="T22" fmla="*/ 336160836 w 6"/>
              <a:gd name="T23" fmla="*/ 330701307 h 20"/>
              <a:gd name="T24" fmla="*/ 336160836 w 6"/>
              <a:gd name="T25" fmla="*/ 165350653 h 20"/>
              <a:gd name="T26" fmla="*/ 504247788 w 6"/>
              <a:gd name="T27" fmla="*/ 165350653 h 20"/>
              <a:gd name="T28" fmla="*/ 1008495575 w 6"/>
              <a:gd name="T29" fmla="*/ 0 h 2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6"/>
              <a:gd name="T46" fmla="*/ 0 h 20"/>
              <a:gd name="T47" fmla="*/ 6 w 6"/>
              <a:gd name="T48" fmla="*/ 20 h 2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6" h="20">
                <a:moveTo>
                  <a:pt x="0" y="20"/>
                </a:moveTo>
                <a:lnTo>
                  <a:pt x="1" y="19"/>
                </a:lnTo>
                <a:lnTo>
                  <a:pt x="1" y="18"/>
                </a:lnTo>
                <a:lnTo>
                  <a:pt x="2" y="17"/>
                </a:lnTo>
                <a:lnTo>
                  <a:pt x="2" y="16"/>
                </a:lnTo>
                <a:lnTo>
                  <a:pt x="2" y="13"/>
                </a:lnTo>
                <a:lnTo>
                  <a:pt x="2" y="10"/>
                </a:lnTo>
                <a:lnTo>
                  <a:pt x="2" y="6"/>
                </a:lnTo>
                <a:lnTo>
                  <a:pt x="2" y="3"/>
                </a:lnTo>
                <a:lnTo>
                  <a:pt x="2" y="2"/>
                </a:lnTo>
                <a:lnTo>
                  <a:pt x="2" y="1"/>
                </a:lnTo>
                <a:lnTo>
                  <a:pt x="3" y="1"/>
                </a:lnTo>
                <a:lnTo>
                  <a:pt x="6" y="0"/>
                </a:lnTo>
              </a:path>
            </a:pathLst>
          </a:custGeom>
          <a:noFill/>
          <a:ln w="127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1621" name="Freeform 132"/>
          <p:cNvSpPr>
            <a:spLocks/>
          </p:cNvSpPr>
          <p:nvPr/>
        </p:nvSpPr>
        <p:spPr bwMode="auto">
          <a:xfrm>
            <a:off x="3235325" y="2322513"/>
            <a:ext cx="217488" cy="114300"/>
          </a:xfrm>
          <a:custGeom>
            <a:avLst/>
            <a:gdLst>
              <a:gd name="T0" fmla="*/ 2147483647 w 17"/>
              <a:gd name="T1" fmla="*/ 483869993 h 9"/>
              <a:gd name="T2" fmla="*/ 1309367126 w 17"/>
              <a:gd name="T3" fmla="*/ 483869993 h 9"/>
              <a:gd name="T4" fmla="*/ 1309367126 w 17"/>
              <a:gd name="T5" fmla="*/ 0 h 9"/>
              <a:gd name="T6" fmla="*/ 0 w 17"/>
              <a:gd name="T7" fmla="*/ 806449857 h 9"/>
              <a:gd name="T8" fmla="*/ 1309367126 w 17"/>
              <a:gd name="T9" fmla="*/ 1451609782 h 9"/>
              <a:gd name="T10" fmla="*/ 1309367126 w 17"/>
              <a:gd name="T11" fmla="*/ 1129029918 h 9"/>
              <a:gd name="T12" fmla="*/ 2147483647 w 17"/>
              <a:gd name="T13" fmla="*/ 1129029918 h 9"/>
              <a:gd name="T14" fmla="*/ 0 60000 65536"/>
              <a:gd name="T15" fmla="*/ 0 60000 65536"/>
              <a:gd name="T16" fmla="*/ 0 60000 65536"/>
              <a:gd name="T17" fmla="*/ 0 60000 65536"/>
              <a:gd name="T18" fmla="*/ 0 60000 65536"/>
              <a:gd name="T19" fmla="*/ 0 60000 65536"/>
              <a:gd name="T20" fmla="*/ 0 60000 65536"/>
              <a:gd name="T21" fmla="*/ 0 w 17"/>
              <a:gd name="T22" fmla="*/ 0 h 9"/>
              <a:gd name="T23" fmla="*/ 17 w 17"/>
              <a:gd name="T24" fmla="*/ 9 h 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 h="9">
                <a:moveTo>
                  <a:pt x="17" y="3"/>
                </a:moveTo>
                <a:lnTo>
                  <a:pt x="8" y="3"/>
                </a:lnTo>
                <a:lnTo>
                  <a:pt x="8" y="0"/>
                </a:lnTo>
                <a:lnTo>
                  <a:pt x="0" y="5"/>
                </a:lnTo>
                <a:lnTo>
                  <a:pt x="8" y="9"/>
                </a:lnTo>
                <a:lnTo>
                  <a:pt x="8" y="7"/>
                </a:lnTo>
                <a:lnTo>
                  <a:pt x="17" y="7"/>
                </a:lnTo>
              </a:path>
            </a:pathLst>
          </a:custGeom>
          <a:noFill/>
          <a:ln w="12700">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1622" name="Freeform 133"/>
          <p:cNvSpPr>
            <a:spLocks/>
          </p:cNvSpPr>
          <p:nvPr/>
        </p:nvSpPr>
        <p:spPr bwMode="auto">
          <a:xfrm>
            <a:off x="3235325" y="2962275"/>
            <a:ext cx="217488" cy="103188"/>
          </a:xfrm>
          <a:custGeom>
            <a:avLst/>
            <a:gdLst>
              <a:gd name="T0" fmla="*/ 2147483647 w 17"/>
              <a:gd name="T1" fmla="*/ 332742547 h 8"/>
              <a:gd name="T2" fmla="*/ 1309367126 w 17"/>
              <a:gd name="T3" fmla="*/ 332742547 h 8"/>
              <a:gd name="T4" fmla="*/ 1309367126 w 17"/>
              <a:gd name="T5" fmla="*/ 0 h 8"/>
              <a:gd name="T6" fmla="*/ 0 w 17"/>
              <a:gd name="T7" fmla="*/ 665485093 h 8"/>
              <a:gd name="T8" fmla="*/ 1309367126 w 17"/>
              <a:gd name="T9" fmla="*/ 1330970186 h 8"/>
              <a:gd name="T10" fmla="*/ 1309367126 w 17"/>
              <a:gd name="T11" fmla="*/ 998227741 h 8"/>
              <a:gd name="T12" fmla="*/ 2147483647 w 17"/>
              <a:gd name="T13" fmla="*/ 998227741 h 8"/>
              <a:gd name="T14" fmla="*/ 0 60000 65536"/>
              <a:gd name="T15" fmla="*/ 0 60000 65536"/>
              <a:gd name="T16" fmla="*/ 0 60000 65536"/>
              <a:gd name="T17" fmla="*/ 0 60000 65536"/>
              <a:gd name="T18" fmla="*/ 0 60000 65536"/>
              <a:gd name="T19" fmla="*/ 0 60000 65536"/>
              <a:gd name="T20" fmla="*/ 0 60000 65536"/>
              <a:gd name="T21" fmla="*/ 0 w 17"/>
              <a:gd name="T22" fmla="*/ 0 h 8"/>
              <a:gd name="T23" fmla="*/ 17 w 17"/>
              <a:gd name="T24" fmla="*/ 8 h 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 h="8">
                <a:moveTo>
                  <a:pt x="17" y="2"/>
                </a:moveTo>
                <a:lnTo>
                  <a:pt x="8" y="2"/>
                </a:lnTo>
                <a:lnTo>
                  <a:pt x="8" y="0"/>
                </a:lnTo>
                <a:lnTo>
                  <a:pt x="0" y="4"/>
                </a:lnTo>
                <a:lnTo>
                  <a:pt x="8" y="8"/>
                </a:lnTo>
                <a:lnTo>
                  <a:pt x="8" y="6"/>
                </a:lnTo>
                <a:lnTo>
                  <a:pt x="17" y="6"/>
                </a:lnTo>
              </a:path>
            </a:pathLst>
          </a:custGeom>
          <a:noFill/>
          <a:ln w="12700">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1623" name="Freeform 134"/>
          <p:cNvSpPr>
            <a:spLocks/>
          </p:cNvSpPr>
          <p:nvPr/>
        </p:nvSpPr>
        <p:spPr bwMode="auto">
          <a:xfrm>
            <a:off x="3235325" y="3589338"/>
            <a:ext cx="217488" cy="115887"/>
          </a:xfrm>
          <a:custGeom>
            <a:avLst/>
            <a:gdLst>
              <a:gd name="T0" fmla="*/ 2147483647 w 17"/>
              <a:gd name="T1" fmla="*/ 331604172 h 9"/>
              <a:gd name="T2" fmla="*/ 1309367126 w 17"/>
              <a:gd name="T3" fmla="*/ 331604172 h 9"/>
              <a:gd name="T4" fmla="*/ 1309367126 w 17"/>
              <a:gd name="T5" fmla="*/ 0 h 9"/>
              <a:gd name="T6" fmla="*/ 0 w 17"/>
              <a:gd name="T7" fmla="*/ 663195468 h 9"/>
              <a:gd name="T8" fmla="*/ 1309367126 w 17"/>
              <a:gd name="T9" fmla="*/ 1492199411 h 9"/>
              <a:gd name="T10" fmla="*/ 1309367126 w 17"/>
              <a:gd name="T11" fmla="*/ 994799741 h 9"/>
              <a:gd name="T12" fmla="*/ 2147483647 w 17"/>
              <a:gd name="T13" fmla="*/ 994799741 h 9"/>
              <a:gd name="T14" fmla="*/ 0 60000 65536"/>
              <a:gd name="T15" fmla="*/ 0 60000 65536"/>
              <a:gd name="T16" fmla="*/ 0 60000 65536"/>
              <a:gd name="T17" fmla="*/ 0 60000 65536"/>
              <a:gd name="T18" fmla="*/ 0 60000 65536"/>
              <a:gd name="T19" fmla="*/ 0 60000 65536"/>
              <a:gd name="T20" fmla="*/ 0 60000 65536"/>
              <a:gd name="T21" fmla="*/ 0 w 17"/>
              <a:gd name="T22" fmla="*/ 0 h 9"/>
              <a:gd name="T23" fmla="*/ 17 w 17"/>
              <a:gd name="T24" fmla="*/ 9 h 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 h="9">
                <a:moveTo>
                  <a:pt x="17" y="2"/>
                </a:moveTo>
                <a:lnTo>
                  <a:pt x="8" y="2"/>
                </a:lnTo>
                <a:lnTo>
                  <a:pt x="8" y="0"/>
                </a:lnTo>
                <a:lnTo>
                  <a:pt x="0" y="4"/>
                </a:lnTo>
                <a:lnTo>
                  <a:pt x="8" y="9"/>
                </a:lnTo>
                <a:lnTo>
                  <a:pt x="8" y="6"/>
                </a:lnTo>
                <a:lnTo>
                  <a:pt x="17" y="6"/>
                </a:lnTo>
              </a:path>
            </a:pathLst>
          </a:custGeom>
          <a:noFill/>
          <a:ln w="12700">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1624" name="Freeform 135"/>
          <p:cNvSpPr>
            <a:spLocks/>
          </p:cNvSpPr>
          <p:nvPr/>
        </p:nvSpPr>
        <p:spPr bwMode="auto">
          <a:xfrm>
            <a:off x="3235325" y="4217988"/>
            <a:ext cx="217488" cy="101600"/>
          </a:xfrm>
          <a:custGeom>
            <a:avLst/>
            <a:gdLst>
              <a:gd name="T0" fmla="*/ 2147483647 w 17"/>
              <a:gd name="T1" fmla="*/ 322579945 h 8"/>
              <a:gd name="T2" fmla="*/ 1309367126 w 17"/>
              <a:gd name="T3" fmla="*/ 322579945 h 8"/>
              <a:gd name="T4" fmla="*/ 1309367126 w 17"/>
              <a:gd name="T5" fmla="*/ 0 h 8"/>
              <a:gd name="T6" fmla="*/ 0 w 17"/>
              <a:gd name="T7" fmla="*/ 645159891 h 8"/>
              <a:gd name="T8" fmla="*/ 1309367126 w 17"/>
              <a:gd name="T9" fmla="*/ 1290319782 h 8"/>
              <a:gd name="T10" fmla="*/ 1309367126 w 17"/>
              <a:gd name="T11" fmla="*/ 967739935 h 8"/>
              <a:gd name="T12" fmla="*/ 2147483647 w 17"/>
              <a:gd name="T13" fmla="*/ 967739935 h 8"/>
              <a:gd name="T14" fmla="*/ 0 60000 65536"/>
              <a:gd name="T15" fmla="*/ 0 60000 65536"/>
              <a:gd name="T16" fmla="*/ 0 60000 65536"/>
              <a:gd name="T17" fmla="*/ 0 60000 65536"/>
              <a:gd name="T18" fmla="*/ 0 60000 65536"/>
              <a:gd name="T19" fmla="*/ 0 60000 65536"/>
              <a:gd name="T20" fmla="*/ 0 60000 65536"/>
              <a:gd name="T21" fmla="*/ 0 w 17"/>
              <a:gd name="T22" fmla="*/ 0 h 8"/>
              <a:gd name="T23" fmla="*/ 17 w 17"/>
              <a:gd name="T24" fmla="*/ 8 h 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 h="8">
                <a:moveTo>
                  <a:pt x="17" y="2"/>
                </a:moveTo>
                <a:lnTo>
                  <a:pt x="8" y="2"/>
                </a:lnTo>
                <a:lnTo>
                  <a:pt x="8" y="0"/>
                </a:lnTo>
                <a:lnTo>
                  <a:pt x="0" y="4"/>
                </a:lnTo>
                <a:lnTo>
                  <a:pt x="8" y="8"/>
                </a:lnTo>
                <a:lnTo>
                  <a:pt x="8" y="6"/>
                </a:lnTo>
                <a:lnTo>
                  <a:pt x="17" y="6"/>
                </a:lnTo>
              </a:path>
            </a:pathLst>
          </a:custGeom>
          <a:noFill/>
          <a:ln w="12700">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1625" name="Line 136"/>
          <p:cNvSpPr>
            <a:spLocks noChangeShapeType="1"/>
          </p:cNvSpPr>
          <p:nvPr/>
        </p:nvSpPr>
        <p:spPr bwMode="auto">
          <a:xfrm flipV="1">
            <a:off x="3452813" y="2411413"/>
            <a:ext cx="1587" cy="576262"/>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1626" name="Line 137"/>
          <p:cNvSpPr>
            <a:spLocks noChangeShapeType="1"/>
          </p:cNvSpPr>
          <p:nvPr/>
        </p:nvSpPr>
        <p:spPr bwMode="auto">
          <a:xfrm flipV="1">
            <a:off x="3452813" y="3040063"/>
            <a:ext cx="1587" cy="576262"/>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1627" name="Line 138"/>
          <p:cNvSpPr>
            <a:spLocks noChangeShapeType="1"/>
          </p:cNvSpPr>
          <p:nvPr/>
        </p:nvSpPr>
        <p:spPr bwMode="auto">
          <a:xfrm flipV="1">
            <a:off x="3452813" y="3667125"/>
            <a:ext cx="1587" cy="576263"/>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1628" name="Freeform 139"/>
          <p:cNvSpPr>
            <a:spLocks/>
          </p:cNvSpPr>
          <p:nvPr/>
        </p:nvSpPr>
        <p:spPr bwMode="auto">
          <a:xfrm>
            <a:off x="3432175" y="4733925"/>
            <a:ext cx="109538" cy="217488"/>
          </a:xfrm>
          <a:custGeom>
            <a:avLst/>
            <a:gdLst>
              <a:gd name="T0" fmla="*/ 296263747 w 9"/>
              <a:gd name="T1" fmla="*/ 0 h 17"/>
              <a:gd name="T2" fmla="*/ 296263747 w 9"/>
              <a:gd name="T3" fmla="*/ 1309367126 h 17"/>
              <a:gd name="T4" fmla="*/ 0 w 9"/>
              <a:gd name="T5" fmla="*/ 1309367126 h 17"/>
              <a:gd name="T6" fmla="*/ 592527494 w 9"/>
              <a:gd name="T7" fmla="*/ 2147483647 h 17"/>
              <a:gd name="T8" fmla="*/ 1333174642 w 9"/>
              <a:gd name="T9" fmla="*/ 1309367126 h 17"/>
              <a:gd name="T10" fmla="*/ 1036910991 w 9"/>
              <a:gd name="T11" fmla="*/ 1309367126 h 17"/>
              <a:gd name="T12" fmla="*/ 1036910991 w 9"/>
              <a:gd name="T13" fmla="*/ 0 h 17"/>
              <a:gd name="T14" fmla="*/ 0 60000 65536"/>
              <a:gd name="T15" fmla="*/ 0 60000 65536"/>
              <a:gd name="T16" fmla="*/ 0 60000 65536"/>
              <a:gd name="T17" fmla="*/ 0 60000 65536"/>
              <a:gd name="T18" fmla="*/ 0 60000 65536"/>
              <a:gd name="T19" fmla="*/ 0 60000 65536"/>
              <a:gd name="T20" fmla="*/ 0 60000 65536"/>
              <a:gd name="T21" fmla="*/ 0 w 9"/>
              <a:gd name="T22" fmla="*/ 0 h 17"/>
              <a:gd name="T23" fmla="*/ 9 w 9"/>
              <a:gd name="T24" fmla="*/ 17 h 1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 h="17">
                <a:moveTo>
                  <a:pt x="2" y="0"/>
                </a:moveTo>
                <a:lnTo>
                  <a:pt x="2" y="8"/>
                </a:lnTo>
                <a:lnTo>
                  <a:pt x="0" y="8"/>
                </a:lnTo>
                <a:lnTo>
                  <a:pt x="4" y="17"/>
                </a:lnTo>
                <a:lnTo>
                  <a:pt x="9" y="8"/>
                </a:lnTo>
                <a:lnTo>
                  <a:pt x="7" y="8"/>
                </a:lnTo>
                <a:lnTo>
                  <a:pt x="7" y="0"/>
                </a:lnTo>
              </a:path>
            </a:pathLst>
          </a:custGeom>
          <a:noFill/>
          <a:ln w="12700">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1629" name="Line 140"/>
          <p:cNvSpPr>
            <a:spLocks noChangeShapeType="1"/>
          </p:cNvSpPr>
          <p:nvPr/>
        </p:nvSpPr>
        <p:spPr bwMode="auto">
          <a:xfrm flipV="1">
            <a:off x="3452813" y="4294188"/>
            <a:ext cx="1587" cy="436562"/>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1630" name="Line 141"/>
          <p:cNvSpPr>
            <a:spLocks noChangeShapeType="1"/>
          </p:cNvSpPr>
          <p:nvPr/>
        </p:nvSpPr>
        <p:spPr bwMode="auto">
          <a:xfrm flipV="1">
            <a:off x="3516313" y="2360613"/>
            <a:ext cx="1587" cy="2382837"/>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1631" name="Line 142"/>
          <p:cNvSpPr>
            <a:spLocks noChangeShapeType="1"/>
          </p:cNvSpPr>
          <p:nvPr/>
        </p:nvSpPr>
        <p:spPr bwMode="auto">
          <a:xfrm flipH="1">
            <a:off x="3440113" y="2355850"/>
            <a:ext cx="63500" cy="1588"/>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1632" name="Freeform 143"/>
          <p:cNvSpPr>
            <a:spLocks/>
          </p:cNvSpPr>
          <p:nvPr/>
        </p:nvSpPr>
        <p:spPr bwMode="auto">
          <a:xfrm>
            <a:off x="2351088" y="2322513"/>
            <a:ext cx="217487" cy="114300"/>
          </a:xfrm>
          <a:custGeom>
            <a:avLst/>
            <a:gdLst>
              <a:gd name="T0" fmla="*/ 2147483647 w 17"/>
              <a:gd name="T1" fmla="*/ 483869993 h 9"/>
              <a:gd name="T2" fmla="*/ 1473026396 w 17"/>
              <a:gd name="T3" fmla="*/ 483869993 h 9"/>
              <a:gd name="T4" fmla="*/ 1473026396 w 17"/>
              <a:gd name="T5" fmla="*/ 0 h 9"/>
              <a:gd name="T6" fmla="*/ 0 w 17"/>
              <a:gd name="T7" fmla="*/ 806449857 h 9"/>
              <a:gd name="T8" fmla="*/ 1473026396 w 17"/>
              <a:gd name="T9" fmla="*/ 1451609782 h 9"/>
              <a:gd name="T10" fmla="*/ 1473026396 w 17"/>
              <a:gd name="T11" fmla="*/ 1129029918 h 9"/>
              <a:gd name="T12" fmla="*/ 2147483647 w 17"/>
              <a:gd name="T13" fmla="*/ 1129029918 h 9"/>
              <a:gd name="T14" fmla="*/ 0 60000 65536"/>
              <a:gd name="T15" fmla="*/ 0 60000 65536"/>
              <a:gd name="T16" fmla="*/ 0 60000 65536"/>
              <a:gd name="T17" fmla="*/ 0 60000 65536"/>
              <a:gd name="T18" fmla="*/ 0 60000 65536"/>
              <a:gd name="T19" fmla="*/ 0 60000 65536"/>
              <a:gd name="T20" fmla="*/ 0 60000 65536"/>
              <a:gd name="T21" fmla="*/ 0 w 17"/>
              <a:gd name="T22" fmla="*/ 0 h 9"/>
              <a:gd name="T23" fmla="*/ 17 w 17"/>
              <a:gd name="T24" fmla="*/ 9 h 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 h="9">
                <a:moveTo>
                  <a:pt x="17" y="3"/>
                </a:moveTo>
                <a:lnTo>
                  <a:pt x="9" y="3"/>
                </a:lnTo>
                <a:lnTo>
                  <a:pt x="9" y="0"/>
                </a:lnTo>
                <a:lnTo>
                  <a:pt x="0" y="5"/>
                </a:lnTo>
                <a:lnTo>
                  <a:pt x="9" y="9"/>
                </a:lnTo>
                <a:lnTo>
                  <a:pt x="9" y="7"/>
                </a:lnTo>
                <a:lnTo>
                  <a:pt x="17" y="7"/>
                </a:lnTo>
              </a:path>
            </a:pathLst>
          </a:custGeom>
          <a:noFill/>
          <a:ln w="12700">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1633" name="Freeform 144"/>
          <p:cNvSpPr>
            <a:spLocks/>
          </p:cNvSpPr>
          <p:nvPr/>
        </p:nvSpPr>
        <p:spPr bwMode="auto">
          <a:xfrm>
            <a:off x="2351088" y="2962275"/>
            <a:ext cx="217487" cy="103188"/>
          </a:xfrm>
          <a:custGeom>
            <a:avLst/>
            <a:gdLst>
              <a:gd name="T0" fmla="*/ 2147483647 w 17"/>
              <a:gd name="T1" fmla="*/ 332742547 h 8"/>
              <a:gd name="T2" fmla="*/ 1473026396 w 17"/>
              <a:gd name="T3" fmla="*/ 332742547 h 8"/>
              <a:gd name="T4" fmla="*/ 1473026396 w 17"/>
              <a:gd name="T5" fmla="*/ 0 h 8"/>
              <a:gd name="T6" fmla="*/ 0 w 17"/>
              <a:gd name="T7" fmla="*/ 665485093 h 8"/>
              <a:gd name="T8" fmla="*/ 1473026396 w 17"/>
              <a:gd name="T9" fmla="*/ 1330970186 h 8"/>
              <a:gd name="T10" fmla="*/ 1473026396 w 17"/>
              <a:gd name="T11" fmla="*/ 998227741 h 8"/>
              <a:gd name="T12" fmla="*/ 2147483647 w 17"/>
              <a:gd name="T13" fmla="*/ 998227741 h 8"/>
              <a:gd name="T14" fmla="*/ 0 60000 65536"/>
              <a:gd name="T15" fmla="*/ 0 60000 65536"/>
              <a:gd name="T16" fmla="*/ 0 60000 65536"/>
              <a:gd name="T17" fmla="*/ 0 60000 65536"/>
              <a:gd name="T18" fmla="*/ 0 60000 65536"/>
              <a:gd name="T19" fmla="*/ 0 60000 65536"/>
              <a:gd name="T20" fmla="*/ 0 60000 65536"/>
              <a:gd name="T21" fmla="*/ 0 w 17"/>
              <a:gd name="T22" fmla="*/ 0 h 8"/>
              <a:gd name="T23" fmla="*/ 17 w 17"/>
              <a:gd name="T24" fmla="*/ 8 h 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 h="8">
                <a:moveTo>
                  <a:pt x="17" y="2"/>
                </a:moveTo>
                <a:lnTo>
                  <a:pt x="9" y="2"/>
                </a:lnTo>
                <a:lnTo>
                  <a:pt x="9" y="0"/>
                </a:lnTo>
                <a:lnTo>
                  <a:pt x="0" y="4"/>
                </a:lnTo>
                <a:lnTo>
                  <a:pt x="9" y="8"/>
                </a:lnTo>
                <a:lnTo>
                  <a:pt x="9" y="6"/>
                </a:lnTo>
                <a:lnTo>
                  <a:pt x="17" y="6"/>
                </a:lnTo>
              </a:path>
            </a:pathLst>
          </a:custGeom>
          <a:noFill/>
          <a:ln w="12700">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1634" name="Freeform 145"/>
          <p:cNvSpPr>
            <a:spLocks/>
          </p:cNvSpPr>
          <p:nvPr/>
        </p:nvSpPr>
        <p:spPr bwMode="auto">
          <a:xfrm>
            <a:off x="2351088" y="3589338"/>
            <a:ext cx="217487" cy="115887"/>
          </a:xfrm>
          <a:custGeom>
            <a:avLst/>
            <a:gdLst>
              <a:gd name="T0" fmla="*/ 2147483647 w 17"/>
              <a:gd name="T1" fmla="*/ 331604172 h 9"/>
              <a:gd name="T2" fmla="*/ 1473026396 w 17"/>
              <a:gd name="T3" fmla="*/ 331604172 h 9"/>
              <a:gd name="T4" fmla="*/ 1473026396 w 17"/>
              <a:gd name="T5" fmla="*/ 0 h 9"/>
              <a:gd name="T6" fmla="*/ 0 w 17"/>
              <a:gd name="T7" fmla="*/ 663195468 h 9"/>
              <a:gd name="T8" fmla="*/ 1473026396 w 17"/>
              <a:gd name="T9" fmla="*/ 1492199411 h 9"/>
              <a:gd name="T10" fmla="*/ 1473026396 w 17"/>
              <a:gd name="T11" fmla="*/ 994799741 h 9"/>
              <a:gd name="T12" fmla="*/ 2147483647 w 17"/>
              <a:gd name="T13" fmla="*/ 994799741 h 9"/>
              <a:gd name="T14" fmla="*/ 0 60000 65536"/>
              <a:gd name="T15" fmla="*/ 0 60000 65536"/>
              <a:gd name="T16" fmla="*/ 0 60000 65536"/>
              <a:gd name="T17" fmla="*/ 0 60000 65536"/>
              <a:gd name="T18" fmla="*/ 0 60000 65536"/>
              <a:gd name="T19" fmla="*/ 0 60000 65536"/>
              <a:gd name="T20" fmla="*/ 0 60000 65536"/>
              <a:gd name="T21" fmla="*/ 0 w 17"/>
              <a:gd name="T22" fmla="*/ 0 h 9"/>
              <a:gd name="T23" fmla="*/ 17 w 17"/>
              <a:gd name="T24" fmla="*/ 9 h 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 h="9">
                <a:moveTo>
                  <a:pt x="17" y="2"/>
                </a:moveTo>
                <a:lnTo>
                  <a:pt x="9" y="2"/>
                </a:lnTo>
                <a:lnTo>
                  <a:pt x="9" y="0"/>
                </a:lnTo>
                <a:lnTo>
                  <a:pt x="0" y="4"/>
                </a:lnTo>
                <a:lnTo>
                  <a:pt x="9" y="9"/>
                </a:lnTo>
                <a:lnTo>
                  <a:pt x="9" y="6"/>
                </a:lnTo>
                <a:lnTo>
                  <a:pt x="17" y="6"/>
                </a:lnTo>
              </a:path>
            </a:pathLst>
          </a:custGeom>
          <a:noFill/>
          <a:ln w="12700">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1635" name="Freeform 146"/>
          <p:cNvSpPr>
            <a:spLocks/>
          </p:cNvSpPr>
          <p:nvPr/>
        </p:nvSpPr>
        <p:spPr bwMode="auto">
          <a:xfrm>
            <a:off x="2351088" y="4217988"/>
            <a:ext cx="217487" cy="101600"/>
          </a:xfrm>
          <a:custGeom>
            <a:avLst/>
            <a:gdLst>
              <a:gd name="T0" fmla="*/ 2147483647 w 17"/>
              <a:gd name="T1" fmla="*/ 322579945 h 8"/>
              <a:gd name="T2" fmla="*/ 1473026396 w 17"/>
              <a:gd name="T3" fmla="*/ 322579945 h 8"/>
              <a:gd name="T4" fmla="*/ 1473026396 w 17"/>
              <a:gd name="T5" fmla="*/ 0 h 8"/>
              <a:gd name="T6" fmla="*/ 0 w 17"/>
              <a:gd name="T7" fmla="*/ 645159891 h 8"/>
              <a:gd name="T8" fmla="*/ 1473026396 w 17"/>
              <a:gd name="T9" fmla="*/ 1290319782 h 8"/>
              <a:gd name="T10" fmla="*/ 1473026396 w 17"/>
              <a:gd name="T11" fmla="*/ 967739935 h 8"/>
              <a:gd name="T12" fmla="*/ 2147483647 w 17"/>
              <a:gd name="T13" fmla="*/ 967739935 h 8"/>
              <a:gd name="T14" fmla="*/ 0 60000 65536"/>
              <a:gd name="T15" fmla="*/ 0 60000 65536"/>
              <a:gd name="T16" fmla="*/ 0 60000 65536"/>
              <a:gd name="T17" fmla="*/ 0 60000 65536"/>
              <a:gd name="T18" fmla="*/ 0 60000 65536"/>
              <a:gd name="T19" fmla="*/ 0 60000 65536"/>
              <a:gd name="T20" fmla="*/ 0 60000 65536"/>
              <a:gd name="T21" fmla="*/ 0 w 17"/>
              <a:gd name="T22" fmla="*/ 0 h 8"/>
              <a:gd name="T23" fmla="*/ 17 w 17"/>
              <a:gd name="T24" fmla="*/ 8 h 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 h="8">
                <a:moveTo>
                  <a:pt x="17" y="2"/>
                </a:moveTo>
                <a:lnTo>
                  <a:pt x="9" y="2"/>
                </a:lnTo>
                <a:lnTo>
                  <a:pt x="9" y="0"/>
                </a:lnTo>
                <a:lnTo>
                  <a:pt x="0" y="4"/>
                </a:lnTo>
                <a:lnTo>
                  <a:pt x="9" y="8"/>
                </a:lnTo>
                <a:lnTo>
                  <a:pt x="9" y="6"/>
                </a:lnTo>
                <a:lnTo>
                  <a:pt x="17" y="6"/>
                </a:lnTo>
              </a:path>
            </a:pathLst>
          </a:custGeom>
          <a:noFill/>
          <a:ln w="12700">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1636" name="Line 147"/>
          <p:cNvSpPr>
            <a:spLocks noChangeShapeType="1"/>
          </p:cNvSpPr>
          <p:nvPr/>
        </p:nvSpPr>
        <p:spPr bwMode="auto">
          <a:xfrm flipV="1">
            <a:off x="2568575" y="2411413"/>
            <a:ext cx="1588" cy="576262"/>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1637" name="Line 148"/>
          <p:cNvSpPr>
            <a:spLocks noChangeShapeType="1"/>
          </p:cNvSpPr>
          <p:nvPr/>
        </p:nvSpPr>
        <p:spPr bwMode="auto">
          <a:xfrm flipV="1">
            <a:off x="2568575" y="3040063"/>
            <a:ext cx="1588" cy="576262"/>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1638" name="Line 149"/>
          <p:cNvSpPr>
            <a:spLocks noChangeShapeType="1"/>
          </p:cNvSpPr>
          <p:nvPr/>
        </p:nvSpPr>
        <p:spPr bwMode="auto">
          <a:xfrm flipV="1">
            <a:off x="2568575" y="3667125"/>
            <a:ext cx="1588" cy="576263"/>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1639" name="Freeform 150"/>
          <p:cNvSpPr>
            <a:spLocks/>
          </p:cNvSpPr>
          <p:nvPr/>
        </p:nvSpPr>
        <p:spPr bwMode="auto">
          <a:xfrm>
            <a:off x="2547938" y="4733925"/>
            <a:ext cx="109537" cy="217488"/>
          </a:xfrm>
          <a:custGeom>
            <a:avLst/>
            <a:gdLst>
              <a:gd name="T0" fmla="*/ 296261042 w 9"/>
              <a:gd name="T1" fmla="*/ 0 h 17"/>
              <a:gd name="T2" fmla="*/ 296261042 w 9"/>
              <a:gd name="T3" fmla="*/ 1309367126 h 17"/>
              <a:gd name="T4" fmla="*/ 0 w 9"/>
              <a:gd name="T5" fmla="*/ 1309367126 h 17"/>
              <a:gd name="T6" fmla="*/ 592509914 w 9"/>
              <a:gd name="T7" fmla="*/ 2147483647 h 17"/>
              <a:gd name="T8" fmla="*/ 1333150301 w 9"/>
              <a:gd name="T9" fmla="*/ 1309367126 h 17"/>
              <a:gd name="T10" fmla="*/ 1036889354 w 9"/>
              <a:gd name="T11" fmla="*/ 1309367126 h 17"/>
              <a:gd name="T12" fmla="*/ 1036889354 w 9"/>
              <a:gd name="T13" fmla="*/ 0 h 17"/>
              <a:gd name="T14" fmla="*/ 0 60000 65536"/>
              <a:gd name="T15" fmla="*/ 0 60000 65536"/>
              <a:gd name="T16" fmla="*/ 0 60000 65536"/>
              <a:gd name="T17" fmla="*/ 0 60000 65536"/>
              <a:gd name="T18" fmla="*/ 0 60000 65536"/>
              <a:gd name="T19" fmla="*/ 0 60000 65536"/>
              <a:gd name="T20" fmla="*/ 0 60000 65536"/>
              <a:gd name="T21" fmla="*/ 0 w 9"/>
              <a:gd name="T22" fmla="*/ 0 h 17"/>
              <a:gd name="T23" fmla="*/ 9 w 9"/>
              <a:gd name="T24" fmla="*/ 17 h 1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 h="17">
                <a:moveTo>
                  <a:pt x="2" y="0"/>
                </a:moveTo>
                <a:lnTo>
                  <a:pt x="2" y="8"/>
                </a:lnTo>
                <a:lnTo>
                  <a:pt x="0" y="8"/>
                </a:lnTo>
                <a:lnTo>
                  <a:pt x="4" y="17"/>
                </a:lnTo>
                <a:lnTo>
                  <a:pt x="9" y="8"/>
                </a:lnTo>
                <a:lnTo>
                  <a:pt x="7" y="8"/>
                </a:lnTo>
                <a:lnTo>
                  <a:pt x="7" y="0"/>
                </a:lnTo>
              </a:path>
            </a:pathLst>
          </a:custGeom>
          <a:noFill/>
          <a:ln w="12700">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1640" name="Line 151"/>
          <p:cNvSpPr>
            <a:spLocks noChangeShapeType="1"/>
          </p:cNvSpPr>
          <p:nvPr/>
        </p:nvSpPr>
        <p:spPr bwMode="auto">
          <a:xfrm flipV="1">
            <a:off x="2568575" y="4294188"/>
            <a:ext cx="1588" cy="436562"/>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1641" name="Line 152"/>
          <p:cNvSpPr>
            <a:spLocks noChangeShapeType="1"/>
          </p:cNvSpPr>
          <p:nvPr/>
        </p:nvSpPr>
        <p:spPr bwMode="auto">
          <a:xfrm flipV="1">
            <a:off x="2633663" y="2360613"/>
            <a:ext cx="1587" cy="2382837"/>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1642" name="Line 153"/>
          <p:cNvSpPr>
            <a:spLocks noChangeShapeType="1"/>
          </p:cNvSpPr>
          <p:nvPr/>
        </p:nvSpPr>
        <p:spPr bwMode="auto">
          <a:xfrm flipH="1">
            <a:off x="2555875" y="2355850"/>
            <a:ext cx="65088" cy="1588"/>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1643" name="Line 154"/>
          <p:cNvSpPr>
            <a:spLocks noChangeShapeType="1"/>
          </p:cNvSpPr>
          <p:nvPr/>
        </p:nvSpPr>
        <p:spPr bwMode="auto">
          <a:xfrm flipH="1">
            <a:off x="3697288" y="3951288"/>
            <a:ext cx="817562" cy="1587"/>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1644" name="Line 155"/>
          <p:cNvSpPr>
            <a:spLocks noChangeShapeType="1"/>
          </p:cNvSpPr>
          <p:nvPr/>
        </p:nvSpPr>
        <p:spPr bwMode="auto">
          <a:xfrm flipH="1">
            <a:off x="3733800" y="3333750"/>
            <a:ext cx="785813" cy="1588"/>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1645" name="Line 156"/>
          <p:cNvSpPr>
            <a:spLocks noChangeShapeType="1"/>
          </p:cNvSpPr>
          <p:nvPr/>
        </p:nvSpPr>
        <p:spPr bwMode="auto">
          <a:xfrm flipH="1">
            <a:off x="3708400" y="2706688"/>
            <a:ext cx="806450" cy="1587"/>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1646" name="Line 157"/>
          <p:cNvSpPr>
            <a:spLocks noChangeShapeType="1"/>
          </p:cNvSpPr>
          <p:nvPr/>
        </p:nvSpPr>
        <p:spPr bwMode="auto">
          <a:xfrm flipH="1">
            <a:off x="3594100" y="4576763"/>
            <a:ext cx="1292225" cy="1587"/>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1647" name="Line 158"/>
          <p:cNvSpPr>
            <a:spLocks noChangeShapeType="1"/>
          </p:cNvSpPr>
          <p:nvPr/>
        </p:nvSpPr>
        <p:spPr bwMode="auto">
          <a:xfrm>
            <a:off x="4579938" y="4243388"/>
            <a:ext cx="192087" cy="1587"/>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1648" name="Line 159"/>
          <p:cNvSpPr>
            <a:spLocks noChangeShapeType="1"/>
          </p:cNvSpPr>
          <p:nvPr/>
        </p:nvSpPr>
        <p:spPr bwMode="auto">
          <a:xfrm>
            <a:off x="4579938" y="3667125"/>
            <a:ext cx="192087" cy="1588"/>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1649" name="Line 160"/>
          <p:cNvSpPr>
            <a:spLocks noChangeShapeType="1"/>
          </p:cNvSpPr>
          <p:nvPr/>
        </p:nvSpPr>
        <p:spPr bwMode="auto">
          <a:xfrm>
            <a:off x="4579938" y="3616325"/>
            <a:ext cx="192087" cy="1588"/>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1650" name="Line 161"/>
          <p:cNvSpPr>
            <a:spLocks noChangeShapeType="1"/>
          </p:cNvSpPr>
          <p:nvPr/>
        </p:nvSpPr>
        <p:spPr bwMode="auto">
          <a:xfrm>
            <a:off x="4579938" y="3052763"/>
            <a:ext cx="192087" cy="1587"/>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1651" name="Line 162"/>
          <p:cNvSpPr>
            <a:spLocks noChangeShapeType="1"/>
          </p:cNvSpPr>
          <p:nvPr/>
        </p:nvSpPr>
        <p:spPr bwMode="auto">
          <a:xfrm>
            <a:off x="4579938" y="2424113"/>
            <a:ext cx="192087" cy="1587"/>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1652" name="Line 163"/>
          <p:cNvSpPr>
            <a:spLocks noChangeShapeType="1"/>
          </p:cNvSpPr>
          <p:nvPr/>
        </p:nvSpPr>
        <p:spPr bwMode="auto">
          <a:xfrm>
            <a:off x="4579938" y="2360613"/>
            <a:ext cx="192087" cy="1587"/>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1653" name="Line 164"/>
          <p:cNvSpPr>
            <a:spLocks noChangeShapeType="1"/>
          </p:cNvSpPr>
          <p:nvPr/>
        </p:nvSpPr>
        <p:spPr bwMode="auto">
          <a:xfrm>
            <a:off x="4579938" y="2987675"/>
            <a:ext cx="192087" cy="1588"/>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1654" name="Line 165"/>
          <p:cNvSpPr>
            <a:spLocks noChangeShapeType="1"/>
          </p:cNvSpPr>
          <p:nvPr/>
        </p:nvSpPr>
        <p:spPr bwMode="auto">
          <a:xfrm flipV="1">
            <a:off x="4886325" y="4460875"/>
            <a:ext cx="1588" cy="115888"/>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1655" name="Line 166"/>
          <p:cNvSpPr>
            <a:spLocks noChangeShapeType="1"/>
          </p:cNvSpPr>
          <p:nvPr/>
        </p:nvSpPr>
        <p:spPr bwMode="auto">
          <a:xfrm flipV="1">
            <a:off x="4579938" y="3667125"/>
            <a:ext cx="1587" cy="576263"/>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1656" name="Line 167"/>
          <p:cNvSpPr>
            <a:spLocks noChangeShapeType="1"/>
          </p:cNvSpPr>
          <p:nvPr/>
        </p:nvSpPr>
        <p:spPr bwMode="auto">
          <a:xfrm flipV="1">
            <a:off x="4579938" y="3052763"/>
            <a:ext cx="1587" cy="563562"/>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1657" name="Line 168"/>
          <p:cNvSpPr>
            <a:spLocks noChangeShapeType="1"/>
          </p:cNvSpPr>
          <p:nvPr/>
        </p:nvSpPr>
        <p:spPr bwMode="auto">
          <a:xfrm flipV="1">
            <a:off x="4579938" y="2424113"/>
            <a:ext cx="1587" cy="563562"/>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1658" name="Line 169"/>
          <p:cNvSpPr>
            <a:spLocks noChangeShapeType="1"/>
          </p:cNvSpPr>
          <p:nvPr/>
        </p:nvSpPr>
        <p:spPr bwMode="auto">
          <a:xfrm>
            <a:off x="4514850" y="4294188"/>
            <a:ext cx="257175" cy="1587"/>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1659" name="Line 170"/>
          <p:cNvSpPr>
            <a:spLocks noChangeShapeType="1"/>
          </p:cNvSpPr>
          <p:nvPr/>
        </p:nvSpPr>
        <p:spPr bwMode="auto">
          <a:xfrm>
            <a:off x="4514850" y="2078038"/>
            <a:ext cx="1588" cy="221615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1660" name="Line 171"/>
          <p:cNvSpPr>
            <a:spLocks noChangeShapeType="1"/>
          </p:cNvSpPr>
          <p:nvPr/>
        </p:nvSpPr>
        <p:spPr bwMode="auto">
          <a:xfrm>
            <a:off x="4579938" y="2078038"/>
            <a:ext cx="1587" cy="282575"/>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1661" name="Line 172"/>
          <p:cNvSpPr>
            <a:spLocks noChangeShapeType="1"/>
          </p:cNvSpPr>
          <p:nvPr/>
        </p:nvSpPr>
        <p:spPr bwMode="auto">
          <a:xfrm flipV="1">
            <a:off x="4016375" y="2578100"/>
            <a:ext cx="1588" cy="128588"/>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1662" name="Line 173"/>
          <p:cNvSpPr>
            <a:spLocks noChangeShapeType="1"/>
          </p:cNvSpPr>
          <p:nvPr/>
        </p:nvSpPr>
        <p:spPr bwMode="auto">
          <a:xfrm flipV="1">
            <a:off x="4016375" y="3833813"/>
            <a:ext cx="1588" cy="12700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1663" name="Line 174"/>
          <p:cNvSpPr>
            <a:spLocks noChangeShapeType="1"/>
          </p:cNvSpPr>
          <p:nvPr/>
        </p:nvSpPr>
        <p:spPr bwMode="auto">
          <a:xfrm>
            <a:off x="3695700" y="3616325"/>
            <a:ext cx="192088" cy="1588"/>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1664" name="Line 175"/>
          <p:cNvSpPr>
            <a:spLocks noChangeShapeType="1"/>
          </p:cNvSpPr>
          <p:nvPr/>
        </p:nvSpPr>
        <p:spPr bwMode="auto">
          <a:xfrm>
            <a:off x="3695700" y="3667125"/>
            <a:ext cx="192088" cy="1588"/>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1665" name="Line 176"/>
          <p:cNvSpPr>
            <a:spLocks noChangeShapeType="1"/>
          </p:cNvSpPr>
          <p:nvPr/>
        </p:nvSpPr>
        <p:spPr bwMode="auto">
          <a:xfrm flipV="1">
            <a:off x="4016375" y="3205163"/>
            <a:ext cx="1588" cy="128587"/>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1666" name="Line 177"/>
          <p:cNvSpPr>
            <a:spLocks noChangeShapeType="1"/>
          </p:cNvSpPr>
          <p:nvPr/>
        </p:nvSpPr>
        <p:spPr bwMode="auto">
          <a:xfrm>
            <a:off x="3695700" y="2987675"/>
            <a:ext cx="192088" cy="1588"/>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1667" name="Line 178"/>
          <p:cNvSpPr>
            <a:spLocks noChangeShapeType="1"/>
          </p:cNvSpPr>
          <p:nvPr/>
        </p:nvSpPr>
        <p:spPr bwMode="auto">
          <a:xfrm>
            <a:off x="3695700" y="3052763"/>
            <a:ext cx="192088" cy="1587"/>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1668" name="Line 179"/>
          <p:cNvSpPr>
            <a:spLocks noChangeShapeType="1"/>
          </p:cNvSpPr>
          <p:nvPr/>
        </p:nvSpPr>
        <p:spPr bwMode="auto">
          <a:xfrm>
            <a:off x="3695700" y="4243388"/>
            <a:ext cx="192088" cy="1587"/>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1669" name="Line 180"/>
          <p:cNvSpPr>
            <a:spLocks noChangeShapeType="1"/>
          </p:cNvSpPr>
          <p:nvPr/>
        </p:nvSpPr>
        <p:spPr bwMode="auto">
          <a:xfrm flipV="1">
            <a:off x="4016375" y="4460875"/>
            <a:ext cx="1588" cy="115888"/>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1670" name="Line 181"/>
          <p:cNvSpPr>
            <a:spLocks noChangeShapeType="1"/>
          </p:cNvSpPr>
          <p:nvPr/>
        </p:nvSpPr>
        <p:spPr bwMode="auto">
          <a:xfrm flipV="1">
            <a:off x="3695700" y="3667125"/>
            <a:ext cx="1588" cy="576263"/>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1671" name="Line 182"/>
          <p:cNvSpPr>
            <a:spLocks noChangeShapeType="1"/>
          </p:cNvSpPr>
          <p:nvPr/>
        </p:nvSpPr>
        <p:spPr bwMode="auto">
          <a:xfrm flipV="1">
            <a:off x="3695700" y="3052763"/>
            <a:ext cx="1588" cy="563562"/>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1672" name="Line 183"/>
          <p:cNvSpPr>
            <a:spLocks noChangeShapeType="1"/>
          </p:cNvSpPr>
          <p:nvPr/>
        </p:nvSpPr>
        <p:spPr bwMode="auto">
          <a:xfrm>
            <a:off x="3632200" y="4294188"/>
            <a:ext cx="255588" cy="1587"/>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1673" name="Line 184"/>
          <p:cNvSpPr>
            <a:spLocks noChangeShapeType="1"/>
          </p:cNvSpPr>
          <p:nvPr/>
        </p:nvSpPr>
        <p:spPr bwMode="auto">
          <a:xfrm>
            <a:off x="3632200" y="2078038"/>
            <a:ext cx="1588" cy="221615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1674" name="Line 185"/>
          <p:cNvSpPr>
            <a:spLocks noChangeShapeType="1"/>
          </p:cNvSpPr>
          <p:nvPr/>
        </p:nvSpPr>
        <p:spPr bwMode="auto">
          <a:xfrm>
            <a:off x="3695700" y="2360613"/>
            <a:ext cx="192088" cy="1587"/>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1675" name="Line 186"/>
          <p:cNvSpPr>
            <a:spLocks noChangeShapeType="1"/>
          </p:cNvSpPr>
          <p:nvPr/>
        </p:nvSpPr>
        <p:spPr bwMode="auto">
          <a:xfrm flipV="1">
            <a:off x="3695700" y="2424113"/>
            <a:ext cx="1588" cy="563562"/>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1676" name="Line 187"/>
          <p:cNvSpPr>
            <a:spLocks noChangeShapeType="1"/>
          </p:cNvSpPr>
          <p:nvPr/>
        </p:nvSpPr>
        <p:spPr bwMode="auto">
          <a:xfrm>
            <a:off x="3695700" y="2424113"/>
            <a:ext cx="192088" cy="1587"/>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1677" name="Line 188"/>
          <p:cNvSpPr>
            <a:spLocks noChangeShapeType="1"/>
          </p:cNvSpPr>
          <p:nvPr/>
        </p:nvSpPr>
        <p:spPr bwMode="auto">
          <a:xfrm flipH="1">
            <a:off x="3695700" y="2078038"/>
            <a:ext cx="819150" cy="1587"/>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1678" name="Line 189"/>
          <p:cNvSpPr>
            <a:spLocks noChangeShapeType="1"/>
          </p:cNvSpPr>
          <p:nvPr/>
        </p:nvSpPr>
        <p:spPr bwMode="auto">
          <a:xfrm>
            <a:off x="3695700" y="2078038"/>
            <a:ext cx="1588" cy="282575"/>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1679" name="Freeform 190"/>
          <p:cNvSpPr>
            <a:spLocks/>
          </p:cNvSpPr>
          <p:nvPr/>
        </p:nvSpPr>
        <p:spPr bwMode="auto">
          <a:xfrm>
            <a:off x="4003675" y="2681288"/>
            <a:ext cx="25400" cy="25400"/>
          </a:xfrm>
          <a:custGeom>
            <a:avLst/>
            <a:gdLst>
              <a:gd name="T0" fmla="*/ 20161247 w 16"/>
              <a:gd name="T1" fmla="*/ 20161247 h 16"/>
              <a:gd name="T2" fmla="*/ 20161247 w 16"/>
              <a:gd name="T3" fmla="*/ 0 h 16"/>
              <a:gd name="T4" fmla="*/ 0 w 16"/>
              <a:gd name="T5" fmla="*/ 0 h 16"/>
              <a:gd name="T6" fmla="*/ 0 w 16"/>
              <a:gd name="T7" fmla="*/ 20161247 h 16"/>
              <a:gd name="T8" fmla="*/ 0 w 16"/>
              <a:gd name="T9" fmla="*/ 40322493 h 16"/>
              <a:gd name="T10" fmla="*/ 20161247 w 16"/>
              <a:gd name="T11" fmla="*/ 40322493 h 16"/>
              <a:gd name="T12" fmla="*/ 40322493 w 16"/>
              <a:gd name="T13" fmla="*/ 40322493 h 16"/>
              <a:gd name="T14" fmla="*/ 40322493 w 16"/>
              <a:gd name="T15" fmla="*/ 20161247 h 16"/>
              <a:gd name="T16" fmla="*/ 40322493 w 16"/>
              <a:gd name="T17" fmla="*/ 0 h 16"/>
              <a:gd name="T18" fmla="*/ 20161247 w 16"/>
              <a:gd name="T19" fmla="*/ 0 h 16"/>
              <a:gd name="T20" fmla="*/ 20161247 w 16"/>
              <a:gd name="T21" fmla="*/ 20161247 h 1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6"/>
              <a:gd name="T34" fmla="*/ 0 h 16"/>
              <a:gd name="T35" fmla="*/ 16 w 16"/>
              <a:gd name="T36" fmla="*/ 16 h 1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6" h="16">
                <a:moveTo>
                  <a:pt x="8" y="8"/>
                </a:moveTo>
                <a:lnTo>
                  <a:pt x="8" y="0"/>
                </a:lnTo>
                <a:lnTo>
                  <a:pt x="0" y="0"/>
                </a:lnTo>
                <a:lnTo>
                  <a:pt x="0" y="8"/>
                </a:lnTo>
                <a:lnTo>
                  <a:pt x="0" y="16"/>
                </a:lnTo>
                <a:lnTo>
                  <a:pt x="8" y="16"/>
                </a:lnTo>
                <a:lnTo>
                  <a:pt x="16" y="16"/>
                </a:lnTo>
                <a:lnTo>
                  <a:pt x="16" y="8"/>
                </a:lnTo>
                <a:lnTo>
                  <a:pt x="16" y="0"/>
                </a:lnTo>
                <a:lnTo>
                  <a:pt x="8" y="0"/>
                </a:lnTo>
                <a:lnTo>
                  <a:pt x="8" y="8"/>
                </a:lnTo>
                <a:close/>
              </a:path>
            </a:pathLst>
          </a:custGeom>
          <a:solidFill>
            <a:srgbClr val="00FFFF"/>
          </a:solidFill>
          <a:ln w="0">
            <a:solidFill>
              <a:srgbClr val="00FFFF"/>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1680" name="Freeform 191"/>
          <p:cNvSpPr>
            <a:spLocks/>
          </p:cNvSpPr>
          <p:nvPr/>
        </p:nvSpPr>
        <p:spPr bwMode="auto">
          <a:xfrm>
            <a:off x="3990975" y="2681288"/>
            <a:ext cx="38100" cy="38100"/>
          </a:xfrm>
          <a:custGeom>
            <a:avLst/>
            <a:gdLst>
              <a:gd name="T0" fmla="*/ 322579997 w 3"/>
              <a:gd name="T1" fmla="*/ 0 h 3"/>
              <a:gd name="T2" fmla="*/ 161289998 w 3"/>
              <a:gd name="T3" fmla="*/ 161289998 h 3"/>
              <a:gd name="T4" fmla="*/ 0 w 3"/>
              <a:gd name="T5" fmla="*/ 322579997 h 3"/>
              <a:gd name="T6" fmla="*/ 161289998 w 3"/>
              <a:gd name="T7" fmla="*/ 322579997 h 3"/>
              <a:gd name="T8" fmla="*/ 322579997 w 3"/>
              <a:gd name="T9" fmla="*/ 483870045 h 3"/>
              <a:gd name="T10" fmla="*/ 322579997 w 3"/>
              <a:gd name="T11" fmla="*/ 322579997 h 3"/>
              <a:gd name="T12" fmla="*/ 483870045 w 3"/>
              <a:gd name="T13" fmla="*/ 322579997 h 3"/>
              <a:gd name="T14" fmla="*/ 322579997 w 3"/>
              <a:gd name="T15" fmla="*/ 161289998 h 3"/>
              <a:gd name="T16" fmla="*/ 322579997 w 3"/>
              <a:gd name="T17" fmla="*/ 0 h 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
              <a:gd name="T28" fmla="*/ 0 h 3"/>
              <a:gd name="T29" fmla="*/ 3 w 3"/>
              <a:gd name="T30" fmla="*/ 3 h 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 h="3">
                <a:moveTo>
                  <a:pt x="2" y="0"/>
                </a:moveTo>
                <a:lnTo>
                  <a:pt x="1" y="1"/>
                </a:lnTo>
                <a:lnTo>
                  <a:pt x="0" y="2"/>
                </a:lnTo>
                <a:lnTo>
                  <a:pt x="1" y="2"/>
                </a:lnTo>
                <a:lnTo>
                  <a:pt x="2" y="3"/>
                </a:lnTo>
                <a:lnTo>
                  <a:pt x="2" y="2"/>
                </a:lnTo>
                <a:lnTo>
                  <a:pt x="3" y="2"/>
                </a:lnTo>
                <a:lnTo>
                  <a:pt x="2" y="1"/>
                </a:lnTo>
                <a:lnTo>
                  <a:pt x="2" y="0"/>
                </a:lnTo>
              </a:path>
            </a:pathLst>
          </a:custGeom>
          <a:noFill/>
          <a:ln w="127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1681" name="Freeform 192"/>
          <p:cNvSpPr>
            <a:spLocks/>
          </p:cNvSpPr>
          <p:nvPr/>
        </p:nvSpPr>
        <p:spPr bwMode="auto">
          <a:xfrm>
            <a:off x="4003675" y="3308350"/>
            <a:ext cx="25400" cy="25400"/>
          </a:xfrm>
          <a:custGeom>
            <a:avLst/>
            <a:gdLst>
              <a:gd name="T0" fmla="*/ 20161247 w 16"/>
              <a:gd name="T1" fmla="*/ 20161247 h 16"/>
              <a:gd name="T2" fmla="*/ 20161247 w 16"/>
              <a:gd name="T3" fmla="*/ 0 h 16"/>
              <a:gd name="T4" fmla="*/ 0 w 16"/>
              <a:gd name="T5" fmla="*/ 0 h 16"/>
              <a:gd name="T6" fmla="*/ 0 w 16"/>
              <a:gd name="T7" fmla="*/ 20161247 h 16"/>
              <a:gd name="T8" fmla="*/ 0 w 16"/>
              <a:gd name="T9" fmla="*/ 40322493 h 16"/>
              <a:gd name="T10" fmla="*/ 20161247 w 16"/>
              <a:gd name="T11" fmla="*/ 40322493 h 16"/>
              <a:gd name="T12" fmla="*/ 40322493 w 16"/>
              <a:gd name="T13" fmla="*/ 40322493 h 16"/>
              <a:gd name="T14" fmla="*/ 40322493 w 16"/>
              <a:gd name="T15" fmla="*/ 20161247 h 16"/>
              <a:gd name="T16" fmla="*/ 40322493 w 16"/>
              <a:gd name="T17" fmla="*/ 0 h 16"/>
              <a:gd name="T18" fmla="*/ 20161247 w 16"/>
              <a:gd name="T19" fmla="*/ 0 h 16"/>
              <a:gd name="T20" fmla="*/ 20161247 w 16"/>
              <a:gd name="T21" fmla="*/ 20161247 h 1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6"/>
              <a:gd name="T34" fmla="*/ 0 h 16"/>
              <a:gd name="T35" fmla="*/ 16 w 16"/>
              <a:gd name="T36" fmla="*/ 16 h 1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6" h="16">
                <a:moveTo>
                  <a:pt x="8" y="8"/>
                </a:moveTo>
                <a:lnTo>
                  <a:pt x="8" y="0"/>
                </a:lnTo>
                <a:lnTo>
                  <a:pt x="0" y="0"/>
                </a:lnTo>
                <a:lnTo>
                  <a:pt x="0" y="8"/>
                </a:lnTo>
                <a:lnTo>
                  <a:pt x="0" y="16"/>
                </a:lnTo>
                <a:lnTo>
                  <a:pt x="8" y="16"/>
                </a:lnTo>
                <a:lnTo>
                  <a:pt x="16" y="16"/>
                </a:lnTo>
                <a:lnTo>
                  <a:pt x="16" y="8"/>
                </a:lnTo>
                <a:lnTo>
                  <a:pt x="16" y="0"/>
                </a:lnTo>
                <a:lnTo>
                  <a:pt x="8" y="0"/>
                </a:lnTo>
                <a:lnTo>
                  <a:pt x="8" y="8"/>
                </a:lnTo>
                <a:close/>
              </a:path>
            </a:pathLst>
          </a:custGeom>
          <a:solidFill>
            <a:srgbClr val="00FFFF"/>
          </a:solidFill>
          <a:ln w="0">
            <a:solidFill>
              <a:srgbClr val="00FFFF"/>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1682" name="Freeform 193"/>
          <p:cNvSpPr>
            <a:spLocks/>
          </p:cNvSpPr>
          <p:nvPr/>
        </p:nvSpPr>
        <p:spPr bwMode="auto">
          <a:xfrm>
            <a:off x="3990975" y="3308350"/>
            <a:ext cx="38100" cy="38100"/>
          </a:xfrm>
          <a:custGeom>
            <a:avLst/>
            <a:gdLst>
              <a:gd name="T0" fmla="*/ 322579997 w 3"/>
              <a:gd name="T1" fmla="*/ 0 h 3"/>
              <a:gd name="T2" fmla="*/ 161289998 w 3"/>
              <a:gd name="T3" fmla="*/ 161289998 h 3"/>
              <a:gd name="T4" fmla="*/ 0 w 3"/>
              <a:gd name="T5" fmla="*/ 322579997 h 3"/>
              <a:gd name="T6" fmla="*/ 161289998 w 3"/>
              <a:gd name="T7" fmla="*/ 322579997 h 3"/>
              <a:gd name="T8" fmla="*/ 322579997 w 3"/>
              <a:gd name="T9" fmla="*/ 483870045 h 3"/>
              <a:gd name="T10" fmla="*/ 322579997 w 3"/>
              <a:gd name="T11" fmla="*/ 322579997 h 3"/>
              <a:gd name="T12" fmla="*/ 483870045 w 3"/>
              <a:gd name="T13" fmla="*/ 322579997 h 3"/>
              <a:gd name="T14" fmla="*/ 322579997 w 3"/>
              <a:gd name="T15" fmla="*/ 161289998 h 3"/>
              <a:gd name="T16" fmla="*/ 322579997 w 3"/>
              <a:gd name="T17" fmla="*/ 0 h 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
              <a:gd name="T28" fmla="*/ 0 h 3"/>
              <a:gd name="T29" fmla="*/ 3 w 3"/>
              <a:gd name="T30" fmla="*/ 3 h 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 h="3">
                <a:moveTo>
                  <a:pt x="2" y="0"/>
                </a:moveTo>
                <a:lnTo>
                  <a:pt x="1" y="1"/>
                </a:lnTo>
                <a:lnTo>
                  <a:pt x="0" y="2"/>
                </a:lnTo>
                <a:lnTo>
                  <a:pt x="1" y="2"/>
                </a:lnTo>
                <a:lnTo>
                  <a:pt x="2" y="3"/>
                </a:lnTo>
                <a:lnTo>
                  <a:pt x="2" y="2"/>
                </a:lnTo>
                <a:lnTo>
                  <a:pt x="3" y="2"/>
                </a:lnTo>
                <a:lnTo>
                  <a:pt x="2" y="1"/>
                </a:lnTo>
                <a:lnTo>
                  <a:pt x="2" y="0"/>
                </a:lnTo>
              </a:path>
            </a:pathLst>
          </a:custGeom>
          <a:noFill/>
          <a:ln w="127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1683" name="Freeform 194"/>
          <p:cNvSpPr>
            <a:spLocks/>
          </p:cNvSpPr>
          <p:nvPr/>
        </p:nvSpPr>
        <p:spPr bwMode="auto">
          <a:xfrm>
            <a:off x="4003675" y="3935413"/>
            <a:ext cx="25400" cy="25400"/>
          </a:xfrm>
          <a:custGeom>
            <a:avLst/>
            <a:gdLst>
              <a:gd name="T0" fmla="*/ 20161247 w 16"/>
              <a:gd name="T1" fmla="*/ 20161247 h 16"/>
              <a:gd name="T2" fmla="*/ 20161247 w 16"/>
              <a:gd name="T3" fmla="*/ 0 h 16"/>
              <a:gd name="T4" fmla="*/ 0 w 16"/>
              <a:gd name="T5" fmla="*/ 0 h 16"/>
              <a:gd name="T6" fmla="*/ 0 w 16"/>
              <a:gd name="T7" fmla="*/ 20161247 h 16"/>
              <a:gd name="T8" fmla="*/ 0 w 16"/>
              <a:gd name="T9" fmla="*/ 40322493 h 16"/>
              <a:gd name="T10" fmla="*/ 20161247 w 16"/>
              <a:gd name="T11" fmla="*/ 40322493 h 16"/>
              <a:gd name="T12" fmla="*/ 40322493 w 16"/>
              <a:gd name="T13" fmla="*/ 40322493 h 16"/>
              <a:gd name="T14" fmla="*/ 40322493 w 16"/>
              <a:gd name="T15" fmla="*/ 20161247 h 16"/>
              <a:gd name="T16" fmla="*/ 40322493 w 16"/>
              <a:gd name="T17" fmla="*/ 0 h 16"/>
              <a:gd name="T18" fmla="*/ 20161247 w 16"/>
              <a:gd name="T19" fmla="*/ 0 h 16"/>
              <a:gd name="T20" fmla="*/ 20161247 w 16"/>
              <a:gd name="T21" fmla="*/ 20161247 h 1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6"/>
              <a:gd name="T34" fmla="*/ 0 h 16"/>
              <a:gd name="T35" fmla="*/ 16 w 16"/>
              <a:gd name="T36" fmla="*/ 16 h 1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6" h="16">
                <a:moveTo>
                  <a:pt x="8" y="8"/>
                </a:moveTo>
                <a:lnTo>
                  <a:pt x="8" y="0"/>
                </a:lnTo>
                <a:lnTo>
                  <a:pt x="0" y="0"/>
                </a:lnTo>
                <a:lnTo>
                  <a:pt x="0" y="8"/>
                </a:lnTo>
                <a:lnTo>
                  <a:pt x="0" y="16"/>
                </a:lnTo>
                <a:lnTo>
                  <a:pt x="8" y="16"/>
                </a:lnTo>
                <a:lnTo>
                  <a:pt x="16" y="16"/>
                </a:lnTo>
                <a:lnTo>
                  <a:pt x="16" y="8"/>
                </a:lnTo>
                <a:lnTo>
                  <a:pt x="16" y="0"/>
                </a:lnTo>
                <a:lnTo>
                  <a:pt x="8" y="0"/>
                </a:lnTo>
                <a:lnTo>
                  <a:pt x="8" y="8"/>
                </a:lnTo>
                <a:close/>
              </a:path>
            </a:pathLst>
          </a:custGeom>
          <a:solidFill>
            <a:srgbClr val="00FFFF"/>
          </a:solidFill>
          <a:ln w="0">
            <a:solidFill>
              <a:srgbClr val="00FFFF"/>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1684" name="Freeform 195"/>
          <p:cNvSpPr>
            <a:spLocks/>
          </p:cNvSpPr>
          <p:nvPr/>
        </p:nvSpPr>
        <p:spPr bwMode="auto">
          <a:xfrm>
            <a:off x="3990975" y="3935413"/>
            <a:ext cx="38100" cy="39687"/>
          </a:xfrm>
          <a:custGeom>
            <a:avLst/>
            <a:gdLst>
              <a:gd name="T0" fmla="*/ 322579997 w 3"/>
              <a:gd name="T1" fmla="*/ 0 h 3"/>
              <a:gd name="T2" fmla="*/ 161289998 w 3"/>
              <a:gd name="T3" fmla="*/ 175006437 h 3"/>
              <a:gd name="T4" fmla="*/ 0 w 3"/>
              <a:gd name="T5" fmla="*/ 350012874 h 3"/>
              <a:gd name="T6" fmla="*/ 161289998 w 3"/>
              <a:gd name="T7" fmla="*/ 350012874 h 3"/>
              <a:gd name="T8" fmla="*/ 322579997 w 3"/>
              <a:gd name="T9" fmla="*/ 525019363 h 3"/>
              <a:gd name="T10" fmla="*/ 322579997 w 3"/>
              <a:gd name="T11" fmla="*/ 350012874 h 3"/>
              <a:gd name="T12" fmla="*/ 483870045 w 3"/>
              <a:gd name="T13" fmla="*/ 350012874 h 3"/>
              <a:gd name="T14" fmla="*/ 322579997 w 3"/>
              <a:gd name="T15" fmla="*/ 175006437 h 3"/>
              <a:gd name="T16" fmla="*/ 322579997 w 3"/>
              <a:gd name="T17" fmla="*/ 0 h 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
              <a:gd name="T28" fmla="*/ 0 h 3"/>
              <a:gd name="T29" fmla="*/ 3 w 3"/>
              <a:gd name="T30" fmla="*/ 3 h 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 h="3">
                <a:moveTo>
                  <a:pt x="2" y="0"/>
                </a:moveTo>
                <a:lnTo>
                  <a:pt x="1" y="1"/>
                </a:lnTo>
                <a:lnTo>
                  <a:pt x="0" y="2"/>
                </a:lnTo>
                <a:lnTo>
                  <a:pt x="1" y="2"/>
                </a:lnTo>
                <a:lnTo>
                  <a:pt x="2" y="3"/>
                </a:lnTo>
                <a:lnTo>
                  <a:pt x="2" y="2"/>
                </a:lnTo>
                <a:lnTo>
                  <a:pt x="3" y="2"/>
                </a:lnTo>
                <a:lnTo>
                  <a:pt x="2" y="1"/>
                </a:lnTo>
                <a:lnTo>
                  <a:pt x="2" y="0"/>
                </a:lnTo>
              </a:path>
            </a:pathLst>
          </a:custGeom>
          <a:noFill/>
          <a:ln w="127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1685" name="Freeform 196"/>
          <p:cNvSpPr>
            <a:spLocks/>
          </p:cNvSpPr>
          <p:nvPr/>
        </p:nvSpPr>
        <p:spPr bwMode="auto">
          <a:xfrm>
            <a:off x="4003675" y="4564063"/>
            <a:ext cx="25400" cy="25400"/>
          </a:xfrm>
          <a:custGeom>
            <a:avLst/>
            <a:gdLst>
              <a:gd name="T0" fmla="*/ 20161247 w 16"/>
              <a:gd name="T1" fmla="*/ 20161247 h 16"/>
              <a:gd name="T2" fmla="*/ 20161247 w 16"/>
              <a:gd name="T3" fmla="*/ 0 h 16"/>
              <a:gd name="T4" fmla="*/ 0 w 16"/>
              <a:gd name="T5" fmla="*/ 0 h 16"/>
              <a:gd name="T6" fmla="*/ 0 w 16"/>
              <a:gd name="T7" fmla="*/ 20161247 h 16"/>
              <a:gd name="T8" fmla="*/ 0 w 16"/>
              <a:gd name="T9" fmla="*/ 40322493 h 16"/>
              <a:gd name="T10" fmla="*/ 20161247 w 16"/>
              <a:gd name="T11" fmla="*/ 40322493 h 16"/>
              <a:gd name="T12" fmla="*/ 40322493 w 16"/>
              <a:gd name="T13" fmla="*/ 40322493 h 16"/>
              <a:gd name="T14" fmla="*/ 40322493 w 16"/>
              <a:gd name="T15" fmla="*/ 20161247 h 16"/>
              <a:gd name="T16" fmla="*/ 40322493 w 16"/>
              <a:gd name="T17" fmla="*/ 0 h 16"/>
              <a:gd name="T18" fmla="*/ 20161247 w 16"/>
              <a:gd name="T19" fmla="*/ 0 h 16"/>
              <a:gd name="T20" fmla="*/ 20161247 w 16"/>
              <a:gd name="T21" fmla="*/ 20161247 h 1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6"/>
              <a:gd name="T34" fmla="*/ 0 h 16"/>
              <a:gd name="T35" fmla="*/ 16 w 16"/>
              <a:gd name="T36" fmla="*/ 16 h 1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6" h="16">
                <a:moveTo>
                  <a:pt x="8" y="8"/>
                </a:moveTo>
                <a:lnTo>
                  <a:pt x="8" y="0"/>
                </a:lnTo>
                <a:lnTo>
                  <a:pt x="0" y="0"/>
                </a:lnTo>
                <a:lnTo>
                  <a:pt x="0" y="8"/>
                </a:lnTo>
                <a:lnTo>
                  <a:pt x="0" y="16"/>
                </a:lnTo>
                <a:lnTo>
                  <a:pt x="8" y="16"/>
                </a:lnTo>
                <a:lnTo>
                  <a:pt x="16" y="16"/>
                </a:lnTo>
                <a:lnTo>
                  <a:pt x="16" y="8"/>
                </a:lnTo>
                <a:lnTo>
                  <a:pt x="16" y="0"/>
                </a:lnTo>
                <a:lnTo>
                  <a:pt x="8" y="0"/>
                </a:lnTo>
                <a:lnTo>
                  <a:pt x="8" y="8"/>
                </a:lnTo>
                <a:close/>
              </a:path>
            </a:pathLst>
          </a:custGeom>
          <a:solidFill>
            <a:srgbClr val="00FFFF"/>
          </a:solidFill>
          <a:ln w="0">
            <a:solidFill>
              <a:srgbClr val="00FFFF"/>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1686" name="Freeform 197"/>
          <p:cNvSpPr>
            <a:spLocks/>
          </p:cNvSpPr>
          <p:nvPr/>
        </p:nvSpPr>
        <p:spPr bwMode="auto">
          <a:xfrm>
            <a:off x="3990975" y="4564063"/>
            <a:ext cx="38100" cy="38100"/>
          </a:xfrm>
          <a:custGeom>
            <a:avLst/>
            <a:gdLst>
              <a:gd name="T0" fmla="*/ 322579997 w 3"/>
              <a:gd name="T1" fmla="*/ 0 h 3"/>
              <a:gd name="T2" fmla="*/ 161289998 w 3"/>
              <a:gd name="T3" fmla="*/ 161289998 h 3"/>
              <a:gd name="T4" fmla="*/ 0 w 3"/>
              <a:gd name="T5" fmla="*/ 322579997 h 3"/>
              <a:gd name="T6" fmla="*/ 161289998 w 3"/>
              <a:gd name="T7" fmla="*/ 322579997 h 3"/>
              <a:gd name="T8" fmla="*/ 322579997 w 3"/>
              <a:gd name="T9" fmla="*/ 483870045 h 3"/>
              <a:gd name="T10" fmla="*/ 322579997 w 3"/>
              <a:gd name="T11" fmla="*/ 322579997 h 3"/>
              <a:gd name="T12" fmla="*/ 483870045 w 3"/>
              <a:gd name="T13" fmla="*/ 322579997 h 3"/>
              <a:gd name="T14" fmla="*/ 322579997 w 3"/>
              <a:gd name="T15" fmla="*/ 161289998 h 3"/>
              <a:gd name="T16" fmla="*/ 322579997 w 3"/>
              <a:gd name="T17" fmla="*/ 0 h 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
              <a:gd name="T28" fmla="*/ 0 h 3"/>
              <a:gd name="T29" fmla="*/ 3 w 3"/>
              <a:gd name="T30" fmla="*/ 3 h 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 h="3">
                <a:moveTo>
                  <a:pt x="2" y="0"/>
                </a:moveTo>
                <a:lnTo>
                  <a:pt x="1" y="1"/>
                </a:lnTo>
                <a:lnTo>
                  <a:pt x="0" y="2"/>
                </a:lnTo>
                <a:lnTo>
                  <a:pt x="1" y="2"/>
                </a:lnTo>
                <a:lnTo>
                  <a:pt x="2" y="3"/>
                </a:lnTo>
                <a:lnTo>
                  <a:pt x="2" y="2"/>
                </a:lnTo>
                <a:lnTo>
                  <a:pt x="3" y="2"/>
                </a:lnTo>
                <a:lnTo>
                  <a:pt x="2" y="1"/>
                </a:lnTo>
                <a:lnTo>
                  <a:pt x="2" y="0"/>
                </a:lnTo>
              </a:path>
            </a:pathLst>
          </a:custGeom>
          <a:noFill/>
          <a:ln w="127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1687" name="Rectangle 198"/>
          <p:cNvSpPr>
            <a:spLocks noChangeArrowheads="1"/>
          </p:cNvSpPr>
          <p:nvPr/>
        </p:nvSpPr>
        <p:spPr bwMode="auto">
          <a:xfrm>
            <a:off x="4772025" y="2193925"/>
            <a:ext cx="242888" cy="384175"/>
          </a:xfrm>
          <a:prstGeom prst="rect">
            <a:avLst/>
          </a:prstGeom>
          <a:noFill/>
          <a:ln w="12700">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Corbel" panose="020B0503020204020204" pitchFamily="34" charset="0"/>
            </a:endParaRPr>
          </a:p>
        </p:txBody>
      </p:sp>
      <p:sp>
        <p:nvSpPr>
          <p:cNvPr id="21688" name="Rectangle 199"/>
          <p:cNvSpPr>
            <a:spLocks noChangeArrowheads="1"/>
          </p:cNvSpPr>
          <p:nvPr/>
        </p:nvSpPr>
        <p:spPr bwMode="auto">
          <a:xfrm>
            <a:off x="4772025" y="3449638"/>
            <a:ext cx="242888" cy="384175"/>
          </a:xfrm>
          <a:prstGeom prst="rect">
            <a:avLst/>
          </a:prstGeom>
          <a:noFill/>
          <a:ln w="12700">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Corbel" panose="020B0503020204020204" pitchFamily="34" charset="0"/>
            </a:endParaRPr>
          </a:p>
        </p:txBody>
      </p:sp>
      <p:sp>
        <p:nvSpPr>
          <p:cNvPr id="21689" name="Rectangle 200"/>
          <p:cNvSpPr>
            <a:spLocks noChangeArrowheads="1"/>
          </p:cNvSpPr>
          <p:nvPr/>
        </p:nvSpPr>
        <p:spPr bwMode="auto">
          <a:xfrm>
            <a:off x="4772025" y="2820988"/>
            <a:ext cx="242888" cy="384175"/>
          </a:xfrm>
          <a:prstGeom prst="rect">
            <a:avLst/>
          </a:prstGeom>
          <a:noFill/>
          <a:ln w="12700">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Corbel" panose="020B0503020204020204" pitchFamily="34" charset="0"/>
            </a:endParaRPr>
          </a:p>
        </p:txBody>
      </p:sp>
      <p:sp>
        <p:nvSpPr>
          <p:cNvPr id="21690" name="Rectangle 201"/>
          <p:cNvSpPr>
            <a:spLocks noChangeArrowheads="1"/>
          </p:cNvSpPr>
          <p:nvPr/>
        </p:nvSpPr>
        <p:spPr bwMode="auto">
          <a:xfrm>
            <a:off x="4772025" y="4076700"/>
            <a:ext cx="242888" cy="384175"/>
          </a:xfrm>
          <a:prstGeom prst="rect">
            <a:avLst/>
          </a:prstGeom>
          <a:noFill/>
          <a:ln w="12700">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Corbel" panose="020B0503020204020204" pitchFamily="34" charset="0"/>
            </a:endParaRPr>
          </a:p>
        </p:txBody>
      </p:sp>
      <p:sp>
        <p:nvSpPr>
          <p:cNvPr id="21691" name="Rectangle 202"/>
          <p:cNvSpPr>
            <a:spLocks noChangeArrowheads="1"/>
          </p:cNvSpPr>
          <p:nvPr/>
        </p:nvSpPr>
        <p:spPr bwMode="auto">
          <a:xfrm>
            <a:off x="3887788" y="3449638"/>
            <a:ext cx="257175" cy="384175"/>
          </a:xfrm>
          <a:prstGeom prst="rect">
            <a:avLst/>
          </a:prstGeom>
          <a:noFill/>
          <a:ln w="12700">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Corbel" panose="020B0503020204020204" pitchFamily="34" charset="0"/>
            </a:endParaRPr>
          </a:p>
        </p:txBody>
      </p:sp>
      <p:sp>
        <p:nvSpPr>
          <p:cNvPr id="21692" name="Rectangle 203"/>
          <p:cNvSpPr>
            <a:spLocks noChangeArrowheads="1"/>
          </p:cNvSpPr>
          <p:nvPr/>
        </p:nvSpPr>
        <p:spPr bwMode="auto">
          <a:xfrm>
            <a:off x="3887788" y="2820988"/>
            <a:ext cx="257175" cy="384175"/>
          </a:xfrm>
          <a:prstGeom prst="rect">
            <a:avLst/>
          </a:prstGeom>
          <a:noFill/>
          <a:ln w="12700">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Corbel" panose="020B0503020204020204" pitchFamily="34" charset="0"/>
            </a:endParaRPr>
          </a:p>
        </p:txBody>
      </p:sp>
      <p:sp>
        <p:nvSpPr>
          <p:cNvPr id="21693" name="Rectangle 204"/>
          <p:cNvSpPr>
            <a:spLocks noChangeArrowheads="1"/>
          </p:cNvSpPr>
          <p:nvPr/>
        </p:nvSpPr>
        <p:spPr bwMode="auto">
          <a:xfrm>
            <a:off x="3887788" y="4076700"/>
            <a:ext cx="257175" cy="384175"/>
          </a:xfrm>
          <a:prstGeom prst="rect">
            <a:avLst/>
          </a:prstGeom>
          <a:noFill/>
          <a:ln w="12700">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Corbel" panose="020B0503020204020204" pitchFamily="34" charset="0"/>
            </a:endParaRPr>
          </a:p>
        </p:txBody>
      </p:sp>
      <p:sp>
        <p:nvSpPr>
          <p:cNvPr id="21694" name="Rectangle 205"/>
          <p:cNvSpPr>
            <a:spLocks noChangeArrowheads="1"/>
          </p:cNvSpPr>
          <p:nvPr/>
        </p:nvSpPr>
        <p:spPr bwMode="auto">
          <a:xfrm>
            <a:off x="3887788" y="2193925"/>
            <a:ext cx="257175" cy="384175"/>
          </a:xfrm>
          <a:prstGeom prst="rect">
            <a:avLst/>
          </a:prstGeom>
          <a:noFill/>
          <a:ln w="12700">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Corbel" panose="020B0503020204020204" pitchFamily="34" charset="0"/>
            </a:endParaRPr>
          </a:p>
        </p:txBody>
      </p:sp>
      <p:sp>
        <p:nvSpPr>
          <p:cNvPr id="21695" name="Freeform 206"/>
          <p:cNvSpPr>
            <a:spLocks/>
          </p:cNvSpPr>
          <p:nvPr/>
        </p:nvSpPr>
        <p:spPr bwMode="auto">
          <a:xfrm>
            <a:off x="5014913" y="2335213"/>
            <a:ext cx="217487" cy="101600"/>
          </a:xfrm>
          <a:custGeom>
            <a:avLst/>
            <a:gdLst>
              <a:gd name="T0" fmla="*/ 2147483647 w 17"/>
              <a:gd name="T1" fmla="*/ 322579945 h 8"/>
              <a:gd name="T2" fmla="*/ 1473026396 w 17"/>
              <a:gd name="T3" fmla="*/ 322579945 h 8"/>
              <a:gd name="T4" fmla="*/ 1473026396 w 17"/>
              <a:gd name="T5" fmla="*/ 0 h 8"/>
              <a:gd name="T6" fmla="*/ 0 w 17"/>
              <a:gd name="T7" fmla="*/ 645159891 h 8"/>
              <a:gd name="T8" fmla="*/ 1473026396 w 17"/>
              <a:gd name="T9" fmla="*/ 1290319782 h 8"/>
              <a:gd name="T10" fmla="*/ 1473026396 w 17"/>
              <a:gd name="T11" fmla="*/ 967739935 h 8"/>
              <a:gd name="T12" fmla="*/ 2147483647 w 17"/>
              <a:gd name="T13" fmla="*/ 967739935 h 8"/>
              <a:gd name="T14" fmla="*/ 0 60000 65536"/>
              <a:gd name="T15" fmla="*/ 0 60000 65536"/>
              <a:gd name="T16" fmla="*/ 0 60000 65536"/>
              <a:gd name="T17" fmla="*/ 0 60000 65536"/>
              <a:gd name="T18" fmla="*/ 0 60000 65536"/>
              <a:gd name="T19" fmla="*/ 0 60000 65536"/>
              <a:gd name="T20" fmla="*/ 0 60000 65536"/>
              <a:gd name="T21" fmla="*/ 0 w 17"/>
              <a:gd name="T22" fmla="*/ 0 h 8"/>
              <a:gd name="T23" fmla="*/ 17 w 17"/>
              <a:gd name="T24" fmla="*/ 8 h 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 h="8">
                <a:moveTo>
                  <a:pt x="17" y="2"/>
                </a:moveTo>
                <a:lnTo>
                  <a:pt x="9" y="2"/>
                </a:lnTo>
                <a:lnTo>
                  <a:pt x="9" y="0"/>
                </a:lnTo>
                <a:lnTo>
                  <a:pt x="0" y="4"/>
                </a:lnTo>
                <a:lnTo>
                  <a:pt x="9" y="8"/>
                </a:lnTo>
                <a:lnTo>
                  <a:pt x="9" y="6"/>
                </a:lnTo>
                <a:lnTo>
                  <a:pt x="17" y="6"/>
                </a:lnTo>
              </a:path>
            </a:pathLst>
          </a:custGeom>
          <a:noFill/>
          <a:ln w="12700">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1696" name="Freeform 207"/>
          <p:cNvSpPr>
            <a:spLocks/>
          </p:cNvSpPr>
          <p:nvPr/>
        </p:nvSpPr>
        <p:spPr bwMode="auto">
          <a:xfrm>
            <a:off x="5014913" y="2962275"/>
            <a:ext cx="217487" cy="103188"/>
          </a:xfrm>
          <a:custGeom>
            <a:avLst/>
            <a:gdLst>
              <a:gd name="T0" fmla="*/ 2147483647 w 17"/>
              <a:gd name="T1" fmla="*/ 332742547 h 8"/>
              <a:gd name="T2" fmla="*/ 1473026396 w 17"/>
              <a:gd name="T3" fmla="*/ 332742547 h 8"/>
              <a:gd name="T4" fmla="*/ 1473026396 w 17"/>
              <a:gd name="T5" fmla="*/ 0 h 8"/>
              <a:gd name="T6" fmla="*/ 0 w 17"/>
              <a:gd name="T7" fmla="*/ 665485093 h 8"/>
              <a:gd name="T8" fmla="*/ 1473026396 w 17"/>
              <a:gd name="T9" fmla="*/ 1330970186 h 8"/>
              <a:gd name="T10" fmla="*/ 1473026396 w 17"/>
              <a:gd name="T11" fmla="*/ 998227741 h 8"/>
              <a:gd name="T12" fmla="*/ 2147483647 w 17"/>
              <a:gd name="T13" fmla="*/ 998227741 h 8"/>
              <a:gd name="T14" fmla="*/ 0 60000 65536"/>
              <a:gd name="T15" fmla="*/ 0 60000 65536"/>
              <a:gd name="T16" fmla="*/ 0 60000 65536"/>
              <a:gd name="T17" fmla="*/ 0 60000 65536"/>
              <a:gd name="T18" fmla="*/ 0 60000 65536"/>
              <a:gd name="T19" fmla="*/ 0 60000 65536"/>
              <a:gd name="T20" fmla="*/ 0 60000 65536"/>
              <a:gd name="T21" fmla="*/ 0 w 17"/>
              <a:gd name="T22" fmla="*/ 0 h 8"/>
              <a:gd name="T23" fmla="*/ 17 w 17"/>
              <a:gd name="T24" fmla="*/ 8 h 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 h="8">
                <a:moveTo>
                  <a:pt x="17" y="2"/>
                </a:moveTo>
                <a:lnTo>
                  <a:pt x="9" y="2"/>
                </a:lnTo>
                <a:lnTo>
                  <a:pt x="9" y="0"/>
                </a:lnTo>
                <a:lnTo>
                  <a:pt x="0" y="4"/>
                </a:lnTo>
                <a:lnTo>
                  <a:pt x="9" y="8"/>
                </a:lnTo>
                <a:lnTo>
                  <a:pt x="9" y="6"/>
                </a:lnTo>
                <a:lnTo>
                  <a:pt x="17" y="6"/>
                </a:lnTo>
              </a:path>
            </a:pathLst>
          </a:custGeom>
          <a:noFill/>
          <a:ln w="12700">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1697" name="Freeform 208"/>
          <p:cNvSpPr>
            <a:spLocks/>
          </p:cNvSpPr>
          <p:nvPr/>
        </p:nvSpPr>
        <p:spPr bwMode="auto">
          <a:xfrm>
            <a:off x="5014913" y="3589338"/>
            <a:ext cx="217487" cy="115887"/>
          </a:xfrm>
          <a:custGeom>
            <a:avLst/>
            <a:gdLst>
              <a:gd name="T0" fmla="*/ 2147483647 w 17"/>
              <a:gd name="T1" fmla="*/ 331604172 h 9"/>
              <a:gd name="T2" fmla="*/ 1473026396 w 17"/>
              <a:gd name="T3" fmla="*/ 331604172 h 9"/>
              <a:gd name="T4" fmla="*/ 1473026396 w 17"/>
              <a:gd name="T5" fmla="*/ 0 h 9"/>
              <a:gd name="T6" fmla="*/ 0 w 17"/>
              <a:gd name="T7" fmla="*/ 663195468 h 9"/>
              <a:gd name="T8" fmla="*/ 1473026396 w 17"/>
              <a:gd name="T9" fmla="*/ 1492199411 h 9"/>
              <a:gd name="T10" fmla="*/ 1473026396 w 17"/>
              <a:gd name="T11" fmla="*/ 994799741 h 9"/>
              <a:gd name="T12" fmla="*/ 2147483647 w 17"/>
              <a:gd name="T13" fmla="*/ 994799741 h 9"/>
              <a:gd name="T14" fmla="*/ 0 60000 65536"/>
              <a:gd name="T15" fmla="*/ 0 60000 65536"/>
              <a:gd name="T16" fmla="*/ 0 60000 65536"/>
              <a:gd name="T17" fmla="*/ 0 60000 65536"/>
              <a:gd name="T18" fmla="*/ 0 60000 65536"/>
              <a:gd name="T19" fmla="*/ 0 60000 65536"/>
              <a:gd name="T20" fmla="*/ 0 60000 65536"/>
              <a:gd name="T21" fmla="*/ 0 w 17"/>
              <a:gd name="T22" fmla="*/ 0 h 9"/>
              <a:gd name="T23" fmla="*/ 17 w 17"/>
              <a:gd name="T24" fmla="*/ 9 h 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 h="9">
                <a:moveTo>
                  <a:pt x="17" y="2"/>
                </a:moveTo>
                <a:lnTo>
                  <a:pt x="9" y="2"/>
                </a:lnTo>
                <a:lnTo>
                  <a:pt x="9" y="0"/>
                </a:lnTo>
                <a:lnTo>
                  <a:pt x="0" y="4"/>
                </a:lnTo>
                <a:lnTo>
                  <a:pt x="9" y="9"/>
                </a:lnTo>
                <a:lnTo>
                  <a:pt x="9" y="6"/>
                </a:lnTo>
                <a:lnTo>
                  <a:pt x="17" y="6"/>
                </a:lnTo>
              </a:path>
            </a:pathLst>
          </a:custGeom>
          <a:noFill/>
          <a:ln w="12700">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1698" name="Freeform 209"/>
          <p:cNvSpPr>
            <a:spLocks/>
          </p:cNvSpPr>
          <p:nvPr/>
        </p:nvSpPr>
        <p:spPr bwMode="auto">
          <a:xfrm>
            <a:off x="5014913" y="4217988"/>
            <a:ext cx="217487" cy="114300"/>
          </a:xfrm>
          <a:custGeom>
            <a:avLst/>
            <a:gdLst>
              <a:gd name="T0" fmla="*/ 2147483647 w 17"/>
              <a:gd name="T1" fmla="*/ 322579962 h 9"/>
              <a:gd name="T2" fmla="*/ 1473026396 w 17"/>
              <a:gd name="T3" fmla="*/ 322579962 h 9"/>
              <a:gd name="T4" fmla="*/ 1473026396 w 17"/>
              <a:gd name="T5" fmla="*/ 0 h 9"/>
              <a:gd name="T6" fmla="*/ 0 w 17"/>
              <a:gd name="T7" fmla="*/ 645159925 h 9"/>
              <a:gd name="T8" fmla="*/ 1473026396 w 17"/>
              <a:gd name="T9" fmla="*/ 1451609782 h 9"/>
              <a:gd name="T10" fmla="*/ 1473026396 w 17"/>
              <a:gd name="T11" fmla="*/ 967739987 h 9"/>
              <a:gd name="T12" fmla="*/ 2147483647 w 17"/>
              <a:gd name="T13" fmla="*/ 967739987 h 9"/>
              <a:gd name="T14" fmla="*/ 0 60000 65536"/>
              <a:gd name="T15" fmla="*/ 0 60000 65536"/>
              <a:gd name="T16" fmla="*/ 0 60000 65536"/>
              <a:gd name="T17" fmla="*/ 0 60000 65536"/>
              <a:gd name="T18" fmla="*/ 0 60000 65536"/>
              <a:gd name="T19" fmla="*/ 0 60000 65536"/>
              <a:gd name="T20" fmla="*/ 0 60000 65536"/>
              <a:gd name="T21" fmla="*/ 0 w 17"/>
              <a:gd name="T22" fmla="*/ 0 h 9"/>
              <a:gd name="T23" fmla="*/ 17 w 17"/>
              <a:gd name="T24" fmla="*/ 9 h 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 h="9">
                <a:moveTo>
                  <a:pt x="17" y="2"/>
                </a:moveTo>
                <a:lnTo>
                  <a:pt x="9" y="2"/>
                </a:lnTo>
                <a:lnTo>
                  <a:pt x="9" y="0"/>
                </a:lnTo>
                <a:lnTo>
                  <a:pt x="0" y="4"/>
                </a:lnTo>
                <a:lnTo>
                  <a:pt x="9" y="9"/>
                </a:lnTo>
                <a:lnTo>
                  <a:pt x="9" y="6"/>
                </a:lnTo>
                <a:lnTo>
                  <a:pt x="17" y="6"/>
                </a:lnTo>
              </a:path>
            </a:pathLst>
          </a:custGeom>
          <a:noFill/>
          <a:ln w="12700">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1699" name="Line 210"/>
          <p:cNvSpPr>
            <a:spLocks noChangeShapeType="1"/>
          </p:cNvSpPr>
          <p:nvPr/>
        </p:nvSpPr>
        <p:spPr bwMode="auto">
          <a:xfrm flipV="1">
            <a:off x="5232400" y="2411413"/>
            <a:ext cx="1588" cy="576262"/>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1700" name="Line 211"/>
          <p:cNvSpPr>
            <a:spLocks noChangeShapeType="1"/>
          </p:cNvSpPr>
          <p:nvPr/>
        </p:nvSpPr>
        <p:spPr bwMode="auto">
          <a:xfrm flipV="1">
            <a:off x="5232400" y="3040063"/>
            <a:ext cx="1588" cy="576262"/>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1701" name="Line 212"/>
          <p:cNvSpPr>
            <a:spLocks noChangeShapeType="1"/>
          </p:cNvSpPr>
          <p:nvPr/>
        </p:nvSpPr>
        <p:spPr bwMode="auto">
          <a:xfrm flipV="1">
            <a:off x="5232400" y="3667125"/>
            <a:ext cx="1588" cy="576263"/>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1702" name="Freeform 213"/>
          <p:cNvSpPr>
            <a:spLocks/>
          </p:cNvSpPr>
          <p:nvPr/>
        </p:nvSpPr>
        <p:spPr bwMode="auto">
          <a:xfrm>
            <a:off x="5207000" y="4733925"/>
            <a:ext cx="120650" cy="217488"/>
          </a:xfrm>
          <a:custGeom>
            <a:avLst/>
            <a:gdLst>
              <a:gd name="T0" fmla="*/ 359416302 w 9"/>
              <a:gd name="T1" fmla="*/ 0 h 17"/>
              <a:gd name="T2" fmla="*/ 359416302 w 9"/>
              <a:gd name="T3" fmla="*/ 1309367126 h 17"/>
              <a:gd name="T4" fmla="*/ 0 w 9"/>
              <a:gd name="T5" fmla="*/ 1309367126 h 17"/>
              <a:gd name="T6" fmla="*/ 718832605 w 9"/>
              <a:gd name="T7" fmla="*/ 2147483647 h 17"/>
              <a:gd name="T8" fmla="*/ 1617380011 w 9"/>
              <a:gd name="T9" fmla="*/ 1309367126 h 17"/>
              <a:gd name="T10" fmla="*/ 1257963814 w 9"/>
              <a:gd name="T11" fmla="*/ 1309367126 h 17"/>
              <a:gd name="T12" fmla="*/ 1257963814 w 9"/>
              <a:gd name="T13" fmla="*/ 0 h 17"/>
              <a:gd name="T14" fmla="*/ 0 60000 65536"/>
              <a:gd name="T15" fmla="*/ 0 60000 65536"/>
              <a:gd name="T16" fmla="*/ 0 60000 65536"/>
              <a:gd name="T17" fmla="*/ 0 60000 65536"/>
              <a:gd name="T18" fmla="*/ 0 60000 65536"/>
              <a:gd name="T19" fmla="*/ 0 60000 65536"/>
              <a:gd name="T20" fmla="*/ 0 60000 65536"/>
              <a:gd name="T21" fmla="*/ 0 w 9"/>
              <a:gd name="T22" fmla="*/ 0 h 17"/>
              <a:gd name="T23" fmla="*/ 9 w 9"/>
              <a:gd name="T24" fmla="*/ 17 h 1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 h="17">
                <a:moveTo>
                  <a:pt x="2" y="0"/>
                </a:moveTo>
                <a:lnTo>
                  <a:pt x="2" y="8"/>
                </a:lnTo>
                <a:lnTo>
                  <a:pt x="0" y="8"/>
                </a:lnTo>
                <a:lnTo>
                  <a:pt x="4" y="17"/>
                </a:lnTo>
                <a:lnTo>
                  <a:pt x="9" y="8"/>
                </a:lnTo>
                <a:lnTo>
                  <a:pt x="7" y="8"/>
                </a:lnTo>
                <a:lnTo>
                  <a:pt x="7" y="0"/>
                </a:lnTo>
              </a:path>
            </a:pathLst>
          </a:custGeom>
          <a:noFill/>
          <a:ln w="12700">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1703" name="Line 214"/>
          <p:cNvSpPr>
            <a:spLocks noChangeShapeType="1"/>
          </p:cNvSpPr>
          <p:nvPr/>
        </p:nvSpPr>
        <p:spPr bwMode="auto">
          <a:xfrm flipV="1">
            <a:off x="5232400" y="4294188"/>
            <a:ext cx="1588" cy="436562"/>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1704" name="Line 215"/>
          <p:cNvSpPr>
            <a:spLocks noChangeShapeType="1"/>
          </p:cNvSpPr>
          <p:nvPr/>
        </p:nvSpPr>
        <p:spPr bwMode="auto">
          <a:xfrm flipV="1">
            <a:off x="5297488" y="2360613"/>
            <a:ext cx="1587" cy="2395537"/>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1705" name="Line 216"/>
          <p:cNvSpPr>
            <a:spLocks noChangeShapeType="1"/>
          </p:cNvSpPr>
          <p:nvPr/>
        </p:nvSpPr>
        <p:spPr bwMode="auto">
          <a:xfrm flipH="1">
            <a:off x="5224463" y="2355850"/>
            <a:ext cx="65087" cy="1588"/>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1706" name="Freeform 217"/>
          <p:cNvSpPr>
            <a:spLocks/>
          </p:cNvSpPr>
          <p:nvPr/>
        </p:nvSpPr>
        <p:spPr bwMode="auto">
          <a:xfrm>
            <a:off x="4130675" y="2335213"/>
            <a:ext cx="219075" cy="101600"/>
          </a:xfrm>
          <a:custGeom>
            <a:avLst/>
            <a:gdLst>
              <a:gd name="T0" fmla="*/ 2147483647 w 17"/>
              <a:gd name="T1" fmla="*/ 322579945 h 8"/>
              <a:gd name="T2" fmla="*/ 1494619589 w 17"/>
              <a:gd name="T3" fmla="*/ 322579945 h 8"/>
              <a:gd name="T4" fmla="*/ 1494619589 w 17"/>
              <a:gd name="T5" fmla="*/ 0 h 8"/>
              <a:gd name="T6" fmla="*/ 0 w 17"/>
              <a:gd name="T7" fmla="*/ 645159891 h 8"/>
              <a:gd name="T8" fmla="*/ 1494619589 w 17"/>
              <a:gd name="T9" fmla="*/ 1290319782 h 8"/>
              <a:gd name="T10" fmla="*/ 1494619589 w 17"/>
              <a:gd name="T11" fmla="*/ 967739935 h 8"/>
              <a:gd name="T12" fmla="*/ 2147483647 w 17"/>
              <a:gd name="T13" fmla="*/ 967739935 h 8"/>
              <a:gd name="T14" fmla="*/ 0 60000 65536"/>
              <a:gd name="T15" fmla="*/ 0 60000 65536"/>
              <a:gd name="T16" fmla="*/ 0 60000 65536"/>
              <a:gd name="T17" fmla="*/ 0 60000 65536"/>
              <a:gd name="T18" fmla="*/ 0 60000 65536"/>
              <a:gd name="T19" fmla="*/ 0 60000 65536"/>
              <a:gd name="T20" fmla="*/ 0 60000 65536"/>
              <a:gd name="T21" fmla="*/ 0 w 17"/>
              <a:gd name="T22" fmla="*/ 0 h 8"/>
              <a:gd name="T23" fmla="*/ 17 w 17"/>
              <a:gd name="T24" fmla="*/ 8 h 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 h="8">
                <a:moveTo>
                  <a:pt x="17" y="2"/>
                </a:moveTo>
                <a:lnTo>
                  <a:pt x="9" y="2"/>
                </a:lnTo>
                <a:lnTo>
                  <a:pt x="9" y="0"/>
                </a:lnTo>
                <a:lnTo>
                  <a:pt x="0" y="4"/>
                </a:lnTo>
                <a:lnTo>
                  <a:pt x="9" y="8"/>
                </a:lnTo>
                <a:lnTo>
                  <a:pt x="9" y="6"/>
                </a:lnTo>
                <a:lnTo>
                  <a:pt x="17" y="6"/>
                </a:lnTo>
              </a:path>
            </a:pathLst>
          </a:custGeom>
          <a:noFill/>
          <a:ln w="12700">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1707" name="Freeform 218"/>
          <p:cNvSpPr>
            <a:spLocks/>
          </p:cNvSpPr>
          <p:nvPr/>
        </p:nvSpPr>
        <p:spPr bwMode="auto">
          <a:xfrm>
            <a:off x="4130675" y="2962275"/>
            <a:ext cx="219075" cy="103188"/>
          </a:xfrm>
          <a:custGeom>
            <a:avLst/>
            <a:gdLst>
              <a:gd name="T0" fmla="*/ 2147483647 w 17"/>
              <a:gd name="T1" fmla="*/ 332742547 h 8"/>
              <a:gd name="T2" fmla="*/ 1494619589 w 17"/>
              <a:gd name="T3" fmla="*/ 332742547 h 8"/>
              <a:gd name="T4" fmla="*/ 1494619589 w 17"/>
              <a:gd name="T5" fmla="*/ 0 h 8"/>
              <a:gd name="T6" fmla="*/ 0 w 17"/>
              <a:gd name="T7" fmla="*/ 665485093 h 8"/>
              <a:gd name="T8" fmla="*/ 1494619589 w 17"/>
              <a:gd name="T9" fmla="*/ 1330970186 h 8"/>
              <a:gd name="T10" fmla="*/ 1494619589 w 17"/>
              <a:gd name="T11" fmla="*/ 998227741 h 8"/>
              <a:gd name="T12" fmla="*/ 2147483647 w 17"/>
              <a:gd name="T13" fmla="*/ 998227741 h 8"/>
              <a:gd name="T14" fmla="*/ 0 60000 65536"/>
              <a:gd name="T15" fmla="*/ 0 60000 65536"/>
              <a:gd name="T16" fmla="*/ 0 60000 65536"/>
              <a:gd name="T17" fmla="*/ 0 60000 65536"/>
              <a:gd name="T18" fmla="*/ 0 60000 65536"/>
              <a:gd name="T19" fmla="*/ 0 60000 65536"/>
              <a:gd name="T20" fmla="*/ 0 60000 65536"/>
              <a:gd name="T21" fmla="*/ 0 w 17"/>
              <a:gd name="T22" fmla="*/ 0 h 8"/>
              <a:gd name="T23" fmla="*/ 17 w 17"/>
              <a:gd name="T24" fmla="*/ 8 h 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 h="8">
                <a:moveTo>
                  <a:pt x="17" y="2"/>
                </a:moveTo>
                <a:lnTo>
                  <a:pt x="9" y="2"/>
                </a:lnTo>
                <a:lnTo>
                  <a:pt x="9" y="0"/>
                </a:lnTo>
                <a:lnTo>
                  <a:pt x="0" y="4"/>
                </a:lnTo>
                <a:lnTo>
                  <a:pt x="9" y="8"/>
                </a:lnTo>
                <a:lnTo>
                  <a:pt x="9" y="6"/>
                </a:lnTo>
                <a:lnTo>
                  <a:pt x="17" y="6"/>
                </a:lnTo>
              </a:path>
            </a:pathLst>
          </a:custGeom>
          <a:noFill/>
          <a:ln w="12700">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1708" name="Freeform 219"/>
          <p:cNvSpPr>
            <a:spLocks/>
          </p:cNvSpPr>
          <p:nvPr/>
        </p:nvSpPr>
        <p:spPr bwMode="auto">
          <a:xfrm>
            <a:off x="4130675" y="3589338"/>
            <a:ext cx="219075" cy="115887"/>
          </a:xfrm>
          <a:custGeom>
            <a:avLst/>
            <a:gdLst>
              <a:gd name="T0" fmla="*/ 2147483647 w 17"/>
              <a:gd name="T1" fmla="*/ 331604172 h 9"/>
              <a:gd name="T2" fmla="*/ 1494619589 w 17"/>
              <a:gd name="T3" fmla="*/ 331604172 h 9"/>
              <a:gd name="T4" fmla="*/ 1494619589 w 17"/>
              <a:gd name="T5" fmla="*/ 0 h 9"/>
              <a:gd name="T6" fmla="*/ 0 w 17"/>
              <a:gd name="T7" fmla="*/ 663195468 h 9"/>
              <a:gd name="T8" fmla="*/ 1494619589 w 17"/>
              <a:gd name="T9" fmla="*/ 1492199411 h 9"/>
              <a:gd name="T10" fmla="*/ 1494619589 w 17"/>
              <a:gd name="T11" fmla="*/ 994799741 h 9"/>
              <a:gd name="T12" fmla="*/ 2147483647 w 17"/>
              <a:gd name="T13" fmla="*/ 994799741 h 9"/>
              <a:gd name="T14" fmla="*/ 0 60000 65536"/>
              <a:gd name="T15" fmla="*/ 0 60000 65536"/>
              <a:gd name="T16" fmla="*/ 0 60000 65536"/>
              <a:gd name="T17" fmla="*/ 0 60000 65536"/>
              <a:gd name="T18" fmla="*/ 0 60000 65536"/>
              <a:gd name="T19" fmla="*/ 0 60000 65536"/>
              <a:gd name="T20" fmla="*/ 0 60000 65536"/>
              <a:gd name="T21" fmla="*/ 0 w 17"/>
              <a:gd name="T22" fmla="*/ 0 h 9"/>
              <a:gd name="T23" fmla="*/ 17 w 17"/>
              <a:gd name="T24" fmla="*/ 9 h 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 h="9">
                <a:moveTo>
                  <a:pt x="17" y="2"/>
                </a:moveTo>
                <a:lnTo>
                  <a:pt x="9" y="2"/>
                </a:lnTo>
                <a:lnTo>
                  <a:pt x="9" y="0"/>
                </a:lnTo>
                <a:lnTo>
                  <a:pt x="0" y="4"/>
                </a:lnTo>
                <a:lnTo>
                  <a:pt x="9" y="9"/>
                </a:lnTo>
                <a:lnTo>
                  <a:pt x="9" y="6"/>
                </a:lnTo>
                <a:lnTo>
                  <a:pt x="17" y="6"/>
                </a:lnTo>
              </a:path>
            </a:pathLst>
          </a:custGeom>
          <a:noFill/>
          <a:ln w="12700">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1709" name="Freeform 220"/>
          <p:cNvSpPr>
            <a:spLocks/>
          </p:cNvSpPr>
          <p:nvPr/>
        </p:nvSpPr>
        <p:spPr bwMode="auto">
          <a:xfrm>
            <a:off x="4130675" y="4217988"/>
            <a:ext cx="219075" cy="114300"/>
          </a:xfrm>
          <a:custGeom>
            <a:avLst/>
            <a:gdLst>
              <a:gd name="T0" fmla="*/ 2147483647 w 17"/>
              <a:gd name="T1" fmla="*/ 322579962 h 9"/>
              <a:gd name="T2" fmla="*/ 1494619589 w 17"/>
              <a:gd name="T3" fmla="*/ 322579962 h 9"/>
              <a:gd name="T4" fmla="*/ 1494619589 w 17"/>
              <a:gd name="T5" fmla="*/ 0 h 9"/>
              <a:gd name="T6" fmla="*/ 0 w 17"/>
              <a:gd name="T7" fmla="*/ 645159925 h 9"/>
              <a:gd name="T8" fmla="*/ 1494619589 w 17"/>
              <a:gd name="T9" fmla="*/ 1451609782 h 9"/>
              <a:gd name="T10" fmla="*/ 1494619589 w 17"/>
              <a:gd name="T11" fmla="*/ 967739987 h 9"/>
              <a:gd name="T12" fmla="*/ 2147483647 w 17"/>
              <a:gd name="T13" fmla="*/ 967739987 h 9"/>
              <a:gd name="T14" fmla="*/ 0 60000 65536"/>
              <a:gd name="T15" fmla="*/ 0 60000 65536"/>
              <a:gd name="T16" fmla="*/ 0 60000 65536"/>
              <a:gd name="T17" fmla="*/ 0 60000 65536"/>
              <a:gd name="T18" fmla="*/ 0 60000 65536"/>
              <a:gd name="T19" fmla="*/ 0 60000 65536"/>
              <a:gd name="T20" fmla="*/ 0 60000 65536"/>
              <a:gd name="T21" fmla="*/ 0 w 17"/>
              <a:gd name="T22" fmla="*/ 0 h 9"/>
              <a:gd name="T23" fmla="*/ 17 w 17"/>
              <a:gd name="T24" fmla="*/ 9 h 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 h="9">
                <a:moveTo>
                  <a:pt x="17" y="2"/>
                </a:moveTo>
                <a:lnTo>
                  <a:pt x="9" y="2"/>
                </a:lnTo>
                <a:lnTo>
                  <a:pt x="9" y="0"/>
                </a:lnTo>
                <a:lnTo>
                  <a:pt x="0" y="4"/>
                </a:lnTo>
                <a:lnTo>
                  <a:pt x="9" y="9"/>
                </a:lnTo>
                <a:lnTo>
                  <a:pt x="9" y="6"/>
                </a:lnTo>
                <a:lnTo>
                  <a:pt x="17" y="6"/>
                </a:lnTo>
              </a:path>
            </a:pathLst>
          </a:custGeom>
          <a:noFill/>
          <a:ln w="12700">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1710" name="Line 221"/>
          <p:cNvSpPr>
            <a:spLocks noChangeShapeType="1"/>
          </p:cNvSpPr>
          <p:nvPr/>
        </p:nvSpPr>
        <p:spPr bwMode="auto">
          <a:xfrm flipV="1">
            <a:off x="4349750" y="2411413"/>
            <a:ext cx="1588" cy="576262"/>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1711" name="Line 222"/>
          <p:cNvSpPr>
            <a:spLocks noChangeShapeType="1"/>
          </p:cNvSpPr>
          <p:nvPr/>
        </p:nvSpPr>
        <p:spPr bwMode="auto">
          <a:xfrm flipV="1">
            <a:off x="4349750" y="3040063"/>
            <a:ext cx="1588" cy="576262"/>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1712" name="Line 223"/>
          <p:cNvSpPr>
            <a:spLocks noChangeShapeType="1"/>
          </p:cNvSpPr>
          <p:nvPr/>
        </p:nvSpPr>
        <p:spPr bwMode="auto">
          <a:xfrm flipV="1">
            <a:off x="4349750" y="3667125"/>
            <a:ext cx="1588" cy="576263"/>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1713" name="Freeform 224"/>
          <p:cNvSpPr>
            <a:spLocks/>
          </p:cNvSpPr>
          <p:nvPr/>
        </p:nvSpPr>
        <p:spPr bwMode="auto">
          <a:xfrm>
            <a:off x="4321175" y="4733925"/>
            <a:ext cx="122238" cy="217488"/>
          </a:xfrm>
          <a:custGeom>
            <a:avLst/>
            <a:gdLst>
              <a:gd name="T0" fmla="*/ 368941398 w 9"/>
              <a:gd name="T1" fmla="*/ 0 h 17"/>
              <a:gd name="T2" fmla="*/ 368941398 w 9"/>
              <a:gd name="T3" fmla="*/ 1309367126 h 17"/>
              <a:gd name="T4" fmla="*/ 0 w 9"/>
              <a:gd name="T5" fmla="*/ 1309367126 h 17"/>
              <a:gd name="T6" fmla="*/ 922353653 w 9"/>
              <a:gd name="T7" fmla="*/ 2147483647 h 17"/>
              <a:gd name="T8" fmla="*/ 1660236237 w 9"/>
              <a:gd name="T9" fmla="*/ 1309367126 h 17"/>
              <a:gd name="T10" fmla="*/ 1291294945 w 9"/>
              <a:gd name="T11" fmla="*/ 1309367126 h 17"/>
              <a:gd name="T12" fmla="*/ 1291294945 w 9"/>
              <a:gd name="T13" fmla="*/ 0 h 17"/>
              <a:gd name="T14" fmla="*/ 0 60000 65536"/>
              <a:gd name="T15" fmla="*/ 0 60000 65536"/>
              <a:gd name="T16" fmla="*/ 0 60000 65536"/>
              <a:gd name="T17" fmla="*/ 0 60000 65536"/>
              <a:gd name="T18" fmla="*/ 0 60000 65536"/>
              <a:gd name="T19" fmla="*/ 0 60000 65536"/>
              <a:gd name="T20" fmla="*/ 0 60000 65536"/>
              <a:gd name="T21" fmla="*/ 0 w 9"/>
              <a:gd name="T22" fmla="*/ 0 h 17"/>
              <a:gd name="T23" fmla="*/ 9 w 9"/>
              <a:gd name="T24" fmla="*/ 17 h 1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 h="17">
                <a:moveTo>
                  <a:pt x="2" y="0"/>
                </a:moveTo>
                <a:lnTo>
                  <a:pt x="2" y="8"/>
                </a:lnTo>
                <a:lnTo>
                  <a:pt x="0" y="8"/>
                </a:lnTo>
                <a:lnTo>
                  <a:pt x="5" y="17"/>
                </a:lnTo>
                <a:lnTo>
                  <a:pt x="9" y="8"/>
                </a:lnTo>
                <a:lnTo>
                  <a:pt x="7" y="8"/>
                </a:lnTo>
                <a:lnTo>
                  <a:pt x="7" y="0"/>
                </a:lnTo>
              </a:path>
            </a:pathLst>
          </a:custGeom>
          <a:noFill/>
          <a:ln w="12700">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1714" name="Line 225"/>
          <p:cNvSpPr>
            <a:spLocks noChangeShapeType="1"/>
          </p:cNvSpPr>
          <p:nvPr/>
        </p:nvSpPr>
        <p:spPr bwMode="auto">
          <a:xfrm flipV="1">
            <a:off x="4349750" y="4294188"/>
            <a:ext cx="1588" cy="436562"/>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1715" name="Line 226"/>
          <p:cNvSpPr>
            <a:spLocks noChangeShapeType="1"/>
          </p:cNvSpPr>
          <p:nvPr/>
        </p:nvSpPr>
        <p:spPr bwMode="auto">
          <a:xfrm flipV="1">
            <a:off x="4413250" y="2360613"/>
            <a:ext cx="1588" cy="2395537"/>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1716" name="Line 227"/>
          <p:cNvSpPr>
            <a:spLocks noChangeShapeType="1"/>
          </p:cNvSpPr>
          <p:nvPr/>
        </p:nvSpPr>
        <p:spPr bwMode="auto">
          <a:xfrm flipH="1">
            <a:off x="4337050" y="2355850"/>
            <a:ext cx="76200" cy="1588"/>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1717" name="Line 228"/>
          <p:cNvSpPr>
            <a:spLocks noChangeShapeType="1"/>
          </p:cNvSpPr>
          <p:nvPr/>
        </p:nvSpPr>
        <p:spPr bwMode="auto">
          <a:xfrm flipH="1">
            <a:off x="2794000" y="2074863"/>
            <a:ext cx="846138" cy="1587"/>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1718" name="Freeform 229"/>
          <p:cNvSpPr>
            <a:spLocks/>
          </p:cNvSpPr>
          <p:nvPr/>
        </p:nvSpPr>
        <p:spPr bwMode="auto">
          <a:xfrm>
            <a:off x="3594100" y="2014538"/>
            <a:ext cx="985838" cy="63500"/>
          </a:xfrm>
          <a:custGeom>
            <a:avLst/>
            <a:gdLst>
              <a:gd name="T0" fmla="*/ 2147483647 w 77"/>
              <a:gd name="T1" fmla="*/ 806449891 h 5"/>
              <a:gd name="T2" fmla="*/ 2147483647 w 77"/>
              <a:gd name="T3" fmla="*/ 0 h 5"/>
              <a:gd name="T4" fmla="*/ 0 w 77"/>
              <a:gd name="T5" fmla="*/ 0 h 5"/>
              <a:gd name="T6" fmla="*/ 0 60000 65536"/>
              <a:gd name="T7" fmla="*/ 0 60000 65536"/>
              <a:gd name="T8" fmla="*/ 0 60000 65536"/>
              <a:gd name="T9" fmla="*/ 0 w 77"/>
              <a:gd name="T10" fmla="*/ 0 h 5"/>
              <a:gd name="T11" fmla="*/ 77 w 77"/>
              <a:gd name="T12" fmla="*/ 5 h 5"/>
            </a:gdLst>
            <a:ahLst/>
            <a:cxnLst>
              <a:cxn ang="T6">
                <a:pos x="T0" y="T1"/>
              </a:cxn>
              <a:cxn ang="T7">
                <a:pos x="T2" y="T3"/>
              </a:cxn>
              <a:cxn ang="T8">
                <a:pos x="T4" y="T5"/>
              </a:cxn>
            </a:cxnLst>
            <a:rect l="T9" t="T10" r="T11" b="T12"/>
            <a:pathLst>
              <a:path w="77" h="5">
                <a:moveTo>
                  <a:pt x="77" y="5"/>
                </a:moveTo>
                <a:lnTo>
                  <a:pt x="77" y="0"/>
                </a:lnTo>
                <a:lnTo>
                  <a:pt x="0" y="0"/>
                </a:lnTo>
              </a:path>
            </a:pathLst>
          </a:custGeom>
          <a:noFill/>
          <a:ln w="127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1719" name="Rectangle 230"/>
          <p:cNvSpPr>
            <a:spLocks noChangeArrowheads="1"/>
          </p:cNvSpPr>
          <p:nvPr/>
        </p:nvSpPr>
        <p:spPr bwMode="auto">
          <a:xfrm>
            <a:off x="609600" y="2603500"/>
            <a:ext cx="82550" cy="136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900">
                <a:solidFill>
                  <a:srgbClr val="000000"/>
                </a:solidFill>
                <a:latin typeface="Nimbus Roman No9 L"/>
              </a:rPr>
              <a:t>A</a:t>
            </a:r>
            <a:endParaRPr lang="en-US" altLang="en-US" sz="2400">
              <a:latin typeface="Corbel" panose="020B0503020204020204" pitchFamily="34" charset="0"/>
            </a:endParaRPr>
          </a:p>
        </p:txBody>
      </p:sp>
      <p:sp>
        <p:nvSpPr>
          <p:cNvPr id="21720" name="Rectangle 231"/>
          <p:cNvSpPr>
            <a:spLocks noChangeArrowheads="1"/>
          </p:cNvSpPr>
          <p:nvPr/>
        </p:nvSpPr>
        <p:spPr bwMode="auto">
          <a:xfrm>
            <a:off x="685800" y="2668588"/>
            <a:ext cx="76200" cy="920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600">
                <a:solidFill>
                  <a:srgbClr val="000000"/>
                </a:solidFill>
                <a:latin typeface="Nimbus Roman No9 L"/>
              </a:rPr>
              <a:t>20</a:t>
            </a:r>
            <a:endParaRPr lang="en-US" altLang="en-US" sz="2400">
              <a:latin typeface="Corbel" panose="020B0503020204020204" pitchFamily="34" charset="0"/>
            </a:endParaRPr>
          </a:p>
        </p:txBody>
      </p:sp>
      <p:sp>
        <p:nvSpPr>
          <p:cNvPr id="21721" name="Rectangle 232"/>
          <p:cNvSpPr>
            <a:spLocks noChangeArrowheads="1"/>
          </p:cNvSpPr>
          <p:nvPr/>
        </p:nvSpPr>
        <p:spPr bwMode="auto">
          <a:xfrm>
            <a:off x="2505075" y="5037138"/>
            <a:ext cx="82550" cy="136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900">
                <a:solidFill>
                  <a:srgbClr val="000000"/>
                </a:solidFill>
                <a:latin typeface="Nimbus Roman No9 L"/>
              </a:rPr>
              <a:t>D</a:t>
            </a:r>
            <a:endParaRPr lang="en-US" altLang="en-US" sz="2400">
              <a:latin typeface="Corbel" panose="020B0503020204020204" pitchFamily="34" charset="0"/>
            </a:endParaRPr>
          </a:p>
        </p:txBody>
      </p:sp>
      <p:sp>
        <p:nvSpPr>
          <p:cNvPr id="21722" name="Rectangle 233"/>
          <p:cNvSpPr>
            <a:spLocks noChangeArrowheads="1"/>
          </p:cNvSpPr>
          <p:nvPr/>
        </p:nvSpPr>
        <p:spPr bwMode="auto">
          <a:xfrm>
            <a:off x="2581275" y="5114925"/>
            <a:ext cx="177800" cy="920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600">
                <a:solidFill>
                  <a:srgbClr val="000000"/>
                </a:solidFill>
                <a:latin typeface="Nimbus Roman No9 L"/>
              </a:rPr>
              <a:t>31-24</a:t>
            </a:r>
            <a:endParaRPr lang="en-US" altLang="en-US" sz="2400">
              <a:latin typeface="Corbel" panose="020B0503020204020204" pitchFamily="34" charset="0"/>
            </a:endParaRPr>
          </a:p>
        </p:txBody>
      </p:sp>
      <p:sp>
        <p:nvSpPr>
          <p:cNvPr id="21723" name="Rectangle 234"/>
          <p:cNvSpPr>
            <a:spLocks noChangeArrowheads="1"/>
          </p:cNvSpPr>
          <p:nvPr/>
        </p:nvSpPr>
        <p:spPr bwMode="auto">
          <a:xfrm>
            <a:off x="5181600" y="5037138"/>
            <a:ext cx="82550" cy="136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900">
                <a:solidFill>
                  <a:srgbClr val="000000"/>
                </a:solidFill>
                <a:latin typeface="Nimbus Roman No9 L"/>
              </a:rPr>
              <a:t>D</a:t>
            </a:r>
            <a:endParaRPr lang="en-US" altLang="en-US" sz="2400">
              <a:latin typeface="Corbel" panose="020B0503020204020204" pitchFamily="34" charset="0"/>
            </a:endParaRPr>
          </a:p>
        </p:txBody>
      </p:sp>
      <p:sp>
        <p:nvSpPr>
          <p:cNvPr id="21724" name="Rectangle 235"/>
          <p:cNvSpPr>
            <a:spLocks noChangeArrowheads="1"/>
          </p:cNvSpPr>
          <p:nvPr/>
        </p:nvSpPr>
        <p:spPr bwMode="auto">
          <a:xfrm>
            <a:off x="5257800" y="5114925"/>
            <a:ext cx="101600" cy="920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600">
                <a:solidFill>
                  <a:srgbClr val="000000"/>
                </a:solidFill>
                <a:latin typeface="Nimbus Roman No9 L"/>
              </a:rPr>
              <a:t>7-0</a:t>
            </a:r>
            <a:endParaRPr lang="en-US" altLang="en-US" sz="2400">
              <a:latin typeface="Corbel" panose="020B0503020204020204" pitchFamily="34" charset="0"/>
            </a:endParaRPr>
          </a:p>
        </p:txBody>
      </p:sp>
      <p:sp>
        <p:nvSpPr>
          <p:cNvPr id="21725" name="Rectangle 236"/>
          <p:cNvSpPr>
            <a:spLocks noChangeArrowheads="1"/>
          </p:cNvSpPr>
          <p:nvPr/>
        </p:nvSpPr>
        <p:spPr bwMode="auto">
          <a:xfrm>
            <a:off x="3389313" y="5037138"/>
            <a:ext cx="82550" cy="136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900">
                <a:solidFill>
                  <a:srgbClr val="000000"/>
                </a:solidFill>
                <a:latin typeface="Nimbus Roman No9 L"/>
              </a:rPr>
              <a:t>D</a:t>
            </a:r>
            <a:endParaRPr lang="en-US" altLang="en-US" sz="2400">
              <a:latin typeface="Corbel" panose="020B0503020204020204" pitchFamily="34" charset="0"/>
            </a:endParaRPr>
          </a:p>
        </p:txBody>
      </p:sp>
      <p:sp>
        <p:nvSpPr>
          <p:cNvPr id="21726" name="Rectangle 237"/>
          <p:cNvSpPr>
            <a:spLocks noChangeArrowheads="1"/>
          </p:cNvSpPr>
          <p:nvPr/>
        </p:nvSpPr>
        <p:spPr bwMode="auto">
          <a:xfrm>
            <a:off x="3465513" y="5114925"/>
            <a:ext cx="177800" cy="920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600">
                <a:solidFill>
                  <a:srgbClr val="000000"/>
                </a:solidFill>
                <a:latin typeface="Nimbus Roman No9 L"/>
              </a:rPr>
              <a:t>23-16</a:t>
            </a:r>
            <a:endParaRPr lang="en-US" altLang="en-US" sz="2400">
              <a:latin typeface="Corbel" panose="020B0503020204020204" pitchFamily="34" charset="0"/>
            </a:endParaRPr>
          </a:p>
        </p:txBody>
      </p:sp>
      <p:sp>
        <p:nvSpPr>
          <p:cNvPr id="21727" name="Rectangle 238"/>
          <p:cNvSpPr>
            <a:spLocks noChangeArrowheads="1"/>
          </p:cNvSpPr>
          <p:nvPr/>
        </p:nvSpPr>
        <p:spPr bwMode="auto">
          <a:xfrm>
            <a:off x="4310063" y="5037138"/>
            <a:ext cx="82550" cy="136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900">
                <a:solidFill>
                  <a:srgbClr val="000000"/>
                </a:solidFill>
                <a:latin typeface="Nimbus Roman No9 L"/>
              </a:rPr>
              <a:t>D</a:t>
            </a:r>
            <a:endParaRPr lang="en-US" altLang="en-US" sz="2400">
              <a:latin typeface="Corbel" panose="020B0503020204020204" pitchFamily="34" charset="0"/>
            </a:endParaRPr>
          </a:p>
        </p:txBody>
      </p:sp>
      <p:sp>
        <p:nvSpPr>
          <p:cNvPr id="21728" name="Rectangle 239"/>
          <p:cNvSpPr>
            <a:spLocks noChangeArrowheads="1"/>
          </p:cNvSpPr>
          <p:nvPr/>
        </p:nvSpPr>
        <p:spPr bwMode="auto">
          <a:xfrm>
            <a:off x="4400550" y="5114925"/>
            <a:ext cx="139700" cy="920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600">
                <a:solidFill>
                  <a:srgbClr val="000000"/>
                </a:solidFill>
                <a:latin typeface="Nimbus Roman No9 L"/>
              </a:rPr>
              <a:t>15-8</a:t>
            </a:r>
            <a:endParaRPr lang="en-US" altLang="en-US" sz="2400">
              <a:latin typeface="Corbel" panose="020B0503020204020204" pitchFamily="34" charset="0"/>
            </a:endParaRPr>
          </a:p>
        </p:txBody>
      </p:sp>
      <p:sp>
        <p:nvSpPr>
          <p:cNvPr id="21729" name="Rectangle 240"/>
          <p:cNvSpPr>
            <a:spLocks noChangeArrowheads="1"/>
          </p:cNvSpPr>
          <p:nvPr/>
        </p:nvSpPr>
        <p:spPr bwMode="auto">
          <a:xfrm>
            <a:off x="1403350" y="4845050"/>
            <a:ext cx="171450" cy="136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900">
                <a:solidFill>
                  <a:srgbClr val="000000"/>
                </a:solidFill>
                <a:latin typeface="Nimbus Roman No9 L"/>
              </a:rPr>
              <a:t>512</a:t>
            </a:r>
            <a:endParaRPr lang="en-US" altLang="en-US" sz="2400">
              <a:latin typeface="Corbel" panose="020B0503020204020204" pitchFamily="34" charset="0"/>
            </a:endParaRPr>
          </a:p>
        </p:txBody>
      </p:sp>
      <p:sp>
        <p:nvSpPr>
          <p:cNvPr id="21730" name="Rectangle 241"/>
          <p:cNvSpPr>
            <a:spLocks noChangeArrowheads="1"/>
          </p:cNvSpPr>
          <p:nvPr/>
        </p:nvSpPr>
        <p:spPr bwMode="auto">
          <a:xfrm>
            <a:off x="1582738" y="4845050"/>
            <a:ext cx="82550" cy="136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900">
                <a:solidFill>
                  <a:srgbClr val="000000"/>
                </a:solidFill>
                <a:latin typeface="Nimbus Roman No9 L"/>
              </a:rPr>
              <a:t>K</a:t>
            </a:r>
            <a:endParaRPr lang="en-US" altLang="en-US" sz="2400">
              <a:latin typeface="Corbel" panose="020B0503020204020204" pitchFamily="34" charset="0"/>
            </a:endParaRPr>
          </a:p>
        </p:txBody>
      </p:sp>
      <p:sp>
        <p:nvSpPr>
          <p:cNvPr id="21731" name="Rectangle 242"/>
          <p:cNvSpPr>
            <a:spLocks noChangeArrowheads="1"/>
          </p:cNvSpPr>
          <p:nvPr/>
        </p:nvSpPr>
        <p:spPr bwMode="auto">
          <a:xfrm>
            <a:off x="1787525" y="4845050"/>
            <a:ext cx="57150" cy="136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900">
                <a:solidFill>
                  <a:srgbClr val="000000"/>
                </a:solidFill>
                <a:latin typeface="Nimbus Roman No9 L"/>
              </a:rPr>
              <a:t>8</a:t>
            </a:r>
            <a:endParaRPr lang="en-US" altLang="en-US" sz="2400">
              <a:latin typeface="Corbel" panose="020B0503020204020204" pitchFamily="34" charset="0"/>
            </a:endParaRPr>
          </a:p>
        </p:txBody>
      </p:sp>
      <p:sp>
        <p:nvSpPr>
          <p:cNvPr id="21732" name="Rectangle 243"/>
          <p:cNvSpPr>
            <a:spLocks noChangeArrowheads="1"/>
          </p:cNvSpPr>
          <p:nvPr/>
        </p:nvSpPr>
        <p:spPr bwMode="auto">
          <a:xfrm>
            <a:off x="1685925" y="4845050"/>
            <a:ext cx="63500" cy="136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900">
                <a:solidFill>
                  <a:srgbClr val="000000"/>
                </a:solidFill>
                <a:latin typeface="Symbol" panose="05050102010706020507" pitchFamily="18" charset="2"/>
              </a:rPr>
              <a:t>´</a:t>
            </a:r>
            <a:endParaRPr lang="en-US" altLang="en-US" sz="2400">
              <a:latin typeface="Corbel" panose="020B0503020204020204" pitchFamily="34" charset="0"/>
            </a:endParaRPr>
          </a:p>
        </p:txBody>
      </p:sp>
      <p:sp>
        <p:nvSpPr>
          <p:cNvPr id="21733" name="Freeform 8"/>
          <p:cNvSpPr>
            <a:spLocks/>
          </p:cNvSpPr>
          <p:nvPr/>
        </p:nvSpPr>
        <p:spPr bwMode="auto">
          <a:xfrm>
            <a:off x="2684463" y="5895975"/>
            <a:ext cx="306387" cy="128588"/>
          </a:xfrm>
          <a:custGeom>
            <a:avLst/>
            <a:gdLst>
              <a:gd name="T0" fmla="*/ 0 w 24"/>
              <a:gd name="T1" fmla="*/ 1322784653 h 10"/>
              <a:gd name="T2" fmla="*/ 2147483647 w 24"/>
              <a:gd name="T3" fmla="*/ 1322784653 h 10"/>
              <a:gd name="T4" fmla="*/ 2147483647 w 24"/>
              <a:gd name="T5" fmla="*/ 1653487145 h 10"/>
              <a:gd name="T6" fmla="*/ 2147483647 w 24"/>
              <a:gd name="T7" fmla="*/ 826743573 h 10"/>
              <a:gd name="T8" fmla="*/ 2147483647 w 24"/>
              <a:gd name="T9" fmla="*/ 0 h 10"/>
              <a:gd name="T10" fmla="*/ 2147483647 w 24"/>
              <a:gd name="T11" fmla="*/ 496041080 h 10"/>
              <a:gd name="T12" fmla="*/ 0 w 24"/>
              <a:gd name="T13" fmla="*/ 496041080 h 10"/>
              <a:gd name="T14" fmla="*/ 0 60000 65536"/>
              <a:gd name="T15" fmla="*/ 0 60000 65536"/>
              <a:gd name="T16" fmla="*/ 0 60000 65536"/>
              <a:gd name="T17" fmla="*/ 0 60000 65536"/>
              <a:gd name="T18" fmla="*/ 0 60000 65536"/>
              <a:gd name="T19" fmla="*/ 0 60000 65536"/>
              <a:gd name="T20" fmla="*/ 0 60000 65536"/>
              <a:gd name="T21" fmla="*/ 0 w 24"/>
              <a:gd name="T22" fmla="*/ 0 h 10"/>
              <a:gd name="T23" fmla="*/ 24 w 24"/>
              <a:gd name="T24" fmla="*/ 10 h 1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 h="10">
                <a:moveTo>
                  <a:pt x="0" y="8"/>
                </a:moveTo>
                <a:lnTo>
                  <a:pt x="14" y="8"/>
                </a:lnTo>
                <a:lnTo>
                  <a:pt x="14" y="10"/>
                </a:lnTo>
                <a:lnTo>
                  <a:pt x="24" y="5"/>
                </a:lnTo>
                <a:lnTo>
                  <a:pt x="14" y="0"/>
                </a:lnTo>
                <a:lnTo>
                  <a:pt x="14" y="3"/>
                </a:lnTo>
                <a:lnTo>
                  <a:pt x="0" y="3"/>
                </a:lnTo>
              </a:path>
            </a:pathLst>
          </a:custGeom>
          <a:noFill/>
          <a:ln w="127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1734" name="Freeform 9"/>
          <p:cNvSpPr>
            <a:spLocks/>
          </p:cNvSpPr>
          <p:nvPr/>
        </p:nvSpPr>
        <p:spPr bwMode="auto">
          <a:xfrm>
            <a:off x="3222625" y="6357938"/>
            <a:ext cx="25400" cy="76200"/>
          </a:xfrm>
          <a:custGeom>
            <a:avLst/>
            <a:gdLst>
              <a:gd name="T0" fmla="*/ 322579945 w 2"/>
              <a:gd name="T1" fmla="*/ 967740089 h 6"/>
              <a:gd name="T2" fmla="*/ 161289973 w 2"/>
              <a:gd name="T3" fmla="*/ 0 h 6"/>
              <a:gd name="T4" fmla="*/ 0 w 2"/>
              <a:gd name="T5" fmla="*/ 967740089 h 6"/>
              <a:gd name="T6" fmla="*/ 161289973 w 2"/>
              <a:gd name="T7" fmla="*/ 967740089 h 6"/>
              <a:gd name="T8" fmla="*/ 322579945 w 2"/>
              <a:gd name="T9" fmla="*/ 967740089 h 6"/>
              <a:gd name="T10" fmla="*/ 0 60000 65536"/>
              <a:gd name="T11" fmla="*/ 0 60000 65536"/>
              <a:gd name="T12" fmla="*/ 0 60000 65536"/>
              <a:gd name="T13" fmla="*/ 0 60000 65536"/>
              <a:gd name="T14" fmla="*/ 0 60000 65536"/>
              <a:gd name="T15" fmla="*/ 0 w 2"/>
              <a:gd name="T16" fmla="*/ 0 h 6"/>
              <a:gd name="T17" fmla="*/ 2 w 2"/>
              <a:gd name="T18" fmla="*/ 6 h 6"/>
            </a:gdLst>
            <a:ahLst/>
            <a:cxnLst>
              <a:cxn ang="T10">
                <a:pos x="T0" y="T1"/>
              </a:cxn>
              <a:cxn ang="T11">
                <a:pos x="T2" y="T3"/>
              </a:cxn>
              <a:cxn ang="T12">
                <a:pos x="T4" y="T5"/>
              </a:cxn>
              <a:cxn ang="T13">
                <a:pos x="T6" y="T7"/>
              </a:cxn>
              <a:cxn ang="T14">
                <a:pos x="T8" y="T9"/>
              </a:cxn>
            </a:cxnLst>
            <a:rect l="T15" t="T16" r="T17" b="T18"/>
            <a:pathLst>
              <a:path w="2" h="6">
                <a:moveTo>
                  <a:pt x="2" y="6"/>
                </a:moveTo>
                <a:lnTo>
                  <a:pt x="1" y="0"/>
                </a:lnTo>
                <a:lnTo>
                  <a:pt x="0" y="6"/>
                </a:lnTo>
                <a:lnTo>
                  <a:pt x="1" y="6"/>
                </a:lnTo>
                <a:lnTo>
                  <a:pt x="2" y="6"/>
                </a:lnTo>
              </a:path>
            </a:pathLst>
          </a:custGeom>
          <a:noFill/>
          <a:ln w="12700">
            <a:solidFill>
              <a:srgbClr val="00FFFF"/>
            </a:solidFill>
            <a:round/>
            <a:headEnd/>
            <a:tailEnd/>
          </a:ln>
          <a:extLst>
            <a:ext uri="{909E8E84-426E-40DD-AFC4-6F175D3DCCD1}">
              <a14:hiddenFill xmlns:a14="http://schemas.microsoft.com/office/drawing/2010/main" xmlns="">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1735" name="Freeform 10"/>
          <p:cNvSpPr>
            <a:spLocks/>
          </p:cNvSpPr>
          <p:nvPr/>
        </p:nvSpPr>
        <p:spPr bwMode="auto">
          <a:xfrm>
            <a:off x="3222625" y="6357938"/>
            <a:ext cx="25400" cy="76200"/>
          </a:xfrm>
          <a:custGeom>
            <a:avLst/>
            <a:gdLst>
              <a:gd name="T0" fmla="*/ 40322493 w 16"/>
              <a:gd name="T1" fmla="*/ 120967511 h 48"/>
              <a:gd name="T2" fmla="*/ 20161247 w 16"/>
              <a:gd name="T3" fmla="*/ 0 h 48"/>
              <a:gd name="T4" fmla="*/ 0 w 16"/>
              <a:gd name="T5" fmla="*/ 120967511 h 48"/>
              <a:gd name="T6" fmla="*/ 20161247 w 16"/>
              <a:gd name="T7" fmla="*/ 120967511 h 48"/>
              <a:gd name="T8" fmla="*/ 40322493 w 16"/>
              <a:gd name="T9" fmla="*/ 120967511 h 48"/>
              <a:gd name="T10" fmla="*/ 0 60000 65536"/>
              <a:gd name="T11" fmla="*/ 0 60000 65536"/>
              <a:gd name="T12" fmla="*/ 0 60000 65536"/>
              <a:gd name="T13" fmla="*/ 0 60000 65536"/>
              <a:gd name="T14" fmla="*/ 0 60000 65536"/>
              <a:gd name="T15" fmla="*/ 0 w 16"/>
              <a:gd name="T16" fmla="*/ 0 h 48"/>
              <a:gd name="T17" fmla="*/ 16 w 16"/>
              <a:gd name="T18" fmla="*/ 48 h 48"/>
            </a:gdLst>
            <a:ahLst/>
            <a:cxnLst>
              <a:cxn ang="T10">
                <a:pos x="T0" y="T1"/>
              </a:cxn>
              <a:cxn ang="T11">
                <a:pos x="T2" y="T3"/>
              </a:cxn>
              <a:cxn ang="T12">
                <a:pos x="T4" y="T5"/>
              </a:cxn>
              <a:cxn ang="T13">
                <a:pos x="T6" y="T7"/>
              </a:cxn>
              <a:cxn ang="T14">
                <a:pos x="T8" y="T9"/>
              </a:cxn>
            </a:cxnLst>
            <a:rect l="T15" t="T16" r="T17" b="T18"/>
            <a:pathLst>
              <a:path w="16" h="48">
                <a:moveTo>
                  <a:pt x="16" y="48"/>
                </a:moveTo>
                <a:lnTo>
                  <a:pt x="8" y="0"/>
                </a:lnTo>
                <a:lnTo>
                  <a:pt x="0" y="48"/>
                </a:lnTo>
                <a:lnTo>
                  <a:pt x="8" y="48"/>
                </a:lnTo>
                <a:lnTo>
                  <a:pt x="16" y="48"/>
                </a:lnTo>
                <a:close/>
              </a:path>
            </a:pathLst>
          </a:custGeom>
          <a:solidFill>
            <a:schemeClr val="tx1"/>
          </a:solidFill>
          <a:ln w="0">
            <a:solidFill>
              <a:schemeClr val="tx1"/>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1736" name="Line 11"/>
          <p:cNvSpPr>
            <a:spLocks noChangeShapeType="1"/>
          </p:cNvSpPr>
          <p:nvPr/>
        </p:nvSpPr>
        <p:spPr bwMode="auto">
          <a:xfrm flipV="1">
            <a:off x="3235325" y="6442075"/>
            <a:ext cx="1588" cy="77788"/>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1737" name="Rectangle 68"/>
          <p:cNvSpPr>
            <a:spLocks noChangeArrowheads="1"/>
          </p:cNvSpPr>
          <p:nvPr/>
        </p:nvSpPr>
        <p:spPr bwMode="auto">
          <a:xfrm>
            <a:off x="2990850" y="5589588"/>
            <a:ext cx="500063" cy="755650"/>
          </a:xfrm>
          <a:prstGeom prst="rect">
            <a:avLst/>
          </a:prstGeom>
          <a:noFill/>
          <a:ln w="12700">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Corbel" panose="020B0503020204020204" pitchFamily="34" charset="0"/>
            </a:endParaRPr>
          </a:p>
        </p:txBody>
      </p:sp>
      <p:sp>
        <p:nvSpPr>
          <p:cNvPr id="21738" name="Rectangle 69"/>
          <p:cNvSpPr>
            <a:spLocks noChangeArrowheads="1"/>
          </p:cNvSpPr>
          <p:nvPr/>
        </p:nvSpPr>
        <p:spPr bwMode="auto">
          <a:xfrm>
            <a:off x="2978150" y="6510338"/>
            <a:ext cx="511175" cy="136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900">
                <a:solidFill>
                  <a:srgbClr val="000000"/>
                </a:solidFill>
                <a:latin typeface="Nimbus Roman No9 L"/>
              </a:rPr>
              <a:t>Chip select</a:t>
            </a:r>
            <a:endParaRPr lang="en-US" altLang="en-US" sz="2400">
              <a:latin typeface="Corbel" panose="020B0503020204020204" pitchFamily="34" charset="0"/>
            </a:endParaRPr>
          </a:p>
        </p:txBody>
      </p:sp>
      <p:sp>
        <p:nvSpPr>
          <p:cNvPr id="21739" name="Rectangle 70"/>
          <p:cNvSpPr>
            <a:spLocks noChangeArrowheads="1"/>
          </p:cNvSpPr>
          <p:nvPr/>
        </p:nvSpPr>
        <p:spPr bwMode="auto">
          <a:xfrm>
            <a:off x="3119438" y="5332413"/>
            <a:ext cx="635000" cy="136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900">
                <a:solidFill>
                  <a:srgbClr val="000000"/>
                </a:solidFill>
                <a:latin typeface="Nimbus Roman No9 L"/>
              </a:rPr>
              <a:t> memory chip</a:t>
            </a:r>
            <a:endParaRPr lang="en-US" altLang="en-US" sz="2400">
              <a:latin typeface="Corbel" panose="020B0503020204020204" pitchFamily="34" charset="0"/>
            </a:endParaRPr>
          </a:p>
        </p:txBody>
      </p:sp>
      <p:sp>
        <p:nvSpPr>
          <p:cNvPr id="21740" name="Rectangle 83"/>
          <p:cNvSpPr>
            <a:spLocks noChangeArrowheads="1"/>
          </p:cNvSpPr>
          <p:nvPr/>
        </p:nvSpPr>
        <p:spPr bwMode="auto">
          <a:xfrm>
            <a:off x="2312988" y="5818188"/>
            <a:ext cx="273050" cy="136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900">
                <a:solidFill>
                  <a:srgbClr val="000000"/>
                </a:solidFill>
                <a:latin typeface="Nimbus Roman No9 L"/>
              </a:rPr>
              <a:t>19-bit</a:t>
            </a:r>
            <a:endParaRPr lang="en-US" altLang="en-US" sz="2400">
              <a:latin typeface="Corbel" panose="020B0503020204020204" pitchFamily="34" charset="0"/>
            </a:endParaRPr>
          </a:p>
        </p:txBody>
      </p:sp>
      <p:sp>
        <p:nvSpPr>
          <p:cNvPr id="21741" name="Rectangle 84"/>
          <p:cNvSpPr>
            <a:spLocks noChangeArrowheads="1"/>
          </p:cNvSpPr>
          <p:nvPr/>
        </p:nvSpPr>
        <p:spPr bwMode="auto">
          <a:xfrm>
            <a:off x="2274888" y="5934075"/>
            <a:ext cx="342900" cy="136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900">
                <a:solidFill>
                  <a:srgbClr val="000000"/>
                </a:solidFill>
                <a:latin typeface="Nimbus Roman No9 L"/>
              </a:rPr>
              <a:t>address</a:t>
            </a:r>
            <a:endParaRPr lang="en-US" altLang="en-US" sz="2400">
              <a:latin typeface="Corbel" panose="020B0503020204020204" pitchFamily="34" charset="0"/>
            </a:endParaRPr>
          </a:p>
        </p:txBody>
      </p:sp>
      <p:sp>
        <p:nvSpPr>
          <p:cNvPr id="21742" name="Rectangle 115"/>
          <p:cNvSpPr>
            <a:spLocks noChangeArrowheads="1"/>
          </p:cNvSpPr>
          <p:nvPr/>
        </p:nvSpPr>
        <p:spPr bwMode="auto">
          <a:xfrm>
            <a:off x="2684463" y="5332413"/>
            <a:ext cx="171450" cy="136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900">
                <a:solidFill>
                  <a:srgbClr val="000000"/>
                </a:solidFill>
                <a:latin typeface="Nimbus Roman No9 L"/>
              </a:rPr>
              <a:t>512</a:t>
            </a:r>
            <a:endParaRPr lang="en-US" altLang="en-US" sz="2400">
              <a:latin typeface="Corbel" panose="020B0503020204020204" pitchFamily="34" charset="0"/>
            </a:endParaRPr>
          </a:p>
        </p:txBody>
      </p:sp>
      <p:sp>
        <p:nvSpPr>
          <p:cNvPr id="21743" name="Rectangle 116"/>
          <p:cNvSpPr>
            <a:spLocks noChangeArrowheads="1"/>
          </p:cNvSpPr>
          <p:nvPr/>
        </p:nvSpPr>
        <p:spPr bwMode="auto">
          <a:xfrm>
            <a:off x="2863850" y="5332413"/>
            <a:ext cx="82550" cy="136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900">
                <a:solidFill>
                  <a:srgbClr val="000000"/>
                </a:solidFill>
                <a:latin typeface="Nimbus Roman No9 L"/>
              </a:rPr>
              <a:t>K</a:t>
            </a:r>
            <a:endParaRPr lang="en-US" altLang="en-US" sz="2400">
              <a:latin typeface="Corbel" panose="020B0503020204020204" pitchFamily="34" charset="0"/>
            </a:endParaRPr>
          </a:p>
        </p:txBody>
      </p:sp>
      <p:sp>
        <p:nvSpPr>
          <p:cNvPr id="21744" name="Rectangle 117"/>
          <p:cNvSpPr>
            <a:spLocks noChangeArrowheads="1"/>
          </p:cNvSpPr>
          <p:nvPr/>
        </p:nvSpPr>
        <p:spPr bwMode="auto">
          <a:xfrm>
            <a:off x="3068638" y="5332413"/>
            <a:ext cx="57150" cy="136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900">
                <a:solidFill>
                  <a:srgbClr val="000000"/>
                </a:solidFill>
                <a:latin typeface="Nimbus Roman No9 L"/>
              </a:rPr>
              <a:t>8</a:t>
            </a:r>
            <a:endParaRPr lang="en-US" altLang="en-US" sz="2400">
              <a:latin typeface="Corbel" panose="020B0503020204020204" pitchFamily="34" charset="0"/>
            </a:endParaRPr>
          </a:p>
        </p:txBody>
      </p:sp>
      <p:sp>
        <p:nvSpPr>
          <p:cNvPr id="21745" name="Rectangle 118"/>
          <p:cNvSpPr>
            <a:spLocks noChangeArrowheads="1"/>
          </p:cNvSpPr>
          <p:nvPr/>
        </p:nvSpPr>
        <p:spPr bwMode="auto">
          <a:xfrm>
            <a:off x="2978150" y="5332413"/>
            <a:ext cx="63500" cy="136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900">
                <a:solidFill>
                  <a:srgbClr val="000000"/>
                </a:solidFill>
                <a:latin typeface="Symbol" panose="05050102010706020507" pitchFamily="18" charset="2"/>
              </a:rPr>
              <a:t>´</a:t>
            </a:r>
            <a:endParaRPr lang="en-US" altLang="en-US" sz="2400">
              <a:latin typeface="Corbel" panose="020B0503020204020204" pitchFamily="34" charset="0"/>
            </a:endParaRPr>
          </a:p>
        </p:txBody>
      </p:sp>
      <p:sp>
        <p:nvSpPr>
          <p:cNvPr id="21746" name="Freeform 131"/>
          <p:cNvSpPr>
            <a:spLocks/>
          </p:cNvSpPr>
          <p:nvPr/>
        </p:nvSpPr>
        <p:spPr bwMode="auto">
          <a:xfrm>
            <a:off x="3478213" y="5908675"/>
            <a:ext cx="192087" cy="115888"/>
          </a:xfrm>
          <a:custGeom>
            <a:avLst/>
            <a:gdLst>
              <a:gd name="T0" fmla="*/ 2147483647 w 15"/>
              <a:gd name="T1" fmla="*/ 331607034 h 9"/>
              <a:gd name="T2" fmla="*/ 1475894086 w 15"/>
              <a:gd name="T3" fmla="*/ 331607034 h 9"/>
              <a:gd name="T4" fmla="*/ 1475894086 w 15"/>
              <a:gd name="T5" fmla="*/ 0 h 9"/>
              <a:gd name="T6" fmla="*/ 0 w 15"/>
              <a:gd name="T7" fmla="*/ 663214068 h 9"/>
              <a:gd name="T8" fmla="*/ 1475894086 w 15"/>
              <a:gd name="T9" fmla="*/ 1492225164 h 9"/>
              <a:gd name="T10" fmla="*/ 1475894086 w 15"/>
              <a:gd name="T11" fmla="*/ 994821202 h 9"/>
              <a:gd name="T12" fmla="*/ 2147483647 w 15"/>
              <a:gd name="T13" fmla="*/ 994821202 h 9"/>
              <a:gd name="T14" fmla="*/ 0 60000 65536"/>
              <a:gd name="T15" fmla="*/ 0 60000 65536"/>
              <a:gd name="T16" fmla="*/ 0 60000 65536"/>
              <a:gd name="T17" fmla="*/ 0 60000 65536"/>
              <a:gd name="T18" fmla="*/ 0 60000 65536"/>
              <a:gd name="T19" fmla="*/ 0 60000 65536"/>
              <a:gd name="T20" fmla="*/ 0 60000 65536"/>
              <a:gd name="T21" fmla="*/ 0 w 15"/>
              <a:gd name="T22" fmla="*/ 0 h 9"/>
              <a:gd name="T23" fmla="*/ 15 w 15"/>
              <a:gd name="T24" fmla="*/ 9 h 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 h="9">
                <a:moveTo>
                  <a:pt x="15" y="2"/>
                </a:moveTo>
                <a:lnTo>
                  <a:pt x="9" y="2"/>
                </a:lnTo>
                <a:lnTo>
                  <a:pt x="9" y="0"/>
                </a:lnTo>
                <a:lnTo>
                  <a:pt x="0" y="4"/>
                </a:lnTo>
                <a:lnTo>
                  <a:pt x="9" y="9"/>
                </a:lnTo>
                <a:lnTo>
                  <a:pt x="9" y="6"/>
                </a:lnTo>
                <a:lnTo>
                  <a:pt x="15" y="6"/>
                </a:lnTo>
              </a:path>
            </a:pathLst>
          </a:custGeom>
          <a:noFill/>
          <a:ln w="12700">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1747" name="Rectangle 244"/>
          <p:cNvSpPr>
            <a:spLocks noChangeArrowheads="1"/>
          </p:cNvSpPr>
          <p:nvPr/>
        </p:nvSpPr>
        <p:spPr bwMode="auto">
          <a:xfrm>
            <a:off x="3938588" y="5818188"/>
            <a:ext cx="434975" cy="136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900">
                <a:solidFill>
                  <a:srgbClr val="000000"/>
                </a:solidFill>
                <a:latin typeface="Nimbus Roman No9 L"/>
              </a:rPr>
              <a:t>8-bit data</a:t>
            </a:r>
            <a:endParaRPr lang="en-US" altLang="en-US" sz="2400">
              <a:latin typeface="Corbel" panose="020B0503020204020204" pitchFamily="34" charset="0"/>
            </a:endParaRPr>
          </a:p>
        </p:txBody>
      </p:sp>
      <p:sp>
        <p:nvSpPr>
          <p:cNvPr id="21748" name="Rectangle 245"/>
          <p:cNvSpPr>
            <a:spLocks noChangeArrowheads="1"/>
          </p:cNvSpPr>
          <p:nvPr/>
        </p:nvSpPr>
        <p:spPr bwMode="auto">
          <a:xfrm>
            <a:off x="3875088" y="5934075"/>
            <a:ext cx="558800" cy="136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900">
                <a:solidFill>
                  <a:srgbClr val="000000"/>
                </a:solidFill>
                <a:latin typeface="Nimbus Roman No9 L"/>
              </a:rPr>
              <a:t>input/output</a:t>
            </a:r>
            <a:endParaRPr lang="en-US" altLang="en-US" sz="2400">
              <a:latin typeface="Corbel" panose="020B0503020204020204" pitchFamily="34" charset="0"/>
            </a:endParaRPr>
          </a:p>
        </p:txBody>
      </p:sp>
      <p:sp>
        <p:nvSpPr>
          <p:cNvPr id="21749" name="Freeform 246"/>
          <p:cNvSpPr>
            <a:spLocks/>
          </p:cNvSpPr>
          <p:nvPr/>
        </p:nvSpPr>
        <p:spPr bwMode="auto">
          <a:xfrm flipH="1">
            <a:off x="3638550" y="5910263"/>
            <a:ext cx="192088" cy="111125"/>
          </a:xfrm>
          <a:custGeom>
            <a:avLst/>
            <a:gdLst>
              <a:gd name="T0" fmla="*/ 2147483647 w 15"/>
              <a:gd name="T1" fmla="*/ 304902273 h 9"/>
              <a:gd name="T2" fmla="*/ 1475914576 w 15"/>
              <a:gd name="T3" fmla="*/ 304902273 h 9"/>
              <a:gd name="T4" fmla="*/ 1475914576 w 15"/>
              <a:gd name="T5" fmla="*/ 0 h 9"/>
              <a:gd name="T6" fmla="*/ 0 w 15"/>
              <a:gd name="T7" fmla="*/ 609816893 h 9"/>
              <a:gd name="T8" fmla="*/ 1475914576 w 15"/>
              <a:gd name="T9" fmla="*/ 1372084874 h 9"/>
              <a:gd name="T10" fmla="*/ 1475914576 w 15"/>
              <a:gd name="T11" fmla="*/ 914719262 h 9"/>
              <a:gd name="T12" fmla="*/ 2147483647 w 15"/>
              <a:gd name="T13" fmla="*/ 914719262 h 9"/>
              <a:gd name="T14" fmla="*/ 0 60000 65536"/>
              <a:gd name="T15" fmla="*/ 0 60000 65536"/>
              <a:gd name="T16" fmla="*/ 0 60000 65536"/>
              <a:gd name="T17" fmla="*/ 0 60000 65536"/>
              <a:gd name="T18" fmla="*/ 0 60000 65536"/>
              <a:gd name="T19" fmla="*/ 0 60000 65536"/>
              <a:gd name="T20" fmla="*/ 0 60000 65536"/>
              <a:gd name="T21" fmla="*/ 0 w 15"/>
              <a:gd name="T22" fmla="*/ 0 h 9"/>
              <a:gd name="T23" fmla="*/ 15 w 15"/>
              <a:gd name="T24" fmla="*/ 9 h 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 h="9">
                <a:moveTo>
                  <a:pt x="15" y="2"/>
                </a:moveTo>
                <a:lnTo>
                  <a:pt x="9" y="2"/>
                </a:lnTo>
                <a:lnTo>
                  <a:pt x="9" y="0"/>
                </a:lnTo>
                <a:lnTo>
                  <a:pt x="0" y="4"/>
                </a:lnTo>
                <a:lnTo>
                  <a:pt x="9" y="9"/>
                </a:lnTo>
                <a:lnTo>
                  <a:pt x="9" y="6"/>
                </a:lnTo>
                <a:lnTo>
                  <a:pt x="15" y="6"/>
                </a:lnTo>
              </a:path>
            </a:pathLst>
          </a:custGeom>
          <a:noFill/>
          <a:ln w="12700">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1750" name="Text Box 248"/>
          <p:cNvSpPr txBox="1">
            <a:spLocks noChangeArrowheads="1"/>
          </p:cNvSpPr>
          <p:nvPr/>
        </p:nvSpPr>
        <p:spPr bwMode="auto">
          <a:xfrm>
            <a:off x="5778500" y="1711355"/>
            <a:ext cx="3090911" cy="452431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600" i="1" dirty="0">
                <a:latin typeface="Corbel" panose="020B0503020204020204" pitchFamily="34" charset="0"/>
              </a:rPr>
              <a:t>Implement a memory unit of 2M</a:t>
            </a:r>
          </a:p>
          <a:p>
            <a:pPr eaLnBrk="1" hangingPunct="1"/>
            <a:r>
              <a:rPr lang="en-US" altLang="en-US" sz="1600" i="1" dirty="0">
                <a:latin typeface="Corbel" panose="020B0503020204020204" pitchFamily="34" charset="0"/>
              </a:rPr>
              <a:t>words of 32 bits each.</a:t>
            </a:r>
          </a:p>
          <a:p>
            <a:pPr eaLnBrk="1" hangingPunct="1"/>
            <a:r>
              <a:rPr lang="en-US" altLang="en-US" sz="1600" i="1" dirty="0">
                <a:latin typeface="Corbel" panose="020B0503020204020204" pitchFamily="34" charset="0"/>
              </a:rPr>
              <a:t>Use 512x8 static memory chips.</a:t>
            </a:r>
          </a:p>
          <a:p>
            <a:pPr eaLnBrk="1" hangingPunct="1"/>
            <a:r>
              <a:rPr lang="en-US" altLang="en-US" sz="1600" i="1" dirty="0">
                <a:latin typeface="Corbel" panose="020B0503020204020204" pitchFamily="34" charset="0"/>
              </a:rPr>
              <a:t>Each column consists of 4 chips.</a:t>
            </a:r>
          </a:p>
          <a:p>
            <a:pPr eaLnBrk="1" hangingPunct="1"/>
            <a:r>
              <a:rPr lang="en-US" altLang="en-US" sz="1600" i="1" dirty="0">
                <a:latin typeface="Corbel" panose="020B0503020204020204" pitchFamily="34" charset="0"/>
              </a:rPr>
              <a:t>Each chip implements one byte</a:t>
            </a:r>
          </a:p>
          <a:p>
            <a:pPr eaLnBrk="1" hangingPunct="1"/>
            <a:r>
              <a:rPr lang="en-US" altLang="en-US" sz="1600" i="1" dirty="0">
                <a:latin typeface="Corbel" panose="020B0503020204020204" pitchFamily="34" charset="0"/>
              </a:rPr>
              <a:t>position. </a:t>
            </a:r>
          </a:p>
          <a:p>
            <a:pPr eaLnBrk="1" hangingPunct="1"/>
            <a:r>
              <a:rPr lang="en-US" altLang="en-US" sz="1600" i="1" dirty="0">
                <a:latin typeface="Corbel" panose="020B0503020204020204" pitchFamily="34" charset="0"/>
              </a:rPr>
              <a:t>A chip is selected by setting its </a:t>
            </a:r>
          </a:p>
          <a:p>
            <a:pPr eaLnBrk="1" hangingPunct="1"/>
            <a:r>
              <a:rPr lang="en-US" altLang="en-US" sz="1600" i="1" dirty="0">
                <a:latin typeface="Corbel" panose="020B0503020204020204" pitchFamily="34" charset="0"/>
              </a:rPr>
              <a:t>chip select control line to 1. </a:t>
            </a:r>
          </a:p>
          <a:p>
            <a:pPr eaLnBrk="1" hangingPunct="1"/>
            <a:r>
              <a:rPr lang="en-US" altLang="en-US" sz="1600" i="1" dirty="0">
                <a:latin typeface="Corbel" panose="020B0503020204020204" pitchFamily="34" charset="0"/>
              </a:rPr>
              <a:t>Selected chip places its data on the </a:t>
            </a:r>
          </a:p>
          <a:p>
            <a:pPr eaLnBrk="1" hangingPunct="1"/>
            <a:r>
              <a:rPr lang="en-US" altLang="en-US" sz="1600" i="1" dirty="0">
                <a:latin typeface="Corbel" panose="020B0503020204020204" pitchFamily="34" charset="0"/>
              </a:rPr>
              <a:t>data output line, outputs of other </a:t>
            </a:r>
          </a:p>
          <a:p>
            <a:pPr eaLnBrk="1" hangingPunct="1"/>
            <a:r>
              <a:rPr lang="en-US" altLang="en-US" sz="1600" i="1" dirty="0">
                <a:latin typeface="Corbel" panose="020B0503020204020204" pitchFamily="34" charset="0"/>
              </a:rPr>
              <a:t>chips are in high impedance state.</a:t>
            </a:r>
          </a:p>
          <a:p>
            <a:pPr eaLnBrk="1" hangingPunct="1"/>
            <a:r>
              <a:rPr lang="en-US" altLang="en-US" sz="1600" i="1" dirty="0">
                <a:latin typeface="Corbel" panose="020B0503020204020204" pitchFamily="34" charset="0"/>
              </a:rPr>
              <a:t>21 bits to address a 32-bit word.</a:t>
            </a:r>
          </a:p>
          <a:p>
            <a:pPr eaLnBrk="1" hangingPunct="1"/>
            <a:r>
              <a:rPr lang="en-US" altLang="en-US" sz="1600" i="1" dirty="0">
                <a:latin typeface="Corbel" panose="020B0503020204020204" pitchFamily="34" charset="0"/>
              </a:rPr>
              <a:t>High order 2 bits are needed to </a:t>
            </a:r>
          </a:p>
          <a:p>
            <a:pPr eaLnBrk="1" hangingPunct="1"/>
            <a:r>
              <a:rPr lang="en-US" altLang="en-US" sz="1600" i="1" dirty="0">
                <a:latin typeface="Corbel" panose="020B0503020204020204" pitchFamily="34" charset="0"/>
              </a:rPr>
              <a:t>select the row, by activating the </a:t>
            </a:r>
          </a:p>
          <a:p>
            <a:pPr eaLnBrk="1" hangingPunct="1"/>
            <a:r>
              <a:rPr lang="en-US" altLang="en-US" sz="1600" i="1" dirty="0">
                <a:latin typeface="Corbel" panose="020B0503020204020204" pitchFamily="34" charset="0"/>
              </a:rPr>
              <a:t>four Chip Select signals. </a:t>
            </a:r>
          </a:p>
          <a:p>
            <a:pPr eaLnBrk="1" hangingPunct="1"/>
            <a:r>
              <a:rPr lang="en-US" altLang="en-US" sz="1600" i="1" dirty="0">
                <a:latin typeface="Corbel" panose="020B0503020204020204" pitchFamily="34" charset="0"/>
              </a:rPr>
              <a:t>19 bits are used to access specific </a:t>
            </a:r>
          </a:p>
          <a:p>
            <a:pPr eaLnBrk="1" hangingPunct="1"/>
            <a:r>
              <a:rPr lang="en-US" altLang="en-US" sz="1600" i="1" dirty="0">
                <a:latin typeface="Corbel" panose="020B0503020204020204" pitchFamily="34" charset="0"/>
              </a:rPr>
              <a:t>byte locations inside the selected</a:t>
            </a:r>
          </a:p>
          <a:p>
            <a:pPr eaLnBrk="1" hangingPunct="1"/>
            <a:r>
              <a:rPr lang="en-US" altLang="en-US" sz="1600" i="1" dirty="0">
                <a:latin typeface="Corbel" panose="020B0503020204020204" pitchFamily="34" charset="0"/>
              </a:rPr>
              <a:t>chip.</a:t>
            </a:r>
          </a:p>
        </p:txBody>
      </p:sp>
      <p:pic>
        <p:nvPicPr>
          <p:cNvPr id="2" name="Picture 1">
            <a:extLst>
              <a:ext uri="{FF2B5EF4-FFF2-40B4-BE49-F238E27FC236}">
                <a16:creationId xmlns:a16="http://schemas.microsoft.com/office/drawing/2014/main" xmlns="" id="{CC6A1AB7-565A-479A-AFAB-494DA7B26B8C}"/>
              </a:ext>
            </a:extLst>
          </p:cNvPr>
          <p:cNvPicPr>
            <a:picLocks noChangeAspect="1" noChangeArrowheads="1"/>
          </p:cNvPicPr>
          <p:nvPr/>
        </p:nvPicPr>
        <p:blipFill>
          <a:blip r:embed="rId3" cstate="print"/>
          <a:srcRect/>
          <a:stretch>
            <a:fillRect/>
          </a:stretch>
        </p:blipFill>
        <p:spPr bwMode="auto">
          <a:xfrm>
            <a:off x="7315200" y="0"/>
            <a:ext cx="1333500" cy="12477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04800"/>
            <a:ext cx="6347713" cy="685800"/>
          </a:xfrm>
        </p:spPr>
        <p:txBody>
          <a:bodyPr/>
          <a:lstStyle/>
          <a:p>
            <a:pPr eaLnBrk="1" fontAlgn="auto" hangingPunct="1">
              <a:spcAft>
                <a:spcPts val="0"/>
              </a:spcAft>
              <a:defRPr/>
            </a:pPr>
            <a:r>
              <a:rPr lang="en-US" dirty="0">
                <a:solidFill>
                  <a:schemeClr val="accent1">
                    <a:satMod val="150000"/>
                  </a:schemeClr>
                </a:solidFill>
              </a:rPr>
              <a:t>Dynamic </a:t>
            </a:r>
            <a:r>
              <a:rPr lang="en-US" dirty="0" smtClean="0">
                <a:solidFill>
                  <a:schemeClr val="accent1">
                    <a:satMod val="150000"/>
                  </a:schemeClr>
                </a:solidFill>
              </a:rPr>
              <a:t>Memories</a:t>
            </a:r>
            <a:endParaRPr lang="en-US" dirty="0">
              <a:solidFill>
                <a:schemeClr val="accent1">
                  <a:satMod val="150000"/>
                </a:schemeClr>
              </a:solidFill>
            </a:endParaRPr>
          </a:p>
        </p:txBody>
      </p:sp>
      <p:sp>
        <p:nvSpPr>
          <p:cNvPr id="3" name="Content Placeholder 2"/>
          <p:cNvSpPr>
            <a:spLocks noGrp="1"/>
          </p:cNvSpPr>
          <p:nvPr>
            <p:ph idx="1"/>
          </p:nvPr>
        </p:nvSpPr>
        <p:spPr>
          <a:xfrm>
            <a:off x="304800" y="1371600"/>
            <a:ext cx="8229600" cy="4702175"/>
          </a:xfrm>
        </p:spPr>
        <p:txBody>
          <a:bodyPr rtlCol="0">
            <a:normAutofit/>
          </a:bodyPr>
          <a:lstStyle/>
          <a:p>
            <a:pPr marL="438912" indent="-320040" eaLnBrk="1" fontAlgn="auto" hangingPunct="1">
              <a:lnSpc>
                <a:spcPct val="150000"/>
              </a:lnSpc>
              <a:spcBef>
                <a:spcPts val="0"/>
              </a:spcBef>
              <a:spcAft>
                <a:spcPts val="0"/>
              </a:spcAft>
              <a:buFont typeface="Wingdings 2"/>
              <a:buChar char=""/>
              <a:defRPr/>
            </a:pPr>
            <a:r>
              <a:rPr lang="en-US" dirty="0">
                <a:solidFill>
                  <a:schemeClr val="tx1"/>
                </a:solidFill>
              </a:rPr>
              <a:t>Large dynamic memory systems can be implemented using DRAM chips in a similar way to static memory systems. </a:t>
            </a:r>
          </a:p>
          <a:p>
            <a:pPr marL="438912" indent="-320040" eaLnBrk="1" fontAlgn="auto" hangingPunct="1">
              <a:lnSpc>
                <a:spcPct val="150000"/>
              </a:lnSpc>
              <a:spcBef>
                <a:spcPts val="0"/>
              </a:spcBef>
              <a:spcAft>
                <a:spcPts val="0"/>
              </a:spcAft>
              <a:buFont typeface="Wingdings 2"/>
              <a:buChar char=""/>
              <a:defRPr/>
            </a:pPr>
            <a:r>
              <a:rPr lang="en-US" dirty="0"/>
              <a:t>Placing large memory systems directly on the motherboard will occupy a large amount of space. </a:t>
            </a:r>
          </a:p>
          <a:p>
            <a:pPr marL="438912" indent="-320040" eaLnBrk="1" fontAlgn="auto" hangingPunct="1">
              <a:lnSpc>
                <a:spcPct val="150000"/>
              </a:lnSpc>
              <a:spcBef>
                <a:spcPts val="0"/>
              </a:spcBef>
              <a:spcAft>
                <a:spcPts val="0"/>
              </a:spcAft>
              <a:buFont typeface="Wingdings 2"/>
              <a:buChar char=""/>
              <a:defRPr/>
            </a:pPr>
            <a:r>
              <a:rPr lang="en-US" dirty="0">
                <a:solidFill>
                  <a:schemeClr val="tx1"/>
                </a:solidFill>
              </a:rPr>
              <a:t>Packaging considerations have led to the development of larger memory units known as </a:t>
            </a:r>
            <a:r>
              <a:rPr lang="en-US" dirty="0">
                <a:solidFill>
                  <a:schemeClr val="accent2"/>
                </a:solidFill>
              </a:rPr>
              <a:t>SIMMs (Single In-line Memory Modules) and DIMMs (Dual In-line Memory Modules).</a:t>
            </a:r>
            <a:r>
              <a:rPr lang="en-US" dirty="0"/>
              <a:t> </a:t>
            </a:r>
          </a:p>
          <a:p>
            <a:pPr marL="438912" indent="-320040" eaLnBrk="1" fontAlgn="auto" hangingPunct="1">
              <a:lnSpc>
                <a:spcPct val="150000"/>
              </a:lnSpc>
              <a:spcBef>
                <a:spcPts val="0"/>
              </a:spcBef>
              <a:spcAft>
                <a:spcPts val="0"/>
              </a:spcAft>
              <a:buFont typeface="Wingdings 2"/>
              <a:buChar char=""/>
              <a:defRPr/>
            </a:pPr>
            <a:r>
              <a:rPr lang="en-US" dirty="0"/>
              <a:t>Memory modules are an assembly of memory chips on a small board that plugs vertically onto a single socket on the motherboard. </a:t>
            </a:r>
          </a:p>
          <a:p>
            <a:pPr marL="438912" indent="-320040" eaLnBrk="1" fontAlgn="auto" hangingPunct="1">
              <a:spcBef>
                <a:spcPts val="0"/>
              </a:spcBef>
              <a:spcAft>
                <a:spcPts val="0"/>
              </a:spcAft>
              <a:buFont typeface="Wingdings 2"/>
              <a:buChar char=""/>
              <a:defRPr/>
            </a:pPr>
            <a:endParaRPr lang="en-US" dirty="0"/>
          </a:p>
        </p:txBody>
      </p:sp>
      <p:pic>
        <p:nvPicPr>
          <p:cNvPr id="5" name="Picture 4">
            <a:extLst>
              <a:ext uri="{FF2B5EF4-FFF2-40B4-BE49-F238E27FC236}">
                <a16:creationId xmlns:a16="http://schemas.microsoft.com/office/drawing/2014/main" xmlns="" id="{63535202-05E7-421D-BED3-9D9F73C650E0}"/>
              </a:ext>
            </a:extLst>
          </p:cNvPr>
          <p:cNvPicPr>
            <a:picLocks noChangeAspect="1" noChangeArrowheads="1"/>
          </p:cNvPicPr>
          <p:nvPr/>
        </p:nvPicPr>
        <p:blipFill>
          <a:blip r:embed="rId2" cstate="print"/>
          <a:srcRect/>
          <a:stretch>
            <a:fillRect/>
          </a:stretch>
        </p:blipFill>
        <p:spPr bwMode="auto">
          <a:xfrm>
            <a:off x="7315200" y="0"/>
            <a:ext cx="1333500" cy="12477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04800"/>
            <a:ext cx="6347713" cy="609600"/>
          </a:xfrm>
        </p:spPr>
        <p:txBody>
          <a:bodyPr>
            <a:normAutofit fontScale="90000"/>
          </a:bodyPr>
          <a:lstStyle/>
          <a:p>
            <a:pPr eaLnBrk="1" fontAlgn="auto" hangingPunct="1">
              <a:spcAft>
                <a:spcPts val="0"/>
              </a:spcAft>
              <a:defRPr/>
            </a:pPr>
            <a:r>
              <a:rPr lang="en-US" dirty="0">
                <a:solidFill>
                  <a:schemeClr val="accent1">
                    <a:satMod val="150000"/>
                  </a:schemeClr>
                </a:solidFill>
              </a:rPr>
              <a:t>Memory </a:t>
            </a:r>
            <a:r>
              <a:rPr lang="en-US" dirty="0" smtClean="0">
                <a:solidFill>
                  <a:schemeClr val="accent1">
                    <a:satMod val="150000"/>
                  </a:schemeClr>
                </a:solidFill>
              </a:rPr>
              <a:t>Controller</a:t>
            </a:r>
            <a:endParaRPr lang="en-US" dirty="0">
              <a:solidFill>
                <a:schemeClr val="accent1">
                  <a:satMod val="150000"/>
                </a:schemeClr>
              </a:solidFill>
            </a:endParaRPr>
          </a:p>
        </p:txBody>
      </p:sp>
      <p:sp>
        <p:nvSpPr>
          <p:cNvPr id="3" name="Content Placeholder 2"/>
          <p:cNvSpPr>
            <a:spLocks noGrp="1"/>
          </p:cNvSpPr>
          <p:nvPr>
            <p:ph idx="1"/>
          </p:nvPr>
        </p:nvSpPr>
        <p:spPr>
          <a:xfrm>
            <a:off x="381000" y="1447800"/>
            <a:ext cx="8092441" cy="4326466"/>
          </a:xfrm>
        </p:spPr>
        <p:txBody>
          <a:bodyPr rtlCol="0">
            <a:normAutofit fontScale="92500" lnSpcReduction="10000"/>
          </a:bodyPr>
          <a:lstStyle/>
          <a:p>
            <a:pPr marL="438912" indent="-320040" eaLnBrk="1" fontAlgn="auto" hangingPunct="1">
              <a:spcBef>
                <a:spcPts val="0"/>
              </a:spcBef>
              <a:spcAft>
                <a:spcPts val="0"/>
              </a:spcAft>
              <a:buFont typeface="Wingdings 2"/>
              <a:buChar char=""/>
              <a:defRPr/>
            </a:pPr>
            <a:r>
              <a:rPr lang="en-US" sz="2600" dirty="0"/>
              <a:t>Recall that in a dynamic memory chip, to reduce the number of pins, multiplexed addresses are used. </a:t>
            </a:r>
          </a:p>
          <a:p>
            <a:pPr marL="438912" indent="-320040" eaLnBrk="1" fontAlgn="auto" hangingPunct="1">
              <a:spcBef>
                <a:spcPts val="0"/>
              </a:spcBef>
              <a:spcAft>
                <a:spcPts val="0"/>
              </a:spcAft>
              <a:buFont typeface="Wingdings 2"/>
              <a:buChar char=""/>
              <a:defRPr/>
            </a:pPr>
            <a:r>
              <a:rPr lang="en-US" sz="2600" dirty="0"/>
              <a:t>Address is divided into two parts:</a:t>
            </a:r>
          </a:p>
          <a:p>
            <a:pPr marL="731520" lvl="1" indent="-274320" eaLnBrk="1" fontAlgn="auto" hangingPunct="1">
              <a:spcAft>
                <a:spcPts val="0"/>
              </a:spcAft>
              <a:buFont typeface="Wingdings"/>
              <a:buChar char=""/>
              <a:defRPr/>
            </a:pPr>
            <a:r>
              <a:rPr lang="en-US" sz="2000" dirty="0">
                <a:solidFill>
                  <a:schemeClr val="tx1"/>
                </a:solidFill>
              </a:rPr>
              <a:t>High-order address bits select a row in the array.</a:t>
            </a:r>
          </a:p>
          <a:p>
            <a:pPr marL="996633" lvl="2" indent="-274320" eaLnBrk="1" fontAlgn="auto" hangingPunct="1">
              <a:spcAft>
                <a:spcPts val="0"/>
              </a:spcAft>
              <a:buFont typeface="Wingdings"/>
              <a:buChar char=""/>
              <a:defRPr/>
            </a:pPr>
            <a:r>
              <a:rPr lang="en-US" sz="2000" dirty="0">
                <a:solidFill>
                  <a:schemeClr val="tx1"/>
                </a:solidFill>
              </a:rPr>
              <a:t>They are provided first, and latched using RAS signal.</a:t>
            </a:r>
          </a:p>
          <a:p>
            <a:pPr marL="731520" lvl="1" indent="-274320" eaLnBrk="1" fontAlgn="auto" hangingPunct="1">
              <a:spcAft>
                <a:spcPts val="0"/>
              </a:spcAft>
              <a:buFont typeface="Wingdings"/>
              <a:buChar char=""/>
              <a:defRPr/>
            </a:pPr>
            <a:r>
              <a:rPr lang="en-US" sz="2000" dirty="0">
                <a:solidFill>
                  <a:schemeClr val="tx1"/>
                </a:solidFill>
              </a:rPr>
              <a:t>Low-order address bits select a column in the row. </a:t>
            </a:r>
          </a:p>
          <a:p>
            <a:pPr marL="996633" lvl="2" indent="-274320" eaLnBrk="1" fontAlgn="auto" hangingPunct="1">
              <a:spcAft>
                <a:spcPts val="0"/>
              </a:spcAft>
              <a:buFont typeface="Wingdings"/>
              <a:buChar char=""/>
              <a:defRPr/>
            </a:pPr>
            <a:r>
              <a:rPr lang="en-US" sz="2000" dirty="0">
                <a:solidFill>
                  <a:schemeClr val="tx1"/>
                </a:solidFill>
              </a:rPr>
              <a:t>They are provided later, and latched using CAS signal. </a:t>
            </a:r>
          </a:p>
          <a:p>
            <a:pPr marL="438912" indent="-320040" eaLnBrk="1" fontAlgn="auto" hangingPunct="1">
              <a:spcBef>
                <a:spcPts val="0"/>
              </a:spcBef>
              <a:spcAft>
                <a:spcPts val="0"/>
              </a:spcAft>
              <a:buFont typeface="Wingdings 2"/>
              <a:buChar char=""/>
              <a:defRPr/>
            </a:pPr>
            <a:r>
              <a:rPr lang="en-US" sz="2600" dirty="0"/>
              <a:t>However, a </a:t>
            </a:r>
            <a:r>
              <a:rPr lang="en-US" sz="2600" dirty="0">
                <a:solidFill>
                  <a:srgbClr val="CC3300"/>
                </a:solidFill>
              </a:rPr>
              <a:t>processor issues all address bits at the same time. </a:t>
            </a:r>
          </a:p>
          <a:p>
            <a:pPr marL="438912" indent="-320040" eaLnBrk="1" fontAlgn="auto" hangingPunct="1">
              <a:spcBef>
                <a:spcPts val="0"/>
              </a:spcBef>
              <a:spcAft>
                <a:spcPts val="0"/>
              </a:spcAft>
              <a:buFont typeface="Wingdings 2"/>
              <a:buChar char=""/>
              <a:defRPr/>
            </a:pPr>
            <a:r>
              <a:rPr lang="en-US" sz="2600" dirty="0"/>
              <a:t>In order </a:t>
            </a:r>
            <a:r>
              <a:rPr lang="en-US" sz="2600" dirty="0">
                <a:solidFill>
                  <a:schemeClr val="tx1"/>
                </a:solidFill>
              </a:rPr>
              <a:t>to achieve the </a:t>
            </a:r>
            <a:r>
              <a:rPr lang="en-US" sz="2600" dirty="0">
                <a:solidFill>
                  <a:srgbClr val="CC3300"/>
                </a:solidFill>
              </a:rPr>
              <a:t>multiplexing, memory </a:t>
            </a:r>
          </a:p>
          <a:p>
            <a:pPr marL="438912" indent="-320040" eaLnBrk="1" fontAlgn="auto" hangingPunct="1">
              <a:spcBef>
                <a:spcPts val="0"/>
              </a:spcBef>
              <a:spcAft>
                <a:spcPts val="0"/>
              </a:spcAft>
              <a:buFont typeface="Wingdings 2"/>
              <a:buNone/>
              <a:defRPr/>
            </a:pPr>
            <a:r>
              <a:rPr lang="en-US" sz="2600" dirty="0">
                <a:solidFill>
                  <a:srgbClr val="CC3300"/>
                </a:solidFill>
              </a:rPr>
              <a:t>	controller circuit is inserted between the processor </a:t>
            </a:r>
          </a:p>
          <a:p>
            <a:pPr marL="438912" indent="-320040" eaLnBrk="1" fontAlgn="auto" hangingPunct="1">
              <a:spcBef>
                <a:spcPts val="0"/>
              </a:spcBef>
              <a:spcAft>
                <a:spcPts val="0"/>
              </a:spcAft>
              <a:buFont typeface="Wingdings 2"/>
              <a:buNone/>
              <a:defRPr/>
            </a:pPr>
            <a:r>
              <a:rPr lang="en-US" sz="2600" dirty="0">
                <a:solidFill>
                  <a:srgbClr val="CC3300"/>
                </a:solidFill>
              </a:rPr>
              <a:t>	and memory.</a:t>
            </a:r>
            <a:r>
              <a:rPr lang="en-US" sz="2600" dirty="0"/>
              <a:t> </a:t>
            </a:r>
          </a:p>
          <a:p>
            <a:pPr marL="438912" indent="-320040" eaLnBrk="1" fontAlgn="auto" hangingPunct="1">
              <a:spcBef>
                <a:spcPts val="0"/>
              </a:spcBef>
              <a:spcAft>
                <a:spcPts val="0"/>
              </a:spcAft>
              <a:buFont typeface="Wingdings 2"/>
              <a:buChar char=""/>
              <a:defRPr/>
            </a:pPr>
            <a:endParaRPr lang="en-US" dirty="0"/>
          </a:p>
        </p:txBody>
      </p:sp>
      <p:pic>
        <p:nvPicPr>
          <p:cNvPr id="5" name="Picture 4">
            <a:extLst>
              <a:ext uri="{FF2B5EF4-FFF2-40B4-BE49-F238E27FC236}">
                <a16:creationId xmlns:a16="http://schemas.microsoft.com/office/drawing/2014/main" xmlns="" id="{7E8AA7B3-024E-4A34-A79C-169072D06236}"/>
              </a:ext>
            </a:extLst>
          </p:cNvPr>
          <p:cNvPicPr>
            <a:picLocks noChangeAspect="1" noChangeArrowheads="1"/>
          </p:cNvPicPr>
          <p:nvPr/>
        </p:nvPicPr>
        <p:blipFill>
          <a:blip r:embed="rId2" cstate="print"/>
          <a:srcRect/>
          <a:stretch>
            <a:fillRect/>
          </a:stretch>
        </p:blipFill>
        <p:spPr bwMode="auto">
          <a:xfrm>
            <a:off x="7315200" y="0"/>
            <a:ext cx="1333500" cy="12477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7314" name="Rectangle 2"/>
          <p:cNvSpPr>
            <a:spLocks noGrp="1" noChangeArrowheads="1"/>
          </p:cNvSpPr>
          <p:nvPr>
            <p:ph type="title"/>
          </p:nvPr>
        </p:nvSpPr>
        <p:spPr/>
        <p:txBody>
          <a:bodyPr/>
          <a:lstStyle/>
          <a:p>
            <a:pPr eaLnBrk="1" fontAlgn="auto" hangingPunct="1">
              <a:spcAft>
                <a:spcPts val="0"/>
              </a:spcAft>
              <a:defRPr/>
            </a:pPr>
            <a:r>
              <a:rPr lang="en-US" dirty="0">
                <a:solidFill>
                  <a:schemeClr val="accent1">
                    <a:satMod val="150000"/>
                  </a:schemeClr>
                </a:solidFill>
              </a:rPr>
              <a:t>Memory </a:t>
            </a:r>
            <a:r>
              <a:rPr lang="en-US" dirty="0" smtClean="0">
                <a:solidFill>
                  <a:schemeClr val="accent1">
                    <a:satMod val="150000"/>
                  </a:schemeClr>
                </a:solidFill>
              </a:rPr>
              <a:t>Controller </a:t>
            </a:r>
            <a:r>
              <a:rPr lang="en-US" dirty="0">
                <a:solidFill>
                  <a:schemeClr val="accent1">
                    <a:satMod val="150000"/>
                  </a:schemeClr>
                </a:solidFill>
              </a:rPr>
              <a:t>(contd..)</a:t>
            </a:r>
          </a:p>
        </p:txBody>
      </p:sp>
      <p:sp>
        <p:nvSpPr>
          <p:cNvPr id="71" name="Slide Number Placeholder 3"/>
          <p:cNvSpPr>
            <a:spLocks noGrp="1"/>
          </p:cNvSpPr>
          <p:nvPr>
            <p:ph type="sldNum" sz="quarter" idx="12"/>
          </p:nvPr>
        </p:nvSpPr>
        <p:spPr>
          <a:xfrm>
            <a:off x="2640013" y="6477000"/>
            <a:ext cx="5508625" cy="274638"/>
          </a:xfrm>
        </p:spPr>
        <p:txBody>
          <a:bodyPr lIns="45720" rIns="45720"/>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l" eaLnBrk="1" hangingPunct="1"/>
            <a:fld id="{6F5B5BE8-D727-4682-826B-F790B128989A}" type="slidenum">
              <a:rPr lang="en-US" altLang="en-US">
                <a:solidFill>
                  <a:srgbClr val="3F3F3F"/>
                </a:solidFill>
                <a:latin typeface="Corbel" panose="020B0503020204020204" pitchFamily="34" charset="0"/>
              </a:rPr>
              <a:pPr algn="l" eaLnBrk="1" hangingPunct="1"/>
              <a:t>18</a:t>
            </a:fld>
            <a:endParaRPr lang="en-US" altLang="en-US">
              <a:solidFill>
                <a:srgbClr val="3F3F3F"/>
              </a:solidFill>
              <a:latin typeface="Corbel" panose="020B0503020204020204" pitchFamily="34" charset="0"/>
            </a:endParaRPr>
          </a:p>
        </p:txBody>
      </p:sp>
      <p:sp>
        <p:nvSpPr>
          <p:cNvPr id="397379" name="Rectangle 67"/>
          <p:cNvSpPr>
            <a:spLocks noChangeArrowheads="1"/>
          </p:cNvSpPr>
          <p:nvPr/>
        </p:nvSpPr>
        <p:spPr bwMode="auto">
          <a:xfrm>
            <a:off x="762000" y="1857375"/>
            <a:ext cx="7724775" cy="3857625"/>
          </a:xfrm>
          <a:prstGeom prst="rect">
            <a:avLst/>
          </a:prstGeom>
          <a:solidFill>
            <a:schemeClr val="accent1">
              <a:lumMod val="40000"/>
              <a:lumOff val="60000"/>
            </a:schemeClr>
          </a:solidFill>
          <a:ln w="12700">
            <a:solidFill>
              <a:schemeClr val="accent1"/>
            </a:solidFill>
            <a:miter lim="800000"/>
            <a:headEnd/>
            <a:tailEnd/>
          </a:ln>
          <a:effectLst/>
        </p:spPr>
        <p:txBody>
          <a:bodyPr wrap="none" anchor="ctr"/>
          <a:lstStyle/>
          <a:p>
            <a:pPr fontAlgn="auto">
              <a:spcBef>
                <a:spcPts val="0"/>
              </a:spcBef>
              <a:spcAft>
                <a:spcPts val="0"/>
              </a:spcAft>
              <a:defRPr/>
            </a:pPr>
            <a:endParaRPr lang="en-US">
              <a:latin typeface="+mn-lt"/>
            </a:endParaRPr>
          </a:p>
        </p:txBody>
      </p:sp>
      <p:sp>
        <p:nvSpPr>
          <p:cNvPr id="24581" name="Freeform 4"/>
          <p:cNvSpPr>
            <a:spLocks/>
          </p:cNvSpPr>
          <p:nvPr/>
        </p:nvSpPr>
        <p:spPr bwMode="auto">
          <a:xfrm>
            <a:off x="5345113" y="2327275"/>
            <a:ext cx="1536700" cy="196850"/>
          </a:xfrm>
          <a:custGeom>
            <a:avLst/>
            <a:gdLst>
              <a:gd name="T0" fmla="*/ 0 w 70"/>
              <a:gd name="T1" fmla="*/ 2147483647 h 9"/>
              <a:gd name="T2" fmla="*/ 2147483647 w 70"/>
              <a:gd name="T3" fmla="*/ 2147483647 h 9"/>
              <a:gd name="T4" fmla="*/ 2147483647 w 70"/>
              <a:gd name="T5" fmla="*/ 2147483647 h 9"/>
              <a:gd name="T6" fmla="*/ 2147483647 w 70"/>
              <a:gd name="T7" fmla="*/ 1913578722 h 9"/>
              <a:gd name="T8" fmla="*/ 2147483647 w 70"/>
              <a:gd name="T9" fmla="*/ 0 h 9"/>
              <a:gd name="T10" fmla="*/ 2147483647 w 70"/>
              <a:gd name="T11" fmla="*/ 956778425 h 9"/>
              <a:gd name="T12" fmla="*/ 0 w 70"/>
              <a:gd name="T13" fmla="*/ 956778425 h 9"/>
              <a:gd name="T14" fmla="*/ 0 60000 65536"/>
              <a:gd name="T15" fmla="*/ 0 60000 65536"/>
              <a:gd name="T16" fmla="*/ 0 60000 65536"/>
              <a:gd name="T17" fmla="*/ 0 60000 65536"/>
              <a:gd name="T18" fmla="*/ 0 60000 65536"/>
              <a:gd name="T19" fmla="*/ 0 60000 65536"/>
              <a:gd name="T20" fmla="*/ 0 60000 65536"/>
              <a:gd name="T21" fmla="*/ 0 w 70"/>
              <a:gd name="T22" fmla="*/ 0 h 9"/>
              <a:gd name="T23" fmla="*/ 70 w 70"/>
              <a:gd name="T24" fmla="*/ 9 h 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0" h="9">
                <a:moveTo>
                  <a:pt x="0" y="7"/>
                </a:moveTo>
                <a:lnTo>
                  <a:pt x="62" y="7"/>
                </a:lnTo>
                <a:lnTo>
                  <a:pt x="62" y="9"/>
                </a:lnTo>
                <a:lnTo>
                  <a:pt x="70" y="4"/>
                </a:lnTo>
                <a:lnTo>
                  <a:pt x="62" y="0"/>
                </a:lnTo>
                <a:lnTo>
                  <a:pt x="62" y="2"/>
                </a:lnTo>
                <a:lnTo>
                  <a:pt x="0" y="2"/>
                </a:lnTo>
              </a:path>
            </a:pathLst>
          </a:custGeom>
          <a:noFill/>
          <a:ln w="22225">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4582" name="Freeform 5"/>
          <p:cNvSpPr>
            <a:spLocks/>
          </p:cNvSpPr>
          <p:nvPr/>
        </p:nvSpPr>
        <p:spPr bwMode="auto">
          <a:xfrm>
            <a:off x="2400300" y="4654550"/>
            <a:ext cx="4217988" cy="198438"/>
          </a:xfrm>
          <a:custGeom>
            <a:avLst/>
            <a:gdLst>
              <a:gd name="T0" fmla="*/ 2147483647 w 192"/>
              <a:gd name="T1" fmla="*/ 972279986 h 9"/>
              <a:gd name="T2" fmla="*/ 2147483647 w 192"/>
              <a:gd name="T3" fmla="*/ 972279986 h 9"/>
              <a:gd name="T4" fmla="*/ 2147483647 w 192"/>
              <a:gd name="T5" fmla="*/ 0 h 9"/>
              <a:gd name="T6" fmla="*/ 0 w 192"/>
              <a:gd name="T7" fmla="*/ 1944582021 h 9"/>
              <a:gd name="T8" fmla="*/ 2147483647 w 192"/>
              <a:gd name="T9" fmla="*/ 2147483647 h 9"/>
              <a:gd name="T10" fmla="*/ 2147483647 w 192"/>
              <a:gd name="T11" fmla="*/ 2147483647 h 9"/>
              <a:gd name="T12" fmla="*/ 2147483647 w 192"/>
              <a:gd name="T13" fmla="*/ 2147483647 h 9"/>
              <a:gd name="T14" fmla="*/ 0 60000 65536"/>
              <a:gd name="T15" fmla="*/ 0 60000 65536"/>
              <a:gd name="T16" fmla="*/ 0 60000 65536"/>
              <a:gd name="T17" fmla="*/ 0 60000 65536"/>
              <a:gd name="T18" fmla="*/ 0 60000 65536"/>
              <a:gd name="T19" fmla="*/ 0 60000 65536"/>
              <a:gd name="T20" fmla="*/ 0 60000 65536"/>
              <a:gd name="T21" fmla="*/ 0 w 192"/>
              <a:gd name="T22" fmla="*/ 0 h 9"/>
              <a:gd name="T23" fmla="*/ 192 w 192"/>
              <a:gd name="T24" fmla="*/ 9 h 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92" h="9">
                <a:moveTo>
                  <a:pt x="191" y="2"/>
                </a:moveTo>
                <a:lnTo>
                  <a:pt x="8" y="2"/>
                </a:lnTo>
                <a:lnTo>
                  <a:pt x="8" y="0"/>
                </a:lnTo>
                <a:lnTo>
                  <a:pt x="0" y="4"/>
                </a:lnTo>
                <a:lnTo>
                  <a:pt x="8" y="9"/>
                </a:lnTo>
                <a:lnTo>
                  <a:pt x="8" y="6"/>
                </a:lnTo>
                <a:lnTo>
                  <a:pt x="192" y="6"/>
                </a:lnTo>
              </a:path>
            </a:pathLst>
          </a:custGeom>
          <a:noFill/>
          <a:ln w="22225">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4583" name="Rectangle 6"/>
          <p:cNvSpPr>
            <a:spLocks noChangeArrowheads="1"/>
          </p:cNvSpPr>
          <p:nvPr/>
        </p:nvSpPr>
        <p:spPr bwMode="auto">
          <a:xfrm>
            <a:off x="1303338" y="3468688"/>
            <a:ext cx="792162" cy="244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600">
                <a:solidFill>
                  <a:srgbClr val="000000"/>
                </a:solidFill>
                <a:latin typeface="Nimbus Roman No9 L"/>
              </a:rPr>
              <a:t>Processor</a:t>
            </a:r>
            <a:endParaRPr lang="en-CA" altLang="en-US" sz="2400">
              <a:latin typeface="Corbel" panose="020B0503020204020204" pitchFamily="34" charset="0"/>
            </a:endParaRPr>
          </a:p>
        </p:txBody>
      </p:sp>
      <p:sp>
        <p:nvSpPr>
          <p:cNvPr id="24584" name="Freeform 7"/>
          <p:cNvSpPr>
            <a:spLocks/>
          </p:cNvSpPr>
          <p:nvPr/>
        </p:nvSpPr>
        <p:spPr bwMode="auto">
          <a:xfrm>
            <a:off x="6508750" y="4654550"/>
            <a:ext cx="373063" cy="176213"/>
          </a:xfrm>
          <a:custGeom>
            <a:avLst/>
            <a:gdLst>
              <a:gd name="T0" fmla="*/ 0 w 17"/>
              <a:gd name="T1" fmla="*/ 2147483647 h 8"/>
              <a:gd name="T2" fmla="*/ 2147483647 w 17"/>
              <a:gd name="T3" fmla="*/ 2147483647 h 8"/>
              <a:gd name="T4" fmla="*/ 2147483647 w 17"/>
              <a:gd name="T5" fmla="*/ 2147483647 h 8"/>
              <a:gd name="T6" fmla="*/ 2147483647 w 17"/>
              <a:gd name="T7" fmla="*/ 1940699612 h 8"/>
              <a:gd name="T8" fmla="*/ 2147483647 w 17"/>
              <a:gd name="T9" fmla="*/ 0 h 8"/>
              <a:gd name="T10" fmla="*/ 2147483647 w 17"/>
              <a:gd name="T11" fmla="*/ 970338793 h 8"/>
              <a:gd name="T12" fmla="*/ 0 w 17"/>
              <a:gd name="T13" fmla="*/ 970338793 h 8"/>
              <a:gd name="T14" fmla="*/ 0 60000 65536"/>
              <a:gd name="T15" fmla="*/ 0 60000 65536"/>
              <a:gd name="T16" fmla="*/ 0 60000 65536"/>
              <a:gd name="T17" fmla="*/ 0 60000 65536"/>
              <a:gd name="T18" fmla="*/ 0 60000 65536"/>
              <a:gd name="T19" fmla="*/ 0 60000 65536"/>
              <a:gd name="T20" fmla="*/ 0 60000 65536"/>
              <a:gd name="T21" fmla="*/ 0 w 17"/>
              <a:gd name="T22" fmla="*/ 0 h 8"/>
              <a:gd name="T23" fmla="*/ 17 w 17"/>
              <a:gd name="T24" fmla="*/ 8 h 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 h="8">
                <a:moveTo>
                  <a:pt x="0" y="6"/>
                </a:moveTo>
                <a:lnTo>
                  <a:pt x="8" y="6"/>
                </a:lnTo>
                <a:lnTo>
                  <a:pt x="8" y="8"/>
                </a:lnTo>
                <a:lnTo>
                  <a:pt x="17" y="4"/>
                </a:lnTo>
                <a:lnTo>
                  <a:pt x="8" y="0"/>
                </a:lnTo>
                <a:lnTo>
                  <a:pt x="8" y="2"/>
                </a:lnTo>
                <a:lnTo>
                  <a:pt x="0" y="2"/>
                </a:lnTo>
              </a:path>
            </a:pathLst>
          </a:custGeom>
          <a:noFill/>
          <a:ln w="22225">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4585" name="Freeform 8"/>
          <p:cNvSpPr>
            <a:spLocks/>
          </p:cNvSpPr>
          <p:nvPr/>
        </p:nvSpPr>
        <p:spPr bwMode="auto">
          <a:xfrm>
            <a:off x="2379663" y="2414588"/>
            <a:ext cx="1581150" cy="198437"/>
          </a:xfrm>
          <a:custGeom>
            <a:avLst/>
            <a:gdLst>
              <a:gd name="T0" fmla="*/ 0 w 72"/>
              <a:gd name="T1" fmla="*/ 2147483647 h 9"/>
              <a:gd name="T2" fmla="*/ 2147483647 w 72"/>
              <a:gd name="T3" fmla="*/ 2147483647 h 9"/>
              <a:gd name="T4" fmla="*/ 2147483647 w 72"/>
              <a:gd name="T5" fmla="*/ 2147483647 h 9"/>
              <a:gd name="T6" fmla="*/ 2147483647 w 72"/>
              <a:gd name="T7" fmla="*/ 2147483647 h 9"/>
              <a:gd name="T8" fmla="*/ 2147483647 w 72"/>
              <a:gd name="T9" fmla="*/ 0 h 9"/>
              <a:gd name="T10" fmla="*/ 2147483647 w 72"/>
              <a:gd name="T11" fmla="*/ 972275087 h 9"/>
              <a:gd name="T12" fmla="*/ 0 w 72"/>
              <a:gd name="T13" fmla="*/ 972275087 h 9"/>
              <a:gd name="T14" fmla="*/ 0 60000 65536"/>
              <a:gd name="T15" fmla="*/ 0 60000 65536"/>
              <a:gd name="T16" fmla="*/ 0 60000 65536"/>
              <a:gd name="T17" fmla="*/ 0 60000 65536"/>
              <a:gd name="T18" fmla="*/ 0 60000 65536"/>
              <a:gd name="T19" fmla="*/ 0 60000 65536"/>
              <a:gd name="T20" fmla="*/ 0 60000 65536"/>
              <a:gd name="T21" fmla="*/ 0 w 72"/>
              <a:gd name="T22" fmla="*/ 0 h 9"/>
              <a:gd name="T23" fmla="*/ 72 w 72"/>
              <a:gd name="T24" fmla="*/ 9 h 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2" h="9">
                <a:moveTo>
                  <a:pt x="0" y="7"/>
                </a:moveTo>
                <a:lnTo>
                  <a:pt x="63" y="7"/>
                </a:lnTo>
                <a:lnTo>
                  <a:pt x="63" y="9"/>
                </a:lnTo>
                <a:lnTo>
                  <a:pt x="72" y="5"/>
                </a:lnTo>
                <a:lnTo>
                  <a:pt x="63" y="0"/>
                </a:lnTo>
                <a:lnTo>
                  <a:pt x="63" y="2"/>
                </a:lnTo>
                <a:lnTo>
                  <a:pt x="0" y="2"/>
                </a:lnTo>
              </a:path>
            </a:pathLst>
          </a:custGeom>
          <a:noFill/>
          <a:ln w="22225">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4586" name="Freeform 9"/>
          <p:cNvSpPr>
            <a:spLocks/>
          </p:cNvSpPr>
          <p:nvPr/>
        </p:nvSpPr>
        <p:spPr bwMode="auto">
          <a:xfrm>
            <a:off x="6750050" y="2809875"/>
            <a:ext cx="131763" cy="44450"/>
          </a:xfrm>
          <a:custGeom>
            <a:avLst/>
            <a:gdLst>
              <a:gd name="T0" fmla="*/ 0 w 6"/>
              <a:gd name="T1" fmla="*/ 987901126 h 2"/>
              <a:gd name="T2" fmla="*/ 2147483647 w 6"/>
              <a:gd name="T3" fmla="*/ 493950563 h 2"/>
              <a:gd name="T4" fmla="*/ 0 w 6"/>
              <a:gd name="T5" fmla="*/ 0 h 2"/>
              <a:gd name="T6" fmla="*/ 0 w 6"/>
              <a:gd name="T7" fmla="*/ 493950563 h 2"/>
              <a:gd name="T8" fmla="*/ 0 w 6"/>
              <a:gd name="T9" fmla="*/ 987901126 h 2"/>
              <a:gd name="T10" fmla="*/ 0 60000 65536"/>
              <a:gd name="T11" fmla="*/ 0 60000 65536"/>
              <a:gd name="T12" fmla="*/ 0 60000 65536"/>
              <a:gd name="T13" fmla="*/ 0 60000 65536"/>
              <a:gd name="T14" fmla="*/ 0 60000 65536"/>
              <a:gd name="T15" fmla="*/ 0 w 6"/>
              <a:gd name="T16" fmla="*/ 0 h 2"/>
              <a:gd name="T17" fmla="*/ 6 w 6"/>
              <a:gd name="T18" fmla="*/ 2 h 2"/>
            </a:gdLst>
            <a:ahLst/>
            <a:cxnLst>
              <a:cxn ang="T10">
                <a:pos x="T0" y="T1"/>
              </a:cxn>
              <a:cxn ang="T11">
                <a:pos x="T2" y="T3"/>
              </a:cxn>
              <a:cxn ang="T12">
                <a:pos x="T4" y="T5"/>
              </a:cxn>
              <a:cxn ang="T13">
                <a:pos x="T6" y="T7"/>
              </a:cxn>
              <a:cxn ang="T14">
                <a:pos x="T8" y="T9"/>
              </a:cxn>
            </a:cxnLst>
            <a:rect l="T15" t="T16" r="T17" b="T18"/>
            <a:pathLst>
              <a:path w="6" h="2">
                <a:moveTo>
                  <a:pt x="0" y="2"/>
                </a:moveTo>
                <a:lnTo>
                  <a:pt x="6" y="1"/>
                </a:lnTo>
                <a:lnTo>
                  <a:pt x="0" y="0"/>
                </a:lnTo>
                <a:lnTo>
                  <a:pt x="0" y="1"/>
                </a:lnTo>
                <a:lnTo>
                  <a:pt x="0" y="2"/>
                </a:lnTo>
              </a:path>
            </a:pathLst>
          </a:custGeom>
          <a:noFill/>
          <a:ln w="22225">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4587" name="Freeform 10"/>
          <p:cNvSpPr>
            <a:spLocks/>
          </p:cNvSpPr>
          <p:nvPr/>
        </p:nvSpPr>
        <p:spPr bwMode="auto">
          <a:xfrm>
            <a:off x="6750050" y="2809875"/>
            <a:ext cx="131763" cy="44450"/>
          </a:xfrm>
          <a:custGeom>
            <a:avLst/>
            <a:gdLst>
              <a:gd name="T0" fmla="*/ 0 w 83"/>
              <a:gd name="T1" fmla="*/ 70564381 h 28"/>
              <a:gd name="T2" fmla="*/ 209174579 w 83"/>
              <a:gd name="T3" fmla="*/ 35282190 h 28"/>
              <a:gd name="T4" fmla="*/ 0 w 83"/>
              <a:gd name="T5" fmla="*/ 0 h 28"/>
              <a:gd name="T6" fmla="*/ 0 w 83"/>
              <a:gd name="T7" fmla="*/ 35282190 h 28"/>
              <a:gd name="T8" fmla="*/ 0 w 83"/>
              <a:gd name="T9" fmla="*/ 70564381 h 28"/>
              <a:gd name="T10" fmla="*/ 0 60000 65536"/>
              <a:gd name="T11" fmla="*/ 0 60000 65536"/>
              <a:gd name="T12" fmla="*/ 0 60000 65536"/>
              <a:gd name="T13" fmla="*/ 0 60000 65536"/>
              <a:gd name="T14" fmla="*/ 0 60000 65536"/>
              <a:gd name="T15" fmla="*/ 0 w 83"/>
              <a:gd name="T16" fmla="*/ 0 h 28"/>
              <a:gd name="T17" fmla="*/ 83 w 83"/>
              <a:gd name="T18" fmla="*/ 28 h 28"/>
            </a:gdLst>
            <a:ahLst/>
            <a:cxnLst>
              <a:cxn ang="T10">
                <a:pos x="T0" y="T1"/>
              </a:cxn>
              <a:cxn ang="T11">
                <a:pos x="T2" y="T3"/>
              </a:cxn>
              <a:cxn ang="T12">
                <a:pos x="T4" y="T5"/>
              </a:cxn>
              <a:cxn ang="T13">
                <a:pos x="T6" y="T7"/>
              </a:cxn>
              <a:cxn ang="T14">
                <a:pos x="T8" y="T9"/>
              </a:cxn>
            </a:cxnLst>
            <a:rect l="T15" t="T16" r="T17" b="T18"/>
            <a:pathLst>
              <a:path w="83" h="28">
                <a:moveTo>
                  <a:pt x="0" y="28"/>
                </a:moveTo>
                <a:lnTo>
                  <a:pt x="83" y="14"/>
                </a:lnTo>
                <a:lnTo>
                  <a:pt x="0" y="0"/>
                </a:lnTo>
                <a:lnTo>
                  <a:pt x="0" y="14"/>
                </a:lnTo>
                <a:lnTo>
                  <a:pt x="0" y="28"/>
                </a:lnTo>
                <a:close/>
              </a:path>
            </a:pathLst>
          </a:custGeom>
          <a:solidFill>
            <a:srgbClr val="000000"/>
          </a:solidFill>
          <a:ln w="0">
            <a:solidFill>
              <a:srgbClr val="000000"/>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4588" name="Line 11"/>
          <p:cNvSpPr>
            <a:spLocks noChangeShapeType="1"/>
          </p:cNvSpPr>
          <p:nvPr/>
        </p:nvSpPr>
        <p:spPr bwMode="auto">
          <a:xfrm flipH="1">
            <a:off x="5345113" y="2832100"/>
            <a:ext cx="1404937" cy="1588"/>
          </a:xfrm>
          <a:prstGeom prst="line">
            <a:avLst/>
          </a:prstGeom>
          <a:noFill/>
          <a:ln w="222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4589" name="Freeform 12"/>
          <p:cNvSpPr>
            <a:spLocks/>
          </p:cNvSpPr>
          <p:nvPr/>
        </p:nvSpPr>
        <p:spPr bwMode="auto">
          <a:xfrm>
            <a:off x="6750050" y="3162300"/>
            <a:ext cx="131763" cy="42863"/>
          </a:xfrm>
          <a:custGeom>
            <a:avLst/>
            <a:gdLst>
              <a:gd name="T0" fmla="*/ 0 w 6"/>
              <a:gd name="T1" fmla="*/ 918618281 h 2"/>
              <a:gd name="T2" fmla="*/ 2147483647 w 6"/>
              <a:gd name="T3" fmla="*/ 459319856 h 2"/>
              <a:gd name="T4" fmla="*/ 0 w 6"/>
              <a:gd name="T5" fmla="*/ 0 h 2"/>
              <a:gd name="T6" fmla="*/ 0 w 6"/>
              <a:gd name="T7" fmla="*/ 459319856 h 2"/>
              <a:gd name="T8" fmla="*/ 0 w 6"/>
              <a:gd name="T9" fmla="*/ 918618281 h 2"/>
              <a:gd name="T10" fmla="*/ 0 60000 65536"/>
              <a:gd name="T11" fmla="*/ 0 60000 65536"/>
              <a:gd name="T12" fmla="*/ 0 60000 65536"/>
              <a:gd name="T13" fmla="*/ 0 60000 65536"/>
              <a:gd name="T14" fmla="*/ 0 60000 65536"/>
              <a:gd name="T15" fmla="*/ 0 w 6"/>
              <a:gd name="T16" fmla="*/ 0 h 2"/>
              <a:gd name="T17" fmla="*/ 6 w 6"/>
              <a:gd name="T18" fmla="*/ 2 h 2"/>
            </a:gdLst>
            <a:ahLst/>
            <a:cxnLst>
              <a:cxn ang="T10">
                <a:pos x="T0" y="T1"/>
              </a:cxn>
              <a:cxn ang="T11">
                <a:pos x="T2" y="T3"/>
              </a:cxn>
              <a:cxn ang="T12">
                <a:pos x="T4" y="T5"/>
              </a:cxn>
              <a:cxn ang="T13">
                <a:pos x="T6" y="T7"/>
              </a:cxn>
              <a:cxn ang="T14">
                <a:pos x="T8" y="T9"/>
              </a:cxn>
            </a:cxnLst>
            <a:rect l="T15" t="T16" r="T17" b="T18"/>
            <a:pathLst>
              <a:path w="6" h="2">
                <a:moveTo>
                  <a:pt x="0" y="2"/>
                </a:moveTo>
                <a:lnTo>
                  <a:pt x="6" y="1"/>
                </a:lnTo>
                <a:lnTo>
                  <a:pt x="0" y="0"/>
                </a:lnTo>
                <a:lnTo>
                  <a:pt x="0" y="1"/>
                </a:lnTo>
                <a:lnTo>
                  <a:pt x="0" y="2"/>
                </a:lnTo>
              </a:path>
            </a:pathLst>
          </a:custGeom>
          <a:noFill/>
          <a:ln w="22225">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4590" name="Freeform 13"/>
          <p:cNvSpPr>
            <a:spLocks/>
          </p:cNvSpPr>
          <p:nvPr/>
        </p:nvSpPr>
        <p:spPr bwMode="auto">
          <a:xfrm>
            <a:off x="6750050" y="3162300"/>
            <a:ext cx="131763" cy="42863"/>
          </a:xfrm>
          <a:custGeom>
            <a:avLst/>
            <a:gdLst>
              <a:gd name="T0" fmla="*/ 0 w 83"/>
              <a:gd name="T1" fmla="*/ 68045812 h 27"/>
              <a:gd name="T2" fmla="*/ 209174579 w 83"/>
              <a:gd name="T3" fmla="*/ 32763210 h 27"/>
              <a:gd name="T4" fmla="*/ 0 w 83"/>
              <a:gd name="T5" fmla="*/ 0 h 27"/>
              <a:gd name="T6" fmla="*/ 0 w 83"/>
              <a:gd name="T7" fmla="*/ 32763210 h 27"/>
              <a:gd name="T8" fmla="*/ 0 w 83"/>
              <a:gd name="T9" fmla="*/ 68045812 h 27"/>
              <a:gd name="T10" fmla="*/ 0 60000 65536"/>
              <a:gd name="T11" fmla="*/ 0 60000 65536"/>
              <a:gd name="T12" fmla="*/ 0 60000 65536"/>
              <a:gd name="T13" fmla="*/ 0 60000 65536"/>
              <a:gd name="T14" fmla="*/ 0 60000 65536"/>
              <a:gd name="T15" fmla="*/ 0 w 83"/>
              <a:gd name="T16" fmla="*/ 0 h 27"/>
              <a:gd name="T17" fmla="*/ 83 w 83"/>
              <a:gd name="T18" fmla="*/ 27 h 27"/>
            </a:gdLst>
            <a:ahLst/>
            <a:cxnLst>
              <a:cxn ang="T10">
                <a:pos x="T0" y="T1"/>
              </a:cxn>
              <a:cxn ang="T11">
                <a:pos x="T2" y="T3"/>
              </a:cxn>
              <a:cxn ang="T12">
                <a:pos x="T4" y="T5"/>
              </a:cxn>
              <a:cxn ang="T13">
                <a:pos x="T6" y="T7"/>
              </a:cxn>
              <a:cxn ang="T14">
                <a:pos x="T8" y="T9"/>
              </a:cxn>
            </a:cxnLst>
            <a:rect l="T15" t="T16" r="T17" b="T18"/>
            <a:pathLst>
              <a:path w="83" h="27">
                <a:moveTo>
                  <a:pt x="0" y="27"/>
                </a:moveTo>
                <a:lnTo>
                  <a:pt x="83" y="13"/>
                </a:lnTo>
                <a:lnTo>
                  <a:pt x="0" y="0"/>
                </a:lnTo>
                <a:lnTo>
                  <a:pt x="0" y="13"/>
                </a:lnTo>
                <a:lnTo>
                  <a:pt x="0" y="27"/>
                </a:lnTo>
                <a:close/>
              </a:path>
            </a:pathLst>
          </a:custGeom>
          <a:solidFill>
            <a:srgbClr val="000000"/>
          </a:solidFill>
          <a:ln w="0">
            <a:solidFill>
              <a:srgbClr val="000000"/>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4591" name="Line 14"/>
          <p:cNvSpPr>
            <a:spLocks noChangeShapeType="1"/>
          </p:cNvSpPr>
          <p:nvPr/>
        </p:nvSpPr>
        <p:spPr bwMode="auto">
          <a:xfrm flipH="1">
            <a:off x="5345113" y="3182938"/>
            <a:ext cx="1404937" cy="1587"/>
          </a:xfrm>
          <a:prstGeom prst="line">
            <a:avLst/>
          </a:prstGeom>
          <a:noFill/>
          <a:ln w="222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4592" name="Freeform 15"/>
          <p:cNvSpPr>
            <a:spLocks/>
          </p:cNvSpPr>
          <p:nvPr/>
        </p:nvSpPr>
        <p:spPr bwMode="auto">
          <a:xfrm>
            <a:off x="6750050" y="3513138"/>
            <a:ext cx="131763" cy="44450"/>
          </a:xfrm>
          <a:custGeom>
            <a:avLst/>
            <a:gdLst>
              <a:gd name="T0" fmla="*/ 0 w 6"/>
              <a:gd name="T1" fmla="*/ 987901126 h 2"/>
              <a:gd name="T2" fmla="*/ 2147483647 w 6"/>
              <a:gd name="T3" fmla="*/ 493950563 h 2"/>
              <a:gd name="T4" fmla="*/ 0 w 6"/>
              <a:gd name="T5" fmla="*/ 0 h 2"/>
              <a:gd name="T6" fmla="*/ 0 w 6"/>
              <a:gd name="T7" fmla="*/ 493950563 h 2"/>
              <a:gd name="T8" fmla="*/ 0 w 6"/>
              <a:gd name="T9" fmla="*/ 987901126 h 2"/>
              <a:gd name="T10" fmla="*/ 0 60000 65536"/>
              <a:gd name="T11" fmla="*/ 0 60000 65536"/>
              <a:gd name="T12" fmla="*/ 0 60000 65536"/>
              <a:gd name="T13" fmla="*/ 0 60000 65536"/>
              <a:gd name="T14" fmla="*/ 0 60000 65536"/>
              <a:gd name="T15" fmla="*/ 0 w 6"/>
              <a:gd name="T16" fmla="*/ 0 h 2"/>
              <a:gd name="T17" fmla="*/ 6 w 6"/>
              <a:gd name="T18" fmla="*/ 2 h 2"/>
            </a:gdLst>
            <a:ahLst/>
            <a:cxnLst>
              <a:cxn ang="T10">
                <a:pos x="T0" y="T1"/>
              </a:cxn>
              <a:cxn ang="T11">
                <a:pos x="T2" y="T3"/>
              </a:cxn>
              <a:cxn ang="T12">
                <a:pos x="T4" y="T5"/>
              </a:cxn>
              <a:cxn ang="T13">
                <a:pos x="T6" y="T7"/>
              </a:cxn>
              <a:cxn ang="T14">
                <a:pos x="T8" y="T9"/>
              </a:cxn>
            </a:cxnLst>
            <a:rect l="T15" t="T16" r="T17" b="T18"/>
            <a:pathLst>
              <a:path w="6" h="2">
                <a:moveTo>
                  <a:pt x="0" y="2"/>
                </a:moveTo>
                <a:lnTo>
                  <a:pt x="6" y="1"/>
                </a:lnTo>
                <a:lnTo>
                  <a:pt x="0" y="0"/>
                </a:lnTo>
                <a:lnTo>
                  <a:pt x="0" y="1"/>
                </a:lnTo>
                <a:lnTo>
                  <a:pt x="0" y="2"/>
                </a:lnTo>
              </a:path>
            </a:pathLst>
          </a:custGeom>
          <a:noFill/>
          <a:ln w="22225">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4593" name="Freeform 16"/>
          <p:cNvSpPr>
            <a:spLocks/>
          </p:cNvSpPr>
          <p:nvPr/>
        </p:nvSpPr>
        <p:spPr bwMode="auto">
          <a:xfrm>
            <a:off x="6750050" y="3513138"/>
            <a:ext cx="131763" cy="44450"/>
          </a:xfrm>
          <a:custGeom>
            <a:avLst/>
            <a:gdLst>
              <a:gd name="T0" fmla="*/ 0 w 83"/>
              <a:gd name="T1" fmla="*/ 70564381 h 28"/>
              <a:gd name="T2" fmla="*/ 209174579 w 83"/>
              <a:gd name="T3" fmla="*/ 35282190 h 28"/>
              <a:gd name="T4" fmla="*/ 0 w 83"/>
              <a:gd name="T5" fmla="*/ 0 h 28"/>
              <a:gd name="T6" fmla="*/ 0 w 83"/>
              <a:gd name="T7" fmla="*/ 35282190 h 28"/>
              <a:gd name="T8" fmla="*/ 0 w 83"/>
              <a:gd name="T9" fmla="*/ 70564381 h 28"/>
              <a:gd name="T10" fmla="*/ 0 60000 65536"/>
              <a:gd name="T11" fmla="*/ 0 60000 65536"/>
              <a:gd name="T12" fmla="*/ 0 60000 65536"/>
              <a:gd name="T13" fmla="*/ 0 60000 65536"/>
              <a:gd name="T14" fmla="*/ 0 60000 65536"/>
              <a:gd name="T15" fmla="*/ 0 w 83"/>
              <a:gd name="T16" fmla="*/ 0 h 28"/>
              <a:gd name="T17" fmla="*/ 83 w 83"/>
              <a:gd name="T18" fmla="*/ 28 h 28"/>
            </a:gdLst>
            <a:ahLst/>
            <a:cxnLst>
              <a:cxn ang="T10">
                <a:pos x="T0" y="T1"/>
              </a:cxn>
              <a:cxn ang="T11">
                <a:pos x="T2" y="T3"/>
              </a:cxn>
              <a:cxn ang="T12">
                <a:pos x="T4" y="T5"/>
              </a:cxn>
              <a:cxn ang="T13">
                <a:pos x="T6" y="T7"/>
              </a:cxn>
              <a:cxn ang="T14">
                <a:pos x="T8" y="T9"/>
              </a:cxn>
            </a:cxnLst>
            <a:rect l="T15" t="T16" r="T17" b="T18"/>
            <a:pathLst>
              <a:path w="83" h="28">
                <a:moveTo>
                  <a:pt x="0" y="28"/>
                </a:moveTo>
                <a:lnTo>
                  <a:pt x="83" y="14"/>
                </a:lnTo>
                <a:lnTo>
                  <a:pt x="0" y="0"/>
                </a:lnTo>
                <a:lnTo>
                  <a:pt x="0" y="14"/>
                </a:lnTo>
                <a:lnTo>
                  <a:pt x="0" y="28"/>
                </a:lnTo>
                <a:close/>
              </a:path>
            </a:pathLst>
          </a:custGeom>
          <a:solidFill>
            <a:srgbClr val="000000"/>
          </a:solidFill>
          <a:ln w="0">
            <a:solidFill>
              <a:srgbClr val="000000"/>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4594" name="Line 17"/>
          <p:cNvSpPr>
            <a:spLocks noChangeShapeType="1"/>
          </p:cNvSpPr>
          <p:nvPr/>
        </p:nvSpPr>
        <p:spPr bwMode="auto">
          <a:xfrm flipH="1">
            <a:off x="5345113" y="3535363"/>
            <a:ext cx="1404937" cy="1587"/>
          </a:xfrm>
          <a:prstGeom prst="line">
            <a:avLst/>
          </a:prstGeom>
          <a:noFill/>
          <a:ln w="222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4595" name="Freeform 18"/>
          <p:cNvSpPr>
            <a:spLocks/>
          </p:cNvSpPr>
          <p:nvPr/>
        </p:nvSpPr>
        <p:spPr bwMode="auto">
          <a:xfrm>
            <a:off x="6750050" y="3863975"/>
            <a:ext cx="131763" cy="44450"/>
          </a:xfrm>
          <a:custGeom>
            <a:avLst/>
            <a:gdLst>
              <a:gd name="T0" fmla="*/ 0 w 6"/>
              <a:gd name="T1" fmla="*/ 987901126 h 2"/>
              <a:gd name="T2" fmla="*/ 2147483647 w 6"/>
              <a:gd name="T3" fmla="*/ 493950563 h 2"/>
              <a:gd name="T4" fmla="*/ 0 w 6"/>
              <a:gd name="T5" fmla="*/ 0 h 2"/>
              <a:gd name="T6" fmla="*/ 0 w 6"/>
              <a:gd name="T7" fmla="*/ 493950563 h 2"/>
              <a:gd name="T8" fmla="*/ 0 w 6"/>
              <a:gd name="T9" fmla="*/ 987901126 h 2"/>
              <a:gd name="T10" fmla="*/ 0 60000 65536"/>
              <a:gd name="T11" fmla="*/ 0 60000 65536"/>
              <a:gd name="T12" fmla="*/ 0 60000 65536"/>
              <a:gd name="T13" fmla="*/ 0 60000 65536"/>
              <a:gd name="T14" fmla="*/ 0 60000 65536"/>
              <a:gd name="T15" fmla="*/ 0 w 6"/>
              <a:gd name="T16" fmla="*/ 0 h 2"/>
              <a:gd name="T17" fmla="*/ 6 w 6"/>
              <a:gd name="T18" fmla="*/ 2 h 2"/>
            </a:gdLst>
            <a:ahLst/>
            <a:cxnLst>
              <a:cxn ang="T10">
                <a:pos x="T0" y="T1"/>
              </a:cxn>
              <a:cxn ang="T11">
                <a:pos x="T2" y="T3"/>
              </a:cxn>
              <a:cxn ang="T12">
                <a:pos x="T4" y="T5"/>
              </a:cxn>
              <a:cxn ang="T13">
                <a:pos x="T6" y="T7"/>
              </a:cxn>
              <a:cxn ang="T14">
                <a:pos x="T8" y="T9"/>
              </a:cxn>
            </a:cxnLst>
            <a:rect l="T15" t="T16" r="T17" b="T18"/>
            <a:pathLst>
              <a:path w="6" h="2">
                <a:moveTo>
                  <a:pt x="0" y="2"/>
                </a:moveTo>
                <a:lnTo>
                  <a:pt x="6" y="1"/>
                </a:lnTo>
                <a:lnTo>
                  <a:pt x="0" y="0"/>
                </a:lnTo>
                <a:lnTo>
                  <a:pt x="0" y="1"/>
                </a:lnTo>
                <a:lnTo>
                  <a:pt x="0" y="2"/>
                </a:lnTo>
              </a:path>
            </a:pathLst>
          </a:custGeom>
          <a:noFill/>
          <a:ln w="22225">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4596" name="Freeform 19"/>
          <p:cNvSpPr>
            <a:spLocks/>
          </p:cNvSpPr>
          <p:nvPr/>
        </p:nvSpPr>
        <p:spPr bwMode="auto">
          <a:xfrm>
            <a:off x="6750050" y="3863975"/>
            <a:ext cx="131763" cy="44450"/>
          </a:xfrm>
          <a:custGeom>
            <a:avLst/>
            <a:gdLst>
              <a:gd name="T0" fmla="*/ 0 w 83"/>
              <a:gd name="T1" fmla="*/ 70564381 h 28"/>
              <a:gd name="T2" fmla="*/ 209174579 w 83"/>
              <a:gd name="T3" fmla="*/ 35282190 h 28"/>
              <a:gd name="T4" fmla="*/ 0 w 83"/>
              <a:gd name="T5" fmla="*/ 0 h 28"/>
              <a:gd name="T6" fmla="*/ 0 w 83"/>
              <a:gd name="T7" fmla="*/ 35282190 h 28"/>
              <a:gd name="T8" fmla="*/ 0 w 83"/>
              <a:gd name="T9" fmla="*/ 70564381 h 28"/>
              <a:gd name="T10" fmla="*/ 0 60000 65536"/>
              <a:gd name="T11" fmla="*/ 0 60000 65536"/>
              <a:gd name="T12" fmla="*/ 0 60000 65536"/>
              <a:gd name="T13" fmla="*/ 0 60000 65536"/>
              <a:gd name="T14" fmla="*/ 0 60000 65536"/>
              <a:gd name="T15" fmla="*/ 0 w 83"/>
              <a:gd name="T16" fmla="*/ 0 h 28"/>
              <a:gd name="T17" fmla="*/ 83 w 83"/>
              <a:gd name="T18" fmla="*/ 28 h 28"/>
            </a:gdLst>
            <a:ahLst/>
            <a:cxnLst>
              <a:cxn ang="T10">
                <a:pos x="T0" y="T1"/>
              </a:cxn>
              <a:cxn ang="T11">
                <a:pos x="T2" y="T3"/>
              </a:cxn>
              <a:cxn ang="T12">
                <a:pos x="T4" y="T5"/>
              </a:cxn>
              <a:cxn ang="T13">
                <a:pos x="T6" y="T7"/>
              </a:cxn>
              <a:cxn ang="T14">
                <a:pos x="T8" y="T9"/>
              </a:cxn>
            </a:cxnLst>
            <a:rect l="T15" t="T16" r="T17" b="T18"/>
            <a:pathLst>
              <a:path w="83" h="28">
                <a:moveTo>
                  <a:pt x="0" y="28"/>
                </a:moveTo>
                <a:lnTo>
                  <a:pt x="83" y="14"/>
                </a:lnTo>
                <a:lnTo>
                  <a:pt x="0" y="0"/>
                </a:lnTo>
                <a:lnTo>
                  <a:pt x="0" y="14"/>
                </a:lnTo>
                <a:lnTo>
                  <a:pt x="0" y="28"/>
                </a:lnTo>
                <a:close/>
              </a:path>
            </a:pathLst>
          </a:custGeom>
          <a:solidFill>
            <a:srgbClr val="000000"/>
          </a:solidFill>
          <a:ln w="0">
            <a:solidFill>
              <a:srgbClr val="000000"/>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4597" name="Line 20"/>
          <p:cNvSpPr>
            <a:spLocks noChangeShapeType="1"/>
          </p:cNvSpPr>
          <p:nvPr/>
        </p:nvSpPr>
        <p:spPr bwMode="auto">
          <a:xfrm flipH="1">
            <a:off x="5345113" y="3886200"/>
            <a:ext cx="1404937" cy="1588"/>
          </a:xfrm>
          <a:prstGeom prst="line">
            <a:avLst/>
          </a:prstGeom>
          <a:noFill/>
          <a:ln w="222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4598" name="Rectangle 21"/>
          <p:cNvSpPr>
            <a:spLocks noChangeArrowheads="1"/>
          </p:cNvSpPr>
          <p:nvPr/>
        </p:nvSpPr>
        <p:spPr bwMode="auto">
          <a:xfrm>
            <a:off x="5894388" y="2568575"/>
            <a:ext cx="134937" cy="244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600">
                <a:solidFill>
                  <a:srgbClr val="000000"/>
                </a:solidFill>
                <a:latin typeface="Nimbus Roman No9 L"/>
              </a:rPr>
              <a:t>R</a:t>
            </a:r>
            <a:endParaRPr lang="en-CA" altLang="en-US" sz="2400">
              <a:latin typeface="Corbel" panose="020B0503020204020204" pitchFamily="34" charset="0"/>
            </a:endParaRPr>
          </a:p>
        </p:txBody>
      </p:sp>
      <p:sp>
        <p:nvSpPr>
          <p:cNvPr id="24599" name="Rectangle 22"/>
          <p:cNvSpPr>
            <a:spLocks noChangeArrowheads="1"/>
          </p:cNvSpPr>
          <p:nvPr/>
        </p:nvSpPr>
        <p:spPr bwMode="auto">
          <a:xfrm>
            <a:off x="6048375" y="2568575"/>
            <a:ext cx="146050" cy="244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600">
                <a:solidFill>
                  <a:srgbClr val="000000"/>
                </a:solidFill>
                <a:latin typeface="Nimbus Roman No9 L"/>
              </a:rPr>
              <a:t>A</a:t>
            </a:r>
            <a:endParaRPr lang="en-CA" altLang="en-US" sz="2400">
              <a:latin typeface="Corbel" panose="020B0503020204020204" pitchFamily="34" charset="0"/>
            </a:endParaRPr>
          </a:p>
        </p:txBody>
      </p:sp>
      <p:sp>
        <p:nvSpPr>
          <p:cNvPr id="24600" name="Rectangle 23"/>
          <p:cNvSpPr>
            <a:spLocks noChangeArrowheads="1"/>
          </p:cNvSpPr>
          <p:nvPr/>
        </p:nvSpPr>
        <p:spPr bwMode="auto">
          <a:xfrm>
            <a:off x="6200775" y="2568575"/>
            <a:ext cx="112713" cy="244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600">
                <a:solidFill>
                  <a:srgbClr val="000000"/>
                </a:solidFill>
                <a:latin typeface="Nimbus Roman No9 L"/>
              </a:rPr>
              <a:t>S</a:t>
            </a:r>
            <a:endParaRPr lang="en-CA" altLang="en-US" sz="2400">
              <a:latin typeface="Corbel" panose="020B0503020204020204" pitchFamily="34" charset="0"/>
            </a:endParaRPr>
          </a:p>
        </p:txBody>
      </p:sp>
      <p:sp>
        <p:nvSpPr>
          <p:cNvPr id="24601" name="Line 24"/>
          <p:cNvSpPr>
            <a:spLocks noChangeShapeType="1"/>
          </p:cNvSpPr>
          <p:nvPr/>
        </p:nvSpPr>
        <p:spPr bwMode="auto">
          <a:xfrm flipH="1">
            <a:off x="5916613" y="2590800"/>
            <a:ext cx="373062" cy="1588"/>
          </a:xfrm>
          <a:prstGeom prst="line">
            <a:avLst/>
          </a:prstGeom>
          <a:noFill/>
          <a:ln w="222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4602" name="Rectangle 25"/>
          <p:cNvSpPr>
            <a:spLocks noChangeArrowheads="1"/>
          </p:cNvSpPr>
          <p:nvPr/>
        </p:nvSpPr>
        <p:spPr bwMode="auto">
          <a:xfrm>
            <a:off x="5894388" y="2919413"/>
            <a:ext cx="134937" cy="244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600">
                <a:solidFill>
                  <a:srgbClr val="000000"/>
                </a:solidFill>
                <a:latin typeface="Nimbus Roman No9 L"/>
              </a:rPr>
              <a:t>C</a:t>
            </a:r>
            <a:endParaRPr lang="en-CA" altLang="en-US" sz="2400">
              <a:latin typeface="Corbel" panose="020B0503020204020204" pitchFamily="34" charset="0"/>
            </a:endParaRPr>
          </a:p>
        </p:txBody>
      </p:sp>
      <p:sp>
        <p:nvSpPr>
          <p:cNvPr id="24603" name="Rectangle 26"/>
          <p:cNvSpPr>
            <a:spLocks noChangeArrowheads="1"/>
          </p:cNvSpPr>
          <p:nvPr/>
        </p:nvSpPr>
        <p:spPr bwMode="auto">
          <a:xfrm>
            <a:off x="6048375" y="2919413"/>
            <a:ext cx="146050" cy="244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600">
                <a:solidFill>
                  <a:srgbClr val="000000"/>
                </a:solidFill>
                <a:latin typeface="Nimbus Roman No9 L"/>
              </a:rPr>
              <a:t>A</a:t>
            </a:r>
            <a:endParaRPr lang="en-CA" altLang="en-US" sz="2400">
              <a:latin typeface="Corbel" panose="020B0503020204020204" pitchFamily="34" charset="0"/>
            </a:endParaRPr>
          </a:p>
        </p:txBody>
      </p:sp>
      <p:sp>
        <p:nvSpPr>
          <p:cNvPr id="24604" name="Rectangle 27"/>
          <p:cNvSpPr>
            <a:spLocks noChangeArrowheads="1"/>
          </p:cNvSpPr>
          <p:nvPr/>
        </p:nvSpPr>
        <p:spPr bwMode="auto">
          <a:xfrm>
            <a:off x="6200775" y="2919413"/>
            <a:ext cx="112713" cy="244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600">
                <a:solidFill>
                  <a:srgbClr val="000000"/>
                </a:solidFill>
                <a:latin typeface="Nimbus Roman No9 L"/>
              </a:rPr>
              <a:t>S</a:t>
            </a:r>
            <a:endParaRPr lang="en-CA" altLang="en-US" sz="2400">
              <a:latin typeface="Corbel" panose="020B0503020204020204" pitchFamily="34" charset="0"/>
            </a:endParaRPr>
          </a:p>
        </p:txBody>
      </p:sp>
      <p:sp>
        <p:nvSpPr>
          <p:cNvPr id="24605" name="Line 28"/>
          <p:cNvSpPr>
            <a:spLocks noChangeShapeType="1"/>
          </p:cNvSpPr>
          <p:nvPr/>
        </p:nvSpPr>
        <p:spPr bwMode="auto">
          <a:xfrm flipH="1">
            <a:off x="5916613" y="2941638"/>
            <a:ext cx="373062" cy="1587"/>
          </a:xfrm>
          <a:prstGeom prst="line">
            <a:avLst/>
          </a:prstGeom>
          <a:noFill/>
          <a:ln w="222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4606" name="Rectangle 29"/>
          <p:cNvSpPr>
            <a:spLocks noChangeArrowheads="1"/>
          </p:cNvSpPr>
          <p:nvPr/>
        </p:nvSpPr>
        <p:spPr bwMode="auto">
          <a:xfrm>
            <a:off x="5894388" y="3270250"/>
            <a:ext cx="134937" cy="244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600">
                <a:solidFill>
                  <a:srgbClr val="000000"/>
                </a:solidFill>
                <a:latin typeface="Nimbus Roman No9 L"/>
              </a:rPr>
              <a:t>R</a:t>
            </a:r>
            <a:endParaRPr lang="en-CA" altLang="en-US" sz="2400">
              <a:latin typeface="Corbel" panose="020B0503020204020204" pitchFamily="34" charset="0"/>
            </a:endParaRPr>
          </a:p>
        </p:txBody>
      </p:sp>
      <p:sp>
        <p:nvSpPr>
          <p:cNvPr id="24607" name="Rectangle 30"/>
          <p:cNvSpPr>
            <a:spLocks noChangeArrowheads="1"/>
          </p:cNvSpPr>
          <p:nvPr/>
        </p:nvSpPr>
        <p:spPr bwMode="auto">
          <a:xfrm>
            <a:off x="6026150" y="3270250"/>
            <a:ext cx="57150" cy="244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600">
                <a:solidFill>
                  <a:srgbClr val="000000"/>
                </a:solidFill>
                <a:latin typeface="Nimbus Roman No9 L"/>
              </a:rPr>
              <a:t>/</a:t>
            </a:r>
            <a:endParaRPr lang="en-CA" altLang="en-US" sz="2400">
              <a:latin typeface="Corbel" panose="020B0503020204020204" pitchFamily="34" charset="0"/>
            </a:endParaRPr>
          </a:p>
        </p:txBody>
      </p:sp>
      <p:sp>
        <p:nvSpPr>
          <p:cNvPr id="24608" name="Rectangle 31"/>
          <p:cNvSpPr>
            <a:spLocks noChangeArrowheads="1"/>
          </p:cNvSpPr>
          <p:nvPr/>
        </p:nvSpPr>
        <p:spPr bwMode="auto">
          <a:xfrm>
            <a:off x="6135688" y="3270250"/>
            <a:ext cx="192087" cy="244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600">
                <a:solidFill>
                  <a:srgbClr val="000000"/>
                </a:solidFill>
                <a:latin typeface="Nimbus Roman No9 L"/>
              </a:rPr>
              <a:t>W</a:t>
            </a:r>
            <a:endParaRPr lang="en-CA" altLang="en-US" sz="2400">
              <a:latin typeface="Corbel" panose="020B0503020204020204" pitchFamily="34" charset="0"/>
            </a:endParaRPr>
          </a:p>
        </p:txBody>
      </p:sp>
      <p:sp>
        <p:nvSpPr>
          <p:cNvPr id="24609" name="Line 32"/>
          <p:cNvSpPr>
            <a:spLocks noChangeShapeType="1"/>
          </p:cNvSpPr>
          <p:nvPr/>
        </p:nvSpPr>
        <p:spPr bwMode="auto">
          <a:xfrm flipH="1">
            <a:off x="6135688" y="3294063"/>
            <a:ext cx="153987" cy="1587"/>
          </a:xfrm>
          <a:prstGeom prst="line">
            <a:avLst/>
          </a:prstGeom>
          <a:noFill/>
          <a:ln w="222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4610" name="Rectangle 33"/>
          <p:cNvSpPr>
            <a:spLocks noChangeArrowheads="1"/>
          </p:cNvSpPr>
          <p:nvPr/>
        </p:nvSpPr>
        <p:spPr bwMode="auto">
          <a:xfrm>
            <a:off x="5894388" y="3995738"/>
            <a:ext cx="485775" cy="244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600">
                <a:solidFill>
                  <a:srgbClr val="000000"/>
                </a:solidFill>
                <a:latin typeface="Nimbus Roman No9 L"/>
              </a:rPr>
              <a:t>Clock</a:t>
            </a:r>
            <a:endParaRPr lang="en-CA" altLang="en-US" sz="2400">
              <a:latin typeface="Corbel" panose="020B0503020204020204" pitchFamily="34" charset="0"/>
            </a:endParaRPr>
          </a:p>
        </p:txBody>
      </p:sp>
      <p:sp>
        <p:nvSpPr>
          <p:cNvPr id="24611" name="Rectangle 34"/>
          <p:cNvSpPr>
            <a:spLocks noChangeArrowheads="1"/>
          </p:cNvSpPr>
          <p:nvPr/>
        </p:nvSpPr>
        <p:spPr bwMode="auto">
          <a:xfrm>
            <a:off x="2906713" y="2193925"/>
            <a:ext cx="666750" cy="244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600">
                <a:solidFill>
                  <a:srgbClr val="000000"/>
                </a:solidFill>
                <a:latin typeface="Nimbus Roman No9 L"/>
              </a:rPr>
              <a:t>Address</a:t>
            </a:r>
            <a:endParaRPr lang="en-CA" altLang="en-US" sz="2400">
              <a:latin typeface="Corbel" panose="020B0503020204020204" pitchFamily="34" charset="0"/>
            </a:endParaRPr>
          </a:p>
        </p:txBody>
      </p:sp>
      <p:sp>
        <p:nvSpPr>
          <p:cNvPr id="24612" name="Rectangle 35"/>
          <p:cNvSpPr>
            <a:spLocks noChangeArrowheads="1"/>
          </p:cNvSpPr>
          <p:nvPr/>
        </p:nvSpPr>
        <p:spPr bwMode="auto">
          <a:xfrm>
            <a:off x="5586413" y="1909763"/>
            <a:ext cx="1095375" cy="244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600">
                <a:solidFill>
                  <a:srgbClr val="000000"/>
                </a:solidFill>
                <a:latin typeface="Nimbus Roman No9 L"/>
              </a:rPr>
              <a:t>Row/Column</a:t>
            </a:r>
            <a:endParaRPr lang="en-CA" altLang="en-US" sz="2400">
              <a:latin typeface="Corbel" panose="020B0503020204020204" pitchFamily="34" charset="0"/>
            </a:endParaRPr>
          </a:p>
        </p:txBody>
      </p:sp>
      <p:sp>
        <p:nvSpPr>
          <p:cNvPr id="24613" name="Rectangle 36"/>
          <p:cNvSpPr>
            <a:spLocks noChangeArrowheads="1"/>
          </p:cNvSpPr>
          <p:nvPr/>
        </p:nvSpPr>
        <p:spPr bwMode="auto">
          <a:xfrm>
            <a:off x="5827713" y="2106613"/>
            <a:ext cx="611187" cy="244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600">
                <a:solidFill>
                  <a:srgbClr val="000000"/>
                </a:solidFill>
                <a:latin typeface="Nimbus Roman No9 L"/>
              </a:rPr>
              <a:t>address</a:t>
            </a:r>
            <a:endParaRPr lang="en-CA" altLang="en-US" sz="2400">
              <a:latin typeface="Corbel" panose="020B0503020204020204" pitchFamily="34" charset="0"/>
            </a:endParaRPr>
          </a:p>
        </p:txBody>
      </p:sp>
      <p:sp>
        <p:nvSpPr>
          <p:cNvPr id="24614" name="Rectangle 37"/>
          <p:cNvSpPr>
            <a:spLocks noChangeArrowheads="1"/>
          </p:cNvSpPr>
          <p:nvPr/>
        </p:nvSpPr>
        <p:spPr bwMode="auto">
          <a:xfrm>
            <a:off x="4311650" y="3028950"/>
            <a:ext cx="701675" cy="244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600">
                <a:solidFill>
                  <a:srgbClr val="000000"/>
                </a:solidFill>
                <a:latin typeface="Nimbus Roman No9 L"/>
              </a:rPr>
              <a:t>Memory</a:t>
            </a:r>
            <a:endParaRPr lang="en-CA" altLang="en-US" sz="2400">
              <a:latin typeface="Corbel" panose="020B0503020204020204" pitchFamily="34" charset="0"/>
            </a:endParaRPr>
          </a:p>
        </p:txBody>
      </p:sp>
      <p:sp>
        <p:nvSpPr>
          <p:cNvPr id="24615" name="Rectangle 38"/>
          <p:cNvSpPr>
            <a:spLocks noChangeArrowheads="1"/>
          </p:cNvSpPr>
          <p:nvPr/>
        </p:nvSpPr>
        <p:spPr bwMode="auto">
          <a:xfrm>
            <a:off x="4268788" y="3249613"/>
            <a:ext cx="793750" cy="244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600">
                <a:solidFill>
                  <a:srgbClr val="000000"/>
                </a:solidFill>
                <a:latin typeface="Nimbus Roman No9 L"/>
              </a:rPr>
              <a:t>controller</a:t>
            </a:r>
            <a:endParaRPr lang="en-CA" altLang="en-US" sz="2400">
              <a:latin typeface="Corbel" panose="020B0503020204020204" pitchFamily="34" charset="0"/>
            </a:endParaRPr>
          </a:p>
        </p:txBody>
      </p:sp>
      <p:sp>
        <p:nvSpPr>
          <p:cNvPr id="24616" name="Freeform 39"/>
          <p:cNvSpPr>
            <a:spLocks/>
          </p:cNvSpPr>
          <p:nvPr/>
        </p:nvSpPr>
        <p:spPr bwMode="auto">
          <a:xfrm>
            <a:off x="3806825" y="3008313"/>
            <a:ext cx="131763" cy="65087"/>
          </a:xfrm>
          <a:custGeom>
            <a:avLst/>
            <a:gdLst>
              <a:gd name="T0" fmla="*/ 0 w 6"/>
              <a:gd name="T1" fmla="*/ 1412105746 h 3"/>
              <a:gd name="T2" fmla="*/ 2147483647 w 6"/>
              <a:gd name="T3" fmla="*/ 470709204 h 3"/>
              <a:gd name="T4" fmla="*/ 0 w 6"/>
              <a:gd name="T5" fmla="*/ 0 h 3"/>
              <a:gd name="T6" fmla="*/ 0 w 6"/>
              <a:gd name="T7" fmla="*/ 470709204 h 3"/>
              <a:gd name="T8" fmla="*/ 0 w 6"/>
              <a:gd name="T9" fmla="*/ 1412105746 h 3"/>
              <a:gd name="T10" fmla="*/ 0 60000 65536"/>
              <a:gd name="T11" fmla="*/ 0 60000 65536"/>
              <a:gd name="T12" fmla="*/ 0 60000 65536"/>
              <a:gd name="T13" fmla="*/ 0 60000 65536"/>
              <a:gd name="T14" fmla="*/ 0 60000 65536"/>
              <a:gd name="T15" fmla="*/ 0 w 6"/>
              <a:gd name="T16" fmla="*/ 0 h 3"/>
              <a:gd name="T17" fmla="*/ 6 w 6"/>
              <a:gd name="T18" fmla="*/ 3 h 3"/>
            </a:gdLst>
            <a:ahLst/>
            <a:cxnLst>
              <a:cxn ang="T10">
                <a:pos x="T0" y="T1"/>
              </a:cxn>
              <a:cxn ang="T11">
                <a:pos x="T2" y="T3"/>
              </a:cxn>
              <a:cxn ang="T12">
                <a:pos x="T4" y="T5"/>
              </a:cxn>
              <a:cxn ang="T13">
                <a:pos x="T6" y="T7"/>
              </a:cxn>
              <a:cxn ang="T14">
                <a:pos x="T8" y="T9"/>
              </a:cxn>
            </a:cxnLst>
            <a:rect l="T15" t="T16" r="T17" b="T18"/>
            <a:pathLst>
              <a:path w="6" h="3">
                <a:moveTo>
                  <a:pt x="0" y="3"/>
                </a:moveTo>
                <a:lnTo>
                  <a:pt x="6" y="1"/>
                </a:lnTo>
                <a:lnTo>
                  <a:pt x="0" y="0"/>
                </a:lnTo>
                <a:lnTo>
                  <a:pt x="0" y="1"/>
                </a:lnTo>
                <a:lnTo>
                  <a:pt x="0" y="3"/>
                </a:lnTo>
              </a:path>
            </a:pathLst>
          </a:custGeom>
          <a:noFill/>
          <a:ln w="22225">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4617" name="Freeform 40"/>
          <p:cNvSpPr>
            <a:spLocks/>
          </p:cNvSpPr>
          <p:nvPr/>
        </p:nvSpPr>
        <p:spPr bwMode="auto">
          <a:xfrm>
            <a:off x="3806825" y="3008313"/>
            <a:ext cx="131763" cy="65087"/>
          </a:xfrm>
          <a:custGeom>
            <a:avLst/>
            <a:gdLst>
              <a:gd name="T0" fmla="*/ 0 w 83"/>
              <a:gd name="T1" fmla="*/ 103324805 h 41"/>
              <a:gd name="T2" fmla="*/ 209174579 w 83"/>
              <a:gd name="T3" fmla="*/ 35281916 h 41"/>
              <a:gd name="T4" fmla="*/ 0 w 83"/>
              <a:gd name="T5" fmla="*/ 0 h 41"/>
              <a:gd name="T6" fmla="*/ 0 w 83"/>
              <a:gd name="T7" fmla="*/ 35281916 h 41"/>
              <a:gd name="T8" fmla="*/ 0 w 83"/>
              <a:gd name="T9" fmla="*/ 103324805 h 41"/>
              <a:gd name="T10" fmla="*/ 0 60000 65536"/>
              <a:gd name="T11" fmla="*/ 0 60000 65536"/>
              <a:gd name="T12" fmla="*/ 0 60000 65536"/>
              <a:gd name="T13" fmla="*/ 0 60000 65536"/>
              <a:gd name="T14" fmla="*/ 0 60000 65536"/>
              <a:gd name="T15" fmla="*/ 0 w 83"/>
              <a:gd name="T16" fmla="*/ 0 h 41"/>
              <a:gd name="T17" fmla="*/ 83 w 83"/>
              <a:gd name="T18" fmla="*/ 41 h 41"/>
            </a:gdLst>
            <a:ahLst/>
            <a:cxnLst>
              <a:cxn ang="T10">
                <a:pos x="T0" y="T1"/>
              </a:cxn>
              <a:cxn ang="T11">
                <a:pos x="T2" y="T3"/>
              </a:cxn>
              <a:cxn ang="T12">
                <a:pos x="T4" y="T5"/>
              </a:cxn>
              <a:cxn ang="T13">
                <a:pos x="T6" y="T7"/>
              </a:cxn>
              <a:cxn ang="T14">
                <a:pos x="T8" y="T9"/>
              </a:cxn>
            </a:cxnLst>
            <a:rect l="T15" t="T16" r="T17" b="T18"/>
            <a:pathLst>
              <a:path w="83" h="41">
                <a:moveTo>
                  <a:pt x="0" y="41"/>
                </a:moveTo>
                <a:lnTo>
                  <a:pt x="83" y="14"/>
                </a:lnTo>
                <a:lnTo>
                  <a:pt x="0" y="0"/>
                </a:lnTo>
                <a:lnTo>
                  <a:pt x="0" y="14"/>
                </a:lnTo>
                <a:lnTo>
                  <a:pt x="0" y="41"/>
                </a:lnTo>
                <a:close/>
              </a:path>
            </a:pathLst>
          </a:custGeom>
          <a:solidFill>
            <a:srgbClr val="000000"/>
          </a:solidFill>
          <a:ln w="0">
            <a:solidFill>
              <a:srgbClr val="000000"/>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4618" name="Line 41"/>
          <p:cNvSpPr>
            <a:spLocks noChangeShapeType="1"/>
          </p:cNvSpPr>
          <p:nvPr/>
        </p:nvSpPr>
        <p:spPr bwMode="auto">
          <a:xfrm flipH="1">
            <a:off x="2400300" y="3030538"/>
            <a:ext cx="1406525" cy="1587"/>
          </a:xfrm>
          <a:prstGeom prst="line">
            <a:avLst/>
          </a:prstGeom>
          <a:noFill/>
          <a:ln w="222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4619" name="Rectangle 42"/>
          <p:cNvSpPr>
            <a:spLocks noChangeArrowheads="1"/>
          </p:cNvSpPr>
          <p:nvPr/>
        </p:nvSpPr>
        <p:spPr bwMode="auto">
          <a:xfrm>
            <a:off x="2949575" y="2765425"/>
            <a:ext cx="134938" cy="244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600">
                <a:solidFill>
                  <a:srgbClr val="000000"/>
                </a:solidFill>
                <a:latin typeface="Nimbus Roman No9 L"/>
              </a:rPr>
              <a:t>R</a:t>
            </a:r>
            <a:endParaRPr lang="en-CA" altLang="en-US" sz="2400">
              <a:latin typeface="Corbel" panose="020B0503020204020204" pitchFamily="34" charset="0"/>
            </a:endParaRPr>
          </a:p>
        </p:txBody>
      </p:sp>
      <p:sp>
        <p:nvSpPr>
          <p:cNvPr id="24620" name="Rectangle 43"/>
          <p:cNvSpPr>
            <a:spLocks noChangeArrowheads="1"/>
          </p:cNvSpPr>
          <p:nvPr/>
        </p:nvSpPr>
        <p:spPr bwMode="auto">
          <a:xfrm>
            <a:off x="3081338" y="2765425"/>
            <a:ext cx="57150" cy="244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600">
                <a:solidFill>
                  <a:srgbClr val="000000"/>
                </a:solidFill>
                <a:latin typeface="Nimbus Roman No9 L"/>
              </a:rPr>
              <a:t>/</a:t>
            </a:r>
            <a:endParaRPr lang="en-CA" altLang="en-US" sz="2400">
              <a:latin typeface="Corbel" panose="020B0503020204020204" pitchFamily="34" charset="0"/>
            </a:endParaRPr>
          </a:p>
        </p:txBody>
      </p:sp>
      <p:sp>
        <p:nvSpPr>
          <p:cNvPr id="24621" name="Rectangle 44"/>
          <p:cNvSpPr>
            <a:spLocks noChangeArrowheads="1"/>
          </p:cNvSpPr>
          <p:nvPr/>
        </p:nvSpPr>
        <p:spPr bwMode="auto">
          <a:xfrm>
            <a:off x="3192463" y="2765425"/>
            <a:ext cx="192087" cy="244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600">
                <a:solidFill>
                  <a:srgbClr val="000000"/>
                </a:solidFill>
                <a:latin typeface="Nimbus Roman No9 L"/>
              </a:rPr>
              <a:t>W</a:t>
            </a:r>
            <a:endParaRPr lang="en-CA" altLang="en-US" sz="2400">
              <a:latin typeface="Corbel" panose="020B0503020204020204" pitchFamily="34" charset="0"/>
            </a:endParaRPr>
          </a:p>
        </p:txBody>
      </p:sp>
      <p:sp>
        <p:nvSpPr>
          <p:cNvPr id="24622" name="Line 45"/>
          <p:cNvSpPr>
            <a:spLocks noChangeShapeType="1"/>
          </p:cNvSpPr>
          <p:nvPr/>
        </p:nvSpPr>
        <p:spPr bwMode="auto">
          <a:xfrm flipH="1">
            <a:off x="3192463" y="2787650"/>
            <a:ext cx="152400" cy="1588"/>
          </a:xfrm>
          <a:prstGeom prst="line">
            <a:avLst/>
          </a:prstGeom>
          <a:noFill/>
          <a:ln w="222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4623" name="Freeform 46"/>
          <p:cNvSpPr>
            <a:spLocks/>
          </p:cNvSpPr>
          <p:nvPr/>
        </p:nvSpPr>
        <p:spPr bwMode="auto">
          <a:xfrm>
            <a:off x="3806825" y="4040188"/>
            <a:ext cx="131763" cy="66675"/>
          </a:xfrm>
          <a:custGeom>
            <a:avLst/>
            <a:gdLst>
              <a:gd name="T0" fmla="*/ 0 w 6"/>
              <a:gd name="T1" fmla="*/ 1481852098 h 3"/>
              <a:gd name="T2" fmla="*/ 2147483647 w 6"/>
              <a:gd name="T3" fmla="*/ 493950642 h 3"/>
              <a:gd name="T4" fmla="*/ 0 w 6"/>
              <a:gd name="T5" fmla="*/ 0 h 3"/>
              <a:gd name="T6" fmla="*/ 0 w 6"/>
              <a:gd name="T7" fmla="*/ 493950642 h 3"/>
              <a:gd name="T8" fmla="*/ 0 w 6"/>
              <a:gd name="T9" fmla="*/ 1481852098 h 3"/>
              <a:gd name="T10" fmla="*/ 0 60000 65536"/>
              <a:gd name="T11" fmla="*/ 0 60000 65536"/>
              <a:gd name="T12" fmla="*/ 0 60000 65536"/>
              <a:gd name="T13" fmla="*/ 0 60000 65536"/>
              <a:gd name="T14" fmla="*/ 0 60000 65536"/>
              <a:gd name="T15" fmla="*/ 0 w 6"/>
              <a:gd name="T16" fmla="*/ 0 h 3"/>
              <a:gd name="T17" fmla="*/ 6 w 6"/>
              <a:gd name="T18" fmla="*/ 3 h 3"/>
            </a:gdLst>
            <a:ahLst/>
            <a:cxnLst>
              <a:cxn ang="T10">
                <a:pos x="T0" y="T1"/>
              </a:cxn>
              <a:cxn ang="T11">
                <a:pos x="T2" y="T3"/>
              </a:cxn>
              <a:cxn ang="T12">
                <a:pos x="T4" y="T5"/>
              </a:cxn>
              <a:cxn ang="T13">
                <a:pos x="T6" y="T7"/>
              </a:cxn>
              <a:cxn ang="T14">
                <a:pos x="T8" y="T9"/>
              </a:cxn>
            </a:cxnLst>
            <a:rect l="T15" t="T16" r="T17" b="T18"/>
            <a:pathLst>
              <a:path w="6" h="3">
                <a:moveTo>
                  <a:pt x="0" y="3"/>
                </a:moveTo>
                <a:lnTo>
                  <a:pt x="6" y="1"/>
                </a:lnTo>
                <a:lnTo>
                  <a:pt x="0" y="0"/>
                </a:lnTo>
                <a:lnTo>
                  <a:pt x="0" y="1"/>
                </a:lnTo>
                <a:lnTo>
                  <a:pt x="0" y="3"/>
                </a:lnTo>
              </a:path>
            </a:pathLst>
          </a:custGeom>
          <a:noFill/>
          <a:ln w="22225">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4624" name="Freeform 47"/>
          <p:cNvSpPr>
            <a:spLocks/>
          </p:cNvSpPr>
          <p:nvPr/>
        </p:nvSpPr>
        <p:spPr bwMode="auto">
          <a:xfrm>
            <a:off x="3806825" y="4040188"/>
            <a:ext cx="131763" cy="66675"/>
          </a:xfrm>
          <a:custGeom>
            <a:avLst/>
            <a:gdLst>
              <a:gd name="T0" fmla="*/ 0 w 83"/>
              <a:gd name="T1" fmla="*/ 105846574 h 42"/>
              <a:gd name="T2" fmla="*/ 209174579 w 83"/>
              <a:gd name="T3" fmla="*/ 35282187 h 42"/>
              <a:gd name="T4" fmla="*/ 0 w 83"/>
              <a:gd name="T5" fmla="*/ 0 h 42"/>
              <a:gd name="T6" fmla="*/ 0 w 83"/>
              <a:gd name="T7" fmla="*/ 35282187 h 42"/>
              <a:gd name="T8" fmla="*/ 0 w 83"/>
              <a:gd name="T9" fmla="*/ 105846574 h 42"/>
              <a:gd name="T10" fmla="*/ 0 60000 65536"/>
              <a:gd name="T11" fmla="*/ 0 60000 65536"/>
              <a:gd name="T12" fmla="*/ 0 60000 65536"/>
              <a:gd name="T13" fmla="*/ 0 60000 65536"/>
              <a:gd name="T14" fmla="*/ 0 60000 65536"/>
              <a:gd name="T15" fmla="*/ 0 w 83"/>
              <a:gd name="T16" fmla="*/ 0 h 42"/>
              <a:gd name="T17" fmla="*/ 83 w 83"/>
              <a:gd name="T18" fmla="*/ 42 h 42"/>
            </a:gdLst>
            <a:ahLst/>
            <a:cxnLst>
              <a:cxn ang="T10">
                <a:pos x="T0" y="T1"/>
              </a:cxn>
              <a:cxn ang="T11">
                <a:pos x="T2" y="T3"/>
              </a:cxn>
              <a:cxn ang="T12">
                <a:pos x="T4" y="T5"/>
              </a:cxn>
              <a:cxn ang="T13">
                <a:pos x="T6" y="T7"/>
              </a:cxn>
              <a:cxn ang="T14">
                <a:pos x="T8" y="T9"/>
              </a:cxn>
            </a:cxnLst>
            <a:rect l="T15" t="T16" r="T17" b="T18"/>
            <a:pathLst>
              <a:path w="83" h="42">
                <a:moveTo>
                  <a:pt x="0" y="42"/>
                </a:moveTo>
                <a:lnTo>
                  <a:pt x="83" y="14"/>
                </a:lnTo>
                <a:lnTo>
                  <a:pt x="0" y="0"/>
                </a:lnTo>
                <a:lnTo>
                  <a:pt x="0" y="14"/>
                </a:lnTo>
                <a:lnTo>
                  <a:pt x="0" y="42"/>
                </a:lnTo>
                <a:close/>
              </a:path>
            </a:pathLst>
          </a:custGeom>
          <a:solidFill>
            <a:srgbClr val="000000"/>
          </a:solidFill>
          <a:ln w="0">
            <a:solidFill>
              <a:srgbClr val="000000"/>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4625" name="Line 48"/>
          <p:cNvSpPr>
            <a:spLocks noChangeShapeType="1"/>
          </p:cNvSpPr>
          <p:nvPr/>
        </p:nvSpPr>
        <p:spPr bwMode="auto">
          <a:xfrm flipH="1">
            <a:off x="2400300" y="4062413"/>
            <a:ext cx="1406525" cy="1587"/>
          </a:xfrm>
          <a:prstGeom prst="line">
            <a:avLst/>
          </a:prstGeom>
          <a:noFill/>
          <a:ln w="222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4626" name="Rectangle 49"/>
          <p:cNvSpPr>
            <a:spLocks noChangeArrowheads="1"/>
          </p:cNvSpPr>
          <p:nvPr/>
        </p:nvSpPr>
        <p:spPr bwMode="auto">
          <a:xfrm>
            <a:off x="2949575" y="3797300"/>
            <a:ext cx="485775" cy="244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600">
                <a:solidFill>
                  <a:srgbClr val="000000"/>
                </a:solidFill>
                <a:latin typeface="Nimbus Roman No9 L"/>
              </a:rPr>
              <a:t>Clock</a:t>
            </a:r>
            <a:endParaRPr lang="en-CA" altLang="en-US" sz="2400">
              <a:latin typeface="Corbel" panose="020B0503020204020204" pitchFamily="34" charset="0"/>
            </a:endParaRPr>
          </a:p>
        </p:txBody>
      </p:sp>
      <p:sp>
        <p:nvSpPr>
          <p:cNvPr id="24627" name="Freeform 50"/>
          <p:cNvSpPr>
            <a:spLocks/>
          </p:cNvSpPr>
          <p:nvPr/>
        </p:nvSpPr>
        <p:spPr bwMode="auto">
          <a:xfrm>
            <a:off x="3806825" y="3535363"/>
            <a:ext cx="131763" cy="44450"/>
          </a:xfrm>
          <a:custGeom>
            <a:avLst/>
            <a:gdLst>
              <a:gd name="T0" fmla="*/ 0 w 6"/>
              <a:gd name="T1" fmla="*/ 987901126 h 2"/>
              <a:gd name="T2" fmla="*/ 2147483647 w 6"/>
              <a:gd name="T3" fmla="*/ 493950563 h 2"/>
              <a:gd name="T4" fmla="*/ 0 w 6"/>
              <a:gd name="T5" fmla="*/ 0 h 2"/>
              <a:gd name="T6" fmla="*/ 0 w 6"/>
              <a:gd name="T7" fmla="*/ 493950563 h 2"/>
              <a:gd name="T8" fmla="*/ 0 w 6"/>
              <a:gd name="T9" fmla="*/ 987901126 h 2"/>
              <a:gd name="T10" fmla="*/ 0 60000 65536"/>
              <a:gd name="T11" fmla="*/ 0 60000 65536"/>
              <a:gd name="T12" fmla="*/ 0 60000 65536"/>
              <a:gd name="T13" fmla="*/ 0 60000 65536"/>
              <a:gd name="T14" fmla="*/ 0 60000 65536"/>
              <a:gd name="T15" fmla="*/ 0 w 6"/>
              <a:gd name="T16" fmla="*/ 0 h 2"/>
              <a:gd name="T17" fmla="*/ 6 w 6"/>
              <a:gd name="T18" fmla="*/ 2 h 2"/>
            </a:gdLst>
            <a:ahLst/>
            <a:cxnLst>
              <a:cxn ang="T10">
                <a:pos x="T0" y="T1"/>
              </a:cxn>
              <a:cxn ang="T11">
                <a:pos x="T2" y="T3"/>
              </a:cxn>
              <a:cxn ang="T12">
                <a:pos x="T4" y="T5"/>
              </a:cxn>
              <a:cxn ang="T13">
                <a:pos x="T6" y="T7"/>
              </a:cxn>
              <a:cxn ang="T14">
                <a:pos x="T8" y="T9"/>
              </a:cxn>
            </a:cxnLst>
            <a:rect l="T15" t="T16" r="T17" b="T18"/>
            <a:pathLst>
              <a:path w="6" h="2">
                <a:moveTo>
                  <a:pt x="0" y="2"/>
                </a:moveTo>
                <a:lnTo>
                  <a:pt x="6" y="1"/>
                </a:lnTo>
                <a:lnTo>
                  <a:pt x="0" y="0"/>
                </a:lnTo>
                <a:lnTo>
                  <a:pt x="0" y="1"/>
                </a:lnTo>
                <a:lnTo>
                  <a:pt x="0" y="2"/>
                </a:lnTo>
              </a:path>
            </a:pathLst>
          </a:custGeom>
          <a:noFill/>
          <a:ln w="22225">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4628" name="Freeform 51"/>
          <p:cNvSpPr>
            <a:spLocks/>
          </p:cNvSpPr>
          <p:nvPr/>
        </p:nvSpPr>
        <p:spPr bwMode="auto">
          <a:xfrm>
            <a:off x="3806825" y="3535363"/>
            <a:ext cx="131763" cy="44450"/>
          </a:xfrm>
          <a:custGeom>
            <a:avLst/>
            <a:gdLst>
              <a:gd name="T0" fmla="*/ 0 w 83"/>
              <a:gd name="T1" fmla="*/ 70564381 h 28"/>
              <a:gd name="T2" fmla="*/ 209174579 w 83"/>
              <a:gd name="T3" fmla="*/ 35282190 h 28"/>
              <a:gd name="T4" fmla="*/ 0 w 83"/>
              <a:gd name="T5" fmla="*/ 0 h 28"/>
              <a:gd name="T6" fmla="*/ 0 w 83"/>
              <a:gd name="T7" fmla="*/ 35282190 h 28"/>
              <a:gd name="T8" fmla="*/ 0 w 83"/>
              <a:gd name="T9" fmla="*/ 70564381 h 28"/>
              <a:gd name="T10" fmla="*/ 0 60000 65536"/>
              <a:gd name="T11" fmla="*/ 0 60000 65536"/>
              <a:gd name="T12" fmla="*/ 0 60000 65536"/>
              <a:gd name="T13" fmla="*/ 0 60000 65536"/>
              <a:gd name="T14" fmla="*/ 0 60000 65536"/>
              <a:gd name="T15" fmla="*/ 0 w 83"/>
              <a:gd name="T16" fmla="*/ 0 h 28"/>
              <a:gd name="T17" fmla="*/ 83 w 83"/>
              <a:gd name="T18" fmla="*/ 28 h 28"/>
            </a:gdLst>
            <a:ahLst/>
            <a:cxnLst>
              <a:cxn ang="T10">
                <a:pos x="T0" y="T1"/>
              </a:cxn>
              <a:cxn ang="T11">
                <a:pos x="T2" y="T3"/>
              </a:cxn>
              <a:cxn ang="T12">
                <a:pos x="T4" y="T5"/>
              </a:cxn>
              <a:cxn ang="T13">
                <a:pos x="T6" y="T7"/>
              </a:cxn>
              <a:cxn ang="T14">
                <a:pos x="T8" y="T9"/>
              </a:cxn>
            </a:cxnLst>
            <a:rect l="T15" t="T16" r="T17" b="T18"/>
            <a:pathLst>
              <a:path w="83" h="28">
                <a:moveTo>
                  <a:pt x="0" y="28"/>
                </a:moveTo>
                <a:lnTo>
                  <a:pt x="83" y="14"/>
                </a:lnTo>
                <a:lnTo>
                  <a:pt x="0" y="0"/>
                </a:lnTo>
                <a:lnTo>
                  <a:pt x="0" y="14"/>
                </a:lnTo>
                <a:lnTo>
                  <a:pt x="0" y="28"/>
                </a:lnTo>
                <a:close/>
              </a:path>
            </a:pathLst>
          </a:custGeom>
          <a:solidFill>
            <a:srgbClr val="000000"/>
          </a:solidFill>
          <a:ln w="0">
            <a:solidFill>
              <a:srgbClr val="000000"/>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4629" name="Line 52"/>
          <p:cNvSpPr>
            <a:spLocks noChangeShapeType="1"/>
          </p:cNvSpPr>
          <p:nvPr/>
        </p:nvSpPr>
        <p:spPr bwMode="auto">
          <a:xfrm flipH="1">
            <a:off x="2400300" y="3557588"/>
            <a:ext cx="1406525" cy="1587"/>
          </a:xfrm>
          <a:prstGeom prst="line">
            <a:avLst/>
          </a:prstGeom>
          <a:noFill/>
          <a:ln w="222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4630" name="Rectangle 53"/>
          <p:cNvSpPr>
            <a:spLocks noChangeArrowheads="1"/>
          </p:cNvSpPr>
          <p:nvPr/>
        </p:nvSpPr>
        <p:spPr bwMode="auto">
          <a:xfrm>
            <a:off x="2862263" y="3270250"/>
            <a:ext cx="655637" cy="244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600">
                <a:solidFill>
                  <a:srgbClr val="000000"/>
                </a:solidFill>
                <a:latin typeface="Nimbus Roman No9 L"/>
              </a:rPr>
              <a:t>Request</a:t>
            </a:r>
            <a:endParaRPr lang="en-CA" altLang="en-US" sz="2400">
              <a:latin typeface="Corbel" panose="020B0503020204020204" pitchFamily="34" charset="0"/>
            </a:endParaRPr>
          </a:p>
        </p:txBody>
      </p:sp>
      <p:sp>
        <p:nvSpPr>
          <p:cNvPr id="24631" name="Freeform 54"/>
          <p:cNvSpPr>
            <a:spLocks/>
          </p:cNvSpPr>
          <p:nvPr/>
        </p:nvSpPr>
        <p:spPr bwMode="auto">
          <a:xfrm>
            <a:off x="6772275" y="4238625"/>
            <a:ext cx="131763" cy="42863"/>
          </a:xfrm>
          <a:custGeom>
            <a:avLst/>
            <a:gdLst>
              <a:gd name="T0" fmla="*/ 0 w 6"/>
              <a:gd name="T1" fmla="*/ 918618281 h 2"/>
              <a:gd name="T2" fmla="*/ 2147483647 w 6"/>
              <a:gd name="T3" fmla="*/ 459319856 h 2"/>
              <a:gd name="T4" fmla="*/ 0 w 6"/>
              <a:gd name="T5" fmla="*/ 0 h 2"/>
              <a:gd name="T6" fmla="*/ 0 w 6"/>
              <a:gd name="T7" fmla="*/ 459319856 h 2"/>
              <a:gd name="T8" fmla="*/ 0 w 6"/>
              <a:gd name="T9" fmla="*/ 918618281 h 2"/>
              <a:gd name="T10" fmla="*/ 0 60000 65536"/>
              <a:gd name="T11" fmla="*/ 0 60000 65536"/>
              <a:gd name="T12" fmla="*/ 0 60000 65536"/>
              <a:gd name="T13" fmla="*/ 0 60000 65536"/>
              <a:gd name="T14" fmla="*/ 0 60000 65536"/>
              <a:gd name="T15" fmla="*/ 0 w 6"/>
              <a:gd name="T16" fmla="*/ 0 h 2"/>
              <a:gd name="T17" fmla="*/ 6 w 6"/>
              <a:gd name="T18" fmla="*/ 2 h 2"/>
            </a:gdLst>
            <a:ahLst/>
            <a:cxnLst>
              <a:cxn ang="T10">
                <a:pos x="T0" y="T1"/>
              </a:cxn>
              <a:cxn ang="T11">
                <a:pos x="T2" y="T3"/>
              </a:cxn>
              <a:cxn ang="T12">
                <a:pos x="T4" y="T5"/>
              </a:cxn>
              <a:cxn ang="T13">
                <a:pos x="T6" y="T7"/>
              </a:cxn>
              <a:cxn ang="T14">
                <a:pos x="T8" y="T9"/>
              </a:cxn>
            </a:cxnLst>
            <a:rect l="T15" t="T16" r="T17" b="T18"/>
            <a:pathLst>
              <a:path w="6" h="2">
                <a:moveTo>
                  <a:pt x="0" y="2"/>
                </a:moveTo>
                <a:lnTo>
                  <a:pt x="6" y="1"/>
                </a:lnTo>
                <a:lnTo>
                  <a:pt x="0" y="0"/>
                </a:lnTo>
                <a:lnTo>
                  <a:pt x="0" y="1"/>
                </a:lnTo>
                <a:lnTo>
                  <a:pt x="0" y="2"/>
                </a:lnTo>
              </a:path>
            </a:pathLst>
          </a:custGeom>
          <a:noFill/>
          <a:ln w="22225">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4632" name="Freeform 55"/>
          <p:cNvSpPr>
            <a:spLocks/>
          </p:cNvSpPr>
          <p:nvPr/>
        </p:nvSpPr>
        <p:spPr bwMode="auto">
          <a:xfrm>
            <a:off x="6772275" y="4238625"/>
            <a:ext cx="131763" cy="42863"/>
          </a:xfrm>
          <a:custGeom>
            <a:avLst/>
            <a:gdLst>
              <a:gd name="T0" fmla="*/ 0 w 83"/>
              <a:gd name="T1" fmla="*/ 68045812 h 27"/>
              <a:gd name="T2" fmla="*/ 209174579 w 83"/>
              <a:gd name="T3" fmla="*/ 32763210 h 27"/>
              <a:gd name="T4" fmla="*/ 0 w 83"/>
              <a:gd name="T5" fmla="*/ 0 h 27"/>
              <a:gd name="T6" fmla="*/ 0 w 83"/>
              <a:gd name="T7" fmla="*/ 32763210 h 27"/>
              <a:gd name="T8" fmla="*/ 0 w 83"/>
              <a:gd name="T9" fmla="*/ 68045812 h 27"/>
              <a:gd name="T10" fmla="*/ 0 60000 65536"/>
              <a:gd name="T11" fmla="*/ 0 60000 65536"/>
              <a:gd name="T12" fmla="*/ 0 60000 65536"/>
              <a:gd name="T13" fmla="*/ 0 60000 65536"/>
              <a:gd name="T14" fmla="*/ 0 60000 65536"/>
              <a:gd name="T15" fmla="*/ 0 w 83"/>
              <a:gd name="T16" fmla="*/ 0 h 27"/>
              <a:gd name="T17" fmla="*/ 83 w 83"/>
              <a:gd name="T18" fmla="*/ 27 h 27"/>
            </a:gdLst>
            <a:ahLst/>
            <a:cxnLst>
              <a:cxn ang="T10">
                <a:pos x="T0" y="T1"/>
              </a:cxn>
              <a:cxn ang="T11">
                <a:pos x="T2" y="T3"/>
              </a:cxn>
              <a:cxn ang="T12">
                <a:pos x="T4" y="T5"/>
              </a:cxn>
              <a:cxn ang="T13">
                <a:pos x="T6" y="T7"/>
              </a:cxn>
              <a:cxn ang="T14">
                <a:pos x="T8" y="T9"/>
              </a:cxn>
            </a:cxnLst>
            <a:rect l="T15" t="T16" r="T17" b="T18"/>
            <a:pathLst>
              <a:path w="83" h="27">
                <a:moveTo>
                  <a:pt x="0" y="27"/>
                </a:moveTo>
                <a:lnTo>
                  <a:pt x="83" y="13"/>
                </a:lnTo>
                <a:lnTo>
                  <a:pt x="0" y="0"/>
                </a:lnTo>
                <a:lnTo>
                  <a:pt x="0" y="13"/>
                </a:lnTo>
                <a:lnTo>
                  <a:pt x="0" y="27"/>
                </a:lnTo>
                <a:close/>
              </a:path>
            </a:pathLst>
          </a:custGeom>
          <a:solidFill>
            <a:srgbClr val="000000"/>
          </a:solidFill>
          <a:ln w="0">
            <a:solidFill>
              <a:srgbClr val="000000"/>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4633" name="Line 56"/>
          <p:cNvSpPr>
            <a:spLocks noChangeShapeType="1"/>
          </p:cNvSpPr>
          <p:nvPr/>
        </p:nvSpPr>
        <p:spPr bwMode="auto">
          <a:xfrm flipH="1">
            <a:off x="5345113" y="4259263"/>
            <a:ext cx="1427162" cy="1587"/>
          </a:xfrm>
          <a:prstGeom prst="line">
            <a:avLst/>
          </a:prstGeom>
          <a:noFill/>
          <a:ln w="222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4634" name="Rectangle 57"/>
          <p:cNvSpPr>
            <a:spLocks noChangeArrowheads="1"/>
          </p:cNvSpPr>
          <p:nvPr/>
        </p:nvSpPr>
        <p:spPr bwMode="auto">
          <a:xfrm>
            <a:off x="6003925" y="3622675"/>
            <a:ext cx="134938" cy="244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600">
                <a:solidFill>
                  <a:srgbClr val="000000"/>
                </a:solidFill>
                <a:latin typeface="Nimbus Roman No9 L"/>
              </a:rPr>
              <a:t>C</a:t>
            </a:r>
            <a:endParaRPr lang="en-CA" altLang="en-US" sz="2400">
              <a:latin typeface="Corbel" panose="020B0503020204020204" pitchFamily="34" charset="0"/>
            </a:endParaRPr>
          </a:p>
        </p:txBody>
      </p:sp>
      <p:sp>
        <p:nvSpPr>
          <p:cNvPr id="24635" name="Rectangle 58"/>
          <p:cNvSpPr>
            <a:spLocks noChangeArrowheads="1"/>
          </p:cNvSpPr>
          <p:nvPr/>
        </p:nvSpPr>
        <p:spPr bwMode="auto">
          <a:xfrm>
            <a:off x="6135688" y="3622675"/>
            <a:ext cx="112712" cy="244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600">
                <a:solidFill>
                  <a:srgbClr val="000000"/>
                </a:solidFill>
                <a:latin typeface="Nimbus Roman No9 L"/>
              </a:rPr>
              <a:t>S</a:t>
            </a:r>
            <a:endParaRPr lang="en-CA" altLang="en-US" sz="2400">
              <a:latin typeface="Corbel" panose="020B0503020204020204" pitchFamily="34" charset="0"/>
            </a:endParaRPr>
          </a:p>
        </p:txBody>
      </p:sp>
      <p:sp>
        <p:nvSpPr>
          <p:cNvPr id="24636" name="Line 59"/>
          <p:cNvSpPr>
            <a:spLocks noChangeShapeType="1"/>
          </p:cNvSpPr>
          <p:nvPr/>
        </p:nvSpPr>
        <p:spPr bwMode="auto">
          <a:xfrm flipH="1">
            <a:off x="6026150" y="3644900"/>
            <a:ext cx="196850" cy="1588"/>
          </a:xfrm>
          <a:prstGeom prst="line">
            <a:avLst/>
          </a:prstGeom>
          <a:noFill/>
          <a:ln w="222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4637" name="Rectangle 60"/>
          <p:cNvSpPr>
            <a:spLocks noChangeArrowheads="1"/>
          </p:cNvSpPr>
          <p:nvPr/>
        </p:nvSpPr>
        <p:spPr bwMode="auto">
          <a:xfrm>
            <a:off x="4378325" y="4852988"/>
            <a:ext cx="384175" cy="244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600">
                <a:solidFill>
                  <a:srgbClr val="000000"/>
                </a:solidFill>
                <a:latin typeface="Nimbus Roman No9 L"/>
              </a:rPr>
              <a:t>Data</a:t>
            </a:r>
            <a:endParaRPr lang="en-CA" altLang="en-US" sz="2400">
              <a:latin typeface="Corbel" panose="020B0503020204020204" pitchFamily="34" charset="0"/>
            </a:endParaRPr>
          </a:p>
        </p:txBody>
      </p:sp>
      <p:sp>
        <p:nvSpPr>
          <p:cNvPr id="24638" name="Rectangle 61"/>
          <p:cNvSpPr>
            <a:spLocks noChangeArrowheads="1"/>
          </p:cNvSpPr>
          <p:nvPr/>
        </p:nvSpPr>
        <p:spPr bwMode="auto">
          <a:xfrm>
            <a:off x="7256463" y="3490913"/>
            <a:ext cx="701675" cy="244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600">
                <a:solidFill>
                  <a:srgbClr val="000000"/>
                </a:solidFill>
                <a:latin typeface="Nimbus Roman No9 L"/>
              </a:rPr>
              <a:t>Memory</a:t>
            </a:r>
            <a:endParaRPr lang="en-CA" altLang="en-US" sz="2400">
              <a:latin typeface="Corbel" panose="020B0503020204020204" pitchFamily="34" charset="0"/>
            </a:endParaRPr>
          </a:p>
        </p:txBody>
      </p:sp>
      <p:sp>
        <p:nvSpPr>
          <p:cNvPr id="24639" name="Rectangle 62"/>
          <p:cNvSpPr>
            <a:spLocks noChangeArrowheads="1"/>
          </p:cNvSpPr>
          <p:nvPr/>
        </p:nvSpPr>
        <p:spPr bwMode="auto">
          <a:xfrm>
            <a:off x="995363" y="2217738"/>
            <a:ext cx="1384300" cy="2789237"/>
          </a:xfrm>
          <a:prstGeom prst="rect">
            <a:avLst/>
          </a:prstGeom>
          <a:noFill/>
          <a:ln w="222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Corbel" panose="020B0503020204020204" pitchFamily="34" charset="0"/>
            </a:endParaRPr>
          </a:p>
        </p:txBody>
      </p:sp>
      <p:sp>
        <p:nvSpPr>
          <p:cNvPr id="24640" name="Rectangle 63"/>
          <p:cNvSpPr>
            <a:spLocks noChangeArrowheads="1"/>
          </p:cNvSpPr>
          <p:nvPr/>
        </p:nvSpPr>
        <p:spPr bwMode="auto">
          <a:xfrm>
            <a:off x="6904038" y="2217738"/>
            <a:ext cx="1362075" cy="2789237"/>
          </a:xfrm>
          <a:prstGeom prst="rect">
            <a:avLst/>
          </a:prstGeom>
          <a:noFill/>
          <a:ln w="222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Corbel" panose="020B0503020204020204" pitchFamily="34" charset="0"/>
            </a:endParaRPr>
          </a:p>
        </p:txBody>
      </p:sp>
      <p:sp>
        <p:nvSpPr>
          <p:cNvPr id="24641" name="Rectangle 64"/>
          <p:cNvSpPr>
            <a:spLocks noChangeArrowheads="1"/>
          </p:cNvSpPr>
          <p:nvPr/>
        </p:nvSpPr>
        <p:spPr bwMode="auto">
          <a:xfrm>
            <a:off x="3983038" y="2217738"/>
            <a:ext cx="1362075" cy="2173287"/>
          </a:xfrm>
          <a:prstGeom prst="rect">
            <a:avLst/>
          </a:prstGeom>
          <a:noFill/>
          <a:ln w="222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Corbel" panose="020B0503020204020204" pitchFamily="34" charset="0"/>
            </a:endParaRPr>
          </a:p>
        </p:txBody>
      </p:sp>
      <p:pic>
        <p:nvPicPr>
          <p:cNvPr id="2" name="Picture 1">
            <a:extLst>
              <a:ext uri="{FF2B5EF4-FFF2-40B4-BE49-F238E27FC236}">
                <a16:creationId xmlns:a16="http://schemas.microsoft.com/office/drawing/2014/main" xmlns="" id="{20658BAA-B15B-4E78-BE1C-06BEF2F456E2}"/>
              </a:ext>
            </a:extLst>
          </p:cNvPr>
          <p:cNvPicPr>
            <a:picLocks noChangeAspect="1" noChangeArrowheads="1"/>
          </p:cNvPicPr>
          <p:nvPr/>
        </p:nvPicPr>
        <p:blipFill>
          <a:blip r:embed="rId3" cstate="print"/>
          <a:srcRect/>
          <a:stretch>
            <a:fillRect/>
          </a:stretch>
        </p:blipFill>
        <p:spPr bwMode="auto">
          <a:xfrm>
            <a:off x="7315200" y="0"/>
            <a:ext cx="1333500" cy="12477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eaLnBrk="1" fontAlgn="auto" hangingPunct="1">
              <a:spcAft>
                <a:spcPts val="0"/>
              </a:spcAft>
              <a:defRPr/>
            </a:pPr>
            <a:r>
              <a:rPr lang="en-US" dirty="0">
                <a:solidFill>
                  <a:schemeClr val="accent1">
                    <a:satMod val="150000"/>
                  </a:schemeClr>
                </a:solidFill>
              </a:rPr>
              <a:t>The Memory System</a:t>
            </a:r>
          </a:p>
        </p:txBody>
      </p:sp>
      <p:sp>
        <p:nvSpPr>
          <p:cNvPr id="25603" name="Subtitle 2"/>
          <p:cNvSpPr>
            <a:spLocks noGrp="1"/>
          </p:cNvSpPr>
          <p:nvPr>
            <p:ph type="subTitle" idx="1"/>
          </p:nvPr>
        </p:nvSpPr>
        <p:spPr/>
        <p:txBody>
          <a:bodyPr/>
          <a:lstStyle/>
          <a:p>
            <a:pPr eaLnBrk="1" hangingPunct="1"/>
            <a:r>
              <a:rPr lang="en-US" altLang="en-US" sz="2400"/>
              <a:t>Read-Only Memories (ROMs)</a:t>
            </a:r>
          </a:p>
        </p:txBody>
      </p:sp>
      <p:pic>
        <p:nvPicPr>
          <p:cNvPr id="3" name="Picture 2">
            <a:extLst>
              <a:ext uri="{FF2B5EF4-FFF2-40B4-BE49-F238E27FC236}">
                <a16:creationId xmlns:a16="http://schemas.microsoft.com/office/drawing/2014/main" xmlns="" id="{938658B3-FADA-45F9-B790-FC4FA5D70FD4}"/>
              </a:ext>
            </a:extLst>
          </p:cNvPr>
          <p:cNvPicPr>
            <a:picLocks noChangeAspect="1" noChangeArrowheads="1"/>
          </p:cNvPicPr>
          <p:nvPr/>
        </p:nvPicPr>
        <p:blipFill>
          <a:blip r:embed="rId2" cstate="print"/>
          <a:srcRect/>
          <a:stretch>
            <a:fillRect/>
          </a:stretch>
        </p:blipFill>
        <p:spPr bwMode="auto">
          <a:xfrm>
            <a:off x="7315200" y="0"/>
            <a:ext cx="1333500" cy="12477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07011F4-0A34-44E7-BC30-8CA7CCC79A9A}"/>
              </a:ext>
            </a:extLst>
          </p:cNvPr>
          <p:cNvSpPr>
            <a:spLocks noGrp="1"/>
          </p:cNvSpPr>
          <p:nvPr>
            <p:ph type="title"/>
          </p:nvPr>
        </p:nvSpPr>
        <p:spPr>
          <a:xfrm>
            <a:off x="609600" y="1219200"/>
            <a:ext cx="7543800" cy="702302"/>
          </a:xfrm>
        </p:spPr>
        <p:txBody>
          <a:bodyPr>
            <a:normAutofit fontScale="90000"/>
          </a:bodyPr>
          <a:lstStyle/>
          <a:p>
            <a:r>
              <a:rPr lang="en-IN" sz="4800" b="1" dirty="0" smtClean="0">
                <a:solidFill>
                  <a:srgbClr val="C00000"/>
                </a:solidFill>
              </a:rPr>
              <a:t>Course Outcome</a:t>
            </a:r>
            <a:endParaRPr lang="en-IN" dirty="0">
              <a:solidFill>
                <a:srgbClr val="FFC000"/>
              </a:solidFill>
            </a:endParaRPr>
          </a:p>
        </p:txBody>
      </p:sp>
      <p:sp>
        <p:nvSpPr>
          <p:cNvPr id="3" name="Content Placeholder 2">
            <a:extLst>
              <a:ext uri="{FF2B5EF4-FFF2-40B4-BE49-F238E27FC236}">
                <a16:creationId xmlns:a16="http://schemas.microsoft.com/office/drawing/2014/main" xmlns="" id="{2581B946-A497-4E1A-8C33-1E74799B64A4}"/>
              </a:ext>
            </a:extLst>
          </p:cNvPr>
          <p:cNvSpPr>
            <a:spLocks noGrp="1"/>
          </p:cNvSpPr>
          <p:nvPr>
            <p:ph idx="1"/>
          </p:nvPr>
        </p:nvSpPr>
        <p:spPr>
          <a:xfrm>
            <a:off x="533401" y="2286000"/>
            <a:ext cx="7391399" cy="2209800"/>
          </a:xfrm>
        </p:spPr>
        <p:txBody>
          <a:bodyPr>
            <a:normAutofit/>
          </a:bodyPr>
          <a:lstStyle/>
          <a:p>
            <a:pPr lvl="0" algn="just" fontAlgn="base">
              <a:spcBef>
                <a:spcPct val="0"/>
              </a:spcBef>
              <a:spcAft>
                <a:spcPct val="0"/>
              </a:spcAft>
            </a:pPr>
            <a:r>
              <a:rPr lang="en-US" b="1" dirty="0" smtClean="0"/>
              <a:t>CLR-5 </a:t>
            </a:r>
            <a:r>
              <a:rPr lang="en-US" b="1" dirty="0" smtClean="0"/>
              <a:t>: Have a detailed study on Input-Output organization and Memory Systems.</a:t>
            </a:r>
          </a:p>
          <a:p>
            <a:pPr lvl="0" algn="just" fontAlgn="base">
              <a:spcBef>
                <a:spcPct val="0"/>
              </a:spcBef>
              <a:spcAft>
                <a:spcPct val="0"/>
              </a:spcAft>
            </a:pPr>
            <a:endParaRPr lang="en-US" b="1" dirty="0" smtClean="0"/>
          </a:p>
          <a:p>
            <a:pPr lvl="0" algn="just" fontAlgn="base">
              <a:spcBef>
                <a:spcPct val="0"/>
              </a:spcBef>
              <a:spcAft>
                <a:spcPct val="0"/>
              </a:spcAft>
            </a:pPr>
            <a:r>
              <a:rPr lang="en-US" b="1" dirty="0" smtClean="0"/>
              <a:t>CO-5 </a:t>
            </a:r>
            <a:r>
              <a:rPr lang="en-US" b="1" dirty="0" smtClean="0"/>
              <a:t>: : Identify the memory technologies, input-output systems and evaluate the performance of memory system</a:t>
            </a:r>
          </a:p>
          <a:p>
            <a:pPr marL="0" indent="0">
              <a:buNone/>
            </a:pPr>
            <a:endParaRPr lang="en-IN" dirty="0"/>
          </a:p>
        </p:txBody>
      </p:sp>
      <p:pic>
        <p:nvPicPr>
          <p:cNvPr id="7" name="Picture 6">
            <a:extLst>
              <a:ext uri="{FF2B5EF4-FFF2-40B4-BE49-F238E27FC236}">
                <a16:creationId xmlns:a16="http://schemas.microsoft.com/office/drawing/2014/main" xmlns="" id="{7CF7033C-946C-4C1E-AA31-9F297DF3BF8E}"/>
              </a:ext>
            </a:extLst>
          </p:cNvPr>
          <p:cNvPicPr>
            <a:picLocks noChangeAspect="1" noChangeArrowheads="1"/>
          </p:cNvPicPr>
          <p:nvPr/>
        </p:nvPicPr>
        <p:blipFill>
          <a:blip r:embed="rId2" cstate="print"/>
          <a:srcRect/>
          <a:stretch>
            <a:fillRect/>
          </a:stretch>
        </p:blipFill>
        <p:spPr bwMode="auto">
          <a:xfrm>
            <a:off x="7543800" y="266966"/>
            <a:ext cx="1333500" cy="1247775"/>
          </a:xfrm>
          <a:prstGeom prst="rect">
            <a:avLst/>
          </a:prstGeom>
          <a:noFill/>
          <a:ln w="9525">
            <a:noFill/>
            <a:miter lim="800000"/>
            <a:headEnd/>
            <a:tailEnd/>
          </a:ln>
          <a:effectLst/>
        </p:spPr>
      </p:pic>
    </p:spTree>
    <p:extLst>
      <p:ext uri="{BB962C8B-B14F-4D97-AF65-F5344CB8AC3E}">
        <p14:creationId xmlns:p14="http://schemas.microsoft.com/office/powerpoint/2010/main" xmlns="" val="10411104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960" y="286604"/>
            <a:ext cx="6797040" cy="1450757"/>
          </a:xfrm>
        </p:spPr>
        <p:txBody>
          <a:bodyPr/>
          <a:lstStyle/>
          <a:p>
            <a:pPr eaLnBrk="1" fontAlgn="auto" hangingPunct="1">
              <a:spcAft>
                <a:spcPts val="0"/>
              </a:spcAft>
              <a:defRPr/>
            </a:pPr>
            <a:r>
              <a:rPr lang="en-US" dirty="0">
                <a:solidFill>
                  <a:schemeClr val="accent1">
                    <a:satMod val="150000"/>
                  </a:schemeClr>
                </a:solidFill>
              </a:rPr>
              <a:t>Read-Only Memories (ROMs)</a:t>
            </a:r>
          </a:p>
        </p:txBody>
      </p:sp>
      <p:sp>
        <p:nvSpPr>
          <p:cNvPr id="3" name="Content Placeholder 2"/>
          <p:cNvSpPr>
            <a:spLocks noGrp="1"/>
          </p:cNvSpPr>
          <p:nvPr>
            <p:ph idx="1"/>
          </p:nvPr>
        </p:nvSpPr>
        <p:spPr>
          <a:xfrm>
            <a:off x="152400" y="1371600"/>
            <a:ext cx="8229600" cy="4800600"/>
          </a:xfrm>
        </p:spPr>
        <p:txBody>
          <a:bodyPr rtlCol="0">
            <a:normAutofit/>
          </a:bodyPr>
          <a:lstStyle/>
          <a:p>
            <a:pPr marL="438912" indent="-320040" eaLnBrk="1" fontAlgn="auto" hangingPunct="1">
              <a:spcBef>
                <a:spcPts val="0"/>
              </a:spcBef>
              <a:spcAft>
                <a:spcPts val="0"/>
              </a:spcAft>
              <a:buFont typeface="Wingdings 2"/>
              <a:buChar char=""/>
              <a:defRPr/>
            </a:pPr>
            <a:r>
              <a:rPr lang="en-US" dirty="0">
                <a:solidFill>
                  <a:schemeClr val="accent2"/>
                </a:solidFill>
              </a:rPr>
              <a:t>SRAM and SDRAM chips are volatile:</a:t>
            </a:r>
          </a:p>
          <a:p>
            <a:pPr marL="731520" lvl="1" indent="-274320" eaLnBrk="1" fontAlgn="auto" hangingPunct="1">
              <a:spcAft>
                <a:spcPts val="0"/>
              </a:spcAft>
              <a:buFont typeface="Wingdings"/>
              <a:buChar char=""/>
              <a:defRPr/>
            </a:pPr>
            <a:r>
              <a:rPr lang="en-US" dirty="0"/>
              <a:t>Lose the contents when the power is turned off. </a:t>
            </a:r>
          </a:p>
          <a:p>
            <a:pPr marL="438912" indent="-320040" eaLnBrk="1" fontAlgn="auto" hangingPunct="1">
              <a:spcBef>
                <a:spcPts val="0"/>
              </a:spcBef>
              <a:spcAft>
                <a:spcPts val="0"/>
              </a:spcAft>
              <a:buFont typeface="Wingdings 2"/>
              <a:buChar char=""/>
              <a:defRPr/>
            </a:pPr>
            <a:r>
              <a:rPr lang="en-US" dirty="0">
                <a:solidFill>
                  <a:schemeClr val="accent2"/>
                </a:solidFill>
              </a:rPr>
              <a:t>Many applications need memory devices to retain contents after the power is turned off. </a:t>
            </a:r>
          </a:p>
          <a:p>
            <a:pPr marL="731520" lvl="1" indent="-274320" eaLnBrk="1" fontAlgn="auto" hangingPunct="1">
              <a:spcAft>
                <a:spcPts val="0"/>
              </a:spcAft>
              <a:buFont typeface="Wingdings"/>
              <a:buChar char=""/>
              <a:defRPr/>
            </a:pPr>
            <a:r>
              <a:rPr lang="en-US" dirty="0"/>
              <a:t>For example, computer is turned on, the operating system must be loaded from the disk into the memory.</a:t>
            </a:r>
          </a:p>
          <a:p>
            <a:pPr marL="731520" lvl="1" indent="-274320" eaLnBrk="1" fontAlgn="auto" hangingPunct="1">
              <a:spcAft>
                <a:spcPts val="0"/>
              </a:spcAft>
              <a:buFont typeface="Wingdings"/>
              <a:buChar char=""/>
              <a:defRPr/>
            </a:pPr>
            <a:r>
              <a:rPr lang="en-US" dirty="0"/>
              <a:t>Store instructions which would load the OS from the disk. </a:t>
            </a:r>
          </a:p>
          <a:p>
            <a:pPr marL="731520" lvl="1" indent="-274320" eaLnBrk="1" fontAlgn="auto" hangingPunct="1">
              <a:spcAft>
                <a:spcPts val="0"/>
              </a:spcAft>
              <a:buFont typeface="Wingdings"/>
              <a:buChar char=""/>
              <a:defRPr/>
            </a:pPr>
            <a:r>
              <a:rPr lang="en-US" dirty="0"/>
              <a:t>Need to store these instructions so that they will not be lost after the power is turned off. </a:t>
            </a:r>
          </a:p>
          <a:p>
            <a:pPr marL="731520" lvl="1" indent="-274320" eaLnBrk="1" fontAlgn="auto" hangingPunct="1">
              <a:spcAft>
                <a:spcPts val="0"/>
              </a:spcAft>
              <a:buFont typeface="Wingdings"/>
              <a:buChar char=""/>
              <a:defRPr/>
            </a:pPr>
            <a:r>
              <a:rPr lang="en-US" dirty="0"/>
              <a:t>We need to store the instructions into a non-volatile memory.</a:t>
            </a:r>
          </a:p>
          <a:p>
            <a:pPr marL="438912" indent="-320040" eaLnBrk="1" fontAlgn="auto" hangingPunct="1">
              <a:spcBef>
                <a:spcPts val="0"/>
              </a:spcBef>
              <a:spcAft>
                <a:spcPts val="0"/>
              </a:spcAft>
              <a:buFont typeface="Wingdings 2"/>
              <a:buChar char=""/>
              <a:defRPr/>
            </a:pPr>
            <a:r>
              <a:rPr lang="en-US" dirty="0">
                <a:solidFill>
                  <a:schemeClr val="accent2"/>
                </a:solidFill>
              </a:rPr>
              <a:t>Non-volatile memory is read in the same manner as volatile memory.</a:t>
            </a:r>
          </a:p>
          <a:p>
            <a:pPr marL="731520" lvl="1" indent="-274320" eaLnBrk="1" fontAlgn="auto" hangingPunct="1">
              <a:spcAft>
                <a:spcPts val="0"/>
              </a:spcAft>
              <a:buFont typeface="Wingdings"/>
              <a:buChar char=""/>
              <a:defRPr/>
            </a:pPr>
            <a:r>
              <a:rPr lang="en-US" dirty="0">
                <a:solidFill>
                  <a:schemeClr val="tx1"/>
                </a:solidFill>
              </a:rPr>
              <a:t>Separate writing process is needed to place information in this memory. </a:t>
            </a:r>
          </a:p>
          <a:p>
            <a:pPr marL="731520" lvl="1" indent="-274320" eaLnBrk="1" fontAlgn="auto" hangingPunct="1">
              <a:spcAft>
                <a:spcPts val="0"/>
              </a:spcAft>
              <a:buFont typeface="Wingdings"/>
              <a:buChar char=""/>
              <a:defRPr/>
            </a:pPr>
            <a:r>
              <a:rPr lang="en-US" dirty="0">
                <a:solidFill>
                  <a:schemeClr val="tx1"/>
                </a:solidFill>
              </a:rPr>
              <a:t>Normal operation involves only reading of data, this type</a:t>
            </a:r>
          </a:p>
          <a:p>
            <a:pPr marL="731520" lvl="1" indent="-274320" eaLnBrk="1" fontAlgn="auto" hangingPunct="1">
              <a:spcAft>
                <a:spcPts val="0"/>
              </a:spcAft>
              <a:buFont typeface="Wingdings"/>
              <a:buNone/>
              <a:defRPr/>
            </a:pPr>
            <a:r>
              <a:rPr lang="en-US" dirty="0">
                <a:solidFill>
                  <a:schemeClr val="tx1"/>
                </a:solidFill>
              </a:rPr>
              <a:t>	 of memory is called Read-Only memory (ROM).</a:t>
            </a:r>
          </a:p>
          <a:p>
            <a:pPr marL="438912" indent="-320040" eaLnBrk="1" fontAlgn="auto" hangingPunct="1">
              <a:spcBef>
                <a:spcPts val="0"/>
              </a:spcBef>
              <a:spcAft>
                <a:spcPts val="0"/>
              </a:spcAft>
              <a:buFont typeface="Wingdings 2"/>
              <a:buChar char=""/>
              <a:defRPr/>
            </a:pPr>
            <a:endParaRPr lang="en-US" dirty="0"/>
          </a:p>
        </p:txBody>
      </p:sp>
      <p:pic>
        <p:nvPicPr>
          <p:cNvPr id="5" name="Picture 4">
            <a:extLst>
              <a:ext uri="{FF2B5EF4-FFF2-40B4-BE49-F238E27FC236}">
                <a16:creationId xmlns:a16="http://schemas.microsoft.com/office/drawing/2014/main" xmlns="" id="{ED776FCA-82A4-4213-A305-0FECA7EE4FEB}"/>
              </a:ext>
            </a:extLst>
          </p:cNvPr>
          <p:cNvPicPr>
            <a:picLocks noChangeAspect="1" noChangeArrowheads="1"/>
          </p:cNvPicPr>
          <p:nvPr/>
        </p:nvPicPr>
        <p:blipFill>
          <a:blip r:embed="rId2" cstate="print"/>
          <a:srcRect/>
          <a:stretch>
            <a:fillRect/>
          </a:stretch>
        </p:blipFill>
        <p:spPr bwMode="auto">
          <a:xfrm>
            <a:off x="7315200" y="0"/>
            <a:ext cx="1333500" cy="12477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86605"/>
            <a:ext cx="6705600" cy="780196"/>
          </a:xfrm>
        </p:spPr>
        <p:txBody>
          <a:bodyPr/>
          <a:lstStyle/>
          <a:p>
            <a:pPr eaLnBrk="1" fontAlgn="auto" hangingPunct="1">
              <a:spcAft>
                <a:spcPts val="0"/>
              </a:spcAft>
              <a:defRPr/>
            </a:pPr>
            <a:r>
              <a:rPr lang="en-US" dirty="0">
                <a:solidFill>
                  <a:schemeClr val="accent1">
                    <a:satMod val="150000"/>
                  </a:schemeClr>
                </a:solidFill>
              </a:rPr>
              <a:t>Read-Only Memories (Contd.,)</a:t>
            </a:r>
          </a:p>
        </p:txBody>
      </p:sp>
      <p:sp>
        <p:nvSpPr>
          <p:cNvPr id="3" name="Content Placeholder 2"/>
          <p:cNvSpPr>
            <a:spLocks noGrp="1"/>
          </p:cNvSpPr>
          <p:nvPr>
            <p:ph idx="1"/>
          </p:nvPr>
        </p:nvSpPr>
        <p:spPr>
          <a:xfrm>
            <a:off x="822959" y="1845734"/>
            <a:ext cx="7787641" cy="4478866"/>
          </a:xfrm>
        </p:spPr>
        <p:txBody>
          <a:bodyPr rtlCol="0">
            <a:normAutofit fontScale="70000" lnSpcReduction="20000"/>
          </a:bodyPr>
          <a:lstStyle/>
          <a:p>
            <a:pPr marL="438912" indent="-320040" eaLnBrk="1" fontAlgn="auto" hangingPunct="1">
              <a:lnSpc>
                <a:spcPct val="150000"/>
              </a:lnSpc>
              <a:spcBef>
                <a:spcPts val="0"/>
              </a:spcBef>
              <a:spcAft>
                <a:spcPts val="0"/>
              </a:spcAft>
              <a:buFont typeface="Wingdings 2"/>
              <a:buChar char=""/>
              <a:defRPr/>
            </a:pPr>
            <a:r>
              <a:rPr lang="en-US" dirty="0">
                <a:solidFill>
                  <a:schemeClr val="accent2"/>
                </a:solidFill>
              </a:rPr>
              <a:t>Read-Only Memory:</a:t>
            </a:r>
          </a:p>
          <a:p>
            <a:pPr marL="731520" lvl="1" indent="-274320" eaLnBrk="1" fontAlgn="auto" hangingPunct="1">
              <a:lnSpc>
                <a:spcPct val="150000"/>
              </a:lnSpc>
              <a:spcAft>
                <a:spcPts val="0"/>
              </a:spcAft>
              <a:buFont typeface="Wingdings"/>
              <a:buChar char=""/>
              <a:defRPr/>
            </a:pPr>
            <a:r>
              <a:rPr lang="en-US" sz="1800" dirty="0"/>
              <a:t>Data are written into a ROM when it is manufactured.</a:t>
            </a:r>
            <a:endParaRPr lang="en-US" dirty="0"/>
          </a:p>
          <a:p>
            <a:pPr marL="438912" indent="-320040" eaLnBrk="1" fontAlgn="auto" hangingPunct="1">
              <a:lnSpc>
                <a:spcPct val="150000"/>
              </a:lnSpc>
              <a:spcBef>
                <a:spcPts val="0"/>
              </a:spcBef>
              <a:spcAft>
                <a:spcPts val="0"/>
              </a:spcAft>
              <a:buFont typeface="Wingdings 2"/>
              <a:buChar char=""/>
              <a:defRPr/>
            </a:pPr>
            <a:r>
              <a:rPr lang="en-US" dirty="0">
                <a:solidFill>
                  <a:schemeClr val="accent2"/>
                </a:solidFill>
              </a:rPr>
              <a:t>Programmable Read-Only Memory (PROM):</a:t>
            </a:r>
          </a:p>
          <a:p>
            <a:pPr marL="731520" lvl="1" indent="-274320" eaLnBrk="1" fontAlgn="auto" hangingPunct="1">
              <a:lnSpc>
                <a:spcPct val="150000"/>
              </a:lnSpc>
              <a:spcAft>
                <a:spcPts val="0"/>
              </a:spcAft>
              <a:buFont typeface="Wingdings"/>
              <a:buChar char=""/>
              <a:defRPr/>
            </a:pPr>
            <a:r>
              <a:rPr lang="en-US" sz="1800" dirty="0"/>
              <a:t>Allow the data to be loaded by a user.</a:t>
            </a:r>
          </a:p>
          <a:p>
            <a:pPr marL="731520" lvl="1" indent="-274320" eaLnBrk="1" fontAlgn="auto" hangingPunct="1">
              <a:lnSpc>
                <a:spcPct val="150000"/>
              </a:lnSpc>
              <a:spcAft>
                <a:spcPts val="0"/>
              </a:spcAft>
              <a:buFont typeface="Wingdings"/>
              <a:buChar char=""/>
              <a:defRPr/>
            </a:pPr>
            <a:r>
              <a:rPr lang="en-US" sz="1800" dirty="0"/>
              <a:t>Process of inserting the data is irreversible.</a:t>
            </a:r>
          </a:p>
          <a:p>
            <a:pPr marL="731520" lvl="1" indent="-274320" eaLnBrk="1" fontAlgn="auto" hangingPunct="1">
              <a:lnSpc>
                <a:spcPct val="150000"/>
              </a:lnSpc>
              <a:spcAft>
                <a:spcPts val="0"/>
              </a:spcAft>
              <a:buFont typeface="Wingdings"/>
              <a:buChar char=""/>
              <a:defRPr/>
            </a:pPr>
            <a:r>
              <a:rPr lang="en-US" sz="1800" dirty="0"/>
              <a:t>Storing information specific to a user in a ROM is expensive. </a:t>
            </a:r>
          </a:p>
          <a:p>
            <a:pPr marL="731520" lvl="1" indent="-274320" eaLnBrk="1" fontAlgn="auto" hangingPunct="1">
              <a:lnSpc>
                <a:spcPct val="150000"/>
              </a:lnSpc>
              <a:spcAft>
                <a:spcPts val="0"/>
              </a:spcAft>
              <a:buFont typeface="Wingdings"/>
              <a:buChar char=""/>
              <a:defRPr/>
            </a:pPr>
            <a:r>
              <a:rPr lang="en-US" sz="1800" dirty="0"/>
              <a:t>Providing programming capability to a user may be better.</a:t>
            </a:r>
            <a:r>
              <a:rPr lang="en-US" dirty="0"/>
              <a:t>  </a:t>
            </a:r>
          </a:p>
          <a:p>
            <a:pPr marL="438912" indent="-320040" eaLnBrk="1" fontAlgn="auto" hangingPunct="1">
              <a:lnSpc>
                <a:spcPct val="150000"/>
              </a:lnSpc>
              <a:spcBef>
                <a:spcPts val="0"/>
              </a:spcBef>
              <a:spcAft>
                <a:spcPts val="0"/>
              </a:spcAft>
              <a:buFont typeface="Wingdings 2"/>
              <a:buChar char=""/>
              <a:defRPr/>
            </a:pPr>
            <a:r>
              <a:rPr lang="en-US" dirty="0">
                <a:solidFill>
                  <a:schemeClr val="accent2"/>
                </a:solidFill>
              </a:rPr>
              <a:t>Erasable Programmable Read-Only Memory (EPROM):</a:t>
            </a:r>
            <a:endParaRPr lang="en-US" dirty="0"/>
          </a:p>
          <a:p>
            <a:pPr marL="731520" lvl="1" indent="-274320" eaLnBrk="1" fontAlgn="auto" hangingPunct="1">
              <a:lnSpc>
                <a:spcPct val="150000"/>
              </a:lnSpc>
              <a:spcAft>
                <a:spcPts val="0"/>
              </a:spcAft>
              <a:buFont typeface="Wingdings"/>
              <a:buChar char=""/>
              <a:defRPr/>
            </a:pPr>
            <a:r>
              <a:rPr lang="en-US" sz="1800" dirty="0"/>
              <a:t>Stored data to be erased and new data to be loaded.</a:t>
            </a:r>
          </a:p>
          <a:p>
            <a:pPr marL="731520" lvl="1" indent="-274320" eaLnBrk="1" fontAlgn="auto" hangingPunct="1">
              <a:lnSpc>
                <a:spcPct val="150000"/>
              </a:lnSpc>
              <a:spcAft>
                <a:spcPts val="0"/>
              </a:spcAft>
              <a:buFont typeface="Wingdings"/>
              <a:buChar char=""/>
              <a:defRPr/>
            </a:pPr>
            <a:r>
              <a:rPr lang="en-US" sz="1800" dirty="0"/>
              <a:t>Flexibility, useful during the development phase of digital systems.</a:t>
            </a:r>
          </a:p>
          <a:p>
            <a:pPr marL="731520" lvl="1" indent="-274320" eaLnBrk="1" fontAlgn="auto" hangingPunct="1">
              <a:lnSpc>
                <a:spcPct val="150000"/>
              </a:lnSpc>
              <a:spcAft>
                <a:spcPts val="0"/>
              </a:spcAft>
              <a:buFont typeface="Wingdings"/>
              <a:buChar char=""/>
              <a:defRPr/>
            </a:pPr>
            <a:r>
              <a:rPr lang="en-US" sz="1800" dirty="0"/>
              <a:t>Erasable, reprogrammable ROM.</a:t>
            </a:r>
          </a:p>
          <a:p>
            <a:pPr marL="731520" lvl="1" indent="-274320" eaLnBrk="1" fontAlgn="auto" hangingPunct="1">
              <a:lnSpc>
                <a:spcPct val="150000"/>
              </a:lnSpc>
              <a:spcAft>
                <a:spcPts val="0"/>
              </a:spcAft>
              <a:buFont typeface="Wingdings"/>
              <a:buChar char=""/>
              <a:defRPr/>
            </a:pPr>
            <a:r>
              <a:rPr lang="en-US" sz="1800" dirty="0"/>
              <a:t>Erasure requires exposing the ROM to UV light.</a:t>
            </a:r>
            <a:endParaRPr lang="en-US" dirty="0"/>
          </a:p>
        </p:txBody>
      </p:sp>
      <p:pic>
        <p:nvPicPr>
          <p:cNvPr id="5" name="Picture 4">
            <a:extLst>
              <a:ext uri="{FF2B5EF4-FFF2-40B4-BE49-F238E27FC236}">
                <a16:creationId xmlns:a16="http://schemas.microsoft.com/office/drawing/2014/main" xmlns="" id="{06F219AF-2ED8-432B-82D2-711EEE51DC07}"/>
              </a:ext>
            </a:extLst>
          </p:cNvPr>
          <p:cNvPicPr>
            <a:picLocks noChangeAspect="1" noChangeArrowheads="1"/>
          </p:cNvPicPr>
          <p:nvPr/>
        </p:nvPicPr>
        <p:blipFill>
          <a:blip r:embed="rId2" cstate="print"/>
          <a:srcRect/>
          <a:stretch>
            <a:fillRect/>
          </a:stretch>
        </p:blipFill>
        <p:spPr bwMode="auto">
          <a:xfrm>
            <a:off x="7315200" y="0"/>
            <a:ext cx="1333500" cy="12477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960" y="286604"/>
            <a:ext cx="6492240" cy="1450757"/>
          </a:xfrm>
        </p:spPr>
        <p:txBody>
          <a:bodyPr/>
          <a:lstStyle/>
          <a:p>
            <a:pPr eaLnBrk="1" fontAlgn="auto" hangingPunct="1">
              <a:spcAft>
                <a:spcPts val="0"/>
              </a:spcAft>
              <a:defRPr/>
            </a:pPr>
            <a:r>
              <a:rPr lang="en-US" dirty="0">
                <a:solidFill>
                  <a:schemeClr val="accent1">
                    <a:satMod val="150000"/>
                  </a:schemeClr>
                </a:solidFill>
              </a:rPr>
              <a:t>Read-Only Memories (Contd.,)</a:t>
            </a:r>
          </a:p>
        </p:txBody>
      </p:sp>
      <p:sp>
        <p:nvSpPr>
          <p:cNvPr id="3" name="Content Placeholder 2"/>
          <p:cNvSpPr>
            <a:spLocks noGrp="1"/>
          </p:cNvSpPr>
          <p:nvPr>
            <p:ph idx="1"/>
          </p:nvPr>
        </p:nvSpPr>
        <p:spPr>
          <a:xfrm>
            <a:off x="228600" y="1295399"/>
            <a:ext cx="8458200" cy="5334001"/>
          </a:xfrm>
        </p:spPr>
        <p:txBody>
          <a:bodyPr rtlCol="0">
            <a:normAutofit/>
          </a:bodyPr>
          <a:lstStyle/>
          <a:p>
            <a:pPr marL="438912" indent="-320040" eaLnBrk="1" fontAlgn="auto" hangingPunct="1">
              <a:lnSpc>
                <a:spcPct val="150000"/>
              </a:lnSpc>
              <a:spcBef>
                <a:spcPts val="0"/>
              </a:spcBef>
              <a:spcAft>
                <a:spcPts val="0"/>
              </a:spcAft>
              <a:buFont typeface="Wingdings 2"/>
              <a:buChar char=""/>
              <a:defRPr/>
            </a:pPr>
            <a:r>
              <a:rPr lang="en-US" dirty="0">
                <a:solidFill>
                  <a:schemeClr val="accent2"/>
                </a:solidFill>
              </a:rPr>
              <a:t>Electrically Erasable Programmable Read-Only Memory (EEPROM):</a:t>
            </a:r>
          </a:p>
          <a:p>
            <a:pPr marL="731520" lvl="1" indent="-274320" eaLnBrk="1" fontAlgn="auto" hangingPunct="1">
              <a:lnSpc>
                <a:spcPct val="150000"/>
              </a:lnSpc>
              <a:spcAft>
                <a:spcPts val="0"/>
              </a:spcAft>
              <a:buFont typeface="Wingdings"/>
              <a:buChar char=""/>
              <a:defRPr/>
            </a:pPr>
            <a:r>
              <a:rPr lang="en-US" sz="1800" dirty="0"/>
              <a:t>To erase the contents of </a:t>
            </a:r>
            <a:r>
              <a:rPr lang="en-US" sz="1800" dirty="0" err="1"/>
              <a:t>EPROMs</a:t>
            </a:r>
            <a:r>
              <a:rPr lang="en-US" sz="1800" dirty="0"/>
              <a:t>, they have to be exposed to ultraviolet light.</a:t>
            </a:r>
          </a:p>
          <a:p>
            <a:pPr marL="731520" lvl="1" indent="-274320" eaLnBrk="1" fontAlgn="auto" hangingPunct="1">
              <a:lnSpc>
                <a:spcPct val="150000"/>
              </a:lnSpc>
              <a:spcAft>
                <a:spcPts val="0"/>
              </a:spcAft>
              <a:buFont typeface="Wingdings"/>
              <a:buChar char=""/>
              <a:defRPr/>
            </a:pPr>
            <a:r>
              <a:rPr lang="en-US" sz="1800" dirty="0"/>
              <a:t>Physically removed from the circuit.</a:t>
            </a:r>
          </a:p>
          <a:p>
            <a:pPr marL="731520" lvl="1" indent="-274320" eaLnBrk="1" fontAlgn="auto" hangingPunct="1">
              <a:lnSpc>
                <a:spcPct val="150000"/>
              </a:lnSpc>
              <a:spcAft>
                <a:spcPts val="0"/>
              </a:spcAft>
              <a:buFont typeface="Wingdings"/>
              <a:buChar char=""/>
              <a:defRPr/>
            </a:pPr>
            <a:r>
              <a:rPr lang="en-US" sz="1800" dirty="0" err="1"/>
              <a:t>EEPROMs</a:t>
            </a:r>
            <a:r>
              <a:rPr lang="en-US" sz="1800" dirty="0"/>
              <a:t> the contents can be stored and erased electrically.</a:t>
            </a:r>
          </a:p>
          <a:p>
            <a:pPr marL="438912" indent="-320040" eaLnBrk="1" fontAlgn="auto" hangingPunct="1">
              <a:lnSpc>
                <a:spcPct val="150000"/>
              </a:lnSpc>
              <a:spcBef>
                <a:spcPts val="0"/>
              </a:spcBef>
              <a:spcAft>
                <a:spcPts val="0"/>
              </a:spcAft>
              <a:buFont typeface="Wingdings 2"/>
              <a:buChar char=""/>
              <a:defRPr/>
            </a:pPr>
            <a:r>
              <a:rPr lang="en-US" dirty="0">
                <a:solidFill>
                  <a:schemeClr val="accent2"/>
                </a:solidFill>
              </a:rPr>
              <a:t>Flash memory:</a:t>
            </a:r>
          </a:p>
          <a:p>
            <a:pPr marL="731520" lvl="1" indent="-274320" eaLnBrk="1" fontAlgn="auto" hangingPunct="1">
              <a:lnSpc>
                <a:spcPct val="150000"/>
              </a:lnSpc>
              <a:spcAft>
                <a:spcPts val="0"/>
              </a:spcAft>
              <a:buFont typeface="Wingdings"/>
              <a:buChar char=""/>
              <a:defRPr/>
            </a:pPr>
            <a:r>
              <a:rPr lang="en-US" dirty="0">
                <a:solidFill>
                  <a:schemeClr val="tx1"/>
                </a:solidFill>
              </a:rPr>
              <a:t>Has similar approach to EEPROM.</a:t>
            </a:r>
          </a:p>
          <a:p>
            <a:pPr marL="731520" lvl="1" indent="-274320" eaLnBrk="1" fontAlgn="auto" hangingPunct="1">
              <a:lnSpc>
                <a:spcPct val="150000"/>
              </a:lnSpc>
              <a:spcAft>
                <a:spcPts val="0"/>
              </a:spcAft>
              <a:buFont typeface="Wingdings"/>
              <a:buChar char=""/>
              <a:defRPr/>
            </a:pPr>
            <a:r>
              <a:rPr lang="en-US" dirty="0">
                <a:solidFill>
                  <a:schemeClr val="tx1"/>
                </a:solidFill>
              </a:rPr>
              <a:t>Read the contents of a single cell, but write the contents of an entire block of cells. </a:t>
            </a:r>
          </a:p>
        </p:txBody>
      </p:sp>
      <p:pic>
        <p:nvPicPr>
          <p:cNvPr id="5" name="Picture 4">
            <a:extLst>
              <a:ext uri="{FF2B5EF4-FFF2-40B4-BE49-F238E27FC236}">
                <a16:creationId xmlns:a16="http://schemas.microsoft.com/office/drawing/2014/main" xmlns="" id="{356E9484-AA13-471F-87A6-9C127390B6CD}"/>
              </a:ext>
            </a:extLst>
          </p:cNvPr>
          <p:cNvPicPr>
            <a:picLocks noChangeAspect="1" noChangeArrowheads="1"/>
          </p:cNvPicPr>
          <p:nvPr/>
        </p:nvPicPr>
        <p:blipFill>
          <a:blip r:embed="rId2" cstate="print"/>
          <a:srcRect/>
          <a:stretch>
            <a:fillRect/>
          </a:stretch>
        </p:blipFill>
        <p:spPr bwMode="auto">
          <a:xfrm>
            <a:off x="7315200" y="0"/>
            <a:ext cx="1333500" cy="12477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a:solidFill>
                  <a:schemeClr val="accent1">
                    <a:satMod val="150000"/>
                  </a:schemeClr>
                </a:solidFill>
              </a:rPr>
              <a:t>Speed, Size, and Cost</a:t>
            </a:r>
          </a:p>
        </p:txBody>
      </p:sp>
      <p:sp>
        <p:nvSpPr>
          <p:cNvPr id="3" name="Content Placeholder 2"/>
          <p:cNvSpPr>
            <a:spLocks noGrp="1"/>
          </p:cNvSpPr>
          <p:nvPr>
            <p:ph idx="1"/>
          </p:nvPr>
        </p:nvSpPr>
        <p:spPr>
          <a:xfrm>
            <a:off x="457200" y="1600201"/>
            <a:ext cx="8458200" cy="4648200"/>
          </a:xfrm>
        </p:spPr>
        <p:txBody>
          <a:bodyPr rtlCol="0">
            <a:normAutofit fontScale="85000" lnSpcReduction="20000"/>
          </a:bodyPr>
          <a:lstStyle/>
          <a:p>
            <a:pPr marL="438912" indent="-320040" eaLnBrk="1" fontAlgn="auto" hangingPunct="1">
              <a:lnSpc>
                <a:spcPct val="160000"/>
              </a:lnSpc>
              <a:spcBef>
                <a:spcPts val="0"/>
              </a:spcBef>
              <a:spcAft>
                <a:spcPts val="0"/>
              </a:spcAft>
              <a:buFont typeface="Wingdings 2"/>
              <a:buChar char=""/>
              <a:defRPr/>
            </a:pPr>
            <a:r>
              <a:rPr lang="en-US" dirty="0">
                <a:solidFill>
                  <a:schemeClr val="tx1"/>
                </a:solidFill>
              </a:rPr>
              <a:t>A big challenge in the design of a computer system is to provide a sufficiently large memory, with a reasonable speed at an affordable cost.</a:t>
            </a:r>
          </a:p>
          <a:p>
            <a:pPr marL="438912" indent="-320040" eaLnBrk="1" fontAlgn="auto" hangingPunct="1">
              <a:lnSpc>
                <a:spcPct val="160000"/>
              </a:lnSpc>
              <a:spcBef>
                <a:spcPts val="0"/>
              </a:spcBef>
              <a:spcAft>
                <a:spcPts val="0"/>
              </a:spcAft>
              <a:buFont typeface="Wingdings 2"/>
              <a:buChar char=""/>
              <a:defRPr/>
            </a:pPr>
            <a:r>
              <a:rPr lang="en-US" dirty="0">
                <a:solidFill>
                  <a:schemeClr val="accent2"/>
                </a:solidFill>
              </a:rPr>
              <a:t>Static RAM:</a:t>
            </a:r>
            <a:endParaRPr lang="en-US" dirty="0"/>
          </a:p>
          <a:p>
            <a:pPr marL="731520" lvl="1" indent="-274320" eaLnBrk="1" fontAlgn="auto" hangingPunct="1">
              <a:lnSpc>
                <a:spcPct val="160000"/>
              </a:lnSpc>
              <a:spcAft>
                <a:spcPts val="0"/>
              </a:spcAft>
              <a:buFont typeface="Wingdings"/>
              <a:buChar char=""/>
              <a:defRPr/>
            </a:pPr>
            <a:r>
              <a:rPr lang="en-US" sz="1800" dirty="0"/>
              <a:t>Very fast, but expensive, because a basic SRAM cell has a complex circuit making it impossible to pack a large number of cells onto a single chip.</a:t>
            </a:r>
            <a:r>
              <a:rPr lang="en-US" dirty="0"/>
              <a:t> </a:t>
            </a:r>
          </a:p>
          <a:p>
            <a:pPr marL="438912" indent="-320040" eaLnBrk="1" fontAlgn="auto" hangingPunct="1">
              <a:lnSpc>
                <a:spcPct val="160000"/>
              </a:lnSpc>
              <a:spcBef>
                <a:spcPts val="0"/>
              </a:spcBef>
              <a:spcAft>
                <a:spcPts val="0"/>
              </a:spcAft>
              <a:buFont typeface="Wingdings 2"/>
              <a:buChar char=""/>
              <a:defRPr/>
            </a:pPr>
            <a:r>
              <a:rPr lang="en-US" dirty="0">
                <a:solidFill>
                  <a:schemeClr val="accent2"/>
                </a:solidFill>
              </a:rPr>
              <a:t>Dynamic RAM:</a:t>
            </a:r>
          </a:p>
          <a:p>
            <a:pPr marL="731520" lvl="1" indent="-274320" eaLnBrk="1" fontAlgn="auto" hangingPunct="1">
              <a:lnSpc>
                <a:spcPct val="160000"/>
              </a:lnSpc>
              <a:spcAft>
                <a:spcPts val="0"/>
              </a:spcAft>
              <a:buFont typeface="Wingdings"/>
              <a:buChar char=""/>
              <a:defRPr/>
            </a:pPr>
            <a:r>
              <a:rPr lang="en-US" sz="1800" dirty="0"/>
              <a:t>Simpler basic cell circuit, hence are much less expensive, but significantly slower than </a:t>
            </a:r>
            <a:r>
              <a:rPr lang="en-US" sz="1800" dirty="0" err="1"/>
              <a:t>SRAMs</a:t>
            </a:r>
            <a:r>
              <a:rPr lang="en-US" sz="1800" dirty="0"/>
              <a:t>.</a:t>
            </a:r>
            <a:r>
              <a:rPr lang="en-US" dirty="0"/>
              <a:t> </a:t>
            </a:r>
          </a:p>
          <a:p>
            <a:pPr marL="438912" indent="-320040" eaLnBrk="1" fontAlgn="auto" hangingPunct="1">
              <a:lnSpc>
                <a:spcPct val="160000"/>
              </a:lnSpc>
              <a:spcBef>
                <a:spcPts val="0"/>
              </a:spcBef>
              <a:spcAft>
                <a:spcPts val="0"/>
              </a:spcAft>
              <a:buFont typeface="Wingdings 2"/>
              <a:buChar char=""/>
              <a:defRPr/>
            </a:pPr>
            <a:r>
              <a:rPr lang="en-US" dirty="0">
                <a:solidFill>
                  <a:schemeClr val="accent2"/>
                </a:solidFill>
              </a:rPr>
              <a:t>Magnetic disks:</a:t>
            </a:r>
          </a:p>
          <a:p>
            <a:pPr marL="731520" lvl="1" indent="-274320" eaLnBrk="1" fontAlgn="auto" hangingPunct="1">
              <a:lnSpc>
                <a:spcPct val="160000"/>
              </a:lnSpc>
              <a:spcAft>
                <a:spcPts val="0"/>
              </a:spcAft>
              <a:buFont typeface="Wingdings"/>
              <a:buChar char=""/>
              <a:defRPr/>
            </a:pPr>
            <a:r>
              <a:rPr lang="en-US" sz="1800" dirty="0"/>
              <a:t>Storage provided by </a:t>
            </a:r>
            <a:r>
              <a:rPr lang="en-US" sz="1800" dirty="0" err="1"/>
              <a:t>DRAMs</a:t>
            </a:r>
            <a:r>
              <a:rPr lang="en-US" sz="1800" dirty="0"/>
              <a:t> is higher than </a:t>
            </a:r>
            <a:r>
              <a:rPr lang="en-US" sz="1800" dirty="0" err="1"/>
              <a:t>SRAMs</a:t>
            </a:r>
            <a:r>
              <a:rPr lang="en-US" sz="1800" dirty="0"/>
              <a:t>, but is still less than what is necessary. </a:t>
            </a:r>
          </a:p>
          <a:p>
            <a:pPr marL="731520" lvl="1" indent="-274320" eaLnBrk="1" fontAlgn="auto" hangingPunct="1">
              <a:lnSpc>
                <a:spcPct val="160000"/>
              </a:lnSpc>
              <a:spcAft>
                <a:spcPts val="0"/>
              </a:spcAft>
              <a:buFont typeface="Wingdings"/>
              <a:buChar char=""/>
              <a:defRPr/>
            </a:pPr>
            <a:r>
              <a:rPr lang="en-US" sz="1800" dirty="0"/>
              <a:t>Secondary storage such as magnetic disks provide a large amount </a:t>
            </a:r>
          </a:p>
          <a:p>
            <a:pPr marL="731520" lvl="1" indent="-274320" eaLnBrk="1" fontAlgn="auto" hangingPunct="1">
              <a:lnSpc>
                <a:spcPct val="160000"/>
              </a:lnSpc>
              <a:spcAft>
                <a:spcPts val="0"/>
              </a:spcAft>
              <a:buFont typeface="Wingdings"/>
              <a:buNone/>
              <a:defRPr/>
            </a:pPr>
            <a:r>
              <a:rPr lang="en-US" sz="1800" dirty="0"/>
              <a:t>	of storage, but is much slower than DRAMs.</a:t>
            </a:r>
            <a:endParaRPr lang="en-US" dirty="0"/>
          </a:p>
        </p:txBody>
      </p:sp>
      <p:pic>
        <p:nvPicPr>
          <p:cNvPr id="5" name="Picture 4">
            <a:extLst>
              <a:ext uri="{FF2B5EF4-FFF2-40B4-BE49-F238E27FC236}">
                <a16:creationId xmlns:a16="http://schemas.microsoft.com/office/drawing/2014/main" xmlns="" id="{AA77EE72-FA8F-4C64-95F5-43CD27761787}"/>
              </a:ext>
            </a:extLst>
          </p:cNvPr>
          <p:cNvPicPr>
            <a:picLocks noChangeAspect="1" noChangeArrowheads="1"/>
          </p:cNvPicPr>
          <p:nvPr/>
        </p:nvPicPr>
        <p:blipFill>
          <a:blip r:embed="rId2" cstate="print"/>
          <a:srcRect/>
          <a:stretch>
            <a:fillRect/>
          </a:stretch>
        </p:blipFill>
        <p:spPr bwMode="auto">
          <a:xfrm>
            <a:off x="7315200" y="0"/>
            <a:ext cx="1333500" cy="12477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a:solidFill>
                  <a:schemeClr val="accent1">
                    <a:satMod val="150000"/>
                  </a:schemeClr>
                </a:solidFill>
              </a:rPr>
              <a:t>Memory Hierarchy</a:t>
            </a:r>
          </a:p>
        </p:txBody>
      </p:sp>
      <p:sp>
        <p:nvSpPr>
          <p:cNvPr id="30723" name="Content Placeholder 2"/>
          <p:cNvSpPr>
            <a:spLocks noGrp="1"/>
          </p:cNvSpPr>
          <p:nvPr>
            <p:ph idx="1"/>
          </p:nvPr>
        </p:nvSpPr>
        <p:spPr/>
        <p:txBody>
          <a:bodyPr/>
          <a:lstStyle/>
          <a:p>
            <a:pPr eaLnBrk="1" hangingPunct="1"/>
            <a:endParaRPr lang="en-US" altLang="en-US"/>
          </a:p>
        </p:txBody>
      </p:sp>
      <p:grpSp>
        <p:nvGrpSpPr>
          <p:cNvPr id="30724" name="Group 67"/>
          <p:cNvGrpSpPr>
            <a:grpSpLocks/>
          </p:cNvGrpSpPr>
          <p:nvPr/>
        </p:nvGrpSpPr>
        <p:grpSpPr bwMode="auto">
          <a:xfrm>
            <a:off x="438150" y="1568450"/>
            <a:ext cx="8553450" cy="4845805"/>
            <a:chOff x="409" y="740"/>
            <a:chExt cx="5388" cy="3297"/>
          </a:xfrm>
        </p:grpSpPr>
        <p:sp>
          <p:nvSpPr>
            <p:cNvPr id="5" name="Rectangle 66"/>
            <p:cNvSpPr>
              <a:spLocks noChangeArrowheads="1"/>
            </p:cNvSpPr>
            <p:nvPr/>
          </p:nvSpPr>
          <p:spPr bwMode="auto">
            <a:xfrm>
              <a:off x="424" y="740"/>
              <a:ext cx="5373" cy="3236"/>
            </a:xfrm>
            <a:prstGeom prst="rect">
              <a:avLst/>
            </a:prstGeom>
            <a:solidFill>
              <a:schemeClr val="accent1">
                <a:lumMod val="40000"/>
                <a:lumOff val="60000"/>
              </a:schemeClr>
            </a:solidFill>
            <a:ln w="12700">
              <a:noFill/>
              <a:miter lim="800000"/>
              <a:headEnd/>
              <a:tailEnd/>
            </a:ln>
            <a:effectLst/>
          </p:spPr>
          <p:txBody>
            <a:bodyPr wrap="none" anchor="ctr"/>
            <a:lstStyle/>
            <a:p>
              <a:pPr fontAlgn="auto">
                <a:spcBef>
                  <a:spcPts val="0"/>
                </a:spcBef>
                <a:spcAft>
                  <a:spcPts val="0"/>
                </a:spcAft>
                <a:defRPr/>
              </a:pPr>
              <a:endParaRPr lang="en-US">
                <a:latin typeface="+mn-lt"/>
              </a:endParaRPr>
            </a:p>
          </p:txBody>
        </p:sp>
        <p:sp>
          <p:nvSpPr>
            <p:cNvPr id="30726" name="Rectangle 4"/>
            <p:cNvSpPr>
              <a:spLocks noChangeArrowheads="1"/>
            </p:cNvSpPr>
            <p:nvPr/>
          </p:nvSpPr>
          <p:spPr bwMode="auto">
            <a:xfrm>
              <a:off x="1011" y="796"/>
              <a:ext cx="1215" cy="115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0">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Corbel" panose="020B0503020204020204" pitchFamily="34" charset="0"/>
              </a:endParaRPr>
            </a:p>
          </p:txBody>
        </p:sp>
        <p:sp>
          <p:nvSpPr>
            <p:cNvPr id="30727" name="Rectangle 5"/>
            <p:cNvSpPr>
              <a:spLocks noChangeArrowheads="1"/>
            </p:cNvSpPr>
            <p:nvPr/>
          </p:nvSpPr>
          <p:spPr bwMode="auto">
            <a:xfrm>
              <a:off x="1011" y="796"/>
              <a:ext cx="1215" cy="1155"/>
            </a:xfrm>
            <a:prstGeom prst="rect">
              <a:avLst/>
            </a:prstGeom>
            <a:noFill/>
            <a:ln w="19050">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Corbel" panose="020B0503020204020204" pitchFamily="34" charset="0"/>
              </a:endParaRPr>
            </a:p>
          </p:txBody>
        </p:sp>
        <p:sp>
          <p:nvSpPr>
            <p:cNvPr id="30728" name="Rectangle 6"/>
            <p:cNvSpPr>
              <a:spLocks noChangeArrowheads="1"/>
            </p:cNvSpPr>
            <p:nvPr/>
          </p:nvSpPr>
          <p:spPr bwMode="auto">
            <a:xfrm>
              <a:off x="1227" y="1530"/>
              <a:ext cx="782" cy="277"/>
            </a:xfrm>
            <a:prstGeom prst="rect">
              <a:avLst/>
            </a:prstGeom>
            <a:solidFill>
              <a:srgbClr val="FFFFFF"/>
            </a:solidFill>
            <a:ln w="0">
              <a:solidFill>
                <a:srgbClr val="FFFFFF"/>
              </a:solidFill>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Corbel" panose="020B0503020204020204" pitchFamily="34" charset="0"/>
              </a:endParaRPr>
            </a:p>
          </p:txBody>
        </p:sp>
        <p:sp>
          <p:nvSpPr>
            <p:cNvPr id="30729" name="Rectangle 7"/>
            <p:cNvSpPr>
              <a:spLocks noChangeArrowheads="1"/>
            </p:cNvSpPr>
            <p:nvPr/>
          </p:nvSpPr>
          <p:spPr bwMode="auto">
            <a:xfrm>
              <a:off x="1227" y="1530"/>
              <a:ext cx="782" cy="277"/>
            </a:xfrm>
            <a:prstGeom prst="rect">
              <a:avLst/>
            </a:prstGeom>
            <a:noFill/>
            <a:ln w="1905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Corbel" panose="020B0503020204020204" pitchFamily="34" charset="0"/>
              </a:endParaRPr>
            </a:p>
          </p:txBody>
        </p:sp>
        <p:sp>
          <p:nvSpPr>
            <p:cNvPr id="30730" name="Freeform 14"/>
            <p:cNvSpPr>
              <a:spLocks/>
            </p:cNvSpPr>
            <p:nvPr/>
          </p:nvSpPr>
          <p:spPr bwMode="auto">
            <a:xfrm>
              <a:off x="1600" y="1819"/>
              <a:ext cx="36" cy="84"/>
            </a:xfrm>
            <a:custGeom>
              <a:avLst/>
              <a:gdLst>
                <a:gd name="T0" fmla="*/ 432 w 3"/>
                <a:gd name="T1" fmla="*/ 1008 h 7"/>
                <a:gd name="T2" fmla="*/ 144 w 3"/>
                <a:gd name="T3" fmla="*/ 0 h 7"/>
                <a:gd name="T4" fmla="*/ 0 w 3"/>
                <a:gd name="T5" fmla="*/ 1008 h 7"/>
                <a:gd name="T6" fmla="*/ 144 w 3"/>
                <a:gd name="T7" fmla="*/ 1008 h 7"/>
                <a:gd name="T8" fmla="*/ 432 w 3"/>
                <a:gd name="T9" fmla="*/ 1008 h 7"/>
                <a:gd name="T10" fmla="*/ 0 60000 65536"/>
                <a:gd name="T11" fmla="*/ 0 60000 65536"/>
                <a:gd name="T12" fmla="*/ 0 60000 65536"/>
                <a:gd name="T13" fmla="*/ 0 60000 65536"/>
                <a:gd name="T14" fmla="*/ 0 60000 65536"/>
                <a:gd name="T15" fmla="*/ 0 w 3"/>
                <a:gd name="T16" fmla="*/ 0 h 7"/>
                <a:gd name="T17" fmla="*/ 3 w 3"/>
                <a:gd name="T18" fmla="*/ 7 h 7"/>
              </a:gdLst>
              <a:ahLst/>
              <a:cxnLst>
                <a:cxn ang="T10">
                  <a:pos x="T0" y="T1"/>
                </a:cxn>
                <a:cxn ang="T11">
                  <a:pos x="T2" y="T3"/>
                </a:cxn>
                <a:cxn ang="T12">
                  <a:pos x="T4" y="T5"/>
                </a:cxn>
                <a:cxn ang="T13">
                  <a:pos x="T6" y="T7"/>
                </a:cxn>
                <a:cxn ang="T14">
                  <a:pos x="T8" y="T9"/>
                </a:cxn>
              </a:cxnLst>
              <a:rect l="T15" t="T16" r="T17" b="T18"/>
              <a:pathLst>
                <a:path w="3" h="7">
                  <a:moveTo>
                    <a:pt x="3" y="7"/>
                  </a:moveTo>
                  <a:lnTo>
                    <a:pt x="1" y="0"/>
                  </a:lnTo>
                  <a:lnTo>
                    <a:pt x="0" y="7"/>
                  </a:lnTo>
                  <a:lnTo>
                    <a:pt x="1" y="7"/>
                  </a:lnTo>
                  <a:lnTo>
                    <a:pt x="3" y="7"/>
                  </a:lnTo>
                </a:path>
              </a:pathLst>
            </a:custGeom>
            <a:noFill/>
            <a:ln w="19050">
              <a:solidFill>
                <a:srgbClr val="00FFFF"/>
              </a:solidFill>
              <a:round/>
              <a:headEnd/>
              <a:tailEnd/>
            </a:ln>
            <a:extLst>
              <a:ext uri="{909E8E84-426E-40DD-AFC4-6F175D3DCCD1}">
                <a14:hiddenFill xmlns:a14="http://schemas.microsoft.com/office/drawing/2010/main" xmlns="">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0731" name="Freeform 15"/>
            <p:cNvSpPr>
              <a:spLocks/>
            </p:cNvSpPr>
            <p:nvPr/>
          </p:nvSpPr>
          <p:spPr bwMode="auto">
            <a:xfrm>
              <a:off x="1600" y="1819"/>
              <a:ext cx="36" cy="84"/>
            </a:xfrm>
            <a:custGeom>
              <a:avLst/>
              <a:gdLst>
                <a:gd name="T0" fmla="*/ 36 w 36"/>
                <a:gd name="T1" fmla="*/ 84 h 84"/>
                <a:gd name="T2" fmla="*/ 12 w 36"/>
                <a:gd name="T3" fmla="*/ 0 h 84"/>
                <a:gd name="T4" fmla="*/ 0 w 36"/>
                <a:gd name="T5" fmla="*/ 84 h 84"/>
                <a:gd name="T6" fmla="*/ 12 w 36"/>
                <a:gd name="T7" fmla="*/ 84 h 84"/>
                <a:gd name="T8" fmla="*/ 36 w 36"/>
                <a:gd name="T9" fmla="*/ 84 h 84"/>
                <a:gd name="T10" fmla="*/ 0 60000 65536"/>
                <a:gd name="T11" fmla="*/ 0 60000 65536"/>
                <a:gd name="T12" fmla="*/ 0 60000 65536"/>
                <a:gd name="T13" fmla="*/ 0 60000 65536"/>
                <a:gd name="T14" fmla="*/ 0 60000 65536"/>
                <a:gd name="T15" fmla="*/ 0 w 36"/>
                <a:gd name="T16" fmla="*/ 0 h 84"/>
                <a:gd name="T17" fmla="*/ 36 w 36"/>
                <a:gd name="T18" fmla="*/ 84 h 84"/>
              </a:gdLst>
              <a:ahLst/>
              <a:cxnLst>
                <a:cxn ang="T10">
                  <a:pos x="T0" y="T1"/>
                </a:cxn>
                <a:cxn ang="T11">
                  <a:pos x="T2" y="T3"/>
                </a:cxn>
                <a:cxn ang="T12">
                  <a:pos x="T4" y="T5"/>
                </a:cxn>
                <a:cxn ang="T13">
                  <a:pos x="T6" y="T7"/>
                </a:cxn>
                <a:cxn ang="T14">
                  <a:pos x="T8" y="T9"/>
                </a:cxn>
              </a:cxnLst>
              <a:rect l="T15" t="T16" r="T17" b="T18"/>
              <a:pathLst>
                <a:path w="36" h="84">
                  <a:moveTo>
                    <a:pt x="36" y="84"/>
                  </a:moveTo>
                  <a:lnTo>
                    <a:pt x="12" y="0"/>
                  </a:lnTo>
                  <a:lnTo>
                    <a:pt x="0" y="84"/>
                  </a:lnTo>
                  <a:lnTo>
                    <a:pt x="12" y="84"/>
                  </a:lnTo>
                  <a:lnTo>
                    <a:pt x="36" y="84"/>
                  </a:lnTo>
                  <a:close/>
                </a:path>
              </a:pathLst>
            </a:custGeom>
            <a:solidFill>
              <a:schemeClr val="tx1"/>
            </a:solidFill>
            <a:ln w="0">
              <a:solidFill>
                <a:schemeClr val="tx1"/>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0732" name="Freeform 16"/>
            <p:cNvSpPr>
              <a:spLocks/>
            </p:cNvSpPr>
            <p:nvPr/>
          </p:nvSpPr>
          <p:spPr bwMode="auto">
            <a:xfrm>
              <a:off x="1600" y="2066"/>
              <a:ext cx="36" cy="72"/>
            </a:xfrm>
            <a:custGeom>
              <a:avLst/>
              <a:gdLst>
                <a:gd name="T0" fmla="*/ 0 w 3"/>
                <a:gd name="T1" fmla="*/ 0 h 6"/>
                <a:gd name="T2" fmla="*/ 144 w 3"/>
                <a:gd name="T3" fmla="*/ 864 h 6"/>
                <a:gd name="T4" fmla="*/ 432 w 3"/>
                <a:gd name="T5" fmla="*/ 0 h 6"/>
                <a:gd name="T6" fmla="*/ 144 w 3"/>
                <a:gd name="T7" fmla="*/ 0 h 6"/>
                <a:gd name="T8" fmla="*/ 0 w 3"/>
                <a:gd name="T9" fmla="*/ 0 h 6"/>
                <a:gd name="T10" fmla="*/ 0 60000 65536"/>
                <a:gd name="T11" fmla="*/ 0 60000 65536"/>
                <a:gd name="T12" fmla="*/ 0 60000 65536"/>
                <a:gd name="T13" fmla="*/ 0 60000 65536"/>
                <a:gd name="T14" fmla="*/ 0 60000 65536"/>
                <a:gd name="T15" fmla="*/ 0 w 3"/>
                <a:gd name="T16" fmla="*/ 0 h 6"/>
                <a:gd name="T17" fmla="*/ 3 w 3"/>
                <a:gd name="T18" fmla="*/ 6 h 6"/>
              </a:gdLst>
              <a:ahLst/>
              <a:cxnLst>
                <a:cxn ang="T10">
                  <a:pos x="T0" y="T1"/>
                </a:cxn>
                <a:cxn ang="T11">
                  <a:pos x="T2" y="T3"/>
                </a:cxn>
                <a:cxn ang="T12">
                  <a:pos x="T4" y="T5"/>
                </a:cxn>
                <a:cxn ang="T13">
                  <a:pos x="T6" y="T7"/>
                </a:cxn>
                <a:cxn ang="T14">
                  <a:pos x="T8" y="T9"/>
                </a:cxn>
              </a:cxnLst>
              <a:rect l="T15" t="T16" r="T17" b="T18"/>
              <a:pathLst>
                <a:path w="3" h="6">
                  <a:moveTo>
                    <a:pt x="0" y="0"/>
                  </a:moveTo>
                  <a:lnTo>
                    <a:pt x="1" y="6"/>
                  </a:lnTo>
                  <a:lnTo>
                    <a:pt x="3" y="0"/>
                  </a:lnTo>
                  <a:lnTo>
                    <a:pt x="1" y="0"/>
                  </a:lnTo>
                  <a:lnTo>
                    <a:pt x="0" y="0"/>
                  </a:lnTo>
                </a:path>
              </a:pathLst>
            </a:custGeom>
            <a:noFill/>
            <a:ln w="19050">
              <a:solidFill>
                <a:srgbClr val="00FFFF"/>
              </a:solidFill>
              <a:round/>
              <a:headEnd/>
              <a:tailEnd/>
            </a:ln>
            <a:extLst>
              <a:ext uri="{909E8E84-426E-40DD-AFC4-6F175D3DCCD1}">
                <a14:hiddenFill xmlns:a14="http://schemas.microsoft.com/office/drawing/2010/main" xmlns="">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0733" name="Freeform 17"/>
            <p:cNvSpPr>
              <a:spLocks/>
            </p:cNvSpPr>
            <p:nvPr/>
          </p:nvSpPr>
          <p:spPr bwMode="auto">
            <a:xfrm>
              <a:off x="1600" y="2066"/>
              <a:ext cx="36" cy="72"/>
            </a:xfrm>
            <a:custGeom>
              <a:avLst/>
              <a:gdLst>
                <a:gd name="T0" fmla="*/ 0 w 36"/>
                <a:gd name="T1" fmla="*/ 0 h 72"/>
                <a:gd name="T2" fmla="*/ 12 w 36"/>
                <a:gd name="T3" fmla="*/ 72 h 72"/>
                <a:gd name="T4" fmla="*/ 36 w 36"/>
                <a:gd name="T5" fmla="*/ 0 h 72"/>
                <a:gd name="T6" fmla="*/ 12 w 36"/>
                <a:gd name="T7" fmla="*/ 0 h 72"/>
                <a:gd name="T8" fmla="*/ 0 w 36"/>
                <a:gd name="T9" fmla="*/ 0 h 72"/>
                <a:gd name="T10" fmla="*/ 0 60000 65536"/>
                <a:gd name="T11" fmla="*/ 0 60000 65536"/>
                <a:gd name="T12" fmla="*/ 0 60000 65536"/>
                <a:gd name="T13" fmla="*/ 0 60000 65536"/>
                <a:gd name="T14" fmla="*/ 0 60000 65536"/>
                <a:gd name="T15" fmla="*/ 0 w 36"/>
                <a:gd name="T16" fmla="*/ 0 h 72"/>
                <a:gd name="T17" fmla="*/ 36 w 36"/>
                <a:gd name="T18" fmla="*/ 72 h 72"/>
              </a:gdLst>
              <a:ahLst/>
              <a:cxnLst>
                <a:cxn ang="T10">
                  <a:pos x="T0" y="T1"/>
                </a:cxn>
                <a:cxn ang="T11">
                  <a:pos x="T2" y="T3"/>
                </a:cxn>
                <a:cxn ang="T12">
                  <a:pos x="T4" y="T5"/>
                </a:cxn>
                <a:cxn ang="T13">
                  <a:pos x="T6" y="T7"/>
                </a:cxn>
                <a:cxn ang="T14">
                  <a:pos x="T8" y="T9"/>
                </a:cxn>
              </a:cxnLst>
              <a:rect l="T15" t="T16" r="T17" b="T18"/>
              <a:pathLst>
                <a:path w="36" h="72">
                  <a:moveTo>
                    <a:pt x="0" y="0"/>
                  </a:moveTo>
                  <a:lnTo>
                    <a:pt x="12" y="72"/>
                  </a:lnTo>
                  <a:lnTo>
                    <a:pt x="36" y="0"/>
                  </a:lnTo>
                  <a:lnTo>
                    <a:pt x="12" y="0"/>
                  </a:lnTo>
                  <a:lnTo>
                    <a:pt x="0" y="0"/>
                  </a:lnTo>
                  <a:close/>
                </a:path>
              </a:pathLst>
            </a:custGeom>
            <a:solidFill>
              <a:schemeClr val="tx1"/>
            </a:solidFill>
            <a:ln w="0">
              <a:solidFill>
                <a:schemeClr val="tx1"/>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0734" name="Line 18"/>
            <p:cNvSpPr>
              <a:spLocks noChangeShapeType="1"/>
            </p:cNvSpPr>
            <p:nvPr/>
          </p:nvSpPr>
          <p:spPr bwMode="auto">
            <a:xfrm flipV="1">
              <a:off x="1619" y="1903"/>
              <a:ext cx="1" cy="161"/>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0735" name="Freeform 21"/>
            <p:cNvSpPr>
              <a:spLocks/>
            </p:cNvSpPr>
            <p:nvPr/>
          </p:nvSpPr>
          <p:spPr bwMode="auto">
            <a:xfrm>
              <a:off x="1600" y="2707"/>
              <a:ext cx="36" cy="72"/>
            </a:xfrm>
            <a:custGeom>
              <a:avLst/>
              <a:gdLst>
                <a:gd name="T0" fmla="*/ 0 w 3"/>
                <a:gd name="T1" fmla="*/ 0 h 6"/>
                <a:gd name="T2" fmla="*/ 144 w 3"/>
                <a:gd name="T3" fmla="*/ 864 h 6"/>
                <a:gd name="T4" fmla="*/ 432 w 3"/>
                <a:gd name="T5" fmla="*/ 0 h 6"/>
                <a:gd name="T6" fmla="*/ 144 w 3"/>
                <a:gd name="T7" fmla="*/ 0 h 6"/>
                <a:gd name="T8" fmla="*/ 0 w 3"/>
                <a:gd name="T9" fmla="*/ 0 h 6"/>
                <a:gd name="T10" fmla="*/ 0 60000 65536"/>
                <a:gd name="T11" fmla="*/ 0 60000 65536"/>
                <a:gd name="T12" fmla="*/ 0 60000 65536"/>
                <a:gd name="T13" fmla="*/ 0 60000 65536"/>
                <a:gd name="T14" fmla="*/ 0 60000 65536"/>
                <a:gd name="T15" fmla="*/ 0 w 3"/>
                <a:gd name="T16" fmla="*/ 0 h 6"/>
                <a:gd name="T17" fmla="*/ 3 w 3"/>
                <a:gd name="T18" fmla="*/ 6 h 6"/>
              </a:gdLst>
              <a:ahLst/>
              <a:cxnLst>
                <a:cxn ang="T10">
                  <a:pos x="T0" y="T1"/>
                </a:cxn>
                <a:cxn ang="T11">
                  <a:pos x="T2" y="T3"/>
                </a:cxn>
                <a:cxn ang="T12">
                  <a:pos x="T4" y="T5"/>
                </a:cxn>
                <a:cxn ang="T13">
                  <a:pos x="T6" y="T7"/>
                </a:cxn>
                <a:cxn ang="T14">
                  <a:pos x="T8" y="T9"/>
                </a:cxn>
              </a:cxnLst>
              <a:rect l="T15" t="T16" r="T17" b="T18"/>
              <a:pathLst>
                <a:path w="3" h="6">
                  <a:moveTo>
                    <a:pt x="0" y="0"/>
                  </a:moveTo>
                  <a:lnTo>
                    <a:pt x="1" y="6"/>
                  </a:lnTo>
                  <a:lnTo>
                    <a:pt x="3" y="0"/>
                  </a:lnTo>
                  <a:lnTo>
                    <a:pt x="1" y="0"/>
                  </a:lnTo>
                  <a:lnTo>
                    <a:pt x="0" y="0"/>
                  </a:lnTo>
                </a:path>
              </a:pathLst>
            </a:custGeom>
            <a:solidFill>
              <a:schemeClr val="tx1"/>
            </a:solidFill>
            <a:ln w="19050">
              <a:solidFill>
                <a:schemeClr val="tx1"/>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0736" name="Freeform 22"/>
            <p:cNvSpPr>
              <a:spLocks/>
            </p:cNvSpPr>
            <p:nvPr/>
          </p:nvSpPr>
          <p:spPr bwMode="auto">
            <a:xfrm>
              <a:off x="1600" y="2707"/>
              <a:ext cx="36" cy="72"/>
            </a:xfrm>
            <a:custGeom>
              <a:avLst/>
              <a:gdLst>
                <a:gd name="T0" fmla="*/ 0 w 36"/>
                <a:gd name="T1" fmla="*/ 0 h 72"/>
                <a:gd name="T2" fmla="*/ 12 w 36"/>
                <a:gd name="T3" fmla="*/ 72 h 72"/>
                <a:gd name="T4" fmla="*/ 36 w 36"/>
                <a:gd name="T5" fmla="*/ 0 h 72"/>
                <a:gd name="T6" fmla="*/ 12 w 36"/>
                <a:gd name="T7" fmla="*/ 0 h 72"/>
                <a:gd name="T8" fmla="*/ 0 w 36"/>
                <a:gd name="T9" fmla="*/ 0 h 72"/>
                <a:gd name="T10" fmla="*/ 0 60000 65536"/>
                <a:gd name="T11" fmla="*/ 0 60000 65536"/>
                <a:gd name="T12" fmla="*/ 0 60000 65536"/>
                <a:gd name="T13" fmla="*/ 0 60000 65536"/>
                <a:gd name="T14" fmla="*/ 0 60000 65536"/>
                <a:gd name="T15" fmla="*/ 0 w 36"/>
                <a:gd name="T16" fmla="*/ 0 h 72"/>
                <a:gd name="T17" fmla="*/ 36 w 36"/>
                <a:gd name="T18" fmla="*/ 72 h 72"/>
              </a:gdLst>
              <a:ahLst/>
              <a:cxnLst>
                <a:cxn ang="T10">
                  <a:pos x="T0" y="T1"/>
                </a:cxn>
                <a:cxn ang="T11">
                  <a:pos x="T2" y="T3"/>
                </a:cxn>
                <a:cxn ang="T12">
                  <a:pos x="T4" y="T5"/>
                </a:cxn>
                <a:cxn ang="T13">
                  <a:pos x="T6" y="T7"/>
                </a:cxn>
                <a:cxn ang="T14">
                  <a:pos x="T8" y="T9"/>
                </a:cxn>
              </a:cxnLst>
              <a:rect l="T15" t="T16" r="T17" b="T18"/>
              <a:pathLst>
                <a:path w="36" h="72">
                  <a:moveTo>
                    <a:pt x="0" y="0"/>
                  </a:moveTo>
                  <a:lnTo>
                    <a:pt x="12" y="72"/>
                  </a:lnTo>
                  <a:lnTo>
                    <a:pt x="36" y="0"/>
                  </a:lnTo>
                  <a:lnTo>
                    <a:pt x="12" y="0"/>
                  </a:lnTo>
                  <a:lnTo>
                    <a:pt x="0" y="0"/>
                  </a:lnTo>
                  <a:close/>
                </a:path>
              </a:pathLst>
            </a:custGeom>
            <a:solidFill>
              <a:schemeClr val="tx1"/>
            </a:solidFill>
            <a:ln w="0">
              <a:solidFill>
                <a:schemeClr val="tx1"/>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0737" name="Line 23"/>
            <p:cNvSpPr>
              <a:spLocks noChangeShapeType="1"/>
            </p:cNvSpPr>
            <p:nvPr/>
          </p:nvSpPr>
          <p:spPr bwMode="auto">
            <a:xfrm flipV="1">
              <a:off x="1619" y="2577"/>
              <a:ext cx="1" cy="132"/>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0738" name="Freeform 26"/>
            <p:cNvSpPr>
              <a:spLocks/>
            </p:cNvSpPr>
            <p:nvPr/>
          </p:nvSpPr>
          <p:spPr bwMode="auto">
            <a:xfrm>
              <a:off x="1600" y="3376"/>
              <a:ext cx="36" cy="72"/>
            </a:xfrm>
            <a:custGeom>
              <a:avLst/>
              <a:gdLst>
                <a:gd name="T0" fmla="*/ 0 w 3"/>
                <a:gd name="T1" fmla="*/ 0 h 6"/>
                <a:gd name="T2" fmla="*/ 144 w 3"/>
                <a:gd name="T3" fmla="*/ 864 h 6"/>
                <a:gd name="T4" fmla="*/ 432 w 3"/>
                <a:gd name="T5" fmla="*/ 0 h 6"/>
                <a:gd name="T6" fmla="*/ 144 w 3"/>
                <a:gd name="T7" fmla="*/ 0 h 6"/>
                <a:gd name="T8" fmla="*/ 0 w 3"/>
                <a:gd name="T9" fmla="*/ 0 h 6"/>
                <a:gd name="T10" fmla="*/ 0 60000 65536"/>
                <a:gd name="T11" fmla="*/ 0 60000 65536"/>
                <a:gd name="T12" fmla="*/ 0 60000 65536"/>
                <a:gd name="T13" fmla="*/ 0 60000 65536"/>
                <a:gd name="T14" fmla="*/ 0 60000 65536"/>
                <a:gd name="T15" fmla="*/ 0 w 3"/>
                <a:gd name="T16" fmla="*/ 0 h 6"/>
                <a:gd name="T17" fmla="*/ 3 w 3"/>
                <a:gd name="T18" fmla="*/ 6 h 6"/>
              </a:gdLst>
              <a:ahLst/>
              <a:cxnLst>
                <a:cxn ang="T10">
                  <a:pos x="T0" y="T1"/>
                </a:cxn>
                <a:cxn ang="T11">
                  <a:pos x="T2" y="T3"/>
                </a:cxn>
                <a:cxn ang="T12">
                  <a:pos x="T4" y="T5"/>
                </a:cxn>
                <a:cxn ang="T13">
                  <a:pos x="T6" y="T7"/>
                </a:cxn>
                <a:cxn ang="T14">
                  <a:pos x="T8" y="T9"/>
                </a:cxn>
              </a:cxnLst>
              <a:rect l="T15" t="T16" r="T17" b="T18"/>
              <a:pathLst>
                <a:path w="3" h="6">
                  <a:moveTo>
                    <a:pt x="0" y="0"/>
                  </a:moveTo>
                  <a:lnTo>
                    <a:pt x="1" y="6"/>
                  </a:lnTo>
                  <a:lnTo>
                    <a:pt x="3" y="0"/>
                  </a:lnTo>
                  <a:lnTo>
                    <a:pt x="1" y="0"/>
                  </a:lnTo>
                  <a:lnTo>
                    <a:pt x="0" y="0"/>
                  </a:lnTo>
                </a:path>
              </a:pathLst>
            </a:custGeom>
            <a:noFill/>
            <a:ln w="19050">
              <a:solidFill>
                <a:srgbClr val="00FFFF"/>
              </a:solidFill>
              <a:round/>
              <a:headEnd/>
              <a:tailEnd/>
            </a:ln>
            <a:extLst>
              <a:ext uri="{909E8E84-426E-40DD-AFC4-6F175D3DCCD1}">
                <a14:hiddenFill xmlns:a14="http://schemas.microsoft.com/office/drawing/2010/main" xmlns="">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0739" name="Freeform 27"/>
            <p:cNvSpPr>
              <a:spLocks/>
            </p:cNvSpPr>
            <p:nvPr/>
          </p:nvSpPr>
          <p:spPr bwMode="auto">
            <a:xfrm>
              <a:off x="1600" y="3376"/>
              <a:ext cx="36" cy="72"/>
            </a:xfrm>
            <a:custGeom>
              <a:avLst/>
              <a:gdLst>
                <a:gd name="T0" fmla="*/ 0 w 36"/>
                <a:gd name="T1" fmla="*/ 0 h 72"/>
                <a:gd name="T2" fmla="*/ 12 w 36"/>
                <a:gd name="T3" fmla="*/ 72 h 72"/>
                <a:gd name="T4" fmla="*/ 36 w 36"/>
                <a:gd name="T5" fmla="*/ 0 h 72"/>
                <a:gd name="T6" fmla="*/ 12 w 36"/>
                <a:gd name="T7" fmla="*/ 0 h 72"/>
                <a:gd name="T8" fmla="*/ 0 w 36"/>
                <a:gd name="T9" fmla="*/ 0 h 72"/>
                <a:gd name="T10" fmla="*/ 0 60000 65536"/>
                <a:gd name="T11" fmla="*/ 0 60000 65536"/>
                <a:gd name="T12" fmla="*/ 0 60000 65536"/>
                <a:gd name="T13" fmla="*/ 0 60000 65536"/>
                <a:gd name="T14" fmla="*/ 0 60000 65536"/>
                <a:gd name="T15" fmla="*/ 0 w 36"/>
                <a:gd name="T16" fmla="*/ 0 h 72"/>
                <a:gd name="T17" fmla="*/ 36 w 36"/>
                <a:gd name="T18" fmla="*/ 72 h 72"/>
              </a:gdLst>
              <a:ahLst/>
              <a:cxnLst>
                <a:cxn ang="T10">
                  <a:pos x="T0" y="T1"/>
                </a:cxn>
                <a:cxn ang="T11">
                  <a:pos x="T2" y="T3"/>
                </a:cxn>
                <a:cxn ang="T12">
                  <a:pos x="T4" y="T5"/>
                </a:cxn>
                <a:cxn ang="T13">
                  <a:pos x="T6" y="T7"/>
                </a:cxn>
                <a:cxn ang="T14">
                  <a:pos x="T8" y="T9"/>
                </a:cxn>
              </a:cxnLst>
              <a:rect l="T15" t="T16" r="T17" b="T18"/>
              <a:pathLst>
                <a:path w="36" h="72">
                  <a:moveTo>
                    <a:pt x="0" y="0"/>
                  </a:moveTo>
                  <a:lnTo>
                    <a:pt x="12" y="72"/>
                  </a:lnTo>
                  <a:lnTo>
                    <a:pt x="36" y="0"/>
                  </a:lnTo>
                  <a:lnTo>
                    <a:pt x="12" y="0"/>
                  </a:lnTo>
                  <a:lnTo>
                    <a:pt x="0" y="0"/>
                  </a:lnTo>
                  <a:close/>
                </a:path>
              </a:pathLst>
            </a:custGeom>
            <a:solidFill>
              <a:schemeClr val="tx1"/>
            </a:solidFill>
            <a:ln w="0">
              <a:solidFill>
                <a:schemeClr val="tx1"/>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0740" name="Line 28"/>
            <p:cNvSpPr>
              <a:spLocks noChangeShapeType="1"/>
            </p:cNvSpPr>
            <p:nvPr/>
          </p:nvSpPr>
          <p:spPr bwMode="auto">
            <a:xfrm flipV="1">
              <a:off x="1619" y="3225"/>
              <a:ext cx="1" cy="144"/>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0741" name="Freeform 29"/>
            <p:cNvSpPr>
              <a:spLocks/>
            </p:cNvSpPr>
            <p:nvPr/>
          </p:nvSpPr>
          <p:spPr bwMode="auto">
            <a:xfrm>
              <a:off x="2473" y="1626"/>
              <a:ext cx="24" cy="85"/>
            </a:xfrm>
            <a:custGeom>
              <a:avLst/>
              <a:gdLst>
                <a:gd name="T0" fmla="*/ 288 w 2"/>
                <a:gd name="T1" fmla="*/ 1032 h 7"/>
                <a:gd name="T2" fmla="*/ 144 w 2"/>
                <a:gd name="T3" fmla="*/ 0 h 7"/>
                <a:gd name="T4" fmla="*/ 0 w 2"/>
                <a:gd name="T5" fmla="*/ 1032 h 7"/>
                <a:gd name="T6" fmla="*/ 144 w 2"/>
                <a:gd name="T7" fmla="*/ 1032 h 7"/>
                <a:gd name="T8" fmla="*/ 288 w 2"/>
                <a:gd name="T9" fmla="*/ 1032 h 7"/>
                <a:gd name="T10" fmla="*/ 0 60000 65536"/>
                <a:gd name="T11" fmla="*/ 0 60000 65536"/>
                <a:gd name="T12" fmla="*/ 0 60000 65536"/>
                <a:gd name="T13" fmla="*/ 0 60000 65536"/>
                <a:gd name="T14" fmla="*/ 0 60000 65536"/>
                <a:gd name="T15" fmla="*/ 0 w 2"/>
                <a:gd name="T16" fmla="*/ 0 h 7"/>
                <a:gd name="T17" fmla="*/ 2 w 2"/>
                <a:gd name="T18" fmla="*/ 7 h 7"/>
              </a:gdLst>
              <a:ahLst/>
              <a:cxnLst>
                <a:cxn ang="T10">
                  <a:pos x="T0" y="T1"/>
                </a:cxn>
                <a:cxn ang="T11">
                  <a:pos x="T2" y="T3"/>
                </a:cxn>
                <a:cxn ang="T12">
                  <a:pos x="T4" y="T5"/>
                </a:cxn>
                <a:cxn ang="T13">
                  <a:pos x="T6" y="T7"/>
                </a:cxn>
                <a:cxn ang="T14">
                  <a:pos x="T8" y="T9"/>
                </a:cxn>
              </a:cxnLst>
              <a:rect l="T15" t="T16" r="T17" b="T18"/>
              <a:pathLst>
                <a:path w="2" h="7">
                  <a:moveTo>
                    <a:pt x="2" y="7"/>
                  </a:moveTo>
                  <a:lnTo>
                    <a:pt x="1" y="0"/>
                  </a:lnTo>
                  <a:lnTo>
                    <a:pt x="0" y="7"/>
                  </a:lnTo>
                  <a:lnTo>
                    <a:pt x="1" y="7"/>
                  </a:lnTo>
                  <a:lnTo>
                    <a:pt x="2" y="7"/>
                  </a:lnTo>
                </a:path>
              </a:pathLst>
            </a:custGeom>
            <a:noFill/>
            <a:ln w="19050">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0742" name="Freeform 30"/>
            <p:cNvSpPr>
              <a:spLocks/>
            </p:cNvSpPr>
            <p:nvPr/>
          </p:nvSpPr>
          <p:spPr bwMode="auto">
            <a:xfrm>
              <a:off x="2473" y="1626"/>
              <a:ext cx="24" cy="85"/>
            </a:xfrm>
            <a:custGeom>
              <a:avLst/>
              <a:gdLst>
                <a:gd name="T0" fmla="*/ 24 w 24"/>
                <a:gd name="T1" fmla="*/ 85 h 85"/>
                <a:gd name="T2" fmla="*/ 12 w 24"/>
                <a:gd name="T3" fmla="*/ 0 h 85"/>
                <a:gd name="T4" fmla="*/ 0 w 24"/>
                <a:gd name="T5" fmla="*/ 85 h 85"/>
                <a:gd name="T6" fmla="*/ 12 w 24"/>
                <a:gd name="T7" fmla="*/ 85 h 85"/>
                <a:gd name="T8" fmla="*/ 24 w 24"/>
                <a:gd name="T9" fmla="*/ 85 h 85"/>
                <a:gd name="T10" fmla="*/ 0 60000 65536"/>
                <a:gd name="T11" fmla="*/ 0 60000 65536"/>
                <a:gd name="T12" fmla="*/ 0 60000 65536"/>
                <a:gd name="T13" fmla="*/ 0 60000 65536"/>
                <a:gd name="T14" fmla="*/ 0 60000 65536"/>
                <a:gd name="T15" fmla="*/ 0 w 24"/>
                <a:gd name="T16" fmla="*/ 0 h 85"/>
                <a:gd name="T17" fmla="*/ 24 w 24"/>
                <a:gd name="T18" fmla="*/ 85 h 85"/>
              </a:gdLst>
              <a:ahLst/>
              <a:cxnLst>
                <a:cxn ang="T10">
                  <a:pos x="T0" y="T1"/>
                </a:cxn>
                <a:cxn ang="T11">
                  <a:pos x="T2" y="T3"/>
                </a:cxn>
                <a:cxn ang="T12">
                  <a:pos x="T4" y="T5"/>
                </a:cxn>
                <a:cxn ang="T13">
                  <a:pos x="T6" y="T7"/>
                </a:cxn>
                <a:cxn ang="T14">
                  <a:pos x="T8" y="T9"/>
                </a:cxn>
              </a:cxnLst>
              <a:rect l="T15" t="T16" r="T17" b="T18"/>
              <a:pathLst>
                <a:path w="24" h="85">
                  <a:moveTo>
                    <a:pt x="24" y="85"/>
                  </a:moveTo>
                  <a:lnTo>
                    <a:pt x="12" y="0"/>
                  </a:lnTo>
                  <a:lnTo>
                    <a:pt x="0" y="85"/>
                  </a:lnTo>
                  <a:lnTo>
                    <a:pt x="12" y="85"/>
                  </a:lnTo>
                  <a:lnTo>
                    <a:pt x="24" y="85"/>
                  </a:lnTo>
                  <a:close/>
                </a:path>
              </a:pathLst>
            </a:custGeom>
            <a:solidFill>
              <a:srgbClr val="000000"/>
            </a:solidFill>
            <a:ln w="0">
              <a:solidFill>
                <a:srgbClr val="000000"/>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0743" name="Line 31"/>
            <p:cNvSpPr>
              <a:spLocks noChangeShapeType="1"/>
            </p:cNvSpPr>
            <p:nvPr/>
          </p:nvSpPr>
          <p:spPr bwMode="auto">
            <a:xfrm flipH="1">
              <a:off x="2477" y="1711"/>
              <a:ext cx="8" cy="2128"/>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0744" name="Rectangle 32"/>
            <p:cNvSpPr>
              <a:spLocks noChangeArrowheads="1"/>
            </p:cNvSpPr>
            <p:nvPr/>
          </p:nvSpPr>
          <p:spPr bwMode="auto">
            <a:xfrm>
              <a:off x="1372" y="845"/>
              <a:ext cx="126" cy="1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500" b="1">
                  <a:solidFill>
                    <a:srgbClr val="000000"/>
                  </a:solidFill>
                  <a:latin typeface="Nimbus Roman No9 L"/>
                </a:rPr>
                <a:t>Pr</a:t>
              </a:r>
              <a:endParaRPr lang="en-CA" altLang="en-US" sz="2400">
                <a:latin typeface="Corbel" panose="020B0503020204020204" pitchFamily="34" charset="0"/>
              </a:endParaRPr>
            </a:p>
          </p:txBody>
        </p:sp>
        <p:sp>
          <p:nvSpPr>
            <p:cNvPr id="30745" name="Rectangle 33"/>
            <p:cNvSpPr>
              <a:spLocks noChangeArrowheads="1"/>
            </p:cNvSpPr>
            <p:nvPr/>
          </p:nvSpPr>
          <p:spPr bwMode="auto">
            <a:xfrm>
              <a:off x="1492" y="845"/>
              <a:ext cx="373" cy="1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500" b="1">
                  <a:solidFill>
                    <a:srgbClr val="000000"/>
                  </a:solidFill>
                  <a:latin typeface="Nimbus Roman No9 L"/>
                </a:rPr>
                <a:t>ocessor</a:t>
              </a:r>
              <a:endParaRPr lang="en-CA" altLang="en-US" sz="2400">
                <a:latin typeface="Corbel" panose="020B0503020204020204" pitchFamily="34" charset="0"/>
              </a:endParaRPr>
            </a:p>
          </p:txBody>
        </p:sp>
        <p:sp>
          <p:nvSpPr>
            <p:cNvPr id="30746" name="Rectangle 34"/>
            <p:cNvSpPr>
              <a:spLocks noChangeArrowheads="1"/>
            </p:cNvSpPr>
            <p:nvPr/>
          </p:nvSpPr>
          <p:spPr bwMode="auto">
            <a:xfrm>
              <a:off x="1360" y="1543"/>
              <a:ext cx="360" cy="1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400">
                  <a:solidFill>
                    <a:srgbClr val="000000"/>
                  </a:solidFill>
                  <a:latin typeface="Nimbus Roman No9 L"/>
                </a:rPr>
                <a:t>Primary</a:t>
              </a:r>
              <a:endParaRPr lang="en-CA" altLang="en-US" sz="2400">
                <a:latin typeface="Corbel" panose="020B0503020204020204" pitchFamily="34" charset="0"/>
              </a:endParaRPr>
            </a:p>
          </p:txBody>
        </p:sp>
        <p:sp>
          <p:nvSpPr>
            <p:cNvPr id="30747" name="Rectangle 35"/>
            <p:cNvSpPr>
              <a:spLocks noChangeArrowheads="1"/>
            </p:cNvSpPr>
            <p:nvPr/>
          </p:nvSpPr>
          <p:spPr bwMode="auto">
            <a:xfrm>
              <a:off x="1408" y="1627"/>
              <a:ext cx="256" cy="1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400">
                  <a:solidFill>
                    <a:srgbClr val="000000"/>
                  </a:solidFill>
                  <a:latin typeface="Nimbus Roman No9 L"/>
                </a:rPr>
                <a:t>cache</a:t>
              </a:r>
              <a:endParaRPr lang="en-CA" altLang="en-US" sz="2400">
                <a:latin typeface="Corbel" panose="020B0503020204020204" pitchFamily="34" charset="0"/>
              </a:endParaRPr>
            </a:p>
          </p:txBody>
        </p:sp>
        <p:sp>
          <p:nvSpPr>
            <p:cNvPr id="30748" name="Rectangle 10"/>
            <p:cNvSpPr>
              <a:spLocks noChangeArrowheads="1"/>
            </p:cNvSpPr>
            <p:nvPr/>
          </p:nvSpPr>
          <p:spPr bwMode="auto">
            <a:xfrm>
              <a:off x="1227" y="2798"/>
              <a:ext cx="782" cy="337"/>
            </a:xfrm>
            <a:prstGeom prst="rect">
              <a:avLst/>
            </a:prstGeom>
            <a:solidFill>
              <a:srgbClr val="FFFFFF"/>
            </a:solidFill>
            <a:ln w="0">
              <a:solidFill>
                <a:srgbClr val="FFFFFF"/>
              </a:solidFill>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Corbel" panose="020B0503020204020204" pitchFamily="34" charset="0"/>
              </a:endParaRPr>
            </a:p>
          </p:txBody>
        </p:sp>
        <p:sp>
          <p:nvSpPr>
            <p:cNvPr id="30749" name="Rectangle 11"/>
            <p:cNvSpPr>
              <a:spLocks noChangeArrowheads="1"/>
            </p:cNvSpPr>
            <p:nvPr/>
          </p:nvSpPr>
          <p:spPr bwMode="auto">
            <a:xfrm>
              <a:off x="1227" y="2798"/>
              <a:ext cx="782" cy="337"/>
            </a:xfrm>
            <a:prstGeom prst="rect">
              <a:avLst/>
            </a:prstGeom>
            <a:noFill/>
            <a:ln w="1905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Corbel" panose="020B0503020204020204" pitchFamily="34" charset="0"/>
              </a:endParaRPr>
            </a:p>
          </p:txBody>
        </p:sp>
        <p:sp>
          <p:nvSpPr>
            <p:cNvPr id="30750" name="Freeform 24"/>
            <p:cNvSpPr>
              <a:spLocks/>
            </p:cNvSpPr>
            <p:nvPr/>
          </p:nvSpPr>
          <p:spPr bwMode="auto">
            <a:xfrm>
              <a:off x="1600" y="3147"/>
              <a:ext cx="36" cy="72"/>
            </a:xfrm>
            <a:custGeom>
              <a:avLst/>
              <a:gdLst>
                <a:gd name="T0" fmla="*/ 432 w 3"/>
                <a:gd name="T1" fmla="*/ 864 h 6"/>
                <a:gd name="T2" fmla="*/ 144 w 3"/>
                <a:gd name="T3" fmla="*/ 0 h 6"/>
                <a:gd name="T4" fmla="*/ 0 w 3"/>
                <a:gd name="T5" fmla="*/ 864 h 6"/>
                <a:gd name="T6" fmla="*/ 144 w 3"/>
                <a:gd name="T7" fmla="*/ 864 h 6"/>
                <a:gd name="T8" fmla="*/ 432 w 3"/>
                <a:gd name="T9" fmla="*/ 864 h 6"/>
                <a:gd name="T10" fmla="*/ 0 60000 65536"/>
                <a:gd name="T11" fmla="*/ 0 60000 65536"/>
                <a:gd name="T12" fmla="*/ 0 60000 65536"/>
                <a:gd name="T13" fmla="*/ 0 60000 65536"/>
                <a:gd name="T14" fmla="*/ 0 60000 65536"/>
                <a:gd name="T15" fmla="*/ 0 w 3"/>
                <a:gd name="T16" fmla="*/ 0 h 6"/>
                <a:gd name="T17" fmla="*/ 3 w 3"/>
                <a:gd name="T18" fmla="*/ 6 h 6"/>
              </a:gdLst>
              <a:ahLst/>
              <a:cxnLst>
                <a:cxn ang="T10">
                  <a:pos x="T0" y="T1"/>
                </a:cxn>
                <a:cxn ang="T11">
                  <a:pos x="T2" y="T3"/>
                </a:cxn>
                <a:cxn ang="T12">
                  <a:pos x="T4" y="T5"/>
                </a:cxn>
                <a:cxn ang="T13">
                  <a:pos x="T6" y="T7"/>
                </a:cxn>
                <a:cxn ang="T14">
                  <a:pos x="T8" y="T9"/>
                </a:cxn>
              </a:cxnLst>
              <a:rect l="T15" t="T16" r="T17" b="T18"/>
              <a:pathLst>
                <a:path w="3" h="6">
                  <a:moveTo>
                    <a:pt x="3" y="6"/>
                  </a:moveTo>
                  <a:lnTo>
                    <a:pt x="1" y="0"/>
                  </a:lnTo>
                  <a:lnTo>
                    <a:pt x="0" y="6"/>
                  </a:lnTo>
                  <a:lnTo>
                    <a:pt x="1" y="6"/>
                  </a:lnTo>
                  <a:lnTo>
                    <a:pt x="3" y="6"/>
                  </a:lnTo>
                </a:path>
              </a:pathLst>
            </a:custGeom>
            <a:noFill/>
            <a:ln w="19050">
              <a:solidFill>
                <a:srgbClr val="00FFFF"/>
              </a:solidFill>
              <a:round/>
              <a:headEnd/>
              <a:tailEnd/>
            </a:ln>
            <a:extLst>
              <a:ext uri="{909E8E84-426E-40DD-AFC4-6F175D3DCCD1}">
                <a14:hiddenFill xmlns:a14="http://schemas.microsoft.com/office/drawing/2010/main" xmlns="">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0751" name="Freeform 25"/>
            <p:cNvSpPr>
              <a:spLocks/>
            </p:cNvSpPr>
            <p:nvPr/>
          </p:nvSpPr>
          <p:spPr bwMode="auto">
            <a:xfrm>
              <a:off x="1600" y="3147"/>
              <a:ext cx="36" cy="72"/>
            </a:xfrm>
            <a:custGeom>
              <a:avLst/>
              <a:gdLst>
                <a:gd name="T0" fmla="*/ 36 w 36"/>
                <a:gd name="T1" fmla="*/ 72 h 72"/>
                <a:gd name="T2" fmla="*/ 12 w 36"/>
                <a:gd name="T3" fmla="*/ 0 h 72"/>
                <a:gd name="T4" fmla="*/ 0 w 36"/>
                <a:gd name="T5" fmla="*/ 72 h 72"/>
                <a:gd name="T6" fmla="*/ 12 w 36"/>
                <a:gd name="T7" fmla="*/ 72 h 72"/>
                <a:gd name="T8" fmla="*/ 36 w 36"/>
                <a:gd name="T9" fmla="*/ 72 h 72"/>
                <a:gd name="T10" fmla="*/ 0 60000 65536"/>
                <a:gd name="T11" fmla="*/ 0 60000 65536"/>
                <a:gd name="T12" fmla="*/ 0 60000 65536"/>
                <a:gd name="T13" fmla="*/ 0 60000 65536"/>
                <a:gd name="T14" fmla="*/ 0 60000 65536"/>
                <a:gd name="T15" fmla="*/ 0 w 36"/>
                <a:gd name="T16" fmla="*/ 0 h 72"/>
                <a:gd name="T17" fmla="*/ 36 w 36"/>
                <a:gd name="T18" fmla="*/ 72 h 72"/>
              </a:gdLst>
              <a:ahLst/>
              <a:cxnLst>
                <a:cxn ang="T10">
                  <a:pos x="T0" y="T1"/>
                </a:cxn>
                <a:cxn ang="T11">
                  <a:pos x="T2" y="T3"/>
                </a:cxn>
                <a:cxn ang="T12">
                  <a:pos x="T4" y="T5"/>
                </a:cxn>
                <a:cxn ang="T13">
                  <a:pos x="T6" y="T7"/>
                </a:cxn>
                <a:cxn ang="T14">
                  <a:pos x="T8" y="T9"/>
                </a:cxn>
              </a:cxnLst>
              <a:rect l="T15" t="T16" r="T17" b="T18"/>
              <a:pathLst>
                <a:path w="36" h="72">
                  <a:moveTo>
                    <a:pt x="36" y="72"/>
                  </a:moveTo>
                  <a:lnTo>
                    <a:pt x="12" y="0"/>
                  </a:lnTo>
                  <a:lnTo>
                    <a:pt x="0" y="72"/>
                  </a:lnTo>
                  <a:lnTo>
                    <a:pt x="12" y="72"/>
                  </a:lnTo>
                  <a:lnTo>
                    <a:pt x="36" y="72"/>
                  </a:lnTo>
                  <a:close/>
                </a:path>
              </a:pathLst>
            </a:custGeom>
            <a:solidFill>
              <a:schemeClr val="tx1"/>
            </a:solidFill>
            <a:ln w="0">
              <a:solidFill>
                <a:schemeClr val="tx1"/>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0752" name="Rectangle 38"/>
            <p:cNvSpPr>
              <a:spLocks noChangeArrowheads="1"/>
            </p:cNvSpPr>
            <p:nvPr/>
          </p:nvSpPr>
          <p:spPr bwMode="auto">
            <a:xfrm>
              <a:off x="1504" y="2835"/>
              <a:ext cx="237" cy="1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400">
                  <a:solidFill>
                    <a:srgbClr val="000000"/>
                  </a:solidFill>
                  <a:latin typeface="Nimbus Roman No9 L"/>
                </a:rPr>
                <a:t>Main</a:t>
              </a:r>
              <a:endParaRPr lang="en-CA" altLang="en-US" sz="2400">
                <a:latin typeface="Corbel" panose="020B0503020204020204" pitchFamily="34" charset="0"/>
              </a:endParaRPr>
            </a:p>
          </p:txBody>
        </p:sp>
        <p:sp>
          <p:nvSpPr>
            <p:cNvPr id="30753" name="Rectangle 40"/>
            <p:cNvSpPr>
              <a:spLocks noChangeArrowheads="1"/>
            </p:cNvSpPr>
            <p:nvPr/>
          </p:nvSpPr>
          <p:spPr bwMode="auto">
            <a:xfrm>
              <a:off x="1432" y="2931"/>
              <a:ext cx="373" cy="1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400">
                  <a:solidFill>
                    <a:srgbClr val="000000"/>
                  </a:solidFill>
                  <a:latin typeface="Nimbus Roman No9 L"/>
                </a:rPr>
                <a:t>memory</a:t>
              </a:r>
              <a:endParaRPr lang="en-CA" altLang="en-US" sz="2400">
                <a:latin typeface="Corbel" panose="020B0503020204020204" pitchFamily="34" charset="0"/>
              </a:endParaRPr>
            </a:p>
          </p:txBody>
        </p:sp>
        <p:sp>
          <p:nvSpPr>
            <p:cNvPr id="30754" name="Rectangle 41"/>
            <p:cNvSpPr>
              <a:spLocks noChangeArrowheads="1"/>
            </p:cNvSpPr>
            <p:nvPr/>
          </p:nvSpPr>
          <p:spPr bwMode="auto">
            <a:xfrm>
              <a:off x="409" y="1338"/>
              <a:ext cx="467" cy="1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400">
                  <a:solidFill>
                    <a:srgbClr val="000000"/>
                  </a:solidFill>
                  <a:latin typeface="Nimbus Roman No9 L"/>
                </a:rPr>
                <a:t>Increasing</a:t>
              </a:r>
              <a:endParaRPr lang="en-CA" altLang="en-US" sz="2400">
                <a:latin typeface="Corbel" panose="020B0503020204020204" pitchFamily="34" charset="0"/>
              </a:endParaRPr>
            </a:p>
          </p:txBody>
        </p:sp>
        <p:sp>
          <p:nvSpPr>
            <p:cNvPr id="30755" name="Rectangle 42"/>
            <p:cNvSpPr>
              <a:spLocks noChangeArrowheads="1"/>
            </p:cNvSpPr>
            <p:nvPr/>
          </p:nvSpPr>
          <p:spPr bwMode="auto">
            <a:xfrm>
              <a:off x="541" y="1434"/>
              <a:ext cx="175" cy="1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400">
                  <a:solidFill>
                    <a:srgbClr val="000000"/>
                  </a:solidFill>
                  <a:latin typeface="Nimbus Roman No9 L"/>
                </a:rPr>
                <a:t>size</a:t>
              </a:r>
              <a:endParaRPr lang="en-CA" altLang="en-US" sz="2400">
                <a:latin typeface="Corbel" panose="020B0503020204020204" pitchFamily="34" charset="0"/>
              </a:endParaRPr>
            </a:p>
          </p:txBody>
        </p:sp>
        <p:sp>
          <p:nvSpPr>
            <p:cNvPr id="30756" name="Rectangle 43"/>
            <p:cNvSpPr>
              <a:spLocks noChangeArrowheads="1"/>
            </p:cNvSpPr>
            <p:nvPr/>
          </p:nvSpPr>
          <p:spPr bwMode="auto">
            <a:xfrm>
              <a:off x="2256" y="1350"/>
              <a:ext cx="467" cy="1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400">
                  <a:solidFill>
                    <a:srgbClr val="000000"/>
                  </a:solidFill>
                  <a:latin typeface="Nimbus Roman No9 L"/>
                </a:rPr>
                <a:t>Increasing</a:t>
              </a:r>
              <a:endParaRPr lang="en-CA" altLang="en-US" sz="2400">
                <a:latin typeface="Corbel" panose="020B0503020204020204" pitchFamily="34" charset="0"/>
              </a:endParaRPr>
            </a:p>
          </p:txBody>
        </p:sp>
        <p:sp>
          <p:nvSpPr>
            <p:cNvPr id="30757" name="Rectangle 44"/>
            <p:cNvSpPr>
              <a:spLocks noChangeArrowheads="1"/>
            </p:cNvSpPr>
            <p:nvPr/>
          </p:nvSpPr>
          <p:spPr bwMode="auto">
            <a:xfrm>
              <a:off x="2365" y="1446"/>
              <a:ext cx="256" cy="1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400">
                  <a:solidFill>
                    <a:srgbClr val="000000"/>
                  </a:solidFill>
                  <a:latin typeface="Nimbus Roman No9 L"/>
                </a:rPr>
                <a:t>speed</a:t>
              </a:r>
              <a:endParaRPr lang="en-CA" altLang="en-US" sz="2400">
                <a:latin typeface="Corbel" panose="020B0503020204020204" pitchFamily="34" charset="0"/>
              </a:endParaRPr>
            </a:p>
          </p:txBody>
        </p:sp>
        <p:sp>
          <p:nvSpPr>
            <p:cNvPr id="30758" name="Rectangle 12"/>
            <p:cNvSpPr>
              <a:spLocks noChangeArrowheads="1"/>
            </p:cNvSpPr>
            <p:nvPr/>
          </p:nvSpPr>
          <p:spPr bwMode="auto">
            <a:xfrm>
              <a:off x="1227" y="3453"/>
              <a:ext cx="770" cy="470"/>
            </a:xfrm>
            <a:prstGeom prst="rect">
              <a:avLst/>
            </a:prstGeom>
            <a:solidFill>
              <a:srgbClr val="FFFFFF"/>
            </a:solidFill>
            <a:ln w="0">
              <a:solidFill>
                <a:srgbClr val="FFFFFF"/>
              </a:solidFill>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Corbel" panose="020B0503020204020204" pitchFamily="34" charset="0"/>
              </a:endParaRPr>
            </a:p>
          </p:txBody>
        </p:sp>
        <p:sp>
          <p:nvSpPr>
            <p:cNvPr id="30759" name="Rectangle 13"/>
            <p:cNvSpPr>
              <a:spLocks noChangeArrowheads="1"/>
            </p:cNvSpPr>
            <p:nvPr/>
          </p:nvSpPr>
          <p:spPr bwMode="auto">
            <a:xfrm>
              <a:off x="1227" y="3453"/>
              <a:ext cx="770" cy="470"/>
            </a:xfrm>
            <a:prstGeom prst="rect">
              <a:avLst/>
            </a:prstGeom>
            <a:noFill/>
            <a:ln w="1905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Corbel" panose="020B0503020204020204" pitchFamily="34" charset="0"/>
              </a:endParaRPr>
            </a:p>
          </p:txBody>
        </p:sp>
        <p:sp>
          <p:nvSpPr>
            <p:cNvPr id="30760" name="Rectangle 39"/>
            <p:cNvSpPr>
              <a:spLocks noChangeArrowheads="1"/>
            </p:cNvSpPr>
            <p:nvPr/>
          </p:nvSpPr>
          <p:spPr bwMode="auto">
            <a:xfrm>
              <a:off x="1311" y="3502"/>
              <a:ext cx="639" cy="1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400">
                  <a:solidFill>
                    <a:srgbClr val="000000"/>
                  </a:solidFill>
                  <a:latin typeface="Nimbus Roman No9 L"/>
                </a:rPr>
                <a:t>Magnetic disk</a:t>
              </a:r>
              <a:endParaRPr lang="en-CA" altLang="en-US" sz="2400">
                <a:latin typeface="Corbel" panose="020B0503020204020204" pitchFamily="34" charset="0"/>
              </a:endParaRPr>
            </a:p>
          </p:txBody>
        </p:sp>
        <p:sp>
          <p:nvSpPr>
            <p:cNvPr id="30761" name="Rectangle 45"/>
            <p:cNvSpPr>
              <a:spLocks noChangeArrowheads="1"/>
            </p:cNvSpPr>
            <p:nvPr/>
          </p:nvSpPr>
          <p:spPr bwMode="auto">
            <a:xfrm>
              <a:off x="1396" y="3610"/>
              <a:ext cx="455" cy="1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400">
                  <a:solidFill>
                    <a:srgbClr val="000000"/>
                  </a:solidFill>
                  <a:latin typeface="Nimbus Roman No9 L"/>
                </a:rPr>
                <a:t>secondary</a:t>
              </a:r>
              <a:endParaRPr lang="en-CA" altLang="en-US" sz="2400">
                <a:latin typeface="Corbel" panose="020B0503020204020204" pitchFamily="34" charset="0"/>
              </a:endParaRPr>
            </a:p>
          </p:txBody>
        </p:sp>
        <p:sp>
          <p:nvSpPr>
            <p:cNvPr id="30762" name="Rectangle 46"/>
            <p:cNvSpPr>
              <a:spLocks noChangeArrowheads="1"/>
            </p:cNvSpPr>
            <p:nvPr/>
          </p:nvSpPr>
          <p:spPr bwMode="auto">
            <a:xfrm>
              <a:off x="1432" y="3718"/>
              <a:ext cx="373" cy="1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400">
                  <a:solidFill>
                    <a:srgbClr val="000000"/>
                  </a:solidFill>
                  <a:latin typeface="Nimbus Roman No9 L"/>
                </a:rPr>
                <a:t>memory</a:t>
              </a:r>
              <a:endParaRPr lang="en-CA" altLang="en-US" sz="2400">
                <a:latin typeface="Corbel" panose="020B0503020204020204" pitchFamily="34" charset="0"/>
              </a:endParaRPr>
            </a:p>
          </p:txBody>
        </p:sp>
        <p:sp>
          <p:nvSpPr>
            <p:cNvPr id="30763" name="Freeform 47"/>
            <p:cNvSpPr>
              <a:spLocks/>
            </p:cNvSpPr>
            <p:nvPr/>
          </p:nvSpPr>
          <p:spPr bwMode="auto">
            <a:xfrm>
              <a:off x="602" y="3733"/>
              <a:ext cx="36" cy="84"/>
            </a:xfrm>
            <a:custGeom>
              <a:avLst/>
              <a:gdLst>
                <a:gd name="T0" fmla="*/ 0 w 3"/>
                <a:gd name="T1" fmla="*/ 0 h 7"/>
                <a:gd name="T2" fmla="*/ 288 w 3"/>
                <a:gd name="T3" fmla="*/ 1008 h 7"/>
                <a:gd name="T4" fmla="*/ 432 w 3"/>
                <a:gd name="T5" fmla="*/ 0 h 7"/>
                <a:gd name="T6" fmla="*/ 288 w 3"/>
                <a:gd name="T7" fmla="*/ 0 h 7"/>
                <a:gd name="T8" fmla="*/ 0 w 3"/>
                <a:gd name="T9" fmla="*/ 0 h 7"/>
                <a:gd name="T10" fmla="*/ 0 60000 65536"/>
                <a:gd name="T11" fmla="*/ 0 60000 65536"/>
                <a:gd name="T12" fmla="*/ 0 60000 65536"/>
                <a:gd name="T13" fmla="*/ 0 60000 65536"/>
                <a:gd name="T14" fmla="*/ 0 60000 65536"/>
                <a:gd name="T15" fmla="*/ 0 w 3"/>
                <a:gd name="T16" fmla="*/ 0 h 7"/>
                <a:gd name="T17" fmla="*/ 3 w 3"/>
                <a:gd name="T18" fmla="*/ 7 h 7"/>
              </a:gdLst>
              <a:ahLst/>
              <a:cxnLst>
                <a:cxn ang="T10">
                  <a:pos x="T0" y="T1"/>
                </a:cxn>
                <a:cxn ang="T11">
                  <a:pos x="T2" y="T3"/>
                </a:cxn>
                <a:cxn ang="T12">
                  <a:pos x="T4" y="T5"/>
                </a:cxn>
                <a:cxn ang="T13">
                  <a:pos x="T6" y="T7"/>
                </a:cxn>
                <a:cxn ang="T14">
                  <a:pos x="T8" y="T9"/>
                </a:cxn>
              </a:cxnLst>
              <a:rect l="T15" t="T16" r="T17" b="T18"/>
              <a:pathLst>
                <a:path w="3" h="7">
                  <a:moveTo>
                    <a:pt x="0" y="0"/>
                  </a:moveTo>
                  <a:lnTo>
                    <a:pt x="2" y="7"/>
                  </a:lnTo>
                  <a:lnTo>
                    <a:pt x="3" y="0"/>
                  </a:lnTo>
                  <a:lnTo>
                    <a:pt x="2" y="0"/>
                  </a:lnTo>
                  <a:lnTo>
                    <a:pt x="0" y="0"/>
                  </a:lnTo>
                </a:path>
              </a:pathLst>
            </a:custGeom>
            <a:noFill/>
            <a:ln w="19050">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0764" name="Freeform 48"/>
            <p:cNvSpPr>
              <a:spLocks/>
            </p:cNvSpPr>
            <p:nvPr/>
          </p:nvSpPr>
          <p:spPr bwMode="auto">
            <a:xfrm>
              <a:off x="602" y="3733"/>
              <a:ext cx="36" cy="84"/>
            </a:xfrm>
            <a:custGeom>
              <a:avLst/>
              <a:gdLst>
                <a:gd name="T0" fmla="*/ 0 w 36"/>
                <a:gd name="T1" fmla="*/ 0 h 84"/>
                <a:gd name="T2" fmla="*/ 24 w 36"/>
                <a:gd name="T3" fmla="*/ 84 h 84"/>
                <a:gd name="T4" fmla="*/ 36 w 36"/>
                <a:gd name="T5" fmla="*/ 0 h 84"/>
                <a:gd name="T6" fmla="*/ 24 w 36"/>
                <a:gd name="T7" fmla="*/ 0 h 84"/>
                <a:gd name="T8" fmla="*/ 0 w 36"/>
                <a:gd name="T9" fmla="*/ 0 h 84"/>
                <a:gd name="T10" fmla="*/ 0 60000 65536"/>
                <a:gd name="T11" fmla="*/ 0 60000 65536"/>
                <a:gd name="T12" fmla="*/ 0 60000 65536"/>
                <a:gd name="T13" fmla="*/ 0 60000 65536"/>
                <a:gd name="T14" fmla="*/ 0 60000 65536"/>
                <a:gd name="T15" fmla="*/ 0 w 36"/>
                <a:gd name="T16" fmla="*/ 0 h 84"/>
                <a:gd name="T17" fmla="*/ 36 w 36"/>
                <a:gd name="T18" fmla="*/ 84 h 84"/>
              </a:gdLst>
              <a:ahLst/>
              <a:cxnLst>
                <a:cxn ang="T10">
                  <a:pos x="T0" y="T1"/>
                </a:cxn>
                <a:cxn ang="T11">
                  <a:pos x="T2" y="T3"/>
                </a:cxn>
                <a:cxn ang="T12">
                  <a:pos x="T4" y="T5"/>
                </a:cxn>
                <a:cxn ang="T13">
                  <a:pos x="T6" y="T7"/>
                </a:cxn>
                <a:cxn ang="T14">
                  <a:pos x="T8" y="T9"/>
                </a:cxn>
              </a:cxnLst>
              <a:rect l="T15" t="T16" r="T17" b="T18"/>
              <a:pathLst>
                <a:path w="36" h="84">
                  <a:moveTo>
                    <a:pt x="0" y="0"/>
                  </a:moveTo>
                  <a:lnTo>
                    <a:pt x="24" y="84"/>
                  </a:lnTo>
                  <a:lnTo>
                    <a:pt x="36" y="0"/>
                  </a:lnTo>
                  <a:lnTo>
                    <a:pt x="24" y="0"/>
                  </a:lnTo>
                  <a:lnTo>
                    <a:pt x="0" y="0"/>
                  </a:lnTo>
                  <a:close/>
                </a:path>
              </a:pathLst>
            </a:custGeom>
            <a:solidFill>
              <a:srgbClr val="000000"/>
            </a:solidFill>
            <a:ln w="0">
              <a:solidFill>
                <a:srgbClr val="000000"/>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0765" name="Line 49"/>
            <p:cNvSpPr>
              <a:spLocks noChangeShapeType="1"/>
            </p:cNvSpPr>
            <p:nvPr/>
          </p:nvSpPr>
          <p:spPr bwMode="auto">
            <a:xfrm flipV="1">
              <a:off x="626" y="1614"/>
              <a:ext cx="1" cy="2119"/>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0766" name="Freeform 50"/>
            <p:cNvSpPr>
              <a:spLocks/>
            </p:cNvSpPr>
            <p:nvPr/>
          </p:nvSpPr>
          <p:spPr bwMode="auto">
            <a:xfrm>
              <a:off x="3010" y="1626"/>
              <a:ext cx="36" cy="85"/>
            </a:xfrm>
            <a:custGeom>
              <a:avLst/>
              <a:gdLst>
                <a:gd name="T0" fmla="*/ 432 w 3"/>
                <a:gd name="T1" fmla="*/ 1032 h 7"/>
                <a:gd name="T2" fmla="*/ 288 w 3"/>
                <a:gd name="T3" fmla="*/ 0 h 7"/>
                <a:gd name="T4" fmla="*/ 0 w 3"/>
                <a:gd name="T5" fmla="*/ 1032 h 7"/>
                <a:gd name="T6" fmla="*/ 288 w 3"/>
                <a:gd name="T7" fmla="*/ 1032 h 7"/>
                <a:gd name="T8" fmla="*/ 432 w 3"/>
                <a:gd name="T9" fmla="*/ 1032 h 7"/>
                <a:gd name="T10" fmla="*/ 0 60000 65536"/>
                <a:gd name="T11" fmla="*/ 0 60000 65536"/>
                <a:gd name="T12" fmla="*/ 0 60000 65536"/>
                <a:gd name="T13" fmla="*/ 0 60000 65536"/>
                <a:gd name="T14" fmla="*/ 0 60000 65536"/>
                <a:gd name="T15" fmla="*/ 0 w 3"/>
                <a:gd name="T16" fmla="*/ 0 h 7"/>
                <a:gd name="T17" fmla="*/ 3 w 3"/>
                <a:gd name="T18" fmla="*/ 7 h 7"/>
              </a:gdLst>
              <a:ahLst/>
              <a:cxnLst>
                <a:cxn ang="T10">
                  <a:pos x="T0" y="T1"/>
                </a:cxn>
                <a:cxn ang="T11">
                  <a:pos x="T2" y="T3"/>
                </a:cxn>
                <a:cxn ang="T12">
                  <a:pos x="T4" y="T5"/>
                </a:cxn>
                <a:cxn ang="T13">
                  <a:pos x="T6" y="T7"/>
                </a:cxn>
                <a:cxn ang="T14">
                  <a:pos x="T8" y="T9"/>
                </a:cxn>
              </a:cxnLst>
              <a:rect l="T15" t="T16" r="T17" b="T18"/>
              <a:pathLst>
                <a:path w="3" h="7">
                  <a:moveTo>
                    <a:pt x="3" y="7"/>
                  </a:moveTo>
                  <a:lnTo>
                    <a:pt x="2" y="0"/>
                  </a:lnTo>
                  <a:lnTo>
                    <a:pt x="0" y="7"/>
                  </a:lnTo>
                  <a:lnTo>
                    <a:pt x="2" y="7"/>
                  </a:lnTo>
                  <a:lnTo>
                    <a:pt x="3" y="7"/>
                  </a:lnTo>
                </a:path>
              </a:pathLst>
            </a:custGeom>
            <a:noFill/>
            <a:ln w="19050">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0767" name="Freeform 51"/>
            <p:cNvSpPr>
              <a:spLocks/>
            </p:cNvSpPr>
            <p:nvPr/>
          </p:nvSpPr>
          <p:spPr bwMode="auto">
            <a:xfrm>
              <a:off x="3010" y="1626"/>
              <a:ext cx="36" cy="85"/>
            </a:xfrm>
            <a:custGeom>
              <a:avLst/>
              <a:gdLst>
                <a:gd name="T0" fmla="*/ 36 w 36"/>
                <a:gd name="T1" fmla="*/ 85 h 85"/>
                <a:gd name="T2" fmla="*/ 24 w 36"/>
                <a:gd name="T3" fmla="*/ 0 h 85"/>
                <a:gd name="T4" fmla="*/ 0 w 36"/>
                <a:gd name="T5" fmla="*/ 85 h 85"/>
                <a:gd name="T6" fmla="*/ 24 w 36"/>
                <a:gd name="T7" fmla="*/ 85 h 85"/>
                <a:gd name="T8" fmla="*/ 36 w 36"/>
                <a:gd name="T9" fmla="*/ 85 h 85"/>
                <a:gd name="T10" fmla="*/ 0 60000 65536"/>
                <a:gd name="T11" fmla="*/ 0 60000 65536"/>
                <a:gd name="T12" fmla="*/ 0 60000 65536"/>
                <a:gd name="T13" fmla="*/ 0 60000 65536"/>
                <a:gd name="T14" fmla="*/ 0 60000 65536"/>
                <a:gd name="T15" fmla="*/ 0 w 36"/>
                <a:gd name="T16" fmla="*/ 0 h 85"/>
                <a:gd name="T17" fmla="*/ 36 w 36"/>
                <a:gd name="T18" fmla="*/ 85 h 85"/>
              </a:gdLst>
              <a:ahLst/>
              <a:cxnLst>
                <a:cxn ang="T10">
                  <a:pos x="T0" y="T1"/>
                </a:cxn>
                <a:cxn ang="T11">
                  <a:pos x="T2" y="T3"/>
                </a:cxn>
                <a:cxn ang="T12">
                  <a:pos x="T4" y="T5"/>
                </a:cxn>
                <a:cxn ang="T13">
                  <a:pos x="T6" y="T7"/>
                </a:cxn>
                <a:cxn ang="T14">
                  <a:pos x="T8" y="T9"/>
                </a:cxn>
              </a:cxnLst>
              <a:rect l="T15" t="T16" r="T17" b="T18"/>
              <a:pathLst>
                <a:path w="36" h="85">
                  <a:moveTo>
                    <a:pt x="36" y="85"/>
                  </a:moveTo>
                  <a:lnTo>
                    <a:pt x="24" y="0"/>
                  </a:lnTo>
                  <a:lnTo>
                    <a:pt x="0" y="85"/>
                  </a:lnTo>
                  <a:lnTo>
                    <a:pt x="24" y="85"/>
                  </a:lnTo>
                  <a:lnTo>
                    <a:pt x="36" y="85"/>
                  </a:lnTo>
                  <a:close/>
                </a:path>
              </a:pathLst>
            </a:custGeom>
            <a:solidFill>
              <a:srgbClr val="000000"/>
            </a:solidFill>
            <a:ln w="0">
              <a:solidFill>
                <a:srgbClr val="000000"/>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0768" name="Line 52"/>
            <p:cNvSpPr>
              <a:spLocks noChangeShapeType="1"/>
            </p:cNvSpPr>
            <p:nvPr/>
          </p:nvSpPr>
          <p:spPr bwMode="auto">
            <a:xfrm>
              <a:off x="3034" y="1711"/>
              <a:ext cx="1" cy="2118"/>
            </a:xfrm>
            <a:prstGeom prst="line">
              <a:avLst/>
            </a:prstGeom>
            <a:noFill/>
            <a:ln w="1905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0769" name="Rectangle 53"/>
            <p:cNvSpPr>
              <a:spLocks noChangeArrowheads="1"/>
            </p:cNvSpPr>
            <p:nvPr/>
          </p:nvSpPr>
          <p:spPr bwMode="auto">
            <a:xfrm>
              <a:off x="2806" y="1350"/>
              <a:ext cx="467" cy="1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400">
                  <a:solidFill>
                    <a:srgbClr val="000000"/>
                  </a:solidFill>
                  <a:latin typeface="Nimbus Roman No9 L"/>
                </a:rPr>
                <a:t>Increasing</a:t>
              </a:r>
              <a:endParaRPr lang="en-CA" altLang="en-US" sz="2400">
                <a:latin typeface="Corbel" panose="020B0503020204020204" pitchFamily="34" charset="0"/>
              </a:endParaRPr>
            </a:p>
          </p:txBody>
        </p:sp>
        <p:sp>
          <p:nvSpPr>
            <p:cNvPr id="30770" name="Rectangle 54"/>
            <p:cNvSpPr>
              <a:spLocks noChangeArrowheads="1"/>
            </p:cNvSpPr>
            <p:nvPr/>
          </p:nvSpPr>
          <p:spPr bwMode="auto">
            <a:xfrm>
              <a:off x="2782" y="1446"/>
              <a:ext cx="498" cy="1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400">
                  <a:solidFill>
                    <a:srgbClr val="000000"/>
                  </a:solidFill>
                  <a:latin typeface="Nimbus Roman No9 L"/>
                </a:rPr>
                <a:t>cost per bit</a:t>
              </a:r>
              <a:endParaRPr lang="en-CA" altLang="en-US" sz="2400">
                <a:latin typeface="Corbel" panose="020B0503020204020204" pitchFamily="34" charset="0"/>
              </a:endParaRPr>
            </a:p>
          </p:txBody>
        </p:sp>
        <p:sp>
          <p:nvSpPr>
            <p:cNvPr id="30771" name="Rectangle 55"/>
            <p:cNvSpPr>
              <a:spLocks noChangeArrowheads="1"/>
            </p:cNvSpPr>
            <p:nvPr/>
          </p:nvSpPr>
          <p:spPr bwMode="auto">
            <a:xfrm>
              <a:off x="1227" y="1121"/>
              <a:ext cx="782" cy="277"/>
            </a:xfrm>
            <a:prstGeom prst="rect">
              <a:avLst/>
            </a:prstGeom>
            <a:solidFill>
              <a:srgbClr val="FFFFFF"/>
            </a:solidFill>
            <a:ln w="0">
              <a:solidFill>
                <a:srgbClr val="FFFFFF"/>
              </a:solidFill>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Corbel" panose="020B0503020204020204" pitchFamily="34" charset="0"/>
              </a:endParaRPr>
            </a:p>
          </p:txBody>
        </p:sp>
        <p:sp>
          <p:nvSpPr>
            <p:cNvPr id="30772" name="Rectangle 56"/>
            <p:cNvSpPr>
              <a:spLocks noChangeArrowheads="1"/>
            </p:cNvSpPr>
            <p:nvPr/>
          </p:nvSpPr>
          <p:spPr bwMode="auto">
            <a:xfrm>
              <a:off x="1227" y="1121"/>
              <a:ext cx="782" cy="277"/>
            </a:xfrm>
            <a:prstGeom prst="rect">
              <a:avLst/>
            </a:prstGeom>
            <a:noFill/>
            <a:ln w="1905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Corbel" panose="020B0503020204020204" pitchFamily="34" charset="0"/>
              </a:endParaRPr>
            </a:p>
          </p:txBody>
        </p:sp>
        <p:sp>
          <p:nvSpPr>
            <p:cNvPr id="30773" name="Rectangle 57"/>
            <p:cNvSpPr>
              <a:spLocks noChangeArrowheads="1"/>
            </p:cNvSpPr>
            <p:nvPr/>
          </p:nvSpPr>
          <p:spPr bwMode="auto">
            <a:xfrm>
              <a:off x="1396" y="1145"/>
              <a:ext cx="133" cy="1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500">
                  <a:solidFill>
                    <a:srgbClr val="000000"/>
                  </a:solidFill>
                  <a:latin typeface="Nimbus Roman No9 L"/>
                </a:rPr>
                <a:t>Re</a:t>
              </a:r>
              <a:endParaRPr lang="en-CA" altLang="en-US" sz="2400">
                <a:latin typeface="Corbel" panose="020B0503020204020204" pitchFamily="34" charset="0"/>
              </a:endParaRPr>
            </a:p>
          </p:txBody>
        </p:sp>
        <p:sp>
          <p:nvSpPr>
            <p:cNvPr id="30774" name="Rectangle 58"/>
            <p:cNvSpPr>
              <a:spLocks noChangeArrowheads="1"/>
            </p:cNvSpPr>
            <p:nvPr/>
          </p:nvSpPr>
          <p:spPr bwMode="auto">
            <a:xfrm>
              <a:off x="1528" y="1145"/>
              <a:ext cx="313" cy="1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500">
                  <a:solidFill>
                    <a:srgbClr val="000000"/>
                  </a:solidFill>
                  <a:latin typeface="Nimbus Roman No9 L"/>
                </a:rPr>
                <a:t>gisters</a:t>
              </a:r>
              <a:endParaRPr lang="en-CA" altLang="en-US" sz="2400">
                <a:latin typeface="Corbel" panose="020B0503020204020204" pitchFamily="34" charset="0"/>
              </a:endParaRPr>
            </a:p>
          </p:txBody>
        </p:sp>
        <p:sp>
          <p:nvSpPr>
            <p:cNvPr id="30775" name="Rectangle 59"/>
            <p:cNvSpPr>
              <a:spLocks noChangeArrowheads="1"/>
            </p:cNvSpPr>
            <p:nvPr/>
          </p:nvSpPr>
          <p:spPr bwMode="auto">
            <a:xfrm>
              <a:off x="1829" y="1567"/>
              <a:ext cx="133" cy="1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500">
                  <a:solidFill>
                    <a:srgbClr val="000000"/>
                  </a:solidFill>
                  <a:latin typeface="Nimbus Roman No9 L"/>
                </a:rPr>
                <a:t>L1</a:t>
              </a:r>
              <a:endParaRPr lang="en-CA" altLang="en-US" sz="2400">
                <a:latin typeface="Corbel" panose="020B0503020204020204" pitchFamily="34" charset="0"/>
              </a:endParaRPr>
            </a:p>
          </p:txBody>
        </p:sp>
        <p:sp>
          <p:nvSpPr>
            <p:cNvPr id="30776" name="Rectangle 8"/>
            <p:cNvSpPr>
              <a:spLocks noChangeArrowheads="1"/>
            </p:cNvSpPr>
            <p:nvPr/>
          </p:nvSpPr>
          <p:spPr bwMode="auto">
            <a:xfrm>
              <a:off x="1227" y="2143"/>
              <a:ext cx="782" cy="337"/>
            </a:xfrm>
            <a:prstGeom prst="rect">
              <a:avLst/>
            </a:prstGeom>
            <a:solidFill>
              <a:srgbClr val="FFFFFF"/>
            </a:solidFill>
            <a:ln w="0">
              <a:solidFill>
                <a:srgbClr val="FFFFFF"/>
              </a:solidFill>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Corbel" panose="020B0503020204020204" pitchFamily="34" charset="0"/>
              </a:endParaRPr>
            </a:p>
          </p:txBody>
        </p:sp>
        <p:sp>
          <p:nvSpPr>
            <p:cNvPr id="30777" name="Rectangle 9"/>
            <p:cNvSpPr>
              <a:spLocks noChangeArrowheads="1"/>
            </p:cNvSpPr>
            <p:nvPr/>
          </p:nvSpPr>
          <p:spPr bwMode="auto">
            <a:xfrm>
              <a:off x="1227" y="2150"/>
              <a:ext cx="782" cy="337"/>
            </a:xfrm>
            <a:prstGeom prst="rect">
              <a:avLst/>
            </a:prstGeom>
            <a:noFill/>
            <a:ln w="1905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Corbel" panose="020B0503020204020204" pitchFamily="34" charset="0"/>
              </a:endParaRPr>
            </a:p>
          </p:txBody>
        </p:sp>
        <p:sp>
          <p:nvSpPr>
            <p:cNvPr id="30778" name="Freeform 19"/>
            <p:cNvSpPr>
              <a:spLocks/>
            </p:cNvSpPr>
            <p:nvPr/>
          </p:nvSpPr>
          <p:spPr bwMode="auto">
            <a:xfrm>
              <a:off x="1600" y="2499"/>
              <a:ext cx="36" cy="73"/>
            </a:xfrm>
            <a:custGeom>
              <a:avLst/>
              <a:gdLst>
                <a:gd name="T0" fmla="*/ 432 w 3"/>
                <a:gd name="T1" fmla="*/ 888 h 6"/>
                <a:gd name="T2" fmla="*/ 144 w 3"/>
                <a:gd name="T3" fmla="*/ 0 h 6"/>
                <a:gd name="T4" fmla="*/ 0 w 3"/>
                <a:gd name="T5" fmla="*/ 888 h 6"/>
                <a:gd name="T6" fmla="*/ 144 w 3"/>
                <a:gd name="T7" fmla="*/ 888 h 6"/>
                <a:gd name="T8" fmla="*/ 432 w 3"/>
                <a:gd name="T9" fmla="*/ 888 h 6"/>
                <a:gd name="T10" fmla="*/ 0 60000 65536"/>
                <a:gd name="T11" fmla="*/ 0 60000 65536"/>
                <a:gd name="T12" fmla="*/ 0 60000 65536"/>
                <a:gd name="T13" fmla="*/ 0 60000 65536"/>
                <a:gd name="T14" fmla="*/ 0 60000 65536"/>
                <a:gd name="T15" fmla="*/ 0 w 3"/>
                <a:gd name="T16" fmla="*/ 0 h 6"/>
                <a:gd name="T17" fmla="*/ 3 w 3"/>
                <a:gd name="T18" fmla="*/ 6 h 6"/>
              </a:gdLst>
              <a:ahLst/>
              <a:cxnLst>
                <a:cxn ang="T10">
                  <a:pos x="T0" y="T1"/>
                </a:cxn>
                <a:cxn ang="T11">
                  <a:pos x="T2" y="T3"/>
                </a:cxn>
                <a:cxn ang="T12">
                  <a:pos x="T4" y="T5"/>
                </a:cxn>
                <a:cxn ang="T13">
                  <a:pos x="T6" y="T7"/>
                </a:cxn>
                <a:cxn ang="T14">
                  <a:pos x="T8" y="T9"/>
                </a:cxn>
              </a:cxnLst>
              <a:rect l="T15" t="T16" r="T17" b="T18"/>
              <a:pathLst>
                <a:path w="3" h="6">
                  <a:moveTo>
                    <a:pt x="3" y="6"/>
                  </a:moveTo>
                  <a:lnTo>
                    <a:pt x="1" y="0"/>
                  </a:lnTo>
                  <a:lnTo>
                    <a:pt x="0" y="6"/>
                  </a:lnTo>
                  <a:lnTo>
                    <a:pt x="1" y="6"/>
                  </a:lnTo>
                  <a:lnTo>
                    <a:pt x="3" y="6"/>
                  </a:lnTo>
                </a:path>
              </a:pathLst>
            </a:custGeom>
            <a:noFill/>
            <a:ln w="19050">
              <a:solidFill>
                <a:srgbClr val="00FFFF"/>
              </a:solidFill>
              <a:round/>
              <a:headEnd/>
              <a:tailEnd/>
            </a:ln>
            <a:extLst>
              <a:ext uri="{909E8E84-426E-40DD-AFC4-6F175D3DCCD1}">
                <a14:hiddenFill xmlns:a14="http://schemas.microsoft.com/office/drawing/2010/main" xmlns="">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0779" name="Freeform 20"/>
            <p:cNvSpPr>
              <a:spLocks/>
            </p:cNvSpPr>
            <p:nvPr/>
          </p:nvSpPr>
          <p:spPr bwMode="auto">
            <a:xfrm>
              <a:off x="1600" y="2499"/>
              <a:ext cx="36" cy="73"/>
            </a:xfrm>
            <a:custGeom>
              <a:avLst/>
              <a:gdLst>
                <a:gd name="T0" fmla="*/ 36 w 36"/>
                <a:gd name="T1" fmla="*/ 73 h 73"/>
                <a:gd name="T2" fmla="*/ 12 w 36"/>
                <a:gd name="T3" fmla="*/ 0 h 73"/>
                <a:gd name="T4" fmla="*/ 0 w 36"/>
                <a:gd name="T5" fmla="*/ 73 h 73"/>
                <a:gd name="T6" fmla="*/ 12 w 36"/>
                <a:gd name="T7" fmla="*/ 73 h 73"/>
                <a:gd name="T8" fmla="*/ 36 w 36"/>
                <a:gd name="T9" fmla="*/ 73 h 73"/>
                <a:gd name="T10" fmla="*/ 0 60000 65536"/>
                <a:gd name="T11" fmla="*/ 0 60000 65536"/>
                <a:gd name="T12" fmla="*/ 0 60000 65536"/>
                <a:gd name="T13" fmla="*/ 0 60000 65536"/>
                <a:gd name="T14" fmla="*/ 0 60000 65536"/>
                <a:gd name="T15" fmla="*/ 0 w 36"/>
                <a:gd name="T16" fmla="*/ 0 h 73"/>
                <a:gd name="T17" fmla="*/ 36 w 36"/>
                <a:gd name="T18" fmla="*/ 73 h 73"/>
              </a:gdLst>
              <a:ahLst/>
              <a:cxnLst>
                <a:cxn ang="T10">
                  <a:pos x="T0" y="T1"/>
                </a:cxn>
                <a:cxn ang="T11">
                  <a:pos x="T2" y="T3"/>
                </a:cxn>
                <a:cxn ang="T12">
                  <a:pos x="T4" y="T5"/>
                </a:cxn>
                <a:cxn ang="T13">
                  <a:pos x="T6" y="T7"/>
                </a:cxn>
                <a:cxn ang="T14">
                  <a:pos x="T8" y="T9"/>
                </a:cxn>
              </a:cxnLst>
              <a:rect l="T15" t="T16" r="T17" b="T18"/>
              <a:pathLst>
                <a:path w="36" h="73">
                  <a:moveTo>
                    <a:pt x="36" y="73"/>
                  </a:moveTo>
                  <a:lnTo>
                    <a:pt x="12" y="0"/>
                  </a:lnTo>
                  <a:lnTo>
                    <a:pt x="0" y="73"/>
                  </a:lnTo>
                  <a:lnTo>
                    <a:pt x="12" y="73"/>
                  </a:lnTo>
                  <a:lnTo>
                    <a:pt x="36" y="73"/>
                  </a:lnTo>
                  <a:close/>
                </a:path>
              </a:pathLst>
            </a:custGeom>
            <a:solidFill>
              <a:schemeClr val="tx1"/>
            </a:solidFill>
            <a:ln w="0">
              <a:solidFill>
                <a:schemeClr val="tx1"/>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0780" name="Rectangle 36"/>
            <p:cNvSpPr>
              <a:spLocks noChangeArrowheads="1"/>
            </p:cNvSpPr>
            <p:nvPr/>
          </p:nvSpPr>
          <p:spPr bwMode="auto">
            <a:xfrm>
              <a:off x="1299" y="2187"/>
              <a:ext cx="473" cy="1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400">
                  <a:solidFill>
                    <a:srgbClr val="000000"/>
                  </a:solidFill>
                  <a:latin typeface="Nimbus Roman No9 L"/>
                </a:rPr>
                <a:t>Secondary</a:t>
              </a:r>
              <a:endParaRPr lang="en-CA" altLang="en-US" sz="2400">
                <a:latin typeface="Corbel" panose="020B0503020204020204" pitchFamily="34" charset="0"/>
              </a:endParaRPr>
            </a:p>
          </p:txBody>
        </p:sp>
        <p:sp>
          <p:nvSpPr>
            <p:cNvPr id="30781" name="Rectangle 37"/>
            <p:cNvSpPr>
              <a:spLocks noChangeArrowheads="1"/>
            </p:cNvSpPr>
            <p:nvPr/>
          </p:nvSpPr>
          <p:spPr bwMode="auto">
            <a:xfrm>
              <a:off x="1408" y="2283"/>
              <a:ext cx="256" cy="1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400">
                  <a:solidFill>
                    <a:srgbClr val="000000"/>
                  </a:solidFill>
                  <a:latin typeface="Nimbus Roman No9 L"/>
                </a:rPr>
                <a:t>cache</a:t>
              </a:r>
              <a:endParaRPr lang="en-CA" altLang="en-US" sz="2400">
                <a:latin typeface="Corbel" panose="020B0503020204020204" pitchFamily="34" charset="0"/>
              </a:endParaRPr>
            </a:p>
          </p:txBody>
        </p:sp>
        <p:sp>
          <p:nvSpPr>
            <p:cNvPr id="30782" name="Rectangle 60"/>
            <p:cNvSpPr>
              <a:spLocks noChangeArrowheads="1"/>
            </p:cNvSpPr>
            <p:nvPr/>
          </p:nvSpPr>
          <p:spPr bwMode="auto">
            <a:xfrm>
              <a:off x="1817" y="2211"/>
              <a:ext cx="133" cy="1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500">
                  <a:solidFill>
                    <a:srgbClr val="000000"/>
                  </a:solidFill>
                  <a:latin typeface="Nimbus Roman No9 L"/>
                </a:rPr>
                <a:t>L2</a:t>
              </a:r>
              <a:endParaRPr lang="en-CA" altLang="en-US" sz="2400">
                <a:latin typeface="Corbel" panose="020B0503020204020204" pitchFamily="34" charset="0"/>
              </a:endParaRPr>
            </a:p>
          </p:txBody>
        </p:sp>
        <p:sp>
          <p:nvSpPr>
            <p:cNvPr id="30783" name="Text Box 65"/>
            <p:cNvSpPr txBox="1">
              <a:spLocks noChangeArrowheads="1"/>
            </p:cNvSpPr>
            <p:nvPr/>
          </p:nvSpPr>
          <p:spPr bwMode="auto">
            <a:xfrm>
              <a:off x="3316" y="791"/>
              <a:ext cx="2349" cy="324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buFontTx/>
                <a:buChar char="•"/>
              </a:pPr>
              <a:r>
                <a:rPr lang="en-US" altLang="en-US" sz="1600" i="1" dirty="0">
                  <a:latin typeface="Corbel" panose="020B0503020204020204" pitchFamily="34" charset="0"/>
                </a:rPr>
                <a:t>Fastest access is to the data held in  </a:t>
              </a:r>
            </a:p>
            <a:p>
              <a:pPr eaLnBrk="1" hangingPunct="1"/>
              <a:r>
                <a:rPr lang="en-US" altLang="en-US" sz="1600" i="1" dirty="0">
                  <a:latin typeface="Corbel" panose="020B0503020204020204" pitchFamily="34" charset="0"/>
                </a:rPr>
                <a:t>processor registers. Registers are at</a:t>
              </a:r>
            </a:p>
            <a:p>
              <a:pPr eaLnBrk="1" hangingPunct="1"/>
              <a:r>
                <a:rPr lang="en-US" altLang="en-US" sz="1600" i="1" dirty="0">
                  <a:latin typeface="Corbel" panose="020B0503020204020204" pitchFamily="34" charset="0"/>
                </a:rPr>
                <a:t>the top of the memory hierarchy.</a:t>
              </a:r>
            </a:p>
            <a:p>
              <a:pPr eaLnBrk="1" hangingPunct="1">
                <a:buFontTx/>
                <a:buChar char="•"/>
              </a:pPr>
              <a:r>
                <a:rPr lang="en-US" altLang="en-US" sz="1600" i="1" dirty="0">
                  <a:latin typeface="Corbel" panose="020B0503020204020204" pitchFamily="34" charset="0"/>
                </a:rPr>
                <a:t>Relatively small amount of memory that</a:t>
              </a:r>
            </a:p>
            <a:p>
              <a:pPr eaLnBrk="1" hangingPunct="1"/>
              <a:r>
                <a:rPr lang="en-US" altLang="en-US" sz="1600" i="1" dirty="0">
                  <a:latin typeface="Corbel" panose="020B0503020204020204" pitchFamily="34" charset="0"/>
                </a:rPr>
                <a:t>can be implemented on the processor </a:t>
              </a:r>
            </a:p>
            <a:p>
              <a:pPr eaLnBrk="1" hangingPunct="1"/>
              <a:r>
                <a:rPr lang="en-US" altLang="en-US" sz="1600" i="1" dirty="0">
                  <a:latin typeface="Corbel" panose="020B0503020204020204" pitchFamily="34" charset="0"/>
                </a:rPr>
                <a:t>chip. This is processor cache. </a:t>
              </a:r>
            </a:p>
            <a:p>
              <a:pPr eaLnBrk="1" hangingPunct="1">
                <a:buFontTx/>
                <a:buChar char="•"/>
              </a:pPr>
              <a:r>
                <a:rPr lang="en-US" altLang="en-US" sz="1600" i="1" dirty="0">
                  <a:latin typeface="Corbel" panose="020B0503020204020204" pitchFamily="34" charset="0"/>
                </a:rPr>
                <a:t>Two levels of cache. Level 1 (L1) cache </a:t>
              </a:r>
            </a:p>
            <a:p>
              <a:pPr eaLnBrk="1" hangingPunct="1"/>
              <a:r>
                <a:rPr lang="en-US" altLang="en-US" sz="1600" i="1" dirty="0">
                  <a:latin typeface="Corbel" panose="020B0503020204020204" pitchFamily="34" charset="0"/>
                </a:rPr>
                <a:t>is on the processor chip. Level 2 (L2) </a:t>
              </a:r>
            </a:p>
            <a:p>
              <a:pPr eaLnBrk="1" hangingPunct="1"/>
              <a:r>
                <a:rPr lang="en-US" altLang="en-US" sz="1600" i="1" dirty="0">
                  <a:latin typeface="Corbel" panose="020B0503020204020204" pitchFamily="34" charset="0"/>
                </a:rPr>
                <a:t>cache is in between main memory and </a:t>
              </a:r>
            </a:p>
            <a:p>
              <a:pPr eaLnBrk="1" hangingPunct="1"/>
              <a:r>
                <a:rPr lang="en-US" altLang="en-US" sz="1600" i="1" dirty="0">
                  <a:latin typeface="Corbel" panose="020B0503020204020204" pitchFamily="34" charset="0"/>
                </a:rPr>
                <a:t>processor. </a:t>
              </a:r>
            </a:p>
            <a:p>
              <a:pPr eaLnBrk="1" hangingPunct="1">
                <a:buFontTx/>
                <a:buChar char="•"/>
              </a:pPr>
              <a:r>
                <a:rPr lang="en-US" altLang="en-US" sz="1600" i="1" dirty="0">
                  <a:latin typeface="Corbel" panose="020B0503020204020204" pitchFamily="34" charset="0"/>
                </a:rPr>
                <a:t>Next level is main memory, implemented</a:t>
              </a:r>
            </a:p>
            <a:p>
              <a:pPr eaLnBrk="1" hangingPunct="1"/>
              <a:r>
                <a:rPr lang="en-US" altLang="en-US" sz="1600" i="1" dirty="0">
                  <a:latin typeface="Corbel" panose="020B0503020204020204" pitchFamily="34" charset="0"/>
                </a:rPr>
                <a:t>as SIMMs. Much larger, but much slower</a:t>
              </a:r>
            </a:p>
            <a:p>
              <a:pPr eaLnBrk="1" hangingPunct="1"/>
              <a:r>
                <a:rPr lang="en-US" altLang="en-US" sz="1600" i="1" dirty="0">
                  <a:latin typeface="Corbel" panose="020B0503020204020204" pitchFamily="34" charset="0"/>
                </a:rPr>
                <a:t>than cache memory.</a:t>
              </a:r>
            </a:p>
            <a:p>
              <a:pPr eaLnBrk="1" hangingPunct="1">
                <a:buFontTx/>
                <a:buChar char="•"/>
              </a:pPr>
              <a:r>
                <a:rPr lang="en-US" altLang="en-US" sz="1600" i="1" dirty="0">
                  <a:latin typeface="Corbel" panose="020B0503020204020204" pitchFamily="34" charset="0"/>
                </a:rPr>
                <a:t>Next level is magnetic disks. Huge amount</a:t>
              </a:r>
            </a:p>
            <a:p>
              <a:pPr eaLnBrk="1" hangingPunct="1"/>
              <a:r>
                <a:rPr lang="en-US" altLang="en-US" sz="1600" i="1" dirty="0">
                  <a:latin typeface="Corbel" panose="020B0503020204020204" pitchFamily="34" charset="0"/>
                </a:rPr>
                <a:t>of inexpensive storage. </a:t>
              </a:r>
            </a:p>
            <a:p>
              <a:pPr eaLnBrk="1" hangingPunct="1">
                <a:buFontTx/>
                <a:buChar char="•"/>
              </a:pPr>
              <a:r>
                <a:rPr lang="en-US" altLang="en-US" sz="1600" i="1" dirty="0">
                  <a:latin typeface="Corbel" panose="020B0503020204020204" pitchFamily="34" charset="0"/>
                </a:rPr>
                <a:t>Speed of memory access is critical, the </a:t>
              </a:r>
            </a:p>
            <a:p>
              <a:pPr eaLnBrk="1" hangingPunct="1"/>
              <a:r>
                <a:rPr lang="en-US" altLang="en-US" sz="1600" i="1" dirty="0">
                  <a:latin typeface="Corbel" panose="020B0503020204020204" pitchFamily="34" charset="0"/>
                </a:rPr>
                <a:t>idea is to bring instructions and data </a:t>
              </a:r>
            </a:p>
            <a:p>
              <a:pPr eaLnBrk="1" hangingPunct="1"/>
              <a:r>
                <a:rPr lang="en-US" altLang="en-US" sz="1600" i="1" dirty="0">
                  <a:latin typeface="Corbel" panose="020B0503020204020204" pitchFamily="34" charset="0"/>
                </a:rPr>
                <a:t>that will be used in the near future as </a:t>
              </a:r>
            </a:p>
            <a:p>
              <a:pPr eaLnBrk="1" hangingPunct="1"/>
              <a:r>
                <a:rPr lang="en-US" altLang="en-US" sz="1600" i="1" dirty="0">
                  <a:latin typeface="Corbel" panose="020B0503020204020204" pitchFamily="34" charset="0"/>
                </a:rPr>
                <a:t>close to the processor as possible</a:t>
              </a:r>
              <a:r>
                <a:rPr lang="en-US" altLang="en-US" sz="1600" i="1" dirty="0">
                  <a:solidFill>
                    <a:srgbClr val="CC3300"/>
                  </a:solidFill>
                  <a:latin typeface="Corbel" panose="020B0503020204020204" pitchFamily="34" charset="0"/>
                </a:rPr>
                <a:t>.</a:t>
              </a:r>
            </a:p>
          </p:txBody>
        </p:sp>
      </p:grpSp>
      <p:pic>
        <p:nvPicPr>
          <p:cNvPr id="3" name="Picture 2">
            <a:extLst>
              <a:ext uri="{FF2B5EF4-FFF2-40B4-BE49-F238E27FC236}">
                <a16:creationId xmlns:a16="http://schemas.microsoft.com/office/drawing/2014/main" xmlns="" id="{6A517C5F-6C46-441D-95A3-D62EACA77D53}"/>
              </a:ext>
            </a:extLst>
          </p:cNvPr>
          <p:cNvPicPr>
            <a:picLocks noChangeAspect="1" noChangeArrowheads="1"/>
          </p:cNvPicPr>
          <p:nvPr/>
        </p:nvPicPr>
        <p:blipFill>
          <a:blip r:embed="rId2" cstate="print"/>
          <a:srcRect/>
          <a:stretch>
            <a:fillRect/>
          </a:stretch>
        </p:blipFill>
        <p:spPr bwMode="auto">
          <a:xfrm>
            <a:off x="7315200" y="0"/>
            <a:ext cx="1333500" cy="12477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eaLnBrk="1" fontAlgn="auto" hangingPunct="1">
              <a:spcAft>
                <a:spcPts val="0"/>
              </a:spcAft>
              <a:defRPr/>
            </a:pPr>
            <a:r>
              <a:rPr lang="en-US" dirty="0">
                <a:solidFill>
                  <a:schemeClr val="accent1">
                    <a:satMod val="150000"/>
                  </a:schemeClr>
                </a:solidFill>
              </a:rPr>
              <a:t>The Memory System</a:t>
            </a:r>
          </a:p>
        </p:txBody>
      </p:sp>
      <p:sp>
        <p:nvSpPr>
          <p:cNvPr id="31747" name="Subtitle 2"/>
          <p:cNvSpPr>
            <a:spLocks noGrp="1"/>
          </p:cNvSpPr>
          <p:nvPr>
            <p:ph type="subTitle" idx="1"/>
          </p:nvPr>
        </p:nvSpPr>
        <p:spPr/>
        <p:txBody>
          <a:bodyPr/>
          <a:lstStyle/>
          <a:p>
            <a:pPr eaLnBrk="1" hangingPunct="1"/>
            <a:r>
              <a:rPr lang="en-US" altLang="en-US" sz="2400"/>
              <a:t>Cache Memories</a:t>
            </a:r>
          </a:p>
        </p:txBody>
      </p:sp>
      <p:pic>
        <p:nvPicPr>
          <p:cNvPr id="3" name="Picture 2">
            <a:extLst>
              <a:ext uri="{FF2B5EF4-FFF2-40B4-BE49-F238E27FC236}">
                <a16:creationId xmlns:a16="http://schemas.microsoft.com/office/drawing/2014/main" xmlns="" id="{AEDD3E4D-F3E6-4A52-84C6-B4FCEBB62E8F}"/>
              </a:ext>
            </a:extLst>
          </p:cNvPr>
          <p:cNvPicPr>
            <a:picLocks noChangeAspect="1" noChangeArrowheads="1"/>
          </p:cNvPicPr>
          <p:nvPr/>
        </p:nvPicPr>
        <p:blipFill>
          <a:blip r:embed="rId2" cstate="print"/>
          <a:srcRect/>
          <a:stretch>
            <a:fillRect/>
          </a:stretch>
        </p:blipFill>
        <p:spPr bwMode="auto">
          <a:xfrm>
            <a:off x="7315200" y="0"/>
            <a:ext cx="1333500" cy="12477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609600"/>
          </a:xfrm>
        </p:spPr>
        <p:txBody>
          <a:bodyPr>
            <a:normAutofit fontScale="90000"/>
          </a:bodyPr>
          <a:lstStyle/>
          <a:p>
            <a:pPr eaLnBrk="1" fontAlgn="auto" hangingPunct="1">
              <a:spcAft>
                <a:spcPts val="0"/>
              </a:spcAft>
              <a:defRPr/>
            </a:pPr>
            <a:r>
              <a:rPr lang="en-US" sz="4800" dirty="0">
                <a:solidFill>
                  <a:schemeClr val="accent1">
                    <a:satMod val="150000"/>
                  </a:schemeClr>
                </a:solidFill>
              </a:rPr>
              <a:t>Cache </a:t>
            </a:r>
            <a:r>
              <a:rPr lang="en-US" sz="4800" dirty="0" smtClean="0">
                <a:solidFill>
                  <a:schemeClr val="accent1">
                    <a:satMod val="150000"/>
                  </a:schemeClr>
                </a:solidFill>
              </a:rPr>
              <a:t>Memory</a:t>
            </a:r>
            <a:endParaRPr lang="en-US" dirty="0">
              <a:solidFill>
                <a:schemeClr val="accent1">
                  <a:satMod val="150000"/>
                </a:schemeClr>
              </a:solidFill>
            </a:endParaRPr>
          </a:p>
        </p:txBody>
      </p:sp>
      <p:sp>
        <p:nvSpPr>
          <p:cNvPr id="3" name="Content Placeholder 2"/>
          <p:cNvSpPr>
            <a:spLocks noGrp="1"/>
          </p:cNvSpPr>
          <p:nvPr>
            <p:ph idx="1"/>
          </p:nvPr>
        </p:nvSpPr>
        <p:spPr>
          <a:xfrm>
            <a:off x="609598" y="1600200"/>
            <a:ext cx="7010401" cy="4441163"/>
          </a:xfrm>
        </p:spPr>
        <p:txBody>
          <a:bodyPr rtlCol="0">
            <a:normAutofit/>
          </a:bodyPr>
          <a:lstStyle/>
          <a:p>
            <a:pPr marL="438912" indent="-320040" algn="just" eaLnBrk="1" fontAlgn="auto" hangingPunct="1">
              <a:spcBef>
                <a:spcPts val="0"/>
              </a:spcBef>
              <a:spcAft>
                <a:spcPts val="0"/>
              </a:spcAft>
              <a:buFont typeface="Wingdings 2"/>
              <a:buChar char=""/>
              <a:defRPr/>
            </a:pPr>
            <a:r>
              <a:rPr lang="en-US" dirty="0">
                <a:solidFill>
                  <a:schemeClr val="tx1"/>
                </a:solidFill>
              </a:rPr>
              <a:t>Processor is much faster than the main memory. </a:t>
            </a:r>
          </a:p>
          <a:p>
            <a:pPr marL="438912" indent="-320040" algn="just" eaLnBrk="1" fontAlgn="auto" hangingPunct="1">
              <a:spcBef>
                <a:spcPts val="0"/>
              </a:spcBef>
              <a:spcAft>
                <a:spcPts val="0"/>
              </a:spcAft>
              <a:buFont typeface="Wingdings 2"/>
              <a:buChar char=""/>
              <a:defRPr/>
            </a:pPr>
            <a:r>
              <a:rPr lang="en-US" dirty="0">
                <a:solidFill>
                  <a:schemeClr val="tx1"/>
                </a:solidFill>
              </a:rPr>
              <a:t>Speed of the main memory cannot be increased beyond a certain point. </a:t>
            </a:r>
          </a:p>
          <a:p>
            <a:pPr marL="438912" indent="-320040" algn="just" eaLnBrk="1" fontAlgn="auto" hangingPunct="1">
              <a:spcBef>
                <a:spcPts val="0"/>
              </a:spcBef>
              <a:spcAft>
                <a:spcPts val="0"/>
              </a:spcAft>
              <a:buFont typeface="Wingdings 2"/>
              <a:buChar char=""/>
              <a:defRPr/>
            </a:pPr>
            <a:r>
              <a:rPr lang="en-US" dirty="0">
                <a:solidFill>
                  <a:schemeClr val="tx1"/>
                </a:solidFill>
              </a:rPr>
              <a:t>Cache memory is an architectural arrangement which makes the main memory appear faster to the processor than it really is. </a:t>
            </a:r>
          </a:p>
          <a:p>
            <a:pPr marL="438912" indent="-320040" eaLnBrk="1" fontAlgn="auto" hangingPunct="1">
              <a:spcBef>
                <a:spcPts val="0"/>
              </a:spcBef>
              <a:spcAft>
                <a:spcPts val="0"/>
              </a:spcAft>
              <a:buFont typeface="Wingdings 2"/>
              <a:buChar char=""/>
              <a:defRPr/>
            </a:pPr>
            <a:r>
              <a:rPr lang="en-US" dirty="0">
                <a:solidFill>
                  <a:schemeClr val="tx1"/>
                </a:solidFill>
              </a:rPr>
              <a:t>Cache memory is based on the property of computer programs known as </a:t>
            </a:r>
            <a:r>
              <a:rPr lang="en-US" u="sng" dirty="0">
                <a:solidFill>
                  <a:schemeClr val="tx1"/>
                </a:solidFill>
              </a:rPr>
              <a:t>“locality of reference”.</a:t>
            </a:r>
            <a:endParaRPr lang="en-US" dirty="0">
              <a:solidFill>
                <a:schemeClr val="tx1"/>
              </a:solidFill>
            </a:endParaRPr>
          </a:p>
          <a:p>
            <a:pPr marL="438912" indent="-320040" eaLnBrk="1" fontAlgn="auto" hangingPunct="1">
              <a:spcBef>
                <a:spcPts val="0"/>
              </a:spcBef>
              <a:spcAft>
                <a:spcPts val="0"/>
              </a:spcAft>
              <a:buFont typeface="Wingdings 2"/>
              <a:buChar char=""/>
              <a:defRPr/>
            </a:pPr>
            <a:endParaRPr lang="en-US" dirty="0"/>
          </a:p>
        </p:txBody>
      </p:sp>
      <p:pic>
        <p:nvPicPr>
          <p:cNvPr id="5" name="Picture 4">
            <a:extLst>
              <a:ext uri="{FF2B5EF4-FFF2-40B4-BE49-F238E27FC236}">
                <a16:creationId xmlns:a16="http://schemas.microsoft.com/office/drawing/2014/main" xmlns="" id="{2AEDF8FA-4E02-40BD-9FBC-BF1772CCDB06}"/>
              </a:ext>
            </a:extLst>
          </p:cNvPr>
          <p:cNvPicPr>
            <a:picLocks noChangeAspect="1" noChangeArrowheads="1"/>
          </p:cNvPicPr>
          <p:nvPr/>
        </p:nvPicPr>
        <p:blipFill>
          <a:blip r:embed="rId2" cstate="print"/>
          <a:srcRect/>
          <a:stretch>
            <a:fillRect/>
          </a:stretch>
        </p:blipFill>
        <p:spPr bwMode="auto">
          <a:xfrm>
            <a:off x="7315200" y="0"/>
            <a:ext cx="1333500" cy="12477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304800"/>
            <a:ext cx="6347713" cy="914400"/>
          </a:xfrm>
        </p:spPr>
        <p:txBody>
          <a:bodyPr>
            <a:normAutofit/>
          </a:bodyPr>
          <a:lstStyle/>
          <a:p>
            <a:pPr eaLnBrk="1" fontAlgn="auto" hangingPunct="1">
              <a:spcAft>
                <a:spcPts val="0"/>
              </a:spcAft>
              <a:defRPr/>
            </a:pPr>
            <a:r>
              <a:rPr lang="en-US" sz="4800" dirty="0">
                <a:solidFill>
                  <a:schemeClr val="accent1">
                    <a:satMod val="150000"/>
                  </a:schemeClr>
                </a:solidFill>
              </a:rPr>
              <a:t>Locality of Reference</a:t>
            </a:r>
          </a:p>
        </p:txBody>
      </p:sp>
      <p:sp>
        <p:nvSpPr>
          <p:cNvPr id="3" name="Content Placeholder 2"/>
          <p:cNvSpPr>
            <a:spLocks noGrp="1"/>
          </p:cNvSpPr>
          <p:nvPr>
            <p:ph idx="1"/>
          </p:nvPr>
        </p:nvSpPr>
        <p:spPr>
          <a:xfrm>
            <a:off x="381000" y="1828800"/>
            <a:ext cx="8016241" cy="4023360"/>
          </a:xfrm>
        </p:spPr>
        <p:txBody>
          <a:bodyPr rtlCol="0">
            <a:normAutofit lnSpcReduction="10000"/>
          </a:bodyPr>
          <a:lstStyle/>
          <a:p>
            <a:pPr marL="438912" indent="-320040" eaLnBrk="1" fontAlgn="auto" hangingPunct="1">
              <a:lnSpc>
                <a:spcPct val="150000"/>
              </a:lnSpc>
              <a:spcBef>
                <a:spcPts val="0"/>
              </a:spcBef>
              <a:spcAft>
                <a:spcPts val="0"/>
              </a:spcAft>
              <a:buFont typeface="Wingdings 2"/>
              <a:buChar char=""/>
              <a:defRPr/>
            </a:pPr>
            <a:r>
              <a:rPr lang="en-US" dirty="0">
                <a:solidFill>
                  <a:schemeClr val="tx1"/>
                </a:solidFill>
              </a:rPr>
              <a:t>Analysis of programs indicates that many instructions in localized areas of a program are executed repeatedly during some period of time, while the others are accessed relatively less frequently. </a:t>
            </a:r>
          </a:p>
          <a:p>
            <a:pPr marL="438912" indent="-320040" eaLnBrk="1" fontAlgn="auto" hangingPunct="1">
              <a:lnSpc>
                <a:spcPct val="150000"/>
              </a:lnSpc>
              <a:spcBef>
                <a:spcPts val="0"/>
              </a:spcBef>
              <a:spcAft>
                <a:spcPts val="0"/>
              </a:spcAft>
              <a:buFont typeface="Wingdings 2"/>
              <a:buChar char=""/>
              <a:defRPr/>
            </a:pPr>
            <a:r>
              <a:rPr lang="en-US" dirty="0">
                <a:solidFill>
                  <a:schemeClr val="accent2"/>
                </a:solidFill>
              </a:rPr>
              <a:t>Temporal locality of reference:</a:t>
            </a:r>
            <a:endParaRPr lang="en-US" dirty="0"/>
          </a:p>
          <a:p>
            <a:pPr marL="731520" lvl="1" indent="-274320" eaLnBrk="1" fontAlgn="auto" hangingPunct="1">
              <a:lnSpc>
                <a:spcPct val="150000"/>
              </a:lnSpc>
              <a:spcAft>
                <a:spcPts val="0"/>
              </a:spcAft>
              <a:buFont typeface="Wingdings"/>
              <a:buChar char=""/>
              <a:defRPr/>
            </a:pPr>
            <a:r>
              <a:rPr lang="en-US" sz="1800" dirty="0"/>
              <a:t>Recently executed instruction is likely to be executed again very soon.</a:t>
            </a:r>
          </a:p>
          <a:p>
            <a:pPr marL="438912" indent="-320040" eaLnBrk="1" fontAlgn="auto" hangingPunct="1">
              <a:lnSpc>
                <a:spcPct val="150000"/>
              </a:lnSpc>
              <a:spcBef>
                <a:spcPts val="0"/>
              </a:spcBef>
              <a:spcAft>
                <a:spcPts val="0"/>
              </a:spcAft>
              <a:buFont typeface="Wingdings 2"/>
              <a:buChar char=""/>
              <a:defRPr/>
            </a:pPr>
            <a:r>
              <a:rPr lang="en-US" dirty="0">
                <a:solidFill>
                  <a:schemeClr val="accent2"/>
                </a:solidFill>
              </a:rPr>
              <a:t>Spatial locality of reference:</a:t>
            </a:r>
            <a:endParaRPr lang="en-US" dirty="0"/>
          </a:p>
          <a:p>
            <a:pPr marL="731520" lvl="1" indent="-274320" eaLnBrk="1" fontAlgn="auto" hangingPunct="1">
              <a:lnSpc>
                <a:spcPct val="150000"/>
              </a:lnSpc>
              <a:spcAft>
                <a:spcPts val="0"/>
              </a:spcAft>
              <a:buFont typeface="Wingdings"/>
              <a:buChar char=""/>
              <a:defRPr/>
            </a:pPr>
            <a:r>
              <a:rPr lang="en-US" sz="1800" dirty="0"/>
              <a:t>Instructions with addresses close to a recently instruction are likely </a:t>
            </a:r>
          </a:p>
          <a:p>
            <a:pPr marL="731520" lvl="1" indent="-274320" eaLnBrk="1" fontAlgn="auto" hangingPunct="1">
              <a:lnSpc>
                <a:spcPct val="150000"/>
              </a:lnSpc>
              <a:spcAft>
                <a:spcPts val="0"/>
              </a:spcAft>
              <a:buFont typeface="Wingdings"/>
              <a:buNone/>
              <a:defRPr/>
            </a:pPr>
            <a:r>
              <a:rPr lang="en-US" sz="1800" dirty="0"/>
              <a:t>	to be executed soon.</a:t>
            </a:r>
          </a:p>
          <a:p>
            <a:pPr marL="438912" indent="-320040" eaLnBrk="1" fontAlgn="auto" hangingPunct="1">
              <a:spcBef>
                <a:spcPts val="0"/>
              </a:spcBef>
              <a:spcAft>
                <a:spcPts val="0"/>
              </a:spcAft>
              <a:buFont typeface="Wingdings 2"/>
              <a:buChar char=""/>
              <a:defRPr/>
            </a:pPr>
            <a:endParaRPr lang="en-US" dirty="0"/>
          </a:p>
        </p:txBody>
      </p:sp>
      <p:pic>
        <p:nvPicPr>
          <p:cNvPr id="5" name="Picture 4">
            <a:extLst>
              <a:ext uri="{FF2B5EF4-FFF2-40B4-BE49-F238E27FC236}">
                <a16:creationId xmlns:a16="http://schemas.microsoft.com/office/drawing/2014/main" xmlns="" id="{7D5E6C22-D168-46A8-94C4-CD86F86F442F}"/>
              </a:ext>
            </a:extLst>
          </p:cNvPr>
          <p:cNvPicPr>
            <a:picLocks noChangeAspect="1" noChangeArrowheads="1"/>
          </p:cNvPicPr>
          <p:nvPr/>
        </p:nvPicPr>
        <p:blipFill>
          <a:blip r:embed="rId2" cstate="print"/>
          <a:srcRect/>
          <a:stretch>
            <a:fillRect/>
          </a:stretch>
        </p:blipFill>
        <p:spPr bwMode="auto">
          <a:xfrm>
            <a:off x="7315200" y="0"/>
            <a:ext cx="1333500" cy="12477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a:solidFill>
                  <a:schemeClr val="accent1">
                    <a:satMod val="150000"/>
                  </a:schemeClr>
                </a:solidFill>
              </a:rPr>
              <a:t>Cache memories</a:t>
            </a:r>
          </a:p>
        </p:txBody>
      </p:sp>
      <p:sp>
        <p:nvSpPr>
          <p:cNvPr id="3" name="Content Placeholder 2"/>
          <p:cNvSpPr>
            <a:spLocks noGrp="1"/>
          </p:cNvSpPr>
          <p:nvPr>
            <p:ph idx="1"/>
          </p:nvPr>
        </p:nvSpPr>
        <p:spPr>
          <a:xfrm>
            <a:off x="381000" y="3810000"/>
            <a:ext cx="8458200" cy="2590800"/>
          </a:xfrm>
        </p:spPr>
        <p:txBody>
          <a:bodyPr rtlCol="0">
            <a:normAutofit lnSpcReduction="10000"/>
          </a:bodyPr>
          <a:lstStyle/>
          <a:p>
            <a:pPr marL="438912" indent="-320040" eaLnBrk="1" fontAlgn="auto" hangingPunct="1">
              <a:spcBef>
                <a:spcPts val="0"/>
              </a:spcBef>
              <a:spcAft>
                <a:spcPts val="0"/>
              </a:spcAft>
              <a:buFontTx/>
              <a:buChar char="•"/>
              <a:defRPr/>
            </a:pPr>
            <a:r>
              <a:rPr lang="en-US" i="1" dirty="0">
                <a:solidFill>
                  <a:schemeClr val="tx1"/>
                </a:solidFill>
              </a:rPr>
              <a:t>Processor issues a Read request, a block of words is transferred from the main memory  to the cache, one word at a time.</a:t>
            </a:r>
          </a:p>
          <a:p>
            <a:pPr marL="438912" indent="-320040" eaLnBrk="1" fontAlgn="auto" hangingPunct="1">
              <a:spcBef>
                <a:spcPts val="0"/>
              </a:spcBef>
              <a:spcAft>
                <a:spcPts val="0"/>
              </a:spcAft>
              <a:buFontTx/>
              <a:buChar char="•"/>
              <a:defRPr/>
            </a:pPr>
            <a:r>
              <a:rPr lang="en-US" i="1" dirty="0">
                <a:solidFill>
                  <a:schemeClr val="tx1"/>
                </a:solidFill>
              </a:rPr>
              <a:t>Subsequent references to the data in this block of words are found in the cache.</a:t>
            </a:r>
          </a:p>
          <a:p>
            <a:pPr marL="438912" indent="-320040" eaLnBrk="1" fontAlgn="auto" hangingPunct="1">
              <a:spcBef>
                <a:spcPts val="0"/>
              </a:spcBef>
              <a:spcAft>
                <a:spcPts val="0"/>
              </a:spcAft>
              <a:buFontTx/>
              <a:buChar char="•"/>
              <a:defRPr/>
            </a:pPr>
            <a:r>
              <a:rPr lang="en-US" i="1" dirty="0">
                <a:solidFill>
                  <a:schemeClr val="tx1"/>
                </a:solidFill>
              </a:rPr>
              <a:t>At any given time, only some blocks in the main memory are held in the cache. Which  blocks in the main memory are in the cache is determined by </a:t>
            </a:r>
            <a:r>
              <a:rPr lang="en-US" i="1" dirty="0">
                <a:solidFill>
                  <a:schemeClr val="accent2"/>
                </a:solidFill>
              </a:rPr>
              <a:t>a “</a:t>
            </a:r>
            <a:r>
              <a:rPr lang="en-US" i="1" u="sng" dirty="0">
                <a:solidFill>
                  <a:schemeClr val="accent2"/>
                </a:solidFill>
              </a:rPr>
              <a:t>mapping function”.</a:t>
            </a:r>
            <a:endParaRPr lang="en-US" i="1" dirty="0">
              <a:solidFill>
                <a:schemeClr val="accent2"/>
              </a:solidFill>
            </a:endParaRPr>
          </a:p>
          <a:p>
            <a:pPr marL="438912" indent="-320040" eaLnBrk="1" fontAlgn="auto" hangingPunct="1">
              <a:spcBef>
                <a:spcPts val="0"/>
              </a:spcBef>
              <a:spcAft>
                <a:spcPts val="0"/>
              </a:spcAft>
              <a:buFontTx/>
              <a:buChar char="•"/>
              <a:defRPr/>
            </a:pPr>
            <a:r>
              <a:rPr lang="en-US" i="1" dirty="0">
                <a:solidFill>
                  <a:schemeClr val="tx1"/>
                </a:solidFill>
              </a:rPr>
              <a:t>When the cache is full, and a block of words needs to be transferred </a:t>
            </a:r>
          </a:p>
          <a:p>
            <a:pPr marL="438912" indent="-320040" eaLnBrk="1" fontAlgn="auto" hangingPunct="1">
              <a:spcBef>
                <a:spcPts val="0"/>
              </a:spcBef>
              <a:spcAft>
                <a:spcPts val="0"/>
              </a:spcAft>
              <a:buFont typeface="Wingdings 2"/>
              <a:buNone/>
              <a:defRPr/>
            </a:pPr>
            <a:r>
              <a:rPr lang="en-US" i="1" dirty="0">
                <a:solidFill>
                  <a:schemeClr val="tx1"/>
                </a:solidFill>
              </a:rPr>
              <a:t>	from the main  memory, some block of words in the cache must be </a:t>
            </a:r>
          </a:p>
          <a:p>
            <a:pPr marL="438912" indent="-320040" eaLnBrk="1" fontAlgn="auto" hangingPunct="1">
              <a:spcBef>
                <a:spcPts val="0"/>
              </a:spcBef>
              <a:spcAft>
                <a:spcPts val="0"/>
              </a:spcAft>
              <a:buFont typeface="Wingdings 2"/>
              <a:buNone/>
              <a:defRPr/>
            </a:pPr>
            <a:r>
              <a:rPr lang="en-US" i="1" dirty="0">
                <a:solidFill>
                  <a:schemeClr val="tx1"/>
                </a:solidFill>
              </a:rPr>
              <a:t>	replaced. This is determined by a </a:t>
            </a:r>
            <a:r>
              <a:rPr lang="en-US" i="1" u="sng" dirty="0">
                <a:solidFill>
                  <a:schemeClr val="accent2"/>
                </a:solidFill>
              </a:rPr>
              <a:t>“replacement algorithm”.</a:t>
            </a:r>
            <a:endParaRPr lang="en-US" dirty="0"/>
          </a:p>
        </p:txBody>
      </p:sp>
      <p:grpSp>
        <p:nvGrpSpPr>
          <p:cNvPr id="34820" name="Group 20"/>
          <p:cNvGrpSpPr>
            <a:grpSpLocks/>
          </p:cNvGrpSpPr>
          <p:nvPr/>
        </p:nvGrpSpPr>
        <p:grpSpPr bwMode="auto">
          <a:xfrm>
            <a:off x="1752600" y="1774825"/>
            <a:ext cx="5705475" cy="1882775"/>
            <a:chOff x="1263650" y="1622425"/>
            <a:chExt cx="6499225" cy="2263775"/>
          </a:xfrm>
        </p:grpSpPr>
        <p:sp>
          <p:nvSpPr>
            <p:cNvPr id="34821" name="Freeform 4"/>
            <p:cNvSpPr>
              <a:spLocks/>
            </p:cNvSpPr>
            <p:nvPr/>
          </p:nvSpPr>
          <p:spPr bwMode="auto">
            <a:xfrm>
              <a:off x="2701925" y="2714625"/>
              <a:ext cx="160338" cy="79375"/>
            </a:xfrm>
            <a:custGeom>
              <a:avLst/>
              <a:gdLst>
                <a:gd name="T0" fmla="*/ 2147483647 w 6"/>
                <a:gd name="T1" fmla="*/ 0 h 3"/>
                <a:gd name="T2" fmla="*/ 0 w 6"/>
                <a:gd name="T3" fmla="*/ 700034568 h 3"/>
                <a:gd name="T4" fmla="*/ 2147483647 w 6"/>
                <a:gd name="T5" fmla="*/ 2100130368 h 3"/>
                <a:gd name="T6" fmla="*/ 2147483647 w 6"/>
                <a:gd name="T7" fmla="*/ 700034568 h 3"/>
                <a:gd name="T8" fmla="*/ 2147483647 w 6"/>
                <a:gd name="T9" fmla="*/ 0 h 3"/>
                <a:gd name="T10" fmla="*/ 0 60000 65536"/>
                <a:gd name="T11" fmla="*/ 0 60000 65536"/>
                <a:gd name="T12" fmla="*/ 0 60000 65536"/>
                <a:gd name="T13" fmla="*/ 0 60000 65536"/>
                <a:gd name="T14" fmla="*/ 0 60000 65536"/>
                <a:gd name="T15" fmla="*/ 0 w 6"/>
                <a:gd name="T16" fmla="*/ 0 h 3"/>
                <a:gd name="T17" fmla="*/ 6 w 6"/>
                <a:gd name="T18" fmla="*/ 3 h 3"/>
              </a:gdLst>
              <a:ahLst/>
              <a:cxnLst>
                <a:cxn ang="T10">
                  <a:pos x="T0" y="T1"/>
                </a:cxn>
                <a:cxn ang="T11">
                  <a:pos x="T2" y="T3"/>
                </a:cxn>
                <a:cxn ang="T12">
                  <a:pos x="T4" y="T5"/>
                </a:cxn>
                <a:cxn ang="T13">
                  <a:pos x="T6" y="T7"/>
                </a:cxn>
                <a:cxn ang="T14">
                  <a:pos x="T8" y="T9"/>
                </a:cxn>
              </a:cxnLst>
              <a:rect l="T15" t="T16" r="T17" b="T18"/>
              <a:pathLst>
                <a:path w="6" h="3">
                  <a:moveTo>
                    <a:pt x="6" y="0"/>
                  </a:moveTo>
                  <a:lnTo>
                    <a:pt x="0" y="1"/>
                  </a:lnTo>
                  <a:lnTo>
                    <a:pt x="6" y="3"/>
                  </a:lnTo>
                  <a:lnTo>
                    <a:pt x="6" y="1"/>
                  </a:lnTo>
                  <a:lnTo>
                    <a:pt x="6" y="0"/>
                  </a:lnTo>
                </a:path>
              </a:pathLst>
            </a:custGeom>
            <a:noFill/>
            <a:ln w="26988">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4822" name="Freeform 5"/>
            <p:cNvSpPr>
              <a:spLocks/>
            </p:cNvSpPr>
            <p:nvPr/>
          </p:nvSpPr>
          <p:spPr bwMode="auto">
            <a:xfrm>
              <a:off x="2701925" y="2714625"/>
              <a:ext cx="160338" cy="79375"/>
            </a:xfrm>
            <a:custGeom>
              <a:avLst/>
              <a:gdLst>
                <a:gd name="T0" fmla="*/ 254537391 w 101"/>
                <a:gd name="T1" fmla="*/ 0 h 50"/>
                <a:gd name="T2" fmla="*/ 0 w 101"/>
                <a:gd name="T3" fmla="*/ 40322500 h 50"/>
                <a:gd name="T4" fmla="*/ 254537391 w 101"/>
                <a:gd name="T5" fmla="*/ 126007824 h 50"/>
                <a:gd name="T6" fmla="*/ 254537391 w 101"/>
                <a:gd name="T7" fmla="*/ 40322500 h 50"/>
                <a:gd name="T8" fmla="*/ 254537391 w 101"/>
                <a:gd name="T9" fmla="*/ 0 h 50"/>
                <a:gd name="T10" fmla="*/ 0 60000 65536"/>
                <a:gd name="T11" fmla="*/ 0 60000 65536"/>
                <a:gd name="T12" fmla="*/ 0 60000 65536"/>
                <a:gd name="T13" fmla="*/ 0 60000 65536"/>
                <a:gd name="T14" fmla="*/ 0 60000 65536"/>
                <a:gd name="T15" fmla="*/ 0 w 101"/>
                <a:gd name="T16" fmla="*/ 0 h 50"/>
                <a:gd name="T17" fmla="*/ 101 w 101"/>
                <a:gd name="T18" fmla="*/ 50 h 50"/>
              </a:gdLst>
              <a:ahLst/>
              <a:cxnLst>
                <a:cxn ang="T10">
                  <a:pos x="T0" y="T1"/>
                </a:cxn>
                <a:cxn ang="T11">
                  <a:pos x="T2" y="T3"/>
                </a:cxn>
                <a:cxn ang="T12">
                  <a:pos x="T4" y="T5"/>
                </a:cxn>
                <a:cxn ang="T13">
                  <a:pos x="T6" y="T7"/>
                </a:cxn>
                <a:cxn ang="T14">
                  <a:pos x="T8" y="T9"/>
                </a:cxn>
              </a:cxnLst>
              <a:rect l="T15" t="T16" r="T17" b="T18"/>
              <a:pathLst>
                <a:path w="101" h="50">
                  <a:moveTo>
                    <a:pt x="101" y="0"/>
                  </a:moveTo>
                  <a:lnTo>
                    <a:pt x="0" y="16"/>
                  </a:lnTo>
                  <a:lnTo>
                    <a:pt x="101" y="50"/>
                  </a:lnTo>
                  <a:lnTo>
                    <a:pt x="101" y="16"/>
                  </a:lnTo>
                  <a:lnTo>
                    <a:pt x="101" y="0"/>
                  </a:lnTo>
                  <a:close/>
                </a:path>
              </a:pathLst>
            </a:custGeom>
            <a:solidFill>
              <a:srgbClr val="000000"/>
            </a:solidFill>
            <a:ln w="0">
              <a:solidFill>
                <a:srgbClr val="000000"/>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4823" name="Freeform 6"/>
            <p:cNvSpPr>
              <a:spLocks/>
            </p:cNvSpPr>
            <p:nvPr/>
          </p:nvSpPr>
          <p:spPr bwMode="auto">
            <a:xfrm>
              <a:off x="3687763" y="2714625"/>
              <a:ext cx="185737" cy="79375"/>
            </a:xfrm>
            <a:custGeom>
              <a:avLst/>
              <a:gdLst>
                <a:gd name="T0" fmla="*/ 0 w 7"/>
                <a:gd name="T1" fmla="*/ 2100130368 h 3"/>
                <a:gd name="T2" fmla="*/ 2147483647 w 7"/>
                <a:gd name="T3" fmla="*/ 700034568 h 3"/>
                <a:gd name="T4" fmla="*/ 0 w 7"/>
                <a:gd name="T5" fmla="*/ 0 h 3"/>
                <a:gd name="T6" fmla="*/ 0 w 7"/>
                <a:gd name="T7" fmla="*/ 700034568 h 3"/>
                <a:gd name="T8" fmla="*/ 0 w 7"/>
                <a:gd name="T9" fmla="*/ 2100130368 h 3"/>
                <a:gd name="T10" fmla="*/ 0 60000 65536"/>
                <a:gd name="T11" fmla="*/ 0 60000 65536"/>
                <a:gd name="T12" fmla="*/ 0 60000 65536"/>
                <a:gd name="T13" fmla="*/ 0 60000 65536"/>
                <a:gd name="T14" fmla="*/ 0 60000 65536"/>
                <a:gd name="T15" fmla="*/ 0 w 7"/>
                <a:gd name="T16" fmla="*/ 0 h 3"/>
                <a:gd name="T17" fmla="*/ 7 w 7"/>
                <a:gd name="T18" fmla="*/ 3 h 3"/>
              </a:gdLst>
              <a:ahLst/>
              <a:cxnLst>
                <a:cxn ang="T10">
                  <a:pos x="T0" y="T1"/>
                </a:cxn>
                <a:cxn ang="T11">
                  <a:pos x="T2" y="T3"/>
                </a:cxn>
                <a:cxn ang="T12">
                  <a:pos x="T4" y="T5"/>
                </a:cxn>
                <a:cxn ang="T13">
                  <a:pos x="T6" y="T7"/>
                </a:cxn>
                <a:cxn ang="T14">
                  <a:pos x="T8" y="T9"/>
                </a:cxn>
              </a:cxnLst>
              <a:rect l="T15" t="T16" r="T17" b="T18"/>
              <a:pathLst>
                <a:path w="7" h="3">
                  <a:moveTo>
                    <a:pt x="0" y="3"/>
                  </a:moveTo>
                  <a:lnTo>
                    <a:pt x="7" y="1"/>
                  </a:lnTo>
                  <a:lnTo>
                    <a:pt x="0" y="0"/>
                  </a:lnTo>
                  <a:lnTo>
                    <a:pt x="0" y="1"/>
                  </a:lnTo>
                  <a:lnTo>
                    <a:pt x="0" y="3"/>
                  </a:lnTo>
                </a:path>
              </a:pathLst>
            </a:custGeom>
            <a:noFill/>
            <a:ln w="26988">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4824" name="Freeform 7"/>
            <p:cNvSpPr>
              <a:spLocks/>
            </p:cNvSpPr>
            <p:nvPr/>
          </p:nvSpPr>
          <p:spPr bwMode="auto">
            <a:xfrm>
              <a:off x="3687763" y="2714625"/>
              <a:ext cx="185737" cy="79375"/>
            </a:xfrm>
            <a:custGeom>
              <a:avLst/>
              <a:gdLst>
                <a:gd name="T0" fmla="*/ 0 w 117"/>
                <a:gd name="T1" fmla="*/ 126007824 h 50"/>
                <a:gd name="T2" fmla="*/ 294856716 w 117"/>
                <a:gd name="T3" fmla="*/ 40322500 h 50"/>
                <a:gd name="T4" fmla="*/ 0 w 117"/>
                <a:gd name="T5" fmla="*/ 0 h 50"/>
                <a:gd name="T6" fmla="*/ 0 w 117"/>
                <a:gd name="T7" fmla="*/ 40322500 h 50"/>
                <a:gd name="T8" fmla="*/ 0 w 117"/>
                <a:gd name="T9" fmla="*/ 126007824 h 50"/>
                <a:gd name="T10" fmla="*/ 0 60000 65536"/>
                <a:gd name="T11" fmla="*/ 0 60000 65536"/>
                <a:gd name="T12" fmla="*/ 0 60000 65536"/>
                <a:gd name="T13" fmla="*/ 0 60000 65536"/>
                <a:gd name="T14" fmla="*/ 0 60000 65536"/>
                <a:gd name="T15" fmla="*/ 0 w 117"/>
                <a:gd name="T16" fmla="*/ 0 h 50"/>
                <a:gd name="T17" fmla="*/ 117 w 117"/>
                <a:gd name="T18" fmla="*/ 50 h 50"/>
              </a:gdLst>
              <a:ahLst/>
              <a:cxnLst>
                <a:cxn ang="T10">
                  <a:pos x="T0" y="T1"/>
                </a:cxn>
                <a:cxn ang="T11">
                  <a:pos x="T2" y="T3"/>
                </a:cxn>
                <a:cxn ang="T12">
                  <a:pos x="T4" y="T5"/>
                </a:cxn>
                <a:cxn ang="T13">
                  <a:pos x="T6" y="T7"/>
                </a:cxn>
                <a:cxn ang="T14">
                  <a:pos x="T8" y="T9"/>
                </a:cxn>
              </a:cxnLst>
              <a:rect l="T15" t="T16" r="T17" b="T18"/>
              <a:pathLst>
                <a:path w="117" h="50">
                  <a:moveTo>
                    <a:pt x="0" y="50"/>
                  </a:moveTo>
                  <a:lnTo>
                    <a:pt x="117" y="16"/>
                  </a:lnTo>
                  <a:lnTo>
                    <a:pt x="0" y="0"/>
                  </a:lnTo>
                  <a:lnTo>
                    <a:pt x="0" y="16"/>
                  </a:lnTo>
                  <a:lnTo>
                    <a:pt x="0" y="50"/>
                  </a:lnTo>
                  <a:close/>
                </a:path>
              </a:pathLst>
            </a:custGeom>
            <a:solidFill>
              <a:srgbClr val="000000"/>
            </a:solidFill>
            <a:ln w="0">
              <a:solidFill>
                <a:srgbClr val="000000"/>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4825" name="Line 8"/>
            <p:cNvSpPr>
              <a:spLocks noChangeShapeType="1"/>
            </p:cNvSpPr>
            <p:nvPr/>
          </p:nvSpPr>
          <p:spPr bwMode="auto">
            <a:xfrm flipH="1">
              <a:off x="2887663" y="2740025"/>
              <a:ext cx="800100" cy="1587"/>
            </a:xfrm>
            <a:prstGeom prst="line">
              <a:avLst/>
            </a:prstGeom>
            <a:noFill/>
            <a:ln w="26988">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4826" name="Freeform 9"/>
            <p:cNvSpPr>
              <a:spLocks/>
            </p:cNvSpPr>
            <p:nvPr/>
          </p:nvSpPr>
          <p:spPr bwMode="auto">
            <a:xfrm>
              <a:off x="5180013" y="2714625"/>
              <a:ext cx="158750" cy="79375"/>
            </a:xfrm>
            <a:custGeom>
              <a:avLst/>
              <a:gdLst>
                <a:gd name="T0" fmla="*/ 2147483647 w 6"/>
                <a:gd name="T1" fmla="*/ 0 h 3"/>
                <a:gd name="T2" fmla="*/ 0 w 6"/>
                <a:gd name="T3" fmla="*/ 700034568 h 3"/>
                <a:gd name="T4" fmla="*/ 2147483647 w 6"/>
                <a:gd name="T5" fmla="*/ 2100130368 h 3"/>
                <a:gd name="T6" fmla="*/ 2147483647 w 6"/>
                <a:gd name="T7" fmla="*/ 700034568 h 3"/>
                <a:gd name="T8" fmla="*/ 2147483647 w 6"/>
                <a:gd name="T9" fmla="*/ 0 h 3"/>
                <a:gd name="T10" fmla="*/ 0 60000 65536"/>
                <a:gd name="T11" fmla="*/ 0 60000 65536"/>
                <a:gd name="T12" fmla="*/ 0 60000 65536"/>
                <a:gd name="T13" fmla="*/ 0 60000 65536"/>
                <a:gd name="T14" fmla="*/ 0 60000 65536"/>
                <a:gd name="T15" fmla="*/ 0 w 6"/>
                <a:gd name="T16" fmla="*/ 0 h 3"/>
                <a:gd name="T17" fmla="*/ 6 w 6"/>
                <a:gd name="T18" fmla="*/ 3 h 3"/>
              </a:gdLst>
              <a:ahLst/>
              <a:cxnLst>
                <a:cxn ang="T10">
                  <a:pos x="T0" y="T1"/>
                </a:cxn>
                <a:cxn ang="T11">
                  <a:pos x="T2" y="T3"/>
                </a:cxn>
                <a:cxn ang="T12">
                  <a:pos x="T4" y="T5"/>
                </a:cxn>
                <a:cxn ang="T13">
                  <a:pos x="T6" y="T7"/>
                </a:cxn>
                <a:cxn ang="T14">
                  <a:pos x="T8" y="T9"/>
                </a:cxn>
              </a:cxnLst>
              <a:rect l="T15" t="T16" r="T17" b="T18"/>
              <a:pathLst>
                <a:path w="6" h="3">
                  <a:moveTo>
                    <a:pt x="6" y="0"/>
                  </a:moveTo>
                  <a:lnTo>
                    <a:pt x="0" y="1"/>
                  </a:lnTo>
                  <a:lnTo>
                    <a:pt x="6" y="3"/>
                  </a:lnTo>
                  <a:lnTo>
                    <a:pt x="6" y="1"/>
                  </a:lnTo>
                  <a:lnTo>
                    <a:pt x="6" y="0"/>
                  </a:lnTo>
                </a:path>
              </a:pathLst>
            </a:custGeom>
            <a:noFill/>
            <a:ln w="26988">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4827" name="Freeform 10"/>
            <p:cNvSpPr>
              <a:spLocks/>
            </p:cNvSpPr>
            <p:nvPr/>
          </p:nvSpPr>
          <p:spPr bwMode="auto">
            <a:xfrm>
              <a:off x="5180013" y="2714625"/>
              <a:ext cx="158750" cy="79375"/>
            </a:xfrm>
            <a:custGeom>
              <a:avLst/>
              <a:gdLst>
                <a:gd name="T0" fmla="*/ 252015647 w 100"/>
                <a:gd name="T1" fmla="*/ 0 h 50"/>
                <a:gd name="T2" fmla="*/ 0 w 100"/>
                <a:gd name="T3" fmla="*/ 40322500 h 50"/>
                <a:gd name="T4" fmla="*/ 252015647 w 100"/>
                <a:gd name="T5" fmla="*/ 126007824 h 50"/>
                <a:gd name="T6" fmla="*/ 252015647 w 100"/>
                <a:gd name="T7" fmla="*/ 40322500 h 50"/>
                <a:gd name="T8" fmla="*/ 252015647 w 100"/>
                <a:gd name="T9" fmla="*/ 0 h 50"/>
                <a:gd name="T10" fmla="*/ 0 60000 65536"/>
                <a:gd name="T11" fmla="*/ 0 60000 65536"/>
                <a:gd name="T12" fmla="*/ 0 60000 65536"/>
                <a:gd name="T13" fmla="*/ 0 60000 65536"/>
                <a:gd name="T14" fmla="*/ 0 60000 65536"/>
                <a:gd name="T15" fmla="*/ 0 w 100"/>
                <a:gd name="T16" fmla="*/ 0 h 50"/>
                <a:gd name="T17" fmla="*/ 100 w 100"/>
                <a:gd name="T18" fmla="*/ 50 h 50"/>
              </a:gdLst>
              <a:ahLst/>
              <a:cxnLst>
                <a:cxn ang="T10">
                  <a:pos x="T0" y="T1"/>
                </a:cxn>
                <a:cxn ang="T11">
                  <a:pos x="T2" y="T3"/>
                </a:cxn>
                <a:cxn ang="T12">
                  <a:pos x="T4" y="T5"/>
                </a:cxn>
                <a:cxn ang="T13">
                  <a:pos x="T6" y="T7"/>
                </a:cxn>
                <a:cxn ang="T14">
                  <a:pos x="T8" y="T9"/>
                </a:cxn>
              </a:cxnLst>
              <a:rect l="T15" t="T16" r="T17" b="T18"/>
              <a:pathLst>
                <a:path w="100" h="50">
                  <a:moveTo>
                    <a:pt x="100" y="0"/>
                  </a:moveTo>
                  <a:lnTo>
                    <a:pt x="0" y="16"/>
                  </a:lnTo>
                  <a:lnTo>
                    <a:pt x="100" y="50"/>
                  </a:lnTo>
                  <a:lnTo>
                    <a:pt x="100" y="16"/>
                  </a:lnTo>
                  <a:lnTo>
                    <a:pt x="100" y="0"/>
                  </a:lnTo>
                  <a:close/>
                </a:path>
              </a:pathLst>
            </a:custGeom>
            <a:solidFill>
              <a:srgbClr val="000000"/>
            </a:solidFill>
            <a:ln w="0">
              <a:solidFill>
                <a:srgbClr val="000000"/>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4828" name="Freeform 11"/>
            <p:cNvSpPr>
              <a:spLocks/>
            </p:cNvSpPr>
            <p:nvPr/>
          </p:nvSpPr>
          <p:spPr bwMode="auto">
            <a:xfrm>
              <a:off x="6164263" y="2714625"/>
              <a:ext cx="160337" cy="79375"/>
            </a:xfrm>
            <a:custGeom>
              <a:avLst/>
              <a:gdLst>
                <a:gd name="T0" fmla="*/ 0 w 6"/>
                <a:gd name="T1" fmla="*/ 2100130368 h 3"/>
                <a:gd name="T2" fmla="*/ 2147483647 w 6"/>
                <a:gd name="T3" fmla="*/ 700034568 h 3"/>
                <a:gd name="T4" fmla="*/ 0 w 6"/>
                <a:gd name="T5" fmla="*/ 0 h 3"/>
                <a:gd name="T6" fmla="*/ 0 w 6"/>
                <a:gd name="T7" fmla="*/ 700034568 h 3"/>
                <a:gd name="T8" fmla="*/ 0 w 6"/>
                <a:gd name="T9" fmla="*/ 2100130368 h 3"/>
                <a:gd name="T10" fmla="*/ 0 60000 65536"/>
                <a:gd name="T11" fmla="*/ 0 60000 65536"/>
                <a:gd name="T12" fmla="*/ 0 60000 65536"/>
                <a:gd name="T13" fmla="*/ 0 60000 65536"/>
                <a:gd name="T14" fmla="*/ 0 60000 65536"/>
                <a:gd name="T15" fmla="*/ 0 w 6"/>
                <a:gd name="T16" fmla="*/ 0 h 3"/>
                <a:gd name="T17" fmla="*/ 6 w 6"/>
                <a:gd name="T18" fmla="*/ 3 h 3"/>
              </a:gdLst>
              <a:ahLst/>
              <a:cxnLst>
                <a:cxn ang="T10">
                  <a:pos x="T0" y="T1"/>
                </a:cxn>
                <a:cxn ang="T11">
                  <a:pos x="T2" y="T3"/>
                </a:cxn>
                <a:cxn ang="T12">
                  <a:pos x="T4" y="T5"/>
                </a:cxn>
                <a:cxn ang="T13">
                  <a:pos x="T6" y="T7"/>
                </a:cxn>
                <a:cxn ang="T14">
                  <a:pos x="T8" y="T9"/>
                </a:cxn>
              </a:cxnLst>
              <a:rect l="T15" t="T16" r="T17" b="T18"/>
              <a:pathLst>
                <a:path w="6" h="3">
                  <a:moveTo>
                    <a:pt x="0" y="3"/>
                  </a:moveTo>
                  <a:lnTo>
                    <a:pt x="6" y="1"/>
                  </a:lnTo>
                  <a:lnTo>
                    <a:pt x="0" y="0"/>
                  </a:lnTo>
                  <a:lnTo>
                    <a:pt x="0" y="1"/>
                  </a:lnTo>
                  <a:lnTo>
                    <a:pt x="0" y="3"/>
                  </a:lnTo>
                </a:path>
              </a:pathLst>
            </a:custGeom>
            <a:noFill/>
            <a:ln w="26988">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4829" name="Freeform 12"/>
            <p:cNvSpPr>
              <a:spLocks/>
            </p:cNvSpPr>
            <p:nvPr/>
          </p:nvSpPr>
          <p:spPr bwMode="auto">
            <a:xfrm>
              <a:off x="6164263" y="2714625"/>
              <a:ext cx="160337" cy="79375"/>
            </a:xfrm>
            <a:custGeom>
              <a:avLst/>
              <a:gdLst>
                <a:gd name="T0" fmla="*/ 0 w 101"/>
                <a:gd name="T1" fmla="*/ 126007824 h 50"/>
                <a:gd name="T2" fmla="*/ 254534216 w 101"/>
                <a:gd name="T3" fmla="*/ 40322500 h 50"/>
                <a:gd name="T4" fmla="*/ 0 w 101"/>
                <a:gd name="T5" fmla="*/ 0 h 50"/>
                <a:gd name="T6" fmla="*/ 0 w 101"/>
                <a:gd name="T7" fmla="*/ 40322500 h 50"/>
                <a:gd name="T8" fmla="*/ 0 w 101"/>
                <a:gd name="T9" fmla="*/ 126007824 h 50"/>
                <a:gd name="T10" fmla="*/ 0 60000 65536"/>
                <a:gd name="T11" fmla="*/ 0 60000 65536"/>
                <a:gd name="T12" fmla="*/ 0 60000 65536"/>
                <a:gd name="T13" fmla="*/ 0 60000 65536"/>
                <a:gd name="T14" fmla="*/ 0 60000 65536"/>
                <a:gd name="T15" fmla="*/ 0 w 101"/>
                <a:gd name="T16" fmla="*/ 0 h 50"/>
                <a:gd name="T17" fmla="*/ 101 w 101"/>
                <a:gd name="T18" fmla="*/ 50 h 50"/>
              </a:gdLst>
              <a:ahLst/>
              <a:cxnLst>
                <a:cxn ang="T10">
                  <a:pos x="T0" y="T1"/>
                </a:cxn>
                <a:cxn ang="T11">
                  <a:pos x="T2" y="T3"/>
                </a:cxn>
                <a:cxn ang="T12">
                  <a:pos x="T4" y="T5"/>
                </a:cxn>
                <a:cxn ang="T13">
                  <a:pos x="T6" y="T7"/>
                </a:cxn>
                <a:cxn ang="T14">
                  <a:pos x="T8" y="T9"/>
                </a:cxn>
              </a:cxnLst>
              <a:rect l="T15" t="T16" r="T17" b="T18"/>
              <a:pathLst>
                <a:path w="101" h="50">
                  <a:moveTo>
                    <a:pt x="0" y="50"/>
                  </a:moveTo>
                  <a:lnTo>
                    <a:pt x="101" y="16"/>
                  </a:lnTo>
                  <a:lnTo>
                    <a:pt x="0" y="0"/>
                  </a:lnTo>
                  <a:lnTo>
                    <a:pt x="0" y="16"/>
                  </a:lnTo>
                  <a:lnTo>
                    <a:pt x="0" y="50"/>
                  </a:lnTo>
                  <a:close/>
                </a:path>
              </a:pathLst>
            </a:custGeom>
            <a:solidFill>
              <a:srgbClr val="000000"/>
            </a:solidFill>
            <a:ln w="0">
              <a:solidFill>
                <a:srgbClr val="000000"/>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4830" name="Line 13"/>
            <p:cNvSpPr>
              <a:spLocks noChangeShapeType="1"/>
            </p:cNvSpPr>
            <p:nvPr/>
          </p:nvSpPr>
          <p:spPr bwMode="auto">
            <a:xfrm flipH="1">
              <a:off x="5338763" y="2740025"/>
              <a:ext cx="800100" cy="1587"/>
            </a:xfrm>
            <a:prstGeom prst="line">
              <a:avLst/>
            </a:prstGeom>
            <a:noFill/>
            <a:ln w="26988">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4831" name="Rectangle 14"/>
            <p:cNvSpPr>
              <a:spLocks noChangeArrowheads="1"/>
            </p:cNvSpPr>
            <p:nvPr/>
          </p:nvSpPr>
          <p:spPr bwMode="auto">
            <a:xfrm>
              <a:off x="4219575" y="2581275"/>
              <a:ext cx="600075" cy="2889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900">
                  <a:solidFill>
                    <a:srgbClr val="000000"/>
                  </a:solidFill>
                  <a:latin typeface="Nimbus Roman No9 L"/>
                </a:rPr>
                <a:t>Cache</a:t>
              </a:r>
              <a:endParaRPr lang="en-CA" altLang="en-US" sz="2400">
                <a:latin typeface="Corbel" panose="020B0503020204020204" pitchFamily="34" charset="0"/>
              </a:endParaRPr>
            </a:p>
          </p:txBody>
        </p:sp>
        <p:sp>
          <p:nvSpPr>
            <p:cNvPr id="34832" name="Rectangle 15"/>
            <p:cNvSpPr>
              <a:spLocks noChangeArrowheads="1"/>
            </p:cNvSpPr>
            <p:nvPr/>
          </p:nvSpPr>
          <p:spPr bwMode="auto">
            <a:xfrm>
              <a:off x="1263650" y="1622425"/>
              <a:ext cx="1411288" cy="2263775"/>
            </a:xfrm>
            <a:prstGeom prst="rect">
              <a:avLst/>
            </a:prstGeom>
            <a:noFill/>
            <a:ln w="26988">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Corbel" panose="020B0503020204020204" pitchFamily="34" charset="0"/>
              </a:endParaRPr>
            </a:p>
          </p:txBody>
        </p:sp>
        <p:sp>
          <p:nvSpPr>
            <p:cNvPr id="34833" name="Rectangle 16"/>
            <p:cNvSpPr>
              <a:spLocks noChangeArrowheads="1"/>
            </p:cNvSpPr>
            <p:nvPr/>
          </p:nvSpPr>
          <p:spPr bwMode="auto">
            <a:xfrm>
              <a:off x="6804025" y="2420937"/>
              <a:ext cx="508000" cy="2889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900">
                  <a:solidFill>
                    <a:srgbClr val="000000"/>
                  </a:solidFill>
                  <a:latin typeface="Nimbus Roman No9 L"/>
                </a:rPr>
                <a:t>Main</a:t>
              </a:r>
              <a:endParaRPr lang="en-CA" altLang="en-US" sz="2400">
                <a:latin typeface="Corbel" panose="020B0503020204020204" pitchFamily="34" charset="0"/>
              </a:endParaRPr>
            </a:p>
          </p:txBody>
        </p:sp>
        <p:sp>
          <p:nvSpPr>
            <p:cNvPr id="34834" name="Rectangle 17"/>
            <p:cNvSpPr>
              <a:spLocks noChangeArrowheads="1"/>
            </p:cNvSpPr>
            <p:nvPr/>
          </p:nvSpPr>
          <p:spPr bwMode="auto">
            <a:xfrm>
              <a:off x="6670675" y="2714625"/>
              <a:ext cx="803275" cy="2889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900">
                  <a:solidFill>
                    <a:srgbClr val="000000"/>
                  </a:solidFill>
                  <a:latin typeface="Nimbus Roman No9 L"/>
                </a:rPr>
                <a:t>memory</a:t>
              </a:r>
              <a:endParaRPr lang="en-CA" altLang="en-US" sz="2400">
                <a:latin typeface="Corbel" panose="020B0503020204020204" pitchFamily="34" charset="0"/>
              </a:endParaRPr>
            </a:p>
          </p:txBody>
        </p:sp>
        <p:sp>
          <p:nvSpPr>
            <p:cNvPr id="34835" name="Rectangle 18"/>
            <p:cNvSpPr>
              <a:spLocks noChangeArrowheads="1"/>
            </p:cNvSpPr>
            <p:nvPr/>
          </p:nvSpPr>
          <p:spPr bwMode="auto">
            <a:xfrm>
              <a:off x="1350451" y="2581275"/>
              <a:ext cx="938212" cy="2889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900">
                  <a:solidFill>
                    <a:srgbClr val="000000"/>
                  </a:solidFill>
                  <a:latin typeface="Nimbus Roman No9 L"/>
                </a:rPr>
                <a:t>Processor</a:t>
              </a:r>
              <a:endParaRPr lang="en-CA" altLang="en-US" sz="2400">
                <a:latin typeface="Corbel" panose="020B0503020204020204" pitchFamily="34" charset="0"/>
              </a:endParaRPr>
            </a:p>
          </p:txBody>
        </p:sp>
        <p:sp>
          <p:nvSpPr>
            <p:cNvPr id="34836" name="Rectangle 19"/>
            <p:cNvSpPr>
              <a:spLocks noChangeArrowheads="1"/>
            </p:cNvSpPr>
            <p:nvPr/>
          </p:nvSpPr>
          <p:spPr bwMode="auto">
            <a:xfrm>
              <a:off x="3900488" y="2128837"/>
              <a:ext cx="1225550" cy="1223963"/>
            </a:xfrm>
            <a:prstGeom prst="rect">
              <a:avLst/>
            </a:prstGeom>
            <a:noFill/>
            <a:ln w="26988">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Corbel" panose="020B0503020204020204" pitchFamily="34" charset="0"/>
              </a:endParaRPr>
            </a:p>
          </p:txBody>
        </p:sp>
        <p:sp>
          <p:nvSpPr>
            <p:cNvPr id="34837" name="Rectangle 20"/>
            <p:cNvSpPr>
              <a:spLocks noChangeArrowheads="1"/>
            </p:cNvSpPr>
            <p:nvPr/>
          </p:nvSpPr>
          <p:spPr bwMode="auto">
            <a:xfrm>
              <a:off x="6351588" y="1622425"/>
              <a:ext cx="1411287" cy="2263775"/>
            </a:xfrm>
            <a:prstGeom prst="rect">
              <a:avLst/>
            </a:prstGeom>
            <a:noFill/>
            <a:ln w="26988">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Corbel" panose="020B0503020204020204" pitchFamily="34" charset="0"/>
              </a:endParaRPr>
            </a:p>
          </p:txBody>
        </p:sp>
      </p:grpSp>
      <p:pic>
        <p:nvPicPr>
          <p:cNvPr id="4" name="Picture 3">
            <a:extLst>
              <a:ext uri="{FF2B5EF4-FFF2-40B4-BE49-F238E27FC236}">
                <a16:creationId xmlns:a16="http://schemas.microsoft.com/office/drawing/2014/main" xmlns="" id="{5E8EB1E5-C33B-4E4A-BDA7-613825CE7011}"/>
              </a:ext>
            </a:extLst>
          </p:cNvPr>
          <p:cNvPicPr>
            <a:picLocks noChangeAspect="1" noChangeArrowheads="1"/>
          </p:cNvPicPr>
          <p:nvPr/>
        </p:nvPicPr>
        <p:blipFill>
          <a:blip r:embed="rId2" cstate="print"/>
          <a:srcRect/>
          <a:stretch>
            <a:fillRect/>
          </a:stretch>
        </p:blipFill>
        <p:spPr bwMode="auto">
          <a:xfrm>
            <a:off x="7315200" y="0"/>
            <a:ext cx="1333500" cy="12477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04800"/>
            <a:ext cx="6347713" cy="1320800"/>
          </a:xfrm>
        </p:spPr>
        <p:txBody>
          <a:bodyPr/>
          <a:lstStyle/>
          <a:p>
            <a:pPr eaLnBrk="1" fontAlgn="auto" hangingPunct="1">
              <a:spcAft>
                <a:spcPts val="0"/>
              </a:spcAft>
              <a:defRPr/>
            </a:pPr>
            <a:r>
              <a:rPr lang="en-US" dirty="0">
                <a:solidFill>
                  <a:schemeClr val="accent1">
                    <a:satMod val="150000"/>
                  </a:schemeClr>
                </a:solidFill>
              </a:rPr>
              <a:t>Cache </a:t>
            </a:r>
            <a:r>
              <a:rPr lang="en-US" dirty="0" smtClean="0">
                <a:solidFill>
                  <a:schemeClr val="accent1">
                    <a:satMod val="150000"/>
                  </a:schemeClr>
                </a:solidFill>
              </a:rPr>
              <a:t>Hit</a:t>
            </a:r>
            <a:endParaRPr lang="en-US" dirty="0">
              <a:solidFill>
                <a:schemeClr val="accent1">
                  <a:satMod val="150000"/>
                </a:schemeClr>
              </a:solidFill>
            </a:endParaRPr>
          </a:p>
        </p:txBody>
      </p:sp>
      <p:sp>
        <p:nvSpPr>
          <p:cNvPr id="3" name="Content Placeholder 2"/>
          <p:cNvSpPr>
            <a:spLocks noGrp="1"/>
          </p:cNvSpPr>
          <p:nvPr>
            <p:ph idx="1"/>
          </p:nvPr>
        </p:nvSpPr>
        <p:spPr>
          <a:xfrm>
            <a:off x="381000" y="1143000"/>
            <a:ext cx="8016241" cy="4859866"/>
          </a:xfrm>
        </p:spPr>
        <p:txBody>
          <a:bodyPr rtlCol="0">
            <a:normAutofit/>
          </a:bodyPr>
          <a:lstStyle/>
          <a:p>
            <a:pPr marL="438912" indent="-320040" eaLnBrk="1" fontAlgn="auto" hangingPunct="1">
              <a:spcBef>
                <a:spcPts val="0"/>
              </a:spcBef>
              <a:spcAft>
                <a:spcPts val="0"/>
              </a:spcAft>
              <a:buFontTx/>
              <a:buChar char="•"/>
              <a:defRPr/>
            </a:pPr>
            <a:r>
              <a:rPr lang="en-US" i="1" dirty="0">
                <a:solidFill>
                  <a:schemeClr val="tx1"/>
                </a:solidFill>
              </a:rPr>
              <a:t>Existence of a cache is transparent to the processor. The processor issues Read and  Write requests in the same manner. </a:t>
            </a:r>
          </a:p>
          <a:p>
            <a:pPr marL="438912" indent="-320040" eaLnBrk="1" fontAlgn="auto" hangingPunct="1">
              <a:spcBef>
                <a:spcPts val="0"/>
              </a:spcBef>
              <a:spcAft>
                <a:spcPts val="0"/>
              </a:spcAft>
              <a:buFont typeface="Wingdings 2"/>
              <a:buChar char=""/>
              <a:defRPr/>
            </a:pPr>
            <a:endParaRPr lang="en-US" i="1" dirty="0">
              <a:solidFill>
                <a:schemeClr val="tx1"/>
              </a:solidFill>
            </a:endParaRPr>
          </a:p>
          <a:p>
            <a:pPr marL="438912" indent="-320040" eaLnBrk="1" fontAlgn="auto" hangingPunct="1">
              <a:spcBef>
                <a:spcPts val="0"/>
              </a:spcBef>
              <a:spcAft>
                <a:spcPts val="0"/>
              </a:spcAft>
              <a:buFontTx/>
              <a:buChar char="•"/>
              <a:defRPr/>
            </a:pPr>
            <a:r>
              <a:rPr lang="en-US" i="1" dirty="0">
                <a:solidFill>
                  <a:schemeClr val="tx1"/>
                </a:solidFill>
              </a:rPr>
              <a:t>If the data is in the cache it is called a </a:t>
            </a:r>
            <a:r>
              <a:rPr lang="en-US" i="1" u="sng" dirty="0">
                <a:solidFill>
                  <a:schemeClr val="accent2"/>
                </a:solidFill>
              </a:rPr>
              <a:t>Read or Write hit</a:t>
            </a:r>
            <a:r>
              <a:rPr lang="en-US" i="1" dirty="0">
                <a:solidFill>
                  <a:schemeClr val="accent2"/>
                </a:solidFill>
              </a:rPr>
              <a:t>.</a:t>
            </a:r>
          </a:p>
          <a:p>
            <a:pPr marL="438912" indent="-320040" eaLnBrk="1" fontAlgn="auto" hangingPunct="1">
              <a:spcBef>
                <a:spcPts val="0"/>
              </a:spcBef>
              <a:spcAft>
                <a:spcPts val="0"/>
              </a:spcAft>
              <a:buFont typeface="Wingdings 2"/>
              <a:buChar char=""/>
              <a:defRPr/>
            </a:pPr>
            <a:endParaRPr lang="en-US" i="1" dirty="0">
              <a:solidFill>
                <a:schemeClr val="accent2"/>
              </a:solidFill>
            </a:endParaRPr>
          </a:p>
          <a:p>
            <a:pPr marL="438912" indent="-320040" eaLnBrk="1" fontAlgn="auto" hangingPunct="1">
              <a:spcBef>
                <a:spcPts val="0"/>
              </a:spcBef>
              <a:spcAft>
                <a:spcPts val="0"/>
              </a:spcAft>
              <a:buFontTx/>
              <a:buChar char="•"/>
              <a:defRPr/>
            </a:pPr>
            <a:r>
              <a:rPr lang="en-US" i="1" dirty="0">
                <a:solidFill>
                  <a:schemeClr val="accent2"/>
                </a:solidFill>
              </a:rPr>
              <a:t>Read hit:</a:t>
            </a:r>
          </a:p>
          <a:p>
            <a:pPr marL="731520" lvl="1" indent="-274320" eaLnBrk="1" fontAlgn="auto" hangingPunct="1">
              <a:spcAft>
                <a:spcPts val="0"/>
              </a:spcAft>
              <a:buFont typeface="Wingdings"/>
              <a:buChar char=""/>
              <a:defRPr/>
            </a:pPr>
            <a:r>
              <a:rPr lang="en-US" i="1" dirty="0">
                <a:solidFill>
                  <a:schemeClr val="accent2"/>
                </a:solidFill>
              </a:rPr>
              <a:t> </a:t>
            </a:r>
            <a:r>
              <a:rPr lang="en-US" i="1" dirty="0">
                <a:solidFill>
                  <a:schemeClr val="tx1"/>
                </a:solidFill>
              </a:rPr>
              <a:t>The data is obtained from the cache.</a:t>
            </a:r>
          </a:p>
          <a:p>
            <a:pPr marL="438912" indent="-320040" eaLnBrk="1" fontAlgn="auto" hangingPunct="1">
              <a:spcBef>
                <a:spcPts val="0"/>
              </a:spcBef>
              <a:spcAft>
                <a:spcPts val="0"/>
              </a:spcAft>
              <a:buFont typeface="Wingdings 2"/>
              <a:buChar char=""/>
              <a:defRPr/>
            </a:pPr>
            <a:endParaRPr lang="en-US" i="1" dirty="0">
              <a:solidFill>
                <a:schemeClr val="accent2"/>
              </a:solidFill>
            </a:endParaRPr>
          </a:p>
          <a:p>
            <a:pPr marL="438912" indent="-320040" eaLnBrk="1" fontAlgn="auto" hangingPunct="1">
              <a:spcBef>
                <a:spcPts val="0"/>
              </a:spcBef>
              <a:spcAft>
                <a:spcPts val="0"/>
              </a:spcAft>
              <a:buFontTx/>
              <a:buChar char="•"/>
              <a:defRPr/>
            </a:pPr>
            <a:r>
              <a:rPr lang="en-US" i="1" dirty="0">
                <a:solidFill>
                  <a:schemeClr val="accent2"/>
                </a:solidFill>
              </a:rPr>
              <a:t>Write hit:</a:t>
            </a:r>
          </a:p>
          <a:p>
            <a:pPr marL="731520" lvl="1" indent="-274320" eaLnBrk="1" fontAlgn="auto" hangingPunct="1">
              <a:spcAft>
                <a:spcPts val="0"/>
              </a:spcAft>
              <a:buFont typeface="Wingdings"/>
              <a:buChar char=""/>
              <a:defRPr/>
            </a:pPr>
            <a:r>
              <a:rPr lang="en-US" i="1" dirty="0">
                <a:solidFill>
                  <a:schemeClr val="tx1"/>
                </a:solidFill>
              </a:rPr>
              <a:t>Cache has a replica of the contents of the main memory</a:t>
            </a:r>
            <a:r>
              <a:rPr lang="en-US" i="1" dirty="0">
                <a:solidFill>
                  <a:schemeClr val="accent2"/>
                </a:solidFill>
              </a:rPr>
              <a:t>.</a:t>
            </a:r>
          </a:p>
          <a:p>
            <a:pPr marL="731520" lvl="1" indent="-274320" eaLnBrk="1" fontAlgn="auto" hangingPunct="1">
              <a:spcAft>
                <a:spcPts val="0"/>
              </a:spcAft>
              <a:buFont typeface="Wingdings"/>
              <a:buChar char=""/>
              <a:defRPr/>
            </a:pPr>
            <a:r>
              <a:rPr lang="en-US" i="1" dirty="0">
                <a:solidFill>
                  <a:schemeClr val="tx1"/>
                </a:solidFill>
              </a:rPr>
              <a:t>Contents of the cache and the main memory may be updated simultaneously.       This is the </a:t>
            </a:r>
            <a:r>
              <a:rPr lang="en-US" i="1" u="sng" dirty="0">
                <a:solidFill>
                  <a:schemeClr val="accent2"/>
                </a:solidFill>
              </a:rPr>
              <a:t>write-through</a:t>
            </a:r>
            <a:r>
              <a:rPr lang="en-US" i="1" dirty="0">
                <a:solidFill>
                  <a:schemeClr val="accent2"/>
                </a:solidFill>
              </a:rPr>
              <a:t> protocol. </a:t>
            </a:r>
          </a:p>
          <a:p>
            <a:pPr marL="731520" lvl="1" indent="-274320" eaLnBrk="1" fontAlgn="auto" hangingPunct="1">
              <a:spcAft>
                <a:spcPts val="0"/>
              </a:spcAft>
              <a:buFont typeface="Wingdings"/>
              <a:buChar char=""/>
              <a:defRPr/>
            </a:pPr>
            <a:r>
              <a:rPr lang="en-US" i="1" dirty="0">
                <a:solidFill>
                  <a:schemeClr val="tx1"/>
                </a:solidFill>
              </a:rPr>
              <a:t>Update the contents of the cache, and mark it as updated by setting a bit known as the </a:t>
            </a:r>
            <a:r>
              <a:rPr lang="en-US" i="1" u="sng" dirty="0">
                <a:solidFill>
                  <a:schemeClr val="accent2"/>
                </a:solidFill>
              </a:rPr>
              <a:t>dirty bit or modified</a:t>
            </a:r>
            <a:r>
              <a:rPr lang="en-US" i="1" dirty="0">
                <a:solidFill>
                  <a:schemeClr val="accent2"/>
                </a:solidFill>
              </a:rPr>
              <a:t> bit. </a:t>
            </a:r>
            <a:r>
              <a:rPr lang="en-US" i="1" dirty="0">
                <a:solidFill>
                  <a:schemeClr val="tx1"/>
                </a:solidFill>
              </a:rPr>
              <a:t>The contents of the main memory are updated when this block is replaced. </a:t>
            </a:r>
            <a:r>
              <a:rPr lang="en-US" i="1" dirty="0">
                <a:solidFill>
                  <a:schemeClr val="accent2"/>
                </a:solidFill>
              </a:rPr>
              <a:t>This is </a:t>
            </a:r>
            <a:r>
              <a:rPr lang="en-US" i="1" u="sng" dirty="0">
                <a:solidFill>
                  <a:schemeClr val="accent2"/>
                </a:solidFill>
              </a:rPr>
              <a:t>write-back or copy-back</a:t>
            </a:r>
            <a:r>
              <a:rPr lang="en-US" i="1" dirty="0">
                <a:solidFill>
                  <a:schemeClr val="accent2"/>
                </a:solidFill>
              </a:rPr>
              <a:t> protocol. </a:t>
            </a:r>
          </a:p>
        </p:txBody>
      </p:sp>
      <p:pic>
        <p:nvPicPr>
          <p:cNvPr id="5" name="Picture 4">
            <a:extLst>
              <a:ext uri="{FF2B5EF4-FFF2-40B4-BE49-F238E27FC236}">
                <a16:creationId xmlns:a16="http://schemas.microsoft.com/office/drawing/2014/main" xmlns="" id="{7D6D09A7-6C9D-4E9A-A620-D43F4451C9BC}"/>
              </a:ext>
            </a:extLst>
          </p:cNvPr>
          <p:cNvPicPr>
            <a:picLocks noChangeAspect="1" noChangeArrowheads="1"/>
          </p:cNvPicPr>
          <p:nvPr/>
        </p:nvPicPr>
        <p:blipFill>
          <a:blip r:embed="rId2" cstate="print"/>
          <a:srcRect/>
          <a:stretch>
            <a:fillRect/>
          </a:stretch>
        </p:blipFill>
        <p:spPr bwMode="auto">
          <a:xfrm>
            <a:off x="7315200" y="0"/>
            <a:ext cx="1333500" cy="12477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07011F4-0A34-44E7-BC30-8CA7CCC79A9A}"/>
              </a:ext>
            </a:extLst>
          </p:cNvPr>
          <p:cNvSpPr>
            <a:spLocks noGrp="1"/>
          </p:cNvSpPr>
          <p:nvPr>
            <p:ph type="title"/>
          </p:nvPr>
        </p:nvSpPr>
        <p:spPr>
          <a:xfrm>
            <a:off x="822960" y="286605"/>
            <a:ext cx="7543800" cy="702302"/>
          </a:xfrm>
        </p:spPr>
        <p:txBody>
          <a:bodyPr>
            <a:normAutofit fontScale="90000"/>
          </a:bodyPr>
          <a:lstStyle/>
          <a:p>
            <a:r>
              <a:rPr lang="en-US" altLang="en-US" sz="4800" dirty="0">
                <a:solidFill>
                  <a:srgbClr val="FFC000"/>
                </a:solidFill>
              </a:rPr>
              <a:t>Table of Contents</a:t>
            </a:r>
            <a:endParaRPr lang="en-IN" dirty="0">
              <a:solidFill>
                <a:srgbClr val="FFC000"/>
              </a:solidFill>
            </a:endParaRPr>
          </a:p>
        </p:txBody>
      </p:sp>
      <p:sp>
        <p:nvSpPr>
          <p:cNvPr id="3" name="Content Placeholder 2">
            <a:extLst>
              <a:ext uri="{FF2B5EF4-FFF2-40B4-BE49-F238E27FC236}">
                <a16:creationId xmlns:a16="http://schemas.microsoft.com/office/drawing/2014/main" xmlns="" id="{2581B946-A497-4E1A-8C33-1E74799B64A4}"/>
              </a:ext>
            </a:extLst>
          </p:cNvPr>
          <p:cNvSpPr>
            <a:spLocks noGrp="1"/>
          </p:cNvSpPr>
          <p:nvPr>
            <p:ph idx="1"/>
          </p:nvPr>
        </p:nvSpPr>
        <p:spPr>
          <a:xfrm>
            <a:off x="777240" y="1066800"/>
            <a:ext cx="7863841" cy="5582488"/>
          </a:xfrm>
        </p:spPr>
        <p:txBody>
          <a:bodyPr>
            <a:normAutofit/>
          </a:bodyPr>
          <a:lstStyle/>
          <a:p>
            <a:pPr marL="361950" indent="-179388">
              <a:lnSpc>
                <a:spcPct val="120000"/>
              </a:lnSpc>
              <a:spcBef>
                <a:spcPts val="0"/>
              </a:spcBef>
              <a:spcAft>
                <a:spcPts val="0"/>
              </a:spcAft>
              <a:buFont typeface="Arial" panose="020B0604020202020204" pitchFamily="34" charset="0"/>
              <a:buChar char="•"/>
            </a:pPr>
            <a:r>
              <a:rPr lang="en-IN" dirty="0"/>
              <a:t>Memory Systems – Basic Concepts</a:t>
            </a:r>
          </a:p>
          <a:p>
            <a:pPr marL="361950" indent="-179388">
              <a:lnSpc>
                <a:spcPct val="120000"/>
              </a:lnSpc>
              <a:spcBef>
                <a:spcPts val="0"/>
              </a:spcBef>
              <a:spcAft>
                <a:spcPts val="0"/>
              </a:spcAft>
              <a:buFont typeface="Arial" panose="020B0604020202020204" pitchFamily="34" charset="0"/>
              <a:buChar char="•"/>
            </a:pPr>
            <a:r>
              <a:rPr lang="en-IN" dirty="0"/>
              <a:t>Memory Hierarchy</a:t>
            </a:r>
          </a:p>
          <a:p>
            <a:pPr marL="361950" indent="-179388">
              <a:lnSpc>
                <a:spcPct val="120000"/>
              </a:lnSpc>
              <a:spcBef>
                <a:spcPts val="0"/>
              </a:spcBef>
              <a:spcAft>
                <a:spcPts val="0"/>
              </a:spcAft>
              <a:buFont typeface="Arial" panose="020B0604020202020204" pitchFamily="34" charset="0"/>
              <a:buChar char="•"/>
            </a:pPr>
            <a:r>
              <a:rPr lang="en-IN" dirty="0"/>
              <a:t>Memory technologies</a:t>
            </a:r>
          </a:p>
          <a:p>
            <a:pPr marL="361950" indent="-179388">
              <a:lnSpc>
                <a:spcPct val="120000"/>
              </a:lnSpc>
              <a:spcBef>
                <a:spcPts val="0"/>
              </a:spcBef>
              <a:spcAft>
                <a:spcPts val="0"/>
              </a:spcAft>
              <a:buFont typeface="Arial" panose="020B0604020202020204" pitchFamily="34" charset="0"/>
              <a:buChar char="•"/>
            </a:pPr>
            <a:r>
              <a:rPr lang="en-IN" dirty="0"/>
              <a:t>RAM, Semi Conductors RAM</a:t>
            </a:r>
          </a:p>
          <a:p>
            <a:pPr marL="361950" indent="-179388">
              <a:lnSpc>
                <a:spcPct val="120000"/>
              </a:lnSpc>
              <a:spcBef>
                <a:spcPts val="0"/>
              </a:spcBef>
              <a:spcAft>
                <a:spcPts val="0"/>
              </a:spcAft>
              <a:buFont typeface="Arial" panose="020B0604020202020204" pitchFamily="34" charset="0"/>
              <a:buChar char="•"/>
            </a:pPr>
            <a:r>
              <a:rPr lang="en-IN" dirty="0"/>
              <a:t>ROM Types</a:t>
            </a:r>
          </a:p>
          <a:p>
            <a:pPr marL="361950" indent="-179388">
              <a:lnSpc>
                <a:spcPct val="120000"/>
              </a:lnSpc>
              <a:spcBef>
                <a:spcPts val="0"/>
              </a:spcBef>
              <a:spcAft>
                <a:spcPts val="0"/>
              </a:spcAft>
              <a:buFont typeface="Arial" panose="020B0604020202020204" pitchFamily="34" charset="0"/>
              <a:buChar char="•"/>
            </a:pPr>
            <a:r>
              <a:rPr lang="en-IN" dirty="0"/>
              <a:t>Speed, Size and Cost</a:t>
            </a:r>
          </a:p>
          <a:p>
            <a:pPr marL="361950" indent="-179388">
              <a:lnSpc>
                <a:spcPct val="120000"/>
              </a:lnSpc>
              <a:spcBef>
                <a:spcPts val="0"/>
              </a:spcBef>
              <a:spcAft>
                <a:spcPts val="0"/>
              </a:spcAft>
              <a:buFont typeface="Arial" panose="020B0604020202020204" pitchFamily="34" charset="0"/>
              <a:buChar char="•"/>
            </a:pPr>
            <a:r>
              <a:rPr lang="en-IN" dirty="0"/>
              <a:t>Cache Memory</a:t>
            </a:r>
          </a:p>
          <a:p>
            <a:pPr marL="361950" indent="-179388">
              <a:lnSpc>
                <a:spcPct val="120000"/>
              </a:lnSpc>
              <a:spcBef>
                <a:spcPts val="0"/>
              </a:spcBef>
              <a:spcAft>
                <a:spcPts val="0"/>
              </a:spcAft>
              <a:buFont typeface="Arial" panose="020B0604020202020204" pitchFamily="34" charset="0"/>
              <a:buChar char="•"/>
            </a:pPr>
            <a:r>
              <a:rPr lang="en-IN" dirty="0"/>
              <a:t>Mapping Functions</a:t>
            </a:r>
          </a:p>
          <a:p>
            <a:pPr marL="361950" indent="-179388">
              <a:lnSpc>
                <a:spcPct val="120000"/>
              </a:lnSpc>
              <a:spcBef>
                <a:spcPts val="0"/>
              </a:spcBef>
              <a:spcAft>
                <a:spcPts val="0"/>
              </a:spcAft>
              <a:buFont typeface="Arial" panose="020B0604020202020204" pitchFamily="34" charset="0"/>
              <a:buChar char="•"/>
            </a:pPr>
            <a:r>
              <a:rPr lang="en-IN" dirty="0"/>
              <a:t>Replacement Algorithms </a:t>
            </a:r>
          </a:p>
          <a:p>
            <a:pPr marL="361950" indent="-179388">
              <a:lnSpc>
                <a:spcPct val="120000"/>
              </a:lnSpc>
              <a:spcBef>
                <a:spcPts val="0"/>
              </a:spcBef>
              <a:spcAft>
                <a:spcPts val="0"/>
              </a:spcAft>
              <a:buFont typeface="Arial" panose="020B0604020202020204" pitchFamily="34" charset="0"/>
              <a:buChar char="•"/>
            </a:pPr>
            <a:r>
              <a:rPr lang="en-IN" dirty="0"/>
              <a:t>Virtual Memory</a:t>
            </a:r>
          </a:p>
          <a:p>
            <a:pPr marL="361950" indent="-179388">
              <a:lnSpc>
                <a:spcPct val="120000"/>
              </a:lnSpc>
              <a:spcBef>
                <a:spcPts val="0"/>
              </a:spcBef>
              <a:spcAft>
                <a:spcPts val="0"/>
              </a:spcAft>
              <a:buFont typeface="Arial" panose="020B0604020202020204" pitchFamily="34" charset="0"/>
              <a:buChar char="•"/>
            </a:pPr>
            <a:r>
              <a:rPr lang="en-IN" dirty="0"/>
              <a:t>Performance Considerations of various memories</a:t>
            </a:r>
          </a:p>
          <a:p>
            <a:pPr marL="361950" indent="-179388">
              <a:lnSpc>
                <a:spcPct val="120000"/>
              </a:lnSpc>
              <a:spcBef>
                <a:spcPts val="0"/>
              </a:spcBef>
              <a:spcAft>
                <a:spcPts val="0"/>
              </a:spcAft>
              <a:buFont typeface="Arial" panose="020B0604020202020204" pitchFamily="34" charset="0"/>
              <a:buChar char="•"/>
            </a:pPr>
            <a:r>
              <a:rPr lang="en-IN" dirty="0"/>
              <a:t>Input and Output Organization</a:t>
            </a:r>
          </a:p>
          <a:p>
            <a:pPr marL="361950" indent="-179388">
              <a:lnSpc>
                <a:spcPct val="120000"/>
              </a:lnSpc>
              <a:spcBef>
                <a:spcPts val="0"/>
              </a:spcBef>
              <a:spcAft>
                <a:spcPts val="0"/>
              </a:spcAft>
              <a:buFont typeface="Arial" panose="020B0604020202020204" pitchFamily="34" charset="0"/>
              <a:buChar char="•"/>
            </a:pPr>
            <a:r>
              <a:rPr lang="en-IN" dirty="0"/>
              <a:t>Need of Input and Output Devices</a:t>
            </a:r>
          </a:p>
          <a:p>
            <a:pPr marL="361950" indent="-179388">
              <a:lnSpc>
                <a:spcPct val="120000"/>
              </a:lnSpc>
              <a:spcBef>
                <a:spcPts val="0"/>
              </a:spcBef>
              <a:spcAft>
                <a:spcPts val="0"/>
              </a:spcAft>
              <a:buFont typeface="Arial" panose="020B0604020202020204" pitchFamily="34" charset="0"/>
              <a:buChar char="•"/>
            </a:pPr>
            <a:r>
              <a:rPr lang="en-IN" dirty="0"/>
              <a:t>Memory and Program Mapped IO</a:t>
            </a:r>
          </a:p>
          <a:p>
            <a:pPr marL="361950" indent="-179388">
              <a:lnSpc>
                <a:spcPct val="120000"/>
              </a:lnSpc>
              <a:spcBef>
                <a:spcPts val="0"/>
              </a:spcBef>
              <a:spcAft>
                <a:spcPts val="0"/>
              </a:spcAft>
              <a:buFont typeface="Arial" panose="020B0604020202020204" pitchFamily="34" charset="0"/>
              <a:buChar char="•"/>
            </a:pPr>
            <a:r>
              <a:rPr lang="en-IN" dirty="0"/>
              <a:t>Interrupts – Hardware, Enabling and Disabling Interrupts</a:t>
            </a:r>
          </a:p>
          <a:p>
            <a:pPr marL="361950" indent="-179388">
              <a:lnSpc>
                <a:spcPct val="120000"/>
              </a:lnSpc>
              <a:spcBef>
                <a:spcPts val="0"/>
              </a:spcBef>
              <a:spcAft>
                <a:spcPts val="0"/>
              </a:spcAft>
              <a:buFont typeface="Arial" panose="020B0604020202020204" pitchFamily="34" charset="0"/>
              <a:buChar char="•"/>
            </a:pPr>
            <a:r>
              <a:rPr lang="en-IN" dirty="0"/>
              <a:t>Handling Multiple Devices</a:t>
            </a:r>
          </a:p>
          <a:p>
            <a:pPr marL="0" indent="0">
              <a:buNone/>
            </a:pPr>
            <a:endParaRPr lang="en-IN" dirty="0"/>
          </a:p>
        </p:txBody>
      </p:sp>
      <p:pic>
        <p:nvPicPr>
          <p:cNvPr id="7" name="Picture 6">
            <a:extLst>
              <a:ext uri="{FF2B5EF4-FFF2-40B4-BE49-F238E27FC236}">
                <a16:creationId xmlns:a16="http://schemas.microsoft.com/office/drawing/2014/main" xmlns="" id="{7CF7033C-946C-4C1E-AA31-9F297DF3BF8E}"/>
              </a:ext>
            </a:extLst>
          </p:cNvPr>
          <p:cNvPicPr>
            <a:picLocks noChangeAspect="1" noChangeArrowheads="1"/>
          </p:cNvPicPr>
          <p:nvPr/>
        </p:nvPicPr>
        <p:blipFill>
          <a:blip r:embed="rId2" cstate="print"/>
          <a:srcRect/>
          <a:stretch>
            <a:fillRect/>
          </a:stretch>
        </p:blipFill>
        <p:spPr bwMode="auto">
          <a:xfrm>
            <a:off x="7543800" y="266966"/>
            <a:ext cx="1333500" cy="1247775"/>
          </a:xfrm>
          <a:prstGeom prst="rect">
            <a:avLst/>
          </a:prstGeom>
          <a:noFill/>
          <a:ln w="9525">
            <a:noFill/>
            <a:miter lim="800000"/>
            <a:headEnd/>
            <a:tailEnd/>
          </a:ln>
          <a:effectLst/>
        </p:spPr>
      </p:pic>
    </p:spTree>
    <p:extLst>
      <p:ext uri="{BB962C8B-B14F-4D97-AF65-F5344CB8AC3E}">
        <p14:creationId xmlns:p14="http://schemas.microsoft.com/office/powerpoint/2010/main" xmlns="" val="10411104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304800"/>
            <a:ext cx="6347713" cy="762000"/>
          </a:xfrm>
        </p:spPr>
        <p:txBody>
          <a:bodyPr/>
          <a:lstStyle/>
          <a:p>
            <a:pPr eaLnBrk="1" fontAlgn="auto" hangingPunct="1">
              <a:spcAft>
                <a:spcPts val="0"/>
              </a:spcAft>
              <a:defRPr/>
            </a:pPr>
            <a:r>
              <a:rPr lang="en-US" dirty="0">
                <a:solidFill>
                  <a:schemeClr val="accent1">
                    <a:satMod val="150000"/>
                  </a:schemeClr>
                </a:solidFill>
              </a:rPr>
              <a:t>Cache </a:t>
            </a:r>
            <a:r>
              <a:rPr lang="en-US" dirty="0" smtClean="0">
                <a:solidFill>
                  <a:schemeClr val="accent1">
                    <a:satMod val="150000"/>
                  </a:schemeClr>
                </a:solidFill>
              </a:rPr>
              <a:t>Miss</a:t>
            </a:r>
            <a:endParaRPr lang="en-US" dirty="0">
              <a:solidFill>
                <a:schemeClr val="accent1">
                  <a:satMod val="150000"/>
                </a:schemeClr>
              </a:solidFill>
            </a:endParaRPr>
          </a:p>
        </p:txBody>
      </p:sp>
      <p:sp>
        <p:nvSpPr>
          <p:cNvPr id="3" name="Content Placeholder 2"/>
          <p:cNvSpPr>
            <a:spLocks noGrp="1"/>
          </p:cNvSpPr>
          <p:nvPr>
            <p:ph idx="1"/>
          </p:nvPr>
        </p:nvSpPr>
        <p:spPr>
          <a:xfrm>
            <a:off x="152400" y="1295400"/>
            <a:ext cx="8763000" cy="4930775"/>
          </a:xfrm>
        </p:spPr>
        <p:txBody>
          <a:bodyPr rtlCol="0">
            <a:normAutofit/>
          </a:bodyPr>
          <a:lstStyle/>
          <a:p>
            <a:pPr marL="438912" indent="-320040" eaLnBrk="1" fontAlgn="auto" hangingPunct="1">
              <a:spcBef>
                <a:spcPts val="0"/>
              </a:spcBef>
              <a:spcAft>
                <a:spcPts val="0"/>
              </a:spcAft>
              <a:buFontTx/>
              <a:buChar char="•"/>
              <a:defRPr/>
            </a:pPr>
            <a:r>
              <a:rPr lang="en-US" i="1" dirty="0">
                <a:solidFill>
                  <a:schemeClr val="tx1"/>
                </a:solidFill>
              </a:rPr>
              <a:t>If the data is not present in the cache, then a </a:t>
            </a:r>
            <a:r>
              <a:rPr lang="en-US" i="1" u="sng" dirty="0">
                <a:solidFill>
                  <a:srgbClr val="C00000"/>
                </a:solidFill>
              </a:rPr>
              <a:t>Read miss or Write miss</a:t>
            </a:r>
            <a:r>
              <a:rPr lang="en-US" i="1" dirty="0">
                <a:solidFill>
                  <a:srgbClr val="C00000"/>
                </a:solidFill>
              </a:rPr>
              <a:t> </a:t>
            </a:r>
            <a:r>
              <a:rPr lang="en-US" i="1" dirty="0">
                <a:solidFill>
                  <a:schemeClr val="tx1"/>
                </a:solidFill>
              </a:rPr>
              <a:t>occurs.</a:t>
            </a:r>
          </a:p>
          <a:p>
            <a:pPr marL="438912" indent="-320040" eaLnBrk="1" fontAlgn="auto" hangingPunct="1">
              <a:spcBef>
                <a:spcPts val="0"/>
              </a:spcBef>
              <a:spcAft>
                <a:spcPts val="0"/>
              </a:spcAft>
              <a:buFont typeface="Wingdings 2"/>
              <a:buChar char=""/>
              <a:defRPr/>
            </a:pPr>
            <a:endParaRPr lang="en-US" i="1" dirty="0">
              <a:solidFill>
                <a:schemeClr val="tx1"/>
              </a:solidFill>
            </a:endParaRPr>
          </a:p>
          <a:p>
            <a:pPr marL="438912" indent="-320040" eaLnBrk="1" fontAlgn="auto" hangingPunct="1">
              <a:spcBef>
                <a:spcPts val="0"/>
              </a:spcBef>
              <a:spcAft>
                <a:spcPts val="0"/>
              </a:spcAft>
              <a:buFontTx/>
              <a:buChar char="•"/>
              <a:defRPr/>
            </a:pPr>
            <a:r>
              <a:rPr lang="en-US" i="1" dirty="0">
                <a:solidFill>
                  <a:srgbClr val="C00000"/>
                </a:solidFill>
              </a:rPr>
              <a:t>Read miss:</a:t>
            </a:r>
          </a:p>
          <a:p>
            <a:pPr marL="731520" lvl="1" indent="-274320" eaLnBrk="1" fontAlgn="auto" hangingPunct="1">
              <a:spcAft>
                <a:spcPts val="0"/>
              </a:spcAft>
              <a:buFont typeface="Wingdings"/>
              <a:buChar char=""/>
              <a:defRPr/>
            </a:pPr>
            <a:r>
              <a:rPr lang="en-US" i="1" dirty="0">
                <a:solidFill>
                  <a:schemeClr val="tx1"/>
                </a:solidFill>
              </a:rPr>
              <a:t>Block of words containing this requested word is transferred from the memory.</a:t>
            </a:r>
          </a:p>
          <a:p>
            <a:pPr marL="731520" lvl="1" indent="-274320" eaLnBrk="1" fontAlgn="auto" hangingPunct="1">
              <a:spcAft>
                <a:spcPts val="0"/>
              </a:spcAft>
              <a:buFont typeface="Wingdings"/>
              <a:buChar char=""/>
              <a:defRPr/>
            </a:pPr>
            <a:r>
              <a:rPr lang="en-US" i="1" dirty="0">
                <a:solidFill>
                  <a:schemeClr val="tx1"/>
                </a:solidFill>
              </a:rPr>
              <a:t>After the block is transferred, the desired word is forwarded to the processor.</a:t>
            </a:r>
          </a:p>
          <a:p>
            <a:pPr marL="731520" lvl="1" indent="-274320" eaLnBrk="1" fontAlgn="auto" hangingPunct="1">
              <a:spcAft>
                <a:spcPts val="0"/>
              </a:spcAft>
              <a:buFont typeface="Wingdings"/>
              <a:buChar char=""/>
              <a:defRPr/>
            </a:pPr>
            <a:r>
              <a:rPr lang="en-US" i="1" dirty="0">
                <a:solidFill>
                  <a:schemeClr val="tx1"/>
                </a:solidFill>
              </a:rPr>
              <a:t>The desired word may also be forwarded to the processor as soon as it is  transferred without waiting for the entire block to be transferred. This is called </a:t>
            </a:r>
            <a:r>
              <a:rPr lang="en-US" i="1" dirty="0">
                <a:solidFill>
                  <a:srgbClr val="C00000"/>
                </a:solidFill>
              </a:rPr>
              <a:t> </a:t>
            </a:r>
            <a:r>
              <a:rPr lang="en-US" i="1" u="sng" dirty="0">
                <a:solidFill>
                  <a:srgbClr val="C00000"/>
                </a:solidFill>
              </a:rPr>
              <a:t>load-through or early-restart.</a:t>
            </a:r>
            <a:endParaRPr lang="en-US" i="1" dirty="0">
              <a:solidFill>
                <a:srgbClr val="C00000"/>
              </a:solidFill>
            </a:endParaRPr>
          </a:p>
          <a:p>
            <a:pPr marL="438912" indent="-320040" eaLnBrk="1" fontAlgn="auto" hangingPunct="1">
              <a:spcBef>
                <a:spcPts val="0"/>
              </a:spcBef>
              <a:spcAft>
                <a:spcPts val="0"/>
              </a:spcAft>
              <a:buFont typeface="Wingdings 2"/>
              <a:buChar char=""/>
              <a:defRPr/>
            </a:pPr>
            <a:endParaRPr lang="en-US" i="1" dirty="0">
              <a:solidFill>
                <a:schemeClr val="tx1"/>
              </a:solidFill>
            </a:endParaRPr>
          </a:p>
          <a:p>
            <a:pPr marL="438912" indent="-320040" eaLnBrk="1" fontAlgn="auto" hangingPunct="1">
              <a:spcBef>
                <a:spcPts val="0"/>
              </a:spcBef>
              <a:spcAft>
                <a:spcPts val="0"/>
              </a:spcAft>
              <a:buFontTx/>
              <a:buChar char="•"/>
              <a:defRPr/>
            </a:pPr>
            <a:r>
              <a:rPr lang="en-US" i="1" dirty="0">
                <a:solidFill>
                  <a:srgbClr val="C00000"/>
                </a:solidFill>
              </a:rPr>
              <a:t>Write-miss:</a:t>
            </a:r>
          </a:p>
          <a:p>
            <a:pPr marL="731520" lvl="1" indent="-274320" eaLnBrk="1" fontAlgn="auto" hangingPunct="1">
              <a:spcAft>
                <a:spcPts val="0"/>
              </a:spcAft>
              <a:buFont typeface="Wingdings"/>
              <a:buChar char=""/>
              <a:defRPr/>
            </a:pPr>
            <a:r>
              <a:rPr lang="en-US" i="1" dirty="0">
                <a:solidFill>
                  <a:schemeClr val="tx1"/>
                </a:solidFill>
              </a:rPr>
              <a:t> Write-through protocol is used, then the contents of the main memory are      updated directly.</a:t>
            </a:r>
          </a:p>
          <a:p>
            <a:pPr marL="731520" lvl="1" indent="-274320" eaLnBrk="1" fontAlgn="auto" hangingPunct="1">
              <a:spcAft>
                <a:spcPts val="0"/>
              </a:spcAft>
              <a:buFont typeface="Wingdings"/>
              <a:buChar char=""/>
              <a:defRPr/>
            </a:pPr>
            <a:r>
              <a:rPr lang="en-US" i="1" dirty="0">
                <a:solidFill>
                  <a:schemeClr val="tx1"/>
                </a:solidFill>
              </a:rPr>
              <a:t>If write-back protocol is used, the block containing the </a:t>
            </a:r>
          </a:p>
          <a:p>
            <a:pPr marL="731520" lvl="1" indent="-274320" eaLnBrk="1" fontAlgn="auto" hangingPunct="1">
              <a:spcAft>
                <a:spcPts val="0"/>
              </a:spcAft>
              <a:buFont typeface="Wingdings"/>
              <a:buNone/>
              <a:defRPr/>
            </a:pPr>
            <a:r>
              <a:rPr lang="en-US" i="1" dirty="0">
                <a:solidFill>
                  <a:schemeClr val="tx1"/>
                </a:solidFill>
              </a:rPr>
              <a:t>	addressed word is first brought into the cache. The desired word </a:t>
            </a:r>
          </a:p>
          <a:p>
            <a:pPr marL="731520" lvl="1" indent="-274320" eaLnBrk="1" fontAlgn="auto" hangingPunct="1">
              <a:spcAft>
                <a:spcPts val="0"/>
              </a:spcAft>
              <a:buFont typeface="Wingdings"/>
              <a:buNone/>
              <a:defRPr/>
            </a:pPr>
            <a:r>
              <a:rPr lang="en-US" i="1" dirty="0">
                <a:solidFill>
                  <a:schemeClr val="tx1"/>
                </a:solidFill>
              </a:rPr>
              <a:t>	is overwritten with new information.</a:t>
            </a:r>
          </a:p>
          <a:p>
            <a:pPr marL="438912" indent="-320040" eaLnBrk="1" fontAlgn="auto" hangingPunct="1">
              <a:spcBef>
                <a:spcPts val="0"/>
              </a:spcBef>
              <a:spcAft>
                <a:spcPts val="0"/>
              </a:spcAft>
              <a:buFont typeface="Wingdings 2"/>
              <a:buChar char=""/>
              <a:defRPr/>
            </a:pPr>
            <a:endParaRPr lang="en-US" dirty="0"/>
          </a:p>
        </p:txBody>
      </p:sp>
      <p:pic>
        <p:nvPicPr>
          <p:cNvPr id="5" name="Picture 4">
            <a:extLst>
              <a:ext uri="{FF2B5EF4-FFF2-40B4-BE49-F238E27FC236}">
                <a16:creationId xmlns:a16="http://schemas.microsoft.com/office/drawing/2014/main" xmlns="" id="{F49F773A-E2CB-4B82-B032-6993EC7BECAF}"/>
              </a:ext>
            </a:extLst>
          </p:cNvPr>
          <p:cNvPicPr>
            <a:picLocks noChangeAspect="1" noChangeArrowheads="1"/>
          </p:cNvPicPr>
          <p:nvPr/>
        </p:nvPicPr>
        <p:blipFill>
          <a:blip r:embed="rId3" cstate="print"/>
          <a:srcRect/>
          <a:stretch>
            <a:fillRect/>
          </a:stretch>
        </p:blipFill>
        <p:spPr bwMode="auto">
          <a:xfrm>
            <a:off x="7315200" y="0"/>
            <a:ext cx="1333500" cy="12477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0"/>
            <a:ext cx="6347713" cy="1320800"/>
          </a:xfrm>
        </p:spPr>
        <p:txBody>
          <a:bodyPr/>
          <a:lstStyle/>
          <a:p>
            <a:pPr eaLnBrk="1" fontAlgn="auto" hangingPunct="1">
              <a:spcAft>
                <a:spcPts val="0"/>
              </a:spcAft>
              <a:defRPr/>
            </a:pPr>
            <a:r>
              <a:rPr lang="en-US" dirty="0">
                <a:solidFill>
                  <a:schemeClr val="accent1">
                    <a:satMod val="150000"/>
                  </a:schemeClr>
                </a:solidFill>
              </a:rPr>
              <a:t>Cache Coherence Problem</a:t>
            </a:r>
          </a:p>
        </p:txBody>
      </p:sp>
      <p:sp>
        <p:nvSpPr>
          <p:cNvPr id="3" name="Content Placeholder 2"/>
          <p:cNvSpPr>
            <a:spLocks noGrp="1"/>
          </p:cNvSpPr>
          <p:nvPr>
            <p:ph idx="1"/>
          </p:nvPr>
        </p:nvSpPr>
        <p:spPr>
          <a:xfrm>
            <a:off x="304800" y="1295400"/>
            <a:ext cx="8244841" cy="4739639"/>
          </a:xfrm>
        </p:spPr>
        <p:txBody>
          <a:bodyPr rtlCol="0">
            <a:normAutofit fontScale="92500" lnSpcReduction="20000"/>
          </a:bodyPr>
          <a:lstStyle/>
          <a:p>
            <a:pPr marL="438912" indent="-320040" eaLnBrk="1" fontAlgn="auto" hangingPunct="1">
              <a:spcBef>
                <a:spcPts val="0"/>
              </a:spcBef>
              <a:spcAft>
                <a:spcPts val="0"/>
              </a:spcAft>
              <a:buFontTx/>
              <a:buChar char="•"/>
              <a:defRPr/>
            </a:pPr>
            <a:r>
              <a:rPr lang="en-US" i="1" dirty="0">
                <a:solidFill>
                  <a:schemeClr val="tx1"/>
                </a:solidFill>
              </a:rPr>
              <a:t>A bit called </a:t>
            </a:r>
            <a:r>
              <a:rPr lang="en-US" i="1" dirty="0">
                <a:solidFill>
                  <a:srgbClr val="C00000"/>
                </a:solidFill>
              </a:rPr>
              <a:t>as “valid bit” </a:t>
            </a:r>
            <a:r>
              <a:rPr lang="en-US" i="1" dirty="0">
                <a:solidFill>
                  <a:schemeClr val="tx1"/>
                </a:solidFill>
              </a:rPr>
              <a:t>is provided for each block.</a:t>
            </a:r>
          </a:p>
          <a:p>
            <a:pPr marL="438912" indent="-320040" eaLnBrk="1" fontAlgn="auto" hangingPunct="1">
              <a:spcBef>
                <a:spcPts val="0"/>
              </a:spcBef>
              <a:spcAft>
                <a:spcPts val="0"/>
              </a:spcAft>
              <a:buFontTx/>
              <a:buChar char="•"/>
              <a:defRPr/>
            </a:pPr>
            <a:r>
              <a:rPr lang="en-US" i="1" dirty="0">
                <a:solidFill>
                  <a:schemeClr val="tx1"/>
                </a:solidFill>
              </a:rPr>
              <a:t>If the block contains valid data, then the bit is set to 1, else it is 0. </a:t>
            </a:r>
          </a:p>
          <a:p>
            <a:pPr marL="438912" indent="-320040" eaLnBrk="1" fontAlgn="auto" hangingPunct="1">
              <a:spcBef>
                <a:spcPts val="0"/>
              </a:spcBef>
              <a:spcAft>
                <a:spcPts val="0"/>
              </a:spcAft>
              <a:buFontTx/>
              <a:buChar char="•"/>
              <a:defRPr/>
            </a:pPr>
            <a:r>
              <a:rPr lang="en-US" i="1" dirty="0">
                <a:solidFill>
                  <a:schemeClr val="tx1"/>
                </a:solidFill>
              </a:rPr>
              <a:t>Valid bits are set to 0, when the power is just turned on.</a:t>
            </a:r>
          </a:p>
          <a:p>
            <a:pPr marL="438912" indent="-320040" eaLnBrk="1" fontAlgn="auto" hangingPunct="1">
              <a:spcBef>
                <a:spcPts val="0"/>
              </a:spcBef>
              <a:spcAft>
                <a:spcPts val="0"/>
              </a:spcAft>
              <a:buFontTx/>
              <a:buChar char="•"/>
              <a:defRPr/>
            </a:pPr>
            <a:r>
              <a:rPr lang="en-US" i="1" dirty="0">
                <a:solidFill>
                  <a:schemeClr val="tx1"/>
                </a:solidFill>
              </a:rPr>
              <a:t>When a block is loaded into the cache for the first time, the valid bit is set to 1. </a:t>
            </a:r>
          </a:p>
          <a:p>
            <a:pPr marL="438912" indent="-320040" eaLnBrk="1" fontAlgn="auto" hangingPunct="1">
              <a:spcBef>
                <a:spcPts val="0"/>
              </a:spcBef>
              <a:spcAft>
                <a:spcPts val="0"/>
              </a:spcAft>
              <a:buFont typeface="Wingdings 2"/>
              <a:buChar char=""/>
              <a:defRPr/>
            </a:pPr>
            <a:endParaRPr lang="en-US" i="1" dirty="0">
              <a:solidFill>
                <a:schemeClr val="tx1"/>
              </a:solidFill>
            </a:endParaRPr>
          </a:p>
          <a:p>
            <a:pPr marL="438912" indent="-320040" eaLnBrk="1" fontAlgn="auto" hangingPunct="1">
              <a:spcBef>
                <a:spcPts val="0"/>
              </a:spcBef>
              <a:spcAft>
                <a:spcPts val="0"/>
              </a:spcAft>
              <a:buFontTx/>
              <a:buChar char="•"/>
              <a:defRPr/>
            </a:pPr>
            <a:r>
              <a:rPr lang="en-US" i="1" dirty="0">
                <a:solidFill>
                  <a:schemeClr val="tx1"/>
                </a:solidFill>
              </a:rPr>
              <a:t>Data transfers between main memory and disk occur directly bypassing the cache.</a:t>
            </a:r>
          </a:p>
          <a:p>
            <a:pPr marL="438912" indent="-320040" eaLnBrk="1" fontAlgn="auto" hangingPunct="1">
              <a:spcBef>
                <a:spcPts val="0"/>
              </a:spcBef>
              <a:spcAft>
                <a:spcPts val="0"/>
              </a:spcAft>
              <a:buFontTx/>
              <a:buChar char="•"/>
              <a:defRPr/>
            </a:pPr>
            <a:r>
              <a:rPr lang="en-US" i="1" dirty="0">
                <a:solidFill>
                  <a:schemeClr val="tx1"/>
                </a:solidFill>
              </a:rPr>
              <a:t>When the data on a disk changes, the main memory block is also updated. </a:t>
            </a:r>
          </a:p>
          <a:p>
            <a:pPr marL="438912" indent="-320040" eaLnBrk="1" fontAlgn="auto" hangingPunct="1">
              <a:spcBef>
                <a:spcPts val="0"/>
              </a:spcBef>
              <a:spcAft>
                <a:spcPts val="0"/>
              </a:spcAft>
              <a:buFontTx/>
              <a:buChar char="•"/>
              <a:defRPr/>
            </a:pPr>
            <a:r>
              <a:rPr lang="en-US" i="1" dirty="0">
                <a:solidFill>
                  <a:schemeClr val="tx1"/>
                </a:solidFill>
              </a:rPr>
              <a:t>However, if the data is also resident in the cache, then the valid bit is set to 0.</a:t>
            </a:r>
          </a:p>
          <a:p>
            <a:pPr marL="438912" indent="-320040" eaLnBrk="1" fontAlgn="auto" hangingPunct="1">
              <a:spcBef>
                <a:spcPts val="0"/>
              </a:spcBef>
              <a:spcAft>
                <a:spcPts val="0"/>
              </a:spcAft>
              <a:buFont typeface="Wingdings 2"/>
              <a:buChar char=""/>
              <a:defRPr/>
            </a:pPr>
            <a:endParaRPr lang="en-US" i="1" dirty="0">
              <a:solidFill>
                <a:schemeClr val="tx1"/>
              </a:solidFill>
            </a:endParaRPr>
          </a:p>
          <a:p>
            <a:pPr marL="438912" indent="-320040" eaLnBrk="1" fontAlgn="auto" hangingPunct="1">
              <a:spcBef>
                <a:spcPts val="0"/>
              </a:spcBef>
              <a:spcAft>
                <a:spcPts val="0"/>
              </a:spcAft>
              <a:buFontTx/>
              <a:buChar char="•"/>
              <a:defRPr/>
            </a:pPr>
            <a:r>
              <a:rPr lang="en-US" i="1" dirty="0">
                <a:solidFill>
                  <a:schemeClr val="tx1"/>
                </a:solidFill>
              </a:rPr>
              <a:t>What happens if the data in the disk and main memory changes and the write-back protocol is being used?</a:t>
            </a:r>
          </a:p>
          <a:p>
            <a:pPr marL="438912" indent="-320040" eaLnBrk="1" fontAlgn="auto" hangingPunct="1">
              <a:spcBef>
                <a:spcPts val="0"/>
              </a:spcBef>
              <a:spcAft>
                <a:spcPts val="0"/>
              </a:spcAft>
              <a:buFontTx/>
              <a:buChar char="•"/>
              <a:defRPr/>
            </a:pPr>
            <a:r>
              <a:rPr lang="en-US" i="1" dirty="0">
                <a:solidFill>
                  <a:schemeClr val="tx1"/>
                </a:solidFill>
              </a:rPr>
              <a:t>In this case, the data in the cache may also have changed and is indicated by the dirty bit. </a:t>
            </a:r>
          </a:p>
          <a:p>
            <a:pPr marL="438912" indent="-320040" eaLnBrk="1" fontAlgn="auto" hangingPunct="1">
              <a:spcBef>
                <a:spcPts val="0"/>
              </a:spcBef>
              <a:spcAft>
                <a:spcPts val="0"/>
              </a:spcAft>
              <a:buFontTx/>
              <a:buChar char="•"/>
              <a:defRPr/>
            </a:pPr>
            <a:r>
              <a:rPr lang="en-US" i="1" dirty="0">
                <a:solidFill>
                  <a:schemeClr val="tx1"/>
                </a:solidFill>
              </a:rPr>
              <a:t>The copies of the data in the cache, and the main memory are different. This is called the </a:t>
            </a:r>
            <a:r>
              <a:rPr lang="en-US" i="1" u="sng" dirty="0">
                <a:solidFill>
                  <a:srgbClr val="C00000"/>
                </a:solidFill>
              </a:rPr>
              <a:t>cache coherence problem</a:t>
            </a:r>
            <a:r>
              <a:rPr lang="en-US" i="1" dirty="0">
                <a:solidFill>
                  <a:srgbClr val="C00000"/>
                </a:solidFill>
              </a:rPr>
              <a:t>. </a:t>
            </a:r>
          </a:p>
          <a:p>
            <a:pPr marL="438912" indent="-320040" eaLnBrk="1" fontAlgn="auto" hangingPunct="1">
              <a:spcBef>
                <a:spcPts val="0"/>
              </a:spcBef>
              <a:spcAft>
                <a:spcPts val="0"/>
              </a:spcAft>
              <a:buFontTx/>
              <a:buChar char="•"/>
              <a:defRPr/>
            </a:pPr>
            <a:r>
              <a:rPr lang="en-US" i="1" dirty="0">
                <a:solidFill>
                  <a:schemeClr val="tx1"/>
                </a:solidFill>
              </a:rPr>
              <a:t>One option is to force a write-back before the main memory is updated from the disk.</a:t>
            </a:r>
          </a:p>
        </p:txBody>
      </p:sp>
      <p:pic>
        <p:nvPicPr>
          <p:cNvPr id="5" name="Picture 4">
            <a:extLst>
              <a:ext uri="{FF2B5EF4-FFF2-40B4-BE49-F238E27FC236}">
                <a16:creationId xmlns:a16="http://schemas.microsoft.com/office/drawing/2014/main" xmlns="" id="{2DFFDB16-3618-4E3F-A02D-DE89549C5E6E}"/>
              </a:ext>
            </a:extLst>
          </p:cNvPr>
          <p:cNvPicPr>
            <a:picLocks noChangeAspect="1" noChangeArrowheads="1"/>
          </p:cNvPicPr>
          <p:nvPr/>
        </p:nvPicPr>
        <p:blipFill>
          <a:blip r:embed="rId2" cstate="print"/>
          <a:srcRect/>
          <a:stretch>
            <a:fillRect/>
          </a:stretch>
        </p:blipFill>
        <p:spPr bwMode="auto">
          <a:xfrm>
            <a:off x="7315200" y="0"/>
            <a:ext cx="1333500" cy="12477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6347713" cy="609600"/>
          </a:xfrm>
        </p:spPr>
        <p:txBody>
          <a:bodyPr>
            <a:normAutofit fontScale="90000"/>
          </a:bodyPr>
          <a:lstStyle/>
          <a:p>
            <a:pPr eaLnBrk="1" fontAlgn="auto" hangingPunct="1">
              <a:spcAft>
                <a:spcPts val="0"/>
              </a:spcAft>
              <a:defRPr/>
            </a:pPr>
            <a:r>
              <a:rPr lang="en-US" dirty="0">
                <a:solidFill>
                  <a:schemeClr val="accent1">
                    <a:satMod val="150000"/>
                  </a:schemeClr>
                </a:solidFill>
              </a:rPr>
              <a:t>Mapping </a:t>
            </a:r>
            <a:r>
              <a:rPr lang="en-US" dirty="0" smtClean="0">
                <a:solidFill>
                  <a:schemeClr val="accent1">
                    <a:satMod val="150000"/>
                  </a:schemeClr>
                </a:solidFill>
              </a:rPr>
              <a:t>Functions</a:t>
            </a:r>
            <a:endParaRPr lang="en-US" dirty="0">
              <a:solidFill>
                <a:schemeClr val="accent1">
                  <a:satMod val="150000"/>
                </a:schemeClr>
              </a:solidFill>
            </a:endParaRPr>
          </a:p>
        </p:txBody>
      </p:sp>
      <p:sp>
        <p:nvSpPr>
          <p:cNvPr id="3" name="Content Placeholder 2"/>
          <p:cNvSpPr>
            <a:spLocks noGrp="1"/>
          </p:cNvSpPr>
          <p:nvPr>
            <p:ph idx="1"/>
          </p:nvPr>
        </p:nvSpPr>
        <p:spPr>
          <a:xfrm>
            <a:off x="304800" y="1447800"/>
            <a:ext cx="7543801" cy="4402666"/>
          </a:xfrm>
        </p:spPr>
        <p:txBody>
          <a:bodyPr rtlCol="0">
            <a:normAutofit fontScale="85000" lnSpcReduction="20000"/>
          </a:bodyPr>
          <a:lstStyle/>
          <a:p>
            <a:pPr marL="438912" indent="-320040" eaLnBrk="1" fontAlgn="auto" hangingPunct="1">
              <a:lnSpc>
                <a:spcPct val="150000"/>
              </a:lnSpc>
              <a:spcBef>
                <a:spcPts val="0"/>
              </a:spcBef>
              <a:spcAft>
                <a:spcPts val="0"/>
              </a:spcAft>
              <a:buFont typeface="Wingdings 2"/>
              <a:buChar char=""/>
              <a:defRPr/>
            </a:pPr>
            <a:r>
              <a:rPr lang="en-US" dirty="0">
                <a:solidFill>
                  <a:schemeClr val="accent2"/>
                </a:solidFill>
              </a:rPr>
              <a:t>Mapping functions </a:t>
            </a:r>
            <a:r>
              <a:rPr lang="en-US" dirty="0">
                <a:solidFill>
                  <a:schemeClr val="tx1"/>
                </a:solidFill>
              </a:rPr>
              <a:t>determine how memory blocks are placed in the cache.</a:t>
            </a:r>
          </a:p>
          <a:p>
            <a:pPr marL="438912" indent="-320040" eaLnBrk="1" fontAlgn="auto" hangingPunct="1">
              <a:lnSpc>
                <a:spcPct val="150000"/>
              </a:lnSpc>
              <a:spcBef>
                <a:spcPts val="0"/>
              </a:spcBef>
              <a:spcAft>
                <a:spcPts val="0"/>
              </a:spcAft>
              <a:buFont typeface="Wingdings 2"/>
              <a:buChar char=""/>
              <a:defRPr/>
            </a:pPr>
            <a:r>
              <a:rPr lang="en-US" dirty="0"/>
              <a:t>A simple processor example:</a:t>
            </a:r>
          </a:p>
          <a:p>
            <a:pPr marL="731520" lvl="1" indent="-274320" eaLnBrk="1" fontAlgn="auto" hangingPunct="1">
              <a:lnSpc>
                <a:spcPct val="150000"/>
              </a:lnSpc>
              <a:spcAft>
                <a:spcPts val="0"/>
              </a:spcAft>
              <a:buFont typeface="Wingdings"/>
              <a:buChar char=""/>
              <a:defRPr/>
            </a:pPr>
            <a:r>
              <a:rPr lang="en-US" sz="1800" dirty="0">
                <a:solidFill>
                  <a:schemeClr val="tx1"/>
                </a:solidFill>
              </a:rPr>
              <a:t>Cache consisting of 128 blocks of 16 words each.</a:t>
            </a:r>
          </a:p>
          <a:p>
            <a:pPr marL="731520" lvl="1" indent="-274320" eaLnBrk="1" fontAlgn="auto" hangingPunct="1">
              <a:lnSpc>
                <a:spcPct val="150000"/>
              </a:lnSpc>
              <a:spcAft>
                <a:spcPts val="0"/>
              </a:spcAft>
              <a:buFont typeface="Wingdings"/>
              <a:buChar char=""/>
              <a:defRPr/>
            </a:pPr>
            <a:r>
              <a:rPr lang="en-US" sz="1800" dirty="0">
                <a:solidFill>
                  <a:schemeClr val="tx1"/>
                </a:solidFill>
              </a:rPr>
              <a:t>Total size of cache is 2048 (2K) words.</a:t>
            </a:r>
          </a:p>
          <a:p>
            <a:pPr marL="731520" lvl="1" indent="-274320" eaLnBrk="1" fontAlgn="auto" hangingPunct="1">
              <a:lnSpc>
                <a:spcPct val="150000"/>
              </a:lnSpc>
              <a:spcAft>
                <a:spcPts val="0"/>
              </a:spcAft>
              <a:buFont typeface="Wingdings"/>
              <a:buChar char=""/>
              <a:defRPr/>
            </a:pPr>
            <a:r>
              <a:rPr lang="en-US" sz="1800" dirty="0">
                <a:solidFill>
                  <a:schemeClr val="tx1"/>
                </a:solidFill>
              </a:rPr>
              <a:t>Main memory is addressable by a 16-bit address.</a:t>
            </a:r>
          </a:p>
          <a:p>
            <a:pPr marL="731520" lvl="1" indent="-274320" eaLnBrk="1" fontAlgn="auto" hangingPunct="1">
              <a:lnSpc>
                <a:spcPct val="150000"/>
              </a:lnSpc>
              <a:spcAft>
                <a:spcPts val="0"/>
              </a:spcAft>
              <a:buFont typeface="Wingdings"/>
              <a:buChar char=""/>
              <a:defRPr/>
            </a:pPr>
            <a:r>
              <a:rPr lang="en-US" sz="1800" dirty="0">
                <a:solidFill>
                  <a:schemeClr val="tx1"/>
                </a:solidFill>
              </a:rPr>
              <a:t>Main memory has 64K words. </a:t>
            </a:r>
          </a:p>
          <a:p>
            <a:pPr marL="731520" lvl="1" indent="-274320" eaLnBrk="1" fontAlgn="auto" hangingPunct="1">
              <a:lnSpc>
                <a:spcPct val="150000"/>
              </a:lnSpc>
              <a:spcAft>
                <a:spcPts val="0"/>
              </a:spcAft>
              <a:buFont typeface="Wingdings"/>
              <a:buChar char=""/>
              <a:defRPr/>
            </a:pPr>
            <a:r>
              <a:rPr lang="en-US" sz="1800" dirty="0">
                <a:solidFill>
                  <a:schemeClr val="tx1"/>
                </a:solidFill>
              </a:rPr>
              <a:t>Main memory has 4K blocks of 16 words each. </a:t>
            </a:r>
          </a:p>
          <a:p>
            <a:pPr marL="438912" indent="-320040" eaLnBrk="1" fontAlgn="auto" hangingPunct="1">
              <a:lnSpc>
                <a:spcPct val="150000"/>
              </a:lnSpc>
              <a:spcBef>
                <a:spcPts val="0"/>
              </a:spcBef>
              <a:spcAft>
                <a:spcPts val="0"/>
              </a:spcAft>
              <a:buFont typeface="Wingdings 2"/>
              <a:buChar char=""/>
              <a:defRPr/>
            </a:pPr>
            <a:r>
              <a:rPr lang="en-US" dirty="0"/>
              <a:t>Three mapping functions:</a:t>
            </a:r>
          </a:p>
          <a:p>
            <a:pPr marL="731520" lvl="1" indent="-274320" eaLnBrk="1" fontAlgn="auto" hangingPunct="1">
              <a:lnSpc>
                <a:spcPct val="150000"/>
              </a:lnSpc>
              <a:spcAft>
                <a:spcPts val="0"/>
              </a:spcAft>
              <a:buFont typeface="Wingdings"/>
              <a:buChar char=""/>
              <a:defRPr/>
            </a:pPr>
            <a:r>
              <a:rPr lang="en-US" sz="1800" dirty="0">
                <a:solidFill>
                  <a:schemeClr val="accent2"/>
                </a:solidFill>
              </a:rPr>
              <a:t>Direct mapping</a:t>
            </a:r>
          </a:p>
          <a:p>
            <a:pPr marL="731520" lvl="1" indent="-274320" eaLnBrk="1" fontAlgn="auto" hangingPunct="1">
              <a:lnSpc>
                <a:spcPct val="150000"/>
              </a:lnSpc>
              <a:spcAft>
                <a:spcPts val="0"/>
              </a:spcAft>
              <a:buFont typeface="Wingdings"/>
              <a:buChar char=""/>
              <a:defRPr/>
            </a:pPr>
            <a:r>
              <a:rPr lang="en-US" sz="1800" dirty="0">
                <a:solidFill>
                  <a:schemeClr val="accent2"/>
                </a:solidFill>
              </a:rPr>
              <a:t>Associative mapping</a:t>
            </a:r>
          </a:p>
          <a:p>
            <a:pPr marL="731520" lvl="1" indent="-274320" eaLnBrk="1" fontAlgn="auto" hangingPunct="1">
              <a:lnSpc>
                <a:spcPct val="150000"/>
              </a:lnSpc>
              <a:spcAft>
                <a:spcPts val="0"/>
              </a:spcAft>
              <a:buFont typeface="Wingdings"/>
              <a:buChar char=""/>
              <a:defRPr/>
            </a:pPr>
            <a:r>
              <a:rPr lang="en-US" sz="1800" dirty="0">
                <a:solidFill>
                  <a:schemeClr val="accent2"/>
                </a:solidFill>
              </a:rPr>
              <a:t>Set-associative mapping.</a:t>
            </a:r>
            <a:endParaRPr lang="en-US" sz="1800" dirty="0"/>
          </a:p>
          <a:p>
            <a:pPr marL="438912" indent="-320040" eaLnBrk="1" fontAlgn="auto" hangingPunct="1">
              <a:spcBef>
                <a:spcPts val="0"/>
              </a:spcBef>
              <a:spcAft>
                <a:spcPts val="0"/>
              </a:spcAft>
              <a:buFont typeface="Wingdings 2"/>
              <a:buChar char=""/>
              <a:defRPr/>
            </a:pPr>
            <a:endParaRPr lang="en-US" dirty="0"/>
          </a:p>
        </p:txBody>
      </p:sp>
      <p:pic>
        <p:nvPicPr>
          <p:cNvPr id="5" name="Picture 4">
            <a:extLst>
              <a:ext uri="{FF2B5EF4-FFF2-40B4-BE49-F238E27FC236}">
                <a16:creationId xmlns:a16="http://schemas.microsoft.com/office/drawing/2014/main" xmlns="" id="{FB1CB32A-4FB4-4FD1-A2CD-5062BE13112C}"/>
              </a:ext>
            </a:extLst>
          </p:cNvPr>
          <p:cNvPicPr>
            <a:picLocks noChangeAspect="1" noChangeArrowheads="1"/>
          </p:cNvPicPr>
          <p:nvPr/>
        </p:nvPicPr>
        <p:blipFill>
          <a:blip r:embed="rId2" cstate="print"/>
          <a:srcRect/>
          <a:stretch>
            <a:fillRect/>
          </a:stretch>
        </p:blipFill>
        <p:spPr bwMode="auto">
          <a:xfrm>
            <a:off x="7315200" y="0"/>
            <a:ext cx="1333500" cy="12477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4962" name="Rectangle 2"/>
          <p:cNvSpPr>
            <a:spLocks noGrp="1" noChangeArrowheads="1"/>
          </p:cNvSpPr>
          <p:nvPr>
            <p:ph type="title"/>
          </p:nvPr>
        </p:nvSpPr>
        <p:spPr>
          <a:xfrm>
            <a:off x="381000" y="304800"/>
            <a:ext cx="6347714" cy="533400"/>
          </a:xfrm>
        </p:spPr>
        <p:txBody>
          <a:bodyPr>
            <a:normAutofit fontScale="90000"/>
          </a:bodyPr>
          <a:lstStyle/>
          <a:p>
            <a:pPr eaLnBrk="1" fontAlgn="auto" hangingPunct="1">
              <a:spcAft>
                <a:spcPts val="0"/>
              </a:spcAft>
              <a:defRPr/>
            </a:pPr>
            <a:r>
              <a:rPr lang="en-US" dirty="0">
                <a:solidFill>
                  <a:schemeClr val="accent1">
                    <a:satMod val="150000"/>
                  </a:schemeClr>
                </a:solidFill>
              </a:rPr>
              <a:t>Direct </a:t>
            </a:r>
            <a:r>
              <a:rPr lang="en-US" dirty="0" smtClean="0">
                <a:solidFill>
                  <a:schemeClr val="accent1">
                    <a:satMod val="150000"/>
                  </a:schemeClr>
                </a:solidFill>
              </a:rPr>
              <a:t>Mapping</a:t>
            </a:r>
            <a:endParaRPr lang="en-US" dirty="0">
              <a:solidFill>
                <a:schemeClr val="accent1">
                  <a:satMod val="150000"/>
                </a:schemeClr>
              </a:solidFill>
            </a:endParaRPr>
          </a:p>
        </p:txBody>
      </p:sp>
      <p:grpSp>
        <p:nvGrpSpPr>
          <p:cNvPr id="39939" name="Group 120"/>
          <p:cNvGrpSpPr>
            <a:grpSpLocks/>
          </p:cNvGrpSpPr>
          <p:nvPr/>
        </p:nvGrpSpPr>
        <p:grpSpPr bwMode="auto">
          <a:xfrm>
            <a:off x="533400" y="1892298"/>
            <a:ext cx="3365500" cy="4737101"/>
            <a:chOff x="715963" y="1600200"/>
            <a:chExt cx="3365500" cy="5137150"/>
          </a:xfrm>
        </p:grpSpPr>
        <p:sp>
          <p:nvSpPr>
            <p:cNvPr id="425076" name="Rectangle 116"/>
            <p:cNvSpPr>
              <a:spLocks noChangeArrowheads="1"/>
            </p:cNvSpPr>
            <p:nvPr/>
          </p:nvSpPr>
          <p:spPr bwMode="auto">
            <a:xfrm>
              <a:off x="1228726" y="2297113"/>
              <a:ext cx="1027112" cy="347662"/>
            </a:xfrm>
            <a:prstGeom prst="rect">
              <a:avLst/>
            </a:prstGeom>
            <a:solidFill>
              <a:schemeClr val="accent1">
                <a:lumMod val="20000"/>
                <a:lumOff val="80000"/>
              </a:schemeClr>
            </a:solidFill>
            <a:ln w="15875">
              <a:solidFill>
                <a:srgbClr val="000000"/>
              </a:solidFill>
              <a:miter lim="800000"/>
              <a:headEnd/>
              <a:tailEnd/>
            </a:ln>
          </p:spPr>
          <p:txBody>
            <a:bodyPr/>
            <a:lstStyle/>
            <a:p>
              <a:pPr fontAlgn="auto">
                <a:spcBef>
                  <a:spcPts val="0"/>
                </a:spcBef>
                <a:spcAft>
                  <a:spcPts val="0"/>
                </a:spcAft>
                <a:defRPr/>
              </a:pPr>
              <a:endParaRPr lang="en-US">
                <a:latin typeface="+mn-lt"/>
              </a:endParaRPr>
            </a:p>
          </p:txBody>
        </p:sp>
        <p:sp>
          <p:nvSpPr>
            <p:cNvPr id="424964" name="Rectangle 4"/>
            <p:cNvSpPr>
              <a:spLocks noChangeArrowheads="1"/>
            </p:cNvSpPr>
            <p:nvPr/>
          </p:nvSpPr>
          <p:spPr bwMode="auto">
            <a:xfrm>
              <a:off x="3009901" y="1931988"/>
              <a:ext cx="1027112" cy="347662"/>
            </a:xfrm>
            <a:prstGeom prst="rect">
              <a:avLst/>
            </a:prstGeom>
            <a:solidFill>
              <a:schemeClr val="accent1">
                <a:lumMod val="40000"/>
                <a:lumOff val="60000"/>
              </a:schemeClr>
            </a:solidFill>
            <a:ln w="0">
              <a:solidFill>
                <a:srgbClr val="B2FFFF"/>
              </a:solidFill>
              <a:miter lim="800000"/>
              <a:headEnd/>
              <a:tailEnd/>
            </a:ln>
          </p:spPr>
          <p:txBody>
            <a:bodyPr/>
            <a:lstStyle/>
            <a:p>
              <a:pPr fontAlgn="auto">
                <a:spcBef>
                  <a:spcPts val="0"/>
                </a:spcBef>
                <a:spcAft>
                  <a:spcPts val="0"/>
                </a:spcAft>
                <a:defRPr/>
              </a:pPr>
              <a:endParaRPr lang="en-US">
                <a:latin typeface="+mn-lt"/>
              </a:endParaRPr>
            </a:p>
          </p:txBody>
        </p:sp>
        <p:sp>
          <p:nvSpPr>
            <p:cNvPr id="424965" name="Rectangle 5"/>
            <p:cNvSpPr>
              <a:spLocks noChangeArrowheads="1"/>
            </p:cNvSpPr>
            <p:nvPr/>
          </p:nvSpPr>
          <p:spPr bwMode="auto">
            <a:xfrm>
              <a:off x="3009901" y="1600200"/>
              <a:ext cx="1027112" cy="331788"/>
            </a:xfrm>
            <a:prstGeom prst="rect">
              <a:avLst/>
            </a:prstGeom>
            <a:solidFill>
              <a:schemeClr val="accent1">
                <a:lumMod val="75000"/>
              </a:schemeClr>
            </a:solidFill>
            <a:ln w="0">
              <a:solidFill>
                <a:schemeClr val="accent1">
                  <a:lumMod val="50000"/>
                </a:schemeClr>
              </a:solidFill>
              <a:miter lim="800000"/>
              <a:headEnd/>
              <a:tailEnd/>
            </a:ln>
          </p:spPr>
          <p:txBody>
            <a:bodyPr/>
            <a:lstStyle/>
            <a:p>
              <a:pPr fontAlgn="auto">
                <a:spcBef>
                  <a:spcPts val="0"/>
                </a:spcBef>
                <a:spcAft>
                  <a:spcPts val="0"/>
                </a:spcAft>
                <a:defRPr/>
              </a:pPr>
              <a:endParaRPr lang="en-US">
                <a:latin typeface="+mn-lt"/>
              </a:endParaRPr>
            </a:p>
          </p:txBody>
        </p:sp>
        <p:sp>
          <p:nvSpPr>
            <p:cNvPr id="39944" name="Rectangle 6"/>
            <p:cNvSpPr>
              <a:spLocks noChangeArrowheads="1"/>
            </p:cNvSpPr>
            <p:nvPr/>
          </p:nvSpPr>
          <p:spPr bwMode="auto">
            <a:xfrm>
              <a:off x="3009900" y="2960687"/>
              <a:ext cx="1027113" cy="347663"/>
            </a:xfrm>
            <a:prstGeom prst="rect">
              <a:avLst/>
            </a:prstGeom>
            <a:solidFill>
              <a:srgbClr val="808080"/>
            </a:solidFill>
            <a:ln w="0">
              <a:solidFill>
                <a:srgbClr val="808080"/>
              </a:solidFill>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Corbel" panose="020B0503020204020204" pitchFamily="34" charset="0"/>
              </a:endParaRPr>
            </a:p>
          </p:txBody>
        </p:sp>
        <p:sp>
          <p:nvSpPr>
            <p:cNvPr id="39945" name="Rectangle 7"/>
            <p:cNvSpPr>
              <a:spLocks noChangeArrowheads="1"/>
            </p:cNvSpPr>
            <p:nvPr/>
          </p:nvSpPr>
          <p:spPr bwMode="auto">
            <a:xfrm>
              <a:off x="3009900" y="2960687"/>
              <a:ext cx="1027113" cy="347663"/>
            </a:xfrm>
            <a:prstGeom prst="rect">
              <a:avLst/>
            </a:prstGeom>
            <a:noFill/>
            <a:ln w="15875">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Corbel" panose="020B0503020204020204" pitchFamily="34" charset="0"/>
              </a:endParaRPr>
            </a:p>
          </p:txBody>
        </p:sp>
        <p:sp>
          <p:nvSpPr>
            <p:cNvPr id="424968" name="Rectangle 8"/>
            <p:cNvSpPr>
              <a:spLocks noChangeArrowheads="1"/>
            </p:cNvSpPr>
            <p:nvPr/>
          </p:nvSpPr>
          <p:spPr bwMode="auto">
            <a:xfrm>
              <a:off x="3009901" y="3308350"/>
              <a:ext cx="1027112" cy="347663"/>
            </a:xfrm>
            <a:prstGeom prst="rect">
              <a:avLst/>
            </a:prstGeom>
            <a:solidFill>
              <a:schemeClr val="accent1">
                <a:lumMod val="75000"/>
              </a:schemeClr>
            </a:solidFill>
            <a:ln w="0">
              <a:solidFill>
                <a:schemeClr val="accent1">
                  <a:lumMod val="50000"/>
                </a:schemeClr>
              </a:solidFill>
              <a:miter lim="800000"/>
              <a:headEnd/>
              <a:tailEnd/>
            </a:ln>
          </p:spPr>
          <p:txBody>
            <a:bodyPr/>
            <a:lstStyle/>
            <a:p>
              <a:pPr fontAlgn="auto">
                <a:spcBef>
                  <a:spcPts val="0"/>
                </a:spcBef>
                <a:spcAft>
                  <a:spcPts val="0"/>
                </a:spcAft>
                <a:defRPr/>
              </a:pPr>
              <a:endParaRPr lang="en-US">
                <a:latin typeface="+mn-lt"/>
              </a:endParaRPr>
            </a:p>
          </p:txBody>
        </p:sp>
        <p:sp>
          <p:nvSpPr>
            <p:cNvPr id="424969" name="Rectangle 9"/>
            <p:cNvSpPr>
              <a:spLocks noChangeArrowheads="1"/>
            </p:cNvSpPr>
            <p:nvPr/>
          </p:nvSpPr>
          <p:spPr bwMode="auto">
            <a:xfrm>
              <a:off x="3009901" y="3656013"/>
              <a:ext cx="1027112" cy="346075"/>
            </a:xfrm>
            <a:prstGeom prst="rect">
              <a:avLst/>
            </a:prstGeom>
            <a:solidFill>
              <a:schemeClr val="accent1">
                <a:lumMod val="40000"/>
                <a:lumOff val="60000"/>
              </a:schemeClr>
            </a:solidFill>
            <a:ln w="0">
              <a:solidFill>
                <a:schemeClr val="accent1">
                  <a:lumMod val="50000"/>
                </a:schemeClr>
              </a:solidFill>
              <a:miter lim="800000"/>
              <a:headEnd/>
              <a:tailEnd/>
            </a:ln>
          </p:spPr>
          <p:txBody>
            <a:bodyPr/>
            <a:lstStyle/>
            <a:p>
              <a:pPr fontAlgn="auto">
                <a:spcBef>
                  <a:spcPts val="0"/>
                </a:spcBef>
                <a:spcAft>
                  <a:spcPts val="0"/>
                </a:spcAft>
                <a:defRPr/>
              </a:pPr>
              <a:endParaRPr lang="en-US">
                <a:latin typeface="+mn-lt"/>
              </a:endParaRPr>
            </a:p>
          </p:txBody>
        </p:sp>
        <p:sp>
          <p:nvSpPr>
            <p:cNvPr id="39948" name="Rectangle 10"/>
            <p:cNvSpPr>
              <a:spLocks noChangeArrowheads="1"/>
            </p:cNvSpPr>
            <p:nvPr/>
          </p:nvSpPr>
          <p:spPr bwMode="auto">
            <a:xfrm>
              <a:off x="3009900" y="4683125"/>
              <a:ext cx="1027113" cy="347662"/>
            </a:xfrm>
            <a:prstGeom prst="rect">
              <a:avLst/>
            </a:prstGeom>
            <a:solidFill>
              <a:srgbClr val="808080"/>
            </a:solidFill>
            <a:ln w="0">
              <a:solidFill>
                <a:srgbClr val="808080"/>
              </a:solidFill>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Corbel" panose="020B0503020204020204" pitchFamily="34" charset="0"/>
              </a:endParaRPr>
            </a:p>
          </p:txBody>
        </p:sp>
        <p:sp>
          <p:nvSpPr>
            <p:cNvPr id="39949" name="Rectangle 11"/>
            <p:cNvSpPr>
              <a:spLocks noChangeArrowheads="1"/>
            </p:cNvSpPr>
            <p:nvPr/>
          </p:nvSpPr>
          <p:spPr bwMode="auto">
            <a:xfrm>
              <a:off x="3009900" y="4683125"/>
              <a:ext cx="1027113" cy="347662"/>
            </a:xfrm>
            <a:prstGeom prst="rect">
              <a:avLst/>
            </a:prstGeom>
            <a:noFill/>
            <a:ln w="15875">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Corbel" panose="020B0503020204020204" pitchFamily="34" charset="0"/>
              </a:endParaRPr>
            </a:p>
          </p:txBody>
        </p:sp>
        <p:sp>
          <p:nvSpPr>
            <p:cNvPr id="424972" name="Rectangle 12"/>
            <p:cNvSpPr>
              <a:spLocks noChangeArrowheads="1"/>
            </p:cNvSpPr>
            <p:nvPr/>
          </p:nvSpPr>
          <p:spPr bwMode="auto">
            <a:xfrm>
              <a:off x="3009901" y="5030788"/>
              <a:ext cx="1027112" cy="331787"/>
            </a:xfrm>
            <a:prstGeom prst="rect">
              <a:avLst/>
            </a:prstGeom>
            <a:solidFill>
              <a:schemeClr val="accent1">
                <a:lumMod val="75000"/>
              </a:schemeClr>
            </a:solidFill>
            <a:ln w="0">
              <a:solidFill>
                <a:schemeClr val="accent1">
                  <a:lumMod val="50000"/>
                </a:schemeClr>
              </a:solidFill>
              <a:miter lim="800000"/>
              <a:headEnd/>
              <a:tailEnd/>
            </a:ln>
          </p:spPr>
          <p:txBody>
            <a:bodyPr/>
            <a:lstStyle/>
            <a:p>
              <a:pPr fontAlgn="auto">
                <a:spcBef>
                  <a:spcPts val="0"/>
                </a:spcBef>
                <a:spcAft>
                  <a:spcPts val="0"/>
                </a:spcAft>
                <a:defRPr/>
              </a:pPr>
              <a:endParaRPr lang="en-US">
                <a:latin typeface="+mn-lt"/>
              </a:endParaRPr>
            </a:p>
          </p:txBody>
        </p:sp>
        <p:sp>
          <p:nvSpPr>
            <p:cNvPr id="424973" name="Rectangle 13"/>
            <p:cNvSpPr>
              <a:spLocks noChangeArrowheads="1"/>
            </p:cNvSpPr>
            <p:nvPr/>
          </p:nvSpPr>
          <p:spPr bwMode="auto">
            <a:xfrm>
              <a:off x="3009901" y="5362575"/>
              <a:ext cx="1027112" cy="347663"/>
            </a:xfrm>
            <a:prstGeom prst="rect">
              <a:avLst/>
            </a:prstGeom>
            <a:solidFill>
              <a:schemeClr val="accent1">
                <a:lumMod val="40000"/>
                <a:lumOff val="60000"/>
              </a:schemeClr>
            </a:solidFill>
            <a:ln w="0">
              <a:solidFill>
                <a:schemeClr val="accent1">
                  <a:lumMod val="50000"/>
                </a:schemeClr>
              </a:solidFill>
              <a:miter lim="800000"/>
              <a:headEnd/>
              <a:tailEnd/>
            </a:ln>
          </p:spPr>
          <p:txBody>
            <a:bodyPr/>
            <a:lstStyle/>
            <a:p>
              <a:pPr fontAlgn="auto">
                <a:spcBef>
                  <a:spcPts val="0"/>
                </a:spcBef>
                <a:spcAft>
                  <a:spcPts val="0"/>
                </a:spcAft>
                <a:defRPr/>
              </a:pPr>
              <a:endParaRPr lang="en-US">
                <a:latin typeface="+mn-lt"/>
              </a:endParaRPr>
            </a:p>
          </p:txBody>
        </p:sp>
        <p:sp>
          <p:nvSpPr>
            <p:cNvPr id="39952" name="Rectangle 14"/>
            <p:cNvSpPr>
              <a:spLocks noChangeArrowheads="1"/>
            </p:cNvSpPr>
            <p:nvPr/>
          </p:nvSpPr>
          <p:spPr bwMode="auto">
            <a:xfrm>
              <a:off x="3009900" y="6389687"/>
              <a:ext cx="1027113" cy="347663"/>
            </a:xfrm>
            <a:prstGeom prst="rect">
              <a:avLst/>
            </a:prstGeom>
            <a:solidFill>
              <a:srgbClr val="808080"/>
            </a:solidFill>
            <a:ln w="0">
              <a:solidFill>
                <a:srgbClr val="808080"/>
              </a:solidFill>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Corbel" panose="020B0503020204020204" pitchFamily="34" charset="0"/>
              </a:endParaRPr>
            </a:p>
          </p:txBody>
        </p:sp>
        <p:sp>
          <p:nvSpPr>
            <p:cNvPr id="39953" name="Rectangle 15"/>
            <p:cNvSpPr>
              <a:spLocks noChangeArrowheads="1"/>
            </p:cNvSpPr>
            <p:nvPr/>
          </p:nvSpPr>
          <p:spPr bwMode="auto">
            <a:xfrm>
              <a:off x="3009900" y="6389687"/>
              <a:ext cx="1027113" cy="347663"/>
            </a:xfrm>
            <a:prstGeom prst="rect">
              <a:avLst/>
            </a:prstGeom>
            <a:noFill/>
            <a:ln w="15875">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Corbel" panose="020B0503020204020204" pitchFamily="34" charset="0"/>
              </a:endParaRPr>
            </a:p>
          </p:txBody>
        </p:sp>
        <p:grpSp>
          <p:nvGrpSpPr>
            <p:cNvPr id="39954" name="Group 121"/>
            <p:cNvGrpSpPr>
              <a:grpSpLocks/>
            </p:cNvGrpSpPr>
            <p:nvPr/>
          </p:nvGrpSpPr>
          <p:grpSpPr bwMode="auto">
            <a:xfrm>
              <a:off x="2495550" y="1630362"/>
              <a:ext cx="463550" cy="288925"/>
              <a:chOff x="2827" y="530"/>
              <a:chExt cx="292" cy="182"/>
            </a:xfrm>
          </p:grpSpPr>
          <p:sp>
            <p:nvSpPr>
              <p:cNvPr id="40050" name="Rectangle 27"/>
              <p:cNvSpPr>
                <a:spLocks noChangeArrowheads="1"/>
              </p:cNvSpPr>
              <p:nvPr/>
            </p:nvSpPr>
            <p:spPr bwMode="auto">
              <a:xfrm>
                <a:off x="2874" y="530"/>
                <a:ext cx="185" cy="10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100">
                    <a:solidFill>
                      <a:srgbClr val="000000"/>
                    </a:solidFill>
                    <a:latin typeface="Nimbus Roman No9 L"/>
                  </a:rPr>
                  <a:t>Main</a:t>
                </a:r>
                <a:endParaRPr lang="en-CA" altLang="en-US" sz="2400">
                  <a:latin typeface="Corbel" panose="020B0503020204020204" pitchFamily="34" charset="0"/>
                </a:endParaRPr>
              </a:p>
            </p:txBody>
          </p:sp>
          <p:sp>
            <p:nvSpPr>
              <p:cNvPr id="40051" name="Rectangle 28"/>
              <p:cNvSpPr>
                <a:spLocks noChangeArrowheads="1"/>
              </p:cNvSpPr>
              <p:nvPr/>
            </p:nvSpPr>
            <p:spPr bwMode="auto">
              <a:xfrm>
                <a:off x="2827" y="606"/>
                <a:ext cx="292" cy="10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100">
                    <a:solidFill>
                      <a:srgbClr val="000000"/>
                    </a:solidFill>
                    <a:latin typeface="Nimbus Roman No9 L"/>
                  </a:rPr>
                  <a:t>memory</a:t>
                </a:r>
                <a:endParaRPr lang="en-CA" altLang="en-US" sz="2400">
                  <a:latin typeface="Corbel" panose="020B0503020204020204" pitchFamily="34" charset="0"/>
                </a:endParaRPr>
              </a:p>
            </p:txBody>
          </p:sp>
        </p:grpSp>
        <p:sp>
          <p:nvSpPr>
            <p:cNvPr id="39955" name="Rectangle 30"/>
            <p:cNvSpPr>
              <a:spLocks noChangeArrowheads="1"/>
            </p:cNvSpPr>
            <p:nvPr/>
          </p:nvSpPr>
          <p:spPr bwMode="auto">
            <a:xfrm>
              <a:off x="3084513" y="1676400"/>
              <a:ext cx="862012" cy="180975"/>
            </a:xfrm>
            <a:prstGeom prst="rect">
              <a:avLst/>
            </a:prstGeom>
            <a:noFill/>
            <a:ln w="15875">
              <a:solidFill>
                <a:srgbClr val="FFFFFF"/>
              </a:solidFill>
              <a:miter lim="800000"/>
              <a:headEnd/>
              <a:tailEnd/>
            </a:ln>
            <a:extLst>
              <a:ext uri="{909E8E84-426E-40DD-AFC4-6F175D3DCCD1}">
                <a14:hiddenFill xmlns:a14="http://schemas.microsoft.com/office/drawing/2010/main" xmlns="">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Corbel" panose="020B0503020204020204" pitchFamily="34" charset="0"/>
              </a:endParaRPr>
            </a:p>
          </p:txBody>
        </p:sp>
        <p:sp>
          <p:nvSpPr>
            <p:cNvPr id="39956" name="Rectangle 29"/>
            <p:cNvSpPr>
              <a:spLocks noChangeArrowheads="1"/>
            </p:cNvSpPr>
            <p:nvPr/>
          </p:nvSpPr>
          <p:spPr bwMode="auto">
            <a:xfrm>
              <a:off x="3084513" y="1676400"/>
              <a:ext cx="862012" cy="180975"/>
            </a:xfrm>
            <a:prstGeom prst="rect">
              <a:avLst/>
            </a:prstGeom>
            <a:solidFill>
              <a:srgbClr val="FFFFFF"/>
            </a:solidFill>
            <a:ln w="0">
              <a:solidFill>
                <a:srgbClr val="FFFFFF"/>
              </a:solidFill>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Corbel" panose="020B0503020204020204" pitchFamily="34" charset="0"/>
              </a:endParaRPr>
            </a:p>
          </p:txBody>
        </p:sp>
        <p:sp>
          <p:nvSpPr>
            <p:cNvPr id="39957" name="Rectangle 31"/>
            <p:cNvSpPr>
              <a:spLocks noChangeArrowheads="1"/>
            </p:cNvSpPr>
            <p:nvPr/>
          </p:nvSpPr>
          <p:spPr bwMode="auto">
            <a:xfrm>
              <a:off x="3084513" y="2024062"/>
              <a:ext cx="862012" cy="165100"/>
            </a:xfrm>
            <a:prstGeom prst="rect">
              <a:avLst/>
            </a:prstGeom>
            <a:solidFill>
              <a:srgbClr val="FFFFFF"/>
            </a:solidFill>
            <a:ln w="0">
              <a:solidFill>
                <a:srgbClr val="FFFFFF"/>
              </a:solidFill>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Corbel" panose="020B0503020204020204" pitchFamily="34" charset="0"/>
              </a:endParaRPr>
            </a:p>
          </p:txBody>
        </p:sp>
        <p:sp>
          <p:nvSpPr>
            <p:cNvPr id="39958" name="Rectangle 32"/>
            <p:cNvSpPr>
              <a:spLocks noChangeArrowheads="1"/>
            </p:cNvSpPr>
            <p:nvPr/>
          </p:nvSpPr>
          <p:spPr bwMode="auto">
            <a:xfrm>
              <a:off x="3084513" y="2024062"/>
              <a:ext cx="862012" cy="165100"/>
            </a:xfrm>
            <a:prstGeom prst="rect">
              <a:avLst/>
            </a:prstGeom>
            <a:noFill/>
            <a:ln w="15875">
              <a:solidFill>
                <a:srgbClr val="FFFFFF"/>
              </a:solidFill>
              <a:miter lim="800000"/>
              <a:headEnd/>
              <a:tailEnd/>
            </a:ln>
            <a:extLst>
              <a:ext uri="{909E8E84-426E-40DD-AFC4-6F175D3DCCD1}">
                <a14:hiddenFill xmlns:a14="http://schemas.microsoft.com/office/drawing/2010/main" xmlns="">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Corbel" panose="020B0503020204020204" pitchFamily="34" charset="0"/>
              </a:endParaRPr>
            </a:p>
          </p:txBody>
        </p:sp>
        <p:sp>
          <p:nvSpPr>
            <p:cNvPr id="39959" name="Rectangle 33"/>
            <p:cNvSpPr>
              <a:spLocks noChangeArrowheads="1"/>
            </p:cNvSpPr>
            <p:nvPr/>
          </p:nvSpPr>
          <p:spPr bwMode="auto">
            <a:xfrm>
              <a:off x="3084513" y="3051175"/>
              <a:ext cx="862012" cy="180975"/>
            </a:xfrm>
            <a:prstGeom prst="rect">
              <a:avLst/>
            </a:prstGeom>
            <a:solidFill>
              <a:srgbClr val="FFFFFF"/>
            </a:solidFill>
            <a:ln w="0">
              <a:solidFill>
                <a:srgbClr val="FFFFFF"/>
              </a:solidFill>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Corbel" panose="020B0503020204020204" pitchFamily="34" charset="0"/>
              </a:endParaRPr>
            </a:p>
          </p:txBody>
        </p:sp>
        <p:sp>
          <p:nvSpPr>
            <p:cNvPr id="39960" name="Rectangle 34"/>
            <p:cNvSpPr>
              <a:spLocks noChangeArrowheads="1"/>
            </p:cNvSpPr>
            <p:nvPr/>
          </p:nvSpPr>
          <p:spPr bwMode="auto">
            <a:xfrm>
              <a:off x="3084513" y="3051175"/>
              <a:ext cx="862012" cy="180975"/>
            </a:xfrm>
            <a:prstGeom prst="rect">
              <a:avLst/>
            </a:prstGeom>
            <a:noFill/>
            <a:ln w="15875">
              <a:solidFill>
                <a:srgbClr val="FFFFFF"/>
              </a:solidFill>
              <a:miter lim="800000"/>
              <a:headEnd/>
              <a:tailEnd/>
            </a:ln>
            <a:extLst>
              <a:ext uri="{909E8E84-426E-40DD-AFC4-6F175D3DCCD1}">
                <a14:hiddenFill xmlns:a14="http://schemas.microsoft.com/office/drawing/2010/main" xmlns="">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Corbel" panose="020B0503020204020204" pitchFamily="34" charset="0"/>
              </a:endParaRPr>
            </a:p>
          </p:txBody>
        </p:sp>
        <p:sp>
          <p:nvSpPr>
            <p:cNvPr id="39961" name="Rectangle 35"/>
            <p:cNvSpPr>
              <a:spLocks noChangeArrowheads="1"/>
            </p:cNvSpPr>
            <p:nvPr/>
          </p:nvSpPr>
          <p:spPr bwMode="auto">
            <a:xfrm>
              <a:off x="3084513" y="3398837"/>
              <a:ext cx="862012" cy="165100"/>
            </a:xfrm>
            <a:prstGeom prst="rect">
              <a:avLst/>
            </a:prstGeom>
            <a:solidFill>
              <a:srgbClr val="FFFFFF"/>
            </a:solidFill>
            <a:ln w="0">
              <a:solidFill>
                <a:srgbClr val="FFFFFF"/>
              </a:solidFill>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Corbel" panose="020B0503020204020204" pitchFamily="34" charset="0"/>
              </a:endParaRPr>
            </a:p>
          </p:txBody>
        </p:sp>
        <p:sp>
          <p:nvSpPr>
            <p:cNvPr id="39962" name="Rectangle 36"/>
            <p:cNvSpPr>
              <a:spLocks noChangeArrowheads="1"/>
            </p:cNvSpPr>
            <p:nvPr/>
          </p:nvSpPr>
          <p:spPr bwMode="auto">
            <a:xfrm>
              <a:off x="3084513" y="3398837"/>
              <a:ext cx="862012" cy="165100"/>
            </a:xfrm>
            <a:prstGeom prst="rect">
              <a:avLst/>
            </a:prstGeom>
            <a:noFill/>
            <a:ln w="15875">
              <a:solidFill>
                <a:srgbClr val="FFFFFF"/>
              </a:solidFill>
              <a:miter lim="800000"/>
              <a:headEnd/>
              <a:tailEnd/>
            </a:ln>
            <a:extLst>
              <a:ext uri="{909E8E84-426E-40DD-AFC4-6F175D3DCCD1}">
                <a14:hiddenFill xmlns:a14="http://schemas.microsoft.com/office/drawing/2010/main" xmlns="">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Corbel" panose="020B0503020204020204" pitchFamily="34" charset="0"/>
              </a:endParaRPr>
            </a:p>
          </p:txBody>
        </p:sp>
        <p:sp>
          <p:nvSpPr>
            <p:cNvPr id="39963" name="Rectangle 37"/>
            <p:cNvSpPr>
              <a:spLocks noChangeArrowheads="1"/>
            </p:cNvSpPr>
            <p:nvPr/>
          </p:nvSpPr>
          <p:spPr bwMode="auto">
            <a:xfrm>
              <a:off x="3084513" y="3746500"/>
              <a:ext cx="862012" cy="165100"/>
            </a:xfrm>
            <a:prstGeom prst="rect">
              <a:avLst/>
            </a:prstGeom>
            <a:solidFill>
              <a:srgbClr val="FFFFFF"/>
            </a:solidFill>
            <a:ln w="0">
              <a:solidFill>
                <a:srgbClr val="FFFFFF"/>
              </a:solidFill>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Corbel" panose="020B0503020204020204" pitchFamily="34" charset="0"/>
              </a:endParaRPr>
            </a:p>
          </p:txBody>
        </p:sp>
        <p:sp>
          <p:nvSpPr>
            <p:cNvPr id="39964" name="Rectangle 38"/>
            <p:cNvSpPr>
              <a:spLocks noChangeArrowheads="1"/>
            </p:cNvSpPr>
            <p:nvPr/>
          </p:nvSpPr>
          <p:spPr bwMode="auto">
            <a:xfrm>
              <a:off x="3084513" y="3746500"/>
              <a:ext cx="862012" cy="165100"/>
            </a:xfrm>
            <a:prstGeom prst="rect">
              <a:avLst/>
            </a:prstGeom>
            <a:noFill/>
            <a:ln w="15875">
              <a:solidFill>
                <a:srgbClr val="FFFFFF"/>
              </a:solidFill>
              <a:miter lim="800000"/>
              <a:headEnd/>
              <a:tailEnd/>
            </a:ln>
            <a:extLst>
              <a:ext uri="{909E8E84-426E-40DD-AFC4-6F175D3DCCD1}">
                <a14:hiddenFill xmlns:a14="http://schemas.microsoft.com/office/drawing/2010/main" xmlns="">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Corbel" panose="020B0503020204020204" pitchFamily="34" charset="0"/>
              </a:endParaRPr>
            </a:p>
          </p:txBody>
        </p:sp>
        <p:sp>
          <p:nvSpPr>
            <p:cNvPr id="39965" name="Rectangle 39"/>
            <p:cNvSpPr>
              <a:spLocks noChangeArrowheads="1"/>
            </p:cNvSpPr>
            <p:nvPr/>
          </p:nvSpPr>
          <p:spPr bwMode="auto">
            <a:xfrm>
              <a:off x="3084513" y="4773612"/>
              <a:ext cx="862012" cy="166688"/>
            </a:xfrm>
            <a:prstGeom prst="rect">
              <a:avLst/>
            </a:prstGeom>
            <a:solidFill>
              <a:srgbClr val="FFFFFF"/>
            </a:solidFill>
            <a:ln w="0">
              <a:solidFill>
                <a:srgbClr val="FFFFFF"/>
              </a:solidFill>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Corbel" panose="020B0503020204020204" pitchFamily="34" charset="0"/>
              </a:endParaRPr>
            </a:p>
          </p:txBody>
        </p:sp>
        <p:sp>
          <p:nvSpPr>
            <p:cNvPr id="39966" name="Rectangle 40"/>
            <p:cNvSpPr>
              <a:spLocks noChangeArrowheads="1"/>
            </p:cNvSpPr>
            <p:nvPr/>
          </p:nvSpPr>
          <p:spPr bwMode="auto">
            <a:xfrm>
              <a:off x="3084513" y="4773612"/>
              <a:ext cx="862012" cy="166688"/>
            </a:xfrm>
            <a:prstGeom prst="rect">
              <a:avLst/>
            </a:prstGeom>
            <a:noFill/>
            <a:ln w="15875">
              <a:solidFill>
                <a:srgbClr val="FFFFFF"/>
              </a:solidFill>
              <a:miter lim="800000"/>
              <a:headEnd/>
              <a:tailEnd/>
            </a:ln>
            <a:extLst>
              <a:ext uri="{909E8E84-426E-40DD-AFC4-6F175D3DCCD1}">
                <a14:hiddenFill xmlns:a14="http://schemas.microsoft.com/office/drawing/2010/main" xmlns="">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Corbel" panose="020B0503020204020204" pitchFamily="34" charset="0"/>
              </a:endParaRPr>
            </a:p>
          </p:txBody>
        </p:sp>
        <p:sp>
          <p:nvSpPr>
            <p:cNvPr id="39967" name="Rectangle 41"/>
            <p:cNvSpPr>
              <a:spLocks noChangeArrowheads="1"/>
            </p:cNvSpPr>
            <p:nvPr/>
          </p:nvSpPr>
          <p:spPr bwMode="auto">
            <a:xfrm>
              <a:off x="3084513" y="5105400"/>
              <a:ext cx="862012" cy="182562"/>
            </a:xfrm>
            <a:prstGeom prst="rect">
              <a:avLst/>
            </a:prstGeom>
            <a:solidFill>
              <a:srgbClr val="FFFFFF"/>
            </a:solidFill>
            <a:ln w="0">
              <a:solidFill>
                <a:srgbClr val="FFFFFF"/>
              </a:solidFill>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Corbel" panose="020B0503020204020204" pitchFamily="34" charset="0"/>
              </a:endParaRPr>
            </a:p>
          </p:txBody>
        </p:sp>
        <p:sp>
          <p:nvSpPr>
            <p:cNvPr id="39968" name="Rectangle 42"/>
            <p:cNvSpPr>
              <a:spLocks noChangeArrowheads="1"/>
            </p:cNvSpPr>
            <p:nvPr/>
          </p:nvSpPr>
          <p:spPr bwMode="auto">
            <a:xfrm>
              <a:off x="3084513" y="5105400"/>
              <a:ext cx="862012" cy="182562"/>
            </a:xfrm>
            <a:prstGeom prst="rect">
              <a:avLst/>
            </a:prstGeom>
            <a:noFill/>
            <a:ln w="15875">
              <a:solidFill>
                <a:srgbClr val="FFFFFF"/>
              </a:solidFill>
              <a:miter lim="800000"/>
              <a:headEnd/>
              <a:tailEnd/>
            </a:ln>
            <a:extLst>
              <a:ext uri="{909E8E84-426E-40DD-AFC4-6F175D3DCCD1}">
                <a14:hiddenFill xmlns:a14="http://schemas.microsoft.com/office/drawing/2010/main" xmlns="">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Corbel" panose="020B0503020204020204" pitchFamily="34" charset="0"/>
              </a:endParaRPr>
            </a:p>
          </p:txBody>
        </p:sp>
        <p:sp>
          <p:nvSpPr>
            <p:cNvPr id="39969" name="Rectangle 43"/>
            <p:cNvSpPr>
              <a:spLocks noChangeArrowheads="1"/>
            </p:cNvSpPr>
            <p:nvPr/>
          </p:nvSpPr>
          <p:spPr bwMode="auto">
            <a:xfrm>
              <a:off x="3084513" y="5453062"/>
              <a:ext cx="862012" cy="166688"/>
            </a:xfrm>
            <a:prstGeom prst="rect">
              <a:avLst/>
            </a:prstGeom>
            <a:solidFill>
              <a:srgbClr val="FFFFFF"/>
            </a:solidFill>
            <a:ln w="0">
              <a:solidFill>
                <a:srgbClr val="FFFFFF"/>
              </a:solidFill>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Corbel" panose="020B0503020204020204" pitchFamily="34" charset="0"/>
              </a:endParaRPr>
            </a:p>
          </p:txBody>
        </p:sp>
        <p:sp>
          <p:nvSpPr>
            <p:cNvPr id="39970" name="Rectangle 44"/>
            <p:cNvSpPr>
              <a:spLocks noChangeArrowheads="1"/>
            </p:cNvSpPr>
            <p:nvPr/>
          </p:nvSpPr>
          <p:spPr bwMode="auto">
            <a:xfrm>
              <a:off x="3084513" y="5453062"/>
              <a:ext cx="862012" cy="166688"/>
            </a:xfrm>
            <a:prstGeom prst="rect">
              <a:avLst/>
            </a:prstGeom>
            <a:noFill/>
            <a:ln w="15875">
              <a:solidFill>
                <a:srgbClr val="FFFFFF"/>
              </a:solidFill>
              <a:miter lim="800000"/>
              <a:headEnd/>
              <a:tailEnd/>
            </a:ln>
            <a:extLst>
              <a:ext uri="{909E8E84-426E-40DD-AFC4-6F175D3DCCD1}">
                <a14:hiddenFill xmlns:a14="http://schemas.microsoft.com/office/drawing/2010/main" xmlns="">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Corbel" panose="020B0503020204020204" pitchFamily="34" charset="0"/>
              </a:endParaRPr>
            </a:p>
          </p:txBody>
        </p:sp>
        <p:sp>
          <p:nvSpPr>
            <p:cNvPr id="39971" name="Rectangle 45"/>
            <p:cNvSpPr>
              <a:spLocks noChangeArrowheads="1"/>
            </p:cNvSpPr>
            <p:nvPr/>
          </p:nvSpPr>
          <p:spPr bwMode="auto">
            <a:xfrm>
              <a:off x="3084513" y="6481762"/>
              <a:ext cx="862012" cy="165100"/>
            </a:xfrm>
            <a:prstGeom prst="rect">
              <a:avLst/>
            </a:prstGeom>
            <a:solidFill>
              <a:srgbClr val="FFFFFF"/>
            </a:solidFill>
            <a:ln w="0">
              <a:solidFill>
                <a:srgbClr val="FFFFFF"/>
              </a:solidFill>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Corbel" panose="020B0503020204020204" pitchFamily="34" charset="0"/>
              </a:endParaRPr>
            </a:p>
          </p:txBody>
        </p:sp>
        <p:sp>
          <p:nvSpPr>
            <p:cNvPr id="39972" name="Rectangle 46"/>
            <p:cNvSpPr>
              <a:spLocks noChangeArrowheads="1"/>
            </p:cNvSpPr>
            <p:nvPr/>
          </p:nvSpPr>
          <p:spPr bwMode="auto">
            <a:xfrm>
              <a:off x="3084513" y="6481762"/>
              <a:ext cx="862012" cy="165100"/>
            </a:xfrm>
            <a:prstGeom prst="rect">
              <a:avLst/>
            </a:prstGeom>
            <a:noFill/>
            <a:ln w="15875">
              <a:solidFill>
                <a:srgbClr val="FFFFFF"/>
              </a:solidFill>
              <a:miter lim="800000"/>
              <a:headEnd/>
              <a:tailEnd/>
            </a:ln>
            <a:extLst>
              <a:ext uri="{909E8E84-426E-40DD-AFC4-6F175D3DCCD1}">
                <a14:hiddenFill xmlns:a14="http://schemas.microsoft.com/office/drawing/2010/main" xmlns="">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Corbel" panose="020B0503020204020204" pitchFamily="34" charset="0"/>
              </a:endParaRPr>
            </a:p>
          </p:txBody>
        </p:sp>
        <p:sp>
          <p:nvSpPr>
            <p:cNvPr id="39973" name="Rectangle 47"/>
            <p:cNvSpPr>
              <a:spLocks noChangeArrowheads="1"/>
            </p:cNvSpPr>
            <p:nvPr/>
          </p:nvSpPr>
          <p:spPr bwMode="auto">
            <a:xfrm>
              <a:off x="3311525" y="1674812"/>
              <a:ext cx="546625" cy="18466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200" b="1" dirty="0">
                  <a:solidFill>
                    <a:srgbClr val="000000"/>
                  </a:solidFill>
                  <a:latin typeface="Nimbus Roman No9 L"/>
                </a:rPr>
                <a:t>Block 0</a:t>
              </a:r>
              <a:endParaRPr lang="en-CA" altLang="en-US" sz="1200" b="1" dirty="0">
                <a:latin typeface="Corbel" panose="020B0503020204020204" pitchFamily="34" charset="0"/>
              </a:endParaRPr>
            </a:p>
          </p:txBody>
        </p:sp>
        <p:sp>
          <p:nvSpPr>
            <p:cNvPr id="39974" name="Rectangle 48"/>
            <p:cNvSpPr>
              <a:spLocks noChangeArrowheads="1"/>
            </p:cNvSpPr>
            <p:nvPr/>
          </p:nvSpPr>
          <p:spPr bwMode="auto">
            <a:xfrm>
              <a:off x="3311525" y="2022475"/>
              <a:ext cx="546625" cy="18466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200" b="1">
                  <a:solidFill>
                    <a:srgbClr val="000000"/>
                  </a:solidFill>
                  <a:latin typeface="Nimbus Roman No9 L"/>
                </a:rPr>
                <a:t>Block 1</a:t>
              </a:r>
              <a:endParaRPr lang="en-CA" altLang="en-US" sz="1200" b="1">
                <a:latin typeface="Corbel" panose="020B0503020204020204" pitchFamily="34" charset="0"/>
              </a:endParaRPr>
            </a:p>
          </p:txBody>
        </p:sp>
        <p:sp>
          <p:nvSpPr>
            <p:cNvPr id="39975" name="Rectangle 49"/>
            <p:cNvSpPr>
              <a:spLocks noChangeArrowheads="1"/>
            </p:cNvSpPr>
            <p:nvPr/>
          </p:nvSpPr>
          <p:spPr bwMode="auto">
            <a:xfrm>
              <a:off x="3235325" y="3049587"/>
              <a:ext cx="716543" cy="18466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200" b="1">
                  <a:solidFill>
                    <a:srgbClr val="000000"/>
                  </a:solidFill>
                  <a:latin typeface="Nimbus Roman No9 L"/>
                </a:rPr>
                <a:t>Block 127</a:t>
              </a:r>
              <a:endParaRPr lang="en-CA" altLang="en-US" sz="1200" b="1">
                <a:latin typeface="Corbel" panose="020B0503020204020204" pitchFamily="34" charset="0"/>
              </a:endParaRPr>
            </a:p>
          </p:txBody>
        </p:sp>
        <p:sp>
          <p:nvSpPr>
            <p:cNvPr id="39976" name="Rectangle 50"/>
            <p:cNvSpPr>
              <a:spLocks noChangeArrowheads="1"/>
            </p:cNvSpPr>
            <p:nvPr/>
          </p:nvSpPr>
          <p:spPr bwMode="auto">
            <a:xfrm>
              <a:off x="3235325" y="3397250"/>
              <a:ext cx="716543" cy="18466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200" b="1">
                  <a:solidFill>
                    <a:srgbClr val="000000"/>
                  </a:solidFill>
                  <a:latin typeface="Nimbus Roman No9 L"/>
                </a:rPr>
                <a:t>Block 128</a:t>
              </a:r>
              <a:endParaRPr lang="en-CA" altLang="en-US" sz="1200" b="1">
                <a:latin typeface="Corbel" panose="020B0503020204020204" pitchFamily="34" charset="0"/>
              </a:endParaRPr>
            </a:p>
          </p:txBody>
        </p:sp>
        <p:sp>
          <p:nvSpPr>
            <p:cNvPr id="39977" name="Rectangle 51"/>
            <p:cNvSpPr>
              <a:spLocks noChangeArrowheads="1"/>
            </p:cNvSpPr>
            <p:nvPr/>
          </p:nvSpPr>
          <p:spPr bwMode="auto">
            <a:xfrm>
              <a:off x="3235325" y="3730625"/>
              <a:ext cx="716543" cy="18466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200" b="1">
                  <a:solidFill>
                    <a:srgbClr val="000000"/>
                  </a:solidFill>
                  <a:latin typeface="Nimbus Roman No9 L"/>
                </a:rPr>
                <a:t>Block 129</a:t>
              </a:r>
              <a:endParaRPr lang="en-CA" altLang="en-US" sz="1200" b="1">
                <a:latin typeface="Corbel" panose="020B0503020204020204" pitchFamily="34" charset="0"/>
              </a:endParaRPr>
            </a:p>
          </p:txBody>
        </p:sp>
        <p:sp>
          <p:nvSpPr>
            <p:cNvPr id="39978" name="Rectangle 52"/>
            <p:cNvSpPr>
              <a:spLocks noChangeArrowheads="1"/>
            </p:cNvSpPr>
            <p:nvPr/>
          </p:nvSpPr>
          <p:spPr bwMode="auto">
            <a:xfrm>
              <a:off x="3235325" y="4800600"/>
              <a:ext cx="716543" cy="18466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200" b="1">
                  <a:solidFill>
                    <a:srgbClr val="000000"/>
                  </a:solidFill>
                  <a:latin typeface="Nimbus Roman No9 L"/>
                </a:rPr>
                <a:t>Block 255</a:t>
              </a:r>
              <a:endParaRPr lang="en-CA" altLang="en-US" sz="1200" b="1">
                <a:latin typeface="Corbel" panose="020B0503020204020204" pitchFamily="34" charset="0"/>
              </a:endParaRPr>
            </a:p>
          </p:txBody>
        </p:sp>
        <p:sp>
          <p:nvSpPr>
            <p:cNvPr id="39979" name="Rectangle 53"/>
            <p:cNvSpPr>
              <a:spLocks noChangeArrowheads="1"/>
            </p:cNvSpPr>
            <p:nvPr/>
          </p:nvSpPr>
          <p:spPr bwMode="auto">
            <a:xfrm>
              <a:off x="3235325" y="5105400"/>
              <a:ext cx="716543" cy="18466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200" b="1">
                  <a:solidFill>
                    <a:srgbClr val="000000"/>
                  </a:solidFill>
                  <a:latin typeface="Nimbus Roman No9 L"/>
                </a:rPr>
                <a:t>Block 256</a:t>
              </a:r>
              <a:endParaRPr lang="en-CA" altLang="en-US" sz="1200" b="1">
                <a:latin typeface="Corbel" panose="020B0503020204020204" pitchFamily="34" charset="0"/>
              </a:endParaRPr>
            </a:p>
          </p:txBody>
        </p:sp>
        <p:sp>
          <p:nvSpPr>
            <p:cNvPr id="39980" name="Rectangle 54"/>
            <p:cNvSpPr>
              <a:spLocks noChangeArrowheads="1"/>
            </p:cNvSpPr>
            <p:nvPr/>
          </p:nvSpPr>
          <p:spPr bwMode="auto">
            <a:xfrm>
              <a:off x="3235325" y="5453062"/>
              <a:ext cx="716543" cy="18466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200" b="1">
                  <a:solidFill>
                    <a:srgbClr val="000000"/>
                  </a:solidFill>
                  <a:latin typeface="Nimbus Roman No9 L"/>
                </a:rPr>
                <a:t>Block</a:t>
              </a:r>
              <a:r>
                <a:rPr lang="en-CA" altLang="en-US" sz="1200">
                  <a:solidFill>
                    <a:srgbClr val="000000"/>
                  </a:solidFill>
                  <a:latin typeface="Nimbus Roman No9 L"/>
                </a:rPr>
                <a:t> </a:t>
              </a:r>
              <a:r>
                <a:rPr lang="en-CA" altLang="en-US" sz="1200" b="1">
                  <a:solidFill>
                    <a:srgbClr val="000000"/>
                  </a:solidFill>
                  <a:latin typeface="Nimbus Roman No9 L"/>
                </a:rPr>
                <a:t>257</a:t>
              </a:r>
              <a:endParaRPr lang="en-CA" altLang="en-US" sz="1200" b="1">
                <a:latin typeface="Corbel" panose="020B0503020204020204" pitchFamily="34" charset="0"/>
              </a:endParaRPr>
            </a:p>
          </p:txBody>
        </p:sp>
        <p:sp>
          <p:nvSpPr>
            <p:cNvPr id="39981" name="Rectangle 55"/>
            <p:cNvSpPr>
              <a:spLocks noChangeArrowheads="1"/>
            </p:cNvSpPr>
            <p:nvPr/>
          </p:nvSpPr>
          <p:spPr bwMode="auto">
            <a:xfrm>
              <a:off x="3205163" y="6480175"/>
              <a:ext cx="737381" cy="1692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100" b="1">
                  <a:solidFill>
                    <a:srgbClr val="000000"/>
                  </a:solidFill>
                  <a:latin typeface="Nimbus Roman No9 L"/>
                </a:rPr>
                <a:t>Block 4095</a:t>
              </a:r>
              <a:endParaRPr lang="en-CA" altLang="en-US" sz="2400" b="1">
                <a:latin typeface="Corbel" panose="020B0503020204020204" pitchFamily="34" charset="0"/>
              </a:endParaRPr>
            </a:p>
          </p:txBody>
        </p:sp>
        <p:sp>
          <p:nvSpPr>
            <p:cNvPr id="39982" name="Freeform 65"/>
            <p:cNvSpPr>
              <a:spLocks/>
            </p:cNvSpPr>
            <p:nvPr/>
          </p:nvSpPr>
          <p:spPr bwMode="auto">
            <a:xfrm>
              <a:off x="2352675" y="3000375"/>
              <a:ext cx="544513" cy="271462"/>
            </a:xfrm>
            <a:custGeom>
              <a:avLst/>
              <a:gdLst>
                <a:gd name="T0" fmla="*/ 2147483647 w 36"/>
                <a:gd name="T1" fmla="*/ 2147483647 h 18"/>
                <a:gd name="T2" fmla="*/ 2147483647 w 36"/>
                <a:gd name="T3" fmla="*/ 2147483647 h 18"/>
                <a:gd name="T4" fmla="*/ 2147483647 w 36"/>
                <a:gd name="T5" fmla="*/ 2147483647 h 18"/>
                <a:gd name="T6" fmla="*/ 2147483647 w 36"/>
                <a:gd name="T7" fmla="*/ 909774581 h 18"/>
                <a:gd name="T8" fmla="*/ 2147483647 w 36"/>
                <a:gd name="T9" fmla="*/ 909774581 h 18"/>
                <a:gd name="T10" fmla="*/ 2147483647 w 36"/>
                <a:gd name="T11" fmla="*/ 0 h 18"/>
                <a:gd name="T12" fmla="*/ 0 w 36"/>
                <a:gd name="T13" fmla="*/ 2046989448 h 18"/>
                <a:gd name="T14" fmla="*/ 2147483647 w 36"/>
                <a:gd name="T15" fmla="*/ 2147483647 h 18"/>
                <a:gd name="T16" fmla="*/ 0 60000 65536"/>
                <a:gd name="T17" fmla="*/ 0 60000 65536"/>
                <a:gd name="T18" fmla="*/ 0 60000 65536"/>
                <a:gd name="T19" fmla="*/ 0 60000 65536"/>
                <a:gd name="T20" fmla="*/ 0 60000 65536"/>
                <a:gd name="T21" fmla="*/ 0 60000 65536"/>
                <a:gd name="T22" fmla="*/ 0 60000 65536"/>
                <a:gd name="T23" fmla="*/ 0 60000 65536"/>
                <a:gd name="T24" fmla="*/ 0 w 36"/>
                <a:gd name="T25" fmla="*/ 0 h 18"/>
                <a:gd name="T26" fmla="*/ 36 w 36"/>
                <a:gd name="T27" fmla="*/ 18 h 1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6" h="18">
                  <a:moveTo>
                    <a:pt x="14" y="18"/>
                  </a:moveTo>
                  <a:lnTo>
                    <a:pt x="14" y="13"/>
                  </a:lnTo>
                  <a:lnTo>
                    <a:pt x="36" y="13"/>
                  </a:lnTo>
                  <a:lnTo>
                    <a:pt x="36" y="4"/>
                  </a:lnTo>
                  <a:lnTo>
                    <a:pt x="14" y="4"/>
                  </a:lnTo>
                  <a:lnTo>
                    <a:pt x="14" y="0"/>
                  </a:lnTo>
                  <a:lnTo>
                    <a:pt x="0" y="9"/>
                  </a:lnTo>
                  <a:lnTo>
                    <a:pt x="14" y="18"/>
                  </a:lnTo>
                </a:path>
              </a:pathLst>
            </a:custGeom>
            <a:noFill/>
            <a:ln w="15875">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9983" name="Line 66"/>
            <p:cNvSpPr>
              <a:spLocks noChangeShapeType="1"/>
            </p:cNvSpPr>
            <p:nvPr/>
          </p:nvSpPr>
          <p:spPr bwMode="auto">
            <a:xfrm flipV="1">
              <a:off x="3009900" y="2279650"/>
              <a:ext cx="1588" cy="303212"/>
            </a:xfrm>
            <a:prstGeom prst="line">
              <a:avLst/>
            </a:prstGeom>
            <a:noFill/>
            <a:ln w="158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9984" name="Line 67"/>
            <p:cNvSpPr>
              <a:spLocks noChangeShapeType="1"/>
            </p:cNvSpPr>
            <p:nvPr/>
          </p:nvSpPr>
          <p:spPr bwMode="auto">
            <a:xfrm flipV="1">
              <a:off x="3009900" y="2673350"/>
              <a:ext cx="1588" cy="287337"/>
            </a:xfrm>
            <a:prstGeom prst="line">
              <a:avLst/>
            </a:prstGeom>
            <a:noFill/>
            <a:ln w="158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9985" name="Line 68"/>
            <p:cNvSpPr>
              <a:spLocks noChangeShapeType="1"/>
            </p:cNvSpPr>
            <p:nvPr/>
          </p:nvSpPr>
          <p:spPr bwMode="auto">
            <a:xfrm flipV="1">
              <a:off x="4037013" y="2279650"/>
              <a:ext cx="1587" cy="303212"/>
            </a:xfrm>
            <a:prstGeom prst="line">
              <a:avLst/>
            </a:prstGeom>
            <a:noFill/>
            <a:ln w="158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9986" name="Line 69"/>
            <p:cNvSpPr>
              <a:spLocks noChangeShapeType="1"/>
            </p:cNvSpPr>
            <p:nvPr/>
          </p:nvSpPr>
          <p:spPr bwMode="auto">
            <a:xfrm flipV="1">
              <a:off x="4037013" y="2673350"/>
              <a:ext cx="1587" cy="287337"/>
            </a:xfrm>
            <a:prstGeom prst="line">
              <a:avLst/>
            </a:prstGeom>
            <a:noFill/>
            <a:ln w="158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9987" name="Line 70"/>
            <p:cNvSpPr>
              <a:spLocks noChangeShapeType="1"/>
            </p:cNvSpPr>
            <p:nvPr/>
          </p:nvSpPr>
          <p:spPr bwMode="auto">
            <a:xfrm flipH="1">
              <a:off x="2949575" y="2552700"/>
              <a:ext cx="104775" cy="60325"/>
            </a:xfrm>
            <a:prstGeom prst="line">
              <a:avLst/>
            </a:prstGeom>
            <a:noFill/>
            <a:ln w="158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9988" name="Line 71"/>
            <p:cNvSpPr>
              <a:spLocks noChangeShapeType="1"/>
            </p:cNvSpPr>
            <p:nvPr/>
          </p:nvSpPr>
          <p:spPr bwMode="auto">
            <a:xfrm flipH="1">
              <a:off x="2949575" y="2643187"/>
              <a:ext cx="104775" cy="44450"/>
            </a:xfrm>
            <a:prstGeom prst="line">
              <a:avLst/>
            </a:prstGeom>
            <a:noFill/>
            <a:ln w="158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9989" name="Line 72"/>
            <p:cNvSpPr>
              <a:spLocks noChangeShapeType="1"/>
            </p:cNvSpPr>
            <p:nvPr/>
          </p:nvSpPr>
          <p:spPr bwMode="auto">
            <a:xfrm flipH="1">
              <a:off x="3976688" y="2552700"/>
              <a:ext cx="104775" cy="60325"/>
            </a:xfrm>
            <a:prstGeom prst="line">
              <a:avLst/>
            </a:prstGeom>
            <a:noFill/>
            <a:ln w="158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9990" name="Line 73"/>
            <p:cNvSpPr>
              <a:spLocks noChangeShapeType="1"/>
            </p:cNvSpPr>
            <p:nvPr/>
          </p:nvSpPr>
          <p:spPr bwMode="auto">
            <a:xfrm flipH="1">
              <a:off x="3976688" y="2643187"/>
              <a:ext cx="104775" cy="44450"/>
            </a:xfrm>
            <a:prstGeom prst="line">
              <a:avLst/>
            </a:prstGeom>
            <a:noFill/>
            <a:ln w="158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9991" name="Line 74"/>
            <p:cNvSpPr>
              <a:spLocks noChangeShapeType="1"/>
            </p:cNvSpPr>
            <p:nvPr/>
          </p:nvSpPr>
          <p:spPr bwMode="auto">
            <a:xfrm flipV="1">
              <a:off x="3009900" y="5710237"/>
              <a:ext cx="1588" cy="303213"/>
            </a:xfrm>
            <a:prstGeom prst="line">
              <a:avLst/>
            </a:prstGeom>
            <a:noFill/>
            <a:ln w="158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9992" name="Line 75"/>
            <p:cNvSpPr>
              <a:spLocks noChangeShapeType="1"/>
            </p:cNvSpPr>
            <p:nvPr/>
          </p:nvSpPr>
          <p:spPr bwMode="auto">
            <a:xfrm flipV="1">
              <a:off x="3009900" y="6088062"/>
              <a:ext cx="1588" cy="301625"/>
            </a:xfrm>
            <a:prstGeom prst="line">
              <a:avLst/>
            </a:prstGeom>
            <a:noFill/>
            <a:ln w="158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9993" name="Line 76"/>
            <p:cNvSpPr>
              <a:spLocks noChangeShapeType="1"/>
            </p:cNvSpPr>
            <p:nvPr/>
          </p:nvSpPr>
          <p:spPr bwMode="auto">
            <a:xfrm flipV="1">
              <a:off x="4037013" y="5710237"/>
              <a:ext cx="1587" cy="303213"/>
            </a:xfrm>
            <a:prstGeom prst="line">
              <a:avLst/>
            </a:prstGeom>
            <a:noFill/>
            <a:ln w="158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9994" name="Line 77"/>
            <p:cNvSpPr>
              <a:spLocks noChangeShapeType="1"/>
            </p:cNvSpPr>
            <p:nvPr/>
          </p:nvSpPr>
          <p:spPr bwMode="auto">
            <a:xfrm flipV="1">
              <a:off x="4037013" y="6088062"/>
              <a:ext cx="1587" cy="301625"/>
            </a:xfrm>
            <a:prstGeom prst="line">
              <a:avLst/>
            </a:prstGeom>
            <a:noFill/>
            <a:ln w="158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9995" name="Line 78"/>
            <p:cNvSpPr>
              <a:spLocks noChangeShapeType="1"/>
            </p:cNvSpPr>
            <p:nvPr/>
          </p:nvSpPr>
          <p:spPr bwMode="auto">
            <a:xfrm flipH="1">
              <a:off x="2949575" y="5981700"/>
              <a:ext cx="104775" cy="46037"/>
            </a:xfrm>
            <a:prstGeom prst="line">
              <a:avLst/>
            </a:prstGeom>
            <a:noFill/>
            <a:ln w="158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9996" name="Line 79"/>
            <p:cNvSpPr>
              <a:spLocks noChangeShapeType="1"/>
            </p:cNvSpPr>
            <p:nvPr/>
          </p:nvSpPr>
          <p:spPr bwMode="auto">
            <a:xfrm flipH="1">
              <a:off x="2949575" y="6057900"/>
              <a:ext cx="104775" cy="60325"/>
            </a:xfrm>
            <a:prstGeom prst="line">
              <a:avLst/>
            </a:prstGeom>
            <a:noFill/>
            <a:ln w="158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9997" name="Line 80"/>
            <p:cNvSpPr>
              <a:spLocks noChangeShapeType="1"/>
            </p:cNvSpPr>
            <p:nvPr/>
          </p:nvSpPr>
          <p:spPr bwMode="auto">
            <a:xfrm flipH="1">
              <a:off x="3976688" y="5981700"/>
              <a:ext cx="104775" cy="46037"/>
            </a:xfrm>
            <a:prstGeom prst="line">
              <a:avLst/>
            </a:prstGeom>
            <a:noFill/>
            <a:ln w="158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9998" name="Line 81"/>
            <p:cNvSpPr>
              <a:spLocks noChangeShapeType="1"/>
            </p:cNvSpPr>
            <p:nvPr/>
          </p:nvSpPr>
          <p:spPr bwMode="auto">
            <a:xfrm flipH="1">
              <a:off x="3976688" y="6057900"/>
              <a:ext cx="104775" cy="60325"/>
            </a:xfrm>
            <a:prstGeom prst="line">
              <a:avLst/>
            </a:prstGeom>
            <a:noFill/>
            <a:ln w="158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9999" name="Line 82"/>
            <p:cNvSpPr>
              <a:spLocks noChangeShapeType="1"/>
            </p:cNvSpPr>
            <p:nvPr/>
          </p:nvSpPr>
          <p:spPr bwMode="auto">
            <a:xfrm flipV="1">
              <a:off x="3009900" y="4002087"/>
              <a:ext cx="1588" cy="287338"/>
            </a:xfrm>
            <a:prstGeom prst="line">
              <a:avLst/>
            </a:prstGeom>
            <a:noFill/>
            <a:ln w="158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0000" name="Line 83"/>
            <p:cNvSpPr>
              <a:spLocks noChangeShapeType="1"/>
            </p:cNvSpPr>
            <p:nvPr/>
          </p:nvSpPr>
          <p:spPr bwMode="auto">
            <a:xfrm flipV="1">
              <a:off x="3009900" y="4379912"/>
              <a:ext cx="1588" cy="303213"/>
            </a:xfrm>
            <a:prstGeom prst="line">
              <a:avLst/>
            </a:prstGeom>
            <a:noFill/>
            <a:ln w="158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0001" name="Line 84"/>
            <p:cNvSpPr>
              <a:spLocks noChangeShapeType="1"/>
            </p:cNvSpPr>
            <p:nvPr/>
          </p:nvSpPr>
          <p:spPr bwMode="auto">
            <a:xfrm flipV="1">
              <a:off x="4037013" y="4002087"/>
              <a:ext cx="1587" cy="287338"/>
            </a:xfrm>
            <a:prstGeom prst="line">
              <a:avLst/>
            </a:prstGeom>
            <a:noFill/>
            <a:ln w="158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0002" name="Line 85"/>
            <p:cNvSpPr>
              <a:spLocks noChangeShapeType="1"/>
            </p:cNvSpPr>
            <p:nvPr/>
          </p:nvSpPr>
          <p:spPr bwMode="auto">
            <a:xfrm flipV="1">
              <a:off x="4037013" y="4379912"/>
              <a:ext cx="1587" cy="303213"/>
            </a:xfrm>
            <a:prstGeom prst="line">
              <a:avLst/>
            </a:prstGeom>
            <a:noFill/>
            <a:ln w="158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0003" name="Line 86"/>
            <p:cNvSpPr>
              <a:spLocks noChangeShapeType="1"/>
            </p:cNvSpPr>
            <p:nvPr/>
          </p:nvSpPr>
          <p:spPr bwMode="auto">
            <a:xfrm flipH="1">
              <a:off x="2949575" y="4275137"/>
              <a:ext cx="104775" cy="44450"/>
            </a:xfrm>
            <a:prstGeom prst="line">
              <a:avLst/>
            </a:prstGeom>
            <a:noFill/>
            <a:ln w="158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0004" name="Line 87"/>
            <p:cNvSpPr>
              <a:spLocks noChangeShapeType="1"/>
            </p:cNvSpPr>
            <p:nvPr/>
          </p:nvSpPr>
          <p:spPr bwMode="auto">
            <a:xfrm flipH="1">
              <a:off x="2949575" y="4349750"/>
              <a:ext cx="104775" cy="46037"/>
            </a:xfrm>
            <a:prstGeom prst="line">
              <a:avLst/>
            </a:prstGeom>
            <a:noFill/>
            <a:ln w="158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0005" name="Line 88"/>
            <p:cNvSpPr>
              <a:spLocks noChangeShapeType="1"/>
            </p:cNvSpPr>
            <p:nvPr/>
          </p:nvSpPr>
          <p:spPr bwMode="auto">
            <a:xfrm flipH="1">
              <a:off x="3976688" y="4275137"/>
              <a:ext cx="104775" cy="44450"/>
            </a:xfrm>
            <a:prstGeom prst="line">
              <a:avLst/>
            </a:prstGeom>
            <a:noFill/>
            <a:ln w="158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0006" name="Line 89"/>
            <p:cNvSpPr>
              <a:spLocks noChangeShapeType="1"/>
            </p:cNvSpPr>
            <p:nvPr/>
          </p:nvSpPr>
          <p:spPr bwMode="auto">
            <a:xfrm flipH="1">
              <a:off x="3976688" y="4349750"/>
              <a:ext cx="104775" cy="46037"/>
            </a:xfrm>
            <a:prstGeom prst="line">
              <a:avLst/>
            </a:prstGeom>
            <a:noFill/>
            <a:ln w="158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grpSp>
          <p:nvGrpSpPr>
            <p:cNvPr id="40007" name="Group 120"/>
            <p:cNvGrpSpPr>
              <a:grpSpLocks/>
            </p:cNvGrpSpPr>
            <p:nvPr/>
          </p:nvGrpSpPr>
          <p:grpSpPr bwMode="auto">
            <a:xfrm>
              <a:off x="860425" y="4910137"/>
              <a:ext cx="1631950" cy="785813"/>
              <a:chOff x="634" y="2853"/>
              <a:chExt cx="1028" cy="495"/>
            </a:xfrm>
          </p:grpSpPr>
          <p:sp>
            <p:nvSpPr>
              <p:cNvPr id="425058" name="Rectangle 98"/>
              <p:cNvSpPr>
                <a:spLocks noChangeArrowheads="1"/>
              </p:cNvSpPr>
              <p:nvPr/>
            </p:nvSpPr>
            <p:spPr bwMode="auto">
              <a:xfrm>
                <a:off x="634" y="2996"/>
                <a:ext cx="1028" cy="162"/>
              </a:xfrm>
              <a:prstGeom prst="rect">
                <a:avLst/>
              </a:prstGeom>
              <a:noFill/>
              <a:ln w="28575">
                <a:solidFill>
                  <a:schemeClr val="accent1">
                    <a:lumMod val="75000"/>
                  </a:schemeClr>
                </a:solidFill>
                <a:miter lim="800000"/>
                <a:headEnd/>
                <a:tailEnd/>
              </a:ln>
            </p:spPr>
            <p:txBody>
              <a:bodyPr/>
              <a:lstStyle/>
              <a:p>
                <a:pPr fontAlgn="auto">
                  <a:spcBef>
                    <a:spcPts val="0"/>
                  </a:spcBef>
                  <a:spcAft>
                    <a:spcPts val="0"/>
                  </a:spcAft>
                  <a:defRPr/>
                </a:pPr>
                <a:endParaRPr lang="en-US">
                  <a:latin typeface="+mn-lt"/>
                </a:endParaRPr>
              </a:p>
            </p:txBody>
          </p:sp>
          <p:sp>
            <p:nvSpPr>
              <p:cNvPr id="425059" name="Line 99"/>
              <p:cNvSpPr>
                <a:spLocks noChangeShapeType="1"/>
              </p:cNvSpPr>
              <p:nvPr/>
            </p:nvSpPr>
            <p:spPr bwMode="auto">
              <a:xfrm flipV="1">
                <a:off x="957" y="2996"/>
                <a:ext cx="1" cy="162"/>
              </a:xfrm>
              <a:prstGeom prst="line">
                <a:avLst/>
              </a:prstGeom>
              <a:noFill/>
              <a:ln w="28575">
                <a:solidFill>
                  <a:schemeClr val="accent1">
                    <a:lumMod val="75000"/>
                  </a:schemeClr>
                </a:solidFill>
                <a:round/>
                <a:headEnd/>
                <a:tailEnd/>
              </a:ln>
            </p:spPr>
            <p:txBody>
              <a:bodyPr/>
              <a:lstStyle/>
              <a:p>
                <a:pPr fontAlgn="auto">
                  <a:spcBef>
                    <a:spcPts val="0"/>
                  </a:spcBef>
                  <a:spcAft>
                    <a:spcPts val="0"/>
                  </a:spcAft>
                  <a:defRPr/>
                </a:pPr>
                <a:endParaRPr lang="en-US">
                  <a:latin typeface="+mn-lt"/>
                </a:endParaRPr>
              </a:p>
            </p:txBody>
          </p:sp>
          <p:sp>
            <p:nvSpPr>
              <p:cNvPr id="425060" name="Line 100"/>
              <p:cNvSpPr>
                <a:spLocks noChangeShapeType="1"/>
              </p:cNvSpPr>
              <p:nvPr/>
            </p:nvSpPr>
            <p:spPr bwMode="auto">
              <a:xfrm flipV="1">
                <a:off x="1386" y="2996"/>
                <a:ext cx="1" cy="162"/>
              </a:xfrm>
              <a:prstGeom prst="line">
                <a:avLst/>
              </a:prstGeom>
              <a:noFill/>
              <a:ln w="28575">
                <a:solidFill>
                  <a:schemeClr val="accent1">
                    <a:lumMod val="75000"/>
                  </a:schemeClr>
                </a:solidFill>
                <a:round/>
                <a:headEnd/>
                <a:tailEnd/>
              </a:ln>
            </p:spPr>
            <p:txBody>
              <a:bodyPr/>
              <a:lstStyle/>
              <a:p>
                <a:pPr fontAlgn="auto">
                  <a:spcBef>
                    <a:spcPts val="0"/>
                  </a:spcBef>
                  <a:spcAft>
                    <a:spcPts val="0"/>
                  </a:spcAft>
                  <a:defRPr/>
                </a:pPr>
                <a:endParaRPr lang="en-US">
                  <a:latin typeface="+mn-lt"/>
                </a:endParaRPr>
              </a:p>
            </p:txBody>
          </p:sp>
          <p:sp>
            <p:nvSpPr>
              <p:cNvPr id="40041" name="Rectangle 101"/>
              <p:cNvSpPr>
                <a:spLocks noChangeArrowheads="1"/>
              </p:cNvSpPr>
              <p:nvPr/>
            </p:nvSpPr>
            <p:spPr bwMode="auto">
              <a:xfrm>
                <a:off x="1148" y="3015"/>
                <a:ext cx="44" cy="10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100">
                    <a:solidFill>
                      <a:srgbClr val="000000"/>
                    </a:solidFill>
                    <a:latin typeface="Nimbus Roman No9 L"/>
                  </a:rPr>
                  <a:t>7</a:t>
                </a:r>
                <a:endParaRPr lang="en-CA" altLang="en-US" sz="2400">
                  <a:latin typeface="Corbel" panose="020B0503020204020204" pitchFamily="34" charset="0"/>
                </a:endParaRPr>
              </a:p>
            </p:txBody>
          </p:sp>
          <p:sp>
            <p:nvSpPr>
              <p:cNvPr id="40042" name="Rectangle 102"/>
              <p:cNvSpPr>
                <a:spLocks noChangeArrowheads="1"/>
              </p:cNvSpPr>
              <p:nvPr/>
            </p:nvSpPr>
            <p:spPr bwMode="auto">
              <a:xfrm>
                <a:off x="1500" y="3015"/>
                <a:ext cx="44" cy="10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100">
                    <a:solidFill>
                      <a:srgbClr val="000000"/>
                    </a:solidFill>
                    <a:latin typeface="Nimbus Roman No9 L"/>
                  </a:rPr>
                  <a:t>4</a:t>
                </a:r>
                <a:endParaRPr lang="en-CA" altLang="en-US" sz="2400">
                  <a:latin typeface="Corbel" panose="020B0503020204020204" pitchFamily="34" charset="0"/>
                </a:endParaRPr>
              </a:p>
            </p:txBody>
          </p:sp>
          <p:sp>
            <p:nvSpPr>
              <p:cNvPr id="40043" name="Rectangle 103"/>
              <p:cNvSpPr>
                <a:spLocks noChangeArrowheads="1"/>
              </p:cNvSpPr>
              <p:nvPr/>
            </p:nvSpPr>
            <p:spPr bwMode="auto">
              <a:xfrm>
                <a:off x="787" y="3242"/>
                <a:ext cx="784" cy="10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100">
                    <a:solidFill>
                      <a:srgbClr val="000000"/>
                    </a:solidFill>
                    <a:latin typeface="Nimbus Roman No9 L"/>
                  </a:rPr>
                  <a:t>Main memory address</a:t>
                </a:r>
                <a:endParaRPr lang="en-CA" altLang="en-US" sz="2400">
                  <a:latin typeface="Corbel" panose="020B0503020204020204" pitchFamily="34" charset="0"/>
                </a:endParaRPr>
              </a:p>
            </p:txBody>
          </p:sp>
          <p:sp>
            <p:nvSpPr>
              <p:cNvPr id="40044" name="Rectangle 104"/>
              <p:cNvSpPr>
                <a:spLocks noChangeArrowheads="1"/>
              </p:cNvSpPr>
              <p:nvPr/>
            </p:nvSpPr>
            <p:spPr bwMode="auto">
              <a:xfrm>
                <a:off x="729" y="2853"/>
                <a:ext cx="54" cy="10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100">
                    <a:solidFill>
                      <a:srgbClr val="000000"/>
                    </a:solidFill>
                    <a:latin typeface="Nimbus Roman No9 L"/>
                  </a:rPr>
                  <a:t>T</a:t>
                </a:r>
                <a:endParaRPr lang="en-CA" altLang="en-US" sz="2400">
                  <a:latin typeface="Corbel" panose="020B0503020204020204" pitchFamily="34" charset="0"/>
                </a:endParaRPr>
              </a:p>
            </p:txBody>
          </p:sp>
          <p:sp>
            <p:nvSpPr>
              <p:cNvPr id="40045" name="Rectangle 105"/>
              <p:cNvSpPr>
                <a:spLocks noChangeArrowheads="1"/>
              </p:cNvSpPr>
              <p:nvPr/>
            </p:nvSpPr>
            <p:spPr bwMode="auto">
              <a:xfrm>
                <a:off x="776" y="2853"/>
                <a:ext cx="83" cy="10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100">
                    <a:solidFill>
                      <a:srgbClr val="000000"/>
                    </a:solidFill>
                    <a:latin typeface="Nimbus Roman No9 L"/>
                  </a:rPr>
                  <a:t>ag</a:t>
                </a:r>
                <a:endParaRPr lang="en-CA" altLang="en-US" sz="2400">
                  <a:latin typeface="Corbel" panose="020B0503020204020204" pitchFamily="34" charset="0"/>
                </a:endParaRPr>
              </a:p>
            </p:txBody>
          </p:sp>
          <p:sp>
            <p:nvSpPr>
              <p:cNvPr id="40046" name="Rectangle 106"/>
              <p:cNvSpPr>
                <a:spLocks noChangeArrowheads="1"/>
              </p:cNvSpPr>
              <p:nvPr/>
            </p:nvSpPr>
            <p:spPr bwMode="auto">
              <a:xfrm>
                <a:off x="1071" y="2853"/>
                <a:ext cx="210" cy="10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100">
                    <a:solidFill>
                      <a:srgbClr val="000000"/>
                    </a:solidFill>
                    <a:latin typeface="Nimbus Roman No9 L"/>
                  </a:rPr>
                  <a:t>Block</a:t>
                </a:r>
                <a:endParaRPr lang="en-CA" altLang="en-US" sz="2400">
                  <a:latin typeface="Corbel" panose="020B0503020204020204" pitchFamily="34" charset="0"/>
                </a:endParaRPr>
              </a:p>
            </p:txBody>
          </p:sp>
          <p:sp>
            <p:nvSpPr>
              <p:cNvPr id="40047" name="Rectangle 107"/>
              <p:cNvSpPr>
                <a:spLocks noChangeArrowheads="1"/>
              </p:cNvSpPr>
              <p:nvPr/>
            </p:nvSpPr>
            <p:spPr bwMode="auto">
              <a:xfrm>
                <a:off x="1433" y="2853"/>
                <a:ext cx="83" cy="10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100">
                    <a:solidFill>
                      <a:srgbClr val="000000"/>
                    </a:solidFill>
                    <a:latin typeface="Nimbus Roman No9 L"/>
                  </a:rPr>
                  <a:t>W</a:t>
                </a:r>
                <a:endParaRPr lang="en-CA" altLang="en-US" sz="2400">
                  <a:latin typeface="Corbel" panose="020B0503020204020204" pitchFamily="34" charset="0"/>
                </a:endParaRPr>
              </a:p>
            </p:txBody>
          </p:sp>
          <p:sp>
            <p:nvSpPr>
              <p:cNvPr id="40048" name="Rectangle 108"/>
              <p:cNvSpPr>
                <a:spLocks noChangeArrowheads="1"/>
              </p:cNvSpPr>
              <p:nvPr/>
            </p:nvSpPr>
            <p:spPr bwMode="auto">
              <a:xfrm>
                <a:off x="1500" y="2853"/>
                <a:ext cx="117" cy="10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100">
                    <a:solidFill>
                      <a:srgbClr val="000000"/>
                    </a:solidFill>
                    <a:latin typeface="Nimbus Roman No9 L"/>
                  </a:rPr>
                  <a:t>ord</a:t>
                </a:r>
                <a:endParaRPr lang="en-CA" altLang="en-US" sz="2400">
                  <a:latin typeface="Corbel" panose="020B0503020204020204" pitchFamily="34" charset="0"/>
                </a:endParaRPr>
              </a:p>
            </p:txBody>
          </p:sp>
          <p:sp>
            <p:nvSpPr>
              <p:cNvPr id="40049" name="Rectangle 109"/>
              <p:cNvSpPr>
                <a:spLocks noChangeArrowheads="1"/>
              </p:cNvSpPr>
              <p:nvPr/>
            </p:nvSpPr>
            <p:spPr bwMode="auto">
              <a:xfrm>
                <a:off x="776" y="3015"/>
                <a:ext cx="44" cy="10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100">
                    <a:solidFill>
                      <a:srgbClr val="000000"/>
                    </a:solidFill>
                    <a:latin typeface="Nimbus Roman No9 L"/>
                  </a:rPr>
                  <a:t>5</a:t>
                </a:r>
                <a:endParaRPr lang="en-CA" altLang="en-US" sz="2400">
                  <a:latin typeface="Corbel" panose="020B0503020204020204" pitchFamily="34" charset="0"/>
                </a:endParaRPr>
              </a:p>
            </p:txBody>
          </p:sp>
        </p:grpSp>
        <p:sp>
          <p:nvSpPr>
            <p:cNvPr id="40008" name="Rectangle 115"/>
            <p:cNvSpPr>
              <a:spLocks noChangeArrowheads="1"/>
            </p:cNvSpPr>
            <p:nvPr/>
          </p:nvSpPr>
          <p:spPr bwMode="auto">
            <a:xfrm>
              <a:off x="3009900" y="5362575"/>
              <a:ext cx="1027113" cy="347662"/>
            </a:xfrm>
            <a:prstGeom prst="rect">
              <a:avLst/>
            </a:prstGeom>
            <a:noFill/>
            <a:ln w="15875">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Corbel" panose="020B0503020204020204" pitchFamily="34" charset="0"/>
              </a:endParaRPr>
            </a:p>
          </p:txBody>
        </p:sp>
        <p:sp>
          <p:nvSpPr>
            <p:cNvPr id="424976" name="Rectangle 16"/>
            <p:cNvSpPr>
              <a:spLocks noChangeArrowheads="1"/>
            </p:cNvSpPr>
            <p:nvPr/>
          </p:nvSpPr>
          <p:spPr bwMode="auto">
            <a:xfrm>
              <a:off x="1228726" y="2644775"/>
              <a:ext cx="1027112" cy="346075"/>
            </a:xfrm>
            <a:prstGeom prst="rect">
              <a:avLst/>
            </a:prstGeom>
            <a:solidFill>
              <a:schemeClr val="accent1">
                <a:lumMod val="40000"/>
                <a:lumOff val="60000"/>
              </a:schemeClr>
            </a:solidFill>
            <a:ln w="0">
              <a:solidFill>
                <a:schemeClr val="accent1">
                  <a:lumMod val="50000"/>
                </a:schemeClr>
              </a:solidFill>
              <a:miter lim="800000"/>
              <a:headEnd/>
              <a:tailEnd/>
            </a:ln>
          </p:spPr>
          <p:txBody>
            <a:bodyPr/>
            <a:lstStyle/>
            <a:p>
              <a:pPr fontAlgn="auto">
                <a:spcBef>
                  <a:spcPts val="0"/>
                </a:spcBef>
                <a:spcAft>
                  <a:spcPts val="0"/>
                </a:spcAft>
                <a:defRPr/>
              </a:pPr>
              <a:endParaRPr lang="en-US">
                <a:latin typeface="+mn-lt"/>
              </a:endParaRPr>
            </a:p>
          </p:txBody>
        </p:sp>
        <p:sp>
          <p:nvSpPr>
            <p:cNvPr id="424977" name="Rectangle 17"/>
            <p:cNvSpPr>
              <a:spLocks noChangeArrowheads="1"/>
            </p:cNvSpPr>
            <p:nvPr/>
          </p:nvSpPr>
          <p:spPr bwMode="auto">
            <a:xfrm>
              <a:off x="1228726" y="2297113"/>
              <a:ext cx="1027112" cy="347662"/>
            </a:xfrm>
            <a:prstGeom prst="rect">
              <a:avLst/>
            </a:prstGeom>
            <a:solidFill>
              <a:schemeClr val="accent1">
                <a:lumMod val="75000"/>
              </a:schemeClr>
            </a:solidFill>
            <a:ln w="0">
              <a:solidFill>
                <a:schemeClr val="accent1">
                  <a:lumMod val="50000"/>
                </a:schemeClr>
              </a:solidFill>
              <a:miter lim="800000"/>
              <a:headEnd/>
              <a:tailEnd/>
            </a:ln>
          </p:spPr>
          <p:txBody>
            <a:bodyPr/>
            <a:lstStyle/>
            <a:p>
              <a:pPr fontAlgn="auto">
                <a:spcBef>
                  <a:spcPts val="0"/>
                </a:spcBef>
                <a:spcAft>
                  <a:spcPts val="0"/>
                </a:spcAft>
                <a:defRPr/>
              </a:pPr>
              <a:endParaRPr lang="en-US">
                <a:latin typeface="+mn-lt"/>
              </a:endParaRPr>
            </a:p>
          </p:txBody>
        </p:sp>
        <p:sp>
          <p:nvSpPr>
            <p:cNvPr id="40011" name="Rectangle 18"/>
            <p:cNvSpPr>
              <a:spLocks noChangeArrowheads="1"/>
            </p:cNvSpPr>
            <p:nvPr/>
          </p:nvSpPr>
          <p:spPr bwMode="auto">
            <a:xfrm>
              <a:off x="1228725" y="3671887"/>
              <a:ext cx="1027113" cy="347663"/>
            </a:xfrm>
            <a:prstGeom prst="rect">
              <a:avLst/>
            </a:prstGeom>
            <a:solidFill>
              <a:srgbClr val="808080"/>
            </a:solidFill>
            <a:ln w="0">
              <a:solidFill>
                <a:srgbClr val="808080"/>
              </a:solidFill>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Corbel" panose="020B0503020204020204" pitchFamily="34" charset="0"/>
              </a:endParaRPr>
            </a:p>
          </p:txBody>
        </p:sp>
        <p:sp>
          <p:nvSpPr>
            <p:cNvPr id="40012" name="Rectangle 19"/>
            <p:cNvSpPr>
              <a:spLocks noChangeArrowheads="1"/>
            </p:cNvSpPr>
            <p:nvPr/>
          </p:nvSpPr>
          <p:spPr bwMode="auto">
            <a:xfrm>
              <a:off x="1228725" y="3671887"/>
              <a:ext cx="1027113" cy="347663"/>
            </a:xfrm>
            <a:prstGeom prst="rect">
              <a:avLst/>
            </a:prstGeom>
            <a:noFill/>
            <a:ln w="15875">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Corbel" panose="020B0503020204020204" pitchFamily="34" charset="0"/>
              </a:endParaRPr>
            </a:p>
          </p:txBody>
        </p:sp>
        <p:sp>
          <p:nvSpPr>
            <p:cNvPr id="40013" name="Rectangle 20"/>
            <p:cNvSpPr>
              <a:spLocks noChangeArrowheads="1"/>
            </p:cNvSpPr>
            <p:nvPr/>
          </p:nvSpPr>
          <p:spPr bwMode="auto">
            <a:xfrm>
              <a:off x="715963" y="2297112"/>
              <a:ext cx="512762" cy="180975"/>
            </a:xfrm>
            <a:prstGeom prst="rect">
              <a:avLst/>
            </a:prstGeom>
            <a:noFill/>
            <a:ln w="15875">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Corbel" panose="020B0503020204020204" pitchFamily="34" charset="0"/>
              </a:endParaRPr>
            </a:p>
          </p:txBody>
        </p:sp>
        <p:sp>
          <p:nvSpPr>
            <p:cNvPr id="40014" name="Rectangle 21"/>
            <p:cNvSpPr>
              <a:spLocks noChangeArrowheads="1"/>
            </p:cNvSpPr>
            <p:nvPr/>
          </p:nvSpPr>
          <p:spPr bwMode="auto">
            <a:xfrm>
              <a:off x="715963" y="2644775"/>
              <a:ext cx="512762" cy="165100"/>
            </a:xfrm>
            <a:prstGeom prst="rect">
              <a:avLst/>
            </a:prstGeom>
            <a:noFill/>
            <a:ln w="15875">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Corbel" panose="020B0503020204020204" pitchFamily="34" charset="0"/>
              </a:endParaRPr>
            </a:p>
          </p:txBody>
        </p:sp>
        <p:sp>
          <p:nvSpPr>
            <p:cNvPr id="40015" name="Rectangle 22"/>
            <p:cNvSpPr>
              <a:spLocks noChangeArrowheads="1"/>
            </p:cNvSpPr>
            <p:nvPr/>
          </p:nvSpPr>
          <p:spPr bwMode="auto">
            <a:xfrm>
              <a:off x="715963" y="3671887"/>
              <a:ext cx="512762" cy="166688"/>
            </a:xfrm>
            <a:prstGeom prst="rect">
              <a:avLst/>
            </a:prstGeom>
            <a:noFill/>
            <a:ln w="15875">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Corbel" panose="020B0503020204020204" pitchFamily="34" charset="0"/>
              </a:endParaRPr>
            </a:p>
          </p:txBody>
        </p:sp>
        <p:sp>
          <p:nvSpPr>
            <p:cNvPr id="40016" name="Rectangle 23"/>
            <p:cNvSpPr>
              <a:spLocks noChangeArrowheads="1"/>
            </p:cNvSpPr>
            <p:nvPr/>
          </p:nvSpPr>
          <p:spPr bwMode="auto">
            <a:xfrm>
              <a:off x="881063" y="2281237"/>
              <a:ext cx="169862" cy="1682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100">
                  <a:solidFill>
                    <a:srgbClr val="000000"/>
                  </a:solidFill>
                  <a:latin typeface="Nimbus Roman No9 L"/>
                </a:rPr>
                <a:t>tag</a:t>
              </a:r>
              <a:endParaRPr lang="en-CA" altLang="en-US" sz="2400">
                <a:latin typeface="Corbel" panose="020B0503020204020204" pitchFamily="34" charset="0"/>
              </a:endParaRPr>
            </a:p>
          </p:txBody>
        </p:sp>
        <p:sp>
          <p:nvSpPr>
            <p:cNvPr id="40017" name="Rectangle 24"/>
            <p:cNvSpPr>
              <a:spLocks noChangeArrowheads="1"/>
            </p:cNvSpPr>
            <p:nvPr/>
          </p:nvSpPr>
          <p:spPr bwMode="auto">
            <a:xfrm>
              <a:off x="881063" y="2628900"/>
              <a:ext cx="169862" cy="1682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100">
                  <a:solidFill>
                    <a:srgbClr val="000000"/>
                  </a:solidFill>
                  <a:latin typeface="Nimbus Roman No9 L"/>
                </a:rPr>
                <a:t>tag</a:t>
              </a:r>
              <a:endParaRPr lang="en-CA" altLang="en-US" sz="2400">
                <a:latin typeface="Corbel" panose="020B0503020204020204" pitchFamily="34" charset="0"/>
              </a:endParaRPr>
            </a:p>
          </p:txBody>
        </p:sp>
        <p:sp>
          <p:nvSpPr>
            <p:cNvPr id="40018" name="Rectangle 25"/>
            <p:cNvSpPr>
              <a:spLocks noChangeArrowheads="1"/>
            </p:cNvSpPr>
            <p:nvPr/>
          </p:nvSpPr>
          <p:spPr bwMode="auto">
            <a:xfrm>
              <a:off x="881063" y="3656012"/>
              <a:ext cx="169862" cy="1682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100">
                  <a:solidFill>
                    <a:srgbClr val="000000"/>
                  </a:solidFill>
                  <a:latin typeface="Nimbus Roman No9 L"/>
                </a:rPr>
                <a:t>tag</a:t>
              </a:r>
              <a:endParaRPr lang="en-CA" altLang="en-US" sz="2400">
                <a:latin typeface="Corbel" panose="020B0503020204020204" pitchFamily="34" charset="0"/>
              </a:endParaRPr>
            </a:p>
          </p:txBody>
        </p:sp>
        <p:sp>
          <p:nvSpPr>
            <p:cNvPr id="40019" name="Rectangle 26"/>
            <p:cNvSpPr>
              <a:spLocks noChangeArrowheads="1"/>
            </p:cNvSpPr>
            <p:nvPr/>
          </p:nvSpPr>
          <p:spPr bwMode="auto">
            <a:xfrm>
              <a:off x="1576388" y="2054225"/>
              <a:ext cx="349250" cy="1682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100">
                  <a:solidFill>
                    <a:srgbClr val="000000"/>
                  </a:solidFill>
                  <a:latin typeface="Nimbus Roman No9 L"/>
                </a:rPr>
                <a:t>Cache</a:t>
              </a:r>
              <a:endParaRPr lang="en-CA" altLang="en-US" sz="2400">
                <a:latin typeface="Corbel" panose="020B0503020204020204" pitchFamily="34" charset="0"/>
              </a:endParaRPr>
            </a:p>
          </p:txBody>
        </p:sp>
        <p:sp>
          <p:nvSpPr>
            <p:cNvPr id="40020" name="Rectangle 58"/>
            <p:cNvSpPr>
              <a:spLocks noChangeArrowheads="1"/>
            </p:cNvSpPr>
            <p:nvPr/>
          </p:nvSpPr>
          <p:spPr bwMode="auto">
            <a:xfrm>
              <a:off x="1319213" y="2735262"/>
              <a:ext cx="846137" cy="165100"/>
            </a:xfrm>
            <a:prstGeom prst="rect">
              <a:avLst/>
            </a:prstGeom>
            <a:solidFill>
              <a:srgbClr val="FFFFFF"/>
            </a:solidFill>
            <a:ln w="0">
              <a:solidFill>
                <a:srgbClr val="FFFFFF"/>
              </a:solidFill>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Corbel" panose="020B0503020204020204" pitchFamily="34" charset="0"/>
              </a:endParaRPr>
            </a:p>
          </p:txBody>
        </p:sp>
        <p:sp>
          <p:nvSpPr>
            <p:cNvPr id="40021" name="Rectangle 56"/>
            <p:cNvSpPr>
              <a:spLocks noChangeArrowheads="1"/>
            </p:cNvSpPr>
            <p:nvPr/>
          </p:nvSpPr>
          <p:spPr bwMode="auto">
            <a:xfrm>
              <a:off x="1319213" y="2387600"/>
              <a:ext cx="846137" cy="165100"/>
            </a:xfrm>
            <a:prstGeom prst="rect">
              <a:avLst/>
            </a:prstGeom>
            <a:solidFill>
              <a:srgbClr val="FFFFFF"/>
            </a:solidFill>
            <a:ln w="0">
              <a:solidFill>
                <a:srgbClr val="FFFFFF"/>
              </a:solidFill>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Corbel" panose="020B0503020204020204" pitchFamily="34" charset="0"/>
              </a:endParaRPr>
            </a:p>
          </p:txBody>
        </p:sp>
        <p:sp>
          <p:nvSpPr>
            <p:cNvPr id="40022" name="Rectangle 60"/>
            <p:cNvSpPr>
              <a:spLocks noChangeArrowheads="1"/>
            </p:cNvSpPr>
            <p:nvPr/>
          </p:nvSpPr>
          <p:spPr bwMode="auto">
            <a:xfrm>
              <a:off x="1319213" y="3762375"/>
              <a:ext cx="846137" cy="166687"/>
            </a:xfrm>
            <a:prstGeom prst="rect">
              <a:avLst/>
            </a:prstGeom>
            <a:solidFill>
              <a:srgbClr val="FFFFFF"/>
            </a:solidFill>
            <a:ln w="0">
              <a:solidFill>
                <a:srgbClr val="FFFFFF"/>
              </a:solidFill>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Corbel" panose="020B0503020204020204" pitchFamily="34" charset="0"/>
              </a:endParaRPr>
            </a:p>
          </p:txBody>
        </p:sp>
        <p:sp>
          <p:nvSpPr>
            <p:cNvPr id="40023" name="Rectangle 61"/>
            <p:cNvSpPr>
              <a:spLocks noChangeArrowheads="1"/>
            </p:cNvSpPr>
            <p:nvPr/>
          </p:nvSpPr>
          <p:spPr bwMode="auto">
            <a:xfrm>
              <a:off x="1319213" y="3762375"/>
              <a:ext cx="846137" cy="166687"/>
            </a:xfrm>
            <a:prstGeom prst="rect">
              <a:avLst/>
            </a:prstGeom>
            <a:noFill/>
            <a:ln w="15875">
              <a:solidFill>
                <a:srgbClr val="FFFFFF"/>
              </a:solidFill>
              <a:miter lim="800000"/>
              <a:headEnd/>
              <a:tailEnd/>
            </a:ln>
            <a:extLst>
              <a:ext uri="{909E8E84-426E-40DD-AFC4-6F175D3DCCD1}">
                <a14:hiddenFill xmlns:a14="http://schemas.microsoft.com/office/drawing/2010/main" xmlns="">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Corbel" panose="020B0503020204020204" pitchFamily="34" charset="0"/>
              </a:endParaRPr>
            </a:p>
          </p:txBody>
        </p:sp>
        <p:sp>
          <p:nvSpPr>
            <p:cNvPr id="40024" name="Rectangle 59"/>
            <p:cNvSpPr>
              <a:spLocks noChangeArrowheads="1"/>
            </p:cNvSpPr>
            <p:nvPr/>
          </p:nvSpPr>
          <p:spPr bwMode="auto">
            <a:xfrm>
              <a:off x="1319213" y="2735262"/>
              <a:ext cx="846137" cy="165100"/>
            </a:xfrm>
            <a:prstGeom prst="rect">
              <a:avLst/>
            </a:prstGeom>
            <a:noFill/>
            <a:ln w="15875">
              <a:solidFill>
                <a:srgbClr val="FFFFFF"/>
              </a:solidFill>
              <a:miter lim="800000"/>
              <a:headEnd/>
              <a:tailEnd/>
            </a:ln>
            <a:extLst>
              <a:ext uri="{909E8E84-426E-40DD-AFC4-6F175D3DCCD1}">
                <a14:hiddenFill xmlns:a14="http://schemas.microsoft.com/office/drawing/2010/main" xmlns="">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Corbel" panose="020B0503020204020204" pitchFamily="34" charset="0"/>
              </a:endParaRPr>
            </a:p>
          </p:txBody>
        </p:sp>
        <p:sp>
          <p:nvSpPr>
            <p:cNvPr id="40025" name="Rectangle 62"/>
            <p:cNvSpPr>
              <a:spLocks noChangeArrowheads="1"/>
            </p:cNvSpPr>
            <p:nvPr/>
          </p:nvSpPr>
          <p:spPr bwMode="auto">
            <a:xfrm>
              <a:off x="1531938" y="2386012"/>
              <a:ext cx="438150" cy="1682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100">
                  <a:solidFill>
                    <a:srgbClr val="000000"/>
                  </a:solidFill>
                  <a:latin typeface="Nimbus Roman No9 L"/>
                </a:rPr>
                <a:t>Block 0</a:t>
              </a:r>
              <a:endParaRPr lang="en-CA" altLang="en-US" sz="2400">
                <a:latin typeface="Corbel" panose="020B0503020204020204" pitchFamily="34" charset="0"/>
              </a:endParaRPr>
            </a:p>
          </p:txBody>
        </p:sp>
        <p:sp>
          <p:nvSpPr>
            <p:cNvPr id="40026" name="Rectangle 63"/>
            <p:cNvSpPr>
              <a:spLocks noChangeArrowheads="1"/>
            </p:cNvSpPr>
            <p:nvPr/>
          </p:nvSpPr>
          <p:spPr bwMode="auto">
            <a:xfrm>
              <a:off x="1531938" y="2719387"/>
              <a:ext cx="438150" cy="1682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100">
                  <a:solidFill>
                    <a:srgbClr val="000000"/>
                  </a:solidFill>
                  <a:latin typeface="Nimbus Roman No9 L"/>
                </a:rPr>
                <a:t>Block 1</a:t>
              </a:r>
              <a:endParaRPr lang="en-CA" altLang="en-US" sz="2400">
                <a:latin typeface="Corbel" panose="020B0503020204020204" pitchFamily="34" charset="0"/>
              </a:endParaRPr>
            </a:p>
          </p:txBody>
        </p:sp>
        <p:sp>
          <p:nvSpPr>
            <p:cNvPr id="40027" name="Rectangle 64"/>
            <p:cNvSpPr>
              <a:spLocks noChangeArrowheads="1"/>
            </p:cNvSpPr>
            <p:nvPr/>
          </p:nvSpPr>
          <p:spPr bwMode="auto">
            <a:xfrm>
              <a:off x="1455738" y="3746500"/>
              <a:ext cx="577850" cy="1682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100">
                  <a:solidFill>
                    <a:srgbClr val="000000"/>
                  </a:solidFill>
                  <a:latin typeface="Nimbus Roman No9 L"/>
                </a:rPr>
                <a:t>Block 127</a:t>
              </a:r>
              <a:endParaRPr lang="en-CA" altLang="en-US" sz="2400">
                <a:latin typeface="Corbel" panose="020B0503020204020204" pitchFamily="34" charset="0"/>
              </a:endParaRPr>
            </a:p>
          </p:txBody>
        </p:sp>
        <p:sp>
          <p:nvSpPr>
            <p:cNvPr id="40028" name="Line 90"/>
            <p:cNvSpPr>
              <a:spLocks noChangeShapeType="1"/>
            </p:cNvSpPr>
            <p:nvPr/>
          </p:nvSpPr>
          <p:spPr bwMode="auto">
            <a:xfrm flipV="1">
              <a:off x="1228725" y="2990850"/>
              <a:ext cx="1588" cy="287337"/>
            </a:xfrm>
            <a:prstGeom prst="line">
              <a:avLst/>
            </a:prstGeom>
            <a:noFill/>
            <a:ln w="158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0029" name="Line 91"/>
            <p:cNvSpPr>
              <a:spLocks noChangeShapeType="1"/>
            </p:cNvSpPr>
            <p:nvPr/>
          </p:nvSpPr>
          <p:spPr bwMode="auto">
            <a:xfrm flipV="1">
              <a:off x="1228725" y="3368675"/>
              <a:ext cx="1588" cy="303212"/>
            </a:xfrm>
            <a:prstGeom prst="line">
              <a:avLst/>
            </a:prstGeom>
            <a:noFill/>
            <a:ln w="158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0030" name="Line 92"/>
            <p:cNvSpPr>
              <a:spLocks noChangeShapeType="1"/>
            </p:cNvSpPr>
            <p:nvPr/>
          </p:nvSpPr>
          <p:spPr bwMode="auto">
            <a:xfrm flipV="1">
              <a:off x="2255838" y="2990850"/>
              <a:ext cx="1587" cy="287337"/>
            </a:xfrm>
            <a:prstGeom prst="line">
              <a:avLst/>
            </a:prstGeom>
            <a:noFill/>
            <a:ln w="158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0031" name="Line 93"/>
            <p:cNvSpPr>
              <a:spLocks noChangeShapeType="1"/>
            </p:cNvSpPr>
            <p:nvPr/>
          </p:nvSpPr>
          <p:spPr bwMode="auto">
            <a:xfrm flipV="1">
              <a:off x="2255838" y="3368675"/>
              <a:ext cx="1587" cy="303212"/>
            </a:xfrm>
            <a:prstGeom prst="line">
              <a:avLst/>
            </a:prstGeom>
            <a:noFill/>
            <a:ln w="158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0032" name="Line 94"/>
            <p:cNvSpPr>
              <a:spLocks noChangeShapeType="1"/>
            </p:cNvSpPr>
            <p:nvPr/>
          </p:nvSpPr>
          <p:spPr bwMode="auto">
            <a:xfrm flipH="1">
              <a:off x="1184275" y="3263900"/>
              <a:ext cx="90488" cy="44450"/>
            </a:xfrm>
            <a:prstGeom prst="line">
              <a:avLst/>
            </a:prstGeom>
            <a:noFill/>
            <a:ln w="158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0033" name="Line 95"/>
            <p:cNvSpPr>
              <a:spLocks noChangeShapeType="1"/>
            </p:cNvSpPr>
            <p:nvPr/>
          </p:nvSpPr>
          <p:spPr bwMode="auto">
            <a:xfrm flipH="1">
              <a:off x="1184275" y="3338512"/>
              <a:ext cx="90488" cy="46038"/>
            </a:xfrm>
            <a:prstGeom prst="line">
              <a:avLst/>
            </a:prstGeom>
            <a:noFill/>
            <a:ln w="158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0034" name="Line 96"/>
            <p:cNvSpPr>
              <a:spLocks noChangeShapeType="1"/>
            </p:cNvSpPr>
            <p:nvPr/>
          </p:nvSpPr>
          <p:spPr bwMode="auto">
            <a:xfrm flipH="1">
              <a:off x="2211388" y="3263900"/>
              <a:ext cx="90487" cy="44450"/>
            </a:xfrm>
            <a:prstGeom prst="line">
              <a:avLst/>
            </a:prstGeom>
            <a:noFill/>
            <a:ln w="158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0035" name="Line 97"/>
            <p:cNvSpPr>
              <a:spLocks noChangeShapeType="1"/>
            </p:cNvSpPr>
            <p:nvPr/>
          </p:nvSpPr>
          <p:spPr bwMode="auto">
            <a:xfrm flipH="1">
              <a:off x="2211388" y="3338512"/>
              <a:ext cx="90487" cy="46038"/>
            </a:xfrm>
            <a:prstGeom prst="line">
              <a:avLst/>
            </a:prstGeom>
            <a:noFill/>
            <a:ln w="158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0036" name="Rectangle 117"/>
            <p:cNvSpPr>
              <a:spLocks noChangeArrowheads="1"/>
            </p:cNvSpPr>
            <p:nvPr/>
          </p:nvSpPr>
          <p:spPr bwMode="auto">
            <a:xfrm>
              <a:off x="1228725" y="2644775"/>
              <a:ext cx="1027113" cy="346075"/>
            </a:xfrm>
            <a:prstGeom prst="rect">
              <a:avLst/>
            </a:prstGeom>
            <a:noFill/>
            <a:ln w="15875">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Corbel" panose="020B0503020204020204" pitchFamily="34" charset="0"/>
              </a:endParaRPr>
            </a:p>
          </p:txBody>
        </p:sp>
        <p:sp>
          <p:nvSpPr>
            <p:cNvPr id="40037" name="Rectangle 57"/>
            <p:cNvSpPr>
              <a:spLocks noChangeArrowheads="1"/>
            </p:cNvSpPr>
            <p:nvPr/>
          </p:nvSpPr>
          <p:spPr bwMode="auto">
            <a:xfrm>
              <a:off x="1319213" y="2387600"/>
              <a:ext cx="846137" cy="165100"/>
            </a:xfrm>
            <a:prstGeom prst="rect">
              <a:avLst/>
            </a:prstGeom>
            <a:noFill/>
            <a:ln w="15875">
              <a:solidFill>
                <a:srgbClr val="FFFFFF"/>
              </a:solidFill>
              <a:miter lim="800000"/>
              <a:headEnd/>
              <a:tailEnd/>
            </a:ln>
            <a:extLst>
              <a:ext uri="{909E8E84-426E-40DD-AFC4-6F175D3DCCD1}">
                <a14:hiddenFill xmlns:a14="http://schemas.microsoft.com/office/drawing/2010/main" xmlns="">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Corbel" panose="020B0503020204020204" pitchFamily="34" charset="0"/>
              </a:endParaRPr>
            </a:p>
          </p:txBody>
        </p:sp>
      </p:grpSp>
      <p:sp>
        <p:nvSpPr>
          <p:cNvPr id="39940" name="Text Box 123"/>
          <p:cNvSpPr txBox="1">
            <a:spLocks noChangeArrowheads="1"/>
          </p:cNvSpPr>
          <p:nvPr/>
        </p:nvSpPr>
        <p:spPr bwMode="auto">
          <a:xfrm>
            <a:off x="4222748" y="1792986"/>
            <a:ext cx="4706939" cy="501675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buFontTx/>
              <a:buChar char="•"/>
            </a:pPr>
            <a:r>
              <a:rPr lang="en-US" altLang="en-US" sz="1600" i="1" dirty="0">
                <a:latin typeface="Corbel" panose="020B0503020204020204" pitchFamily="34" charset="0"/>
              </a:rPr>
              <a:t>Block j of the main memory maps to j modulo 128 of </a:t>
            </a:r>
          </a:p>
          <a:p>
            <a:pPr eaLnBrk="1" hangingPunct="1"/>
            <a:r>
              <a:rPr lang="en-US" altLang="en-US" sz="1600" i="1" dirty="0">
                <a:latin typeface="Corbel" panose="020B0503020204020204" pitchFamily="34" charset="0"/>
              </a:rPr>
              <a:t>the cache. 0 maps to 0, 129 maps to 1.</a:t>
            </a:r>
          </a:p>
          <a:p>
            <a:pPr eaLnBrk="1" hangingPunct="1">
              <a:buFontTx/>
              <a:buChar char="•"/>
            </a:pPr>
            <a:r>
              <a:rPr lang="en-US" altLang="en-US" sz="1600" i="1" dirty="0">
                <a:latin typeface="Corbel" panose="020B0503020204020204" pitchFamily="34" charset="0"/>
              </a:rPr>
              <a:t>More than one memory block is mapped onto  the same </a:t>
            </a:r>
          </a:p>
          <a:p>
            <a:pPr eaLnBrk="1" hangingPunct="1"/>
            <a:r>
              <a:rPr lang="en-US" altLang="en-US" sz="1600" i="1" dirty="0">
                <a:latin typeface="Corbel" panose="020B0503020204020204" pitchFamily="34" charset="0"/>
              </a:rPr>
              <a:t>position in the cache.</a:t>
            </a:r>
          </a:p>
          <a:p>
            <a:pPr eaLnBrk="1" hangingPunct="1">
              <a:buFontTx/>
              <a:buChar char="•"/>
            </a:pPr>
            <a:r>
              <a:rPr lang="en-US" altLang="en-US" sz="1600" i="1" dirty="0">
                <a:latin typeface="Corbel" panose="020B0503020204020204" pitchFamily="34" charset="0"/>
              </a:rPr>
              <a:t>May lead to contention for cache blocks even if the </a:t>
            </a:r>
          </a:p>
          <a:p>
            <a:pPr eaLnBrk="1" hangingPunct="1"/>
            <a:r>
              <a:rPr lang="en-US" altLang="en-US" sz="1600" i="1" dirty="0">
                <a:latin typeface="Corbel" panose="020B0503020204020204" pitchFamily="34" charset="0"/>
              </a:rPr>
              <a:t>cache is not full. </a:t>
            </a:r>
          </a:p>
          <a:p>
            <a:pPr eaLnBrk="1" hangingPunct="1">
              <a:buFontTx/>
              <a:buChar char="•"/>
            </a:pPr>
            <a:r>
              <a:rPr lang="en-US" altLang="en-US" sz="1600" i="1" dirty="0">
                <a:latin typeface="Corbel" panose="020B0503020204020204" pitchFamily="34" charset="0"/>
              </a:rPr>
              <a:t>Resolve the contention by allowing new block to </a:t>
            </a:r>
          </a:p>
          <a:p>
            <a:pPr eaLnBrk="1" hangingPunct="1"/>
            <a:r>
              <a:rPr lang="en-US" altLang="en-US" sz="1600" i="1" dirty="0">
                <a:latin typeface="Corbel" panose="020B0503020204020204" pitchFamily="34" charset="0"/>
              </a:rPr>
              <a:t>replace the old block, leading to a trivial replacement </a:t>
            </a:r>
          </a:p>
          <a:p>
            <a:pPr eaLnBrk="1" hangingPunct="1"/>
            <a:r>
              <a:rPr lang="en-US" altLang="en-US" sz="1600" i="1" dirty="0">
                <a:latin typeface="Corbel" panose="020B0503020204020204" pitchFamily="34" charset="0"/>
              </a:rPr>
              <a:t>algorithm. </a:t>
            </a:r>
          </a:p>
          <a:p>
            <a:pPr eaLnBrk="1" hangingPunct="1">
              <a:buFontTx/>
              <a:buChar char="•"/>
            </a:pPr>
            <a:r>
              <a:rPr lang="en-US" altLang="en-US" sz="1600" i="1" dirty="0">
                <a:latin typeface="Corbel" panose="020B0503020204020204" pitchFamily="34" charset="0"/>
              </a:rPr>
              <a:t>Memory address is divided into three fields:</a:t>
            </a:r>
          </a:p>
          <a:p>
            <a:pPr eaLnBrk="1" hangingPunct="1"/>
            <a:r>
              <a:rPr lang="en-US" altLang="en-US" sz="1600" i="1" dirty="0">
                <a:latin typeface="Corbel" panose="020B0503020204020204" pitchFamily="34" charset="0"/>
              </a:rPr>
              <a:t>    - Low order 4 bits determine one of the 16</a:t>
            </a:r>
          </a:p>
          <a:p>
            <a:pPr eaLnBrk="1" hangingPunct="1"/>
            <a:r>
              <a:rPr lang="en-US" altLang="en-US" sz="1600" i="1" dirty="0">
                <a:latin typeface="Corbel" panose="020B0503020204020204" pitchFamily="34" charset="0"/>
              </a:rPr>
              <a:t>      words in a block. </a:t>
            </a:r>
          </a:p>
          <a:p>
            <a:pPr eaLnBrk="1" hangingPunct="1"/>
            <a:r>
              <a:rPr lang="en-US" altLang="en-US" sz="1600" i="1" dirty="0">
                <a:latin typeface="Corbel" panose="020B0503020204020204" pitchFamily="34" charset="0"/>
              </a:rPr>
              <a:t>    - When a new block is brought into the cache,</a:t>
            </a:r>
          </a:p>
          <a:p>
            <a:pPr eaLnBrk="1" hangingPunct="1"/>
            <a:r>
              <a:rPr lang="en-US" altLang="en-US" sz="1600" i="1" dirty="0">
                <a:latin typeface="Corbel" panose="020B0503020204020204" pitchFamily="34" charset="0"/>
              </a:rPr>
              <a:t>       the </a:t>
            </a:r>
            <a:r>
              <a:rPr lang="en-US" altLang="en-US" sz="1600" i="1" dirty="0" err="1">
                <a:latin typeface="Corbel" panose="020B0503020204020204" pitchFamily="34" charset="0"/>
              </a:rPr>
              <a:t>the</a:t>
            </a:r>
            <a:r>
              <a:rPr lang="en-US" altLang="en-US" sz="1600" i="1" dirty="0">
                <a:latin typeface="Corbel" panose="020B0503020204020204" pitchFamily="34" charset="0"/>
              </a:rPr>
              <a:t> next 7 bits determine which cache </a:t>
            </a:r>
          </a:p>
          <a:p>
            <a:pPr eaLnBrk="1" hangingPunct="1"/>
            <a:r>
              <a:rPr lang="en-US" altLang="en-US" sz="1600" i="1" dirty="0">
                <a:latin typeface="Corbel" panose="020B0503020204020204" pitchFamily="34" charset="0"/>
              </a:rPr>
              <a:t>      block this new block is placed in.</a:t>
            </a:r>
          </a:p>
          <a:p>
            <a:pPr eaLnBrk="1" hangingPunct="1"/>
            <a:r>
              <a:rPr lang="en-US" altLang="en-US" sz="1600" i="1" dirty="0">
                <a:latin typeface="Corbel" panose="020B0503020204020204" pitchFamily="34" charset="0"/>
              </a:rPr>
              <a:t>    - High order 5 bits determine which of the possible</a:t>
            </a:r>
          </a:p>
          <a:p>
            <a:pPr eaLnBrk="1" hangingPunct="1"/>
            <a:r>
              <a:rPr lang="en-US" altLang="en-US" sz="1600" i="1" dirty="0">
                <a:latin typeface="Corbel" panose="020B0503020204020204" pitchFamily="34" charset="0"/>
              </a:rPr>
              <a:t>      32 blocks is currently present in the cache. These</a:t>
            </a:r>
          </a:p>
          <a:p>
            <a:pPr eaLnBrk="1" hangingPunct="1"/>
            <a:r>
              <a:rPr lang="en-US" altLang="en-US" sz="1600" i="1" dirty="0">
                <a:latin typeface="Corbel" panose="020B0503020204020204" pitchFamily="34" charset="0"/>
              </a:rPr>
              <a:t>      are tag bits.</a:t>
            </a:r>
          </a:p>
          <a:p>
            <a:pPr eaLnBrk="1" hangingPunct="1">
              <a:buFontTx/>
              <a:buChar char="•"/>
            </a:pPr>
            <a:r>
              <a:rPr lang="en-US" altLang="en-US" sz="1600" i="1" dirty="0">
                <a:latin typeface="Corbel" panose="020B0503020204020204" pitchFamily="34" charset="0"/>
              </a:rPr>
              <a:t>Simple to implement but not very flexible.</a:t>
            </a:r>
          </a:p>
        </p:txBody>
      </p:sp>
      <p:pic>
        <p:nvPicPr>
          <p:cNvPr id="2" name="Picture 1">
            <a:extLst>
              <a:ext uri="{FF2B5EF4-FFF2-40B4-BE49-F238E27FC236}">
                <a16:creationId xmlns:a16="http://schemas.microsoft.com/office/drawing/2014/main" xmlns="" id="{EF231495-0441-4C59-A0A0-08057BEFB6F9}"/>
              </a:ext>
            </a:extLst>
          </p:cNvPr>
          <p:cNvPicPr>
            <a:picLocks noChangeAspect="1" noChangeArrowheads="1"/>
          </p:cNvPicPr>
          <p:nvPr/>
        </p:nvPicPr>
        <p:blipFill>
          <a:blip r:embed="rId3" cstate="print"/>
          <a:srcRect/>
          <a:stretch>
            <a:fillRect/>
          </a:stretch>
        </p:blipFill>
        <p:spPr bwMode="auto">
          <a:xfrm>
            <a:off x="7315200" y="0"/>
            <a:ext cx="1333500" cy="12477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8034" name="Rectangle 2"/>
          <p:cNvSpPr>
            <a:spLocks noGrp="1" noChangeArrowheads="1"/>
          </p:cNvSpPr>
          <p:nvPr>
            <p:ph type="title"/>
          </p:nvPr>
        </p:nvSpPr>
        <p:spPr/>
        <p:txBody>
          <a:bodyPr/>
          <a:lstStyle/>
          <a:p>
            <a:pPr eaLnBrk="1" fontAlgn="auto" hangingPunct="1">
              <a:spcAft>
                <a:spcPts val="0"/>
              </a:spcAft>
              <a:defRPr/>
            </a:pPr>
            <a:r>
              <a:rPr lang="en-US" dirty="0">
                <a:solidFill>
                  <a:schemeClr val="accent1">
                    <a:satMod val="150000"/>
                  </a:schemeClr>
                </a:solidFill>
              </a:rPr>
              <a:t>Associative </a:t>
            </a:r>
            <a:r>
              <a:rPr lang="en-US" dirty="0" smtClean="0">
                <a:solidFill>
                  <a:schemeClr val="accent1">
                    <a:satMod val="150000"/>
                  </a:schemeClr>
                </a:solidFill>
              </a:rPr>
              <a:t>Mapping</a:t>
            </a:r>
            <a:endParaRPr lang="en-US" dirty="0">
              <a:solidFill>
                <a:schemeClr val="accent1">
                  <a:satMod val="150000"/>
                </a:schemeClr>
              </a:solidFill>
            </a:endParaRPr>
          </a:p>
        </p:txBody>
      </p:sp>
      <p:sp>
        <p:nvSpPr>
          <p:cNvPr id="40963" name="Text Box 130"/>
          <p:cNvSpPr txBox="1">
            <a:spLocks noChangeArrowheads="1"/>
          </p:cNvSpPr>
          <p:nvPr/>
        </p:nvSpPr>
        <p:spPr bwMode="auto">
          <a:xfrm>
            <a:off x="4154487" y="1981436"/>
            <a:ext cx="4545013" cy="3270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buFontTx/>
              <a:buChar char="•"/>
            </a:pPr>
            <a:r>
              <a:rPr lang="en-US" altLang="en-US" sz="1600" i="1" dirty="0">
                <a:latin typeface="Corbel" panose="020B0503020204020204" pitchFamily="34" charset="0"/>
              </a:rPr>
              <a:t>Main memory block can be placed into any cache </a:t>
            </a:r>
          </a:p>
          <a:p>
            <a:pPr eaLnBrk="1" hangingPunct="1"/>
            <a:r>
              <a:rPr lang="en-US" altLang="en-US" sz="1600" i="1" dirty="0">
                <a:latin typeface="Corbel" panose="020B0503020204020204" pitchFamily="34" charset="0"/>
              </a:rPr>
              <a:t>position.</a:t>
            </a:r>
          </a:p>
          <a:p>
            <a:pPr eaLnBrk="1" hangingPunct="1">
              <a:buFontTx/>
              <a:buChar char="•"/>
            </a:pPr>
            <a:r>
              <a:rPr lang="en-US" altLang="en-US" sz="1600" i="1" dirty="0">
                <a:latin typeface="Corbel" panose="020B0503020204020204" pitchFamily="34" charset="0"/>
              </a:rPr>
              <a:t>Memory address is divided into two fields:</a:t>
            </a:r>
          </a:p>
          <a:p>
            <a:pPr eaLnBrk="1" hangingPunct="1"/>
            <a:r>
              <a:rPr lang="en-US" altLang="en-US" sz="1600" i="1" dirty="0">
                <a:latin typeface="Corbel" panose="020B0503020204020204" pitchFamily="34" charset="0"/>
              </a:rPr>
              <a:t>    - Low order 4 bits identify the word within a block.</a:t>
            </a:r>
          </a:p>
          <a:p>
            <a:pPr eaLnBrk="1" hangingPunct="1"/>
            <a:r>
              <a:rPr lang="en-US" altLang="en-US" sz="1600" i="1" dirty="0">
                <a:latin typeface="Corbel" panose="020B0503020204020204" pitchFamily="34" charset="0"/>
              </a:rPr>
              <a:t>    - High order 12 bits or tag bits identify a memory </a:t>
            </a:r>
          </a:p>
          <a:p>
            <a:pPr eaLnBrk="1" hangingPunct="1"/>
            <a:r>
              <a:rPr lang="en-US" altLang="en-US" sz="1600" i="1" dirty="0">
                <a:latin typeface="Corbel" panose="020B0503020204020204" pitchFamily="34" charset="0"/>
              </a:rPr>
              <a:t>      block when it is resident in the cache. </a:t>
            </a:r>
          </a:p>
          <a:p>
            <a:pPr eaLnBrk="1" hangingPunct="1">
              <a:buFontTx/>
              <a:buChar char="•"/>
            </a:pPr>
            <a:r>
              <a:rPr lang="en-US" altLang="en-US" sz="1600" i="1" dirty="0">
                <a:latin typeface="Corbel" panose="020B0503020204020204" pitchFamily="34" charset="0"/>
              </a:rPr>
              <a:t>Flexible, and uses cache space efficiently. </a:t>
            </a:r>
          </a:p>
          <a:p>
            <a:pPr eaLnBrk="1" hangingPunct="1">
              <a:buFontTx/>
              <a:buChar char="•"/>
            </a:pPr>
            <a:r>
              <a:rPr lang="en-US" altLang="en-US" sz="1600" i="1" dirty="0">
                <a:latin typeface="Corbel" panose="020B0503020204020204" pitchFamily="34" charset="0"/>
              </a:rPr>
              <a:t>Replacement algorithms can be used to replace an</a:t>
            </a:r>
          </a:p>
          <a:p>
            <a:pPr eaLnBrk="1" hangingPunct="1"/>
            <a:r>
              <a:rPr lang="en-US" altLang="en-US" sz="1600" i="1" dirty="0">
                <a:latin typeface="Corbel" panose="020B0503020204020204" pitchFamily="34" charset="0"/>
              </a:rPr>
              <a:t>existing block in the cache when the cache is full. </a:t>
            </a:r>
          </a:p>
          <a:p>
            <a:pPr eaLnBrk="1" hangingPunct="1">
              <a:buFontTx/>
              <a:buChar char="•"/>
            </a:pPr>
            <a:r>
              <a:rPr lang="en-US" altLang="en-US" sz="1600" i="1" dirty="0">
                <a:latin typeface="Corbel" panose="020B0503020204020204" pitchFamily="34" charset="0"/>
              </a:rPr>
              <a:t>Cost is higher than direct-mapped cache because of </a:t>
            </a:r>
          </a:p>
          <a:p>
            <a:pPr eaLnBrk="1" hangingPunct="1"/>
            <a:r>
              <a:rPr lang="en-US" altLang="en-US" sz="1600" i="1" dirty="0">
                <a:latin typeface="Corbel" panose="020B0503020204020204" pitchFamily="34" charset="0"/>
              </a:rPr>
              <a:t>the need to search all 128 patterns to determine </a:t>
            </a:r>
          </a:p>
          <a:p>
            <a:pPr eaLnBrk="1" hangingPunct="1"/>
            <a:r>
              <a:rPr lang="en-US" altLang="en-US" sz="1600" i="1" dirty="0">
                <a:latin typeface="Corbel" panose="020B0503020204020204" pitchFamily="34" charset="0"/>
              </a:rPr>
              <a:t>whether a given block is in the cache.</a:t>
            </a:r>
          </a:p>
          <a:p>
            <a:pPr eaLnBrk="1" hangingPunct="1"/>
            <a:r>
              <a:rPr lang="en-US" altLang="en-US" sz="1600" i="1" dirty="0">
                <a:solidFill>
                  <a:schemeClr val="accent2"/>
                </a:solidFill>
                <a:latin typeface="Corbel" panose="020B0503020204020204" pitchFamily="34" charset="0"/>
              </a:rPr>
              <a:t>        </a:t>
            </a:r>
          </a:p>
        </p:txBody>
      </p:sp>
      <p:grpSp>
        <p:nvGrpSpPr>
          <p:cNvPr id="40964" name="Group 116"/>
          <p:cNvGrpSpPr>
            <a:grpSpLocks/>
          </p:cNvGrpSpPr>
          <p:nvPr/>
        </p:nvGrpSpPr>
        <p:grpSpPr bwMode="auto">
          <a:xfrm>
            <a:off x="533400" y="1835150"/>
            <a:ext cx="3365500" cy="4902200"/>
            <a:chOff x="715963" y="1600200"/>
            <a:chExt cx="3365500" cy="5137150"/>
          </a:xfrm>
        </p:grpSpPr>
        <p:sp>
          <p:nvSpPr>
            <p:cNvPr id="118" name="Rectangle 116"/>
            <p:cNvSpPr>
              <a:spLocks noChangeArrowheads="1"/>
            </p:cNvSpPr>
            <p:nvPr/>
          </p:nvSpPr>
          <p:spPr bwMode="auto">
            <a:xfrm>
              <a:off x="1228726" y="2297113"/>
              <a:ext cx="1027112" cy="347662"/>
            </a:xfrm>
            <a:prstGeom prst="rect">
              <a:avLst/>
            </a:prstGeom>
            <a:solidFill>
              <a:schemeClr val="accent1">
                <a:lumMod val="20000"/>
                <a:lumOff val="80000"/>
              </a:schemeClr>
            </a:solidFill>
            <a:ln w="15875">
              <a:solidFill>
                <a:srgbClr val="000000"/>
              </a:solidFill>
              <a:miter lim="800000"/>
              <a:headEnd/>
              <a:tailEnd/>
            </a:ln>
          </p:spPr>
          <p:txBody>
            <a:bodyPr/>
            <a:lstStyle/>
            <a:p>
              <a:pPr fontAlgn="auto">
                <a:spcBef>
                  <a:spcPts val="0"/>
                </a:spcBef>
                <a:spcAft>
                  <a:spcPts val="0"/>
                </a:spcAft>
                <a:defRPr/>
              </a:pPr>
              <a:endParaRPr lang="en-US">
                <a:latin typeface="+mn-lt"/>
              </a:endParaRPr>
            </a:p>
          </p:txBody>
        </p:sp>
        <p:sp>
          <p:nvSpPr>
            <p:cNvPr id="119" name="Rectangle 4"/>
            <p:cNvSpPr>
              <a:spLocks noChangeArrowheads="1"/>
            </p:cNvSpPr>
            <p:nvPr/>
          </p:nvSpPr>
          <p:spPr bwMode="auto">
            <a:xfrm>
              <a:off x="3009901" y="1931988"/>
              <a:ext cx="1027112" cy="347662"/>
            </a:xfrm>
            <a:prstGeom prst="rect">
              <a:avLst/>
            </a:prstGeom>
            <a:solidFill>
              <a:schemeClr val="accent1">
                <a:lumMod val="40000"/>
                <a:lumOff val="60000"/>
              </a:schemeClr>
            </a:solidFill>
            <a:ln w="0">
              <a:solidFill>
                <a:srgbClr val="B2FFFF"/>
              </a:solidFill>
              <a:miter lim="800000"/>
              <a:headEnd/>
              <a:tailEnd/>
            </a:ln>
          </p:spPr>
          <p:txBody>
            <a:bodyPr/>
            <a:lstStyle/>
            <a:p>
              <a:pPr fontAlgn="auto">
                <a:spcBef>
                  <a:spcPts val="0"/>
                </a:spcBef>
                <a:spcAft>
                  <a:spcPts val="0"/>
                </a:spcAft>
                <a:defRPr/>
              </a:pPr>
              <a:endParaRPr lang="en-US">
                <a:latin typeface="+mn-lt"/>
              </a:endParaRPr>
            </a:p>
          </p:txBody>
        </p:sp>
        <p:sp>
          <p:nvSpPr>
            <p:cNvPr id="120" name="Rectangle 5"/>
            <p:cNvSpPr>
              <a:spLocks noChangeArrowheads="1"/>
            </p:cNvSpPr>
            <p:nvPr/>
          </p:nvSpPr>
          <p:spPr bwMode="auto">
            <a:xfrm>
              <a:off x="3009901" y="1600200"/>
              <a:ext cx="1027112" cy="331788"/>
            </a:xfrm>
            <a:prstGeom prst="rect">
              <a:avLst/>
            </a:prstGeom>
            <a:solidFill>
              <a:schemeClr val="accent1">
                <a:lumMod val="75000"/>
              </a:schemeClr>
            </a:solidFill>
            <a:ln w="0">
              <a:solidFill>
                <a:schemeClr val="accent1">
                  <a:lumMod val="50000"/>
                </a:schemeClr>
              </a:solidFill>
              <a:miter lim="800000"/>
              <a:headEnd/>
              <a:tailEnd/>
            </a:ln>
          </p:spPr>
          <p:txBody>
            <a:bodyPr/>
            <a:lstStyle/>
            <a:p>
              <a:pPr fontAlgn="auto">
                <a:spcBef>
                  <a:spcPts val="0"/>
                </a:spcBef>
                <a:spcAft>
                  <a:spcPts val="0"/>
                </a:spcAft>
                <a:defRPr/>
              </a:pPr>
              <a:endParaRPr lang="en-US">
                <a:latin typeface="+mn-lt"/>
              </a:endParaRPr>
            </a:p>
          </p:txBody>
        </p:sp>
        <p:sp>
          <p:nvSpPr>
            <p:cNvPr id="40968" name="Rectangle 6"/>
            <p:cNvSpPr>
              <a:spLocks noChangeArrowheads="1"/>
            </p:cNvSpPr>
            <p:nvPr/>
          </p:nvSpPr>
          <p:spPr bwMode="auto">
            <a:xfrm>
              <a:off x="3009900" y="2960687"/>
              <a:ext cx="1027113" cy="347663"/>
            </a:xfrm>
            <a:prstGeom prst="rect">
              <a:avLst/>
            </a:prstGeom>
            <a:solidFill>
              <a:srgbClr val="808080"/>
            </a:solidFill>
            <a:ln w="0">
              <a:solidFill>
                <a:srgbClr val="808080"/>
              </a:solidFill>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Corbel" panose="020B0503020204020204" pitchFamily="34" charset="0"/>
              </a:endParaRPr>
            </a:p>
          </p:txBody>
        </p:sp>
        <p:sp>
          <p:nvSpPr>
            <p:cNvPr id="40969" name="Rectangle 7"/>
            <p:cNvSpPr>
              <a:spLocks noChangeArrowheads="1"/>
            </p:cNvSpPr>
            <p:nvPr/>
          </p:nvSpPr>
          <p:spPr bwMode="auto">
            <a:xfrm>
              <a:off x="3009900" y="2960687"/>
              <a:ext cx="1027113" cy="347663"/>
            </a:xfrm>
            <a:prstGeom prst="rect">
              <a:avLst/>
            </a:prstGeom>
            <a:noFill/>
            <a:ln w="15875">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Corbel" panose="020B0503020204020204" pitchFamily="34" charset="0"/>
              </a:endParaRPr>
            </a:p>
          </p:txBody>
        </p:sp>
        <p:sp>
          <p:nvSpPr>
            <p:cNvPr id="123" name="Rectangle 8"/>
            <p:cNvSpPr>
              <a:spLocks noChangeArrowheads="1"/>
            </p:cNvSpPr>
            <p:nvPr/>
          </p:nvSpPr>
          <p:spPr bwMode="auto">
            <a:xfrm>
              <a:off x="3009901" y="3308350"/>
              <a:ext cx="1027112" cy="347663"/>
            </a:xfrm>
            <a:prstGeom prst="rect">
              <a:avLst/>
            </a:prstGeom>
            <a:solidFill>
              <a:schemeClr val="accent1">
                <a:lumMod val="75000"/>
              </a:schemeClr>
            </a:solidFill>
            <a:ln w="0">
              <a:solidFill>
                <a:schemeClr val="accent1">
                  <a:lumMod val="50000"/>
                </a:schemeClr>
              </a:solidFill>
              <a:miter lim="800000"/>
              <a:headEnd/>
              <a:tailEnd/>
            </a:ln>
          </p:spPr>
          <p:txBody>
            <a:bodyPr/>
            <a:lstStyle/>
            <a:p>
              <a:pPr fontAlgn="auto">
                <a:spcBef>
                  <a:spcPts val="0"/>
                </a:spcBef>
                <a:spcAft>
                  <a:spcPts val="0"/>
                </a:spcAft>
                <a:defRPr/>
              </a:pPr>
              <a:endParaRPr lang="en-US">
                <a:latin typeface="+mn-lt"/>
              </a:endParaRPr>
            </a:p>
          </p:txBody>
        </p:sp>
        <p:sp>
          <p:nvSpPr>
            <p:cNvPr id="124" name="Rectangle 9"/>
            <p:cNvSpPr>
              <a:spLocks noChangeArrowheads="1"/>
            </p:cNvSpPr>
            <p:nvPr/>
          </p:nvSpPr>
          <p:spPr bwMode="auto">
            <a:xfrm>
              <a:off x="3009901" y="3656013"/>
              <a:ext cx="1027112" cy="346075"/>
            </a:xfrm>
            <a:prstGeom prst="rect">
              <a:avLst/>
            </a:prstGeom>
            <a:solidFill>
              <a:schemeClr val="accent1">
                <a:lumMod val="40000"/>
                <a:lumOff val="60000"/>
              </a:schemeClr>
            </a:solidFill>
            <a:ln w="0">
              <a:solidFill>
                <a:schemeClr val="accent1">
                  <a:lumMod val="50000"/>
                </a:schemeClr>
              </a:solidFill>
              <a:miter lim="800000"/>
              <a:headEnd/>
              <a:tailEnd/>
            </a:ln>
          </p:spPr>
          <p:txBody>
            <a:bodyPr/>
            <a:lstStyle/>
            <a:p>
              <a:pPr fontAlgn="auto">
                <a:spcBef>
                  <a:spcPts val="0"/>
                </a:spcBef>
                <a:spcAft>
                  <a:spcPts val="0"/>
                </a:spcAft>
                <a:defRPr/>
              </a:pPr>
              <a:endParaRPr lang="en-US">
                <a:latin typeface="+mn-lt"/>
              </a:endParaRPr>
            </a:p>
          </p:txBody>
        </p:sp>
        <p:sp>
          <p:nvSpPr>
            <p:cNvPr id="40972" name="Rectangle 10"/>
            <p:cNvSpPr>
              <a:spLocks noChangeArrowheads="1"/>
            </p:cNvSpPr>
            <p:nvPr/>
          </p:nvSpPr>
          <p:spPr bwMode="auto">
            <a:xfrm>
              <a:off x="3009900" y="4683125"/>
              <a:ext cx="1027113" cy="347662"/>
            </a:xfrm>
            <a:prstGeom prst="rect">
              <a:avLst/>
            </a:prstGeom>
            <a:solidFill>
              <a:srgbClr val="808080"/>
            </a:solidFill>
            <a:ln w="0">
              <a:solidFill>
                <a:srgbClr val="808080"/>
              </a:solidFill>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Corbel" panose="020B0503020204020204" pitchFamily="34" charset="0"/>
              </a:endParaRPr>
            </a:p>
          </p:txBody>
        </p:sp>
        <p:sp>
          <p:nvSpPr>
            <p:cNvPr id="40973" name="Rectangle 11"/>
            <p:cNvSpPr>
              <a:spLocks noChangeArrowheads="1"/>
            </p:cNvSpPr>
            <p:nvPr/>
          </p:nvSpPr>
          <p:spPr bwMode="auto">
            <a:xfrm>
              <a:off x="3009900" y="4683125"/>
              <a:ext cx="1027113" cy="347662"/>
            </a:xfrm>
            <a:prstGeom prst="rect">
              <a:avLst/>
            </a:prstGeom>
            <a:noFill/>
            <a:ln w="15875">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Corbel" panose="020B0503020204020204" pitchFamily="34" charset="0"/>
              </a:endParaRPr>
            </a:p>
          </p:txBody>
        </p:sp>
        <p:sp>
          <p:nvSpPr>
            <p:cNvPr id="127" name="Rectangle 12"/>
            <p:cNvSpPr>
              <a:spLocks noChangeArrowheads="1"/>
            </p:cNvSpPr>
            <p:nvPr/>
          </p:nvSpPr>
          <p:spPr bwMode="auto">
            <a:xfrm>
              <a:off x="3009901" y="5030788"/>
              <a:ext cx="1027112" cy="331787"/>
            </a:xfrm>
            <a:prstGeom prst="rect">
              <a:avLst/>
            </a:prstGeom>
            <a:solidFill>
              <a:schemeClr val="accent1">
                <a:lumMod val="75000"/>
              </a:schemeClr>
            </a:solidFill>
            <a:ln w="0">
              <a:solidFill>
                <a:schemeClr val="accent1">
                  <a:lumMod val="50000"/>
                </a:schemeClr>
              </a:solidFill>
              <a:miter lim="800000"/>
              <a:headEnd/>
              <a:tailEnd/>
            </a:ln>
          </p:spPr>
          <p:txBody>
            <a:bodyPr/>
            <a:lstStyle/>
            <a:p>
              <a:pPr fontAlgn="auto">
                <a:spcBef>
                  <a:spcPts val="0"/>
                </a:spcBef>
                <a:spcAft>
                  <a:spcPts val="0"/>
                </a:spcAft>
                <a:defRPr/>
              </a:pPr>
              <a:endParaRPr lang="en-US">
                <a:latin typeface="+mn-lt"/>
              </a:endParaRPr>
            </a:p>
          </p:txBody>
        </p:sp>
        <p:sp>
          <p:nvSpPr>
            <p:cNvPr id="128" name="Rectangle 13"/>
            <p:cNvSpPr>
              <a:spLocks noChangeArrowheads="1"/>
            </p:cNvSpPr>
            <p:nvPr/>
          </p:nvSpPr>
          <p:spPr bwMode="auto">
            <a:xfrm>
              <a:off x="3009901" y="5362575"/>
              <a:ext cx="1027112" cy="347663"/>
            </a:xfrm>
            <a:prstGeom prst="rect">
              <a:avLst/>
            </a:prstGeom>
            <a:solidFill>
              <a:schemeClr val="accent1">
                <a:lumMod val="40000"/>
                <a:lumOff val="60000"/>
              </a:schemeClr>
            </a:solidFill>
            <a:ln w="0">
              <a:solidFill>
                <a:schemeClr val="accent1">
                  <a:lumMod val="50000"/>
                </a:schemeClr>
              </a:solidFill>
              <a:miter lim="800000"/>
              <a:headEnd/>
              <a:tailEnd/>
            </a:ln>
          </p:spPr>
          <p:txBody>
            <a:bodyPr/>
            <a:lstStyle/>
            <a:p>
              <a:pPr fontAlgn="auto">
                <a:spcBef>
                  <a:spcPts val="0"/>
                </a:spcBef>
                <a:spcAft>
                  <a:spcPts val="0"/>
                </a:spcAft>
                <a:defRPr/>
              </a:pPr>
              <a:endParaRPr lang="en-US">
                <a:latin typeface="+mn-lt"/>
              </a:endParaRPr>
            </a:p>
          </p:txBody>
        </p:sp>
        <p:sp>
          <p:nvSpPr>
            <p:cNvPr id="40976" name="Rectangle 14"/>
            <p:cNvSpPr>
              <a:spLocks noChangeArrowheads="1"/>
            </p:cNvSpPr>
            <p:nvPr/>
          </p:nvSpPr>
          <p:spPr bwMode="auto">
            <a:xfrm>
              <a:off x="3009900" y="6389687"/>
              <a:ext cx="1027113" cy="347663"/>
            </a:xfrm>
            <a:prstGeom prst="rect">
              <a:avLst/>
            </a:prstGeom>
            <a:solidFill>
              <a:srgbClr val="808080"/>
            </a:solidFill>
            <a:ln w="0">
              <a:solidFill>
                <a:srgbClr val="808080"/>
              </a:solidFill>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Corbel" panose="020B0503020204020204" pitchFamily="34" charset="0"/>
              </a:endParaRPr>
            </a:p>
          </p:txBody>
        </p:sp>
        <p:sp>
          <p:nvSpPr>
            <p:cNvPr id="40977" name="Rectangle 15"/>
            <p:cNvSpPr>
              <a:spLocks noChangeArrowheads="1"/>
            </p:cNvSpPr>
            <p:nvPr/>
          </p:nvSpPr>
          <p:spPr bwMode="auto">
            <a:xfrm>
              <a:off x="3009900" y="6389687"/>
              <a:ext cx="1027113" cy="347663"/>
            </a:xfrm>
            <a:prstGeom prst="rect">
              <a:avLst/>
            </a:prstGeom>
            <a:noFill/>
            <a:ln w="15875">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Corbel" panose="020B0503020204020204" pitchFamily="34" charset="0"/>
              </a:endParaRPr>
            </a:p>
          </p:txBody>
        </p:sp>
        <p:grpSp>
          <p:nvGrpSpPr>
            <p:cNvPr id="40978" name="Group 121"/>
            <p:cNvGrpSpPr>
              <a:grpSpLocks/>
            </p:cNvGrpSpPr>
            <p:nvPr/>
          </p:nvGrpSpPr>
          <p:grpSpPr bwMode="auto">
            <a:xfrm>
              <a:off x="2495559" y="1630362"/>
              <a:ext cx="463551" cy="288925"/>
              <a:chOff x="2827" y="530"/>
              <a:chExt cx="292" cy="182"/>
            </a:xfrm>
          </p:grpSpPr>
          <p:sp>
            <p:nvSpPr>
              <p:cNvPr id="41069" name="Rectangle 27"/>
              <p:cNvSpPr>
                <a:spLocks noChangeArrowheads="1"/>
              </p:cNvSpPr>
              <p:nvPr/>
            </p:nvSpPr>
            <p:spPr bwMode="auto">
              <a:xfrm>
                <a:off x="2874" y="530"/>
                <a:ext cx="185" cy="10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100">
                    <a:solidFill>
                      <a:srgbClr val="000000"/>
                    </a:solidFill>
                    <a:latin typeface="Nimbus Roman No9 L"/>
                  </a:rPr>
                  <a:t>Main</a:t>
                </a:r>
                <a:endParaRPr lang="en-CA" altLang="en-US" sz="2400">
                  <a:latin typeface="Corbel" panose="020B0503020204020204" pitchFamily="34" charset="0"/>
                </a:endParaRPr>
              </a:p>
            </p:txBody>
          </p:sp>
          <p:sp>
            <p:nvSpPr>
              <p:cNvPr id="41070" name="Rectangle 28"/>
              <p:cNvSpPr>
                <a:spLocks noChangeArrowheads="1"/>
              </p:cNvSpPr>
              <p:nvPr/>
            </p:nvSpPr>
            <p:spPr bwMode="auto">
              <a:xfrm>
                <a:off x="2827" y="606"/>
                <a:ext cx="292" cy="10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100">
                    <a:solidFill>
                      <a:srgbClr val="000000"/>
                    </a:solidFill>
                    <a:latin typeface="Nimbus Roman No9 L"/>
                  </a:rPr>
                  <a:t>memory</a:t>
                </a:r>
                <a:endParaRPr lang="en-CA" altLang="en-US" sz="2400">
                  <a:latin typeface="Corbel" panose="020B0503020204020204" pitchFamily="34" charset="0"/>
                </a:endParaRPr>
              </a:p>
            </p:txBody>
          </p:sp>
        </p:grpSp>
        <p:sp>
          <p:nvSpPr>
            <p:cNvPr id="40979" name="Rectangle 30"/>
            <p:cNvSpPr>
              <a:spLocks noChangeArrowheads="1"/>
            </p:cNvSpPr>
            <p:nvPr/>
          </p:nvSpPr>
          <p:spPr bwMode="auto">
            <a:xfrm>
              <a:off x="3084513" y="1676400"/>
              <a:ext cx="862012" cy="180975"/>
            </a:xfrm>
            <a:prstGeom prst="rect">
              <a:avLst/>
            </a:prstGeom>
            <a:noFill/>
            <a:ln w="15875">
              <a:solidFill>
                <a:srgbClr val="FFFFFF"/>
              </a:solidFill>
              <a:miter lim="800000"/>
              <a:headEnd/>
              <a:tailEnd/>
            </a:ln>
            <a:extLst>
              <a:ext uri="{909E8E84-426E-40DD-AFC4-6F175D3DCCD1}">
                <a14:hiddenFill xmlns:a14="http://schemas.microsoft.com/office/drawing/2010/main" xmlns="">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Corbel" panose="020B0503020204020204" pitchFamily="34" charset="0"/>
              </a:endParaRPr>
            </a:p>
          </p:txBody>
        </p:sp>
        <p:sp>
          <p:nvSpPr>
            <p:cNvPr id="40980" name="Rectangle 29"/>
            <p:cNvSpPr>
              <a:spLocks noChangeArrowheads="1"/>
            </p:cNvSpPr>
            <p:nvPr/>
          </p:nvSpPr>
          <p:spPr bwMode="auto">
            <a:xfrm>
              <a:off x="3084513" y="1676400"/>
              <a:ext cx="862012" cy="180975"/>
            </a:xfrm>
            <a:prstGeom prst="rect">
              <a:avLst/>
            </a:prstGeom>
            <a:solidFill>
              <a:srgbClr val="FFFFFF"/>
            </a:solidFill>
            <a:ln w="0">
              <a:solidFill>
                <a:srgbClr val="FFFFFF"/>
              </a:solidFill>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Corbel" panose="020B0503020204020204" pitchFamily="34" charset="0"/>
              </a:endParaRPr>
            </a:p>
          </p:txBody>
        </p:sp>
        <p:sp>
          <p:nvSpPr>
            <p:cNvPr id="40981" name="Rectangle 31"/>
            <p:cNvSpPr>
              <a:spLocks noChangeArrowheads="1"/>
            </p:cNvSpPr>
            <p:nvPr/>
          </p:nvSpPr>
          <p:spPr bwMode="auto">
            <a:xfrm>
              <a:off x="3084513" y="2024062"/>
              <a:ext cx="862012" cy="165100"/>
            </a:xfrm>
            <a:prstGeom prst="rect">
              <a:avLst/>
            </a:prstGeom>
            <a:solidFill>
              <a:srgbClr val="FFFFFF"/>
            </a:solidFill>
            <a:ln w="0">
              <a:solidFill>
                <a:srgbClr val="FFFFFF"/>
              </a:solidFill>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Corbel" panose="020B0503020204020204" pitchFamily="34" charset="0"/>
              </a:endParaRPr>
            </a:p>
          </p:txBody>
        </p:sp>
        <p:sp>
          <p:nvSpPr>
            <p:cNvPr id="40982" name="Rectangle 32"/>
            <p:cNvSpPr>
              <a:spLocks noChangeArrowheads="1"/>
            </p:cNvSpPr>
            <p:nvPr/>
          </p:nvSpPr>
          <p:spPr bwMode="auto">
            <a:xfrm>
              <a:off x="3084513" y="2024062"/>
              <a:ext cx="862012" cy="165100"/>
            </a:xfrm>
            <a:prstGeom prst="rect">
              <a:avLst/>
            </a:prstGeom>
            <a:noFill/>
            <a:ln w="15875">
              <a:solidFill>
                <a:srgbClr val="FFFFFF"/>
              </a:solidFill>
              <a:miter lim="800000"/>
              <a:headEnd/>
              <a:tailEnd/>
            </a:ln>
            <a:extLst>
              <a:ext uri="{909E8E84-426E-40DD-AFC4-6F175D3DCCD1}">
                <a14:hiddenFill xmlns:a14="http://schemas.microsoft.com/office/drawing/2010/main" xmlns="">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Corbel" panose="020B0503020204020204" pitchFamily="34" charset="0"/>
              </a:endParaRPr>
            </a:p>
          </p:txBody>
        </p:sp>
        <p:sp>
          <p:nvSpPr>
            <p:cNvPr id="40983" name="Rectangle 33"/>
            <p:cNvSpPr>
              <a:spLocks noChangeArrowheads="1"/>
            </p:cNvSpPr>
            <p:nvPr/>
          </p:nvSpPr>
          <p:spPr bwMode="auto">
            <a:xfrm>
              <a:off x="3084513" y="3051175"/>
              <a:ext cx="862012" cy="180975"/>
            </a:xfrm>
            <a:prstGeom prst="rect">
              <a:avLst/>
            </a:prstGeom>
            <a:solidFill>
              <a:srgbClr val="FFFFFF"/>
            </a:solidFill>
            <a:ln w="0">
              <a:solidFill>
                <a:srgbClr val="FFFFFF"/>
              </a:solidFill>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Corbel" panose="020B0503020204020204" pitchFamily="34" charset="0"/>
              </a:endParaRPr>
            </a:p>
          </p:txBody>
        </p:sp>
        <p:sp>
          <p:nvSpPr>
            <p:cNvPr id="40984" name="Rectangle 34"/>
            <p:cNvSpPr>
              <a:spLocks noChangeArrowheads="1"/>
            </p:cNvSpPr>
            <p:nvPr/>
          </p:nvSpPr>
          <p:spPr bwMode="auto">
            <a:xfrm>
              <a:off x="3084513" y="3051175"/>
              <a:ext cx="862012" cy="180975"/>
            </a:xfrm>
            <a:prstGeom prst="rect">
              <a:avLst/>
            </a:prstGeom>
            <a:noFill/>
            <a:ln w="15875">
              <a:solidFill>
                <a:srgbClr val="FFFFFF"/>
              </a:solidFill>
              <a:miter lim="800000"/>
              <a:headEnd/>
              <a:tailEnd/>
            </a:ln>
            <a:extLst>
              <a:ext uri="{909E8E84-426E-40DD-AFC4-6F175D3DCCD1}">
                <a14:hiddenFill xmlns:a14="http://schemas.microsoft.com/office/drawing/2010/main" xmlns="">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Corbel" panose="020B0503020204020204" pitchFamily="34" charset="0"/>
              </a:endParaRPr>
            </a:p>
          </p:txBody>
        </p:sp>
        <p:sp>
          <p:nvSpPr>
            <p:cNvPr id="40985" name="Rectangle 35"/>
            <p:cNvSpPr>
              <a:spLocks noChangeArrowheads="1"/>
            </p:cNvSpPr>
            <p:nvPr/>
          </p:nvSpPr>
          <p:spPr bwMode="auto">
            <a:xfrm>
              <a:off x="3084513" y="3398837"/>
              <a:ext cx="862012" cy="165100"/>
            </a:xfrm>
            <a:prstGeom prst="rect">
              <a:avLst/>
            </a:prstGeom>
            <a:solidFill>
              <a:srgbClr val="FFFFFF"/>
            </a:solidFill>
            <a:ln w="0">
              <a:solidFill>
                <a:srgbClr val="FFFFFF"/>
              </a:solidFill>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Corbel" panose="020B0503020204020204" pitchFamily="34" charset="0"/>
              </a:endParaRPr>
            </a:p>
          </p:txBody>
        </p:sp>
        <p:sp>
          <p:nvSpPr>
            <p:cNvPr id="40986" name="Rectangle 36"/>
            <p:cNvSpPr>
              <a:spLocks noChangeArrowheads="1"/>
            </p:cNvSpPr>
            <p:nvPr/>
          </p:nvSpPr>
          <p:spPr bwMode="auto">
            <a:xfrm>
              <a:off x="3084513" y="3398837"/>
              <a:ext cx="862012" cy="165100"/>
            </a:xfrm>
            <a:prstGeom prst="rect">
              <a:avLst/>
            </a:prstGeom>
            <a:noFill/>
            <a:ln w="15875">
              <a:solidFill>
                <a:srgbClr val="FFFFFF"/>
              </a:solidFill>
              <a:miter lim="800000"/>
              <a:headEnd/>
              <a:tailEnd/>
            </a:ln>
            <a:extLst>
              <a:ext uri="{909E8E84-426E-40DD-AFC4-6F175D3DCCD1}">
                <a14:hiddenFill xmlns:a14="http://schemas.microsoft.com/office/drawing/2010/main" xmlns="">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Corbel" panose="020B0503020204020204" pitchFamily="34" charset="0"/>
              </a:endParaRPr>
            </a:p>
          </p:txBody>
        </p:sp>
        <p:sp>
          <p:nvSpPr>
            <p:cNvPr id="40987" name="Rectangle 37"/>
            <p:cNvSpPr>
              <a:spLocks noChangeArrowheads="1"/>
            </p:cNvSpPr>
            <p:nvPr/>
          </p:nvSpPr>
          <p:spPr bwMode="auto">
            <a:xfrm>
              <a:off x="3084513" y="3746500"/>
              <a:ext cx="862012" cy="165100"/>
            </a:xfrm>
            <a:prstGeom prst="rect">
              <a:avLst/>
            </a:prstGeom>
            <a:solidFill>
              <a:srgbClr val="FFFFFF"/>
            </a:solidFill>
            <a:ln w="0">
              <a:solidFill>
                <a:srgbClr val="FFFFFF"/>
              </a:solidFill>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Corbel" panose="020B0503020204020204" pitchFamily="34" charset="0"/>
              </a:endParaRPr>
            </a:p>
          </p:txBody>
        </p:sp>
        <p:sp>
          <p:nvSpPr>
            <p:cNvPr id="40988" name="Rectangle 38"/>
            <p:cNvSpPr>
              <a:spLocks noChangeArrowheads="1"/>
            </p:cNvSpPr>
            <p:nvPr/>
          </p:nvSpPr>
          <p:spPr bwMode="auto">
            <a:xfrm>
              <a:off x="3084513" y="3746500"/>
              <a:ext cx="862012" cy="165100"/>
            </a:xfrm>
            <a:prstGeom prst="rect">
              <a:avLst/>
            </a:prstGeom>
            <a:noFill/>
            <a:ln w="15875">
              <a:solidFill>
                <a:srgbClr val="FFFFFF"/>
              </a:solidFill>
              <a:miter lim="800000"/>
              <a:headEnd/>
              <a:tailEnd/>
            </a:ln>
            <a:extLst>
              <a:ext uri="{909E8E84-426E-40DD-AFC4-6F175D3DCCD1}">
                <a14:hiddenFill xmlns:a14="http://schemas.microsoft.com/office/drawing/2010/main" xmlns="">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Corbel" panose="020B0503020204020204" pitchFamily="34" charset="0"/>
              </a:endParaRPr>
            </a:p>
          </p:txBody>
        </p:sp>
        <p:sp>
          <p:nvSpPr>
            <p:cNvPr id="40989" name="Rectangle 39"/>
            <p:cNvSpPr>
              <a:spLocks noChangeArrowheads="1"/>
            </p:cNvSpPr>
            <p:nvPr/>
          </p:nvSpPr>
          <p:spPr bwMode="auto">
            <a:xfrm>
              <a:off x="3084513" y="4773612"/>
              <a:ext cx="862012" cy="166688"/>
            </a:xfrm>
            <a:prstGeom prst="rect">
              <a:avLst/>
            </a:prstGeom>
            <a:solidFill>
              <a:srgbClr val="FFFFFF"/>
            </a:solidFill>
            <a:ln w="0">
              <a:solidFill>
                <a:srgbClr val="FFFFFF"/>
              </a:solidFill>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Corbel" panose="020B0503020204020204" pitchFamily="34" charset="0"/>
              </a:endParaRPr>
            </a:p>
          </p:txBody>
        </p:sp>
        <p:sp>
          <p:nvSpPr>
            <p:cNvPr id="40990" name="Rectangle 40"/>
            <p:cNvSpPr>
              <a:spLocks noChangeArrowheads="1"/>
            </p:cNvSpPr>
            <p:nvPr/>
          </p:nvSpPr>
          <p:spPr bwMode="auto">
            <a:xfrm>
              <a:off x="3084513" y="4773612"/>
              <a:ext cx="862012" cy="166688"/>
            </a:xfrm>
            <a:prstGeom prst="rect">
              <a:avLst/>
            </a:prstGeom>
            <a:noFill/>
            <a:ln w="15875">
              <a:solidFill>
                <a:srgbClr val="FFFFFF"/>
              </a:solidFill>
              <a:miter lim="800000"/>
              <a:headEnd/>
              <a:tailEnd/>
            </a:ln>
            <a:extLst>
              <a:ext uri="{909E8E84-426E-40DD-AFC4-6F175D3DCCD1}">
                <a14:hiddenFill xmlns:a14="http://schemas.microsoft.com/office/drawing/2010/main" xmlns="">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Corbel" panose="020B0503020204020204" pitchFamily="34" charset="0"/>
              </a:endParaRPr>
            </a:p>
          </p:txBody>
        </p:sp>
        <p:sp>
          <p:nvSpPr>
            <p:cNvPr id="40991" name="Rectangle 41"/>
            <p:cNvSpPr>
              <a:spLocks noChangeArrowheads="1"/>
            </p:cNvSpPr>
            <p:nvPr/>
          </p:nvSpPr>
          <p:spPr bwMode="auto">
            <a:xfrm>
              <a:off x="3084513" y="5105400"/>
              <a:ext cx="862012" cy="182562"/>
            </a:xfrm>
            <a:prstGeom prst="rect">
              <a:avLst/>
            </a:prstGeom>
            <a:solidFill>
              <a:srgbClr val="FFFFFF"/>
            </a:solidFill>
            <a:ln w="0">
              <a:solidFill>
                <a:srgbClr val="FFFFFF"/>
              </a:solidFill>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Corbel" panose="020B0503020204020204" pitchFamily="34" charset="0"/>
              </a:endParaRPr>
            </a:p>
          </p:txBody>
        </p:sp>
        <p:sp>
          <p:nvSpPr>
            <p:cNvPr id="40992" name="Rectangle 42"/>
            <p:cNvSpPr>
              <a:spLocks noChangeArrowheads="1"/>
            </p:cNvSpPr>
            <p:nvPr/>
          </p:nvSpPr>
          <p:spPr bwMode="auto">
            <a:xfrm>
              <a:off x="3084513" y="5105400"/>
              <a:ext cx="862012" cy="182562"/>
            </a:xfrm>
            <a:prstGeom prst="rect">
              <a:avLst/>
            </a:prstGeom>
            <a:noFill/>
            <a:ln w="15875">
              <a:solidFill>
                <a:srgbClr val="FFFFFF"/>
              </a:solidFill>
              <a:miter lim="800000"/>
              <a:headEnd/>
              <a:tailEnd/>
            </a:ln>
            <a:extLst>
              <a:ext uri="{909E8E84-426E-40DD-AFC4-6F175D3DCCD1}">
                <a14:hiddenFill xmlns:a14="http://schemas.microsoft.com/office/drawing/2010/main" xmlns="">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Corbel" panose="020B0503020204020204" pitchFamily="34" charset="0"/>
              </a:endParaRPr>
            </a:p>
          </p:txBody>
        </p:sp>
        <p:sp>
          <p:nvSpPr>
            <p:cNvPr id="40993" name="Rectangle 43"/>
            <p:cNvSpPr>
              <a:spLocks noChangeArrowheads="1"/>
            </p:cNvSpPr>
            <p:nvPr/>
          </p:nvSpPr>
          <p:spPr bwMode="auto">
            <a:xfrm>
              <a:off x="3084513" y="5453062"/>
              <a:ext cx="862012" cy="166688"/>
            </a:xfrm>
            <a:prstGeom prst="rect">
              <a:avLst/>
            </a:prstGeom>
            <a:solidFill>
              <a:srgbClr val="FFFFFF"/>
            </a:solidFill>
            <a:ln w="0">
              <a:solidFill>
                <a:srgbClr val="FFFFFF"/>
              </a:solidFill>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Corbel" panose="020B0503020204020204" pitchFamily="34" charset="0"/>
              </a:endParaRPr>
            </a:p>
          </p:txBody>
        </p:sp>
        <p:sp>
          <p:nvSpPr>
            <p:cNvPr id="40994" name="Rectangle 44"/>
            <p:cNvSpPr>
              <a:spLocks noChangeArrowheads="1"/>
            </p:cNvSpPr>
            <p:nvPr/>
          </p:nvSpPr>
          <p:spPr bwMode="auto">
            <a:xfrm>
              <a:off x="3084513" y="5453062"/>
              <a:ext cx="862012" cy="166688"/>
            </a:xfrm>
            <a:prstGeom prst="rect">
              <a:avLst/>
            </a:prstGeom>
            <a:noFill/>
            <a:ln w="15875">
              <a:solidFill>
                <a:srgbClr val="FFFFFF"/>
              </a:solidFill>
              <a:miter lim="800000"/>
              <a:headEnd/>
              <a:tailEnd/>
            </a:ln>
            <a:extLst>
              <a:ext uri="{909E8E84-426E-40DD-AFC4-6F175D3DCCD1}">
                <a14:hiddenFill xmlns:a14="http://schemas.microsoft.com/office/drawing/2010/main" xmlns="">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Corbel" panose="020B0503020204020204" pitchFamily="34" charset="0"/>
              </a:endParaRPr>
            </a:p>
          </p:txBody>
        </p:sp>
        <p:sp>
          <p:nvSpPr>
            <p:cNvPr id="40995" name="Rectangle 45"/>
            <p:cNvSpPr>
              <a:spLocks noChangeArrowheads="1"/>
            </p:cNvSpPr>
            <p:nvPr/>
          </p:nvSpPr>
          <p:spPr bwMode="auto">
            <a:xfrm>
              <a:off x="3084513" y="6481762"/>
              <a:ext cx="862012" cy="165100"/>
            </a:xfrm>
            <a:prstGeom prst="rect">
              <a:avLst/>
            </a:prstGeom>
            <a:solidFill>
              <a:srgbClr val="FFFFFF"/>
            </a:solidFill>
            <a:ln w="0">
              <a:solidFill>
                <a:srgbClr val="FFFFFF"/>
              </a:solidFill>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Corbel" panose="020B0503020204020204" pitchFamily="34" charset="0"/>
              </a:endParaRPr>
            </a:p>
          </p:txBody>
        </p:sp>
        <p:sp>
          <p:nvSpPr>
            <p:cNvPr id="40996" name="Rectangle 46"/>
            <p:cNvSpPr>
              <a:spLocks noChangeArrowheads="1"/>
            </p:cNvSpPr>
            <p:nvPr/>
          </p:nvSpPr>
          <p:spPr bwMode="auto">
            <a:xfrm>
              <a:off x="3084513" y="6481762"/>
              <a:ext cx="862012" cy="165100"/>
            </a:xfrm>
            <a:prstGeom prst="rect">
              <a:avLst/>
            </a:prstGeom>
            <a:noFill/>
            <a:ln w="15875">
              <a:solidFill>
                <a:srgbClr val="FFFFFF"/>
              </a:solidFill>
              <a:miter lim="800000"/>
              <a:headEnd/>
              <a:tailEnd/>
            </a:ln>
            <a:extLst>
              <a:ext uri="{909E8E84-426E-40DD-AFC4-6F175D3DCCD1}">
                <a14:hiddenFill xmlns:a14="http://schemas.microsoft.com/office/drawing/2010/main" xmlns="">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Corbel" panose="020B0503020204020204" pitchFamily="34" charset="0"/>
              </a:endParaRPr>
            </a:p>
          </p:txBody>
        </p:sp>
        <p:sp>
          <p:nvSpPr>
            <p:cNvPr id="40997" name="Rectangle 47"/>
            <p:cNvSpPr>
              <a:spLocks noChangeArrowheads="1"/>
            </p:cNvSpPr>
            <p:nvPr/>
          </p:nvSpPr>
          <p:spPr bwMode="auto">
            <a:xfrm>
              <a:off x="3311525" y="1674812"/>
              <a:ext cx="546625" cy="18466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200" b="1">
                  <a:solidFill>
                    <a:srgbClr val="000000"/>
                  </a:solidFill>
                  <a:latin typeface="Nimbus Roman No9 L"/>
                </a:rPr>
                <a:t>Block 0</a:t>
              </a:r>
              <a:endParaRPr lang="en-CA" altLang="en-US" sz="1200" b="1">
                <a:latin typeface="Corbel" panose="020B0503020204020204" pitchFamily="34" charset="0"/>
              </a:endParaRPr>
            </a:p>
          </p:txBody>
        </p:sp>
        <p:sp>
          <p:nvSpPr>
            <p:cNvPr id="40998" name="Rectangle 48"/>
            <p:cNvSpPr>
              <a:spLocks noChangeArrowheads="1"/>
            </p:cNvSpPr>
            <p:nvPr/>
          </p:nvSpPr>
          <p:spPr bwMode="auto">
            <a:xfrm>
              <a:off x="3311525" y="2022475"/>
              <a:ext cx="546625" cy="18466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200" b="1">
                  <a:solidFill>
                    <a:srgbClr val="000000"/>
                  </a:solidFill>
                  <a:latin typeface="Nimbus Roman No9 L"/>
                </a:rPr>
                <a:t>Block 1</a:t>
              </a:r>
              <a:endParaRPr lang="en-CA" altLang="en-US" sz="1200" b="1">
                <a:latin typeface="Corbel" panose="020B0503020204020204" pitchFamily="34" charset="0"/>
              </a:endParaRPr>
            </a:p>
          </p:txBody>
        </p:sp>
        <p:sp>
          <p:nvSpPr>
            <p:cNvPr id="40999" name="Rectangle 49"/>
            <p:cNvSpPr>
              <a:spLocks noChangeArrowheads="1"/>
            </p:cNvSpPr>
            <p:nvPr/>
          </p:nvSpPr>
          <p:spPr bwMode="auto">
            <a:xfrm>
              <a:off x="3235325" y="3049587"/>
              <a:ext cx="716543" cy="18466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200" b="1">
                  <a:solidFill>
                    <a:srgbClr val="000000"/>
                  </a:solidFill>
                  <a:latin typeface="Nimbus Roman No9 L"/>
                </a:rPr>
                <a:t>Block 127</a:t>
              </a:r>
              <a:endParaRPr lang="en-CA" altLang="en-US" sz="1200" b="1">
                <a:latin typeface="Corbel" panose="020B0503020204020204" pitchFamily="34" charset="0"/>
              </a:endParaRPr>
            </a:p>
          </p:txBody>
        </p:sp>
        <p:sp>
          <p:nvSpPr>
            <p:cNvPr id="41000" name="Rectangle 50"/>
            <p:cNvSpPr>
              <a:spLocks noChangeArrowheads="1"/>
            </p:cNvSpPr>
            <p:nvPr/>
          </p:nvSpPr>
          <p:spPr bwMode="auto">
            <a:xfrm>
              <a:off x="3235325" y="3397250"/>
              <a:ext cx="716543" cy="18466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200" b="1">
                  <a:solidFill>
                    <a:srgbClr val="000000"/>
                  </a:solidFill>
                  <a:latin typeface="Nimbus Roman No9 L"/>
                </a:rPr>
                <a:t>Block 128</a:t>
              </a:r>
              <a:endParaRPr lang="en-CA" altLang="en-US" sz="1200" b="1">
                <a:latin typeface="Corbel" panose="020B0503020204020204" pitchFamily="34" charset="0"/>
              </a:endParaRPr>
            </a:p>
          </p:txBody>
        </p:sp>
        <p:sp>
          <p:nvSpPr>
            <p:cNvPr id="41001" name="Rectangle 51"/>
            <p:cNvSpPr>
              <a:spLocks noChangeArrowheads="1"/>
            </p:cNvSpPr>
            <p:nvPr/>
          </p:nvSpPr>
          <p:spPr bwMode="auto">
            <a:xfrm>
              <a:off x="3235325" y="3730625"/>
              <a:ext cx="716543" cy="18466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200" b="1">
                  <a:solidFill>
                    <a:srgbClr val="000000"/>
                  </a:solidFill>
                  <a:latin typeface="Nimbus Roman No9 L"/>
                </a:rPr>
                <a:t>Block 129</a:t>
              </a:r>
              <a:endParaRPr lang="en-CA" altLang="en-US" sz="1200" b="1">
                <a:latin typeface="Corbel" panose="020B0503020204020204" pitchFamily="34" charset="0"/>
              </a:endParaRPr>
            </a:p>
          </p:txBody>
        </p:sp>
        <p:sp>
          <p:nvSpPr>
            <p:cNvPr id="41002" name="Rectangle 52"/>
            <p:cNvSpPr>
              <a:spLocks noChangeArrowheads="1"/>
            </p:cNvSpPr>
            <p:nvPr/>
          </p:nvSpPr>
          <p:spPr bwMode="auto">
            <a:xfrm>
              <a:off x="3235325" y="4800600"/>
              <a:ext cx="716543" cy="18466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200" b="1">
                  <a:solidFill>
                    <a:srgbClr val="000000"/>
                  </a:solidFill>
                  <a:latin typeface="Nimbus Roman No9 L"/>
                </a:rPr>
                <a:t>Block 255</a:t>
              </a:r>
              <a:endParaRPr lang="en-CA" altLang="en-US" sz="1200" b="1">
                <a:latin typeface="Corbel" panose="020B0503020204020204" pitchFamily="34" charset="0"/>
              </a:endParaRPr>
            </a:p>
          </p:txBody>
        </p:sp>
        <p:sp>
          <p:nvSpPr>
            <p:cNvPr id="41003" name="Rectangle 53"/>
            <p:cNvSpPr>
              <a:spLocks noChangeArrowheads="1"/>
            </p:cNvSpPr>
            <p:nvPr/>
          </p:nvSpPr>
          <p:spPr bwMode="auto">
            <a:xfrm>
              <a:off x="3235325" y="5105400"/>
              <a:ext cx="716543" cy="18466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200" b="1">
                  <a:solidFill>
                    <a:srgbClr val="000000"/>
                  </a:solidFill>
                  <a:latin typeface="Nimbus Roman No9 L"/>
                </a:rPr>
                <a:t>Block 256</a:t>
              </a:r>
              <a:endParaRPr lang="en-CA" altLang="en-US" sz="1200" b="1">
                <a:latin typeface="Corbel" panose="020B0503020204020204" pitchFamily="34" charset="0"/>
              </a:endParaRPr>
            </a:p>
          </p:txBody>
        </p:sp>
        <p:sp>
          <p:nvSpPr>
            <p:cNvPr id="41004" name="Rectangle 54"/>
            <p:cNvSpPr>
              <a:spLocks noChangeArrowheads="1"/>
            </p:cNvSpPr>
            <p:nvPr/>
          </p:nvSpPr>
          <p:spPr bwMode="auto">
            <a:xfrm>
              <a:off x="3235325" y="5453062"/>
              <a:ext cx="716543" cy="18466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200" b="1">
                  <a:solidFill>
                    <a:srgbClr val="000000"/>
                  </a:solidFill>
                  <a:latin typeface="Nimbus Roman No9 L"/>
                </a:rPr>
                <a:t>Block 257</a:t>
              </a:r>
              <a:endParaRPr lang="en-CA" altLang="en-US" sz="1200" b="1">
                <a:latin typeface="Corbel" panose="020B0503020204020204" pitchFamily="34" charset="0"/>
              </a:endParaRPr>
            </a:p>
          </p:txBody>
        </p:sp>
        <p:sp>
          <p:nvSpPr>
            <p:cNvPr id="41005" name="Rectangle 55"/>
            <p:cNvSpPr>
              <a:spLocks noChangeArrowheads="1"/>
            </p:cNvSpPr>
            <p:nvPr/>
          </p:nvSpPr>
          <p:spPr bwMode="auto">
            <a:xfrm>
              <a:off x="3205163" y="6480175"/>
              <a:ext cx="801501" cy="18466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200" b="1">
                  <a:solidFill>
                    <a:srgbClr val="000000"/>
                  </a:solidFill>
                  <a:latin typeface="Nimbus Roman No9 L"/>
                </a:rPr>
                <a:t>Block 4095</a:t>
              </a:r>
              <a:endParaRPr lang="en-CA" altLang="en-US" sz="1200" b="1">
                <a:latin typeface="Corbel" panose="020B0503020204020204" pitchFamily="34" charset="0"/>
              </a:endParaRPr>
            </a:p>
          </p:txBody>
        </p:sp>
        <p:sp>
          <p:nvSpPr>
            <p:cNvPr id="41006" name="Freeform 65"/>
            <p:cNvSpPr>
              <a:spLocks/>
            </p:cNvSpPr>
            <p:nvPr/>
          </p:nvSpPr>
          <p:spPr bwMode="auto">
            <a:xfrm>
              <a:off x="2352675" y="3000375"/>
              <a:ext cx="544513" cy="271462"/>
            </a:xfrm>
            <a:custGeom>
              <a:avLst/>
              <a:gdLst>
                <a:gd name="T0" fmla="*/ 2147483647 w 36"/>
                <a:gd name="T1" fmla="*/ 2147483647 h 18"/>
                <a:gd name="T2" fmla="*/ 2147483647 w 36"/>
                <a:gd name="T3" fmla="*/ 2147483647 h 18"/>
                <a:gd name="T4" fmla="*/ 2147483647 w 36"/>
                <a:gd name="T5" fmla="*/ 2147483647 h 18"/>
                <a:gd name="T6" fmla="*/ 2147483647 w 36"/>
                <a:gd name="T7" fmla="*/ 909774581 h 18"/>
                <a:gd name="T8" fmla="*/ 2147483647 w 36"/>
                <a:gd name="T9" fmla="*/ 909774581 h 18"/>
                <a:gd name="T10" fmla="*/ 2147483647 w 36"/>
                <a:gd name="T11" fmla="*/ 0 h 18"/>
                <a:gd name="T12" fmla="*/ 0 w 36"/>
                <a:gd name="T13" fmla="*/ 2046989448 h 18"/>
                <a:gd name="T14" fmla="*/ 2147483647 w 36"/>
                <a:gd name="T15" fmla="*/ 2147483647 h 18"/>
                <a:gd name="T16" fmla="*/ 0 60000 65536"/>
                <a:gd name="T17" fmla="*/ 0 60000 65536"/>
                <a:gd name="T18" fmla="*/ 0 60000 65536"/>
                <a:gd name="T19" fmla="*/ 0 60000 65536"/>
                <a:gd name="T20" fmla="*/ 0 60000 65536"/>
                <a:gd name="T21" fmla="*/ 0 60000 65536"/>
                <a:gd name="T22" fmla="*/ 0 60000 65536"/>
                <a:gd name="T23" fmla="*/ 0 60000 65536"/>
                <a:gd name="T24" fmla="*/ 0 w 36"/>
                <a:gd name="T25" fmla="*/ 0 h 18"/>
                <a:gd name="T26" fmla="*/ 36 w 36"/>
                <a:gd name="T27" fmla="*/ 18 h 1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6" h="18">
                  <a:moveTo>
                    <a:pt x="14" y="18"/>
                  </a:moveTo>
                  <a:lnTo>
                    <a:pt x="14" y="13"/>
                  </a:lnTo>
                  <a:lnTo>
                    <a:pt x="36" y="13"/>
                  </a:lnTo>
                  <a:lnTo>
                    <a:pt x="36" y="4"/>
                  </a:lnTo>
                  <a:lnTo>
                    <a:pt x="14" y="4"/>
                  </a:lnTo>
                  <a:lnTo>
                    <a:pt x="14" y="0"/>
                  </a:lnTo>
                  <a:lnTo>
                    <a:pt x="0" y="9"/>
                  </a:lnTo>
                  <a:lnTo>
                    <a:pt x="14" y="18"/>
                  </a:lnTo>
                </a:path>
              </a:pathLst>
            </a:custGeom>
            <a:noFill/>
            <a:ln w="15875">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41007" name="Line 66"/>
            <p:cNvSpPr>
              <a:spLocks noChangeShapeType="1"/>
            </p:cNvSpPr>
            <p:nvPr/>
          </p:nvSpPr>
          <p:spPr bwMode="auto">
            <a:xfrm flipV="1">
              <a:off x="3009900" y="2279650"/>
              <a:ext cx="1588" cy="303212"/>
            </a:xfrm>
            <a:prstGeom prst="line">
              <a:avLst/>
            </a:prstGeom>
            <a:noFill/>
            <a:ln w="158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1008" name="Line 67"/>
            <p:cNvSpPr>
              <a:spLocks noChangeShapeType="1"/>
            </p:cNvSpPr>
            <p:nvPr/>
          </p:nvSpPr>
          <p:spPr bwMode="auto">
            <a:xfrm flipV="1">
              <a:off x="3009900" y="2673350"/>
              <a:ext cx="1588" cy="287337"/>
            </a:xfrm>
            <a:prstGeom prst="line">
              <a:avLst/>
            </a:prstGeom>
            <a:noFill/>
            <a:ln w="158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1009" name="Line 68"/>
            <p:cNvSpPr>
              <a:spLocks noChangeShapeType="1"/>
            </p:cNvSpPr>
            <p:nvPr/>
          </p:nvSpPr>
          <p:spPr bwMode="auto">
            <a:xfrm flipV="1">
              <a:off x="4037013" y="2279650"/>
              <a:ext cx="1587" cy="303212"/>
            </a:xfrm>
            <a:prstGeom prst="line">
              <a:avLst/>
            </a:prstGeom>
            <a:noFill/>
            <a:ln w="158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1010" name="Line 69"/>
            <p:cNvSpPr>
              <a:spLocks noChangeShapeType="1"/>
            </p:cNvSpPr>
            <p:nvPr/>
          </p:nvSpPr>
          <p:spPr bwMode="auto">
            <a:xfrm flipV="1">
              <a:off x="4037013" y="2673350"/>
              <a:ext cx="1587" cy="287337"/>
            </a:xfrm>
            <a:prstGeom prst="line">
              <a:avLst/>
            </a:prstGeom>
            <a:noFill/>
            <a:ln w="158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1011" name="Line 70"/>
            <p:cNvSpPr>
              <a:spLocks noChangeShapeType="1"/>
            </p:cNvSpPr>
            <p:nvPr/>
          </p:nvSpPr>
          <p:spPr bwMode="auto">
            <a:xfrm flipH="1">
              <a:off x="2949575" y="2552700"/>
              <a:ext cx="104775" cy="60325"/>
            </a:xfrm>
            <a:prstGeom prst="line">
              <a:avLst/>
            </a:prstGeom>
            <a:noFill/>
            <a:ln w="158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1012" name="Line 71"/>
            <p:cNvSpPr>
              <a:spLocks noChangeShapeType="1"/>
            </p:cNvSpPr>
            <p:nvPr/>
          </p:nvSpPr>
          <p:spPr bwMode="auto">
            <a:xfrm flipH="1">
              <a:off x="2949575" y="2643187"/>
              <a:ext cx="104775" cy="44450"/>
            </a:xfrm>
            <a:prstGeom prst="line">
              <a:avLst/>
            </a:prstGeom>
            <a:noFill/>
            <a:ln w="158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1013" name="Line 72"/>
            <p:cNvSpPr>
              <a:spLocks noChangeShapeType="1"/>
            </p:cNvSpPr>
            <p:nvPr/>
          </p:nvSpPr>
          <p:spPr bwMode="auto">
            <a:xfrm flipH="1">
              <a:off x="3976688" y="2552700"/>
              <a:ext cx="104775" cy="60325"/>
            </a:xfrm>
            <a:prstGeom prst="line">
              <a:avLst/>
            </a:prstGeom>
            <a:noFill/>
            <a:ln w="158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1014" name="Line 73"/>
            <p:cNvSpPr>
              <a:spLocks noChangeShapeType="1"/>
            </p:cNvSpPr>
            <p:nvPr/>
          </p:nvSpPr>
          <p:spPr bwMode="auto">
            <a:xfrm flipH="1">
              <a:off x="3976688" y="2643187"/>
              <a:ext cx="104775" cy="44450"/>
            </a:xfrm>
            <a:prstGeom prst="line">
              <a:avLst/>
            </a:prstGeom>
            <a:noFill/>
            <a:ln w="158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1015" name="Line 74"/>
            <p:cNvSpPr>
              <a:spLocks noChangeShapeType="1"/>
            </p:cNvSpPr>
            <p:nvPr/>
          </p:nvSpPr>
          <p:spPr bwMode="auto">
            <a:xfrm flipV="1">
              <a:off x="3009900" y="5710237"/>
              <a:ext cx="1588" cy="303213"/>
            </a:xfrm>
            <a:prstGeom prst="line">
              <a:avLst/>
            </a:prstGeom>
            <a:noFill/>
            <a:ln w="158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1016" name="Line 75"/>
            <p:cNvSpPr>
              <a:spLocks noChangeShapeType="1"/>
            </p:cNvSpPr>
            <p:nvPr/>
          </p:nvSpPr>
          <p:spPr bwMode="auto">
            <a:xfrm flipV="1">
              <a:off x="3009900" y="6088062"/>
              <a:ext cx="1588" cy="301625"/>
            </a:xfrm>
            <a:prstGeom prst="line">
              <a:avLst/>
            </a:prstGeom>
            <a:noFill/>
            <a:ln w="158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1017" name="Line 76"/>
            <p:cNvSpPr>
              <a:spLocks noChangeShapeType="1"/>
            </p:cNvSpPr>
            <p:nvPr/>
          </p:nvSpPr>
          <p:spPr bwMode="auto">
            <a:xfrm flipV="1">
              <a:off x="4037013" y="5710237"/>
              <a:ext cx="1587" cy="303213"/>
            </a:xfrm>
            <a:prstGeom prst="line">
              <a:avLst/>
            </a:prstGeom>
            <a:noFill/>
            <a:ln w="158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1018" name="Line 77"/>
            <p:cNvSpPr>
              <a:spLocks noChangeShapeType="1"/>
            </p:cNvSpPr>
            <p:nvPr/>
          </p:nvSpPr>
          <p:spPr bwMode="auto">
            <a:xfrm flipV="1">
              <a:off x="4037013" y="6088062"/>
              <a:ext cx="1587" cy="301625"/>
            </a:xfrm>
            <a:prstGeom prst="line">
              <a:avLst/>
            </a:prstGeom>
            <a:noFill/>
            <a:ln w="158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1019" name="Line 78"/>
            <p:cNvSpPr>
              <a:spLocks noChangeShapeType="1"/>
            </p:cNvSpPr>
            <p:nvPr/>
          </p:nvSpPr>
          <p:spPr bwMode="auto">
            <a:xfrm flipH="1">
              <a:off x="2949575" y="5981700"/>
              <a:ext cx="104775" cy="46037"/>
            </a:xfrm>
            <a:prstGeom prst="line">
              <a:avLst/>
            </a:prstGeom>
            <a:noFill/>
            <a:ln w="158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1020" name="Line 79"/>
            <p:cNvSpPr>
              <a:spLocks noChangeShapeType="1"/>
            </p:cNvSpPr>
            <p:nvPr/>
          </p:nvSpPr>
          <p:spPr bwMode="auto">
            <a:xfrm flipH="1">
              <a:off x="2949575" y="6057900"/>
              <a:ext cx="104775" cy="60325"/>
            </a:xfrm>
            <a:prstGeom prst="line">
              <a:avLst/>
            </a:prstGeom>
            <a:noFill/>
            <a:ln w="158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1021" name="Line 80"/>
            <p:cNvSpPr>
              <a:spLocks noChangeShapeType="1"/>
            </p:cNvSpPr>
            <p:nvPr/>
          </p:nvSpPr>
          <p:spPr bwMode="auto">
            <a:xfrm flipH="1">
              <a:off x="3976688" y="5981700"/>
              <a:ext cx="104775" cy="46037"/>
            </a:xfrm>
            <a:prstGeom prst="line">
              <a:avLst/>
            </a:prstGeom>
            <a:noFill/>
            <a:ln w="158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1022" name="Line 81"/>
            <p:cNvSpPr>
              <a:spLocks noChangeShapeType="1"/>
            </p:cNvSpPr>
            <p:nvPr/>
          </p:nvSpPr>
          <p:spPr bwMode="auto">
            <a:xfrm flipH="1">
              <a:off x="3976688" y="6057900"/>
              <a:ext cx="104775" cy="60325"/>
            </a:xfrm>
            <a:prstGeom prst="line">
              <a:avLst/>
            </a:prstGeom>
            <a:noFill/>
            <a:ln w="158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1023" name="Line 82"/>
            <p:cNvSpPr>
              <a:spLocks noChangeShapeType="1"/>
            </p:cNvSpPr>
            <p:nvPr/>
          </p:nvSpPr>
          <p:spPr bwMode="auto">
            <a:xfrm flipV="1">
              <a:off x="3009900" y="4002087"/>
              <a:ext cx="1588" cy="287338"/>
            </a:xfrm>
            <a:prstGeom prst="line">
              <a:avLst/>
            </a:prstGeom>
            <a:noFill/>
            <a:ln w="158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1024" name="Line 83"/>
            <p:cNvSpPr>
              <a:spLocks noChangeShapeType="1"/>
            </p:cNvSpPr>
            <p:nvPr/>
          </p:nvSpPr>
          <p:spPr bwMode="auto">
            <a:xfrm flipV="1">
              <a:off x="3009900" y="4379912"/>
              <a:ext cx="1588" cy="303213"/>
            </a:xfrm>
            <a:prstGeom prst="line">
              <a:avLst/>
            </a:prstGeom>
            <a:noFill/>
            <a:ln w="158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1025" name="Line 84"/>
            <p:cNvSpPr>
              <a:spLocks noChangeShapeType="1"/>
            </p:cNvSpPr>
            <p:nvPr/>
          </p:nvSpPr>
          <p:spPr bwMode="auto">
            <a:xfrm flipV="1">
              <a:off x="4037013" y="4002087"/>
              <a:ext cx="1587" cy="287338"/>
            </a:xfrm>
            <a:prstGeom prst="line">
              <a:avLst/>
            </a:prstGeom>
            <a:noFill/>
            <a:ln w="158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1026" name="Line 85"/>
            <p:cNvSpPr>
              <a:spLocks noChangeShapeType="1"/>
            </p:cNvSpPr>
            <p:nvPr/>
          </p:nvSpPr>
          <p:spPr bwMode="auto">
            <a:xfrm flipV="1">
              <a:off x="4037013" y="4379912"/>
              <a:ext cx="1587" cy="303213"/>
            </a:xfrm>
            <a:prstGeom prst="line">
              <a:avLst/>
            </a:prstGeom>
            <a:noFill/>
            <a:ln w="158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1027" name="Line 86"/>
            <p:cNvSpPr>
              <a:spLocks noChangeShapeType="1"/>
            </p:cNvSpPr>
            <p:nvPr/>
          </p:nvSpPr>
          <p:spPr bwMode="auto">
            <a:xfrm flipH="1">
              <a:off x="2949575" y="4275137"/>
              <a:ext cx="104775" cy="44450"/>
            </a:xfrm>
            <a:prstGeom prst="line">
              <a:avLst/>
            </a:prstGeom>
            <a:noFill/>
            <a:ln w="158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1028" name="Line 87"/>
            <p:cNvSpPr>
              <a:spLocks noChangeShapeType="1"/>
            </p:cNvSpPr>
            <p:nvPr/>
          </p:nvSpPr>
          <p:spPr bwMode="auto">
            <a:xfrm flipH="1">
              <a:off x="2949575" y="4349750"/>
              <a:ext cx="104775" cy="46037"/>
            </a:xfrm>
            <a:prstGeom prst="line">
              <a:avLst/>
            </a:prstGeom>
            <a:noFill/>
            <a:ln w="158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1029" name="Line 88"/>
            <p:cNvSpPr>
              <a:spLocks noChangeShapeType="1"/>
            </p:cNvSpPr>
            <p:nvPr/>
          </p:nvSpPr>
          <p:spPr bwMode="auto">
            <a:xfrm flipH="1">
              <a:off x="3976688" y="4275137"/>
              <a:ext cx="104775" cy="44450"/>
            </a:xfrm>
            <a:prstGeom prst="line">
              <a:avLst/>
            </a:prstGeom>
            <a:noFill/>
            <a:ln w="158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1030" name="Line 89"/>
            <p:cNvSpPr>
              <a:spLocks noChangeShapeType="1"/>
            </p:cNvSpPr>
            <p:nvPr/>
          </p:nvSpPr>
          <p:spPr bwMode="auto">
            <a:xfrm flipH="1">
              <a:off x="3976688" y="4349750"/>
              <a:ext cx="104775" cy="46037"/>
            </a:xfrm>
            <a:prstGeom prst="line">
              <a:avLst/>
            </a:prstGeom>
            <a:noFill/>
            <a:ln w="158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grpSp>
          <p:nvGrpSpPr>
            <p:cNvPr id="41031" name="Group 120"/>
            <p:cNvGrpSpPr>
              <a:grpSpLocks/>
            </p:cNvGrpSpPr>
            <p:nvPr/>
          </p:nvGrpSpPr>
          <p:grpSpPr bwMode="auto">
            <a:xfrm>
              <a:off x="860425" y="4910137"/>
              <a:ext cx="1631950" cy="785813"/>
              <a:chOff x="634" y="2853"/>
              <a:chExt cx="1028" cy="495"/>
            </a:xfrm>
          </p:grpSpPr>
          <p:sp>
            <p:nvSpPr>
              <p:cNvPr id="215" name="Rectangle 98"/>
              <p:cNvSpPr>
                <a:spLocks noChangeArrowheads="1"/>
              </p:cNvSpPr>
              <p:nvPr/>
            </p:nvSpPr>
            <p:spPr bwMode="auto">
              <a:xfrm>
                <a:off x="634" y="2996"/>
                <a:ext cx="1028" cy="162"/>
              </a:xfrm>
              <a:prstGeom prst="rect">
                <a:avLst/>
              </a:prstGeom>
              <a:noFill/>
              <a:ln w="28575">
                <a:solidFill>
                  <a:schemeClr val="accent1">
                    <a:lumMod val="75000"/>
                  </a:schemeClr>
                </a:solidFill>
                <a:miter lim="800000"/>
                <a:headEnd/>
                <a:tailEnd/>
              </a:ln>
            </p:spPr>
            <p:txBody>
              <a:bodyPr/>
              <a:lstStyle/>
              <a:p>
                <a:pPr fontAlgn="auto">
                  <a:spcBef>
                    <a:spcPts val="0"/>
                  </a:spcBef>
                  <a:spcAft>
                    <a:spcPts val="0"/>
                  </a:spcAft>
                  <a:defRPr/>
                </a:pPr>
                <a:endParaRPr lang="en-US">
                  <a:latin typeface="+mn-lt"/>
                </a:endParaRPr>
              </a:p>
            </p:txBody>
          </p:sp>
          <p:sp>
            <p:nvSpPr>
              <p:cNvPr id="217" name="Line 100"/>
              <p:cNvSpPr>
                <a:spLocks noChangeShapeType="1"/>
              </p:cNvSpPr>
              <p:nvPr/>
            </p:nvSpPr>
            <p:spPr bwMode="auto">
              <a:xfrm flipV="1">
                <a:off x="1386" y="2996"/>
                <a:ext cx="1" cy="162"/>
              </a:xfrm>
              <a:prstGeom prst="line">
                <a:avLst/>
              </a:prstGeom>
              <a:noFill/>
              <a:ln w="28575">
                <a:solidFill>
                  <a:schemeClr val="accent1">
                    <a:lumMod val="75000"/>
                  </a:schemeClr>
                </a:solidFill>
                <a:round/>
                <a:headEnd/>
                <a:tailEnd/>
              </a:ln>
            </p:spPr>
            <p:txBody>
              <a:bodyPr/>
              <a:lstStyle/>
              <a:p>
                <a:pPr fontAlgn="auto">
                  <a:spcBef>
                    <a:spcPts val="0"/>
                  </a:spcBef>
                  <a:spcAft>
                    <a:spcPts val="0"/>
                  </a:spcAft>
                  <a:defRPr/>
                </a:pPr>
                <a:endParaRPr lang="en-US">
                  <a:latin typeface="+mn-lt"/>
                </a:endParaRPr>
              </a:p>
            </p:txBody>
          </p:sp>
          <p:sp>
            <p:nvSpPr>
              <p:cNvPr id="41064" name="Rectangle 102"/>
              <p:cNvSpPr>
                <a:spLocks noChangeArrowheads="1"/>
              </p:cNvSpPr>
              <p:nvPr/>
            </p:nvSpPr>
            <p:spPr bwMode="auto">
              <a:xfrm>
                <a:off x="1500" y="3015"/>
                <a:ext cx="44" cy="10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100">
                    <a:solidFill>
                      <a:srgbClr val="000000"/>
                    </a:solidFill>
                    <a:latin typeface="Nimbus Roman No9 L"/>
                  </a:rPr>
                  <a:t>4</a:t>
                </a:r>
                <a:endParaRPr lang="en-CA" altLang="en-US" sz="2400">
                  <a:latin typeface="Corbel" panose="020B0503020204020204" pitchFamily="34" charset="0"/>
                </a:endParaRPr>
              </a:p>
            </p:txBody>
          </p:sp>
          <p:sp>
            <p:nvSpPr>
              <p:cNvPr id="41065" name="Rectangle 103"/>
              <p:cNvSpPr>
                <a:spLocks noChangeArrowheads="1"/>
              </p:cNvSpPr>
              <p:nvPr/>
            </p:nvSpPr>
            <p:spPr bwMode="auto">
              <a:xfrm>
                <a:off x="787" y="3242"/>
                <a:ext cx="784" cy="10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100">
                    <a:solidFill>
                      <a:srgbClr val="000000"/>
                    </a:solidFill>
                    <a:latin typeface="Nimbus Roman No9 L"/>
                  </a:rPr>
                  <a:t>Main memory address</a:t>
                </a:r>
                <a:endParaRPr lang="en-CA" altLang="en-US" sz="2400">
                  <a:latin typeface="Corbel" panose="020B0503020204020204" pitchFamily="34" charset="0"/>
                </a:endParaRPr>
              </a:p>
            </p:txBody>
          </p:sp>
          <p:sp>
            <p:nvSpPr>
              <p:cNvPr id="41066" name="Rectangle 105"/>
              <p:cNvSpPr>
                <a:spLocks noChangeArrowheads="1"/>
              </p:cNvSpPr>
              <p:nvPr/>
            </p:nvSpPr>
            <p:spPr bwMode="auto">
              <a:xfrm>
                <a:off x="988" y="2853"/>
                <a:ext cx="192" cy="13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400" b="1">
                    <a:solidFill>
                      <a:srgbClr val="000000"/>
                    </a:solidFill>
                    <a:latin typeface="Nimbus Roman No9 L"/>
                  </a:rPr>
                  <a:t>Tag</a:t>
                </a:r>
                <a:endParaRPr lang="en-CA" altLang="en-US" sz="1400" b="1">
                  <a:latin typeface="Corbel" panose="020B0503020204020204" pitchFamily="34" charset="0"/>
                </a:endParaRPr>
              </a:p>
            </p:txBody>
          </p:sp>
          <p:sp>
            <p:nvSpPr>
              <p:cNvPr id="41067" name="Rectangle 108"/>
              <p:cNvSpPr>
                <a:spLocks noChangeArrowheads="1"/>
              </p:cNvSpPr>
              <p:nvPr/>
            </p:nvSpPr>
            <p:spPr bwMode="auto">
              <a:xfrm>
                <a:off x="1407" y="2853"/>
                <a:ext cx="247" cy="11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200" b="1">
                    <a:solidFill>
                      <a:srgbClr val="000000"/>
                    </a:solidFill>
                    <a:latin typeface="Nimbus Roman No9 L"/>
                  </a:rPr>
                  <a:t>Word</a:t>
                </a:r>
                <a:endParaRPr lang="en-CA" altLang="en-US" sz="1200" b="1">
                  <a:latin typeface="Corbel" panose="020B0503020204020204" pitchFamily="34" charset="0"/>
                </a:endParaRPr>
              </a:p>
            </p:txBody>
          </p:sp>
          <p:sp>
            <p:nvSpPr>
              <p:cNvPr id="41068" name="Rectangle 109"/>
              <p:cNvSpPr>
                <a:spLocks noChangeArrowheads="1"/>
              </p:cNvSpPr>
              <p:nvPr/>
            </p:nvSpPr>
            <p:spPr bwMode="auto">
              <a:xfrm>
                <a:off x="968" y="3015"/>
                <a:ext cx="199" cy="1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100">
                    <a:solidFill>
                      <a:srgbClr val="000000"/>
                    </a:solidFill>
                    <a:latin typeface="Nimbus Roman No9 L"/>
                  </a:rPr>
                  <a:t>12</a:t>
                </a:r>
                <a:endParaRPr lang="en-CA" altLang="en-US" sz="2400">
                  <a:latin typeface="Corbel" panose="020B0503020204020204" pitchFamily="34" charset="0"/>
                </a:endParaRPr>
              </a:p>
            </p:txBody>
          </p:sp>
        </p:grpSp>
        <p:sp>
          <p:nvSpPr>
            <p:cNvPr id="41032" name="Rectangle 115"/>
            <p:cNvSpPr>
              <a:spLocks noChangeArrowheads="1"/>
            </p:cNvSpPr>
            <p:nvPr/>
          </p:nvSpPr>
          <p:spPr bwMode="auto">
            <a:xfrm>
              <a:off x="3009900" y="5362575"/>
              <a:ext cx="1027113" cy="347662"/>
            </a:xfrm>
            <a:prstGeom prst="rect">
              <a:avLst/>
            </a:prstGeom>
            <a:noFill/>
            <a:ln w="15875">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Corbel" panose="020B0503020204020204" pitchFamily="34" charset="0"/>
              </a:endParaRPr>
            </a:p>
          </p:txBody>
        </p:sp>
        <p:sp>
          <p:nvSpPr>
            <p:cNvPr id="186" name="Rectangle 16"/>
            <p:cNvSpPr>
              <a:spLocks noChangeArrowheads="1"/>
            </p:cNvSpPr>
            <p:nvPr/>
          </p:nvSpPr>
          <p:spPr bwMode="auto">
            <a:xfrm>
              <a:off x="1228726" y="2644775"/>
              <a:ext cx="1027112" cy="346075"/>
            </a:xfrm>
            <a:prstGeom prst="rect">
              <a:avLst/>
            </a:prstGeom>
            <a:solidFill>
              <a:schemeClr val="accent1">
                <a:lumMod val="40000"/>
                <a:lumOff val="60000"/>
              </a:schemeClr>
            </a:solidFill>
            <a:ln w="0">
              <a:solidFill>
                <a:schemeClr val="accent1">
                  <a:lumMod val="50000"/>
                </a:schemeClr>
              </a:solidFill>
              <a:miter lim="800000"/>
              <a:headEnd/>
              <a:tailEnd/>
            </a:ln>
          </p:spPr>
          <p:txBody>
            <a:bodyPr/>
            <a:lstStyle/>
            <a:p>
              <a:pPr fontAlgn="auto">
                <a:spcBef>
                  <a:spcPts val="0"/>
                </a:spcBef>
                <a:spcAft>
                  <a:spcPts val="0"/>
                </a:spcAft>
                <a:defRPr/>
              </a:pPr>
              <a:endParaRPr lang="en-US">
                <a:latin typeface="+mn-lt"/>
              </a:endParaRPr>
            </a:p>
          </p:txBody>
        </p:sp>
        <p:sp>
          <p:nvSpPr>
            <p:cNvPr id="187" name="Rectangle 17"/>
            <p:cNvSpPr>
              <a:spLocks noChangeArrowheads="1"/>
            </p:cNvSpPr>
            <p:nvPr/>
          </p:nvSpPr>
          <p:spPr bwMode="auto">
            <a:xfrm>
              <a:off x="1228726" y="2297113"/>
              <a:ext cx="1027112" cy="347662"/>
            </a:xfrm>
            <a:prstGeom prst="rect">
              <a:avLst/>
            </a:prstGeom>
            <a:solidFill>
              <a:schemeClr val="accent1">
                <a:lumMod val="75000"/>
              </a:schemeClr>
            </a:solidFill>
            <a:ln w="0">
              <a:solidFill>
                <a:schemeClr val="accent1">
                  <a:lumMod val="50000"/>
                </a:schemeClr>
              </a:solidFill>
              <a:miter lim="800000"/>
              <a:headEnd/>
              <a:tailEnd/>
            </a:ln>
          </p:spPr>
          <p:txBody>
            <a:bodyPr/>
            <a:lstStyle/>
            <a:p>
              <a:pPr fontAlgn="auto">
                <a:spcBef>
                  <a:spcPts val="0"/>
                </a:spcBef>
                <a:spcAft>
                  <a:spcPts val="0"/>
                </a:spcAft>
                <a:defRPr/>
              </a:pPr>
              <a:endParaRPr lang="en-US">
                <a:latin typeface="+mn-lt"/>
              </a:endParaRPr>
            </a:p>
          </p:txBody>
        </p:sp>
        <p:sp>
          <p:nvSpPr>
            <p:cNvPr id="41035" name="Rectangle 18"/>
            <p:cNvSpPr>
              <a:spLocks noChangeArrowheads="1"/>
            </p:cNvSpPr>
            <p:nvPr/>
          </p:nvSpPr>
          <p:spPr bwMode="auto">
            <a:xfrm>
              <a:off x="1228725" y="3671887"/>
              <a:ext cx="1027113" cy="347663"/>
            </a:xfrm>
            <a:prstGeom prst="rect">
              <a:avLst/>
            </a:prstGeom>
            <a:solidFill>
              <a:srgbClr val="808080"/>
            </a:solidFill>
            <a:ln w="0">
              <a:solidFill>
                <a:srgbClr val="808080"/>
              </a:solidFill>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Corbel" panose="020B0503020204020204" pitchFamily="34" charset="0"/>
              </a:endParaRPr>
            </a:p>
          </p:txBody>
        </p:sp>
        <p:sp>
          <p:nvSpPr>
            <p:cNvPr id="41036" name="Rectangle 19"/>
            <p:cNvSpPr>
              <a:spLocks noChangeArrowheads="1"/>
            </p:cNvSpPr>
            <p:nvPr/>
          </p:nvSpPr>
          <p:spPr bwMode="auto">
            <a:xfrm>
              <a:off x="1228725" y="3671887"/>
              <a:ext cx="1027113" cy="347663"/>
            </a:xfrm>
            <a:prstGeom prst="rect">
              <a:avLst/>
            </a:prstGeom>
            <a:noFill/>
            <a:ln w="15875">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Corbel" panose="020B0503020204020204" pitchFamily="34" charset="0"/>
              </a:endParaRPr>
            </a:p>
          </p:txBody>
        </p:sp>
        <p:sp>
          <p:nvSpPr>
            <p:cNvPr id="41037" name="Rectangle 20"/>
            <p:cNvSpPr>
              <a:spLocks noChangeArrowheads="1"/>
            </p:cNvSpPr>
            <p:nvPr/>
          </p:nvSpPr>
          <p:spPr bwMode="auto">
            <a:xfrm>
              <a:off x="715963" y="2297112"/>
              <a:ext cx="512762" cy="180975"/>
            </a:xfrm>
            <a:prstGeom prst="rect">
              <a:avLst/>
            </a:prstGeom>
            <a:noFill/>
            <a:ln w="15875">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Corbel" panose="020B0503020204020204" pitchFamily="34" charset="0"/>
              </a:endParaRPr>
            </a:p>
          </p:txBody>
        </p:sp>
        <p:sp>
          <p:nvSpPr>
            <p:cNvPr id="41038" name="Rectangle 21"/>
            <p:cNvSpPr>
              <a:spLocks noChangeArrowheads="1"/>
            </p:cNvSpPr>
            <p:nvPr/>
          </p:nvSpPr>
          <p:spPr bwMode="auto">
            <a:xfrm>
              <a:off x="715963" y="2644775"/>
              <a:ext cx="512762" cy="165100"/>
            </a:xfrm>
            <a:prstGeom prst="rect">
              <a:avLst/>
            </a:prstGeom>
            <a:noFill/>
            <a:ln w="15875">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Corbel" panose="020B0503020204020204" pitchFamily="34" charset="0"/>
              </a:endParaRPr>
            </a:p>
          </p:txBody>
        </p:sp>
        <p:sp>
          <p:nvSpPr>
            <p:cNvPr id="41039" name="Rectangle 22"/>
            <p:cNvSpPr>
              <a:spLocks noChangeArrowheads="1"/>
            </p:cNvSpPr>
            <p:nvPr/>
          </p:nvSpPr>
          <p:spPr bwMode="auto">
            <a:xfrm>
              <a:off x="715963" y="3671887"/>
              <a:ext cx="512762" cy="166688"/>
            </a:xfrm>
            <a:prstGeom prst="rect">
              <a:avLst/>
            </a:prstGeom>
            <a:noFill/>
            <a:ln w="15875">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Corbel" panose="020B0503020204020204" pitchFamily="34" charset="0"/>
              </a:endParaRPr>
            </a:p>
          </p:txBody>
        </p:sp>
        <p:sp>
          <p:nvSpPr>
            <p:cNvPr id="41040" name="Rectangle 23"/>
            <p:cNvSpPr>
              <a:spLocks noChangeArrowheads="1"/>
            </p:cNvSpPr>
            <p:nvPr/>
          </p:nvSpPr>
          <p:spPr bwMode="auto">
            <a:xfrm>
              <a:off x="881063" y="2281237"/>
              <a:ext cx="169862" cy="1682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100">
                  <a:solidFill>
                    <a:srgbClr val="000000"/>
                  </a:solidFill>
                  <a:latin typeface="Nimbus Roman No9 L"/>
                </a:rPr>
                <a:t>tag</a:t>
              </a:r>
              <a:endParaRPr lang="en-CA" altLang="en-US" sz="2400">
                <a:latin typeface="Corbel" panose="020B0503020204020204" pitchFamily="34" charset="0"/>
              </a:endParaRPr>
            </a:p>
          </p:txBody>
        </p:sp>
        <p:sp>
          <p:nvSpPr>
            <p:cNvPr id="41041" name="Rectangle 24"/>
            <p:cNvSpPr>
              <a:spLocks noChangeArrowheads="1"/>
            </p:cNvSpPr>
            <p:nvPr/>
          </p:nvSpPr>
          <p:spPr bwMode="auto">
            <a:xfrm>
              <a:off x="881063" y="2628900"/>
              <a:ext cx="169862" cy="1682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100">
                  <a:solidFill>
                    <a:srgbClr val="000000"/>
                  </a:solidFill>
                  <a:latin typeface="Nimbus Roman No9 L"/>
                </a:rPr>
                <a:t>tag</a:t>
              </a:r>
              <a:endParaRPr lang="en-CA" altLang="en-US" sz="2400">
                <a:latin typeface="Corbel" panose="020B0503020204020204" pitchFamily="34" charset="0"/>
              </a:endParaRPr>
            </a:p>
          </p:txBody>
        </p:sp>
        <p:sp>
          <p:nvSpPr>
            <p:cNvPr id="41042" name="Rectangle 25"/>
            <p:cNvSpPr>
              <a:spLocks noChangeArrowheads="1"/>
            </p:cNvSpPr>
            <p:nvPr/>
          </p:nvSpPr>
          <p:spPr bwMode="auto">
            <a:xfrm>
              <a:off x="881063" y="3656012"/>
              <a:ext cx="169862" cy="1682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100">
                  <a:solidFill>
                    <a:srgbClr val="000000"/>
                  </a:solidFill>
                  <a:latin typeface="Nimbus Roman No9 L"/>
                </a:rPr>
                <a:t>tag</a:t>
              </a:r>
              <a:endParaRPr lang="en-CA" altLang="en-US" sz="2400">
                <a:latin typeface="Corbel" panose="020B0503020204020204" pitchFamily="34" charset="0"/>
              </a:endParaRPr>
            </a:p>
          </p:txBody>
        </p:sp>
        <p:sp>
          <p:nvSpPr>
            <p:cNvPr id="41043" name="Rectangle 26"/>
            <p:cNvSpPr>
              <a:spLocks noChangeArrowheads="1"/>
            </p:cNvSpPr>
            <p:nvPr/>
          </p:nvSpPr>
          <p:spPr bwMode="auto">
            <a:xfrm>
              <a:off x="1576388" y="2054225"/>
              <a:ext cx="349250" cy="1682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100">
                  <a:solidFill>
                    <a:srgbClr val="000000"/>
                  </a:solidFill>
                  <a:latin typeface="Nimbus Roman No9 L"/>
                </a:rPr>
                <a:t>Cache</a:t>
              </a:r>
              <a:endParaRPr lang="en-CA" altLang="en-US" sz="2400">
                <a:latin typeface="Corbel" panose="020B0503020204020204" pitchFamily="34" charset="0"/>
              </a:endParaRPr>
            </a:p>
          </p:txBody>
        </p:sp>
        <p:sp>
          <p:nvSpPr>
            <p:cNvPr id="41044" name="Rectangle 58"/>
            <p:cNvSpPr>
              <a:spLocks noChangeArrowheads="1"/>
            </p:cNvSpPr>
            <p:nvPr/>
          </p:nvSpPr>
          <p:spPr bwMode="auto">
            <a:xfrm>
              <a:off x="1319213" y="2735262"/>
              <a:ext cx="846137" cy="165100"/>
            </a:xfrm>
            <a:prstGeom prst="rect">
              <a:avLst/>
            </a:prstGeom>
            <a:solidFill>
              <a:srgbClr val="FFFFFF"/>
            </a:solidFill>
            <a:ln w="0">
              <a:solidFill>
                <a:srgbClr val="FFFFFF"/>
              </a:solidFill>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Corbel" panose="020B0503020204020204" pitchFamily="34" charset="0"/>
              </a:endParaRPr>
            </a:p>
          </p:txBody>
        </p:sp>
        <p:sp>
          <p:nvSpPr>
            <p:cNvPr id="41045" name="Rectangle 56"/>
            <p:cNvSpPr>
              <a:spLocks noChangeArrowheads="1"/>
            </p:cNvSpPr>
            <p:nvPr/>
          </p:nvSpPr>
          <p:spPr bwMode="auto">
            <a:xfrm>
              <a:off x="1319213" y="2387600"/>
              <a:ext cx="846137" cy="165100"/>
            </a:xfrm>
            <a:prstGeom prst="rect">
              <a:avLst/>
            </a:prstGeom>
            <a:solidFill>
              <a:srgbClr val="FFFFFF"/>
            </a:solidFill>
            <a:ln w="0">
              <a:solidFill>
                <a:srgbClr val="FFFFFF"/>
              </a:solidFill>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Corbel" panose="020B0503020204020204" pitchFamily="34" charset="0"/>
              </a:endParaRPr>
            </a:p>
          </p:txBody>
        </p:sp>
        <p:sp>
          <p:nvSpPr>
            <p:cNvPr id="41046" name="Rectangle 60"/>
            <p:cNvSpPr>
              <a:spLocks noChangeArrowheads="1"/>
            </p:cNvSpPr>
            <p:nvPr/>
          </p:nvSpPr>
          <p:spPr bwMode="auto">
            <a:xfrm>
              <a:off x="1319213" y="3762375"/>
              <a:ext cx="846137" cy="166687"/>
            </a:xfrm>
            <a:prstGeom prst="rect">
              <a:avLst/>
            </a:prstGeom>
            <a:solidFill>
              <a:srgbClr val="FFFFFF"/>
            </a:solidFill>
            <a:ln w="0">
              <a:solidFill>
                <a:srgbClr val="FFFFFF"/>
              </a:solidFill>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Corbel" panose="020B0503020204020204" pitchFamily="34" charset="0"/>
              </a:endParaRPr>
            </a:p>
          </p:txBody>
        </p:sp>
        <p:sp>
          <p:nvSpPr>
            <p:cNvPr id="41047" name="Rectangle 61"/>
            <p:cNvSpPr>
              <a:spLocks noChangeArrowheads="1"/>
            </p:cNvSpPr>
            <p:nvPr/>
          </p:nvSpPr>
          <p:spPr bwMode="auto">
            <a:xfrm>
              <a:off x="1319213" y="3762375"/>
              <a:ext cx="846137" cy="166687"/>
            </a:xfrm>
            <a:prstGeom prst="rect">
              <a:avLst/>
            </a:prstGeom>
            <a:noFill/>
            <a:ln w="15875">
              <a:solidFill>
                <a:srgbClr val="FFFFFF"/>
              </a:solidFill>
              <a:miter lim="800000"/>
              <a:headEnd/>
              <a:tailEnd/>
            </a:ln>
            <a:extLst>
              <a:ext uri="{909E8E84-426E-40DD-AFC4-6F175D3DCCD1}">
                <a14:hiddenFill xmlns:a14="http://schemas.microsoft.com/office/drawing/2010/main" xmlns="">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Corbel" panose="020B0503020204020204" pitchFamily="34" charset="0"/>
              </a:endParaRPr>
            </a:p>
          </p:txBody>
        </p:sp>
        <p:sp>
          <p:nvSpPr>
            <p:cNvPr id="41048" name="Rectangle 59"/>
            <p:cNvSpPr>
              <a:spLocks noChangeArrowheads="1"/>
            </p:cNvSpPr>
            <p:nvPr/>
          </p:nvSpPr>
          <p:spPr bwMode="auto">
            <a:xfrm>
              <a:off x="1319213" y="2735262"/>
              <a:ext cx="846137" cy="165100"/>
            </a:xfrm>
            <a:prstGeom prst="rect">
              <a:avLst/>
            </a:prstGeom>
            <a:noFill/>
            <a:ln w="15875">
              <a:solidFill>
                <a:srgbClr val="FFFFFF"/>
              </a:solidFill>
              <a:miter lim="800000"/>
              <a:headEnd/>
              <a:tailEnd/>
            </a:ln>
            <a:extLst>
              <a:ext uri="{909E8E84-426E-40DD-AFC4-6F175D3DCCD1}">
                <a14:hiddenFill xmlns:a14="http://schemas.microsoft.com/office/drawing/2010/main" xmlns="">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Corbel" panose="020B0503020204020204" pitchFamily="34" charset="0"/>
              </a:endParaRPr>
            </a:p>
          </p:txBody>
        </p:sp>
        <p:sp>
          <p:nvSpPr>
            <p:cNvPr id="41049" name="Rectangle 62"/>
            <p:cNvSpPr>
              <a:spLocks noChangeArrowheads="1"/>
            </p:cNvSpPr>
            <p:nvPr/>
          </p:nvSpPr>
          <p:spPr bwMode="auto">
            <a:xfrm>
              <a:off x="1531938" y="2386012"/>
              <a:ext cx="438150" cy="1682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100">
                  <a:solidFill>
                    <a:srgbClr val="000000"/>
                  </a:solidFill>
                  <a:latin typeface="Nimbus Roman No9 L"/>
                </a:rPr>
                <a:t>Block 0</a:t>
              </a:r>
              <a:endParaRPr lang="en-CA" altLang="en-US" sz="2400">
                <a:latin typeface="Corbel" panose="020B0503020204020204" pitchFamily="34" charset="0"/>
              </a:endParaRPr>
            </a:p>
          </p:txBody>
        </p:sp>
        <p:sp>
          <p:nvSpPr>
            <p:cNvPr id="41050" name="Rectangle 63"/>
            <p:cNvSpPr>
              <a:spLocks noChangeArrowheads="1"/>
            </p:cNvSpPr>
            <p:nvPr/>
          </p:nvSpPr>
          <p:spPr bwMode="auto">
            <a:xfrm>
              <a:off x="1531938" y="2719387"/>
              <a:ext cx="438150" cy="1682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100">
                  <a:solidFill>
                    <a:srgbClr val="000000"/>
                  </a:solidFill>
                  <a:latin typeface="Nimbus Roman No9 L"/>
                </a:rPr>
                <a:t>Block 1</a:t>
              </a:r>
              <a:endParaRPr lang="en-CA" altLang="en-US" sz="2400">
                <a:latin typeface="Corbel" panose="020B0503020204020204" pitchFamily="34" charset="0"/>
              </a:endParaRPr>
            </a:p>
          </p:txBody>
        </p:sp>
        <p:sp>
          <p:nvSpPr>
            <p:cNvPr id="41051" name="Rectangle 64"/>
            <p:cNvSpPr>
              <a:spLocks noChangeArrowheads="1"/>
            </p:cNvSpPr>
            <p:nvPr/>
          </p:nvSpPr>
          <p:spPr bwMode="auto">
            <a:xfrm>
              <a:off x="1455738" y="3746500"/>
              <a:ext cx="577850" cy="1682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100">
                  <a:solidFill>
                    <a:srgbClr val="000000"/>
                  </a:solidFill>
                  <a:latin typeface="Nimbus Roman No9 L"/>
                </a:rPr>
                <a:t>Block 127</a:t>
              </a:r>
              <a:endParaRPr lang="en-CA" altLang="en-US" sz="2400">
                <a:latin typeface="Corbel" panose="020B0503020204020204" pitchFamily="34" charset="0"/>
              </a:endParaRPr>
            </a:p>
          </p:txBody>
        </p:sp>
        <p:sp>
          <p:nvSpPr>
            <p:cNvPr id="41052" name="Line 90"/>
            <p:cNvSpPr>
              <a:spLocks noChangeShapeType="1"/>
            </p:cNvSpPr>
            <p:nvPr/>
          </p:nvSpPr>
          <p:spPr bwMode="auto">
            <a:xfrm flipV="1">
              <a:off x="1228725" y="2990850"/>
              <a:ext cx="1588" cy="287337"/>
            </a:xfrm>
            <a:prstGeom prst="line">
              <a:avLst/>
            </a:prstGeom>
            <a:noFill/>
            <a:ln w="158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1053" name="Line 91"/>
            <p:cNvSpPr>
              <a:spLocks noChangeShapeType="1"/>
            </p:cNvSpPr>
            <p:nvPr/>
          </p:nvSpPr>
          <p:spPr bwMode="auto">
            <a:xfrm flipV="1">
              <a:off x="1228725" y="3368675"/>
              <a:ext cx="1588" cy="303212"/>
            </a:xfrm>
            <a:prstGeom prst="line">
              <a:avLst/>
            </a:prstGeom>
            <a:noFill/>
            <a:ln w="158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1054" name="Line 92"/>
            <p:cNvSpPr>
              <a:spLocks noChangeShapeType="1"/>
            </p:cNvSpPr>
            <p:nvPr/>
          </p:nvSpPr>
          <p:spPr bwMode="auto">
            <a:xfrm flipV="1">
              <a:off x="2255838" y="2990850"/>
              <a:ext cx="1587" cy="287337"/>
            </a:xfrm>
            <a:prstGeom prst="line">
              <a:avLst/>
            </a:prstGeom>
            <a:noFill/>
            <a:ln w="158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1055" name="Line 93"/>
            <p:cNvSpPr>
              <a:spLocks noChangeShapeType="1"/>
            </p:cNvSpPr>
            <p:nvPr/>
          </p:nvSpPr>
          <p:spPr bwMode="auto">
            <a:xfrm flipV="1">
              <a:off x="2255838" y="3368675"/>
              <a:ext cx="1587" cy="303212"/>
            </a:xfrm>
            <a:prstGeom prst="line">
              <a:avLst/>
            </a:prstGeom>
            <a:noFill/>
            <a:ln w="158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1056" name="Line 94"/>
            <p:cNvSpPr>
              <a:spLocks noChangeShapeType="1"/>
            </p:cNvSpPr>
            <p:nvPr/>
          </p:nvSpPr>
          <p:spPr bwMode="auto">
            <a:xfrm flipH="1">
              <a:off x="1184275" y="3263900"/>
              <a:ext cx="90488" cy="44450"/>
            </a:xfrm>
            <a:prstGeom prst="line">
              <a:avLst/>
            </a:prstGeom>
            <a:noFill/>
            <a:ln w="158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1057" name="Line 95"/>
            <p:cNvSpPr>
              <a:spLocks noChangeShapeType="1"/>
            </p:cNvSpPr>
            <p:nvPr/>
          </p:nvSpPr>
          <p:spPr bwMode="auto">
            <a:xfrm flipH="1">
              <a:off x="1184275" y="3338512"/>
              <a:ext cx="90488" cy="46038"/>
            </a:xfrm>
            <a:prstGeom prst="line">
              <a:avLst/>
            </a:prstGeom>
            <a:noFill/>
            <a:ln w="158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1058" name="Line 96"/>
            <p:cNvSpPr>
              <a:spLocks noChangeShapeType="1"/>
            </p:cNvSpPr>
            <p:nvPr/>
          </p:nvSpPr>
          <p:spPr bwMode="auto">
            <a:xfrm flipH="1">
              <a:off x="2211388" y="3263900"/>
              <a:ext cx="90487" cy="44450"/>
            </a:xfrm>
            <a:prstGeom prst="line">
              <a:avLst/>
            </a:prstGeom>
            <a:noFill/>
            <a:ln w="158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1059" name="Line 97"/>
            <p:cNvSpPr>
              <a:spLocks noChangeShapeType="1"/>
            </p:cNvSpPr>
            <p:nvPr/>
          </p:nvSpPr>
          <p:spPr bwMode="auto">
            <a:xfrm flipH="1">
              <a:off x="2211388" y="3338512"/>
              <a:ext cx="90487" cy="46038"/>
            </a:xfrm>
            <a:prstGeom prst="line">
              <a:avLst/>
            </a:prstGeom>
            <a:noFill/>
            <a:ln w="158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1060" name="Rectangle 117"/>
            <p:cNvSpPr>
              <a:spLocks noChangeArrowheads="1"/>
            </p:cNvSpPr>
            <p:nvPr/>
          </p:nvSpPr>
          <p:spPr bwMode="auto">
            <a:xfrm>
              <a:off x="1228725" y="2644775"/>
              <a:ext cx="1027113" cy="346075"/>
            </a:xfrm>
            <a:prstGeom prst="rect">
              <a:avLst/>
            </a:prstGeom>
            <a:noFill/>
            <a:ln w="15875">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Corbel" panose="020B0503020204020204" pitchFamily="34" charset="0"/>
              </a:endParaRPr>
            </a:p>
          </p:txBody>
        </p:sp>
        <p:sp>
          <p:nvSpPr>
            <p:cNvPr id="41061" name="Rectangle 57"/>
            <p:cNvSpPr>
              <a:spLocks noChangeArrowheads="1"/>
            </p:cNvSpPr>
            <p:nvPr/>
          </p:nvSpPr>
          <p:spPr bwMode="auto">
            <a:xfrm>
              <a:off x="1319213" y="2387600"/>
              <a:ext cx="846137" cy="165100"/>
            </a:xfrm>
            <a:prstGeom prst="rect">
              <a:avLst/>
            </a:prstGeom>
            <a:noFill/>
            <a:ln w="15875">
              <a:solidFill>
                <a:srgbClr val="FFFFFF"/>
              </a:solidFill>
              <a:miter lim="800000"/>
              <a:headEnd/>
              <a:tailEnd/>
            </a:ln>
            <a:extLst>
              <a:ext uri="{909E8E84-426E-40DD-AFC4-6F175D3DCCD1}">
                <a14:hiddenFill xmlns:a14="http://schemas.microsoft.com/office/drawing/2010/main" xmlns="">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Corbel" panose="020B0503020204020204" pitchFamily="34" charset="0"/>
              </a:endParaRPr>
            </a:p>
          </p:txBody>
        </p:sp>
      </p:grpSp>
      <p:pic>
        <p:nvPicPr>
          <p:cNvPr id="2" name="Picture 1">
            <a:extLst>
              <a:ext uri="{FF2B5EF4-FFF2-40B4-BE49-F238E27FC236}">
                <a16:creationId xmlns:a16="http://schemas.microsoft.com/office/drawing/2014/main" xmlns="" id="{C159A48D-3390-466B-AB30-F099EF67D12D}"/>
              </a:ext>
            </a:extLst>
          </p:cNvPr>
          <p:cNvPicPr>
            <a:picLocks noChangeAspect="1" noChangeArrowheads="1"/>
          </p:cNvPicPr>
          <p:nvPr/>
        </p:nvPicPr>
        <p:blipFill>
          <a:blip r:embed="rId3" cstate="print"/>
          <a:srcRect/>
          <a:stretch>
            <a:fillRect/>
          </a:stretch>
        </p:blipFill>
        <p:spPr bwMode="auto">
          <a:xfrm>
            <a:off x="7315200" y="0"/>
            <a:ext cx="1333500" cy="12477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82" name="Rectangle 2"/>
          <p:cNvSpPr>
            <a:spLocks noGrp="1" noChangeArrowheads="1"/>
          </p:cNvSpPr>
          <p:nvPr>
            <p:ph type="title"/>
          </p:nvPr>
        </p:nvSpPr>
        <p:spPr/>
        <p:txBody>
          <a:bodyPr/>
          <a:lstStyle/>
          <a:p>
            <a:pPr eaLnBrk="1" fontAlgn="auto" hangingPunct="1">
              <a:spcAft>
                <a:spcPts val="0"/>
              </a:spcAft>
              <a:defRPr/>
            </a:pPr>
            <a:r>
              <a:rPr lang="en-US">
                <a:solidFill>
                  <a:schemeClr val="accent1">
                    <a:satMod val="150000"/>
                  </a:schemeClr>
                </a:solidFill>
              </a:rPr>
              <a:t>Set-Associative mapping</a:t>
            </a:r>
          </a:p>
        </p:txBody>
      </p:sp>
      <p:sp>
        <p:nvSpPr>
          <p:cNvPr id="41987" name="Text Box 192"/>
          <p:cNvSpPr txBox="1">
            <a:spLocks noChangeArrowheads="1"/>
          </p:cNvSpPr>
          <p:nvPr/>
        </p:nvSpPr>
        <p:spPr bwMode="auto">
          <a:xfrm>
            <a:off x="4181438" y="1756568"/>
            <a:ext cx="4659313" cy="42481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600" i="1" dirty="0">
                <a:latin typeface="Corbel" panose="020B0503020204020204" pitchFamily="34" charset="0"/>
              </a:rPr>
              <a:t>Blocks of cache are grouped into sets. </a:t>
            </a:r>
          </a:p>
          <a:p>
            <a:pPr eaLnBrk="1" hangingPunct="1"/>
            <a:r>
              <a:rPr lang="en-US" altLang="en-US" sz="1600" i="1" dirty="0">
                <a:latin typeface="Corbel" panose="020B0503020204020204" pitchFamily="34" charset="0"/>
              </a:rPr>
              <a:t>Mapping function allows a block of the main </a:t>
            </a:r>
          </a:p>
          <a:p>
            <a:pPr eaLnBrk="1" hangingPunct="1"/>
            <a:r>
              <a:rPr lang="en-US" altLang="en-US" sz="1600" i="1" dirty="0">
                <a:latin typeface="Corbel" panose="020B0503020204020204" pitchFamily="34" charset="0"/>
              </a:rPr>
              <a:t>memory to reside in any block of a specific set.</a:t>
            </a:r>
          </a:p>
          <a:p>
            <a:pPr eaLnBrk="1" hangingPunct="1"/>
            <a:r>
              <a:rPr lang="en-US" altLang="en-US" sz="1600" i="1" dirty="0">
                <a:latin typeface="Corbel" panose="020B0503020204020204" pitchFamily="34" charset="0"/>
              </a:rPr>
              <a:t>Divide the cache into 64 sets, with two blocks per set. </a:t>
            </a:r>
          </a:p>
          <a:p>
            <a:pPr eaLnBrk="1" hangingPunct="1"/>
            <a:r>
              <a:rPr lang="en-US" altLang="en-US" sz="1600" i="1" dirty="0">
                <a:latin typeface="Corbel" panose="020B0503020204020204" pitchFamily="34" charset="0"/>
              </a:rPr>
              <a:t>Memory block 0, 64, 128 etc. map to block 0, and they </a:t>
            </a:r>
          </a:p>
          <a:p>
            <a:pPr eaLnBrk="1" hangingPunct="1"/>
            <a:r>
              <a:rPr lang="en-US" altLang="en-US" sz="1600" i="1" dirty="0">
                <a:latin typeface="Corbel" panose="020B0503020204020204" pitchFamily="34" charset="0"/>
              </a:rPr>
              <a:t>can occupy either of the two positions.</a:t>
            </a:r>
          </a:p>
          <a:p>
            <a:pPr eaLnBrk="1" hangingPunct="1"/>
            <a:r>
              <a:rPr lang="en-US" altLang="en-US" sz="1600" i="1" dirty="0">
                <a:latin typeface="Corbel" panose="020B0503020204020204" pitchFamily="34" charset="0"/>
              </a:rPr>
              <a:t>Memory address is divided into three fields:</a:t>
            </a:r>
          </a:p>
          <a:p>
            <a:pPr eaLnBrk="1" hangingPunct="1"/>
            <a:r>
              <a:rPr lang="en-US" altLang="en-US" sz="1600" i="1" dirty="0">
                <a:latin typeface="Corbel" panose="020B0503020204020204" pitchFamily="34" charset="0"/>
              </a:rPr>
              <a:t>      - 6 bit field determines the set number.</a:t>
            </a:r>
          </a:p>
          <a:p>
            <a:pPr eaLnBrk="1" hangingPunct="1"/>
            <a:r>
              <a:rPr lang="en-US" altLang="en-US" sz="1600" i="1" dirty="0">
                <a:latin typeface="Corbel" panose="020B0503020204020204" pitchFamily="34" charset="0"/>
              </a:rPr>
              <a:t>      - High order 6 bit fields are compared to the tag</a:t>
            </a:r>
          </a:p>
          <a:p>
            <a:pPr eaLnBrk="1" hangingPunct="1"/>
            <a:r>
              <a:rPr lang="en-US" altLang="en-US" sz="1600" i="1" dirty="0">
                <a:latin typeface="Corbel" panose="020B0503020204020204" pitchFamily="34" charset="0"/>
              </a:rPr>
              <a:t>         fields of the two blocks in a set.</a:t>
            </a:r>
          </a:p>
          <a:p>
            <a:pPr eaLnBrk="1" hangingPunct="1"/>
            <a:r>
              <a:rPr lang="en-US" altLang="en-US" sz="1600" i="1" dirty="0">
                <a:latin typeface="Corbel" panose="020B0503020204020204" pitchFamily="34" charset="0"/>
              </a:rPr>
              <a:t>Set-associative mapping combination of direct and </a:t>
            </a:r>
          </a:p>
          <a:p>
            <a:pPr eaLnBrk="1" hangingPunct="1"/>
            <a:r>
              <a:rPr lang="en-US" altLang="en-US" sz="1600" i="1" dirty="0">
                <a:latin typeface="Corbel" panose="020B0503020204020204" pitchFamily="34" charset="0"/>
              </a:rPr>
              <a:t>associative mapping. </a:t>
            </a:r>
          </a:p>
          <a:p>
            <a:pPr eaLnBrk="1" hangingPunct="1"/>
            <a:r>
              <a:rPr lang="en-US" altLang="en-US" sz="1600" i="1" dirty="0">
                <a:latin typeface="Corbel" panose="020B0503020204020204" pitchFamily="34" charset="0"/>
              </a:rPr>
              <a:t>Number of blocks per set is a design parameter. </a:t>
            </a:r>
          </a:p>
          <a:p>
            <a:pPr eaLnBrk="1" hangingPunct="1"/>
            <a:r>
              <a:rPr lang="en-US" altLang="en-US" sz="1600" i="1" dirty="0">
                <a:latin typeface="Corbel" panose="020B0503020204020204" pitchFamily="34" charset="0"/>
              </a:rPr>
              <a:t>     - One extreme is to have all the blocks in one set,</a:t>
            </a:r>
          </a:p>
          <a:p>
            <a:pPr eaLnBrk="1" hangingPunct="1"/>
            <a:r>
              <a:rPr lang="en-US" altLang="en-US" sz="1600" i="1" dirty="0">
                <a:latin typeface="Corbel" panose="020B0503020204020204" pitchFamily="34" charset="0"/>
              </a:rPr>
              <a:t>        requiring no set bits (fully associative mapping).</a:t>
            </a:r>
          </a:p>
          <a:p>
            <a:pPr eaLnBrk="1" hangingPunct="1"/>
            <a:r>
              <a:rPr lang="en-US" altLang="en-US" sz="1600" i="1" dirty="0">
                <a:latin typeface="Corbel" panose="020B0503020204020204" pitchFamily="34" charset="0"/>
              </a:rPr>
              <a:t>     - Other extreme is to have one block per set, is </a:t>
            </a:r>
          </a:p>
          <a:p>
            <a:pPr eaLnBrk="1" hangingPunct="1"/>
            <a:r>
              <a:rPr lang="en-US" altLang="en-US" sz="1600" i="1" dirty="0">
                <a:latin typeface="Corbel" panose="020B0503020204020204" pitchFamily="34" charset="0"/>
              </a:rPr>
              <a:t>        the same as </a:t>
            </a:r>
            <a:r>
              <a:rPr lang="en-US" altLang="en-US" sz="1600" i="1" dirty="0">
                <a:solidFill>
                  <a:srgbClr val="C00000"/>
                </a:solidFill>
                <a:latin typeface="Corbel" panose="020B0503020204020204" pitchFamily="34" charset="0"/>
              </a:rPr>
              <a:t>direct mapping. </a:t>
            </a:r>
          </a:p>
        </p:txBody>
      </p:sp>
      <p:grpSp>
        <p:nvGrpSpPr>
          <p:cNvPr id="41988" name="Group 152"/>
          <p:cNvGrpSpPr>
            <a:grpSpLocks/>
          </p:cNvGrpSpPr>
          <p:nvPr/>
        </p:nvGrpSpPr>
        <p:grpSpPr bwMode="auto">
          <a:xfrm>
            <a:off x="533400" y="1524000"/>
            <a:ext cx="3365500" cy="5181600"/>
            <a:chOff x="715963" y="1524000"/>
            <a:chExt cx="3365500" cy="5213350"/>
          </a:xfrm>
        </p:grpSpPr>
        <p:sp>
          <p:nvSpPr>
            <p:cNvPr id="154" name="Rectangle 116"/>
            <p:cNvSpPr>
              <a:spLocks noChangeArrowheads="1"/>
            </p:cNvSpPr>
            <p:nvPr/>
          </p:nvSpPr>
          <p:spPr bwMode="auto">
            <a:xfrm>
              <a:off x="1228726" y="2297113"/>
              <a:ext cx="1027112" cy="347662"/>
            </a:xfrm>
            <a:prstGeom prst="rect">
              <a:avLst/>
            </a:prstGeom>
            <a:solidFill>
              <a:schemeClr val="accent1">
                <a:lumMod val="20000"/>
                <a:lumOff val="80000"/>
              </a:schemeClr>
            </a:solidFill>
            <a:ln w="15875">
              <a:solidFill>
                <a:srgbClr val="000000"/>
              </a:solidFill>
              <a:miter lim="800000"/>
              <a:headEnd/>
              <a:tailEnd/>
            </a:ln>
          </p:spPr>
          <p:txBody>
            <a:bodyPr/>
            <a:lstStyle/>
            <a:p>
              <a:pPr fontAlgn="auto">
                <a:spcBef>
                  <a:spcPts val="0"/>
                </a:spcBef>
                <a:spcAft>
                  <a:spcPts val="0"/>
                </a:spcAft>
                <a:defRPr/>
              </a:pPr>
              <a:endParaRPr lang="en-US">
                <a:latin typeface="+mn-lt"/>
              </a:endParaRPr>
            </a:p>
          </p:txBody>
        </p:sp>
        <p:sp>
          <p:nvSpPr>
            <p:cNvPr id="155" name="Rectangle 4"/>
            <p:cNvSpPr>
              <a:spLocks noChangeArrowheads="1"/>
            </p:cNvSpPr>
            <p:nvPr/>
          </p:nvSpPr>
          <p:spPr bwMode="auto">
            <a:xfrm>
              <a:off x="3009901" y="1931988"/>
              <a:ext cx="1027112" cy="347662"/>
            </a:xfrm>
            <a:prstGeom prst="rect">
              <a:avLst/>
            </a:prstGeom>
            <a:solidFill>
              <a:schemeClr val="accent1">
                <a:lumMod val="40000"/>
                <a:lumOff val="60000"/>
              </a:schemeClr>
            </a:solidFill>
            <a:ln w="0">
              <a:solidFill>
                <a:srgbClr val="B2FFFF"/>
              </a:solidFill>
              <a:miter lim="800000"/>
              <a:headEnd/>
              <a:tailEnd/>
            </a:ln>
          </p:spPr>
          <p:txBody>
            <a:bodyPr/>
            <a:lstStyle/>
            <a:p>
              <a:pPr fontAlgn="auto">
                <a:spcBef>
                  <a:spcPts val="0"/>
                </a:spcBef>
                <a:spcAft>
                  <a:spcPts val="0"/>
                </a:spcAft>
                <a:defRPr/>
              </a:pPr>
              <a:endParaRPr lang="en-US">
                <a:latin typeface="+mn-lt"/>
              </a:endParaRPr>
            </a:p>
          </p:txBody>
        </p:sp>
        <p:sp>
          <p:nvSpPr>
            <p:cNvPr id="156" name="Rectangle 5"/>
            <p:cNvSpPr>
              <a:spLocks noChangeArrowheads="1"/>
            </p:cNvSpPr>
            <p:nvPr/>
          </p:nvSpPr>
          <p:spPr bwMode="auto">
            <a:xfrm>
              <a:off x="3009901" y="1600200"/>
              <a:ext cx="1027112" cy="331788"/>
            </a:xfrm>
            <a:prstGeom prst="rect">
              <a:avLst/>
            </a:prstGeom>
            <a:solidFill>
              <a:schemeClr val="accent1">
                <a:lumMod val="75000"/>
              </a:schemeClr>
            </a:solidFill>
            <a:ln w="0">
              <a:solidFill>
                <a:schemeClr val="accent1">
                  <a:lumMod val="50000"/>
                </a:schemeClr>
              </a:solidFill>
              <a:miter lim="800000"/>
              <a:headEnd/>
              <a:tailEnd/>
            </a:ln>
          </p:spPr>
          <p:txBody>
            <a:bodyPr/>
            <a:lstStyle/>
            <a:p>
              <a:pPr fontAlgn="auto">
                <a:spcBef>
                  <a:spcPts val="0"/>
                </a:spcBef>
                <a:spcAft>
                  <a:spcPts val="0"/>
                </a:spcAft>
                <a:defRPr/>
              </a:pPr>
              <a:endParaRPr lang="en-US">
                <a:latin typeface="+mn-lt"/>
              </a:endParaRPr>
            </a:p>
          </p:txBody>
        </p:sp>
        <p:sp>
          <p:nvSpPr>
            <p:cNvPr id="42009" name="Rectangle 6"/>
            <p:cNvSpPr>
              <a:spLocks noChangeArrowheads="1"/>
            </p:cNvSpPr>
            <p:nvPr/>
          </p:nvSpPr>
          <p:spPr bwMode="auto">
            <a:xfrm>
              <a:off x="3009900" y="2960687"/>
              <a:ext cx="1027113" cy="347663"/>
            </a:xfrm>
            <a:prstGeom prst="rect">
              <a:avLst/>
            </a:prstGeom>
            <a:solidFill>
              <a:srgbClr val="808080"/>
            </a:solidFill>
            <a:ln w="0">
              <a:solidFill>
                <a:srgbClr val="808080"/>
              </a:solidFill>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Corbel" panose="020B0503020204020204" pitchFamily="34" charset="0"/>
              </a:endParaRPr>
            </a:p>
          </p:txBody>
        </p:sp>
        <p:sp>
          <p:nvSpPr>
            <p:cNvPr id="42010" name="Rectangle 7"/>
            <p:cNvSpPr>
              <a:spLocks noChangeArrowheads="1"/>
            </p:cNvSpPr>
            <p:nvPr/>
          </p:nvSpPr>
          <p:spPr bwMode="auto">
            <a:xfrm>
              <a:off x="3009900" y="2960687"/>
              <a:ext cx="1027113" cy="347663"/>
            </a:xfrm>
            <a:prstGeom prst="rect">
              <a:avLst/>
            </a:prstGeom>
            <a:noFill/>
            <a:ln w="15875">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Corbel" panose="020B0503020204020204" pitchFamily="34" charset="0"/>
              </a:endParaRPr>
            </a:p>
          </p:txBody>
        </p:sp>
        <p:sp>
          <p:nvSpPr>
            <p:cNvPr id="159" name="Rectangle 8"/>
            <p:cNvSpPr>
              <a:spLocks noChangeArrowheads="1"/>
            </p:cNvSpPr>
            <p:nvPr/>
          </p:nvSpPr>
          <p:spPr bwMode="auto">
            <a:xfrm>
              <a:off x="3009901" y="3308350"/>
              <a:ext cx="1027112" cy="347663"/>
            </a:xfrm>
            <a:prstGeom prst="rect">
              <a:avLst/>
            </a:prstGeom>
            <a:solidFill>
              <a:schemeClr val="accent1">
                <a:lumMod val="75000"/>
              </a:schemeClr>
            </a:solidFill>
            <a:ln w="0">
              <a:solidFill>
                <a:schemeClr val="accent1">
                  <a:lumMod val="50000"/>
                </a:schemeClr>
              </a:solidFill>
              <a:miter lim="800000"/>
              <a:headEnd/>
              <a:tailEnd/>
            </a:ln>
          </p:spPr>
          <p:txBody>
            <a:bodyPr/>
            <a:lstStyle/>
            <a:p>
              <a:pPr fontAlgn="auto">
                <a:spcBef>
                  <a:spcPts val="0"/>
                </a:spcBef>
                <a:spcAft>
                  <a:spcPts val="0"/>
                </a:spcAft>
                <a:defRPr/>
              </a:pPr>
              <a:endParaRPr lang="en-US">
                <a:latin typeface="+mn-lt"/>
              </a:endParaRPr>
            </a:p>
          </p:txBody>
        </p:sp>
        <p:sp>
          <p:nvSpPr>
            <p:cNvPr id="160" name="Rectangle 9"/>
            <p:cNvSpPr>
              <a:spLocks noChangeArrowheads="1"/>
            </p:cNvSpPr>
            <p:nvPr/>
          </p:nvSpPr>
          <p:spPr bwMode="auto">
            <a:xfrm>
              <a:off x="3009901" y="3656013"/>
              <a:ext cx="1027112" cy="346075"/>
            </a:xfrm>
            <a:prstGeom prst="rect">
              <a:avLst/>
            </a:prstGeom>
            <a:solidFill>
              <a:schemeClr val="accent1">
                <a:lumMod val="40000"/>
                <a:lumOff val="60000"/>
              </a:schemeClr>
            </a:solidFill>
            <a:ln w="0">
              <a:solidFill>
                <a:schemeClr val="accent1">
                  <a:lumMod val="50000"/>
                </a:schemeClr>
              </a:solidFill>
              <a:miter lim="800000"/>
              <a:headEnd/>
              <a:tailEnd/>
            </a:ln>
          </p:spPr>
          <p:txBody>
            <a:bodyPr/>
            <a:lstStyle/>
            <a:p>
              <a:pPr fontAlgn="auto">
                <a:spcBef>
                  <a:spcPts val="0"/>
                </a:spcBef>
                <a:spcAft>
                  <a:spcPts val="0"/>
                </a:spcAft>
                <a:defRPr/>
              </a:pPr>
              <a:endParaRPr lang="en-US">
                <a:latin typeface="+mn-lt"/>
              </a:endParaRPr>
            </a:p>
          </p:txBody>
        </p:sp>
        <p:sp>
          <p:nvSpPr>
            <p:cNvPr id="42013" name="Rectangle 10"/>
            <p:cNvSpPr>
              <a:spLocks noChangeArrowheads="1"/>
            </p:cNvSpPr>
            <p:nvPr/>
          </p:nvSpPr>
          <p:spPr bwMode="auto">
            <a:xfrm>
              <a:off x="3009900" y="4683125"/>
              <a:ext cx="1027113" cy="347662"/>
            </a:xfrm>
            <a:prstGeom prst="rect">
              <a:avLst/>
            </a:prstGeom>
            <a:solidFill>
              <a:srgbClr val="808080"/>
            </a:solidFill>
            <a:ln w="0">
              <a:solidFill>
                <a:srgbClr val="808080"/>
              </a:solidFill>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Corbel" panose="020B0503020204020204" pitchFamily="34" charset="0"/>
              </a:endParaRPr>
            </a:p>
          </p:txBody>
        </p:sp>
        <p:sp>
          <p:nvSpPr>
            <p:cNvPr id="42014" name="Rectangle 11"/>
            <p:cNvSpPr>
              <a:spLocks noChangeArrowheads="1"/>
            </p:cNvSpPr>
            <p:nvPr/>
          </p:nvSpPr>
          <p:spPr bwMode="auto">
            <a:xfrm>
              <a:off x="3009900" y="4683125"/>
              <a:ext cx="1027113" cy="347662"/>
            </a:xfrm>
            <a:prstGeom prst="rect">
              <a:avLst/>
            </a:prstGeom>
            <a:noFill/>
            <a:ln w="15875">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Corbel" panose="020B0503020204020204" pitchFamily="34" charset="0"/>
              </a:endParaRPr>
            </a:p>
          </p:txBody>
        </p:sp>
        <p:sp>
          <p:nvSpPr>
            <p:cNvPr id="163" name="Rectangle 12"/>
            <p:cNvSpPr>
              <a:spLocks noChangeArrowheads="1"/>
            </p:cNvSpPr>
            <p:nvPr/>
          </p:nvSpPr>
          <p:spPr bwMode="auto">
            <a:xfrm>
              <a:off x="3009901" y="5030788"/>
              <a:ext cx="1027112" cy="331787"/>
            </a:xfrm>
            <a:prstGeom prst="rect">
              <a:avLst/>
            </a:prstGeom>
            <a:solidFill>
              <a:schemeClr val="accent1">
                <a:lumMod val="75000"/>
              </a:schemeClr>
            </a:solidFill>
            <a:ln w="0">
              <a:solidFill>
                <a:schemeClr val="accent1">
                  <a:lumMod val="50000"/>
                </a:schemeClr>
              </a:solidFill>
              <a:miter lim="800000"/>
              <a:headEnd/>
              <a:tailEnd/>
            </a:ln>
          </p:spPr>
          <p:txBody>
            <a:bodyPr/>
            <a:lstStyle/>
            <a:p>
              <a:pPr fontAlgn="auto">
                <a:spcBef>
                  <a:spcPts val="0"/>
                </a:spcBef>
                <a:spcAft>
                  <a:spcPts val="0"/>
                </a:spcAft>
                <a:defRPr/>
              </a:pPr>
              <a:endParaRPr lang="en-US">
                <a:latin typeface="+mn-lt"/>
              </a:endParaRPr>
            </a:p>
          </p:txBody>
        </p:sp>
        <p:sp>
          <p:nvSpPr>
            <p:cNvPr id="164" name="Rectangle 13"/>
            <p:cNvSpPr>
              <a:spLocks noChangeArrowheads="1"/>
            </p:cNvSpPr>
            <p:nvPr/>
          </p:nvSpPr>
          <p:spPr bwMode="auto">
            <a:xfrm>
              <a:off x="3009901" y="5362575"/>
              <a:ext cx="1027112" cy="347663"/>
            </a:xfrm>
            <a:prstGeom prst="rect">
              <a:avLst/>
            </a:prstGeom>
            <a:solidFill>
              <a:schemeClr val="accent1">
                <a:lumMod val="40000"/>
                <a:lumOff val="60000"/>
              </a:schemeClr>
            </a:solidFill>
            <a:ln w="0">
              <a:solidFill>
                <a:schemeClr val="accent1">
                  <a:lumMod val="50000"/>
                </a:schemeClr>
              </a:solidFill>
              <a:miter lim="800000"/>
              <a:headEnd/>
              <a:tailEnd/>
            </a:ln>
          </p:spPr>
          <p:txBody>
            <a:bodyPr/>
            <a:lstStyle/>
            <a:p>
              <a:pPr fontAlgn="auto">
                <a:spcBef>
                  <a:spcPts val="0"/>
                </a:spcBef>
                <a:spcAft>
                  <a:spcPts val="0"/>
                </a:spcAft>
                <a:defRPr/>
              </a:pPr>
              <a:endParaRPr lang="en-US">
                <a:latin typeface="+mn-lt"/>
              </a:endParaRPr>
            </a:p>
          </p:txBody>
        </p:sp>
        <p:sp>
          <p:nvSpPr>
            <p:cNvPr id="42017" name="Rectangle 14"/>
            <p:cNvSpPr>
              <a:spLocks noChangeArrowheads="1"/>
            </p:cNvSpPr>
            <p:nvPr/>
          </p:nvSpPr>
          <p:spPr bwMode="auto">
            <a:xfrm>
              <a:off x="3009900" y="6389687"/>
              <a:ext cx="1027113" cy="347663"/>
            </a:xfrm>
            <a:prstGeom prst="rect">
              <a:avLst/>
            </a:prstGeom>
            <a:solidFill>
              <a:srgbClr val="808080"/>
            </a:solidFill>
            <a:ln w="0">
              <a:solidFill>
                <a:srgbClr val="808080"/>
              </a:solidFill>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Corbel" panose="020B0503020204020204" pitchFamily="34" charset="0"/>
              </a:endParaRPr>
            </a:p>
          </p:txBody>
        </p:sp>
        <p:sp>
          <p:nvSpPr>
            <p:cNvPr id="42018" name="Rectangle 15"/>
            <p:cNvSpPr>
              <a:spLocks noChangeArrowheads="1"/>
            </p:cNvSpPr>
            <p:nvPr/>
          </p:nvSpPr>
          <p:spPr bwMode="auto">
            <a:xfrm>
              <a:off x="3009900" y="6389687"/>
              <a:ext cx="1027113" cy="347663"/>
            </a:xfrm>
            <a:prstGeom prst="rect">
              <a:avLst/>
            </a:prstGeom>
            <a:noFill/>
            <a:ln w="15875">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Corbel" panose="020B0503020204020204" pitchFamily="34" charset="0"/>
              </a:endParaRPr>
            </a:p>
          </p:txBody>
        </p:sp>
        <p:grpSp>
          <p:nvGrpSpPr>
            <p:cNvPr id="42019" name="Group 121"/>
            <p:cNvGrpSpPr>
              <a:grpSpLocks/>
            </p:cNvGrpSpPr>
            <p:nvPr/>
          </p:nvGrpSpPr>
          <p:grpSpPr bwMode="auto">
            <a:xfrm>
              <a:off x="2495559" y="1630362"/>
              <a:ext cx="463551" cy="288925"/>
              <a:chOff x="2827" y="530"/>
              <a:chExt cx="292" cy="182"/>
            </a:xfrm>
          </p:grpSpPr>
          <p:sp>
            <p:nvSpPr>
              <p:cNvPr id="42113" name="Rectangle 27"/>
              <p:cNvSpPr>
                <a:spLocks noChangeArrowheads="1"/>
              </p:cNvSpPr>
              <p:nvPr/>
            </p:nvSpPr>
            <p:spPr bwMode="auto">
              <a:xfrm>
                <a:off x="2874" y="530"/>
                <a:ext cx="185" cy="10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100">
                    <a:solidFill>
                      <a:srgbClr val="000000"/>
                    </a:solidFill>
                    <a:latin typeface="Nimbus Roman No9 L"/>
                  </a:rPr>
                  <a:t>Main</a:t>
                </a:r>
                <a:endParaRPr lang="en-CA" altLang="en-US" sz="2400">
                  <a:latin typeface="Corbel" panose="020B0503020204020204" pitchFamily="34" charset="0"/>
                </a:endParaRPr>
              </a:p>
            </p:txBody>
          </p:sp>
          <p:sp>
            <p:nvSpPr>
              <p:cNvPr id="42114" name="Rectangle 28"/>
              <p:cNvSpPr>
                <a:spLocks noChangeArrowheads="1"/>
              </p:cNvSpPr>
              <p:nvPr/>
            </p:nvSpPr>
            <p:spPr bwMode="auto">
              <a:xfrm>
                <a:off x="2827" y="606"/>
                <a:ext cx="292" cy="10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100">
                    <a:solidFill>
                      <a:srgbClr val="000000"/>
                    </a:solidFill>
                    <a:latin typeface="Nimbus Roman No9 L"/>
                  </a:rPr>
                  <a:t>memory</a:t>
                </a:r>
                <a:endParaRPr lang="en-CA" altLang="en-US" sz="2400">
                  <a:latin typeface="Corbel" panose="020B0503020204020204" pitchFamily="34" charset="0"/>
                </a:endParaRPr>
              </a:p>
            </p:txBody>
          </p:sp>
        </p:grpSp>
        <p:sp>
          <p:nvSpPr>
            <p:cNvPr id="42020" name="Rectangle 30"/>
            <p:cNvSpPr>
              <a:spLocks noChangeArrowheads="1"/>
            </p:cNvSpPr>
            <p:nvPr/>
          </p:nvSpPr>
          <p:spPr bwMode="auto">
            <a:xfrm>
              <a:off x="3084513" y="1676400"/>
              <a:ext cx="862012" cy="180975"/>
            </a:xfrm>
            <a:prstGeom prst="rect">
              <a:avLst/>
            </a:prstGeom>
            <a:noFill/>
            <a:ln w="15875">
              <a:solidFill>
                <a:srgbClr val="FFFFFF"/>
              </a:solidFill>
              <a:miter lim="800000"/>
              <a:headEnd/>
              <a:tailEnd/>
            </a:ln>
            <a:extLst>
              <a:ext uri="{909E8E84-426E-40DD-AFC4-6F175D3DCCD1}">
                <a14:hiddenFill xmlns:a14="http://schemas.microsoft.com/office/drawing/2010/main" xmlns="">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Corbel" panose="020B0503020204020204" pitchFamily="34" charset="0"/>
              </a:endParaRPr>
            </a:p>
          </p:txBody>
        </p:sp>
        <p:sp>
          <p:nvSpPr>
            <p:cNvPr id="42021" name="Rectangle 29"/>
            <p:cNvSpPr>
              <a:spLocks noChangeArrowheads="1"/>
            </p:cNvSpPr>
            <p:nvPr/>
          </p:nvSpPr>
          <p:spPr bwMode="auto">
            <a:xfrm>
              <a:off x="3084513" y="1676400"/>
              <a:ext cx="862012" cy="180975"/>
            </a:xfrm>
            <a:prstGeom prst="rect">
              <a:avLst/>
            </a:prstGeom>
            <a:solidFill>
              <a:srgbClr val="FFFFFF"/>
            </a:solidFill>
            <a:ln w="0">
              <a:solidFill>
                <a:srgbClr val="FFFFFF"/>
              </a:solidFill>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Corbel" panose="020B0503020204020204" pitchFamily="34" charset="0"/>
              </a:endParaRPr>
            </a:p>
          </p:txBody>
        </p:sp>
        <p:sp>
          <p:nvSpPr>
            <p:cNvPr id="42022" name="Rectangle 31"/>
            <p:cNvSpPr>
              <a:spLocks noChangeArrowheads="1"/>
            </p:cNvSpPr>
            <p:nvPr/>
          </p:nvSpPr>
          <p:spPr bwMode="auto">
            <a:xfrm>
              <a:off x="3084513" y="2024062"/>
              <a:ext cx="862012" cy="165100"/>
            </a:xfrm>
            <a:prstGeom prst="rect">
              <a:avLst/>
            </a:prstGeom>
            <a:solidFill>
              <a:srgbClr val="FFFFFF"/>
            </a:solidFill>
            <a:ln w="0">
              <a:solidFill>
                <a:srgbClr val="FFFFFF"/>
              </a:solidFill>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Corbel" panose="020B0503020204020204" pitchFamily="34" charset="0"/>
              </a:endParaRPr>
            </a:p>
          </p:txBody>
        </p:sp>
        <p:sp>
          <p:nvSpPr>
            <p:cNvPr id="42023" name="Rectangle 32"/>
            <p:cNvSpPr>
              <a:spLocks noChangeArrowheads="1"/>
            </p:cNvSpPr>
            <p:nvPr/>
          </p:nvSpPr>
          <p:spPr bwMode="auto">
            <a:xfrm>
              <a:off x="3084513" y="2024062"/>
              <a:ext cx="862012" cy="165100"/>
            </a:xfrm>
            <a:prstGeom prst="rect">
              <a:avLst/>
            </a:prstGeom>
            <a:noFill/>
            <a:ln w="15875">
              <a:solidFill>
                <a:srgbClr val="FFFFFF"/>
              </a:solidFill>
              <a:miter lim="800000"/>
              <a:headEnd/>
              <a:tailEnd/>
            </a:ln>
            <a:extLst>
              <a:ext uri="{909E8E84-426E-40DD-AFC4-6F175D3DCCD1}">
                <a14:hiddenFill xmlns:a14="http://schemas.microsoft.com/office/drawing/2010/main" xmlns="">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Corbel" panose="020B0503020204020204" pitchFamily="34" charset="0"/>
              </a:endParaRPr>
            </a:p>
          </p:txBody>
        </p:sp>
        <p:sp>
          <p:nvSpPr>
            <p:cNvPr id="42024" name="Rectangle 33"/>
            <p:cNvSpPr>
              <a:spLocks noChangeArrowheads="1"/>
            </p:cNvSpPr>
            <p:nvPr/>
          </p:nvSpPr>
          <p:spPr bwMode="auto">
            <a:xfrm>
              <a:off x="3084513" y="3051175"/>
              <a:ext cx="862012" cy="180975"/>
            </a:xfrm>
            <a:prstGeom prst="rect">
              <a:avLst/>
            </a:prstGeom>
            <a:solidFill>
              <a:srgbClr val="FFFFFF"/>
            </a:solidFill>
            <a:ln w="0">
              <a:solidFill>
                <a:srgbClr val="FFFFFF"/>
              </a:solidFill>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Corbel" panose="020B0503020204020204" pitchFamily="34" charset="0"/>
              </a:endParaRPr>
            </a:p>
          </p:txBody>
        </p:sp>
        <p:sp>
          <p:nvSpPr>
            <p:cNvPr id="42025" name="Rectangle 34"/>
            <p:cNvSpPr>
              <a:spLocks noChangeArrowheads="1"/>
            </p:cNvSpPr>
            <p:nvPr/>
          </p:nvSpPr>
          <p:spPr bwMode="auto">
            <a:xfrm>
              <a:off x="3084513" y="3051175"/>
              <a:ext cx="862012" cy="180975"/>
            </a:xfrm>
            <a:prstGeom prst="rect">
              <a:avLst/>
            </a:prstGeom>
            <a:noFill/>
            <a:ln w="15875">
              <a:solidFill>
                <a:srgbClr val="FFFFFF"/>
              </a:solidFill>
              <a:miter lim="800000"/>
              <a:headEnd/>
              <a:tailEnd/>
            </a:ln>
            <a:extLst>
              <a:ext uri="{909E8E84-426E-40DD-AFC4-6F175D3DCCD1}">
                <a14:hiddenFill xmlns:a14="http://schemas.microsoft.com/office/drawing/2010/main" xmlns="">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Corbel" panose="020B0503020204020204" pitchFamily="34" charset="0"/>
              </a:endParaRPr>
            </a:p>
          </p:txBody>
        </p:sp>
        <p:sp>
          <p:nvSpPr>
            <p:cNvPr id="42026" name="Rectangle 35"/>
            <p:cNvSpPr>
              <a:spLocks noChangeArrowheads="1"/>
            </p:cNvSpPr>
            <p:nvPr/>
          </p:nvSpPr>
          <p:spPr bwMode="auto">
            <a:xfrm>
              <a:off x="3084513" y="3398837"/>
              <a:ext cx="862012" cy="165100"/>
            </a:xfrm>
            <a:prstGeom prst="rect">
              <a:avLst/>
            </a:prstGeom>
            <a:solidFill>
              <a:srgbClr val="FFFFFF"/>
            </a:solidFill>
            <a:ln w="0">
              <a:solidFill>
                <a:srgbClr val="FFFFFF"/>
              </a:solidFill>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Corbel" panose="020B0503020204020204" pitchFamily="34" charset="0"/>
              </a:endParaRPr>
            </a:p>
          </p:txBody>
        </p:sp>
        <p:sp>
          <p:nvSpPr>
            <p:cNvPr id="42027" name="Rectangle 36"/>
            <p:cNvSpPr>
              <a:spLocks noChangeArrowheads="1"/>
            </p:cNvSpPr>
            <p:nvPr/>
          </p:nvSpPr>
          <p:spPr bwMode="auto">
            <a:xfrm>
              <a:off x="3084513" y="3398837"/>
              <a:ext cx="862012" cy="165100"/>
            </a:xfrm>
            <a:prstGeom prst="rect">
              <a:avLst/>
            </a:prstGeom>
            <a:noFill/>
            <a:ln w="15875">
              <a:solidFill>
                <a:srgbClr val="FFFFFF"/>
              </a:solidFill>
              <a:miter lim="800000"/>
              <a:headEnd/>
              <a:tailEnd/>
            </a:ln>
            <a:extLst>
              <a:ext uri="{909E8E84-426E-40DD-AFC4-6F175D3DCCD1}">
                <a14:hiddenFill xmlns:a14="http://schemas.microsoft.com/office/drawing/2010/main" xmlns="">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Corbel" panose="020B0503020204020204" pitchFamily="34" charset="0"/>
              </a:endParaRPr>
            </a:p>
          </p:txBody>
        </p:sp>
        <p:sp>
          <p:nvSpPr>
            <p:cNvPr id="42028" name="Rectangle 37"/>
            <p:cNvSpPr>
              <a:spLocks noChangeArrowheads="1"/>
            </p:cNvSpPr>
            <p:nvPr/>
          </p:nvSpPr>
          <p:spPr bwMode="auto">
            <a:xfrm>
              <a:off x="3084513" y="3746500"/>
              <a:ext cx="862012" cy="165100"/>
            </a:xfrm>
            <a:prstGeom prst="rect">
              <a:avLst/>
            </a:prstGeom>
            <a:solidFill>
              <a:srgbClr val="FFFFFF"/>
            </a:solidFill>
            <a:ln w="0">
              <a:solidFill>
                <a:srgbClr val="FFFFFF"/>
              </a:solidFill>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Corbel" panose="020B0503020204020204" pitchFamily="34" charset="0"/>
              </a:endParaRPr>
            </a:p>
          </p:txBody>
        </p:sp>
        <p:sp>
          <p:nvSpPr>
            <p:cNvPr id="42029" name="Rectangle 38"/>
            <p:cNvSpPr>
              <a:spLocks noChangeArrowheads="1"/>
            </p:cNvSpPr>
            <p:nvPr/>
          </p:nvSpPr>
          <p:spPr bwMode="auto">
            <a:xfrm>
              <a:off x="3084513" y="3746500"/>
              <a:ext cx="862012" cy="165100"/>
            </a:xfrm>
            <a:prstGeom prst="rect">
              <a:avLst/>
            </a:prstGeom>
            <a:noFill/>
            <a:ln w="15875">
              <a:solidFill>
                <a:srgbClr val="FFFFFF"/>
              </a:solidFill>
              <a:miter lim="800000"/>
              <a:headEnd/>
              <a:tailEnd/>
            </a:ln>
            <a:extLst>
              <a:ext uri="{909E8E84-426E-40DD-AFC4-6F175D3DCCD1}">
                <a14:hiddenFill xmlns:a14="http://schemas.microsoft.com/office/drawing/2010/main" xmlns="">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Corbel" panose="020B0503020204020204" pitchFamily="34" charset="0"/>
              </a:endParaRPr>
            </a:p>
          </p:txBody>
        </p:sp>
        <p:sp>
          <p:nvSpPr>
            <p:cNvPr id="42030" name="Rectangle 39"/>
            <p:cNvSpPr>
              <a:spLocks noChangeArrowheads="1"/>
            </p:cNvSpPr>
            <p:nvPr/>
          </p:nvSpPr>
          <p:spPr bwMode="auto">
            <a:xfrm>
              <a:off x="3084513" y="4773612"/>
              <a:ext cx="862012" cy="166688"/>
            </a:xfrm>
            <a:prstGeom prst="rect">
              <a:avLst/>
            </a:prstGeom>
            <a:solidFill>
              <a:srgbClr val="FFFFFF"/>
            </a:solidFill>
            <a:ln w="0">
              <a:solidFill>
                <a:srgbClr val="FFFFFF"/>
              </a:solidFill>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Corbel" panose="020B0503020204020204" pitchFamily="34" charset="0"/>
              </a:endParaRPr>
            </a:p>
          </p:txBody>
        </p:sp>
        <p:sp>
          <p:nvSpPr>
            <p:cNvPr id="42031" name="Rectangle 40"/>
            <p:cNvSpPr>
              <a:spLocks noChangeArrowheads="1"/>
            </p:cNvSpPr>
            <p:nvPr/>
          </p:nvSpPr>
          <p:spPr bwMode="auto">
            <a:xfrm>
              <a:off x="3084513" y="4773612"/>
              <a:ext cx="862012" cy="166688"/>
            </a:xfrm>
            <a:prstGeom prst="rect">
              <a:avLst/>
            </a:prstGeom>
            <a:noFill/>
            <a:ln w="15875">
              <a:solidFill>
                <a:srgbClr val="FFFFFF"/>
              </a:solidFill>
              <a:miter lim="800000"/>
              <a:headEnd/>
              <a:tailEnd/>
            </a:ln>
            <a:extLst>
              <a:ext uri="{909E8E84-426E-40DD-AFC4-6F175D3DCCD1}">
                <a14:hiddenFill xmlns:a14="http://schemas.microsoft.com/office/drawing/2010/main" xmlns="">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Corbel" panose="020B0503020204020204" pitchFamily="34" charset="0"/>
              </a:endParaRPr>
            </a:p>
          </p:txBody>
        </p:sp>
        <p:sp>
          <p:nvSpPr>
            <p:cNvPr id="42032" name="Rectangle 41"/>
            <p:cNvSpPr>
              <a:spLocks noChangeArrowheads="1"/>
            </p:cNvSpPr>
            <p:nvPr/>
          </p:nvSpPr>
          <p:spPr bwMode="auto">
            <a:xfrm>
              <a:off x="3084513" y="5105400"/>
              <a:ext cx="862012" cy="182562"/>
            </a:xfrm>
            <a:prstGeom prst="rect">
              <a:avLst/>
            </a:prstGeom>
            <a:solidFill>
              <a:srgbClr val="FFFFFF"/>
            </a:solidFill>
            <a:ln w="0">
              <a:solidFill>
                <a:srgbClr val="FFFFFF"/>
              </a:solidFill>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Corbel" panose="020B0503020204020204" pitchFamily="34" charset="0"/>
              </a:endParaRPr>
            </a:p>
          </p:txBody>
        </p:sp>
        <p:sp>
          <p:nvSpPr>
            <p:cNvPr id="42033" name="Rectangle 42"/>
            <p:cNvSpPr>
              <a:spLocks noChangeArrowheads="1"/>
            </p:cNvSpPr>
            <p:nvPr/>
          </p:nvSpPr>
          <p:spPr bwMode="auto">
            <a:xfrm>
              <a:off x="3084513" y="5105400"/>
              <a:ext cx="862012" cy="182562"/>
            </a:xfrm>
            <a:prstGeom prst="rect">
              <a:avLst/>
            </a:prstGeom>
            <a:noFill/>
            <a:ln w="15875">
              <a:solidFill>
                <a:srgbClr val="FFFFFF"/>
              </a:solidFill>
              <a:miter lim="800000"/>
              <a:headEnd/>
              <a:tailEnd/>
            </a:ln>
            <a:extLst>
              <a:ext uri="{909E8E84-426E-40DD-AFC4-6F175D3DCCD1}">
                <a14:hiddenFill xmlns:a14="http://schemas.microsoft.com/office/drawing/2010/main" xmlns="">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Corbel" panose="020B0503020204020204" pitchFamily="34" charset="0"/>
              </a:endParaRPr>
            </a:p>
          </p:txBody>
        </p:sp>
        <p:sp>
          <p:nvSpPr>
            <p:cNvPr id="42034" name="Rectangle 43"/>
            <p:cNvSpPr>
              <a:spLocks noChangeArrowheads="1"/>
            </p:cNvSpPr>
            <p:nvPr/>
          </p:nvSpPr>
          <p:spPr bwMode="auto">
            <a:xfrm>
              <a:off x="3084513" y="5453062"/>
              <a:ext cx="862012" cy="166688"/>
            </a:xfrm>
            <a:prstGeom prst="rect">
              <a:avLst/>
            </a:prstGeom>
            <a:solidFill>
              <a:srgbClr val="FFFFFF"/>
            </a:solidFill>
            <a:ln w="0">
              <a:solidFill>
                <a:srgbClr val="FFFFFF"/>
              </a:solidFill>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Corbel" panose="020B0503020204020204" pitchFamily="34" charset="0"/>
              </a:endParaRPr>
            </a:p>
          </p:txBody>
        </p:sp>
        <p:sp>
          <p:nvSpPr>
            <p:cNvPr id="42035" name="Rectangle 44"/>
            <p:cNvSpPr>
              <a:spLocks noChangeArrowheads="1"/>
            </p:cNvSpPr>
            <p:nvPr/>
          </p:nvSpPr>
          <p:spPr bwMode="auto">
            <a:xfrm>
              <a:off x="3084513" y="5453062"/>
              <a:ext cx="862012" cy="166688"/>
            </a:xfrm>
            <a:prstGeom prst="rect">
              <a:avLst/>
            </a:prstGeom>
            <a:noFill/>
            <a:ln w="15875">
              <a:solidFill>
                <a:srgbClr val="FFFFFF"/>
              </a:solidFill>
              <a:miter lim="800000"/>
              <a:headEnd/>
              <a:tailEnd/>
            </a:ln>
            <a:extLst>
              <a:ext uri="{909E8E84-426E-40DD-AFC4-6F175D3DCCD1}">
                <a14:hiddenFill xmlns:a14="http://schemas.microsoft.com/office/drawing/2010/main" xmlns="">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Corbel" panose="020B0503020204020204" pitchFamily="34" charset="0"/>
              </a:endParaRPr>
            </a:p>
          </p:txBody>
        </p:sp>
        <p:sp>
          <p:nvSpPr>
            <p:cNvPr id="42036" name="Rectangle 45"/>
            <p:cNvSpPr>
              <a:spLocks noChangeArrowheads="1"/>
            </p:cNvSpPr>
            <p:nvPr/>
          </p:nvSpPr>
          <p:spPr bwMode="auto">
            <a:xfrm>
              <a:off x="3084513" y="6481762"/>
              <a:ext cx="862012" cy="165100"/>
            </a:xfrm>
            <a:prstGeom prst="rect">
              <a:avLst/>
            </a:prstGeom>
            <a:solidFill>
              <a:srgbClr val="FFFFFF"/>
            </a:solidFill>
            <a:ln w="0">
              <a:solidFill>
                <a:srgbClr val="FFFFFF"/>
              </a:solidFill>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Corbel" panose="020B0503020204020204" pitchFamily="34" charset="0"/>
              </a:endParaRPr>
            </a:p>
          </p:txBody>
        </p:sp>
        <p:sp>
          <p:nvSpPr>
            <p:cNvPr id="42037" name="Rectangle 46"/>
            <p:cNvSpPr>
              <a:spLocks noChangeArrowheads="1"/>
            </p:cNvSpPr>
            <p:nvPr/>
          </p:nvSpPr>
          <p:spPr bwMode="auto">
            <a:xfrm>
              <a:off x="3084513" y="6481762"/>
              <a:ext cx="862012" cy="165100"/>
            </a:xfrm>
            <a:prstGeom prst="rect">
              <a:avLst/>
            </a:prstGeom>
            <a:noFill/>
            <a:ln w="15875">
              <a:solidFill>
                <a:srgbClr val="FFFFFF"/>
              </a:solidFill>
              <a:miter lim="800000"/>
              <a:headEnd/>
              <a:tailEnd/>
            </a:ln>
            <a:extLst>
              <a:ext uri="{909E8E84-426E-40DD-AFC4-6F175D3DCCD1}">
                <a14:hiddenFill xmlns:a14="http://schemas.microsoft.com/office/drawing/2010/main" xmlns="">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Corbel" panose="020B0503020204020204" pitchFamily="34" charset="0"/>
              </a:endParaRPr>
            </a:p>
          </p:txBody>
        </p:sp>
        <p:sp>
          <p:nvSpPr>
            <p:cNvPr id="42038" name="Rectangle 47"/>
            <p:cNvSpPr>
              <a:spLocks noChangeArrowheads="1"/>
            </p:cNvSpPr>
            <p:nvPr/>
          </p:nvSpPr>
          <p:spPr bwMode="auto">
            <a:xfrm>
              <a:off x="3311525" y="1674812"/>
              <a:ext cx="546625" cy="18466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200" b="1">
                  <a:solidFill>
                    <a:srgbClr val="000000"/>
                  </a:solidFill>
                  <a:latin typeface="Nimbus Roman No9 L"/>
                </a:rPr>
                <a:t>Block 0</a:t>
              </a:r>
              <a:endParaRPr lang="en-CA" altLang="en-US" sz="1200" b="1">
                <a:latin typeface="Corbel" panose="020B0503020204020204" pitchFamily="34" charset="0"/>
              </a:endParaRPr>
            </a:p>
          </p:txBody>
        </p:sp>
        <p:sp>
          <p:nvSpPr>
            <p:cNvPr id="42039" name="Rectangle 48"/>
            <p:cNvSpPr>
              <a:spLocks noChangeArrowheads="1"/>
            </p:cNvSpPr>
            <p:nvPr/>
          </p:nvSpPr>
          <p:spPr bwMode="auto">
            <a:xfrm>
              <a:off x="3311525" y="2022475"/>
              <a:ext cx="546625" cy="18466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200" b="1">
                  <a:solidFill>
                    <a:srgbClr val="000000"/>
                  </a:solidFill>
                  <a:latin typeface="Nimbus Roman No9 L"/>
                </a:rPr>
                <a:t>Block 1</a:t>
              </a:r>
              <a:endParaRPr lang="en-CA" altLang="en-US" sz="1200" b="1">
                <a:latin typeface="Corbel" panose="020B0503020204020204" pitchFamily="34" charset="0"/>
              </a:endParaRPr>
            </a:p>
          </p:txBody>
        </p:sp>
        <p:sp>
          <p:nvSpPr>
            <p:cNvPr id="42040" name="Rectangle 49"/>
            <p:cNvSpPr>
              <a:spLocks noChangeArrowheads="1"/>
            </p:cNvSpPr>
            <p:nvPr/>
          </p:nvSpPr>
          <p:spPr bwMode="auto">
            <a:xfrm>
              <a:off x="3235325" y="3049587"/>
              <a:ext cx="631583" cy="18466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200" b="1">
                  <a:solidFill>
                    <a:srgbClr val="000000"/>
                  </a:solidFill>
                  <a:latin typeface="Nimbus Roman No9 L"/>
                </a:rPr>
                <a:t>Block 63</a:t>
              </a:r>
              <a:endParaRPr lang="en-CA" altLang="en-US" sz="1200" b="1">
                <a:latin typeface="Corbel" panose="020B0503020204020204" pitchFamily="34" charset="0"/>
              </a:endParaRPr>
            </a:p>
          </p:txBody>
        </p:sp>
        <p:sp>
          <p:nvSpPr>
            <p:cNvPr id="42041" name="Rectangle 50"/>
            <p:cNvSpPr>
              <a:spLocks noChangeArrowheads="1"/>
            </p:cNvSpPr>
            <p:nvPr/>
          </p:nvSpPr>
          <p:spPr bwMode="auto">
            <a:xfrm>
              <a:off x="3235325" y="3397250"/>
              <a:ext cx="631583" cy="18466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200" b="1">
                  <a:solidFill>
                    <a:srgbClr val="000000"/>
                  </a:solidFill>
                  <a:latin typeface="Nimbus Roman No9 L"/>
                </a:rPr>
                <a:t>Block 64</a:t>
              </a:r>
              <a:endParaRPr lang="en-CA" altLang="en-US" sz="1200" b="1">
                <a:latin typeface="Corbel" panose="020B0503020204020204" pitchFamily="34" charset="0"/>
              </a:endParaRPr>
            </a:p>
          </p:txBody>
        </p:sp>
        <p:sp>
          <p:nvSpPr>
            <p:cNvPr id="42042" name="Rectangle 51"/>
            <p:cNvSpPr>
              <a:spLocks noChangeArrowheads="1"/>
            </p:cNvSpPr>
            <p:nvPr/>
          </p:nvSpPr>
          <p:spPr bwMode="auto">
            <a:xfrm>
              <a:off x="3235325" y="3730625"/>
              <a:ext cx="631583" cy="18466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200" b="1">
                  <a:solidFill>
                    <a:srgbClr val="000000"/>
                  </a:solidFill>
                  <a:latin typeface="Nimbus Roman No9 L"/>
                </a:rPr>
                <a:t>Block 65</a:t>
              </a:r>
              <a:endParaRPr lang="en-CA" altLang="en-US" sz="1200" b="1">
                <a:latin typeface="Corbel" panose="020B0503020204020204" pitchFamily="34" charset="0"/>
              </a:endParaRPr>
            </a:p>
          </p:txBody>
        </p:sp>
        <p:sp>
          <p:nvSpPr>
            <p:cNvPr id="42043" name="Rectangle 52"/>
            <p:cNvSpPr>
              <a:spLocks noChangeArrowheads="1"/>
            </p:cNvSpPr>
            <p:nvPr/>
          </p:nvSpPr>
          <p:spPr bwMode="auto">
            <a:xfrm>
              <a:off x="3235325" y="4800600"/>
              <a:ext cx="716543" cy="18466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200" b="1">
                  <a:solidFill>
                    <a:srgbClr val="000000"/>
                  </a:solidFill>
                  <a:latin typeface="Nimbus Roman No9 L"/>
                </a:rPr>
                <a:t>Block 127</a:t>
              </a:r>
              <a:endParaRPr lang="en-CA" altLang="en-US" sz="1200" b="1">
                <a:latin typeface="Corbel" panose="020B0503020204020204" pitchFamily="34" charset="0"/>
              </a:endParaRPr>
            </a:p>
          </p:txBody>
        </p:sp>
        <p:sp>
          <p:nvSpPr>
            <p:cNvPr id="42044" name="Rectangle 53"/>
            <p:cNvSpPr>
              <a:spLocks noChangeArrowheads="1"/>
            </p:cNvSpPr>
            <p:nvPr/>
          </p:nvSpPr>
          <p:spPr bwMode="auto">
            <a:xfrm>
              <a:off x="3235325" y="5105400"/>
              <a:ext cx="716543" cy="18466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200" b="1">
                  <a:solidFill>
                    <a:srgbClr val="000000"/>
                  </a:solidFill>
                  <a:latin typeface="Nimbus Roman No9 L"/>
                </a:rPr>
                <a:t>Block 128</a:t>
              </a:r>
              <a:endParaRPr lang="en-CA" altLang="en-US" sz="1200" b="1">
                <a:latin typeface="Corbel" panose="020B0503020204020204" pitchFamily="34" charset="0"/>
              </a:endParaRPr>
            </a:p>
          </p:txBody>
        </p:sp>
        <p:sp>
          <p:nvSpPr>
            <p:cNvPr id="42045" name="Rectangle 54"/>
            <p:cNvSpPr>
              <a:spLocks noChangeArrowheads="1"/>
            </p:cNvSpPr>
            <p:nvPr/>
          </p:nvSpPr>
          <p:spPr bwMode="auto">
            <a:xfrm>
              <a:off x="3235325" y="5453062"/>
              <a:ext cx="716543" cy="18466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200" b="1">
                  <a:solidFill>
                    <a:srgbClr val="000000"/>
                  </a:solidFill>
                  <a:latin typeface="Nimbus Roman No9 L"/>
                </a:rPr>
                <a:t>Block</a:t>
              </a:r>
              <a:r>
                <a:rPr lang="en-CA" altLang="en-US" sz="1200">
                  <a:solidFill>
                    <a:srgbClr val="000000"/>
                  </a:solidFill>
                  <a:latin typeface="Nimbus Roman No9 L"/>
                </a:rPr>
                <a:t> </a:t>
              </a:r>
              <a:r>
                <a:rPr lang="en-CA" altLang="en-US" sz="1200" b="1">
                  <a:solidFill>
                    <a:srgbClr val="000000"/>
                  </a:solidFill>
                  <a:latin typeface="Nimbus Roman No9 L"/>
                </a:rPr>
                <a:t>129</a:t>
              </a:r>
              <a:endParaRPr lang="en-CA" altLang="en-US" sz="1200" b="1">
                <a:latin typeface="Corbel" panose="020B0503020204020204" pitchFamily="34" charset="0"/>
              </a:endParaRPr>
            </a:p>
          </p:txBody>
        </p:sp>
        <p:sp>
          <p:nvSpPr>
            <p:cNvPr id="42046" name="Rectangle 55"/>
            <p:cNvSpPr>
              <a:spLocks noChangeArrowheads="1"/>
            </p:cNvSpPr>
            <p:nvPr/>
          </p:nvSpPr>
          <p:spPr bwMode="auto">
            <a:xfrm>
              <a:off x="3205163" y="6480175"/>
              <a:ext cx="737381" cy="1692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100" b="1">
                  <a:solidFill>
                    <a:srgbClr val="000000"/>
                  </a:solidFill>
                  <a:latin typeface="Nimbus Roman No9 L"/>
                </a:rPr>
                <a:t>Block 4095</a:t>
              </a:r>
              <a:endParaRPr lang="en-CA" altLang="en-US" sz="2400" b="1">
                <a:latin typeface="Corbel" panose="020B0503020204020204" pitchFamily="34" charset="0"/>
              </a:endParaRPr>
            </a:p>
          </p:txBody>
        </p:sp>
        <p:sp>
          <p:nvSpPr>
            <p:cNvPr id="42047" name="Freeform 65"/>
            <p:cNvSpPr>
              <a:spLocks/>
            </p:cNvSpPr>
            <p:nvPr/>
          </p:nvSpPr>
          <p:spPr bwMode="auto">
            <a:xfrm>
              <a:off x="2352675" y="3000375"/>
              <a:ext cx="544513" cy="271462"/>
            </a:xfrm>
            <a:custGeom>
              <a:avLst/>
              <a:gdLst>
                <a:gd name="T0" fmla="*/ 2147483647 w 36"/>
                <a:gd name="T1" fmla="*/ 2147483647 h 18"/>
                <a:gd name="T2" fmla="*/ 2147483647 w 36"/>
                <a:gd name="T3" fmla="*/ 2147483647 h 18"/>
                <a:gd name="T4" fmla="*/ 2147483647 w 36"/>
                <a:gd name="T5" fmla="*/ 2147483647 h 18"/>
                <a:gd name="T6" fmla="*/ 2147483647 w 36"/>
                <a:gd name="T7" fmla="*/ 909774581 h 18"/>
                <a:gd name="T8" fmla="*/ 2147483647 w 36"/>
                <a:gd name="T9" fmla="*/ 909774581 h 18"/>
                <a:gd name="T10" fmla="*/ 2147483647 w 36"/>
                <a:gd name="T11" fmla="*/ 0 h 18"/>
                <a:gd name="T12" fmla="*/ 0 w 36"/>
                <a:gd name="T13" fmla="*/ 2046989448 h 18"/>
                <a:gd name="T14" fmla="*/ 2147483647 w 36"/>
                <a:gd name="T15" fmla="*/ 2147483647 h 18"/>
                <a:gd name="T16" fmla="*/ 0 60000 65536"/>
                <a:gd name="T17" fmla="*/ 0 60000 65536"/>
                <a:gd name="T18" fmla="*/ 0 60000 65536"/>
                <a:gd name="T19" fmla="*/ 0 60000 65536"/>
                <a:gd name="T20" fmla="*/ 0 60000 65536"/>
                <a:gd name="T21" fmla="*/ 0 60000 65536"/>
                <a:gd name="T22" fmla="*/ 0 60000 65536"/>
                <a:gd name="T23" fmla="*/ 0 60000 65536"/>
                <a:gd name="T24" fmla="*/ 0 w 36"/>
                <a:gd name="T25" fmla="*/ 0 h 18"/>
                <a:gd name="T26" fmla="*/ 36 w 36"/>
                <a:gd name="T27" fmla="*/ 18 h 1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6" h="18">
                  <a:moveTo>
                    <a:pt x="14" y="18"/>
                  </a:moveTo>
                  <a:lnTo>
                    <a:pt x="14" y="13"/>
                  </a:lnTo>
                  <a:lnTo>
                    <a:pt x="36" y="13"/>
                  </a:lnTo>
                  <a:lnTo>
                    <a:pt x="36" y="4"/>
                  </a:lnTo>
                  <a:lnTo>
                    <a:pt x="14" y="4"/>
                  </a:lnTo>
                  <a:lnTo>
                    <a:pt x="14" y="0"/>
                  </a:lnTo>
                  <a:lnTo>
                    <a:pt x="0" y="9"/>
                  </a:lnTo>
                  <a:lnTo>
                    <a:pt x="14" y="18"/>
                  </a:lnTo>
                </a:path>
              </a:pathLst>
            </a:custGeom>
            <a:noFill/>
            <a:ln w="15875">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42048" name="Line 66"/>
            <p:cNvSpPr>
              <a:spLocks noChangeShapeType="1"/>
            </p:cNvSpPr>
            <p:nvPr/>
          </p:nvSpPr>
          <p:spPr bwMode="auto">
            <a:xfrm flipV="1">
              <a:off x="3009900" y="2279650"/>
              <a:ext cx="1588" cy="303212"/>
            </a:xfrm>
            <a:prstGeom prst="line">
              <a:avLst/>
            </a:prstGeom>
            <a:noFill/>
            <a:ln w="158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2049" name="Line 67"/>
            <p:cNvSpPr>
              <a:spLocks noChangeShapeType="1"/>
            </p:cNvSpPr>
            <p:nvPr/>
          </p:nvSpPr>
          <p:spPr bwMode="auto">
            <a:xfrm flipV="1">
              <a:off x="3009900" y="2673350"/>
              <a:ext cx="1588" cy="287337"/>
            </a:xfrm>
            <a:prstGeom prst="line">
              <a:avLst/>
            </a:prstGeom>
            <a:noFill/>
            <a:ln w="158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2050" name="Line 68"/>
            <p:cNvSpPr>
              <a:spLocks noChangeShapeType="1"/>
            </p:cNvSpPr>
            <p:nvPr/>
          </p:nvSpPr>
          <p:spPr bwMode="auto">
            <a:xfrm flipV="1">
              <a:off x="4037013" y="2279650"/>
              <a:ext cx="1587" cy="303212"/>
            </a:xfrm>
            <a:prstGeom prst="line">
              <a:avLst/>
            </a:prstGeom>
            <a:noFill/>
            <a:ln w="158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2051" name="Line 69"/>
            <p:cNvSpPr>
              <a:spLocks noChangeShapeType="1"/>
            </p:cNvSpPr>
            <p:nvPr/>
          </p:nvSpPr>
          <p:spPr bwMode="auto">
            <a:xfrm flipV="1">
              <a:off x="4037013" y="2673350"/>
              <a:ext cx="1587" cy="287337"/>
            </a:xfrm>
            <a:prstGeom prst="line">
              <a:avLst/>
            </a:prstGeom>
            <a:noFill/>
            <a:ln w="158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2052" name="Line 70"/>
            <p:cNvSpPr>
              <a:spLocks noChangeShapeType="1"/>
            </p:cNvSpPr>
            <p:nvPr/>
          </p:nvSpPr>
          <p:spPr bwMode="auto">
            <a:xfrm flipH="1">
              <a:off x="2949575" y="2552700"/>
              <a:ext cx="104775" cy="60325"/>
            </a:xfrm>
            <a:prstGeom prst="line">
              <a:avLst/>
            </a:prstGeom>
            <a:noFill/>
            <a:ln w="158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2053" name="Line 71"/>
            <p:cNvSpPr>
              <a:spLocks noChangeShapeType="1"/>
            </p:cNvSpPr>
            <p:nvPr/>
          </p:nvSpPr>
          <p:spPr bwMode="auto">
            <a:xfrm flipH="1">
              <a:off x="2949575" y="2643187"/>
              <a:ext cx="104775" cy="44450"/>
            </a:xfrm>
            <a:prstGeom prst="line">
              <a:avLst/>
            </a:prstGeom>
            <a:noFill/>
            <a:ln w="158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2054" name="Line 72"/>
            <p:cNvSpPr>
              <a:spLocks noChangeShapeType="1"/>
            </p:cNvSpPr>
            <p:nvPr/>
          </p:nvSpPr>
          <p:spPr bwMode="auto">
            <a:xfrm flipH="1">
              <a:off x="3976688" y="2552700"/>
              <a:ext cx="104775" cy="60325"/>
            </a:xfrm>
            <a:prstGeom prst="line">
              <a:avLst/>
            </a:prstGeom>
            <a:noFill/>
            <a:ln w="158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2055" name="Line 73"/>
            <p:cNvSpPr>
              <a:spLocks noChangeShapeType="1"/>
            </p:cNvSpPr>
            <p:nvPr/>
          </p:nvSpPr>
          <p:spPr bwMode="auto">
            <a:xfrm flipH="1">
              <a:off x="3976688" y="2643187"/>
              <a:ext cx="104775" cy="44450"/>
            </a:xfrm>
            <a:prstGeom prst="line">
              <a:avLst/>
            </a:prstGeom>
            <a:noFill/>
            <a:ln w="158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2056" name="Line 74"/>
            <p:cNvSpPr>
              <a:spLocks noChangeShapeType="1"/>
            </p:cNvSpPr>
            <p:nvPr/>
          </p:nvSpPr>
          <p:spPr bwMode="auto">
            <a:xfrm flipV="1">
              <a:off x="3009900" y="5710237"/>
              <a:ext cx="1588" cy="303213"/>
            </a:xfrm>
            <a:prstGeom prst="line">
              <a:avLst/>
            </a:prstGeom>
            <a:noFill/>
            <a:ln w="158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2057" name="Line 75"/>
            <p:cNvSpPr>
              <a:spLocks noChangeShapeType="1"/>
            </p:cNvSpPr>
            <p:nvPr/>
          </p:nvSpPr>
          <p:spPr bwMode="auto">
            <a:xfrm flipV="1">
              <a:off x="3009900" y="6088062"/>
              <a:ext cx="1588" cy="301625"/>
            </a:xfrm>
            <a:prstGeom prst="line">
              <a:avLst/>
            </a:prstGeom>
            <a:noFill/>
            <a:ln w="158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2058" name="Line 76"/>
            <p:cNvSpPr>
              <a:spLocks noChangeShapeType="1"/>
            </p:cNvSpPr>
            <p:nvPr/>
          </p:nvSpPr>
          <p:spPr bwMode="auto">
            <a:xfrm flipV="1">
              <a:off x="4037013" y="5710237"/>
              <a:ext cx="1587" cy="303213"/>
            </a:xfrm>
            <a:prstGeom prst="line">
              <a:avLst/>
            </a:prstGeom>
            <a:noFill/>
            <a:ln w="158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2059" name="Line 77"/>
            <p:cNvSpPr>
              <a:spLocks noChangeShapeType="1"/>
            </p:cNvSpPr>
            <p:nvPr/>
          </p:nvSpPr>
          <p:spPr bwMode="auto">
            <a:xfrm flipV="1">
              <a:off x="4037013" y="6088062"/>
              <a:ext cx="1587" cy="301625"/>
            </a:xfrm>
            <a:prstGeom prst="line">
              <a:avLst/>
            </a:prstGeom>
            <a:noFill/>
            <a:ln w="158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2060" name="Line 78"/>
            <p:cNvSpPr>
              <a:spLocks noChangeShapeType="1"/>
            </p:cNvSpPr>
            <p:nvPr/>
          </p:nvSpPr>
          <p:spPr bwMode="auto">
            <a:xfrm flipH="1">
              <a:off x="2949575" y="5981700"/>
              <a:ext cx="104775" cy="46037"/>
            </a:xfrm>
            <a:prstGeom prst="line">
              <a:avLst/>
            </a:prstGeom>
            <a:noFill/>
            <a:ln w="158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2061" name="Line 79"/>
            <p:cNvSpPr>
              <a:spLocks noChangeShapeType="1"/>
            </p:cNvSpPr>
            <p:nvPr/>
          </p:nvSpPr>
          <p:spPr bwMode="auto">
            <a:xfrm flipH="1">
              <a:off x="2949575" y="6057900"/>
              <a:ext cx="104775" cy="60325"/>
            </a:xfrm>
            <a:prstGeom prst="line">
              <a:avLst/>
            </a:prstGeom>
            <a:noFill/>
            <a:ln w="158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2062" name="Line 80"/>
            <p:cNvSpPr>
              <a:spLocks noChangeShapeType="1"/>
            </p:cNvSpPr>
            <p:nvPr/>
          </p:nvSpPr>
          <p:spPr bwMode="auto">
            <a:xfrm flipH="1">
              <a:off x="3976688" y="5981700"/>
              <a:ext cx="104775" cy="46037"/>
            </a:xfrm>
            <a:prstGeom prst="line">
              <a:avLst/>
            </a:prstGeom>
            <a:noFill/>
            <a:ln w="158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2063" name="Line 81"/>
            <p:cNvSpPr>
              <a:spLocks noChangeShapeType="1"/>
            </p:cNvSpPr>
            <p:nvPr/>
          </p:nvSpPr>
          <p:spPr bwMode="auto">
            <a:xfrm flipH="1">
              <a:off x="3976688" y="6057900"/>
              <a:ext cx="104775" cy="60325"/>
            </a:xfrm>
            <a:prstGeom prst="line">
              <a:avLst/>
            </a:prstGeom>
            <a:noFill/>
            <a:ln w="158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2064" name="Line 82"/>
            <p:cNvSpPr>
              <a:spLocks noChangeShapeType="1"/>
            </p:cNvSpPr>
            <p:nvPr/>
          </p:nvSpPr>
          <p:spPr bwMode="auto">
            <a:xfrm flipV="1">
              <a:off x="3009900" y="4002087"/>
              <a:ext cx="1588" cy="287338"/>
            </a:xfrm>
            <a:prstGeom prst="line">
              <a:avLst/>
            </a:prstGeom>
            <a:noFill/>
            <a:ln w="158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2065" name="Line 83"/>
            <p:cNvSpPr>
              <a:spLocks noChangeShapeType="1"/>
            </p:cNvSpPr>
            <p:nvPr/>
          </p:nvSpPr>
          <p:spPr bwMode="auto">
            <a:xfrm flipV="1">
              <a:off x="3009900" y="4379912"/>
              <a:ext cx="1588" cy="303213"/>
            </a:xfrm>
            <a:prstGeom prst="line">
              <a:avLst/>
            </a:prstGeom>
            <a:noFill/>
            <a:ln w="158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2066" name="Line 84"/>
            <p:cNvSpPr>
              <a:spLocks noChangeShapeType="1"/>
            </p:cNvSpPr>
            <p:nvPr/>
          </p:nvSpPr>
          <p:spPr bwMode="auto">
            <a:xfrm flipV="1">
              <a:off x="4037013" y="4002087"/>
              <a:ext cx="1587" cy="287338"/>
            </a:xfrm>
            <a:prstGeom prst="line">
              <a:avLst/>
            </a:prstGeom>
            <a:noFill/>
            <a:ln w="158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2067" name="Line 85"/>
            <p:cNvSpPr>
              <a:spLocks noChangeShapeType="1"/>
            </p:cNvSpPr>
            <p:nvPr/>
          </p:nvSpPr>
          <p:spPr bwMode="auto">
            <a:xfrm flipV="1">
              <a:off x="4037013" y="4379912"/>
              <a:ext cx="1587" cy="303213"/>
            </a:xfrm>
            <a:prstGeom prst="line">
              <a:avLst/>
            </a:prstGeom>
            <a:noFill/>
            <a:ln w="158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2068" name="Line 86"/>
            <p:cNvSpPr>
              <a:spLocks noChangeShapeType="1"/>
            </p:cNvSpPr>
            <p:nvPr/>
          </p:nvSpPr>
          <p:spPr bwMode="auto">
            <a:xfrm flipH="1">
              <a:off x="2949575" y="4275137"/>
              <a:ext cx="104775" cy="44450"/>
            </a:xfrm>
            <a:prstGeom prst="line">
              <a:avLst/>
            </a:prstGeom>
            <a:noFill/>
            <a:ln w="158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2069" name="Line 87"/>
            <p:cNvSpPr>
              <a:spLocks noChangeShapeType="1"/>
            </p:cNvSpPr>
            <p:nvPr/>
          </p:nvSpPr>
          <p:spPr bwMode="auto">
            <a:xfrm flipH="1">
              <a:off x="2949575" y="4349750"/>
              <a:ext cx="104775" cy="46037"/>
            </a:xfrm>
            <a:prstGeom prst="line">
              <a:avLst/>
            </a:prstGeom>
            <a:noFill/>
            <a:ln w="158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2070" name="Line 88"/>
            <p:cNvSpPr>
              <a:spLocks noChangeShapeType="1"/>
            </p:cNvSpPr>
            <p:nvPr/>
          </p:nvSpPr>
          <p:spPr bwMode="auto">
            <a:xfrm flipH="1">
              <a:off x="3976688" y="4275137"/>
              <a:ext cx="104775" cy="44450"/>
            </a:xfrm>
            <a:prstGeom prst="line">
              <a:avLst/>
            </a:prstGeom>
            <a:noFill/>
            <a:ln w="158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2071" name="Line 89"/>
            <p:cNvSpPr>
              <a:spLocks noChangeShapeType="1"/>
            </p:cNvSpPr>
            <p:nvPr/>
          </p:nvSpPr>
          <p:spPr bwMode="auto">
            <a:xfrm flipH="1">
              <a:off x="3976688" y="4349750"/>
              <a:ext cx="104775" cy="46037"/>
            </a:xfrm>
            <a:prstGeom prst="line">
              <a:avLst/>
            </a:prstGeom>
            <a:noFill/>
            <a:ln w="158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grpSp>
          <p:nvGrpSpPr>
            <p:cNvPr id="42072" name="Group 120"/>
            <p:cNvGrpSpPr>
              <a:grpSpLocks/>
            </p:cNvGrpSpPr>
            <p:nvPr/>
          </p:nvGrpSpPr>
          <p:grpSpPr bwMode="auto">
            <a:xfrm>
              <a:off x="860425" y="4910137"/>
              <a:ext cx="1631950" cy="785813"/>
              <a:chOff x="634" y="2853"/>
              <a:chExt cx="1028" cy="495"/>
            </a:xfrm>
          </p:grpSpPr>
          <p:sp>
            <p:nvSpPr>
              <p:cNvPr id="251" name="Rectangle 98"/>
              <p:cNvSpPr>
                <a:spLocks noChangeArrowheads="1"/>
              </p:cNvSpPr>
              <p:nvPr/>
            </p:nvSpPr>
            <p:spPr bwMode="auto">
              <a:xfrm>
                <a:off x="634" y="2996"/>
                <a:ext cx="1028" cy="162"/>
              </a:xfrm>
              <a:prstGeom prst="rect">
                <a:avLst/>
              </a:prstGeom>
              <a:noFill/>
              <a:ln w="28575">
                <a:solidFill>
                  <a:schemeClr val="accent1">
                    <a:lumMod val="75000"/>
                  </a:schemeClr>
                </a:solidFill>
                <a:miter lim="800000"/>
                <a:headEnd/>
                <a:tailEnd/>
              </a:ln>
            </p:spPr>
            <p:txBody>
              <a:bodyPr/>
              <a:lstStyle/>
              <a:p>
                <a:pPr fontAlgn="auto">
                  <a:spcBef>
                    <a:spcPts val="0"/>
                  </a:spcBef>
                  <a:spcAft>
                    <a:spcPts val="0"/>
                  </a:spcAft>
                  <a:defRPr/>
                </a:pPr>
                <a:endParaRPr lang="en-US">
                  <a:latin typeface="+mn-lt"/>
                </a:endParaRPr>
              </a:p>
            </p:txBody>
          </p:sp>
          <p:sp>
            <p:nvSpPr>
              <p:cNvPr id="252" name="Line 99"/>
              <p:cNvSpPr>
                <a:spLocks noChangeShapeType="1"/>
              </p:cNvSpPr>
              <p:nvPr/>
            </p:nvSpPr>
            <p:spPr bwMode="auto">
              <a:xfrm flipV="1">
                <a:off x="957" y="2996"/>
                <a:ext cx="1" cy="162"/>
              </a:xfrm>
              <a:prstGeom prst="line">
                <a:avLst/>
              </a:prstGeom>
              <a:noFill/>
              <a:ln w="28575">
                <a:solidFill>
                  <a:schemeClr val="accent1">
                    <a:lumMod val="75000"/>
                  </a:schemeClr>
                </a:solidFill>
                <a:round/>
                <a:headEnd/>
                <a:tailEnd/>
              </a:ln>
            </p:spPr>
            <p:txBody>
              <a:bodyPr/>
              <a:lstStyle/>
              <a:p>
                <a:pPr fontAlgn="auto">
                  <a:spcBef>
                    <a:spcPts val="0"/>
                  </a:spcBef>
                  <a:spcAft>
                    <a:spcPts val="0"/>
                  </a:spcAft>
                  <a:defRPr/>
                </a:pPr>
                <a:endParaRPr lang="en-US">
                  <a:latin typeface="+mn-lt"/>
                </a:endParaRPr>
              </a:p>
            </p:txBody>
          </p:sp>
          <p:sp>
            <p:nvSpPr>
              <p:cNvPr id="253" name="Line 100"/>
              <p:cNvSpPr>
                <a:spLocks noChangeShapeType="1"/>
              </p:cNvSpPr>
              <p:nvPr/>
            </p:nvSpPr>
            <p:spPr bwMode="auto">
              <a:xfrm flipV="1">
                <a:off x="1386" y="2996"/>
                <a:ext cx="1" cy="162"/>
              </a:xfrm>
              <a:prstGeom prst="line">
                <a:avLst/>
              </a:prstGeom>
              <a:noFill/>
              <a:ln w="28575">
                <a:solidFill>
                  <a:schemeClr val="accent1">
                    <a:lumMod val="75000"/>
                  </a:schemeClr>
                </a:solidFill>
                <a:round/>
                <a:headEnd/>
                <a:tailEnd/>
              </a:ln>
            </p:spPr>
            <p:txBody>
              <a:bodyPr/>
              <a:lstStyle/>
              <a:p>
                <a:pPr fontAlgn="auto">
                  <a:spcBef>
                    <a:spcPts val="0"/>
                  </a:spcBef>
                  <a:spcAft>
                    <a:spcPts val="0"/>
                  </a:spcAft>
                  <a:defRPr/>
                </a:pPr>
                <a:endParaRPr lang="en-US">
                  <a:latin typeface="+mn-lt"/>
                </a:endParaRPr>
              </a:p>
            </p:txBody>
          </p:sp>
          <p:sp>
            <p:nvSpPr>
              <p:cNvPr id="42104" name="Rectangle 101"/>
              <p:cNvSpPr>
                <a:spLocks noChangeArrowheads="1"/>
              </p:cNvSpPr>
              <p:nvPr/>
            </p:nvSpPr>
            <p:spPr bwMode="auto">
              <a:xfrm>
                <a:off x="1148" y="3015"/>
                <a:ext cx="44" cy="10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100">
                    <a:solidFill>
                      <a:srgbClr val="000000"/>
                    </a:solidFill>
                    <a:latin typeface="Nimbus Roman No9 L"/>
                  </a:rPr>
                  <a:t>7</a:t>
                </a:r>
                <a:endParaRPr lang="en-CA" altLang="en-US" sz="2400">
                  <a:latin typeface="Corbel" panose="020B0503020204020204" pitchFamily="34" charset="0"/>
                </a:endParaRPr>
              </a:p>
            </p:txBody>
          </p:sp>
          <p:sp>
            <p:nvSpPr>
              <p:cNvPr id="42105" name="Rectangle 102"/>
              <p:cNvSpPr>
                <a:spLocks noChangeArrowheads="1"/>
              </p:cNvSpPr>
              <p:nvPr/>
            </p:nvSpPr>
            <p:spPr bwMode="auto">
              <a:xfrm>
                <a:off x="1500" y="3015"/>
                <a:ext cx="44" cy="10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100">
                    <a:solidFill>
                      <a:srgbClr val="000000"/>
                    </a:solidFill>
                    <a:latin typeface="Nimbus Roman No9 L"/>
                  </a:rPr>
                  <a:t>4</a:t>
                </a:r>
                <a:endParaRPr lang="en-CA" altLang="en-US" sz="2400">
                  <a:latin typeface="Corbel" panose="020B0503020204020204" pitchFamily="34" charset="0"/>
                </a:endParaRPr>
              </a:p>
            </p:txBody>
          </p:sp>
          <p:sp>
            <p:nvSpPr>
              <p:cNvPr id="42106" name="Rectangle 103"/>
              <p:cNvSpPr>
                <a:spLocks noChangeArrowheads="1"/>
              </p:cNvSpPr>
              <p:nvPr/>
            </p:nvSpPr>
            <p:spPr bwMode="auto">
              <a:xfrm>
                <a:off x="787" y="3242"/>
                <a:ext cx="784" cy="10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100">
                    <a:solidFill>
                      <a:srgbClr val="000000"/>
                    </a:solidFill>
                    <a:latin typeface="Nimbus Roman No9 L"/>
                  </a:rPr>
                  <a:t>Main memory address</a:t>
                </a:r>
                <a:endParaRPr lang="en-CA" altLang="en-US" sz="2400">
                  <a:latin typeface="Corbel" panose="020B0503020204020204" pitchFamily="34" charset="0"/>
                </a:endParaRPr>
              </a:p>
            </p:txBody>
          </p:sp>
          <p:sp>
            <p:nvSpPr>
              <p:cNvPr id="42107" name="Rectangle 104"/>
              <p:cNvSpPr>
                <a:spLocks noChangeArrowheads="1"/>
              </p:cNvSpPr>
              <p:nvPr/>
            </p:nvSpPr>
            <p:spPr bwMode="auto">
              <a:xfrm>
                <a:off x="729" y="2853"/>
                <a:ext cx="54" cy="10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100">
                    <a:solidFill>
                      <a:srgbClr val="000000"/>
                    </a:solidFill>
                    <a:latin typeface="Nimbus Roman No9 L"/>
                  </a:rPr>
                  <a:t>T</a:t>
                </a:r>
                <a:endParaRPr lang="en-CA" altLang="en-US" sz="2400">
                  <a:latin typeface="Corbel" panose="020B0503020204020204" pitchFamily="34" charset="0"/>
                </a:endParaRPr>
              </a:p>
            </p:txBody>
          </p:sp>
          <p:sp>
            <p:nvSpPr>
              <p:cNvPr id="42108" name="Rectangle 105"/>
              <p:cNvSpPr>
                <a:spLocks noChangeArrowheads="1"/>
              </p:cNvSpPr>
              <p:nvPr/>
            </p:nvSpPr>
            <p:spPr bwMode="auto">
              <a:xfrm>
                <a:off x="776" y="2853"/>
                <a:ext cx="83" cy="10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100">
                    <a:solidFill>
                      <a:srgbClr val="000000"/>
                    </a:solidFill>
                    <a:latin typeface="Nimbus Roman No9 L"/>
                  </a:rPr>
                  <a:t>ag</a:t>
                </a:r>
                <a:endParaRPr lang="en-CA" altLang="en-US" sz="2400">
                  <a:latin typeface="Corbel" panose="020B0503020204020204" pitchFamily="34" charset="0"/>
                </a:endParaRPr>
              </a:p>
            </p:txBody>
          </p:sp>
          <p:sp>
            <p:nvSpPr>
              <p:cNvPr id="42109" name="Rectangle 106"/>
              <p:cNvSpPr>
                <a:spLocks noChangeArrowheads="1"/>
              </p:cNvSpPr>
              <p:nvPr/>
            </p:nvSpPr>
            <p:spPr bwMode="auto">
              <a:xfrm>
                <a:off x="1071" y="2853"/>
                <a:ext cx="210" cy="10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100">
                    <a:solidFill>
                      <a:srgbClr val="000000"/>
                    </a:solidFill>
                    <a:latin typeface="Nimbus Roman No9 L"/>
                  </a:rPr>
                  <a:t>Block</a:t>
                </a:r>
                <a:endParaRPr lang="en-CA" altLang="en-US" sz="2400">
                  <a:latin typeface="Corbel" panose="020B0503020204020204" pitchFamily="34" charset="0"/>
                </a:endParaRPr>
              </a:p>
            </p:txBody>
          </p:sp>
          <p:sp>
            <p:nvSpPr>
              <p:cNvPr id="42110" name="Rectangle 107"/>
              <p:cNvSpPr>
                <a:spLocks noChangeArrowheads="1"/>
              </p:cNvSpPr>
              <p:nvPr/>
            </p:nvSpPr>
            <p:spPr bwMode="auto">
              <a:xfrm>
                <a:off x="1433" y="2853"/>
                <a:ext cx="83" cy="10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100">
                    <a:solidFill>
                      <a:srgbClr val="000000"/>
                    </a:solidFill>
                    <a:latin typeface="Nimbus Roman No9 L"/>
                  </a:rPr>
                  <a:t>W</a:t>
                </a:r>
                <a:endParaRPr lang="en-CA" altLang="en-US" sz="2400">
                  <a:latin typeface="Corbel" panose="020B0503020204020204" pitchFamily="34" charset="0"/>
                </a:endParaRPr>
              </a:p>
            </p:txBody>
          </p:sp>
          <p:sp>
            <p:nvSpPr>
              <p:cNvPr id="42111" name="Rectangle 108"/>
              <p:cNvSpPr>
                <a:spLocks noChangeArrowheads="1"/>
              </p:cNvSpPr>
              <p:nvPr/>
            </p:nvSpPr>
            <p:spPr bwMode="auto">
              <a:xfrm>
                <a:off x="1500" y="2853"/>
                <a:ext cx="117" cy="10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100">
                    <a:solidFill>
                      <a:srgbClr val="000000"/>
                    </a:solidFill>
                    <a:latin typeface="Nimbus Roman No9 L"/>
                  </a:rPr>
                  <a:t>ord</a:t>
                </a:r>
                <a:endParaRPr lang="en-CA" altLang="en-US" sz="2400">
                  <a:latin typeface="Corbel" panose="020B0503020204020204" pitchFamily="34" charset="0"/>
                </a:endParaRPr>
              </a:p>
            </p:txBody>
          </p:sp>
          <p:sp>
            <p:nvSpPr>
              <p:cNvPr id="42112" name="Rectangle 109"/>
              <p:cNvSpPr>
                <a:spLocks noChangeArrowheads="1"/>
              </p:cNvSpPr>
              <p:nvPr/>
            </p:nvSpPr>
            <p:spPr bwMode="auto">
              <a:xfrm>
                <a:off x="776" y="3015"/>
                <a:ext cx="44" cy="10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100">
                    <a:solidFill>
                      <a:srgbClr val="000000"/>
                    </a:solidFill>
                    <a:latin typeface="Nimbus Roman No9 L"/>
                  </a:rPr>
                  <a:t>5</a:t>
                </a:r>
                <a:endParaRPr lang="en-CA" altLang="en-US" sz="2400">
                  <a:latin typeface="Corbel" panose="020B0503020204020204" pitchFamily="34" charset="0"/>
                </a:endParaRPr>
              </a:p>
            </p:txBody>
          </p:sp>
        </p:grpSp>
        <p:sp>
          <p:nvSpPr>
            <p:cNvPr id="42073" name="Rectangle 115"/>
            <p:cNvSpPr>
              <a:spLocks noChangeArrowheads="1"/>
            </p:cNvSpPr>
            <p:nvPr/>
          </p:nvSpPr>
          <p:spPr bwMode="auto">
            <a:xfrm>
              <a:off x="3009900" y="5362575"/>
              <a:ext cx="1027113" cy="347662"/>
            </a:xfrm>
            <a:prstGeom prst="rect">
              <a:avLst/>
            </a:prstGeom>
            <a:noFill/>
            <a:ln w="15875">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Corbel" panose="020B0503020204020204" pitchFamily="34" charset="0"/>
              </a:endParaRPr>
            </a:p>
          </p:txBody>
        </p:sp>
        <p:sp>
          <p:nvSpPr>
            <p:cNvPr id="222" name="Rectangle 16"/>
            <p:cNvSpPr>
              <a:spLocks noChangeArrowheads="1"/>
            </p:cNvSpPr>
            <p:nvPr/>
          </p:nvSpPr>
          <p:spPr bwMode="auto">
            <a:xfrm>
              <a:off x="1228726" y="2514600"/>
              <a:ext cx="1027112" cy="346075"/>
            </a:xfrm>
            <a:prstGeom prst="rect">
              <a:avLst/>
            </a:prstGeom>
            <a:solidFill>
              <a:schemeClr val="accent1">
                <a:lumMod val="40000"/>
                <a:lumOff val="60000"/>
              </a:schemeClr>
            </a:solidFill>
            <a:ln w="0">
              <a:solidFill>
                <a:schemeClr val="accent1">
                  <a:lumMod val="50000"/>
                </a:schemeClr>
              </a:solidFill>
              <a:miter lim="800000"/>
              <a:headEnd/>
              <a:tailEnd/>
            </a:ln>
          </p:spPr>
          <p:txBody>
            <a:bodyPr/>
            <a:lstStyle/>
            <a:p>
              <a:pPr fontAlgn="auto">
                <a:spcBef>
                  <a:spcPts val="0"/>
                </a:spcBef>
                <a:spcAft>
                  <a:spcPts val="0"/>
                </a:spcAft>
                <a:defRPr/>
              </a:pPr>
              <a:endParaRPr lang="en-US">
                <a:latin typeface="+mn-lt"/>
              </a:endParaRPr>
            </a:p>
          </p:txBody>
        </p:sp>
        <p:sp>
          <p:nvSpPr>
            <p:cNvPr id="223" name="Rectangle 17"/>
            <p:cNvSpPr>
              <a:spLocks noChangeArrowheads="1"/>
            </p:cNvSpPr>
            <p:nvPr/>
          </p:nvSpPr>
          <p:spPr bwMode="auto">
            <a:xfrm>
              <a:off x="1249363" y="2166938"/>
              <a:ext cx="1027113" cy="347662"/>
            </a:xfrm>
            <a:prstGeom prst="rect">
              <a:avLst/>
            </a:prstGeom>
            <a:solidFill>
              <a:schemeClr val="accent1">
                <a:lumMod val="75000"/>
              </a:schemeClr>
            </a:solidFill>
            <a:ln w="0">
              <a:solidFill>
                <a:schemeClr val="accent1">
                  <a:lumMod val="50000"/>
                </a:schemeClr>
              </a:solidFill>
              <a:miter lim="800000"/>
              <a:headEnd/>
              <a:tailEnd/>
            </a:ln>
          </p:spPr>
          <p:txBody>
            <a:bodyPr/>
            <a:lstStyle/>
            <a:p>
              <a:pPr fontAlgn="auto">
                <a:spcBef>
                  <a:spcPts val="0"/>
                </a:spcBef>
                <a:spcAft>
                  <a:spcPts val="0"/>
                </a:spcAft>
                <a:defRPr/>
              </a:pPr>
              <a:endParaRPr lang="en-US">
                <a:latin typeface="+mn-lt"/>
              </a:endParaRPr>
            </a:p>
          </p:txBody>
        </p:sp>
        <p:sp>
          <p:nvSpPr>
            <p:cNvPr id="42076" name="Rectangle 18"/>
            <p:cNvSpPr>
              <a:spLocks noChangeArrowheads="1"/>
            </p:cNvSpPr>
            <p:nvPr/>
          </p:nvSpPr>
          <p:spPr bwMode="auto">
            <a:xfrm>
              <a:off x="1228725" y="3671887"/>
              <a:ext cx="1027113" cy="347663"/>
            </a:xfrm>
            <a:prstGeom prst="rect">
              <a:avLst/>
            </a:prstGeom>
            <a:solidFill>
              <a:srgbClr val="808080"/>
            </a:solidFill>
            <a:ln w="0">
              <a:solidFill>
                <a:srgbClr val="808080"/>
              </a:solidFill>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Corbel" panose="020B0503020204020204" pitchFamily="34" charset="0"/>
              </a:endParaRPr>
            </a:p>
          </p:txBody>
        </p:sp>
        <p:sp>
          <p:nvSpPr>
            <p:cNvPr id="42077" name="Rectangle 19"/>
            <p:cNvSpPr>
              <a:spLocks noChangeArrowheads="1"/>
            </p:cNvSpPr>
            <p:nvPr/>
          </p:nvSpPr>
          <p:spPr bwMode="auto">
            <a:xfrm>
              <a:off x="1228725" y="3671887"/>
              <a:ext cx="1027113" cy="347663"/>
            </a:xfrm>
            <a:prstGeom prst="rect">
              <a:avLst/>
            </a:prstGeom>
            <a:noFill/>
            <a:ln w="1587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Corbel" panose="020B0503020204020204" pitchFamily="34" charset="0"/>
              </a:endParaRPr>
            </a:p>
          </p:txBody>
        </p:sp>
        <p:sp>
          <p:nvSpPr>
            <p:cNvPr id="42078" name="Rectangle 20"/>
            <p:cNvSpPr>
              <a:spLocks noChangeArrowheads="1"/>
            </p:cNvSpPr>
            <p:nvPr/>
          </p:nvSpPr>
          <p:spPr bwMode="auto">
            <a:xfrm>
              <a:off x="715963" y="2225675"/>
              <a:ext cx="512762" cy="180975"/>
            </a:xfrm>
            <a:prstGeom prst="rect">
              <a:avLst/>
            </a:prstGeom>
            <a:noFill/>
            <a:ln w="15875">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Corbel" panose="020B0503020204020204" pitchFamily="34" charset="0"/>
              </a:endParaRPr>
            </a:p>
          </p:txBody>
        </p:sp>
        <p:sp>
          <p:nvSpPr>
            <p:cNvPr id="42079" name="Rectangle 21"/>
            <p:cNvSpPr>
              <a:spLocks noChangeArrowheads="1"/>
            </p:cNvSpPr>
            <p:nvPr/>
          </p:nvSpPr>
          <p:spPr bwMode="auto">
            <a:xfrm>
              <a:off x="715963" y="2606675"/>
              <a:ext cx="512762" cy="165100"/>
            </a:xfrm>
            <a:prstGeom prst="rect">
              <a:avLst/>
            </a:prstGeom>
            <a:noFill/>
            <a:ln w="15875">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Corbel" panose="020B0503020204020204" pitchFamily="34" charset="0"/>
              </a:endParaRPr>
            </a:p>
          </p:txBody>
        </p:sp>
        <p:sp>
          <p:nvSpPr>
            <p:cNvPr id="42080" name="Rectangle 22"/>
            <p:cNvSpPr>
              <a:spLocks noChangeArrowheads="1"/>
            </p:cNvSpPr>
            <p:nvPr/>
          </p:nvSpPr>
          <p:spPr bwMode="auto">
            <a:xfrm>
              <a:off x="715963" y="3671887"/>
              <a:ext cx="512762" cy="166688"/>
            </a:xfrm>
            <a:prstGeom prst="rect">
              <a:avLst/>
            </a:prstGeom>
            <a:noFill/>
            <a:ln w="15875">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Corbel" panose="020B0503020204020204" pitchFamily="34" charset="0"/>
              </a:endParaRPr>
            </a:p>
          </p:txBody>
        </p:sp>
        <p:sp>
          <p:nvSpPr>
            <p:cNvPr id="42081" name="Rectangle 23"/>
            <p:cNvSpPr>
              <a:spLocks noChangeArrowheads="1"/>
            </p:cNvSpPr>
            <p:nvPr/>
          </p:nvSpPr>
          <p:spPr bwMode="auto">
            <a:xfrm>
              <a:off x="881063" y="2209800"/>
              <a:ext cx="169862" cy="1682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100">
                  <a:solidFill>
                    <a:srgbClr val="000000"/>
                  </a:solidFill>
                  <a:latin typeface="Nimbus Roman No9 L"/>
                </a:rPr>
                <a:t>tag</a:t>
              </a:r>
              <a:endParaRPr lang="en-CA" altLang="en-US" sz="2400">
                <a:latin typeface="Corbel" panose="020B0503020204020204" pitchFamily="34" charset="0"/>
              </a:endParaRPr>
            </a:p>
          </p:txBody>
        </p:sp>
        <p:sp>
          <p:nvSpPr>
            <p:cNvPr id="42082" name="Rectangle 24"/>
            <p:cNvSpPr>
              <a:spLocks noChangeArrowheads="1"/>
            </p:cNvSpPr>
            <p:nvPr/>
          </p:nvSpPr>
          <p:spPr bwMode="auto">
            <a:xfrm>
              <a:off x="881063" y="2590800"/>
              <a:ext cx="169862" cy="1682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100">
                  <a:solidFill>
                    <a:srgbClr val="000000"/>
                  </a:solidFill>
                  <a:latin typeface="Nimbus Roman No9 L"/>
                </a:rPr>
                <a:t>tag</a:t>
              </a:r>
              <a:endParaRPr lang="en-CA" altLang="en-US" sz="2400">
                <a:latin typeface="Corbel" panose="020B0503020204020204" pitchFamily="34" charset="0"/>
              </a:endParaRPr>
            </a:p>
          </p:txBody>
        </p:sp>
        <p:sp>
          <p:nvSpPr>
            <p:cNvPr id="42083" name="Rectangle 25"/>
            <p:cNvSpPr>
              <a:spLocks noChangeArrowheads="1"/>
            </p:cNvSpPr>
            <p:nvPr/>
          </p:nvSpPr>
          <p:spPr bwMode="auto">
            <a:xfrm>
              <a:off x="881063" y="3656012"/>
              <a:ext cx="169862" cy="1682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100">
                  <a:solidFill>
                    <a:srgbClr val="000000"/>
                  </a:solidFill>
                  <a:latin typeface="Nimbus Roman No9 L"/>
                </a:rPr>
                <a:t>tag</a:t>
              </a:r>
              <a:endParaRPr lang="en-CA" altLang="en-US" sz="2400">
                <a:latin typeface="Corbel" panose="020B0503020204020204" pitchFamily="34" charset="0"/>
              </a:endParaRPr>
            </a:p>
          </p:txBody>
        </p:sp>
        <p:sp>
          <p:nvSpPr>
            <p:cNvPr id="42084" name="Rectangle 26"/>
            <p:cNvSpPr>
              <a:spLocks noChangeArrowheads="1"/>
            </p:cNvSpPr>
            <p:nvPr/>
          </p:nvSpPr>
          <p:spPr bwMode="auto">
            <a:xfrm>
              <a:off x="1576388" y="1524000"/>
              <a:ext cx="349250" cy="1682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100">
                  <a:solidFill>
                    <a:srgbClr val="000000"/>
                  </a:solidFill>
                  <a:latin typeface="Nimbus Roman No9 L"/>
                </a:rPr>
                <a:t>Cache</a:t>
              </a:r>
              <a:endParaRPr lang="en-CA" altLang="en-US" sz="2400">
                <a:latin typeface="Corbel" panose="020B0503020204020204" pitchFamily="34" charset="0"/>
              </a:endParaRPr>
            </a:p>
          </p:txBody>
        </p:sp>
        <p:sp>
          <p:nvSpPr>
            <p:cNvPr id="42085" name="Rectangle 58"/>
            <p:cNvSpPr>
              <a:spLocks noChangeArrowheads="1"/>
            </p:cNvSpPr>
            <p:nvPr/>
          </p:nvSpPr>
          <p:spPr bwMode="auto">
            <a:xfrm>
              <a:off x="1319213" y="2590800"/>
              <a:ext cx="846137" cy="165100"/>
            </a:xfrm>
            <a:prstGeom prst="rect">
              <a:avLst/>
            </a:prstGeom>
            <a:solidFill>
              <a:srgbClr val="FFFFFF"/>
            </a:solidFill>
            <a:ln w="0">
              <a:solidFill>
                <a:srgbClr val="FFFFFF"/>
              </a:solidFill>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Corbel" panose="020B0503020204020204" pitchFamily="34" charset="0"/>
              </a:endParaRPr>
            </a:p>
          </p:txBody>
        </p:sp>
        <p:sp>
          <p:nvSpPr>
            <p:cNvPr id="42086" name="Rectangle 56"/>
            <p:cNvSpPr>
              <a:spLocks noChangeArrowheads="1"/>
            </p:cNvSpPr>
            <p:nvPr/>
          </p:nvSpPr>
          <p:spPr bwMode="auto">
            <a:xfrm>
              <a:off x="1319213" y="2273300"/>
              <a:ext cx="846137" cy="165100"/>
            </a:xfrm>
            <a:prstGeom prst="rect">
              <a:avLst/>
            </a:prstGeom>
            <a:solidFill>
              <a:srgbClr val="FFFFFF"/>
            </a:solidFill>
            <a:ln w="0">
              <a:solidFill>
                <a:srgbClr val="FFFFFF"/>
              </a:solidFill>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Corbel" panose="020B0503020204020204" pitchFamily="34" charset="0"/>
              </a:endParaRPr>
            </a:p>
          </p:txBody>
        </p:sp>
        <p:sp>
          <p:nvSpPr>
            <p:cNvPr id="42087" name="Rectangle 60"/>
            <p:cNvSpPr>
              <a:spLocks noChangeArrowheads="1"/>
            </p:cNvSpPr>
            <p:nvPr/>
          </p:nvSpPr>
          <p:spPr bwMode="auto">
            <a:xfrm>
              <a:off x="1319213" y="3762375"/>
              <a:ext cx="846137" cy="166687"/>
            </a:xfrm>
            <a:prstGeom prst="rect">
              <a:avLst/>
            </a:prstGeom>
            <a:solidFill>
              <a:srgbClr val="FFFFFF"/>
            </a:solidFill>
            <a:ln w="0">
              <a:solidFill>
                <a:srgbClr val="FFFFFF"/>
              </a:solidFill>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Corbel" panose="020B0503020204020204" pitchFamily="34" charset="0"/>
              </a:endParaRPr>
            </a:p>
          </p:txBody>
        </p:sp>
        <p:sp>
          <p:nvSpPr>
            <p:cNvPr id="42088" name="Rectangle 61"/>
            <p:cNvSpPr>
              <a:spLocks noChangeArrowheads="1"/>
            </p:cNvSpPr>
            <p:nvPr/>
          </p:nvSpPr>
          <p:spPr bwMode="auto">
            <a:xfrm>
              <a:off x="1319213" y="3762375"/>
              <a:ext cx="846137" cy="166687"/>
            </a:xfrm>
            <a:prstGeom prst="rect">
              <a:avLst/>
            </a:prstGeom>
            <a:noFill/>
            <a:ln w="15875">
              <a:solidFill>
                <a:srgbClr val="FFFFFF"/>
              </a:solidFill>
              <a:miter lim="800000"/>
              <a:headEnd/>
              <a:tailEnd/>
            </a:ln>
            <a:extLst>
              <a:ext uri="{909E8E84-426E-40DD-AFC4-6F175D3DCCD1}">
                <a14:hiddenFill xmlns:a14="http://schemas.microsoft.com/office/drawing/2010/main" xmlns="">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Corbel" panose="020B0503020204020204" pitchFamily="34" charset="0"/>
              </a:endParaRPr>
            </a:p>
          </p:txBody>
        </p:sp>
        <p:sp>
          <p:nvSpPr>
            <p:cNvPr id="42089" name="Rectangle 62"/>
            <p:cNvSpPr>
              <a:spLocks noChangeArrowheads="1"/>
            </p:cNvSpPr>
            <p:nvPr/>
          </p:nvSpPr>
          <p:spPr bwMode="auto">
            <a:xfrm>
              <a:off x="1531938" y="2255837"/>
              <a:ext cx="463268" cy="1692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100">
                  <a:solidFill>
                    <a:srgbClr val="000000"/>
                  </a:solidFill>
                  <a:latin typeface="Nimbus Roman No9 L"/>
                </a:rPr>
                <a:t>Block 1</a:t>
              </a:r>
              <a:endParaRPr lang="en-CA" altLang="en-US" sz="2400">
                <a:latin typeface="Corbel" panose="020B0503020204020204" pitchFamily="34" charset="0"/>
              </a:endParaRPr>
            </a:p>
          </p:txBody>
        </p:sp>
        <p:sp>
          <p:nvSpPr>
            <p:cNvPr id="42090" name="Rectangle 63"/>
            <p:cNvSpPr>
              <a:spLocks noChangeArrowheads="1"/>
            </p:cNvSpPr>
            <p:nvPr/>
          </p:nvSpPr>
          <p:spPr bwMode="auto">
            <a:xfrm>
              <a:off x="1531938" y="2574925"/>
              <a:ext cx="463268" cy="1692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100">
                  <a:solidFill>
                    <a:srgbClr val="000000"/>
                  </a:solidFill>
                  <a:latin typeface="Nimbus Roman No9 L"/>
                </a:rPr>
                <a:t>Block 2</a:t>
              </a:r>
              <a:endParaRPr lang="en-CA" altLang="en-US" sz="2400">
                <a:latin typeface="Corbel" panose="020B0503020204020204" pitchFamily="34" charset="0"/>
              </a:endParaRPr>
            </a:p>
          </p:txBody>
        </p:sp>
        <p:sp>
          <p:nvSpPr>
            <p:cNvPr id="42091" name="Rectangle 64"/>
            <p:cNvSpPr>
              <a:spLocks noChangeArrowheads="1"/>
            </p:cNvSpPr>
            <p:nvPr/>
          </p:nvSpPr>
          <p:spPr bwMode="auto">
            <a:xfrm>
              <a:off x="1455738" y="3746500"/>
              <a:ext cx="620363" cy="1692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100">
                  <a:solidFill>
                    <a:srgbClr val="000000"/>
                  </a:solidFill>
                  <a:latin typeface="Nimbus Roman No9 L"/>
                </a:rPr>
                <a:t>Block 126</a:t>
              </a:r>
              <a:endParaRPr lang="en-CA" altLang="en-US" sz="2400">
                <a:latin typeface="Corbel" panose="020B0503020204020204" pitchFamily="34" charset="0"/>
              </a:endParaRPr>
            </a:p>
          </p:txBody>
        </p:sp>
        <p:sp>
          <p:nvSpPr>
            <p:cNvPr id="42092" name="Line 90"/>
            <p:cNvSpPr>
              <a:spLocks noChangeShapeType="1"/>
            </p:cNvSpPr>
            <p:nvPr/>
          </p:nvSpPr>
          <p:spPr bwMode="auto">
            <a:xfrm flipV="1">
              <a:off x="1228725" y="2990850"/>
              <a:ext cx="1588" cy="287337"/>
            </a:xfrm>
            <a:prstGeom prst="line">
              <a:avLst/>
            </a:prstGeom>
            <a:noFill/>
            <a:ln w="158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2093" name="Line 91"/>
            <p:cNvSpPr>
              <a:spLocks noChangeShapeType="1"/>
            </p:cNvSpPr>
            <p:nvPr/>
          </p:nvSpPr>
          <p:spPr bwMode="auto">
            <a:xfrm flipV="1">
              <a:off x="1228725" y="3368675"/>
              <a:ext cx="1588" cy="303212"/>
            </a:xfrm>
            <a:prstGeom prst="line">
              <a:avLst/>
            </a:prstGeom>
            <a:noFill/>
            <a:ln w="158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2094" name="Line 92"/>
            <p:cNvSpPr>
              <a:spLocks noChangeShapeType="1"/>
            </p:cNvSpPr>
            <p:nvPr/>
          </p:nvSpPr>
          <p:spPr bwMode="auto">
            <a:xfrm flipV="1">
              <a:off x="2255838" y="2990850"/>
              <a:ext cx="1587" cy="287337"/>
            </a:xfrm>
            <a:prstGeom prst="line">
              <a:avLst/>
            </a:prstGeom>
            <a:noFill/>
            <a:ln w="158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2095" name="Line 93"/>
            <p:cNvSpPr>
              <a:spLocks noChangeShapeType="1"/>
            </p:cNvSpPr>
            <p:nvPr/>
          </p:nvSpPr>
          <p:spPr bwMode="auto">
            <a:xfrm flipV="1">
              <a:off x="2255838" y="3368675"/>
              <a:ext cx="1587" cy="303212"/>
            </a:xfrm>
            <a:prstGeom prst="line">
              <a:avLst/>
            </a:prstGeom>
            <a:noFill/>
            <a:ln w="158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2096" name="Line 94"/>
            <p:cNvSpPr>
              <a:spLocks noChangeShapeType="1"/>
            </p:cNvSpPr>
            <p:nvPr/>
          </p:nvSpPr>
          <p:spPr bwMode="auto">
            <a:xfrm flipH="1">
              <a:off x="1184275" y="3263900"/>
              <a:ext cx="90488" cy="44450"/>
            </a:xfrm>
            <a:prstGeom prst="line">
              <a:avLst/>
            </a:prstGeom>
            <a:noFill/>
            <a:ln w="158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2097" name="Line 95"/>
            <p:cNvSpPr>
              <a:spLocks noChangeShapeType="1"/>
            </p:cNvSpPr>
            <p:nvPr/>
          </p:nvSpPr>
          <p:spPr bwMode="auto">
            <a:xfrm flipH="1">
              <a:off x="1184275" y="3338512"/>
              <a:ext cx="90488" cy="46038"/>
            </a:xfrm>
            <a:prstGeom prst="line">
              <a:avLst/>
            </a:prstGeom>
            <a:noFill/>
            <a:ln w="158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2098" name="Line 96"/>
            <p:cNvSpPr>
              <a:spLocks noChangeShapeType="1"/>
            </p:cNvSpPr>
            <p:nvPr/>
          </p:nvSpPr>
          <p:spPr bwMode="auto">
            <a:xfrm flipH="1">
              <a:off x="2211388" y="3263900"/>
              <a:ext cx="90487" cy="44450"/>
            </a:xfrm>
            <a:prstGeom prst="line">
              <a:avLst/>
            </a:prstGeom>
            <a:noFill/>
            <a:ln w="158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2099" name="Line 97"/>
            <p:cNvSpPr>
              <a:spLocks noChangeShapeType="1"/>
            </p:cNvSpPr>
            <p:nvPr/>
          </p:nvSpPr>
          <p:spPr bwMode="auto">
            <a:xfrm flipH="1">
              <a:off x="2211388" y="3382962"/>
              <a:ext cx="90487" cy="46038"/>
            </a:xfrm>
            <a:prstGeom prst="line">
              <a:avLst/>
            </a:prstGeom>
            <a:noFill/>
            <a:ln w="158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2100" name="Rectangle 57"/>
            <p:cNvSpPr>
              <a:spLocks noChangeArrowheads="1"/>
            </p:cNvSpPr>
            <p:nvPr/>
          </p:nvSpPr>
          <p:spPr bwMode="auto">
            <a:xfrm>
              <a:off x="1319213" y="2257425"/>
              <a:ext cx="846137" cy="165100"/>
            </a:xfrm>
            <a:prstGeom prst="rect">
              <a:avLst/>
            </a:prstGeom>
            <a:noFill/>
            <a:ln w="15875">
              <a:solidFill>
                <a:srgbClr val="FFFFFF"/>
              </a:solidFill>
              <a:miter lim="800000"/>
              <a:headEnd/>
              <a:tailEnd/>
            </a:ln>
            <a:extLst>
              <a:ext uri="{909E8E84-426E-40DD-AFC4-6F175D3DCCD1}">
                <a14:hiddenFill xmlns:a14="http://schemas.microsoft.com/office/drawing/2010/main" xmlns="">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Corbel" panose="020B0503020204020204" pitchFamily="34" charset="0"/>
              </a:endParaRPr>
            </a:p>
          </p:txBody>
        </p:sp>
      </p:grpSp>
      <p:sp>
        <p:nvSpPr>
          <p:cNvPr id="265" name="Rectangle 19"/>
          <p:cNvSpPr>
            <a:spLocks noChangeArrowheads="1"/>
          </p:cNvSpPr>
          <p:nvPr/>
        </p:nvSpPr>
        <p:spPr bwMode="auto">
          <a:xfrm>
            <a:off x="1066800" y="4038600"/>
            <a:ext cx="1027113" cy="347663"/>
          </a:xfrm>
          <a:prstGeom prst="rect">
            <a:avLst/>
          </a:prstGeom>
          <a:solidFill>
            <a:schemeClr val="bg1">
              <a:lumMod val="50000"/>
            </a:schemeClr>
          </a:solidFill>
          <a:ln w="15875">
            <a:solidFill>
              <a:schemeClr val="tx1"/>
            </a:solidFill>
            <a:miter lim="800000"/>
            <a:headEnd/>
            <a:tailEnd/>
          </a:ln>
        </p:spPr>
        <p:txBody>
          <a:bodyPr/>
          <a:lstStyle/>
          <a:p>
            <a:pPr fontAlgn="auto">
              <a:spcBef>
                <a:spcPts val="0"/>
              </a:spcBef>
              <a:spcAft>
                <a:spcPts val="0"/>
              </a:spcAft>
              <a:defRPr/>
            </a:pPr>
            <a:endParaRPr lang="en-US">
              <a:latin typeface="+mn-lt"/>
            </a:endParaRPr>
          </a:p>
        </p:txBody>
      </p:sp>
      <p:sp>
        <p:nvSpPr>
          <p:cNvPr id="41990" name="Rectangle 61"/>
          <p:cNvSpPr>
            <a:spLocks noChangeArrowheads="1"/>
          </p:cNvSpPr>
          <p:nvPr/>
        </p:nvSpPr>
        <p:spPr bwMode="auto">
          <a:xfrm>
            <a:off x="1143000" y="4130675"/>
            <a:ext cx="846138" cy="166688"/>
          </a:xfrm>
          <a:prstGeom prst="rect">
            <a:avLst/>
          </a:prstGeom>
          <a:solidFill>
            <a:schemeClr val="bg1"/>
          </a:solidFill>
          <a:ln w="15875">
            <a:solidFill>
              <a:srgbClr val="FFFFFF"/>
            </a:solidFill>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Corbel" panose="020B0503020204020204" pitchFamily="34" charset="0"/>
            </a:endParaRPr>
          </a:p>
        </p:txBody>
      </p:sp>
      <p:sp>
        <p:nvSpPr>
          <p:cNvPr id="41991" name="Rectangle 64"/>
          <p:cNvSpPr>
            <a:spLocks noChangeArrowheads="1"/>
          </p:cNvSpPr>
          <p:nvPr/>
        </p:nvSpPr>
        <p:spPr bwMode="auto">
          <a:xfrm>
            <a:off x="1279525" y="4114800"/>
            <a:ext cx="577850" cy="1682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100">
                <a:solidFill>
                  <a:srgbClr val="000000"/>
                </a:solidFill>
                <a:latin typeface="Nimbus Roman No9 L"/>
              </a:rPr>
              <a:t>Block 127</a:t>
            </a:r>
            <a:endParaRPr lang="en-CA" altLang="en-US" sz="2400">
              <a:latin typeface="Corbel" panose="020B0503020204020204" pitchFamily="34" charset="0"/>
            </a:endParaRPr>
          </a:p>
        </p:txBody>
      </p:sp>
      <p:grpSp>
        <p:nvGrpSpPr>
          <p:cNvPr id="41992" name="Group 270"/>
          <p:cNvGrpSpPr>
            <a:grpSpLocks/>
          </p:cNvGrpSpPr>
          <p:nvPr/>
        </p:nvGrpSpPr>
        <p:grpSpPr bwMode="auto">
          <a:xfrm>
            <a:off x="1066800" y="2852738"/>
            <a:ext cx="1027113" cy="347662"/>
            <a:chOff x="1066800" y="2971800"/>
            <a:chExt cx="1027113" cy="347663"/>
          </a:xfrm>
        </p:grpSpPr>
        <p:sp>
          <p:nvSpPr>
            <p:cNvPr id="268" name="Rectangle 19"/>
            <p:cNvSpPr>
              <a:spLocks noChangeArrowheads="1"/>
            </p:cNvSpPr>
            <p:nvPr/>
          </p:nvSpPr>
          <p:spPr bwMode="auto">
            <a:xfrm>
              <a:off x="1066800" y="2971800"/>
              <a:ext cx="1027113" cy="347663"/>
            </a:xfrm>
            <a:prstGeom prst="rect">
              <a:avLst/>
            </a:prstGeom>
            <a:solidFill>
              <a:schemeClr val="accent1">
                <a:lumMod val="40000"/>
                <a:lumOff val="60000"/>
              </a:schemeClr>
            </a:solidFill>
            <a:ln w="15875">
              <a:solidFill>
                <a:schemeClr val="accent1">
                  <a:lumMod val="75000"/>
                </a:schemeClr>
              </a:solidFill>
              <a:miter lim="800000"/>
              <a:headEnd/>
              <a:tailEnd/>
            </a:ln>
          </p:spPr>
          <p:txBody>
            <a:bodyPr/>
            <a:lstStyle/>
            <a:p>
              <a:pPr fontAlgn="auto">
                <a:spcBef>
                  <a:spcPts val="0"/>
                </a:spcBef>
                <a:spcAft>
                  <a:spcPts val="0"/>
                </a:spcAft>
                <a:defRPr/>
              </a:pPr>
              <a:endParaRPr lang="en-US">
                <a:latin typeface="+mn-lt"/>
              </a:endParaRPr>
            </a:p>
          </p:txBody>
        </p:sp>
        <p:sp>
          <p:nvSpPr>
            <p:cNvPr id="42004" name="Rectangle 61"/>
            <p:cNvSpPr>
              <a:spLocks noChangeArrowheads="1"/>
            </p:cNvSpPr>
            <p:nvPr/>
          </p:nvSpPr>
          <p:spPr bwMode="auto">
            <a:xfrm>
              <a:off x="1143000" y="3048000"/>
              <a:ext cx="846137" cy="166687"/>
            </a:xfrm>
            <a:prstGeom prst="rect">
              <a:avLst/>
            </a:prstGeom>
            <a:solidFill>
              <a:schemeClr val="bg1"/>
            </a:solidFill>
            <a:ln w="15875">
              <a:solidFill>
                <a:srgbClr val="FFFFFF"/>
              </a:solidFill>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Corbel" panose="020B0503020204020204" pitchFamily="34" charset="0"/>
              </a:endParaRPr>
            </a:p>
          </p:txBody>
        </p:sp>
        <p:sp>
          <p:nvSpPr>
            <p:cNvPr id="42005" name="Rectangle 64"/>
            <p:cNvSpPr>
              <a:spLocks noChangeArrowheads="1"/>
            </p:cNvSpPr>
            <p:nvPr/>
          </p:nvSpPr>
          <p:spPr bwMode="auto">
            <a:xfrm>
              <a:off x="1295400" y="3048000"/>
              <a:ext cx="501740" cy="1692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100">
                  <a:solidFill>
                    <a:srgbClr val="000000"/>
                  </a:solidFill>
                  <a:latin typeface="Nimbus Roman No9 L"/>
                </a:rPr>
                <a:t>Block  3</a:t>
              </a:r>
              <a:endParaRPr lang="en-CA" altLang="en-US" sz="2400">
                <a:latin typeface="Corbel" panose="020B0503020204020204" pitchFamily="34" charset="0"/>
              </a:endParaRPr>
            </a:p>
          </p:txBody>
        </p:sp>
      </p:grpSp>
      <p:grpSp>
        <p:nvGrpSpPr>
          <p:cNvPr id="41993" name="Group 271"/>
          <p:cNvGrpSpPr>
            <a:grpSpLocks/>
          </p:cNvGrpSpPr>
          <p:nvPr/>
        </p:nvGrpSpPr>
        <p:grpSpPr bwMode="auto">
          <a:xfrm>
            <a:off x="1066800" y="1828800"/>
            <a:ext cx="1027113" cy="347663"/>
            <a:chOff x="1066800" y="2971800"/>
            <a:chExt cx="1027113" cy="347663"/>
          </a:xfrm>
        </p:grpSpPr>
        <p:sp>
          <p:nvSpPr>
            <p:cNvPr id="273" name="Rectangle 19"/>
            <p:cNvSpPr>
              <a:spLocks noChangeArrowheads="1"/>
            </p:cNvSpPr>
            <p:nvPr/>
          </p:nvSpPr>
          <p:spPr bwMode="auto">
            <a:xfrm>
              <a:off x="1066800" y="2971800"/>
              <a:ext cx="1027113" cy="347663"/>
            </a:xfrm>
            <a:prstGeom prst="rect">
              <a:avLst/>
            </a:prstGeom>
            <a:solidFill>
              <a:schemeClr val="accent1">
                <a:lumMod val="75000"/>
              </a:schemeClr>
            </a:solidFill>
            <a:ln w="15875">
              <a:solidFill>
                <a:schemeClr val="tx1"/>
              </a:solidFill>
              <a:miter lim="800000"/>
              <a:headEnd/>
              <a:tailEnd/>
            </a:ln>
          </p:spPr>
          <p:txBody>
            <a:bodyPr/>
            <a:lstStyle/>
            <a:p>
              <a:pPr fontAlgn="auto">
                <a:spcBef>
                  <a:spcPts val="0"/>
                </a:spcBef>
                <a:spcAft>
                  <a:spcPts val="0"/>
                </a:spcAft>
                <a:defRPr/>
              </a:pPr>
              <a:endParaRPr lang="en-US">
                <a:latin typeface="+mn-lt"/>
              </a:endParaRPr>
            </a:p>
          </p:txBody>
        </p:sp>
        <p:sp>
          <p:nvSpPr>
            <p:cNvPr id="42001" name="Rectangle 61"/>
            <p:cNvSpPr>
              <a:spLocks noChangeArrowheads="1"/>
            </p:cNvSpPr>
            <p:nvPr/>
          </p:nvSpPr>
          <p:spPr bwMode="auto">
            <a:xfrm>
              <a:off x="1143000" y="3048000"/>
              <a:ext cx="846137" cy="166687"/>
            </a:xfrm>
            <a:prstGeom prst="rect">
              <a:avLst/>
            </a:prstGeom>
            <a:solidFill>
              <a:schemeClr val="bg1"/>
            </a:solidFill>
            <a:ln w="15875">
              <a:solidFill>
                <a:srgbClr val="FFFFFF"/>
              </a:solidFill>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Corbel" panose="020B0503020204020204" pitchFamily="34" charset="0"/>
              </a:endParaRPr>
            </a:p>
          </p:txBody>
        </p:sp>
        <p:sp>
          <p:nvSpPr>
            <p:cNvPr id="42002" name="Rectangle 64"/>
            <p:cNvSpPr>
              <a:spLocks noChangeArrowheads="1"/>
            </p:cNvSpPr>
            <p:nvPr/>
          </p:nvSpPr>
          <p:spPr bwMode="auto">
            <a:xfrm>
              <a:off x="1295400" y="3048000"/>
              <a:ext cx="463268" cy="1692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100">
                  <a:solidFill>
                    <a:srgbClr val="000000"/>
                  </a:solidFill>
                  <a:latin typeface="Nimbus Roman No9 L"/>
                </a:rPr>
                <a:t>Block 0</a:t>
              </a:r>
              <a:endParaRPr lang="en-CA" altLang="en-US" sz="2400">
                <a:latin typeface="Corbel" panose="020B0503020204020204" pitchFamily="34" charset="0"/>
              </a:endParaRPr>
            </a:p>
          </p:txBody>
        </p:sp>
      </p:grpSp>
      <p:sp>
        <p:nvSpPr>
          <p:cNvPr id="41994" name="Rectangle 20"/>
          <p:cNvSpPr>
            <a:spLocks noChangeArrowheads="1"/>
          </p:cNvSpPr>
          <p:nvPr/>
        </p:nvSpPr>
        <p:spPr bwMode="auto">
          <a:xfrm>
            <a:off x="533400" y="1920875"/>
            <a:ext cx="512763" cy="180975"/>
          </a:xfrm>
          <a:prstGeom prst="rect">
            <a:avLst/>
          </a:prstGeom>
          <a:noFill/>
          <a:ln w="15875">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Corbel" panose="020B0503020204020204" pitchFamily="34" charset="0"/>
            </a:endParaRPr>
          </a:p>
        </p:txBody>
      </p:sp>
      <p:sp>
        <p:nvSpPr>
          <p:cNvPr id="41995" name="Rectangle 23"/>
          <p:cNvSpPr>
            <a:spLocks noChangeArrowheads="1"/>
          </p:cNvSpPr>
          <p:nvPr/>
        </p:nvSpPr>
        <p:spPr bwMode="auto">
          <a:xfrm>
            <a:off x="698500" y="1905000"/>
            <a:ext cx="169863" cy="1682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100">
                <a:solidFill>
                  <a:srgbClr val="000000"/>
                </a:solidFill>
                <a:latin typeface="Nimbus Roman No9 L"/>
              </a:rPr>
              <a:t>tag</a:t>
            </a:r>
            <a:endParaRPr lang="en-CA" altLang="en-US" sz="2400">
              <a:latin typeface="Corbel" panose="020B0503020204020204" pitchFamily="34" charset="0"/>
            </a:endParaRPr>
          </a:p>
        </p:txBody>
      </p:sp>
      <p:sp>
        <p:nvSpPr>
          <p:cNvPr id="41996" name="Rectangle 20"/>
          <p:cNvSpPr>
            <a:spLocks noChangeArrowheads="1"/>
          </p:cNvSpPr>
          <p:nvPr/>
        </p:nvSpPr>
        <p:spPr bwMode="auto">
          <a:xfrm>
            <a:off x="533400" y="2911475"/>
            <a:ext cx="512763" cy="180975"/>
          </a:xfrm>
          <a:prstGeom prst="rect">
            <a:avLst/>
          </a:prstGeom>
          <a:noFill/>
          <a:ln w="15875">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Corbel" panose="020B0503020204020204" pitchFamily="34" charset="0"/>
            </a:endParaRPr>
          </a:p>
        </p:txBody>
      </p:sp>
      <p:sp>
        <p:nvSpPr>
          <p:cNvPr id="41997" name="Rectangle 23"/>
          <p:cNvSpPr>
            <a:spLocks noChangeArrowheads="1"/>
          </p:cNvSpPr>
          <p:nvPr/>
        </p:nvSpPr>
        <p:spPr bwMode="auto">
          <a:xfrm>
            <a:off x="698500" y="2895600"/>
            <a:ext cx="169863" cy="1682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100">
                <a:solidFill>
                  <a:srgbClr val="000000"/>
                </a:solidFill>
                <a:latin typeface="Nimbus Roman No9 L"/>
              </a:rPr>
              <a:t>tag</a:t>
            </a:r>
            <a:endParaRPr lang="en-CA" altLang="en-US" sz="2400">
              <a:latin typeface="Corbel" panose="020B0503020204020204" pitchFamily="34" charset="0"/>
            </a:endParaRPr>
          </a:p>
        </p:txBody>
      </p:sp>
      <p:sp>
        <p:nvSpPr>
          <p:cNvPr id="41998" name="Rectangle 20"/>
          <p:cNvSpPr>
            <a:spLocks noChangeArrowheads="1"/>
          </p:cNvSpPr>
          <p:nvPr/>
        </p:nvSpPr>
        <p:spPr bwMode="auto">
          <a:xfrm>
            <a:off x="533400" y="4054475"/>
            <a:ext cx="512763" cy="180975"/>
          </a:xfrm>
          <a:prstGeom prst="rect">
            <a:avLst/>
          </a:prstGeom>
          <a:noFill/>
          <a:ln w="15875">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Corbel" panose="020B0503020204020204" pitchFamily="34" charset="0"/>
            </a:endParaRPr>
          </a:p>
        </p:txBody>
      </p:sp>
      <p:sp>
        <p:nvSpPr>
          <p:cNvPr id="41999" name="Rectangle 23"/>
          <p:cNvSpPr>
            <a:spLocks noChangeArrowheads="1"/>
          </p:cNvSpPr>
          <p:nvPr/>
        </p:nvSpPr>
        <p:spPr bwMode="auto">
          <a:xfrm>
            <a:off x="698500" y="4038600"/>
            <a:ext cx="169863" cy="1682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100">
                <a:solidFill>
                  <a:srgbClr val="000000"/>
                </a:solidFill>
                <a:latin typeface="Nimbus Roman No9 L"/>
              </a:rPr>
              <a:t>tag</a:t>
            </a:r>
            <a:endParaRPr lang="en-CA" altLang="en-US" sz="2400">
              <a:latin typeface="Corbel" panose="020B0503020204020204" pitchFamily="34" charset="0"/>
            </a:endParaRPr>
          </a:p>
        </p:txBody>
      </p:sp>
      <p:pic>
        <p:nvPicPr>
          <p:cNvPr id="2" name="Picture 1">
            <a:extLst>
              <a:ext uri="{FF2B5EF4-FFF2-40B4-BE49-F238E27FC236}">
                <a16:creationId xmlns:a16="http://schemas.microsoft.com/office/drawing/2014/main" xmlns="" id="{C9447BB8-CEDF-4F54-9E33-5C1EC5375DFD}"/>
              </a:ext>
            </a:extLst>
          </p:cNvPr>
          <p:cNvPicPr>
            <a:picLocks noChangeAspect="1" noChangeArrowheads="1"/>
          </p:cNvPicPr>
          <p:nvPr/>
        </p:nvPicPr>
        <p:blipFill>
          <a:blip r:embed="rId3" cstate="print"/>
          <a:srcRect/>
          <a:stretch>
            <a:fillRect/>
          </a:stretch>
        </p:blipFill>
        <p:spPr bwMode="auto">
          <a:xfrm>
            <a:off x="7315200" y="0"/>
            <a:ext cx="1333500" cy="12477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04800"/>
            <a:ext cx="6347714" cy="609600"/>
          </a:xfrm>
        </p:spPr>
        <p:txBody>
          <a:bodyPr>
            <a:normAutofit fontScale="90000"/>
          </a:bodyPr>
          <a:lstStyle/>
          <a:p>
            <a:r>
              <a:rPr lang="en-US" dirty="0">
                <a:solidFill>
                  <a:schemeClr val="accent1"/>
                </a:solidFill>
              </a:rPr>
              <a:t>Replacement Algorithms</a:t>
            </a:r>
          </a:p>
        </p:txBody>
      </p:sp>
      <p:sp>
        <p:nvSpPr>
          <p:cNvPr id="3" name="TextBox 2"/>
          <p:cNvSpPr txBox="1"/>
          <p:nvPr/>
        </p:nvSpPr>
        <p:spPr>
          <a:xfrm>
            <a:off x="152400" y="1219200"/>
            <a:ext cx="8458200" cy="4801314"/>
          </a:xfrm>
          <a:prstGeom prst="rect">
            <a:avLst/>
          </a:prstGeom>
          <a:noFill/>
        </p:spPr>
        <p:txBody>
          <a:bodyPr wrap="square" rtlCol="0">
            <a:spAutoFit/>
          </a:bodyPr>
          <a:lstStyle/>
          <a:p>
            <a:pPr>
              <a:buFont typeface="Arial" pitchFamily="34" charset="0"/>
              <a:buChar char="•"/>
              <a:tabLst>
                <a:tab pos="3094038" algn="l"/>
              </a:tabLst>
            </a:pPr>
            <a:r>
              <a:rPr lang="en-US" dirty="0"/>
              <a:t> For direct mapping where there is only one possible line for a block of memory, no replacement algorithm is needed. </a:t>
            </a:r>
          </a:p>
          <a:p>
            <a:pPr>
              <a:buFont typeface="Arial" pitchFamily="34" charset="0"/>
              <a:buChar char="•"/>
              <a:tabLst>
                <a:tab pos="3094038" algn="l"/>
              </a:tabLst>
            </a:pPr>
            <a:r>
              <a:rPr lang="en-US" dirty="0"/>
              <a:t> For associative and set associative mapping, however, an algorithm is needed.</a:t>
            </a:r>
          </a:p>
          <a:p>
            <a:pPr>
              <a:buFont typeface="Arial" pitchFamily="34" charset="0"/>
              <a:buChar char="•"/>
              <a:tabLst>
                <a:tab pos="3094038" algn="l"/>
              </a:tabLst>
            </a:pPr>
            <a:r>
              <a:rPr lang="en-US" dirty="0"/>
              <a:t>For maximum speed, this algorithm is implemented in the hardware. Four of the most common algorithms are:</a:t>
            </a:r>
          </a:p>
          <a:p>
            <a:pPr>
              <a:buFont typeface="Arial" pitchFamily="34" charset="0"/>
              <a:buChar char="•"/>
              <a:tabLst>
                <a:tab pos="3094038" algn="l"/>
              </a:tabLst>
            </a:pPr>
            <a:endParaRPr lang="en-US" dirty="0"/>
          </a:p>
          <a:p>
            <a:pPr marL="342900" indent="-342900">
              <a:buFont typeface="+mj-lt"/>
              <a:buAutoNum type="arabicPeriod"/>
            </a:pPr>
            <a:r>
              <a:rPr lang="en-US" dirty="0">
                <a:solidFill>
                  <a:srgbClr val="C00000"/>
                </a:solidFill>
              </a:rPr>
              <a:t>Least Recently Used:- </a:t>
            </a:r>
            <a:r>
              <a:rPr lang="en-US" dirty="0"/>
              <a:t>This replaces the candidate line in cache memory that has been there the longest with no reference to it.</a:t>
            </a:r>
          </a:p>
          <a:p>
            <a:pPr marL="342900" indent="-342900">
              <a:buFont typeface="+mj-lt"/>
              <a:buAutoNum type="arabicPeriod"/>
            </a:pPr>
            <a:r>
              <a:rPr lang="en-US" cap="all" dirty="0">
                <a:solidFill>
                  <a:srgbClr val="C00000"/>
                </a:solidFill>
              </a:rPr>
              <a:t>f</a:t>
            </a:r>
            <a:r>
              <a:rPr lang="en-US" dirty="0">
                <a:solidFill>
                  <a:srgbClr val="C00000"/>
                </a:solidFill>
              </a:rPr>
              <a:t>irst In </a:t>
            </a:r>
            <a:r>
              <a:rPr lang="en-US" cap="all" dirty="0">
                <a:solidFill>
                  <a:srgbClr val="C00000"/>
                </a:solidFill>
              </a:rPr>
              <a:t>f</a:t>
            </a:r>
            <a:r>
              <a:rPr lang="en-US" dirty="0">
                <a:solidFill>
                  <a:srgbClr val="C00000"/>
                </a:solidFill>
              </a:rPr>
              <a:t>irst Out:- </a:t>
            </a:r>
            <a:r>
              <a:rPr lang="en-US" dirty="0"/>
              <a:t>This replaces the candidate line in the cache that has been there the longest.</a:t>
            </a:r>
          </a:p>
          <a:p>
            <a:pPr marL="342900" indent="-342900">
              <a:buFont typeface="+mj-lt"/>
              <a:buAutoNum type="arabicPeriod"/>
            </a:pPr>
            <a:r>
              <a:rPr lang="en-US" dirty="0">
                <a:solidFill>
                  <a:srgbClr val="C00000"/>
                </a:solidFill>
              </a:rPr>
              <a:t>Least </a:t>
            </a:r>
            <a:r>
              <a:rPr lang="en-US" cap="all" dirty="0">
                <a:solidFill>
                  <a:srgbClr val="C00000"/>
                </a:solidFill>
              </a:rPr>
              <a:t>f</a:t>
            </a:r>
            <a:r>
              <a:rPr lang="en-US" dirty="0">
                <a:solidFill>
                  <a:srgbClr val="C00000"/>
                </a:solidFill>
              </a:rPr>
              <a:t>requently Used:- </a:t>
            </a:r>
            <a:r>
              <a:rPr lang="en-US" dirty="0"/>
              <a:t>This replaces the candidate line in the cache that has had the fewest references.</a:t>
            </a:r>
          </a:p>
          <a:p>
            <a:pPr marL="342900" indent="-342900">
              <a:buFont typeface="+mj-lt"/>
              <a:buAutoNum type="arabicPeriod"/>
            </a:pPr>
            <a:r>
              <a:rPr lang="en-US" dirty="0">
                <a:solidFill>
                  <a:srgbClr val="C00000"/>
                </a:solidFill>
              </a:rPr>
              <a:t>Random Replacement:- </a:t>
            </a:r>
            <a:r>
              <a:rPr lang="en-US" dirty="0"/>
              <a:t>This algorithm randomly chooses a line to be replaced from among the candidate lines. This yields only slightly inferior performance than other algorithms.</a:t>
            </a:r>
          </a:p>
          <a:p>
            <a:pPr>
              <a:tabLst>
                <a:tab pos="3094038" algn="l"/>
              </a:tabLst>
            </a:pPr>
            <a:r>
              <a:rPr lang="en-US" dirty="0"/>
              <a:t/>
            </a:r>
            <a:br>
              <a:rPr lang="en-US" dirty="0"/>
            </a:br>
            <a:endParaRPr lang="en-US" dirty="0"/>
          </a:p>
        </p:txBody>
      </p:sp>
      <p:pic>
        <p:nvPicPr>
          <p:cNvPr id="5" name="Picture 4">
            <a:extLst>
              <a:ext uri="{FF2B5EF4-FFF2-40B4-BE49-F238E27FC236}">
                <a16:creationId xmlns:a16="http://schemas.microsoft.com/office/drawing/2014/main" xmlns="" id="{967EB470-13EF-4500-8822-4BFEA7BDE714}"/>
              </a:ext>
            </a:extLst>
          </p:cNvPr>
          <p:cNvPicPr>
            <a:picLocks noChangeAspect="1" noChangeArrowheads="1"/>
          </p:cNvPicPr>
          <p:nvPr/>
        </p:nvPicPr>
        <p:blipFill>
          <a:blip r:embed="rId2" cstate="print"/>
          <a:srcRect/>
          <a:stretch>
            <a:fillRect/>
          </a:stretch>
        </p:blipFill>
        <p:spPr bwMode="auto">
          <a:xfrm>
            <a:off x="7315200" y="0"/>
            <a:ext cx="1333500" cy="12477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9FE0410-71DB-428C-87E3-0E404B9B2687}"/>
              </a:ext>
            </a:extLst>
          </p:cNvPr>
          <p:cNvSpPr>
            <a:spLocks noGrp="1"/>
          </p:cNvSpPr>
          <p:nvPr>
            <p:ph type="title"/>
          </p:nvPr>
        </p:nvSpPr>
        <p:spPr/>
        <p:txBody>
          <a:bodyPr/>
          <a:lstStyle/>
          <a:p>
            <a:r>
              <a:rPr lang="en-IN" dirty="0">
                <a:solidFill>
                  <a:srgbClr val="C00000"/>
                </a:solidFill>
              </a:rPr>
              <a:t>FIFO (First In First Out) </a:t>
            </a:r>
          </a:p>
        </p:txBody>
      </p:sp>
      <p:sp>
        <p:nvSpPr>
          <p:cNvPr id="4" name="TextBox 3">
            <a:extLst>
              <a:ext uri="{FF2B5EF4-FFF2-40B4-BE49-F238E27FC236}">
                <a16:creationId xmlns:a16="http://schemas.microsoft.com/office/drawing/2014/main" xmlns="" id="{E21ECF73-EF9F-44BC-8473-AE897FC492EF}"/>
              </a:ext>
            </a:extLst>
          </p:cNvPr>
          <p:cNvSpPr txBox="1"/>
          <p:nvPr/>
        </p:nvSpPr>
        <p:spPr>
          <a:xfrm>
            <a:off x="381000" y="1447800"/>
            <a:ext cx="8001000" cy="2308324"/>
          </a:xfrm>
          <a:prstGeom prst="rect">
            <a:avLst/>
          </a:prstGeom>
          <a:noFill/>
        </p:spPr>
        <p:txBody>
          <a:bodyPr wrap="square" rtlCol="0">
            <a:spAutoFit/>
          </a:bodyPr>
          <a:lstStyle/>
          <a:p>
            <a:pPr marL="446088" indent="-265113">
              <a:lnSpc>
                <a:spcPct val="150000"/>
              </a:lnSpc>
              <a:buFont typeface="Arial" pitchFamily="34" charset="0"/>
              <a:buChar char="•"/>
              <a:tabLst>
                <a:tab pos="3094038" algn="l"/>
              </a:tabLst>
            </a:pPr>
            <a:r>
              <a:rPr lang="en-US" dirty="0"/>
              <a:t>Pages in main memory are kept in a list</a:t>
            </a:r>
          </a:p>
          <a:p>
            <a:pPr marL="446088" indent="-265113">
              <a:lnSpc>
                <a:spcPct val="150000"/>
              </a:lnSpc>
              <a:buFont typeface="Arial" pitchFamily="34" charset="0"/>
              <a:buChar char="•"/>
              <a:tabLst>
                <a:tab pos="3094038" algn="l"/>
              </a:tabLst>
            </a:pPr>
            <a:r>
              <a:rPr lang="en-US" dirty="0"/>
              <a:t> First in first out is very easy to implement</a:t>
            </a:r>
          </a:p>
          <a:p>
            <a:pPr marL="446088" indent="-265113">
              <a:lnSpc>
                <a:spcPct val="150000"/>
              </a:lnSpc>
              <a:buFont typeface="Arial" pitchFamily="34" charset="0"/>
              <a:buChar char="•"/>
              <a:tabLst>
                <a:tab pos="3094038" algn="l"/>
              </a:tabLst>
            </a:pPr>
            <a:r>
              <a:rPr lang="en-US" dirty="0"/>
              <a:t> The FIFO algorithm select the page for replacement that has been in memory   the longest time</a:t>
            </a:r>
          </a:p>
          <a:p>
            <a:pPr>
              <a:buFont typeface="Arial" pitchFamily="34" charset="0"/>
              <a:buChar char="•"/>
              <a:tabLst>
                <a:tab pos="3094038" algn="l"/>
              </a:tabLst>
            </a:pPr>
            <a:endParaRPr lang="en-US" dirty="0"/>
          </a:p>
          <a:p>
            <a:pPr>
              <a:buFont typeface="Arial" pitchFamily="34" charset="0"/>
              <a:buChar char="•"/>
              <a:tabLst>
                <a:tab pos="3094038" algn="l"/>
              </a:tabLst>
            </a:pPr>
            <a:endParaRPr lang="en-US" dirty="0"/>
          </a:p>
        </p:txBody>
      </p:sp>
      <p:pic>
        <p:nvPicPr>
          <p:cNvPr id="6" name="Picture 5">
            <a:extLst>
              <a:ext uri="{FF2B5EF4-FFF2-40B4-BE49-F238E27FC236}">
                <a16:creationId xmlns:a16="http://schemas.microsoft.com/office/drawing/2014/main" xmlns="" id="{C07F5F4E-939C-488D-B3FF-1FD811BB6690}"/>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533400" y="3505200"/>
            <a:ext cx="7178040" cy="2933866"/>
          </a:xfrm>
          <a:prstGeom prst="rect">
            <a:avLst/>
          </a:prstGeom>
        </p:spPr>
      </p:pic>
    </p:spTree>
    <p:extLst>
      <p:ext uri="{BB962C8B-B14F-4D97-AF65-F5344CB8AC3E}">
        <p14:creationId xmlns:p14="http://schemas.microsoft.com/office/powerpoint/2010/main" xmlns="" val="119399200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9FE0410-71DB-428C-87E3-0E404B9B2687}"/>
              </a:ext>
            </a:extLst>
          </p:cNvPr>
          <p:cNvSpPr>
            <a:spLocks noGrp="1"/>
          </p:cNvSpPr>
          <p:nvPr>
            <p:ph type="title"/>
          </p:nvPr>
        </p:nvSpPr>
        <p:spPr/>
        <p:txBody>
          <a:bodyPr/>
          <a:lstStyle/>
          <a:p>
            <a:r>
              <a:rPr lang="en-IN" dirty="0">
                <a:solidFill>
                  <a:srgbClr val="C00000"/>
                </a:solidFill>
              </a:rPr>
              <a:t>FIFO (First In First Out) </a:t>
            </a:r>
          </a:p>
        </p:txBody>
      </p:sp>
      <p:sp>
        <p:nvSpPr>
          <p:cNvPr id="4" name="TextBox 3">
            <a:extLst>
              <a:ext uri="{FF2B5EF4-FFF2-40B4-BE49-F238E27FC236}">
                <a16:creationId xmlns:a16="http://schemas.microsoft.com/office/drawing/2014/main" xmlns="" id="{E21ECF73-EF9F-44BC-8473-AE897FC492EF}"/>
              </a:ext>
            </a:extLst>
          </p:cNvPr>
          <p:cNvSpPr txBox="1"/>
          <p:nvPr/>
        </p:nvSpPr>
        <p:spPr>
          <a:xfrm>
            <a:off x="457200" y="1676400"/>
            <a:ext cx="8001000" cy="2862322"/>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dirty="0">
                <a:solidFill>
                  <a:srgbClr val="000000"/>
                </a:solidFill>
                <a:latin typeface="Georgia" panose="02040502050405020303" pitchFamily="18" charset="0"/>
              </a:rPr>
              <a:t>Advantages: </a:t>
            </a:r>
          </a:p>
          <a:p>
            <a:pPr marL="742950" lvl="1" indent="-285750">
              <a:lnSpc>
                <a:spcPct val="150000"/>
              </a:lnSpc>
              <a:buFont typeface="Arial" panose="020B0604020202020204" pitchFamily="34" charset="0"/>
              <a:buChar char="•"/>
            </a:pPr>
            <a:r>
              <a:rPr lang="en-US" dirty="0">
                <a:solidFill>
                  <a:srgbClr val="000000"/>
                </a:solidFill>
                <a:latin typeface="Georgia" panose="02040502050405020303" pitchFamily="18" charset="0"/>
              </a:rPr>
              <a:t>FIFO is easy to understand.</a:t>
            </a:r>
          </a:p>
          <a:p>
            <a:pPr marL="742950" lvl="1" indent="-285750">
              <a:lnSpc>
                <a:spcPct val="150000"/>
              </a:lnSpc>
              <a:buFont typeface="Arial" panose="020B0604020202020204" pitchFamily="34" charset="0"/>
              <a:buChar char="•"/>
            </a:pPr>
            <a:r>
              <a:rPr lang="en-US" dirty="0">
                <a:solidFill>
                  <a:srgbClr val="000000"/>
                </a:solidFill>
                <a:latin typeface="Georgia" panose="02040502050405020303" pitchFamily="18" charset="0"/>
              </a:rPr>
              <a:t>It is very easy to implement</a:t>
            </a:r>
            <a:r>
              <a:rPr lang="en-US" dirty="0">
                <a:solidFill>
                  <a:srgbClr val="438186"/>
                </a:solidFill>
                <a:latin typeface="Georgia" panose="02040502050405020303" pitchFamily="18" charset="0"/>
              </a:rPr>
              <a:t>.</a:t>
            </a:r>
          </a:p>
          <a:p>
            <a:pPr lvl="1">
              <a:lnSpc>
                <a:spcPct val="150000"/>
              </a:lnSpc>
            </a:pPr>
            <a:endParaRPr lang="en-US" dirty="0">
              <a:solidFill>
                <a:srgbClr val="438186"/>
              </a:solidFill>
              <a:latin typeface="Georgia" panose="02040502050405020303" pitchFamily="18" charset="0"/>
            </a:endParaRPr>
          </a:p>
          <a:p>
            <a:pPr marL="285750" indent="-285750">
              <a:lnSpc>
                <a:spcPct val="150000"/>
              </a:lnSpc>
              <a:buFont typeface="Arial" panose="020B0604020202020204" pitchFamily="34" charset="0"/>
              <a:buChar char="•"/>
            </a:pPr>
            <a:r>
              <a:rPr lang="en-US" dirty="0">
                <a:solidFill>
                  <a:srgbClr val="000000"/>
                </a:solidFill>
                <a:latin typeface="Georgia" panose="02040502050405020303" pitchFamily="18" charset="0"/>
              </a:rPr>
              <a:t>Disadvantages: </a:t>
            </a:r>
          </a:p>
          <a:p>
            <a:pPr marL="742950" lvl="1" indent="-285750">
              <a:lnSpc>
                <a:spcPct val="150000"/>
              </a:lnSpc>
              <a:buFont typeface="Arial" panose="020B0604020202020204" pitchFamily="34" charset="0"/>
              <a:buChar char="•"/>
            </a:pPr>
            <a:r>
              <a:rPr lang="en-US" dirty="0">
                <a:solidFill>
                  <a:srgbClr val="000000"/>
                </a:solidFill>
                <a:latin typeface="Georgia" panose="02040502050405020303" pitchFamily="18" charset="0"/>
              </a:rPr>
              <a:t>The oldest block in memory may be often </a:t>
            </a:r>
            <a:r>
              <a:rPr lang="en-IN" dirty="0">
                <a:solidFill>
                  <a:srgbClr val="000000"/>
                </a:solidFill>
                <a:latin typeface="Georgia" panose="02040502050405020303" pitchFamily="18" charset="0"/>
              </a:rPr>
              <a:t>used.</a:t>
            </a:r>
            <a:endParaRPr lang="en-US" dirty="0"/>
          </a:p>
          <a:p>
            <a:pPr algn="l"/>
            <a:endParaRPr lang="en-US" dirty="0"/>
          </a:p>
        </p:txBody>
      </p:sp>
    </p:spTree>
    <p:extLst>
      <p:ext uri="{BB962C8B-B14F-4D97-AF65-F5344CB8AC3E}">
        <p14:creationId xmlns:p14="http://schemas.microsoft.com/office/powerpoint/2010/main" xmlns="" val="172309591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9FE0410-71DB-428C-87E3-0E404B9B2687}"/>
              </a:ext>
            </a:extLst>
          </p:cNvPr>
          <p:cNvSpPr>
            <a:spLocks noGrp="1"/>
          </p:cNvSpPr>
          <p:nvPr>
            <p:ph type="title"/>
          </p:nvPr>
        </p:nvSpPr>
        <p:spPr/>
        <p:txBody>
          <a:bodyPr/>
          <a:lstStyle/>
          <a:p>
            <a:r>
              <a:rPr lang="en-IN" dirty="0">
                <a:solidFill>
                  <a:srgbClr val="C00000"/>
                </a:solidFill>
              </a:rPr>
              <a:t>LRU (Least Recently Used) </a:t>
            </a:r>
          </a:p>
        </p:txBody>
      </p:sp>
      <p:sp>
        <p:nvSpPr>
          <p:cNvPr id="4" name="TextBox 3">
            <a:extLst>
              <a:ext uri="{FF2B5EF4-FFF2-40B4-BE49-F238E27FC236}">
                <a16:creationId xmlns:a16="http://schemas.microsoft.com/office/drawing/2014/main" xmlns="" id="{E21ECF73-EF9F-44BC-8473-AE897FC492EF}"/>
              </a:ext>
            </a:extLst>
          </p:cNvPr>
          <p:cNvSpPr txBox="1"/>
          <p:nvPr/>
        </p:nvSpPr>
        <p:spPr>
          <a:xfrm>
            <a:off x="457200" y="1600200"/>
            <a:ext cx="8001000" cy="1615827"/>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dirty="0"/>
              <a:t>The least recently used page replacement algorithm keeps track page uses over a</a:t>
            </a:r>
          </a:p>
          <a:p>
            <a:pPr>
              <a:lnSpc>
                <a:spcPct val="150000"/>
              </a:lnSpc>
            </a:pPr>
            <a:r>
              <a:rPr lang="en-US" dirty="0"/>
              <a:t>short period of time.</a:t>
            </a:r>
          </a:p>
          <a:p>
            <a:pPr>
              <a:lnSpc>
                <a:spcPct val="150000"/>
              </a:lnSpc>
            </a:pPr>
            <a:endParaRPr lang="en-US" dirty="0"/>
          </a:p>
          <a:p>
            <a:pPr algn="l"/>
            <a:endParaRPr lang="en-US" dirty="0"/>
          </a:p>
        </p:txBody>
      </p:sp>
      <p:pic>
        <p:nvPicPr>
          <p:cNvPr id="5" name="Picture 4">
            <a:extLst>
              <a:ext uri="{FF2B5EF4-FFF2-40B4-BE49-F238E27FC236}">
                <a16:creationId xmlns:a16="http://schemas.microsoft.com/office/drawing/2014/main" xmlns="" id="{5F3D5101-092E-465A-8C75-8A5CCAFAE1A0}"/>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066800" y="3200400"/>
            <a:ext cx="7010400" cy="3511730"/>
          </a:xfrm>
          <a:prstGeom prst="rect">
            <a:avLst/>
          </a:prstGeom>
        </p:spPr>
      </p:pic>
    </p:spTree>
    <p:extLst>
      <p:ext uri="{BB962C8B-B14F-4D97-AF65-F5344CB8AC3E}">
        <p14:creationId xmlns:p14="http://schemas.microsoft.com/office/powerpoint/2010/main" xmlns="" val="88263497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960" y="286605"/>
            <a:ext cx="7543800" cy="703996"/>
          </a:xfrm>
        </p:spPr>
        <p:txBody>
          <a:bodyPr>
            <a:normAutofit/>
          </a:bodyPr>
          <a:lstStyle/>
          <a:p>
            <a:pPr eaLnBrk="1" fontAlgn="auto" hangingPunct="1">
              <a:spcAft>
                <a:spcPts val="0"/>
              </a:spcAft>
              <a:defRPr/>
            </a:pPr>
            <a:r>
              <a:rPr lang="en-US" dirty="0">
                <a:solidFill>
                  <a:schemeClr val="accent1">
                    <a:satMod val="150000"/>
                  </a:schemeClr>
                </a:solidFill>
              </a:rPr>
              <a:t> Memory Basic Concepts</a:t>
            </a:r>
          </a:p>
        </p:txBody>
      </p:sp>
      <p:sp>
        <p:nvSpPr>
          <p:cNvPr id="10243" name="Content Placeholder 2"/>
          <p:cNvSpPr>
            <a:spLocks noGrp="1"/>
          </p:cNvSpPr>
          <p:nvPr>
            <p:ph idx="1"/>
          </p:nvPr>
        </p:nvSpPr>
        <p:spPr>
          <a:xfrm>
            <a:off x="381000" y="1295400"/>
            <a:ext cx="6858000" cy="3880773"/>
          </a:xfrm>
        </p:spPr>
        <p:txBody>
          <a:bodyPr/>
          <a:lstStyle/>
          <a:p>
            <a:pPr eaLnBrk="1" hangingPunct="1"/>
            <a:r>
              <a:rPr lang="en-US" altLang="en-US" dirty="0"/>
              <a:t>Maximum size of the Main Memory</a:t>
            </a:r>
          </a:p>
          <a:p>
            <a:pPr eaLnBrk="1" hangingPunct="1"/>
            <a:r>
              <a:rPr lang="en-US" altLang="en-US" dirty="0"/>
              <a:t>byte-addressable</a:t>
            </a:r>
          </a:p>
          <a:p>
            <a:pPr eaLnBrk="1" hangingPunct="1"/>
            <a:r>
              <a:rPr lang="en-US" altLang="en-US" dirty="0"/>
              <a:t>CPU-Main Memory Connection</a:t>
            </a:r>
          </a:p>
          <a:p>
            <a:pPr eaLnBrk="1" hangingPunct="1"/>
            <a:endParaRPr lang="en-US" altLang="en-US" dirty="0"/>
          </a:p>
        </p:txBody>
      </p:sp>
      <p:grpSp>
        <p:nvGrpSpPr>
          <p:cNvPr id="10244" name="Group 39"/>
          <p:cNvGrpSpPr>
            <a:grpSpLocks/>
          </p:cNvGrpSpPr>
          <p:nvPr/>
        </p:nvGrpSpPr>
        <p:grpSpPr bwMode="auto">
          <a:xfrm>
            <a:off x="990600" y="3310078"/>
            <a:ext cx="6172200" cy="2667000"/>
            <a:chOff x="1357313" y="3384550"/>
            <a:chExt cx="6359525" cy="3168650"/>
          </a:xfrm>
        </p:grpSpPr>
        <p:sp>
          <p:nvSpPr>
            <p:cNvPr id="10245" name="Rectangle 4"/>
            <p:cNvSpPr>
              <a:spLocks noChangeArrowheads="1"/>
            </p:cNvSpPr>
            <p:nvPr/>
          </p:nvSpPr>
          <p:spPr bwMode="auto">
            <a:xfrm>
              <a:off x="5853113" y="4691063"/>
              <a:ext cx="571500" cy="228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500" dirty="0">
                  <a:solidFill>
                    <a:srgbClr val="000000"/>
                  </a:solidFill>
                  <a:latin typeface="Nimbus Roman No9 L"/>
                </a:rPr>
                <a:t>Up to 2</a:t>
              </a:r>
              <a:endParaRPr lang="en-CA" altLang="en-US" sz="2400" dirty="0">
                <a:latin typeface="Corbel" panose="020B0503020204020204" pitchFamily="34" charset="0"/>
              </a:endParaRPr>
            </a:p>
          </p:txBody>
        </p:sp>
        <p:sp>
          <p:nvSpPr>
            <p:cNvPr id="10246" name="Rectangle 5"/>
            <p:cNvSpPr>
              <a:spLocks noChangeArrowheads="1"/>
            </p:cNvSpPr>
            <p:nvPr/>
          </p:nvSpPr>
          <p:spPr bwMode="auto">
            <a:xfrm>
              <a:off x="6470886" y="4649788"/>
              <a:ext cx="68262" cy="1825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200" i="1" dirty="0">
                  <a:solidFill>
                    <a:srgbClr val="000000"/>
                  </a:solidFill>
                  <a:latin typeface="Nimbus Roman No9 L"/>
                </a:rPr>
                <a:t>k</a:t>
              </a:r>
              <a:endParaRPr lang="en-CA" altLang="en-US" sz="2400" dirty="0">
                <a:latin typeface="Corbel" panose="020B0503020204020204" pitchFamily="34" charset="0"/>
              </a:endParaRPr>
            </a:p>
          </p:txBody>
        </p:sp>
        <p:sp>
          <p:nvSpPr>
            <p:cNvPr id="10247" name="Rectangle 6"/>
            <p:cNvSpPr>
              <a:spLocks noChangeArrowheads="1"/>
            </p:cNvSpPr>
            <p:nvPr/>
          </p:nvSpPr>
          <p:spPr bwMode="auto">
            <a:xfrm>
              <a:off x="6516688" y="4691063"/>
              <a:ext cx="935037" cy="228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500" dirty="0">
                  <a:solidFill>
                    <a:srgbClr val="000000"/>
                  </a:solidFill>
                  <a:latin typeface="Nimbus Roman No9 L"/>
                </a:rPr>
                <a:t> addressable</a:t>
              </a:r>
              <a:endParaRPr lang="en-CA" altLang="en-US" sz="2400" dirty="0">
                <a:latin typeface="Corbel" panose="020B0503020204020204" pitchFamily="34" charset="0"/>
              </a:endParaRPr>
            </a:p>
          </p:txBody>
        </p:sp>
        <p:sp>
          <p:nvSpPr>
            <p:cNvPr id="10248" name="Freeform 7"/>
            <p:cNvSpPr>
              <a:spLocks/>
            </p:cNvSpPr>
            <p:nvPr/>
          </p:nvSpPr>
          <p:spPr bwMode="auto">
            <a:xfrm>
              <a:off x="3070225" y="5632450"/>
              <a:ext cx="2527300" cy="236538"/>
            </a:xfrm>
            <a:custGeom>
              <a:avLst/>
              <a:gdLst>
                <a:gd name="T0" fmla="*/ 272176891 w 1592"/>
                <a:gd name="T1" fmla="*/ 375504814 h 149"/>
                <a:gd name="T2" fmla="*/ 272176891 w 1592"/>
                <a:gd name="T3" fmla="*/ 307459686 h 149"/>
                <a:gd name="T4" fmla="*/ 2147483647 w 1592"/>
                <a:gd name="T5" fmla="*/ 307459686 h 149"/>
                <a:gd name="T6" fmla="*/ 2147483647 w 1592"/>
                <a:gd name="T7" fmla="*/ 375504814 h 149"/>
                <a:gd name="T8" fmla="*/ 2147483647 w 1592"/>
                <a:gd name="T9" fmla="*/ 204133847 h 149"/>
                <a:gd name="T10" fmla="*/ 2147483647 w 1592"/>
                <a:gd name="T11" fmla="*/ 0 h 149"/>
                <a:gd name="T12" fmla="*/ 2147483647 w 1592"/>
                <a:gd name="T13" fmla="*/ 103327401 h 149"/>
                <a:gd name="T14" fmla="*/ 272176891 w 1592"/>
                <a:gd name="T15" fmla="*/ 103327401 h 149"/>
                <a:gd name="T16" fmla="*/ 272176891 w 1592"/>
                <a:gd name="T17" fmla="*/ 0 h 149"/>
                <a:gd name="T18" fmla="*/ 0 w 1592"/>
                <a:gd name="T19" fmla="*/ 204133847 h 149"/>
                <a:gd name="T20" fmla="*/ 272176891 w 1592"/>
                <a:gd name="T21" fmla="*/ 375504814 h 14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592"/>
                <a:gd name="T34" fmla="*/ 0 h 149"/>
                <a:gd name="T35" fmla="*/ 1592 w 1592"/>
                <a:gd name="T36" fmla="*/ 149 h 14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592" h="149">
                  <a:moveTo>
                    <a:pt x="108" y="149"/>
                  </a:moveTo>
                  <a:lnTo>
                    <a:pt x="108" y="122"/>
                  </a:lnTo>
                  <a:lnTo>
                    <a:pt x="1484" y="122"/>
                  </a:lnTo>
                  <a:lnTo>
                    <a:pt x="1484" y="149"/>
                  </a:lnTo>
                  <a:lnTo>
                    <a:pt x="1592" y="81"/>
                  </a:lnTo>
                  <a:lnTo>
                    <a:pt x="1484" y="0"/>
                  </a:lnTo>
                  <a:lnTo>
                    <a:pt x="1484" y="41"/>
                  </a:lnTo>
                  <a:lnTo>
                    <a:pt x="108" y="41"/>
                  </a:lnTo>
                  <a:lnTo>
                    <a:pt x="108" y="0"/>
                  </a:lnTo>
                  <a:lnTo>
                    <a:pt x="0" y="81"/>
                  </a:lnTo>
                  <a:lnTo>
                    <a:pt x="108" y="149"/>
                  </a:lnTo>
                  <a:close/>
                </a:path>
              </a:pathLst>
            </a:custGeom>
            <a:solidFill>
              <a:srgbClr val="FFFFFF"/>
            </a:solidFill>
            <a:ln w="0">
              <a:solidFill>
                <a:srgbClr val="FFFFFF"/>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dirty="0"/>
            </a:p>
          </p:txBody>
        </p:sp>
        <p:sp>
          <p:nvSpPr>
            <p:cNvPr id="10249" name="Freeform 8"/>
            <p:cNvSpPr>
              <a:spLocks/>
            </p:cNvSpPr>
            <p:nvPr/>
          </p:nvSpPr>
          <p:spPr bwMode="auto">
            <a:xfrm>
              <a:off x="3070225" y="5632450"/>
              <a:ext cx="2527300" cy="236538"/>
            </a:xfrm>
            <a:custGeom>
              <a:avLst/>
              <a:gdLst>
                <a:gd name="T0" fmla="*/ 2147483647 w 118"/>
                <a:gd name="T1" fmla="*/ 2147483647 h 11"/>
                <a:gd name="T2" fmla="*/ 2147483647 w 118"/>
                <a:gd name="T3" fmla="*/ 2147483647 h 11"/>
                <a:gd name="T4" fmla="*/ 2147483647 w 118"/>
                <a:gd name="T5" fmla="*/ 2147483647 h 11"/>
                <a:gd name="T6" fmla="*/ 2147483647 w 118"/>
                <a:gd name="T7" fmla="*/ 2147483647 h 11"/>
                <a:gd name="T8" fmla="*/ 2147483647 w 118"/>
                <a:gd name="T9" fmla="*/ 2147483647 h 11"/>
                <a:gd name="T10" fmla="*/ 2147483647 w 118"/>
                <a:gd name="T11" fmla="*/ 0 h 11"/>
                <a:gd name="T12" fmla="*/ 2147483647 w 118"/>
                <a:gd name="T13" fmla="*/ 1387187708 h 11"/>
                <a:gd name="T14" fmla="*/ 2147483647 w 118"/>
                <a:gd name="T15" fmla="*/ 1387187708 h 11"/>
                <a:gd name="T16" fmla="*/ 2147483647 w 118"/>
                <a:gd name="T17" fmla="*/ 0 h 11"/>
                <a:gd name="T18" fmla="*/ 0 w 118"/>
                <a:gd name="T19" fmla="*/ 2147483647 h 11"/>
                <a:gd name="T20" fmla="*/ 2147483647 w 118"/>
                <a:gd name="T21" fmla="*/ 2147483647 h 1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18"/>
                <a:gd name="T34" fmla="*/ 0 h 11"/>
                <a:gd name="T35" fmla="*/ 118 w 118"/>
                <a:gd name="T36" fmla="*/ 11 h 1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18" h="11">
                  <a:moveTo>
                    <a:pt x="8" y="11"/>
                  </a:moveTo>
                  <a:lnTo>
                    <a:pt x="8" y="9"/>
                  </a:lnTo>
                  <a:lnTo>
                    <a:pt x="110" y="9"/>
                  </a:lnTo>
                  <a:lnTo>
                    <a:pt x="110" y="11"/>
                  </a:lnTo>
                  <a:lnTo>
                    <a:pt x="118" y="6"/>
                  </a:lnTo>
                  <a:lnTo>
                    <a:pt x="110" y="0"/>
                  </a:lnTo>
                  <a:lnTo>
                    <a:pt x="110" y="3"/>
                  </a:lnTo>
                  <a:lnTo>
                    <a:pt x="8" y="3"/>
                  </a:lnTo>
                  <a:lnTo>
                    <a:pt x="8" y="0"/>
                  </a:lnTo>
                  <a:lnTo>
                    <a:pt x="0" y="6"/>
                  </a:lnTo>
                  <a:lnTo>
                    <a:pt x="8" y="11"/>
                  </a:lnTo>
                </a:path>
              </a:pathLst>
            </a:custGeom>
            <a:noFill/>
            <a:ln w="20638">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dirty="0"/>
            </a:p>
          </p:txBody>
        </p:sp>
        <p:sp>
          <p:nvSpPr>
            <p:cNvPr id="10250" name="Rectangle 9"/>
            <p:cNvSpPr>
              <a:spLocks noChangeArrowheads="1"/>
            </p:cNvSpPr>
            <p:nvPr/>
          </p:nvSpPr>
          <p:spPr bwMode="auto">
            <a:xfrm>
              <a:off x="1357313" y="3384550"/>
              <a:ext cx="1692275" cy="3168650"/>
            </a:xfrm>
            <a:prstGeom prst="rect">
              <a:avLst/>
            </a:prstGeom>
            <a:noFill/>
            <a:ln w="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dirty="0">
                <a:latin typeface="Corbel" panose="020B0503020204020204" pitchFamily="34" charset="0"/>
              </a:endParaRPr>
            </a:p>
          </p:txBody>
        </p:sp>
        <p:sp>
          <p:nvSpPr>
            <p:cNvPr id="10251" name="Rectangle 10"/>
            <p:cNvSpPr>
              <a:spLocks noChangeArrowheads="1"/>
            </p:cNvSpPr>
            <p:nvPr/>
          </p:nvSpPr>
          <p:spPr bwMode="auto">
            <a:xfrm>
              <a:off x="1357313" y="3384550"/>
              <a:ext cx="1692275" cy="3168650"/>
            </a:xfrm>
            <a:prstGeom prst="rect">
              <a:avLst/>
            </a:prstGeom>
            <a:noFill/>
            <a:ln w="20701">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dirty="0">
                <a:latin typeface="Corbel" panose="020B0503020204020204" pitchFamily="34" charset="0"/>
              </a:endParaRPr>
            </a:p>
          </p:txBody>
        </p:sp>
        <p:sp>
          <p:nvSpPr>
            <p:cNvPr id="10252" name="Rectangle 11"/>
            <p:cNvSpPr>
              <a:spLocks noChangeArrowheads="1"/>
            </p:cNvSpPr>
            <p:nvPr/>
          </p:nvSpPr>
          <p:spPr bwMode="auto">
            <a:xfrm>
              <a:off x="1722438" y="4776788"/>
              <a:ext cx="963612" cy="363537"/>
            </a:xfrm>
            <a:prstGeom prst="rect">
              <a:avLst/>
            </a:prstGeom>
            <a:solidFill>
              <a:srgbClr val="FFFFFF"/>
            </a:solidFill>
            <a:ln w="0">
              <a:solidFill>
                <a:srgbClr val="FFFFFF"/>
              </a:solidFill>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dirty="0">
                <a:latin typeface="Corbel" panose="020B0503020204020204" pitchFamily="34" charset="0"/>
              </a:endParaRPr>
            </a:p>
          </p:txBody>
        </p:sp>
        <p:sp>
          <p:nvSpPr>
            <p:cNvPr id="10253" name="Rectangle 12"/>
            <p:cNvSpPr>
              <a:spLocks noChangeArrowheads="1"/>
            </p:cNvSpPr>
            <p:nvPr/>
          </p:nvSpPr>
          <p:spPr bwMode="auto">
            <a:xfrm>
              <a:off x="1722438" y="4776788"/>
              <a:ext cx="963612" cy="363537"/>
            </a:xfrm>
            <a:prstGeom prst="rect">
              <a:avLst/>
            </a:prstGeom>
            <a:noFill/>
            <a:ln w="20638">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dirty="0">
                <a:latin typeface="Corbel" panose="020B0503020204020204" pitchFamily="34" charset="0"/>
              </a:endParaRPr>
            </a:p>
          </p:txBody>
        </p:sp>
        <p:sp>
          <p:nvSpPr>
            <p:cNvPr id="10254" name="Freeform 13"/>
            <p:cNvSpPr>
              <a:spLocks/>
            </p:cNvSpPr>
            <p:nvPr/>
          </p:nvSpPr>
          <p:spPr bwMode="auto">
            <a:xfrm>
              <a:off x="2686050" y="4840288"/>
              <a:ext cx="2911475" cy="257175"/>
            </a:xfrm>
            <a:custGeom>
              <a:avLst/>
              <a:gdLst>
                <a:gd name="T0" fmla="*/ 304938131 w 1834"/>
                <a:gd name="T1" fmla="*/ 408265258 h 162"/>
                <a:gd name="T2" fmla="*/ 304938131 w 1834"/>
                <a:gd name="T3" fmla="*/ 307459046 h 162"/>
                <a:gd name="T4" fmla="*/ 2147483647 w 1834"/>
                <a:gd name="T5" fmla="*/ 307459046 h 162"/>
                <a:gd name="T6" fmla="*/ 2147483647 w 1834"/>
                <a:gd name="T7" fmla="*/ 408265258 h 162"/>
                <a:gd name="T8" fmla="*/ 2147483647 w 1834"/>
                <a:gd name="T9" fmla="*/ 204133423 h 162"/>
                <a:gd name="T10" fmla="*/ 2147483647 w 1834"/>
                <a:gd name="T11" fmla="*/ 0 h 162"/>
                <a:gd name="T12" fmla="*/ 2147483647 w 1834"/>
                <a:gd name="T13" fmla="*/ 103325598 h 162"/>
                <a:gd name="T14" fmla="*/ 304938131 w 1834"/>
                <a:gd name="T15" fmla="*/ 103325598 h 162"/>
                <a:gd name="T16" fmla="*/ 304938131 w 1834"/>
                <a:gd name="T17" fmla="*/ 0 h 162"/>
                <a:gd name="T18" fmla="*/ 0 w 1834"/>
                <a:gd name="T19" fmla="*/ 204133423 h 162"/>
                <a:gd name="T20" fmla="*/ 304938131 w 1834"/>
                <a:gd name="T21" fmla="*/ 408265258 h 1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834"/>
                <a:gd name="T34" fmla="*/ 0 h 162"/>
                <a:gd name="T35" fmla="*/ 1834 w 1834"/>
                <a:gd name="T36" fmla="*/ 162 h 16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834" h="162">
                  <a:moveTo>
                    <a:pt x="121" y="162"/>
                  </a:moveTo>
                  <a:lnTo>
                    <a:pt x="121" y="122"/>
                  </a:lnTo>
                  <a:lnTo>
                    <a:pt x="1726" y="122"/>
                  </a:lnTo>
                  <a:lnTo>
                    <a:pt x="1726" y="162"/>
                  </a:lnTo>
                  <a:lnTo>
                    <a:pt x="1834" y="81"/>
                  </a:lnTo>
                  <a:lnTo>
                    <a:pt x="1726" y="0"/>
                  </a:lnTo>
                  <a:lnTo>
                    <a:pt x="1726" y="41"/>
                  </a:lnTo>
                  <a:lnTo>
                    <a:pt x="121" y="41"/>
                  </a:lnTo>
                  <a:lnTo>
                    <a:pt x="121" y="0"/>
                  </a:lnTo>
                  <a:lnTo>
                    <a:pt x="0" y="81"/>
                  </a:lnTo>
                  <a:lnTo>
                    <a:pt x="121" y="162"/>
                  </a:lnTo>
                  <a:close/>
                </a:path>
              </a:pathLst>
            </a:custGeom>
            <a:solidFill>
              <a:srgbClr val="FFFFFF"/>
            </a:solidFill>
            <a:ln w="0">
              <a:solidFill>
                <a:srgbClr val="FFFFFF"/>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dirty="0"/>
            </a:p>
          </p:txBody>
        </p:sp>
        <p:sp>
          <p:nvSpPr>
            <p:cNvPr id="10255" name="Freeform 14"/>
            <p:cNvSpPr>
              <a:spLocks/>
            </p:cNvSpPr>
            <p:nvPr/>
          </p:nvSpPr>
          <p:spPr bwMode="auto">
            <a:xfrm>
              <a:off x="2686050" y="4840288"/>
              <a:ext cx="2911475" cy="257175"/>
            </a:xfrm>
            <a:custGeom>
              <a:avLst/>
              <a:gdLst>
                <a:gd name="T0" fmla="*/ 2147483647 w 136"/>
                <a:gd name="T1" fmla="*/ 2147483647 h 12"/>
                <a:gd name="T2" fmla="*/ 2147483647 w 136"/>
                <a:gd name="T3" fmla="*/ 2147483647 h 12"/>
                <a:gd name="T4" fmla="*/ 2147483647 w 136"/>
                <a:gd name="T5" fmla="*/ 2147483647 h 12"/>
                <a:gd name="T6" fmla="*/ 2147483647 w 136"/>
                <a:gd name="T7" fmla="*/ 2147483647 h 12"/>
                <a:gd name="T8" fmla="*/ 2147483647 w 136"/>
                <a:gd name="T9" fmla="*/ 2147483647 h 12"/>
                <a:gd name="T10" fmla="*/ 2147483647 w 136"/>
                <a:gd name="T11" fmla="*/ 0 h 12"/>
                <a:gd name="T12" fmla="*/ 2147483647 w 136"/>
                <a:gd name="T13" fmla="*/ 1377900684 h 12"/>
                <a:gd name="T14" fmla="*/ 2147483647 w 136"/>
                <a:gd name="T15" fmla="*/ 1377900684 h 12"/>
                <a:gd name="T16" fmla="*/ 2147483647 w 136"/>
                <a:gd name="T17" fmla="*/ 0 h 12"/>
                <a:gd name="T18" fmla="*/ 0 w 136"/>
                <a:gd name="T19" fmla="*/ 2147483647 h 12"/>
                <a:gd name="T20" fmla="*/ 2147483647 w 136"/>
                <a:gd name="T21" fmla="*/ 2147483647 h 1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36"/>
                <a:gd name="T34" fmla="*/ 0 h 12"/>
                <a:gd name="T35" fmla="*/ 136 w 136"/>
                <a:gd name="T36" fmla="*/ 12 h 1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36" h="12">
                  <a:moveTo>
                    <a:pt x="9" y="12"/>
                  </a:moveTo>
                  <a:lnTo>
                    <a:pt x="9" y="9"/>
                  </a:lnTo>
                  <a:lnTo>
                    <a:pt x="128" y="9"/>
                  </a:lnTo>
                  <a:lnTo>
                    <a:pt x="128" y="12"/>
                  </a:lnTo>
                  <a:lnTo>
                    <a:pt x="136" y="6"/>
                  </a:lnTo>
                  <a:lnTo>
                    <a:pt x="128" y="0"/>
                  </a:lnTo>
                  <a:lnTo>
                    <a:pt x="128" y="3"/>
                  </a:lnTo>
                  <a:lnTo>
                    <a:pt x="9" y="3"/>
                  </a:lnTo>
                  <a:lnTo>
                    <a:pt x="9" y="0"/>
                  </a:lnTo>
                  <a:lnTo>
                    <a:pt x="0" y="6"/>
                  </a:lnTo>
                  <a:lnTo>
                    <a:pt x="9" y="12"/>
                  </a:lnTo>
                </a:path>
              </a:pathLst>
            </a:custGeom>
            <a:noFill/>
            <a:ln w="20638">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dirty="0"/>
            </a:p>
          </p:txBody>
        </p:sp>
        <p:sp>
          <p:nvSpPr>
            <p:cNvPr id="10256" name="Rectangle 15"/>
            <p:cNvSpPr>
              <a:spLocks noChangeArrowheads="1"/>
            </p:cNvSpPr>
            <p:nvPr/>
          </p:nvSpPr>
          <p:spPr bwMode="auto">
            <a:xfrm>
              <a:off x="1979613" y="4841875"/>
              <a:ext cx="434975" cy="228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500" dirty="0">
                  <a:solidFill>
                    <a:srgbClr val="000000"/>
                  </a:solidFill>
                  <a:latin typeface="Nimbus Roman No9 L"/>
                </a:rPr>
                <a:t>MDR</a:t>
              </a:r>
              <a:endParaRPr lang="en-CA" altLang="en-US" sz="2400" dirty="0">
                <a:latin typeface="Corbel" panose="020B0503020204020204" pitchFamily="34" charset="0"/>
              </a:endParaRPr>
            </a:p>
          </p:txBody>
        </p:sp>
        <p:sp>
          <p:nvSpPr>
            <p:cNvPr id="10257" name="Freeform 16"/>
            <p:cNvSpPr>
              <a:spLocks/>
            </p:cNvSpPr>
            <p:nvPr/>
          </p:nvSpPr>
          <p:spPr bwMode="auto">
            <a:xfrm>
              <a:off x="2686050" y="4049713"/>
              <a:ext cx="2911475" cy="255587"/>
            </a:xfrm>
            <a:custGeom>
              <a:avLst/>
              <a:gdLst>
                <a:gd name="T0" fmla="*/ 0 w 1834"/>
                <a:gd name="T1" fmla="*/ 304937500 h 161"/>
                <a:gd name="T2" fmla="*/ 2147483647 w 1834"/>
                <a:gd name="T3" fmla="*/ 304937500 h 161"/>
                <a:gd name="T4" fmla="*/ 2147483647 w 1834"/>
                <a:gd name="T5" fmla="*/ 405743514 h 161"/>
                <a:gd name="T6" fmla="*/ 2147483647 w 1834"/>
                <a:gd name="T7" fmla="*/ 201612079 h 161"/>
                <a:gd name="T8" fmla="*/ 2147483647 w 1834"/>
                <a:gd name="T9" fmla="*/ 0 h 161"/>
                <a:gd name="T10" fmla="*/ 2147483647 w 1834"/>
                <a:gd name="T11" fmla="*/ 100806039 h 161"/>
                <a:gd name="T12" fmla="*/ 0 w 1834"/>
                <a:gd name="T13" fmla="*/ 100806039 h 161"/>
                <a:gd name="T14" fmla="*/ 0 w 1834"/>
                <a:gd name="T15" fmla="*/ 304937500 h 161"/>
                <a:gd name="T16" fmla="*/ 0 60000 65536"/>
                <a:gd name="T17" fmla="*/ 0 60000 65536"/>
                <a:gd name="T18" fmla="*/ 0 60000 65536"/>
                <a:gd name="T19" fmla="*/ 0 60000 65536"/>
                <a:gd name="T20" fmla="*/ 0 60000 65536"/>
                <a:gd name="T21" fmla="*/ 0 60000 65536"/>
                <a:gd name="T22" fmla="*/ 0 60000 65536"/>
                <a:gd name="T23" fmla="*/ 0 60000 65536"/>
                <a:gd name="T24" fmla="*/ 0 w 1834"/>
                <a:gd name="T25" fmla="*/ 0 h 161"/>
                <a:gd name="T26" fmla="*/ 1834 w 1834"/>
                <a:gd name="T27" fmla="*/ 161 h 16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834" h="161">
                  <a:moveTo>
                    <a:pt x="0" y="121"/>
                  </a:moveTo>
                  <a:lnTo>
                    <a:pt x="1726" y="121"/>
                  </a:lnTo>
                  <a:lnTo>
                    <a:pt x="1726" y="161"/>
                  </a:lnTo>
                  <a:lnTo>
                    <a:pt x="1834" y="80"/>
                  </a:lnTo>
                  <a:lnTo>
                    <a:pt x="1726" y="0"/>
                  </a:lnTo>
                  <a:lnTo>
                    <a:pt x="1726" y="40"/>
                  </a:lnTo>
                  <a:lnTo>
                    <a:pt x="0" y="40"/>
                  </a:lnTo>
                  <a:lnTo>
                    <a:pt x="0" y="121"/>
                  </a:lnTo>
                  <a:close/>
                </a:path>
              </a:pathLst>
            </a:custGeom>
            <a:solidFill>
              <a:srgbClr val="FFFFFF"/>
            </a:solidFill>
            <a:ln w="0">
              <a:solidFill>
                <a:srgbClr val="FFFFFF"/>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dirty="0"/>
            </a:p>
          </p:txBody>
        </p:sp>
        <p:sp>
          <p:nvSpPr>
            <p:cNvPr id="10258" name="Freeform 17"/>
            <p:cNvSpPr>
              <a:spLocks/>
            </p:cNvSpPr>
            <p:nvPr/>
          </p:nvSpPr>
          <p:spPr bwMode="auto">
            <a:xfrm>
              <a:off x="2686050" y="4049713"/>
              <a:ext cx="2911475" cy="255587"/>
            </a:xfrm>
            <a:custGeom>
              <a:avLst/>
              <a:gdLst>
                <a:gd name="T0" fmla="*/ 0 w 136"/>
                <a:gd name="T1" fmla="*/ 2147483647 h 12"/>
                <a:gd name="T2" fmla="*/ 2147483647 w 136"/>
                <a:gd name="T3" fmla="*/ 2147483647 h 12"/>
                <a:gd name="T4" fmla="*/ 2147483647 w 136"/>
                <a:gd name="T5" fmla="*/ 2147483647 h 12"/>
                <a:gd name="T6" fmla="*/ 2147483647 w 136"/>
                <a:gd name="T7" fmla="*/ 2147483647 h 12"/>
                <a:gd name="T8" fmla="*/ 2147483647 w 136"/>
                <a:gd name="T9" fmla="*/ 0 h 12"/>
                <a:gd name="T10" fmla="*/ 2147483647 w 136"/>
                <a:gd name="T11" fmla="*/ 1360936778 h 12"/>
                <a:gd name="T12" fmla="*/ 0 w 136"/>
                <a:gd name="T13" fmla="*/ 1360936778 h 12"/>
                <a:gd name="T14" fmla="*/ 0 60000 65536"/>
                <a:gd name="T15" fmla="*/ 0 60000 65536"/>
                <a:gd name="T16" fmla="*/ 0 60000 65536"/>
                <a:gd name="T17" fmla="*/ 0 60000 65536"/>
                <a:gd name="T18" fmla="*/ 0 60000 65536"/>
                <a:gd name="T19" fmla="*/ 0 60000 65536"/>
                <a:gd name="T20" fmla="*/ 0 60000 65536"/>
                <a:gd name="T21" fmla="*/ 0 w 136"/>
                <a:gd name="T22" fmla="*/ 0 h 12"/>
                <a:gd name="T23" fmla="*/ 136 w 136"/>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6" h="12">
                  <a:moveTo>
                    <a:pt x="0" y="9"/>
                  </a:moveTo>
                  <a:lnTo>
                    <a:pt x="128" y="9"/>
                  </a:lnTo>
                  <a:lnTo>
                    <a:pt x="128" y="12"/>
                  </a:lnTo>
                  <a:lnTo>
                    <a:pt x="136" y="6"/>
                  </a:lnTo>
                  <a:lnTo>
                    <a:pt x="128" y="0"/>
                  </a:lnTo>
                  <a:lnTo>
                    <a:pt x="128" y="3"/>
                  </a:lnTo>
                  <a:lnTo>
                    <a:pt x="0" y="3"/>
                  </a:lnTo>
                </a:path>
              </a:pathLst>
            </a:custGeom>
            <a:noFill/>
            <a:ln w="20638">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dirty="0"/>
            </a:p>
          </p:txBody>
        </p:sp>
        <p:sp>
          <p:nvSpPr>
            <p:cNvPr id="10259" name="Rectangle 18"/>
            <p:cNvSpPr>
              <a:spLocks noChangeArrowheads="1"/>
            </p:cNvSpPr>
            <p:nvPr/>
          </p:nvSpPr>
          <p:spPr bwMode="auto">
            <a:xfrm>
              <a:off x="1722438" y="4006850"/>
              <a:ext cx="963612" cy="363538"/>
            </a:xfrm>
            <a:prstGeom prst="rect">
              <a:avLst/>
            </a:prstGeom>
            <a:solidFill>
              <a:srgbClr val="FFFFFF"/>
            </a:solidFill>
            <a:ln w="0">
              <a:solidFill>
                <a:srgbClr val="FFFFFF"/>
              </a:solidFill>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dirty="0">
                <a:latin typeface="Corbel" panose="020B0503020204020204" pitchFamily="34" charset="0"/>
              </a:endParaRPr>
            </a:p>
          </p:txBody>
        </p:sp>
        <p:sp>
          <p:nvSpPr>
            <p:cNvPr id="10260" name="Rectangle 19"/>
            <p:cNvSpPr>
              <a:spLocks noChangeArrowheads="1"/>
            </p:cNvSpPr>
            <p:nvPr/>
          </p:nvSpPr>
          <p:spPr bwMode="auto">
            <a:xfrm>
              <a:off x="1722438" y="4006850"/>
              <a:ext cx="963612" cy="363538"/>
            </a:xfrm>
            <a:prstGeom prst="rect">
              <a:avLst/>
            </a:prstGeom>
            <a:noFill/>
            <a:ln w="20638">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dirty="0">
                <a:latin typeface="Corbel" panose="020B0503020204020204" pitchFamily="34" charset="0"/>
              </a:endParaRPr>
            </a:p>
          </p:txBody>
        </p:sp>
        <p:sp>
          <p:nvSpPr>
            <p:cNvPr id="10261" name="Rectangle 20"/>
            <p:cNvSpPr>
              <a:spLocks noChangeArrowheads="1"/>
            </p:cNvSpPr>
            <p:nvPr/>
          </p:nvSpPr>
          <p:spPr bwMode="auto">
            <a:xfrm>
              <a:off x="1979613" y="4049713"/>
              <a:ext cx="434975" cy="228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500" dirty="0">
                  <a:solidFill>
                    <a:srgbClr val="000000"/>
                  </a:solidFill>
                  <a:latin typeface="Nimbus Roman No9 L"/>
                </a:rPr>
                <a:t>MAR</a:t>
              </a:r>
              <a:endParaRPr lang="en-CA" altLang="en-US" sz="2400" dirty="0">
                <a:latin typeface="Corbel" panose="020B0503020204020204" pitchFamily="34" charset="0"/>
              </a:endParaRPr>
            </a:p>
          </p:txBody>
        </p:sp>
        <p:sp>
          <p:nvSpPr>
            <p:cNvPr id="10262" name="Rectangle 21"/>
            <p:cNvSpPr>
              <a:spLocks noChangeArrowheads="1"/>
            </p:cNvSpPr>
            <p:nvPr/>
          </p:nvSpPr>
          <p:spPr bwMode="auto">
            <a:xfrm>
              <a:off x="5597525" y="3384550"/>
              <a:ext cx="2119313" cy="3168650"/>
            </a:xfrm>
            <a:prstGeom prst="rect">
              <a:avLst/>
            </a:prstGeom>
            <a:noFill/>
            <a:ln w="20638">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dirty="0">
                <a:latin typeface="Corbel" panose="020B0503020204020204" pitchFamily="34" charset="0"/>
              </a:endParaRPr>
            </a:p>
          </p:txBody>
        </p:sp>
        <p:sp>
          <p:nvSpPr>
            <p:cNvPr id="10263" name="Rectangle 22"/>
            <p:cNvSpPr>
              <a:spLocks noChangeArrowheads="1"/>
            </p:cNvSpPr>
            <p:nvPr/>
          </p:nvSpPr>
          <p:spPr bwMode="auto">
            <a:xfrm>
              <a:off x="4162425" y="3621088"/>
              <a:ext cx="84138" cy="228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500" i="1" dirty="0">
                  <a:solidFill>
                    <a:srgbClr val="000000"/>
                  </a:solidFill>
                  <a:latin typeface="Nimbus Roman No9 L"/>
                </a:rPr>
                <a:t>k</a:t>
              </a:r>
              <a:endParaRPr lang="en-CA" altLang="en-US" sz="2400" dirty="0">
                <a:latin typeface="Corbel" panose="020B0503020204020204" pitchFamily="34" charset="0"/>
              </a:endParaRPr>
            </a:p>
          </p:txBody>
        </p:sp>
        <p:sp>
          <p:nvSpPr>
            <p:cNvPr id="10264" name="Rectangle 23"/>
            <p:cNvSpPr>
              <a:spLocks noChangeArrowheads="1"/>
            </p:cNvSpPr>
            <p:nvPr/>
          </p:nvSpPr>
          <p:spPr bwMode="auto">
            <a:xfrm>
              <a:off x="4248150" y="3621088"/>
              <a:ext cx="263525" cy="228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500" dirty="0">
                  <a:solidFill>
                    <a:srgbClr val="000000"/>
                  </a:solidFill>
                  <a:latin typeface="Nimbus Roman No9 L"/>
                </a:rPr>
                <a:t>-bit</a:t>
              </a:r>
              <a:endParaRPr lang="en-CA" altLang="en-US" sz="2400" dirty="0">
                <a:latin typeface="Corbel" panose="020B0503020204020204" pitchFamily="34" charset="0"/>
              </a:endParaRPr>
            </a:p>
          </p:txBody>
        </p:sp>
        <p:sp>
          <p:nvSpPr>
            <p:cNvPr id="10265" name="Rectangle 24"/>
            <p:cNvSpPr>
              <a:spLocks noChangeArrowheads="1"/>
            </p:cNvSpPr>
            <p:nvPr/>
          </p:nvSpPr>
          <p:spPr bwMode="auto">
            <a:xfrm>
              <a:off x="3884613" y="3792538"/>
              <a:ext cx="884237" cy="228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500" dirty="0">
                  <a:solidFill>
                    <a:srgbClr val="000000"/>
                  </a:solidFill>
                  <a:latin typeface="Nimbus Roman No9 L"/>
                </a:rPr>
                <a:t>address bus</a:t>
              </a:r>
              <a:endParaRPr lang="en-CA" altLang="en-US" sz="2400" dirty="0">
                <a:latin typeface="Corbel" panose="020B0503020204020204" pitchFamily="34" charset="0"/>
              </a:endParaRPr>
            </a:p>
          </p:txBody>
        </p:sp>
        <p:sp>
          <p:nvSpPr>
            <p:cNvPr id="10266" name="Rectangle 25"/>
            <p:cNvSpPr>
              <a:spLocks noChangeArrowheads="1"/>
            </p:cNvSpPr>
            <p:nvPr/>
          </p:nvSpPr>
          <p:spPr bwMode="auto">
            <a:xfrm>
              <a:off x="4141788" y="4392613"/>
              <a:ext cx="95250" cy="228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500" i="1" dirty="0">
                  <a:solidFill>
                    <a:srgbClr val="000000"/>
                  </a:solidFill>
                  <a:latin typeface="Nimbus Roman No9 L"/>
                </a:rPr>
                <a:t>n</a:t>
              </a:r>
              <a:endParaRPr lang="en-CA" altLang="en-US" sz="2400" dirty="0">
                <a:latin typeface="Corbel" panose="020B0503020204020204" pitchFamily="34" charset="0"/>
              </a:endParaRPr>
            </a:p>
          </p:txBody>
        </p:sp>
        <p:sp>
          <p:nvSpPr>
            <p:cNvPr id="10267" name="Rectangle 26"/>
            <p:cNvSpPr>
              <a:spLocks noChangeArrowheads="1"/>
            </p:cNvSpPr>
            <p:nvPr/>
          </p:nvSpPr>
          <p:spPr bwMode="auto">
            <a:xfrm>
              <a:off x="4248150" y="4392613"/>
              <a:ext cx="263525" cy="228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500" dirty="0">
                  <a:solidFill>
                    <a:srgbClr val="000000"/>
                  </a:solidFill>
                  <a:latin typeface="Nimbus Roman No9 L"/>
                </a:rPr>
                <a:t>-bit</a:t>
              </a:r>
              <a:endParaRPr lang="en-CA" altLang="en-US" sz="2400" dirty="0">
                <a:latin typeface="Corbel" panose="020B0503020204020204" pitchFamily="34" charset="0"/>
              </a:endParaRPr>
            </a:p>
          </p:txBody>
        </p:sp>
        <p:sp>
          <p:nvSpPr>
            <p:cNvPr id="10268" name="Rectangle 27"/>
            <p:cNvSpPr>
              <a:spLocks noChangeArrowheads="1"/>
            </p:cNvSpPr>
            <p:nvPr/>
          </p:nvSpPr>
          <p:spPr bwMode="auto">
            <a:xfrm>
              <a:off x="4013200" y="4584700"/>
              <a:ext cx="628650" cy="228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500" dirty="0">
                  <a:solidFill>
                    <a:srgbClr val="000000"/>
                  </a:solidFill>
                  <a:latin typeface="Nimbus Roman No9 L"/>
                </a:rPr>
                <a:t>data bus</a:t>
              </a:r>
              <a:endParaRPr lang="en-CA" altLang="en-US" sz="2400" dirty="0">
                <a:latin typeface="Corbel" panose="020B0503020204020204" pitchFamily="34" charset="0"/>
              </a:endParaRPr>
            </a:p>
          </p:txBody>
        </p:sp>
        <p:sp>
          <p:nvSpPr>
            <p:cNvPr id="10269" name="Rectangle 28"/>
            <p:cNvSpPr>
              <a:spLocks noChangeArrowheads="1"/>
            </p:cNvSpPr>
            <p:nvPr/>
          </p:nvSpPr>
          <p:spPr bwMode="auto">
            <a:xfrm>
              <a:off x="3841750" y="5868988"/>
              <a:ext cx="987425" cy="228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500" dirty="0">
                  <a:solidFill>
                    <a:srgbClr val="000000"/>
                  </a:solidFill>
                  <a:latin typeface="Nimbus Roman No9 L"/>
                </a:rPr>
                <a:t>Control lines</a:t>
              </a:r>
              <a:endParaRPr lang="en-CA" altLang="en-US" sz="2400" dirty="0">
                <a:latin typeface="Corbel" panose="020B0503020204020204" pitchFamily="34" charset="0"/>
              </a:endParaRPr>
            </a:p>
          </p:txBody>
        </p:sp>
        <p:sp>
          <p:nvSpPr>
            <p:cNvPr id="10270" name="Rectangle 29"/>
            <p:cNvSpPr>
              <a:spLocks noChangeArrowheads="1"/>
            </p:cNvSpPr>
            <p:nvPr/>
          </p:nvSpPr>
          <p:spPr bwMode="auto">
            <a:xfrm>
              <a:off x="3584575" y="6146800"/>
              <a:ext cx="1465263" cy="228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500" dirty="0">
                  <a:solidFill>
                    <a:srgbClr val="000000"/>
                  </a:solidFill>
                  <a:latin typeface="Nimbus Roman No9 L"/>
                </a:rPr>
                <a:t>(          , MFC, etc.)</a:t>
              </a:r>
              <a:endParaRPr lang="en-CA" altLang="en-US" sz="2400" dirty="0">
                <a:latin typeface="Corbel" panose="020B0503020204020204" pitchFamily="34" charset="0"/>
              </a:endParaRPr>
            </a:p>
          </p:txBody>
        </p:sp>
        <p:sp>
          <p:nvSpPr>
            <p:cNvPr id="10271" name="Rectangle 30"/>
            <p:cNvSpPr>
              <a:spLocks noChangeArrowheads="1"/>
            </p:cNvSpPr>
            <p:nvPr/>
          </p:nvSpPr>
          <p:spPr bwMode="auto">
            <a:xfrm>
              <a:off x="1808163" y="3535363"/>
              <a:ext cx="792162" cy="228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500" b="1" dirty="0">
                  <a:solidFill>
                    <a:srgbClr val="000000"/>
                  </a:solidFill>
                  <a:latin typeface="Nimbus Roman No9 L"/>
                </a:rPr>
                <a:t>Processor</a:t>
              </a:r>
              <a:endParaRPr lang="en-CA" altLang="en-US" sz="2400" dirty="0">
                <a:latin typeface="Corbel" panose="020B0503020204020204" pitchFamily="34" charset="0"/>
              </a:endParaRPr>
            </a:p>
          </p:txBody>
        </p:sp>
        <p:sp>
          <p:nvSpPr>
            <p:cNvPr id="10272" name="Rectangle 31"/>
            <p:cNvSpPr>
              <a:spLocks noChangeArrowheads="1"/>
            </p:cNvSpPr>
            <p:nvPr/>
          </p:nvSpPr>
          <p:spPr bwMode="auto">
            <a:xfrm>
              <a:off x="6281738" y="3471863"/>
              <a:ext cx="744537" cy="228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500" b="1" dirty="0">
                  <a:solidFill>
                    <a:srgbClr val="000000"/>
                  </a:solidFill>
                  <a:latin typeface="Nimbus Roman No9 L"/>
                </a:rPr>
                <a:t> Memory</a:t>
              </a:r>
              <a:endParaRPr lang="en-CA" altLang="en-US" sz="2400" dirty="0">
                <a:latin typeface="Corbel" panose="020B0503020204020204" pitchFamily="34" charset="0"/>
              </a:endParaRPr>
            </a:p>
          </p:txBody>
        </p:sp>
        <p:sp>
          <p:nvSpPr>
            <p:cNvPr id="10273" name="Rectangle 32"/>
            <p:cNvSpPr>
              <a:spLocks noChangeArrowheads="1"/>
            </p:cNvSpPr>
            <p:nvPr/>
          </p:nvSpPr>
          <p:spPr bwMode="auto">
            <a:xfrm>
              <a:off x="6303963" y="4884738"/>
              <a:ext cx="685800" cy="228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500" dirty="0">
                  <a:solidFill>
                    <a:srgbClr val="000000"/>
                  </a:solidFill>
                  <a:latin typeface="Nimbus Roman No9 L"/>
                </a:rPr>
                <a:t>locations</a:t>
              </a:r>
              <a:endParaRPr lang="en-CA" altLang="en-US" sz="2400" dirty="0">
                <a:latin typeface="Corbel" panose="020B0503020204020204" pitchFamily="34" charset="0"/>
              </a:endParaRPr>
            </a:p>
          </p:txBody>
        </p:sp>
        <p:sp>
          <p:nvSpPr>
            <p:cNvPr id="10274" name="Rectangle 33"/>
            <p:cNvSpPr>
              <a:spLocks noChangeArrowheads="1"/>
            </p:cNvSpPr>
            <p:nvPr/>
          </p:nvSpPr>
          <p:spPr bwMode="auto">
            <a:xfrm>
              <a:off x="5754022" y="5376863"/>
              <a:ext cx="1111250" cy="228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500" dirty="0">
                  <a:solidFill>
                    <a:srgbClr val="000000"/>
                  </a:solidFill>
                  <a:latin typeface="Nimbus Roman No9 L"/>
                </a:rPr>
                <a:t>Word length =</a:t>
              </a:r>
              <a:endParaRPr lang="en-CA" altLang="en-US" sz="2400" dirty="0">
                <a:latin typeface="Corbel" panose="020B0503020204020204" pitchFamily="34" charset="0"/>
              </a:endParaRPr>
            </a:p>
          </p:txBody>
        </p:sp>
        <p:sp>
          <p:nvSpPr>
            <p:cNvPr id="10275" name="Rectangle 34"/>
            <p:cNvSpPr>
              <a:spLocks noChangeArrowheads="1"/>
            </p:cNvSpPr>
            <p:nvPr/>
          </p:nvSpPr>
          <p:spPr bwMode="auto">
            <a:xfrm>
              <a:off x="7072000" y="5376863"/>
              <a:ext cx="95250" cy="228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500" i="1" dirty="0">
                  <a:solidFill>
                    <a:srgbClr val="000000"/>
                  </a:solidFill>
                  <a:latin typeface="Nimbus Roman No9 L"/>
                </a:rPr>
                <a:t>n</a:t>
              </a:r>
              <a:endParaRPr lang="en-CA" altLang="en-US" sz="2400" dirty="0">
                <a:latin typeface="Corbel" panose="020B0503020204020204" pitchFamily="34" charset="0"/>
              </a:endParaRPr>
            </a:p>
          </p:txBody>
        </p:sp>
        <p:sp>
          <p:nvSpPr>
            <p:cNvPr id="10276" name="Rectangle 35"/>
            <p:cNvSpPr>
              <a:spLocks noChangeArrowheads="1"/>
            </p:cNvSpPr>
            <p:nvPr/>
          </p:nvSpPr>
          <p:spPr bwMode="auto">
            <a:xfrm>
              <a:off x="7167249" y="5376863"/>
              <a:ext cx="322263" cy="228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500" dirty="0">
                  <a:solidFill>
                    <a:srgbClr val="000000"/>
                  </a:solidFill>
                  <a:latin typeface="Nimbus Roman No9 L"/>
                </a:rPr>
                <a:t> bits</a:t>
              </a:r>
              <a:endParaRPr lang="en-CA" altLang="en-US" sz="2400" dirty="0">
                <a:latin typeface="Corbel" panose="020B0503020204020204" pitchFamily="34" charset="0"/>
              </a:endParaRPr>
            </a:p>
          </p:txBody>
        </p:sp>
        <p:sp>
          <p:nvSpPr>
            <p:cNvPr id="10277" name="Rectangle 36"/>
            <p:cNvSpPr>
              <a:spLocks noChangeArrowheads="1"/>
            </p:cNvSpPr>
            <p:nvPr/>
          </p:nvSpPr>
          <p:spPr bwMode="auto">
            <a:xfrm>
              <a:off x="3970338" y="6126163"/>
              <a:ext cx="179387" cy="228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500" dirty="0">
                  <a:solidFill>
                    <a:srgbClr val="000000"/>
                  </a:solidFill>
                  <a:latin typeface="Nimbus Roman No9 L"/>
                </a:rPr>
                <a:t>W</a:t>
              </a:r>
              <a:endParaRPr lang="en-CA" altLang="en-US" sz="2400" dirty="0">
                <a:latin typeface="Corbel" panose="020B0503020204020204" pitchFamily="34" charset="0"/>
              </a:endParaRPr>
            </a:p>
          </p:txBody>
        </p:sp>
        <p:sp>
          <p:nvSpPr>
            <p:cNvPr id="10278" name="Line 37"/>
            <p:cNvSpPr>
              <a:spLocks noChangeShapeType="1"/>
            </p:cNvSpPr>
            <p:nvPr/>
          </p:nvSpPr>
          <p:spPr bwMode="auto">
            <a:xfrm flipH="1">
              <a:off x="3990975" y="6146800"/>
              <a:ext cx="150813" cy="1588"/>
            </a:xfrm>
            <a:prstGeom prst="line">
              <a:avLst/>
            </a:prstGeom>
            <a:noFill/>
            <a:ln w="20638">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0279" name="Rectangle 38"/>
            <p:cNvSpPr>
              <a:spLocks noChangeArrowheads="1"/>
            </p:cNvSpPr>
            <p:nvPr/>
          </p:nvSpPr>
          <p:spPr bwMode="auto">
            <a:xfrm>
              <a:off x="3713163" y="6126163"/>
              <a:ext cx="127000" cy="228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500" dirty="0">
                  <a:solidFill>
                    <a:srgbClr val="000000"/>
                  </a:solidFill>
                  <a:latin typeface="Nimbus Roman No9 L"/>
                </a:rPr>
                <a:t>R</a:t>
              </a:r>
              <a:endParaRPr lang="en-CA" altLang="en-US" sz="2400" dirty="0">
                <a:latin typeface="Corbel" panose="020B0503020204020204" pitchFamily="34" charset="0"/>
              </a:endParaRPr>
            </a:p>
          </p:txBody>
        </p:sp>
        <p:sp>
          <p:nvSpPr>
            <p:cNvPr id="10280" name="Rectangle 39"/>
            <p:cNvSpPr>
              <a:spLocks noChangeArrowheads="1"/>
            </p:cNvSpPr>
            <p:nvPr/>
          </p:nvSpPr>
          <p:spPr bwMode="auto">
            <a:xfrm>
              <a:off x="3884613" y="6126163"/>
              <a:ext cx="52387" cy="228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500" dirty="0">
                  <a:solidFill>
                    <a:srgbClr val="000000"/>
                  </a:solidFill>
                  <a:latin typeface="Nimbus Roman No9 L"/>
                </a:rPr>
                <a:t>/</a:t>
              </a:r>
              <a:endParaRPr lang="en-CA" altLang="en-US" sz="2400" dirty="0">
                <a:latin typeface="Corbel" panose="020B0503020204020204" pitchFamily="34" charset="0"/>
              </a:endParaRPr>
            </a:p>
          </p:txBody>
        </p:sp>
      </p:grpSp>
      <p:pic>
        <p:nvPicPr>
          <p:cNvPr id="3" name="Picture 2">
            <a:extLst>
              <a:ext uri="{FF2B5EF4-FFF2-40B4-BE49-F238E27FC236}">
                <a16:creationId xmlns:a16="http://schemas.microsoft.com/office/drawing/2014/main" xmlns="" id="{C023DE81-52DB-43B5-BEB5-C6BACCC96ECB}"/>
              </a:ext>
            </a:extLst>
          </p:cNvPr>
          <p:cNvPicPr>
            <a:picLocks noChangeAspect="1" noChangeArrowheads="1"/>
          </p:cNvPicPr>
          <p:nvPr/>
        </p:nvPicPr>
        <p:blipFill>
          <a:blip r:embed="rId2" cstate="print"/>
          <a:srcRect/>
          <a:stretch>
            <a:fillRect/>
          </a:stretch>
        </p:blipFill>
        <p:spPr bwMode="auto">
          <a:xfrm>
            <a:off x="7315200" y="0"/>
            <a:ext cx="1333500" cy="12477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9FE0410-71DB-428C-87E3-0E404B9B2687}"/>
              </a:ext>
            </a:extLst>
          </p:cNvPr>
          <p:cNvSpPr>
            <a:spLocks noGrp="1"/>
          </p:cNvSpPr>
          <p:nvPr>
            <p:ph type="title"/>
          </p:nvPr>
        </p:nvSpPr>
        <p:spPr/>
        <p:txBody>
          <a:bodyPr/>
          <a:lstStyle/>
          <a:p>
            <a:r>
              <a:rPr lang="en-IN" dirty="0">
                <a:solidFill>
                  <a:srgbClr val="C00000"/>
                </a:solidFill>
              </a:rPr>
              <a:t>LRU (Least Recently Used) </a:t>
            </a:r>
          </a:p>
        </p:txBody>
      </p:sp>
      <p:sp>
        <p:nvSpPr>
          <p:cNvPr id="4" name="TextBox 3">
            <a:extLst>
              <a:ext uri="{FF2B5EF4-FFF2-40B4-BE49-F238E27FC236}">
                <a16:creationId xmlns:a16="http://schemas.microsoft.com/office/drawing/2014/main" xmlns="" id="{E21ECF73-EF9F-44BC-8473-AE897FC492EF}"/>
              </a:ext>
            </a:extLst>
          </p:cNvPr>
          <p:cNvSpPr txBox="1"/>
          <p:nvPr/>
        </p:nvSpPr>
        <p:spPr>
          <a:xfrm>
            <a:off x="381000" y="1676400"/>
            <a:ext cx="8001000" cy="2540760"/>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dirty="0">
                <a:solidFill>
                  <a:srgbClr val="000000"/>
                </a:solidFill>
                <a:latin typeface="Georgia" panose="02040502050405020303" pitchFamily="18" charset="0"/>
              </a:rPr>
              <a:t>Advantages: </a:t>
            </a:r>
          </a:p>
          <a:p>
            <a:pPr marL="742950" lvl="1" indent="-285750">
              <a:lnSpc>
                <a:spcPct val="150000"/>
              </a:lnSpc>
              <a:buFont typeface="Arial" panose="020B0604020202020204" pitchFamily="34" charset="0"/>
              <a:buChar char="•"/>
            </a:pPr>
            <a:r>
              <a:rPr lang="fr-FR" dirty="0">
                <a:solidFill>
                  <a:srgbClr val="000000"/>
                </a:solidFill>
                <a:latin typeface="Georgia" panose="02040502050405020303" pitchFamily="18" charset="0"/>
              </a:rPr>
              <a:t>LRU page replacement algorithm is quiet efficient.</a:t>
            </a:r>
            <a:endParaRPr lang="en-US" dirty="0">
              <a:solidFill>
                <a:srgbClr val="438186"/>
              </a:solidFill>
              <a:latin typeface="Georgia" panose="02040502050405020303" pitchFamily="18" charset="0"/>
            </a:endParaRPr>
          </a:p>
          <a:p>
            <a:pPr marL="285750" indent="-285750">
              <a:lnSpc>
                <a:spcPct val="150000"/>
              </a:lnSpc>
              <a:buFont typeface="Arial" panose="020B0604020202020204" pitchFamily="34" charset="0"/>
              <a:buChar char="•"/>
            </a:pPr>
            <a:r>
              <a:rPr lang="en-US" dirty="0">
                <a:solidFill>
                  <a:srgbClr val="000000"/>
                </a:solidFill>
                <a:latin typeface="Georgia" panose="02040502050405020303" pitchFamily="18" charset="0"/>
              </a:rPr>
              <a:t>Disadvantages: </a:t>
            </a:r>
          </a:p>
          <a:p>
            <a:pPr marL="742950" lvl="1" indent="-285750">
              <a:lnSpc>
                <a:spcPct val="150000"/>
              </a:lnSpc>
              <a:buFont typeface="Arial" panose="020B0604020202020204" pitchFamily="34" charset="0"/>
              <a:buChar char="•"/>
            </a:pPr>
            <a:r>
              <a:rPr lang="en-US" dirty="0">
                <a:solidFill>
                  <a:srgbClr val="000000"/>
                </a:solidFill>
                <a:latin typeface="Georgia" panose="02040502050405020303" pitchFamily="18" charset="0"/>
              </a:rPr>
              <a:t>Implementation difficult. This algorithm requires keeping track of what was used when, which is expensive if one wants to make sure</a:t>
            </a:r>
          </a:p>
          <a:p>
            <a:pPr marL="742950" lvl="1" indent="-285750">
              <a:lnSpc>
                <a:spcPct val="150000"/>
              </a:lnSpc>
              <a:buFont typeface="Arial" panose="020B0604020202020204" pitchFamily="34" charset="0"/>
              <a:buChar char="•"/>
            </a:pPr>
            <a:r>
              <a:rPr lang="en-US" dirty="0">
                <a:solidFill>
                  <a:srgbClr val="000000"/>
                </a:solidFill>
                <a:latin typeface="Georgia" panose="02040502050405020303" pitchFamily="18" charset="0"/>
              </a:rPr>
              <a:t>the algorithm always discards the least recently used item.</a:t>
            </a:r>
            <a:endParaRPr lang="en-US" dirty="0"/>
          </a:p>
        </p:txBody>
      </p:sp>
    </p:spTree>
    <p:extLst>
      <p:ext uri="{BB962C8B-B14F-4D97-AF65-F5344CB8AC3E}">
        <p14:creationId xmlns:p14="http://schemas.microsoft.com/office/powerpoint/2010/main" xmlns="" val="49904427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9FE0410-71DB-428C-87E3-0E404B9B2687}"/>
              </a:ext>
            </a:extLst>
          </p:cNvPr>
          <p:cNvSpPr>
            <a:spLocks noGrp="1"/>
          </p:cNvSpPr>
          <p:nvPr>
            <p:ph type="title"/>
          </p:nvPr>
        </p:nvSpPr>
        <p:spPr>
          <a:xfrm>
            <a:off x="304800" y="286604"/>
            <a:ext cx="8686800" cy="1450757"/>
          </a:xfrm>
        </p:spPr>
        <p:txBody>
          <a:bodyPr/>
          <a:lstStyle/>
          <a:p>
            <a:r>
              <a:rPr lang="en-US" dirty="0">
                <a:solidFill>
                  <a:srgbClr val="C00000"/>
                </a:solidFill>
              </a:rPr>
              <a:t>Comparison of Clock with FIFO and LRU</a:t>
            </a:r>
            <a:endParaRPr lang="en-IN" dirty="0">
              <a:solidFill>
                <a:srgbClr val="C00000"/>
              </a:solidFill>
            </a:endParaRPr>
          </a:p>
        </p:txBody>
      </p:sp>
      <p:pic>
        <p:nvPicPr>
          <p:cNvPr id="5" name="Picture 4">
            <a:extLst>
              <a:ext uri="{FF2B5EF4-FFF2-40B4-BE49-F238E27FC236}">
                <a16:creationId xmlns:a16="http://schemas.microsoft.com/office/drawing/2014/main" xmlns="" id="{6A9A9D18-6ECD-405C-BC71-7559D8FF879A}"/>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381000" y="1219200"/>
            <a:ext cx="7543800" cy="4838949"/>
          </a:xfrm>
          <a:prstGeom prst="rect">
            <a:avLst/>
          </a:prstGeom>
        </p:spPr>
      </p:pic>
    </p:spTree>
    <p:extLst>
      <p:ext uri="{BB962C8B-B14F-4D97-AF65-F5344CB8AC3E}">
        <p14:creationId xmlns:p14="http://schemas.microsoft.com/office/powerpoint/2010/main" xmlns="" val="233711640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9FE0410-71DB-428C-87E3-0E404B9B2687}"/>
              </a:ext>
            </a:extLst>
          </p:cNvPr>
          <p:cNvSpPr>
            <a:spLocks noGrp="1"/>
          </p:cNvSpPr>
          <p:nvPr>
            <p:ph type="title"/>
          </p:nvPr>
        </p:nvSpPr>
        <p:spPr/>
        <p:txBody>
          <a:bodyPr/>
          <a:lstStyle/>
          <a:p>
            <a:r>
              <a:rPr lang="en-IN" dirty="0">
                <a:solidFill>
                  <a:srgbClr val="C00000"/>
                </a:solidFill>
              </a:rPr>
              <a:t>LFU (Least Frequently Used)</a:t>
            </a:r>
          </a:p>
        </p:txBody>
      </p:sp>
      <p:sp>
        <p:nvSpPr>
          <p:cNvPr id="4" name="TextBox 3">
            <a:extLst>
              <a:ext uri="{FF2B5EF4-FFF2-40B4-BE49-F238E27FC236}">
                <a16:creationId xmlns:a16="http://schemas.microsoft.com/office/drawing/2014/main" xmlns="" id="{E21ECF73-EF9F-44BC-8473-AE897FC492EF}"/>
              </a:ext>
            </a:extLst>
          </p:cNvPr>
          <p:cNvSpPr txBox="1"/>
          <p:nvPr/>
        </p:nvSpPr>
        <p:spPr>
          <a:xfrm>
            <a:off x="457200" y="1524000"/>
            <a:ext cx="8001000" cy="4618252"/>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IN" sz="1800" b="0" i="0" u="none" strike="noStrike" baseline="0" dirty="0">
                <a:solidFill>
                  <a:srgbClr val="000000"/>
                </a:solidFill>
                <a:latin typeface="Georgia" panose="02040502050405020303" pitchFamily="18" charset="0"/>
              </a:rPr>
              <a:t>The Least-Frequently-Used (LFU) Replacement </a:t>
            </a:r>
            <a:r>
              <a:rPr lang="en-US" sz="1800" b="0" i="0" u="none" strike="noStrike" baseline="0" dirty="0">
                <a:solidFill>
                  <a:srgbClr val="000000"/>
                </a:solidFill>
                <a:latin typeface="Georgia" panose="02040502050405020303" pitchFamily="18" charset="0"/>
              </a:rPr>
              <a:t>technique replaces the least-frequently block in use when an eviction must take place.</a:t>
            </a:r>
          </a:p>
          <a:p>
            <a:pPr marL="285750" indent="-285750" algn="just">
              <a:lnSpc>
                <a:spcPct val="150000"/>
              </a:lnSpc>
              <a:buFont typeface="Arial" panose="020B0604020202020204" pitchFamily="34" charset="0"/>
              <a:buChar char="•"/>
            </a:pPr>
            <a:r>
              <a:rPr lang="en-US" sz="1800" b="0" i="0" u="none" strike="noStrike" baseline="0" dirty="0">
                <a:solidFill>
                  <a:srgbClr val="000000"/>
                </a:solidFill>
                <a:latin typeface="Georgia" panose="02040502050405020303" pitchFamily="18" charset="0"/>
              </a:rPr>
              <a:t>Software counter associated with each block, initially zero is required in this algorithm.</a:t>
            </a:r>
          </a:p>
          <a:p>
            <a:pPr marL="285750" indent="-285750" algn="just">
              <a:lnSpc>
                <a:spcPct val="150000"/>
              </a:lnSpc>
              <a:buFont typeface="Arial" panose="020B0604020202020204" pitchFamily="34" charset="0"/>
              <a:buChar char="•"/>
            </a:pPr>
            <a:r>
              <a:rPr lang="en-US" sz="1800" b="0" i="0" u="none" strike="noStrike" baseline="0" dirty="0">
                <a:solidFill>
                  <a:srgbClr val="000000"/>
                </a:solidFill>
                <a:latin typeface="Georgia" panose="02040502050405020303" pitchFamily="18" charset="0"/>
              </a:rPr>
              <a:t>The operating system checks all the blocks in the cache at each clock interrupt.</a:t>
            </a:r>
          </a:p>
          <a:p>
            <a:pPr marL="285750" indent="-285750" algn="just">
              <a:lnSpc>
                <a:spcPct val="150000"/>
              </a:lnSpc>
              <a:buFont typeface="Arial" panose="020B0604020202020204" pitchFamily="34" charset="0"/>
              <a:buChar char="•"/>
            </a:pPr>
            <a:r>
              <a:rPr lang="en-US" sz="1800" b="0" i="0" u="none" strike="noStrike" baseline="0" dirty="0">
                <a:solidFill>
                  <a:srgbClr val="000000"/>
                </a:solidFill>
                <a:latin typeface="Georgia" panose="02040502050405020303" pitchFamily="18" charset="0"/>
              </a:rPr>
              <a:t>The R bit, which is '0' or '1', is added to the counter for each block. Consequently, the counters are an effort to keep track of the frequency of referencing each </a:t>
            </a:r>
            <a:r>
              <a:rPr lang="en-IN" sz="1800" b="0" i="0" u="none" strike="noStrike" baseline="0" dirty="0">
                <a:solidFill>
                  <a:srgbClr val="000000"/>
                </a:solidFill>
                <a:latin typeface="Georgia" panose="02040502050405020303" pitchFamily="18" charset="0"/>
              </a:rPr>
              <a:t>block.</a:t>
            </a:r>
          </a:p>
          <a:p>
            <a:pPr marL="285750" indent="-285750" algn="just">
              <a:lnSpc>
                <a:spcPct val="150000"/>
              </a:lnSpc>
              <a:buFont typeface="Arial" panose="020B0604020202020204" pitchFamily="34" charset="0"/>
              <a:buChar char="•"/>
            </a:pPr>
            <a:r>
              <a:rPr lang="en-US" sz="1800" b="0" i="0" u="none" strike="noStrike" baseline="0" dirty="0">
                <a:solidFill>
                  <a:srgbClr val="000000"/>
                </a:solidFill>
                <a:latin typeface="Georgia" panose="02040502050405020303" pitchFamily="18" charset="0"/>
              </a:rPr>
              <a:t>When a block must be replaced, the block that has the lowest counter is selected for the replacement.</a:t>
            </a:r>
            <a:endParaRPr lang="en-US" dirty="0"/>
          </a:p>
        </p:txBody>
      </p:sp>
    </p:spTree>
    <p:extLst>
      <p:ext uri="{BB962C8B-B14F-4D97-AF65-F5344CB8AC3E}">
        <p14:creationId xmlns:p14="http://schemas.microsoft.com/office/powerpoint/2010/main" xmlns="" val="100752915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9FE0410-71DB-428C-87E3-0E404B9B2687}"/>
              </a:ext>
            </a:extLst>
          </p:cNvPr>
          <p:cNvSpPr>
            <a:spLocks noGrp="1"/>
          </p:cNvSpPr>
          <p:nvPr>
            <p:ph type="title"/>
          </p:nvPr>
        </p:nvSpPr>
        <p:spPr/>
        <p:txBody>
          <a:bodyPr/>
          <a:lstStyle/>
          <a:p>
            <a:r>
              <a:rPr lang="en-IN" dirty="0">
                <a:solidFill>
                  <a:srgbClr val="C00000"/>
                </a:solidFill>
              </a:rPr>
              <a:t>LFU (Least Frequently Used)</a:t>
            </a:r>
          </a:p>
        </p:txBody>
      </p:sp>
      <p:pic>
        <p:nvPicPr>
          <p:cNvPr id="3" name="Picture 2">
            <a:extLst>
              <a:ext uri="{FF2B5EF4-FFF2-40B4-BE49-F238E27FC236}">
                <a16:creationId xmlns:a16="http://schemas.microsoft.com/office/drawing/2014/main" xmlns="" id="{822DE27B-C497-49C9-B204-A526DDFA635E}"/>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457200" y="1828800"/>
            <a:ext cx="6636531" cy="2520986"/>
          </a:xfrm>
          <a:prstGeom prst="rect">
            <a:avLst/>
          </a:prstGeom>
        </p:spPr>
      </p:pic>
      <p:sp>
        <p:nvSpPr>
          <p:cNvPr id="7" name="TextBox 6">
            <a:extLst>
              <a:ext uri="{FF2B5EF4-FFF2-40B4-BE49-F238E27FC236}">
                <a16:creationId xmlns:a16="http://schemas.microsoft.com/office/drawing/2014/main" xmlns="" id="{61CCCC1C-C2C5-49EC-AAC7-71543391C8FD}"/>
              </a:ext>
            </a:extLst>
          </p:cNvPr>
          <p:cNvSpPr txBox="1"/>
          <p:nvPr/>
        </p:nvSpPr>
        <p:spPr>
          <a:xfrm>
            <a:off x="990600" y="5032459"/>
            <a:ext cx="4572000" cy="646331"/>
          </a:xfrm>
          <a:prstGeom prst="rect">
            <a:avLst/>
          </a:prstGeom>
          <a:noFill/>
        </p:spPr>
        <p:txBody>
          <a:bodyPr wrap="square">
            <a:spAutoFit/>
          </a:bodyPr>
          <a:lstStyle/>
          <a:p>
            <a:pPr algn="l"/>
            <a:r>
              <a:rPr lang="en-US" b="0" i="0" dirty="0">
                <a:solidFill>
                  <a:srgbClr val="333333"/>
                </a:solidFill>
                <a:effectLst/>
                <a:latin typeface="Source Sans Pro" panose="020B0503030403020204" pitchFamily="34" charset="0"/>
              </a:rPr>
              <a:t>Number of page faults = 12.</a:t>
            </a:r>
          </a:p>
          <a:p>
            <a:pPr algn="l"/>
            <a:r>
              <a:rPr lang="en-US" b="0" i="0" dirty="0">
                <a:solidFill>
                  <a:srgbClr val="333333"/>
                </a:solidFill>
                <a:effectLst/>
                <a:latin typeface="Source Sans Pro" panose="020B0503030403020204" pitchFamily="34" charset="0"/>
              </a:rPr>
              <a:t>Number of page hits= 8.</a:t>
            </a:r>
          </a:p>
        </p:txBody>
      </p:sp>
    </p:spTree>
    <p:extLst>
      <p:ext uri="{BB962C8B-B14F-4D97-AF65-F5344CB8AC3E}">
        <p14:creationId xmlns:p14="http://schemas.microsoft.com/office/powerpoint/2010/main" xmlns="" val="373322285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9FE0410-71DB-428C-87E3-0E404B9B2687}"/>
              </a:ext>
            </a:extLst>
          </p:cNvPr>
          <p:cNvSpPr>
            <a:spLocks noGrp="1"/>
          </p:cNvSpPr>
          <p:nvPr>
            <p:ph type="title"/>
          </p:nvPr>
        </p:nvSpPr>
        <p:spPr/>
        <p:txBody>
          <a:bodyPr/>
          <a:lstStyle/>
          <a:p>
            <a:r>
              <a:rPr lang="en-IN" dirty="0">
                <a:solidFill>
                  <a:srgbClr val="C00000"/>
                </a:solidFill>
              </a:rPr>
              <a:t>LFU (Least Frequently Used)</a:t>
            </a:r>
          </a:p>
        </p:txBody>
      </p:sp>
      <p:sp>
        <p:nvSpPr>
          <p:cNvPr id="4" name="TextBox 3">
            <a:extLst>
              <a:ext uri="{FF2B5EF4-FFF2-40B4-BE49-F238E27FC236}">
                <a16:creationId xmlns:a16="http://schemas.microsoft.com/office/drawing/2014/main" xmlns="" id="{E21ECF73-EF9F-44BC-8473-AE897FC492EF}"/>
              </a:ext>
            </a:extLst>
          </p:cNvPr>
          <p:cNvSpPr txBox="1"/>
          <p:nvPr/>
        </p:nvSpPr>
        <p:spPr>
          <a:xfrm>
            <a:off x="381000" y="1752600"/>
            <a:ext cx="8001000" cy="3365858"/>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dirty="0">
                <a:solidFill>
                  <a:srgbClr val="000000"/>
                </a:solidFill>
                <a:latin typeface="Georgia" panose="02040502050405020303" pitchFamily="18" charset="0"/>
              </a:rPr>
              <a:t>Advantages: </a:t>
            </a:r>
          </a:p>
          <a:p>
            <a:pPr marL="742950" lvl="1" indent="-285750">
              <a:lnSpc>
                <a:spcPct val="150000"/>
              </a:lnSpc>
              <a:buFont typeface="Arial" panose="020B0604020202020204" pitchFamily="34" charset="0"/>
              <a:buChar char="•"/>
            </a:pPr>
            <a:r>
              <a:rPr lang="en-US" dirty="0">
                <a:solidFill>
                  <a:srgbClr val="000000"/>
                </a:solidFill>
                <a:latin typeface="Georgia" panose="02040502050405020303" pitchFamily="18" charset="0"/>
              </a:rPr>
              <a:t>Frequently used block will stay longer than (</a:t>
            </a:r>
            <a:r>
              <a:rPr lang="en-US" dirty="0" err="1">
                <a:solidFill>
                  <a:srgbClr val="000000"/>
                </a:solidFill>
                <a:latin typeface="Georgia" panose="02040502050405020303" pitchFamily="18" charset="0"/>
              </a:rPr>
              <a:t>fifo</a:t>
            </a:r>
            <a:r>
              <a:rPr lang="en-US" dirty="0">
                <a:solidFill>
                  <a:srgbClr val="000000"/>
                </a:solidFill>
                <a:latin typeface="Georgia" panose="02040502050405020303" pitchFamily="18" charset="0"/>
              </a:rPr>
              <a:t>)</a:t>
            </a:r>
          </a:p>
          <a:p>
            <a:pPr marL="285750" indent="-285750">
              <a:lnSpc>
                <a:spcPct val="150000"/>
              </a:lnSpc>
              <a:buFont typeface="Arial" panose="020B0604020202020204" pitchFamily="34" charset="0"/>
              <a:buChar char="•"/>
            </a:pPr>
            <a:r>
              <a:rPr lang="en-US" dirty="0">
                <a:solidFill>
                  <a:srgbClr val="000000"/>
                </a:solidFill>
                <a:latin typeface="Georgia" panose="02040502050405020303" pitchFamily="18" charset="0"/>
              </a:rPr>
              <a:t>Disadvantages: </a:t>
            </a:r>
          </a:p>
          <a:p>
            <a:pPr marL="742950" lvl="1" indent="-285750">
              <a:lnSpc>
                <a:spcPct val="150000"/>
              </a:lnSpc>
              <a:buFont typeface="Arial" panose="020B0604020202020204" pitchFamily="34" charset="0"/>
              <a:buChar char="•"/>
            </a:pPr>
            <a:r>
              <a:rPr lang="en-US" dirty="0">
                <a:solidFill>
                  <a:srgbClr val="000000"/>
                </a:solidFill>
                <a:latin typeface="Georgia" panose="02040502050405020303" pitchFamily="18" charset="0"/>
              </a:rPr>
              <a:t>Older blocks are less likely to be removed , even if they are on longer frequently used because this algorithm never forgets anything.</a:t>
            </a:r>
          </a:p>
          <a:p>
            <a:pPr marL="742950" lvl="1" indent="-285750">
              <a:lnSpc>
                <a:spcPct val="150000"/>
              </a:lnSpc>
              <a:buFont typeface="Arial" panose="020B0604020202020204" pitchFamily="34" charset="0"/>
              <a:buChar char="•"/>
            </a:pPr>
            <a:r>
              <a:rPr lang="en-US" dirty="0">
                <a:solidFill>
                  <a:srgbClr val="000000"/>
                </a:solidFill>
                <a:latin typeface="Georgia" panose="02040502050405020303" pitchFamily="18" charset="0"/>
              </a:rPr>
              <a:t>Newer blocks are more likely to be replaced even if they are frequently used.</a:t>
            </a:r>
          </a:p>
          <a:p>
            <a:pPr marL="742950" lvl="1" indent="-285750">
              <a:lnSpc>
                <a:spcPct val="150000"/>
              </a:lnSpc>
              <a:buFont typeface="Arial" panose="020B0604020202020204" pitchFamily="34" charset="0"/>
              <a:buChar char="•"/>
            </a:pPr>
            <a:r>
              <a:rPr lang="en-US" dirty="0">
                <a:solidFill>
                  <a:srgbClr val="000000"/>
                </a:solidFill>
                <a:latin typeface="Georgia" panose="02040502050405020303" pitchFamily="18" charset="0"/>
              </a:rPr>
              <a:t>Captures only frequency factor.</a:t>
            </a:r>
          </a:p>
        </p:txBody>
      </p:sp>
    </p:spTree>
    <p:extLst>
      <p:ext uri="{BB962C8B-B14F-4D97-AF65-F5344CB8AC3E}">
        <p14:creationId xmlns:p14="http://schemas.microsoft.com/office/powerpoint/2010/main" xmlns="" val="329728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9FE0410-71DB-428C-87E3-0E404B9B2687}"/>
              </a:ext>
            </a:extLst>
          </p:cNvPr>
          <p:cNvSpPr>
            <a:spLocks noGrp="1"/>
          </p:cNvSpPr>
          <p:nvPr>
            <p:ph type="title"/>
          </p:nvPr>
        </p:nvSpPr>
        <p:spPr/>
        <p:txBody>
          <a:bodyPr/>
          <a:lstStyle/>
          <a:p>
            <a:r>
              <a:rPr lang="en-IN" dirty="0">
                <a:solidFill>
                  <a:srgbClr val="C00000"/>
                </a:solidFill>
              </a:rPr>
              <a:t>Random Replacement</a:t>
            </a:r>
          </a:p>
        </p:txBody>
      </p:sp>
      <p:sp>
        <p:nvSpPr>
          <p:cNvPr id="4" name="TextBox 3">
            <a:extLst>
              <a:ext uri="{FF2B5EF4-FFF2-40B4-BE49-F238E27FC236}">
                <a16:creationId xmlns:a16="http://schemas.microsoft.com/office/drawing/2014/main" xmlns="" id="{E21ECF73-EF9F-44BC-8473-AE897FC492EF}"/>
              </a:ext>
            </a:extLst>
          </p:cNvPr>
          <p:cNvSpPr txBox="1"/>
          <p:nvPr/>
        </p:nvSpPr>
        <p:spPr>
          <a:xfrm>
            <a:off x="381000" y="1676400"/>
            <a:ext cx="8001000" cy="3416320"/>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en-US" dirty="0">
                <a:solidFill>
                  <a:srgbClr val="000000"/>
                </a:solidFill>
                <a:latin typeface="Georgia" panose="02040502050405020303" pitchFamily="18" charset="0"/>
              </a:rPr>
              <a:t>When we need to evict a page, choose one randomly</a:t>
            </a:r>
          </a:p>
          <a:p>
            <a:pPr marL="285750" indent="-285750">
              <a:lnSpc>
                <a:spcPct val="200000"/>
              </a:lnSpc>
              <a:buFont typeface="Arial" panose="020B0604020202020204" pitchFamily="34" charset="0"/>
              <a:buChar char="•"/>
            </a:pPr>
            <a:r>
              <a:rPr lang="en-US" dirty="0">
                <a:solidFill>
                  <a:srgbClr val="000000"/>
                </a:solidFill>
                <a:latin typeface="Georgia" panose="02040502050405020303" pitchFamily="18" charset="0"/>
              </a:rPr>
              <a:t>Advantage: </a:t>
            </a:r>
          </a:p>
          <a:p>
            <a:pPr marL="742950" lvl="1" indent="-285750">
              <a:lnSpc>
                <a:spcPct val="200000"/>
              </a:lnSpc>
              <a:buFont typeface="Arial" panose="020B0604020202020204" pitchFamily="34" charset="0"/>
              <a:buChar char="•"/>
            </a:pPr>
            <a:r>
              <a:rPr lang="en-US" dirty="0">
                <a:solidFill>
                  <a:srgbClr val="000000"/>
                </a:solidFill>
                <a:latin typeface="Georgia" panose="02040502050405020303" pitchFamily="18" charset="0"/>
              </a:rPr>
              <a:t>Extremely simple</a:t>
            </a:r>
          </a:p>
          <a:p>
            <a:pPr marL="285750" indent="-285750">
              <a:lnSpc>
                <a:spcPct val="200000"/>
              </a:lnSpc>
              <a:buFont typeface="Arial" panose="020B0604020202020204" pitchFamily="34" charset="0"/>
              <a:buChar char="•"/>
            </a:pPr>
            <a:r>
              <a:rPr lang="en-US" dirty="0">
                <a:solidFill>
                  <a:srgbClr val="000000"/>
                </a:solidFill>
                <a:latin typeface="Georgia" panose="02040502050405020303" pitchFamily="18" charset="0"/>
              </a:rPr>
              <a:t>Disadvantages: </a:t>
            </a:r>
          </a:p>
          <a:p>
            <a:pPr marL="742950" lvl="1" indent="-285750">
              <a:lnSpc>
                <a:spcPct val="200000"/>
              </a:lnSpc>
              <a:buFont typeface="Arial" panose="020B0604020202020204" pitchFamily="34" charset="0"/>
              <a:buChar char="•"/>
            </a:pPr>
            <a:r>
              <a:rPr lang="en-US" dirty="0">
                <a:solidFill>
                  <a:srgbClr val="000000"/>
                </a:solidFill>
                <a:latin typeface="Georgia" panose="02040502050405020303" pitchFamily="18" charset="0"/>
              </a:rPr>
              <a:t>Can easily make "bad" choices by swapping out pages right before they are needed.</a:t>
            </a:r>
          </a:p>
        </p:txBody>
      </p:sp>
    </p:spTree>
    <p:extLst>
      <p:ext uri="{BB962C8B-B14F-4D97-AF65-F5344CB8AC3E}">
        <p14:creationId xmlns:p14="http://schemas.microsoft.com/office/powerpoint/2010/main" xmlns="" val="154737523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eaLnBrk="1" fontAlgn="auto" hangingPunct="1">
              <a:spcAft>
                <a:spcPts val="0"/>
              </a:spcAft>
              <a:defRPr/>
            </a:pPr>
            <a:r>
              <a:rPr lang="en-US" dirty="0">
                <a:solidFill>
                  <a:schemeClr val="accent1">
                    <a:satMod val="150000"/>
                  </a:schemeClr>
                </a:solidFill>
              </a:rPr>
              <a:t>The Memory System</a:t>
            </a:r>
          </a:p>
        </p:txBody>
      </p:sp>
      <p:sp>
        <p:nvSpPr>
          <p:cNvPr id="43011" name="Subtitle 2"/>
          <p:cNvSpPr>
            <a:spLocks noGrp="1"/>
          </p:cNvSpPr>
          <p:nvPr>
            <p:ph type="subTitle" idx="1"/>
          </p:nvPr>
        </p:nvSpPr>
        <p:spPr/>
        <p:txBody>
          <a:bodyPr/>
          <a:lstStyle/>
          <a:p>
            <a:pPr eaLnBrk="1" hangingPunct="1"/>
            <a:r>
              <a:rPr lang="en-US" altLang="en-US" sz="2400"/>
              <a:t>Performance considerations</a:t>
            </a:r>
          </a:p>
        </p:txBody>
      </p:sp>
      <p:pic>
        <p:nvPicPr>
          <p:cNvPr id="3" name="Picture 2">
            <a:extLst>
              <a:ext uri="{FF2B5EF4-FFF2-40B4-BE49-F238E27FC236}">
                <a16:creationId xmlns:a16="http://schemas.microsoft.com/office/drawing/2014/main" xmlns="" id="{00F1AB0E-53AB-494B-A8C4-3BB2298E27FB}"/>
              </a:ext>
            </a:extLst>
          </p:cNvPr>
          <p:cNvPicPr>
            <a:picLocks noChangeAspect="1" noChangeArrowheads="1"/>
          </p:cNvPicPr>
          <p:nvPr/>
        </p:nvPicPr>
        <p:blipFill>
          <a:blip r:embed="rId2" cstate="print"/>
          <a:srcRect/>
          <a:stretch>
            <a:fillRect/>
          </a:stretch>
        </p:blipFill>
        <p:spPr bwMode="auto">
          <a:xfrm>
            <a:off x="7315200" y="0"/>
            <a:ext cx="1333500" cy="12477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04800"/>
            <a:ext cx="7086599" cy="685800"/>
          </a:xfrm>
        </p:spPr>
        <p:txBody>
          <a:bodyPr>
            <a:normAutofit fontScale="90000"/>
          </a:bodyPr>
          <a:lstStyle/>
          <a:p>
            <a:pPr eaLnBrk="1" fontAlgn="auto" hangingPunct="1">
              <a:spcAft>
                <a:spcPts val="0"/>
              </a:spcAft>
              <a:defRPr/>
            </a:pPr>
            <a:r>
              <a:rPr lang="en-US" sz="4800" dirty="0">
                <a:solidFill>
                  <a:schemeClr val="accent1">
                    <a:satMod val="150000"/>
                  </a:schemeClr>
                </a:solidFill>
              </a:rPr>
              <a:t>Performance </a:t>
            </a:r>
            <a:r>
              <a:rPr lang="en-US" sz="4800" dirty="0" smtClean="0">
                <a:solidFill>
                  <a:schemeClr val="accent1">
                    <a:satMod val="150000"/>
                  </a:schemeClr>
                </a:solidFill>
              </a:rPr>
              <a:t>Considerations</a:t>
            </a:r>
            <a:endParaRPr lang="en-US" dirty="0">
              <a:solidFill>
                <a:schemeClr val="accent1">
                  <a:satMod val="150000"/>
                </a:schemeClr>
              </a:solidFill>
            </a:endParaRPr>
          </a:p>
        </p:txBody>
      </p:sp>
      <p:sp>
        <p:nvSpPr>
          <p:cNvPr id="44035" name="Content Placeholder 2"/>
          <p:cNvSpPr>
            <a:spLocks noGrp="1"/>
          </p:cNvSpPr>
          <p:nvPr>
            <p:ph idx="1"/>
          </p:nvPr>
        </p:nvSpPr>
        <p:spPr>
          <a:xfrm>
            <a:off x="304800" y="1295400"/>
            <a:ext cx="7543799" cy="4745963"/>
          </a:xfrm>
        </p:spPr>
        <p:txBody>
          <a:bodyPr/>
          <a:lstStyle/>
          <a:p>
            <a:pPr eaLnBrk="1" hangingPunct="1"/>
            <a:r>
              <a:rPr lang="en-US" altLang="en-US" sz="2400" dirty="0"/>
              <a:t>A key design objective of a computer system is to achieve the best possible performance at the lowest possible cost.</a:t>
            </a:r>
          </a:p>
          <a:p>
            <a:pPr lvl="1" eaLnBrk="1" hangingPunct="1"/>
            <a:r>
              <a:rPr lang="en-US" altLang="en-US" sz="2000" dirty="0">
                <a:solidFill>
                  <a:srgbClr val="CC3300"/>
                </a:solidFill>
              </a:rPr>
              <a:t>Price/performance ratio is a common measure of success</a:t>
            </a:r>
            <a:r>
              <a:rPr lang="en-US" altLang="en-US" sz="2000" dirty="0"/>
              <a:t>.</a:t>
            </a:r>
          </a:p>
          <a:p>
            <a:pPr eaLnBrk="1" hangingPunct="1"/>
            <a:r>
              <a:rPr lang="en-US" altLang="en-US" sz="2400" dirty="0"/>
              <a:t>Performance of a processor depends on:</a:t>
            </a:r>
          </a:p>
          <a:p>
            <a:pPr lvl="1" eaLnBrk="1" hangingPunct="1"/>
            <a:r>
              <a:rPr lang="en-US" altLang="en-US" sz="2000" dirty="0">
                <a:solidFill>
                  <a:schemeClr val="tx1"/>
                </a:solidFill>
              </a:rPr>
              <a:t>How fast machine instructions can be brought into the processor for execution.</a:t>
            </a:r>
          </a:p>
          <a:p>
            <a:pPr lvl="1" eaLnBrk="1" hangingPunct="1"/>
            <a:r>
              <a:rPr lang="en-US" altLang="en-US" sz="2000" dirty="0">
                <a:solidFill>
                  <a:schemeClr val="tx1"/>
                </a:solidFill>
              </a:rPr>
              <a:t>How fast the instructions can be executed.</a:t>
            </a:r>
          </a:p>
          <a:p>
            <a:pPr eaLnBrk="1" hangingPunct="1"/>
            <a:endParaRPr lang="en-US" altLang="en-US" dirty="0"/>
          </a:p>
        </p:txBody>
      </p:sp>
      <p:pic>
        <p:nvPicPr>
          <p:cNvPr id="3" name="Picture 2">
            <a:extLst>
              <a:ext uri="{FF2B5EF4-FFF2-40B4-BE49-F238E27FC236}">
                <a16:creationId xmlns:a16="http://schemas.microsoft.com/office/drawing/2014/main" xmlns="" id="{455DC470-83D0-4340-A10B-EB6AD141A313}"/>
              </a:ext>
            </a:extLst>
          </p:cNvPr>
          <p:cNvPicPr>
            <a:picLocks noChangeAspect="1" noChangeArrowheads="1"/>
          </p:cNvPicPr>
          <p:nvPr/>
        </p:nvPicPr>
        <p:blipFill>
          <a:blip r:embed="rId2" cstate="print"/>
          <a:srcRect/>
          <a:stretch>
            <a:fillRect/>
          </a:stretch>
        </p:blipFill>
        <p:spPr bwMode="auto">
          <a:xfrm>
            <a:off x="7315200" y="0"/>
            <a:ext cx="1333500" cy="12477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a:solidFill>
                  <a:schemeClr val="accent1">
                    <a:satMod val="150000"/>
                  </a:schemeClr>
                </a:solidFill>
              </a:rPr>
              <a:t>Interleaving </a:t>
            </a:r>
          </a:p>
        </p:txBody>
      </p:sp>
      <p:sp>
        <p:nvSpPr>
          <p:cNvPr id="3" name="Content Placeholder 2"/>
          <p:cNvSpPr>
            <a:spLocks noGrp="1"/>
          </p:cNvSpPr>
          <p:nvPr>
            <p:ph idx="1"/>
          </p:nvPr>
        </p:nvSpPr>
        <p:spPr>
          <a:xfrm>
            <a:off x="457200" y="1524000"/>
            <a:ext cx="7543800" cy="4191000"/>
          </a:xfrm>
        </p:spPr>
        <p:txBody>
          <a:bodyPr rtlCol="0">
            <a:normAutofit/>
          </a:bodyPr>
          <a:lstStyle/>
          <a:p>
            <a:pPr marL="438912" indent="-320040" eaLnBrk="1" fontAlgn="auto" hangingPunct="1">
              <a:lnSpc>
                <a:spcPct val="150000"/>
              </a:lnSpc>
              <a:spcBef>
                <a:spcPts val="0"/>
              </a:spcBef>
              <a:spcAft>
                <a:spcPts val="0"/>
              </a:spcAft>
              <a:buFont typeface="Wingdings 2"/>
              <a:buChar char=""/>
              <a:defRPr/>
            </a:pPr>
            <a:r>
              <a:rPr lang="en-US" dirty="0"/>
              <a:t>Divides the memory system into a number of memory modules. </a:t>
            </a:r>
            <a:r>
              <a:rPr lang="en-US" sz="1800" dirty="0"/>
              <a:t>Each module has its own address buffer register (ABR) and data buffer register (DBR).</a:t>
            </a:r>
          </a:p>
          <a:p>
            <a:pPr marL="438912" indent="-320040" eaLnBrk="1" fontAlgn="auto" hangingPunct="1">
              <a:lnSpc>
                <a:spcPct val="150000"/>
              </a:lnSpc>
              <a:spcBef>
                <a:spcPts val="0"/>
              </a:spcBef>
              <a:spcAft>
                <a:spcPts val="0"/>
              </a:spcAft>
              <a:buFont typeface="Wingdings 2"/>
              <a:buChar char=""/>
              <a:defRPr/>
            </a:pPr>
            <a:r>
              <a:rPr lang="en-US" dirty="0"/>
              <a:t>Arranges addressing so that successive words in the address space are placed in different modules. </a:t>
            </a:r>
          </a:p>
          <a:p>
            <a:pPr marL="438912" indent="-320040" eaLnBrk="1" fontAlgn="auto" hangingPunct="1">
              <a:lnSpc>
                <a:spcPct val="150000"/>
              </a:lnSpc>
              <a:spcBef>
                <a:spcPts val="0"/>
              </a:spcBef>
              <a:spcAft>
                <a:spcPts val="0"/>
              </a:spcAft>
              <a:buFont typeface="Wingdings 2"/>
              <a:buChar char=""/>
              <a:defRPr/>
            </a:pPr>
            <a:r>
              <a:rPr lang="en-US" dirty="0"/>
              <a:t>When requests for memory access involve consecutive addresses, the access will be to different modules.</a:t>
            </a:r>
          </a:p>
          <a:p>
            <a:pPr marL="438912" indent="-320040" eaLnBrk="1" fontAlgn="auto" hangingPunct="1">
              <a:lnSpc>
                <a:spcPct val="150000"/>
              </a:lnSpc>
              <a:spcBef>
                <a:spcPts val="0"/>
              </a:spcBef>
              <a:spcAft>
                <a:spcPts val="0"/>
              </a:spcAft>
              <a:buFont typeface="Wingdings 2"/>
              <a:buChar char=""/>
              <a:defRPr/>
            </a:pPr>
            <a:r>
              <a:rPr lang="en-US" dirty="0"/>
              <a:t> Since parallel access to these modules is possible, the average rate of fetching words from the Main Memory can be increased.</a:t>
            </a:r>
            <a:endParaRPr lang="en-US" dirty="0">
              <a:solidFill>
                <a:schemeClr val="accent2"/>
              </a:solidFill>
            </a:endParaRPr>
          </a:p>
          <a:p>
            <a:pPr marL="438912" indent="-320040" eaLnBrk="1" fontAlgn="auto" hangingPunct="1">
              <a:spcBef>
                <a:spcPts val="0"/>
              </a:spcBef>
              <a:spcAft>
                <a:spcPts val="0"/>
              </a:spcAft>
              <a:buFont typeface="Wingdings 2"/>
              <a:buChar char=""/>
              <a:defRPr/>
            </a:pPr>
            <a:endParaRPr lang="en-US" dirty="0"/>
          </a:p>
        </p:txBody>
      </p:sp>
      <p:pic>
        <p:nvPicPr>
          <p:cNvPr id="5" name="Picture 4">
            <a:extLst>
              <a:ext uri="{FF2B5EF4-FFF2-40B4-BE49-F238E27FC236}">
                <a16:creationId xmlns:a16="http://schemas.microsoft.com/office/drawing/2014/main" xmlns="" id="{B4A58E0B-BC8F-47E8-9728-A9B0D335DA83}"/>
              </a:ext>
            </a:extLst>
          </p:cNvPr>
          <p:cNvPicPr>
            <a:picLocks noChangeAspect="1" noChangeArrowheads="1"/>
          </p:cNvPicPr>
          <p:nvPr/>
        </p:nvPicPr>
        <p:blipFill>
          <a:blip r:embed="rId2" cstate="print"/>
          <a:srcRect/>
          <a:stretch>
            <a:fillRect/>
          </a:stretch>
        </p:blipFill>
        <p:spPr bwMode="auto">
          <a:xfrm>
            <a:off x="7315200" y="0"/>
            <a:ext cx="1333500" cy="12477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Rectangle 91"/>
          <p:cNvSpPr>
            <a:spLocks noChangeArrowheads="1"/>
          </p:cNvSpPr>
          <p:nvPr/>
        </p:nvSpPr>
        <p:spPr bwMode="auto">
          <a:xfrm>
            <a:off x="4800600" y="1896508"/>
            <a:ext cx="4038600" cy="2294491"/>
          </a:xfrm>
          <a:prstGeom prst="rect">
            <a:avLst/>
          </a:prstGeom>
          <a:solidFill>
            <a:schemeClr val="accent1">
              <a:lumMod val="40000"/>
              <a:lumOff val="60000"/>
            </a:schemeClr>
          </a:solidFill>
          <a:ln w="12700">
            <a:noFill/>
            <a:miter lim="800000"/>
            <a:headEnd/>
            <a:tailEnd/>
          </a:ln>
        </p:spPr>
        <p:txBody>
          <a:bodyPr wrap="none" anchor="ctr"/>
          <a:lstStyle/>
          <a:p>
            <a:pPr fontAlgn="auto">
              <a:spcBef>
                <a:spcPts val="0"/>
              </a:spcBef>
              <a:spcAft>
                <a:spcPts val="0"/>
              </a:spcAft>
              <a:defRPr/>
            </a:pPr>
            <a:endParaRPr lang="en-US">
              <a:latin typeface="+mn-lt"/>
            </a:endParaRPr>
          </a:p>
        </p:txBody>
      </p:sp>
      <p:sp>
        <p:nvSpPr>
          <p:cNvPr id="181" name="Rectangle 91"/>
          <p:cNvSpPr>
            <a:spLocks noChangeArrowheads="1"/>
          </p:cNvSpPr>
          <p:nvPr/>
        </p:nvSpPr>
        <p:spPr bwMode="auto">
          <a:xfrm>
            <a:off x="152400" y="1828800"/>
            <a:ext cx="4410269" cy="2362200"/>
          </a:xfrm>
          <a:prstGeom prst="rect">
            <a:avLst/>
          </a:prstGeom>
          <a:solidFill>
            <a:schemeClr val="accent1">
              <a:lumMod val="20000"/>
              <a:lumOff val="80000"/>
            </a:schemeClr>
          </a:solidFill>
          <a:ln w="12700">
            <a:noFill/>
            <a:miter lim="800000"/>
            <a:headEnd/>
            <a:tailEnd/>
          </a:ln>
        </p:spPr>
        <p:txBody>
          <a:bodyPr wrap="none" anchor="ctr"/>
          <a:lstStyle/>
          <a:p>
            <a:pPr fontAlgn="auto">
              <a:spcBef>
                <a:spcPts val="0"/>
              </a:spcBef>
              <a:spcAft>
                <a:spcPts val="0"/>
              </a:spcAft>
              <a:defRPr/>
            </a:pPr>
            <a:endParaRPr lang="en-US">
              <a:latin typeface="+mn-lt"/>
            </a:endParaRPr>
          </a:p>
        </p:txBody>
      </p:sp>
      <p:sp>
        <p:nvSpPr>
          <p:cNvPr id="2" name="Title 1"/>
          <p:cNvSpPr>
            <a:spLocks noGrp="1"/>
          </p:cNvSpPr>
          <p:nvPr>
            <p:ph type="title"/>
          </p:nvPr>
        </p:nvSpPr>
        <p:spPr/>
        <p:txBody>
          <a:bodyPr/>
          <a:lstStyle/>
          <a:p>
            <a:pPr eaLnBrk="1" fontAlgn="auto" hangingPunct="1">
              <a:spcAft>
                <a:spcPts val="0"/>
              </a:spcAft>
              <a:defRPr/>
            </a:pPr>
            <a:r>
              <a:rPr lang="en-US" dirty="0">
                <a:solidFill>
                  <a:schemeClr val="accent1">
                    <a:satMod val="150000"/>
                  </a:schemeClr>
                </a:solidFill>
              </a:rPr>
              <a:t>Methods of </a:t>
            </a:r>
            <a:r>
              <a:rPr lang="en-US" dirty="0" smtClean="0">
                <a:solidFill>
                  <a:schemeClr val="accent1">
                    <a:satMod val="150000"/>
                  </a:schemeClr>
                </a:solidFill>
              </a:rPr>
              <a:t>Address </a:t>
            </a:r>
            <a:r>
              <a:rPr lang="en-US" dirty="0">
                <a:solidFill>
                  <a:schemeClr val="accent1">
                    <a:satMod val="150000"/>
                  </a:schemeClr>
                </a:solidFill>
              </a:rPr>
              <a:t>L</a:t>
            </a:r>
            <a:r>
              <a:rPr lang="en-US" dirty="0" smtClean="0">
                <a:solidFill>
                  <a:schemeClr val="accent1">
                    <a:satMod val="150000"/>
                  </a:schemeClr>
                </a:solidFill>
              </a:rPr>
              <a:t>ayouts</a:t>
            </a:r>
            <a:endParaRPr lang="en-US" dirty="0">
              <a:solidFill>
                <a:schemeClr val="accent1">
                  <a:satMod val="150000"/>
                </a:schemeClr>
              </a:solidFill>
            </a:endParaRPr>
          </a:p>
        </p:txBody>
      </p:sp>
      <p:sp>
        <p:nvSpPr>
          <p:cNvPr id="3" name="Content Placeholder 2"/>
          <p:cNvSpPr>
            <a:spLocks noGrp="1"/>
          </p:cNvSpPr>
          <p:nvPr>
            <p:ph idx="1"/>
          </p:nvPr>
        </p:nvSpPr>
        <p:spPr>
          <a:xfrm>
            <a:off x="152399" y="4408378"/>
            <a:ext cx="4410269" cy="2221022"/>
          </a:xfrm>
        </p:spPr>
        <p:txBody>
          <a:bodyPr rtlCol="0">
            <a:normAutofit fontScale="92500" lnSpcReduction="10000"/>
          </a:bodyPr>
          <a:lstStyle/>
          <a:p>
            <a:pPr marL="438912" indent="-320040" algn="just" eaLnBrk="1" fontAlgn="auto" hangingPunct="1">
              <a:spcBef>
                <a:spcPts val="0"/>
              </a:spcBef>
              <a:spcAft>
                <a:spcPts val="0"/>
              </a:spcAft>
              <a:buFont typeface="Wingdings 2"/>
              <a:buChar char=""/>
              <a:defRPr/>
            </a:pPr>
            <a:r>
              <a:rPr lang="en-US" sz="1700" b="1" i="1" dirty="0">
                <a:solidFill>
                  <a:schemeClr val="tx1"/>
                </a:solidFill>
              </a:rPr>
              <a:t>Consecutive words are placed in a module.</a:t>
            </a:r>
          </a:p>
          <a:p>
            <a:pPr marL="438912" indent="-320040" algn="just" eaLnBrk="1" fontAlgn="auto" hangingPunct="1">
              <a:spcBef>
                <a:spcPts val="0"/>
              </a:spcBef>
              <a:spcAft>
                <a:spcPts val="0"/>
              </a:spcAft>
              <a:buFont typeface="Wingdings 2"/>
              <a:buChar char=""/>
              <a:defRPr/>
            </a:pPr>
            <a:r>
              <a:rPr lang="en-US" sz="1700" b="1" i="1" dirty="0">
                <a:solidFill>
                  <a:schemeClr val="tx1"/>
                </a:solidFill>
              </a:rPr>
              <a:t>High-order k bits of a memory address determine the module.</a:t>
            </a:r>
          </a:p>
          <a:p>
            <a:pPr marL="438912" indent="-320040" algn="just" eaLnBrk="1" fontAlgn="auto" hangingPunct="1">
              <a:spcBef>
                <a:spcPts val="0"/>
              </a:spcBef>
              <a:spcAft>
                <a:spcPts val="0"/>
              </a:spcAft>
              <a:buFont typeface="Wingdings 2"/>
              <a:buChar char=""/>
              <a:defRPr/>
            </a:pPr>
            <a:r>
              <a:rPr lang="en-US" sz="1700" b="1" i="1" dirty="0">
                <a:solidFill>
                  <a:schemeClr val="tx1"/>
                </a:solidFill>
              </a:rPr>
              <a:t>Low-order m bits of a memory address determine the word within a module. </a:t>
            </a:r>
          </a:p>
          <a:p>
            <a:pPr marL="438912" indent="-320040" algn="just" eaLnBrk="1" fontAlgn="auto" hangingPunct="1">
              <a:spcBef>
                <a:spcPts val="0"/>
              </a:spcBef>
              <a:spcAft>
                <a:spcPts val="0"/>
              </a:spcAft>
              <a:buFont typeface="Wingdings 2"/>
              <a:buChar char=""/>
              <a:defRPr/>
            </a:pPr>
            <a:r>
              <a:rPr lang="en-US" sz="1700" b="1" i="1" dirty="0">
                <a:solidFill>
                  <a:schemeClr val="tx1"/>
                </a:solidFill>
              </a:rPr>
              <a:t>When a block of words is transferred from main memory to cache, only one module   is busy at a time.</a:t>
            </a:r>
          </a:p>
          <a:p>
            <a:pPr marL="438912" indent="-320040" eaLnBrk="1" fontAlgn="auto" hangingPunct="1">
              <a:spcBef>
                <a:spcPts val="0"/>
              </a:spcBef>
              <a:spcAft>
                <a:spcPts val="0"/>
              </a:spcAft>
              <a:buFont typeface="Wingdings 2"/>
              <a:buNone/>
              <a:defRPr/>
            </a:pPr>
            <a:endParaRPr lang="en-US" dirty="0"/>
          </a:p>
        </p:txBody>
      </p:sp>
      <p:grpSp>
        <p:nvGrpSpPr>
          <p:cNvPr id="46086" name="Group 92"/>
          <p:cNvGrpSpPr>
            <a:grpSpLocks/>
          </p:cNvGrpSpPr>
          <p:nvPr/>
        </p:nvGrpSpPr>
        <p:grpSpPr bwMode="auto">
          <a:xfrm>
            <a:off x="228600" y="1918828"/>
            <a:ext cx="3972651" cy="2119771"/>
            <a:chOff x="2090738" y="1560513"/>
            <a:chExt cx="4406900" cy="2554287"/>
          </a:xfrm>
        </p:grpSpPr>
        <p:sp>
          <p:nvSpPr>
            <p:cNvPr id="46175" name="Rectangle 4"/>
            <p:cNvSpPr>
              <a:spLocks noChangeArrowheads="1"/>
            </p:cNvSpPr>
            <p:nvPr/>
          </p:nvSpPr>
          <p:spPr bwMode="auto">
            <a:xfrm>
              <a:off x="4629150" y="1560513"/>
              <a:ext cx="109538" cy="1825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200" i="1">
                  <a:solidFill>
                    <a:srgbClr val="000000"/>
                  </a:solidFill>
                  <a:latin typeface="Nimbus Roman No9 L"/>
                </a:rPr>
                <a:t>m</a:t>
              </a:r>
              <a:endParaRPr lang="en-CA" altLang="en-US" sz="2400">
                <a:latin typeface="Corbel" panose="020B0503020204020204" pitchFamily="34" charset="0"/>
              </a:endParaRPr>
            </a:p>
          </p:txBody>
        </p:sp>
        <p:sp>
          <p:nvSpPr>
            <p:cNvPr id="46176" name="Rectangle 5"/>
            <p:cNvSpPr>
              <a:spLocks noChangeArrowheads="1"/>
            </p:cNvSpPr>
            <p:nvPr/>
          </p:nvSpPr>
          <p:spPr bwMode="auto">
            <a:xfrm>
              <a:off x="4733925" y="1560513"/>
              <a:ext cx="258763" cy="1825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200">
                  <a:solidFill>
                    <a:srgbClr val="000000"/>
                  </a:solidFill>
                  <a:latin typeface="Nimbus Roman No9 L"/>
                </a:rPr>
                <a:t> bits</a:t>
              </a:r>
              <a:endParaRPr lang="en-CA" altLang="en-US" sz="2400">
                <a:latin typeface="Corbel" panose="020B0503020204020204" pitchFamily="34" charset="0"/>
              </a:endParaRPr>
            </a:p>
          </p:txBody>
        </p:sp>
        <p:sp>
          <p:nvSpPr>
            <p:cNvPr id="46177" name="Rectangle 6"/>
            <p:cNvSpPr>
              <a:spLocks noChangeArrowheads="1"/>
            </p:cNvSpPr>
            <p:nvPr/>
          </p:nvSpPr>
          <p:spPr bwMode="auto">
            <a:xfrm>
              <a:off x="4208463" y="1858963"/>
              <a:ext cx="1152525" cy="1825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200">
                  <a:solidFill>
                    <a:srgbClr val="000000"/>
                  </a:solidFill>
                  <a:latin typeface="Nimbus Roman No9 L"/>
                </a:rPr>
                <a:t>Address in module</a:t>
              </a:r>
              <a:endParaRPr lang="en-CA" altLang="en-US" sz="2400">
                <a:latin typeface="Corbel" panose="020B0503020204020204" pitchFamily="34" charset="0"/>
              </a:endParaRPr>
            </a:p>
          </p:txBody>
        </p:sp>
        <p:sp>
          <p:nvSpPr>
            <p:cNvPr id="46178" name="Rectangle 7"/>
            <p:cNvSpPr>
              <a:spLocks noChangeArrowheads="1"/>
            </p:cNvSpPr>
            <p:nvPr/>
          </p:nvSpPr>
          <p:spPr bwMode="auto">
            <a:xfrm>
              <a:off x="5732463" y="1858963"/>
              <a:ext cx="765175" cy="1825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200">
                  <a:solidFill>
                    <a:srgbClr val="000000"/>
                  </a:solidFill>
                  <a:latin typeface="Nimbus Roman No9 L"/>
                </a:rPr>
                <a:t>MM address</a:t>
              </a:r>
              <a:endParaRPr lang="en-CA" altLang="en-US" sz="2400">
                <a:latin typeface="Corbel" panose="020B0503020204020204" pitchFamily="34" charset="0"/>
              </a:endParaRPr>
            </a:p>
          </p:txBody>
        </p:sp>
        <p:sp>
          <p:nvSpPr>
            <p:cNvPr id="46179" name="Freeform 8"/>
            <p:cNvSpPr>
              <a:spLocks/>
            </p:cNvSpPr>
            <p:nvPr/>
          </p:nvSpPr>
          <p:spPr bwMode="auto">
            <a:xfrm>
              <a:off x="5486400" y="1665288"/>
              <a:ext cx="104775" cy="34925"/>
            </a:xfrm>
            <a:custGeom>
              <a:avLst/>
              <a:gdLst>
                <a:gd name="T0" fmla="*/ 0 w 6"/>
                <a:gd name="T1" fmla="*/ 2147483647 h 2"/>
                <a:gd name="T2" fmla="*/ 2147483647 w 6"/>
                <a:gd name="T3" fmla="*/ 2147483647 h 2"/>
                <a:gd name="T4" fmla="*/ 0 w 6"/>
                <a:gd name="T5" fmla="*/ 0 h 2"/>
                <a:gd name="T6" fmla="*/ 0 w 6"/>
                <a:gd name="T7" fmla="*/ 2147483647 h 2"/>
                <a:gd name="T8" fmla="*/ 0 w 6"/>
                <a:gd name="T9" fmla="*/ 2147483647 h 2"/>
                <a:gd name="T10" fmla="*/ 0 60000 65536"/>
                <a:gd name="T11" fmla="*/ 0 60000 65536"/>
                <a:gd name="T12" fmla="*/ 0 60000 65536"/>
                <a:gd name="T13" fmla="*/ 0 60000 65536"/>
                <a:gd name="T14" fmla="*/ 0 60000 65536"/>
                <a:gd name="T15" fmla="*/ 0 w 6"/>
                <a:gd name="T16" fmla="*/ 0 h 2"/>
                <a:gd name="T17" fmla="*/ 6 w 6"/>
                <a:gd name="T18" fmla="*/ 2 h 2"/>
              </a:gdLst>
              <a:ahLst/>
              <a:cxnLst>
                <a:cxn ang="T10">
                  <a:pos x="T0" y="T1"/>
                </a:cxn>
                <a:cxn ang="T11">
                  <a:pos x="T2" y="T3"/>
                </a:cxn>
                <a:cxn ang="T12">
                  <a:pos x="T4" y="T5"/>
                </a:cxn>
                <a:cxn ang="T13">
                  <a:pos x="T6" y="T7"/>
                </a:cxn>
                <a:cxn ang="T14">
                  <a:pos x="T8" y="T9"/>
                </a:cxn>
              </a:cxnLst>
              <a:rect l="T15" t="T16" r="T17" b="T18"/>
              <a:pathLst>
                <a:path w="6" h="2">
                  <a:moveTo>
                    <a:pt x="0" y="2"/>
                  </a:moveTo>
                  <a:lnTo>
                    <a:pt x="6" y="1"/>
                  </a:lnTo>
                  <a:lnTo>
                    <a:pt x="0" y="0"/>
                  </a:lnTo>
                  <a:lnTo>
                    <a:pt x="0" y="1"/>
                  </a:lnTo>
                  <a:lnTo>
                    <a:pt x="0" y="2"/>
                  </a:lnTo>
                </a:path>
              </a:pathLst>
            </a:custGeom>
            <a:noFill/>
            <a:ln w="17463">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46180" name="Freeform 9"/>
            <p:cNvSpPr>
              <a:spLocks/>
            </p:cNvSpPr>
            <p:nvPr/>
          </p:nvSpPr>
          <p:spPr bwMode="auto">
            <a:xfrm>
              <a:off x="5486400" y="1665288"/>
              <a:ext cx="104775" cy="34925"/>
            </a:xfrm>
            <a:custGeom>
              <a:avLst/>
              <a:gdLst>
                <a:gd name="T0" fmla="*/ 0 w 66"/>
                <a:gd name="T1" fmla="*/ 2147483647 h 22"/>
                <a:gd name="T2" fmla="*/ 2147483647 w 66"/>
                <a:gd name="T3" fmla="*/ 2147483647 h 22"/>
                <a:gd name="T4" fmla="*/ 0 w 66"/>
                <a:gd name="T5" fmla="*/ 0 h 22"/>
                <a:gd name="T6" fmla="*/ 0 w 66"/>
                <a:gd name="T7" fmla="*/ 2147483647 h 22"/>
                <a:gd name="T8" fmla="*/ 0 w 66"/>
                <a:gd name="T9" fmla="*/ 2147483647 h 22"/>
                <a:gd name="T10" fmla="*/ 0 60000 65536"/>
                <a:gd name="T11" fmla="*/ 0 60000 65536"/>
                <a:gd name="T12" fmla="*/ 0 60000 65536"/>
                <a:gd name="T13" fmla="*/ 0 60000 65536"/>
                <a:gd name="T14" fmla="*/ 0 60000 65536"/>
                <a:gd name="T15" fmla="*/ 0 w 66"/>
                <a:gd name="T16" fmla="*/ 0 h 22"/>
                <a:gd name="T17" fmla="*/ 66 w 66"/>
                <a:gd name="T18" fmla="*/ 22 h 22"/>
              </a:gdLst>
              <a:ahLst/>
              <a:cxnLst>
                <a:cxn ang="T10">
                  <a:pos x="T0" y="T1"/>
                </a:cxn>
                <a:cxn ang="T11">
                  <a:pos x="T2" y="T3"/>
                </a:cxn>
                <a:cxn ang="T12">
                  <a:pos x="T4" y="T5"/>
                </a:cxn>
                <a:cxn ang="T13">
                  <a:pos x="T6" y="T7"/>
                </a:cxn>
                <a:cxn ang="T14">
                  <a:pos x="T8" y="T9"/>
                </a:cxn>
              </a:cxnLst>
              <a:rect l="T15" t="T16" r="T17" b="T18"/>
              <a:pathLst>
                <a:path w="66" h="22">
                  <a:moveTo>
                    <a:pt x="0" y="22"/>
                  </a:moveTo>
                  <a:lnTo>
                    <a:pt x="66" y="11"/>
                  </a:lnTo>
                  <a:lnTo>
                    <a:pt x="0" y="0"/>
                  </a:lnTo>
                  <a:lnTo>
                    <a:pt x="0" y="11"/>
                  </a:lnTo>
                  <a:lnTo>
                    <a:pt x="0" y="22"/>
                  </a:lnTo>
                  <a:close/>
                </a:path>
              </a:pathLst>
            </a:custGeom>
            <a:solidFill>
              <a:srgbClr val="000000"/>
            </a:solidFill>
            <a:ln w="0">
              <a:solidFill>
                <a:srgbClr val="000000"/>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46181" name="Line 10"/>
            <p:cNvSpPr>
              <a:spLocks noChangeShapeType="1"/>
            </p:cNvSpPr>
            <p:nvPr/>
          </p:nvSpPr>
          <p:spPr bwMode="auto">
            <a:xfrm flipH="1">
              <a:off x="5048250" y="1682750"/>
              <a:ext cx="420688" cy="1588"/>
            </a:xfrm>
            <a:prstGeom prst="line">
              <a:avLst/>
            </a:prstGeom>
            <a:noFill/>
            <a:ln w="174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6182" name="Freeform 11"/>
            <p:cNvSpPr>
              <a:spLocks/>
            </p:cNvSpPr>
            <p:nvPr/>
          </p:nvSpPr>
          <p:spPr bwMode="auto">
            <a:xfrm>
              <a:off x="4051300" y="1665288"/>
              <a:ext cx="104775" cy="34925"/>
            </a:xfrm>
            <a:custGeom>
              <a:avLst/>
              <a:gdLst>
                <a:gd name="T0" fmla="*/ 2147483647 w 6"/>
                <a:gd name="T1" fmla="*/ 0 h 2"/>
                <a:gd name="T2" fmla="*/ 0 w 6"/>
                <a:gd name="T3" fmla="*/ 2147483647 h 2"/>
                <a:gd name="T4" fmla="*/ 2147483647 w 6"/>
                <a:gd name="T5" fmla="*/ 2147483647 h 2"/>
                <a:gd name="T6" fmla="*/ 2147483647 w 6"/>
                <a:gd name="T7" fmla="*/ 2147483647 h 2"/>
                <a:gd name="T8" fmla="*/ 2147483647 w 6"/>
                <a:gd name="T9" fmla="*/ 0 h 2"/>
                <a:gd name="T10" fmla="*/ 0 60000 65536"/>
                <a:gd name="T11" fmla="*/ 0 60000 65536"/>
                <a:gd name="T12" fmla="*/ 0 60000 65536"/>
                <a:gd name="T13" fmla="*/ 0 60000 65536"/>
                <a:gd name="T14" fmla="*/ 0 60000 65536"/>
                <a:gd name="T15" fmla="*/ 0 w 6"/>
                <a:gd name="T16" fmla="*/ 0 h 2"/>
                <a:gd name="T17" fmla="*/ 6 w 6"/>
                <a:gd name="T18" fmla="*/ 2 h 2"/>
              </a:gdLst>
              <a:ahLst/>
              <a:cxnLst>
                <a:cxn ang="T10">
                  <a:pos x="T0" y="T1"/>
                </a:cxn>
                <a:cxn ang="T11">
                  <a:pos x="T2" y="T3"/>
                </a:cxn>
                <a:cxn ang="T12">
                  <a:pos x="T4" y="T5"/>
                </a:cxn>
                <a:cxn ang="T13">
                  <a:pos x="T6" y="T7"/>
                </a:cxn>
                <a:cxn ang="T14">
                  <a:pos x="T8" y="T9"/>
                </a:cxn>
              </a:cxnLst>
              <a:rect l="T15" t="T16" r="T17" b="T18"/>
              <a:pathLst>
                <a:path w="6" h="2">
                  <a:moveTo>
                    <a:pt x="6" y="0"/>
                  </a:moveTo>
                  <a:lnTo>
                    <a:pt x="0" y="1"/>
                  </a:lnTo>
                  <a:lnTo>
                    <a:pt x="6" y="2"/>
                  </a:lnTo>
                  <a:lnTo>
                    <a:pt x="6" y="1"/>
                  </a:lnTo>
                  <a:lnTo>
                    <a:pt x="6" y="0"/>
                  </a:lnTo>
                </a:path>
              </a:pathLst>
            </a:custGeom>
            <a:noFill/>
            <a:ln w="17463">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46183" name="Freeform 12"/>
            <p:cNvSpPr>
              <a:spLocks/>
            </p:cNvSpPr>
            <p:nvPr/>
          </p:nvSpPr>
          <p:spPr bwMode="auto">
            <a:xfrm>
              <a:off x="4051300" y="1665288"/>
              <a:ext cx="104775" cy="34925"/>
            </a:xfrm>
            <a:custGeom>
              <a:avLst/>
              <a:gdLst>
                <a:gd name="T0" fmla="*/ 2147483647 w 66"/>
                <a:gd name="T1" fmla="*/ 0 h 22"/>
                <a:gd name="T2" fmla="*/ 0 w 66"/>
                <a:gd name="T3" fmla="*/ 2147483647 h 22"/>
                <a:gd name="T4" fmla="*/ 2147483647 w 66"/>
                <a:gd name="T5" fmla="*/ 2147483647 h 22"/>
                <a:gd name="T6" fmla="*/ 2147483647 w 66"/>
                <a:gd name="T7" fmla="*/ 2147483647 h 22"/>
                <a:gd name="T8" fmla="*/ 2147483647 w 66"/>
                <a:gd name="T9" fmla="*/ 0 h 22"/>
                <a:gd name="T10" fmla="*/ 0 60000 65536"/>
                <a:gd name="T11" fmla="*/ 0 60000 65536"/>
                <a:gd name="T12" fmla="*/ 0 60000 65536"/>
                <a:gd name="T13" fmla="*/ 0 60000 65536"/>
                <a:gd name="T14" fmla="*/ 0 60000 65536"/>
                <a:gd name="T15" fmla="*/ 0 w 66"/>
                <a:gd name="T16" fmla="*/ 0 h 22"/>
                <a:gd name="T17" fmla="*/ 66 w 66"/>
                <a:gd name="T18" fmla="*/ 22 h 22"/>
              </a:gdLst>
              <a:ahLst/>
              <a:cxnLst>
                <a:cxn ang="T10">
                  <a:pos x="T0" y="T1"/>
                </a:cxn>
                <a:cxn ang="T11">
                  <a:pos x="T2" y="T3"/>
                </a:cxn>
                <a:cxn ang="T12">
                  <a:pos x="T4" y="T5"/>
                </a:cxn>
                <a:cxn ang="T13">
                  <a:pos x="T6" y="T7"/>
                </a:cxn>
                <a:cxn ang="T14">
                  <a:pos x="T8" y="T9"/>
                </a:cxn>
              </a:cxnLst>
              <a:rect l="T15" t="T16" r="T17" b="T18"/>
              <a:pathLst>
                <a:path w="66" h="22">
                  <a:moveTo>
                    <a:pt x="66" y="0"/>
                  </a:moveTo>
                  <a:lnTo>
                    <a:pt x="0" y="11"/>
                  </a:lnTo>
                  <a:lnTo>
                    <a:pt x="66" y="22"/>
                  </a:lnTo>
                  <a:lnTo>
                    <a:pt x="66" y="11"/>
                  </a:lnTo>
                  <a:lnTo>
                    <a:pt x="66" y="0"/>
                  </a:lnTo>
                  <a:close/>
                </a:path>
              </a:pathLst>
            </a:custGeom>
            <a:solidFill>
              <a:srgbClr val="000000"/>
            </a:solidFill>
            <a:ln w="0">
              <a:solidFill>
                <a:srgbClr val="000000"/>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46184" name="Line 13"/>
            <p:cNvSpPr>
              <a:spLocks noChangeShapeType="1"/>
            </p:cNvSpPr>
            <p:nvPr/>
          </p:nvSpPr>
          <p:spPr bwMode="auto">
            <a:xfrm>
              <a:off x="4156075" y="1682750"/>
              <a:ext cx="420688" cy="1588"/>
            </a:xfrm>
            <a:prstGeom prst="line">
              <a:avLst/>
            </a:prstGeom>
            <a:noFill/>
            <a:ln w="174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6185" name="Freeform 14"/>
            <p:cNvSpPr>
              <a:spLocks/>
            </p:cNvSpPr>
            <p:nvPr/>
          </p:nvSpPr>
          <p:spPr bwMode="auto">
            <a:xfrm>
              <a:off x="3894138" y="1665288"/>
              <a:ext cx="104775" cy="34925"/>
            </a:xfrm>
            <a:custGeom>
              <a:avLst/>
              <a:gdLst>
                <a:gd name="T0" fmla="*/ 0 w 6"/>
                <a:gd name="T1" fmla="*/ 2147483647 h 2"/>
                <a:gd name="T2" fmla="*/ 2147483647 w 6"/>
                <a:gd name="T3" fmla="*/ 2147483647 h 2"/>
                <a:gd name="T4" fmla="*/ 0 w 6"/>
                <a:gd name="T5" fmla="*/ 0 h 2"/>
                <a:gd name="T6" fmla="*/ 0 w 6"/>
                <a:gd name="T7" fmla="*/ 2147483647 h 2"/>
                <a:gd name="T8" fmla="*/ 0 w 6"/>
                <a:gd name="T9" fmla="*/ 2147483647 h 2"/>
                <a:gd name="T10" fmla="*/ 0 60000 65536"/>
                <a:gd name="T11" fmla="*/ 0 60000 65536"/>
                <a:gd name="T12" fmla="*/ 0 60000 65536"/>
                <a:gd name="T13" fmla="*/ 0 60000 65536"/>
                <a:gd name="T14" fmla="*/ 0 60000 65536"/>
                <a:gd name="T15" fmla="*/ 0 w 6"/>
                <a:gd name="T16" fmla="*/ 0 h 2"/>
                <a:gd name="T17" fmla="*/ 6 w 6"/>
                <a:gd name="T18" fmla="*/ 2 h 2"/>
              </a:gdLst>
              <a:ahLst/>
              <a:cxnLst>
                <a:cxn ang="T10">
                  <a:pos x="T0" y="T1"/>
                </a:cxn>
                <a:cxn ang="T11">
                  <a:pos x="T2" y="T3"/>
                </a:cxn>
                <a:cxn ang="T12">
                  <a:pos x="T4" y="T5"/>
                </a:cxn>
                <a:cxn ang="T13">
                  <a:pos x="T6" y="T7"/>
                </a:cxn>
                <a:cxn ang="T14">
                  <a:pos x="T8" y="T9"/>
                </a:cxn>
              </a:cxnLst>
              <a:rect l="T15" t="T16" r="T17" b="T18"/>
              <a:pathLst>
                <a:path w="6" h="2">
                  <a:moveTo>
                    <a:pt x="0" y="2"/>
                  </a:moveTo>
                  <a:lnTo>
                    <a:pt x="6" y="1"/>
                  </a:lnTo>
                  <a:lnTo>
                    <a:pt x="0" y="0"/>
                  </a:lnTo>
                  <a:lnTo>
                    <a:pt x="0" y="1"/>
                  </a:lnTo>
                  <a:lnTo>
                    <a:pt x="0" y="2"/>
                  </a:lnTo>
                </a:path>
              </a:pathLst>
            </a:custGeom>
            <a:noFill/>
            <a:ln w="17463">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46186" name="Freeform 15"/>
            <p:cNvSpPr>
              <a:spLocks/>
            </p:cNvSpPr>
            <p:nvPr/>
          </p:nvSpPr>
          <p:spPr bwMode="auto">
            <a:xfrm>
              <a:off x="3894138" y="1665288"/>
              <a:ext cx="104775" cy="34925"/>
            </a:xfrm>
            <a:custGeom>
              <a:avLst/>
              <a:gdLst>
                <a:gd name="T0" fmla="*/ 0 w 66"/>
                <a:gd name="T1" fmla="*/ 2147483647 h 22"/>
                <a:gd name="T2" fmla="*/ 2147483647 w 66"/>
                <a:gd name="T3" fmla="*/ 2147483647 h 22"/>
                <a:gd name="T4" fmla="*/ 0 w 66"/>
                <a:gd name="T5" fmla="*/ 0 h 22"/>
                <a:gd name="T6" fmla="*/ 0 w 66"/>
                <a:gd name="T7" fmla="*/ 2147483647 h 22"/>
                <a:gd name="T8" fmla="*/ 0 w 66"/>
                <a:gd name="T9" fmla="*/ 2147483647 h 22"/>
                <a:gd name="T10" fmla="*/ 0 60000 65536"/>
                <a:gd name="T11" fmla="*/ 0 60000 65536"/>
                <a:gd name="T12" fmla="*/ 0 60000 65536"/>
                <a:gd name="T13" fmla="*/ 0 60000 65536"/>
                <a:gd name="T14" fmla="*/ 0 60000 65536"/>
                <a:gd name="T15" fmla="*/ 0 w 66"/>
                <a:gd name="T16" fmla="*/ 0 h 22"/>
                <a:gd name="T17" fmla="*/ 66 w 66"/>
                <a:gd name="T18" fmla="*/ 22 h 22"/>
              </a:gdLst>
              <a:ahLst/>
              <a:cxnLst>
                <a:cxn ang="T10">
                  <a:pos x="T0" y="T1"/>
                </a:cxn>
                <a:cxn ang="T11">
                  <a:pos x="T2" y="T3"/>
                </a:cxn>
                <a:cxn ang="T12">
                  <a:pos x="T4" y="T5"/>
                </a:cxn>
                <a:cxn ang="T13">
                  <a:pos x="T6" y="T7"/>
                </a:cxn>
                <a:cxn ang="T14">
                  <a:pos x="T8" y="T9"/>
                </a:cxn>
              </a:cxnLst>
              <a:rect l="T15" t="T16" r="T17" b="T18"/>
              <a:pathLst>
                <a:path w="66" h="22">
                  <a:moveTo>
                    <a:pt x="0" y="22"/>
                  </a:moveTo>
                  <a:lnTo>
                    <a:pt x="66" y="11"/>
                  </a:lnTo>
                  <a:lnTo>
                    <a:pt x="0" y="0"/>
                  </a:lnTo>
                  <a:lnTo>
                    <a:pt x="0" y="11"/>
                  </a:lnTo>
                  <a:lnTo>
                    <a:pt x="0" y="22"/>
                  </a:lnTo>
                  <a:close/>
                </a:path>
              </a:pathLst>
            </a:custGeom>
            <a:solidFill>
              <a:srgbClr val="000000"/>
            </a:solidFill>
            <a:ln w="0">
              <a:solidFill>
                <a:srgbClr val="000000"/>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46187" name="Line 16"/>
            <p:cNvSpPr>
              <a:spLocks noChangeShapeType="1"/>
            </p:cNvSpPr>
            <p:nvPr/>
          </p:nvSpPr>
          <p:spPr bwMode="auto">
            <a:xfrm flipH="1">
              <a:off x="3806825" y="1682750"/>
              <a:ext cx="87313" cy="1588"/>
            </a:xfrm>
            <a:prstGeom prst="line">
              <a:avLst/>
            </a:prstGeom>
            <a:noFill/>
            <a:ln w="174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6188" name="Freeform 17"/>
            <p:cNvSpPr>
              <a:spLocks/>
            </p:cNvSpPr>
            <p:nvPr/>
          </p:nvSpPr>
          <p:spPr bwMode="auto">
            <a:xfrm>
              <a:off x="3141663" y="1665288"/>
              <a:ext cx="104775" cy="34925"/>
            </a:xfrm>
            <a:custGeom>
              <a:avLst/>
              <a:gdLst>
                <a:gd name="T0" fmla="*/ 2147483647 w 6"/>
                <a:gd name="T1" fmla="*/ 0 h 2"/>
                <a:gd name="T2" fmla="*/ 0 w 6"/>
                <a:gd name="T3" fmla="*/ 2147483647 h 2"/>
                <a:gd name="T4" fmla="*/ 2147483647 w 6"/>
                <a:gd name="T5" fmla="*/ 2147483647 h 2"/>
                <a:gd name="T6" fmla="*/ 2147483647 w 6"/>
                <a:gd name="T7" fmla="*/ 2147483647 h 2"/>
                <a:gd name="T8" fmla="*/ 2147483647 w 6"/>
                <a:gd name="T9" fmla="*/ 0 h 2"/>
                <a:gd name="T10" fmla="*/ 0 60000 65536"/>
                <a:gd name="T11" fmla="*/ 0 60000 65536"/>
                <a:gd name="T12" fmla="*/ 0 60000 65536"/>
                <a:gd name="T13" fmla="*/ 0 60000 65536"/>
                <a:gd name="T14" fmla="*/ 0 60000 65536"/>
                <a:gd name="T15" fmla="*/ 0 w 6"/>
                <a:gd name="T16" fmla="*/ 0 h 2"/>
                <a:gd name="T17" fmla="*/ 6 w 6"/>
                <a:gd name="T18" fmla="*/ 2 h 2"/>
              </a:gdLst>
              <a:ahLst/>
              <a:cxnLst>
                <a:cxn ang="T10">
                  <a:pos x="T0" y="T1"/>
                </a:cxn>
                <a:cxn ang="T11">
                  <a:pos x="T2" y="T3"/>
                </a:cxn>
                <a:cxn ang="T12">
                  <a:pos x="T4" y="T5"/>
                </a:cxn>
                <a:cxn ang="T13">
                  <a:pos x="T6" y="T7"/>
                </a:cxn>
                <a:cxn ang="T14">
                  <a:pos x="T8" y="T9"/>
                </a:cxn>
              </a:cxnLst>
              <a:rect l="T15" t="T16" r="T17" b="T18"/>
              <a:pathLst>
                <a:path w="6" h="2">
                  <a:moveTo>
                    <a:pt x="6" y="0"/>
                  </a:moveTo>
                  <a:lnTo>
                    <a:pt x="0" y="1"/>
                  </a:lnTo>
                  <a:lnTo>
                    <a:pt x="6" y="2"/>
                  </a:lnTo>
                  <a:lnTo>
                    <a:pt x="6" y="1"/>
                  </a:lnTo>
                  <a:lnTo>
                    <a:pt x="6" y="0"/>
                  </a:lnTo>
                </a:path>
              </a:pathLst>
            </a:custGeom>
            <a:noFill/>
            <a:ln w="17463">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46189" name="Freeform 18"/>
            <p:cNvSpPr>
              <a:spLocks/>
            </p:cNvSpPr>
            <p:nvPr/>
          </p:nvSpPr>
          <p:spPr bwMode="auto">
            <a:xfrm>
              <a:off x="3141663" y="1665288"/>
              <a:ext cx="104775" cy="34925"/>
            </a:xfrm>
            <a:custGeom>
              <a:avLst/>
              <a:gdLst>
                <a:gd name="T0" fmla="*/ 2147483647 w 66"/>
                <a:gd name="T1" fmla="*/ 0 h 22"/>
                <a:gd name="T2" fmla="*/ 0 w 66"/>
                <a:gd name="T3" fmla="*/ 2147483647 h 22"/>
                <a:gd name="T4" fmla="*/ 2147483647 w 66"/>
                <a:gd name="T5" fmla="*/ 2147483647 h 22"/>
                <a:gd name="T6" fmla="*/ 2147483647 w 66"/>
                <a:gd name="T7" fmla="*/ 2147483647 h 22"/>
                <a:gd name="T8" fmla="*/ 2147483647 w 66"/>
                <a:gd name="T9" fmla="*/ 0 h 22"/>
                <a:gd name="T10" fmla="*/ 0 60000 65536"/>
                <a:gd name="T11" fmla="*/ 0 60000 65536"/>
                <a:gd name="T12" fmla="*/ 0 60000 65536"/>
                <a:gd name="T13" fmla="*/ 0 60000 65536"/>
                <a:gd name="T14" fmla="*/ 0 60000 65536"/>
                <a:gd name="T15" fmla="*/ 0 w 66"/>
                <a:gd name="T16" fmla="*/ 0 h 22"/>
                <a:gd name="T17" fmla="*/ 66 w 66"/>
                <a:gd name="T18" fmla="*/ 22 h 22"/>
              </a:gdLst>
              <a:ahLst/>
              <a:cxnLst>
                <a:cxn ang="T10">
                  <a:pos x="T0" y="T1"/>
                </a:cxn>
                <a:cxn ang="T11">
                  <a:pos x="T2" y="T3"/>
                </a:cxn>
                <a:cxn ang="T12">
                  <a:pos x="T4" y="T5"/>
                </a:cxn>
                <a:cxn ang="T13">
                  <a:pos x="T6" y="T7"/>
                </a:cxn>
                <a:cxn ang="T14">
                  <a:pos x="T8" y="T9"/>
                </a:cxn>
              </a:cxnLst>
              <a:rect l="T15" t="T16" r="T17" b="T18"/>
              <a:pathLst>
                <a:path w="66" h="22">
                  <a:moveTo>
                    <a:pt x="66" y="0"/>
                  </a:moveTo>
                  <a:lnTo>
                    <a:pt x="0" y="11"/>
                  </a:lnTo>
                  <a:lnTo>
                    <a:pt x="66" y="22"/>
                  </a:lnTo>
                  <a:lnTo>
                    <a:pt x="66" y="11"/>
                  </a:lnTo>
                  <a:lnTo>
                    <a:pt x="66" y="0"/>
                  </a:lnTo>
                  <a:close/>
                </a:path>
              </a:pathLst>
            </a:custGeom>
            <a:solidFill>
              <a:srgbClr val="000000"/>
            </a:solidFill>
            <a:ln w="0">
              <a:solidFill>
                <a:srgbClr val="000000"/>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46190" name="Line 19"/>
            <p:cNvSpPr>
              <a:spLocks noChangeShapeType="1"/>
            </p:cNvSpPr>
            <p:nvPr/>
          </p:nvSpPr>
          <p:spPr bwMode="auto">
            <a:xfrm>
              <a:off x="3263900" y="1682750"/>
              <a:ext cx="87313" cy="1588"/>
            </a:xfrm>
            <a:prstGeom prst="line">
              <a:avLst/>
            </a:prstGeom>
            <a:noFill/>
            <a:ln w="174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6191" name="Rectangle 20"/>
            <p:cNvSpPr>
              <a:spLocks noChangeArrowheads="1"/>
            </p:cNvSpPr>
            <p:nvPr/>
          </p:nvSpPr>
          <p:spPr bwMode="auto">
            <a:xfrm>
              <a:off x="4348163" y="3765550"/>
              <a:ext cx="42862" cy="1825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200" i="1">
                  <a:solidFill>
                    <a:srgbClr val="000000"/>
                  </a:solidFill>
                  <a:latin typeface="Nimbus Roman No9 L"/>
                </a:rPr>
                <a:t>i</a:t>
              </a:r>
              <a:endParaRPr lang="en-CA" altLang="en-US" sz="2400">
                <a:latin typeface="Corbel" panose="020B0503020204020204" pitchFamily="34" charset="0"/>
              </a:endParaRPr>
            </a:p>
          </p:txBody>
        </p:sp>
        <p:sp>
          <p:nvSpPr>
            <p:cNvPr id="46192" name="Rectangle 21"/>
            <p:cNvSpPr>
              <a:spLocks noChangeArrowheads="1"/>
            </p:cNvSpPr>
            <p:nvPr/>
          </p:nvSpPr>
          <p:spPr bwMode="auto">
            <a:xfrm>
              <a:off x="3403600" y="1560513"/>
              <a:ext cx="68263" cy="1825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200" i="1">
                  <a:solidFill>
                    <a:srgbClr val="000000"/>
                  </a:solidFill>
                  <a:latin typeface="Nimbus Roman No9 L"/>
                </a:rPr>
                <a:t>k</a:t>
              </a:r>
              <a:endParaRPr lang="en-CA" altLang="en-US" sz="2400">
                <a:latin typeface="Corbel" panose="020B0503020204020204" pitchFamily="34" charset="0"/>
              </a:endParaRPr>
            </a:p>
          </p:txBody>
        </p:sp>
        <p:sp>
          <p:nvSpPr>
            <p:cNvPr id="46193" name="Rectangle 22"/>
            <p:cNvSpPr>
              <a:spLocks noChangeArrowheads="1"/>
            </p:cNvSpPr>
            <p:nvPr/>
          </p:nvSpPr>
          <p:spPr bwMode="auto">
            <a:xfrm>
              <a:off x="3473450" y="1560513"/>
              <a:ext cx="258763" cy="1825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200">
                  <a:solidFill>
                    <a:srgbClr val="000000"/>
                  </a:solidFill>
                  <a:latin typeface="Nimbus Roman No9 L"/>
                </a:rPr>
                <a:t> bits</a:t>
              </a:r>
              <a:endParaRPr lang="en-CA" altLang="en-US" sz="2400">
                <a:latin typeface="Corbel" panose="020B0503020204020204" pitchFamily="34" charset="0"/>
              </a:endParaRPr>
            </a:p>
          </p:txBody>
        </p:sp>
        <p:sp>
          <p:nvSpPr>
            <p:cNvPr id="46194" name="Rectangle 23"/>
            <p:cNvSpPr>
              <a:spLocks noChangeArrowheads="1"/>
            </p:cNvSpPr>
            <p:nvPr/>
          </p:nvSpPr>
          <p:spPr bwMode="auto">
            <a:xfrm>
              <a:off x="2651125" y="3556000"/>
              <a:ext cx="474663" cy="1825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200">
                  <a:solidFill>
                    <a:srgbClr val="000000"/>
                  </a:solidFill>
                  <a:latin typeface="Nimbus Roman No9 L"/>
                </a:rPr>
                <a:t>Module</a:t>
              </a:r>
              <a:endParaRPr lang="en-CA" altLang="en-US" sz="2400">
                <a:latin typeface="Corbel" panose="020B0503020204020204" pitchFamily="34" charset="0"/>
              </a:endParaRPr>
            </a:p>
          </p:txBody>
        </p:sp>
        <p:sp>
          <p:nvSpPr>
            <p:cNvPr id="46195" name="Rectangle 24"/>
            <p:cNvSpPr>
              <a:spLocks noChangeArrowheads="1"/>
            </p:cNvSpPr>
            <p:nvPr/>
          </p:nvSpPr>
          <p:spPr bwMode="auto">
            <a:xfrm>
              <a:off x="4121150" y="3556000"/>
              <a:ext cx="474663" cy="1825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200">
                  <a:solidFill>
                    <a:srgbClr val="000000"/>
                  </a:solidFill>
                  <a:latin typeface="Nimbus Roman No9 L"/>
                </a:rPr>
                <a:t>Module</a:t>
              </a:r>
              <a:endParaRPr lang="en-CA" altLang="en-US" sz="2400">
                <a:latin typeface="Corbel" panose="020B0503020204020204" pitchFamily="34" charset="0"/>
              </a:endParaRPr>
            </a:p>
          </p:txBody>
        </p:sp>
        <p:sp>
          <p:nvSpPr>
            <p:cNvPr id="46196" name="Rectangle 25"/>
            <p:cNvSpPr>
              <a:spLocks noChangeArrowheads="1"/>
            </p:cNvSpPr>
            <p:nvPr/>
          </p:nvSpPr>
          <p:spPr bwMode="auto">
            <a:xfrm>
              <a:off x="5591175" y="3538538"/>
              <a:ext cx="474663" cy="1825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200" dirty="0">
                  <a:solidFill>
                    <a:srgbClr val="000000"/>
                  </a:solidFill>
                  <a:latin typeface="Nimbus Roman No9 L"/>
                </a:rPr>
                <a:t>Module</a:t>
              </a:r>
              <a:endParaRPr lang="en-CA" altLang="en-US" sz="2400" dirty="0">
                <a:latin typeface="Corbel" panose="020B0503020204020204" pitchFamily="34" charset="0"/>
              </a:endParaRPr>
            </a:p>
          </p:txBody>
        </p:sp>
        <p:sp>
          <p:nvSpPr>
            <p:cNvPr id="46197" name="Rectangle 26"/>
            <p:cNvSpPr>
              <a:spLocks noChangeArrowheads="1"/>
            </p:cNvSpPr>
            <p:nvPr/>
          </p:nvSpPr>
          <p:spPr bwMode="auto">
            <a:xfrm>
              <a:off x="3316288" y="1858963"/>
              <a:ext cx="474662" cy="1825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200">
                  <a:solidFill>
                    <a:srgbClr val="000000"/>
                  </a:solidFill>
                  <a:latin typeface="Nimbus Roman No9 L"/>
                </a:rPr>
                <a:t>Module</a:t>
              </a:r>
              <a:endParaRPr lang="en-CA" altLang="en-US" sz="2400">
                <a:latin typeface="Corbel" panose="020B0503020204020204" pitchFamily="34" charset="0"/>
              </a:endParaRPr>
            </a:p>
          </p:txBody>
        </p:sp>
        <p:sp>
          <p:nvSpPr>
            <p:cNvPr id="46198" name="Line 27"/>
            <p:cNvSpPr>
              <a:spLocks noChangeShapeType="1"/>
            </p:cNvSpPr>
            <p:nvPr/>
          </p:nvSpPr>
          <p:spPr bwMode="auto">
            <a:xfrm flipV="1">
              <a:off x="4033838" y="1787525"/>
              <a:ext cx="1587" cy="350838"/>
            </a:xfrm>
            <a:prstGeom prst="line">
              <a:avLst/>
            </a:prstGeom>
            <a:noFill/>
            <a:ln w="174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6199" name="Rectangle 28"/>
            <p:cNvSpPr>
              <a:spLocks noChangeArrowheads="1"/>
            </p:cNvSpPr>
            <p:nvPr/>
          </p:nvSpPr>
          <p:spPr bwMode="auto">
            <a:xfrm>
              <a:off x="3124200" y="1787525"/>
              <a:ext cx="2484438" cy="350838"/>
            </a:xfrm>
            <a:prstGeom prst="rect">
              <a:avLst/>
            </a:prstGeom>
            <a:noFill/>
            <a:ln w="17463">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Corbel" panose="020B0503020204020204" pitchFamily="34" charset="0"/>
              </a:endParaRPr>
            </a:p>
          </p:txBody>
        </p:sp>
        <p:sp>
          <p:nvSpPr>
            <p:cNvPr id="46200" name="Line 29"/>
            <p:cNvSpPr>
              <a:spLocks noChangeShapeType="1"/>
            </p:cNvSpPr>
            <p:nvPr/>
          </p:nvSpPr>
          <p:spPr bwMode="auto">
            <a:xfrm>
              <a:off x="4873625" y="2592388"/>
              <a:ext cx="174625" cy="1587"/>
            </a:xfrm>
            <a:prstGeom prst="line">
              <a:avLst/>
            </a:prstGeom>
            <a:noFill/>
            <a:ln w="17526">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6201" name="Line 30"/>
            <p:cNvSpPr>
              <a:spLocks noChangeShapeType="1"/>
            </p:cNvSpPr>
            <p:nvPr/>
          </p:nvSpPr>
          <p:spPr bwMode="auto">
            <a:xfrm flipH="1">
              <a:off x="2090738" y="2592388"/>
              <a:ext cx="2678112" cy="1587"/>
            </a:xfrm>
            <a:prstGeom prst="line">
              <a:avLst/>
            </a:prstGeom>
            <a:noFill/>
            <a:ln w="17526">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6202" name="Line 31"/>
            <p:cNvSpPr>
              <a:spLocks noChangeShapeType="1"/>
            </p:cNvSpPr>
            <p:nvPr/>
          </p:nvSpPr>
          <p:spPr bwMode="auto">
            <a:xfrm flipH="1">
              <a:off x="5102225" y="2698750"/>
              <a:ext cx="506413" cy="1588"/>
            </a:xfrm>
            <a:prstGeom prst="line">
              <a:avLst/>
            </a:prstGeom>
            <a:noFill/>
            <a:ln w="174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6203" name="Line 32"/>
            <p:cNvSpPr>
              <a:spLocks noChangeShapeType="1"/>
            </p:cNvSpPr>
            <p:nvPr/>
          </p:nvSpPr>
          <p:spPr bwMode="auto">
            <a:xfrm flipH="1">
              <a:off x="3630613" y="2698750"/>
              <a:ext cx="1365250" cy="1588"/>
            </a:xfrm>
            <a:prstGeom prst="line">
              <a:avLst/>
            </a:prstGeom>
            <a:noFill/>
            <a:ln w="174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6204" name="Line 33"/>
            <p:cNvSpPr>
              <a:spLocks noChangeShapeType="1"/>
            </p:cNvSpPr>
            <p:nvPr/>
          </p:nvSpPr>
          <p:spPr bwMode="auto">
            <a:xfrm flipH="1">
              <a:off x="2668588" y="2698750"/>
              <a:ext cx="839787" cy="1588"/>
            </a:xfrm>
            <a:prstGeom prst="line">
              <a:avLst/>
            </a:prstGeom>
            <a:noFill/>
            <a:ln w="174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6205" name="Freeform 34"/>
            <p:cNvSpPr>
              <a:spLocks/>
            </p:cNvSpPr>
            <p:nvPr/>
          </p:nvSpPr>
          <p:spPr bwMode="auto">
            <a:xfrm>
              <a:off x="2651125" y="2873375"/>
              <a:ext cx="34925" cy="104775"/>
            </a:xfrm>
            <a:custGeom>
              <a:avLst/>
              <a:gdLst>
                <a:gd name="T0" fmla="*/ 0 w 2"/>
                <a:gd name="T1" fmla="*/ 0 h 6"/>
                <a:gd name="T2" fmla="*/ 2147483647 w 2"/>
                <a:gd name="T3" fmla="*/ 2147483647 h 6"/>
                <a:gd name="T4" fmla="*/ 2147483647 w 2"/>
                <a:gd name="T5" fmla="*/ 0 h 6"/>
                <a:gd name="T6" fmla="*/ 2147483647 w 2"/>
                <a:gd name="T7" fmla="*/ 0 h 6"/>
                <a:gd name="T8" fmla="*/ 0 w 2"/>
                <a:gd name="T9" fmla="*/ 0 h 6"/>
                <a:gd name="T10" fmla="*/ 0 60000 65536"/>
                <a:gd name="T11" fmla="*/ 0 60000 65536"/>
                <a:gd name="T12" fmla="*/ 0 60000 65536"/>
                <a:gd name="T13" fmla="*/ 0 60000 65536"/>
                <a:gd name="T14" fmla="*/ 0 60000 65536"/>
                <a:gd name="T15" fmla="*/ 0 w 2"/>
                <a:gd name="T16" fmla="*/ 0 h 6"/>
                <a:gd name="T17" fmla="*/ 2 w 2"/>
                <a:gd name="T18" fmla="*/ 6 h 6"/>
              </a:gdLst>
              <a:ahLst/>
              <a:cxnLst>
                <a:cxn ang="T10">
                  <a:pos x="T0" y="T1"/>
                </a:cxn>
                <a:cxn ang="T11">
                  <a:pos x="T2" y="T3"/>
                </a:cxn>
                <a:cxn ang="T12">
                  <a:pos x="T4" y="T5"/>
                </a:cxn>
                <a:cxn ang="T13">
                  <a:pos x="T6" y="T7"/>
                </a:cxn>
                <a:cxn ang="T14">
                  <a:pos x="T8" y="T9"/>
                </a:cxn>
              </a:cxnLst>
              <a:rect l="T15" t="T16" r="T17" b="T18"/>
              <a:pathLst>
                <a:path w="2" h="6">
                  <a:moveTo>
                    <a:pt x="0" y="0"/>
                  </a:moveTo>
                  <a:lnTo>
                    <a:pt x="1" y="6"/>
                  </a:lnTo>
                  <a:lnTo>
                    <a:pt x="2" y="0"/>
                  </a:lnTo>
                  <a:lnTo>
                    <a:pt x="1" y="0"/>
                  </a:lnTo>
                  <a:lnTo>
                    <a:pt x="0" y="0"/>
                  </a:lnTo>
                </a:path>
              </a:pathLst>
            </a:custGeom>
            <a:noFill/>
            <a:ln w="17463">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46206" name="Freeform 35"/>
            <p:cNvSpPr>
              <a:spLocks/>
            </p:cNvSpPr>
            <p:nvPr/>
          </p:nvSpPr>
          <p:spPr bwMode="auto">
            <a:xfrm>
              <a:off x="2651125" y="2873375"/>
              <a:ext cx="34925" cy="104775"/>
            </a:xfrm>
            <a:custGeom>
              <a:avLst/>
              <a:gdLst>
                <a:gd name="T0" fmla="*/ 0 w 22"/>
                <a:gd name="T1" fmla="*/ 0 h 66"/>
                <a:gd name="T2" fmla="*/ 2147483647 w 22"/>
                <a:gd name="T3" fmla="*/ 2147483647 h 66"/>
                <a:gd name="T4" fmla="*/ 2147483647 w 22"/>
                <a:gd name="T5" fmla="*/ 0 h 66"/>
                <a:gd name="T6" fmla="*/ 2147483647 w 22"/>
                <a:gd name="T7" fmla="*/ 0 h 66"/>
                <a:gd name="T8" fmla="*/ 0 w 22"/>
                <a:gd name="T9" fmla="*/ 0 h 66"/>
                <a:gd name="T10" fmla="*/ 0 60000 65536"/>
                <a:gd name="T11" fmla="*/ 0 60000 65536"/>
                <a:gd name="T12" fmla="*/ 0 60000 65536"/>
                <a:gd name="T13" fmla="*/ 0 60000 65536"/>
                <a:gd name="T14" fmla="*/ 0 60000 65536"/>
                <a:gd name="T15" fmla="*/ 0 w 22"/>
                <a:gd name="T16" fmla="*/ 0 h 66"/>
                <a:gd name="T17" fmla="*/ 22 w 22"/>
                <a:gd name="T18" fmla="*/ 66 h 66"/>
              </a:gdLst>
              <a:ahLst/>
              <a:cxnLst>
                <a:cxn ang="T10">
                  <a:pos x="T0" y="T1"/>
                </a:cxn>
                <a:cxn ang="T11">
                  <a:pos x="T2" y="T3"/>
                </a:cxn>
                <a:cxn ang="T12">
                  <a:pos x="T4" y="T5"/>
                </a:cxn>
                <a:cxn ang="T13">
                  <a:pos x="T6" y="T7"/>
                </a:cxn>
                <a:cxn ang="T14">
                  <a:pos x="T8" y="T9"/>
                </a:cxn>
              </a:cxnLst>
              <a:rect l="T15" t="T16" r="T17" b="T18"/>
              <a:pathLst>
                <a:path w="22" h="66">
                  <a:moveTo>
                    <a:pt x="0" y="0"/>
                  </a:moveTo>
                  <a:lnTo>
                    <a:pt x="11" y="66"/>
                  </a:lnTo>
                  <a:lnTo>
                    <a:pt x="22" y="0"/>
                  </a:lnTo>
                  <a:lnTo>
                    <a:pt x="11" y="0"/>
                  </a:lnTo>
                  <a:lnTo>
                    <a:pt x="0" y="0"/>
                  </a:lnTo>
                  <a:close/>
                </a:path>
              </a:pathLst>
            </a:custGeom>
            <a:solidFill>
              <a:srgbClr val="000000"/>
            </a:solidFill>
            <a:ln w="0">
              <a:solidFill>
                <a:srgbClr val="000000"/>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46207" name="Line 36"/>
            <p:cNvSpPr>
              <a:spLocks noChangeShapeType="1"/>
            </p:cNvSpPr>
            <p:nvPr/>
          </p:nvSpPr>
          <p:spPr bwMode="auto">
            <a:xfrm flipV="1">
              <a:off x="2668588" y="2698750"/>
              <a:ext cx="1587" cy="157163"/>
            </a:xfrm>
            <a:prstGeom prst="line">
              <a:avLst/>
            </a:prstGeom>
            <a:noFill/>
            <a:ln w="174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6208" name="Freeform 37"/>
            <p:cNvSpPr>
              <a:spLocks/>
            </p:cNvSpPr>
            <p:nvPr/>
          </p:nvSpPr>
          <p:spPr bwMode="auto">
            <a:xfrm>
              <a:off x="4121150" y="2873375"/>
              <a:ext cx="34925" cy="104775"/>
            </a:xfrm>
            <a:custGeom>
              <a:avLst/>
              <a:gdLst>
                <a:gd name="T0" fmla="*/ 0 w 2"/>
                <a:gd name="T1" fmla="*/ 0 h 6"/>
                <a:gd name="T2" fmla="*/ 2147483647 w 2"/>
                <a:gd name="T3" fmla="*/ 2147483647 h 6"/>
                <a:gd name="T4" fmla="*/ 2147483647 w 2"/>
                <a:gd name="T5" fmla="*/ 0 h 6"/>
                <a:gd name="T6" fmla="*/ 2147483647 w 2"/>
                <a:gd name="T7" fmla="*/ 0 h 6"/>
                <a:gd name="T8" fmla="*/ 0 w 2"/>
                <a:gd name="T9" fmla="*/ 0 h 6"/>
                <a:gd name="T10" fmla="*/ 0 60000 65536"/>
                <a:gd name="T11" fmla="*/ 0 60000 65536"/>
                <a:gd name="T12" fmla="*/ 0 60000 65536"/>
                <a:gd name="T13" fmla="*/ 0 60000 65536"/>
                <a:gd name="T14" fmla="*/ 0 60000 65536"/>
                <a:gd name="T15" fmla="*/ 0 w 2"/>
                <a:gd name="T16" fmla="*/ 0 h 6"/>
                <a:gd name="T17" fmla="*/ 2 w 2"/>
                <a:gd name="T18" fmla="*/ 6 h 6"/>
              </a:gdLst>
              <a:ahLst/>
              <a:cxnLst>
                <a:cxn ang="T10">
                  <a:pos x="T0" y="T1"/>
                </a:cxn>
                <a:cxn ang="T11">
                  <a:pos x="T2" y="T3"/>
                </a:cxn>
                <a:cxn ang="T12">
                  <a:pos x="T4" y="T5"/>
                </a:cxn>
                <a:cxn ang="T13">
                  <a:pos x="T6" y="T7"/>
                </a:cxn>
                <a:cxn ang="T14">
                  <a:pos x="T8" y="T9"/>
                </a:cxn>
              </a:cxnLst>
              <a:rect l="T15" t="T16" r="T17" b="T18"/>
              <a:pathLst>
                <a:path w="2" h="6">
                  <a:moveTo>
                    <a:pt x="0" y="0"/>
                  </a:moveTo>
                  <a:lnTo>
                    <a:pt x="1" y="6"/>
                  </a:lnTo>
                  <a:lnTo>
                    <a:pt x="2" y="0"/>
                  </a:lnTo>
                  <a:lnTo>
                    <a:pt x="1" y="0"/>
                  </a:lnTo>
                  <a:lnTo>
                    <a:pt x="0" y="0"/>
                  </a:lnTo>
                </a:path>
              </a:pathLst>
            </a:custGeom>
            <a:noFill/>
            <a:ln w="17463">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46209" name="Freeform 38"/>
            <p:cNvSpPr>
              <a:spLocks/>
            </p:cNvSpPr>
            <p:nvPr/>
          </p:nvSpPr>
          <p:spPr bwMode="auto">
            <a:xfrm>
              <a:off x="4121150" y="2873375"/>
              <a:ext cx="34925" cy="104775"/>
            </a:xfrm>
            <a:custGeom>
              <a:avLst/>
              <a:gdLst>
                <a:gd name="T0" fmla="*/ 0 w 22"/>
                <a:gd name="T1" fmla="*/ 0 h 66"/>
                <a:gd name="T2" fmla="*/ 2147483647 w 22"/>
                <a:gd name="T3" fmla="*/ 2147483647 h 66"/>
                <a:gd name="T4" fmla="*/ 2147483647 w 22"/>
                <a:gd name="T5" fmla="*/ 0 h 66"/>
                <a:gd name="T6" fmla="*/ 2147483647 w 22"/>
                <a:gd name="T7" fmla="*/ 0 h 66"/>
                <a:gd name="T8" fmla="*/ 0 w 22"/>
                <a:gd name="T9" fmla="*/ 0 h 66"/>
                <a:gd name="T10" fmla="*/ 0 60000 65536"/>
                <a:gd name="T11" fmla="*/ 0 60000 65536"/>
                <a:gd name="T12" fmla="*/ 0 60000 65536"/>
                <a:gd name="T13" fmla="*/ 0 60000 65536"/>
                <a:gd name="T14" fmla="*/ 0 60000 65536"/>
                <a:gd name="T15" fmla="*/ 0 w 22"/>
                <a:gd name="T16" fmla="*/ 0 h 66"/>
                <a:gd name="T17" fmla="*/ 22 w 22"/>
                <a:gd name="T18" fmla="*/ 66 h 66"/>
              </a:gdLst>
              <a:ahLst/>
              <a:cxnLst>
                <a:cxn ang="T10">
                  <a:pos x="T0" y="T1"/>
                </a:cxn>
                <a:cxn ang="T11">
                  <a:pos x="T2" y="T3"/>
                </a:cxn>
                <a:cxn ang="T12">
                  <a:pos x="T4" y="T5"/>
                </a:cxn>
                <a:cxn ang="T13">
                  <a:pos x="T6" y="T7"/>
                </a:cxn>
                <a:cxn ang="T14">
                  <a:pos x="T8" y="T9"/>
                </a:cxn>
              </a:cxnLst>
              <a:rect l="T15" t="T16" r="T17" b="T18"/>
              <a:pathLst>
                <a:path w="22" h="66">
                  <a:moveTo>
                    <a:pt x="0" y="0"/>
                  </a:moveTo>
                  <a:lnTo>
                    <a:pt x="11" y="66"/>
                  </a:lnTo>
                  <a:lnTo>
                    <a:pt x="22" y="0"/>
                  </a:lnTo>
                  <a:lnTo>
                    <a:pt x="11" y="0"/>
                  </a:lnTo>
                  <a:lnTo>
                    <a:pt x="0" y="0"/>
                  </a:lnTo>
                  <a:close/>
                </a:path>
              </a:pathLst>
            </a:custGeom>
            <a:solidFill>
              <a:srgbClr val="000000"/>
            </a:solidFill>
            <a:ln w="0">
              <a:solidFill>
                <a:srgbClr val="000000"/>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46210" name="Line 39"/>
            <p:cNvSpPr>
              <a:spLocks noChangeShapeType="1"/>
            </p:cNvSpPr>
            <p:nvPr/>
          </p:nvSpPr>
          <p:spPr bwMode="auto">
            <a:xfrm flipV="1">
              <a:off x="4138613" y="2698750"/>
              <a:ext cx="1587" cy="157163"/>
            </a:xfrm>
            <a:prstGeom prst="line">
              <a:avLst/>
            </a:prstGeom>
            <a:noFill/>
            <a:ln w="174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6211" name="Freeform 40"/>
            <p:cNvSpPr>
              <a:spLocks/>
            </p:cNvSpPr>
            <p:nvPr/>
          </p:nvSpPr>
          <p:spPr bwMode="auto">
            <a:xfrm>
              <a:off x="5591175" y="2873375"/>
              <a:ext cx="52388" cy="104775"/>
            </a:xfrm>
            <a:custGeom>
              <a:avLst/>
              <a:gdLst>
                <a:gd name="T0" fmla="*/ 0 w 3"/>
                <a:gd name="T1" fmla="*/ 0 h 6"/>
                <a:gd name="T2" fmla="*/ 2147483647 w 3"/>
                <a:gd name="T3" fmla="*/ 2147483647 h 6"/>
                <a:gd name="T4" fmla="*/ 2147483647 w 3"/>
                <a:gd name="T5" fmla="*/ 0 h 6"/>
                <a:gd name="T6" fmla="*/ 2147483647 w 3"/>
                <a:gd name="T7" fmla="*/ 0 h 6"/>
                <a:gd name="T8" fmla="*/ 0 w 3"/>
                <a:gd name="T9" fmla="*/ 0 h 6"/>
                <a:gd name="T10" fmla="*/ 0 60000 65536"/>
                <a:gd name="T11" fmla="*/ 0 60000 65536"/>
                <a:gd name="T12" fmla="*/ 0 60000 65536"/>
                <a:gd name="T13" fmla="*/ 0 60000 65536"/>
                <a:gd name="T14" fmla="*/ 0 60000 65536"/>
                <a:gd name="T15" fmla="*/ 0 w 3"/>
                <a:gd name="T16" fmla="*/ 0 h 6"/>
                <a:gd name="T17" fmla="*/ 3 w 3"/>
                <a:gd name="T18" fmla="*/ 6 h 6"/>
              </a:gdLst>
              <a:ahLst/>
              <a:cxnLst>
                <a:cxn ang="T10">
                  <a:pos x="T0" y="T1"/>
                </a:cxn>
                <a:cxn ang="T11">
                  <a:pos x="T2" y="T3"/>
                </a:cxn>
                <a:cxn ang="T12">
                  <a:pos x="T4" y="T5"/>
                </a:cxn>
                <a:cxn ang="T13">
                  <a:pos x="T6" y="T7"/>
                </a:cxn>
                <a:cxn ang="T14">
                  <a:pos x="T8" y="T9"/>
                </a:cxn>
              </a:cxnLst>
              <a:rect l="T15" t="T16" r="T17" b="T18"/>
              <a:pathLst>
                <a:path w="3" h="6">
                  <a:moveTo>
                    <a:pt x="0" y="0"/>
                  </a:moveTo>
                  <a:lnTo>
                    <a:pt x="1" y="6"/>
                  </a:lnTo>
                  <a:lnTo>
                    <a:pt x="3" y="0"/>
                  </a:lnTo>
                  <a:lnTo>
                    <a:pt x="1" y="0"/>
                  </a:lnTo>
                  <a:lnTo>
                    <a:pt x="0" y="0"/>
                  </a:lnTo>
                </a:path>
              </a:pathLst>
            </a:custGeom>
            <a:noFill/>
            <a:ln w="17463">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46212" name="Freeform 41"/>
            <p:cNvSpPr>
              <a:spLocks/>
            </p:cNvSpPr>
            <p:nvPr/>
          </p:nvSpPr>
          <p:spPr bwMode="auto">
            <a:xfrm>
              <a:off x="5591175" y="2873375"/>
              <a:ext cx="52388" cy="104775"/>
            </a:xfrm>
            <a:custGeom>
              <a:avLst/>
              <a:gdLst>
                <a:gd name="T0" fmla="*/ 0 w 33"/>
                <a:gd name="T1" fmla="*/ 0 h 66"/>
                <a:gd name="T2" fmla="*/ 2147483647 w 33"/>
                <a:gd name="T3" fmla="*/ 2147483647 h 66"/>
                <a:gd name="T4" fmla="*/ 2147483647 w 33"/>
                <a:gd name="T5" fmla="*/ 0 h 66"/>
                <a:gd name="T6" fmla="*/ 2147483647 w 33"/>
                <a:gd name="T7" fmla="*/ 0 h 66"/>
                <a:gd name="T8" fmla="*/ 0 w 33"/>
                <a:gd name="T9" fmla="*/ 0 h 66"/>
                <a:gd name="T10" fmla="*/ 0 60000 65536"/>
                <a:gd name="T11" fmla="*/ 0 60000 65536"/>
                <a:gd name="T12" fmla="*/ 0 60000 65536"/>
                <a:gd name="T13" fmla="*/ 0 60000 65536"/>
                <a:gd name="T14" fmla="*/ 0 60000 65536"/>
                <a:gd name="T15" fmla="*/ 0 w 33"/>
                <a:gd name="T16" fmla="*/ 0 h 66"/>
                <a:gd name="T17" fmla="*/ 33 w 33"/>
                <a:gd name="T18" fmla="*/ 66 h 66"/>
              </a:gdLst>
              <a:ahLst/>
              <a:cxnLst>
                <a:cxn ang="T10">
                  <a:pos x="T0" y="T1"/>
                </a:cxn>
                <a:cxn ang="T11">
                  <a:pos x="T2" y="T3"/>
                </a:cxn>
                <a:cxn ang="T12">
                  <a:pos x="T4" y="T5"/>
                </a:cxn>
                <a:cxn ang="T13">
                  <a:pos x="T6" y="T7"/>
                </a:cxn>
                <a:cxn ang="T14">
                  <a:pos x="T8" y="T9"/>
                </a:cxn>
              </a:cxnLst>
              <a:rect l="T15" t="T16" r="T17" b="T18"/>
              <a:pathLst>
                <a:path w="33" h="66">
                  <a:moveTo>
                    <a:pt x="0" y="0"/>
                  </a:moveTo>
                  <a:lnTo>
                    <a:pt x="11" y="66"/>
                  </a:lnTo>
                  <a:lnTo>
                    <a:pt x="33" y="0"/>
                  </a:lnTo>
                  <a:lnTo>
                    <a:pt x="11" y="0"/>
                  </a:lnTo>
                  <a:lnTo>
                    <a:pt x="0" y="0"/>
                  </a:lnTo>
                  <a:close/>
                </a:path>
              </a:pathLst>
            </a:custGeom>
            <a:solidFill>
              <a:srgbClr val="000000"/>
            </a:solidFill>
            <a:ln w="0">
              <a:solidFill>
                <a:srgbClr val="000000"/>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46213" name="Line 42"/>
            <p:cNvSpPr>
              <a:spLocks noChangeShapeType="1"/>
            </p:cNvSpPr>
            <p:nvPr/>
          </p:nvSpPr>
          <p:spPr bwMode="auto">
            <a:xfrm flipV="1">
              <a:off x="5608638" y="2698750"/>
              <a:ext cx="1587" cy="157163"/>
            </a:xfrm>
            <a:prstGeom prst="line">
              <a:avLst/>
            </a:prstGeom>
            <a:noFill/>
            <a:ln w="174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6214" name="Freeform 43"/>
            <p:cNvSpPr>
              <a:spLocks/>
            </p:cNvSpPr>
            <p:nvPr/>
          </p:nvSpPr>
          <p:spPr bwMode="auto">
            <a:xfrm>
              <a:off x="3789363" y="3590925"/>
              <a:ext cx="104775" cy="34925"/>
            </a:xfrm>
            <a:custGeom>
              <a:avLst/>
              <a:gdLst>
                <a:gd name="T0" fmla="*/ 0 w 6"/>
                <a:gd name="T1" fmla="*/ 2147483647 h 2"/>
                <a:gd name="T2" fmla="*/ 2147483647 w 6"/>
                <a:gd name="T3" fmla="*/ 2147483647 h 2"/>
                <a:gd name="T4" fmla="*/ 0 w 6"/>
                <a:gd name="T5" fmla="*/ 0 h 2"/>
                <a:gd name="T6" fmla="*/ 0 w 6"/>
                <a:gd name="T7" fmla="*/ 2147483647 h 2"/>
                <a:gd name="T8" fmla="*/ 0 w 6"/>
                <a:gd name="T9" fmla="*/ 2147483647 h 2"/>
                <a:gd name="T10" fmla="*/ 0 60000 65536"/>
                <a:gd name="T11" fmla="*/ 0 60000 65536"/>
                <a:gd name="T12" fmla="*/ 0 60000 65536"/>
                <a:gd name="T13" fmla="*/ 0 60000 65536"/>
                <a:gd name="T14" fmla="*/ 0 60000 65536"/>
                <a:gd name="T15" fmla="*/ 0 w 6"/>
                <a:gd name="T16" fmla="*/ 0 h 2"/>
                <a:gd name="T17" fmla="*/ 6 w 6"/>
                <a:gd name="T18" fmla="*/ 2 h 2"/>
              </a:gdLst>
              <a:ahLst/>
              <a:cxnLst>
                <a:cxn ang="T10">
                  <a:pos x="T0" y="T1"/>
                </a:cxn>
                <a:cxn ang="T11">
                  <a:pos x="T2" y="T3"/>
                </a:cxn>
                <a:cxn ang="T12">
                  <a:pos x="T4" y="T5"/>
                </a:cxn>
                <a:cxn ang="T13">
                  <a:pos x="T6" y="T7"/>
                </a:cxn>
                <a:cxn ang="T14">
                  <a:pos x="T8" y="T9"/>
                </a:cxn>
              </a:cxnLst>
              <a:rect l="T15" t="T16" r="T17" b="T18"/>
              <a:pathLst>
                <a:path w="6" h="2">
                  <a:moveTo>
                    <a:pt x="0" y="2"/>
                  </a:moveTo>
                  <a:lnTo>
                    <a:pt x="6" y="1"/>
                  </a:lnTo>
                  <a:lnTo>
                    <a:pt x="0" y="0"/>
                  </a:lnTo>
                  <a:lnTo>
                    <a:pt x="0" y="1"/>
                  </a:lnTo>
                  <a:lnTo>
                    <a:pt x="0" y="2"/>
                  </a:lnTo>
                </a:path>
              </a:pathLst>
            </a:custGeom>
            <a:noFill/>
            <a:ln w="17526">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46215" name="Freeform 44"/>
            <p:cNvSpPr>
              <a:spLocks/>
            </p:cNvSpPr>
            <p:nvPr/>
          </p:nvSpPr>
          <p:spPr bwMode="auto">
            <a:xfrm>
              <a:off x="3789363" y="3590925"/>
              <a:ext cx="104775" cy="34925"/>
            </a:xfrm>
            <a:custGeom>
              <a:avLst/>
              <a:gdLst>
                <a:gd name="T0" fmla="*/ 0 w 66"/>
                <a:gd name="T1" fmla="*/ 2147483647 h 22"/>
                <a:gd name="T2" fmla="*/ 2147483647 w 66"/>
                <a:gd name="T3" fmla="*/ 2147483647 h 22"/>
                <a:gd name="T4" fmla="*/ 0 w 66"/>
                <a:gd name="T5" fmla="*/ 0 h 22"/>
                <a:gd name="T6" fmla="*/ 0 w 66"/>
                <a:gd name="T7" fmla="*/ 2147483647 h 22"/>
                <a:gd name="T8" fmla="*/ 0 w 66"/>
                <a:gd name="T9" fmla="*/ 2147483647 h 22"/>
                <a:gd name="T10" fmla="*/ 0 60000 65536"/>
                <a:gd name="T11" fmla="*/ 0 60000 65536"/>
                <a:gd name="T12" fmla="*/ 0 60000 65536"/>
                <a:gd name="T13" fmla="*/ 0 60000 65536"/>
                <a:gd name="T14" fmla="*/ 0 60000 65536"/>
                <a:gd name="T15" fmla="*/ 0 w 66"/>
                <a:gd name="T16" fmla="*/ 0 h 22"/>
                <a:gd name="T17" fmla="*/ 66 w 66"/>
                <a:gd name="T18" fmla="*/ 22 h 22"/>
              </a:gdLst>
              <a:ahLst/>
              <a:cxnLst>
                <a:cxn ang="T10">
                  <a:pos x="T0" y="T1"/>
                </a:cxn>
                <a:cxn ang="T11">
                  <a:pos x="T2" y="T3"/>
                </a:cxn>
                <a:cxn ang="T12">
                  <a:pos x="T4" y="T5"/>
                </a:cxn>
                <a:cxn ang="T13">
                  <a:pos x="T6" y="T7"/>
                </a:cxn>
                <a:cxn ang="T14">
                  <a:pos x="T8" y="T9"/>
                </a:cxn>
              </a:cxnLst>
              <a:rect l="T15" t="T16" r="T17" b="T18"/>
              <a:pathLst>
                <a:path w="66" h="22">
                  <a:moveTo>
                    <a:pt x="0" y="22"/>
                  </a:moveTo>
                  <a:lnTo>
                    <a:pt x="66" y="11"/>
                  </a:lnTo>
                  <a:lnTo>
                    <a:pt x="0" y="0"/>
                  </a:lnTo>
                  <a:lnTo>
                    <a:pt x="0" y="11"/>
                  </a:lnTo>
                  <a:lnTo>
                    <a:pt x="0" y="22"/>
                  </a:lnTo>
                  <a:close/>
                </a:path>
              </a:pathLst>
            </a:custGeom>
            <a:solidFill>
              <a:schemeClr val="tx1"/>
            </a:solidFill>
            <a:ln w="0">
              <a:solidFill>
                <a:schemeClr val="tx1"/>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46216" name="Freeform 45"/>
            <p:cNvSpPr>
              <a:spLocks/>
            </p:cNvSpPr>
            <p:nvPr/>
          </p:nvSpPr>
          <p:spPr bwMode="auto">
            <a:xfrm>
              <a:off x="3578225" y="2312988"/>
              <a:ext cx="193675" cy="1295400"/>
            </a:xfrm>
            <a:custGeom>
              <a:avLst/>
              <a:gdLst>
                <a:gd name="T0" fmla="*/ 2147483647 w 11"/>
                <a:gd name="T1" fmla="*/ 2147483647 h 74"/>
                <a:gd name="T2" fmla="*/ 0 w 11"/>
                <a:gd name="T3" fmla="*/ 2147483647 h 74"/>
                <a:gd name="T4" fmla="*/ 0 w 11"/>
                <a:gd name="T5" fmla="*/ 0 h 74"/>
                <a:gd name="T6" fmla="*/ 0 60000 65536"/>
                <a:gd name="T7" fmla="*/ 0 60000 65536"/>
                <a:gd name="T8" fmla="*/ 0 60000 65536"/>
                <a:gd name="T9" fmla="*/ 0 w 11"/>
                <a:gd name="T10" fmla="*/ 0 h 74"/>
                <a:gd name="T11" fmla="*/ 11 w 11"/>
                <a:gd name="T12" fmla="*/ 74 h 74"/>
              </a:gdLst>
              <a:ahLst/>
              <a:cxnLst>
                <a:cxn ang="T6">
                  <a:pos x="T0" y="T1"/>
                </a:cxn>
                <a:cxn ang="T7">
                  <a:pos x="T2" y="T3"/>
                </a:cxn>
                <a:cxn ang="T8">
                  <a:pos x="T4" y="T5"/>
                </a:cxn>
              </a:cxnLst>
              <a:rect l="T9" t="T10" r="T11" b="T12"/>
              <a:pathLst>
                <a:path w="11" h="74">
                  <a:moveTo>
                    <a:pt x="11" y="74"/>
                  </a:moveTo>
                  <a:lnTo>
                    <a:pt x="0" y="74"/>
                  </a:lnTo>
                  <a:lnTo>
                    <a:pt x="0" y="0"/>
                  </a:lnTo>
                </a:path>
              </a:pathLst>
            </a:custGeom>
            <a:noFill/>
            <a:ln w="17526">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46217" name="Freeform 46"/>
            <p:cNvSpPr>
              <a:spLocks/>
            </p:cNvSpPr>
            <p:nvPr/>
          </p:nvSpPr>
          <p:spPr bwMode="auto">
            <a:xfrm>
              <a:off x="5259388" y="3590925"/>
              <a:ext cx="104775" cy="34925"/>
            </a:xfrm>
            <a:custGeom>
              <a:avLst/>
              <a:gdLst>
                <a:gd name="T0" fmla="*/ 0 w 6"/>
                <a:gd name="T1" fmla="*/ 2147483647 h 2"/>
                <a:gd name="T2" fmla="*/ 2147483647 w 6"/>
                <a:gd name="T3" fmla="*/ 2147483647 h 2"/>
                <a:gd name="T4" fmla="*/ 0 w 6"/>
                <a:gd name="T5" fmla="*/ 0 h 2"/>
                <a:gd name="T6" fmla="*/ 0 w 6"/>
                <a:gd name="T7" fmla="*/ 2147483647 h 2"/>
                <a:gd name="T8" fmla="*/ 0 w 6"/>
                <a:gd name="T9" fmla="*/ 2147483647 h 2"/>
                <a:gd name="T10" fmla="*/ 0 60000 65536"/>
                <a:gd name="T11" fmla="*/ 0 60000 65536"/>
                <a:gd name="T12" fmla="*/ 0 60000 65536"/>
                <a:gd name="T13" fmla="*/ 0 60000 65536"/>
                <a:gd name="T14" fmla="*/ 0 60000 65536"/>
                <a:gd name="T15" fmla="*/ 0 w 6"/>
                <a:gd name="T16" fmla="*/ 0 h 2"/>
                <a:gd name="T17" fmla="*/ 6 w 6"/>
                <a:gd name="T18" fmla="*/ 2 h 2"/>
              </a:gdLst>
              <a:ahLst/>
              <a:cxnLst>
                <a:cxn ang="T10">
                  <a:pos x="T0" y="T1"/>
                </a:cxn>
                <a:cxn ang="T11">
                  <a:pos x="T2" y="T3"/>
                </a:cxn>
                <a:cxn ang="T12">
                  <a:pos x="T4" y="T5"/>
                </a:cxn>
                <a:cxn ang="T13">
                  <a:pos x="T6" y="T7"/>
                </a:cxn>
                <a:cxn ang="T14">
                  <a:pos x="T8" y="T9"/>
                </a:cxn>
              </a:cxnLst>
              <a:rect l="T15" t="T16" r="T17" b="T18"/>
              <a:pathLst>
                <a:path w="6" h="2">
                  <a:moveTo>
                    <a:pt x="0" y="2"/>
                  </a:moveTo>
                  <a:lnTo>
                    <a:pt x="6" y="1"/>
                  </a:lnTo>
                  <a:lnTo>
                    <a:pt x="0" y="0"/>
                  </a:lnTo>
                  <a:lnTo>
                    <a:pt x="0" y="1"/>
                  </a:lnTo>
                  <a:lnTo>
                    <a:pt x="0" y="2"/>
                  </a:lnTo>
                </a:path>
              </a:pathLst>
            </a:custGeom>
            <a:noFill/>
            <a:ln w="17526">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46218" name="Freeform 47"/>
            <p:cNvSpPr>
              <a:spLocks/>
            </p:cNvSpPr>
            <p:nvPr/>
          </p:nvSpPr>
          <p:spPr bwMode="auto">
            <a:xfrm>
              <a:off x="5259388" y="3551238"/>
              <a:ext cx="104775" cy="74612"/>
            </a:xfrm>
            <a:custGeom>
              <a:avLst/>
              <a:gdLst>
                <a:gd name="T0" fmla="*/ 0 w 66"/>
                <a:gd name="T1" fmla="*/ 2147483647 h 22"/>
                <a:gd name="T2" fmla="*/ 2147483647 w 66"/>
                <a:gd name="T3" fmla="*/ 2147483647 h 22"/>
                <a:gd name="T4" fmla="*/ 0 w 66"/>
                <a:gd name="T5" fmla="*/ 0 h 22"/>
                <a:gd name="T6" fmla="*/ 0 w 66"/>
                <a:gd name="T7" fmla="*/ 2147483647 h 22"/>
                <a:gd name="T8" fmla="*/ 0 w 66"/>
                <a:gd name="T9" fmla="*/ 2147483647 h 22"/>
                <a:gd name="T10" fmla="*/ 0 60000 65536"/>
                <a:gd name="T11" fmla="*/ 0 60000 65536"/>
                <a:gd name="T12" fmla="*/ 0 60000 65536"/>
                <a:gd name="T13" fmla="*/ 0 60000 65536"/>
                <a:gd name="T14" fmla="*/ 0 60000 65536"/>
                <a:gd name="T15" fmla="*/ 0 w 66"/>
                <a:gd name="T16" fmla="*/ 0 h 22"/>
                <a:gd name="T17" fmla="*/ 66 w 66"/>
                <a:gd name="T18" fmla="*/ 22 h 22"/>
              </a:gdLst>
              <a:ahLst/>
              <a:cxnLst>
                <a:cxn ang="T10">
                  <a:pos x="T0" y="T1"/>
                </a:cxn>
                <a:cxn ang="T11">
                  <a:pos x="T2" y="T3"/>
                </a:cxn>
                <a:cxn ang="T12">
                  <a:pos x="T4" y="T5"/>
                </a:cxn>
                <a:cxn ang="T13">
                  <a:pos x="T6" y="T7"/>
                </a:cxn>
                <a:cxn ang="T14">
                  <a:pos x="T8" y="T9"/>
                </a:cxn>
              </a:cxnLst>
              <a:rect l="T15" t="T16" r="T17" b="T18"/>
              <a:pathLst>
                <a:path w="66" h="22">
                  <a:moveTo>
                    <a:pt x="0" y="22"/>
                  </a:moveTo>
                  <a:lnTo>
                    <a:pt x="66" y="11"/>
                  </a:lnTo>
                  <a:lnTo>
                    <a:pt x="0" y="0"/>
                  </a:lnTo>
                  <a:lnTo>
                    <a:pt x="0" y="11"/>
                  </a:lnTo>
                  <a:lnTo>
                    <a:pt x="0" y="22"/>
                  </a:lnTo>
                  <a:close/>
                </a:path>
              </a:pathLst>
            </a:custGeom>
            <a:solidFill>
              <a:schemeClr val="tx1"/>
            </a:solidFill>
            <a:ln w="0">
              <a:solidFill>
                <a:schemeClr val="tx1"/>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46219" name="Freeform 48"/>
            <p:cNvSpPr>
              <a:spLocks/>
            </p:cNvSpPr>
            <p:nvPr/>
          </p:nvSpPr>
          <p:spPr bwMode="auto">
            <a:xfrm>
              <a:off x="5048250" y="2592388"/>
              <a:ext cx="193675" cy="1016000"/>
            </a:xfrm>
            <a:custGeom>
              <a:avLst/>
              <a:gdLst>
                <a:gd name="T0" fmla="*/ 2147483647 w 11"/>
                <a:gd name="T1" fmla="*/ 2147483647 h 58"/>
                <a:gd name="T2" fmla="*/ 0 w 11"/>
                <a:gd name="T3" fmla="*/ 2147483647 h 58"/>
                <a:gd name="T4" fmla="*/ 0 w 11"/>
                <a:gd name="T5" fmla="*/ 0 h 58"/>
                <a:gd name="T6" fmla="*/ 0 60000 65536"/>
                <a:gd name="T7" fmla="*/ 0 60000 65536"/>
                <a:gd name="T8" fmla="*/ 0 60000 65536"/>
                <a:gd name="T9" fmla="*/ 0 w 11"/>
                <a:gd name="T10" fmla="*/ 0 h 58"/>
                <a:gd name="T11" fmla="*/ 11 w 11"/>
                <a:gd name="T12" fmla="*/ 58 h 58"/>
              </a:gdLst>
              <a:ahLst/>
              <a:cxnLst>
                <a:cxn ang="T6">
                  <a:pos x="T0" y="T1"/>
                </a:cxn>
                <a:cxn ang="T7">
                  <a:pos x="T2" y="T3"/>
                </a:cxn>
                <a:cxn ang="T8">
                  <a:pos x="T4" y="T5"/>
                </a:cxn>
              </a:cxnLst>
              <a:rect l="T9" t="T10" r="T11" b="T12"/>
              <a:pathLst>
                <a:path w="11" h="58">
                  <a:moveTo>
                    <a:pt x="11" y="58"/>
                  </a:moveTo>
                  <a:lnTo>
                    <a:pt x="0" y="58"/>
                  </a:lnTo>
                  <a:lnTo>
                    <a:pt x="0" y="0"/>
                  </a:lnTo>
                </a:path>
              </a:pathLst>
            </a:custGeom>
            <a:noFill/>
            <a:ln w="17526">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46220" name="Freeform 49"/>
            <p:cNvSpPr>
              <a:spLocks/>
            </p:cNvSpPr>
            <p:nvPr/>
          </p:nvSpPr>
          <p:spPr bwMode="auto">
            <a:xfrm>
              <a:off x="2300288" y="3590925"/>
              <a:ext cx="106362" cy="34925"/>
            </a:xfrm>
            <a:custGeom>
              <a:avLst/>
              <a:gdLst>
                <a:gd name="T0" fmla="*/ 0 w 6"/>
                <a:gd name="T1" fmla="*/ 2147483647 h 2"/>
                <a:gd name="T2" fmla="*/ 2147483647 w 6"/>
                <a:gd name="T3" fmla="*/ 2147483647 h 2"/>
                <a:gd name="T4" fmla="*/ 0 w 6"/>
                <a:gd name="T5" fmla="*/ 0 h 2"/>
                <a:gd name="T6" fmla="*/ 0 w 6"/>
                <a:gd name="T7" fmla="*/ 2147483647 h 2"/>
                <a:gd name="T8" fmla="*/ 0 w 6"/>
                <a:gd name="T9" fmla="*/ 2147483647 h 2"/>
                <a:gd name="T10" fmla="*/ 0 60000 65536"/>
                <a:gd name="T11" fmla="*/ 0 60000 65536"/>
                <a:gd name="T12" fmla="*/ 0 60000 65536"/>
                <a:gd name="T13" fmla="*/ 0 60000 65536"/>
                <a:gd name="T14" fmla="*/ 0 60000 65536"/>
                <a:gd name="T15" fmla="*/ 0 w 6"/>
                <a:gd name="T16" fmla="*/ 0 h 2"/>
                <a:gd name="T17" fmla="*/ 6 w 6"/>
                <a:gd name="T18" fmla="*/ 2 h 2"/>
              </a:gdLst>
              <a:ahLst/>
              <a:cxnLst>
                <a:cxn ang="T10">
                  <a:pos x="T0" y="T1"/>
                </a:cxn>
                <a:cxn ang="T11">
                  <a:pos x="T2" y="T3"/>
                </a:cxn>
                <a:cxn ang="T12">
                  <a:pos x="T4" y="T5"/>
                </a:cxn>
                <a:cxn ang="T13">
                  <a:pos x="T6" y="T7"/>
                </a:cxn>
                <a:cxn ang="T14">
                  <a:pos x="T8" y="T9"/>
                </a:cxn>
              </a:cxnLst>
              <a:rect l="T15" t="T16" r="T17" b="T18"/>
              <a:pathLst>
                <a:path w="6" h="2">
                  <a:moveTo>
                    <a:pt x="0" y="2"/>
                  </a:moveTo>
                  <a:lnTo>
                    <a:pt x="6" y="1"/>
                  </a:lnTo>
                  <a:lnTo>
                    <a:pt x="0" y="0"/>
                  </a:lnTo>
                  <a:lnTo>
                    <a:pt x="0" y="1"/>
                  </a:lnTo>
                  <a:lnTo>
                    <a:pt x="0" y="2"/>
                  </a:lnTo>
                </a:path>
              </a:pathLst>
            </a:custGeom>
            <a:noFill/>
            <a:ln w="17526">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46221" name="Freeform 50"/>
            <p:cNvSpPr>
              <a:spLocks/>
            </p:cNvSpPr>
            <p:nvPr/>
          </p:nvSpPr>
          <p:spPr bwMode="auto">
            <a:xfrm>
              <a:off x="2300288" y="3590925"/>
              <a:ext cx="106362" cy="34925"/>
            </a:xfrm>
            <a:custGeom>
              <a:avLst/>
              <a:gdLst>
                <a:gd name="T0" fmla="*/ 0 w 67"/>
                <a:gd name="T1" fmla="*/ 2147483647 h 22"/>
                <a:gd name="T2" fmla="*/ 2147483647 w 67"/>
                <a:gd name="T3" fmla="*/ 2147483647 h 22"/>
                <a:gd name="T4" fmla="*/ 0 w 67"/>
                <a:gd name="T5" fmla="*/ 0 h 22"/>
                <a:gd name="T6" fmla="*/ 0 w 67"/>
                <a:gd name="T7" fmla="*/ 2147483647 h 22"/>
                <a:gd name="T8" fmla="*/ 0 w 67"/>
                <a:gd name="T9" fmla="*/ 2147483647 h 22"/>
                <a:gd name="T10" fmla="*/ 0 60000 65536"/>
                <a:gd name="T11" fmla="*/ 0 60000 65536"/>
                <a:gd name="T12" fmla="*/ 0 60000 65536"/>
                <a:gd name="T13" fmla="*/ 0 60000 65536"/>
                <a:gd name="T14" fmla="*/ 0 60000 65536"/>
                <a:gd name="T15" fmla="*/ 0 w 67"/>
                <a:gd name="T16" fmla="*/ 0 h 22"/>
                <a:gd name="T17" fmla="*/ 67 w 67"/>
                <a:gd name="T18" fmla="*/ 22 h 22"/>
              </a:gdLst>
              <a:ahLst/>
              <a:cxnLst>
                <a:cxn ang="T10">
                  <a:pos x="T0" y="T1"/>
                </a:cxn>
                <a:cxn ang="T11">
                  <a:pos x="T2" y="T3"/>
                </a:cxn>
                <a:cxn ang="T12">
                  <a:pos x="T4" y="T5"/>
                </a:cxn>
                <a:cxn ang="T13">
                  <a:pos x="T6" y="T7"/>
                </a:cxn>
                <a:cxn ang="T14">
                  <a:pos x="T8" y="T9"/>
                </a:cxn>
              </a:cxnLst>
              <a:rect l="T15" t="T16" r="T17" b="T18"/>
              <a:pathLst>
                <a:path w="67" h="22">
                  <a:moveTo>
                    <a:pt x="0" y="22"/>
                  </a:moveTo>
                  <a:lnTo>
                    <a:pt x="67" y="11"/>
                  </a:lnTo>
                  <a:lnTo>
                    <a:pt x="0" y="0"/>
                  </a:lnTo>
                  <a:lnTo>
                    <a:pt x="0" y="11"/>
                  </a:lnTo>
                  <a:lnTo>
                    <a:pt x="0" y="22"/>
                  </a:lnTo>
                  <a:close/>
                </a:path>
              </a:pathLst>
            </a:custGeom>
            <a:solidFill>
              <a:schemeClr val="tx1"/>
            </a:solidFill>
            <a:ln w="0">
              <a:solidFill>
                <a:schemeClr val="tx1"/>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46222" name="Freeform 51"/>
            <p:cNvSpPr>
              <a:spLocks/>
            </p:cNvSpPr>
            <p:nvPr/>
          </p:nvSpPr>
          <p:spPr bwMode="auto">
            <a:xfrm>
              <a:off x="2090738" y="2592388"/>
              <a:ext cx="209550" cy="1016000"/>
            </a:xfrm>
            <a:custGeom>
              <a:avLst/>
              <a:gdLst>
                <a:gd name="T0" fmla="*/ 2147483647 w 12"/>
                <a:gd name="T1" fmla="*/ 2147483647 h 58"/>
                <a:gd name="T2" fmla="*/ 0 w 12"/>
                <a:gd name="T3" fmla="*/ 2147483647 h 58"/>
                <a:gd name="T4" fmla="*/ 0 w 12"/>
                <a:gd name="T5" fmla="*/ 0 h 58"/>
                <a:gd name="T6" fmla="*/ 0 60000 65536"/>
                <a:gd name="T7" fmla="*/ 0 60000 65536"/>
                <a:gd name="T8" fmla="*/ 0 60000 65536"/>
                <a:gd name="T9" fmla="*/ 0 w 12"/>
                <a:gd name="T10" fmla="*/ 0 h 58"/>
                <a:gd name="T11" fmla="*/ 12 w 12"/>
                <a:gd name="T12" fmla="*/ 58 h 58"/>
              </a:gdLst>
              <a:ahLst/>
              <a:cxnLst>
                <a:cxn ang="T6">
                  <a:pos x="T0" y="T1"/>
                </a:cxn>
                <a:cxn ang="T7">
                  <a:pos x="T2" y="T3"/>
                </a:cxn>
                <a:cxn ang="T8">
                  <a:pos x="T4" y="T5"/>
                </a:cxn>
              </a:cxnLst>
              <a:rect l="T9" t="T10" r="T11" b="T12"/>
              <a:pathLst>
                <a:path w="12" h="58">
                  <a:moveTo>
                    <a:pt x="12" y="58"/>
                  </a:moveTo>
                  <a:lnTo>
                    <a:pt x="0" y="58"/>
                  </a:lnTo>
                  <a:lnTo>
                    <a:pt x="0" y="0"/>
                  </a:lnTo>
                </a:path>
              </a:pathLst>
            </a:custGeom>
            <a:noFill/>
            <a:ln w="17526">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46223" name="Line 52"/>
            <p:cNvSpPr>
              <a:spLocks noChangeShapeType="1"/>
            </p:cNvSpPr>
            <p:nvPr/>
          </p:nvSpPr>
          <p:spPr bwMode="auto">
            <a:xfrm flipV="1">
              <a:off x="2895600" y="3100388"/>
              <a:ext cx="1588" cy="333375"/>
            </a:xfrm>
            <a:prstGeom prst="line">
              <a:avLst/>
            </a:prstGeom>
            <a:noFill/>
            <a:ln w="174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6224" name="Line 53"/>
            <p:cNvSpPr>
              <a:spLocks noChangeShapeType="1"/>
            </p:cNvSpPr>
            <p:nvPr/>
          </p:nvSpPr>
          <p:spPr bwMode="auto">
            <a:xfrm flipH="1">
              <a:off x="2441575" y="3433763"/>
              <a:ext cx="909638" cy="1587"/>
            </a:xfrm>
            <a:prstGeom prst="line">
              <a:avLst/>
            </a:prstGeom>
            <a:noFill/>
            <a:ln w="174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6225" name="Rectangle 54"/>
            <p:cNvSpPr>
              <a:spLocks noChangeArrowheads="1"/>
            </p:cNvSpPr>
            <p:nvPr/>
          </p:nvSpPr>
          <p:spPr bwMode="auto">
            <a:xfrm>
              <a:off x="2441575" y="3100388"/>
              <a:ext cx="909638" cy="1014412"/>
            </a:xfrm>
            <a:prstGeom prst="rect">
              <a:avLst/>
            </a:prstGeom>
            <a:noFill/>
            <a:ln w="17463">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Corbel" panose="020B0503020204020204" pitchFamily="34" charset="0"/>
              </a:endParaRPr>
            </a:p>
          </p:txBody>
        </p:sp>
        <p:sp>
          <p:nvSpPr>
            <p:cNvPr id="46226" name="Rectangle 55"/>
            <p:cNvSpPr>
              <a:spLocks noChangeArrowheads="1"/>
            </p:cNvSpPr>
            <p:nvPr/>
          </p:nvSpPr>
          <p:spPr bwMode="auto">
            <a:xfrm>
              <a:off x="2965450" y="3170238"/>
              <a:ext cx="312738" cy="1825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200">
                  <a:solidFill>
                    <a:srgbClr val="000000"/>
                  </a:solidFill>
                  <a:latin typeface="Nimbus Roman No9 L"/>
                </a:rPr>
                <a:t>DBR</a:t>
              </a:r>
              <a:endParaRPr lang="en-CA" altLang="en-US" sz="2400">
                <a:latin typeface="Corbel" panose="020B0503020204020204" pitchFamily="34" charset="0"/>
              </a:endParaRPr>
            </a:p>
          </p:txBody>
        </p:sp>
        <p:sp>
          <p:nvSpPr>
            <p:cNvPr id="46227" name="Rectangle 56"/>
            <p:cNvSpPr>
              <a:spLocks noChangeArrowheads="1"/>
            </p:cNvSpPr>
            <p:nvPr/>
          </p:nvSpPr>
          <p:spPr bwMode="auto">
            <a:xfrm>
              <a:off x="2493963" y="3170238"/>
              <a:ext cx="312737" cy="1825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200">
                  <a:solidFill>
                    <a:srgbClr val="000000"/>
                  </a:solidFill>
                  <a:latin typeface="Nimbus Roman No9 L"/>
                </a:rPr>
                <a:t>ABR</a:t>
              </a:r>
              <a:endParaRPr lang="en-CA" altLang="en-US" sz="2400">
                <a:latin typeface="Corbel" panose="020B0503020204020204" pitchFamily="34" charset="0"/>
              </a:endParaRPr>
            </a:p>
          </p:txBody>
        </p:sp>
        <p:sp>
          <p:nvSpPr>
            <p:cNvPr id="46228" name="Line 57"/>
            <p:cNvSpPr>
              <a:spLocks noChangeShapeType="1"/>
            </p:cNvSpPr>
            <p:nvPr/>
          </p:nvSpPr>
          <p:spPr bwMode="auto">
            <a:xfrm flipV="1">
              <a:off x="4365625" y="3100388"/>
              <a:ext cx="1588" cy="333375"/>
            </a:xfrm>
            <a:prstGeom prst="line">
              <a:avLst/>
            </a:prstGeom>
            <a:noFill/>
            <a:ln w="174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6229" name="Line 58"/>
            <p:cNvSpPr>
              <a:spLocks noChangeShapeType="1"/>
            </p:cNvSpPr>
            <p:nvPr/>
          </p:nvSpPr>
          <p:spPr bwMode="auto">
            <a:xfrm flipH="1">
              <a:off x="3911600" y="3433763"/>
              <a:ext cx="909638" cy="1587"/>
            </a:xfrm>
            <a:prstGeom prst="line">
              <a:avLst/>
            </a:prstGeom>
            <a:noFill/>
            <a:ln w="174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6230" name="Rectangle 59"/>
            <p:cNvSpPr>
              <a:spLocks noChangeArrowheads="1"/>
            </p:cNvSpPr>
            <p:nvPr/>
          </p:nvSpPr>
          <p:spPr bwMode="auto">
            <a:xfrm>
              <a:off x="3911600" y="3100388"/>
              <a:ext cx="909638" cy="1014412"/>
            </a:xfrm>
            <a:prstGeom prst="rect">
              <a:avLst/>
            </a:prstGeom>
            <a:noFill/>
            <a:ln w="17463">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Corbel" panose="020B0503020204020204" pitchFamily="34" charset="0"/>
              </a:endParaRPr>
            </a:p>
          </p:txBody>
        </p:sp>
        <p:sp>
          <p:nvSpPr>
            <p:cNvPr id="46231" name="Rectangle 60"/>
            <p:cNvSpPr>
              <a:spLocks noChangeArrowheads="1"/>
            </p:cNvSpPr>
            <p:nvPr/>
          </p:nvSpPr>
          <p:spPr bwMode="auto">
            <a:xfrm>
              <a:off x="4437063" y="3170238"/>
              <a:ext cx="312737" cy="1825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200">
                  <a:solidFill>
                    <a:srgbClr val="000000"/>
                  </a:solidFill>
                  <a:latin typeface="Nimbus Roman No9 L"/>
                </a:rPr>
                <a:t>DBR</a:t>
              </a:r>
              <a:endParaRPr lang="en-CA" altLang="en-US" sz="2400">
                <a:latin typeface="Corbel" panose="020B0503020204020204" pitchFamily="34" charset="0"/>
              </a:endParaRPr>
            </a:p>
          </p:txBody>
        </p:sp>
        <p:sp>
          <p:nvSpPr>
            <p:cNvPr id="46232" name="Rectangle 61"/>
            <p:cNvSpPr>
              <a:spLocks noChangeArrowheads="1"/>
            </p:cNvSpPr>
            <p:nvPr/>
          </p:nvSpPr>
          <p:spPr bwMode="auto">
            <a:xfrm>
              <a:off x="3981450" y="3170238"/>
              <a:ext cx="312738" cy="1825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200">
                  <a:solidFill>
                    <a:srgbClr val="000000"/>
                  </a:solidFill>
                  <a:latin typeface="Nimbus Roman No9 L"/>
                </a:rPr>
                <a:t>ABR</a:t>
              </a:r>
              <a:endParaRPr lang="en-CA" altLang="en-US" sz="2400">
                <a:latin typeface="Corbel" panose="020B0503020204020204" pitchFamily="34" charset="0"/>
              </a:endParaRPr>
            </a:p>
          </p:txBody>
        </p:sp>
        <p:sp>
          <p:nvSpPr>
            <p:cNvPr id="46233" name="Rectangle 62"/>
            <p:cNvSpPr>
              <a:spLocks noChangeArrowheads="1"/>
            </p:cNvSpPr>
            <p:nvPr/>
          </p:nvSpPr>
          <p:spPr bwMode="auto">
            <a:xfrm>
              <a:off x="5451475" y="3170238"/>
              <a:ext cx="312738" cy="1825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200">
                  <a:solidFill>
                    <a:srgbClr val="000000"/>
                  </a:solidFill>
                  <a:latin typeface="Nimbus Roman No9 L"/>
                </a:rPr>
                <a:t>ABR</a:t>
              </a:r>
              <a:endParaRPr lang="en-CA" altLang="en-US" sz="2400">
                <a:latin typeface="Corbel" panose="020B0503020204020204" pitchFamily="34" charset="0"/>
              </a:endParaRPr>
            </a:p>
          </p:txBody>
        </p:sp>
        <p:sp>
          <p:nvSpPr>
            <p:cNvPr id="46234" name="Rectangle 63"/>
            <p:cNvSpPr>
              <a:spLocks noChangeArrowheads="1"/>
            </p:cNvSpPr>
            <p:nvPr/>
          </p:nvSpPr>
          <p:spPr bwMode="auto">
            <a:xfrm>
              <a:off x="5907088" y="3170238"/>
              <a:ext cx="312737" cy="1825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200">
                  <a:solidFill>
                    <a:srgbClr val="000000"/>
                  </a:solidFill>
                  <a:latin typeface="Nimbus Roman No9 L"/>
                </a:rPr>
                <a:t>DBR</a:t>
              </a:r>
              <a:endParaRPr lang="en-CA" altLang="en-US" sz="2400">
                <a:latin typeface="Corbel" panose="020B0503020204020204" pitchFamily="34" charset="0"/>
              </a:endParaRPr>
            </a:p>
          </p:txBody>
        </p:sp>
        <p:sp>
          <p:nvSpPr>
            <p:cNvPr id="46235" name="Rectangle 64"/>
            <p:cNvSpPr>
              <a:spLocks noChangeArrowheads="1"/>
            </p:cNvSpPr>
            <p:nvPr/>
          </p:nvSpPr>
          <p:spPr bwMode="auto">
            <a:xfrm>
              <a:off x="5381625" y="3100388"/>
              <a:ext cx="909638" cy="1014412"/>
            </a:xfrm>
            <a:prstGeom prst="rect">
              <a:avLst/>
            </a:prstGeom>
            <a:noFill/>
            <a:ln w="17463">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Corbel" panose="020B0503020204020204" pitchFamily="34" charset="0"/>
              </a:endParaRPr>
            </a:p>
          </p:txBody>
        </p:sp>
        <p:sp>
          <p:nvSpPr>
            <p:cNvPr id="46236" name="Line 65"/>
            <p:cNvSpPr>
              <a:spLocks noChangeShapeType="1"/>
            </p:cNvSpPr>
            <p:nvPr/>
          </p:nvSpPr>
          <p:spPr bwMode="auto">
            <a:xfrm flipH="1">
              <a:off x="5381625" y="3433763"/>
              <a:ext cx="909638" cy="1587"/>
            </a:xfrm>
            <a:prstGeom prst="line">
              <a:avLst/>
            </a:prstGeom>
            <a:noFill/>
            <a:ln w="174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6237" name="Line 66"/>
            <p:cNvSpPr>
              <a:spLocks noChangeShapeType="1"/>
            </p:cNvSpPr>
            <p:nvPr/>
          </p:nvSpPr>
          <p:spPr bwMode="auto">
            <a:xfrm flipV="1">
              <a:off x="5837238" y="3100388"/>
              <a:ext cx="1587" cy="333375"/>
            </a:xfrm>
            <a:prstGeom prst="line">
              <a:avLst/>
            </a:prstGeom>
            <a:noFill/>
            <a:ln w="174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6238" name="Rectangle 67"/>
            <p:cNvSpPr>
              <a:spLocks noChangeArrowheads="1"/>
            </p:cNvSpPr>
            <p:nvPr/>
          </p:nvSpPr>
          <p:spPr bwMode="auto">
            <a:xfrm>
              <a:off x="2843213" y="3765550"/>
              <a:ext cx="76200" cy="1825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200">
                  <a:solidFill>
                    <a:srgbClr val="000000"/>
                  </a:solidFill>
                  <a:latin typeface="Nimbus Roman No9 L"/>
                </a:rPr>
                <a:t>0</a:t>
              </a:r>
              <a:endParaRPr lang="en-CA" altLang="en-US" sz="2400">
                <a:latin typeface="Corbel" panose="020B0503020204020204" pitchFamily="34" charset="0"/>
              </a:endParaRPr>
            </a:p>
          </p:txBody>
        </p:sp>
        <p:sp>
          <p:nvSpPr>
            <p:cNvPr id="46239" name="Freeform 68"/>
            <p:cNvSpPr>
              <a:spLocks/>
            </p:cNvSpPr>
            <p:nvPr/>
          </p:nvSpPr>
          <p:spPr bwMode="auto">
            <a:xfrm>
              <a:off x="3141663" y="2190750"/>
              <a:ext cx="822325" cy="122238"/>
            </a:xfrm>
            <a:custGeom>
              <a:avLst/>
              <a:gdLst>
                <a:gd name="T0" fmla="*/ 2147483647 w 47"/>
                <a:gd name="T1" fmla="*/ 0 h 7"/>
                <a:gd name="T2" fmla="*/ 2147483647 w 47"/>
                <a:gd name="T3" fmla="*/ 2147483647 h 7"/>
                <a:gd name="T4" fmla="*/ 2147483647 w 47"/>
                <a:gd name="T5" fmla="*/ 2147483647 h 7"/>
                <a:gd name="T6" fmla="*/ 2147483647 w 47"/>
                <a:gd name="T7" fmla="*/ 2147483647 h 7"/>
                <a:gd name="T8" fmla="*/ 0 w 47"/>
                <a:gd name="T9" fmla="*/ 2147483647 h 7"/>
                <a:gd name="T10" fmla="*/ 0 w 47"/>
                <a:gd name="T11" fmla="*/ 0 h 7"/>
                <a:gd name="T12" fmla="*/ 0 60000 65536"/>
                <a:gd name="T13" fmla="*/ 0 60000 65536"/>
                <a:gd name="T14" fmla="*/ 0 60000 65536"/>
                <a:gd name="T15" fmla="*/ 0 60000 65536"/>
                <a:gd name="T16" fmla="*/ 0 60000 65536"/>
                <a:gd name="T17" fmla="*/ 0 60000 65536"/>
                <a:gd name="T18" fmla="*/ 0 w 47"/>
                <a:gd name="T19" fmla="*/ 0 h 7"/>
                <a:gd name="T20" fmla="*/ 47 w 47"/>
                <a:gd name="T21" fmla="*/ 7 h 7"/>
              </a:gdLst>
              <a:ahLst/>
              <a:cxnLst>
                <a:cxn ang="T12">
                  <a:pos x="T0" y="T1"/>
                </a:cxn>
                <a:cxn ang="T13">
                  <a:pos x="T2" y="T3"/>
                </a:cxn>
                <a:cxn ang="T14">
                  <a:pos x="T4" y="T5"/>
                </a:cxn>
                <a:cxn ang="T15">
                  <a:pos x="T6" y="T7"/>
                </a:cxn>
                <a:cxn ang="T16">
                  <a:pos x="T8" y="T9"/>
                </a:cxn>
                <a:cxn ang="T17">
                  <a:pos x="T10" y="T11"/>
                </a:cxn>
              </a:cxnLst>
              <a:rect l="T18" t="T19" r="T20" b="T21"/>
              <a:pathLst>
                <a:path w="47" h="7">
                  <a:moveTo>
                    <a:pt x="47" y="0"/>
                  </a:moveTo>
                  <a:lnTo>
                    <a:pt x="47" y="7"/>
                  </a:lnTo>
                  <a:lnTo>
                    <a:pt x="41" y="7"/>
                  </a:lnTo>
                  <a:lnTo>
                    <a:pt x="6" y="7"/>
                  </a:lnTo>
                  <a:lnTo>
                    <a:pt x="0" y="7"/>
                  </a:lnTo>
                  <a:lnTo>
                    <a:pt x="0" y="0"/>
                  </a:lnTo>
                </a:path>
              </a:pathLst>
            </a:custGeom>
            <a:noFill/>
            <a:ln w="17526">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46240" name="Freeform 69"/>
            <p:cNvSpPr>
              <a:spLocks/>
            </p:cNvSpPr>
            <p:nvPr/>
          </p:nvSpPr>
          <p:spPr bwMode="auto">
            <a:xfrm>
              <a:off x="4086225" y="2190750"/>
              <a:ext cx="1487488" cy="122238"/>
            </a:xfrm>
            <a:custGeom>
              <a:avLst/>
              <a:gdLst>
                <a:gd name="T0" fmla="*/ 2147483647 w 85"/>
                <a:gd name="T1" fmla="*/ 0 h 7"/>
                <a:gd name="T2" fmla="*/ 2147483647 w 85"/>
                <a:gd name="T3" fmla="*/ 2147483647 h 7"/>
                <a:gd name="T4" fmla="*/ 2147483647 w 85"/>
                <a:gd name="T5" fmla="*/ 2147483647 h 7"/>
                <a:gd name="T6" fmla="*/ 2147483647 w 85"/>
                <a:gd name="T7" fmla="*/ 2147483647 h 7"/>
                <a:gd name="T8" fmla="*/ 0 w 85"/>
                <a:gd name="T9" fmla="*/ 2147483647 h 7"/>
                <a:gd name="T10" fmla="*/ 0 w 85"/>
                <a:gd name="T11" fmla="*/ 0 h 7"/>
                <a:gd name="T12" fmla="*/ 0 60000 65536"/>
                <a:gd name="T13" fmla="*/ 0 60000 65536"/>
                <a:gd name="T14" fmla="*/ 0 60000 65536"/>
                <a:gd name="T15" fmla="*/ 0 60000 65536"/>
                <a:gd name="T16" fmla="*/ 0 60000 65536"/>
                <a:gd name="T17" fmla="*/ 0 60000 65536"/>
                <a:gd name="T18" fmla="*/ 0 w 85"/>
                <a:gd name="T19" fmla="*/ 0 h 7"/>
                <a:gd name="T20" fmla="*/ 85 w 85"/>
                <a:gd name="T21" fmla="*/ 7 h 7"/>
              </a:gdLst>
              <a:ahLst/>
              <a:cxnLst>
                <a:cxn ang="T12">
                  <a:pos x="T0" y="T1"/>
                </a:cxn>
                <a:cxn ang="T13">
                  <a:pos x="T2" y="T3"/>
                </a:cxn>
                <a:cxn ang="T14">
                  <a:pos x="T4" y="T5"/>
                </a:cxn>
                <a:cxn ang="T15">
                  <a:pos x="T6" y="T7"/>
                </a:cxn>
                <a:cxn ang="T16">
                  <a:pos x="T8" y="T9"/>
                </a:cxn>
                <a:cxn ang="T17">
                  <a:pos x="T10" y="T11"/>
                </a:cxn>
              </a:cxnLst>
              <a:rect l="T18" t="T19" r="T20" b="T21"/>
              <a:pathLst>
                <a:path w="85" h="7">
                  <a:moveTo>
                    <a:pt x="85" y="0"/>
                  </a:moveTo>
                  <a:lnTo>
                    <a:pt x="85" y="7"/>
                  </a:lnTo>
                  <a:lnTo>
                    <a:pt x="78" y="7"/>
                  </a:lnTo>
                  <a:lnTo>
                    <a:pt x="6" y="7"/>
                  </a:lnTo>
                  <a:lnTo>
                    <a:pt x="0" y="7"/>
                  </a:lnTo>
                  <a:lnTo>
                    <a:pt x="0" y="0"/>
                  </a:lnTo>
                </a:path>
              </a:pathLst>
            </a:custGeom>
            <a:noFill/>
            <a:ln w="17463">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46241" name="Freeform 70"/>
            <p:cNvSpPr>
              <a:spLocks/>
            </p:cNvSpPr>
            <p:nvPr/>
          </p:nvSpPr>
          <p:spPr bwMode="auto">
            <a:xfrm>
              <a:off x="2441575" y="2995613"/>
              <a:ext cx="454025" cy="52387"/>
            </a:xfrm>
            <a:custGeom>
              <a:avLst/>
              <a:gdLst>
                <a:gd name="T0" fmla="*/ 2147483647 w 26"/>
                <a:gd name="T1" fmla="*/ 2147483647 h 3"/>
                <a:gd name="T2" fmla="*/ 2147483647 w 26"/>
                <a:gd name="T3" fmla="*/ 0 h 3"/>
                <a:gd name="T4" fmla="*/ 2147483647 w 26"/>
                <a:gd name="T5" fmla="*/ 0 h 3"/>
                <a:gd name="T6" fmla="*/ 2147483647 w 26"/>
                <a:gd name="T7" fmla="*/ 0 h 3"/>
                <a:gd name="T8" fmla="*/ 0 w 26"/>
                <a:gd name="T9" fmla="*/ 0 h 3"/>
                <a:gd name="T10" fmla="*/ 0 w 26"/>
                <a:gd name="T11" fmla="*/ 2147483647 h 3"/>
                <a:gd name="T12" fmla="*/ 0 60000 65536"/>
                <a:gd name="T13" fmla="*/ 0 60000 65536"/>
                <a:gd name="T14" fmla="*/ 0 60000 65536"/>
                <a:gd name="T15" fmla="*/ 0 60000 65536"/>
                <a:gd name="T16" fmla="*/ 0 60000 65536"/>
                <a:gd name="T17" fmla="*/ 0 60000 65536"/>
                <a:gd name="T18" fmla="*/ 0 w 26"/>
                <a:gd name="T19" fmla="*/ 0 h 3"/>
                <a:gd name="T20" fmla="*/ 26 w 26"/>
                <a:gd name="T21" fmla="*/ 3 h 3"/>
              </a:gdLst>
              <a:ahLst/>
              <a:cxnLst>
                <a:cxn ang="T12">
                  <a:pos x="T0" y="T1"/>
                </a:cxn>
                <a:cxn ang="T13">
                  <a:pos x="T2" y="T3"/>
                </a:cxn>
                <a:cxn ang="T14">
                  <a:pos x="T4" y="T5"/>
                </a:cxn>
                <a:cxn ang="T15">
                  <a:pos x="T6" y="T7"/>
                </a:cxn>
                <a:cxn ang="T16">
                  <a:pos x="T8" y="T9"/>
                </a:cxn>
                <a:cxn ang="T17">
                  <a:pos x="T10" y="T11"/>
                </a:cxn>
              </a:cxnLst>
              <a:rect l="T18" t="T19" r="T20" b="T21"/>
              <a:pathLst>
                <a:path w="26" h="3">
                  <a:moveTo>
                    <a:pt x="26" y="3"/>
                  </a:moveTo>
                  <a:lnTo>
                    <a:pt x="26" y="0"/>
                  </a:lnTo>
                  <a:lnTo>
                    <a:pt x="19" y="0"/>
                  </a:lnTo>
                  <a:lnTo>
                    <a:pt x="6" y="0"/>
                  </a:lnTo>
                  <a:lnTo>
                    <a:pt x="0" y="0"/>
                  </a:lnTo>
                  <a:lnTo>
                    <a:pt x="0" y="3"/>
                  </a:lnTo>
                </a:path>
              </a:pathLst>
            </a:custGeom>
            <a:noFill/>
            <a:ln w="17463">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46242" name="Freeform 71"/>
            <p:cNvSpPr>
              <a:spLocks/>
            </p:cNvSpPr>
            <p:nvPr/>
          </p:nvSpPr>
          <p:spPr bwMode="auto">
            <a:xfrm>
              <a:off x="3911600" y="2995613"/>
              <a:ext cx="454025" cy="52387"/>
            </a:xfrm>
            <a:custGeom>
              <a:avLst/>
              <a:gdLst>
                <a:gd name="T0" fmla="*/ 2147483647 w 26"/>
                <a:gd name="T1" fmla="*/ 2147483647 h 3"/>
                <a:gd name="T2" fmla="*/ 2147483647 w 26"/>
                <a:gd name="T3" fmla="*/ 0 h 3"/>
                <a:gd name="T4" fmla="*/ 2147483647 w 26"/>
                <a:gd name="T5" fmla="*/ 0 h 3"/>
                <a:gd name="T6" fmla="*/ 2147483647 w 26"/>
                <a:gd name="T7" fmla="*/ 0 h 3"/>
                <a:gd name="T8" fmla="*/ 0 w 26"/>
                <a:gd name="T9" fmla="*/ 0 h 3"/>
                <a:gd name="T10" fmla="*/ 0 w 26"/>
                <a:gd name="T11" fmla="*/ 2147483647 h 3"/>
                <a:gd name="T12" fmla="*/ 0 60000 65536"/>
                <a:gd name="T13" fmla="*/ 0 60000 65536"/>
                <a:gd name="T14" fmla="*/ 0 60000 65536"/>
                <a:gd name="T15" fmla="*/ 0 60000 65536"/>
                <a:gd name="T16" fmla="*/ 0 60000 65536"/>
                <a:gd name="T17" fmla="*/ 0 60000 65536"/>
                <a:gd name="T18" fmla="*/ 0 w 26"/>
                <a:gd name="T19" fmla="*/ 0 h 3"/>
                <a:gd name="T20" fmla="*/ 26 w 26"/>
                <a:gd name="T21" fmla="*/ 3 h 3"/>
              </a:gdLst>
              <a:ahLst/>
              <a:cxnLst>
                <a:cxn ang="T12">
                  <a:pos x="T0" y="T1"/>
                </a:cxn>
                <a:cxn ang="T13">
                  <a:pos x="T2" y="T3"/>
                </a:cxn>
                <a:cxn ang="T14">
                  <a:pos x="T4" y="T5"/>
                </a:cxn>
                <a:cxn ang="T15">
                  <a:pos x="T6" y="T7"/>
                </a:cxn>
                <a:cxn ang="T16">
                  <a:pos x="T8" y="T9"/>
                </a:cxn>
                <a:cxn ang="T17">
                  <a:pos x="T10" y="T11"/>
                </a:cxn>
              </a:cxnLst>
              <a:rect l="T18" t="T19" r="T20" b="T21"/>
              <a:pathLst>
                <a:path w="26" h="3">
                  <a:moveTo>
                    <a:pt x="26" y="3"/>
                  </a:moveTo>
                  <a:lnTo>
                    <a:pt x="26" y="0"/>
                  </a:lnTo>
                  <a:lnTo>
                    <a:pt x="20" y="0"/>
                  </a:lnTo>
                  <a:lnTo>
                    <a:pt x="7" y="0"/>
                  </a:lnTo>
                  <a:lnTo>
                    <a:pt x="0" y="0"/>
                  </a:lnTo>
                  <a:lnTo>
                    <a:pt x="0" y="3"/>
                  </a:lnTo>
                </a:path>
              </a:pathLst>
            </a:custGeom>
            <a:noFill/>
            <a:ln w="17463">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46243" name="Freeform 72"/>
            <p:cNvSpPr>
              <a:spLocks/>
            </p:cNvSpPr>
            <p:nvPr/>
          </p:nvSpPr>
          <p:spPr bwMode="auto">
            <a:xfrm>
              <a:off x="5381625" y="2995613"/>
              <a:ext cx="455613" cy="52387"/>
            </a:xfrm>
            <a:custGeom>
              <a:avLst/>
              <a:gdLst>
                <a:gd name="T0" fmla="*/ 2147483647 w 26"/>
                <a:gd name="T1" fmla="*/ 2147483647 h 3"/>
                <a:gd name="T2" fmla="*/ 2147483647 w 26"/>
                <a:gd name="T3" fmla="*/ 0 h 3"/>
                <a:gd name="T4" fmla="*/ 2147483647 w 26"/>
                <a:gd name="T5" fmla="*/ 0 h 3"/>
                <a:gd name="T6" fmla="*/ 2147483647 w 26"/>
                <a:gd name="T7" fmla="*/ 0 h 3"/>
                <a:gd name="T8" fmla="*/ 0 w 26"/>
                <a:gd name="T9" fmla="*/ 0 h 3"/>
                <a:gd name="T10" fmla="*/ 0 w 26"/>
                <a:gd name="T11" fmla="*/ 2147483647 h 3"/>
                <a:gd name="T12" fmla="*/ 0 60000 65536"/>
                <a:gd name="T13" fmla="*/ 0 60000 65536"/>
                <a:gd name="T14" fmla="*/ 0 60000 65536"/>
                <a:gd name="T15" fmla="*/ 0 60000 65536"/>
                <a:gd name="T16" fmla="*/ 0 60000 65536"/>
                <a:gd name="T17" fmla="*/ 0 60000 65536"/>
                <a:gd name="T18" fmla="*/ 0 w 26"/>
                <a:gd name="T19" fmla="*/ 0 h 3"/>
                <a:gd name="T20" fmla="*/ 26 w 26"/>
                <a:gd name="T21" fmla="*/ 3 h 3"/>
              </a:gdLst>
              <a:ahLst/>
              <a:cxnLst>
                <a:cxn ang="T12">
                  <a:pos x="T0" y="T1"/>
                </a:cxn>
                <a:cxn ang="T13">
                  <a:pos x="T2" y="T3"/>
                </a:cxn>
                <a:cxn ang="T14">
                  <a:pos x="T4" y="T5"/>
                </a:cxn>
                <a:cxn ang="T15">
                  <a:pos x="T6" y="T7"/>
                </a:cxn>
                <a:cxn ang="T16">
                  <a:pos x="T8" y="T9"/>
                </a:cxn>
                <a:cxn ang="T17">
                  <a:pos x="T10" y="T11"/>
                </a:cxn>
              </a:cxnLst>
              <a:rect l="T18" t="T19" r="T20" b="T21"/>
              <a:pathLst>
                <a:path w="26" h="3">
                  <a:moveTo>
                    <a:pt x="26" y="3"/>
                  </a:moveTo>
                  <a:lnTo>
                    <a:pt x="26" y="0"/>
                  </a:lnTo>
                  <a:lnTo>
                    <a:pt x="20" y="0"/>
                  </a:lnTo>
                  <a:lnTo>
                    <a:pt x="7" y="0"/>
                  </a:lnTo>
                  <a:lnTo>
                    <a:pt x="0" y="0"/>
                  </a:lnTo>
                  <a:lnTo>
                    <a:pt x="0" y="3"/>
                  </a:lnTo>
                </a:path>
              </a:pathLst>
            </a:custGeom>
            <a:noFill/>
            <a:ln w="17463">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46244" name="Rectangle 73"/>
            <p:cNvSpPr>
              <a:spLocks noChangeArrowheads="1"/>
            </p:cNvSpPr>
            <p:nvPr/>
          </p:nvSpPr>
          <p:spPr bwMode="auto">
            <a:xfrm>
              <a:off x="5695950" y="3748088"/>
              <a:ext cx="76200" cy="1825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200" i="1">
                  <a:solidFill>
                    <a:srgbClr val="000000"/>
                  </a:solidFill>
                  <a:latin typeface="Nimbus Roman No9 L"/>
                </a:rPr>
                <a:t>n</a:t>
              </a:r>
              <a:endParaRPr lang="en-CA" altLang="en-US" sz="2400">
                <a:latin typeface="Corbel" panose="020B0503020204020204" pitchFamily="34" charset="0"/>
              </a:endParaRPr>
            </a:p>
          </p:txBody>
        </p:sp>
        <p:sp>
          <p:nvSpPr>
            <p:cNvPr id="46245" name="Rectangle 74"/>
            <p:cNvSpPr>
              <a:spLocks noChangeArrowheads="1"/>
            </p:cNvSpPr>
            <p:nvPr/>
          </p:nvSpPr>
          <p:spPr bwMode="auto">
            <a:xfrm>
              <a:off x="5924550" y="3748088"/>
              <a:ext cx="76200" cy="1825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200">
                  <a:solidFill>
                    <a:srgbClr val="000000"/>
                  </a:solidFill>
                  <a:latin typeface="Nimbus Roman No9 L"/>
                </a:rPr>
                <a:t>1</a:t>
              </a:r>
              <a:endParaRPr lang="en-CA" altLang="en-US" sz="2400">
                <a:latin typeface="Corbel" panose="020B0503020204020204" pitchFamily="34" charset="0"/>
              </a:endParaRPr>
            </a:p>
          </p:txBody>
        </p:sp>
        <p:sp>
          <p:nvSpPr>
            <p:cNvPr id="46246" name="Rectangle 75"/>
            <p:cNvSpPr>
              <a:spLocks noChangeArrowheads="1"/>
            </p:cNvSpPr>
            <p:nvPr/>
          </p:nvSpPr>
          <p:spPr bwMode="auto">
            <a:xfrm>
              <a:off x="5802313" y="3748088"/>
              <a:ext cx="50800" cy="1825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200">
                  <a:solidFill>
                    <a:srgbClr val="000000"/>
                  </a:solidFill>
                  <a:latin typeface="Nimbus Roman No9 L"/>
                </a:rPr>
                <a:t>-</a:t>
              </a:r>
              <a:endParaRPr lang="en-CA" altLang="en-US" sz="2400">
                <a:latin typeface="Corbel" panose="020B0503020204020204" pitchFamily="34" charset="0"/>
              </a:endParaRPr>
            </a:p>
          </p:txBody>
        </p:sp>
        <p:sp>
          <p:nvSpPr>
            <p:cNvPr id="46247" name="Line 76"/>
            <p:cNvSpPr>
              <a:spLocks noChangeShapeType="1"/>
            </p:cNvSpPr>
            <p:nvPr/>
          </p:nvSpPr>
          <p:spPr bwMode="auto">
            <a:xfrm flipV="1">
              <a:off x="4821238" y="2312988"/>
              <a:ext cx="1587" cy="385762"/>
            </a:xfrm>
            <a:prstGeom prst="line">
              <a:avLst/>
            </a:prstGeom>
            <a:noFill/>
            <a:ln w="174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6248" name="Freeform 77"/>
            <p:cNvSpPr>
              <a:spLocks/>
            </p:cNvSpPr>
            <p:nvPr/>
          </p:nvSpPr>
          <p:spPr bwMode="auto">
            <a:xfrm>
              <a:off x="3543300" y="2260600"/>
              <a:ext cx="69850" cy="69850"/>
            </a:xfrm>
            <a:custGeom>
              <a:avLst/>
              <a:gdLst>
                <a:gd name="T0" fmla="*/ 2147483647 w 44"/>
                <a:gd name="T1" fmla="*/ 2147483647 h 44"/>
                <a:gd name="T2" fmla="*/ 2147483647 w 44"/>
                <a:gd name="T3" fmla="*/ 0 h 44"/>
                <a:gd name="T4" fmla="*/ 2147483647 w 44"/>
                <a:gd name="T5" fmla="*/ 2147483647 h 44"/>
                <a:gd name="T6" fmla="*/ 0 w 44"/>
                <a:gd name="T7" fmla="*/ 2147483647 h 44"/>
                <a:gd name="T8" fmla="*/ 2147483647 w 44"/>
                <a:gd name="T9" fmla="*/ 2147483647 h 44"/>
                <a:gd name="T10" fmla="*/ 2147483647 w 44"/>
                <a:gd name="T11" fmla="*/ 2147483647 h 44"/>
                <a:gd name="T12" fmla="*/ 2147483647 w 44"/>
                <a:gd name="T13" fmla="*/ 2147483647 h 44"/>
                <a:gd name="T14" fmla="*/ 2147483647 w 44"/>
                <a:gd name="T15" fmla="*/ 2147483647 h 44"/>
                <a:gd name="T16" fmla="*/ 2147483647 w 44"/>
                <a:gd name="T17" fmla="*/ 2147483647 h 44"/>
                <a:gd name="T18" fmla="*/ 2147483647 w 44"/>
                <a:gd name="T19" fmla="*/ 0 h 44"/>
                <a:gd name="T20" fmla="*/ 2147483647 w 44"/>
                <a:gd name="T21" fmla="*/ 2147483647 h 4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
                <a:gd name="T34" fmla="*/ 0 h 44"/>
                <a:gd name="T35" fmla="*/ 44 w 44"/>
                <a:gd name="T36" fmla="*/ 44 h 4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 h="44">
                  <a:moveTo>
                    <a:pt x="22" y="22"/>
                  </a:moveTo>
                  <a:lnTo>
                    <a:pt x="22" y="0"/>
                  </a:lnTo>
                  <a:lnTo>
                    <a:pt x="11" y="11"/>
                  </a:lnTo>
                  <a:lnTo>
                    <a:pt x="0" y="22"/>
                  </a:lnTo>
                  <a:lnTo>
                    <a:pt x="11" y="33"/>
                  </a:lnTo>
                  <a:lnTo>
                    <a:pt x="22" y="44"/>
                  </a:lnTo>
                  <a:lnTo>
                    <a:pt x="33" y="33"/>
                  </a:lnTo>
                  <a:lnTo>
                    <a:pt x="44" y="22"/>
                  </a:lnTo>
                  <a:lnTo>
                    <a:pt x="33" y="11"/>
                  </a:lnTo>
                  <a:lnTo>
                    <a:pt x="22" y="0"/>
                  </a:lnTo>
                  <a:lnTo>
                    <a:pt x="22" y="22"/>
                  </a:lnTo>
                  <a:close/>
                </a:path>
              </a:pathLst>
            </a:custGeom>
            <a:solidFill>
              <a:srgbClr val="00FFFF"/>
            </a:solidFill>
            <a:ln w="0">
              <a:solidFill>
                <a:srgbClr val="00FFFF"/>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46249" name="Freeform 78"/>
            <p:cNvSpPr>
              <a:spLocks/>
            </p:cNvSpPr>
            <p:nvPr/>
          </p:nvSpPr>
          <p:spPr bwMode="auto">
            <a:xfrm>
              <a:off x="3543300" y="2278063"/>
              <a:ext cx="52388" cy="52387"/>
            </a:xfrm>
            <a:custGeom>
              <a:avLst/>
              <a:gdLst>
                <a:gd name="T0" fmla="*/ 2147483647 w 3"/>
                <a:gd name="T1" fmla="*/ 0 h 3"/>
                <a:gd name="T2" fmla="*/ 2147483647 w 3"/>
                <a:gd name="T3" fmla="*/ 2147483647 h 3"/>
                <a:gd name="T4" fmla="*/ 0 w 3"/>
                <a:gd name="T5" fmla="*/ 2147483647 h 3"/>
                <a:gd name="T6" fmla="*/ 2147483647 w 3"/>
                <a:gd name="T7" fmla="*/ 2147483647 h 3"/>
                <a:gd name="T8" fmla="*/ 2147483647 w 3"/>
                <a:gd name="T9" fmla="*/ 2147483647 h 3"/>
                <a:gd name="T10" fmla="*/ 2147483647 w 3"/>
                <a:gd name="T11" fmla="*/ 2147483647 h 3"/>
                <a:gd name="T12" fmla="*/ 2147483647 w 3"/>
                <a:gd name="T13" fmla="*/ 2147483647 h 3"/>
                <a:gd name="T14" fmla="*/ 2147483647 w 3"/>
                <a:gd name="T15" fmla="*/ 2147483647 h 3"/>
                <a:gd name="T16" fmla="*/ 2147483647 w 3"/>
                <a:gd name="T17" fmla="*/ 0 h 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
                <a:gd name="T28" fmla="*/ 0 h 3"/>
                <a:gd name="T29" fmla="*/ 3 w 3"/>
                <a:gd name="T30" fmla="*/ 3 h 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 h="3">
                  <a:moveTo>
                    <a:pt x="2" y="0"/>
                  </a:moveTo>
                  <a:lnTo>
                    <a:pt x="1" y="1"/>
                  </a:lnTo>
                  <a:lnTo>
                    <a:pt x="0" y="2"/>
                  </a:lnTo>
                  <a:lnTo>
                    <a:pt x="1" y="3"/>
                  </a:lnTo>
                  <a:lnTo>
                    <a:pt x="2" y="3"/>
                  </a:lnTo>
                  <a:lnTo>
                    <a:pt x="3" y="3"/>
                  </a:lnTo>
                  <a:lnTo>
                    <a:pt x="3" y="2"/>
                  </a:lnTo>
                  <a:lnTo>
                    <a:pt x="3" y="1"/>
                  </a:lnTo>
                  <a:lnTo>
                    <a:pt x="2" y="0"/>
                  </a:lnTo>
                </a:path>
              </a:pathLst>
            </a:custGeom>
            <a:noFill/>
            <a:ln w="17526">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46250" name="Freeform 79"/>
            <p:cNvSpPr>
              <a:spLocks/>
            </p:cNvSpPr>
            <p:nvPr/>
          </p:nvSpPr>
          <p:spPr bwMode="auto">
            <a:xfrm>
              <a:off x="4103688" y="2663825"/>
              <a:ext cx="69850" cy="69850"/>
            </a:xfrm>
            <a:custGeom>
              <a:avLst/>
              <a:gdLst>
                <a:gd name="T0" fmla="*/ 2147483647 w 44"/>
                <a:gd name="T1" fmla="*/ 2147483647 h 44"/>
                <a:gd name="T2" fmla="*/ 2147483647 w 44"/>
                <a:gd name="T3" fmla="*/ 0 h 44"/>
                <a:gd name="T4" fmla="*/ 2147483647 w 44"/>
                <a:gd name="T5" fmla="*/ 2147483647 h 44"/>
                <a:gd name="T6" fmla="*/ 0 w 44"/>
                <a:gd name="T7" fmla="*/ 2147483647 h 44"/>
                <a:gd name="T8" fmla="*/ 2147483647 w 44"/>
                <a:gd name="T9" fmla="*/ 2147483647 h 44"/>
                <a:gd name="T10" fmla="*/ 2147483647 w 44"/>
                <a:gd name="T11" fmla="*/ 2147483647 h 44"/>
                <a:gd name="T12" fmla="*/ 2147483647 w 44"/>
                <a:gd name="T13" fmla="*/ 2147483647 h 44"/>
                <a:gd name="T14" fmla="*/ 2147483647 w 44"/>
                <a:gd name="T15" fmla="*/ 2147483647 h 44"/>
                <a:gd name="T16" fmla="*/ 2147483647 w 44"/>
                <a:gd name="T17" fmla="*/ 2147483647 h 44"/>
                <a:gd name="T18" fmla="*/ 2147483647 w 44"/>
                <a:gd name="T19" fmla="*/ 0 h 44"/>
                <a:gd name="T20" fmla="*/ 2147483647 w 44"/>
                <a:gd name="T21" fmla="*/ 2147483647 h 4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
                <a:gd name="T34" fmla="*/ 0 h 44"/>
                <a:gd name="T35" fmla="*/ 44 w 44"/>
                <a:gd name="T36" fmla="*/ 44 h 4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 h="44">
                  <a:moveTo>
                    <a:pt x="22" y="22"/>
                  </a:moveTo>
                  <a:lnTo>
                    <a:pt x="22" y="0"/>
                  </a:lnTo>
                  <a:lnTo>
                    <a:pt x="11" y="11"/>
                  </a:lnTo>
                  <a:lnTo>
                    <a:pt x="0" y="22"/>
                  </a:lnTo>
                  <a:lnTo>
                    <a:pt x="11" y="33"/>
                  </a:lnTo>
                  <a:lnTo>
                    <a:pt x="22" y="44"/>
                  </a:lnTo>
                  <a:lnTo>
                    <a:pt x="33" y="33"/>
                  </a:lnTo>
                  <a:lnTo>
                    <a:pt x="44" y="22"/>
                  </a:lnTo>
                  <a:lnTo>
                    <a:pt x="33" y="11"/>
                  </a:lnTo>
                  <a:lnTo>
                    <a:pt x="22" y="0"/>
                  </a:lnTo>
                  <a:lnTo>
                    <a:pt x="22" y="22"/>
                  </a:lnTo>
                  <a:close/>
                </a:path>
              </a:pathLst>
            </a:custGeom>
            <a:solidFill>
              <a:srgbClr val="000000"/>
            </a:solidFill>
            <a:ln w="0">
              <a:solidFill>
                <a:srgbClr val="000000"/>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46251" name="Freeform 80"/>
            <p:cNvSpPr>
              <a:spLocks/>
            </p:cNvSpPr>
            <p:nvPr/>
          </p:nvSpPr>
          <p:spPr bwMode="auto">
            <a:xfrm>
              <a:off x="4103688" y="2663825"/>
              <a:ext cx="52387" cy="52388"/>
            </a:xfrm>
            <a:custGeom>
              <a:avLst/>
              <a:gdLst>
                <a:gd name="T0" fmla="*/ 2147483647 w 3"/>
                <a:gd name="T1" fmla="*/ 0 h 3"/>
                <a:gd name="T2" fmla="*/ 2147483647 w 3"/>
                <a:gd name="T3" fmla="*/ 2147483647 h 3"/>
                <a:gd name="T4" fmla="*/ 0 w 3"/>
                <a:gd name="T5" fmla="*/ 2147483647 h 3"/>
                <a:gd name="T6" fmla="*/ 2147483647 w 3"/>
                <a:gd name="T7" fmla="*/ 2147483647 h 3"/>
                <a:gd name="T8" fmla="*/ 2147483647 w 3"/>
                <a:gd name="T9" fmla="*/ 2147483647 h 3"/>
                <a:gd name="T10" fmla="*/ 2147483647 w 3"/>
                <a:gd name="T11" fmla="*/ 2147483647 h 3"/>
                <a:gd name="T12" fmla="*/ 2147483647 w 3"/>
                <a:gd name="T13" fmla="*/ 2147483647 h 3"/>
                <a:gd name="T14" fmla="*/ 2147483647 w 3"/>
                <a:gd name="T15" fmla="*/ 2147483647 h 3"/>
                <a:gd name="T16" fmla="*/ 2147483647 w 3"/>
                <a:gd name="T17" fmla="*/ 0 h 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
                <a:gd name="T28" fmla="*/ 0 h 3"/>
                <a:gd name="T29" fmla="*/ 3 w 3"/>
                <a:gd name="T30" fmla="*/ 3 h 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 h="3">
                  <a:moveTo>
                    <a:pt x="2" y="0"/>
                  </a:moveTo>
                  <a:lnTo>
                    <a:pt x="1" y="1"/>
                  </a:lnTo>
                  <a:lnTo>
                    <a:pt x="0" y="2"/>
                  </a:lnTo>
                  <a:lnTo>
                    <a:pt x="1" y="3"/>
                  </a:lnTo>
                  <a:lnTo>
                    <a:pt x="2" y="3"/>
                  </a:lnTo>
                  <a:lnTo>
                    <a:pt x="3" y="3"/>
                  </a:lnTo>
                  <a:lnTo>
                    <a:pt x="3" y="2"/>
                  </a:lnTo>
                  <a:lnTo>
                    <a:pt x="3" y="1"/>
                  </a:lnTo>
                  <a:lnTo>
                    <a:pt x="2" y="0"/>
                  </a:lnTo>
                </a:path>
              </a:pathLst>
            </a:custGeom>
            <a:noFill/>
            <a:ln w="17463">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46252" name="Freeform 81"/>
            <p:cNvSpPr>
              <a:spLocks/>
            </p:cNvSpPr>
            <p:nvPr/>
          </p:nvSpPr>
          <p:spPr bwMode="auto">
            <a:xfrm>
              <a:off x="4786313" y="2663825"/>
              <a:ext cx="69850" cy="69850"/>
            </a:xfrm>
            <a:custGeom>
              <a:avLst/>
              <a:gdLst>
                <a:gd name="T0" fmla="*/ 2147483647 w 44"/>
                <a:gd name="T1" fmla="*/ 2147483647 h 44"/>
                <a:gd name="T2" fmla="*/ 2147483647 w 44"/>
                <a:gd name="T3" fmla="*/ 0 h 44"/>
                <a:gd name="T4" fmla="*/ 2147483647 w 44"/>
                <a:gd name="T5" fmla="*/ 2147483647 h 44"/>
                <a:gd name="T6" fmla="*/ 0 w 44"/>
                <a:gd name="T7" fmla="*/ 2147483647 h 44"/>
                <a:gd name="T8" fmla="*/ 2147483647 w 44"/>
                <a:gd name="T9" fmla="*/ 2147483647 h 44"/>
                <a:gd name="T10" fmla="*/ 2147483647 w 44"/>
                <a:gd name="T11" fmla="*/ 2147483647 h 44"/>
                <a:gd name="T12" fmla="*/ 2147483647 w 44"/>
                <a:gd name="T13" fmla="*/ 2147483647 h 44"/>
                <a:gd name="T14" fmla="*/ 2147483647 w 44"/>
                <a:gd name="T15" fmla="*/ 2147483647 h 44"/>
                <a:gd name="T16" fmla="*/ 2147483647 w 44"/>
                <a:gd name="T17" fmla="*/ 2147483647 h 44"/>
                <a:gd name="T18" fmla="*/ 2147483647 w 44"/>
                <a:gd name="T19" fmla="*/ 0 h 44"/>
                <a:gd name="T20" fmla="*/ 2147483647 w 44"/>
                <a:gd name="T21" fmla="*/ 2147483647 h 4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
                <a:gd name="T34" fmla="*/ 0 h 44"/>
                <a:gd name="T35" fmla="*/ 44 w 44"/>
                <a:gd name="T36" fmla="*/ 44 h 4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 h="44">
                  <a:moveTo>
                    <a:pt x="22" y="22"/>
                  </a:moveTo>
                  <a:lnTo>
                    <a:pt x="22" y="0"/>
                  </a:lnTo>
                  <a:lnTo>
                    <a:pt x="11" y="11"/>
                  </a:lnTo>
                  <a:lnTo>
                    <a:pt x="0" y="22"/>
                  </a:lnTo>
                  <a:lnTo>
                    <a:pt x="11" y="33"/>
                  </a:lnTo>
                  <a:lnTo>
                    <a:pt x="22" y="44"/>
                  </a:lnTo>
                  <a:lnTo>
                    <a:pt x="33" y="33"/>
                  </a:lnTo>
                  <a:lnTo>
                    <a:pt x="44" y="22"/>
                  </a:lnTo>
                  <a:lnTo>
                    <a:pt x="33" y="11"/>
                  </a:lnTo>
                  <a:lnTo>
                    <a:pt x="22" y="0"/>
                  </a:lnTo>
                  <a:lnTo>
                    <a:pt x="22" y="22"/>
                  </a:lnTo>
                  <a:close/>
                </a:path>
              </a:pathLst>
            </a:custGeom>
            <a:solidFill>
              <a:srgbClr val="000000"/>
            </a:solidFill>
            <a:ln w="0">
              <a:solidFill>
                <a:srgbClr val="000000"/>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46253" name="Freeform 82"/>
            <p:cNvSpPr>
              <a:spLocks/>
            </p:cNvSpPr>
            <p:nvPr/>
          </p:nvSpPr>
          <p:spPr bwMode="auto">
            <a:xfrm>
              <a:off x="4786313" y="2663825"/>
              <a:ext cx="52387" cy="52388"/>
            </a:xfrm>
            <a:custGeom>
              <a:avLst/>
              <a:gdLst>
                <a:gd name="T0" fmla="*/ 2147483647 w 3"/>
                <a:gd name="T1" fmla="*/ 0 h 3"/>
                <a:gd name="T2" fmla="*/ 2147483647 w 3"/>
                <a:gd name="T3" fmla="*/ 2147483647 h 3"/>
                <a:gd name="T4" fmla="*/ 0 w 3"/>
                <a:gd name="T5" fmla="*/ 2147483647 h 3"/>
                <a:gd name="T6" fmla="*/ 2147483647 w 3"/>
                <a:gd name="T7" fmla="*/ 2147483647 h 3"/>
                <a:gd name="T8" fmla="*/ 2147483647 w 3"/>
                <a:gd name="T9" fmla="*/ 2147483647 h 3"/>
                <a:gd name="T10" fmla="*/ 2147483647 w 3"/>
                <a:gd name="T11" fmla="*/ 2147483647 h 3"/>
                <a:gd name="T12" fmla="*/ 2147483647 w 3"/>
                <a:gd name="T13" fmla="*/ 2147483647 h 3"/>
                <a:gd name="T14" fmla="*/ 2147483647 w 3"/>
                <a:gd name="T15" fmla="*/ 2147483647 h 3"/>
                <a:gd name="T16" fmla="*/ 2147483647 w 3"/>
                <a:gd name="T17" fmla="*/ 0 h 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
                <a:gd name="T28" fmla="*/ 0 h 3"/>
                <a:gd name="T29" fmla="*/ 3 w 3"/>
                <a:gd name="T30" fmla="*/ 3 h 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 h="3">
                  <a:moveTo>
                    <a:pt x="2" y="0"/>
                  </a:moveTo>
                  <a:lnTo>
                    <a:pt x="1" y="1"/>
                  </a:lnTo>
                  <a:lnTo>
                    <a:pt x="0" y="2"/>
                  </a:lnTo>
                  <a:lnTo>
                    <a:pt x="1" y="3"/>
                  </a:lnTo>
                  <a:lnTo>
                    <a:pt x="2" y="3"/>
                  </a:lnTo>
                  <a:lnTo>
                    <a:pt x="3" y="3"/>
                  </a:lnTo>
                  <a:lnTo>
                    <a:pt x="3" y="2"/>
                  </a:lnTo>
                  <a:lnTo>
                    <a:pt x="3" y="1"/>
                  </a:lnTo>
                  <a:lnTo>
                    <a:pt x="2" y="0"/>
                  </a:lnTo>
                </a:path>
              </a:pathLst>
            </a:custGeom>
            <a:noFill/>
            <a:ln w="17463">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46254" name="Freeform 83"/>
            <p:cNvSpPr>
              <a:spLocks/>
            </p:cNvSpPr>
            <p:nvPr/>
          </p:nvSpPr>
          <p:spPr bwMode="auto">
            <a:xfrm>
              <a:off x="3543300" y="2557463"/>
              <a:ext cx="69850" cy="69850"/>
            </a:xfrm>
            <a:custGeom>
              <a:avLst/>
              <a:gdLst>
                <a:gd name="T0" fmla="*/ 2147483647 w 44"/>
                <a:gd name="T1" fmla="*/ 2147483647 h 44"/>
                <a:gd name="T2" fmla="*/ 2147483647 w 44"/>
                <a:gd name="T3" fmla="*/ 0 h 44"/>
                <a:gd name="T4" fmla="*/ 2147483647 w 44"/>
                <a:gd name="T5" fmla="*/ 2147483647 h 44"/>
                <a:gd name="T6" fmla="*/ 0 w 44"/>
                <a:gd name="T7" fmla="*/ 2147483647 h 44"/>
                <a:gd name="T8" fmla="*/ 2147483647 w 44"/>
                <a:gd name="T9" fmla="*/ 2147483647 h 44"/>
                <a:gd name="T10" fmla="*/ 2147483647 w 44"/>
                <a:gd name="T11" fmla="*/ 2147483647 h 44"/>
                <a:gd name="T12" fmla="*/ 2147483647 w 44"/>
                <a:gd name="T13" fmla="*/ 2147483647 h 44"/>
                <a:gd name="T14" fmla="*/ 2147483647 w 44"/>
                <a:gd name="T15" fmla="*/ 2147483647 h 44"/>
                <a:gd name="T16" fmla="*/ 2147483647 w 44"/>
                <a:gd name="T17" fmla="*/ 2147483647 h 44"/>
                <a:gd name="T18" fmla="*/ 2147483647 w 44"/>
                <a:gd name="T19" fmla="*/ 0 h 44"/>
                <a:gd name="T20" fmla="*/ 2147483647 w 44"/>
                <a:gd name="T21" fmla="*/ 2147483647 h 4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
                <a:gd name="T34" fmla="*/ 0 h 44"/>
                <a:gd name="T35" fmla="*/ 44 w 44"/>
                <a:gd name="T36" fmla="*/ 44 h 4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 h="44">
                  <a:moveTo>
                    <a:pt x="22" y="22"/>
                  </a:moveTo>
                  <a:lnTo>
                    <a:pt x="22" y="0"/>
                  </a:lnTo>
                  <a:lnTo>
                    <a:pt x="11" y="11"/>
                  </a:lnTo>
                  <a:lnTo>
                    <a:pt x="0" y="22"/>
                  </a:lnTo>
                  <a:lnTo>
                    <a:pt x="11" y="33"/>
                  </a:lnTo>
                  <a:lnTo>
                    <a:pt x="22" y="44"/>
                  </a:lnTo>
                  <a:lnTo>
                    <a:pt x="33" y="33"/>
                  </a:lnTo>
                  <a:lnTo>
                    <a:pt x="44" y="22"/>
                  </a:lnTo>
                  <a:lnTo>
                    <a:pt x="33" y="11"/>
                  </a:lnTo>
                  <a:lnTo>
                    <a:pt x="22" y="0"/>
                  </a:lnTo>
                  <a:lnTo>
                    <a:pt x="22" y="22"/>
                  </a:lnTo>
                  <a:close/>
                </a:path>
              </a:pathLst>
            </a:custGeom>
            <a:solidFill>
              <a:srgbClr val="00FFFF"/>
            </a:solidFill>
            <a:ln w="0">
              <a:solidFill>
                <a:srgbClr val="00FFFF"/>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46255" name="Freeform 84"/>
            <p:cNvSpPr>
              <a:spLocks/>
            </p:cNvSpPr>
            <p:nvPr/>
          </p:nvSpPr>
          <p:spPr bwMode="auto">
            <a:xfrm>
              <a:off x="3543300" y="2557463"/>
              <a:ext cx="52388" cy="52387"/>
            </a:xfrm>
            <a:custGeom>
              <a:avLst/>
              <a:gdLst>
                <a:gd name="T0" fmla="*/ 2147483647 w 3"/>
                <a:gd name="T1" fmla="*/ 0 h 3"/>
                <a:gd name="T2" fmla="*/ 2147483647 w 3"/>
                <a:gd name="T3" fmla="*/ 2147483647 h 3"/>
                <a:gd name="T4" fmla="*/ 0 w 3"/>
                <a:gd name="T5" fmla="*/ 2147483647 h 3"/>
                <a:gd name="T6" fmla="*/ 2147483647 w 3"/>
                <a:gd name="T7" fmla="*/ 2147483647 h 3"/>
                <a:gd name="T8" fmla="*/ 2147483647 w 3"/>
                <a:gd name="T9" fmla="*/ 2147483647 h 3"/>
                <a:gd name="T10" fmla="*/ 2147483647 w 3"/>
                <a:gd name="T11" fmla="*/ 2147483647 h 3"/>
                <a:gd name="T12" fmla="*/ 2147483647 w 3"/>
                <a:gd name="T13" fmla="*/ 2147483647 h 3"/>
                <a:gd name="T14" fmla="*/ 2147483647 w 3"/>
                <a:gd name="T15" fmla="*/ 2147483647 h 3"/>
                <a:gd name="T16" fmla="*/ 2147483647 w 3"/>
                <a:gd name="T17" fmla="*/ 0 h 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
                <a:gd name="T28" fmla="*/ 0 h 3"/>
                <a:gd name="T29" fmla="*/ 3 w 3"/>
                <a:gd name="T30" fmla="*/ 3 h 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 h="3">
                  <a:moveTo>
                    <a:pt x="2" y="0"/>
                  </a:moveTo>
                  <a:lnTo>
                    <a:pt x="1" y="1"/>
                  </a:lnTo>
                  <a:lnTo>
                    <a:pt x="0" y="2"/>
                  </a:lnTo>
                  <a:lnTo>
                    <a:pt x="1" y="3"/>
                  </a:lnTo>
                  <a:lnTo>
                    <a:pt x="2" y="3"/>
                  </a:lnTo>
                  <a:lnTo>
                    <a:pt x="3" y="3"/>
                  </a:lnTo>
                  <a:lnTo>
                    <a:pt x="3" y="2"/>
                  </a:lnTo>
                  <a:lnTo>
                    <a:pt x="3" y="1"/>
                  </a:lnTo>
                  <a:lnTo>
                    <a:pt x="2" y="0"/>
                  </a:lnTo>
                </a:path>
              </a:pathLst>
            </a:custGeom>
            <a:noFill/>
            <a:ln w="17526">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46256" name="Freeform 85"/>
            <p:cNvSpPr>
              <a:spLocks/>
            </p:cNvSpPr>
            <p:nvPr/>
          </p:nvSpPr>
          <p:spPr bwMode="auto">
            <a:xfrm>
              <a:off x="5030788" y="3870325"/>
              <a:ext cx="17462" cy="17463"/>
            </a:xfrm>
            <a:custGeom>
              <a:avLst/>
              <a:gdLst>
                <a:gd name="T0" fmla="*/ 0 w 1"/>
                <a:gd name="T1" fmla="*/ 0 h 1"/>
                <a:gd name="T2" fmla="*/ 0 w 1"/>
                <a:gd name="T3" fmla="*/ 0 h 1"/>
                <a:gd name="T4" fmla="*/ 0 w 1"/>
                <a:gd name="T5" fmla="*/ 2147483647 h 1"/>
                <a:gd name="T6" fmla="*/ 2147483647 w 1"/>
                <a:gd name="T7" fmla="*/ 0 h 1"/>
                <a:gd name="T8" fmla="*/ 0 w 1"/>
                <a:gd name="T9" fmla="*/ 0 h 1"/>
                <a:gd name="T10" fmla="*/ 0 60000 65536"/>
                <a:gd name="T11" fmla="*/ 0 60000 65536"/>
                <a:gd name="T12" fmla="*/ 0 60000 65536"/>
                <a:gd name="T13" fmla="*/ 0 60000 65536"/>
                <a:gd name="T14" fmla="*/ 0 60000 65536"/>
                <a:gd name="T15" fmla="*/ 0 w 1"/>
                <a:gd name="T16" fmla="*/ 0 h 1"/>
                <a:gd name="T17" fmla="*/ 1 w 1"/>
                <a:gd name="T18" fmla="*/ 1 h 1"/>
              </a:gdLst>
              <a:ahLst/>
              <a:cxnLst>
                <a:cxn ang="T10">
                  <a:pos x="T0" y="T1"/>
                </a:cxn>
                <a:cxn ang="T11">
                  <a:pos x="T2" y="T3"/>
                </a:cxn>
                <a:cxn ang="T12">
                  <a:pos x="T4" y="T5"/>
                </a:cxn>
                <a:cxn ang="T13">
                  <a:pos x="T6" y="T7"/>
                </a:cxn>
                <a:cxn ang="T14">
                  <a:pos x="T8" y="T9"/>
                </a:cxn>
              </a:cxnLst>
              <a:rect l="T15" t="T16" r="T17" b="T18"/>
              <a:pathLst>
                <a:path w="1" h="1">
                  <a:moveTo>
                    <a:pt x="0" y="0"/>
                  </a:moveTo>
                  <a:lnTo>
                    <a:pt x="0" y="0"/>
                  </a:lnTo>
                  <a:lnTo>
                    <a:pt x="0" y="1"/>
                  </a:lnTo>
                  <a:lnTo>
                    <a:pt x="1" y="0"/>
                  </a:lnTo>
                  <a:lnTo>
                    <a:pt x="0" y="0"/>
                  </a:lnTo>
                </a:path>
              </a:pathLst>
            </a:custGeom>
            <a:noFill/>
            <a:ln w="17463">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46257" name="Freeform 86"/>
            <p:cNvSpPr>
              <a:spLocks/>
            </p:cNvSpPr>
            <p:nvPr/>
          </p:nvSpPr>
          <p:spPr bwMode="auto">
            <a:xfrm>
              <a:off x="5102225" y="3870325"/>
              <a:ext cx="17463" cy="17463"/>
            </a:xfrm>
            <a:custGeom>
              <a:avLst/>
              <a:gdLst>
                <a:gd name="T0" fmla="*/ 0 w 1"/>
                <a:gd name="T1" fmla="*/ 0 h 1"/>
                <a:gd name="T2" fmla="*/ 0 w 1"/>
                <a:gd name="T3" fmla="*/ 0 h 1"/>
                <a:gd name="T4" fmla="*/ 0 w 1"/>
                <a:gd name="T5" fmla="*/ 2147483647 h 1"/>
                <a:gd name="T6" fmla="*/ 2147483647 w 1"/>
                <a:gd name="T7" fmla="*/ 0 h 1"/>
                <a:gd name="T8" fmla="*/ 0 w 1"/>
                <a:gd name="T9" fmla="*/ 0 h 1"/>
                <a:gd name="T10" fmla="*/ 0 60000 65536"/>
                <a:gd name="T11" fmla="*/ 0 60000 65536"/>
                <a:gd name="T12" fmla="*/ 0 60000 65536"/>
                <a:gd name="T13" fmla="*/ 0 60000 65536"/>
                <a:gd name="T14" fmla="*/ 0 60000 65536"/>
                <a:gd name="T15" fmla="*/ 0 w 1"/>
                <a:gd name="T16" fmla="*/ 0 h 1"/>
                <a:gd name="T17" fmla="*/ 1 w 1"/>
                <a:gd name="T18" fmla="*/ 1 h 1"/>
              </a:gdLst>
              <a:ahLst/>
              <a:cxnLst>
                <a:cxn ang="T10">
                  <a:pos x="T0" y="T1"/>
                </a:cxn>
                <a:cxn ang="T11">
                  <a:pos x="T2" y="T3"/>
                </a:cxn>
                <a:cxn ang="T12">
                  <a:pos x="T4" y="T5"/>
                </a:cxn>
                <a:cxn ang="T13">
                  <a:pos x="T6" y="T7"/>
                </a:cxn>
                <a:cxn ang="T14">
                  <a:pos x="T8" y="T9"/>
                </a:cxn>
              </a:cxnLst>
              <a:rect l="T15" t="T16" r="T17" b="T18"/>
              <a:pathLst>
                <a:path w="1" h="1">
                  <a:moveTo>
                    <a:pt x="0" y="0"/>
                  </a:moveTo>
                  <a:lnTo>
                    <a:pt x="0" y="0"/>
                  </a:lnTo>
                  <a:lnTo>
                    <a:pt x="0" y="1"/>
                  </a:lnTo>
                  <a:lnTo>
                    <a:pt x="1" y="0"/>
                  </a:lnTo>
                  <a:lnTo>
                    <a:pt x="0" y="0"/>
                  </a:lnTo>
                </a:path>
              </a:pathLst>
            </a:custGeom>
            <a:noFill/>
            <a:ln w="17463">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46258" name="Freeform 87"/>
            <p:cNvSpPr>
              <a:spLocks/>
            </p:cNvSpPr>
            <p:nvPr/>
          </p:nvSpPr>
          <p:spPr bwMode="auto">
            <a:xfrm>
              <a:off x="5172075" y="3870325"/>
              <a:ext cx="17463" cy="17463"/>
            </a:xfrm>
            <a:custGeom>
              <a:avLst/>
              <a:gdLst>
                <a:gd name="T0" fmla="*/ 0 w 1"/>
                <a:gd name="T1" fmla="*/ 0 h 1"/>
                <a:gd name="T2" fmla="*/ 0 w 1"/>
                <a:gd name="T3" fmla="*/ 0 h 1"/>
                <a:gd name="T4" fmla="*/ 0 w 1"/>
                <a:gd name="T5" fmla="*/ 2147483647 h 1"/>
                <a:gd name="T6" fmla="*/ 2147483647 w 1"/>
                <a:gd name="T7" fmla="*/ 0 h 1"/>
                <a:gd name="T8" fmla="*/ 0 w 1"/>
                <a:gd name="T9" fmla="*/ 0 h 1"/>
                <a:gd name="T10" fmla="*/ 0 60000 65536"/>
                <a:gd name="T11" fmla="*/ 0 60000 65536"/>
                <a:gd name="T12" fmla="*/ 0 60000 65536"/>
                <a:gd name="T13" fmla="*/ 0 60000 65536"/>
                <a:gd name="T14" fmla="*/ 0 60000 65536"/>
                <a:gd name="T15" fmla="*/ 0 w 1"/>
                <a:gd name="T16" fmla="*/ 0 h 1"/>
                <a:gd name="T17" fmla="*/ 1 w 1"/>
                <a:gd name="T18" fmla="*/ 1 h 1"/>
              </a:gdLst>
              <a:ahLst/>
              <a:cxnLst>
                <a:cxn ang="T10">
                  <a:pos x="T0" y="T1"/>
                </a:cxn>
                <a:cxn ang="T11">
                  <a:pos x="T2" y="T3"/>
                </a:cxn>
                <a:cxn ang="T12">
                  <a:pos x="T4" y="T5"/>
                </a:cxn>
                <a:cxn ang="T13">
                  <a:pos x="T6" y="T7"/>
                </a:cxn>
                <a:cxn ang="T14">
                  <a:pos x="T8" y="T9"/>
                </a:cxn>
              </a:cxnLst>
              <a:rect l="T15" t="T16" r="T17" b="T18"/>
              <a:pathLst>
                <a:path w="1" h="1">
                  <a:moveTo>
                    <a:pt x="0" y="0"/>
                  </a:moveTo>
                  <a:lnTo>
                    <a:pt x="0" y="0"/>
                  </a:lnTo>
                  <a:lnTo>
                    <a:pt x="0" y="1"/>
                  </a:lnTo>
                  <a:lnTo>
                    <a:pt x="1" y="0"/>
                  </a:lnTo>
                  <a:lnTo>
                    <a:pt x="0" y="0"/>
                  </a:lnTo>
                </a:path>
              </a:pathLst>
            </a:custGeom>
            <a:noFill/>
            <a:ln w="17463">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46259" name="Freeform 88"/>
            <p:cNvSpPr>
              <a:spLocks/>
            </p:cNvSpPr>
            <p:nvPr/>
          </p:nvSpPr>
          <p:spPr bwMode="auto">
            <a:xfrm>
              <a:off x="3560763" y="3870325"/>
              <a:ext cx="17462" cy="17463"/>
            </a:xfrm>
            <a:custGeom>
              <a:avLst/>
              <a:gdLst>
                <a:gd name="T0" fmla="*/ 0 w 1"/>
                <a:gd name="T1" fmla="*/ 0 h 1"/>
                <a:gd name="T2" fmla="*/ 0 w 1"/>
                <a:gd name="T3" fmla="*/ 0 h 1"/>
                <a:gd name="T4" fmla="*/ 0 w 1"/>
                <a:gd name="T5" fmla="*/ 2147483647 h 1"/>
                <a:gd name="T6" fmla="*/ 2147483647 w 1"/>
                <a:gd name="T7" fmla="*/ 0 h 1"/>
                <a:gd name="T8" fmla="*/ 0 w 1"/>
                <a:gd name="T9" fmla="*/ 0 h 1"/>
                <a:gd name="T10" fmla="*/ 0 60000 65536"/>
                <a:gd name="T11" fmla="*/ 0 60000 65536"/>
                <a:gd name="T12" fmla="*/ 0 60000 65536"/>
                <a:gd name="T13" fmla="*/ 0 60000 65536"/>
                <a:gd name="T14" fmla="*/ 0 60000 65536"/>
                <a:gd name="T15" fmla="*/ 0 w 1"/>
                <a:gd name="T16" fmla="*/ 0 h 1"/>
                <a:gd name="T17" fmla="*/ 1 w 1"/>
                <a:gd name="T18" fmla="*/ 1 h 1"/>
              </a:gdLst>
              <a:ahLst/>
              <a:cxnLst>
                <a:cxn ang="T10">
                  <a:pos x="T0" y="T1"/>
                </a:cxn>
                <a:cxn ang="T11">
                  <a:pos x="T2" y="T3"/>
                </a:cxn>
                <a:cxn ang="T12">
                  <a:pos x="T4" y="T5"/>
                </a:cxn>
                <a:cxn ang="T13">
                  <a:pos x="T6" y="T7"/>
                </a:cxn>
                <a:cxn ang="T14">
                  <a:pos x="T8" y="T9"/>
                </a:cxn>
              </a:cxnLst>
              <a:rect l="T15" t="T16" r="T17" b="T18"/>
              <a:pathLst>
                <a:path w="1" h="1">
                  <a:moveTo>
                    <a:pt x="0" y="0"/>
                  </a:moveTo>
                  <a:lnTo>
                    <a:pt x="0" y="0"/>
                  </a:lnTo>
                  <a:lnTo>
                    <a:pt x="0" y="1"/>
                  </a:lnTo>
                  <a:lnTo>
                    <a:pt x="1" y="0"/>
                  </a:lnTo>
                  <a:lnTo>
                    <a:pt x="0" y="0"/>
                  </a:lnTo>
                </a:path>
              </a:pathLst>
            </a:custGeom>
            <a:noFill/>
            <a:ln w="17463">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46260" name="Freeform 89"/>
            <p:cNvSpPr>
              <a:spLocks/>
            </p:cNvSpPr>
            <p:nvPr/>
          </p:nvSpPr>
          <p:spPr bwMode="auto">
            <a:xfrm>
              <a:off x="3630613" y="3870325"/>
              <a:ext cx="17462" cy="17463"/>
            </a:xfrm>
            <a:custGeom>
              <a:avLst/>
              <a:gdLst>
                <a:gd name="T0" fmla="*/ 0 w 1"/>
                <a:gd name="T1" fmla="*/ 0 h 1"/>
                <a:gd name="T2" fmla="*/ 0 w 1"/>
                <a:gd name="T3" fmla="*/ 0 h 1"/>
                <a:gd name="T4" fmla="*/ 0 w 1"/>
                <a:gd name="T5" fmla="*/ 2147483647 h 1"/>
                <a:gd name="T6" fmla="*/ 2147483647 w 1"/>
                <a:gd name="T7" fmla="*/ 0 h 1"/>
                <a:gd name="T8" fmla="*/ 0 w 1"/>
                <a:gd name="T9" fmla="*/ 0 h 1"/>
                <a:gd name="T10" fmla="*/ 0 60000 65536"/>
                <a:gd name="T11" fmla="*/ 0 60000 65536"/>
                <a:gd name="T12" fmla="*/ 0 60000 65536"/>
                <a:gd name="T13" fmla="*/ 0 60000 65536"/>
                <a:gd name="T14" fmla="*/ 0 60000 65536"/>
                <a:gd name="T15" fmla="*/ 0 w 1"/>
                <a:gd name="T16" fmla="*/ 0 h 1"/>
                <a:gd name="T17" fmla="*/ 1 w 1"/>
                <a:gd name="T18" fmla="*/ 1 h 1"/>
              </a:gdLst>
              <a:ahLst/>
              <a:cxnLst>
                <a:cxn ang="T10">
                  <a:pos x="T0" y="T1"/>
                </a:cxn>
                <a:cxn ang="T11">
                  <a:pos x="T2" y="T3"/>
                </a:cxn>
                <a:cxn ang="T12">
                  <a:pos x="T4" y="T5"/>
                </a:cxn>
                <a:cxn ang="T13">
                  <a:pos x="T6" y="T7"/>
                </a:cxn>
                <a:cxn ang="T14">
                  <a:pos x="T8" y="T9"/>
                </a:cxn>
              </a:cxnLst>
              <a:rect l="T15" t="T16" r="T17" b="T18"/>
              <a:pathLst>
                <a:path w="1" h="1">
                  <a:moveTo>
                    <a:pt x="0" y="0"/>
                  </a:moveTo>
                  <a:lnTo>
                    <a:pt x="0" y="0"/>
                  </a:lnTo>
                  <a:lnTo>
                    <a:pt x="0" y="1"/>
                  </a:lnTo>
                  <a:lnTo>
                    <a:pt x="1" y="0"/>
                  </a:lnTo>
                  <a:lnTo>
                    <a:pt x="0" y="0"/>
                  </a:lnTo>
                </a:path>
              </a:pathLst>
            </a:custGeom>
            <a:noFill/>
            <a:ln w="17463">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46261" name="Freeform 90"/>
            <p:cNvSpPr>
              <a:spLocks/>
            </p:cNvSpPr>
            <p:nvPr/>
          </p:nvSpPr>
          <p:spPr bwMode="auto">
            <a:xfrm>
              <a:off x="3700463" y="3870325"/>
              <a:ext cx="17462" cy="17463"/>
            </a:xfrm>
            <a:custGeom>
              <a:avLst/>
              <a:gdLst>
                <a:gd name="T0" fmla="*/ 0 w 1"/>
                <a:gd name="T1" fmla="*/ 0 h 1"/>
                <a:gd name="T2" fmla="*/ 0 w 1"/>
                <a:gd name="T3" fmla="*/ 0 h 1"/>
                <a:gd name="T4" fmla="*/ 0 w 1"/>
                <a:gd name="T5" fmla="*/ 2147483647 h 1"/>
                <a:gd name="T6" fmla="*/ 2147483647 w 1"/>
                <a:gd name="T7" fmla="*/ 0 h 1"/>
                <a:gd name="T8" fmla="*/ 0 w 1"/>
                <a:gd name="T9" fmla="*/ 0 h 1"/>
                <a:gd name="T10" fmla="*/ 0 60000 65536"/>
                <a:gd name="T11" fmla="*/ 0 60000 65536"/>
                <a:gd name="T12" fmla="*/ 0 60000 65536"/>
                <a:gd name="T13" fmla="*/ 0 60000 65536"/>
                <a:gd name="T14" fmla="*/ 0 60000 65536"/>
                <a:gd name="T15" fmla="*/ 0 w 1"/>
                <a:gd name="T16" fmla="*/ 0 h 1"/>
                <a:gd name="T17" fmla="*/ 1 w 1"/>
                <a:gd name="T18" fmla="*/ 1 h 1"/>
              </a:gdLst>
              <a:ahLst/>
              <a:cxnLst>
                <a:cxn ang="T10">
                  <a:pos x="T0" y="T1"/>
                </a:cxn>
                <a:cxn ang="T11">
                  <a:pos x="T2" y="T3"/>
                </a:cxn>
                <a:cxn ang="T12">
                  <a:pos x="T4" y="T5"/>
                </a:cxn>
                <a:cxn ang="T13">
                  <a:pos x="T6" y="T7"/>
                </a:cxn>
                <a:cxn ang="T14">
                  <a:pos x="T8" y="T9"/>
                </a:cxn>
              </a:cxnLst>
              <a:rect l="T15" t="T16" r="T17" b="T18"/>
              <a:pathLst>
                <a:path w="1" h="1">
                  <a:moveTo>
                    <a:pt x="0" y="0"/>
                  </a:moveTo>
                  <a:lnTo>
                    <a:pt x="0" y="0"/>
                  </a:lnTo>
                  <a:lnTo>
                    <a:pt x="0" y="1"/>
                  </a:lnTo>
                  <a:lnTo>
                    <a:pt x="1" y="0"/>
                  </a:lnTo>
                  <a:lnTo>
                    <a:pt x="0" y="0"/>
                  </a:lnTo>
                </a:path>
              </a:pathLst>
            </a:custGeom>
            <a:noFill/>
            <a:ln w="17463">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46262" name="Freeform 91"/>
            <p:cNvSpPr>
              <a:spLocks/>
            </p:cNvSpPr>
            <p:nvPr/>
          </p:nvSpPr>
          <p:spPr bwMode="auto">
            <a:xfrm>
              <a:off x="4786313" y="2278063"/>
              <a:ext cx="69850" cy="69850"/>
            </a:xfrm>
            <a:custGeom>
              <a:avLst/>
              <a:gdLst>
                <a:gd name="T0" fmla="*/ 2147483647 w 44"/>
                <a:gd name="T1" fmla="*/ 2147483647 h 44"/>
                <a:gd name="T2" fmla="*/ 2147483647 w 44"/>
                <a:gd name="T3" fmla="*/ 0 h 44"/>
                <a:gd name="T4" fmla="*/ 2147483647 w 44"/>
                <a:gd name="T5" fmla="*/ 2147483647 h 44"/>
                <a:gd name="T6" fmla="*/ 0 w 44"/>
                <a:gd name="T7" fmla="*/ 2147483647 h 44"/>
                <a:gd name="T8" fmla="*/ 2147483647 w 44"/>
                <a:gd name="T9" fmla="*/ 2147483647 h 44"/>
                <a:gd name="T10" fmla="*/ 2147483647 w 44"/>
                <a:gd name="T11" fmla="*/ 2147483647 h 44"/>
                <a:gd name="T12" fmla="*/ 2147483647 w 44"/>
                <a:gd name="T13" fmla="*/ 2147483647 h 44"/>
                <a:gd name="T14" fmla="*/ 2147483647 w 44"/>
                <a:gd name="T15" fmla="*/ 2147483647 h 44"/>
                <a:gd name="T16" fmla="*/ 2147483647 w 44"/>
                <a:gd name="T17" fmla="*/ 2147483647 h 44"/>
                <a:gd name="T18" fmla="*/ 2147483647 w 44"/>
                <a:gd name="T19" fmla="*/ 0 h 44"/>
                <a:gd name="T20" fmla="*/ 2147483647 w 44"/>
                <a:gd name="T21" fmla="*/ 2147483647 h 4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
                <a:gd name="T34" fmla="*/ 0 h 44"/>
                <a:gd name="T35" fmla="*/ 44 w 44"/>
                <a:gd name="T36" fmla="*/ 44 h 4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 h="44">
                  <a:moveTo>
                    <a:pt x="22" y="22"/>
                  </a:moveTo>
                  <a:lnTo>
                    <a:pt x="22" y="0"/>
                  </a:lnTo>
                  <a:lnTo>
                    <a:pt x="11" y="11"/>
                  </a:lnTo>
                  <a:lnTo>
                    <a:pt x="0" y="22"/>
                  </a:lnTo>
                  <a:lnTo>
                    <a:pt x="11" y="33"/>
                  </a:lnTo>
                  <a:lnTo>
                    <a:pt x="22" y="44"/>
                  </a:lnTo>
                  <a:lnTo>
                    <a:pt x="33" y="33"/>
                  </a:lnTo>
                  <a:lnTo>
                    <a:pt x="44" y="22"/>
                  </a:lnTo>
                  <a:lnTo>
                    <a:pt x="33" y="11"/>
                  </a:lnTo>
                  <a:lnTo>
                    <a:pt x="22" y="0"/>
                  </a:lnTo>
                  <a:lnTo>
                    <a:pt x="22" y="22"/>
                  </a:lnTo>
                  <a:close/>
                </a:path>
              </a:pathLst>
            </a:custGeom>
            <a:solidFill>
              <a:srgbClr val="000000"/>
            </a:solidFill>
            <a:ln w="0">
              <a:solidFill>
                <a:srgbClr val="000000"/>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46263" name="Freeform 92"/>
            <p:cNvSpPr>
              <a:spLocks/>
            </p:cNvSpPr>
            <p:nvPr/>
          </p:nvSpPr>
          <p:spPr bwMode="auto">
            <a:xfrm>
              <a:off x="4786313" y="2278063"/>
              <a:ext cx="52387" cy="52387"/>
            </a:xfrm>
            <a:custGeom>
              <a:avLst/>
              <a:gdLst>
                <a:gd name="T0" fmla="*/ 2147483647 w 3"/>
                <a:gd name="T1" fmla="*/ 0 h 3"/>
                <a:gd name="T2" fmla="*/ 2147483647 w 3"/>
                <a:gd name="T3" fmla="*/ 2147483647 h 3"/>
                <a:gd name="T4" fmla="*/ 0 w 3"/>
                <a:gd name="T5" fmla="*/ 2147483647 h 3"/>
                <a:gd name="T6" fmla="*/ 2147483647 w 3"/>
                <a:gd name="T7" fmla="*/ 2147483647 h 3"/>
                <a:gd name="T8" fmla="*/ 2147483647 w 3"/>
                <a:gd name="T9" fmla="*/ 2147483647 h 3"/>
                <a:gd name="T10" fmla="*/ 2147483647 w 3"/>
                <a:gd name="T11" fmla="*/ 2147483647 h 3"/>
                <a:gd name="T12" fmla="*/ 2147483647 w 3"/>
                <a:gd name="T13" fmla="*/ 2147483647 h 3"/>
                <a:gd name="T14" fmla="*/ 2147483647 w 3"/>
                <a:gd name="T15" fmla="*/ 2147483647 h 3"/>
                <a:gd name="T16" fmla="*/ 2147483647 w 3"/>
                <a:gd name="T17" fmla="*/ 0 h 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
                <a:gd name="T28" fmla="*/ 0 h 3"/>
                <a:gd name="T29" fmla="*/ 3 w 3"/>
                <a:gd name="T30" fmla="*/ 3 h 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 h="3">
                  <a:moveTo>
                    <a:pt x="2" y="0"/>
                  </a:moveTo>
                  <a:lnTo>
                    <a:pt x="1" y="1"/>
                  </a:lnTo>
                  <a:lnTo>
                    <a:pt x="0" y="2"/>
                  </a:lnTo>
                  <a:lnTo>
                    <a:pt x="1" y="3"/>
                  </a:lnTo>
                  <a:lnTo>
                    <a:pt x="2" y="3"/>
                  </a:lnTo>
                  <a:lnTo>
                    <a:pt x="3" y="3"/>
                  </a:lnTo>
                  <a:lnTo>
                    <a:pt x="3" y="2"/>
                  </a:lnTo>
                  <a:lnTo>
                    <a:pt x="3" y="1"/>
                  </a:lnTo>
                  <a:lnTo>
                    <a:pt x="2" y="0"/>
                  </a:lnTo>
                </a:path>
              </a:pathLst>
            </a:custGeom>
            <a:noFill/>
            <a:ln w="17463">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grpSp>
      <p:grpSp>
        <p:nvGrpSpPr>
          <p:cNvPr id="46087" name="Group 179"/>
          <p:cNvGrpSpPr>
            <a:grpSpLocks/>
          </p:cNvGrpSpPr>
          <p:nvPr/>
        </p:nvGrpSpPr>
        <p:grpSpPr bwMode="auto">
          <a:xfrm>
            <a:off x="5029200" y="1828800"/>
            <a:ext cx="3810000" cy="2209800"/>
            <a:chOff x="2362200" y="1296988"/>
            <a:chExt cx="4200525" cy="2571750"/>
          </a:xfrm>
        </p:grpSpPr>
        <p:sp>
          <p:nvSpPr>
            <p:cNvPr id="46089" name="Freeform 4"/>
            <p:cNvSpPr>
              <a:spLocks/>
            </p:cNvSpPr>
            <p:nvPr/>
          </p:nvSpPr>
          <p:spPr bwMode="auto">
            <a:xfrm>
              <a:off x="5407025" y="1401763"/>
              <a:ext cx="104775" cy="52387"/>
            </a:xfrm>
            <a:custGeom>
              <a:avLst/>
              <a:gdLst>
                <a:gd name="T0" fmla="*/ 0 w 6"/>
                <a:gd name="T1" fmla="*/ 2147483647 h 3"/>
                <a:gd name="T2" fmla="*/ 2147483647 w 6"/>
                <a:gd name="T3" fmla="*/ 2147483647 h 3"/>
                <a:gd name="T4" fmla="*/ 0 w 6"/>
                <a:gd name="T5" fmla="*/ 0 h 3"/>
                <a:gd name="T6" fmla="*/ 0 w 6"/>
                <a:gd name="T7" fmla="*/ 2147483647 h 3"/>
                <a:gd name="T8" fmla="*/ 0 w 6"/>
                <a:gd name="T9" fmla="*/ 2147483647 h 3"/>
                <a:gd name="T10" fmla="*/ 0 60000 65536"/>
                <a:gd name="T11" fmla="*/ 0 60000 65536"/>
                <a:gd name="T12" fmla="*/ 0 60000 65536"/>
                <a:gd name="T13" fmla="*/ 0 60000 65536"/>
                <a:gd name="T14" fmla="*/ 0 60000 65536"/>
                <a:gd name="T15" fmla="*/ 0 w 6"/>
                <a:gd name="T16" fmla="*/ 0 h 3"/>
                <a:gd name="T17" fmla="*/ 6 w 6"/>
                <a:gd name="T18" fmla="*/ 3 h 3"/>
              </a:gdLst>
              <a:ahLst/>
              <a:cxnLst>
                <a:cxn ang="T10">
                  <a:pos x="T0" y="T1"/>
                </a:cxn>
                <a:cxn ang="T11">
                  <a:pos x="T2" y="T3"/>
                </a:cxn>
                <a:cxn ang="T12">
                  <a:pos x="T4" y="T5"/>
                </a:cxn>
                <a:cxn ang="T13">
                  <a:pos x="T6" y="T7"/>
                </a:cxn>
                <a:cxn ang="T14">
                  <a:pos x="T8" y="T9"/>
                </a:cxn>
              </a:cxnLst>
              <a:rect l="T15" t="T16" r="T17" b="T18"/>
              <a:pathLst>
                <a:path w="6" h="3">
                  <a:moveTo>
                    <a:pt x="0" y="3"/>
                  </a:moveTo>
                  <a:lnTo>
                    <a:pt x="6" y="2"/>
                  </a:lnTo>
                  <a:lnTo>
                    <a:pt x="0" y="0"/>
                  </a:lnTo>
                  <a:lnTo>
                    <a:pt x="0" y="2"/>
                  </a:lnTo>
                  <a:lnTo>
                    <a:pt x="0" y="3"/>
                  </a:lnTo>
                </a:path>
              </a:pathLst>
            </a:custGeom>
            <a:noFill/>
            <a:ln w="17463">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46090" name="Freeform 5"/>
            <p:cNvSpPr>
              <a:spLocks/>
            </p:cNvSpPr>
            <p:nvPr/>
          </p:nvSpPr>
          <p:spPr bwMode="auto">
            <a:xfrm>
              <a:off x="5407025" y="1401763"/>
              <a:ext cx="104775" cy="52387"/>
            </a:xfrm>
            <a:custGeom>
              <a:avLst/>
              <a:gdLst>
                <a:gd name="T0" fmla="*/ 0 w 66"/>
                <a:gd name="T1" fmla="*/ 2147483647 h 33"/>
                <a:gd name="T2" fmla="*/ 2147483647 w 66"/>
                <a:gd name="T3" fmla="*/ 2147483647 h 33"/>
                <a:gd name="T4" fmla="*/ 0 w 66"/>
                <a:gd name="T5" fmla="*/ 0 h 33"/>
                <a:gd name="T6" fmla="*/ 0 w 66"/>
                <a:gd name="T7" fmla="*/ 2147483647 h 33"/>
                <a:gd name="T8" fmla="*/ 0 w 66"/>
                <a:gd name="T9" fmla="*/ 2147483647 h 33"/>
                <a:gd name="T10" fmla="*/ 0 60000 65536"/>
                <a:gd name="T11" fmla="*/ 0 60000 65536"/>
                <a:gd name="T12" fmla="*/ 0 60000 65536"/>
                <a:gd name="T13" fmla="*/ 0 60000 65536"/>
                <a:gd name="T14" fmla="*/ 0 60000 65536"/>
                <a:gd name="T15" fmla="*/ 0 w 66"/>
                <a:gd name="T16" fmla="*/ 0 h 33"/>
                <a:gd name="T17" fmla="*/ 66 w 66"/>
                <a:gd name="T18" fmla="*/ 33 h 33"/>
              </a:gdLst>
              <a:ahLst/>
              <a:cxnLst>
                <a:cxn ang="T10">
                  <a:pos x="T0" y="T1"/>
                </a:cxn>
                <a:cxn ang="T11">
                  <a:pos x="T2" y="T3"/>
                </a:cxn>
                <a:cxn ang="T12">
                  <a:pos x="T4" y="T5"/>
                </a:cxn>
                <a:cxn ang="T13">
                  <a:pos x="T6" y="T7"/>
                </a:cxn>
                <a:cxn ang="T14">
                  <a:pos x="T8" y="T9"/>
                </a:cxn>
              </a:cxnLst>
              <a:rect l="T15" t="T16" r="T17" b="T18"/>
              <a:pathLst>
                <a:path w="66" h="33">
                  <a:moveTo>
                    <a:pt x="0" y="33"/>
                  </a:moveTo>
                  <a:lnTo>
                    <a:pt x="66" y="22"/>
                  </a:lnTo>
                  <a:lnTo>
                    <a:pt x="0" y="0"/>
                  </a:lnTo>
                  <a:lnTo>
                    <a:pt x="0" y="22"/>
                  </a:lnTo>
                  <a:lnTo>
                    <a:pt x="0" y="33"/>
                  </a:lnTo>
                  <a:close/>
                </a:path>
              </a:pathLst>
            </a:custGeom>
            <a:solidFill>
              <a:srgbClr val="000000"/>
            </a:solidFill>
            <a:ln w="0">
              <a:solidFill>
                <a:srgbClr val="000000"/>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46091" name="Line 6"/>
            <p:cNvSpPr>
              <a:spLocks noChangeShapeType="1"/>
            </p:cNvSpPr>
            <p:nvPr/>
          </p:nvSpPr>
          <p:spPr bwMode="auto">
            <a:xfrm flipH="1">
              <a:off x="5302250" y="1436688"/>
              <a:ext cx="87313" cy="1587"/>
            </a:xfrm>
            <a:prstGeom prst="line">
              <a:avLst/>
            </a:prstGeom>
            <a:noFill/>
            <a:ln w="174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6092" name="Freeform 7"/>
            <p:cNvSpPr>
              <a:spLocks/>
            </p:cNvSpPr>
            <p:nvPr/>
          </p:nvSpPr>
          <p:spPr bwMode="auto">
            <a:xfrm>
              <a:off x="4654550" y="1401763"/>
              <a:ext cx="104775" cy="52387"/>
            </a:xfrm>
            <a:custGeom>
              <a:avLst/>
              <a:gdLst>
                <a:gd name="T0" fmla="*/ 2147483647 w 6"/>
                <a:gd name="T1" fmla="*/ 0 h 3"/>
                <a:gd name="T2" fmla="*/ 0 w 6"/>
                <a:gd name="T3" fmla="*/ 2147483647 h 3"/>
                <a:gd name="T4" fmla="*/ 2147483647 w 6"/>
                <a:gd name="T5" fmla="*/ 2147483647 h 3"/>
                <a:gd name="T6" fmla="*/ 2147483647 w 6"/>
                <a:gd name="T7" fmla="*/ 2147483647 h 3"/>
                <a:gd name="T8" fmla="*/ 2147483647 w 6"/>
                <a:gd name="T9" fmla="*/ 0 h 3"/>
                <a:gd name="T10" fmla="*/ 0 60000 65536"/>
                <a:gd name="T11" fmla="*/ 0 60000 65536"/>
                <a:gd name="T12" fmla="*/ 0 60000 65536"/>
                <a:gd name="T13" fmla="*/ 0 60000 65536"/>
                <a:gd name="T14" fmla="*/ 0 60000 65536"/>
                <a:gd name="T15" fmla="*/ 0 w 6"/>
                <a:gd name="T16" fmla="*/ 0 h 3"/>
                <a:gd name="T17" fmla="*/ 6 w 6"/>
                <a:gd name="T18" fmla="*/ 3 h 3"/>
              </a:gdLst>
              <a:ahLst/>
              <a:cxnLst>
                <a:cxn ang="T10">
                  <a:pos x="T0" y="T1"/>
                </a:cxn>
                <a:cxn ang="T11">
                  <a:pos x="T2" y="T3"/>
                </a:cxn>
                <a:cxn ang="T12">
                  <a:pos x="T4" y="T5"/>
                </a:cxn>
                <a:cxn ang="T13">
                  <a:pos x="T6" y="T7"/>
                </a:cxn>
                <a:cxn ang="T14">
                  <a:pos x="T8" y="T9"/>
                </a:cxn>
              </a:cxnLst>
              <a:rect l="T15" t="T16" r="T17" b="T18"/>
              <a:pathLst>
                <a:path w="6" h="3">
                  <a:moveTo>
                    <a:pt x="6" y="0"/>
                  </a:moveTo>
                  <a:lnTo>
                    <a:pt x="0" y="2"/>
                  </a:lnTo>
                  <a:lnTo>
                    <a:pt x="6" y="3"/>
                  </a:lnTo>
                  <a:lnTo>
                    <a:pt x="6" y="2"/>
                  </a:lnTo>
                  <a:lnTo>
                    <a:pt x="6" y="0"/>
                  </a:lnTo>
                </a:path>
              </a:pathLst>
            </a:custGeom>
            <a:noFill/>
            <a:ln w="17463">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46093" name="Freeform 8"/>
            <p:cNvSpPr>
              <a:spLocks/>
            </p:cNvSpPr>
            <p:nvPr/>
          </p:nvSpPr>
          <p:spPr bwMode="auto">
            <a:xfrm>
              <a:off x="4654550" y="1401763"/>
              <a:ext cx="104775" cy="52387"/>
            </a:xfrm>
            <a:custGeom>
              <a:avLst/>
              <a:gdLst>
                <a:gd name="T0" fmla="*/ 2147483647 w 66"/>
                <a:gd name="T1" fmla="*/ 0 h 33"/>
                <a:gd name="T2" fmla="*/ 0 w 66"/>
                <a:gd name="T3" fmla="*/ 2147483647 h 33"/>
                <a:gd name="T4" fmla="*/ 2147483647 w 66"/>
                <a:gd name="T5" fmla="*/ 2147483647 h 33"/>
                <a:gd name="T6" fmla="*/ 2147483647 w 66"/>
                <a:gd name="T7" fmla="*/ 2147483647 h 33"/>
                <a:gd name="T8" fmla="*/ 2147483647 w 66"/>
                <a:gd name="T9" fmla="*/ 0 h 33"/>
                <a:gd name="T10" fmla="*/ 0 60000 65536"/>
                <a:gd name="T11" fmla="*/ 0 60000 65536"/>
                <a:gd name="T12" fmla="*/ 0 60000 65536"/>
                <a:gd name="T13" fmla="*/ 0 60000 65536"/>
                <a:gd name="T14" fmla="*/ 0 60000 65536"/>
                <a:gd name="T15" fmla="*/ 0 w 66"/>
                <a:gd name="T16" fmla="*/ 0 h 33"/>
                <a:gd name="T17" fmla="*/ 66 w 66"/>
                <a:gd name="T18" fmla="*/ 33 h 33"/>
              </a:gdLst>
              <a:ahLst/>
              <a:cxnLst>
                <a:cxn ang="T10">
                  <a:pos x="T0" y="T1"/>
                </a:cxn>
                <a:cxn ang="T11">
                  <a:pos x="T2" y="T3"/>
                </a:cxn>
                <a:cxn ang="T12">
                  <a:pos x="T4" y="T5"/>
                </a:cxn>
                <a:cxn ang="T13">
                  <a:pos x="T6" y="T7"/>
                </a:cxn>
                <a:cxn ang="T14">
                  <a:pos x="T8" y="T9"/>
                </a:cxn>
              </a:cxnLst>
              <a:rect l="T15" t="T16" r="T17" b="T18"/>
              <a:pathLst>
                <a:path w="66" h="33">
                  <a:moveTo>
                    <a:pt x="66" y="0"/>
                  </a:moveTo>
                  <a:lnTo>
                    <a:pt x="0" y="22"/>
                  </a:lnTo>
                  <a:lnTo>
                    <a:pt x="66" y="33"/>
                  </a:lnTo>
                  <a:lnTo>
                    <a:pt x="66" y="22"/>
                  </a:lnTo>
                  <a:lnTo>
                    <a:pt x="66" y="0"/>
                  </a:lnTo>
                  <a:close/>
                </a:path>
              </a:pathLst>
            </a:custGeom>
            <a:solidFill>
              <a:srgbClr val="000000"/>
            </a:solidFill>
            <a:ln w="0">
              <a:solidFill>
                <a:srgbClr val="000000"/>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46094" name="Line 9"/>
            <p:cNvSpPr>
              <a:spLocks noChangeShapeType="1"/>
            </p:cNvSpPr>
            <p:nvPr/>
          </p:nvSpPr>
          <p:spPr bwMode="auto">
            <a:xfrm>
              <a:off x="4759325" y="1436688"/>
              <a:ext cx="87313" cy="1587"/>
            </a:xfrm>
            <a:prstGeom prst="line">
              <a:avLst/>
            </a:prstGeom>
            <a:noFill/>
            <a:ln w="174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6095" name="Rectangle 10"/>
            <p:cNvSpPr>
              <a:spLocks noChangeArrowheads="1"/>
            </p:cNvSpPr>
            <p:nvPr/>
          </p:nvSpPr>
          <p:spPr bwMode="auto">
            <a:xfrm>
              <a:off x="4268788" y="3502025"/>
              <a:ext cx="42862" cy="1825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200" i="1">
                  <a:solidFill>
                    <a:srgbClr val="000000"/>
                  </a:solidFill>
                  <a:latin typeface="Nimbus Roman No9 L"/>
                </a:rPr>
                <a:t>i</a:t>
              </a:r>
              <a:endParaRPr lang="en-CA" altLang="en-US" sz="2400">
                <a:latin typeface="Corbel" panose="020B0503020204020204" pitchFamily="34" charset="0"/>
              </a:endParaRPr>
            </a:p>
          </p:txBody>
        </p:sp>
        <p:sp>
          <p:nvSpPr>
            <p:cNvPr id="46096" name="Rectangle 11"/>
            <p:cNvSpPr>
              <a:spLocks noChangeArrowheads="1"/>
            </p:cNvSpPr>
            <p:nvPr/>
          </p:nvSpPr>
          <p:spPr bwMode="auto">
            <a:xfrm>
              <a:off x="4916488" y="1296988"/>
              <a:ext cx="68262" cy="1825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200" i="1">
                  <a:solidFill>
                    <a:srgbClr val="000000"/>
                  </a:solidFill>
                  <a:latin typeface="Nimbus Roman No9 L"/>
                </a:rPr>
                <a:t>k</a:t>
              </a:r>
              <a:endParaRPr lang="en-CA" altLang="en-US" sz="2400">
                <a:latin typeface="Corbel" panose="020B0503020204020204" pitchFamily="34" charset="0"/>
              </a:endParaRPr>
            </a:p>
          </p:txBody>
        </p:sp>
        <p:sp>
          <p:nvSpPr>
            <p:cNvPr id="46097" name="Rectangle 12"/>
            <p:cNvSpPr>
              <a:spLocks noChangeArrowheads="1"/>
            </p:cNvSpPr>
            <p:nvPr/>
          </p:nvSpPr>
          <p:spPr bwMode="auto">
            <a:xfrm>
              <a:off x="4987925" y="1296988"/>
              <a:ext cx="258763" cy="1825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200">
                  <a:solidFill>
                    <a:srgbClr val="000000"/>
                  </a:solidFill>
                  <a:latin typeface="Nimbus Roman No9 L"/>
                </a:rPr>
                <a:t> bits</a:t>
              </a:r>
              <a:endParaRPr lang="en-CA" altLang="en-US" sz="2400">
                <a:latin typeface="Corbel" panose="020B0503020204020204" pitchFamily="34" charset="0"/>
              </a:endParaRPr>
            </a:p>
          </p:txBody>
        </p:sp>
        <p:sp>
          <p:nvSpPr>
            <p:cNvPr id="46098" name="Rectangle 13"/>
            <p:cNvSpPr>
              <a:spLocks noChangeArrowheads="1"/>
            </p:cNvSpPr>
            <p:nvPr/>
          </p:nvSpPr>
          <p:spPr bwMode="auto">
            <a:xfrm>
              <a:off x="2763838" y="3502025"/>
              <a:ext cx="76200" cy="1825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200">
                  <a:solidFill>
                    <a:srgbClr val="000000"/>
                  </a:solidFill>
                  <a:latin typeface="Nimbus Roman No9 L"/>
                </a:rPr>
                <a:t>0</a:t>
              </a:r>
              <a:endParaRPr lang="en-CA" altLang="en-US" sz="2400">
                <a:latin typeface="Corbel" panose="020B0503020204020204" pitchFamily="34" charset="0"/>
              </a:endParaRPr>
            </a:p>
          </p:txBody>
        </p:sp>
        <p:sp>
          <p:nvSpPr>
            <p:cNvPr id="46099" name="Rectangle 14"/>
            <p:cNvSpPr>
              <a:spLocks noChangeArrowheads="1"/>
            </p:cNvSpPr>
            <p:nvPr/>
          </p:nvSpPr>
          <p:spPr bwMode="auto">
            <a:xfrm>
              <a:off x="5511800" y="3292475"/>
              <a:ext cx="474663" cy="1825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200">
                  <a:solidFill>
                    <a:srgbClr val="000000"/>
                  </a:solidFill>
                  <a:latin typeface="Nimbus Roman No9 L"/>
                </a:rPr>
                <a:t>Module</a:t>
              </a:r>
              <a:endParaRPr lang="en-CA" altLang="en-US" sz="2400">
                <a:latin typeface="Corbel" panose="020B0503020204020204" pitchFamily="34" charset="0"/>
              </a:endParaRPr>
            </a:p>
          </p:txBody>
        </p:sp>
        <p:sp>
          <p:nvSpPr>
            <p:cNvPr id="46100" name="Rectangle 15"/>
            <p:cNvSpPr>
              <a:spLocks noChangeArrowheads="1"/>
            </p:cNvSpPr>
            <p:nvPr/>
          </p:nvSpPr>
          <p:spPr bwMode="auto">
            <a:xfrm>
              <a:off x="4041775" y="3292475"/>
              <a:ext cx="474663" cy="1825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200">
                  <a:solidFill>
                    <a:srgbClr val="000000"/>
                  </a:solidFill>
                  <a:latin typeface="Nimbus Roman No9 L"/>
                </a:rPr>
                <a:t>Module</a:t>
              </a:r>
              <a:endParaRPr lang="en-CA" altLang="en-US" sz="2400">
                <a:latin typeface="Corbel" panose="020B0503020204020204" pitchFamily="34" charset="0"/>
              </a:endParaRPr>
            </a:p>
          </p:txBody>
        </p:sp>
        <p:sp>
          <p:nvSpPr>
            <p:cNvPr id="46101" name="Rectangle 16"/>
            <p:cNvSpPr>
              <a:spLocks noChangeArrowheads="1"/>
            </p:cNvSpPr>
            <p:nvPr/>
          </p:nvSpPr>
          <p:spPr bwMode="auto">
            <a:xfrm>
              <a:off x="2571750" y="3292475"/>
              <a:ext cx="474663" cy="1825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200">
                  <a:solidFill>
                    <a:srgbClr val="000000"/>
                  </a:solidFill>
                  <a:latin typeface="Nimbus Roman No9 L"/>
                </a:rPr>
                <a:t>Module</a:t>
              </a:r>
              <a:endParaRPr lang="en-CA" altLang="en-US" sz="2400">
                <a:latin typeface="Corbel" panose="020B0503020204020204" pitchFamily="34" charset="0"/>
              </a:endParaRPr>
            </a:p>
          </p:txBody>
        </p:sp>
        <p:sp>
          <p:nvSpPr>
            <p:cNvPr id="46102" name="Rectangle 17"/>
            <p:cNvSpPr>
              <a:spLocks noChangeArrowheads="1"/>
            </p:cNvSpPr>
            <p:nvPr/>
          </p:nvSpPr>
          <p:spPr bwMode="auto">
            <a:xfrm>
              <a:off x="3044825" y="1541463"/>
              <a:ext cx="2484438" cy="333375"/>
            </a:xfrm>
            <a:prstGeom prst="rect">
              <a:avLst/>
            </a:prstGeom>
            <a:noFill/>
            <a:ln w="17463">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Corbel" panose="020B0503020204020204" pitchFamily="34" charset="0"/>
              </a:endParaRPr>
            </a:p>
          </p:txBody>
        </p:sp>
        <p:sp>
          <p:nvSpPr>
            <p:cNvPr id="46103" name="Line 18"/>
            <p:cNvSpPr>
              <a:spLocks noChangeShapeType="1"/>
            </p:cNvSpPr>
            <p:nvPr/>
          </p:nvSpPr>
          <p:spPr bwMode="auto">
            <a:xfrm flipV="1">
              <a:off x="4619625" y="1541463"/>
              <a:ext cx="1588" cy="333375"/>
            </a:xfrm>
            <a:prstGeom prst="line">
              <a:avLst/>
            </a:prstGeom>
            <a:noFill/>
            <a:ln w="174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6104" name="Rectangle 19"/>
            <p:cNvSpPr>
              <a:spLocks noChangeArrowheads="1"/>
            </p:cNvSpPr>
            <p:nvPr/>
          </p:nvSpPr>
          <p:spPr bwMode="auto">
            <a:xfrm>
              <a:off x="4846638" y="1611313"/>
              <a:ext cx="474662" cy="1825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200">
                  <a:solidFill>
                    <a:srgbClr val="000000"/>
                  </a:solidFill>
                  <a:latin typeface="Nimbus Roman No9 L"/>
                </a:rPr>
                <a:t>Module</a:t>
              </a:r>
              <a:endParaRPr lang="en-CA" altLang="en-US" sz="2400">
                <a:latin typeface="Corbel" panose="020B0503020204020204" pitchFamily="34" charset="0"/>
              </a:endParaRPr>
            </a:p>
          </p:txBody>
        </p:sp>
        <p:sp>
          <p:nvSpPr>
            <p:cNvPr id="46105" name="Rectangle 20"/>
            <p:cNvSpPr>
              <a:spLocks noChangeArrowheads="1"/>
            </p:cNvSpPr>
            <p:nvPr/>
          </p:nvSpPr>
          <p:spPr bwMode="auto">
            <a:xfrm>
              <a:off x="5653088" y="1611313"/>
              <a:ext cx="765175" cy="1825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200">
                  <a:solidFill>
                    <a:srgbClr val="000000"/>
                  </a:solidFill>
                  <a:latin typeface="Nimbus Roman No9 L"/>
                </a:rPr>
                <a:t>MM address</a:t>
              </a:r>
              <a:endParaRPr lang="en-CA" altLang="en-US" sz="2400">
                <a:latin typeface="Corbel" panose="020B0503020204020204" pitchFamily="34" charset="0"/>
              </a:endParaRPr>
            </a:p>
          </p:txBody>
        </p:sp>
        <p:sp>
          <p:nvSpPr>
            <p:cNvPr id="46106" name="Freeform 21"/>
            <p:cNvSpPr>
              <a:spLocks/>
            </p:cNvSpPr>
            <p:nvPr/>
          </p:nvSpPr>
          <p:spPr bwMode="auto">
            <a:xfrm>
              <a:off x="4041775" y="2609850"/>
              <a:ext cx="34925" cy="104775"/>
            </a:xfrm>
            <a:custGeom>
              <a:avLst/>
              <a:gdLst>
                <a:gd name="T0" fmla="*/ 0 w 2"/>
                <a:gd name="T1" fmla="*/ 0 h 6"/>
                <a:gd name="T2" fmla="*/ 2147483647 w 2"/>
                <a:gd name="T3" fmla="*/ 2147483647 h 6"/>
                <a:gd name="T4" fmla="*/ 2147483647 w 2"/>
                <a:gd name="T5" fmla="*/ 0 h 6"/>
                <a:gd name="T6" fmla="*/ 2147483647 w 2"/>
                <a:gd name="T7" fmla="*/ 0 h 6"/>
                <a:gd name="T8" fmla="*/ 0 w 2"/>
                <a:gd name="T9" fmla="*/ 0 h 6"/>
                <a:gd name="T10" fmla="*/ 0 60000 65536"/>
                <a:gd name="T11" fmla="*/ 0 60000 65536"/>
                <a:gd name="T12" fmla="*/ 0 60000 65536"/>
                <a:gd name="T13" fmla="*/ 0 60000 65536"/>
                <a:gd name="T14" fmla="*/ 0 60000 65536"/>
                <a:gd name="T15" fmla="*/ 0 w 2"/>
                <a:gd name="T16" fmla="*/ 0 h 6"/>
                <a:gd name="T17" fmla="*/ 2 w 2"/>
                <a:gd name="T18" fmla="*/ 6 h 6"/>
              </a:gdLst>
              <a:ahLst/>
              <a:cxnLst>
                <a:cxn ang="T10">
                  <a:pos x="T0" y="T1"/>
                </a:cxn>
                <a:cxn ang="T11">
                  <a:pos x="T2" y="T3"/>
                </a:cxn>
                <a:cxn ang="T12">
                  <a:pos x="T4" y="T5"/>
                </a:cxn>
                <a:cxn ang="T13">
                  <a:pos x="T6" y="T7"/>
                </a:cxn>
                <a:cxn ang="T14">
                  <a:pos x="T8" y="T9"/>
                </a:cxn>
              </a:cxnLst>
              <a:rect l="T15" t="T16" r="T17" b="T18"/>
              <a:pathLst>
                <a:path w="2" h="6">
                  <a:moveTo>
                    <a:pt x="0" y="0"/>
                  </a:moveTo>
                  <a:lnTo>
                    <a:pt x="1" y="6"/>
                  </a:lnTo>
                  <a:lnTo>
                    <a:pt x="2" y="0"/>
                  </a:lnTo>
                  <a:lnTo>
                    <a:pt x="1" y="0"/>
                  </a:lnTo>
                  <a:lnTo>
                    <a:pt x="0" y="0"/>
                  </a:lnTo>
                </a:path>
              </a:pathLst>
            </a:custGeom>
            <a:noFill/>
            <a:ln w="17463">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46107" name="Freeform 22"/>
            <p:cNvSpPr>
              <a:spLocks/>
            </p:cNvSpPr>
            <p:nvPr/>
          </p:nvSpPr>
          <p:spPr bwMode="auto">
            <a:xfrm>
              <a:off x="4041775" y="2609850"/>
              <a:ext cx="34925" cy="104775"/>
            </a:xfrm>
            <a:custGeom>
              <a:avLst/>
              <a:gdLst>
                <a:gd name="T0" fmla="*/ 0 w 22"/>
                <a:gd name="T1" fmla="*/ 0 h 66"/>
                <a:gd name="T2" fmla="*/ 2147483647 w 22"/>
                <a:gd name="T3" fmla="*/ 2147483647 h 66"/>
                <a:gd name="T4" fmla="*/ 2147483647 w 22"/>
                <a:gd name="T5" fmla="*/ 0 h 66"/>
                <a:gd name="T6" fmla="*/ 2147483647 w 22"/>
                <a:gd name="T7" fmla="*/ 0 h 66"/>
                <a:gd name="T8" fmla="*/ 0 w 22"/>
                <a:gd name="T9" fmla="*/ 0 h 66"/>
                <a:gd name="T10" fmla="*/ 0 60000 65536"/>
                <a:gd name="T11" fmla="*/ 0 60000 65536"/>
                <a:gd name="T12" fmla="*/ 0 60000 65536"/>
                <a:gd name="T13" fmla="*/ 0 60000 65536"/>
                <a:gd name="T14" fmla="*/ 0 60000 65536"/>
                <a:gd name="T15" fmla="*/ 0 w 22"/>
                <a:gd name="T16" fmla="*/ 0 h 66"/>
                <a:gd name="T17" fmla="*/ 22 w 22"/>
                <a:gd name="T18" fmla="*/ 66 h 66"/>
              </a:gdLst>
              <a:ahLst/>
              <a:cxnLst>
                <a:cxn ang="T10">
                  <a:pos x="T0" y="T1"/>
                </a:cxn>
                <a:cxn ang="T11">
                  <a:pos x="T2" y="T3"/>
                </a:cxn>
                <a:cxn ang="T12">
                  <a:pos x="T4" y="T5"/>
                </a:cxn>
                <a:cxn ang="T13">
                  <a:pos x="T6" y="T7"/>
                </a:cxn>
                <a:cxn ang="T14">
                  <a:pos x="T8" y="T9"/>
                </a:cxn>
              </a:cxnLst>
              <a:rect l="T15" t="T16" r="T17" b="T18"/>
              <a:pathLst>
                <a:path w="22" h="66">
                  <a:moveTo>
                    <a:pt x="0" y="0"/>
                  </a:moveTo>
                  <a:lnTo>
                    <a:pt x="11" y="66"/>
                  </a:lnTo>
                  <a:lnTo>
                    <a:pt x="22" y="0"/>
                  </a:lnTo>
                  <a:lnTo>
                    <a:pt x="11" y="0"/>
                  </a:lnTo>
                  <a:lnTo>
                    <a:pt x="0" y="0"/>
                  </a:lnTo>
                  <a:close/>
                </a:path>
              </a:pathLst>
            </a:custGeom>
            <a:solidFill>
              <a:srgbClr val="000000"/>
            </a:solidFill>
            <a:ln w="0">
              <a:solidFill>
                <a:srgbClr val="000000"/>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46108" name="Line 23"/>
            <p:cNvSpPr>
              <a:spLocks noChangeShapeType="1"/>
            </p:cNvSpPr>
            <p:nvPr/>
          </p:nvSpPr>
          <p:spPr bwMode="auto">
            <a:xfrm flipV="1">
              <a:off x="4059238" y="2328863"/>
              <a:ext cx="1587" cy="280987"/>
            </a:xfrm>
            <a:prstGeom prst="line">
              <a:avLst/>
            </a:prstGeom>
            <a:noFill/>
            <a:ln w="174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6109" name="Freeform 24"/>
            <p:cNvSpPr>
              <a:spLocks/>
            </p:cNvSpPr>
            <p:nvPr/>
          </p:nvSpPr>
          <p:spPr bwMode="auto">
            <a:xfrm>
              <a:off x="5511800" y="2609850"/>
              <a:ext cx="52388" cy="104775"/>
            </a:xfrm>
            <a:custGeom>
              <a:avLst/>
              <a:gdLst>
                <a:gd name="T0" fmla="*/ 0 w 3"/>
                <a:gd name="T1" fmla="*/ 0 h 6"/>
                <a:gd name="T2" fmla="*/ 2147483647 w 3"/>
                <a:gd name="T3" fmla="*/ 2147483647 h 6"/>
                <a:gd name="T4" fmla="*/ 2147483647 w 3"/>
                <a:gd name="T5" fmla="*/ 0 h 6"/>
                <a:gd name="T6" fmla="*/ 2147483647 w 3"/>
                <a:gd name="T7" fmla="*/ 0 h 6"/>
                <a:gd name="T8" fmla="*/ 0 w 3"/>
                <a:gd name="T9" fmla="*/ 0 h 6"/>
                <a:gd name="T10" fmla="*/ 0 60000 65536"/>
                <a:gd name="T11" fmla="*/ 0 60000 65536"/>
                <a:gd name="T12" fmla="*/ 0 60000 65536"/>
                <a:gd name="T13" fmla="*/ 0 60000 65536"/>
                <a:gd name="T14" fmla="*/ 0 60000 65536"/>
                <a:gd name="T15" fmla="*/ 0 w 3"/>
                <a:gd name="T16" fmla="*/ 0 h 6"/>
                <a:gd name="T17" fmla="*/ 3 w 3"/>
                <a:gd name="T18" fmla="*/ 6 h 6"/>
              </a:gdLst>
              <a:ahLst/>
              <a:cxnLst>
                <a:cxn ang="T10">
                  <a:pos x="T0" y="T1"/>
                </a:cxn>
                <a:cxn ang="T11">
                  <a:pos x="T2" y="T3"/>
                </a:cxn>
                <a:cxn ang="T12">
                  <a:pos x="T4" y="T5"/>
                </a:cxn>
                <a:cxn ang="T13">
                  <a:pos x="T6" y="T7"/>
                </a:cxn>
                <a:cxn ang="T14">
                  <a:pos x="T8" y="T9"/>
                </a:cxn>
              </a:cxnLst>
              <a:rect l="T15" t="T16" r="T17" b="T18"/>
              <a:pathLst>
                <a:path w="3" h="6">
                  <a:moveTo>
                    <a:pt x="0" y="0"/>
                  </a:moveTo>
                  <a:lnTo>
                    <a:pt x="1" y="6"/>
                  </a:lnTo>
                  <a:lnTo>
                    <a:pt x="3" y="0"/>
                  </a:lnTo>
                  <a:lnTo>
                    <a:pt x="1" y="0"/>
                  </a:lnTo>
                  <a:lnTo>
                    <a:pt x="0" y="0"/>
                  </a:lnTo>
                </a:path>
              </a:pathLst>
            </a:custGeom>
            <a:noFill/>
            <a:ln w="17463">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46110" name="Freeform 25"/>
            <p:cNvSpPr>
              <a:spLocks/>
            </p:cNvSpPr>
            <p:nvPr/>
          </p:nvSpPr>
          <p:spPr bwMode="auto">
            <a:xfrm>
              <a:off x="5511800" y="2609850"/>
              <a:ext cx="52388" cy="104775"/>
            </a:xfrm>
            <a:custGeom>
              <a:avLst/>
              <a:gdLst>
                <a:gd name="T0" fmla="*/ 0 w 33"/>
                <a:gd name="T1" fmla="*/ 0 h 66"/>
                <a:gd name="T2" fmla="*/ 2147483647 w 33"/>
                <a:gd name="T3" fmla="*/ 2147483647 h 66"/>
                <a:gd name="T4" fmla="*/ 2147483647 w 33"/>
                <a:gd name="T5" fmla="*/ 0 h 66"/>
                <a:gd name="T6" fmla="*/ 2147483647 w 33"/>
                <a:gd name="T7" fmla="*/ 0 h 66"/>
                <a:gd name="T8" fmla="*/ 0 w 33"/>
                <a:gd name="T9" fmla="*/ 0 h 66"/>
                <a:gd name="T10" fmla="*/ 0 60000 65536"/>
                <a:gd name="T11" fmla="*/ 0 60000 65536"/>
                <a:gd name="T12" fmla="*/ 0 60000 65536"/>
                <a:gd name="T13" fmla="*/ 0 60000 65536"/>
                <a:gd name="T14" fmla="*/ 0 60000 65536"/>
                <a:gd name="T15" fmla="*/ 0 w 33"/>
                <a:gd name="T16" fmla="*/ 0 h 66"/>
                <a:gd name="T17" fmla="*/ 33 w 33"/>
                <a:gd name="T18" fmla="*/ 66 h 66"/>
              </a:gdLst>
              <a:ahLst/>
              <a:cxnLst>
                <a:cxn ang="T10">
                  <a:pos x="T0" y="T1"/>
                </a:cxn>
                <a:cxn ang="T11">
                  <a:pos x="T2" y="T3"/>
                </a:cxn>
                <a:cxn ang="T12">
                  <a:pos x="T4" y="T5"/>
                </a:cxn>
                <a:cxn ang="T13">
                  <a:pos x="T6" y="T7"/>
                </a:cxn>
                <a:cxn ang="T14">
                  <a:pos x="T8" y="T9"/>
                </a:cxn>
              </a:cxnLst>
              <a:rect l="T15" t="T16" r="T17" b="T18"/>
              <a:pathLst>
                <a:path w="33" h="66">
                  <a:moveTo>
                    <a:pt x="0" y="0"/>
                  </a:moveTo>
                  <a:lnTo>
                    <a:pt x="11" y="66"/>
                  </a:lnTo>
                  <a:lnTo>
                    <a:pt x="33" y="0"/>
                  </a:lnTo>
                  <a:lnTo>
                    <a:pt x="11" y="0"/>
                  </a:lnTo>
                  <a:lnTo>
                    <a:pt x="0" y="0"/>
                  </a:lnTo>
                  <a:close/>
                </a:path>
              </a:pathLst>
            </a:custGeom>
            <a:solidFill>
              <a:srgbClr val="000000"/>
            </a:solidFill>
            <a:ln w="0">
              <a:solidFill>
                <a:srgbClr val="000000"/>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46111" name="Freeform 26"/>
            <p:cNvSpPr>
              <a:spLocks/>
            </p:cNvSpPr>
            <p:nvPr/>
          </p:nvSpPr>
          <p:spPr bwMode="auto">
            <a:xfrm>
              <a:off x="5145088" y="2328863"/>
              <a:ext cx="384175" cy="280987"/>
            </a:xfrm>
            <a:custGeom>
              <a:avLst/>
              <a:gdLst>
                <a:gd name="T0" fmla="*/ 2147483647 w 22"/>
                <a:gd name="T1" fmla="*/ 2147483647 h 16"/>
                <a:gd name="T2" fmla="*/ 2147483647 w 22"/>
                <a:gd name="T3" fmla="*/ 0 h 16"/>
                <a:gd name="T4" fmla="*/ 0 w 22"/>
                <a:gd name="T5" fmla="*/ 0 h 16"/>
                <a:gd name="T6" fmla="*/ 0 60000 65536"/>
                <a:gd name="T7" fmla="*/ 0 60000 65536"/>
                <a:gd name="T8" fmla="*/ 0 60000 65536"/>
                <a:gd name="T9" fmla="*/ 0 w 22"/>
                <a:gd name="T10" fmla="*/ 0 h 16"/>
                <a:gd name="T11" fmla="*/ 22 w 22"/>
                <a:gd name="T12" fmla="*/ 16 h 16"/>
              </a:gdLst>
              <a:ahLst/>
              <a:cxnLst>
                <a:cxn ang="T6">
                  <a:pos x="T0" y="T1"/>
                </a:cxn>
                <a:cxn ang="T7">
                  <a:pos x="T2" y="T3"/>
                </a:cxn>
                <a:cxn ang="T8">
                  <a:pos x="T4" y="T5"/>
                </a:cxn>
              </a:cxnLst>
              <a:rect l="T9" t="T10" r="T11" b="T12"/>
              <a:pathLst>
                <a:path w="22" h="16">
                  <a:moveTo>
                    <a:pt x="22" y="16"/>
                  </a:moveTo>
                  <a:lnTo>
                    <a:pt x="22" y="0"/>
                  </a:lnTo>
                  <a:lnTo>
                    <a:pt x="0" y="0"/>
                  </a:lnTo>
                </a:path>
              </a:pathLst>
            </a:custGeom>
            <a:noFill/>
            <a:ln w="17463">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46112" name="Freeform 27"/>
            <p:cNvSpPr>
              <a:spLocks/>
            </p:cNvSpPr>
            <p:nvPr/>
          </p:nvSpPr>
          <p:spPr bwMode="auto">
            <a:xfrm>
              <a:off x="2571750" y="2609850"/>
              <a:ext cx="34925" cy="104775"/>
            </a:xfrm>
            <a:custGeom>
              <a:avLst/>
              <a:gdLst>
                <a:gd name="T0" fmla="*/ 0 w 2"/>
                <a:gd name="T1" fmla="*/ 0 h 6"/>
                <a:gd name="T2" fmla="*/ 2147483647 w 2"/>
                <a:gd name="T3" fmla="*/ 2147483647 h 6"/>
                <a:gd name="T4" fmla="*/ 2147483647 w 2"/>
                <a:gd name="T5" fmla="*/ 0 h 6"/>
                <a:gd name="T6" fmla="*/ 2147483647 w 2"/>
                <a:gd name="T7" fmla="*/ 0 h 6"/>
                <a:gd name="T8" fmla="*/ 0 w 2"/>
                <a:gd name="T9" fmla="*/ 0 h 6"/>
                <a:gd name="T10" fmla="*/ 0 60000 65536"/>
                <a:gd name="T11" fmla="*/ 0 60000 65536"/>
                <a:gd name="T12" fmla="*/ 0 60000 65536"/>
                <a:gd name="T13" fmla="*/ 0 60000 65536"/>
                <a:gd name="T14" fmla="*/ 0 60000 65536"/>
                <a:gd name="T15" fmla="*/ 0 w 2"/>
                <a:gd name="T16" fmla="*/ 0 h 6"/>
                <a:gd name="T17" fmla="*/ 2 w 2"/>
                <a:gd name="T18" fmla="*/ 6 h 6"/>
              </a:gdLst>
              <a:ahLst/>
              <a:cxnLst>
                <a:cxn ang="T10">
                  <a:pos x="T0" y="T1"/>
                </a:cxn>
                <a:cxn ang="T11">
                  <a:pos x="T2" y="T3"/>
                </a:cxn>
                <a:cxn ang="T12">
                  <a:pos x="T4" y="T5"/>
                </a:cxn>
                <a:cxn ang="T13">
                  <a:pos x="T6" y="T7"/>
                </a:cxn>
                <a:cxn ang="T14">
                  <a:pos x="T8" y="T9"/>
                </a:cxn>
              </a:cxnLst>
              <a:rect l="T15" t="T16" r="T17" b="T18"/>
              <a:pathLst>
                <a:path w="2" h="6">
                  <a:moveTo>
                    <a:pt x="0" y="0"/>
                  </a:moveTo>
                  <a:lnTo>
                    <a:pt x="1" y="6"/>
                  </a:lnTo>
                  <a:lnTo>
                    <a:pt x="2" y="0"/>
                  </a:lnTo>
                  <a:lnTo>
                    <a:pt x="1" y="0"/>
                  </a:lnTo>
                  <a:lnTo>
                    <a:pt x="0" y="0"/>
                  </a:lnTo>
                </a:path>
              </a:pathLst>
            </a:custGeom>
            <a:noFill/>
            <a:ln w="17463">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46113" name="Freeform 28"/>
            <p:cNvSpPr>
              <a:spLocks/>
            </p:cNvSpPr>
            <p:nvPr/>
          </p:nvSpPr>
          <p:spPr bwMode="auto">
            <a:xfrm>
              <a:off x="2571750" y="2609850"/>
              <a:ext cx="34925" cy="104775"/>
            </a:xfrm>
            <a:custGeom>
              <a:avLst/>
              <a:gdLst>
                <a:gd name="T0" fmla="*/ 0 w 22"/>
                <a:gd name="T1" fmla="*/ 0 h 66"/>
                <a:gd name="T2" fmla="*/ 2147483647 w 22"/>
                <a:gd name="T3" fmla="*/ 2147483647 h 66"/>
                <a:gd name="T4" fmla="*/ 2147483647 w 22"/>
                <a:gd name="T5" fmla="*/ 0 h 66"/>
                <a:gd name="T6" fmla="*/ 2147483647 w 22"/>
                <a:gd name="T7" fmla="*/ 0 h 66"/>
                <a:gd name="T8" fmla="*/ 0 w 22"/>
                <a:gd name="T9" fmla="*/ 0 h 66"/>
                <a:gd name="T10" fmla="*/ 0 60000 65536"/>
                <a:gd name="T11" fmla="*/ 0 60000 65536"/>
                <a:gd name="T12" fmla="*/ 0 60000 65536"/>
                <a:gd name="T13" fmla="*/ 0 60000 65536"/>
                <a:gd name="T14" fmla="*/ 0 60000 65536"/>
                <a:gd name="T15" fmla="*/ 0 w 22"/>
                <a:gd name="T16" fmla="*/ 0 h 66"/>
                <a:gd name="T17" fmla="*/ 22 w 22"/>
                <a:gd name="T18" fmla="*/ 66 h 66"/>
              </a:gdLst>
              <a:ahLst/>
              <a:cxnLst>
                <a:cxn ang="T10">
                  <a:pos x="T0" y="T1"/>
                </a:cxn>
                <a:cxn ang="T11">
                  <a:pos x="T2" y="T3"/>
                </a:cxn>
                <a:cxn ang="T12">
                  <a:pos x="T4" y="T5"/>
                </a:cxn>
                <a:cxn ang="T13">
                  <a:pos x="T6" y="T7"/>
                </a:cxn>
                <a:cxn ang="T14">
                  <a:pos x="T8" y="T9"/>
                </a:cxn>
              </a:cxnLst>
              <a:rect l="T15" t="T16" r="T17" b="T18"/>
              <a:pathLst>
                <a:path w="22" h="66">
                  <a:moveTo>
                    <a:pt x="0" y="0"/>
                  </a:moveTo>
                  <a:lnTo>
                    <a:pt x="11" y="66"/>
                  </a:lnTo>
                  <a:lnTo>
                    <a:pt x="22" y="0"/>
                  </a:lnTo>
                  <a:lnTo>
                    <a:pt x="11" y="0"/>
                  </a:lnTo>
                  <a:lnTo>
                    <a:pt x="0" y="0"/>
                  </a:lnTo>
                  <a:close/>
                </a:path>
              </a:pathLst>
            </a:custGeom>
            <a:solidFill>
              <a:srgbClr val="000000"/>
            </a:solidFill>
            <a:ln w="0">
              <a:solidFill>
                <a:srgbClr val="000000"/>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46114" name="Freeform 29"/>
            <p:cNvSpPr>
              <a:spLocks/>
            </p:cNvSpPr>
            <p:nvPr/>
          </p:nvSpPr>
          <p:spPr bwMode="auto">
            <a:xfrm>
              <a:off x="2589213" y="2328863"/>
              <a:ext cx="2433637" cy="280987"/>
            </a:xfrm>
            <a:custGeom>
              <a:avLst/>
              <a:gdLst>
                <a:gd name="T0" fmla="*/ 0 w 139"/>
                <a:gd name="T1" fmla="*/ 2147483647 h 16"/>
                <a:gd name="T2" fmla="*/ 0 w 139"/>
                <a:gd name="T3" fmla="*/ 0 h 16"/>
                <a:gd name="T4" fmla="*/ 2147483647 w 139"/>
                <a:gd name="T5" fmla="*/ 0 h 16"/>
                <a:gd name="T6" fmla="*/ 0 60000 65536"/>
                <a:gd name="T7" fmla="*/ 0 60000 65536"/>
                <a:gd name="T8" fmla="*/ 0 60000 65536"/>
                <a:gd name="T9" fmla="*/ 0 w 139"/>
                <a:gd name="T10" fmla="*/ 0 h 16"/>
                <a:gd name="T11" fmla="*/ 139 w 139"/>
                <a:gd name="T12" fmla="*/ 16 h 16"/>
              </a:gdLst>
              <a:ahLst/>
              <a:cxnLst>
                <a:cxn ang="T6">
                  <a:pos x="T0" y="T1"/>
                </a:cxn>
                <a:cxn ang="T7">
                  <a:pos x="T2" y="T3"/>
                </a:cxn>
                <a:cxn ang="T8">
                  <a:pos x="T4" y="T5"/>
                </a:cxn>
              </a:cxnLst>
              <a:rect l="T9" t="T10" r="T11" b="T12"/>
              <a:pathLst>
                <a:path w="139" h="16">
                  <a:moveTo>
                    <a:pt x="0" y="16"/>
                  </a:moveTo>
                  <a:lnTo>
                    <a:pt x="0" y="0"/>
                  </a:lnTo>
                  <a:lnTo>
                    <a:pt x="139" y="0"/>
                  </a:lnTo>
                </a:path>
              </a:pathLst>
            </a:custGeom>
            <a:noFill/>
            <a:ln w="17463">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46115" name="Freeform 30"/>
            <p:cNvSpPr>
              <a:spLocks/>
            </p:cNvSpPr>
            <p:nvPr/>
          </p:nvSpPr>
          <p:spPr bwMode="auto">
            <a:xfrm>
              <a:off x="6246813" y="3325813"/>
              <a:ext cx="106362" cy="53975"/>
            </a:xfrm>
            <a:custGeom>
              <a:avLst/>
              <a:gdLst>
                <a:gd name="T0" fmla="*/ 2147483647 w 6"/>
                <a:gd name="T1" fmla="*/ 0 h 3"/>
                <a:gd name="T2" fmla="*/ 0 w 6"/>
                <a:gd name="T3" fmla="*/ 2147483647 h 3"/>
                <a:gd name="T4" fmla="*/ 2147483647 w 6"/>
                <a:gd name="T5" fmla="*/ 2147483647 h 3"/>
                <a:gd name="T6" fmla="*/ 2147483647 w 6"/>
                <a:gd name="T7" fmla="*/ 2147483647 h 3"/>
                <a:gd name="T8" fmla="*/ 2147483647 w 6"/>
                <a:gd name="T9" fmla="*/ 0 h 3"/>
                <a:gd name="T10" fmla="*/ 0 60000 65536"/>
                <a:gd name="T11" fmla="*/ 0 60000 65536"/>
                <a:gd name="T12" fmla="*/ 0 60000 65536"/>
                <a:gd name="T13" fmla="*/ 0 60000 65536"/>
                <a:gd name="T14" fmla="*/ 0 60000 65536"/>
                <a:gd name="T15" fmla="*/ 0 w 6"/>
                <a:gd name="T16" fmla="*/ 0 h 3"/>
                <a:gd name="T17" fmla="*/ 6 w 6"/>
                <a:gd name="T18" fmla="*/ 3 h 3"/>
              </a:gdLst>
              <a:ahLst/>
              <a:cxnLst>
                <a:cxn ang="T10">
                  <a:pos x="T0" y="T1"/>
                </a:cxn>
                <a:cxn ang="T11">
                  <a:pos x="T2" y="T3"/>
                </a:cxn>
                <a:cxn ang="T12">
                  <a:pos x="T4" y="T5"/>
                </a:cxn>
                <a:cxn ang="T13">
                  <a:pos x="T6" y="T7"/>
                </a:cxn>
                <a:cxn ang="T14">
                  <a:pos x="T8" y="T9"/>
                </a:cxn>
              </a:cxnLst>
              <a:rect l="T15" t="T16" r="T17" b="T18"/>
              <a:pathLst>
                <a:path w="6" h="3">
                  <a:moveTo>
                    <a:pt x="6" y="0"/>
                  </a:moveTo>
                  <a:lnTo>
                    <a:pt x="0" y="2"/>
                  </a:lnTo>
                  <a:lnTo>
                    <a:pt x="6" y="3"/>
                  </a:lnTo>
                  <a:lnTo>
                    <a:pt x="6" y="2"/>
                  </a:lnTo>
                  <a:lnTo>
                    <a:pt x="6" y="0"/>
                  </a:lnTo>
                </a:path>
              </a:pathLst>
            </a:custGeom>
            <a:noFill/>
            <a:ln w="17526">
              <a:solidFill>
                <a:srgbClr val="CC3300"/>
              </a:solidFill>
              <a:round/>
              <a:headEnd/>
              <a:tailEnd/>
            </a:ln>
            <a:extLst>
              <a:ext uri="{909E8E84-426E-40DD-AFC4-6F175D3DCCD1}">
                <a14:hiddenFill xmlns:a14="http://schemas.microsoft.com/office/drawing/2010/main" xmlns="">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46116" name="Freeform 31"/>
            <p:cNvSpPr>
              <a:spLocks/>
            </p:cNvSpPr>
            <p:nvPr/>
          </p:nvSpPr>
          <p:spPr bwMode="auto">
            <a:xfrm>
              <a:off x="6246813" y="3325813"/>
              <a:ext cx="106362" cy="53975"/>
            </a:xfrm>
            <a:custGeom>
              <a:avLst/>
              <a:gdLst>
                <a:gd name="T0" fmla="*/ 2147483647 w 67"/>
                <a:gd name="T1" fmla="*/ 0 h 34"/>
                <a:gd name="T2" fmla="*/ 0 w 67"/>
                <a:gd name="T3" fmla="*/ 2147483647 h 34"/>
                <a:gd name="T4" fmla="*/ 2147483647 w 67"/>
                <a:gd name="T5" fmla="*/ 2147483647 h 34"/>
                <a:gd name="T6" fmla="*/ 2147483647 w 67"/>
                <a:gd name="T7" fmla="*/ 2147483647 h 34"/>
                <a:gd name="T8" fmla="*/ 2147483647 w 67"/>
                <a:gd name="T9" fmla="*/ 0 h 34"/>
                <a:gd name="T10" fmla="*/ 0 60000 65536"/>
                <a:gd name="T11" fmla="*/ 0 60000 65536"/>
                <a:gd name="T12" fmla="*/ 0 60000 65536"/>
                <a:gd name="T13" fmla="*/ 0 60000 65536"/>
                <a:gd name="T14" fmla="*/ 0 60000 65536"/>
                <a:gd name="T15" fmla="*/ 0 w 67"/>
                <a:gd name="T16" fmla="*/ 0 h 34"/>
                <a:gd name="T17" fmla="*/ 67 w 67"/>
                <a:gd name="T18" fmla="*/ 34 h 34"/>
              </a:gdLst>
              <a:ahLst/>
              <a:cxnLst>
                <a:cxn ang="T10">
                  <a:pos x="T0" y="T1"/>
                </a:cxn>
                <a:cxn ang="T11">
                  <a:pos x="T2" y="T3"/>
                </a:cxn>
                <a:cxn ang="T12">
                  <a:pos x="T4" y="T5"/>
                </a:cxn>
                <a:cxn ang="T13">
                  <a:pos x="T6" y="T7"/>
                </a:cxn>
                <a:cxn ang="T14">
                  <a:pos x="T8" y="T9"/>
                </a:cxn>
              </a:cxnLst>
              <a:rect l="T15" t="T16" r="T17" b="T18"/>
              <a:pathLst>
                <a:path w="67" h="34">
                  <a:moveTo>
                    <a:pt x="67" y="0"/>
                  </a:moveTo>
                  <a:lnTo>
                    <a:pt x="0" y="23"/>
                  </a:lnTo>
                  <a:lnTo>
                    <a:pt x="67" y="34"/>
                  </a:lnTo>
                  <a:lnTo>
                    <a:pt x="67" y="23"/>
                  </a:lnTo>
                  <a:lnTo>
                    <a:pt x="67" y="0"/>
                  </a:lnTo>
                  <a:close/>
                </a:path>
              </a:pathLst>
            </a:custGeom>
            <a:solidFill>
              <a:srgbClr val="CC3300"/>
            </a:solidFill>
            <a:ln w="0">
              <a:solidFill>
                <a:srgbClr val="CC3300"/>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46117" name="Freeform 32"/>
            <p:cNvSpPr>
              <a:spLocks/>
            </p:cNvSpPr>
            <p:nvPr/>
          </p:nvSpPr>
          <p:spPr bwMode="auto">
            <a:xfrm>
              <a:off x="5599113" y="2451100"/>
              <a:ext cx="963612" cy="911225"/>
            </a:xfrm>
            <a:custGeom>
              <a:avLst/>
              <a:gdLst>
                <a:gd name="T0" fmla="*/ 2147483647 w 55"/>
                <a:gd name="T1" fmla="*/ 2147483647 h 52"/>
                <a:gd name="T2" fmla="*/ 2147483647 w 55"/>
                <a:gd name="T3" fmla="*/ 2147483647 h 52"/>
                <a:gd name="T4" fmla="*/ 2147483647 w 55"/>
                <a:gd name="T5" fmla="*/ 0 h 52"/>
                <a:gd name="T6" fmla="*/ 0 w 55"/>
                <a:gd name="T7" fmla="*/ 0 h 52"/>
                <a:gd name="T8" fmla="*/ 0 60000 65536"/>
                <a:gd name="T9" fmla="*/ 0 60000 65536"/>
                <a:gd name="T10" fmla="*/ 0 60000 65536"/>
                <a:gd name="T11" fmla="*/ 0 60000 65536"/>
                <a:gd name="T12" fmla="*/ 0 w 55"/>
                <a:gd name="T13" fmla="*/ 0 h 52"/>
                <a:gd name="T14" fmla="*/ 55 w 55"/>
                <a:gd name="T15" fmla="*/ 52 h 52"/>
              </a:gdLst>
              <a:ahLst/>
              <a:cxnLst>
                <a:cxn ang="T8">
                  <a:pos x="T0" y="T1"/>
                </a:cxn>
                <a:cxn ang="T9">
                  <a:pos x="T2" y="T3"/>
                </a:cxn>
                <a:cxn ang="T10">
                  <a:pos x="T4" y="T5"/>
                </a:cxn>
                <a:cxn ang="T11">
                  <a:pos x="T6" y="T7"/>
                </a:cxn>
              </a:cxnLst>
              <a:rect l="T12" t="T13" r="T14" b="T15"/>
              <a:pathLst>
                <a:path w="55" h="52">
                  <a:moveTo>
                    <a:pt x="43" y="52"/>
                  </a:moveTo>
                  <a:lnTo>
                    <a:pt x="55" y="52"/>
                  </a:lnTo>
                  <a:lnTo>
                    <a:pt x="55" y="0"/>
                  </a:lnTo>
                  <a:lnTo>
                    <a:pt x="0" y="0"/>
                  </a:lnTo>
                </a:path>
              </a:pathLst>
            </a:custGeom>
            <a:noFill/>
            <a:ln w="17526">
              <a:solidFill>
                <a:srgbClr val="CC3300"/>
              </a:solidFill>
              <a:round/>
              <a:headEnd/>
              <a:tailEnd/>
            </a:ln>
            <a:extLst>
              <a:ext uri="{909E8E84-426E-40DD-AFC4-6F175D3DCCD1}">
                <a14:hiddenFill xmlns:a14="http://schemas.microsoft.com/office/drawing/2010/main" xmlns="">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46118" name="Freeform 33"/>
            <p:cNvSpPr>
              <a:spLocks/>
            </p:cNvSpPr>
            <p:nvPr/>
          </p:nvSpPr>
          <p:spPr bwMode="auto">
            <a:xfrm>
              <a:off x="3289300" y="3325813"/>
              <a:ext cx="104775" cy="53975"/>
            </a:xfrm>
            <a:custGeom>
              <a:avLst/>
              <a:gdLst>
                <a:gd name="T0" fmla="*/ 2147483647 w 6"/>
                <a:gd name="T1" fmla="*/ 0 h 3"/>
                <a:gd name="T2" fmla="*/ 0 w 6"/>
                <a:gd name="T3" fmla="*/ 2147483647 h 3"/>
                <a:gd name="T4" fmla="*/ 2147483647 w 6"/>
                <a:gd name="T5" fmla="*/ 2147483647 h 3"/>
                <a:gd name="T6" fmla="*/ 2147483647 w 6"/>
                <a:gd name="T7" fmla="*/ 2147483647 h 3"/>
                <a:gd name="T8" fmla="*/ 2147483647 w 6"/>
                <a:gd name="T9" fmla="*/ 0 h 3"/>
                <a:gd name="T10" fmla="*/ 0 60000 65536"/>
                <a:gd name="T11" fmla="*/ 0 60000 65536"/>
                <a:gd name="T12" fmla="*/ 0 60000 65536"/>
                <a:gd name="T13" fmla="*/ 0 60000 65536"/>
                <a:gd name="T14" fmla="*/ 0 60000 65536"/>
                <a:gd name="T15" fmla="*/ 0 w 6"/>
                <a:gd name="T16" fmla="*/ 0 h 3"/>
                <a:gd name="T17" fmla="*/ 6 w 6"/>
                <a:gd name="T18" fmla="*/ 3 h 3"/>
              </a:gdLst>
              <a:ahLst/>
              <a:cxnLst>
                <a:cxn ang="T10">
                  <a:pos x="T0" y="T1"/>
                </a:cxn>
                <a:cxn ang="T11">
                  <a:pos x="T2" y="T3"/>
                </a:cxn>
                <a:cxn ang="T12">
                  <a:pos x="T4" y="T5"/>
                </a:cxn>
                <a:cxn ang="T13">
                  <a:pos x="T6" y="T7"/>
                </a:cxn>
                <a:cxn ang="T14">
                  <a:pos x="T8" y="T9"/>
                </a:cxn>
              </a:cxnLst>
              <a:rect l="T15" t="T16" r="T17" b="T18"/>
              <a:pathLst>
                <a:path w="6" h="3">
                  <a:moveTo>
                    <a:pt x="6" y="0"/>
                  </a:moveTo>
                  <a:lnTo>
                    <a:pt x="0" y="2"/>
                  </a:lnTo>
                  <a:lnTo>
                    <a:pt x="6" y="3"/>
                  </a:lnTo>
                  <a:lnTo>
                    <a:pt x="6" y="2"/>
                  </a:lnTo>
                  <a:lnTo>
                    <a:pt x="6" y="0"/>
                  </a:lnTo>
                </a:path>
              </a:pathLst>
            </a:custGeom>
            <a:noFill/>
            <a:ln w="17526">
              <a:solidFill>
                <a:srgbClr val="CC3300"/>
              </a:solidFill>
              <a:round/>
              <a:headEnd/>
              <a:tailEnd/>
            </a:ln>
            <a:extLst>
              <a:ext uri="{909E8E84-426E-40DD-AFC4-6F175D3DCCD1}">
                <a14:hiddenFill xmlns:a14="http://schemas.microsoft.com/office/drawing/2010/main" xmlns="">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46119" name="Freeform 34"/>
            <p:cNvSpPr>
              <a:spLocks/>
            </p:cNvSpPr>
            <p:nvPr/>
          </p:nvSpPr>
          <p:spPr bwMode="auto">
            <a:xfrm>
              <a:off x="3289300" y="3325813"/>
              <a:ext cx="104775" cy="53975"/>
            </a:xfrm>
            <a:custGeom>
              <a:avLst/>
              <a:gdLst>
                <a:gd name="T0" fmla="*/ 2147483647 w 66"/>
                <a:gd name="T1" fmla="*/ 0 h 34"/>
                <a:gd name="T2" fmla="*/ 0 w 66"/>
                <a:gd name="T3" fmla="*/ 2147483647 h 34"/>
                <a:gd name="T4" fmla="*/ 2147483647 w 66"/>
                <a:gd name="T5" fmla="*/ 2147483647 h 34"/>
                <a:gd name="T6" fmla="*/ 2147483647 w 66"/>
                <a:gd name="T7" fmla="*/ 2147483647 h 34"/>
                <a:gd name="T8" fmla="*/ 2147483647 w 66"/>
                <a:gd name="T9" fmla="*/ 0 h 34"/>
                <a:gd name="T10" fmla="*/ 0 60000 65536"/>
                <a:gd name="T11" fmla="*/ 0 60000 65536"/>
                <a:gd name="T12" fmla="*/ 0 60000 65536"/>
                <a:gd name="T13" fmla="*/ 0 60000 65536"/>
                <a:gd name="T14" fmla="*/ 0 60000 65536"/>
                <a:gd name="T15" fmla="*/ 0 w 66"/>
                <a:gd name="T16" fmla="*/ 0 h 34"/>
                <a:gd name="T17" fmla="*/ 66 w 66"/>
                <a:gd name="T18" fmla="*/ 34 h 34"/>
              </a:gdLst>
              <a:ahLst/>
              <a:cxnLst>
                <a:cxn ang="T10">
                  <a:pos x="T0" y="T1"/>
                </a:cxn>
                <a:cxn ang="T11">
                  <a:pos x="T2" y="T3"/>
                </a:cxn>
                <a:cxn ang="T12">
                  <a:pos x="T4" y="T5"/>
                </a:cxn>
                <a:cxn ang="T13">
                  <a:pos x="T6" y="T7"/>
                </a:cxn>
                <a:cxn ang="T14">
                  <a:pos x="T8" y="T9"/>
                </a:cxn>
              </a:cxnLst>
              <a:rect l="T15" t="T16" r="T17" b="T18"/>
              <a:pathLst>
                <a:path w="66" h="34">
                  <a:moveTo>
                    <a:pt x="66" y="0"/>
                  </a:moveTo>
                  <a:lnTo>
                    <a:pt x="0" y="23"/>
                  </a:lnTo>
                  <a:lnTo>
                    <a:pt x="66" y="34"/>
                  </a:lnTo>
                  <a:lnTo>
                    <a:pt x="66" y="23"/>
                  </a:lnTo>
                  <a:lnTo>
                    <a:pt x="66" y="0"/>
                  </a:lnTo>
                  <a:close/>
                </a:path>
              </a:pathLst>
            </a:custGeom>
            <a:solidFill>
              <a:srgbClr val="CC3300"/>
            </a:solidFill>
            <a:ln w="0">
              <a:solidFill>
                <a:srgbClr val="CC3300"/>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46120" name="Freeform 35"/>
            <p:cNvSpPr>
              <a:spLocks/>
            </p:cNvSpPr>
            <p:nvPr/>
          </p:nvSpPr>
          <p:spPr bwMode="auto">
            <a:xfrm>
              <a:off x="3411538" y="2451100"/>
              <a:ext cx="595312" cy="911225"/>
            </a:xfrm>
            <a:custGeom>
              <a:avLst/>
              <a:gdLst>
                <a:gd name="T0" fmla="*/ 0 w 34"/>
                <a:gd name="T1" fmla="*/ 2147483647 h 52"/>
                <a:gd name="T2" fmla="*/ 2147483647 w 34"/>
                <a:gd name="T3" fmla="*/ 2147483647 h 52"/>
                <a:gd name="T4" fmla="*/ 2147483647 w 34"/>
                <a:gd name="T5" fmla="*/ 0 h 52"/>
                <a:gd name="T6" fmla="*/ 2147483647 w 34"/>
                <a:gd name="T7" fmla="*/ 0 h 52"/>
                <a:gd name="T8" fmla="*/ 0 60000 65536"/>
                <a:gd name="T9" fmla="*/ 0 60000 65536"/>
                <a:gd name="T10" fmla="*/ 0 60000 65536"/>
                <a:gd name="T11" fmla="*/ 0 60000 65536"/>
                <a:gd name="T12" fmla="*/ 0 w 34"/>
                <a:gd name="T13" fmla="*/ 0 h 52"/>
                <a:gd name="T14" fmla="*/ 34 w 34"/>
                <a:gd name="T15" fmla="*/ 52 h 52"/>
              </a:gdLst>
              <a:ahLst/>
              <a:cxnLst>
                <a:cxn ang="T8">
                  <a:pos x="T0" y="T1"/>
                </a:cxn>
                <a:cxn ang="T9">
                  <a:pos x="T2" y="T3"/>
                </a:cxn>
                <a:cxn ang="T10">
                  <a:pos x="T4" y="T5"/>
                </a:cxn>
                <a:cxn ang="T11">
                  <a:pos x="T6" y="T7"/>
                </a:cxn>
              </a:cxnLst>
              <a:rect l="T12" t="T13" r="T14" b="T15"/>
              <a:pathLst>
                <a:path w="34" h="52">
                  <a:moveTo>
                    <a:pt x="0" y="52"/>
                  </a:moveTo>
                  <a:lnTo>
                    <a:pt x="11" y="52"/>
                  </a:lnTo>
                  <a:lnTo>
                    <a:pt x="11" y="0"/>
                  </a:lnTo>
                  <a:lnTo>
                    <a:pt x="34" y="0"/>
                  </a:lnTo>
                </a:path>
              </a:pathLst>
            </a:custGeom>
            <a:noFill/>
            <a:ln w="17526">
              <a:solidFill>
                <a:srgbClr val="CC3300"/>
              </a:solidFill>
              <a:round/>
              <a:headEnd/>
              <a:tailEnd/>
            </a:ln>
            <a:extLst>
              <a:ext uri="{909E8E84-426E-40DD-AFC4-6F175D3DCCD1}">
                <a14:hiddenFill xmlns:a14="http://schemas.microsoft.com/office/drawing/2010/main" xmlns="">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46121" name="Line 36"/>
            <p:cNvSpPr>
              <a:spLocks noChangeShapeType="1"/>
            </p:cNvSpPr>
            <p:nvPr/>
          </p:nvSpPr>
          <p:spPr bwMode="auto">
            <a:xfrm flipV="1">
              <a:off x="5757863" y="2854325"/>
              <a:ext cx="1587" cy="331788"/>
            </a:xfrm>
            <a:prstGeom prst="line">
              <a:avLst/>
            </a:prstGeom>
            <a:noFill/>
            <a:ln w="174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6122" name="Line 37"/>
            <p:cNvSpPr>
              <a:spLocks noChangeShapeType="1"/>
            </p:cNvSpPr>
            <p:nvPr/>
          </p:nvSpPr>
          <p:spPr bwMode="auto">
            <a:xfrm flipH="1">
              <a:off x="5302250" y="3186113"/>
              <a:ext cx="909638" cy="1587"/>
            </a:xfrm>
            <a:prstGeom prst="line">
              <a:avLst/>
            </a:prstGeom>
            <a:noFill/>
            <a:ln w="174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6123" name="Rectangle 38"/>
            <p:cNvSpPr>
              <a:spLocks noChangeArrowheads="1"/>
            </p:cNvSpPr>
            <p:nvPr/>
          </p:nvSpPr>
          <p:spPr bwMode="auto">
            <a:xfrm>
              <a:off x="5302250" y="2854325"/>
              <a:ext cx="909638" cy="1014413"/>
            </a:xfrm>
            <a:prstGeom prst="rect">
              <a:avLst/>
            </a:prstGeom>
            <a:noFill/>
            <a:ln w="17463">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Corbel" panose="020B0503020204020204" pitchFamily="34" charset="0"/>
              </a:endParaRPr>
            </a:p>
          </p:txBody>
        </p:sp>
        <p:sp>
          <p:nvSpPr>
            <p:cNvPr id="46124" name="Rectangle 39"/>
            <p:cNvSpPr>
              <a:spLocks noChangeArrowheads="1"/>
            </p:cNvSpPr>
            <p:nvPr/>
          </p:nvSpPr>
          <p:spPr bwMode="auto">
            <a:xfrm>
              <a:off x="5827713" y="2906713"/>
              <a:ext cx="312737" cy="1825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200">
                  <a:solidFill>
                    <a:srgbClr val="000000"/>
                  </a:solidFill>
                  <a:latin typeface="Nimbus Roman No9 L"/>
                </a:rPr>
                <a:t>DBR</a:t>
              </a:r>
              <a:endParaRPr lang="en-CA" altLang="en-US" sz="2400">
                <a:latin typeface="Corbel" panose="020B0503020204020204" pitchFamily="34" charset="0"/>
              </a:endParaRPr>
            </a:p>
          </p:txBody>
        </p:sp>
        <p:sp>
          <p:nvSpPr>
            <p:cNvPr id="46125" name="Rectangle 40"/>
            <p:cNvSpPr>
              <a:spLocks noChangeArrowheads="1"/>
            </p:cNvSpPr>
            <p:nvPr/>
          </p:nvSpPr>
          <p:spPr bwMode="auto">
            <a:xfrm>
              <a:off x="5372100" y="2906713"/>
              <a:ext cx="312738" cy="1825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200">
                  <a:solidFill>
                    <a:srgbClr val="000000"/>
                  </a:solidFill>
                  <a:latin typeface="Nimbus Roman No9 L"/>
                </a:rPr>
                <a:t>ABR</a:t>
              </a:r>
              <a:endParaRPr lang="en-CA" altLang="en-US" sz="2400">
                <a:latin typeface="Corbel" panose="020B0503020204020204" pitchFamily="34" charset="0"/>
              </a:endParaRPr>
            </a:p>
          </p:txBody>
        </p:sp>
        <p:sp>
          <p:nvSpPr>
            <p:cNvPr id="46126" name="Rectangle 41"/>
            <p:cNvSpPr>
              <a:spLocks noChangeArrowheads="1"/>
            </p:cNvSpPr>
            <p:nvPr/>
          </p:nvSpPr>
          <p:spPr bwMode="auto">
            <a:xfrm>
              <a:off x="3902075" y="2906713"/>
              <a:ext cx="312738" cy="1825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200">
                  <a:solidFill>
                    <a:srgbClr val="000000"/>
                  </a:solidFill>
                  <a:latin typeface="Nimbus Roman No9 L"/>
                </a:rPr>
                <a:t>ABR</a:t>
              </a:r>
              <a:endParaRPr lang="en-CA" altLang="en-US" sz="2400">
                <a:latin typeface="Corbel" panose="020B0503020204020204" pitchFamily="34" charset="0"/>
              </a:endParaRPr>
            </a:p>
          </p:txBody>
        </p:sp>
        <p:sp>
          <p:nvSpPr>
            <p:cNvPr id="46127" name="Rectangle 42"/>
            <p:cNvSpPr>
              <a:spLocks noChangeArrowheads="1"/>
            </p:cNvSpPr>
            <p:nvPr/>
          </p:nvSpPr>
          <p:spPr bwMode="auto">
            <a:xfrm>
              <a:off x="4357688" y="2906713"/>
              <a:ext cx="312737" cy="1825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200">
                  <a:solidFill>
                    <a:srgbClr val="000000"/>
                  </a:solidFill>
                  <a:latin typeface="Nimbus Roman No9 L"/>
                </a:rPr>
                <a:t>DBR</a:t>
              </a:r>
              <a:endParaRPr lang="en-CA" altLang="en-US" sz="2400">
                <a:latin typeface="Corbel" panose="020B0503020204020204" pitchFamily="34" charset="0"/>
              </a:endParaRPr>
            </a:p>
          </p:txBody>
        </p:sp>
        <p:sp>
          <p:nvSpPr>
            <p:cNvPr id="46128" name="Rectangle 43"/>
            <p:cNvSpPr>
              <a:spLocks noChangeArrowheads="1"/>
            </p:cNvSpPr>
            <p:nvPr/>
          </p:nvSpPr>
          <p:spPr bwMode="auto">
            <a:xfrm>
              <a:off x="3832225" y="2854325"/>
              <a:ext cx="909638" cy="1014413"/>
            </a:xfrm>
            <a:prstGeom prst="rect">
              <a:avLst/>
            </a:prstGeom>
            <a:noFill/>
            <a:ln w="17463">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Corbel" panose="020B0503020204020204" pitchFamily="34" charset="0"/>
              </a:endParaRPr>
            </a:p>
          </p:txBody>
        </p:sp>
        <p:sp>
          <p:nvSpPr>
            <p:cNvPr id="46129" name="Line 44"/>
            <p:cNvSpPr>
              <a:spLocks noChangeShapeType="1"/>
            </p:cNvSpPr>
            <p:nvPr/>
          </p:nvSpPr>
          <p:spPr bwMode="auto">
            <a:xfrm flipH="1">
              <a:off x="3832225" y="3186113"/>
              <a:ext cx="909638" cy="1587"/>
            </a:xfrm>
            <a:prstGeom prst="line">
              <a:avLst/>
            </a:prstGeom>
            <a:noFill/>
            <a:ln w="174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6130" name="Line 45"/>
            <p:cNvSpPr>
              <a:spLocks noChangeShapeType="1"/>
            </p:cNvSpPr>
            <p:nvPr/>
          </p:nvSpPr>
          <p:spPr bwMode="auto">
            <a:xfrm flipV="1">
              <a:off x="4286250" y="2854325"/>
              <a:ext cx="1588" cy="331788"/>
            </a:xfrm>
            <a:prstGeom prst="line">
              <a:avLst/>
            </a:prstGeom>
            <a:noFill/>
            <a:ln w="174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6131" name="Rectangle 46"/>
            <p:cNvSpPr>
              <a:spLocks noChangeArrowheads="1"/>
            </p:cNvSpPr>
            <p:nvPr/>
          </p:nvSpPr>
          <p:spPr bwMode="auto">
            <a:xfrm>
              <a:off x="2432050" y="2906713"/>
              <a:ext cx="312738" cy="1825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200">
                  <a:solidFill>
                    <a:srgbClr val="000000"/>
                  </a:solidFill>
                  <a:latin typeface="Nimbus Roman No9 L"/>
                </a:rPr>
                <a:t>ABR</a:t>
              </a:r>
              <a:endParaRPr lang="en-CA" altLang="en-US" sz="2400">
                <a:latin typeface="Corbel" panose="020B0503020204020204" pitchFamily="34" charset="0"/>
              </a:endParaRPr>
            </a:p>
          </p:txBody>
        </p:sp>
        <p:sp>
          <p:nvSpPr>
            <p:cNvPr id="46132" name="Rectangle 47"/>
            <p:cNvSpPr>
              <a:spLocks noChangeArrowheads="1"/>
            </p:cNvSpPr>
            <p:nvPr/>
          </p:nvSpPr>
          <p:spPr bwMode="auto">
            <a:xfrm>
              <a:off x="2886075" y="2906713"/>
              <a:ext cx="312738" cy="1825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200">
                  <a:solidFill>
                    <a:srgbClr val="000000"/>
                  </a:solidFill>
                  <a:latin typeface="Nimbus Roman No9 L"/>
                </a:rPr>
                <a:t>DBR</a:t>
              </a:r>
              <a:endParaRPr lang="en-CA" altLang="en-US" sz="2400">
                <a:latin typeface="Corbel" panose="020B0503020204020204" pitchFamily="34" charset="0"/>
              </a:endParaRPr>
            </a:p>
          </p:txBody>
        </p:sp>
        <p:sp>
          <p:nvSpPr>
            <p:cNvPr id="46133" name="Rectangle 48"/>
            <p:cNvSpPr>
              <a:spLocks noChangeArrowheads="1"/>
            </p:cNvSpPr>
            <p:nvPr/>
          </p:nvSpPr>
          <p:spPr bwMode="auto">
            <a:xfrm>
              <a:off x="2362200" y="2854325"/>
              <a:ext cx="909638" cy="1014413"/>
            </a:xfrm>
            <a:prstGeom prst="rect">
              <a:avLst/>
            </a:prstGeom>
            <a:noFill/>
            <a:ln w="17463">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Corbel" panose="020B0503020204020204" pitchFamily="34" charset="0"/>
              </a:endParaRPr>
            </a:p>
          </p:txBody>
        </p:sp>
        <p:sp>
          <p:nvSpPr>
            <p:cNvPr id="46134" name="Line 49"/>
            <p:cNvSpPr>
              <a:spLocks noChangeShapeType="1"/>
            </p:cNvSpPr>
            <p:nvPr/>
          </p:nvSpPr>
          <p:spPr bwMode="auto">
            <a:xfrm flipH="1">
              <a:off x="2362200" y="3186113"/>
              <a:ext cx="909638" cy="1587"/>
            </a:xfrm>
            <a:prstGeom prst="line">
              <a:avLst/>
            </a:prstGeom>
            <a:noFill/>
            <a:ln w="174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6135" name="Line 50"/>
            <p:cNvSpPr>
              <a:spLocks noChangeShapeType="1"/>
            </p:cNvSpPr>
            <p:nvPr/>
          </p:nvSpPr>
          <p:spPr bwMode="auto">
            <a:xfrm flipV="1">
              <a:off x="2816225" y="2854325"/>
              <a:ext cx="1588" cy="331788"/>
            </a:xfrm>
            <a:prstGeom prst="line">
              <a:avLst/>
            </a:prstGeom>
            <a:noFill/>
            <a:ln w="174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6136" name="Freeform 51"/>
            <p:cNvSpPr>
              <a:spLocks/>
            </p:cNvSpPr>
            <p:nvPr/>
          </p:nvSpPr>
          <p:spPr bwMode="auto">
            <a:xfrm>
              <a:off x="3079750" y="1944688"/>
              <a:ext cx="1504950" cy="104775"/>
            </a:xfrm>
            <a:custGeom>
              <a:avLst/>
              <a:gdLst>
                <a:gd name="T0" fmla="*/ 2147483647 w 86"/>
                <a:gd name="T1" fmla="*/ 0 h 6"/>
                <a:gd name="T2" fmla="*/ 2147483647 w 86"/>
                <a:gd name="T3" fmla="*/ 2147483647 h 6"/>
                <a:gd name="T4" fmla="*/ 2147483647 w 86"/>
                <a:gd name="T5" fmla="*/ 2147483647 h 6"/>
                <a:gd name="T6" fmla="*/ 2147483647 w 86"/>
                <a:gd name="T7" fmla="*/ 2147483647 h 6"/>
                <a:gd name="T8" fmla="*/ 0 w 86"/>
                <a:gd name="T9" fmla="*/ 2147483647 h 6"/>
                <a:gd name="T10" fmla="*/ 0 w 86"/>
                <a:gd name="T11" fmla="*/ 0 h 6"/>
                <a:gd name="T12" fmla="*/ 0 60000 65536"/>
                <a:gd name="T13" fmla="*/ 0 60000 65536"/>
                <a:gd name="T14" fmla="*/ 0 60000 65536"/>
                <a:gd name="T15" fmla="*/ 0 60000 65536"/>
                <a:gd name="T16" fmla="*/ 0 60000 65536"/>
                <a:gd name="T17" fmla="*/ 0 60000 65536"/>
                <a:gd name="T18" fmla="*/ 0 w 86"/>
                <a:gd name="T19" fmla="*/ 0 h 6"/>
                <a:gd name="T20" fmla="*/ 86 w 86"/>
                <a:gd name="T21" fmla="*/ 6 h 6"/>
              </a:gdLst>
              <a:ahLst/>
              <a:cxnLst>
                <a:cxn ang="T12">
                  <a:pos x="T0" y="T1"/>
                </a:cxn>
                <a:cxn ang="T13">
                  <a:pos x="T2" y="T3"/>
                </a:cxn>
                <a:cxn ang="T14">
                  <a:pos x="T4" y="T5"/>
                </a:cxn>
                <a:cxn ang="T15">
                  <a:pos x="T6" y="T7"/>
                </a:cxn>
                <a:cxn ang="T16">
                  <a:pos x="T8" y="T9"/>
                </a:cxn>
                <a:cxn ang="T17">
                  <a:pos x="T10" y="T11"/>
                </a:cxn>
              </a:cxnLst>
              <a:rect l="T18" t="T19" r="T20" b="T21"/>
              <a:pathLst>
                <a:path w="86" h="6">
                  <a:moveTo>
                    <a:pt x="86" y="0"/>
                  </a:moveTo>
                  <a:lnTo>
                    <a:pt x="86" y="6"/>
                  </a:lnTo>
                  <a:lnTo>
                    <a:pt x="80" y="6"/>
                  </a:lnTo>
                  <a:lnTo>
                    <a:pt x="6" y="6"/>
                  </a:lnTo>
                  <a:lnTo>
                    <a:pt x="0" y="6"/>
                  </a:lnTo>
                  <a:lnTo>
                    <a:pt x="0" y="0"/>
                  </a:lnTo>
                </a:path>
              </a:pathLst>
            </a:custGeom>
            <a:noFill/>
            <a:ln w="17463">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46137" name="Freeform 52"/>
            <p:cNvSpPr>
              <a:spLocks/>
            </p:cNvSpPr>
            <p:nvPr/>
          </p:nvSpPr>
          <p:spPr bwMode="auto">
            <a:xfrm>
              <a:off x="4672013" y="1944688"/>
              <a:ext cx="822325" cy="104775"/>
            </a:xfrm>
            <a:custGeom>
              <a:avLst/>
              <a:gdLst>
                <a:gd name="T0" fmla="*/ 2147483647 w 47"/>
                <a:gd name="T1" fmla="*/ 0 h 6"/>
                <a:gd name="T2" fmla="*/ 2147483647 w 47"/>
                <a:gd name="T3" fmla="*/ 2147483647 h 6"/>
                <a:gd name="T4" fmla="*/ 2147483647 w 47"/>
                <a:gd name="T5" fmla="*/ 2147483647 h 6"/>
                <a:gd name="T6" fmla="*/ 2147483647 w 47"/>
                <a:gd name="T7" fmla="*/ 2147483647 h 6"/>
                <a:gd name="T8" fmla="*/ 0 w 47"/>
                <a:gd name="T9" fmla="*/ 2147483647 h 6"/>
                <a:gd name="T10" fmla="*/ 0 w 47"/>
                <a:gd name="T11" fmla="*/ 0 h 6"/>
                <a:gd name="T12" fmla="*/ 0 60000 65536"/>
                <a:gd name="T13" fmla="*/ 0 60000 65536"/>
                <a:gd name="T14" fmla="*/ 0 60000 65536"/>
                <a:gd name="T15" fmla="*/ 0 60000 65536"/>
                <a:gd name="T16" fmla="*/ 0 60000 65536"/>
                <a:gd name="T17" fmla="*/ 0 60000 65536"/>
                <a:gd name="T18" fmla="*/ 0 w 47"/>
                <a:gd name="T19" fmla="*/ 0 h 6"/>
                <a:gd name="T20" fmla="*/ 47 w 47"/>
                <a:gd name="T21" fmla="*/ 6 h 6"/>
              </a:gdLst>
              <a:ahLst/>
              <a:cxnLst>
                <a:cxn ang="T12">
                  <a:pos x="T0" y="T1"/>
                </a:cxn>
                <a:cxn ang="T13">
                  <a:pos x="T2" y="T3"/>
                </a:cxn>
                <a:cxn ang="T14">
                  <a:pos x="T4" y="T5"/>
                </a:cxn>
                <a:cxn ang="T15">
                  <a:pos x="T6" y="T7"/>
                </a:cxn>
                <a:cxn ang="T16">
                  <a:pos x="T8" y="T9"/>
                </a:cxn>
                <a:cxn ang="T17">
                  <a:pos x="T10" y="T11"/>
                </a:cxn>
              </a:cxnLst>
              <a:rect l="T18" t="T19" r="T20" b="T21"/>
              <a:pathLst>
                <a:path w="47" h="6">
                  <a:moveTo>
                    <a:pt x="47" y="0"/>
                  </a:moveTo>
                  <a:lnTo>
                    <a:pt x="47" y="6"/>
                  </a:lnTo>
                  <a:lnTo>
                    <a:pt x="41" y="6"/>
                  </a:lnTo>
                  <a:lnTo>
                    <a:pt x="6" y="6"/>
                  </a:lnTo>
                  <a:lnTo>
                    <a:pt x="0" y="6"/>
                  </a:lnTo>
                  <a:lnTo>
                    <a:pt x="0" y="0"/>
                  </a:lnTo>
                </a:path>
              </a:pathLst>
            </a:custGeom>
            <a:noFill/>
            <a:ln w="17526">
              <a:solidFill>
                <a:srgbClr val="CC3300"/>
              </a:solidFill>
              <a:round/>
              <a:headEnd/>
              <a:tailEnd/>
            </a:ln>
            <a:extLst>
              <a:ext uri="{909E8E84-426E-40DD-AFC4-6F175D3DCCD1}">
                <a14:hiddenFill xmlns:a14="http://schemas.microsoft.com/office/drawing/2010/main" xmlns="">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46138" name="Freeform 53"/>
            <p:cNvSpPr>
              <a:spLocks/>
            </p:cNvSpPr>
            <p:nvPr/>
          </p:nvSpPr>
          <p:spPr bwMode="auto">
            <a:xfrm>
              <a:off x="4759325" y="3325813"/>
              <a:ext cx="104775" cy="53975"/>
            </a:xfrm>
            <a:custGeom>
              <a:avLst/>
              <a:gdLst>
                <a:gd name="T0" fmla="*/ 2147483647 w 6"/>
                <a:gd name="T1" fmla="*/ 0 h 3"/>
                <a:gd name="T2" fmla="*/ 0 w 6"/>
                <a:gd name="T3" fmla="*/ 2147483647 h 3"/>
                <a:gd name="T4" fmla="*/ 2147483647 w 6"/>
                <a:gd name="T5" fmla="*/ 2147483647 h 3"/>
                <a:gd name="T6" fmla="*/ 2147483647 w 6"/>
                <a:gd name="T7" fmla="*/ 2147483647 h 3"/>
                <a:gd name="T8" fmla="*/ 2147483647 w 6"/>
                <a:gd name="T9" fmla="*/ 0 h 3"/>
                <a:gd name="T10" fmla="*/ 0 60000 65536"/>
                <a:gd name="T11" fmla="*/ 0 60000 65536"/>
                <a:gd name="T12" fmla="*/ 0 60000 65536"/>
                <a:gd name="T13" fmla="*/ 0 60000 65536"/>
                <a:gd name="T14" fmla="*/ 0 60000 65536"/>
                <a:gd name="T15" fmla="*/ 0 w 6"/>
                <a:gd name="T16" fmla="*/ 0 h 3"/>
                <a:gd name="T17" fmla="*/ 6 w 6"/>
                <a:gd name="T18" fmla="*/ 3 h 3"/>
              </a:gdLst>
              <a:ahLst/>
              <a:cxnLst>
                <a:cxn ang="T10">
                  <a:pos x="T0" y="T1"/>
                </a:cxn>
                <a:cxn ang="T11">
                  <a:pos x="T2" y="T3"/>
                </a:cxn>
                <a:cxn ang="T12">
                  <a:pos x="T4" y="T5"/>
                </a:cxn>
                <a:cxn ang="T13">
                  <a:pos x="T6" y="T7"/>
                </a:cxn>
                <a:cxn ang="T14">
                  <a:pos x="T8" y="T9"/>
                </a:cxn>
              </a:cxnLst>
              <a:rect l="T15" t="T16" r="T17" b="T18"/>
              <a:pathLst>
                <a:path w="6" h="3">
                  <a:moveTo>
                    <a:pt x="6" y="0"/>
                  </a:moveTo>
                  <a:lnTo>
                    <a:pt x="0" y="2"/>
                  </a:lnTo>
                  <a:lnTo>
                    <a:pt x="6" y="3"/>
                  </a:lnTo>
                  <a:lnTo>
                    <a:pt x="6" y="2"/>
                  </a:lnTo>
                  <a:lnTo>
                    <a:pt x="6" y="0"/>
                  </a:lnTo>
                </a:path>
              </a:pathLst>
            </a:custGeom>
            <a:noFill/>
            <a:ln w="17526">
              <a:solidFill>
                <a:srgbClr val="CC3300"/>
              </a:solidFill>
              <a:round/>
              <a:headEnd/>
              <a:tailEnd/>
            </a:ln>
            <a:extLst>
              <a:ext uri="{909E8E84-426E-40DD-AFC4-6F175D3DCCD1}">
                <a14:hiddenFill xmlns:a14="http://schemas.microsoft.com/office/drawing/2010/main" xmlns="">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46139" name="Freeform 54"/>
            <p:cNvSpPr>
              <a:spLocks/>
            </p:cNvSpPr>
            <p:nvPr/>
          </p:nvSpPr>
          <p:spPr bwMode="auto">
            <a:xfrm>
              <a:off x="4759325" y="3325813"/>
              <a:ext cx="104775" cy="53975"/>
            </a:xfrm>
            <a:custGeom>
              <a:avLst/>
              <a:gdLst>
                <a:gd name="T0" fmla="*/ 2147483647 w 66"/>
                <a:gd name="T1" fmla="*/ 0 h 34"/>
                <a:gd name="T2" fmla="*/ 0 w 66"/>
                <a:gd name="T3" fmla="*/ 2147483647 h 34"/>
                <a:gd name="T4" fmla="*/ 2147483647 w 66"/>
                <a:gd name="T5" fmla="*/ 2147483647 h 34"/>
                <a:gd name="T6" fmla="*/ 2147483647 w 66"/>
                <a:gd name="T7" fmla="*/ 2147483647 h 34"/>
                <a:gd name="T8" fmla="*/ 2147483647 w 66"/>
                <a:gd name="T9" fmla="*/ 0 h 34"/>
                <a:gd name="T10" fmla="*/ 0 60000 65536"/>
                <a:gd name="T11" fmla="*/ 0 60000 65536"/>
                <a:gd name="T12" fmla="*/ 0 60000 65536"/>
                <a:gd name="T13" fmla="*/ 0 60000 65536"/>
                <a:gd name="T14" fmla="*/ 0 60000 65536"/>
                <a:gd name="T15" fmla="*/ 0 w 66"/>
                <a:gd name="T16" fmla="*/ 0 h 34"/>
                <a:gd name="T17" fmla="*/ 66 w 66"/>
                <a:gd name="T18" fmla="*/ 34 h 34"/>
              </a:gdLst>
              <a:ahLst/>
              <a:cxnLst>
                <a:cxn ang="T10">
                  <a:pos x="T0" y="T1"/>
                </a:cxn>
                <a:cxn ang="T11">
                  <a:pos x="T2" y="T3"/>
                </a:cxn>
                <a:cxn ang="T12">
                  <a:pos x="T4" y="T5"/>
                </a:cxn>
                <a:cxn ang="T13">
                  <a:pos x="T6" y="T7"/>
                </a:cxn>
                <a:cxn ang="T14">
                  <a:pos x="T8" y="T9"/>
                </a:cxn>
              </a:cxnLst>
              <a:rect l="T15" t="T16" r="T17" b="T18"/>
              <a:pathLst>
                <a:path w="66" h="34">
                  <a:moveTo>
                    <a:pt x="66" y="0"/>
                  </a:moveTo>
                  <a:lnTo>
                    <a:pt x="0" y="23"/>
                  </a:lnTo>
                  <a:lnTo>
                    <a:pt x="66" y="34"/>
                  </a:lnTo>
                  <a:lnTo>
                    <a:pt x="66" y="23"/>
                  </a:lnTo>
                  <a:lnTo>
                    <a:pt x="66" y="0"/>
                  </a:lnTo>
                  <a:close/>
                </a:path>
              </a:pathLst>
            </a:custGeom>
            <a:solidFill>
              <a:srgbClr val="CC3300"/>
            </a:solidFill>
            <a:ln w="0">
              <a:solidFill>
                <a:srgbClr val="CC3300"/>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46140" name="Freeform 55"/>
            <p:cNvSpPr>
              <a:spLocks/>
            </p:cNvSpPr>
            <p:nvPr/>
          </p:nvSpPr>
          <p:spPr bwMode="auto">
            <a:xfrm>
              <a:off x="4881563" y="2049463"/>
              <a:ext cx="193675" cy="1312862"/>
            </a:xfrm>
            <a:custGeom>
              <a:avLst/>
              <a:gdLst>
                <a:gd name="T0" fmla="*/ 0 w 11"/>
                <a:gd name="T1" fmla="*/ 2147483647 h 75"/>
                <a:gd name="T2" fmla="*/ 2147483647 w 11"/>
                <a:gd name="T3" fmla="*/ 2147483647 h 75"/>
                <a:gd name="T4" fmla="*/ 2147483647 w 11"/>
                <a:gd name="T5" fmla="*/ 0 h 75"/>
                <a:gd name="T6" fmla="*/ 0 60000 65536"/>
                <a:gd name="T7" fmla="*/ 0 60000 65536"/>
                <a:gd name="T8" fmla="*/ 0 60000 65536"/>
                <a:gd name="T9" fmla="*/ 0 w 11"/>
                <a:gd name="T10" fmla="*/ 0 h 75"/>
                <a:gd name="T11" fmla="*/ 11 w 11"/>
                <a:gd name="T12" fmla="*/ 75 h 75"/>
              </a:gdLst>
              <a:ahLst/>
              <a:cxnLst>
                <a:cxn ang="T6">
                  <a:pos x="T0" y="T1"/>
                </a:cxn>
                <a:cxn ang="T7">
                  <a:pos x="T2" y="T3"/>
                </a:cxn>
                <a:cxn ang="T8">
                  <a:pos x="T4" y="T5"/>
                </a:cxn>
              </a:cxnLst>
              <a:rect l="T9" t="T10" r="T11" b="T12"/>
              <a:pathLst>
                <a:path w="11" h="75">
                  <a:moveTo>
                    <a:pt x="0" y="75"/>
                  </a:moveTo>
                  <a:lnTo>
                    <a:pt x="11" y="75"/>
                  </a:lnTo>
                  <a:lnTo>
                    <a:pt x="11" y="0"/>
                  </a:lnTo>
                </a:path>
              </a:pathLst>
            </a:custGeom>
            <a:noFill/>
            <a:ln w="17526">
              <a:solidFill>
                <a:srgbClr val="CC3300"/>
              </a:solidFill>
              <a:round/>
              <a:headEnd/>
              <a:tailEnd/>
            </a:ln>
            <a:extLst>
              <a:ext uri="{909E8E84-426E-40DD-AFC4-6F175D3DCCD1}">
                <a14:hiddenFill xmlns:a14="http://schemas.microsoft.com/office/drawing/2010/main" xmlns="">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46141" name="Rectangle 56"/>
            <p:cNvSpPr>
              <a:spLocks noChangeArrowheads="1"/>
            </p:cNvSpPr>
            <p:nvPr/>
          </p:nvSpPr>
          <p:spPr bwMode="auto">
            <a:xfrm>
              <a:off x="3146763" y="1611313"/>
              <a:ext cx="1399710" cy="2149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r>
                <a:rPr lang="en-CA" altLang="en-US" sz="1200">
                  <a:solidFill>
                    <a:srgbClr val="000000"/>
                  </a:solidFill>
                  <a:latin typeface="Nimbus Roman No9 L"/>
                </a:rPr>
                <a:t>Address in module</a:t>
              </a:r>
              <a:endParaRPr lang="en-CA" altLang="en-US" sz="2400">
                <a:latin typeface="Corbel" panose="020B0503020204020204" pitchFamily="34" charset="0"/>
              </a:endParaRPr>
            </a:p>
          </p:txBody>
        </p:sp>
        <p:sp>
          <p:nvSpPr>
            <p:cNvPr id="46142" name="Rectangle 57"/>
            <p:cNvSpPr>
              <a:spLocks noChangeArrowheads="1"/>
            </p:cNvSpPr>
            <p:nvPr/>
          </p:nvSpPr>
          <p:spPr bwMode="auto">
            <a:xfrm>
              <a:off x="5564188" y="3484563"/>
              <a:ext cx="76200" cy="1825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200">
                  <a:solidFill>
                    <a:srgbClr val="000000"/>
                  </a:solidFill>
                  <a:latin typeface="Nimbus Roman No9 L"/>
                </a:rPr>
                <a:t>2</a:t>
              </a:r>
              <a:endParaRPr lang="en-CA" altLang="en-US" sz="2400">
                <a:latin typeface="Corbel" panose="020B0503020204020204" pitchFamily="34" charset="0"/>
              </a:endParaRPr>
            </a:p>
          </p:txBody>
        </p:sp>
        <p:sp>
          <p:nvSpPr>
            <p:cNvPr id="46143" name="Rectangle 58"/>
            <p:cNvSpPr>
              <a:spLocks noChangeArrowheads="1"/>
            </p:cNvSpPr>
            <p:nvPr/>
          </p:nvSpPr>
          <p:spPr bwMode="auto">
            <a:xfrm>
              <a:off x="5653088" y="3449638"/>
              <a:ext cx="44450" cy="1222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800" i="1">
                  <a:solidFill>
                    <a:srgbClr val="000000"/>
                  </a:solidFill>
                  <a:latin typeface="Nimbus Roman No9 L"/>
                </a:rPr>
                <a:t>k</a:t>
              </a:r>
              <a:endParaRPr lang="en-CA" altLang="en-US" sz="2400">
                <a:latin typeface="Corbel" panose="020B0503020204020204" pitchFamily="34" charset="0"/>
              </a:endParaRPr>
            </a:p>
          </p:txBody>
        </p:sp>
        <p:sp>
          <p:nvSpPr>
            <p:cNvPr id="46144" name="Rectangle 59"/>
            <p:cNvSpPr>
              <a:spLocks noChangeArrowheads="1"/>
            </p:cNvSpPr>
            <p:nvPr/>
          </p:nvSpPr>
          <p:spPr bwMode="auto">
            <a:xfrm>
              <a:off x="5862638" y="3484563"/>
              <a:ext cx="76200" cy="1825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200">
                  <a:solidFill>
                    <a:srgbClr val="000000"/>
                  </a:solidFill>
                  <a:latin typeface="Nimbus Roman No9 L"/>
                </a:rPr>
                <a:t>1</a:t>
              </a:r>
              <a:endParaRPr lang="en-CA" altLang="en-US" sz="2400">
                <a:latin typeface="Corbel" panose="020B0503020204020204" pitchFamily="34" charset="0"/>
              </a:endParaRPr>
            </a:p>
          </p:txBody>
        </p:sp>
        <p:sp>
          <p:nvSpPr>
            <p:cNvPr id="46145" name="Rectangle 60"/>
            <p:cNvSpPr>
              <a:spLocks noChangeArrowheads="1"/>
            </p:cNvSpPr>
            <p:nvPr/>
          </p:nvSpPr>
          <p:spPr bwMode="auto">
            <a:xfrm>
              <a:off x="5740400" y="3484563"/>
              <a:ext cx="50800" cy="1825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200">
                  <a:solidFill>
                    <a:srgbClr val="000000"/>
                  </a:solidFill>
                  <a:latin typeface="Nimbus Roman No9 L"/>
                </a:rPr>
                <a:t>-</a:t>
              </a:r>
              <a:endParaRPr lang="en-CA" altLang="en-US" sz="2400">
                <a:latin typeface="Corbel" panose="020B0503020204020204" pitchFamily="34" charset="0"/>
              </a:endParaRPr>
            </a:p>
          </p:txBody>
        </p:sp>
        <p:sp>
          <p:nvSpPr>
            <p:cNvPr id="46146" name="Line 61"/>
            <p:cNvSpPr>
              <a:spLocks noChangeShapeType="1"/>
            </p:cNvSpPr>
            <p:nvPr/>
          </p:nvSpPr>
          <p:spPr bwMode="auto">
            <a:xfrm flipH="1">
              <a:off x="4111625" y="2451100"/>
              <a:ext cx="1382713" cy="1588"/>
            </a:xfrm>
            <a:prstGeom prst="line">
              <a:avLst/>
            </a:prstGeom>
            <a:noFill/>
            <a:ln w="17526">
              <a:solidFill>
                <a:srgbClr val="CC33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6147" name="Freeform 62"/>
            <p:cNvSpPr>
              <a:spLocks/>
            </p:cNvSpPr>
            <p:nvPr/>
          </p:nvSpPr>
          <p:spPr bwMode="auto">
            <a:xfrm>
              <a:off x="2362200" y="2749550"/>
              <a:ext cx="454025" cy="34925"/>
            </a:xfrm>
            <a:custGeom>
              <a:avLst/>
              <a:gdLst>
                <a:gd name="T0" fmla="*/ 2147483647 w 26"/>
                <a:gd name="T1" fmla="*/ 2147483647 h 2"/>
                <a:gd name="T2" fmla="*/ 2147483647 w 26"/>
                <a:gd name="T3" fmla="*/ 0 h 2"/>
                <a:gd name="T4" fmla="*/ 2147483647 w 26"/>
                <a:gd name="T5" fmla="*/ 0 h 2"/>
                <a:gd name="T6" fmla="*/ 2147483647 w 26"/>
                <a:gd name="T7" fmla="*/ 0 h 2"/>
                <a:gd name="T8" fmla="*/ 0 w 26"/>
                <a:gd name="T9" fmla="*/ 0 h 2"/>
                <a:gd name="T10" fmla="*/ 0 w 26"/>
                <a:gd name="T11" fmla="*/ 2147483647 h 2"/>
                <a:gd name="T12" fmla="*/ 0 60000 65536"/>
                <a:gd name="T13" fmla="*/ 0 60000 65536"/>
                <a:gd name="T14" fmla="*/ 0 60000 65536"/>
                <a:gd name="T15" fmla="*/ 0 60000 65536"/>
                <a:gd name="T16" fmla="*/ 0 60000 65536"/>
                <a:gd name="T17" fmla="*/ 0 60000 65536"/>
                <a:gd name="T18" fmla="*/ 0 w 26"/>
                <a:gd name="T19" fmla="*/ 0 h 2"/>
                <a:gd name="T20" fmla="*/ 26 w 26"/>
                <a:gd name="T21" fmla="*/ 2 h 2"/>
              </a:gdLst>
              <a:ahLst/>
              <a:cxnLst>
                <a:cxn ang="T12">
                  <a:pos x="T0" y="T1"/>
                </a:cxn>
                <a:cxn ang="T13">
                  <a:pos x="T2" y="T3"/>
                </a:cxn>
                <a:cxn ang="T14">
                  <a:pos x="T4" y="T5"/>
                </a:cxn>
                <a:cxn ang="T15">
                  <a:pos x="T6" y="T7"/>
                </a:cxn>
                <a:cxn ang="T16">
                  <a:pos x="T8" y="T9"/>
                </a:cxn>
                <a:cxn ang="T17">
                  <a:pos x="T10" y="T11"/>
                </a:cxn>
              </a:cxnLst>
              <a:rect l="T18" t="T19" r="T20" b="T21"/>
              <a:pathLst>
                <a:path w="26" h="2">
                  <a:moveTo>
                    <a:pt x="26" y="2"/>
                  </a:moveTo>
                  <a:lnTo>
                    <a:pt x="26" y="0"/>
                  </a:lnTo>
                  <a:lnTo>
                    <a:pt x="19" y="0"/>
                  </a:lnTo>
                  <a:lnTo>
                    <a:pt x="6" y="0"/>
                  </a:lnTo>
                  <a:lnTo>
                    <a:pt x="0" y="0"/>
                  </a:lnTo>
                  <a:lnTo>
                    <a:pt x="0" y="2"/>
                  </a:lnTo>
                </a:path>
              </a:pathLst>
            </a:custGeom>
            <a:noFill/>
            <a:ln w="17463">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46148" name="Freeform 63"/>
            <p:cNvSpPr>
              <a:spLocks/>
            </p:cNvSpPr>
            <p:nvPr/>
          </p:nvSpPr>
          <p:spPr bwMode="auto">
            <a:xfrm>
              <a:off x="3832225" y="2749550"/>
              <a:ext cx="454025" cy="34925"/>
            </a:xfrm>
            <a:custGeom>
              <a:avLst/>
              <a:gdLst>
                <a:gd name="T0" fmla="*/ 2147483647 w 26"/>
                <a:gd name="T1" fmla="*/ 2147483647 h 2"/>
                <a:gd name="T2" fmla="*/ 2147483647 w 26"/>
                <a:gd name="T3" fmla="*/ 0 h 2"/>
                <a:gd name="T4" fmla="*/ 2147483647 w 26"/>
                <a:gd name="T5" fmla="*/ 0 h 2"/>
                <a:gd name="T6" fmla="*/ 2147483647 w 26"/>
                <a:gd name="T7" fmla="*/ 0 h 2"/>
                <a:gd name="T8" fmla="*/ 0 w 26"/>
                <a:gd name="T9" fmla="*/ 0 h 2"/>
                <a:gd name="T10" fmla="*/ 0 w 26"/>
                <a:gd name="T11" fmla="*/ 2147483647 h 2"/>
                <a:gd name="T12" fmla="*/ 0 60000 65536"/>
                <a:gd name="T13" fmla="*/ 0 60000 65536"/>
                <a:gd name="T14" fmla="*/ 0 60000 65536"/>
                <a:gd name="T15" fmla="*/ 0 60000 65536"/>
                <a:gd name="T16" fmla="*/ 0 60000 65536"/>
                <a:gd name="T17" fmla="*/ 0 60000 65536"/>
                <a:gd name="T18" fmla="*/ 0 w 26"/>
                <a:gd name="T19" fmla="*/ 0 h 2"/>
                <a:gd name="T20" fmla="*/ 26 w 26"/>
                <a:gd name="T21" fmla="*/ 2 h 2"/>
              </a:gdLst>
              <a:ahLst/>
              <a:cxnLst>
                <a:cxn ang="T12">
                  <a:pos x="T0" y="T1"/>
                </a:cxn>
                <a:cxn ang="T13">
                  <a:pos x="T2" y="T3"/>
                </a:cxn>
                <a:cxn ang="T14">
                  <a:pos x="T4" y="T5"/>
                </a:cxn>
                <a:cxn ang="T15">
                  <a:pos x="T6" y="T7"/>
                </a:cxn>
                <a:cxn ang="T16">
                  <a:pos x="T8" y="T9"/>
                </a:cxn>
                <a:cxn ang="T17">
                  <a:pos x="T10" y="T11"/>
                </a:cxn>
              </a:cxnLst>
              <a:rect l="T18" t="T19" r="T20" b="T21"/>
              <a:pathLst>
                <a:path w="26" h="2">
                  <a:moveTo>
                    <a:pt x="26" y="2"/>
                  </a:moveTo>
                  <a:lnTo>
                    <a:pt x="26" y="0"/>
                  </a:lnTo>
                  <a:lnTo>
                    <a:pt x="20" y="0"/>
                  </a:lnTo>
                  <a:lnTo>
                    <a:pt x="7" y="0"/>
                  </a:lnTo>
                  <a:lnTo>
                    <a:pt x="0" y="0"/>
                  </a:lnTo>
                  <a:lnTo>
                    <a:pt x="0" y="2"/>
                  </a:lnTo>
                </a:path>
              </a:pathLst>
            </a:custGeom>
            <a:noFill/>
            <a:ln w="17463">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46149" name="Freeform 64"/>
            <p:cNvSpPr>
              <a:spLocks/>
            </p:cNvSpPr>
            <p:nvPr/>
          </p:nvSpPr>
          <p:spPr bwMode="auto">
            <a:xfrm>
              <a:off x="5302250" y="2749550"/>
              <a:ext cx="455613" cy="34925"/>
            </a:xfrm>
            <a:custGeom>
              <a:avLst/>
              <a:gdLst>
                <a:gd name="T0" fmla="*/ 2147483647 w 26"/>
                <a:gd name="T1" fmla="*/ 2147483647 h 2"/>
                <a:gd name="T2" fmla="*/ 2147483647 w 26"/>
                <a:gd name="T3" fmla="*/ 0 h 2"/>
                <a:gd name="T4" fmla="*/ 2147483647 w 26"/>
                <a:gd name="T5" fmla="*/ 0 h 2"/>
                <a:gd name="T6" fmla="*/ 2147483647 w 26"/>
                <a:gd name="T7" fmla="*/ 0 h 2"/>
                <a:gd name="T8" fmla="*/ 0 w 26"/>
                <a:gd name="T9" fmla="*/ 0 h 2"/>
                <a:gd name="T10" fmla="*/ 0 w 26"/>
                <a:gd name="T11" fmla="*/ 2147483647 h 2"/>
                <a:gd name="T12" fmla="*/ 0 60000 65536"/>
                <a:gd name="T13" fmla="*/ 0 60000 65536"/>
                <a:gd name="T14" fmla="*/ 0 60000 65536"/>
                <a:gd name="T15" fmla="*/ 0 60000 65536"/>
                <a:gd name="T16" fmla="*/ 0 60000 65536"/>
                <a:gd name="T17" fmla="*/ 0 60000 65536"/>
                <a:gd name="T18" fmla="*/ 0 w 26"/>
                <a:gd name="T19" fmla="*/ 0 h 2"/>
                <a:gd name="T20" fmla="*/ 26 w 26"/>
                <a:gd name="T21" fmla="*/ 2 h 2"/>
              </a:gdLst>
              <a:ahLst/>
              <a:cxnLst>
                <a:cxn ang="T12">
                  <a:pos x="T0" y="T1"/>
                </a:cxn>
                <a:cxn ang="T13">
                  <a:pos x="T2" y="T3"/>
                </a:cxn>
                <a:cxn ang="T14">
                  <a:pos x="T4" y="T5"/>
                </a:cxn>
                <a:cxn ang="T15">
                  <a:pos x="T6" y="T7"/>
                </a:cxn>
                <a:cxn ang="T16">
                  <a:pos x="T8" y="T9"/>
                </a:cxn>
                <a:cxn ang="T17">
                  <a:pos x="T10" y="T11"/>
                </a:cxn>
              </a:cxnLst>
              <a:rect l="T18" t="T19" r="T20" b="T21"/>
              <a:pathLst>
                <a:path w="26" h="2">
                  <a:moveTo>
                    <a:pt x="26" y="2"/>
                  </a:moveTo>
                  <a:lnTo>
                    <a:pt x="26" y="0"/>
                  </a:lnTo>
                  <a:lnTo>
                    <a:pt x="20" y="0"/>
                  </a:lnTo>
                  <a:lnTo>
                    <a:pt x="7" y="0"/>
                  </a:lnTo>
                  <a:lnTo>
                    <a:pt x="0" y="0"/>
                  </a:lnTo>
                  <a:lnTo>
                    <a:pt x="0" y="2"/>
                  </a:lnTo>
                </a:path>
              </a:pathLst>
            </a:custGeom>
            <a:noFill/>
            <a:ln w="17463">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46150" name="Freeform 65"/>
            <p:cNvSpPr>
              <a:spLocks/>
            </p:cNvSpPr>
            <p:nvPr/>
          </p:nvSpPr>
          <p:spPr bwMode="auto">
            <a:xfrm>
              <a:off x="4024313" y="2293938"/>
              <a:ext cx="69850" cy="69850"/>
            </a:xfrm>
            <a:custGeom>
              <a:avLst/>
              <a:gdLst>
                <a:gd name="T0" fmla="*/ 2147483647 w 44"/>
                <a:gd name="T1" fmla="*/ 2147483647 h 44"/>
                <a:gd name="T2" fmla="*/ 2147483647 w 44"/>
                <a:gd name="T3" fmla="*/ 0 h 44"/>
                <a:gd name="T4" fmla="*/ 2147483647 w 44"/>
                <a:gd name="T5" fmla="*/ 2147483647 h 44"/>
                <a:gd name="T6" fmla="*/ 0 w 44"/>
                <a:gd name="T7" fmla="*/ 2147483647 h 44"/>
                <a:gd name="T8" fmla="*/ 2147483647 w 44"/>
                <a:gd name="T9" fmla="*/ 2147483647 h 44"/>
                <a:gd name="T10" fmla="*/ 2147483647 w 44"/>
                <a:gd name="T11" fmla="*/ 2147483647 h 44"/>
                <a:gd name="T12" fmla="*/ 2147483647 w 44"/>
                <a:gd name="T13" fmla="*/ 2147483647 h 44"/>
                <a:gd name="T14" fmla="*/ 2147483647 w 44"/>
                <a:gd name="T15" fmla="*/ 2147483647 h 44"/>
                <a:gd name="T16" fmla="*/ 2147483647 w 44"/>
                <a:gd name="T17" fmla="*/ 2147483647 h 44"/>
                <a:gd name="T18" fmla="*/ 2147483647 w 44"/>
                <a:gd name="T19" fmla="*/ 0 h 44"/>
                <a:gd name="T20" fmla="*/ 2147483647 w 44"/>
                <a:gd name="T21" fmla="*/ 2147483647 h 4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
                <a:gd name="T34" fmla="*/ 0 h 44"/>
                <a:gd name="T35" fmla="*/ 44 w 44"/>
                <a:gd name="T36" fmla="*/ 44 h 4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 h="44">
                  <a:moveTo>
                    <a:pt x="22" y="22"/>
                  </a:moveTo>
                  <a:lnTo>
                    <a:pt x="22" y="0"/>
                  </a:lnTo>
                  <a:lnTo>
                    <a:pt x="11" y="11"/>
                  </a:lnTo>
                  <a:lnTo>
                    <a:pt x="0" y="22"/>
                  </a:lnTo>
                  <a:lnTo>
                    <a:pt x="11" y="33"/>
                  </a:lnTo>
                  <a:lnTo>
                    <a:pt x="22" y="44"/>
                  </a:lnTo>
                  <a:lnTo>
                    <a:pt x="33" y="33"/>
                  </a:lnTo>
                  <a:lnTo>
                    <a:pt x="44" y="22"/>
                  </a:lnTo>
                  <a:lnTo>
                    <a:pt x="33" y="11"/>
                  </a:lnTo>
                  <a:lnTo>
                    <a:pt x="22" y="0"/>
                  </a:lnTo>
                  <a:lnTo>
                    <a:pt x="22" y="22"/>
                  </a:lnTo>
                  <a:close/>
                </a:path>
              </a:pathLst>
            </a:custGeom>
            <a:solidFill>
              <a:srgbClr val="000000"/>
            </a:solidFill>
            <a:ln w="0">
              <a:solidFill>
                <a:srgbClr val="000000"/>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46151" name="Freeform 66"/>
            <p:cNvSpPr>
              <a:spLocks/>
            </p:cNvSpPr>
            <p:nvPr/>
          </p:nvSpPr>
          <p:spPr bwMode="auto">
            <a:xfrm>
              <a:off x="4024313" y="2293938"/>
              <a:ext cx="52387" cy="52387"/>
            </a:xfrm>
            <a:custGeom>
              <a:avLst/>
              <a:gdLst>
                <a:gd name="T0" fmla="*/ 2147483647 w 3"/>
                <a:gd name="T1" fmla="*/ 0 h 3"/>
                <a:gd name="T2" fmla="*/ 2147483647 w 3"/>
                <a:gd name="T3" fmla="*/ 2147483647 h 3"/>
                <a:gd name="T4" fmla="*/ 0 w 3"/>
                <a:gd name="T5" fmla="*/ 2147483647 h 3"/>
                <a:gd name="T6" fmla="*/ 2147483647 w 3"/>
                <a:gd name="T7" fmla="*/ 2147483647 h 3"/>
                <a:gd name="T8" fmla="*/ 2147483647 w 3"/>
                <a:gd name="T9" fmla="*/ 2147483647 h 3"/>
                <a:gd name="T10" fmla="*/ 2147483647 w 3"/>
                <a:gd name="T11" fmla="*/ 2147483647 h 3"/>
                <a:gd name="T12" fmla="*/ 2147483647 w 3"/>
                <a:gd name="T13" fmla="*/ 2147483647 h 3"/>
                <a:gd name="T14" fmla="*/ 2147483647 w 3"/>
                <a:gd name="T15" fmla="*/ 2147483647 h 3"/>
                <a:gd name="T16" fmla="*/ 2147483647 w 3"/>
                <a:gd name="T17" fmla="*/ 0 h 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
                <a:gd name="T28" fmla="*/ 0 h 3"/>
                <a:gd name="T29" fmla="*/ 3 w 3"/>
                <a:gd name="T30" fmla="*/ 3 h 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 h="3">
                  <a:moveTo>
                    <a:pt x="2" y="0"/>
                  </a:moveTo>
                  <a:lnTo>
                    <a:pt x="1" y="1"/>
                  </a:lnTo>
                  <a:lnTo>
                    <a:pt x="0" y="2"/>
                  </a:lnTo>
                  <a:lnTo>
                    <a:pt x="1" y="3"/>
                  </a:lnTo>
                  <a:lnTo>
                    <a:pt x="2" y="3"/>
                  </a:lnTo>
                  <a:lnTo>
                    <a:pt x="3" y="3"/>
                  </a:lnTo>
                  <a:lnTo>
                    <a:pt x="3" y="2"/>
                  </a:lnTo>
                  <a:lnTo>
                    <a:pt x="3" y="1"/>
                  </a:lnTo>
                  <a:lnTo>
                    <a:pt x="2" y="0"/>
                  </a:lnTo>
                </a:path>
              </a:pathLst>
            </a:custGeom>
            <a:noFill/>
            <a:ln w="17463">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46152" name="Freeform 67"/>
            <p:cNvSpPr>
              <a:spLocks/>
            </p:cNvSpPr>
            <p:nvPr/>
          </p:nvSpPr>
          <p:spPr bwMode="auto">
            <a:xfrm>
              <a:off x="5040313" y="2014538"/>
              <a:ext cx="69850" cy="69850"/>
            </a:xfrm>
            <a:custGeom>
              <a:avLst/>
              <a:gdLst>
                <a:gd name="T0" fmla="*/ 2147483647 w 44"/>
                <a:gd name="T1" fmla="*/ 2147483647 h 44"/>
                <a:gd name="T2" fmla="*/ 2147483647 w 44"/>
                <a:gd name="T3" fmla="*/ 0 h 44"/>
                <a:gd name="T4" fmla="*/ 2147483647 w 44"/>
                <a:gd name="T5" fmla="*/ 2147483647 h 44"/>
                <a:gd name="T6" fmla="*/ 0 w 44"/>
                <a:gd name="T7" fmla="*/ 2147483647 h 44"/>
                <a:gd name="T8" fmla="*/ 2147483647 w 44"/>
                <a:gd name="T9" fmla="*/ 2147483647 h 44"/>
                <a:gd name="T10" fmla="*/ 2147483647 w 44"/>
                <a:gd name="T11" fmla="*/ 2147483647 h 44"/>
                <a:gd name="T12" fmla="*/ 2147483647 w 44"/>
                <a:gd name="T13" fmla="*/ 2147483647 h 44"/>
                <a:gd name="T14" fmla="*/ 2147483647 w 44"/>
                <a:gd name="T15" fmla="*/ 2147483647 h 44"/>
                <a:gd name="T16" fmla="*/ 2147483647 w 44"/>
                <a:gd name="T17" fmla="*/ 2147483647 h 44"/>
                <a:gd name="T18" fmla="*/ 2147483647 w 44"/>
                <a:gd name="T19" fmla="*/ 0 h 44"/>
                <a:gd name="T20" fmla="*/ 2147483647 w 44"/>
                <a:gd name="T21" fmla="*/ 2147483647 h 4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
                <a:gd name="T34" fmla="*/ 0 h 44"/>
                <a:gd name="T35" fmla="*/ 44 w 44"/>
                <a:gd name="T36" fmla="*/ 44 h 4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 h="44">
                  <a:moveTo>
                    <a:pt x="22" y="22"/>
                  </a:moveTo>
                  <a:lnTo>
                    <a:pt x="22" y="0"/>
                  </a:lnTo>
                  <a:lnTo>
                    <a:pt x="11" y="11"/>
                  </a:lnTo>
                  <a:lnTo>
                    <a:pt x="0" y="22"/>
                  </a:lnTo>
                  <a:lnTo>
                    <a:pt x="11" y="33"/>
                  </a:lnTo>
                  <a:lnTo>
                    <a:pt x="22" y="44"/>
                  </a:lnTo>
                  <a:lnTo>
                    <a:pt x="33" y="33"/>
                  </a:lnTo>
                  <a:lnTo>
                    <a:pt x="44" y="22"/>
                  </a:lnTo>
                  <a:lnTo>
                    <a:pt x="33" y="11"/>
                  </a:lnTo>
                  <a:lnTo>
                    <a:pt x="22" y="0"/>
                  </a:lnTo>
                  <a:lnTo>
                    <a:pt x="22" y="22"/>
                  </a:lnTo>
                  <a:close/>
                </a:path>
              </a:pathLst>
            </a:custGeom>
            <a:solidFill>
              <a:srgbClr val="00FFFF"/>
            </a:solidFill>
            <a:ln w="0">
              <a:solidFill>
                <a:srgbClr val="00FFFF"/>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46153" name="Freeform 68"/>
            <p:cNvSpPr>
              <a:spLocks/>
            </p:cNvSpPr>
            <p:nvPr/>
          </p:nvSpPr>
          <p:spPr bwMode="auto">
            <a:xfrm>
              <a:off x="5057775" y="2014538"/>
              <a:ext cx="52388" cy="52387"/>
            </a:xfrm>
            <a:custGeom>
              <a:avLst/>
              <a:gdLst>
                <a:gd name="T0" fmla="*/ 2147483647 w 3"/>
                <a:gd name="T1" fmla="*/ 0 h 3"/>
                <a:gd name="T2" fmla="*/ 2147483647 w 3"/>
                <a:gd name="T3" fmla="*/ 2147483647 h 3"/>
                <a:gd name="T4" fmla="*/ 0 w 3"/>
                <a:gd name="T5" fmla="*/ 2147483647 h 3"/>
                <a:gd name="T6" fmla="*/ 2147483647 w 3"/>
                <a:gd name="T7" fmla="*/ 2147483647 h 3"/>
                <a:gd name="T8" fmla="*/ 2147483647 w 3"/>
                <a:gd name="T9" fmla="*/ 2147483647 h 3"/>
                <a:gd name="T10" fmla="*/ 2147483647 w 3"/>
                <a:gd name="T11" fmla="*/ 2147483647 h 3"/>
                <a:gd name="T12" fmla="*/ 2147483647 w 3"/>
                <a:gd name="T13" fmla="*/ 2147483647 h 3"/>
                <a:gd name="T14" fmla="*/ 2147483647 w 3"/>
                <a:gd name="T15" fmla="*/ 2147483647 h 3"/>
                <a:gd name="T16" fmla="*/ 2147483647 w 3"/>
                <a:gd name="T17" fmla="*/ 0 h 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
                <a:gd name="T28" fmla="*/ 0 h 3"/>
                <a:gd name="T29" fmla="*/ 3 w 3"/>
                <a:gd name="T30" fmla="*/ 3 h 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 h="3">
                  <a:moveTo>
                    <a:pt x="2" y="0"/>
                  </a:moveTo>
                  <a:lnTo>
                    <a:pt x="1" y="1"/>
                  </a:lnTo>
                  <a:lnTo>
                    <a:pt x="0" y="2"/>
                  </a:lnTo>
                  <a:lnTo>
                    <a:pt x="1" y="3"/>
                  </a:lnTo>
                  <a:lnTo>
                    <a:pt x="2" y="3"/>
                  </a:lnTo>
                  <a:lnTo>
                    <a:pt x="3" y="3"/>
                  </a:lnTo>
                  <a:lnTo>
                    <a:pt x="3" y="2"/>
                  </a:lnTo>
                  <a:lnTo>
                    <a:pt x="3" y="1"/>
                  </a:lnTo>
                  <a:lnTo>
                    <a:pt x="2" y="0"/>
                  </a:lnTo>
                </a:path>
              </a:pathLst>
            </a:custGeom>
            <a:noFill/>
            <a:ln w="17526">
              <a:solidFill>
                <a:srgbClr val="CC3300"/>
              </a:solidFill>
              <a:round/>
              <a:headEnd/>
              <a:tailEnd/>
            </a:ln>
            <a:extLst>
              <a:ext uri="{909E8E84-426E-40DD-AFC4-6F175D3DCCD1}">
                <a14:hiddenFill xmlns:a14="http://schemas.microsoft.com/office/drawing/2010/main" xmlns="">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46154" name="Freeform 69"/>
            <p:cNvSpPr>
              <a:spLocks/>
            </p:cNvSpPr>
            <p:nvPr/>
          </p:nvSpPr>
          <p:spPr bwMode="auto">
            <a:xfrm>
              <a:off x="5040313" y="2416175"/>
              <a:ext cx="69850" cy="69850"/>
            </a:xfrm>
            <a:custGeom>
              <a:avLst/>
              <a:gdLst>
                <a:gd name="T0" fmla="*/ 2147483647 w 44"/>
                <a:gd name="T1" fmla="*/ 2147483647 h 44"/>
                <a:gd name="T2" fmla="*/ 2147483647 w 44"/>
                <a:gd name="T3" fmla="*/ 0 h 44"/>
                <a:gd name="T4" fmla="*/ 2147483647 w 44"/>
                <a:gd name="T5" fmla="*/ 2147483647 h 44"/>
                <a:gd name="T6" fmla="*/ 0 w 44"/>
                <a:gd name="T7" fmla="*/ 2147483647 h 44"/>
                <a:gd name="T8" fmla="*/ 2147483647 w 44"/>
                <a:gd name="T9" fmla="*/ 2147483647 h 44"/>
                <a:gd name="T10" fmla="*/ 2147483647 w 44"/>
                <a:gd name="T11" fmla="*/ 2147483647 h 44"/>
                <a:gd name="T12" fmla="*/ 2147483647 w 44"/>
                <a:gd name="T13" fmla="*/ 2147483647 h 44"/>
                <a:gd name="T14" fmla="*/ 2147483647 w 44"/>
                <a:gd name="T15" fmla="*/ 2147483647 h 44"/>
                <a:gd name="T16" fmla="*/ 2147483647 w 44"/>
                <a:gd name="T17" fmla="*/ 2147483647 h 44"/>
                <a:gd name="T18" fmla="*/ 2147483647 w 44"/>
                <a:gd name="T19" fmla="*/ 0 h 44"/>
                <a:gd name="T20" fmla="*/ 2147483647 w 44"/>
                <a:gd name="T21" fmla="*/ 2147483647 h 4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
                <a:gd name="T34" fmla="*/ 0 h 44"/>
                <a:gd name="T35" fmla="*/ 44 w 44"/>
                <a:gd name="T36" fmla="*/ 44 h 4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 h="44">
                  <a:moveTo>
                    <a:pt x="22" y="22"/>
                  </a:moveTo>
                  <a:lnTo>
                    <a:pt x="22" y="0"/>
                  </a:lnTo>
                  <a:lnTo>
                    <a:pt x="11" y="11"/>
                  </a:lnTo>
                  <a:lnTo>
                    <a:pt x="0" y="22"/>
                  </a:lnTo>
                  <a:lnTo>
                    <a:pt x="11" y="33"/>
                  </a:lnTo>
                  <a:lnTo>
                    <a:pt x="22" y="44"/>
                  </a:lnTo>
                  <a:lnTo>
                    <a:pt x="33" y="33"/>
                  </a:lnTo>
                  <a:lnTo>
                    <a:pt x="44" y="22"/>
                  </a:lnTo>
                  <a:lnTo>
                    <a:pt x="33" y="11"/>
                  </a:lnTo>
                  <a:lnTo>
                    <a:pt x="22" y="0"/>
                  </a:lnTo>
                  <a:lnTo>
                    <a:pt x="22" y="22"/>
                  </a:lnTo>
                  <a:close/>
                </a:path>
              </a:pathLst>
            </a:custGeom>
            <a:solidFill>
              <a:srgbClr val="00FFFF"/>
            </a:solidFill>
            <a:ln w="0">
              <a:solidFill>
                <a:srgbClr val="00FFFF"/>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46155" name="Freeform 70"/>
            <p:cNvSpPr>
              <a:spLocks/>
            </p:cNvSpPr>
            <p:nvPr/>
          </p:nvSpPr>
          <p:spPr bwMode="auto">
            <a:xfrm>
              <a:off x="5057775" y="2416175"/>
              <a:ext cx="52388" cy="52388"/>
            </a:xfrm>
            <a:custGeom>
              <a:avLst/>
              <a:gdLst>
                <a:gd name="T0" fmla="*/ 2147483647 w 3"/>
                <a:gd name="T1" fmla="*/ 0 h 3"/>
                <a:gd name="T2" fmla="*/ 2147483647 w 3"/>
                <a:gd name="T3" fmla="*/ 2147483647 h 3"/>
                <a:gd name="T4" fmla="*/ 0 w 3"/>
                <a:gd name="T5" fmla="*/ 2147483647 h 3"/>
                <a:gd name="T6" fmla="*/ 2147483647 w 3"/>
                <a:gd name="T7" fmla="*/ 2147483647 h 3"/>
                <a:gd name="T8" fmla="*/ 2147483647 w 3"/>
                <a:gd name="T9" fmla="*/ 2147483647 h 3"/>
                <a:gd name="T10" fmla="*/ 2147483647 w 3"/>
                <a:gd name="T11" fmla="*/ 2147483647 h 3"/>
                <a:gd name="T12" fmla="*/ 2147483647 w 3"/>
                <a:gd name="T13" fmla="*/ 2147483647 h 3"/>
                <a:gd name="T14" fmla="*/ 2147483647 w 3"/>
                <a:gd name="T15" fmla="*/ 2147483647 h 3"/>
                <a:gd name="T16" fmla="*/ 2147483647 w 3"/>
                <a:gd name="T17" fmla="*/ 0 h 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
                <a:gd name="T28" fmla="*/ 0 h 3"/>
                <a:gd name="T29" fmla="*/ 3 w 3"/>
                <a:gd name="T30" fmla="*/ 3 h 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 h="3">
                  <a:moveTo>
                    <a:pt x="2" y="0"/>
                  </a:moveTo>
                  <a:lnTo>
                    <a:pt x="1" y="1"/>
                  </a:lnTo>
                  <a:lnTo>
                    <a:pt x="0" y="2"/>
                  </a:lnTo>
                  <a:lnTo>
                    <a:pt x="1" y="3"/>
                  </a:lnTo>
                  <a:lnTo>
                    <a:pt x="2" y="3"/>
                  </a:lnTo>
                  <a:lnTo>
                    <a:pt x="3" y="3"/>
                  </a:lnTo>
                  <a:lnTo>
                    <a:pt x="3" y="2"/>
                  </a:lnTo>
                  <a:lnTo>
                    <a:pt x="3" y="1"/>
                  </a:lnTo>
                  <a:lnTo>
                    <a:pt x="2" y="0"/>
                  </a:lnTo>
                </a:path>
              </a:pathLst>
            </a:custGeom>
            <a:noFill/>
            <a:ln w="17526">
              <a:solidFill>
                <a:srgbClr val="CC3300"/>
              </a:solidFill>
              <a:round/>
              <a:headEnd/>
              <a:tailEnd/>
            </a:ln>
            <a:extLst>
              <a:ext uri="{909E8E84-426E-40DD-AFC4-6F175D3DCCD1}">
                <a14:hiddenFill xmlns:a14="http://schemas.microsoft.com/office/drawing/2010/main" xmlns="">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46156" name="Freeform 71"/>
            <p:cNvSpPr>
              <a:spLocks/>
            </p:cNvSpPr>
            <p:nvPr/>
          </p:nvSpPr>
          <p:spPr bwMode="auto">
            <a:xfrm>
              <a:off x="4951413" y="3606800"/>
              <a:ext cx="17462" cy="17463"/>
            </a:xfrm>
            <a:custGeom>
              <a:avLst/>
              <a:gdLst>
                <a:gd name="T0" fmla="*/ 0 w 1"/>
                <a:gd name="T1" fmla="*/ 0 h 1"/>
                <a:gd name="T2" fmla="*/ 0 w 1"/>
                <a:gd name="T3" fmla="*/ 0 h 1"/>
                <a:gd name="T4" fmla="*/ 0 w 1"/>
                <a:gd name="T5" fmla="*/ 2147483647 h 1"/>
                <a:gd name="T6" fmla="*/ 2147483647 w 1"/>
                <a:gd name="T7" fmla="*/ 0 h 1"/>
                <a:gd name="T8" fmla="*/ 0 w 1"/>
                <a:gd name="T9" fmla="*/ 0 h 1"/>
                <a:gd name="T10" fmla="*/ 0 60000 65536"/>
                <a:gd name="T11" fmla="*/ 0 60000 65536"/>
                <a:gd name="T12" fmla="*/ 0 60000 65536"/>
                <a:gd name="T13" fmla="*/ 0 60000 65536"/>
                <a:gd name="T14" fmla="*/ 0 60000 65536"/>
                <a:gd name="T15" fmla="*/ 0 w 1"/>
                <a:gd name="T16" fmla="*/ 0 h 1"/>
                <a:gd name="T17" fmla="*/ 1 w 1"/>
                <a:gd name="T18" fmla="*/ 1 h 1"/>
              </a:gdLst>
              <a:ahLst/>
              <a:cxnLst>
                <a:cxn ang="T10">
                  <a:pos x="T0" y="T1"/>
                </a:cxn>
                <a:cxn ang="T11">
                  <a:pos x="T2" y="T3"/>
                </a:cxn>
                <a:cxn ang="T12">
                  <a:pos x="T4" y="T5"/>
                </a:cxn>
                <a:cxn ang="T13">
                  <a:pos x="T6" y="T7"/>
                </a:cxn>
                <a:cxn ang="T14">
                  <a:pos x="T8" y="T9"/>
                </a:cxn>
              </a:cxnLst>
              <a:rect l="T15" t="T16" r="T17" b="T18"/>
              <a:pathLst>
                <a:path w="1" h="1">
                  <a:moveTo>
                    <a:pt x="0" y="0"/>
                  </a:moveTo>
                  <a:lnTo>
                    <a:pt x="0" y="0"/>
                  </a:lnTo>
                  <a:lnTo>
                    <a:pt x="0" y="1"/>
                  </a:lnTo>
                  <a:lnTo>
                    <a:pt x="1" y="0"/>
                  </a:lnTo>
                  <a:lnTo>
                    <a:pt x="0" y="0"/>
                  </a:lnTo>
                </a:path>
              </a:pathLst>
            </a:custGeom>
            <a:noFill/>
            <a:ln w="17463">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46157" name="Freeform 72"/>
            <p:cNvSpPr>
              <a:spLocks/>
            </p:cNvSpPr>
            <p:nvPr/>
          </p:nvSpPr>
          <p:spPr bwMode="auto">
            <a:xfrm>
              <a:off x="5022850" y="3606800"/>
              <a:ext cx="17463" cy="17463"/>
            </a:xfrm>
            <a:custGeom>
              <a:avLst/>
              <a:gdLst>
                <a:gd name="T0" fmla="*/ 0 w 1"/>
                <a:gd name="T1" fmla="*/ 0 h 1"/>
                <a:gd name="T2" fmla="*/ 0 w 1"/>
                <a:gd name="T3" fmla="*/ 0 h 1"/>
                <a:gd name="T4" fmla="*/ 0 w 1"/>
                <a:gd name="T5" fmla="*/ 2147483647 h 1"/>
                <a:gd name="T6" fmla="*/ 2147483647 w 1"/>
                <a:gd name="T7" fmla="*/ 0 h 1"/>
                <a:gd name="T8" fmla="*/ 0 w 1"/>
                <a:gd name="T9" fmla="*/ 0 h 1"/>
                <a:gd name="T10" fmla="*/ 0 60000 65536"/>
                <a:gd name="T11" fmla="*/ 0 60000 65536"/>
                <a:gd name="T12" fmla="*/ 0 60000 65536"/>
                <a:gd name="T13" fmla="*/ 0 60000 65536"/>
                <a:gd name="T14" fmla="*/ 0 60000 65536"/>
                <a:gd name="T15" fmla="*/ 0 w 1"/>
                <a:gd name="T16" fmla="*/ 0 h 1"/>
                <a:gd name="T17" fmla="*/ 1 w 1"/>
                <a:gd name="T18" fmla="*/ 1 h 1"/>
              </a:gdLst>
              <a:ahLst/>
              <a:cxnLst>
                <a:cxn ang="T10">
                  <a:pos x="T0" y="T1"/>
                </a:cxn>
                <a:cxn ang="T11">
                  <a:pos x="T2" y="T3"/>
                </a:cxn>
                <a:cxn ang="T12">
                  <a:pos x="T4" y="T5"/>
                </a:cxn>
                <a:cxn ang="T13">
                  <a:pos x="T6" y="T7"/>
                </a:cxn>
                <a:cxn ang="T14">
                  <a:pos x="T8" y="T9"/>
                </a:cxn>
              </a:cxnLst>
              <a:rect l="T15" t="T16" r="T17" b="T18"/>
              <a:pathLst>
                <a:path w="1" h="1">
                  <a:moveTo>
                    <a:pt x="0" y="0"/>
                  </a:moveTo>
                  <a:lnTo>
                    <a:pt x="0" y="0"/>
                  </a:lnTo>
                  <a:lnTo>
                    <a:pt x="0" y="1"/>
                  </a:lnTo>
                  <a:lnTo>
                    <a:pt x="1" y="0"/>
                  </a:lnTo>
                  <a:lnTo>
                    <a:pt x="0" y="0"/>
                  </a:lnTo>
                </a:path>
              </a:pathLst>
            </a:custGeom>
            <a:noFill/>
            <a:ln w="17463">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46158" name="Freeform 73"/>
            <p:cNvSpPr>
              <a:spLocks/>
            </p:cNvSpPr>
            <p:nvPr/>
          </p:nvSpPr>
          <p:spPr bwMode="auto">
            <a:xfrm>
              <a:off x="5092700" y="3606800"/>
              <a:ext cx="17463" cy="17463"/>
            </a:xfrm>
            <a:custGeom>
              <a:avLst/>
              <a:gdLst>
                <a:gd name="T0" fmla="*/ 0 w 1"/>
                <a:gd name="T1" fmla="*/ 0 h 1"/>
                <a:gd name="T2" fmla="*/ 0 w 1"/>
                <a:gd name="T3" fmla="*/ 0 h 1"/>
                <a:gd name="T4" fmla="*/ 0 w 1"/>
                <a:gd name="T5" fmla="*/ 2147483647 h 1"/>
                <a:gd name="T6" fmla="*/ 2147483647 w 1"/>
                <a:gd name="T7" fmla="*/ 0 h 1"/>
                <a:gd name="T8" fmla="*/ 0 w 1"/>
                <a:gd name="T9" fmla="*/ 0 h 1"/>
                <a:gd name="T10" fmla="*/ 0 60000 65536"/>
                <a:gd name="T11" fmla="*/ 0 60000 65536"/>
                <a:gd name="T12" fmla="*/ 0 60000 65536"/>
                <a:gd name="T13" fmla="*/ 0 60000 65536"/>
                <a:gd name="T14" fmla="*/ 0 60000 65536"/>
                <a:gd name="T15" fmla="*/ 0 w 1"/>
                <a:gd name="T16" fmla="*/ 0 h 1"/>
                <a:gd name="T17" fmla="*/ 1 w 1"/>
                <a:gd name="T18" fmla="*/ 1 h 1"/>
              </a:gdLst>
              <a:ahLst/>
              <a:cxnLst>
                <a:cxn ang="T10">
                  <a:pos x="T0" y="T1"/>
                </a:cxn>
                <a:cxn ang="T11">
                  <a:pos x="T2" y="T3"/>
                </a:cxn>
                <a:cxn ang="T12">
                  <a:pos x="T4" y="T5"/>
                </a:cxn>
                <a:cxn ang="T13">
                  <a:pos x="T6" y="T7"/>
                </a:cxn>
                <a:cxn ang="T14">
                  <a:pos x="T8" y="T9"/>
                </a:cxn>
              </a:cxnLst>
              <a:rect l="T15" t="T16" r="T17" b="T18"/>
              <a:pathLst>
                <a:path w="1" h="1">
                  <a:moveTo>
                    <a:pt x="0" y="0"/>
                  </a:moveTo>
                  <a:lnTo>
                    <a:pt x="0" y="0"/>
                  </a:lnTo>
                  <a:lnTo>
                    <a:pt x="0" y="1"/>
                  </a:lnTo>
                  <a:lnTo>
                    <a:pt x="1" y="0"/>
                  </a:lnTo>
                  <a:lnTo>
                    <a:pt x="0" y="0"/>
                  </a:lnTo>
                </a:path>
              </a:pathLst>
            </a:custGeom>
            <a:noFill/>
            <a:ln w="17463">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46159" name="Freeform 74"/>
            <p:cNvSpPr>
              <a:spLocks/>
            </p:cNvSpPr>
            <p:nvPr/>
          </p:nvSpPr>
          <p:spPr bwMode="auto">
            <a:xfrm>
              <a:off x="3481388" y="3606800"/>
              <a:ext cx="17462" cy="17463"/>
            </a:xfrm>
            <a:custGeom>
              <a:avLst/>
              <a:gdLst>
                <a:gd name="T0" fmla="*/ 0 w 1"/>
                <a:gd name="T1" fmla="*/ 0 h 1"/>
                <a:gd name="T2" fmla="*/ 0 w 1"/>
                <a:gd name="T3" fmla="*/ 0 h 1"/>
                <a:gd name="T4" fmla="*/ 0 w 1"/>
                <a:gd name="T5" fmla="*/ 2147483647 h 1"/>
                <a:gd name="T6" fmla="*/ 2147483647 w 1"/>
                <a:gd name="T7" fmla="*/ 0 h 1"/>
                <a:gd name="T8" fmla="*/ 0 w 1"/>
                <a:gd name="T9" fmla="*/ 0 h 1"/>
                <a:gd name="T10" fmla="*/ 0 60000 65536"/>
                <a:gd name="T11" fmla="*/ 0 60000 65536"/>
                <a:gd name="T12" fmla="*/ 0 60000 65536"/>
                <a:gd name="T13" fmla="*/ 0 60000 65536"/>
                <a:gd name="T14" fmla="*/ 0 60000 65536"/>
                <a:gd name="T15" fmla="*/ 0 w 1"/>
                <a:gd name="T16" fmla="*/ 0 h 1"/>
                <a:gd name="T17" fmla="*/ 1 w 1"/>
                <a:gd name="T18" fmla="*/ 1 h 1"/>
              </a:gdLst>
              <a:ahLst/>
              <a:cxnLst>
                <a:cxn ang="T10">
                  <a:pos x="T0" y="T1"/>
                </a:cxn>
                <a:cxn ang="T11">
                  <a:pos x="T2" y="T3"/>
                </a:cxn>
                <a:cxn ang="T12">
                  <a:pos x="T4" y="T5"/>
                </a:cxn>
                <a:cxn ang="T13">
                  <a:pos x="T6" y="T7"/>
                </a:cxn>
                <a:cxn ang="T14">
                  <a:pos x="T8" y="T9"/>
                </a:cxn>
              </a:cxnLst>
              <a:rect l="T15" t="T16" r="T17" b="T18"/>
              <a:pathLst>
                <a:path w="1" h="1">
                  <a:moveTo>
                    <a:pt x="0" y="0"/>
                  </a:moveTo>
                  <a:lnTo>
                    <a:pt x="0" y="0"/>
                  </a:lnTo>
                  <a:lnTo>
                    <a:pt x="0" y="1"/>
                  </a:lnTo>
                  <a:lnTo>
                    <a:pt x="1" y="0"/>
                  </a:lnTo>
                  <a:lnTo>
                    <a:pt x="0" y="0"/>
                  </a:lnTo>
                </a:path>
              </a:pathLst>
            </a:custGeom>
            <a:noFill/>
            <a:ln w="17463">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46160" name="Freeform 75"/>
            <p:cNvSpPr>
              <a:spLocks/>
            </p:cNvSpPr>
            <p:nvPr/>
          </p:nvSpPr>
          <p:spPr bwMode="auto">
            <a:xfrm>
              <a:off x="3551238" y="3606800"/>
              <a:ext cx="17462" cy="17463"/>
            </a:xfrm>
            <a:custGeom>
              <a:avLst/>
              <a:gdLst>
                <a:gd name="T0" fmla="*/ 0 w 1"/>
                <a:gd name="T1" fmla="*/ 0 h 1"/>
                <a:gd name="T2" fmla="*/ 0 w 1"/>
                <a:gd name="T3" fmla="*/ 0 h 1"/>
                <a:gd name="T4" fmla="*/ 0 w 1"/>
                <a:gd name="T5" fmla="*/ 2147483647 h 1"/>
                <a:gd name="T6" fmla="*/ 2147483647 w 1"/>
                <a:gd name="T7" fmla="*/ 0 h 1"/>
                <a:gd name="T8" fmla="*/ 0 w 1"/>
                <a:gd name="T9" fmla="*/ 0 h 1"/>
                <a:gd name="T10" fmla="*/ 0 60000 65536"/>
                <a:gd name="T11" fmla="*/ 0 60000 65536"/>
                <a:gd name="T12" fmla="*/ 0 60000 65536"/>
                <a:gd name="T13" fmla="*/ 0 60000 65536"/>
                <a:gd name="T14" fmla="*/ 0 60000 65536"/>
                <a:gd name="T15" fmla="*/ 0 w 1"/>
                <a:gd name="T16" fmla="*/ 0 h 1"/>
                <a:gd name="T17" fmla="*/ 1 w 1"/>
                <a:gd name="T18" fmla="*/ 1 h 1"/>
              </a:gdLst>
              <a:ahLst/>
              <a:cxnLst>
                <a:cxn ang="T10">
                  <a:pos x="T0" y="T1"/>
                </a:cxn>
                <a:cxn ang="T11">
                  <a:pos x="T2" y="T3"/>
                </a:cxn>
                <a:cxn ang="T12">
                  <a:pos x="T4" y="T5"/>
                </a:cxn>
                <a:cxn ang="T13">
                  <a:pos x="T6" y="T7"/>
                </a:cxn>
                <a:cxn ang="T14">
                  <a:pos x="T8" y="T9"/>
                </a:cxn>
              </a:cxnLst>
              <a:rect l="T15" t="T16" r="T17" b="T18"/>
              <a:pathLst>
                <a:path w="1" h="1">
                  <a:moveTo>
                    <a:pt x="0" y="0"/>
                  </a:moveTo>
                  <a:lnTo>
                    <a:pt x="0" y="0"/>
                  </a:lnTo>
                  <a:lnTo>
                    <a:pt x="0" y="1"/>
                  </a:lnTo>
                  <a:lnTo>
                    <a:pt x="1" y="0"/>
                  </a:lnTo>
                  <a:lnTo>
                    <a:pt x="0" y="0"/>
                  </a:lnTo>
                </a:path>
              </a:pathLst>
            </a:custGeom>
            <a:noFill/>
            <a:ln w="17463">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46161" name="Freeform 76"/>
            <p:cNvSpPr>
              <a:spLocks/>
            </p:cNvSpPr>
            <p:nvPr/>
          </p:nvSpPr>
          <p:spPr bwMode="auto">
            <a:xfrm>
              <a:off x="3621088" y="3606800"/>
              <a:ext cx="17462" cy="17463"/>
            </a:xfrm>
            <a:custGeom>
              <a:avLst/>
              <a:gdLst>
                <a:gd name="T0" fmla="*/ 0 w 1"/>
                <a:gd name="T1" fmla="*/ 0 h 1"/>
                <a:gd name="T2" fmla="*/ 0 w 1"/>
                <a:gd name="T3" fmla="*/ 0 h 1"/>
                <a:gd name="T4" fmla="*/ 0 w 1"/>
                <a:gd name="T5" fmla="*/ 2147483647 h 1"/>
                <a:gd name="T6" fmla="*/ 2147483647 w 1"/>
                <a:gd name="T7" fmla="*/ 0 h 1"/>
                <a:gd name="T8" fmla="*/ 0 w 1"/>
                <a:gd name="T9" fmla="*/ 0 h 1"/>
                <a:gd name="T10" fmla="*/ 0 60000 65536"/>
                <a:gd name="T11" fmla="*/ 0 60000 65536"/>
                <a:gd name="T12" fmla="*/ 0 60000 65536"/>
                <a:gd name="T13" fmla="*/ 0 60000 65536"/>
                <a:gd name="T14" fmla="*/ 0 60000 65536"/>
                <a:gd name="T15" fmla="*/ 0 w 1"/>
                <a:gd name="T16" fmla="*/ 0 h 1"/>
                <a:gd name="T17" fmla="*/ 1 w 1"/>
                <a:gd name="T18" fmla="*/ 1 h 1"/>
              </a:gdLst>
              <a:ahLst/>
              <a:cxnLst>
                <a:cxn ang="T10">
                  <a:pos x="T0" y="T1"/>
                </a:cxn>
                <a:cxn ang="T11">
                  <a:pos x="T2" y="T3"/>
                </a:cxn>
                <a:cxn ang="T12">
                  <a:pos x="T4" y="T5"/>
                </a:cxn>
                <a:cxn ang="T13">
                  <a:pos x="T6" y="T7"/>
                </a:cxn>
                <a:cxn ang="T14">
                  <a:pos x="T8" y="T9"/>
                </a:cxn>
              </a:cxnLst>
              <a:rect l="T15" t="T16" r="T17" b="T18"/>
              <a:pathLst>
                <a:path w="1" h="1">
                  <a:moveTo>
                    <a:pt x="0" y="0"/>
                  </a:moveTo>
                  <a:lnTo>
                    <a:pt x="0" y="0"/>
                  </a:lnTo>
                  <a:lnTo>
                    <a:pt x="0" y="1"/>
                  </a:lnTo>
                  <a:lnTo>
                    <a:pt x="1" y="0"/>
                  </a:lnTo>
                  <a:lnTo>
                    <a:pt x="0" y="0"/>
                  </a:lnTo>
                </a:path>
              </a:pathLst>
            </a:custGeom>
            <a:noFill/>
            <a:ln w="17463">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46162" name="Line 77"/>
            <p:cNvSpPr>
              <a:spLocks noChangeShapeType="1"/>
            </p:cNvSpPr>
            <p:nvPr/>
          </p:nvSpPr>
          <p:spPr bwMode="auto">
            <a:xfrm flipV="1">
              <a:off x="3832225" y="2066925"/>
              <a:ext cx="1588" cy="261938"/>
            </a:xfrm>
            <a:prstGeom prst="line">
              <a:avLst/>
            </a:prstGeom>
            <a:noFill/>
            <a:ln w="174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6163" name="Freeform 78"/>
            <p:cNvSpPr>
              <a:spLocks/>
            </p:cNvSpPr>
            <p:nvPr/>
          </p:nvSpPr>
          <p:spPr bwMode="auto">
            <a:xfrm>
              <a:off x="3797300" y="2014538"/>
              <a:ext cx="69850" cy="69850"/>
            </a:xfrm>
            <a:custGeom>
              <a:avLst/>
              <a:gdLst>
                <a:gd name="T0" fmla="*/ 2147483647 w 44"/>
                <a:gd name="T1" fmla="*/ 2147483647 h 44"/>
                <a:gd name="T2" fmla="*/ 2147483647 w 44"/>
                <a:gd name="T3" fmla="*/ 0 h 44"/>
                <a:gd name="T4" fmla="*/ 2147483647 w 44"/>
                <a:gd name="T5" fmla="*/ 2147483647 h 44"/>
                <a:gd name="T6" fmla="*/ 0 w 44"/>
                <a:gd name="T7" fmla="*/ 2147483647 h 44"/>
                <a:gd name="T8" fmla="*/ 2147483647 w 44"/>
                <a:gd name="T9" fmla="*/ 2147483647 h 44"/>
                <a:gd name="T10" fmla="*/ 2147483647 w 44"/>
                <a:gd name="T11" fmla="*/ 2147483647 h 44"/>
                <a:gd name="T12" fmla="*/ 2147483647 w 44"/>
                <a:gd name="T13" fmla="*/ 2147483647 h 44"/>
                <a:gd name="T14" fmla="*/ 2147483647 w 44"/>
                <a:gd name="T15" fmla="*/ 2147483647 h 44"/>
                <a:gd name="T16" fmla="*/ 2147483647 w 44"/>
                <a:gd name="T17" fmla="*/ 2147483647 h 44"/>
                <a:gd name="T18" fmla="*/ 2147483647 w 44"/>
                <a:gd name="T19" fmla="*/ 0 h 44"/>
                <a:gd name="T20" fmla="*/ 2147483647 w 44"/>
                <a:gd name="T21" fmla="*/ 2147483647 h 4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
                <a:gd name="T34" fmla="*/ 0 h 44"/>
                <a:gd name="T35" fmla="*/ 44 w 44"/>
                <a:gd name="T36" fmla="*/ 44 h 4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 h="44">
                  <a:moveTo>
                    <a:pt x="22" y="22"/>
                  </a:moveTo>
                  <a:lnTo>
                    <a:pt x="22" y="0"/>
                  </a:lnTo>
                  <a:lnTo>
                    <a:pt x="11" y="11"/>
                  </a:lnTo>
                  <a:lnTo>
                    <a:pt x="0" y="22"/>
                  </a:lnTo>
                  <a:lnTo>
                    <a:pt x="11" y="33"/>
                  </a:lnTo>
                  <a:lnTo>
                    <a:pt x="22" y="44"/>
                  </a:lnTo>
                  <a:lnTo>
                    <a:pt x="33" y="33"/>
                  </a:lnTo>
                  <a:lnTo>
                    <a:pt x="44" y="22"/>
                  </a:lnTo>
                  <a:lnTo>
                    <a:pt x="33" y="11"/>
                  </a:lnTo>
                  <a:lnTo>
                    <a:pt x="22" y="0"/>
                  </a:lnTo>
                  <a:lnTo>
                    <a:pt x="22" y="22"/>
                  </a:lnTo>
                  <a:close/>
                </a:path>
              </a:pathLst>
            </a:custGeom>
            <a:solidFill>
              <a:srgbClr val="000000"/>
            </a:solidFill>
            <a:ln w="0">
              <a:solidFill>
                <a:srgbClr val="000000"/>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46164" name="Freeform 79"/>
            <p:cNvSpPr>
              <a:spLocks/>
            </p:cNvSpPr>
            <p:nvPr/>
          </p:nvSpPr>
          <p:spPr bwMode="auto">
            <a:xfrm>
              <a:off x="3797300" y="2014538"/>
              <a:ext cx="52388" cy="52387"/>
            </a:xfrm>
            <a:custGeom>
              <a:avLst/>
              <a:gdLst>
                <a:gd name="T0" fmla="*/ 2147483647 w 3"/>
                <a:gd name="T1" fmla="*/ 0 h 3"/>
                <a:gd name="T2" fmla="*/ 2147483647 w 3"/>
                <a:gd name="T3" fmla="*/ 2147483647 h 3"/>
                <a:gd name="T4" fmla="*/ 0 w 3"/>
                <a:gd name="T5" fmla="*/ 2147483647 h 3"/>
                <a:gd name="T6" fmla="*/ 2147483647 w 3"/>
                <a:gd name="T7" fmla="*/ 2147483647 h 3"/>
                <a:gd name="T8" fmla="*/ 2147483647 w 3"/>
                <a:gd name="T9" fmla="*/ 2147483647 h 3"/>
                <a:gd name="T10" fmla="*/ 2147483647 w 3"/>
                <a:gd name="T11" fmla="*/ 2147483647 h 3"/>
                <a:gd name="T12" fmla="*/ 2147483647 w 3"/>
                <a:gd name="T13" fmla="*/ 2147483647 h 3"/>
                <a:gd name="T14" fmla="*/ 2147483647 w 3"/>
                <a:gd name="T15" fmla="*/ 2147483647 h 3"/>
                <a:gd name="T16" fmla="*/ 2147483647 w 3"/>
                <a:gd name="T17" fmla="*/ 0 h 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
                <a:gd name="T28" fmla="*/ 0 h 3"/>
                <a:gd name="T29" fmla="*/ 3 w 3"/>
                <a:gd name="T30" fmla="*/ 3 h 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 h="3">
                  <a:moveTo>
                    <a:pt x="2" y="0"/>
                  </a:moveTo>
                  <a:lnTo>
                    <a:pt x="1" y="1"/>
                  </a:lnTo>
                  <a:lnTo>
                    <a:pt x="0" y="2"/>
                  </a:lnTo>
                  <a:lnTo>
                    <a:pt x="1" y="3"/>
                  </a:lnTo>
                  <a:lnTo>
                    <a:pt x="2" y="3"/>
                  </a:lnTo>
                  <a:lnTo>
                    <a:pt x="3" y="3"/>
                  </a:lnTo>
                  <a:lnTo>
                    <a:pt x="3" y="2"/>
                  </a:lnTo>
                  <a:lnTo>
                    <a:pt x="3" y="1"/>
                  </a:lnTo>
                  <a:lnTo>
                    <a:pt x="2" y="0"/>
                  </a:lnTo>
                </a:path>
              </a:pathLst>
            </a:custGeom>
            <a:noFill/>
            <a:ln w="17463">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46165" name="Rectangle 80"/>
            <p:cNvSpPr>
              <a:spLocks noChangeArrowheads="1"/>
            </p:cNvSpPr>
            <p:nvPr/>
          </p:nvSpPr>
          <p:spPr bwMode="auto">
            <a:xfrm>
              <a:off x="3638550" y="1296988"/>
              <a:ext cx="109538" cy="1825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200" i="1">
                  <a:solidFill>
                    <a:srgbClr val="000000"/>
                  </a:solidFill>
                  <a:latin typeface="Nimbus Roman No9 L"/>
                </a:rPr>
                <a:t>m</a:t>
              </a:r>
              <a:endParaRPr lang="en-CA" altLang="en-US" sz="2400">
                <a:latin typeface="Corbel" panose="020B0503020204020204" pitchFamily="34" charset="0"/>
              </a:endParaRPr>
            </a:p>
          </p:txBody>
        </p:sp>
        <p:sp>
          <p:nvSpPr>
            <p:cNvPr id="46166" name="Rectangle 81"/>
            <p:cNvSpPr>
              <a:spLocks noChangeArrowheads="1"/>
            </p:cNvSpPr>
            <p:nvPr/>
          </p:nvSpPr>
          <p:spPr bwMode="auto">
            <a:xfrm>
              <a:off x="3744913" y="1296988"/>
              <a:ext cx="258762" cy="1825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200">
                  <a:solidFill>
                    <a:srgbClr val="000000"/>
                  </a:solidFill>
                  <a:latin typeface="Nimbus Roman No9 L"/>
                </a:rPr>
                <a:t> bits</a:t>
              </a:r>
              <a:endParaRPr lang="en-CA" altLang="en-US" sz="2400">
                <a:latin typeface="Corbel" panose="020B0503020204020204" pitchFamily="34" charset="0"/>
              </a:endParaRPr>
            </a:p>
          </p:txBody>
        </p:sp>
        <p:sp>
          <p:nvSpPr>
            <p:cNvPr id="46167" name="Freeform 82"/>
            <p:cNvSpPr>
              <a:spLocks/>
            </p:cNvSpPr>
            <p:nvPr/>
          </p:nvSpPr>
          <p:spPr bwMode="auto">
            <a:xfrm>
              <a:off x="4497388" y="1401763"/>
              <a:ext cx="104775" cy="52387"/>
            </a:xfrm>
            <a:custGeom>
              <a:avLst/>
              <a:gdLst>
                <a:gd name="T0" fmla="*/ 0 w 6"/>
                <a:gd name="T1" fmla="*/ 2147483647 h 3"/>
                <a:gd name="T2" fmla="*/ 2147483647 w 6"/>
                <a:gd name="T3" fmla="*/ 2147483647 h 3"/>
                <a:gd name="T4" fmla="*/ 0 w 6"/>
                <a:gd name="T5" fmla="*/ 0 h 3"/>
                <a:gd name="T6" fmla="*/ 0 w 6"/>
                <a:gd name="T7" fmla="*/ 2147483647 h 3"/>
                <a:gd name="T8" fmla="*/ 0 w 6"/>
                <a:gd name="T9" fmla="*/ 2147483647 h 3"/>
                <a:gd name="T10" fmla="*/ 0 60000 65536"/>
                <a:gd name="T11" fmla="*/ 0 60000 65536"/>
                <a:gd name="T12" fmla="*/ 0 60000 65536"/>
                <a:gd name="T13" fmla="*/ 0 60000 65536"/>
                <a:gd name="T14" fmla="*/ 0 60000 65536"/>
                <a:gd name="T15" fmla="*/ 0 w 6"/>
                <a:gd name="T16" fmla="*/ 0 h 3"/>
                <a:gd name="T17" fmla="*/ 6 w 6"/>
                <a:gd name="T18" fmla="*/ 3 h 3"/>
              </a:gdLst>
              <a:ahLst/>
              <a:cxnLst>
                <a:cxn ang="T10">
                  <a:pos x="T0" y="T1"/>
                </a:cxn>
                <a:cxn ang="T11">
                  <a:pos x="T2" y="T3"/>
                </a:cxn>
                <a:cxn ang="T12">
                  <a:pos x="T4" y="T5"/>
                </a:cxn>
                <a:cxn ang="T13">
                  <a:pos x="T6" y="T7"/>
                </a:cxn>
                <a:cxn ang="T14">
                  <a:pos x="T8" y="T9"/>
                </a:cxn>
              </a:cxnLst>
              <a:rect l="T15" t="T16" r="T17" b="T18"/>
              <a:pathLst>
                <a:path w="6" h="3">
                  <a:moveTo>
                    <a:pt x="0" y="3"/>
                  </a:moveTo>
                  <a:lnTo>
                    <a:pt x="6" y="2"/>
                  </a:lnTo>
                  <a:lnTo>
                    <a:pt x="0" y="0"/>
                  </a:lnTo>
                  <a:lnTo>
                    <a:pt x="0" y="2"/>
                  </a:lnTo>
                  <a:lnTo>
                    <a:pt x="0" y="3"/>
                  </a:lnTo>
                </a:path>
              </a:pathLst>
            </a:custGeom>
            <a:noFill/>
            <a:ln w="17463">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46168" name="Freeform 83"/>
            <p:cNvSpPr>
              <a:spLocks/>
            </p:cNvSpPr>
            <p:nvPr/>
          </p:nvSpPr>
          <p:spPr bwMode="auto">
            <a:xfrm>
              <a:off x="4497388" y="1401763"/>
              <a:ext cx="104775" cy="52387"/>
            </a:xfrm>
            <a:custGeom>
              <a:avLst/>
              <a:gdLst>
                <a:gd name="T0" fmla="*/ 0 w 66"/>
                <a:gd name="T1" fmla="*/ 2147483647 h 33"/>
                <a:gd name="T2" fmla="*/ 2147483647 w 66"/>
                <a:gd name="T3" fmla="*/ 2147483647 h 33"/>
                <a:gd name="T4" fmla="*/ 0 w 66"/>
                <a:gd name="T5" fmla="*/ 0 h 33"/>
                <a:gd name="T6" fmla="*/ 0 w 66"/>
                <a:gd name="T7" fmla="*/ 2147483647 h 33"/>
                <a:gd name="T8" fmla="*/ 0 w 66"/>
                <a:gd name="T9" fmla="*/ 2147483647 h 33"/>
                <a:gd name="T10" fmla="*/ 0 60000 65536"/>
                <a:gd name="T11" fmla="*/ 0 60000 65536"/>
                <a:gd name="T12" fmla="*/ 0 60000 65536"/>
                <a:gd name="T13" fmla="*/ 0 60000 65536"/>
                <a:gd name="T14" fmla="*/ 0 60000 65536"/>
                <a:gd name="T15" fmla="*/ 0 w 66"/>
                <a:gd name="T16" fmla="*/ 0 h 33"/>
                <a:gd name="T17" fmla="*/ 66 w 66"/>
                <a:gd name="T18" fmla="*/ 33 h 33"/>
              </a:gdLst>
              <a:ahLst/>
              <a:cxnLst>
                <a:cxn ang="T10">
                  <a:pos x="T0" y="T1"/>
                </a:cxn>
                <a:cxn ang="T11">
                  <a:pos x="T2" y="T3"/>
                </a:cxn>
                <a:cxn ang="T12">
                  <a:pos x="T4" y="T5"/>
                </a:cxn>
                <a:cxn ang="T13">
                  <a:pos x="T6" y="T7"/>
                </a:cxn>
                <a:cxn ang="T14">
                  <a:pos x="T8" y="T9"/>
                </a:cxn>
              </a:cxnLst>
              <a:rect l="T15" t="T16" r="T17" b="T18"/>
              <a:pathLst>
                <a:path w="66" h="33">
                  <a:moveTo>
                    <a:pt x="0" y="33"/>
                  </a:moveTo>
                  <a:lnTo>
                    <a:pt x="66" y="22"/>
                  </a:lnTo>
                  <a:lnTo>
                    <a:pt x="0" y="0"/>
                  </a:lnTo>
                  <a:lnTo>
                    <a:pt x="0" y="22"/>
                  </a:lnTo>
                  <a:lnTo>
                    <a:pt x="0" y="33"/>
                  </a:lnTo>
                  <a:close/>
                </a:path>
              </a:pathLst>
            </a:custGeom>
            <a:solidFill>
              <a:srgbClr val="000000"/>
            </a:solidFill>
            <a:ln w="0">
              <a:solidFill>
                <a:srgbClr val="000000"/>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46169" name="Line 84"/>
            <p:cNvSpPr>
              <a:spLocks noChangeShapeType="1"/>
            </p:cNvSpPr>
            <p:nvPr/>
          </p:nvSpPr>
          <p:spPr bwMode="auto">
            <a:xfrm flipH="1">
              <a:off x="4059238" y="1436688"/>
              <a:ext cx="420687" cy="1587"/>
            </a:xfrm>
            <a:prstGeom prst="line">
              <a:avLst/>
            </a:prstGeom>
            <a:noFill/>
            <a:ln w="174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6170" name="Freeform 85"/>
            <p:cNvSpPr>
              <a:spLocks/>
            </p:cNvSpPr>
            <p:nvPr/>
          </p:nvSpPr>
          <p:spPr bwMode="auto">
            <a:xfrm>
              <a:off x="3062288" y="1401763"/>
              <a:ext cx="104775" cy="52387"/>
            </a:xfrm>
            <a:custGeom>
              <a:avLst/>
              <a:gdLst>
                <a:gd name="T0" fmla="*/ 2147483647 w 6"/>
                <a:gd name="T1" fmla="*/ 0 h 3"/>
                <a:gd name="T2" fmla="*/ 0 w 6"/>
                <a:gd name="T3" fmla="*/ 2147483647 h 3"/>
                <a:gd name="T4" fmla="*/ 2147483647 w 6"/>
                <a:gd name="T5" fmla="*/ 2147483647 h 3"/>
                <a:gd name="T6" fmla="*/ 2147483647 w 6"/>
                <a:gd name="T7" fmla="*/ 2147483647 h 3"/>
                <a:gd name="T8" fmla="*/ 2147483647 w 6"/>
                <a:gd name="T9" fmla="*/ 0 h 3"/>
                <a:gd name="T10" fmla="*/ 0 60000 65536"/>
                <a:gd name="T11" fmla="*/ 0 60000 65536"/>
                <a:gd name="T12" fmla="*/ 0 60000 65536"/>
                <a:gd name="T13" fmla="*/ 0 60000 65536"/>
                <a:gd name="T14" fmla="*/ 0 60000 65536"/>
                <a:gd name="T15" fmla="*/ 0 w 6"/>
                <a:gd name="T16" fmla="*/ 0 h 3"/>
                <a:gd name="T17" fmla="*/ 6 w 6"/>
                <a:gd name="T18" fmla="*/ 3 h 3"/>
              </a:gdLst>
              <a:ahLst/>
              <a:cxnLst>
                <a:cxn ang="T10">
                  <a:pos x="T0" y="T1"/>
                </a:cxn>
                <a:cxn ang="T11">
                  <a:pos x="T2" y="T3"/>
                </a:cxn>
                <a:cxn ang="T12">
                  <a:pos x="T4" y="T5"/>
                </a:cxn>
                <a:cxn ang="T13">
                  <a:pos x="T6" y="T7"/>
                </a:cxn>
                <a:cxn ang="T14">
                  <a:pos x="T8" y="T9"/>
                </a:cxn>
              </a:cxnLst>
              <a:rect l="T15" t="T16" r="T17" b="T18"/>
              <a:pathLst>
                <a:path w="6" h="3">
                  <a:moveTo>
                    <a:pt x="6" y="0"/>
                  </a:moveTo>
                  <a:lnTo>
                    <a:pt x="0" y="2"/>
                  </a:lnTo>
                  <a:lnTo>
                    <a:pt x="6" y="3"/>
                  </a:lnTo>
                  <a:lnTo>
                    <a:pt x="6" y="2"/>
                  </a:lnTo>
                  <a:lnTo>
                    <a:pt x="6" y="0"/>
                  </a:lnTo>
                </a:path>
              </a:pathLst>
            </a:custGeom>
            <a:noFill/>
            <a:ln w="17463">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46171" name="Freeform 86"/>
            <p:cNvSpPr>
              <a:spLocks/>
            </p:cNvSpPr>
            <p:nvPr/>
          </p:nvSpPr>
          <p:spPr bwMode="auto">
            <a:xfrm>
              <a:off x="3062288" y="1401763"/>
              <a:ext cx="104775" cy="52387"/>
            </a:xfrm>
            <a:custGeom>
              <a:avLst/>
              <a:gdLst>
                <a:gd name="T0" fmla="*/ 2147483647 w 66"/>
                <a:gd name="T1" fmla="*/ 0 h 33"/>
                <a:gd name="T2" fmla="*/ 0 w 66"/>
                <a:gd name="T3" fmla="*/ 2147483647 h 33"/>
                <a:gd name="T4" fmla="*/ 2147483647 w 66"/>
                <a:gd name="T5" fmla="*/ 2147483647 h 33"/>
                <a:gd name="T6" fmla="*/ 2147483647 w 66"/>
                <a:gd name="T7" fmla="*/ 2147483647 h 33"/>
                <a:gd name="T8" fmla="*/ 2147483647 w 66"/>
                <a:gd name="T9" fmla="*/ 0 h 33"/>
                <a:gd name="T10" fmla="*/ 0 60000 65536"/>
                <a:gd name="T11" fmla="*/ 0 60000 65536"/>
                <a:gd name="T12" fmla="*/ 0 60000 65536"/>
                <a:gd name="T13" fmla="*/ 0 60000 65536"/>
                <a:gd name="T14" fmla="*/ 0 60000 65536"/>
                <a:gd name="T15" fmla="*/ 0 w 66"/>
                <a:gd name="T16" fmla="*/ 0 h 33"/>
                <a:gd name="T17" fmla="*/ 66 w 66"/>
                <a:gd name="T18" fmla="*/ 33 h 33"/>
              </a:gdLst>
              <a:ahLst/>
              <a:cxnLst>
                <a:cxn ang="T10">
                  <a:pos x="T0" y="T1"/>
                </a:cxn>
                <a:cxn ang="T11">
                  <a:pos x="T2" y="T3"/>
                </a:cxn>
                <a:cxn ang="T12">
                  <a:pos x="T4" y="T5"/>
                </a:cxn>
                <a:cxn ang="T13">
                  <a:pos x="T6" y="T7"/>
                </a:cxn>
                <a:cxn ang="T14">
                  <a:pos x="T8" y="T9"/>
                </a:cxn>
              </a:cxnLst>
              <a:rect l="T15" t="T16" r="T17" b="T18"/>
              <a:pathLst>
                <a:path w="66" h="33">
                  <a:moveTo>
                    <a:pt x="66" y="0"/>
                  </a:moveTo>
                  <a:lnTo>
                    <a:pt x="0" y="22"/>
                  </a:lnTo>
                  <a:lnTo>
                    <a:pt x="66" y="33"/>
                  </a:lnTo>
                  <a:lnTo>
                    <a:pt x="66" y="22"/>
                  </a:lnTo>
                  <a:lnTo>
                    <a:pt x="66" y="0"/>
                  </a:lnTo>
                  <a:close/>
                </a:path>
              </a:pathLst>
            </a:custGeom>
            <a:solidFill>
              <a:srgbClr val="000000"/>
            </a:solidFill>
            <a:ln w="0">
              <a:solidFill>
                <a:srgbClr val="000000"/>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46172" name="Line 87"/>
            <p:cNvSpPr>
              <a:spLocks noChangeShapeType="1"/>
            </p:cNvSpPr>
            <p:nvPr/>
          </p:nvSpPr>
          <p:spPr bwMode="auto">
            <a:xfrm>
              <a:off x="3167063" y="1436688"/>
              <a:ext cx="419100" cy="1587"/>
            </a:xfrm>
            <a:prstGeom prst="line">
              <a:avLst/>
            </a:prstGeom>
            <a:noFill/>
            <a:ln w="174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6173" name="Freeform 88"/>
            <p:cNvSpPr>
              <a:spLocks/>
            </p:cNvSpPr>
            <p:nvPr/>
          </p:nvSpPr>
          <p:spPr bwMode="auto">
            <a:xfrm>
              <a:off x="3797300" y="2293938"/>
              <a:ext cx="69850" cy="69850"/>
            </a:xfrm>
            <a:custGeom>
              <a:avLst/>
              <a:gdLst>
                <a:gd name="T0" fmla="*/ 2147483647 w 44"/>
                <a:gd name="T1" fmla="*/ 2147483647 h 44"/>
                <a:gd name="T2" fmla="*/ 2147483647 w 44"/>
                <a:gd name="T3" fmla="*/ 0 h 44"/>
                <a:gd name="T4" fmla="*/ 2147483647 w 44"/>
                <a:gd name="T5" fmla="*/ 2147483647 h 44"/>
                <a:gd name="T6" fmla="*/ 0 w 44"/>
                <a:gd name="T7" fmla="*/ 2147483647 h 44"/>
                <a:gd name="T8" fmla="*/ 2147483647 w 44"/>
                <a:gd name="T9" fmla="*/ 2147483647 h 44"/>
                <a:gd name="T10" fmla="*/ 2147483647 w 44"/>
                <a:gd name="T11" fmla="*/ 2147483647 h 44"/>
                <a:gd name="T12" fmla="*/ 2147483647 w 44"/>
                <a:gd name="T13" fmla="*/ 2147483647 h 44"/>
                <a:gd name="T14" fmla="*/ 2147483647 w 44"/>
                <a:gd name="T15" fmla="*/ 2147483647 h 44"/>
                <a:gd name="T16" fmla="*/ 2147483647 w 44"/>
                <a:gd name="T17" fmla="*/ 2147483647 h 44"/>
                <a:gd name="T18" fmla="*/ 2147483647 w 44"/>
                <a:gd name="T19" fmla="*/ 0 h 44"/>
                <a:gd name="T20" fmla="*/ 2147483647 w 44"/>
                <a:gd name="T21" fmla="*/ 2147483647 h 4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
                <a:gd name="T34" fmla="*/ 0 h 44"/>
                <a:gd name="T35" fmla="*/ 44 w 44"/>
                <a:gd name="T36" fmla="*/ 44 h 4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 h="44">
                  <a:moveTo>
                    <a:pt x="22" y="22"/>
                  </a:moveTo>
                  <a:lnTo>
                    <a:pt x="22" y="0"/>
                  </a:lnTo>
                  <a:lnTo>
                    <a:pt x="11" y="11"/>
                  </a:lnTo>
                  <a:lnTo>
                    <a:pt x="0" y="22"/>
                  </a:lnTo>
                  <a:lnTo>
                    <a:pt x="11" y="33"/>
                  </a:lnTo>
                  <a:lnTo>
                    <a:pt x="22" y="44"/>
                  </a:lnTo>
                  <a:lnTo>
                    <a:pt x="33" y="33"/>
                  </a:lnTo>
                  <a:lnTo>
                    <a:pt x="44" y="22"/>
                  </a:lnTo>
                  <a:lnTo>
                    <a:pt x="33" y="11"/>
                  </a:lnTo>
                  <a:lnTo>
                    <a:pt x="22" y="0"/>
                  </a:lnTo>
                  <a:lnTo>
                    <a:pt x="22" y="22"/>
                  </a:lnTo>
                  <a:close/>
                </a:path>
              </a:pathLst>
            </a:custGeom>
            <a:solidFill>
              <a:srgbClr val="000000"/>
            </a:solidFill>
            <a:ln w="0">
              <a:solidFill>
                <a:srgbClr val="000000"/>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46174" name="Freeform 89"/>
            <p:cNvSpPr>
              <a:spLocks/>
            </p:cNvSpPr>
            <p:nvPr/>
          </p:nvSpPr>
          <p:spPr bwMode="auto">
            <a:xfrm>
              <a:off x="3797300" y="2293938"/>
              <a:ext cx="52388" cy="52387"/>
            </a:xfrm>
            <a:custGeom>
              <a:avLst/>
              <a:gdLst>
                <a:gd name="T0" fmla="*/ 2147483647 w 3"/>
                <a:gd name="T1" fmla="*/ 0 h 3"/>
                <a:gd name="T2" fmla="*/ 2147483647 w 3"/>
                <a:gd name="T3" fmla="*/ 2147483647 h 3"/>
                <a:gd name="T4" fmla="*/ 0 w 3"/>
                <a:gd name="T5" fmla="*/ 2147483647 h 3"/>
                <a:gd name="T6" fmla="*/ 2147483647 w 3"/>
                <a:gd name="T7" fmla="*/ 2147483647 h 3"/>
                <a:gd name="T8" fmla="*/ 2147483647 w 3"/>
                <a:gd name="T9" fmla="*/ 2147483647 h 3"/>
                <a:gd name="T10" fmla="*/ 2147483647 w 3"/>
                <a:gd name="T11" fmla="*/ 2147483647 h 3"/>
                <a:gd name="T12" fmla="*/ 2147483647 w 3"/>
                <a:gd name="T13" fmla="*/ 2147483647 h 3"/>
                <a:gd name="T14" fmla="*/ 2147483647 w 3"/>
                <a:gd name="T15" fmla="*/ 2147483647 h 3"/>
                <a:gd name="T16" fmla="*/ 2147483647 w 3"/>
                <a:gd name="T17" fmla="*/ 0 h 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
                <a:gd name="T28" fmla="*/ 0 h 3"/>
                <a:gd name="T29" fmla="*/ 3 w 3"/>
                <a:gd name="T30" fmla="*/ 3 h 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 h="3">
                  <a:moveTo>
                    <a:pt x="2" y="0"/>
                  </a:moveTo>
                  <a:lnTo>
                    <a:pt x="1" y="1"/>
                  </a:lnTo>
                  <a:lnTo>
                    <a:pt x="0" y="2"/>
                  </a:lnTo>
                  <a:lnTo>
                    <a:pt x="1" y="3"/>
                  </a:lnTo>
                  <a:lnTo>
                    <a:pt x="2" y="3"/>
                  </a:lnTo>
                  <a:lnTo>
                    <a:pt x="3" y="3"/>
                  </a:lnTo>
                  <a:lnTo>
                    <a:pt x="3" y="2"/>
                  </a:lnTo>
                  <a:lnTo>
                    <a:pt x="3" y="1"/>
                  </a:lnTo>
                  <a:lnTo>
                    <a:pt x="2" y="0"/>
                  </a:lnTo>
                </a:path>
              </a:pathLst>
            </a:custGeom>
            <a:noFill/>
            <a:ln w="17463">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grpSp>
      <p:sp>
        <p:nvSpPr>
          <p:cNvPr id="183" name="Content Placeholder 2"/>
          <p:cNvSpPr txBox="1">
            <a:spLocks/>
          </p:cNvSpPr>
          <p:nvPr/>
        </p:nvSpPr>
        <p:spPr>
          <a:xfrm>
            <a:off x="4809460" y="4323692"/>
            <a:ext cx="3733800" cy="2362200"/>
          </a:xfrm>
          <a:prstGeom prst="rect">
            <a:avLst/>
          </a:prstGeom>
        </p:spPr>
        <p:txBody>
          <a:bodyPr lIns="54864" tIns="91440">
            <a:normAutofit/>
          </a:bodyPr>
          <a:lstStyle/>
          <a:p>
            <a:pPr algn="just" fontAlgn="auto">
              <a:spcBef>
                <a:spcPts val="0"/>
              </a:spcBef>
              <a:spcAft>
                <a:spcPts val="0"/>
              </a:spcAft>
              <a:buFont typeface="Arial" pitchFamily="34" charset="0"/>
              <a:buChar char="•"/>
              <a:defRPr/>
            </a:pPr>
            <a:r>
              <a:rPr lang="en-US" sz="1600" b="1" i="1" dirty="0">
                <a:latin typeface="+mn-lt"/>
              </a:rPr>
              <a:t>Consecutive words are located in consecutive modules.</a:t>
            </a:r>
          </a:p>
          <a:p>
            <a:pPr algn="just" fontAlgn="auto">
              <a:spcBef>
                <a:spcPts val="0"/>
              </a:spcBef>
              <a:spcAft>
                <a:spcPts val="0"/>
              </a:spcAft>
              <a:buFont typeface="Arial" pitchFamily="34" charset="0"/>
              <a:buChar char="•"/>
              <a:defRPr/>
            </a:pPr>
            <a:r>
              <a:rPr lang="en-US" sz="1600" b="1" i="1" dirty="0">
                <a:latin typeface="+mn-lt"/>
              </a:rPr>
              <a:t>Consecutive addresses can be located in consecutive modules.</a:t>
            </a:r>
          </a:p>
          <a:p>
            <a:pPr algn="just" fontAlgn="auto">
              <a:spcBef>
                <a:spcPts val="0"/>
              </a:spcBef>
              <a:spcAft>
                <a:spcPts val="0"/>
              </a:spcAft>
              <a:buFont typeface="Arial" pitchFamily="34" charset="0"/>
              <a:buChar char="•"/>
              <a:defRPr/>
            </a:pPr>
            <a:r>
              <a:rPr lang="en-US" sz="1600" b="1" i="1" dirty="0">
                <a:latin typeface="+mn-lt"/>
              </a:rPr>
              <a:t>While transferring a block of data, several memory modules can be kept busy at the same time. </a:t>
            </a:r>
          </a:p>
          <a:p>
            <a:pPr marL="438912" indent="-320040" fontAlgn="auto">
              <a:spcBef>
                <a:spcPts val="0"/>
              </a:spcBef>
              <a:spcAft>
                <a:spcPts val="0"/>
              </a:spcAft>
              <a:buClr>
                <a:schemeClr val="accent1"/>
              </a:buClr>
              <a:buSzPct val="80000"/>
              <a:buFont typeface="Wingdings 2"/>
              <a:buNone/>
              <a:defRPr/>
            </a:pPr>
            <a:endParaRPr lang="en-US" sz="3200" dirty="0">
              <a:latin typeface="+mn-lt"/>
            </a:endParaRPr>
          </a:p>
        </p:txBody>
      </p:sp>
      <p:pic>
        <p:nvPicPr>
          <p:cNvPr id="4" name="Picture 3">
            <a:extLst>
              <a:ext uri="{FF2B5EF4-FFF2-40B4-BE49-F238E27FC236}">
                <a16:creationId xmlns:a16="http://schemas.microsoft.com/office/drawing/2014/main" xmlns="" id="{36512C85-1C80-4F26-91E6-11443FA3D56A}"/>
              </a:ext>
            </a:extLst>
          </p:cNvPr>
          <p:cNvPicPr>
            <a:picLocks noChangeAspect="1" noChangeArrowheads="1"/>
          </p:cNvPicPr>
          <p:nvPr/>
        </p:nvPicPr>
        <p:blipFill>
          <a:blip r:embed="rId2" cstate="print"/>
          <a:srcRect/>
          <a:stretch>
            <a:fillRect/>
          </a:stretch>
        </p:blipFill>
        <p:spPr bwMode="auto">
          <a:xfrm>
            <a:off x="7315200" y="0"/>
            <a:ext cx="1333500" cy="12477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960" y="286605"/>
            <a:ext cx="7543800" cy="703996"/>
          </a:xfrm>
        </p:spPr>
        <p:txBody>
          <a:bodyPr>
            <a:normAutofit/>
          </a:bodyPr>
          <a:lstStyle/>
          <a:p>
            <a:pPr eaLnBrk="1" fontAlgn="auto" hangingPunct="1">
              <a:spcAft>
                <a:spcPts val="0"/>
              </a:spcAft>
              <a:defRPr/>
            </a:pPr>
            <a:r>
              <a:rPr lang="en-US" sz="3400" b="1" dirty="0">
                <a:solidFill>
                  <a:schemeClr val="accent1">
                    <a:satMod val="150000"/>
                  </a:schemeClr>
                </a:solidFill>
              </a:rPr>
              <a:t>Memory Basic Concepts(Contd.,)</a:t>
            </a:r>
          </a:p>
        </p:txBody>
      </p:sp>
      <p:sp>
        <p:nvSpPr>
          <p:cNvPr id="3" name="Content Placeholder 2"/>
          <p:cNvSpPr>
            <a:spLocks noGrp="1"/>
          </p:cNvSpPr>
          <p:nvPr>
            <p:ph idx="1"/>
          </p:nvPr>
        </p:nvSpPr>
        <p:spPr>
          <a:xfrm>
            <a:off x="457200" y="1219200"/>
            <a:ext cx="8016241" cy="4511039"/>
          </a:xfrm>
        </p:spPr>
        <p:txBody>
          <a:bodyPr rtlCol="0">
            <a:normAutofit fontScale="92500" lnSpcReduction="20000"/>
          </a:bodyPr>
          <a:lstStyle/>
          <a:p>
            <a:pPr marL="438912" indent="-320040" eaLnBrk="1" fontAlgn="auto" hangingPunct="1">
              <a:lnSpc>
                <a:spcPct val="200000"/>
              </a:lnSpc>
              <a:spcBef>
                <a:spcPts val="0"/>
              </a:spcBef>
              <a:spcAft>
                <a:spcPts val="0"/>
              </a:spcAft>
              <a:buFont typeface="Wingdings 2"/>
              <a:buChar char=""/>
              <a:defRPr/>
            </a:pPr>
            <a:r>
              <a:rPr lang="en-US" dirty="0"/>
              <a:t>Measures for the speed of a memory:</a:t>
            </a:r>
          </a:p>
          <a:p>
            <a:pPr marL="731520" lvl="1" indent="-274320" eaLnBrk="1" fontAlgn="auto" hangingPunct="1">
              <a:lnSpc>
                <a:spcPct val="200000"/>
              </a:lnSpc>
              <a:spcAft>
                <a:spcPts val="0"/>
              </a:spcAft>
              <a:buFont typeface="Wingdings"/>
              <a:buChar char=""/>
              <a:defRPr/>
            </a:pPr>
            <a:r>
              <a:rPr lang="en-US" dirty="0">
                <a:solidFill>
                  <a:schemeClr val="accent2"/>
                </a:solidFill>
              </a:rPr>
              <a:t>M</a:t>
            </a:r>
            <a:r>
              <a:rPr lang="en-US" sz="1800" dirty="0">
                <a:solidFill>
                  <a:schemeClr val="accent2"/>
                </a:solidFill>
              </a:rPr>
              <a:t>emory access time.</a:t>
            </a:r>
          </a:p>
          <a:p>
            <a:pPr marL="731520" lvl="1" indent="-274320" eaLnBrk="1" fontAlgn="auto" hangingPunct="1">
              <a:lnSpc>
                <a:spcPct val="200000"/>
              </a:lnSpc>
              <a:spcAft>
                <a:spcPts val="0"/>
              </a:spcAft>
              <a:buFont typeface="Wingdings"/>
              <a:buChar char=""/>
              <a:defRPr/>
            </a:pPr>
            <a:r>
              <a:rPr lang="en-US" dirty="0">
                <a:solidFill>
                  <a:schemeClr val="accent2"/>
                </a:solidFill>
              </a:rPr>
              <a:t>M</a:t>
            </a:r>
            <a:r>
              <a:rPr lang="en-US" sz="1800" dirty="0">
                <a:solidFill>
                  <a:schemeClr val="accent2"/>
                </a:solidFill>
              </a:rPr>
              <a:t>emory cycle time.</a:t>
            </a:r>
          </a:p>
          <a:p>
            <a:pPr marL="438912" indent="-320040" eaLnBrk="1" fontAlgn="auto" hangingPunct="1">
              <a:lnSpc>
                <a:spcPct val="200000"/>
              </a:lnSpc>
              <a:spcBef>
                <a:spcPts val="0"/>
              </a:spcBef>
              <a:spcAft>
                <a:spcPts val="0"/>
              </a:spcAft>
              <a:buFont typeface="Wingdings 2"/>
              <a:buChar char=""/>
              <a:defRPr/>
            </a:pPr>
            <a:r>
              <a:rPr lang="en-US" dirty="0"/>
              <a:t>An important design issue is to </a:t>
            </a:r>
            <a:r>
              <a:rPr lang="en-US" dirty="0">
                <a:solidFill>
                  <a:schemeClr val="tx1"/>
                </a:solidFill>
              </a:rPr>
              <a:t>provide a computer system with as large and fast a memory as possible, within a given cost target.</a:t>
            </a:r>
          </a:p>
          <a:p>
            <a:pPr marL="438912" indent="-320040" eaLnBrk="1" fontAlgn="auto" hangingPunct="1">
              <a:lnSpc>
                <a:spcPct val="200000"/>
              </a:lnSpc>
              <a:spcBef>
                <a:spcPts val="0"/>
              </a:spcBef>
              <a:spcAft>
                <a:spcPts val="0"/>
              </a:spcAft>
              <a:buFont typeface="Wingdings 2"/>
              <a:buChar char=""/>
              <a:defRPr/>
            </a:pPr>
            <a:r>
              <a:rPr lang="en-US" dirty="0">
                <a:solidFill>
                  <a:schemeClr val="tx1"/>
                </a:solidFill>
              </a:rPr>
              <a:t>Several techniques to increase the effective size and speed of the memory:</a:t>
            </a:r>
          </a:p>
          <a:p>
            <a:pPr marL="731520" lvl="1" indent="-274320" eaLnBrk="1" fontAlgn="auto" hangingPunct="1">
              <a:lnSpc>
                <a:spcPct val="200000"/>
              </a:lnSpc>
              <a:spcAft>
                <a:spcPts val="0"/>
              </a:spcAft>
              <a:buFont typeface="Wingdings"/>
              <a:buChar char=""/>
              <a:defRPr/>
            </a:pPr>
            <a:r>
              <a:rPr lang="en-US" sz="1800" dirty="0"/>
              <a:t>Cache memory (to increase the effective speed).</a:t>
            </a:r>
          </a:p>
          <a:p>
            <a:pPr marL="731520" lvl="1" indent="-274320" eaLnBrk="1" fontAlgn="auto" hangingPunct="1">
              <a:lnSpc>
                <a:spcPct val="200000"/>
              </a:lnSpc>
              <a:spcAft>
                <a:spcPts val="0"/>
              </a:spcAft>
              <a:buFont typeface="Wingdings"/>
              <a:buChar char=""/>
              <a:defRPr/>
            </a:pPr>
            <a:r>
              <a:rPr lang="en-US" sz="1800" dirty="0"/>
              <a:t>Virtual memory (to increase the effective size).</a:t>
            </a:r>
          </a:p>
          <a:p>
            <a:pPr marL="731520" lvl="1" indent="-274320" eaLnBrk="1" fontAlgn="auto" hangingPunct="1">
              <a:spcAft>
                <a:spcPts val="0"/>
              </a:spcAft>
              <a:buFont typeface="Wingdings"/>
              <a:buChar char=""/>
              <a:defRPr/>
            </a:pPr>
            <a:endParaRPr lang="en-US" sz="1800" dirty="0">
              <a:solidFill>
                <a:schemeClr val="accent2"/>
              </a:solidFill>
            </a:endParaRPr>
          </a:p>
          <a:p>
            <a:pPr marL="438912" indent="-320040" eaLnBrk="1" fontAlgn="auto" hangingPunct="1">
              <a:spcBef>
                <a:spcPts val="0"/>
              </a:spcBef>
              <a:spcAft>
                <a:spcPts val="0"/>
              </a:spcAft>
              <a:buFont typeface="Wingdings 2"/>
              <a:buChar char=""/>
              <a:defRPr/>
            </a:pPr>
            <a:endParaRPr lang="en-US" dirty="0"/>
          </a:p>
        </p:txBody>
      </p:sp>
      <p:pic>
        <p:nvPicPr>
          <p:cNvPr id="5" name="Picture 4">
            <a:extLst>
              <a:ext uri="{FF2B5EF4-FFF2-40B4-BE49-F238E27FC236}">
                <a16:creationId xmlns:a16="http://schemas.microsoft.com/office/drawing/2014/main" xmlns="" id="{C9F26A05-76D3-4AD3-97A5-A8FEE31C9D70}"/>
              </a:ext>
            </a:extLst>
          </p:cNvPr>
          <p:cNvPicPr>
            <a:picLocks noChangeAspect="1" noChangeArrowheads="1"/>
          </p:cNvPicPr>
          <p:nvPr/>
        </p:nvPicPr>
        <p:blipFill>
          <a:blip r:embed="rId2" cstate="print"/>
          <a:srcRect/>
          <a:stretch>
            <a:fillRect/>
          </a:stretch>
        </p:blipFill>
        <p:spPr bwMode="auto">
          <a:xfrm>
            <a:off x="7315200" y="0"/>
            <a:ext cx="1333500" cy="12477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a:solidFill>
                  <a:schemeClr val="accent1">
                    <a:satMod val="150000"/>
                  </a:schemeClr>
                </a:solidFill>
              </a:rPr>
              <a:t>Hit Rate and Miss Penalty</a:t>
            </a:r>
          </a:p>
        </p:txBody>
      </p:sp>
      <p:sp>
        <p:nvSpPr>
          <p:cNvPr id="47107" name="Content Placeholder 2"/>
          <p:cNvSpPr>
            <a:spLocks noGrp="1"/>
          </p:cNvSpPr>
          <p:nvPr>
            <p:ph idx="1"/>
          </p:nvPr>
        </p:nvSpPr>
        <p:spPr>
          <a:xfrm>
            <a:off x="609600" y="1524000"/>
            <a:ext cx="7315200" cy="3962400"/>
          </a:xfrm>
        </p:spPr>
        <p:txBody>
          <a:bodyPr>
            <a:normAutofit/>
          </a:bodyPr>
          <a:lstStyle/>
          <a:p>
            <a:pPr eaLnBrk="1" hangingPunct="1"/>
            <a:r>
              <a:rPr lang="en-US" altLang="en-US" sz="2400" dirty="0">
                <a:solidFill>
                  <a:srgbClr val="C00000"/>
                </a:solidFill>
              </a:rPr>
              <a:t>Hit rate</a:t>
            </a:r>
          </a:p>
          <a:p>
            <a:pPr eaLnBrk="1" hangingPunct="1"/>
            <a:r>
              <a:rPr lang="en-US" altLang="en-US" sz="2400" dirty="0">
                <a:solidFill>
                  <a:srgbClr val="C00000"/>
                </a:solidFill>
              </a:rPr>
              <a:t>Miss penalty</a:t>
            </a:r>
          </a:p>
          <a:p>
            <a:pPr eaLnBrk="1" hangingPunct="1"/>
            <a:r>
              <a:rPr lang="en-US" altLang="en-US" sz="2400" dirty="0"/>
              <a:t>Hit rate can be improved by increasing block size, while keeping cache size constant</a:t>
            </a:r>
          </a:p>
          <a:p>
            <a:pPr eaLnBrk="1" hangingPunct="1"/>
            <a:r>
              <a:rPr lang="en-US" altLang="en-US" sz="2400" dirty="0"/>
              <a:t>Block sizes that are neither very small nor very large give best results.</a:t>
            </a:r>
          </a:p>
          <a:p>
            <a:pPr eaLnBrk="1" hangingPunct="1"/>
            <a:r>
              <a:rPr lang="en-US" altLang="en-US" sz="2400" dirty="0"/>
              <a:t>Miss penalty can be reduced if load-through approach is used when loading new blocks into cache.</a:t>
            </a:r>
          </a:p>
        </p:txBody>
      </p:sp>
      <p:pic>
        <p:nvPicPr>
          <p:cNvPr id="3" name="Picture 2">
            <a:extLst>
              <a:ext uri="{FF2B5EF4-FFF2-40B4-BE49-F238E27FC236}">
                <a16:creationId xmlns:a16="http://schemas.microsoft.com/office/drawing/2014/main" xmlns="" id="{72010CFF-8D2E-4B5B-96EF-B9E5B86CA645}"/>
              </a:ext>
            </a:extLst>
          </p:cNvPr>
          <p:cNvPicPr>
            <a:picLocks noChangeAspect="1" noChangeArrowheads="1"/>
          </p:cNvPicPr>
          <p:nvPr/>
        </p:nvPicPr>
        <p:blipFill>
          <a:blip r:embed="rId2" cstate="print"/>
          <a:srcRect/>
          <a:stretch>
            <a:fillRect/>
          </a:stretch>
        </p:blipFill>
        <p:spPr bwMode="auto">
          <a:xfrm>
            <a:off x="7315200" y="0"/>
            <a:ext cx="1333500" cy="12477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a:solidFill>
                  <a:schemeClr val="accent1">
                    <a:satMod val="150000"/>
                  </a:schemeClr>
                </a:solidFill>
              </a:rPr>
              <a:t>Caches on the </a:t>
            </a:r>
            <a:r>
              <a:rPr lang="en-US" dirty="0" smtClean="0">
                <a:solidFill>
                  <a:schemeClr val="accent1">
                    <a:satMod val="150000"/>
                  </a:schemeClr>
                </a:solidFill>
              </a:rPr>
              <a:t>Processor </a:t>
            </a:r>
            <a:r>
              <a:rPr lang="en-US" dirty="0">
                <a:solidFill>
                  <a:schemeClr val="accent1">
                    <a:satMod val="150000"/>
                  </a:schemeClr>
                </a:solidFill>
              </a:rPr>
              <a:t>C</a:t>
            </a:r>
            <a:r>
              <a:rPr lang="en-US" dirty="0" smtClean="0">
                <a:solidFill>
                  <a:schemeClr val="accent1">
                    <a:satMod val="150000"/>
                  </a:schemeClr>
                </a:solidFill>
              </a:rPr>
              <a:t>hip</a:t>
            </a:r>
            <a:endParaRPr lang="en-US" dirty="0">
              <a:solidFill>
                <a:schemeClr val="accent1">
                  <a:satMod val="150000"/>
                </a:schemeClr>
              </a:solidFill>
            </a:endParaRPr>
          </a:p>
        </p:txBody>
      </p:sp>
      <p:sp>
        <p:nvSpPr>
          <p:cNvPr id="48131" name="Content Placeholder 2"/>
          <p:cNvSpPr>
            <a:spLocks noGrp="1"/>
          </p:cNvSpPr>
          <p:nvPr>
            <p:ph idx="1"/>
          </p:nvPr>
        </p:nvSpPr>
        <p:spPr/>
        <p:txBody>
          <a:bodyPr/>
          <a:lstStyle/>
          <a:p>
            <a:pPr eaLnBrk="1" hangingPunct="1">
              <a:lnSpc>
                <a:spcPct val="200000"/>
              </a:lnSpc>
            </a:pPr>
            <a:r>
              <a:rPr lang="en-US" altLang="en-US" dirty="0"/>
              <a:t>In high performance processors 2 levels of caches are normally used.</a:t>
            </a:r>
          </a:p>
          <a:p>
            <a:pPr eaLnBrk="1" hangingPunct="1">
              <a:lnSpc>
                <a:spcPct val="200000"/>
              </a:lnSpc>
            </a:pPr>
            <a:r>
              <a:rPr lang="en-US" altLang="en-US" dirty="0"/>
              <a:t>Avg access time in a system with 2 levels of caches is</a:t>
            </a:r>
          </a:p>
          <a:p>
            <a:pPr lvl="1" eaLnBrk="1" hangingPunct="1">
              <a:lnSpc>
                <a:spcPct val="200000"/>
              </a:lnSpc>
              <a:buFont typeface="Wingdings" panose="05000000000000000000" pitchFamily="2" charset="2"/>
              <a:buNone/>
            </a:pPr>
            <a:r>
              <a:rPr lang="en-US" altLang="en-US" dirty="0"/>
              <a:t>T </a:t>
            </a:r>
            <a:r>
              <a:rPr lang="en-US" altLang="en-US" baseline="-25000" dirty="0" err="1"/>
              <a:t>ave</a:t>
            </a:r>
            <a:r>
              <a:rPr lang="en-US" altLang="en-US" dirty="0"/>
              <a:t> = h1c1+(1-h1)h2c2+(1-h1)(1-h2)M</a:t>
            </a:r>
          </a:p>
        </p:txBody>
      </p:sp>
      <p:pic>
        <p:nvPicPr>
          <p:cNvPr id="3" name="Picture 2">
            <a:extLst>
              <a:ext uri="{FF2B5EF4-FFF2-40B4-BE49-F238E27FC236}">
                <a16:creationId xmlns:a16="http://schemas.microsoft.com/office/drawing/2014/main" xmlns="" id="{1DA98B9F-D95A-4592-94B9-58995DD8F107}"/>
              </a:ext>
            </a:extLst>
          </p:cNvPr>
          <p:cNvPicPr>
            <a:picLocks noChangeAspect="1" noChangeArrowheads="1"/>
          </p:cNvPicPr>
          <p:nvPr/>
        </p:nvPicPr>
        <p:blipFill>
          <a:blip r:embed="rId2" cstate="print"/>
          <a:srcRect/>
          <a:stretch>
            <a:fillRect/>
          </a:stretch>
        </p:blipFill>
        <p:spPr bwMode="auto">
          <a:xfrm>
            <a:off x="7543800" y="0"/>
            <a:ext cx="1333500" cy="12477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eaLnBrk="1" fontAlgn="auto" hangingPunct="1">
              <a:spcAft>
                <a:spcPts val="0"/>
              </a:spcAft>
              <a:defRPr/>
            </a:pPr>
            <a:r>
              <a:rPr lang="en-US" dirty="0">
                <a:solidFill>
                  <a:schemeClr val="accent1">
                    <a:satMod val="150000"/>
                  </a:schemeClr>
                </a:solidFill>
              </a:rPr>
              <a:t>Other Performance Enhancements</a:t>
            </a:r>
          </a:p>
        </p:txBody>
      </p:sp>
      <p:sp>
        <p:nvSpPr>
          <p:cNvPr id="3" name="Content Placeholder 2"/>
          <p:cNvSpPr>
            <a:spLocks noGrp="1"/>
          </p:cNvSpPr>
          <p:nvPr>
            <p:ph idx="1"/>
          </p:nvPr>
        </p:nvSpPr>
        <p:spPr>
          <a:xfrm>
            <a:off x="822959" y="1845734"/>
            <a:ext cx="8092441" cy="4478866"/>
          </a:xfrm>
        </p:spPr>
        <p:txBody>
          <a:bodyPr rtlCol="0">
            <a:normAutofit fontScale="92500" lnSpcReduction="20000"/>
          </a:bodyPr>
          <a:lstStyle/>
          <a:p>
            <a:pPr marL="438912" indent="-320040" algn="ctr" eaLnBrk="1" fontAlgn="auto" hangingPunct="1">
              <a:spcBef>
                <a:spcPts val="0"/>
              </a:spcBef>
              <a:spcAft>
                <a:spcPts val="0"/>
              </a:spcAft>
              <a:buFont typeface="Wingdings 2"/>
              <a:buNone/>
              <a:defRPr/>
            </a:pPr>
            <a:r>
              <a:rPr lang="en-US" u="sng" dirty="0">
                <a:solidFill>
                  <a:srgbClr val="C00000"/>
                </a:solidFill>
                <a:latin typeface="Comic Sans MS" pitchFamily="66" charset="0"/>
              </a:rPr>
              <a:t>Write buffer</a:t>
            </a:r>
          </a:p>
          <a:p>
            <a:pPr marL="438912" indent="-320040" eaLnBrk="1" fontAlgn="auto" hangingPunct="1">
              <a:spcBef>
                <a:spcPts val="0"/>
              </a:spcBef>
              <a:spcAft>
                <a:spcPts val="0"/>
              </a:spcAft>
              <a:buFont typeface="Wingdings 2"/>
              <a:buChar char=""/>
              <a:defRPr/>
            </a:pPr>
            <a:r>
              <a:rPr lang="en-US" i="1" u="sng" dirty="0">
                <a:solidFill>
                  <a:schemeClr val="accent1">
                    <a:lumMod val="50000"/>
                  </a:schemeClr>
                </a:solidFill>
              </a:rPr>
              <a:t>Write-through:</a:t>
            </a:r>
          </a:p>
          <a:p>
            <a:pPr marL="118872" indent="0" eaLnBrk="1" fontAlgn="auto" hangingPunct="1">
              <a:spcBef>
                <a:spcPts val="0"/>
              </a:spcBef>
              <a:spcAft>
                <a:spcPts val="0"/>
              </a:spcAft>
              <a:buNone/>
              <a:defRPr/>
            </a:pPr>
            <a:endParaRPr lang="en-US" i="1" u="sng" dirty="0">
              <a:solidFill>
                <a:schemeClr val="accent1">
                  <a:lumMod val="50000"/>
                </a:schemeClr>
              </a:solidFill>
            </a:endParaRPr>
          </a:p>
          <a:p>
            <a:pPr marL="438912" indent="-320040" algn="just" eaLnBrk="1" fontAlgn="auto" hangingPunct="1">
              <a:spcBef>
                <a:spcPts val="0"/>
              </a:spcBef>
              <a:spcAft>
                <a:spcPts val="0"/>
              </a:spcAft>
              <a:buFontTx/>
              <a:buChar char="•"/>
              <a:defRPr/>
            </a:pPr>
            <a:r>
              <a:rPr lang="en-US" i="1" dirty="0"/>
              <a:t>Each write operation involves writing to the main memory.</a:t>
            </a:r>
          </a:p>
          <a:p>
            <a:pPr marL="438912" indent="-320040" algn="just" eaLnBrk="1" fontAlgn="auto" hangingPunct="1">
              <a:spcBef>
                <a:spcPts val="0"/>
              </a:spcBef>
              <a:spcAft>
                <a:spcPts val="0"/>
              </a:spcAft>
              <a:buFontTx/>
              <a:buChar char="•"/>
              <a:defRPr/>
            </a:pPr>
            <a:r>
              <a:rPr lang="en-US" i="1" dirty="0"/>
              <a:t>If the processor has to wait for the write operation to be complete, it slows down the   processor.</a:t>
            </a:r>
          </a:p>
          <a:p>
            <a:pPr marL="438912" indent="-320040" algn="just" eaLnBrk="1" fontAlgn="auto" hangingPunct="1">
              <a:spcBef>
                <a:spcPts val="0"/>
              </a:spcBef>
              <a:spcAft>
                <a:spcPts val="0"/>
              </a:spcAft>
              <a:buFontTx/>
              <a:buChar char="•"/>
              <a:defRPr/>
            </a:pPr>
            <a:r>
              <a:rPr lang="en-US" i="1" dirty="0"/>
              <a:t>Processor does not depend on the results of the write operation.</a:t>
            </a:r>
          </a:p>
          <a:p>
            <a:pPr marL="438912" indent="-320040" algn="just" eaLnBrk="1" fontAlgn="auto" hangingPunct="1">
              <a:spcBef>
                <a:spcPts val="0"/>
              </a:spcBef>
              <a:spcAft>
                <a:spcPts val="0"/>
              </a:spcAft>
              <a:buFontTx/>
              <a:buChar char="•"/>
              <a:defRPr/>
            </a:pPr>
            <a:r>
              <a:rPr lang="en-US" i="1" dirty="0"/>
              <a:t>Write buffer can be included for temporary storage of write requests.</a:t>
            </a:r>
          </a:p>
          <a:p>
            <a:pPr marL="438912" indent="-320040" algn="just" eaLnBrk="1" fontAlgn="auto" hangingPunct="1">
              <a:spcBef>
                <a:spcPts val="0"/>
              </a:spcBef>
              <a:spcAft>
                <a:spcPts val="0"/>
              </a:spcAft>
              <a:buFontTx/>
              <a:buChar char="•"/>
              <a:defRPr/>
            </a:pPr>
            <a:r>
              <a:rPr lang="en-US" i="1" dirty="0"/>
              <a:t>Processor places each write request into the buffer and continues execution.</a:t>
            </a:r>
          </a:p>
          <a:p>
            <a:pPr marL="438912" indent="-320040" algn="just" eaLnBrk="1" fontAlgn="auto" hangingPunct="1">
              <a:spcBef>
                <a:spcPts val="0"/>
              </a:spcBef>
              <a:spcAft>
                <a:spcPts val="0"/>
              </a:spcAft>
              <a:buFontTx/>
              <a:buChar char="•"/>
              <a:defRPr/>
            </a:pPr>
            <a:r>
              <a:rPr lang="en-US" i="1" dirty="0"/>
              <a:t>If a subsequent Read request references data which is still in the write buffer, then  this data is referenced in the write buffer.</a:t>
            </a:r>
          </a:p>
          <a:p>
            <a:pPr marL="438912" indent="-320040" eaLnBrk="1" fontAlgn="auto" hangingPunct="1">
              <a:spcBef>
                <a:spcPts val="0"/>
              </a:spcBef>
              <a:spcAft>
                <a:spcPts val="0"/>
              </a:spcAft>
              <a:buFont typeface="Wingdings 2"/>
              <a:buChar char=""/>
              <a:defRPr/>
            </a:pPr>
            <a:endParaRPr lang="en-US" i="1" dirty="0"/>
          </a:p>
          <a:p>
            <a:pPr marL="438912" indent="-320040" eaLnBrk="1" fontAlgn="auto" hangingPunct="1">
              <a:spcBef>
                <a:spcPts val="0"/>
              </a:spcBef>
              <a:spcAft>
                <a:spcPts val="0"/>
              </a:spcAft>
              <a:buFont typeface="Wingdings 2"/>
              <a:buChar char=""/>
              <a:defRPr/>
            </a:pPr>
            <a:r>
              <a:rPr lang="en-US" i="1" u="sng" dirty="0">
                <a:solidFill>
                  <a:schemeClr val="accent1">
                    <a:lumMod val="50000"/>
                  </a:schemeClr>
                </a:solidFill>
              </a:rPr>
              <a:t>Write-back:</a:t>
            </a:r>
          </a:p>
          <a:p>
            <a:pPr marL="118872" indent="0" eaLnBrk="1" fontAlgn="auto" hangingPunct="1">
              <a:spcBef>
                <a:spcPts val="0"/>
              </a:spcBef>
              <a:spcAft>
                <a:spcPts val="0"/>
              </a:spcAft>
              <a:buNone/>
              <a:defRPr/>
            </a:pPr>
            <a:endParaRPr lang="en-US" i="1" u="sng" dirty="0">
              <a:solidFill>
                <a:schemeClr val="accent1">
                  <a:lumMod val="50000"/>
                </a:schemeClr>
              </a:solidFill>
            </a:endParaRPr>
          </a:p>
          <a:p>
            <a:pPr marL="438912" indent="-320040" algn="just" eaLnBrk="1" fontAlgn="auto" hangingPunct="1">
              <a:spcBef>
                <a:spcPts val="0"/>
              </a:spcBef>
              <a:spcAft>
                <a:spcPts val="0"/>
              </a:spcAft>
              <a:buFontTx/>
              <a:buChar char="•"/>
              <a:defRPr/>
            </a:pPr>
            <a:r>
              <a:rPr lang="en-US" i="1" dirty="0"/>
              <a:t>Block is written back to the main memory when it is replaced. </a:t>
            </a:r>
          </a:p>
          <a:p>
            <a:pPr marL="438912" indent="-320040" algn="just" eaLnBrk="1" fontAlgn="auto" hangingPunct="1">
              <a:spcBef>
                <a:spcPts val="0"/>
              </a:spcBef>
              <a:spcAft>
                <a:spcPts val="0"/>
              </a:spcAft>
              <a:buFontTx/>
              <a:buChar char="•"/>
              <a:defRPr/>
            </a:pPr>
            <a:r>
              <a:rPr lang="en-US" i="1" dirty="0"/>
              <a:t>If the processor waits for this write to complete, before reading the new block, it is  slowed down.</a:t>
            </a:r>
          </a:p>
          <a:p>
            <a:pPr marL="438912" indent="-320040" algn="just" eaLnBrk="1" fontAlgn="auto" hangingPunct="1">
              <a:spcBef>
                <a:spcPts val="0"/>
              </a:spcBef>
              <a:spcAft>
                <a:spcPts val="0"/>
              </a:spcAft>
              <a:buFontTx/>
              <a:buChar char="•"/>
              <a:defRPr/>
            </a:pPr>
            <a:r>
              <a:rPr lang="en-US" i="1" dirty="0"/>
              <a:t>Fast write buffer can hold the block to be written, and the new </a:t>
            </a:r>
          </a:p>
          <a:p>
            <a:pPr marL="438912" indent="-320040" algn="just" eaLnBrk="1" fontAlgn="auto" hangingPunct="1">
              <a:spcBef>
                <a:spcPts val="0"/>
              </a:spcBef>
              <a:spcAft>
                <a:spcPts val="0"/>
              </a:spcAft>
              <a:buFont typeface="Wingdings 2"/>
              <a:buNone/>
              <a:defRPr/>
            </a:pPr>
            <a:r>
              <a:rPr lang="en-US" i="1" dirty="0"/>
              <a:t>	block can be read first.</a:t>
            </a:r>
          </a:p>
          <a:p>
            <a:pPr marL="438912" indent="-320040" eaLnBrk="1" fontAlgn="auto" hangingPunct="1">
              <a:spcBef>
                <a:spcPts val="0"/>
              </a:spcBef>
              <a:spcAft>
                <a:spcPts val="0"/>
              </a:spcAft>
              <a:buFont typeface="Wingdings 2"/>
              <a:buChar char=""/>
              <a:defRPr/>
            </a:pPr>
            <a:endParaRPr lang="en-US" u="sng" dirty="0">
              <a:latin typeface="Comic Sans MS" pitchFamily="66" charset="0"/>
            </a:endParaRPr>
          </a:p>
          <a:p>
            <a:pPr marL="438912" indent="-320040" eaLnBrk="1" fontAlgn="auto" hangingPunct="1">
              <a:spcBef>
                <a:spcPts val="0"/>
              </a:spcBef>
              <a:spcAft>
                <a:spcPts val="0"/>
              </a:spcAft>
              <a:buFont typeface="Wingdings 2"/>
              <a:buChar char=""/>
              <a:defRPr/>
            </a:pPr>
            <a:endParaRPr lang="en-US" dirty="0"/>
          </a:p>
        </p:txBody>
      </p:sp>
      <p:pic>
        <p:nvPicPr>
          <p:cNvPr id="5" name="Picture 4">
            <a:extLst>
              <a:ext uri="{FF2B5EF4-FFF2-40B4-BE49-F238E27FC236}">
                <a16:creationId xmlns:a16="http://schemas.microsoft.com/office/drawing/2014/main" xmlns="" id="{47E5FC0F-9E20-474A-97AE-63AE015EB448}"/>
              </a:ext>
            </a:extLst>
          </p:cNvPr>
          <p:cNvPicPr>
            <a:picLocks noChangeAspect="1" noChangeArrowheads="1"/>
          </p:cNvPicPr>
          <p:nvPr/>
        </p:nvPicPr>
        <p:blipFill>
          <a:blip r:embed="rId2" cstate="print"/>
          <a:srcRect/>
          <a:stretch>
            <a:fillRect/>
          </a:stretch>
        </p:blipFill>
        <p:spPr bwMode="auto">
          <a:xfrm>
            <a:off x="7315200" y="0"/>
            <a:ext cx="1333500" cy="12477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eaLnBrk="1" fontAlgn="auto" hangingPunct="1">
              <a:spcAft>
                <a:spcPts val="0"/>
              </a:spcAft>
              <a:defRPr/>
            </a:pPr>
            <a:r>
              <a:rPr lang="en-US" dirty="0">
                <a:solidFill>
                  <a:schemeClr val="accent1">
                    <a:satMod val="150000"/>
                  </a:schemeClr>
                </a:solidFill>
              </a:rPr>
              <a:t>Other Performance Enhancements (Contd.,)</a:t>
            </a:r>
          </a:p>
        </p:txBody>
      </p:sp>
      <p:sp>
        <p:nvSpPr>
          <p:cNvPr id="3" name="Content Placeholder 2"/>
          <p:cNvSpPr>
            <a:spLocks noGrp="1"/>
          </p:cNvSpPr>
          <p:nvPr>
            <p:ph idx="1"/>
          </p:nvPr>
        </p:nvSpPr>
        <p:spPr>
          <a:xfrm>
            <a:off x="457200" y="1905000"/>
            <a:ext cx="8229600" cy="4648200"/>
          </a:xfrm>
        </p:spPr>
        <p:txBody>
          <a:bodyPr rtlCol="0">
            <a:normAutofit lnSpcReduction="10000"/>
          </a:bodyPr>
          <a:lstStyle/>
          <a:p>
            <a:pPr marL="438912" indent="-320040" algn="ctr" eaLnBrk="1" fontAlgn="auto" hangingPunct="1">
              <a:spcBef>
                <a:spcPts val="0"/>
              </a:spcBef>
              <a:spcAft>
                <a:spcPts val="0"/>
              </a:spcAft>
              <a:buFont typeface="Wingdings 2"/>
              <a:buNone/>
              <a:defRPr/>
            </a:pPr>
            <a:r>
              <a:rPr lang="en-US" sz="3600" b="1" u="sng" dirty="0">
                <a:solidFill>
                  <a:schemeClr val="accent1">
                    <a:lumMod val="50000"/>
                  </a:schemeClr>
                </a:solidFill>
              </a:rPr>
              <a:t>Prefetching</a:t>
            </a:r>
          </a:p>
          <a:p>
            <a:pPr marL="438912" indent="-320040" algn="just" eaLnBrk="1" fontAlgn="auto" hangingPunct="1">
              <a:lnSpc>
                <a:spcPct val="150000"/>
              </a:lnSpc>
              <a:spcBef>
                <a:spcPts val="0"/>
              </a:spcBef>
              <a:spcAft>
                <a:spcPts val="0"/>
              </a:spcAft>
              <a:buFontTx/>
              <a:buChar char="•"/>
              <a:defRPr/>
            </a:pPr>
            <a:r>
              <a:rPr lang="en-US" i="1" dirty="0"/>
              <a:t>New data are brought into the processor when they are first needed. </a:t>
            </a:r>
          </a:p>
          <a:p>
            <a:pPr marL="438912" indent="-320040" algn="just" eaLnBrk="1" fontAlgn="auto" hangingPunct="1">
              <a:lnSpc>
                <a:spcPct val="150000"/>
              </a:lnSpc>
              <a:spcBef>
                <a:spcPts val="0"/>
              </a:spcBef>
              <a:spcAft>
                <a:spcPts val="0"/>
              </a:spcAft>
              <a:buFontTx/>
              <a:buChar char="•"/>
              <a:defRPr/>
            </a:pPr>
            <a:r>
              <a:rPr lang="en-US" i="1" dirty="0"/>
              <a:t>Processor has to wait before the data transfer is complete. </a:t>
            </a:r>
          </a:p>
          <a:p>
            <a:pPr marL="438912" indent="-320040" algn="just" eaLnBrk="1" fontAlgn="auto" hangingPunct="1">
              <a:lnSpc>
                <a:spcPct val="150000"/>
              </a:lnSpc>
              <a:spcBef>
                <a:spcPts val="0"/>
              </a:spcBef>
              <a:spcAft>
                <a:spcPts val="0"/>
              </a:spcAft>
              <a:buFontTx/>
              <a:buChar char="•"/>
              <a:defRPr/>
            </a:pPr>
            <a:r>
              <a:rPr lang="en-US" i="1" dirty="0"/>
              <a:t>Prefetch the data into the cache before they are actually needed, or a before a Read  miss occurs. </a:t>
            </a:r>
          </a:p>
          <a:p>
            <a:pPr marL="438912" indent="-320040" algn="just" eaLnBrk="1" fontAlgn="auto" hangingPunct="1">
              <a:lnSpc>
                <a:spcPct val="150000"/>
              </a:lnSpc>
              <a:spcBef>
                <a:spcPts val="0"/>
              </a:spcBef>
              <a:spcAft>
                <a:spcPts val="0"/>
              </a:spcAft>
              <a:buFontTx/>
              <a:buChar char="•"/>
              <a:defRPr/>
            </a:pPr>
            <a:r>
              <a:rPr lang="en-US" i="1" dirty="0"/>
              <a:t>Prefetching can be accomplished through software by including a special instruction in the machine language of the processor. </a:t>
            </a:r>
          </a:p>
          <a:p>
            <a:pPr marL="731520" lvl="1" indent="-274320" algn="just" eaLnBrk="1" fontAlgn="auto" hangingPunct="1">
              <a:lnSpc>
                <a:spcPct val="150000"/>
              </a:lnSpc>
              <a:spcAft>
                <a:spcPts val="0"/>
              </a:spcAft>
              <a:buFont typeface="Wingdings"/>
              <a:buChar char=""/>
              <a:defRPr/>
            </a:pPr>
            <a:r>
              <a:rPr lang="en-US" b="1" i="1" dirty="0">
                <a:solidFill>
                  <a:schemeClr val="tx1"/>
                </a:solidFill>
              </a:rPr>
              <a:t>Inclusion of prefetch instructions increases the length of the programs</a:t>
            </a:r>
            <a:r>
              <a:rPr lang="en-US" i="1" dirty="0">
                <a:solidFill>
                  <a:schemeClr val="tx1"/>
                </a:solidFill>
              </a:rPr>
              <a:t>.</a:t>
            </a:r>
          </a:p>
          <a:p>
            <a:pPr marL="438912" indent="-320040" algn="just" eaLnBrk="1" fontAlgn="auto" hangingPunct="1">
              <a:lnSpc>
                <a:spcPct val="150000"/>
              </a:lnSpc>
              <a:spcBef>
                <a:spcPts val="0"/>
              </a:spcBef>
              <a:spcAft>
                <a:spcPts val="0"/>
              </a:spcAft>
              <a:buFontTx/>
              <a:buChar char="•"/>
              <a:defRPr/>
            </a:pPr>
            <a:r>
              <a:rPr lang="en-US" i="1" dirty="0"/>
              <a:t>Prefetching can also be accomplished using hardware:</a:t>
            </a:r>
          </a:p>
          <a:p>
            <a:pPr marL="731520" lvl="1" indent="-274320" algn="just" eaLnBrk="1" fontAlgn="auto" hangingPunct="1">
              <a:lnSpc>
                <a:spcPct val="150000"/>
              </a:lnSpc>
              <a:spcAft>
                <a:spcPts val="0"/>
              </a:spcAft>
              <a:buFont typeface="Wingdings"/>
              <a:buChar char=""/>
              <a:defRPr/>
            </a:pPr>
            <a:r>
              <a:rPr lang="en-US" b="1" i="1" dirty="0">
                <a:solidFill>
                  <a:schemeClr val="tx1"/>
                </a:solidFill>
              </a:rPr>
              <a:t>Circuitry that attempts to discover patterns in memory references and then prefetches according to this pattern.</a:t>
            </a:r>
          </a:p>
          <a:p>
            <a:pPr marL="438912" indent="-320040" eaLnBrk="1" fontAlgn="auto" hangingPunct="1">
              <a:spcBef>
                <a:spcPts val="0"/>
              </a:spcBef>
              <a:spcAft>
                <a:spcPts val="0"/>
              </a:spcAft>
              <a:buFont typeface="Wingdings 2"/>
              <a:buChar char=""/>
              <a:defRPr/>
            </a:pPr>
            <a:endParaRPr lang="en-US" dirty="0"/>
          </a:p>
        </p:txBody>
      </p:sp>
      <p:pic>
        <p:nvPicPr>
          <p:cNvPr id="5" name="Picture 4">
            <a:extLst>
              <a:ext uri="{FF2B5EF4-FFF2-40B4-BE49-F238E27FC236}">
                <a16:creationId xmlns:a16="http://schemas.microsoft.com/office/drawing/2014/main" xmlns="" id="{136E8D7B-FF02-4208-B011-5FCEC371F8DE}"/>
              </a:ext>
            </a:extLst>
          </p:cNvPr>
          <p:cNvPicPr>
            <a:picLocks noChangeAspect="1" noChangeArrowheads="1"/>
          </p:cNvPicPr>
          <p:nvPr/>
        </p:nvPicPr>
        <p:blipFill>
          <a:blip r:embed="rId2" cstate="print"/>
          <a:srcRect/>
          <a:stretch>
            <a:fillRect/>
          </a:stretch>
        </p:blipFill>
        <p:spPr bwMode="auto">
          <a:xfrm>
            <a:off x="7315200" y="0"/>
            <a:ext cx="1333500" cy="12477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eaLnBrk="1" fontAlgn="auto" hangingPunct="1">
              <a:spcAft>
                <a:spcPts val="0"/>
              </a:spcAft>
              <a:defRPr/>
            </a:pPr>
            <a:r>
              <a:rPr lang="en-US" dirty="0">
                <a:solidFill>
                  <a:schemeClr val="accent1">
                    <a:satMod val="150000"/>
                  </a:schemeClr>
                </a:solidFill>
              </a:rPr>
              <a:t>Other Performance Enhancements (Contd.,)</a:t>
            </a:r>
          </a:p>
        </p:txBody>
      </p:sp>
      <p:sp>
        <p:nvSpPr>
          <p:cNvPr id="3" name="Content Placeholder 2"/>
          <p:cNvSpPr>
            <a:spLocks noGrp="1"/>
          </p:cNvSpPr>
          <p:nvPr>
            <p:ph idx="1"/>
          </p:nvPr>
        </p:nvSpPr>
        <p:spPr>
          <a:xfrm>
            <a:off x="914401" y="1905000"/>
            <a:ext cx="7734300" cy="4343400"/>
          </a:xfrm>
        </p:spPr>
        <p:txBody>
          <a:bodyPr rtlCol="0">
            <a:normAutofit/>
          </a:bodyPr>
          <a:lstStyle/>
          <a:p>
            <a:pPr marL="438912" indent="-320040" algn="just" eaLnBrk="1" fontAlgn="auto" hangingPunct="1">
              <a:spcBef>
                <a:spcPts val="0"/>
              </a:spcBef>
              <a:spcAft>
                <a:spcPts val="0"/>
              </a:spcAft>
              <a:buFont typeface="Wingdings 2"/>
              <a:buNone/>
              <a:defRPr/>
            </a:pPr>
            <a:r>
              <a:rPr lang="en-US" b="1" u="sng" dirty="0">
                <a:solidFill>
                  <a:srgbClr val="C00000"/>
                </a:solidFill>
              </a:rPr>
              <a:t>Lockup-Free Cache</a:t>
            </a:r>
          </a:p>
          <a:p>
            <a:pPr marL="438912" indent="-320040" algn="just" eaLnBrk="1" fontAlgn="auto" hangingPunct="1">
              <a:spcBef>
                <a:spcPts val="0"/>
              </a:spcBef>
              <a:spcAft>
                <a:spcPts val="0"/>
              </a:spcAft>
              <a:buFont typeface="Wingdings 2"/>
              <a:buNone/>
              <a:defRPr/>
            </a:pPr>
            <a:endParaRPr lang="en-US" i="1" dirty="0">
              <a:solidFill>
                <a:srgbClr val="C00000"/>
              </a:solidFill>
            </a:endParaRPr>
          </a:p>
          <a:p>
            <a:pPr marL="438912" indent="-320040" algn="just" eaLnBrk="1" fontAlgn="auto" hangingPunct="1">
              <a:spcBef>
                <a:spcPts val="0"/>
              </a:spcBef>
              <a:spcAft>
                <a:spcPts val="0"/>
              </a:spcAft>
              <a:buFontTx/>
              <a:buChar char="•"/>
              <a:defRPr/>
            </a:pPr>
            <a:r>
              <a:rPr lang="en-US" sz="2200" i="1" dirty="0"/>
              <a:t>Prefetching scheme does not work if it stops other accesses to the cache until the prefetch is completed.</a:t>
            </a:r>
          </a:p>
          <a:p>
            <a:pPr marL="438912" indent="-320040" algn="just" eaLnBrk="1" fontAlgn="auto" hangingPunct="1">
              <a:spcBef>
                <a:spcPts val="0"/>
              </a:spcBef>
              <a:spcAft>
                <a:spcPts val="0"/>
              </a:spcAft>
              <a:buFontTx/>
              <a:buChar char="•"/>
              <a:defRPr/>
            </a:pPr>
            <a:r>
              <a:rPr lang="en-US" sz="2200" i="1" dirty="0"/>
              <a:t>A cache of this type is said to be “locked” while it services a miss.</a:t>
            </a:r>
          </a:p>
          <a:p>
            <a:pPr marL="438912" indent="-320040" algn="just" eaLnBrk="1" fontAlgn="auto" hangingPunct="1">
              <a:spcBef>
                <a:spcPts val="0"/>
              </a:spcBef>
              <a:spcAft>
                <a:spcPts val="0"/>
              </a:spcAft>
              <a:buFontTx/>
              <a:buChar char="•"/>
              <a:defRPr/>
            </a:pPr>
            <a:r>
              <a:rPr lang="en-US" sz="2200" i="1" dirty="0"/>
              <a:t>Cache structure which supports multiple outstanding misses is called a lockup free cache.</a:t>
            </a:r>
          </a:p>
          <a:p>
            <a:pPr marL="438912" indent="-320040" algn="just" eaLnBrk="1" fontAlgn="auto" hangingPunct="1">
              <a:spcBef>
                <a:spcPts val="0"/>
              </a:spcBef>
              <a:spcAft>
                <a:spcPts val="0"/>
              </a:spcAft>
              <a:buFontTx/>
              <a:buChar char="•"/>
              <a:defRPr/>
            </a:pPr>
            <a:r>
              <a:rPr lang="en-US" sz="2200" i="1" dirty="0"/>
              <a:t>Since only one miss can be serviced at a time, a lockup free cache must include  circuits that keep track of all the outstanding misses.</a:t>
            </a:r>
          </a:p>
          <a:p>
            <a:pPr marL="438912" indent="-320040" algn="just" eaLnBrk="1" fontAlgn="auto" hangingPunct="1">
              <a:spcBef>
                <a:spcPts val="0"/>
              </a:spcBef>
              <a:spcAft>
                <a:spcPts val="0"/>
              </a:spcAft>
              <a:buFontTx/>
              <a:buChar char="•"/>
              <a:defRPr/>
            </a:pPr>
            <a:r>
              <a:rPr lang="en-US" sz="2200" i="1" dirty="0"/>
              <a:t>Special registers may hold the necessary information about these misses.</a:t>
            </a:r>
          </a:p>
          <a:p>
            <a:pPr marL="438912" indent="-320040" eaLnBrk="1" fontAlgn="auto" hangingPunct="1">
              <a:spcBef>
                <a:spcPts val="0"/>
              </a:spcBef>
              <a:spcAft>
                <a:spcPts val="0"/>
              </a:spcAft>
              <a:buFont typeface="Wingdings 2"/>
              <a:buChar char=""/>
              <a:defRPr/>
            </a:pPr>
            <a:endParaRPr lang="en-US" dirty="0"/>
          </a:p>
        </p:txBody>
      </p:sp>
      <p:pic>
        <p:nvPicPr>
          <p:cNvPr id="5" name="Picture 4">
            <a:extLst>
              <a:ext uri="{FF2B5EF4-FFF2-40B4-BE49-F238E27FC236}">
                <a16:creationId xmlns:a16="http://schemas.microsoft.com/office/drawing/2014/main" xmlns="" id="{C329BD04-6865-4532-B8C6-49F3E964EE25}"/>
              </a:ext>
            </a:extLst>
          </p:cNvPr>
          <p:cNvPicPr>
            <a:picLocks noChangeAspect="1" noChangeArrowheads="1"/>
          </p:cNvPicPr>
          <p:nvPr/>
        </p:nvPicPr>
        <p:blipFill>
          <a:blip r:embed="rId2" cstate="print"/>
          <a:srcRect/>
          <a:stretch>
            <a:fillRect/>
          </a:stretch>
        </p:blipFill>
        <p:spPr bwMode="auto">
          <a:xfrm>
            <a:off x="7315200" y="0"/>
            <a:ext cx="1333500" cy="12477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eaLnBrk="1" fontAlgn="auto" hangingPunct="1">
              <a:spcAft>
                <a:spcPts val="0"/>
              </a:spcAft>
              <a:defRPr/>
            </a:pPr>
            <a:r>
              <a:rPr lang="en-US" dirty="0">
                <a:solidFill>
                  <a:schemeClr val="accent1">
                    <a:satMod val="150000"/>
                  </a:schemeClr>
                </a:solidFill>
              </a:rPr>
              <a:t>The Memory System</a:t>
            </a:r>
          </a:p>
        </p:txBody>
      </p:sp>
      <p:sp>
        <p:nvSpPr>
          <p:cNvPr id="52227" name="Subtitle 2"/>
          <p:cNvSpPr>
            <a:spLocks noGrp="1"/>
          </p:cNvSpPr>
          <p:nvPr>
            <p:ph type="subTitle" idx="1"/>
          </p:nvPr>
        </p:nvSpPr>
        <p:spPr/>
        <p:txBody>
          <a:bodyPr/>
          <a:lstStyle/>
          <a:p>
            <a:pPr eaLnBrk="1" hangingPunct="1"/>
            <a:r>
              <a:rPr lang="en-US" altLang="en-US" sz="2400"/>
              <a:t>Virtual Memory</a:t>
            </a:r>
          </a:p>
        </p:txBody>
      </p:sp>
      <p:pic>
        <p:nvPicPr>
          <p:cNvPr id="3" name="Picture 2">
            <a:extLst>
              <a:ext uri="{FF2B5EF4-FFF2-40B4-BE49-F238E27FC236}">
                <a16:creationId xmlns:a16="http://schemas.microsoft.com/office/drawing/2014/main" xmlns="" id="{F212F769-66BD-4509-BE71-72CF046B3008}"/>
              </a:ext>
            </a:extLst>
          </p:cNvPr>
          <p:cNvPicPr>
            <a:picLocks noChangeAspect="1" noChangeArrowheads="1"/>
          </p:cNvPicPr>
          <p:nvPr/>
        </p:nvPicPr>
        <p:blipFill>
          <a:blip r:embed="rId2" cstate="print"/>
          <a:srcRect/>
          <a:stretch>
            <a:fillRect/>
          </a:stretch>
        </p:blipFill>
        <p:spPr bwMode="auto">
          <a:xfrm>
            <a:off x="7315200" y="0"/>
            <a:ext cx="1333500" cy="12477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2370" name="Rectangle 2"/>
          <p:cNvSpPr>
            <a:spLocks noGrp="1" noChangeArrowheads="1"/>
          </p:cNvSpPr>
          <p:nvPr>
            <p:ph type="title"/>
          </p:nvPr>
        </p:nvSpPr>
        <p:spPr/>
        <p:txBody>
          <a:bodyPr/>
          <a:lstStyle/>
          <a:p>
            <a:pPr eaLnBrk="1" fontAlgn="auto" hangingPunct="1">
              <a:spcAft>
                <a:spcPts val="0"/>
              </a:spcAft>
              <a:defRPr/>
            </a:pPr>
            <a:r>
              <a:rPr lang="en-US" dirty="0">
                <a:solidFill>
                  <a:schemeClr val="accent1">
                    <a:satMod val="150000"/>
                  </a:schemeClr>
                </a:solidFill>
              </a:rPr>
              <a:t>Virtual </a:t>
            </a:r>
            <a:r>
              <a:rPr lang="en-US" dirty="0" smtClean="0">
                <a:solidFill>
                  <a:schemeClr val="accent1">
                    <a:satMod val="150000"/>
                  </a:schemeClr>
                </a:solidFill>
              </a:rPr>
              <a:t>Memory</a:t>
            </a:r>
            <a:endParaRPr lang="en-US" dirty="0">
              <a:solidFill>
                <a:schemeClr val="accent1">
                  <a:satMod val="150000"/>
                </a:schemeClr>
              </a:solidFill>
            </a:endParaRPr>
          </a:p>
        </p:txBody>
      </p:sp>
      <p:sp>
        <p:nvSpPr>
          <p:cNvPr id="442371" name="Rectangle 3"/>
          <p:cNvSpPr>
            <a:spLocks noGrp="1" noChangeArrowheads="1"/>
          </p:cNvSpPr>
          <p:nvPr>
            <p:ph idx="1"/>
          </p:nvPr>
        </p:nvSpPr>
        <p:spPr>
          <a:xfrm>
            <a:off x="381000" y="1447800"/>
            <a:ext cx="7315200" cy="3880773"/>
          </a:xfrm>
        </p:spPr>
        <p:txBody>
          <a:bodyPr rtlCol="0">
            <a:normAutofit/>
          </a:bodyPr>
          <a:lstStyle/>
          <a:p>
            <a:pPr marL="438912" indent="-320040" algn="just" eaLnBrk="1" fontAlgn="auto" hangingPunct="1">
              <a:lnSpc>
                <a:spcPct val="150000"/>
              </a:lnSpc>
              <a:spcBef>
                <a:spcPts val="0"/>
              </a:spcBef>
              <a:spcAft>
                <a:spcPts val="0"/>
              </a:spcAft>
              <a:buFont typeface="Wingdings 2"/>
              <a:buChar char=""/>
              <a:defRPr/>
            </a:pPr>
            <a:r>
              <a:rPr lang="en-US" dirty="0">
                <a:solidFill>
                  <a:schemeClr val="tx1"/>
                </a:solidFill>
              </a:rPr>
              <a:t>Recall that an important challenge in the design of a computer system is to provide a large, fast memory system at an affordable cost. </a:t>
            </a:r>
          </a:p>
          <a:p>
            <a:pPr marL="438912" indent="-320040" algn="just" eaLnBrk="1" fontAlgn="auto" hangingPunct="1">
              <a:lnSpc>
                <a:spcPct val="150000"/>
              </a:lnSpc>
              <a:spcBef>
                <a:spcPts val="0"/>
              </a:spcBef>
              <a:spcAft>
                <a:spcPts val="0"/>
              </a:spcAft>
              <a:buFont typeface="Wingdings 2"/>
              <a:buChar char=""/>
              <a:defRPr/>
            </a:pPr>
            <a:r>
              <a:rPr lang="en-US" dirty="0"/>
              <a:t>Architectural solutions to increase the effective speed and size of the memory system.</a:t>
            </a:r>
          </a:p>
          <a:p>
            <a:pPr marL="438912" indent="-320040" algn="just" eaLnBrk="1" fontAlgn="auto" hangingPunct="1">
              <a:lnSpc>
                <a:spcPct val="150000"/>
              </a:lnSpc>
              <a:spcBef>
                <a:spcPts val="0"/>
              </a:spcBef>
              <a:spcAft>
                <a:spcPts val="0"/>
              </a:spcAft>
              <a:buFont typeface="Wingdings 2"/>
              <a:buChar char=""/>
              <a:defRPr/>
            </a:pPr>
            <a:r>
              <a:rPr lang="en-US" dirty="0"/>
              <a:t>Cache memories were developed to increase the effective speed of the memory system.</a:t>
            </a:r>
          </a:p>
          <a:p>
            <a:pPr marL="438912" indent="-320040" algn="just" eaLnBrk="1" fontAlgn="auto" hangingPunct="1">
              <a:lnSpc>
                <a:spcPct val="150000"/>
              </a:lnSpc>
              <a:spcBef>
                <a:spcPts val="0"/>
              </a:spcBef>
              <a:spcAft>
                <a:spcPts val="0"/>
              </a:spcAft>
              <a:buFont typeface="Wingdings 2"/>
              <a:buChar char=""/>
              <a:defRPr/>
            </a:pPr>
            <a:r>
              <a:rPr lang="en-US" u="sng" dirty="0">
                <a:solidFill>
                  <a:srgbClr val="CC3300"/>
                </a:solidFill>
              </a:rPr>
              <a:t>Virtual memory</a:t>
            </a:r>
            <a:r>
              <a:rPr lang="en-US" dirty="0">
                <a:solidFill>
                  <a:srgbClr val="CC3300"/>
                </a:solidFill>
              </a:rPr>
              <a:t> </a:t>
            </a:r>
            <a:r>
              <a:rPr lang="en-US" dirty="0">
                <a:solidFill>
                  <a:schemeClr val="tx1"/>
                </a:solidFill>
              </a:rPr>
              <a:t>is an architectural solution to increase the effective size of the memory system</a:t>
            </a:r>
            <a:r>
              <a:rPr lang="en-US" dirty="0">
                <a:solidFill>
                  <a:srgbClr val="CC3300"/>
                </a:solidFill>
              </a:rPr>
              <a:t>.</a:t>
            </a:r>
            <a:endParaRPr lang="en-US" dirty="0"/>
          </a:p>
        </p:txBody>
      </p:sp>
      <p:sp>
        <p:nvSpPr>
          <p:cNvPr id="4" name="Slide Number Placeholder 4"/>
          <p:cNvSpPr>
            <a:spLocks noGrp="1"/>
          </p:cNvSpPr>
          <p:nvPr>
            <p:ph type="sldNum" sz="quarter" idx="12"/>
          </p:nvPr>
        </p:nvSpPr>
        <p:spPr>
          <a:xfrm>
            <a:off x="2640013" y="6477000"/>
            <a:ext cx="5508625" cy="274638"/>
          </a:xfrm>
        </p:spPr>
        <p:txBody>
          <a:bodyPr lIns="45720" rIns="45720"/>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l" eaLnBrk="1" hangingPunct="1"/>
            <a:fld id="{5D395F7E-561F-4B25-A9C8-E79DEDED285A}" type="slidenum">
              <a:rPr lang="en-US" altLang="en-US">
                <a:solidFill>
                  <a:srgbClr val="3F3F3F"/>
                </a:solidFill>
                <a:latin typeface="Corbel" panose="020B0503020204020204" pitchFamily="34" charset="0"/>
              </a:rPr>
              <a:pPr algn="l" eaLnBrk="1" hangingPunct="1"/>
              <a:t>56</a:t>
            </a:fld>
            <a:endParaRPr lang="en-US" altLang="en-US">
              <a:solidFill>
                <a:srgbClr val="3F3F3F"/>
              </a:solidFill>
              <a:latin typeface="Corbel" panose="020B0503020204020204" pitchFamily="34" charset="0"/>
            </a:endParaRPr>
          </a:p>
        </p:txBody>
      </p:sp>
      <p:pic>
        <p:nvPicPr>
          <p:cNvPr id="2" name="Picture 1">
            <a:extLst>
              <a:ext uri="{FF2B5EF4-FFF2-40B4-BE49-F238E27FC236}">
                <a16:creationId xmlns:a16="http://schemas.microsoft.com/office/drawing/2014/main" xmlns="" id="{CB078A7C-102B-42BD-8AAD-8C898E3969D0}"/>
              </a:ext>
            </a:extLst>
          </p:cNvPr>
          <p:cNvPicPr>
            <a:picLocks noChangeAspect="1" noChangeArrowheads="1"/>
          </p:cNvPicPr>
          <p:nvPr/>
        </p:nvPicPr>
        <p:blipFill>
          <a:blip r:embed="rId3" cstate="print"/>
          <a:srcRect/>
          <a:stretch>
            <a:fillRect/>
          </a:stretch>
        </p:blipFill>
        <p:spPr bwMode="auto">
          <a:xfrm>
            <a:off x="7315200" y="0"/>
            <a:ext cx="1333500" cy="12477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3394" name="Rectangle 2"/>
          <p:cNvSpPr>
            <a:spLocks noGrp="1" noChangeArrowheads="1"/>
          </p:cNvSpPr>
          <p:nvPr>
            <p:ph type="title"/>
          </p:nvPr>
        </p:nvSpPr>
        <p:spPr/>
        <p:txBody>
          <a:bodyPr/>
          <a:lstStyle/>
          <a:p>
            <a:pPr eaLnBrk="1" fontAlgn="auto" hangingPunct="1">
              <a:spcAft>
                <a:spcPts val="0"/>
              </a:spcAft>
              <a:defRPr/>
            </a:pPr>
            <a:r>
              <a:rPr lang="en-US" dirty="0">
                <a:solidFill>
                  <a:schemeClr val="accent1">
                    <a:satMod val="150000"/>
                  </a:schemeClr>
                </a:solidFill>
              </a:rPr>
              <a:t>Virtual </a:t>
            </a:r>
            <a:r>
              <a:rPr lang="en-US" dirty="0" smtClean="0">
                <a:solidFill>
                  <a:schemeClr val="accent1">
                    <a:satMod val="150000"/>
                  </a:schemeClr>
                </a:solidFill>
              </a:rPr>
              <a:t>Memory </a:t>
            </a:r>
            <a:r>
              <a:rPr lang="en-US" dirty="0">
                <a:solidFill>
                  <a:schemeClr val="accent1">
                    <a:satMod val="150000"/>
                  </a:schemeClr>
                </a:solidFill>
              </a:rPr>
              <a:t>(contd..)</a:t>
            </a:r>
          </a:p>
        </p:txBody>
      </p:sp>
      <p:sp>
        <p:nvSpPr>
          <p:cNvPr id="443395" name="Rectangle 3"/>
          <p:cNvSpPr>
            <a:spLocks noGrp="1" noChangeArrowheads="1"/>
          </p:cNvSpPr>
          <p:nvPr>
            <p:ph idx="1"/>
          </p:nvPr>
        </p:nvSpPr>
        <p:spPr>
          <a:xfrm>
            <a:off x="381000" y="1600200"/>
            <a:ext cx="7825741" cy="4402666"/>
          </a:xfrm>
        </p:spPr>
        <p:txBody>
          <a:bodyPr rtlCol="0">
            <a:normAutofit fontScale="85000" lnSpcReduction="10000"/>
          </a:bodyPr>
          <a:lstStyle/>
          <a:p>
            <a:pPr marL="438912" indent="-320040" eaLnBrk="1" fontAlgn="auto" hangingPunct="1">
              <a:lnSpc>
                <a:spcPct val="150000"/>
              </a:lnSpc>
              <a:spcBef>
                <a:spcPts val="0"/>
              </a:spcBef>
              <a:spcAft>
                <a:spcPts val="0"/>
              </a:spcAft>
              <a:buFont typeface="Wingdings 2"/>
              <a:buChar char=""/>
              <a:defRPr/>
            </a:pPr>
            <a:r>
              <a:rPr lang="en-US" dirty="0"/>
              <a:t>Recall that the </a:t>
            </a:r>
            <a:r>
              <a:rPr lang="en-US" dirty="0">
                <a:solidFill>
                  <a:schemeClr val="tx1"/>
                </a:solidFill>
              </a:rPr>
              <a:t>addressable memory space depends on the number of address bits in a computer</a:t>
            </a:r>
            <a:r>
              <a:rPr lang="en-US" dirty="0">
                <a:solidFill>
                  <a:schemeClr val="accent2"/>
                </a:solidFill>
              </a:rPr>
              <a:t>.</a:t>
            </a:r>
          </a:p>
          <a:p>
            <a:pPr marL="731520" lvl="1" indent="-274320" eaLnBrk="1" fontAlgn="auto" hangingPunct="1">
              <a:lnSpc>
                <a:spcPct val="150000"/>
              </a:lnSpc>
              <a:spcAft>
                <a:spcPts val="0"/>
              </a:spcAft>
              <a:buFont typeface="Wingdings"/>
              <a:buChar char=""/>
              <a:defRPr/>
            </a:pPr>
            <a:r>
              <a:rPr lang="en-US" sz="1800" dirty="0"/>
              <a:t>For example, if a computer issues 32-bit addresses, the addressable memory space is 4G bytes.</a:t>
            </a:r>
            <a:endParaRPr lang="en-US" dirty="0"/>
          </a:p>
          <a:p>
            <a:pPr marL="438912" indent="-320040" eaLnBrk="1" fontAlgn="auto" hangingPunct="1">
              <a:lnSpc>
                <a:spcPct val="150000"/>
              </a:lnSpc>
              <a:spcBef>
                <a:spcPts val="0"/>
              </a:spcBef>
              <a:spcAft>
                <a:spcPts val="0"/>
              </a:spcAft>
              <a:buFont typeface="Wingdings 2"/>
              <a:buChar char=""/>
              <a:defRPr/>
            </a:pPr>
            <a:r>
              <a:rPr lang="en-US" dirty="0">
                <a:solidFill>
                  <a:schemeClr val="tx1"/>
                </a:solidFill>
              </a:rPr>
              <a:t>Physical main memory in a computer is generally not as large as the entire possible addressable space.</a:t>
            </a:r>
          </a:p>
          <a:p>
            <a:pPr marL="731520" lvl="1" indent="-274320" eaLnBrk="1" fontAlgn="auto" hangingPunct="1">
              <a:lnSpc>
                <a:spcPct val="150000"/>
              </a:lnSpc>
              <a:spcAft>
                <a:spcPts val="0"/>
              </a:spcAft>
              <a:buFont typeface="Wingdings"/>
              <a:buChar char=""/>
              <a:defRPr/>
            </a:pPr>
            <a:r>
              <a:rPr lang="en-US" sz="1800" dirty="0"/>
              <a:t>Physical memory typically ranges from a few hundred megabytes to 1G bytes.</a:t>
            </a:r>
          </a:p>
          <a:p>
            <a:pPr marL="438912" indent="-320040" eaLnBrk="1" fontAlgn="auto" hangingPunct="1">
              <a:lnSpc>
                <a:spcPct val="150000"/>
              </a:lnSpc>
              <a:spcBef>
                <a:spcPts val="0"/>
              </a:spcBef>
              <a:spcAft>
                <a:spcPts val="0"/>
              </a:spcAft>
              <a:buFont typeface="Wingdings 2"/>
              <a:buChar char=""/>
              <a:defRPr/>
            </a:pPr>
            <a:r>
              <a:rPr lang="en-US" dirty="0">
                <a:solidFill>
                  <a:schemeClr val="tx1"/>
                </a:solidFill>
              </a:rPr>
              <a:t>Large programs that cannot fit completely into the main memory have their parts stored on secondary storage devices such as magnetic disks.</a:t>
            </a:r>
          </a:p>
          <a:p>
            <a:pPr marL="731520" lvl="1" indent="-274320" eaLnBrk="1" fontAlgn="auto" hangingPunct="1">
              <a:lnSpc>
                <a:spcPct val="150000"/>
              </a:lnSpc>
              <a:spcAft>
                <a:spcPts val="0"/>
              </a:spcAft>
              <a:buFont typeface="Wingdings"/>
              <a:buChar char=""/>
              <a:defRPr/>
            </a:pPr>
            <a:r>
              <a:rPr lang="en-US" sz="1800" dirty="0"/>
              <a:t>Pieces of programs must be transferred to the main memory from secondary storage before they can be executed.</a:t>
            </a:r>
          </a:p>
        </p:txBody>
      </p:sp>
      <p:sp>
        <p:nvSpPr>
          <p:cNvPr id="4" name="Slide Number Placeholder 4"/>
          <p:cNvSpPr>
            <a:spLocks noGrp="1"/>
          </p:cNvSpPr>
          <p:nvPr>
            <p:ph type="sldNum" sz="quarter" idx="12"/>
          </p:nvPr>
        </p:nvSpPr>
        <p:spPr>
          <a:xfrm>
            <a:off x="2640013" y="6477000"/>
            <a:ext cx="5508625" cy="274638"/>
          </a:xfrm>
        </p:spPr>
        <p:txBody>
          <a:bodyPr lIns="45720" rIns="45720"/>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l" eaLnBrk="1" hangingPunct="1"/>
            <a:fld id="{F1BC4E3B-0339-4C9B-A6FC-283E18D6FCAC}" type="slidenum">
              <a:rPr lang="en-US" altLang="en-US">
                <a:solidFill>
                  <a:srgbClr val="3F3F3F"/>
                </a:solidFill>
                <a:latin typeface="Corbel" panose="020B0503020204020204" pitchFamily="34" charset="0"/>
              </a:rPr>
              <a:pPr algn="l" eaLnBrk="1" hangingPunct="1"/>
              <a:t>57</a:t>
            </a:fld>
            <a:endParaRPr lang="en-US" altLang="en-US">
              <a:solidFill>
                <a:srgbClr val="3F3F3F"/>
              </a:solidFill>
              <a:latin typeface="Corbel" panose="020B0503020204020204" pitchFamily="34" charset="0"/>
            </a:endParaRPr>
          </a:p>
        </p:txBody>
      </p:sp>
      <p:pic>
        <p:nvPicPr>
          <p:cNvPr id="2" name="Picture 1">
            <a:extLst>
              <a:ext uri="{FF2B5EF4-FFF2-40B4-BE49-F238E27FC236}">
                <a16:creationId xmlns:a16="http://schemas.microsoft.com/office/drawing/2014/main" xmlns="" id="{BEC5E9DB-4810-4B3C-B0E7-8603560EAB79}"/>
              </a:ext>
            </a:extLst>
          </p:cNvPr>
          <p:cNvPicPr>
            <a:picLocks noChangeAspect="1" noChangeArrowheads="1"/>
          </p:cNvPicPr>
          <p:nvPr/>
        </p:nvPicPr>
        <p:blipFill>
          <a:blip r:embed="rId3" cstate="print"/>
          <a:srcRect/>
          <a:stretch>
            <a:fillRect/>
          </a:stretch>
        </p:blipFill>
        <p:spPr bwMode="auto">
          <a:xfrm>
            <a:off x="7315200" y="0"/>
            <a:ext cx="1333500" cy="12477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418" name="Rectangle 2"/>
          <p:cNvSpPr>
            <a:spLocks noGrp="1" noChangeArrowheads="1"/>
          </p:cNvSpPr>
          <p:nvPr>
            <p:ph type="title"/>
          </p:nvPr>
        </p:nvSpPr>
        <p:spPr/>
        <p:txBody>
          <a:bodyPr/>
          <a:lstStyle/>
          <a:p>
            <a:pPr eaLnBrk="1" fontAlgn="auto" hangingPunct="1">
              <a:spcAft>
                <a:spcPts val="0"/>
              </a:spcAft>
              <a:defRPr/>
            </a:pPr>
            <a:r>
              <a:rPr lang="en-US" dirty="0">
                <a:solidFill>
                  <a:schemeClr val="accent1">
                    <a:satMod val="150000"/>
                  </a:schemeClr>
                </a:solidFill>
              </a:rPr>
              <a:t>Virtual </a:t>
            </a:r>
            <a:r>
              <a:rPr lang="en-US" dirty="0" smtClean="0">
                <a:solidFill>
                  <a:schemeClr val="accent1">
                    <a:satMod val="150000"/>
                  </a:schemeClr>
                </a:solidFill>
              </a:rPr>
              <a:t>Memory </a:t>
            </a:r>
            <a:r>
              <a:rPr lang="en-US" dirty="0">
                <a:solidFill>
                  <a:schemeClr val="accent1">
                    <a:satMod val="150000"/>
                  </a:schemeClr>
                </a:solidFill>
              </a:rPr>
              <a:t>(contd..)</a:t>
            </a:r>
          </a:p>
        </p:txBody>
      </p:sp>
      <p:sp>
        <p:nvSpPr>
          <p:cNvPr id="444419" name="Rectangle 3"/>
          <p:cNvSpPr>
            <a:spLocks noGrp="1" noChangeArrowheads="1"/>
          </p:cNvSpPr>
          <p:nvPr>
            <p:ph idx="1"/>
          </p:nvPr>
        </p:nvSpPr>
        <p:spPr>
          <a:xfrm>
            <a:off x="609598" y="1447800"/>
            <a:ext cx="6934201" cy="4593563"/>
          </a:xfrm>
        </p:spPr>
        <p:txBody>
          <a:bodyPr rtlCol="0">
            <a:normAutofit fontScale="92500" lnSpcReduction="10000"/>
          </a:bodyPr>
          <a:lstStyle/>
          <a:p>
            <a:pPr marL="438912" indent="-320040" eaLnBrk="1" fontAlgn="auto" hangingPunct="1">
              <a:lnSpc>
                <a:spcPct val="150000"/>
              </a:lnSpc>
              <a:spcBef>
                <a:spcPts val="0"/>
              </a:spcBef>
              <a:spcAft>
                <a:spcPts val="0"/>
              </a:spcAft>
              <a:buFont typeface="Wingdings 2"/>
              <a:buChar char=""/>
              <a:defRPr/>
            </a:pPr>
            <a:r>
              <a:rPr lang="en-US" dirty="0">
                <a:solidFill>
                  <a:schemeClr val="tx1"/>
                </a:solidFill>
              </a:rPr>
              <a:t>When a new piece of a program is to be transferred to the main memory, and the main memory is full, then some other piece in the main memory must be replaced. </a:t>
            </a:r>
          </a:p>
          <a:p>
            <a:pPr marL="731520" lvl="1" indent="-274320" eaLnBrk="1" fontAlgn="auto" hangingPunct="1">
              <a:lnSpc>
                <a:spcPct val="150000"/>
              </a:lnSpc>
              <a:spcAft>
                <a:spcPts val="0"/>
              </a:spcAft>
              <a:buFont typeface="Wingdings"/>
              <a:buChar char=""/>
              <a:defRPr/>
            </a:pPr>
            <a:r>
              <a:rPr lang="en-US" sz="1800" dirty="0"/>
              <a:t>Recall this is very similar to what we studied in case of cache memories.</a:t>
            </a:r>
            <a:endParaRPr lang="en-US" dirty="0"/>
          </a:p>
          <a:p>
            <a:pPr marL="438912" indent="-320040" eaLnBrk="1" fontAlgn="auto" hangingPunct="1">
              <a:lnSpc>
                <a:spcPct val="150000"/>
              </a:lnSpc>
              <a:spcBef>
                <a:spcPts val="0"/>
              </a:spcBef>
              <a:spcAft>
                <a:spcPts val="0"/>
              </a:spcAft>
              <a:buFont typeface="Wingdings 2"/>
              <a:buChar char=""/>
              <a:defRPr/>
            </a:pPr>
            <a:r>
              <a:rPr lang="en-US" dirty="0">
                <a:solidFill>
                  <a:schemeClr val="tx1"/>
                </a:solidFill>
              </a:rPr>
              <a:t>Operating system automatically transfers data between the main memory and secondary storage.</a:t>
            </a:r>
          </a:p>
          <a:p>
            <a:pPr marL="731520" lvl="1" indent="-274320" eaLnBrk="1" fontAlgn="auto" hangingPunct="1">
              <a:lnSpc>
                <a:spcPct val="150000"/>
              </a:lnSpc>
              <a:spcAft>
                <a:spcPts val="0"/>
              </a:spcAft>
              <a:buFont typeface="Wingdings"/>
              <a:buChar char=""/>
              <a:defRPr/>
            </a:pPr>
            <a:r>
              <a:rPr lang="en-US" sz="1800" dirty="0"/>
              <a:t>Application programmer need not be concerned with this transfer.</a:t>
            </a:r>
          </a:p>
          <a:p>
            <a:pPr marL="731520" lvl="1" indent="-274320" eaLnBrk="1" fontAlgn="auto" hangingPunct="1">
              <a:lnSpc>
                <a:spcPct val="150000"/>
              </a:lnSpc>
              <a:spcAft>
                <a:spcPts val="0"/>
              </a:spcAft>
              <a:buFont typeface="Wingdings"/>
              <a:buChar char=""/>
              <a:defRPr/>
            </a:pPr>
            <a:r>
              <a:rPr lang="en-US" sz="1800" dirty="0"/>
              <a:t>Also, application programmer does not need to be aware of the limitations imposed by the available physical memory.</a:t>
            </a:r>
          </a:p>
        </p:txBody>
      </p:sp>
      <p:sp>
        <p:nvSpPr>
          <p:cNvPr id="4" name="Slide Number Placeholder 4"/>
          <p:cNvSpPr>
            <a:spLocks noGrp="1"/>
          </p:cNvSpPr>
          <p:nvPr>
            <p:ph type="sldNum" sz="quarter" idx="12"/>
          </p:nvPr>
        </p:nvSpPr>
        <p:spPr>
          <a:xfrm>
            <a:off x="2640013" y="6477000"/>
            <a:ext cx="5508625" cy="274638"/>
          </a:xfrm>
        </p:spPr>
        <p:txBody>
          <a:bodyPr lIns="45720" rIns="45720"/>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l" eaLnBrk="1" hangingPunct="1"/>
            <a:fld id="{07DA302E-5B2C-41EF-947C-5B5F15A20913}" type="slidenum">
              <a:rPr lang="en-US" altLang="en-US">
                <a:solidFill>
                  <a:srgbClr val="3F3F3F"/>
                </a:solidFill>
                <a:latin typeface="Corbel" panose="020B0503020204020204" pitchFamily="34" charset="0"/>
              </a:rPr>
              <a:pPr algn="l" eaLnBrk="1" hangingPunct="1"/>
              <a:t>58</a:t>
            </a:fld>
            <a:endParaRPr lang="en-US" altLang="en-US">
              <a:solidFill>
                <a:srgbClr val="3F3F3F"/>
              </a:solidFill>
              <a:latin typeface="Corbel" panose="020B0503020204020204" pitchFamily="34" charset="0"/>
            </a:endParaRPr>
          </a:p>
        </p:txBody>
      </p:sp>
      <p:pic>
        <p:nvPicPr>
          <p:cNvPr id="2" name="Picture 1">
            <a:extLst>
              <a:ext uri="{FF2B5EF4-FFF2-40B4-BE49-F238E27FC236}">
                <a16:creationId xmlns:a16="http://schemas.microsoft.com/office/drawing/2014/main" xmlns="" id="{D9FFB775-C358-4BFD-AC15-ACF97B856475}"/>
              </a:ext>
            </a:extLst>
          </p:cNvPr>
          <p:cNvPicPr>
            <a:picLocks noChangeAspect="1" noChangeArrowheads="1"/>
          </p:cNvPicPr>
          <p:nvPr/>
        </p:nvPicPr>
        <p:blipFill>
          <a:blip r:embed="rId3" cstate="print"/>
          <a:srcRect/>
          <a:stretch>
            <a:fillRect/>
          </a:stretch>
        </p:blipFill>
        <p:spPr bwMode="auto">
          <a:xfrm>
            <a:off x="7315200" y="0"/>
            <a:ext cx="1333500" cy="12477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2" name="Rectangle 2"/>
          <p:cNvSpPr>
            <a:spLocks noGrp="1" noChangeArrowheads="1"/>
          </p:cNvSpPr>
          <p:nvPr>
            <p:ph type="title"/>
          </p:nvPr>
        </p:nvSpPr>
        <p:spPr/>
        <p:txBody>
          <a:bodyPr/>
          <a:lstStyle/>
          <a:p>
            <a:pPr eaLnBrk="1" fontAlgn="auto" hangingPunct="1">
              <a:spcAft>
                <a:spcPts val="0"/>
              </a:spcAft>
              <a:defRPr/>
            </a:pPr>
            <a:r>
              <a:rPr lang="en-US" dirty="0">
                <a:solidFill>
                  <a:schemeClr val="accent1">
                    <a:satMod val="150000"/>
                  </a:schemeClr>
                </a:solidFill>
              </a:rPr>
              <a:t>Virtual </a:t>
            </a:r>
            <a:r>
              <a:rPr lang="en-US" dirty="0" smtClean="0">
                <a:solidFill>
                  <a:schemeClr val="accent1">
                    <a:satMod val="150000"/>
                  </a:schemeClr>
                </a:solidFill>
              </a:rPr>
              <a:t>Memory </a:t>
            </a:r>
            <a:r>
              <a:rPr lang="en-US" dirty="0">
                <a:solidFill>
                  <a:schemeClr val="accent1">
                    <a:satMod val="150000"/>
                  </a:schemeClr>
                </a:solidFill>
              </a:rPr>
              <a:t>(contd..)</a:t>
            </a:r>
          </a:p>
        </p:txBody>
      </p:sp>
      <p:sp>
        <p:nvSpPr>
          <p:cNvPr id="445443" name="Rectangle 3"/>
          <p:cNvSpPr>
            <a:spLocks noGrp="1" noChangeArrowheads="1"/>
          </p:cNvSpPr>
          <p:nvPr>
            <p:ph idx="1"/>
          </p:nvPr>
        </p:nvSpPr>
        <p:spPr>
          <a:xfrm>
            <a:off x="457200" y="1600200"/>
            <a:ext cx="8016241" cy="4402666"/>
          </a:xfrm>
        </p:spPr>
        <p:txBody>
          <a:bodyPr rtlCol="0">
            <a:normAutofit/>
          </a:bodyPr>
          <a:lstStyle/>
          <a:p>
            <a:pPr marL="438912" indent="-320040" eaLnBrk="1" fontAlgn="auto" hangingPunct="1">
              <a:lnSpc>
                <a:spcPct val="100000"/>
              </a:lnSpc>
              <a:spcBef>
                <a:spcPts val="0"/>
              </a:spcBef>
              <a:spcAft>
                <a:spcPts val="0"/>
              </a:spcAft>
              <a:buFont typeface="Wingdings 2"/>
              <a:buChar char=""/>
              <a:defRPr/>
            </a:pPr>
            <a:r>
              <a:rPr lang="en-US" dirty="0">
                <a:solidFill>
                  <a:schemeClr val="tx1"/>
                </a:solidFill>
              </a:rPr>
              <a:t>Techniques that automatically move program and data between main memory and secondary storage when they are required for execution are called </a:t>
            </a:r>
            <a:r>
              <a:rPr lang="en-US" u="sng" dirty="0">
                <a:solidFill>
                  <a:schemeClr val="tx1"/>
                </a:solidFill>
              </a:rPr>
              <a:t>virtual-memory</a:t>
            </a:r>
            <a:r>
              <a:rPr lang="en-US" dirty="0">
                <a:solidFill>
                  <a:schemeClr val="tx1"/>
                </a:solidFill>
              </a:rPr>
              <a:t> techniques. </a:t>
            </a:r>
          </a:p>
          <a:p>
            <a:pPr marL="438912" indent="-320040" eaLnBrk="1" fontAlgn="auto" hangingPunct="1">
              <a:lnSpc>
                <a:spcPct val="100000"/>
              </a:lnSpc>
              <a:spcBef>
                <a:spcPts val="0"/>
              </a:spcBef>
              <a:spcAft>
                <a:spcPts val="0"/>
              </a:spcAft>
              <a:buFont typeface="Wingdings 2"/>
              <a:buChar char=""/>
              <a:defRPr/>
            </a:pPr>
            <a:r>
              <a:rPr lang="en-US" dirty="0">
                <a:solidFill>
                  <a:schemeClr val="tx1"/>
                </a:solidFill>
              </a:rPr>
              <a:t>Programs and processors reference </a:t>
            </a:r>
            <a:r>
              <a:rPr lang="en-US" dirty="0"/>
              <a:t>an instruction or data independent of the size of the main memory.</a:t>
            </a:r>
          </a:p>
          <a:p>
            <a:pPr marL="438912" indent="-320040" eaLnBrk="1" fontAlgn="auto" hangingPunct="1">
              <a:lnSpc>
                <a:spcPct val="100000"/>
              </a:lnSpc>
              <a:spcBef>
                <a:spcPts val="0"/>
              </a:spcBef>
              <a:spcAft>
                <a:spcPts val="0"/>
              </a:spcAft>
              <a:buFont typeface="Wingdings 2"/>
              <a:buChar char=""/>
              <a:defRPr/>
            </a:pPr>
            <a:r>
              <a:rPr lang="en-US" dirty="0"/>
              <a:t>Processor issues binary addresses for instructions and data </a:t>
            </a:r>
            <a:r>
              <a:rPr lang="en-US" dirty="0">
                <a:solidFill>
                  <a:schemeClr val="accent2"/>
                </a:solidFill>
              </a:rPr>
              <a:t>called logical </a:t>
            </a:r>
            <a:r>
              <a:rPr lang="en-US" dirty="0">
                <a:solidFill>
                  <a:schemeClr val="tx1"/>
                </a:solidFill>
              </a:rPr>
              <a:t>or virtual addresses. </a:t>
            </a:r>
          </a:p>
          <a:p>
            <a:pPr marL="438912" indent="-320040" eaLnBrk="1" fontAlgn="auto" hangingPunct="1">
              <a:lnSpc>
                <a:spcPct val="100000"/>
              </a:lnSpc>
              <a:spcBef>
                <a:spcPts val="0"/>
              </a:spcBef>
              <a:spcAft>
                <a:spcPts val="0"/>
              </a:spcAft>
              <a:buFont typeface="Wingdings 2"/>
              <a:buChar char=""/>
              <a:defRPr/>
            </a:pPr>
            <a:r>
              <a:rPr lang="en-US" dirty="0">
                <a:solidFill>
                  <a:schemeClr val="tx1"/>
                </a:solidFill>
              </a:rPr>
              <a:t>Virtual addresses are translated into physical addresses</a:t>
            </a:r>
            <a:r>
              <a:rPr lang="en-US" dirty="0"/>
              <a:t> by a combination of hardware and software subsystems. </a:t>
            </a:r>
          </a:p>
          <a:p>
            <a:pPr marL="731520" lvl="1" indent="-274320" eaLnBrk="1" fontAlgn="auto" hangingPunct="1">
              <a:lnSpc>
                <a:spcPct val="100000"/>
              </a:lnSpc>
              <a:spcAft>
                <a:spcPts val="0"/>
              </a:spcAft>
              <a:buFont typeface="Wingdings"/>
              <a:buChar char=""/>
              <a:defRPr/>
            </a:pPr>
            <a:r>
              <a:rPr lang="en-US" sz="1800" dirty="0"/>
              <a:t>If virtual address refers to a part of the program that is currently in the main memory, it is accessed immediately.</a:t>
            </a:r>
          </a:p>
          <a:p>
            <a:pPr marL="731520" lvl="1" indent="-274320" eaLnBrk="1" fontAlgn="auto" hangingPunct="1">
              <a:lnSpc>
                <a:spcPct val="100000"/>
              </a:lnSpc>
              <a:spcAft>
                <a:spcPts val="0"/>
              </a:spcAft>
              <a:buFont typeface="Wingdings"/>
              <a:buChar char=""/>
              <a:defRPr/>
            </a:pPr>
            <a:r>
              <a:rPr lang="en-US" sz="1800" dirty="0"/>
              <a:t>If the address refers to a part of the program that is not currently in the main memory, it is first transferred to the main memory before it can be used.</a:t>
            </a:r>
          </a:p>
        </p:txBody>
      </p:sp>
      <p:sp>
        <p:nvSpPr>
          <p:cNvPr id="4" name="Slide Number Placeholder 4"/>
          <p:cNvSpPr>
            <a:spLocks noGrp="1"/>
          </p:cNvSpPr>
          <p:nvPr>
            <p:ph type="sldNum" sz="quarter" idx="12"/>
          </p:nvPr>
        </p:nvSpPr>
        <p:spPr>
          <a:xfrm>
            <a:off x="2640013" y="6477000"/>
            <a:ext cx="5508625" cy="274638"/>
          </a:xfrm>
        </p:spPr>
        <p:txBody>
          <a:bodyPr lIns="45720" rIns="45720"/>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l" eaLnBrk="1" hangingPunct="1"/>
            <a:fld id="{D90275CC-F269-4E83-A418-39593EAB24E4}" type="slidenum">
              <a:rPr lang="en-US" altLang="en-US">
                <a:solidFill>
                  <a:srgbClr val="3F3F3F"/>
                </a:solidFill>
                <a:latin typeface="Corbel" panose="020B0503020204020204" pitchFamily="34" charset="0"/>
              </a:rPr>
              <a:pPr algn="l" eaLnBrk="1" hangingPunct="1"/>
              <a:t>59</a:t>
            </a:fld>
            <a:endParaRPr lang="en-US" altLang="en-US">
              <a:solidFill>
                <a:srgbClr val="3F3F3F"/>
              </a:solidFill>
              <a:latin typeface="Corbel" panose="020B0503020204020204" pitchFamily="34" charset="0"/>
            </a:endParaRPr>
          </a:p>
        </p:txBody>
      </p:sp>
      <p:pic>
        <p:nvPicPr>
          <p:cNvPr id="2" name="Picture 1">
            <a:extLst>
              <a:ext uri="{FF2B5EF4-FFF2-40B4-BE49-F238E27FC236}">
                <a16:creationId xmlns:a16="http://schemas.microsoft.com/office/drawing/2014/main" xmlns="" id="{23F32A9E-85D9-4FEE-BD98-594648529C16}"/>
              </a:ext>
            </a:extLst>
          </p:cNvPr>
          <p:cNvPicPr>
            <a:picLocks noChangeAspect="1" noChangeArrowheads="1"/>
          </p:cNvPicPr>
          <p:nvPr/>
        </p:nvPicPr>
        <p:blipFill>
          <a:blip r:embed="rId3" cstate="print"/>
          <a:srcRect/>
          <a:stretch>
            <a:fillRect/>
          </a:stretch>
        </p:blipFill>
        <p:spPr bwMode="auto">
          <a:xfrm>
            <a:off x="7315200" y="0"/>
            <a:ext cx="1333500" cy="12477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eaLnBrk="1" fontAlgn="auto" hangingPunct="1">
              <a:spcAft>
                <a:spcPts val="0"/>
              </a:spcAft>
              <a:defRPr/>
            </a:pPr>
            <a:r>
              <a:rPr lang="en-US" dirty="0">
                <a:solidFill>
                  <a:schemeClr val="accent1">
                    <a:satMod val="150000"/>
                  </a:schemeClr>
                </a:solidFill>
              </a:rPr>
              <a:t>The Memory System</a:t>
            </a:r>
          </a:p>
        </p:txBody>
      </p:sp>
      <p:sp>
        <p:nvSpPr>
          <p:cNvPr id="12291" name="Subtitle 2"/>
          <p:cNvSpPr>
            <a:spLocks noGrp="1"/>
          </p:cNvSpPr>
          <p:nvPr>
            <p:ph type="subTitle" idx="1"/>
          </p:nvPr>
        </p:nvSpPr>
        <p:spPr/>
        <p:txBody>
          <a:bodyPr/>
          <a:lstStyle/>
          <a:p>
            <a:pPr eaLnBrk="1" hangingPunct="1"/>
            <a:r>
              <a:rPr lang="en-US" altLang="en-US" dirty="0"/>
              <a:t>Semiconductor RAM memories </a:t>
            </a:r>
          </a:p>
        </p:txBody>
      </p:sp>
      <p:pic>
        <p:nvPicPr>
          <p:cNvPr id="3" name="Picture 2">
            <a:extLst>
              <a:ext uri="{FF2B5EF4-FFF2-40B4-BE49-F238E27FC236}">
                <a16:creationId xmlns:a16="http://schemas.microsoft.com/office/drawing/2014/main" xmlns="" id="{97180971-5235-4AE4-AD47-0BC67296A057}"/>
              </a:ext>
            </a:extLst>
          </p:cNvPr>
          <p:cNvPicPr>
            <a:picLocks noChangeAspect="1" noChangeArrowheads="1"/>
          </p:cNvPicPr>
          <p:nvPr/>
        </p:nvPicPr>
        <p:blipFill>
          <a:blip r:embed="rId2" cstate="print"/>
          <a:srcRect/>
          <a:stretch>
            <a:fillRect/>
          </a:stretch>
        </p:blipFill>
        <p:spPr bwMode="auto">
          <a:xfrm>
            <a:off x="7315200" y="0"/>
            <a:ext cx="1333500" cy="12477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6466" name="Rectangle 2"/>
          <p:cNvSpPr>
            <a:spLocks noGrp="1" noChangeArrowheads="1"/>
          </p:cNvSpPr>
          <p:nvPr>
            <p:ph type="title"/>
          </p:nvPr>
        </p:nvSpPr>
        <p:spPr>
          <a:xfrm>
            <a:off x="822960" y="286605"/>
            <a:ext cx="7543800" cy="1077058"/>
          </a:xfrm>
        </p:spPr>
        <p:txBody>
          <a:bodyPr/>
          <a:lstStyle/>
          <a:p>
            <a:pPr eaLnBrk="1" fontAlgn="auto" hangingPunct="1">
              <a:spcAft>
                <a:spcPts val="0"/>
              </a:spcAft>
              <a:defRPr/>
            </a:pPr>
            <a:r>
              <a:rPr lang="en-US" dirty="0">
                <a:solidFill>
                  <a:schemeClr val="accent1">
                    <a:satMod val="150000"/>
                  </a:schemeClr>
                </a:solidFill>
              </a:rPr>
              <a:t>Virtual </a:t>
            </a:r>
            <a:r>
              <a:rPr lang="en-US" dirty="0" smtClean="0">
                <a:solidFill>
                  <a:schemeClr val="accent1">
                    <a:satMod val="150000"/>
                  </a:schemeClr>
                </a:solidFill>
              </a:rPr>
              <a:t>Memory </a:t>
            </a:r>
            <a:r>
              <a:rPr lang="en-US" dirty="0">
                <a:solidFill>
                  <a:schemeClr val="accent1">
                    <a:satMod val="150000"/>
                  </a:schemeClr>
                </a:solidFill>
              </a:rPr>
              <a:t>O</a:t>
            </a:r>
            <a:r>
              <a:rPr lang="en-US" dirty="0" smtClean="0">
                <a:solidFill>
                  <a:schemeClr val="accent1">
                    <a:satMod val="150000"/>
                  </a:schemeClr>
                </a:solidFill>
              </a:rPr>
              <a:t>rganization</a:t>
            </a:r>
            <a:endParaRPr lang="en-US" dirty="0">
              <a:solidFill>
                <a:schemeClr val="accent1">
                  <a:satMod val="150000"/>
                </a:schemeClr>
              </a:solidFill>
            </a:endParaRPr>
          </a:p>
        </p:txBody>
      </p:sp>
      <p:sp>
        <p:nvSpPr>
          <p:cNvPr id="45" name="Slide Number Placeholder 3"/>
          <p:cNvSpPr>
            <a:spLocks noGrp="1"/>
          </p:cNvSpPr>
          <p:nvPr>
            <p:ph type="sldNum" sz="quarter" idx="12"/>
          </p:nvPr>
        </p:nvSpPr>
        <p:spPr>
          <a:xfrm>
            <a:off x="2640013" y="6477000"/>
            <a:ext cx="5508625" cy="274638"/>
          </a:xfrm>
        </p:spPr>
        <p:txBody>
          <a:bodyPr lIns="45720" rIns="45720"/>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l" eaLnBrk="1" hangingPunct="1"/>
            <a:fld id="{5F3EE965-8782-49E7-9067-64222BE87ABA}" type="slidenum">
              <a:rPr lang="en-US" altLang="en-US">
                <a:solidFill>
                  <a:srgbClr val="3F3F3F"/>
                </a:solidFill>
                <a:latin typeface="Corbel" panose="020B0503020204020204" pitchFamily="34" charset="0"/>
              </a:rPr>
              <a:pPr algn="l" eaLnBrk="1" hangingPunct="1"/>
              <a:t>60</a:t>
            </a:fld>
            <a:endParaRPr lang="en-US" altLang="en-US">
              <a:solidFill>
                <a:srgbClr val="3F3F3F"/>
              </a:solidFill>
              <a:latin typeface="Corbel" panose="020B0503020204020204" pitchFamily="34" charset="0"/>
            </a:endParaRPr>
          </a:p>
        </p:txBody>
      </p:sp>
      <p:sp>
        <p:nvSpPr>
          <p:cNvPr id="57347" name="Rectangle 45"/>
          <p:cNvSpPr>
            <a:spLocks noChangeArrowheads="1"/>
          </p:cNvSpPr>
          <p:nvPr/>
        </p:nvSpPr>
        <p:spPr bwMode="auto">
          <a:xfrm>
            <a:off x="731838" y="1534378"/>
            <a:ext cx="8183562" cy="5323621"/>
          </a:xfrm>
          <a:prstGeom prst="rect">
            <a:avLst/>
          </a:prstGeom>
          <a:solidFill>
            <a:srgbClr val="DDDDDD"/>
          </a:solidFill>
          <a:ln>
            <a:noFill/>
          </a:ln>
          <a:extLst>
            <a:ext uri="{91240B29-F687-4F45-9708-019B960494DF}">
              <a14:hiddenLine xmlns:a14="http://schemas.microsoft.com/office/drawing/2010/main" xmlns="" w="12700">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Corbel" panose="020B0503020204020204" pitchFamily="34" charset="0"/>
            </a:endParaRPr>
          </a:p>
        </p:txBody>
      </p:sp>
      <p:sp>
        <p:nvSpPr>
          <p:cNvPr id="57349" name="Rectangle 4"/>
          <p:cNvSpPr>
            <a:spLocks noChangeArrowheads="1"/>
          </p:cNvSpPr>
          <p:nvPr/>
        </p:nvSpPr>
        <p:spPr bwMode="auto">
          <a:xfrm>
            <a:off x="833438" y="4641850"/>
            <a:ext cx="311150" cy="1984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300">
                <a:solidFill>
                  <a:srgbClr val="000000"/>
                </a:solidFill>
                <a:latin typeface="Nimbus Roman No9 L"/>
              </a:rPr>
              <a:t>Data</a:t>
            </a:r>
            <a:endParaRPr lang="en-US" altLang="en-US" sz="2400">
              <a:latin typeface="Corbel" panose="020B0503020204020204" pitchFamily="34" charset="0"/>
            </a:endParaRPr>
          </a:p>
        </p:txBody>
      </p:sp>
      <p:sp>
        <p:nvSpPr>
          <p:cNvPr id="57350" name="Rectangle 5"/>
          <p:cNvSpPr>
            <a:spLocks noChangeArrowheads="1"/>
          </p:cNvSpPr>
          <p:nvPr/>
        </p:nvSpPr>
        <p:spPr bwMode="auto">
          <a:xfrm>
            <a:off x="833438" y="2938462"/>
            <a:ext cx="311150" cy="1984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300">
                <a:solidFill>
                  <a:srgbClr val="000000"/>
                </a:solidFill>
                <a:latin typeface="Nimbus Roman No9 L"/>
              </a:rPr>
              <a:t>Data</a:t>
            </a:r>
            <a:endParaRPr lang="en-US" altLang="en-US" sz="2400">
              <a:latin typeface="Corbel" panose="020B0503020204020204" pitchFamily="34" charset="0"/>
            </a:endParaRPr>
          </a:p>
        </p:txBody>
      </p:sp>
      <p:sp>
        <p:nvSpPr>
          <p:cNvPr id="57351" name="Rectangle 6"/>
          <p:cNvSpPr>
            <a:spLocks noChangeArrowheads="1"/>
          </p:cNvSpPr>
          <p:nvPr/>
        </p:nvSpPr>
        <p:spPr bwMode="auto">
          <a:xfrm>
            <a:off x="2232025" y="5772150"/>
            <a:ext cx="930275" cy="1984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300">
                <a:solidFill>
                  <a:srgbClr val="000000"/>
                </a:solidFill>
                <a:latin typeface="Nimbus Roman No9 L"/>
              </a:rPr>
              <a:t>DMA transfer</a:t>
            </a:r>
            <a:endParaRPr lang="en-US" altLang="en-US" sz="2400">
              <a:latin typeface="Corbel" panose="020B0503020204020204" pitchFamily="34" charset="0"/>
            </a:endParaRPr>
          </a:p>
        </p:txBody>
      </p:sp>
      <p:sp>
        <p:nvSpPr>
          <p:cNvPr id="57352" name="Rectangle 7"/>
          <p:cNvSpPr>
            <a:spLocks noChangeArrowheads="1"/>
          </p:cNvSpPr>
          <p:nvPr/>
        </p:nvSpPr>
        <p:spPr bwMode="auto">
          <a:xfrm>
            <a:off x="2967038" y="4641850"/>
            <a:ext cx="1093787" cy="1984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300">
                <a:solidFill>
                  <a:srgbClr val="000000"/>
                </a:solidFill>
                <a:latin typeface="Nimbus Roman No9 L"/>
              </a:rPr>
              <a:t>Physical address</a:t>
            </a:r>
            <a:endParaRPr lang="en-US" altLang="en-US" sz="2400">
              <a:latin typeface="Corbel" panose="020B0503020204020204" pitchFamily="34" charset="0"/>
            </a:endParaRPr>
          </a:p>
        </p:txBody>
      </p:sp>
      <p:sp>
        <p:nvSpPr>
          <p:cNvPr id="57353" name="Rectangle 8"/>
          <p:cNvSpPr>
            <a:spLocks noChangeArrowheads="1"/>
          </p:cNvSpPr>
          <p:nvPr/>
        </p:nvSpPr>
        <p:spPr bwMode="auto">
          <a:xfrm>
            <a:off x="2967038" y="3494087"/>
            <a:ext cx="1093787" cy="1984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300">
                <a:solidFill>
                  <a:srgbClr val="000000"/>
                </a:solidFill>
                <a:latin typeface="Nimbus Roman No9 L"/>
              </a:rPr>
              <a:t>Physical address</a:t>
            </a:r>
            <a:endParaRPr lang="en-US" altLang="en-US" sz="2400">
              <a:latin typeface="Corbel" panose="020B0503020204020204" pitchFamily="34" charset="0"/>
            </a:endParaRPr>
          </a:p>
        </p:txBody>
      </p:sp>
      <p:sp>
        <p:nvSpPr>
          <p:cNvPr id="57354" name="Rectangle 9"/>
          <p:cNvSpPr>
            <a:spLocks noChangeArrowheads="1"/>
          </p:cNvSpPr>
          <p:nvPr/>
        </p:nvSpPr>
        <p:spPr bwMode="auto">
          <a:xfrm>
            <a:off x="2967038" y="2365375"/>
            <a:ext cx="1003300" cy="1984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300">
                <a:solidFill>
                  <a:srgbClr val="000000"/>
                </a:solidFill>
                <a:latin typeface="Nimbus Roman No9 L"/>
              </a:rPr>
              <a:t>Virtual address</a:t>
            </a:r>
            <a:endParaRPr lang="en-US" altLang="en-US" sz="2400">
              <a:latin typeface="Corbel" panose="020B0503020204020204" pitchFamily="34" charset="0"/>
            </a:endParaRPr>
          </a:p>
        </p:txBody>
      </p:sp>
      <p:sp>
        <p:nvSpPr>
          <p:cNvPr id="57355" name="Rectangle 10"/>
          <p:cNvSpPr>
            <a:spLocks noChangeArrowheads="1"/>
          </p:cNvSpPr>
          <p:nvPr/>
        </p:nvSpPr>
        <p:spPr bwMode="auto">
          <a:xfrm>
            <a:off x="1658938" y="6345237"/>
            <a:ext cx="828675" cy="1984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300" dirty="0">
                <a:solidFill>
                  <a:srgbClr val="000000"/>
                </a:solidFill>
                <a:latin typeface="Nimbus Roman No9 L"/>
              </a:rPr>
              <a:t>Disk storage</a:t>
            </a:r>
            <a:endParaRPr lang="en-US" altLang="en-US" sz="2400" dirty="0">
              <a:latin typeface="Corbel" panose="020B0503020204020204" pitchFamily="34" charset="0"/>
            </a:endParaRPr>
          </a:p>
        </p:txBody>
      </p:sp>
      <p:sp>
        <p:nvSpPr>
          <p:cNvPr id="57356" name="Rectangle 11"/>
          <p:cNvSpPr>
            <a:spLocks noChangeArrowheads="1"/>
          </p:cNvSpPr>
          <p:nvPr/>
        </p:nvSpPr>
        <p:spPr bwMode="auto">
          <a:xfrm>
            <a:off x="1604963" y="5199062"/>
            <a:ext cx="939800" cy="1984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300">
                <a:solidFill>
                  <a:srgbClr val="000000"/>
                </a:solidFill>
                <a:latin typeface="Nimbus Roman No9 L"/>
              </a:rPr>
              <a:t>Main memory</a:t>
            </a:r>
            <a:endParaRPr lang="en-US" altLang="en-US" sz="2400">
              <a:latin typeface="Corbel" panose="020B0503020204020204" pitchFamily="34" charset="0"/>
            </a:endParaRPr>
          </a:p>
        </p:txBody>
      </p:sp>
      <p:sp>
        <p:nvSpPr>
          <p:cNvPr id="57357" name="Rectangle 12"/>
          <p:cNvSpPr>
            <a:spLocks noChangeArrowheads="1"/>
          </p:cNvSpPr>
          <p:nvPr/>
        </p:nvSpPr>
        <p:spPr bwMode="auto">
          <a:xfrm>
            <a:off x="1855788" y="4068762"/>
            <a:ext cx="411162" cy="1984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300">
                <a:solidFill>
                  <a:srgbClr val="000000"/>
                </a:solidFill>
                <a:latin typeface="Nimbus Roman No9 L"/>
              </a:rPr>
              <a:t>Cache</a:t>
            </a:r>
            <a:endParaRPr lang="en-US" altLang="en-US" sz="2400">
              <a:latin typeface="Corbel" panose="020B0503020204020204" pitchFamily="34" charset="0"/>
            </a:endParaRPr>
          </a:p>
        </p:txBody>
      </p:sp>
      <p:sp>
        <p:nvSpPr>
          <p:cNvPr id="57358" name="Rectangle 13"/>
          <p:cNvSpPr>
            <a:spLocks noChangeArrowheads="1"/>
          </p:cNvSpPr>
          <p:nvPr/>
        </p:nvSpPr>
        <p:spPr bwMode="auto">
          <a:xfrm>
            <a:off x="2573338" y="2938462"/>
            <a:ext cx="411162" cy="1984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300">
                <a:solidFill>
                  <a:srgbClr val="000000"/>
                </a:solidFill>
                <a:latin typeface="Nimbus Roman No9 L"/>
              </a:rPr>
              <a:t>MMU</a:t>
            </a:r>
            <a:endParaRPr lang="en-US" altLang="en-US" sz="2400">
              <a:latin typeface="Corbel" panose="020B0503020204020204" pitchFamily="34" charset="0"/>
            </a:endParaRPr>
          </a:p>
        </p:txBody>
      </p:sp>
      <p:sp>
        <p:nvSpPr>
          <p:cNvPr id="57359" name="Rectangle 14"/>
          <p:cNvSpPr>
            <a:spLocks noChangeArrowheads="1"/>
          </p:cNvSpPr>
          <p:nvPr/>
        </p:nvSpPr>
        <p:spPr bwMode="auto">
          <a:xfrm>
            <a:off x="1747838" y="1790700"/>
            <a:ext cx="641350" cy="1984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300">
                <a:solidFill>
                  <a:srgbClr val="000000"/>
                </a:solidFill>
                <a:latin typeface="Nimbus Roman No9 L"/>
              </a:rPr>
              <a:t>Processor</a:t>
            </a:r>
            <a:endParaRPr lang="en-US" altLang="en-US" sz="2400">
              <a:latin typeface="Corbel" panose="020B0503020204020204" pitchFamily="34" charset="0"/>
            </a:endParaRPr>
          </a:p>
        </p:txBody>
      </p:sp>
      <p:sp>
        <p:nvSpPr>
          <p:cNvPr id="57360" name="Freeform 15"/>
          <p:cNvSpPr>
            <a:spLocks/>
          </p:cNvSpPr>
          <p:nvPr/>
        </p:nvSpPr>
        <p:spPr bwMode="auto">
          <a:xfrm>
            <a:off x="2752725" y="4911725"/>
            <a:ext cx="53975" cy="107950"/>
          </a:xfrm>
          <a:custGeom>
            <a:avLst/>
            <a:gdLst>
              <a:gd name="T0" fmla="*/ 0 w 3"/>
              <a:gd name="T1" fmla="*/ 0 h 6"/>
              <a:gd name="T2" fmla="*/ 647394217 w 3"/>
              <a:gd name="T3" fmla="*/ 1942200361 h 6"/>
              <a:gd name="T4" fmla="*/ 971100181 w 3"/>
              <a:gd name="T5" fmla="*/ 0 h 6"/>
              <a:gd name="T6" fmla="*/ 647394217 w 3"/>
              <a:gd name="T7" fmla="*/ 0 h 6"/>
              <a:gd name="T8" fmla="*/ 0 w 3"/>
              <a:gd name="T9" fmla="*/ 0 h 6"/>
              <a:gd name="T10" fmla="*/ 0 60000 65536"/>
              <a:gd name="T11" fmla="*/ 0 60000 65536"/>
              <a:gd name="T12" fmla="*/ 0 60000 65536"/>
              <a:gd name="T13" fmla="*/ 0 60000 65536"/>
              <a:gd name="T14" fmla="*/ 0 60000 65536"/>
              <a:gd name="T15" fmla="*/ 0 w 3"/>
              <a:gd name="T16" fmla="*/ 0 h 6"/>
              <a:gd name="T17" fmla="*/ 3 w 3"/>
              <a:gd name="T18" fmla="*/ 6 h 6"/>
            </a:gdLst>
            <a:ahLst/>
            <a:cxnLst>
              <a:cxn ang="T10">
                <a:pos x="T0" y="T1"/>
              </a:cxn>
              <a:cxn ang="T11">
                <a:pos x="T2" y="T3"/>
              </a:cxn>
              <a:cxn ang="T12">
                <a:pos x="T4" y="T5"/>
              </a:cxn>
              <a:cxn ang="T13">
                <a:pos x="T6" y="T7"/>
              </a:cxn>
              <a:cxn ang="T14">
                <a:pos x="T8" y="T9"/>
              </a:cxn>
            </a:cxnLst>
            <a:rect l="T15" t="T16" r="T17" b="T18"/>
            <a:pathLst>
              <a:path w="3" h="6">
                <a:moveTo>
                  <a:pt x="0" y="0"/>
                </a:moveTo>
                <a:lnTo>
                  <a:pt x="2" y="6"/>
                </a:lnTo>
                <a:lnTo>
                  <a:pt x="3" y="0"/>
                </a:lnTo>
                <a:lnTo>
                  <a:pt x="2" y="0"/>
                </a:lnTo>
                <a:lnTo>
                  <a:pt x="0" y="0"/>
                </a:lnTo>
              </a:path>
            </a:pathLst>
          </a:custGeom>
          <a:noFill/>
          <a:ln w="17463">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57361" name="Freeform 16"/>
          <p:cNvSpPr>
            <a:spLocks/>
          </p:cNvSpPr>
          <p:nvPr/>
        </p:nvSpPr>
        <p:spPr bwMode="auto">
          <a:xfrm>
            <a:off x="2752725" y="4911725"/>
            <a:ext cx="53975" cy="107950"/>
          </a:xfrm>
          <a:custGeom>
            <a:avLst/>
            <a:gdLst>
              <a:gd name="T0" fmla="*/ 0 w 34"/>
              <a:gd name="T1" fmla="*/ 0 h 68"/>
              <a:gd name="T2" fmla="*/ 55443437 w 34"/>
              <a:gd name="T3" fmla="*/ 171370598 h 68"/>
              <a:gd name="T4" fmla="*/ 85685299 w 34"/>
              <a:gd name="T5" fmla="*/ 0 h 68"/>
              <a:gd name="T6" fmla="*/ 55443437 w 34"/>
              <a:gd name="T7" fmla="*/ 0 h 68"/>
              <a:gd name="T8" fmla="*/ 0 w 34"/>
              <a:gd name="T9" fmla="*/ 0 h 68"/>
              <a:gd name="T10" fmla="*/ 0 60000 65536"/>
              <a:gd name="T11" fmla="*/ 0 60000 65536"/>
              <a:gd name="T12" fmla="*/ 0 60000 65536"/>
              <a:gd name="T13" fmla="*/ 0 60000 65536"/>
              <a:gd name="T14" fmla="*/ 0 60000 65536"/>
              <a:gd name="T15" fmla="*/ 0 w 34"/>
              <a:gd name="T16" fmla="*/ 0 h 68"/>
              <a:gd name="T17" fmla="*/ 34 w 34"/>
              <a:gd name="T18" fmla="*/ 68 h 68"/>
            </a:gdLst>
            <a:ahLst/>
            <a:cxnLst>
              <a:cxn ang="T10">
                <a:pos x="T0" y="T1"/>
              </a:cxn>
              <a:cxn ang="T11">
                <a:pos x="T2" y="T3"/>
              </a:cxn>
              <a:cxn ang="T12">
                <a:pos x="T4" y="T5"/>
              </a:cxn>
              <a:cxn ang="T13">
                <a:pos x="T6" y="T7"/>
              </a:cxn>
              <a:cxn ang="T14">
                <a:pos x="T8" y="T9"/>
              </a:cxn>
            </a:cxnLst>
            <a:rect l="T15" t="T16" r="T17" b="T18"/>
            <a:pathLst>
              <a:path w="34" h="68">
                <a:moveTo>
                  <a:pt x="0" y="0"/>
                </a:moveTo>
                <a:lnTo>
                  <a:pt x="22" y="68"/>
                </a:lnTo>
                <a:lnTo>
                  <a:pt x="34" y="0"/>
                </a:lnTo>
                <a:lnTo>
                  <a:pt x="22" y="0"/>
                </a:lnTo>
                <a:lnTo>
                  <a:pt x="0" y="0"/>
                </a:lnTo>
                <a:close/>
              </a:path>
            </a:pathLst>
          </a:custGeom>
          <a:solidFill>
            <a:srgbClr val="000000"/>
          </a:solidFill>
          <a:ln w="0">
            <a:solidFill>
              <a:srgbClr val="000000"/>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57362" name="Line 17"/>
          <p:cNvSpPr>
            <a:spLocks noChangeShapeType="1"/>
          </p:cNvSpPr>
          <p:nvPr/>
        </p:nvSpPr>
        <p:spPr bwMode="auto">
          <a:xfrm flipV="1">
            <a:off x="2787650" y="4427537"/>
            <a:ext cx="1588" cy="484188"/>
          </a:xfrm>
          <a:prstGeom prst="line">
            <a:avLst/>
          </a:prstGeom>
          <a:noFill/>
          <a:ln w="174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57363" name="Freeform 18"/>
          <p:cNvSpPr>
            <a:spLocks/>
          </p:cNvSpPr>
          <p:nvPr/>
        </p:nvSpPr>
        <p:spPr bwMode="auto">
          <a:xfrm>
            <a:off x="2752725" y="3783012"/>
            <a:ext cx="53975" cy="106363"/>
          </a:xfrm>
          <a:custGeom>
            <a:avLst/>
            <a:gdLst>
              <a:gd name="T0" fmla="*/ 0 w 3"/>
              <a:gd name="T1" fmla="*/ 0 h 6"/>
              <a:gd name="T2" fmla="*/ 647394217 w 3"/>
              <a:gd name="T3" fmla="*/ 1885514583 h 6"/>
              <a:gd name="T4" fmla="*/ 971100181 w 3"/>
              <a:gd name="T5" fmla="*/ 0 h 6"/>
              <a:gd name="T6" fmla="*/ 647394217 w 3"/>
              <a:gd name="T7" fmla="*/ 0 h 6"/>
              <a:gd name="T8" fmla="*/ 0 w 3"/>
              <a:gd name="T9" fmla="*/ 0 h 6"/>
              <a:gd name="T10" fmla="*/ 0 60000 65536"/>
              <a:gd name="T11" fmla="*/ 0 60000 65536"/>
              <a:gd name="T12" fmla="*/ 0 60000 65536"/>
              <a:gd name="T13" fmla="*/ 0 60000 65536"/>
              <a:gd name="T14" fmla="*/ 0 60000 65536"/>
              <a:gd name="T15" fmla="*/ 0 w 3"/>
              <a:gd name="T16" fmla="*/ 0 h 6"/>
              <a:gd name="T17" fmla="*/ 3 w 3"/>
              <a:gd name="T18" fmla="*/ 6 h 6"/>
            </a:gdLst>
            <a:ahLst/>
            <a:cxnLst>
              <a:cxn ang="T10">
                <a:pos x="T0" y="T1"/>
              </a:cxn>
              <a:cxn ang="T11">
                <a:pos x="T2" y="T3"/>
              </a:cxn>
              <a:cxn ang="T12">
                <a:pos x="T4" y="T5"/>
              </a:cxn>
              <a:cxn ang="T13">
                <a:pos x="T6" y="T7"/>
              </a:cxn>
              <a:cxn ang="T14">
                <a:pos x="T8" y="T9"/>
              </a:cxn>
            </a:cxnLst>
            <a:rect l="T15" t="T16" r="T17" b="T18"/>
            <a:pathLst>
              <a:path w="3" h="6">
                <a:moveTo>
                  <a:pt x="0" y="0"/>
                </a:moveTo>
                <a:lnTo>
                  <a:pt x="2" y="6"/>
                </a:lnTo>
                <a:lnTo>
                  <a:pt x="3" y="0"/>
                </a:lnTo>
                <a:lnTo>
                  <a:pt x="2" y="0"/>
                </a:lnTo>
                <a:lnTo>
                  <a:pt x="0" y="0"/>
                </a:lnTo>
              </a:path>
            </a:pathLst>
          </a:custGeom>
          <a:noFill/>
          <a:ln w="17526">
            <a:solidFill>
              <a:srgbClr val="CC3300"/>
            </a:solidFill>
            <a:round/>
            <a:headEnd/>
            <a:tailEnd/>
          </a:ln>
          <a:extLst>
            <a:ext uri="{909E8E84-426E-40DD-AFC4-6F175D3DCCD1}">
              <a14:hiddenFill xmlns:a14="http://schemas.microsoft.com/office/drawing/2010/main" xmlns="">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57364" name="Freeform 19"/>
          <p:cNvSpPr>
            <a:spLocks/>
          </p:cNvSpPr>
          <p:nvPr/>
        </p:nvSpPr>
        <p:spPr bwMode="auto">
          <a:xfrm>
            <a:off x="2752725" y="3783012"/>
            <a:ext cx="53975" cy="106363"/>
          </a:xfrm>
          <a:custGeom>
            <a:avLst/>
            <a:gdLst>
              <a:gd name="T0" fmla="*/ 0 w 34"/>
              <a:gd name="T1" fmla="*/ 0 h 67"/>
              <a:gd name="T2" fmla="*/ 55443437 w 34"/>
              <a:gd name="T3" fmla="*/ 168852029 h 67"/>
              <a:gd name="T4" fmla="*/ 85685299 w 34"/>
              <a:gd name="T5" fmla="*/ 0 h 67"/>
              <a:gd name="T6" fmla="*/ 55443437 w 34"/>
              <a:gd name="T7" fmla="*/ 0 h 67"/>
              <a:gd name="T8" fmla="*/ 0 w 34"/>
              <a:gd name="T9" fmla="*/ 0 h 67"/>
              <a:gd name="T10" fmla="*/ 0 60000 65536"/>
              <a:gd name="T11" fmla="*/ 0 60000 65536"/>
              <a:gd name="T12" fmla="*/ 0 60000 65536"/>
              <a:gd name="T13" fmla="*/ 0 60000 65536"/>
              <a:gd name="T14" fmla="*/ 0 60000 65536"/>
              <a:gd name="T15" fmla="*/ 0 w 34"/>
              <a:gd name="T16" fmla="*/ 0 h 67"/>
              <a:gd name="T17" fmla="*/ 34 w 34"/>
              <a:gd name="T18" fmla="*/ 67 h 67"/>
            </a:gdLst>
            <a:ahLst/>
            <a:cxnLst>
              <a:cxn ang="T10">
                <a:pos x="T0" y="T1"/>
              </a:cxn>
              <a:cxn ang="T11">
                <a:pos x="T2" y="T3"/>
              </a:cxn>
              <a:cxn ang="T12">
                <a:pos x="T4" y="T5"/>
              </a:cxn>
              <a:cxn ang="T13">
                <a:pos x="T6" y="T7"/>
              </a:cxn>
              <a:cxn ang="T14">
                <a:pos x="T8" y="T9"/>
              </a:cxn>
            </a:cxnLst>
            <a:rect l="T15" t="T16" r="T17" b="T18"/>
            <a:pathLst>
              <a:path w="34" h="67">
                <a:moveTo>
                  <a:pt x="0" y="0"/>
                </a:moveTo>
                <a:lnTo>
                  <a:pt x="22" y="67"/>
                </a:lnTo>
                <a:lnTo>
                  <a:pt x="34" y="0"/>
                </a:lnTo>
                <a:lnTo>
                  <a:pt x="22" y="0"/>
                </a:lnTo>
                <a:lnTo>
                  <a:pt x="0" y="0"/>
                </a:lnTo>
                <a:close/>
              </a:path>
            </a:pathLst>
          </a:custGeom>
          <a:solidFill>
            <a:srgbClr val="CC3300"/>
          </a:solidFill>
          <a:ln w="0">
            <a:solidFill>
              <a:srgbClr val="CC3300"/>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57365" name="Line 20"/>
          <p:cNvSpPr>
            <a:spLocks noChangeShapeType="1"/>
          </p:cNvSpPr>
          <p:nvPr/>
        </p:nvSpPr>
        <p:spPr bwMode="auto">
          <a:xfrm flipV="1">
            <a:off x="2787650" y="3298825"/>
            <a:ext cx="1588" cy="484187"/>
          </a:xfrm>
          <a:prstGeom prst="line">
            <a:avLst/>
          </a:prstGeom>
          <a:noFill/>
          <a:ln w="17526">
            <a:solidFill>
              <a:srgbClr val="CC33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57366" name="Freeform 21"/>
          <p:cNvSpPr>
            <a:spLocks/>
          </p:cNvSpPr>
          <p:nvPr/>
        </p:nvSpPr>
        <p:spPr bwMode="auto">
          <a:xfrm>
            <a:off x="2752725" y="2652712"/>
            <a:ext cx="53975" cy="107950"/>
          </a:xfrm>
          <a:custGeom>
            <a:avLst/>
            <a:gdLst>
              <a:gd name="T0" fmla="*/ 0 w 3"/>
              <a:gd name="T1" fmla="*/ 0 h 6"/>
              <a:gd name="T2" fmla="*/ 647394217 w 3"/>
              <a:gd name="T3" fmla="*/ 1942200361 h 6"/>
              <a:gd name="T4" fmla="*/ 971100181 w 3"/>
              <a:gd name="T5" fmla="*/ 0 h 6"/>
              <a:gd name="T6" fmla="*/ 647394217 w 3"/>
              <a:gd name="T7" fmla="*/ 0 h 6"/>
              <a:gd name="T8" fmla="*/ 0 w 3"/>
              <a:gd name="T9" fmla="*/ 0 h 6"/>
              <a:gd name="T10" fmla="*/ 0 60000 65536"/>
              <a:gd name="T11" fmla="*/ 0 60000 65536"/>
              <a:gd name="T12" fmla="*/ 0 60000 65536"/>
              <a:gd name="T13" fmla="*/ 0 60000 65536"/>
              <a:gd name="T14" fmla="*/ 0 60000 65536"/>
              <a:gd name="T15" fmla="*/ 0 w 3"/>
              <a:gd name="T16" fmla="*/ 0 h 6"/>
              <a:gd name="T17" fmla="*/ 3 w 3"/>
              <a:gd name="T18" fmla="*/ 6 h 6"/>
            </a:gdLst>
            <a:ahLst/>
            <a:cxnLst>
              <a:cxn ang="T10">
                <a:pos x="T0" y="T1"/>
              </a:cxn>
              <a:cxn ang="T11">
                <a:pos x="T2" y="T3"/>
              </a:cxn>
              <a:cxn ang="T12">
                <a:pos x="T4" y="T5"/>
              </a:cxn>
              <a:cxn ang="T13">
                <a:pos x="T6" y="T7"/>
              </a:cxn>
              <a:cxn ang="T14">
                <a:pos x="T8" y="T9"/>
              </a:cxn>
            </a:cxnLst>
            <a:rect l="T15" t="T16" r="T17" b="T18"/>
            <a:pathLst>
              <a:path w="3" h="6">
                <a:moveTo>
                  <a:pt x="0" y="0"/>
                </a:moveTo>
                <a:lnTo>
                  <a:pt x="2" y="6"/>
                </a:lnTo>
                <a:lnTo>
                  <a:pt x="3" y="0"/>
                </a:lnTo>
                <a:lnTo>
                  <a:pt x="2" y="0"/>
                </a:lnTo>
                <a:lnTo>
                  <a:pt x="0" y="0"/>
                </a:lnTo>
              </a:path>
            </a:pathLst>
          </a:custGeom>
          <a:noFill/>
          <a:ln w="17526">
            <a:solidFill>
              <a:srgbClr val="CC3300"/>
            </a:solidFill>
            <a:round/>
            <a:headEnd/>
            <a:tailEnd/>
          </a:ln>
          <a:extLst>
            <a:ext uri="{909E8E84-426E-40DD-AFC4-6F175D3DCCD1}">
              <a14:hiddenFill xmlns:a14="http://schemas.microsoft.com/office/drawing/2010/main" xmlns="">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57367" name="Freeform 22"/>
          <p:cNvSpPr>
            <a:spLocks/>
          </p:cNvSpPr>
          <p:nvPr/>
        </p:nvSpPr>
        <p:spPr bwMode="auto">
          <a:xfrm>
            <a:off x="2752725" y="2652712"/>
            <a:ext cx="53975" cy="107950"/>
          </a:xfrm>
          <a:custGeom>
            <a:avLst/>
            <a:gdLst>
              <a:gd name="T0" fmla="*/ 0 w 34"/>
              <a:gd name="T1" fmla="*/ 0 h 68"/>
              <a:gd name="T2" fmla="*/ 55443437 w 34"/>
              <a:gd name="T3" fmla="*/ 171370598 h 68"/>
              <a:gd name="T4" fmla="*/ 85685299 w 34"/>
              <a:gd name="T5" fmla="*/ 0 h 68"/>
              <a:gd name="T6" fmla="*/ 55443437 w 34"/>
              <a:gd name="T7" fmla="*/ 0 h 68"/>
              <a:gd name="T8" fmla="*/ 0 w 34"/>
              <a:gd name="T9" fmla="*/ 0 h 68"/>
              <a:gd name="T10" fmla="*/ 0 60000 65536"/>
              <a:gd name="T11" fmla="*/ 0 60000 65536"/>
              <a:gd name="T12" fmla="*/ 0 60000 65536"/>
              <a:gd name="T13" fmla="*/ 0 60000 65536"/>
              <a:gd name="T14" fmla="*/ 0 60000 65536"/>
              <a:gd name="T15" fmla="*/ 0 w 34"/>
              <a:gd name="T16" fmla="*/ 0 h 68"/>
              <a:gd name="T17" fmla="*/ 34 w 34"/>
              <a:gd name="T18" fmla="*/ 68 h 68"/>
            </a:gdLst>
            <a:ahLst/>
            <a:cxnLst>
              <a:cxn ang="T10">
                <a:pos x="T0" y="T1"/>
              </a:cxn>
              <a:cxn ang="T11">
                <a:pos x="T2" y="T3"/>
              </a:cxn>
              <a:cxn ang="T12">
                <a:pos x="T4" y="T5"/>
              </a:cxn>
              <a:cxn ang="T13">
                <a:pos x="T6" y="T7"/>
              </a:cxn>
              <a:cxn ang="T14">
                <a:pos x="T8" y="T9"/>
              </a:cxn>
            </a:cxnLst>
            <a:rect l="T15" t="T16" r="T17" b="T18"/>
            <a:pathLst>
              <a:path w="34" h="68">
                <a:moveTo>
                  <a:pt x="0" y="0"/>
                </a:moveTo>
                <a:lnTo>
                  <a:pt x="22" y="68"/>
                </a:lnTo>
                <a:lnTo>
                  <a:pt x="34" y="0"/>
                </a:lnTo>
                <a:lnTo>
                  <a:pt x="22" y="0"/>
                </a:lnTo>
                <a:lnTo>
                  <a:pt x="0" y="0"/>
                </a:lnTo>
                <a:close/>
              </a:path>
            </a:pathLst>
          </a:custGeom>
          <a:solidFill>
            <a:srgbClr val="CC3300"/>
          </a:solidFill>
          <a:ln w="0">
            <a:solidFill>
              <a:srgbClr val="CC3300"/>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57368" name="Line 23"/>
          <p:cNvSpPr>
            <a:spLocks noChangeShapeType="1"/>
          </p:cNvSpPr>
          <p:nvPr/>
        </p:nvSpPr>
        <p:spPr bwMode="auto">
          <a:xfrm flipV="1">
            <a:off x="2787650" y="2168525"/>
            <a:ext cx="1588" cy="466725"/>
          </a:xfrm>
          <a:prstGeom prst="line">
            <a:avLst/>
          </a:prstGeom>
          <a:noFill/>
          <a:ln w="17526">
            <a:solidFill>
              <a:srgbClr val="CC33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57369" name="Freeform 24"/>
          <p:cNvSpPr>
            <a:spLocks/>
          </p:cNvSpPr>
          <p:nvPr/>
        </p:nvSpPr>
        <p:spPr bwMode="auto">
          <a:xfrm>
            <a:off x="2035175" y="5592762"/>
            <a:ext cx="53975" cy="107950"/>
          </a:xfrm>
          <a:custGeom>
            <a:avLst/>
            <a:gdLst>
              <a:gd name="T0" fmla="*/ 971100181 w 3"/>
              <a:gd name="T1" fmla="*/ 1942200361 h 6"/>
              <a:gd name="T2" fmla="*/ 323706104 w 3"/>
              <a:gd name="T3" fmla="*/ 0 h 6"/>
              <a:gd name="T4" fmla="*/ 0 w 3"/>
              <a:gd name="T5" fmla="*/ 1942200361 h 6"/>
              <a:gd name="T6" fmla="*/ 323706104 w 3"/>
              <a:gd name="T7" fmla="*/ 1942200361 h 6"/>
              <a:gd name="T8" fmla="*/ 971100181 w 3"/>
              <a:gd name="T9" fmla="*/ 1942200361 h 6"/>
              <a:gd name="T10" fmla="*/ 0 60000 65536"/>
              <a:gd name="T11" fmla="*/ 0 60000 65536"/>
              <a:gd name="T12" fmla="*/ 0 60000 65536"/>
              <a:gd name="T13" fmla="*/ 0 60000 65536"/>
              <a:gd name="T14" fmla="*/ 0 60000 65536"/>
              <a:gd name="T15" fmla="*/ 0 w 3"/>
              <a:gd name="T16" fmla="*/ 0 h 6"/>
              <a:gd name="T17" fmla="*/ 3 w 3"/>
              <a:gd name="T18" fmla="*/ 6 h 6"/>
            </a:gdLst>
            <a:ahLst/>
            <a:cxnLst>
              <a:cxn ang="T10">
                <a:pos x="T0" y="T1"/>
              </a:cxn>
              <a:cxn ang="T11">
                <a:pos x="T2" y="T3"/>
              </a:cxn>
              <a:cxn ang="T12">
                <a:pos x="T4" y="T5"/>
              </a:cxn>
              <a:cxn ang="T13">
                <a:pos x="T6" y="T7"/>
              </a:cxn>
              <a:cxn ang="T14">
                <a:pos x="T8" y="T9"/>
              </a:cxn>
            </a:cxnLst>
            <a:rect l="T15" t="T16" r="T17" b="T18"/>
            <a:pathLst>
              <a:path w="3" h="6">
                <a:moveTo>
                  <a:pt x="3" y="6"/>
                </a:moveTo>
                <a:lnTo>
                  <a:pt x="1" y="0"/>
                </a:lnTo>
                <a:lnTo>
                  <a:pt x="0" y="6"/>
                </a:lnTo>
                <a:lnTo>
                  <a:pt x="1" y="6"/>
                </a:lnTo>
                <a:lnTo>
                  <a:pt x="3" y="6"/>
                </a:lnTo>
              </a:path>
            </a:pathLst>
          </a:custGeom>
          <a:noFill/>
          <a:ln w="17463">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57370" name="Freeform 25"/>
          <p:cNvSpPr>
            <a:spLocks/>
          </p:cNvSpPr>
          <p:nvPr/>
        </p:nvSpPr>
        <p:spPr bwMode="auto">
          <a:xfrm>
            <a:off x="2035175" y="5592762"/>
            <a:ext cx="53975" cy="107950"/>
          </a:xfrm>
          <a:custGeom>
            <a:avLst/>
            <a:gdLst>
              <a:gd name="T0" fmla="*/ 85685299 w 34"/>
              <a:gd name="T1" fmla="*/ 171370598 h 68"/>
              <a:gd name="T2" fmla="*/ 27720925 w 34"/>
              <a:gd name="T3" fmla="*/ 0 h 68"/>
              <a:gd name="T4" fmla="*/ 0 w 34"/>
              <a:gd name="T5" fmla="*/ 171370598 h 68"/>
              <a:gd name="T6" fmla="*/ 27720925 w 34"/>
              <a:gd name="T7" fmla="*/ 171370598 h 68"/>
              <a:gd name="T8" fmla="*/ 85685299 w 34"/>
              <a:gd name="T9" fmla="*/ 171370598 h 68"/>
              <a:gd name="T10" fmla="*/ 0 60000 65536"/>
              <a:gd name="T11" fmla="*/ 0 60000 65536"/>
              <a:gd name="T12" fmla="*/ 0 60000 65536"/>
              <a:gd name="T13" fmla="*/ 0 60000 65536"/>
              <a:gd name="T14" fmla="*/ 0 60000 65536"/>
              <a:gd name="T15" fmla="*/ 0 w 34"/>
              <a:gd name="T16" fmla="*/ 0 h 68"/>
              <a:gd name="T17" fmla="*/ 34 w 34"/>
              <a:gd name="T18" fmla="*/ 68 h 68"/>
            </a:gdLst>
            <a:ahLst/>
            <a:cxnLst>
              <a:cxn ang="T10">
                <a:pos x="T0" y="T1"/>
              </a:cxn>
              <a:cxn ang="T11">
                <a:pos x="T2" y="T3"/>
              </a:cxn>
              <a:cxn ang="T12">
                <a:pos x="T4" y="T5"/>
              </a:cxn>
              <a:cxn ang="T13">
                <a:pos x="T6" y="T7"/>
              </a:cxn>
              <a:cxn ang="T14">
                <a:pos x="T8" y="T9"/>
              </a:cxn>
            </a:cxnLst>
            <a:rect l="T15" t="T16" r="T17" b="T18"/>
            <a:pathLst>
              <a:path w="34" h="68">
                <a:moveTo>
                  <a:pt x="34" y="68"/>
                </a:moveTo>
                <a:lnTo>
                  <a:pt x="11" y="0"/>
                </a:lnTo>
                <a:lnTo>
                  <a:pt x="0" y="68"/>
                </a:lnTo>
                <a:lnTo>
                  <a:pt x="11" y="68"/>
                </a:lnTo>
                <a:lnTo>
                  <a:pt x="34" y="68"/>
                </a:lnTo>
                <a:close/>
              </a:path>
            </a:pathLst>
          </a:custGeom>
          <a:solidFill>
            <a:srgbClr val="000000"/>
          </a:solidFill>
          <a:ln w="0">
            <a:solidFill>
              <a:srgbClr val="000000"/>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57371" name="Freeform 26"/>
          <p:cNvSpPr>
            <a:spLocks/>
          </p:cNvSpPr>
          <p:nvPr/>
        </p:nvSpPr>
        <p:spPr bwMode="auto">
          <a:xfrm>
            <a:off x="2035175" y="6059487"/>
            <a:ext cx="53975" cy="107950"/>
          </a:xfrm>
          <a:custGeom>
            <a:avLst/>
            <a:gdLst>
              <a:gd name="T0" fmla="*/ 0 w 3"/>
              <a:gd name="T1" fmla="*/ 0 h 6"/>
              <a:gd name="T2" fmla="*/ 323706104 w 3"/>
              <a:gd name="T3" fmla="*/ 1942200361 h 6"/>
              <a:gd name="T4" fmla="*/ 971100181 w 3"/>
              <a:gd name="T5" fmla="*/ 0 h 6"/>
              <a:gd name="T6" fmla="*/ 323706104 w 3"/>
              <a:gd name="T7" fmla="*/ 0 h 6"/>
              <a:gd name="T8" fmla="*/ 0 w 3"/>
              <a:gd name="T9" fmla="*/ 0 h 6"/>
              <a:gd name="T10" fmla="*/ 0 60000 65536"/>
              <a:gd name="T11" fmla="*/ 0 60000 65536"/>
              <a:gd name="T12" fmla="*/ 0 60000 65536"/>
              <a:gd name="T13" fmla="*/ 0 60000 65536"/>
              <a:gd name="T14" fmla="*/ 0 60000 65536"/>
              <a:gd name="T15" fmla="*/ 0 w 3"/>
              <a:gd name="T16" fmla="*/ 0 h 6"/>
              <a:gd name="T17" fmla="*/ 3 w 3"/>
              <a:gd name="T18" fmla="*/ 6 h 6"/>
            </a:gdLst>
            <a:ahLst/>
            <a:cxnLst>
              <a:cxn ang="T10">
                <a:pos x="T0" y="T1"/>
              </a:cxn>
              <a:cxn ang="T11">
                <a:pos x="T2" y="T3"/>
              </a:cxn>
              <a:cxn ang="T12">
                <a:pos x="T4" y="T5"/>
              </a:cxn>
              <a:cxn ang="T13">
                <a:pos x="T6" y="T7"/>
              </a:cxn>
              <a:cxn ang="T14">
                <a:pos x="T8" y="T9"/>
              </a:cxn>
            </a:cxnLst>
            <a:rect l="T15" t="T16" r="T17" b="T18"/>
            <a:pathLst>
              <a:path w="3" h="6">
                <a:moveTo>
                  <a:pt x="0" y="0"/>
                </a:moveTo>
                <a:lnTo>
                  <a:pt x="1" y="6"/>
                </a:lnTo>
                <a:lnTo>
                  <a:pt x="3" y="0"/>
                </a:lnTo>
                <a:lnTo>
                  <a:pt x="1" y="0"/>
                </a:lnTo>
                <a:lnTo>
                  <a:pt x="0" y="0"/>
                </a:lnTo>
              </a:path>
            </a:pathLst>
          </a:custGeom>
          <a:noFill/>
          <a:ln w="17463">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57372" name="Freeform 27"/>
          <p:cNvSpPr>
            <a:spLocks/>
          </p:cNvSpPr>
          <p:nvPr/>
        </p:nvSpPr>
        <p:spPr bwMode="auto">
          <a:xfrm>
            <a:off x="2035175" y="6059487"/>
            <a:ext cx="53975" cy="107950"/>
          </a:xfrm>
          <a:custGeom>
            <a:avLst/>
            <a:gdLst>
              <a:gd name="T0" fmla="*/ 0 w 34"/>
              <a:gd name="T1" fmla="*/ 0 h 68"/>
              <a:gd name="T2" fmla="*/ 27720925 w 34"/>
              <a:gd name="T3" fmla="*/ 171370598 h 68"/>
              <a:gd name="T4" fmla="*/ 85685299 w 34"/>
              <a:gd name="T5" fmla="*/ 0 h 68"/>
              <a:gd name="T6" fmla="*/ 27720925 w 34"/>
              <a:gd name="T7" fmla="*/ 0 h 68"/>
              <a:gd name="T8" fmla="*/ 0 w 34"/>
              <a:gd name="T9" fmla="*/ 0 h 68"/>
              <a:gd name="T10" fmla="*/ 0 60000 65536"/>
              <a:gd name="T11" fmla="*/ 0 60000 65536"/>
              <a:gd name="T12" fmla="*/ 0 60000 65536"/>
              <a:gd name="T13" fmla="*/ 0 60000 65536"/>
              <a:gd name="T14" fmla="*/ 0 60000 65536"/>
              <a:gd name="T15" fmla="*/ 0 w 34"/>
              <a:gd name="T16" fmla="*/ 0 h 68"/>
              <a:gd name="T17" fmla="*/ 34 w 34"/>
              <a:gd name="T18" fmla="*/ 68 h 68"/>
            </a:gdLst>
            <a:ahLst/>
            <a:cxnLst>
              <a:cxn ang="T10">
                <a:pos x="T0" y="T1"/>
              </a:cxn>
              <a:cxn ang="T11">
                <a:pos x="T2" y="T3"/>
              </a:cxn>
              <a:cxn ang="T12">
                <a:pos x="T4" y="T5"/>
              </a:cxn>
              <a:cxn ang="T13">
                <a:pos x="T6" y="T7"/>
              </a:cxn>
              <a:cxn ang="T14">
                <a:pos x="T8" y="T9"/>
              </a:cxn>
            </a:cxnLst>
            <a:rect l="T15" t="T16" r="T17" b="T18"/>
            <a:pathLst>
              <a:path w="34" h="68">
                <a:moveTo>
                  <a:pt x="0" y="0"/>
                </a:moveTo>
                <a:lnTo>
                  <a:pt x="11" y="68"/>
                </a:lnTo>
                <a:lnTo>
                  <a:pt x="34" y="0"/>
                </a:lnTo>
                <a:lnTo>
                  <a:pt x="11" y="0"/>
                </a:lnTo>
                <a:lnTo>
                  <a:pt x="0" y="0"/>
                </a:lnTo>
                <a:close/>
              </a:path>
            </a:pathLst>
          </a:custGeom>
          <a:solidFill>
            <a:srgbClr val="000000"/>
          </a:solidFill>
          <a:ln w="0">
            <a:solidFill>
              <a:srgbClr val="000000"/>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57373" name="Line 28"/>
          <p:cNvSpPr>
            <a:spLocks noChangeShapeType="1"/>
          </p:cNvSpPr>
          <p:nvPr/>
        </p:nvSpPr>
        <p:spPr bwMode="auto">
          <a:xfrm flipV="1">
            <a:off x="2052638" y="5718175"/>
            <a:ext cx="1587" cy="323850"/>
          </a:xfrm>
          <a:prstGeom prst="line">
            <a:avLst/>
          </a:prstGeom>
          <a:noFill/>
          <a:ln w="174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57374" name="Freeform 29"/>
          <p:cNvSpPr>
            <a:spLocks/>
          </p:cNvSpPr>
          <p:nvPr/>
        </p:nvSpPr>
        <p:spPr bwMode="auto">
          <a:xfrm>
            <a:off x="1317625" y="4464050"/>
            <a:ext cx="36513" cy="107950"/>
          </a:xfrm>
          <a:custGeom>
            <a:avLst/>
            <a:gdLst>
              <a:gd name="T0" fmla="*/ 666599552 w 2"/>
              <a:gd name="T1" fmla="*/ 1942200361 h 6"/>
              <a:gd name="T2" fmla="*/ 333308904 w 2"/>
              <a:gd name="T3" fmla="*/ 0 h 6"/>
              <a:gd name="T4" fmla="*/ 0 w 2"/>
              <a:gd name="T5" fmla="*/ 1942200361 h 6"/>
              <a:gd name="T6" fmla="*/ 333308904 w 2"/>
              <a:gd name="T7" fmla="*/ 1942200361 h 6"/>
              <a:gd name="T8" fmla="*/ 666599552 w 2"/>
              <a:gd name="T9" fmla="*/ 1942200361 h 6"/>
              <a:gd name="T10" fmla="*/ 0 60000 65536"/>
              <a:gd name="T11" fmla="*/ 0 60000 65536"/>
              <a:gd name="T12" fmla="*/ 0 60000 65536"/>
              <a:gd name="T13" fmla="*/ 0 60000 65536"/>
              <a:gd name="T14" fmla="*/ 0 60000 65536"/>
              <a:gd name="T15" fmla="*/ 0 w 2"/>
              <a:gd name="T16" fmla="*/ 0 h 6"/>
              <a:gd name="T17" fmla="*/ 2 w 2"/>
              <a:gd name="T18" fmla="*/ 6 h 6"/>
            </a:gdLst>
            <a:ahLst/>
            <a:cxnLst>
              <a:cxn ang="T10">
                <a:pos x="T0" y="T1"/>
              </a:cxn>
              <a:cxn ang="T11">
                <a:pos x="T2" y="T3"/>
              </a:cxn>
              <a:cxn ang="T12">
                <a:pos x="T4" y="T5"/>
              </a:cxn>
              <a:cxn ang="T13">
                <a:pos x="T6" y="T7"/>
              </a:cxn>
              <a:cxn ang="T14">
                <a:pos x="T8" y="T9"/>
              </a:cxn>
            </a:cxnLst>
            <a:rect l="T15" t="T16" r="T17" b="T18"/>
            <a:pathLst>
              <a:path w="2" h="6">
                <a:moveTo>
                  <a:pt x="2" y="6"/>
                </a:moveTo>
                <a:lnTo>
                  <a:pt x="1" y="0"/>
                </a:lnTo>
                <a:lnTo>
                  <a:pt x="0" y="6"/>
                </a:lnTo>
                <a:lnTo>
                  <a:pt x="1" y="6"/>
                </a:lnTo>
                <a:lnTo>
                  <a:pt x="2" y="6"/>
                </a:lnTo>
              </a:path>
            </a:pathLst>
          </a:custGeom>
          <a:noFill/>
          <a:ln w="17463">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57375" name="Freeform 30"/>
          <p:cNvSpPr>
            <a:spLocks/>
          </p:cNvSpPr>
          <p:nvPr/>
        </p:nvSpPr>
        <p:spPr bwMode="auto">
          <a:xfrm>
            <a:off x="1317625" y="4464050"/>
            <a:ext cx="36513" cy="107950"/>
          </a:xfrm>
          <a:custGeom>
            <a:avLst/>
            <a:gdLst>
              <a:gd name="T0" fmla="*/ 57965187 w 23"/>
              <a:gd name="T1" fmla="*/ 171370598 h 68"/>
              <a:gd name="T2" fmla="*/ 27722895 w 23"/>
              <a:gd name="T3" fmla="*/ 0 h 68"/>
              <a:gd name="T4" fmla="*/ 0 w 23"/>
              <a:gd name="T5" fmla="*/ 171370598 h 68"/>
              <a:gd name="T6" fmla="*/ 27722895 w 23"/>
              <a:gd name="T7" fmla="*/ 171370598 h 68"/>
              <a:gd name="T8" fmla="*/ 57965187 w 23"/>
              <a:gd name="T9" fmla="*/ 171370598 h 68"/>
              <a:gd name="T10" fmla="*/ 0 60000 65536"/>
              <a:gd name="T11" fmla="*/ 0 60000 65536"/>
              <a:gd name="T12" fmla="*/ 0 60000 65536"/>
              <a:gd name="T13" fmla="*/ 0 60000 65536"/>
              <a:gd name="T14" fmla="*/ 0 60000 65536"/>
              <a:gd name="T15" fmla="*/ 0 w 23"/>
              <a:gd name="T16" fmla="*/ 0 h 68"/>
              <a:gd name="T17" fmla="*/ 23 w 23"/>
              <a:gd name="T18" fmla="*/ 68 h 68"/>
            </a:gdLst>
            <a:ahLst/>
            <a:cxnLst>
              <a:cxn ang="T10">
                <a:pos x="T0" y="T1"/>
              </a:cxn>
              <a:cxn ang="T11">
                <a:pos x="T2" y="T3"/>
              </a:cxn>
              <a:cxn ang="T12">
                <a:pos x="T4" y="T5"/>
              </a:cxn>
              <a:cxn ang="T13">
                <a:pos x="T6" y="T7"/>
              </a:cxn>
              <a:cxn ang="T14">
                <a:pos x="T8" y="T9"/>
              </a:cxn>
            </a:cxnLst>
            <a:rect l="T15" t="T16" r="T17" b="T18"/>
            <a:pathLst>
              <a:path w="23" h="68">
                <a:moveTo>
                  <a:pt x="23" y="68"/>
                </a:moveTo>
                <a:lnTo>
                  <a:pt x="11" y="0"/>
                </a:lnTo>
                <a:lnTo>
                  <a:pt x="0" y="68"/>
                </a:lnTo>
                <a:lnTo>
                  <a:pt x="11" y="68"/>
                </a:lnTo>
                <a:lnTo>
                  <a:pt x="23" y="68"/>
                </a:lnTo>
                <a:close/>
              </a:path>
            </a:pathLst>
          </a:custGeom>
          <a:solidFill>
            <a:srgbClr val="000000"/>
          </a:solidFill>
          <a:ln w="0">
            <a:solidFill>
              <a:srgbClr val="000000"/>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57376" name="Freeform 31"/>
          <p:cNvSpPr>
            <a:spLocks/>
          </p:cNvSpPr>
          <p:nvPr/>
        </p:nvSpPr>
        <p:spPr bwMode="auto">
          <a:xfrm>
            <a:off x="1317625" y="4911725"/>
            <a:ext cx="36513" cy="107950"/>
          </a:xfrm>
          <a:custGeom>
            <a:avLst/>
            <a:gdLst>
              <a:gd name="T0" fmla="*/ 0 w 2"/>
              <a:gd name="T1" fmla="*/ 0 h 6"/>
              <a:gd name="T2" fmla="*/ 333308904 w 2"/>
              <a:gd name="T3" fmla="*/ 1942200361 h 6"/>
              <a:gd name="T4" fmla="*/ 666599552 w 2"/>
              <a:gd name="T5" fmla="*/ 0 h 6"/>
              <a:gd name="T6" fmla="*/ 333308904 w 2"/>
              <a:gd name="T7" fmla="*/ 0 h 6"/>
              <a:gd name="T8" fmla="*/ 0 w 2"/>
              <a:gd name="T9" fmla="*/ 0 h 6"/>
              <a:gd name="T10" fmla="*/ 0 60000 65536"/>
              <a:gd name="T11" fmla="*/ 0 60000 65536"/>
              <a:gd name="T12" fmla="*/ 0 60000 65536"/>
              <a:gd name="T13" fmla="*/ 0 60000 65536"/>
              <a:gd name="T14" fmla="*/ 0 60000 65536"/>
              <a:gd name="T15" fmla="*/ 0 w 2"/>
              <a:gd name="T16" fmla="*/ 0 h 6"/>
              <a:gd name="T17" fmla="*/ 2 w 2"/>
              <a:gd name="T18" fmla="*/ 6 h 6"/>
            </a:gdLst>
            <a:ahLst/>
            <a:cxnLst>
              <a:cxn ang="T10">
                <a:pos x="T0" y="T1"/>
              </a:cxn>
              <a:cxn ang="T11">
                <a:pos x="T2" y="T3"/>
              </a:cxn>
              <a:cxn ang="T12">
                <a:pos x="T4" y="T5"/>
              </a:cxn>
              <a:cxn ang="T13">
                <a:pos x="T6" y="T7"/>
              </a:cxn>
              <a:cxn ang="T14">
                <a:pos x="T8" y="T9"/>
              </a:cxn>
            </a:cxnLst>
            <a:rect l="T15" t="T16" r="T17" b="T18"/>
            <a:pathLst>
              <a:path w="2" h="6">
                <a:moveTo>
                  <a:pt x="0" y="0"/>
                </a:moveTo>
                <a:lnTo>
                  <a:pt x="1" y="6"/>
                </a:lnTo>
                <a:lnTo>
                  <a:pt x="2" y="0"/>
                </a:lnTo>
                <a:lnTo>
                  <a:pt x="1" y="0"/>
                </a:lnTo>
                <a:lnTo>
                  <a:pt x="0" y="0"/>
                </a:lnTo>
              </a:path>
            </a:pathLst>
          </a:custGeom>
          <a:noFill/>
          <a:ln w="17463">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57377" name="Freeform 32"/>
          <p:cNvSpPr>
            <a:spLocks/>
          </p:cNvSpPr>
          <p:nvPr/>
        </p:nvSpPr>
        <p:spPr bwMode="auto">
          <a:xfrm>
            <a:off x="1317625" y="4911725"/>
            <a:ext cx="36513" cy="107950"/>
          </a:xfrm>
          <a:custGeom>
            <a:avLst/>
            <a:gdLst>
              <a:gd name="T0" fmla="*/ 0 w 23"/>
              <a:gd name="T1" fmla="*/ 0 h 68"/>
              <a:gd name="T2" fmla="*/ 27722895 w 23"/>
              <a:gd name="T3" fmla="*/ 171370598 h 68"/>
              <a:gd name="T4" fmla="*/ 57965187 w 23"/>
              <a:gd name="T5" fmla="*/ 0 h 68"/>
              <a:gd name="T6" fmla="*/ 27722895 w 23"/>
              <a:gd name="T7" fmla="*/ 0 h 68"/>
              <a:gd name="T8" fmla="*/ 0 w 23"/>
              <a:gd name="T9" fmla="*/ 0 h 68"/>
              <a:gd name="T10" fmla="*/ 0 60000 65536"/>
              <a:gd name="T11" fmla="*/ 0 60000 65536"/>
              <a:gd name="T12" fmla="*/ 0 60000 65536"/>
              <a:gd name="T13" fmla="*/ 0 60000 65536"/>
              <a:gd name="T14" fmla="*/ 0 60000 65536"/>
              <a:gd name="T15" fmla="*/ 0 w 23"/>
              <a:gd name="T16" fmla="*/ 0 h 68"/>
              <a:gd name="T17" fmla="*/ 23 w 23"/>
              <a:gd name="T18" fmla="*/ 68 h 68"/>
            </a:gdLst>
            <a:ahLst/>
            <a:cxnLst>
              <a:cxn ang="T10">
                <a:pos x="T0" y="T1"/>
              </a:cxn>
              <a:cxn ang="T11">
                <a:pos x="T2" y="T3"/>
              </a:cxn>
              <a:cxn ang="T12">
                <a:pos x="T4" y="T5"/>
              </a:cxn>
              <a:cxn ang="T13">
                <a:pos x="T6" y="T7"/>
              </a:cxn>
              <a:cxn ang="T14">
                <a:pos x="T8" y="T9"/>
              </a:cxn>
            </a:cxnLst>
            <a:rect l="T15" t="T16" r="T17" b="T18"/>
            <a:pathLst>
              <a:path w="23" h="68">
                <a:moveTo>
                  <a:pt x="0" y="0"/>
                </a:moveTo>
                <a:lnTo>
                  <a:pt x="11" y="68"/>
                </a:lnTo>
                <a:lnTo>
                  <a:pt x="23" y="0"/>
                </a:lnTo>
                <a:lnTo>
                  <a:pt x="11" y="0"/>
                </a:lnTo>
                <a:lnTo>
                  <a:pt x="0" y="0"/>
                </a:lnTo>
                <a:close/>
              </a:path>
            </a:pathLst>
          </a:custGeom>
          <a:solidFill>
            <a:srgbClr val="000000"/>
          </a:solidFill>
          <a:ln w="0">
            <a:solidFill>
              <a:srgbClr val="000000"/>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57378" name="Line 33"/>
          <p:cNvSpPr>
            <a:spLocks noChangeShapeType="1"/>
          </p:cNvSpPr>
          <p:nvPr/>
        </p:nvSpPr>
        <p:spPr bwMode="auto">
          <a:xfrm flipV="1">
            <a:off x="1335088" y="4572000"/>
            <a:ext cx="1587" cy="339725"/>
          </a:xfrm>
          <a:prstGeom prst="line">
            <a:avLst/>
          </a:prstGeom>
          <a:noFill/>
          <a:ln w="174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57379" name="Freeform 34"/>
          <p:cNvSpPr>
            <a:spLocks/>
          </p:cNvSpPr>
          <p:nvPr/>
        </p:nvSpPr>
        <p:spPr bwMode="auto">
          <a:xfrm>
            <a:off x="1317625" y="2185987"/>
            <a:ext cx="36513" cy="107950"/>
          </a:xfrm>
          <a:custGeom>
            <a:avLst/>
            <a:gdLst>
              <a:gd name="T0" fmla="*/ 666599552 w 2"/>
              <a:gd name="T1" fmla="*/ 1942200361 h 6"/>
              <a:gd name="T2" fmla="*/ 333308904 w 2"/>
              <a:gd name="T3" fmla="*/ 0 h 6"/>
              <a:gd name="T4" fmla="*/ 0 w 2"/>
              <a:gd name="T5" fmla="*/ 1942200361 h 6"/>
              <a:gd name="T6" fmla="*/ 333308904 w 2"/>
              <a:gd name="T7" fmla="*/ 1942200361 h 6"/>
              <a:gd name="T8" fmla="*/ 666599552 w 2"/>
              <a:gd name="T9" fmla="*/ 1942200361 h 6"/>
              <a:gd name="T10" fmla="*/ 0 60000 65536"/>
              <a:gd name="T11" fmla="*/ 0 60000 65536"/>
              <a:gd name="T12" fmla="*/ 0 60000 65536"/>
              <a:gd name="T13" fmla="*/ 0 60000 65536"/>
              <a:gd name="T14" fmla="*/ 0 60000 65536"/>
              <a:gd name="T15" fmla="*/ 0 w 2"/>
              <a:gd name="T16" fmla="*/ 0 h 6"/>
              <a:gd name="T17" fmla="*/ 2 w 2"/>
              <a:gd name="T18" fmla="*/ 6 h 6"/>
            </a:gdLst>
            <a:ahLst/>
            <a:cxnLst>
              <a:cxn ang="T10">
                <a:pos x="T0" y="T1"/>
              </a:cxn>
              <a:cxn ang="T11">
                <a:pos x="T2" y="T3"/>
              </a:cxn>
              <a:cxn ang="T12">
                <a:pos x="T4" y="T5"/>
              </a:cxn>
              <a:cxn ang="T13">
                <a:pos x="T6" y="T7"/>
              </a:cxn>
              <a:cxn ang="T14">
                <a:pos x="T8" y="T9"/>
              </a:cxn>
            </a:cxnLst>
            <a:rect l="T15" t="T16" r="T17" b="T18"/>
            <a:pathLst>
              <a:path w="2" h="6">
                <a:moveTo>
                  <a:pt x="2" y="6"/>
                </a:moveTo>
                <a:lnTo>
                  <a:pt x="1" y="0"/>
                </a:lnTo>
                <a:lnTo>
                  <a:pt x="0" y="6"/>
                </a:lnTo>
                <a:lnTo>
                  <a:pt x="1" y="6"/>
                </a:lnTo>
                <a:lnTo>
                  <a:pt x="2" y="6"/>
                </a:lnTo>
              </a:path>
            </a:pathLst>
          </a:custGeom>
          <a:noFill/>
          <a:ln w="17463">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57380" name="Freeform 35"/>
          <p:cNvSpPr>
            <a:spLocks/>
          </p:cNvSpPr>
          <p:nvPr/>
        </p:nvSpPr>
        <p:spPr bwMode="auto">
          <a:xfrm>
            <a:off x="1317625" y="2185987"/>
            <a:ext cx="36513" cy="107950"/>
          </a:xfrm>
          <a:custGeom>
            <a:avLst/>
            <a:gdLst>
              <a:gd name="T0" fmla="*/ 57965187 w 23"/>
              <a:gd name="T1" fmla="*/ 171370598 h 68"/>
              <a:gd name="T2" fmla="*/ 27722895 w 23"/>
              <a:gd name="T3" fmla="*/ 0 h 68"/>
              <a:gd name="T4" fmla="*/ 0 w 23"/>
              <a:gd name="T5" fmla="*/ 171370598 h 68"/>
              <a:gd name="T6" fmla="*/ 27722895 w 23"/>
              <a:gd name="T7" fmla="*/ 171370598 h 68"/>
              <a:gd name="T8" fmla="*/ 57965187 w 23"/>
              <a:gd name="T9" fmla="*/ 171370598 h 68"/>
              <a:gd name="T10" fmla="*/ 0 60000 65536"/>
              <a:gd name="T11" fmla="*/ 0 60000 65536"/>
              <a:gd name="T12" fmla="*/ 0 60000 65536"/>
              <a:gd name="T13" fmla="*/ 0 60000 65536"/>
              <a:gd name="T14" fmla="*/ 0 60000 65536"/>
              <a:gd name="T15" fmla="*/ 0 w 23"/>
              <a:gd name="T16" fmla="*/ 0 h 68"/>
              <a:gd name="T17" fmla="*/ 23 w 23"/>
              <a:gd name="T18" fmla="*/ 68 h 68"/>
            </a:gdLst>
            <a:ahLst/>
            <a:cxnLst>
              <a:cxn ang="T10">
                <a:pos x="T0" y="T1"/>
              </a:cxn>
              <a:cxn ang="T11">
                <a:pos x="T2" y="T3"/>
              </a:cxn>
              <a:cxn ang="T12">
                <a:pos x="T4" y="T5"/>
              </a:cxn>
              <a:cxn ang="T13">
                <a:pos x="T6" y="T7"/>
              </a:cxn>
              <a:cxn ang="T14">
                <a:pos x="T8" y="T9"/>
              </a:cxn>
            </a:cxnLst>
            <a:rect l="T15" t="T16" r="T17" b="T18"/>
            <a:pathLst>
              <a:path w="23" h="68">
                <a:moveTo>
                  <a:pt x="23" y="68"/>
                </a:moveTo>
                <a:lnTo>
                  <a:pt x="11" y="0"/>
                </a:lnTo>
                <a:lnTo>
                  <a:pt x="0" y="68"/>
                </a:lnTo>
                <a:lnTo>
                  <a:pt x="11" y="68"/>
                </a:lnTo>
                <a:lnTo>
                  <a:pt x="23" y="68"/>
                </a:lnTo>
                <a:close/>
              </a:path>
            </a:pathLst>
          </a:custGeom>
          <a:solidFill>
            <a:srgbClr val="000000"/>
          </a:solidFill>
          <a:ln w="0">
            <a:solidFill>
              <a:srgbClr val="000000"/>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57381" name="Freeform 36"/>
          <p:cNvSpPr>
            <a:spLocks/>
          </p:cNvSpPr>
          <p:nvPr/>
        </p:nvSpPr>
        <p:spPr bwMode="auto">
          <a:xfrm>
            <a:off x="1317625" y="3783012"/>
            <a:ext cx="36513" cy="106363"/>
          </a:xfrm>
          <a:custGeom>
            <a:avLst/>
            <a:gdLst>
              <a:gd name="T0" fmla="*/ 0 w 2"/>
              <a:gd name="T1" fmla="*/ 0 h 6"/>
              <a:gd name="T2" fmla="*/ 333308904 w 2"/>
              <a:gd name="T3" fmla="*/ 1885514583 h 6"/>
              <a:gd name="T4" fmla="*/ 666599552 w 2"/>
              <a:gd name="T5" fmla="*/ 0 h 6"/>
              <a:gd name="T6" fmla="*/ 333308904 w 2"/>
              <a:gd name="T7" fmla="*/ 0 h 6"/>
              <a:gd name="T8" fmla="*/ 0 w 2"/>
              <a:gd name="T9" fmla="*/ 0 h 6"/>
              <a:gd name="T10" fmla="*/ 0 60000 65536"/>
              <a:gd name="T11" fmla="*/ 0 60000 65536"/>
              <a:gd name="T12" fmla="*/ 0 60000 65536"/>
              <a:gd name="T13" fmla="*/ 0 60000 65536"/>
              <a:gd name="T14" fmla="*/ 0 60000 65536"/>
              <a:gd name="T15" fmla="*/ 0 w 2"/>
              <a:gd name="T16" fmla="*/ 0 h 6"/>
              <a:gd name="T17" fmla="*/ 2 w 2"/>
              <a:gd name="T18" fmla="*/ 6 h 6"/>
            </a:gdLst>
            <a:ahLst/>
            <a:cxnLst>
              <a:cxn ang="T10">
                <a:pos x="T0" y="T1"/>
              </a:cxn>
              <a:cxn ang="T11">
                <a:pos x="T2" y="T3"/>
              </a:cxn>
              <a:cxn ang="T12">
                <a:pos x="T4" y="T5"/>
              </a:cxn>
              <a:cxn ang="T13">
                <a:pos x="T6" y="T7"/>
              </a:cxn>
              <a:cxn ang="T14">
                <a:pos x="T8" y="T9"/>
              </a:cxn>
            </a:cxnLst>
            <a:rect l="T15" t="T16" r="T17" b="T18"/>
            <a:pathLst>
              <a:path w="2" h="6">
                <a:moveTo>
                  <a:pt x="0" y="0"/>
                </a:moveTo>
                <a:lnTo>
                  <a:pt x="1" y="6"/>
                </a:lnTo>
                <a:lnTo>
                  <a:pt x="2" y="0"/>
                </a:lnTo>
                <a:lnTo>
                  <a:pt x="1" y="0"/>
                </a:lnTo>
                <a:lnTo>
                  <a:pt x="0" y="0"/>
                </a:lnTo>
              </a:path>
            </a:pathLst>
          </a:custGeom>
          <a:noFill/>
          <a:ln w="17463">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57382" name="Freeform 37"/>
          <p:cNvSpPr>
            <a:spLocks/>
          </p:cNvSpPr>
          <p:nvPr/>
        </p:nvSpPr>
        <p:spPr bwMode="auto">
          <a:xfrm>
            <a:off x="1317625" y="3783012"/>
            <a:ext cx="36513" cy="106363"/>
          </a:xfrm>
          <a:custGeom>
            <a:avLst/>
            <a:gdLst>
              <a:gd name="T0" fmla="*/ 0 w 23"/>
              <a:gd name="T1" fmla="*/ 0 h 67"/>
              <a:gd name="T2" fmla="*/ 27722895 w 23"/>
              <a:gd name="T3" fmla="*/ 168852029 h 67"/>
              <a:gd name="T4" fmla="*/ 57965187 w 23"/>
              <a:gd name="T5" fmla="*/ 0 h 67"/>
              <a:gd name="T6" fmla="*/ 27722895 w 23"/>
              <a:gd name="T7" fmla="*/ 0 h 67"/>
              <a:gd name="T8" fmla="*/ 0 w 23"/>
              <a:gd name="T9" fmla="*/ 0 h 67"/>
              <a:gd name="T10" fmla="*/ 0 60000 65536"/>
              <a:gd name="T11" fmla="*/ 0 60000 65536"/>
              <a:gd name="T12" fmla="*/ 0 60000 65536"/>
              <a:gd name="T13" fmla="*/ 0 60000 65536"/>
              <a:gd name="T14" fmla="*/ 0 60000 65536"/>
              <a:gd name="T15" fmla="*/ 0 w 23"/>
              <a:gd name="T16" fmla="*/ 0 h 67"/>
              <a:gd name="T17" fmla="*/ 23 w 23"/>
              <a:gd name="T18" fmla="*/ 67 h 67"/>
            </a:gdLst>
            <a:ahLst/>
            <a:cxnLst>
              <a:cxn ang="T10">
                <a:pos x="T0" y="T1"/>
              </a:cxn>
              <a:cxn ang="T11">
                <a:pos x="T2" y="T3"/>
              </a:cxn>
              <a:cxn ang="T12">
                <a:pos x="T4" y="T5"/>
              </a:cxn>
              <a:cxn ang="T13">
                <a:pos x="T6" y="T7"/>
              </a:cxn>
              <a:cxn ang="T14">
                <a:pos x="T8" y="T9"/>
              </a:cxn>
            </a:cxnLst>
            <a:rect l="T15" t="T16" r="T17" b="T18"/>
            <a:pathLst>
              <a:path w="23" h="67">
                <a:moveTo>
                  <a:pt x="0" y="0"/>
                </a:moveTo>
                <a:lnTo>
                  <a:pt x="11" y="67"/>
                </a:lnTo>
                <a:lnTo>
                  <a:pt x="23" y="0"/>
                </a:lnTo>
                <a:lnTo>
                  <a:pt x="11" y="0"/>
                </a:lnTo>
                <a:lnTo>
                  <a:pt x="0" y="0"/>
                </a:lnTo>
                <a:close/>
              </a:path>
            </a:pathLst>
          </a:custGeom>
          <a:solidFill>
            <a:srgbClr val="000000"/>
          </a:solidFill>
          <a:ln w="0">
            <a:solidFill>
              <a:srgbClr val="000000"/>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57383" name="Line 38"/>
          <p:cNvSpPr>
            <a:spLocks noChangeShapeType="1"/>
          </p:cNvSpPr>
          <p:nvPr/>
        </p:nvSpPr>
        <p:spPr bwMode="auto">
          <a:xfrm flipV="1">
            <a:off x="1335088" y="2293937"/>
            <a:ext cx="1587" cy="1489075"/>
          </a:xfrm>
          <a:prstGeom prst="line">
            <a:avLst/>
          </a:prstGeom>
          <a:noFill/>
          <a:ln w="174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57384" name="Rectangle 39"/>
          <p:cNvSpPr>
            <a:spLocks noChangeArrowheads="1"/>
          </p:cNvSpPr>
          <p:nvPr/>
        </p:nvSpPr>
        <p:spPr bwMode="auto">
          <a:xfrm>
            <a:off x="941388" y="5056187"/>
            <a:ext cx="2222500" cy="519113"/>
          </a:xfrm>
          <a:prstGeom prst="rect">
            <a:avLst/>
          </a:prstGeom>
          <a:noFill/>
          <a:ln w="17463">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Corbel" panose="020B0503020204020204" pitchFamily="34" charset="0"/>
            </a:endParaRPr>
          </a:p>
        </p:txBody>
      </p:sp>
      <p:sp>
        <p:nvSpPr>
          <p:cNvPr id="57385" name="Rectangle 40"/>
          <p:cNvSpPr>
            <a:spLocks noChangeArrowheads="1"/>
          </p:cNvSpPr>
          <p:nvPr/>
        </p:nvSpPr>
        <p:spPr bwMode="auto">
          <a:xfrm>
            <a:off x="941388" y="3925887"/>
            <a:ext cx="2222500" cy="501650"/>
          </a:xfrm>
          <a:prstGeom prst="rect">
            <a:avLst/>
          </a:prstGeom>
          <a:noFill/>
          <a:ln w="17463">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Corbel" panose="020B0503020204020204" pitchFamily="34" charset="0"/>
            </a:endParaRPr>
          </a:p>
        </p:txBody>
      </p:sp>
      <p:sp>
        <p:nvSpPr>
          <p:cNvPr id="57386" name="Rectangle 41"/>
          <p:cNvSpPr>
            <a:spLocks noChangeArrowheads="1"/>
          </p:cNvSpPr>
          <p:nvPr/>
        </p:nvSpPr>
        <p:spPr bwMode="auto">
          <a:xfrm>
            <a:off x="941388" y="1612900"/>
            <a:ext cx="2222500" cy="520700"/>
          </a:xfrm>
          <a:prstGeom prst="rect">
            <a:avLst/>
          </a:prstGeom>
          <a:noFill/>
          <a:ln w="17463">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Corbel" panose="020B0503020204020204" pitchFamily="34" charset="0"/>
            </a:endParaRPr>
          </a:p>
        </p:txBody>
      </p:sp>
      <p:sp>
        <p:nvSpPr>
          <p:cNvPr id="57387" name="Rectangle 42"/>
          <p:cNvSpPr>
            <a:spLocks noChangeArrowheads="1"/>
          </p:cNvSpPr>
          <p:nvPr/>
        </p:nvSpPr>
        <p:spPr bwMode="auto">
          <a:xfrm>
            <a:off x="941388" y="6184900"/>
            <a:ext cx="2222500" cy="520700"/>
          </a:xfrm>
          <a:prstGeom prst="rect">
            <a:avLst/>
          </a:prstGeom>
          <a:noFill/>
          <a:ln w="17463">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Corbel" panose="020B0503020204020204" pitchFamily="34" charset="0"/>
            </a:endParaRPr>
          </a:p>
        </p:txBody>
      </p:sp>
      <p:sp>
        <p:nvSpPr>
          <p:cNvPr id="57388" name="Rectangle 43"/>
          <p:cNvSpPr>
            <a:spLocks noChangeArrowheads="1"/>
          </p:cNvSpPr>
          <p:nvPr/>
        </p:nvSpPr>
        <p:spPr bwMode="auto">
          <a:xfrm>
            <a:off x="2197100" y="2778125"/>
            <a:ext cx="1165225" cy="520700"/>
          </a:xfrm>
          <a:prstGeom prst="rect">
            <a:avLst/>
          </a:prstGeom>
          <a:noFill/>
          <a:ln w="17526">
            <a:solidFill>
              <a:srgbClr val="CC3300"/>
            </a:solidFill>
            <a:miter lim="800000"/>
            <a:headEnd/>
            <a:tailEnd/>
          </a:ln>
          <a:extLst>
            <a:ext uri="{909E8E84-426E-40DD-AFC4-6F175D3DCCD1}">
              <a14:hiddenFill xmlns:a14="http://schemas.microsoft.com/office/drawing/2010/main" xmlns="">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Corbel" panose="020B0503020204020204" pitchFamily="34" charset="0"/>
            </a:endParaRPr>
          </a:p>
        </p:txBody>
      </p:sp>
      <p:sp>
        <p:nvSpPr>
          <p:cNvPr id="57389" name="Text Box 44"/>
          <p:cNvSpPr txBox="1">
            <a:spLocks noChangeArrowheads="1"/>
          </p:cNvSpPr>
          <p:nvPr/>
        </p:nvSpPr>
        <p:spPr bwMode="auto">
          <a:xfrm>
            <a:off x="4560887" y="2239962"/>
            <a:ext cx="4051300" cy="369331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eaLnBrk="1" hangingPunct="1">
              <a:buFontTx/>
              <a:buChar char="•"/>
            </a:pPr>
            <a:r>
              <a:rPr lang="en-US" altLang="en-US" i="1" dirty="0">
                <a:solidFill>
                  <a:schemeClr val="accent2"/>
                </a:solidFill>
                <a:latin typeface="Corbel" panose="020B0503020204020204" pitchFamily="34" charset="0"/>
              </a:rPr>
              <a:t>Memory management unit (MMU) translates virtual addresses into physical addresses. </a:t>
            </a:r>
          </a:p>
          <a:p>
            <a:pPr algn="just" eaLnBrk="1" hangingPunct="1">
              <a:buFontTx/>
              <a:buChar char="•"/>
            </a:pPr>
            <a:r>
              <a:rPr lang="en-US" altLang="en-US" i="1" dirty="0">
                <a:solidFill>
                  <a:schemeClr val="accent2"/>
                </a:solidFill>
                <a:latin typeface="Corbel" panose="020B0503020204020204" pitchFamily="34" charset="0"/>
              </a:rPr>
              <a:t>If the desired data or instructions are in the main memory they are fetched as described   previously.</a:t>
            </a:r>
          </a:p>
          <a:p>
            <a:pPr algn="just" eaLnBrk="1" hangingPunct="1">
              <a:buFontTx/>
              <a:buChar char="•"/>
            </a:pPr>
            <a:r>
              <a:rPr lang="en-US" altLang="en-US" i="1" dirty="0">
                <a:solidFill>
                  <a:schemeClr val="accent2"/>
                </a:solidFill>
                <a:latin typeface="Corbel" panose="020B0503020204020204" pitchFamily="34" charset="0"/>
              </a:rPr>
              <a:t>If the desired data or instructions are not in the main memory, they must be transferred  from secondary storage to the main memory.</a:t>
            </a:r>
          </a:p>
          <a:p>
            <a:pPr algn="just" eaLnBrk="1" hangingPunct="1">
              <a:buFontTx/>
              <a:buChar char="•"/>
            </a:pPr>
            <a:r>
              <a:rPr lang="en-US" altLang="en-US" i="1" dirty="0">
                <a:solidFill>
                  <a:schemeClr val="accent2"/>
                </a:solidFill>
                <a:latin typeface="Corbel" panose="020B0503020204020204" pitchFamily="34" charset="0"/>
              </a:rPr>
              <a:t>MMU causes the operating system to bring   the data from the secondary storage into the   main memory.</a:t>
            </a:r>
          </a:p>
        </p:txBody>
      </p:sp>
      <p:pic>
        <p:nvPicPr>
          <p:cNvPr id="2" name="Picture 1">
            <a:extLst>
              <a:ext uri="{FF2B5EF4-FFF2-40B4-BE49-F238E27FC236}">
                <a16:creationId xmlns:a16="http://schemas.microsoft.com/office/drawing/2014/main" xmlns="" id="{B5AA2663-C6C3-4548-995E-17AF3194522F}"/>
              </a:ext>
            </a:extLst>
          </p:cNvPr>
          <p:cNvPicPr>
            <a:picLocks noChangeAspect="1" noChangeArrowheads="1"/>
          </p:cNvPicPr>
          <p:nvPr/>
        </p:nvPicPr>
        <p:blipFill>
          <a:blip r:embed="rId3" cstate="print"/>
          <a:srcRect/>
          <a:stretch>
            <a:fillRect/>
          </a:stretch>
        </p:blipFill>
        <p:spPr bwMode="auto">
          <a:xfrm>
            <a:off x="7810500" y="0"/>
            <a:ext cx="1333500" cy="12477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7490" name="Rectangle 2"/>
          <p:cNvSpPr>
            <a:spLocks noGrp="1" noChangeArrowheads="1"/>
          </p:cNvSpPr>
          <p:nvPr>
            <p:ph type="title"/>
          </p:nvPr>
        </p:nvSpPr>
        <p:spPr/>
        <p:txBody>
          <a:bodyPr/>
          <a:lstStyle/>
          <a:p>
            <a:pPr eaLnBrk="1" fontAlgn="auto" hangingPunct="1">
              <a:spcAft>
                <a:spcPts val="0"/>
              </a:spcAft>
              <a:defRPr/>
            </a:pPr>
            <a:r>
              <a:rPr lang="en-US" dirty="0">
                <a:solidFill>
                  <a:schemeClr val="accent1">
                    <a:satMod val="150000"/>
                  </a:schemeClr>
                </a:solidFill>
              </a:rPr>
              <a:t>Address </a:t>
            </a:r>
            <a:r>
              <a:rPr lang="en-US" dirty="0" smtClean="0">
                <a:solidFill>
                  <a:schemeClr val="accent1">
                    <a:satMod val="150000"/>
                  </a:schemeClr>
                </a:solidFill>
              </a:rPr>
              <a:t>Translation</a:t>
            </a:r>
            <a:endParaRPr lang="en-US" dirty="0">
              <a:solidFill>
                <a:schemeClr val="accent1">
                  <a:satMod val="150000"/>
                </a:schemeClr>
              </a:solidFill>
            </a:endParaRPr>
          </a:p>
        </p:txBody>
      </p:sp>
      <p:sp>
        <p:nvSpPr>
          <p:cNvPr id="447491" name="Rectangle 3"/>
          <p:cNvSpPr>
            <a:spLocks noGrp="1" noChangeArrowheads="1"/>
          </p:cNvSpPr>
          <p:nvPr>
            <p:ph idx="1"/>
          </p:nvPr>
        </p:nvSpPr>
        <p:spPr>
          <a:xfrm>
            <a:off x="381001" y="1524000"/>
            <a:ext cx="7239000" cy="4326466"/>
          </a:xfrm>
        </p:spPr>
        <p:txBody>
          <a:bodyPr rtlCol="0">
            <a:normAutofit fontScale="85000" lnSpcReduction="10000"/>
          </a:bodyPr>
          <a:lstStyle/>
          <a:p>
            <a:pPr marL="438912" indent="-320040" eaLnBrk="1" fontAlgn="auto" hangingPunct="1">
              <a:lnSpc>
                <a:spcPct val="150000"/>
              </a:lnSpc>
              <a:spcBef>
                <a:spcPts val="0"/>
              </a:spcBef>
              <a:spcAft>
                <a:spcPts val="0"/>
              </a:spcAft>
              <a:buFont typeface="Wingdings 2"/>
              <a:buChar char=""/>
              <a:defRPr/>
            </a:pPr>
            <a:r>
              <a:rPr lang="en-US" dirty="0"/>
              <a:t>Assume that </a:t>
            </a:r>
            <a:r>
              <a:rPr lang="en-US" dirty="0">
                <a:solidFill>
                  <a:schemeClr val="accent2"/>
                </a:solidFill>
              </a:rPr>
              <a:t>program and data are composed of fixed-length units called pages.</a:t>
            </a:r>
            <a:r>
              <a:rPr lang="en-US" dirty="0"/>
              <a:t> </a:t>
            </a:r>
          </a:p>
          <a:p>
            <a:pPr marL="438912" indent="-320040" eaLnBrk="1" fontAlgn="auto" hangingPunct="1">
              <a:lnSpc>
                <a:spcPct val="150000"/>
              </a:lnSpc>
              <a:spcBef>
                <a:spcPts val="0"/>
              </a:spcBef>
              <a:spcAft>
                <a:spcPts val="0"/>
              </a:spcAft>
              <a:buFont typeface="Wingdings 2"/>
              <a:buChar char=""/>
              <a:defRPr/>
            </a:pPr>
            <a:r>
              <a:rPr lang="en-US" dirty="0">
                <a:solidFill>
                  <a:schemeClr val="accent2"/>
                </a:solidFill>
              </a:rPr>
              <a:t>A page consists of a block of words that occupy contiguous locations in the main memory</a:t>
            </a:r>
            <a:r>
              <a:rPr lang="en-US" dirty="0"/>
              <a:t>.</a:t>
            </a:r>
          </a:p>
          <a:p>
            <a:pPr marL="438912" indent="-320040" eaLnBrk="1" fontAlgn="auto" hangingPunct="1">
              <a:lnSpc>
                <a:spcPct val="150000"/>
              </a:lnSpc>
              <a:spcBef>
                <a:spcPts val="0"/>
              </a:spcBef>
              <a:spcAft>
                <a:spcPts val="0"/>
              </a:spcAft>
              <a:buFont typeface="Wingdings 2"/>
              <a:buChar char=""/>
              <a:defRPr/>
            </a:pPr>
            <a:r>
              <a:rPr lang="en-US" dirty="0">
                <a:solidFill>
                  <a:schemeClr val="accent2"/>
                </a:solidFill>
              </a:rPr>
              <a:t>Page is a basic unit of information that is transferred between secondary storage and main memory.</a:t>
            </a:r>
            <a:r>
              <a:rPr lang="en-US" dirty="0"/>
              <a:t> </a:t>
            </a:r>
          </a:p>
          <a:p>
            <a:pPr marL="438912" indent="-320040" eaLnBrk="1" fontAlgn="auto" hangingPunct="1">
              <a:lnSpc>
                <a:spcPct val="150000"/>
              </a:lnSpc>
              <a:spcBef>
                <a:spcPts val="0"/>
              </a:spcBef>
              <a:spcAft>
                <a:spcPts val="0"/>
              </a:spcAft>
              <a:buFont typeface="Wingdings 2"/>
              <a:buChar char=""/>
              <a:defRPr/>
            </a:pPr>
            <a:r>
              <a:rPr lang="en-US" dirty="0">
                <a:solidFill>
                  <a:schemeClr val="accent2"/>
                </a:solidFill>
              </a:rPr>
              <a:t>Size of a page commonly ranges from 2K to 16K bytes.</a:t>
            </a:r>
            <a:r>
              <a:rPr lang="en-US" dirty="0"/>
              <a:t> </a:t>
            </a:r>
          </a:p>
          <a:p>
            <a:pPr marL="731520" lvl="1" indent="-274320" eaLnBrk="1" fontAlgn="auto" hangingPunct="1">
              <a:lnSpc>
                <a:spcPct val="150000"/>
              </a:lnSpc>
              <a:spcAft>
                <a:spcPts val="0"/>
              </a:spcAft>
              <a:buFont typeface="Wingdings"/>
              <a:buChar char=""/>
              <a:defRPr/>
            </a:pPr>
            <a:r>
              <a:rPr lang="en-US" sz="1800" dirty="0"/>
              <a:t>Pages should not be too small, because the access time of a secondary storage device is much larger than the main memory. </a:t>
            </a:r>
          </a:p>
          <a:p>
            <a:pPr marL="731520" lvl="1" indent="-274320" eaLnBrk="1" fontAlgn="auto" hangingPunct="1">
              <a:lnSpc>
                <a:spcPct val="150000"/>
              </a:lnSpc>
              <a:spcAft>
                <a:spcPts val="0"/>
              </a:spcAft>
              <a:buFont typeface="Wingdings"/>
              <a:buChar char=""/>
              <a:defRPr/>
            </a:pPr>
            <a:r>
              <a:rPr lang="en-US" sz="1800" dirty="0"/>
              <a:t>Pages should not be too large, else a large portion of the page may not be used, and it will occupy valuable space in the main memory.</a:t>
            </a:r>
            <a:endParaRPr lang="en-US" dirty="0"/>
          </a:p>
        </p:txBody>
      </p:sp>
      <p:sp>
        <p:nvSpPr>
          <p:cNvPr id="4" name="Slide Number Placeholder 4"/>
          <p:cNvSpPr>
            <a:spLocks noGrp="1"/>
          </p:cNvSpPr>
          <p:nvPr>
            <p:ph type="sldNum" sz="quarter" idx="12"/>
          </p:nvPr>
        </p:nvSpPr>
        <p:spPr>
          <a:xfrm>
            <a:off x="2640013" y="6477000"/>
            <a:ext cx="5508625" cy="274638"/>
          </a:xfrm>
        </p:spPr>
        <p:txBody>
          <a:bodyPr lIns="45720" rIns="45720"/>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l" eaLnBrk="1" hangingPunct="1"/>
            <a:fld id="{E523CDE2-D249-467D-B047-C5727EF66328}" type="slidenum">
              <a:rPr lang="en-US" altLang="en-US">
                <a:solidFill>
                  <a:srgbClr val="3F3F3F"/>
                </a:solidFill>
                <a:latin typeface="Corbel" panose="020B0503020204020204" pitchFamily="34" charset="0"/>
              </a:rPr>
              <a:pPr algn="l" eaLnBrk="1" hangingPunct="1"/>
              <a:t>61</a:t>
            </a:fld>
            <a:endParaRPr lang="en-US" altLang="en-US">
              <a:solidFill>
                <a:srgbClr val="3F3F3F"/>
              </a:solidFill>
              <a:latin typeface="Corbel" panose="020B0503020204020204" pitchFamily="34" charset="0"/>
            </a:endParaRPr>
          </a:p>
        </p:txBody>
      </p:sp>
      <p:pic>
        <p:nvPicPr>
          <p:cNvPr id="2" name="Picture 1">
            <a:extLst>
              <a:ext uri="{FF2B5EF4-FFF2-40B4-BE49-F238E27FC236}">
                <a16:creationId xmlns:a16="http://schemas.microsoft.com/office/drawing/2014/main" xmlns="" id="{FCFB186E-7EBF-4262-B326-F25E40C13AD2}"/>
              </a:ext>
            </a:extLst>
          </p:cNvPr>
          <p:cNvPicPr>
            <a:picLocks noChangeAspect="1" noChangeArrowheads="1"/>
          </p:cNvPicPr>
          <p:nvPr/>
        </p:nvPicPr>
        <p:blipFill>
          <a:blip r:embed="rId3" cstate="print"/>
          <a:srcRect/>
          <a:stretch>
            <a:fillRect/>
          </a:stretch>
        </p:blipFill>
        <p:spPr bwMode="auto">
          <a:xfrm>
            <a:off x="7315200" y="0"/>
            <a:ext cx="1333500" cy="12477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8514" name="Rectangle 2"/>
          <p:cNvSpPr>
            <a:spLocks noGrp="1" noChangeArrowheads="1"/>
          </p:cNvSpPr>
          <p:nvPr>
            <p:ph type="title"/>
          </p:nvPr>
        </p:nvSpPr>
        <p:spPr>
          <a:xfrm>
            <a:off x="822960" y="286604"/>
            <a:ext cx="6339840" cy="1450757"/>
          </a:xfrm>
        </p:spPr>
        <p:txBody>
          <a:bodyPr/>
          <a:lstStyle/>
          <a:p>
            <a:pPr eaLnBrk="1" fontAlgn="auto" hangingPunct="1">
              <a:spcAft>
                <a:spcPts val="0"/>
              </a:spcAft>
              <a:defRPr/>
            </a:pPr>
            <a:r>
              <a:rPr lang="en-US" dirty="0">
                <a:solidFill>
                  <a:schemeClr val="accent1">
                    <a:satMod val="150000"/>
                  </a:schemeClr>
                </a:solidFill>
              </a:rPr>
              <a:t>Address </a:t>
            </a:r>
            <a:r>
              <a:rPr lang="en-US" dirty="0" smtClean="0">
                <a:solidFill>
                  <a:schemeClr val="accent1">
                    <a:satMod val="150000"/>
                  </a:schemeClr>
                </a:solidFill>
              </a:rPr>
              <a:t>Translation </a:t>
            </a:r>
            <a:r>
              <a:rPr lang="en-US" dirty="0">
                <a:solidFill>
                  <a:schemeClr val="accent1">
                    <a:satMod val="150000"/>
                  </a:schemeClr>
                </a:solidFill>
              </a:rPr>
              <a:t>(contd..)</a:t>
            </a:r>
          </a:p>
        </p:txBody>
      </p:sp>
      <p:sp>
        <p:nvSpPr>
          <p:cNvPr id="59396" name="Rectangle 3"/>
          <p:cNvSpPr>
            <a:spLocks noGrp="1" noChangeArrowheads="1"/>
          </p:cNvSpPr>
          <p:nvPr>
            <p:ph idx="1"/>
          </p:nvPr>
        </p:nvSpPr>
        <p:spPr>
          <a:xfrm>
            <a:off x="228601" y="1295400"/>
            <a:ext cx="7239000" cy="4326466"/>
          </a:xfrm>
        </p:spPr>
        <p:txBody>
          <a:bodyPr>
            <a:normAutofit fontScale="92500" lnSpcReduction="20000"/>
          </a:bodyPr>
          <a:lstStyle/>
          <a:p>
            <a:pPr algn="just" eaLnBrk="1" hangingPunct="1">
              <a:lnSpc>
                <a:spcPct val="150000"/>
              </a:lnSpc>
            </a:pPr>
            <a:r>
              <a:rPr lang="en-US" altLang="en-US" dirty="0">
                <a:solidFill>
                  <a:schemeClr val="accent2"/>
                </a:solidFill>
              </a:rPr>
              <a:t>Concepts of virtual memory are similar to the concepts of cache memory. </a:t>
            </a:r>
          </a:p>
          <a:p>
            <a:pPr algn="just" eaLnBrk="1" hangingPunct="1">
              <a:lnSpc>
                <a:spcPct val="150000"/>
              </a:lnSpc>
            </a:pPr>
            <a:r>
              <a:rPr lang="en-US" altLang="en-US" dirty="0">
                <a:solidFill>
                  <a:schemeClr val="accent2"/>
                </a:solidFill>
              </a:rPr>
              <a:t>Cache memory:</a:t>
            </a:r>
            <a:endParaRPr lang="en-US" altLang="en-US" dirty="0"/>
          </a:p>
          <a:p>
            <a:pPr lvl="1" algn="just" eaLnBrk="1" hangingPunct="1">
              <a:lnSpc>
                <a:spcPct val="150000"/>
              </a:lnSpc>
            </a:pPr>
            <a:r>
              <a:rPr lang="en-US" altLang="en-US" sz="1800" dirty="0"/>
              <a:t>Introduced to bridge the speed gap between the processor and the main memory.</a:t>
            </a:r>
          </a:p>
          <a:p>
            <a:pPr lvl="1" algn="just" eaLnBrk="1" hangingPunct="1">
              <a:lnSpc>
                <a:spcPct val="150000"/>
              </a:lnSpc>
            </a:pPr>
            <a:r>
              <a:rPr lang="en-US" altLang="en-US" sz="1800" dirty="0"/>
              <a:t>Implemented in hardware.</a:t>
            </a:r>
          </a:p>
          <a:p>
            <a:pPr algn="just" eaLnBrk="1" hangingPunct="1">
              <a:lnSpc>
                <a:spcPct val="150000"/>
              </a:lnSpc>
            </a:pPr>
            <a:r>
              <a:rPr lang="en-US" altLang="en-US" dirty="0">
                <a:solidFill>
                  <a:schemeClr val="accent2"/>
                </a:solidFill>
              </a:rPr>
              <a:t>Virtual memory:</a:t>
            </a:r>
            <a:endParaRPr lang="en-US" altLang="en-US" dirty="0"/>
          </a:p>
          <a:p>
            <a:pPr lvl="1" algn="just" eaLnBrk="1" hangingPunct="1">
              <a:lnSpc>
                <a:spcPct val="150000"/>
              </a:lnSpc>
            </a:pPr>
            <a:r>
              <a:rPr lang="en-US" altLang="en-US" sz="1800" dirty="0"/>
              <a:t>Introduced to bridge the speed gap between the main memory and secondary storage. </a:t>
            </a:r>
          </a:p>
          <a:p>
            <a:pPr lvl="1" algn="just" eaLnBrk="1" hangingPunct="1">
              <a:lnSpc>
                <a:spcPct val="150000"/>
              </a:lnSpc>
            </a:pPr>
            <a:r>
              <a:rPr lang="en-US" altLang="en-US" sz="1800" dirty="0"/>
              <a:t>Implemented in part by software.</a:t>
            </a:r>
          </a:p>
        </p:txBody>
      </p:sp>
      <p:sp>
        <p:nvSpPr>
          <p:cNvPr id="4" name="Slide Number Placeholder 4"/>
          <p:cNvSpPr>
            <a:spLocks noGrp="1"/>
          </p:cNvSpPr>
          <p:nvPr>
            <p:ph type="sldNum" sz="quarter" idx="12"/>
          </p:nvPr>
        </p:nvSpPr>
        <p:spPr>
          <a:xfrm>
            <a:off x="2640013" y="6477000"/>
            <a:ext cx="5508625" cy="274638"/>
          </a:xfrm>
        </p:spPr>
        <p:txBody>
          <a:bodyPr lIns="45720" rIns="45720"/>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l" eaLnBrk="1" hangingPunct="1"/>
            <a:fld id="{37D730FA-2CA1-4570-9256-EC45EC0AC791}" type="slidenum">
              <a:rPr lang="en-US" altLang="en-US">
                <a:solidFill>
                  <a:srgbClr val="3F3F3F"/>
                </a:solidFill>
                <a:latin typeface="Corbel" panose="020B0503020204020204" pitchFamily="34" charset="0"/>
              </a:rPr>
              <a:pPr algn="l" eaLnBrk="1" hangingPunct="1"/>
              <a:t>62</a:t>
            </a:fld>
            <a:endParaRPr lang="en-US" altLang="en-US">
              <a:solidFill>
                <a:srgbClr val="3F3F3F"/>
              </a:solidFill>
              <a:latin typeface="Corbel" panose="020B0503020204020204" pitchFamily="34" charset="0"/>
            </a:endParaRPr>
          </a:p>
        </p:txBody>
      </p:sp>
      <p:pic>
        <p:nvPicPr>
          <p:cNvPr id="2" name="Picture 1">
            <a:extLst>
              <a:ext uri="{FF2B5EF4-FFF2-40B4-BE49-F238E27FC236}">
                <a16:creationId xmlns:a16="http://schemas.microsoft.com/office/drawing/2014/main" xmlns="" id="{7C5412B4-A0D1-43F2-AF76-A59A7E460C45}"/>
              </a:ext>
            </a:extLst>
          </p:cNvPr>
          <p:cNvPicPr>
            <a:picLocks noChangeAspect="1" noChangeArrowheads="1"/>
          </p:cNvPicPr>
          <p:nvPr/>
        </p:nvPicPr>
        <p:blipFill>
          <a:blip r:embed="rId3" cstate="print"/>
          <a:srcRect/>
          <a:stretch>
            <a:fillRect/>
          </a:stretch>
        </p:blipFill>
        <p:spPr bwMode="auto">
          <a:xfrm>
            <a:off x="7315200" y="0"/>
            <a:ext cx="1333500" cy="1247775"/>
          </a:xfrm>
          <a:prstGeom prst="rect">
            <a:avLst/>
          </a:prstGeom>
          <a:noFill/>
          <a:ln w="9525">
            <a:noFill/>
            <a:miter lim="800000"/>
            <a:headEnd/>
            <a:tailEnd/>
          </a:ln>
          <a:effectLst/>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9538" name="Rectangle 2"/>
          <p:cNvSpPr>
            <a:spLocks noGrp="1" noChangeArrowheads="1"/>
          </p:cNvSpPr>
          <p:nvPr>
            <p:ph type="title"/>
          </p:nvPr>
        </p:nvSpPr>
        <p:spPr>
          <a:xfrm>
            <a:off x="822960" y="286604"/>
            <a:ext cx="6263640" cy="1450757"/>
          </a:xfrm>
        </p:spPr>
        <p:txBody>
          <a:bodyPr/>
          <a:lstStyle/>
          <a:p>
            <a:pPr eaLnBrk="1" fontAlgn="auto" hangingPunct="1">
              <a:spcAft>
                <a:spcPts val="0"/>
              </a:spcAft>
              <a:defRPr/>
            </a:pPr>
            <a:r>
              <a:rPr lang="en-US" dirty="0">
                <a:solidFill>
                  <a:schemeClr val="accent1">
                    <a:satMod val="150000"/>
                  </a:schemeClr>
                </a:solidFill>
              </a:rPr>
              <a:t>Address </a:t>
            </a:r>
            <a:r>
              <a:rPr lang="en-US" dirty="0" smtClean="0">
                <a:solidFill>
                  <a:schemeClr val="accent1">
                    <a:satMod val="150000"/>
                  </a:schemeClr>
                </a:solidFill>
              </a:rPr>
              <a:t>Translation </a:t>
            </a:r>
            <a:r>
              <a:rPr lang="en-US" dirty="0">
                <a:solidFill>
                  <a:schemeClr val="accent1">
                    <a:satMod val="150000"/>
                  </a:schemeClr>
                </a:solidFill>
              </a:rPr>
              <a:t>(contd..)</a:t>
            </a:r>
          </a:p>
        </p:txBody>
      </p:sp>
      <p:sp>
        <p:nvSpPr>
          <p:cNvPr id="449539" name="Rectangle 3"/>
          <p:cNvSpPr>
            <a:spLocks noGrp="1" noChangeArrowheads="1"/>
          </p:cNvSpPr>
          <p:nvPr>
            <p:ph idx="1"/>
          </p:nvPr>
        </p:nvSpPr>
        <p:spPr>
          <a:xfrm>
            <a:off x="457200" y="1219200"/>
            <a:ext cx="7863841" cy="4326466"/>
          </a:xfrm>
        </p:spPr>
        <p:txBody>
          <a:bodyPr rtlCol="0">
            <a:normAutofit fontScale="92500"/>
          </a:bodyPr>
          <a:lstStyle/>
          <a:p>
            <a:pPr marL="438912" indent="-320040" eaLnBrk="1" fontAlgn="auto" hangingPunct="1">
              <a:lnSpc>
                <a:spcPct val="150000"/>
              </a:lnSpc>
              <a:spcBef>
                <a:spcPts val="0"/>
              </a:spcBef>
              <a:spcAft>
                <a:spcPts val="0"/>
              </a:spcAft>
              <a:buFont typeface="Wingdings 2"/>
              <a:buChar char=""/>
              <a:defRPr/>
            </a:pPr>
            <a:r>
              <a:rPr lang="en-US" dirty="0">
                <a:solidFill>
                  <a:schemeClr val="tx1"/>
                </a:solidFill>
              </a:rPr>
              <a:t>Each virtual or logical address generated by a processor is interpreted as a virtual page number (high-order bits) plus an offset (low-order bits) that specifies the location of a particular byte within that page.</a:t>
            </a:r>
          </a:p>
          <a:p>
            <a:pPr marL="438912" indent="-320040" eaLnBrk="1" fontAlgn="auto" hangingPunct="1">
              <a:lnSpc>
                <a:spcPct val="150000"/>
              </a:lnSpc>
              <a:spcBef>
                <a:spcPts val="0"/>
              </a:spcBef>
              <a:spcAft>
                <a:spcPts val="0"/>
              </a:spcAft>
              <a:buFont typeface="Wingdings 2"/>
              <a:buChar char=""/>
              <a:defRPr/>
            </a:pPr>
            <a:r>
              <a:rPr lang="en-US" dirty="0">
                <a:solidFill>
                  <a:schemeClr val="tx1"/>
                </a:solidFill>
              </a:rPr>
              <a:t>Information about the main memory location of each page is kept in </a:t>
            </a:r>
            <a:r>
              <a:rPr lang="en-US" dirty="0">
                <a:solidFill>
                  <a:schemeClr val="accent2"/>
                </a:solidFill>
              </a:rPr>
              <a:t>the </a:t>
            </a:r>
            <a:r>
              <a:rPr lang="en-US" u="sng" dirty="0">
                <a:solidFill>
                  <a:schemeClr val="accent2"/>
                </a:solidFill>
              </a:rPr>
              <a:t>page table</a:t>
            </a:r>
            <a:r>
              <a:rPr lang="en-US" dirty="0">
                <a:solidFill>
                  <a:schemeClr val="accent2"/>
                </a:solidFill>
              </a:rPr>
              <a:t>.</a:t>
            </a:r>
            <a:endParaRPr lang="en-US" dirty="0"/>
          </a:p>
          <a:p>
            <a:pPr marL="731520" lvl="1" indent="-274320" eaLnBrk="1" fontAlgn="auto" hangingPunct="1">
              <a:lnSpc>
                <a:spcPct val="150000"/>
              </a:lnSpc>
              <a:spcAft>
                <a:spcPts val="0"/>
              </a:spcAft>
              <a:buFont typeface="Wingdings"/>
              <a:buChar char=""/>
              <a:defRPr/>
            </a:pPr>
            <a:r>
              <a:rPr lang="en-US" sz="1800" dirty="0"/>
              <a:t>Main memory address where the page is stored. </a:t>
            </a:r>
          </a:p>
          <a:p>
            <a:pPr marL="731520" lvl="1" indent="-274320" eaLnBrk="1" fontAlgn="auto" hangingPunct="1">
              <a:lnSpc>
                <a:spcPct val="150000"/>
              </a:lnSpc>
              <a:spcAft>
                <a:spcPts val="0"/>
              </a:spcAft>
              <a:buFont typeface="Wingdings"/>
              <a:buChar char=""/>
              <a:defRPr/>
            </a:pPr>
            <a:r>
              <a:rPr lang="en-US" sz="1800" dirty="0"/>
              <a:t>Current status of the page.</a:t>
            </a:r>
            <a:r>
              <a:rPr lang="en-US" dirty="0"/>
              <a:t> </a:t>
            </a:r>
          </a:p>
          <a:p>
            <a:pPr marL="438912" indent="-320040" eaLnBrk="1" fontAlgn="auto" hangingPunct="1">
              <a:lnSpc>
                <a:spcPct val="150000"/>
              </a:lnSpc>
              <a:spcBef>
                <a:spcPts val="0"/>
              </a:spcBef>
              <a:spcAft>
                <a:spcPts val="0"/>
              </a:spcAft>
              <a:buFont typeface="Wingdings 2"/>
              <a:buChar char=""/>
              <a:defRPr/>
            </a:pPr>
            <a:r>
              <a:rPr lang="en-US" dirty="0">
                <a:solidFill>
                  <a:schemeClr val="tx1"/>
                </a:solidFill>
              </a:rPr>
              <a:t>Area of the main memory that can hold a page is called as </a:t>
            </a:r>
            <a:r>
              <a:rPr lang="en-US" u="sng" dirty="0">
                <a:solidFill>
                  <a:schemeClr val="accent2"/>
                </a:solidFill>
              </a:rPr>
              <a:t>page frame</a:t>
            </a:r>
            <a:r>
              <a:rPr lang="en-US" dirty="0">
                <a:solidFill>
                  <a:schemeClr val="accent2"/>
                </a:solidFill>
              </a:rPr>
              <a:t>.</a:t>
            </a:r>
            <a:endParaRPr lang="en-US" dirty="0"/>
          </a:p>
          <a:p>
            <a:pPr marL="438912" indent="-320040" eaLnBrk="1" fontAlgn="auto" hangingPunct="1">
              <a:lnSpc>
                <a:spcPct val="150000"/>
              </a:lnSpc>
              <a:spcBef>
                <a:spcPts val="0"/>
              </a:spcBef>
              <a:spcAft>
                <a:spcPts val="0"/>
              </a:spcAft>
              <a:buFont typeface="Wingdings 2"/>
              <a:buChar char=""/>
              <a:defRPr/>
            </a:pPr>
            <a:r>
              <a:rPr lang="en-US" dirty="0">
                <a:solidFill>
                  <a:schemeClr val="tx1"/>
                </a:solidFill>
              </a:rPr>
              <a:t>Starting address of the page table is kept in a </a:t>
            </a:r>
            <a:r>
              <a:rPr lang="en-US" u="sng" dirty="0">
                <a:solidFill>
                  <a:schemeClr val="accent2"/>
                </a:solidFill>
              </a:rPr>
              <a:t>page table base register</a:t>
            </a:r>
            <a:r>
              <a:rPr lang="en-US" u="sng" dirty="0"/>
              <a:t>.</a:t>
            </a:r>
          </a:p>
        </p:txBody>
      </p:sp>
      <p:sp>
        <p:nvSpPr>
          <p:cNvPr id="4" name="Slide Number Placeholder 4"/>
          <p:cNvSpPr>
            <a:spLocks noGrp="1"/>
          </p:cNvSpPr>
          <p:nvPr>
            <p:ph type="sldNum" sz="quarter" idx="12"/>
          </p:nvPr>
        </p:nvSpPr>
        <p:spPr>
          <a:xfrm>
            <a:off x="2640013" y="6477000"/>
            <a:ext cx="5508625" cy="274638"/>
          </a:xfrm>
        </p:spPr>
        <p:txBody>
          <a:bodyPr lIns="45720" rIns="45720"/>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l" eaLnBrk="1" hangingPunct="1"/>
            <a:fld id="{5A6EB407-18CE-458B-8473-6A7ABF38AF23}" type="slidenum">
              <a:rPr lang="en-US" altLang="en-US">
                <a:solidFill>
                  <a:srgbClr val="3F3F3F"/>
                </a:solidFill>
                <a:latin typeface="Corbel" panose="020B0503020204020204" pitchFamily="34" charset="0"/>
              </a:rPr>
              <a:pPr algn="l" eaLnBrk="1" hangingPunct="1"/>
              <a:t>63</a:t>
            </a:fld>
            <a:endParaRPr lang="en-US" altLang="en-US">
              <a:solidFill>
                <a:srgbClr val="3F3F3F"/>
              </a:solidFill>
              <a:latin typeface="Corbel" panose="020B0503020204020204" pitchFamily="34" charset="0"/>
            </a:endParaRPr>
          </a:p>
        </p:txBody>
      </p:sp>
      <p:pic>
        <p:nvPicPr>
          <p:cNvPr id="2" name="Picture 1">
            <a:extLst>
              <a:ext uri="{FF2B5EF4-FFF2-40B4-BE49-F238E27FC236}">
                <a16:creationId xmlns:a16="http://schemas.microsoft.com/office/drawing/2014/main" xmlns="" id="{A92F9F53-9A66-45B6-ADCE-20267B41559C}"/>
              </a:ext>
            </a:extLst>
          </p:cNvPr>
          <p:cNvPicPr>
            <a:picLocks noChangeAspect="1" noChangeArrowheads="1"/>
          </p:cNvPicPr>
          <p:nvPr/>
        </p:nvPicPr>
        <p:blipFill>
          <a:blip r:embed="rId3" cstate="print"/>
          <a:srcRect/>
          <a:stretch>
            <a:fillRect/>
          </a:stretch>
        </p:blipFill>
        <p:spPr bwMode="auto">
          <a:xfrm>
            <a:off x="7315200" y="0"/>
            <a:ext cx="1333500" cy="1247775"/>
          </a:xfrm>
          <a:prstGeom prst="rect">
            <a:avLst/>
          </a:prstGeom>
          <a:noFill/>
          <a:ln w="9525">
            <a:noFill/>
            <a:miter lim="800000"/>
            <a:headEnd/>
            <a:tailEnd/>
          </a:ln>
          <a:effectLst/>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1586" name="Rectangle 2"/>
          <p:cNvSpPr>
            <a:spLocks noGrp="1" noChangeArrowheads="1"/>
          </p:cNvSpPr>
          <p:nvPr>
            <p:ph type="title"/>
          </p:nvPr>
        </p:nvSpPr>
        <p:spPr>
          <a:xfrm>
            <a:off x="822960" y="286604"/>
            <a:ext cx="6492240" cy="1450757"/>
          </a:xfrm>
        </p:spPr>
        <p:txBody>
          <a:bodyPr/>
          <a:lstStyle/>
          <a:p>
            <a:pPr eaLnBrk="1" fontAlgn="auto" hangingPunct="1">
              <a:spcAft>
                <a:spcPts val="0"/>
              </a:spcAft>
              <a:defRPr/>
            </a:pPr>
            <a:r>
              <a:rPr lang="en-US" dirty="0">
                <a:solidFill>
                  <a:schemeClr val="accent1">
                    <a:satMod val="150000"/>
                  </a:schemeClr>
                </a:solidFill>
              </a:rPr>
              <a:t>Address </a:t>
            </a:r>
            <a:r>
              <a:rPr lang="en-US" dirty="0" smtClean="0">
                <a:solidFill>
                  <a:schemeClr val="accent1">
                    <a:satMod val="150000"/>
                  </a:schemeClr>
                </a:solidFill>
              </a:rPr>
              <a:t>Translation </a:t>
            </a:r>
            <a:r>
              <a:rPr lang="en-US" dirty="0">
                <a:solidFill>
                  <a:schemeClr val="accent1">
                    <a:satMod val="150000"/>
                  </a:schemeClr>
                </a:solidFill>
              </a:rPr>
              <a:t>(contd..)</a:t>
            </a:r>
          </a:p>
        </p:txBody>
      </p:sp>
      <p:sp>
        <p:nvSpPr>
          <p:cNvPr id="61444" name="Rectangle 3"/>
          <p:cNvSpPr>
            <a:spLocks noGrp="1" noChangeArrowheads="1"/>
          </p:cNvSpPr>
          <p:nvPr>
            <p:ph idx="1"/>
          </p:nvPr>
        </p:nvSpPr>
        <p:spPr>
          <a:xfrm>
            <a:off x="609598" y="1143000"/>
            <a:ext cx="7086601" cy="4898363"/>
          </a:xfrm>
        </p:spPr>
        <p:txBody>
          <a:bodyPr/>
          <a:lstStyle/>
          <a:p>
            <a:pPr eaLnBrk="1" hangingPunct="1">
              <a:lnSpc>
                <a:spcPct val="150000"/>
              </a:lnSpc>
            </a:pPr>
            <a:r>
              <a:rPr lang="en-US" altLang="en-US" dirty="0">
                <a:solidFill>
                  <a:schemeClr val="tx1"/>
                </a:solidFill>
              </a:rPr>
              <a:t>Virtual page number generated by the processor is added to the contents of the page table base register. </a:t>
            </a:r>
          </a:p>
          <a:p>
            <a:pPr lvl="1" eaLnBrk="1" hangingPunct="1">
              <a:lnSpc>
                <a:spcPct val="150000"/>
              </a:lnSpc>
            </a:pPr>
            <a:r>
              <a:rPr lang="en-US" altLang="en-US" sz="1800" dirty="0"/>
              <a:t>This provides the address of the corresponding entry in the page table.</a:t>
            </a:r>
            <a:r>
              <a:rPr lang="en-US" altLang="en-US" dirty="0"/>
              <a:t> </a:t>
            </a:r>
          </a:p>
          <a:p>
            <a:pPr eaLnBrk="1" hangingPunct="1">
              <a:lnSpc>
                <a:spcPct val="150000"/>
              </a:lnSpc>
            </a:pPr>
            <a:r>
              <a:rPr lang="en-US" altLang="en-US" dirty="0">
                <a:solidFill>
                  <a:schemeClr val="tx1"/>
                </a:solidFill>
              </a:rPr>
              <a:t>The contents of this location in the page table give the starting address of the page if the page is currently in the main memory.</a:t>
            </a:r>
          </a:p>
        </p:txBody>
      </p:sp>
      <p:sp>
        <p:nvSpPr>
          <p:cNvPr id="4" name="Slide Number Placeholder 4"/>
          <p:cNvSpPr>
            <a:spLocks noGrp="1"/>
          </p:cNvSpPr>
          <p:nvPr>
            <p:ph type="sldNum" sz="quarter" idx="12"/>
          </p:nvPr>
        </p:nvSpPr>
        <p:spPr>
          <a:xfrm>
            <a:off x="2640013" y="6477000"/>
            <a:ext cx="5508625" cy="274638"/>
          </a:xfrm>
        </p:spPr>
        <p:txBody>
          <a:bodyPr lIns="45720" rIns="45720"/>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l" eaLnBrk="1" hangingPunct="1"/>
            <a:fld id="{1952A778-A0AB-4368-8A7E-31EEA1443EF0}" type="slidenum">
              <a:rPr lang="en-US" altLang="en-US">
                <a:solidFill>
                  <a:srgbClr val="3F3F3F"/>
                </a:solidFill>
                <a:latin typeface="Corbel" panose="020B0503020204020204" pitchFamily="34" charset="0"/>
              </a:rPr>
              <a:pPr algn="l" eaLnBrk="1" hangingPunct="1"/>
              <a:t>64</a:t>
            </a:fld>
            <a:endParaRPr lang="en-US" altLang="en-US">
              <a:solidFill>
                <a:srgbClr val="3F3F3F"/>
              </a:solidFill>
              <a:latin typeface="Corbel" panose="020B0503020204020204" pitchFamily="34" charset="0"/>
            </a:endParaRPr>
          </a:p>
        </p:txBody>
      </p:sp>
      <p:pic>
        <p:nvPicPr>
          <p:cNvPr id="2" name="Picture 1">
            <a:extLst>
              <a:ext uri="{FF2B5EF4-FFF2-40B4-BE49-F238E27FC236}">
                <a16:creationId xmlns:a16="http://schemas.microsoft.com/office/drawing/2014/main" xmlns="" id="{B49E8E7F-0896-46C8-9235-195AD4C9042F}"/>
              </a:ext>
            </a:extLst>
          </p:cNvPr>
          <p:cNvPicPr>
            <a:picLocks noChangeAspect="1" noChangeArrowheads="1"/>
          </p:cNvPicPr>
          <p:nvPr/>
        </p:nvPicPr>
        <p:blipFill>
          <a:blip r:embed="rId3" cstate="print"/>
          <a:srcRect/>
          <a:stretch>
            <a:fillRect/>
          </a:stretch>
        </p:blipFill>
        <p:spPr bwMode="auto">
          <a:xfrm>
            <a:off x="7315200" y="0"/>
            <a:ext cx="1333500" cy="1247775"/>
          </a:xfrm>
          <a:prstGeom prst="rect">
            <a:avLst/>
          </a:prstGeom>
          <a:noFill/>
          <a:ln w="9525">
            <a:noFill/>
            <a:miter lim="800000"/>
            <a:headEnd/>
            <a:tailEnd/>
          </a:ln>
          <a:effectLst/>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2610" name="Rectangle 2"/>
          <p:cNvSpPr>
            <a:spLocks noGrp="1" noChangeArrowheads="1"/>
          </p:cNvSpPr>
          <p:nvPr>
            <p:ph type="title"/>
          </p:nvPr>
        </p:nvSpPr>
        <p:spPr>
          <a:xfrm>
            <a:off x="822960" y="286604"/>
            <a:ext cx="7543800" cy="927833"/>
          </a:xfrm>
        </p:spPr>
        <p:txBody>
          <a:bodyPr/>
          <a:lstStyle/>
          <a:p>
            <a:pPr eaLnBrk="1" fontAlgn="auto" hangingPunct="1">
              <a:spcAft>
                <a:spcPts val="0"/>
              </a:spcAft>
              <a:defRPr/>
            </a:pPr>
            <a:r>
              <a:rPr lang="en-US" dirty="0">
                <a:solidFill>
                  <a:schemeClr val="accent1">
                    <a:satMod val="150000"/>
                  </a:schemeClr>
                </a:solidFill>
              </a:rPr>
              <a:t>Address </a:t>
            </a:r>
            <a:r>
              <a:rPr lang="en-US" dirty="0" smtClean="0">
                <a:solidFill>
                  <a:schemeClr val="accent1">
                    <a:satMod val="150000"/>
                  </a:schemeClr>
                </a:solidFill>
              </a:rPr>
              <a:t>Translation </a:t>
            </a:r>
            <a:r>
              <a:rPr lang="en-US" dirty="0">
                <a:solidFill>
                  <a:schemeClr val="accent1">
                    <a:satMod val="150000"/>
                  </a:schemeClr>
                </a:solidFill>
              </a:rPr>
              <a:t>(contd..)</a:t>
            </a:r>
          </a:p>
        </p:txBody>
      </p:sp>
      <p:sp>
        <p:nvSpPr>
          <p:cNvPr id="84" name="Slide Number Placeholder 3"/>
          <p:cNvSpPr>
            <a:spLocks noGrp="1"/>
          </p:cNvSpPr>
          <p:nvPr>
            <p:ph type="sldNum" sz="quarter" idx="12"/>
          </p:nvPr>
        </p:nvSpPr>
        <p:spPr>
          <a:xfrm>
            <a:off x="2640013" y="6477000"/>
            <a:ext cx="5508625" cy="274638"/>
          </a:xfrm>
        </p:spPr>
        <p:txBody>
          <a:bodyPr lIns="45720" rIns="45720"/>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l" eaLnBrk="1" hangingPunct="1"/>
            <a:fld id="{947F70E4-04D7-40A4-A8CD-2AD9292FB7B2}" type="slidenum">
              <a:rPr lang="en-US" altLang="en-US">
                <a:solidFill>
                  <a:srgbClr val="3F3F3F"/>
                </a:solidFill>
                <a:latin typeface="Corbel" panose="020B0503020204020204" pitchFamily="34" charset="0"/>
              </a:rPr>
              <a:pPr algn="l" eaLnBrk="1" hangingPunct="1"/>
              <a:t>65</a:t>
            </a:fld>
            <a:endParaRPr lang="en-US" altLang="en-US">
              <a:solidFill>
                <a:srgbClr val="3F3F3F"/>
              </a:solidFill>
              <a:latin typeface="Corbel" panose="020B0503020204020204" pitchFamily="34" charset="0"/>
            </a:endParaRPr>
          </a:p>
        </p:txBody>
      </p:sp>
      <p:sp>
        <p:nvSpPr>
          <p:cNvPr id="62468" name="Rectangle 4"/>
          <p:cNvSpPr>
            <a:spLocks noChangeArrowheads="1"/>
          </p:cNvSpPr>
          <p:nvPr/>
        </p:nvSpPr>
        <p:spPr bwMode="auto">
          <a:xfrm>
            <a:off x="3838575" y="5653087"/>
            <a:ext cx="630238" cy="1682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100">
                <a:solidFill>
                  <a:srgbClr val="000000"/>
                </a:solidFill>
                <a:latin typeface="Nimbus Roman No9 L"/>
              </a:rPr>
              <a:t>Page frame</a:t>
            </a:r>
            <a:endParaRPr lang="en-CA" altLang="en-US" sz="2400">
              <a:latin typeface="Corbel" panose="020B0503020204020204" pitchFamily="34" charset="0"/>
            </a:endParaRPr>
          </a:p>
        </p:txBody>
      </p:sp>
      <p:sp>
        <p:nvSpPr>
          <p:cNvPr id="62469" name="Rectangle 5"/>
          <p:cNvSpPr>
            <a:spLocks noChangeArrowheads="1"/>
          </p:cNvSpPr>
          <p:nvPr/>
        </p:nvSpPr>
        <p:spPr bwMode="auto">
          <a:xfrm>
            <a:off x="5718175" y="1581150"/>
            <a:ext cx="1719263" cy="1682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100">
                <a:solidFill>
                  <a:srgbClr val="000000"/>
                </a:solidFill>
                <a:latin typeface="Nimbus Roman No9 L"/>
              </a:rPr>
              <a:t>Virtual address from processor</a:t>
            </a:r>
            <a:endParaRPr lang="en-CA" altLang="en-US" sz="2400">
              <a:latin typeface="Corbel" panose="020B0503020204020204" pitchFamily="34" charset="0"/>
            </a:endParaRPr>
          </a:p>
        </p:txBody>
      </p:sp>
      <p:sp>
        <p:nvSpPr>
          <p:cNvPr id="62470" name="Rectangle 6"/>
          <p:cNvSpPr>
            <a:spLocks noChangeArrowheads="1"/>
          </p:cNvSpPr>
          <p:nvPr/>
        </p:nvSpPr>
        <p:spPr bwMode="auto">
          <a:xfrm>
            <a:off x="3852863" y="5775325"/>
            <a:ext cx="606425" cy="1682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100">
                <a:solidFill>
                  <a:srgbClr val="000000"/>
                </a:solidFill>
                <a:latin typeface="Nimbus Roman No9 L"/>
              </a:rPr>
              <a:t>in memory</a:t>
            </a:r>
            <a:endParaRPr lang="en-CA" altLang="en-US" sz="2400">
              <a:latin typeface="Corbel" panose="020B0503020204020204" pitchFamily="34" charset="0"/>
            </a:endParaRPr>
          </a:p>
        </p:txBody>
      </p:sp>
      <p:sp>
        <p:nvSpPr>
          <p:cNvPr id="62471" name="Freeform 7"/>
          <p:cNvSpPr>
            <a:spLocks/>
          </p:cNvSpPr>
          <p:nvPr/>
        </p:nvSpPr>
        <p:spPr bwMode="auto">
          <a:xfrm>
            <a:off x="5035550" y="6081712"/>
            <a:ext cx="1765300" cy="92075"/>
          </a:xfrm>
          <a:custGeom>
            <a:avLst/>
            <a:gdLst>
              <a:gd name="T0" fmla="*/ 2147483647 w 115"/>
              <a:gd name="T1" fmla="*/ 0 h 6"/>
              <a:gd name="T2" fmla="*/ 2147483647 w 115"/>
              <a:gd name="T3" fmla="*/ 1412967635 h 6"/>
              <a:gd name="T4" fmla="*/ 2147483647 w 115"/>
              <a:gd name="T5" fmla="*/ 1412967635 h 6"/>
              <a:gd name="T6" fmla="*/ 1413821199 w 115"/>
              <a:gd name="T7" fmla="*/ 1412967635 h 6"/>
              <a:gd name="T8" fmla="*/ 0 w 115"/>
              <a:gd name="T9" fmla="*/ 1412967635 h 6"/>
              <a:gd name="T10" fmla="*/ 0 w 115"/>
              <a:gd name="T11" fmla="*/ 0 h 6"/>
              <a:gd name="T12" fmla="*/ 0 60000 65536"/>
              <a:gd name="T13" fmla="*/ 0 60000 65536"/>
              <a:gd name="T14" fmla="*/ 0 60000 65536"/>
              <a:gd name="T15" fmla="*/ 0 60000 65536"/>
              <a:gd name="T16" fmla="*/ 0 60000 65536"/>
              <a:gd name="T17" fmla="*/ 0 60000 65536"/>
              <a:gd name="T18" fmla="*/ 0 w 115"/>
              <a:gd name="T19" fmla="*/ 0 h 6"/>
              <a:gd name="T20" fmla="*/ 115 w 115"/>
              <a:gd name="T21" fmla="*/ 6 h 6"/>
            </a:gdLst>
            <a:ahLst/>
            <a:cxnLst>
              <a:cxn ang="T12">
                <a:pos x="T0" y="T1"/>
              </a:cxn>
              <a:cxn ang="T13">
                <a:pos x="T2" y="T3"/>
              </a:cxn>
              <a:cxn ang="T14">
                <a:pos x="T4" y="T5"/>
              </a:cxn>
              <a:cxn ang="T15">
                <a:pos x="T6" y="T7"/>
              </a:cxn>
              <a:cxn ang="T16">
                <a:pos x="T8" y="T9"/>
              </a:cxn>
              <a:cxn ang="T17">
                <a:pos x="T10" y="T11"/>
              </a:cxn>
            </a:cxnLst>
            <a:rect l="T18" t="T19" r="T20" b="T21"/>
            <a:pathLst>
              <a:path w="115" h="6">
                <a:moveTo>
                  <a:pt x="115" y="0"/>
                </a:moveTo>
                <a:lnTo>
                  <a:pt x="115" y="6"/>
                </a:lnTo>
                <a:lnTo>
                  <a:pt x="109" y="6"/>
                </a:lnTo>
                <a:lnTo>
                  <a:pt x="6" y="6"/>
                </a:lnTo>
                <a:lnTo>
                  <a:pt x="0" y="6"/>
                </a:lnTo>
                <a:lnTo>
                  <a:pt x="0" y="0"/>
                </a:lnTo>
              </a:path>
            </a:pathLst>
          </a:custGeom>
          <a:noFill/>
          <a:ln w="15875">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62472" name="Rectangle 8"/>
          <p:cNvSpPr>
            <a:spLocks noChangeArrowheads="1"/>
          </p:cNvSpPr>
          <p:nvPr/>
        </p:nvSpPr>
        <p:spPr bwMode="auto">
          <a:xfrm>
            <a:off x="6278563" y="2014537"/>
            <a:ext cx="347662" cy="1682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100">
                <a:solidFill>
                  <a:srgbClr val="000000"/>
                </a:solidFill>
                <a:latin typeface="Nimbus Roman No9 L"/>
              </a:rPr>
              <a:t>Offset</a:t>
            </a:r>
            <a:endParaRPr lang="en-CA" altLang="en-US" sz="2400">
              <a:latin typeface="Corbel" panose="020B0503020204020204" pitchFamily="34" charset="0"/>
            </a:endParaRPr>
          </a:p>
        </p:txBody>
      </p:sp>
      <p:sp>
        <p:nvSpPr>
          <p:cNvPr id="62473" name="Rectangle 9"/>
          <p:cNvSpPr>
            <a:spLocks noChangeArrowheads="1"/>
          </p:cNvSpPr>
          <p:nvPr/>
        </p:nvSpPr>
        <p:spPr bwMode="auto">
          <a:xfrm>
            <a:off x="6278563" y="5821362"/>
            <a:ext cx="347662" cy="1682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100">
                <a:solidFill>
                  <a:srgbClr val="000000"/>
                </a:solidFill>
                <a:latin typeface="Nimbus Roman No9 L"/>
              </a:rPr>
              <a:t>Offset</a:t>
            </a:r>
            <a:endParaRPr lang="en-CA" altLang="en-US" sz="2400">
              <a:latin typeface="Corbel" panose="020B0503020204020204" pitchFamily="34" charset="0"/>
            </a:endParaRPr>
          </a:p>
        </p:txBody>
      </p:sp>
      <p:sp>
        <p:nvSpPr>
          <p:cNvPr id="62474" name="Freeform 10"/>
          <p:cNvSpPr>
            <a:spLocks/>
          </p:cNvSpPr>
          <p:nvPr/>
        </p:nvSpPr>
        <p:spPr bwMode="auto">
          <a:xfrm>
            <a:off x="4498975" y="1846262"/>
            <a:ext cx="2301875" cy="92075"/>
          </a:xfrm>
          <a:custGeom>
            <a:avLst/>
            <a:gdLst>
              <a:gd name="T0" fmla="*/ 2147483647 w 150"/>
              <a:gd name="T1" fmla="*/ 1412967635 h 6"/>
              <a:gd name="T2" fmla="*/ 2147483647 w 150"/>
              <a:gd name="T3" fmla="*/ 0 h 6"/>
              <a:gd name="T4" fmla="*/ 2147483647 w 150"/>
              <a:gd name="T5" fmla="*/ 0 h 6"/>
              <a:gd name="T6" fmla="*/ 1412967509 w 150"/>
              <a:gd name="T7" fmla="*/ 0 h 6"/>
              <a:gd name="T8" fmla="*/ 0 w 150"/>
              <a:gd name="T9" fmla="*/ 0 h 6"/>
              <a:gd name="T10" fmla="*/ 0 w 150"/>
              <a:gd name="T11" fmla="*/ 1412967635 h 6"/>
              <a:gd name="T12" fmla="*/ 0 60000 65536"/>
              <a:gd name="T13" fmla="*/ 0 60000 65536"/>
              <a:gd name="T14" fmla="*/ 0 60000 65536"/>
              <a:gd name="T15" fmla="*/ 0 60000 65536"/>
              <a:gd name="T16" fmla="*/ 0 60000 65536"/>
              <a:gd name="T17" fmla="*/ 0 60000 65536"/>
              <a:gd name="T18" fmla="*/ 0 w 150"/>
              <a:gd name="T19" fmla="*/ 0 h 6"/>
              <a:gd name="T20" fmla="*/ 150 w 150"/>
              <a:gd name="T21" fmla="*/ 6 h 6"/>
            </a:gdLst>
            <a:ahLst/>
            <a:cxnLst>
              <a:cxn ang="T12">
                <a:pos x="T0" y="T1"/>
              </a:cxn>
              <a:cxn ang="T13">
                <a:pos x="T2" y="T3"/>
              </a:cxn>
              <a:cxn ang="T14">
                <a:pos x="T4" y="T5"/>
              </a:cxn>
              <a:cxn ang="T15">
                <a:pos x="T6" y="T7"/>
              </a:cxn>
              <a:cxn ang="T16">
                <a:pos x="T8" y="T9"/>
              </a:cxn>
              <a:cxn ang="T17">
                <a:pos x="T10" y="T11"/>
              </a:cxn>
            </a:cxnLst>
            <a:rect l="T18" t="T19" r="T20" b="T21"/>
            <a:pathLst>
              <a:path w="150" h="6">
                <a:moveTo>
                  <a:pt x="150" y="6"/>
                </a:moveTo>
                <a:lnTo>
                  <a:pt x="150" y="0"/>
                </a:lnTo>
                <a:lnTo>
                  <a:pt x="144" y="0"/>
                </a:lnTo>
                <a:lnTo>
                  <a:pt x="6" y="0"/>
                </a:lnTo>
                <a:lnTo>
                  <a:pt x="0" y="0"/>
                </a:lnTo>
                <a:lnTo>
                  <a:pt x="0" y="6"/>
                </a:lnTo>
              </a:path>
            </a:pathLst>
          </a:custGeom>
          <a:noFill/>
          <a:ln w="15875">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62475" name="Line 11"/>
          <p:cNvSpPr>
            <a:spLocks noChangeShapeType="1"/>
          </p:cNvSpPr>
          <p:nvPr/>
        </p:nvSpPr>
        <p:spPr bwMode="auto">
          <a:xfrm flipV="1">
            <a:off x="6094413" y="1984375"/>
            <a:ext cx="1587" cy="260350"/>
          </a:xfrm>
          <a:prstGeom prst="line">
            <a:avLst/>
          </a:prstGeom>
          <a:noFill/>
          <a:ln w="1587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62476" name="Rectangle 12"/>
          <p:cNvSpPr>
            <a:spLocks noChangeArrowheads="1"/>
          </p:cNvSpPr>
          <p:nvPr/>
        </p:nvSpPr>
        <p:spPr bwMode="auto">
          <a:xfrm>
            <a:off x="4697413" y="2014537"/>
            <a:ext cx="1152525" cy="1682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100">
                <a:solidFill>
                  <a:srgbClr val="000000"/>
                </a:solidFill>
                <a:latin typeface="Nimbus Roman No9 L"/>
              </a:rPr>
              <a:t>Virtual page number</a:t>
            </a:r>
            <a:endParaRPr lang="en-CA" altLang="en-US" sz="2400">
              <a:latin typeface="Corbel" panose="020B0503020204020204" pitchFamily="34" charset="0"/>
            </a:endParaRPr>
          </a:p>
        </p:txBody>
      </p:sp>
      <p:sp>
        <p:nvSpPr>
          <p:cNvPr id="62477" name="Rectangle 13"/>
          <p:cNvSpPr>
            <a:spLocks noChangeArrowheads="1"/>
          </p:cNvSpPr>
          <p:nvPr/>
        </p:nvSpPr>
        <p:spPr bwMode="auto">
          <a:xfrm>
            <a:off x="2027238" y="1984375"/>
            <a:ext cx="1411287" cy="260350"/>
          </a:xfrm>
          <a:prstGeom prst="rect">
            <a:avLst/>
          </a:prstGeom>
          <a:noFill/>
          <a:ln w="1587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Corbel" panose="020B0503020204020204" pitchFamily="34" charset="0"/>
            </a:endParaRPr>
          </a:p>
        </p:txBody>
      </p:sp>
      <p:sp>
        <p:nvSpPr>
          <p:cNvPr id="62478" name="Rectangle 14"/>
          <p:cNvSpPr>
            <a:spLocks noChangeArrowheads="1"/>
          </p:cNvSpPr>
          <p:nvPr/>
        </p:nvSpPr>
        <p:spPr bwMode="auto">
          <a:xfrm>
            <a:off x="2225675" y="2014537"/>
            <a:ext cx="1028700" cy="1682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100">
                <a:solidFill>
                  <a:srgbClr val="000000"/>
                </a:solidFill>
                <a:latin typeface="Nimbus Roman No9 L"/>
              </a:rPr>
              <a:t>Page table address</a:t>
            </a:r>
            <a:endParaRPr lang="en-CA" altLang="en-US" sz="2400">
              <a:latin typeface="Corbel" panose="020B0503020204020204" pitchFamily="34" charset="0"/>
            </a:endParaRPr>
          </a:p>
        </p:txBody>
      </p:sp>
      <p:sp>
        <p:nvSpPr>
          <p:cNvPr id="62479" name="Rectangle 15"/>
          <p:cNvSpPr>
            <a:spLocks noChangeArrowheads="1"/>
          </p:cNvSpPr>
          <p:nvPr/>
        </p:nvSpPr>
        <p:spPr bwMode="auto">
          <a:xfrm>
            <a:off x="2087563" y="1708150"/>
            <a:ext cx="1309687" cy="1682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100">
                <a:solidFill>
                  <a:srgbClr val="000000"/>
                </a:solidFill>
                <a:latin typeface="Nimbus Roman No9 L"/>
              </a:rPr>
              <a:t>Page table base register</a:t>
            </a:r>
            <a:endParaRPr lang="en-CA" altLang="en-US" sz="2400">
              <a:latin typeface="Corbel" panose="020B0503020204020204" pitchFamily="34" charset="0"/>
            </a:endParaRPr>
          </a:p>
        </p:txBody>
      </p:sp>
      <p:sp>
        <p:nvSpPr>
          <p:cNvPr id="62480" name="Line 16"/>
          <p:cNvSpPr>
            <a:spLocks noChangeShapeType="1"/>
          </p:cNvSpPr>
          <p:nvPr/>
        </p:nvSpPr>
        <p:spPr bwMode="auto">
          <a:xfrm flipV="1">
            <a:off x="6094413" y="5775325"/>
            <a:ext cx="1587" cy="260350"/>
          </a:xfrm>
          <a:prstGeom prst="line">
            <a:avLst/>
          </a:prstGeom>
          <a:noFill/>
          <a:ln w="1587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62481" name="Rectangle 17"/>
          <p:cNvSpPr>
            <a:spLocks noChangeArrowheads="1"/>
          </p:cNvSpPr>
          <p:nvPr/>
        </p:nvSpPr>
        <p:spPr bwMode="auto">
          <a:xfrm>
            <a:off x="3132138" y="5653087"/>
            <a:ext cx="425450" cy="1682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100">
                <a:solidFill>
                  <a:srgbClr val="000000"/>
                </a:solidFill>
                <a:latin typeface="Nimbus Roman No9 L"/>
              </a:rPr>
              <a:t>Control</a:t>
            </a:r>
            <a:endParaRPr lang="en-CA" altLang="en-US" sz="2400">
              <a:latin typeface="Corbel" panose="020B0503020204020204" pitchFamily="34" charset="0"/>
            </a:endParaRPr>
          </a:p>
        </p:txBody>
      </p:sp>
      <p:sp>
        <p:nvSpPr>
          <p:cNvPr id="62482" name="Rectangle 18"/>
          <p:cNvSpPr>
            <a:spLocks noChangeArrowheads="1"/>
          </p:cNvSpPr>
          <p:nvPr/>
        </p:nvSpPr>
        <p:spPr bwMode="auto">
          <a:xfrm>
            <a:off x="3240088" y="5775325"/>
            <a:ext cx="200025" cy="1682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100">
                <a:solidFill>
                  <a:srgbClr val="000000"/>
                </a:solidFill>
                <a:latin typeface="Nimbus Roman No9 L"/>
              </a:rPr>
              <a:t>bits</a:t>
            </a:r>
            <a:endParaRPr lang="en-CA" altLang="en-US" sz="2400">
              <a:latin typeface="Corbel" panose="020B0503020204020204" pitchFamily="34" charset="0"/>
            </a:endParaRPr>
          </a:p>
        </p:txBody>
      </p:sp>
      <p:sp>
        <p:nvSpPr>
          <p:cNvPr id="62483" name="Line 19"/>
          <p:cNvSpPr>
            <a:spLocks noChangeShapeType="1"/>
          </p:cNvSpPr>
          <p:nvPr/>
        </p:nvSpPr>
        <p:spPr bwMode="auto">
          <a:xfrm flipV="1">
            <a:off x="3608388" y="3303587"/>
            <a:ext cx="1587" cy="2119313"/>
          </a:xfrm>
          <a:prstGeom prst="line">
            <a:avLst/>
          </a:prstGeom>
          <a:noFill/>
          <a:ln w="1587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62484" name="Line 20"/>
          <p:cNvSpPr>
            <a:spLocks noChangeShapeType="1"/>
          </p:cNvSpPr>
          <p:nvPr/>
        </p:nvSpPr>
        <p:spPr bwMode="auto">
          <a:xfrm flipH="1">
            <a:off x="3086100" y="3303587"/>
            <a:ext cx="1597025" cy="1588"/>
          </a:xfrm>
          <a:prstGeom prst="line">
            <a:avLst/>
          </a:prstGeom>
          <a:noFill/>
          <a:ln w="1587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62485" name="Line 21"/>
          <p:cNvSpPr>
            <a:spLocks noChangeShapeType="1"/>
          </p:cNvSpPr>
          <p:nvPr/>
        </p:nvSpPr>
        <p:spPr bwMode="auto">
          <a:xfrm flipH="1">
            <a:off x="3086100" y="3565525"/>
            <a:ext cx="1597025" cy="1587"/>
          </a:xfrm>
          <a:prstGeom prst="line">
            <a:avLst/>
          </a:prstGeom>
          <a:noFill/>
          <a:ln w="1587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62486" name="Line 22"/>
          <p:cNvSpPr>
            <a:spLocks noChangeShapeType="1"/>
          </p:cNvSpPr>
          <p:nvPr/>
        </p:nvSpPr>
        <p:spPr bwMode="auto">
          <a:xfrm flipH="1">
            <a:off x="3086100" y="3825875"/>
            <a:ext cx="1597025" cy="1587"/>
          </a:xfrm>
          <a:prstGeom prst="line">
            <a:avLst/>
          </a:prstGeom>
          <a:noFill/>
          <a:ln w="1587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62487" name="Line 23"/>
          <p:cNvSpPr>
            <a:spLocks noChangeShapeType="1"/>
          </p:cNvSpPr>
          <p:nvPr/>
        </p:nvSpPr>
        <p:spPr bwMode="auto">
          <a:xfrm flipH="1">
            <a:off x="3086100" y="4362450"/>
            <a:ext cx="1597025" cy="1587"/>
          </a:xfrm>
          <a:prstGeom prst="line">
            <a:avLst/>
          </a:prstGeom>
          <a:noFill/>
          <a:ln w="1587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62488" name="Line 24"/>
          <p:cNvSpPr>
            <a:spLocks noChangeShapeType="1"/>
          </p:cNvSpPr>
          <p:nvPr/>
        </p:nvSpPr>
        <p:spPr bwMode="auto">
          <a:xfrm flipH="1">
            <a:off x="3086100" y="4624387"/>
            <a:ext cx="1597025" cy="1588"/>
          </a:xfrm>
          <a:prstGeom prst="line">
            <a:avLst/>
          </a:prstGeom>
          <a:noFill/>
          <a:ln w="1587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62489" name="Line 25"/>
          <p:cNvSpPr>
            <a:spLocks noChangeShapeType="1"/>
          </p:cNvSpPr>
          <p:nvPr/>
        </p:nvSpPr>
        <p:spPr bwMode="auto">
          <a:xfrm flipH="1">
            <a:off x="3086100" y="5160962"/>
            <a:ext cx="1597025" cy="1588"/>
          </a:xfrm>
          <a:prstGeom prst="line">
            <a:avLst/>
          </a:prstGeom>
          <a:noFill/>
          <a:ln w="1587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62490" name="Freeform 26"/>
          <p:cNvSpPr>
            <a:spLocks/>
          </p:cNvSpPr>
          <p:nvPr/>
        </p:nvSpPr>
        <p:spPr bwMode="auto">
          <a:xfrm>
            <a:off x="3086100" y="3303587"/>
            <a:ext cx="1597025" cy="2119313"/>
          </a:xfrm>
          <a:custGeom>
            <a:avLst/>
            <a:gdLst>
              <a:gd name="T0" fmla="*/ 2147483647 w 104"/>
              <a:gd name="T1" fmla="*/ 2147483647 h 138"/>
              <a:gd name="T2" fmla="*/ 0 w 104"/>
              <a:gd name="T3" fmla="*/ 2147483647 h 138"/>
              <a:gd name="T4" fmla="*/ 0 w 104"/>
              <a:gd name="T5" fmla="*/ 2147483647 h 138"/>
              <a:gd name="T6" fmla="*/ 0 w 104"/>
              <a:gd name="T7" fmla="*/ 0 h 138"/>
              <a:gd name="T8" fmla="*/ 0 60000 65536"/>
              <a:gd name="T9" fmla="*/ 0 60000 65536"/>
              <a:gd name="T10" fmla="*/ 0 60000 65536"/>
              <a:gd name="T11" fmla="*/ 0 60000 65536"/>
              <a:gd name="T12" fmla="*/ 0 w 104"/>
              <a:gd name="T13" fmla="*/ 0 h 138"/>
              <a:gd name="T14" fmla="*/ 104 w 104"/>
              <a:gd name="T15" fmla="*/ 138 h 138"/>
            </a:gdLst>
            <a:ahLst/>
            <a:cxnLst>
              <a:cxn ang="T8">
                <a:pos x="T0" y="T1"/>
              </a:cxn>
              <a:cxn ang="T9">
                <a:pos x="T2" y="T3"/>
              </a:cxn>
              <a:cxn ang="T10">
                <a:pos x="T4" y="T5"/>
              </a:cxn>
              <a:cxn ang="T11">
                <a:pos x="T6" y="T7"/>
              </a:cxn>
            </a:cxnLst>
            <a:rect l="T12" t="T13" r="T14" b="T15"/>
            <a:pathLst>
              <a:path w="104" h="138">
                <a:moveTo>
                  <a:pt x="104" y="138"/>
                </a:moveTo>
                <a:lnTo>
                  <a:pt x="0" y="138"/>
                </a:lnTo>
                <a:lnTo>
                  <a:pt x="0" y="0"/>
                </a:lnTo>
              </a:path>
            </a:pathLst>
          </a:custGeom>
          <a:noFill/>
          <a:ln w="1587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62491" name="Line 27"/>
          <p:cNvSpPr>
            <a:spLocks noChangeShapeType="1"/>
          </p:cNvSpPr>
          <p:nvPr/>
        </p:nvSpPr>
        <p:spPr bwMode="auto">
          <a:xfrm flipV="1">
            <a:off x="4683125" y="3303587"/>
            <a:ext cx="1588" cy="2119313"/>
          </a:xfrm>
          <a:prstGeom prst="line">
            <a:avLst/>
          </a:prstGeom>
          <a:noFill/>
          <a:ln w="1587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62492" name="Rectangle 28"/>
          <p:cNvSpPr>
            <a:spLocks noChangeArrowheads="1"/>
          </p:cNvSpPr>
          <p:nvPr/>
        </p:nvSpPr>
        <p:spPr bwMode="auto">
          <a:xfrm>
            <a:off x="4498975" y="1984375"/>
            <a:ext cx="2301875" cy="260350"/>
          </a:xfrm>
          <a:prstGeom prst="rect">
            <a:avLst/>
          </a:prstGeom>
          <a:noFill/>
          <a:ln w="1587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Corbel" panose="020B0503020204020204" pitchFamily="34" charset="0"/>
            </a:endParaRPr>
          </a:p>
        </p:txBody>
      </p:sp>
      <p:sp>
        <p:nvSpPr>
          <p:cNvPr id="62493" name="Rectangle 29"/>
          <p:cNvSpPr>
            <a:spLocks noChangeArrowheads="1"/>
          </p:cNvSpPr>
          <p:nvPr/>
        </p:nvSpPr>
        <p:spPr bwMode="auto">
          <a:xfrm>
            <a:off x="5035550" y="5775325"/>
            <a:ext cx="1765300" cy="260350"/>
          </a:xfrm>
          <a:prstGeom prst="rect">
            <a:avLst/>
          </a:prstGeom>
          <a:noFill/>
          <a:ln w="1587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Corbel" panose="020B0503020204020204" pitchFamily="34" charset="0"/>
            </a:endParaRPr>
          </a:p>
        </p:txBody>
      </p:sp>
      <p:sp>
        <p:nvSpPr>
          <p:cNvPr id="62494" name="Freeform 30"/>
          <p:cNvSpPr>
            <a:spLocks/>
          </p:cNvSpPr>
          <p:nvPr/>
        </p:nvSpPr>
        <p:spPr bwMode="auto">
          <a:xfrm>
            <a:off x="2886075" y="4470400"/>
            <a:ext cx="92075" cy="46037"/>
          </a:xfrm>
          <a:custGeom>
            <a:avLst/>
            <a:gdLst>
              <a:gd name="T0" fmla="*/ 0 w 6"/>
              <a:gd name="T1" fmla="*/ 706468472 h 3"/>
              <a:gd name="T2" fmla="*/ 1412967635 w 6"/>
              <a:gd name="T3" fmla="*/ 470973826 h 3"/>
              <a:gd name="T4" fmla="*/ 0 w 6"/>
              <a:gd name="T5" fmla="*/ 0 h 3"/>
              <a:gd name="T6" fmla="*/ 0 w 6"/>
              <a:gd name="T7" fmla="*/ 470973826 h 3"/>
              <a:gd name="T8" fmla="*/ 0 w 6"/>
              <a:gd name="T9" fmla="*/ 706468472 h 3"/>
              <a:gd name="T10" fmla="*/ 0 60000 65536"/>
              <a:gd name="T11" fmla="*/ 0 60000 65536"/>
              <a:gd name="T12" fmla="*/ 0 60000 65536"/>
              <a:gd name="T13" fmla="*/ 0 60000 65536"/>
              <a:gd name="T14" fmla="*/ 0 60000 65536"/>
              <a:gd name="T15" fmla="*/ 0 w 6"/>
              <a:gd name="T16" fmla="*/ 0 h 3"/>
              <a:gd name="T17" fmla="*/ 6 w 6"/>
              <a:gd name="T18" fmla="*/ 3 h 3"/>
            </a:gdLst>
            <a:ahLst/>
            <a:cxnLst>
              <a:cxn ang="T10">
                <a:pos x="T0" y="T1"/>
              </a:cxn>
              <a:cxn ang="T11">
                <a:pos x="T2" y="T3"/>
              </a:cxn>
              <a:cxn ang="T12">
                <a:pos x="T4" y="T5"/>
              </a:cxn>
              <a:cxn ang="T13">
                <a:pos x="T6" y="T7"/>
              </a:cxn>
              <a:cxn ang="T14">
                <a:pos x="T8" y="T9"/>
              </a:cxn>
            </a:cxnLst>
            <a:rect l="T15" t="T16" r="T17" b="T18"/>
            <a:pathLst>
              <a:path w="6" h="3">
                <a:moveTo>
                  <a:pt x="0" y="3"/>
                </a:moveTo>
                <a:lnTo>
                  <a:pt x="6" y="2"/>
                </a:lnTo>
                <a:lnTo>
                  <a:pt x="0" y="0"/>
                </a:lnTo>
                <a:lnTo>
                  <a:pt x="0" y="2"/>
                </a:lnTo>
                <a:lnTo>
                  <a:pt x="0" y="3"/>
                </a:lnTo>
              </a:path>
            </a:pathLst>
          </a:custGeom>
          <a:noFill/>
          <a:ln w="15875">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62495" name="Freeform 31"/>
          <p:cNvSpPr>
            <a:spLocks/>
          </p:cNvSpPr>
          <p:nvPr/>
        </p:nvSpPr>
        <p:spPr bwMode="auto">
          <a:xfrm>
            <a:off x="2886075" y="4470400"/>
            <a:ext cx="92075" cy="46037"/>
          </a:xfrm>
          <a:custGeom>
            <a:avLst/>
            <a:gdLst>
              <a:gd name="T0" fmla="*/ 0 w 58"/>
              <a:gd name="T1" fmla="*/ 73082949 h 29"/>
              <a:gd name="T2" fmla="*/ 146169074 w 58"/>
              <a:gd name="T3" fmla="*/ 50402577 h 29"/>
              <a:gd name="T4" fmla="*/ 0 w 58"/>
              <a:gd name="T5" fmla="*/ 0 h 29"/>
              <a:gd name="T6" fmla="*/ 0 w 58"/>
              <a:gd name="T7" fmla="*/ 50402577 h 29"/>
              <a:gd name="T8" fmla="*/ 0 w 58"/>
              <a:gd name="T9" fmla="*/ 73082949 h 29"/>
              <a:gd name="T10" fmla="*/ 0 60000 65536"/>
              <a:gd name="T11" fmla="*/ 0 60000 65536"/>
              <a:gd name="T12" fmla="*/ 0 60000 65536"/>
              <a:gd name="T13" fmla="*/ 0 60000 65536"/>
              <a:gd name="T14" fmla="*/ 0 60000 65536"/>
              <a:gd name="T15" fmla="*/ 0 w 58"/>
              <a:gd name="T16" fmla="*/ 0 h 29"/>
              <a:gd name="T17" fmla="*/ 58 w 58"/>
              <a:gd name="T18" fmla="*/ 29 h 29"/>
            </a:gdLst>
            <a:ahLst/>
            <a:cxnLst>
              <a:cxn ang="T10">
                <a:pos x="T0" y="T1"/>
              </a:cxn>
              <a:cxn ang="T11">
                <a:pos x="T2" y="T3"/>
              </a:cxn>
              <a:cxn ang="T12">
                <a:pos x="T4" y="T5"/>
              </a:cxn>
              <a:cxn ang="T13">
                <a:pos x="T6" y="T7"/>
              </a:cxn>
              <a:cxn ang="T14">
                <a:pos x="T8" y="T9"/>
              </a:cxn>
            </a:cxnLst>
            <a:rect l="T15" t="T16" r="T17" b="T18"/>
            <a:pathLst>
              <a:path w="58" h="29">
                <a:moveTo>
                  <a:pt x="0" y="29"/>
                </a:moveTo>
                <a:lnTo>
                  <a:pt x="58" y="20"/>
                </a:lnTo>
                <a:lnTo>
                  <a:pt x="0" y="0"/>
                </a:lnTo>
                <a:lnTo>
                  <a:pt x="0" y="20"/>
                </a:lnTo>
                <a:lnTo>
                  <a:pt x="0" y="29"/>
                </a:lnTo>
                <a:close/>
              </a:path>
            </a:pathLst>
          </a:custGeom>
          <a:solidFill>
            <a:srgbClr val="000000"/>
          </a:solidFill>
          <a:ln w="0">
            <a:solidFill>
              <a:srgbClr val="000000"/>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62496" name="Freeform 32"/>
          <p:cNvSpPr>
            <a:spLocks/>
          </p:cNvSpPr>
          <p:nvPr/>
        </p:nvSpPr>
        <p:spPr bwMode="auto">
          <a:xfrm>
            <a:off x="2732088" y="2921000"/>
            <a:ext cx="139700" cy="1581150"/>
          </a:xfrm>
          <a:custGeom>
            <a:avLst/>
            <a:gdLst>
              <a:gd name="T0" fmla="*/ 2147483647 w 9"/>
              <a:gd name="T1" fmla="*/ 2147483647 h 103"/>
              <a:gd name="T2" fmla="*/ 0 w 9"/>
              <a:gd name="T3" fmla="*/ 2147483647 h 103"/>
              <a:gd name="T4" fmla="*/ 0 w 9"/>
              <a:gd name="T5" fmla="*/ 0 h 103"/>
              <a:gd name="T6" fmla="*/ 0 60000 65536"/>
              <a:gd name="T7" fmla="*/ 0 60000 65536"/>
              <a:gd name="T8" fmla="*/ 0 60000 65536"/>
              <a:gd name="T9" fmla="*/ 0 w 9"/>
              <a:gd name="T10" fmla="*/ 0 h 103"/>
              <a:gd name="T11" fmla="*/ 9 w 9"/>
              <a:gd name="T12" fmla="*/ 103 h 103"/>
            </a:gdLst>
            <a:ahLst/>
            <a:cxnLst>
              <a:cxn ang="T6">
                <a:pos x="T0" y="T1"/>
              </a:cxn>
              <a:cxn ang="T7">
                <a:pos x="T2" y="T3"/>
              </a:cxn>
              <a:cxn ang="T8">
                <a:pos x="T4" y="T5"/>
              </a:cxn>
            </a:cxnLst>
            <a:rect l="T9" t="T10" r="T11" b="T12"/>
            <a:pathLst>
              <a:path w="9" h="103">
                <a:moveTo>
                  <a:pt x="9" y="103"/>
                </a:moveTo>
                <a:lnTo>
                  <a:pt x="0" y="103"/>
                </a:lnTo>
                <a:lnTo>
                  <a:pt x="0" y="0"/>
                </a:lnTo>
              </a:path>
            </a:pathLst>
          </a:custGeom>
          <a:noFill/>
          <a:ln w="15875">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62497" name="Freeform 33"/>
          <p:cNvSpPr>
            <a:spLocks/>
          </p:cNvSpPr>
          <p:nvPr/>
        </p:nvSpPr>
        <p:spPr bwMode="auto">
          <a:xfrm>
            <a:off x="2717800" y="2520950"/>
            <a:ext cx="30163" cy="92075"/>
          </a:xfrm>
          <a:custGeom>
            <a:avLst/>
            <a:gdLst>
              <a:gd name="T0" fmla="*/ 0 w 2"/>
              <a:gd name="T1" fmla="*/ 0 h 6"/>
              <a:gd name="T2" fmla="*/ 227459133 w 2"/>
              <a:gd name="T3" fmla="*/ 1412967635 h 6"/>
              <a:gd name="T4" fmla="*/ 454903185 w 2"/>
              <a:gd name="T5" fmla="*/ 0 h 6"/>
              <a:gd name="T6" fmla="*/ 227459133 w 2"/>
              <a:gd name="T7" fmla="*/ 0 h 6"/>
              <a:gd name="T8" fmla="*/ 0 w 2"/>
              <a:gd name="T9" fmla="*/ 0 h 6"/>
              <a:gd name="T10" fmla="*/ 0 60000 65536"/>
              <a:gd name="T11" fmla="*/ 0 60000 65536"/>
              <a:gd name="T12" fmla="*/ 0 60000 65536"/>
              <a:gd name="T13" fmla="*/ 0 60000 65536"/>
              <a:gd name="T14" fmla="*/ 0 60000 65536"/>
              <a:gd name="T15" fmla="*/ 0 w 2"/>
              <a:gd name="T16" fmla="*/ 0 h 6"/>
              <a:gd name="T17" fmla="*/ 2 w 2"/>
              <a:gd name="T18" fmla="*/ 6 h 6"/>
            </a:gdLst>
            <a:ahLst/>
            <a:cxnLst>
              <a:cxn ang="T10">
                <a:pos x="T0" y="T1"/>
              </a:cxn>
              <a:cxn ang="T11">
                <a:pos x="T2" y="T3"/>
              </a:cxn>
              <a:cxn ang="T12">
                <a:pos x="T4" y="T5"/>
              </a:cxn>
              <a:cxn ang="T13">
                <a:pos x="T6" y="T7"/>
              </a:cxn>
              <a:cxn ang="T14">
                <a:pos x="T8" y="T9"/>
              </a:cxn>
            </a:cxnLst>
            <a:rect l="T15" t="T16" r="T17" b="T18"/>
            <a:pathLst>
              <a:path w="2" h="6">
                <a:moveTo>
                  <a:pt x="0" y="0"/>
                </a:moveTo>
                <a:lnTo>
                  <a:pt x="1" y="6"/>
                </a:lnTo>
                <a:lnTo>
                  <a:pt x="2" y="0"/>
                </a:lnTo>
                <a:lnTo>
                  <a:pt x="1" y="0"/>
                </a:lnTo>
                <a:lnTo>
                  <a:pt x="0" y="0"/>
                </a:lnTo>
              </a:path>
            </a:pathLst>
          </a:custGeom>
          <a:noFill/>
          <a:ln w="15875">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62498" name="Freeform 34"/>
          <p:cNvSpPr>
            <a:spLocks/>
          </p:cNvSpPr>
          <p:nvPr/>
        </p:nvSpPr>
        <p:spPr bwMode="auto">
          <a:xfrm>
            <a:off x="2717800" y="2520950"/>
            <a:ext cx="30163" cy="92075"/>
          </a:xfrm>
          <a:custGeom>
            <a:avLst/>
            <a:gdLst>
              <a:gd name="T0" fmla="*/ 0 w 19"/>
              <a:gd name="T1" fmla="*/ 0 h 58"/>
              <a:gd name="T2" fmla="*/ 22682573 w 19"/>
              <a:gd name="T3" fmla="*/ 146169074 h 58"/>
              <a:gd name="T4" fmla="*/ 47884549 w 19"/>
              <a:gd name="T5" fmla="*/ 0 h 58"/>
              <a:gd name="T6" fmla="*/ 22682573 w 19"/>
              <a:gd name="T7" fmla="*/ 0 h 58"/>
              <a:gd name="T8" fmla="*/ 0 w 19"/>
              <a:gd name="T9" fmla="*/ 0 h 58"/>
              <a:gd name="T10" fmla="*/ 0 60000 65536"/>
              <a:gd name="T11" fmla="*/ 0 60000 65536"/>
              <a:gd name="T12" fmla="*/ 0 60000 65536"/>
              <a:gd name="T13" fmla="*/ 0 60000 65536"/>
              <a:gd name="T14" fmla="*/ 0 60000 65536"/>
              <a:gd name="T15" fmla="*/ 0 w 19"/>
              <a:gd name="T16" fmla="*/ 0 h 58"/>
              <a:gd name="T17" fmla="*/ 19 w 19"/>
              <a:gd name="T18" fmla="*/ 58 h 58"/>
            </a:gdLst>
            <a:ahLst/>
            <a:cxnLst>
              <a:cxn ang="T10">
                <a:pos x="T0" y="T1"/>
              </a:cxn>
              <a:cxn ang="T11">
                <a:pos x="T2" y="T3"/>
              </a:cxn>
              <a:cxn ang="T12">
                <a:pos x="T4" y="T5"/>
              </a:cxn>
              <a:cxn ang="T13">
                <a:pos x="T6" y="T7"/>
              </a:cxn>
              <a:cxn ang="T14">
                <a:pos x="T8" y="T9"/>
              </a:cxn>
            </a:cxnLst>
            <a:rect l="T15" t="T16" r="T17" b="T18"/>
            <a:pathLst>
              <a:path w="19" h="58">
                <a:moveTo>
                  <a:pt x="0" y="0"/>
                </a:moveTo>
                <a:lnTo>
                  <a:pt x="9" y="58"/>
                </a:lnTo>
                <a:lnTo>
                  <a:pt x="19" y="0"/>
                </a:lnTo>
                <a:lnTo>
                  <a:pt x="9" y="0"/>
                </a:lnTo>
                <a:lnTo>
                  <a:pt x="0" y="0"/>
                </a:lnTo>
                <a:close/>
              </a:path>
            </a:pathLst>
          </a:custGeom>
          <a:solidFill>
            <a:srgbClr val="000000"/>
          </a:solidFill>
          <a:ln w="0">
            <a:solidFill>
              <a:srgbClr val="000000"/>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62499" name="Line 35"/>
          <p:cNvSpPr>
            <a:spLocks noChangeShapeType="1"/>
          </p:cNvSpPr>
          <p:nvPr/>
        </p:nvSpPr>
        <p:spPr bwMode="auto">
          <a:xfrm flipV="1">
            <a:off x="2732088" y="2244725"/>
            <a:ext cx="1587" cy="261937"/>
          </a:xfrm>
          <a:prstGeom prst="line">
            <a:avLst/>
          </a:prstGeom>
          <a:noFill/>
          <a:ln w="158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62500" name="Freeform 36"/>
          <p:cNvSpPr>
            <a:spLocks/>
          </p:cNvSpPr>
          <p:nvPr/>
        </p:nvSpPr>
        <p:spPr bwMode="auto">
          <a:xfrm>
            <a:off x="2901950" y="2751137"/>
            <a:ext cx="92075" cy="46038"/>
          </a:xfrm>
          <a:custGeom>
            <a:avLst/>
            <a:gdLst>
              <a:gd name="T0" fmla="*/ 1412967635 w 6"/>
              <a:gd name="T1" fmla="*/ 0 h 3"/>
              <a:gd name="T2" fmla="*/ 0 w 6"/>
              <a:gd name="T3" fmla="*/ 235499701 h 3"/>
              <a:gd name="T4" fmla="*/ 1412967635 w 6"/>
              <a:gd name="T5" fmla="*/ 706499163 h 3"/>
              <a:gd name="T6" fmla="*/ 1412967635 w 6"/>
              <a:gd name="T7" fmla="*/ 235499701 h 3"/>
              <a:gd name="T8" fmla="*/ 1412967635 w 6"/>
              <a:gd name="T9" fmla="*/ 0 h 3"/>
              <a:gd name="T10" fmla="*/ 0 60000 65536"/>
              <a:gd name="T11" fmla="*/ 0 60000 65536"/>
              <a:gd name="T12" fmla="*/ 0 60000 65536"/>
              <a:gd name="T13" fmla="*/ 0 60000 65536"/>
              <a:gd name="T14" fmla="*/ 0 60000 65536"/>
              <a:gd name="T15" fmla="*/ 0 w 6"/>
              <a:gd name="T16" fmla="*/ 0 h 3"/>
              <a:gd name="T17" fmla="*/ 6 w 6"/>
              <a:gd name="T18" fmla="*/ 3 h 3"/>
            </a:gdLst>
            <a:ahLst/>
            <a:cxnLst>
              <a:cxn ang="T10">
                <a:pos x="T0" y="T1"/>
              </a:cxn>
              <a:cxn ang="T11">
                <a:pos x="T2" y="T3"/>
              </a:cxn>
              <a:cxn ang="T12">
                <a:pos x="T4" y="T5"/>
              </a:cxn>
              <a:cxn ang="T13">
                <a:pos x="T6" y="T7"/>
              </a:cxn>
              <a:cxn ang="T14">
                <a:pos x="T8" y="T9"/>
              </a:cxn>
            </a:cxnLst>
            <a:rect l="T15" t="T16" r="T17" b="T18"/>
            <a:pathLst>
              <a:path w="6" h="3">
                <a:moveTo>
                  <a:pt x="6" y="0"/>
                </a:moveTo>
                <a:lnTo>
                  <a:pt x="0" y="1"/>
                </a:lnTo>
                <a:lnTo>
                  <a:pt x="6" y="3"/>
                </a:lnTo>
                <a:lnTo>
                  <a:pt x="6" y="1"/>
                </a:lnTo>
                <a:lnTo>
                  <a:pt x="6" y="0"/>
                </a:lnTo>
              </a:path>
            </a:pathLst>
          </a:custGeom>
          <a:noFill/>
          <a:ln w="15875">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62501" name="Freeform 37"/>
          <p:cNvSpPr>
            <a:spLocks/>
          </p:cNvSpPr>
          <p:nvPr/>
        </p:nvSpPr>
        <p:spPr bwMode="auto">
          <a:xfrm>
            <a:off x="2901950" y="2751137"/>
            <a:ext cx="92075" cy="46038"/>
          </a:xfrm>
          <a:custGeom>
            <a:avLst/>
            <a:gdLst>
              <a:gd name="T0" fmla="*/ 146169074 w 58"/>
              <a:gd name="T1" fmla="*/ 0 h 29"/>
              <a:gd name="T2" fmla="*/ 0 w 58"/>
              <a:gd name="T3" fmla="*/ 25201836 h 29"/>
              <a:gd name="T4" fmla="*/ 146169074 w 58"/>
              <a:gd name="T5" fmla="*/ 73086124 h 29"/>
              <a:gd name="T6" fmla="*/ 146169074 w 58"/>
              <a:gd name="T7" fmla="*/ 25201836 h 29"/>
              <a:gd name="T8" fmla="*/ 146169074 w 58"/>
              <a:gd name="T9" fmla="*/ 0 h 29"/>
              <a:gd name="T10" fmla="*/ 0 60000 65536"/>
              <a:gd name="T11" fmla="*/ 0 60000 65536"/>
              <a:gd name="T12" fmla="*/ 0 60000 65536"/>
              <a:gd name="T13" fmla="*/ 0 60000 65536"/>
              <a:gd name="T14" fmla="*/ 0 60000 65536"/>
              <a:gd name="T15" fmla="*/ 0 w 58"/>
              <a:gd name="T16" fmla="*/ 0 h 29"/>
              <a:gd name="T17" fmla="*/ 58 w 58"/>
              <a:gd name="T18" fmla="*/ 29 h 29"/>
            </a:gdLst>
            <a:ahLst/>
            <a:cxnLst>
              <a:cxn ang="T10">
                <a:pos x="T0" y="T1"/>
              </a:cxn>
              <a:cxn ang="T11">
                <a:pos x="T2" y="T3"/>
              </a:cxn>
              <a:cxn ang="T12">
                <a:pos x="T4" y="T5"/>
              </a:cxn>
              <a:cxn ang="T13">
                <a:pos x="T6" y="T7"/>
              </a:cxn>
              <a:cxn ang="T14">
                <a:pos x="T8" y="T9"/>
              </a:cxn>
            </a:cxnLst>
            <a:rect l="T15" t="T16" r="T17" b="T18"/>
            <a:pathLst>
              <a:path w="58" h="29">
                <a:moveTo>
                  <a:pt x="58" y="0"/>
                </a:moveTo>
                <a:lnTo>
                  <a:pt x="0" y="10"/>
                </a:lnTo>
                <a:lnTo>
                  <a:pt x="58" y="29"/>
                </a:lnTo>
                <a:lnTo>
                  <a:pt x="58" y="10"/>
                </a:lnTo>
                <a:lnTo>
                  <a:pt x="58" y="0"/>
                </a:lnTo>
                <a:close/>
              </a:path>
            </a:pathLst>
          </a:custGeom>
          <a:solidFill>
            <a:srgbClr val="000000"/>
          </a:solidFill>
          <a:ln w="0">
            <a:solidFill>
              <a:srgbClr val="000000"/>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62502" name="Freeform 38"/>
          <p:cNvSpPr>
            <a:spLocks/>
          </p:cNvSpPr>
          <p:nvPr/>
        </p:nvSpPr>
        <p:spPr bwMode="auto">
          <a:xfrm>
            <a:off x="2994025" y="2244725"/>
            <a:ext cx="2301875" cy="522287"/>
          </a:xfrm>
          <a:custGeom>
            <a:avLst/>
            <a:gdLst>
              <a:gd name="T0" fmla="*/ 0 w 150"/>
              <a:gd name="T1" fmla="*/ 2147483647 h 34"/>
              <a:gd name="T2" fmla="*/ 2147483647 w 150"/>
              <a:gd name="T3" fmla="*/ 2147483647 h 34"/>
              <a:gd name="T4" fmla="*/ 2147483647 w 150"/>
              <a:gd name="T5" fmla="*/ 0 h 34"/>
              <a:gd name="T6" fmla="*/ 0 60000 65536"/>
              <a:gd name="T7" fmla="*/ 0 60000 65536"/>
              <a:gd name="T8" fmla="*/ 0 60000 65536"/>
              <a:gd name="T9" fmla="*/ 0 w 150"/>
              <a:gd name="T10" fmla="*/ 0 h 34"/>
              <a:gd name="T11" fmla="*/ 150 w 150"/>
              <a:gd name="T12" fmla="*/ 34 h 34"/>
            </a:gdLst>
            <a:ahLst/>
            <a:cxnLst>
              <a:cxn ang="T6">
                <a:pos x="T0" y="T1"/>
              </a:cxn>
              <a:cxn ang="T7">
                <a:pos x="T2" y="T3"/>
              </a:cxn>
              <a:cxn ang="T8">
                <a:pos x="T4" y="T5"/>
              </a:cxn>
            </a:cxnLst>
            <a:rect l="T9" t="T10" r="T11" b="T12"/>
            <a:pathLst>
              <a:path w="150" h="34">
                <a:moveTo>
                  <a:pt x="0" y="34"/>
                </a:moveTo>
                <a:lnTo>
                  <a:pt x="150" y="34"/>
                </a:lnTo>
                <a:lnTo>
                  <a:pt x="150" y="0"/>
                </a:lnTo>
              </a:path>
            </a:pathLst>
          </a:custGeom>
          <a:noFill/>
          <a:ln w="15875">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62503" name="Freeform 39"/>
          <p:cNvSpPr>
            <a:spLocks/>
          </p:cNvSpPr>
          <p:nvPr/>
        </p:nvSpPr>
        <p:spPr bwMode="auto">
          <a:xfrm>
            <a:off x="5541963" y="5667375"/>
            <a:ext cx="30162" cy="92075"/>
          </a:xfrm>
          <a:custGeom>
            <a:avLst/>
            <a:gdLst>
              <a:gd name="T0" fmla="*/ 0 w 2"/>
              <a:gd name="T1" fmla="*/ 0 h 6"/>
              <a:gd name="T2" fmla="*/ 227436511 w 2"/>
              <a:gd name="T3" fmla="*/ 1412967635 h 6"/>
              <a:gd name="T4" fmla="*/ 454873023 w 2"/>
              <a:gd name="T5" fmla="*/ 0 h 6"/>
              <a:gd name="T6" fmla="*/ 227436511 w 2"/>
              <a:gd name="T7" fmla="*/ 0 h 6"/>
              <a:gd name="T8" fmla="*/ 0 w 2"/>
              <a:gd name="T9" fmla="*/ 0 h 6"/>
              <a:gd name="T10" fmla="*/ 0 60000 65536"/>
              <a:gd name="T11" fmla="*/ 0 60000 65536"/>
              <a:gd name="T12" fmla="*/ 0 60000 65536"/>
              <a:gd name="T13" fmla="*/ 0 60000 65536"/>
              <a:gd name="T14" fmla="*/ 0 60000 65536"/>
              <a:gd name="T15" fmla="*/ 0 w 2"/>
              <a:gd name="T16" fmla="*/ 0 h 6"/>
              <a:gd name="T17" fmla="*/ 2 w 2"/>
              <a:gd name="T18" fmla="*/ 6 h 6"/>
            </a:gdLst>
            <a:ahLst/>
            <a:cxnLst>
              <a:cxn ang="T10">
                <a:pos x="T0" y="T1"/>
              </a:cxn>
              <a:cxn ang="T11">
                <a:pos x="T2" y="T3"/>
              </a:cxn>
              <a:cxn ang="T12">
                <a:pos x="T4" y="T5"/>
              </a:cxn>
              <a:cxn ang="T13">
                <a:pos x="T6" y="T7"/>
              </a:cxn>
              <a:cxn ang="T14">
                <a:pos x="T8" y="T9"/>
              </a:cxn>
            </a:cxnLst>
            <a:rect l="T15" t="T16" r="T17" b="T18"/>
            <a:pathLst>
              <a:path w="2" h="6">
                <a:moveTo>
                  <a:pt x="0" y="0"/>
                </a:moveTo>
                <a:lnTo>
                  <a:pt x="1" y="6"/>
                </a:lnTo>
                <a:lnTo>
                  <a:pt x="2" y="0"/>
                </a:lnTo>
                <a:lnTo>
                  <a:pt x="1" y="0"/>
                </a:lnTo>
                <a:lnTo>
                  <a:pt x="0" y="0"/>
                </a:lnTo>
              </a:path>
            </a:pathLst>
          </a:custGeom>
          <a:noFill/>
          <a:ln w="15875">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62504" name="Freeform 40"/>
          <p:cNvSpPr>
            <a:spLocks/>
          </p:cNvSpPr>
          <p:nvPr/>
        </p:nvSpPr>
        <p:spPr bwMode="auto">
          <a:xfrm>
            <a:off x="5541963" y="5667375"/>
            <a:ext cx="30162" cy="92075"/>
          </a:xfrm>
          <a:custGeom>
            <a:avLst/>
            <a:gdLst>
              <a:gd name="T0" fmla="*/ 0 w 19"/>
              <a:gd name="T1" fmla="*/ 0 h 58"/>
              <a:gd name="T2" fmla="*/ 25201141 w 19"/>
              <a:gd name="T3" fmla="*/ 146169074 h 58"/>
              <a:gd name="T4" fmla="*/ 47881374 w 19"/>
              <a:gd name="T5" fmla="*/ 0 h 58"/>
              <a:gd name="T6" fmla="*/ 25201141 w 19"/>
              <a:gd name="T7" fmla="*/ 0 h 58"/>
              <a:gd name="T8" fmla="*/ 0 w 19"/>
              <a:gd name="T9" fmla="*/ 0 h 58"/>
              <a:gd name="T10" fmla="*/ 0 60000 65536"/>
              <a:gd name="T11" fmla="*/ 0 60000 65536"/>
              <a:gd name="T12" fmla="*/ 0 60000 65536"/>
              <a:gd name="T13" fmla="*/ 0 60000 65536"/>
              <a:gd name="T14" fmla="*/ 0 60000 65536"/>
              <a:gd name="T15" fmla="*/ 0 w 19"/>
              <a:gd name="T16" fmla="*/ 0 h 58"/>
              <a:gd name="T17" fmla="*/ 19 w 19"/>
              <a:gd name="T18" fmla="*/ 58 h 58"/>
            </a:gdLst>
            <a:ahLst/>
            <a:cxnLst>
              <a:cxn ang="T10">
                <a:pos x="T0" y="T1"/>
              </a:cxn>
              <a:cxn ang="T11">
                <a:pos x="T2" y="T3"/>
              </a:cxn>
              <a:cxn ang="T12">
                <a:pos x="T4" y="T5"/>
              </a:cxn>
              <a:cxn ang="T13">
                <a:pos x="T6" y="T7"/>
              </a:cxn>
              <a:cxn ang="T14">
                <a:pos x="T8" y="T9"/>
              </a:cxn>
            </a:cxnLst>
            <a:rect l="T15" t="T16" r="T17" b="T18"/>
            <a:pathLst>
              <a:path w="19" h="58">
                <a:moveTo>
                  <a:pt x="0" y="0"/>
                </a:moveTo>
                <a:lnTo>
                  <a:pt x="10" y="58"/>
                </a:lnTo>
                <a:lnTo>
                  <a:pt x="19" y="0"/>
                </a:lnTo>
                <a:lnTo>
                  <a:pt x="10" y="0"/>
                </a:lnTo>
                <a:lnTo>
                  <a:pt x="0" y="0"/>
                </a:lnTo>
                <a:close/>
              </a:path>
            </a:pathLst>
          </a:custGeom>
          <a:solidFill>
            <a:srgbClr val="000000"/>
          </a:solidFill>
          <a:ln w="0">
            <a:solidFill>
              <a:srgbClr val="000000"/>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62505" name="Freeform 41"/>
          <p:cNvSpPr>
            <a:spLocks/>
          </p:cNvSpPr>
          <p:nvPr/>
        </p:nvSpPr>
        <p:spPr bwMode="auto">
          <a:xfrm>
            <a:off x="4144963" y="4502150"/>
            <a:ext cx="1412875" cy="1150937"/>
          </a:xfrm>
          <a:custGeom>
            <a:avLst/>
            <a:gdLst>
              <a:gd name="T0" fmla="*/ 2147483647 w 92"/>
              <a:gd name="T1" fmla="*/ 2147483647 h 75"/>
              <a:gd name="T2" fmla="*/ 2147483647 w 92"/>
              <a:gd name="T3" fmla="*/ 0 h 75"/>
              <a:gd name="T4" fmla="*/ 0 w 92"/>
              <a:gd name="T5" fmla="*/ 0 h 75"/>
              <a:gd name="T6" fmla="*/ 0 60000 65536"/>
              <a:gd name="T7" fmla="*/ 0 60000 65536"/>
              <a:gd name="T8" fmla="*/ 0 60000 65536"/>
              <a:gd name="T9" fmla="*/ 0 w 92"/>
              <a:gd name="T10" fmla="*/ 0 h 75"/>
              <a:gd name="T11" fmla="*/ 92 w 92"/>
              <a:gd name="T12" fmla="*/ 75 h 75"/>
            </a:gdLst>
            <a:ahLst/>
            <a:cxnLst>
              <a:cxn ang="T6">
                <a:pos x="T0" y="T1"/>
              </a:cxn>
              <a:cxn ang="T7">
                <a:pos x="T2" y="T3"/>
              </a:cxn>
              <a:cxn ang="T8">
                <a:pos x="T4" y="T5"/>
              </a:cxn>
            </a:cxnLst>
            <a:rect l="T9" t="T10" r="T11" b="T12"/>
            <a:pathLst>
              <a:path w="92" h="75">
                <a:moveTo>
                  <a:pt x="92" y="75"/>
                </a:moveTo>
                <a:lnTo>
                  <a:pt x="92" y="0"/>
                </a:lnTo>
                <a:lnTo>
                  <a:pt x="0" y="0"/>
                </a:lnTo>
              </a:path>
            </a:pathLst>
          </a:custGeom>
          <a:noFill/>
          <a:ln w="15875">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62506" name="Freeform 42"/>
          <p:cNvSpPr>
            <a:spLocks/>
          </p:cNvSpPr>
          <p:nvPr/>
        </p:nvSpPr>
        <p:spPr bwMode="auto">
          <a:xfrm>
            <a:off x="6416675" y="5667375"/>
            <a:ext cx="46038" cy="92075"/>
          </a:xfrm>
          <a:custGeom>
            <a:avLst/>
            <a:gdLst>
              <a:gd name="T0" fmla="*/ 0 w 3"/>
              <a:gd name="T1" fmla="*/ 0 h 6"/>
              <a:gd name="T2" fmla="*/ 470999402 w 3"/>
              <a:gd name="T3" fmla="*/ 1412967635 h 6"/>
              <a:gd name="T4" fmla="*/ 706499163 w 3"/>
              <a:gd name="T5" fmla="*/ 0 h 6"/>
              <a:gd name="T6" fmla="*/ 470999402 w 3"/>
              <a:gd name="T7" fmla="*/ 0 h 6"/>
              <a:gd name="T8" fmla="*/ 0 w 3"/>
              <a:gd name="T9" fmla="*/ 0 h 6"/>
              <a:gd name="T10" fmla="*/ 0 60000 65536"/>
              <a:gd name="T11" fmla="*/ 0 60000 65536"/>
              <a:gd name="T12" fmla="*/ 0 60000 65536"/>
              <a:gd name="T13" fmla="*/ 0 60000 65536"/>
              <a:gd name="T14" fmla="*/ 0 60000 65536"/>
              <a:gd name="T15" fmla="*/ 0 w 3"/>
              <a:gd name="T16" fmla="*/ 0 h 6"/>
              <a:gd name="T17" fmla="*/ 3 w 3"/>
              <a:gd name="T18" fmla="*/ 6 h 6"/>
            </a:gdLst>
            <a:ahLst/>
            <a:cxnLst>
              <a:cxn ang="T10">
                <a:pos x="T0" y="T1"/>
              </a:cxn>
              <a:cxn ang="T11">
                <a:pos x="T2" y="T3"/>
              </a:cxn>
              <a:cxn ang="T12">
                <a:pos x="T4" y="T5"/>
              </a:cxn>
              <a:cxn ang="T13">
                <a:pos x="T6" y="T7"/>
              </a:cxn>
              <a:cxn ang="T14">
                <a:pos x="T8" y="T9"/>
              </a:cxn>
            </a:cxnLst>
            <a:rect l="T15" t="T16" r="T17" b="T18"/>
            <a:pathLst>
              <a:path w="3" h="6">
                <a:moveTo>
                  <a:pt x="0" y="0"/>
                </a:moveTo>
                <a:lnTo>
                  <a:pt x="2" y="6"/>
                </a:lnTo>
                <a:lnTo>
                  <a:pt x="3" y="0"/>
                </a:lnTo>
                <a:lnTo>
                  <a:pt x="2" y="0"/>
                </a:lnTo>
                <a:lnTo>
                  <a:pt x="0" y="0"/>
                </a:lnTo>
              </a:path>
            </a:pathLst>
          </a:custGeom>
          <a:noFill/>
          <a:ln w="15875">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62507" name="Freeform 43"/>
          <p:cNvSpPr>
            <a:spLocks/>
          </p:cNvSpPr>
          <p:nvPr/>
        </p:nvSpPr>
        <p:spPr bwMode="auto">
          <a:xfrm>
            <a:off x="6416675" y="5667375"/>
            <a:ext cx="46038" cy="92075"/>
          </a:xfrm>
          <a:custGeom>
            <a:avLst/>
            <a:gdLst>
              <a:gd name="T0" fmla="*/ 0 w 29"/>
              <a:gd name="T1" fmla="*/ 0 h 58"/>
              <a:gd name="T2" fmla="*/ 50403672 w 29"/>
              <a:gd name="T3" fmla="*/ 146169074 h 58"/>
              <a:gd name="T4" fmla="*/ 73086124 w 29"/>
              <a:gd name="T5" fmla="*/ 0 h 58"/>
              <a:gd name="T6" fmla="*/ 50403672 w 29"/>
              <a:gd name="T7" fmla="*/ 0 h 58"/>
              <a:gd name="T8" fmla="*/ 0 w 29"/>
              <a:gd name="T9" fmla="*/ 0 h 58"/>
              <a:gd name="T10" fmla="*/ 0 60000 65536"/>
              <a:gd name="T11" fmla="*/ 0 60000 65536"/>
              <a:gd name="T12" fmla="*/ 0 60000 65536"/>
              <a:gd name="T13" fmla="*/ 0 60000 65536"/>
              <a:gd name="T14" fmla="*/ 0 60000 65536"/>
              <a:gd name="T15" fmla="*/ 0 w 29"/>
              <a:gd name="T16" fmla="*/ 0 h 58"/>
              <a:gd name="T17" fmla="*/ 29 w 29"/>
              <a:gd name="T18" fmla="*/ 58 h 58"/>
            </a:gdLst>
            <a:ahLst/>
            <a:cxnLst>
              <a:cxn ang="T10">
                <a:pos x="T0" y="T1"/>
              </a:cxn>
              <a:cxn ang="T11">
                <a:pos x="T2" y="T3"/>
              </a:cxn>
              <a:cxn ang="T12">
                <a:pos x="T4" y="T5"/>
              </a:cxn>
              <a:cxn ang="T13">
                <a:pos x="T6" y="T7"/>
              </a:cxn>
              <a:cxn ang="T14">
                <a:pos x="T8" y="T9"/>
              </a:cxn>
            </a:cxnLst>
            <a:rect l="T15" t="T16" r="T17" b="T18"/>
            <a:pathLst>
              <a:path w="29" h="58">
                <a:moveTo>
                  <a:pt x="0" y="0"/>
                </a:moveTo>
                <a:lnTo>
                  <a:pt x="20" y="58"/>
                </a:lnTo>
                <a:lnTo>
                  <a:pt x="29" y="0"/>
                </a:lnTo>
                <a:lnTo>
                  <a:pt x="20" y="0"/>
                </a:lnTo>
                <a:lnTo>
                  <a:pt x="0" y="0"/>
                </a:lnTo>
                <a:close/>
              </a:path>
            </a:pathLst>
          </a:custGeom>
          <a:solidFill>
            <a:srgbClr val="000000"/>
          </a:solidFill>
          <a:ln w="0">
            <a:solidFill>
              <a:srgbClr val="000000"/>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62508" name="Line 44"/>
          <p:cNvSpPr>
            <a:spLocks noChangeShapeType="1"/>
          </p:cNvSpPr>
          <p:nvPr/>
        </p:nvSpPr>
        <p:spPr bwMode="auto">
          <a:xfrm flipV="1">
            <a:off x="6448425" y="2244725"/>
            <a:ext cx="1588" cy="3408362"/>
          </a:xfrm>
          <a:prstGeom prst="line">
            <a:avLst/>
          </a:prstGeom>
          <a:noFill/>
          <a:ln w="158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62509" name="Freeform 45"/>
          <p:cNvSpPr>
            <a:spLocks/>
          </p:cNvSpPr>
          <p:nvPr/>
        </p:nvSpPr>
        <p:spPr bwMode="auto">
          <a:xfrm>
            <a:off x="2287588" y="2414587"/>
            <a:ext cx="444500" cy="1027113"/>
          </a:xfrm>
          <a:custGeom>
            <a:avLst/>
            <a:gdLst>
              <a:gd name="T0" fmla="*/ 2147483647 w 29"/>
              <a:gd name="T1" fmla="*/ 2147483647 h 67"/>
              <a:gd name="T2" fmla="*/ 0 w 29"/>
              <a:gd name="T3" fmla="*/ 2147483647 h 67"/>
              <a:gd name="T4" fmla="*/ 0 w 29"/>
              <a:gd name="T5" fmla="*/ 0 h 67"/>
              <a:gd name="T6" fmla="*/ 2147483647 w 29"/>
              <a:gd name="T7" fmla="*/ 0 h 67"/>
              <a:gd name="T8" fmla="*/ 0 60000 65536"/>
              <a:gd name="T9" fmla="*/ 0 60000 65536"/>
              <a:gd name="T10" fmla="*/ 0 60000 65536"/>
              <a:gd name="T11" fmla="*/ 0 60000 65536"/>
              <a:gd name="T12" fmla="*/ 0 w 29"/>
              <a:gd name="T13" fmla="*/ 0 h 67"/>
              <a:gd name="T14" fmla="*/ 29 w 29"/>
              <a:gd name="T15" fmla="*/ 67 h 67"/>
            </a:gdLst>
            <a:ahLst/>
            <a:cxnLst>
              <a:cxn ang="T8">
                <a:pos x="T0" y="T1"/>
              </a:cxn>
              <a:cxn ang="T9">
                <a:pos x="T2" y="T3"/>
              </a:cxn>
              <a:cxn ang="T10">
                <a:pos x="T4" y="T5"/>
              </a:cxn>
              <a:cxn ang="T11">
                <a:pos x="T6" y="T7"/>
              </a:cxn>
            </a:cxnLst>
            <a:rect l="T12" t="T13" r="T14" b="T15"/>
            <a:pathLst>
              <a:path w="29" h="67">
                <a:moveTo>
                  <a:pt x="26" y="67"/>
                </a:moveTo>
                <a:lnTo>
                  <a:pt x="0" y="67"/>
                </a:lnTo>
                <a:lnTo>
                  <a:pt x="0" y="0"/>
                </a:lnTo>
                <a:lnTo>
                  <a:pt x="29" y="0"/>
                </a:lnTo>
              </a:path>
            </a:pathLst>
          </a:custGeom>
          <a:noFill/>
          <a:ln w="15875">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62510" name="Freeform 46"/>
          <p:cNvSpPr>
            <a:spLocks/>
          </p:cNvSpPr>
          <p:nvPr/>
        </p:nvSpPr>
        <p:spPr bwMode="auto">
          <a:xfrm>
            <a:off x="2886075" y="3411537"/>
            <a:ext cx="92075" cy="46038"/>
          </a:xfrm>
          <a:custGeom>
            <a:avLst/>
            <a:gdLst>
              <a:gd name="T0" fmla="*/ 0 w 6"/>
              <a:gd name="T1" fmla="*/ 706499163 h 3"/>
              <a:gd name="T2" fmla="*/ 1412967635 w 6"/>
              <a:gd name="T3" fmla="*/ 470999402 h 3"/>
              <a:gd name="T4" fmla="*/ 0 w 6"/>
              <a:gd name="T5" fmla="*/ 0 h 3"/>
              <a:gd name="T6" fmla="*/ 0 w 6"/>
              <a:gd name="T7" fmla="*/ 470999402 h 3"/>
              <a:gd name="T8" fmla="*/ 0 w 6"/>
              <a:gd name="T9" fmla="*/ 706499163 h 3"/>
              <a:gd name="T10" fmla="*/ 0 60000 65536"/>
              <a:gd name="T11" fmla="*/ 0 60000 65536"/>
              <a:gd name="T12" fmla="*/ 0 60000 65536"/>
              <a:gd name="T13" fmla="*/ 0 60000 65536"/>
              <a:gd name="T14" fmla="*/ 0 60000 65536"/>
              <a:gd name="T15" fmla="*/ 0 w 6"/>
              <a:gd name="T16" fmla="*/ 0 h 3"/>
              <a:gd name="T17" fmla="*/ 6 w 6"/>
              <a:gd name="T18" fmla="*/ 3 h 3"/>
            </a:gdLst>
            <a:ahLst/>
            <a:cxnLst>
              <a:cxn ang="T10">
                <a:pos x="T0" y="T1"/>
              </a:cxn>
              <a:cxn ang="T11">
                <a:pos x="T2" y="T3"/>
              </a:cxn>
              <a:cxn ang="T12">
                <a:pos x="T4" y="T5"/>
              </a:cxn>
              <a:cxn ang="T13">
                <a:pos x="T6" y="T7"/>
              </a:cxn>
              <a:cxn ang="T14">
                <a:pos x="T8" y="T9"/>
              </a:cxn>
            </a:cxnLst>
            <a:rect l="T15" t="T16" r="T17" b="T18"/>
            <a:pathLst>
              <a:path w="6" h="3">
                <a:moveTo>
                  <a:pt x="0" y="3"/>
                </a:moveTo>
                <a:lnTo>
                  <a:pt x="6" y="2"/>
                </a:lnTo>
                <a:lnTo>
                  <a:pt x="0" y="0"/>
                </a:lnTo>
                <a:lnTo>
                  <a:pt x="0" y="2"/>
                </a:lnTo>
                <a:lnTo>
                  <a:pt x="0" y="3"/>
                </a:lnTo>
              </a:path>
            </a:pathLst>
          </a:custGeom>
          <a:noFill/>
          <a:ln w="15875">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62511" name="Freeform 47"/>
          <p:cNvSpPr>
            <a:spLocks/>
          </p:cNvSpPr>
          <p:nvPr/>
        </p:nvSpPr>
        <p:spPr bwMode="auto">
          <a:xfrm>
            <a:off x="2886075" y="3411537"/>
            <a:ext cx="92075" cy="46038"/>
          </a:xfrm>
          <a:custGeom>
            <a:avLst/>
            <a:gdLst>
              <a:gd name="T0" fmla="*/ 0 w 58"/>
              <a:gd name="T1" fmla="*/ 73086124 h 29"/>
              <a:gd name="T2" fmla="*/ 146169074 w 58"/>
              <a:gd name="T3" fmla="*/ 47884282 h 29"/>
              <a:gd name="T4" fmla="*/ 0 w 58"/>
              <a:gd name="T5" fmla="*/ 0 h 29"/>
              <a:gd name="T6" fmla="*/ 0 w 58"/>
              <a:gd name="T7" fmla="*/ 47884282 h 29"/>
              <a:gd name="T8" fmla="*/ 0 w 58"/>
              <a:gd name="T9" fmla="*/ 73086124 h 29"/>
              <a:gd name="T10" fmla="*/ 0 60000 65536"/>
              <a:gd name="T11" fmla="*/ 0 60000 65536"/>
              <a:gd name="T12" fmla="*/ 0 60000 65536"/>
              <a:gd name="T13" fmla="*/ 0 60000 65536"/>
              <a:gd name="T14" fmla="*/ 0 60000 65536"/>
              <a:gd name="T15" fmla="*/ 0 w 58"/>
              <a:gd name="T16" fmla="*/ 0 h 29"/>
              <a:gd name="T17" fmla="*/ 58 w 58"/>
              <a:gd name="T18" fmla="*/ 29 h 29"/>
            </a:gdLst>
            <a:ahLst/>
            <a:cxnLst>
              <a:cxn ang="T10">
                <a:pos x="T0" y="T1"/>
              </a:cxn>
              <a:cxn ang="T11">
                <a:pos x="T2" y="T3"/>
              </a:cxn>
              <a:cxn ang="T12">
                <a:pos x="T4" y="T5"/>
              </a:cxn>
              <a:cxn ang="T13">
                <a:pos x="T6" y="T7"/>
              </a:cxn>
              <a:cxn ang="T14">
                <a:pos x="T8" y="T9"/>
              </a:cxn>
            </a:cxnLst>
            <a:rect l="T15" t="T16" r="T17" b="T18"/>
            <a:pathLst>
              <a:path w="58" h="29">
                <a:moveTo>
                  <a:pt x="0" y="29"/>
                </a:moveTo>
                <a:lnTo>
                  <a:pt x="58" y="19"/>
                </a:lnTo>
                <a:lnTo>
                  <a:pt x="0" y="0"/>
                </a:lnTo>
                <a:lnTo>
                  <a:pt x="0" y="19"/>
                </a:lnTo>
                <a:lnTo>
                  <a:pt x="0" y="29"/>
                </a:lnTo>
                <a:close/>
              </a:path>
            </a:pathLst>
          </a:custGeom>
          <a:solidFill>
            <a:srgbClr val="000000"/>
          </a:solidFill>
          <a:ln w="0">
            <a:solidFill>
              <a:srgbClr val="000000"/>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62512" name="Line 48"/>
          <p:cNvSpPr>
            <a:spLocks noChangeShapeType="1"/>
          </p:cNvSpPr>
          <p:nvPr/>
        </p:nvSpPr>
        <p:spPr bwMode="auto">
          <a:xfrm flipH="1">
            <a:off x="2778125" y="3441700"/>
            <a:ext cx="93663" cy="1587"/>
          </a:xfrm>
          <a:prstGeom prst="line">
            <a:avLst/>
          </a:prstGeom>
          <a:noFill/>
          <a:ln w="158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62513" name="Freeform 49"/>
          <p:cNvSpPr>
            <a:spLocks/>
          </p:cNvSpPr>
          <p:nvPr/>
        </p:nvSpPr>
        <p:spPr bwMode="auto">
          <a:xfrm>
            <a:off x="5634038" y="1722437"/>
            <a:ext cx="30162" cy="92075"/>
          </a:xfrm>
          <a:custGeom>
            <a:avLst/>
            <a:gdLst>
              <a:gd name="T0" fmla="*/ 0 w 2"/>
              <a:gd name="T1" fmla="*/ 0 h 6"/>
              <a:gd name="T2" fmla="*/ 227436511 w 2"/>
              <a:gd name="T3" fmla="*/ 1412967635 h 6"/>
              <a:gd name="T4" fmla="*/ 454873023 w 2"/>
              <a:gd name="T5" fmla="*/ 0 h 6"/>
              <a:gd name="T6" fmla="*/ 227436511 w 2"/>
              <a:gd name="T7" fmla="*/ 0 h 6"/>
              <a:gd name="T8" fmla="*/ 0 w 2"/>
              <a:gd name="T9" fmla="*/ 0 h 6"/>
              <a:gd name="T10" fmla="*/ 0 60000 65536"/>
              <a:gd name="T11" fmla="*/ 0 60000 65536"/>
              <a:gd name="T12" fmla="*/ 0 60000 65536"/>
              <a:gd name="T13" fmla="*/ 0 60000 65536"/>
              <a:gd name="T14" fmla="*/ 0 60000 65536"/>
              <a:gd name="T15" fmla="*/ 0 w 2"/>
              <a:gd name="T16" fmla="*/ 0 h 6"/>
              <a:gd name="T17" fmla="*/ 2 w 2"/>
              <a:gd name="T18" fmla="*/ 6 h 6"/>
            </a:gdLst>
            <a:ahLst/>
            <a:cxnLst>
              <a:cxn ang="T10">
                <a:pos x="T0" y="T1"/>
              </a:cxn>
              <a:cxn ang="T11">
                <a:pos x="T2" y="T3"/>
              </a:cxn>
              <a:cxn ang="T12">
                <a:pos x="T4" y="T5"/>
              </a:cxn>
              <a:cxn ang="T13">
                <a:pos x="T6" y="T7"/>
              </a:cxn>
              <a:cxn ang="T14">
                <a:pos x="T8" y="T9"/>
              </a:cxn>
            </a:cxnLst>
            <a:rect l="T15" t="T16" r="T17" b="T18"/>
            <a:pathLst>
              <a:path w="2" h="6">
                <a:moveTo>
                  <a:pt x="0" y="0"/>
                </a:moveTo>
                <a:lnTo>
                  <a:pt x="1" y="6"/>
                </a:lnTo>
                <a:lnTo>
                  <a:pt x="2" y="0"/>
                </a:lnTo>
                <a:lnTo>
                  <a:pt x="1" y="0"/>
                </a:lnTo>
                <a:lnTo>
                  <a:pt x="0" y="0"/>
                </a:lnTo>
              </a:path>
            </a:pathLst>
          </a:custGeom>
          <a:noFill/>
          <a:ln w="15875">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62514" name="Freeform 50"/>
          <p:cNvSpPr>
            <a:spLocks/>
          </p:cNvSpPr>
          <p:nvPr/>
        </p:nvSpPr>
        <p:spPr bwMode="auto">
          <a:xfrm>
            <a:off x="5634038" y="1722437"/>
            <a:ext cx="30162" cy="92075"/>
          </a:xfrm>
          <a:custGeom>
            <a:avLst/>
            <a:gdLst>
              <a:gd name="T0" fmla="*/ 0 w 19"/>
              <a:gd name="T1" fmla="*/ 0 h 58"/>
              <a:gd name="T2" fmla="*/ 25201141 w 19"/>
              <a:gd name="T3" fmla="*/ 146169074 h 58"/>
              <a:gd name="T4" fmla="*/ 47881374 w 19"/>
              <a:gd name="T5" fmla="*/ 0 h 58"/>
              <a:gd name="T6" fmla="*/ 25201141 w 19"/>
              <a:gd name="T7" fmla="*/ 0 h 58"/>
              <a:gd name="T8" fmla="*/ 0 w 19"/>
              <a:gd name="T9" fmla="*/ 0 h 58"/>
              <a:gd name="T10" fmla="*/ 0 60000 65536"/>
              <a:gd name="T11" fmla="*/ 0 60000 65536"/>
              <a:gd name="T12" fmla="*/ 0 60000 65536"/>
              <a:gd name="T13" fmla="*/ 0 60000 65536"/>
              <a:gd name="T14" fmla="*/ 0 60000 65536"/>
              <a:gd name="T15" fmla="*/ 0 w 19"/>
              <a:gd name="T16" fmla="*/ 0 h 58"/>
              <a:gd name="T17" fmla="*/ 19 w 19"/>
              <a:gd name="T18" fmla="*/ 58 h 58"/>
            </a:gdLst>
            <a:ahLst/>
            <a:cxnLst>
              <a:cxn ang="T10">
                <a:pos x="T0" y="T1"/>
              </a:cxn>
              <a:cxn ang="T11">
                <a:pos x="T2" y="T3"/>
              </a:cxn>
              <a:cxn ang="T12">
                <a:pos x="T4" y="T5"/>
              </a:cxn>
              <a:cxn ang="T13">
                <a:pos x="T6" y="T7"/>
              </a:cxn>
              <a:cxn ang="T14">
                <a:pos x="T8" y="T9"/>
              </a:cxn>
            </a:cxnLst>
            <a:rect l="T15" t="T16" r="T17" b="T18"/>
            <a:pathLst>
              <a:path w="19" h="58">
                <a:moveTo>
                  <a:pt x="0" y="0"/>
                </a:moveTo>
                <a:lnTo>
                  <a:pt x="10" y="58"/>
                </a:lnTo>
                <a:lnTo>
                  <a:pt x="19" y="0"/>
                </a:lnTo>
                <a:lnTo>
                  <a:pt x="10" y="0"/>
                </a:lnTo>
                <a:lnTo>
                  <a:pt x="0" y="0"/>
                </a:lnTo>
                <a:close/>
              </a:path>
            </a:pathLst>
          </a:custGeom>
          <a:solidFill>
            <a:srgbClr val="000000"/>
          </a:solidFill>
          <a:ln w="0">
            <a:solidFill>
              <a:srgbClr val="000000"/>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62515" name="Line 51"/>
          <p:cNvSpPr>
            <a:spLocks noChangeShapeType="1"/>
          </p:cNvSpPr>
          <p:nvPr/>
        </p:nvSpPr>
        <p:spPr bwMode="auto">
          <a:xfrm flipV="1">
            <a:off x="5649913" y="1577975"/>
            <a:ext cx="1587" cy="136525"/>
          </a:xfrm>
          <a:prstGeom prst="line">
            <a:avLst/>
          </a:prstGeom>
          <a:noFill/>
          <a:ln w="158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62516" name="Freeform 52"/>
          <p:cNvSpPr>
            <a:spLocks/>
          </p:cNvSpPr>
          <p:nvPr/>
        </p:nvSpPr>
        <p:spPr bwMode="auto">
          <a:xfrm>
            <a:off x="5894388" y="6308725"/>
            <a:ext cx="46037" cy="92075"/>
          </a:xfrm>
          <a:custGeom>
            <a:avLst/>
            <a:gdLst>
              <a:gd name="T0" fmla="*/ 0 w 3"/>
              <a:gd name="T1" fmla="*/ 0 h 6"/>
              <a:gd name="T2" fmla="*/ 235494586 w 3"/>
              <a:gd name="T3" fmla="*/ 1412967635 h 6"/>
              <a:gd name="T4" fmla="*/ 706468472 w 3"/>
              <a:gd name="T5" fmla="*/ 0 h 6"/>
              <a:gd name="T6" fmla="*/ 235494586 w 3"/>
              <a:gd name="T7" fmla="*/ 0 h 6"/>
              <a:gd name="T8" fmla="*/ 0 w 3"/>
              <a:gd name="T9" fmla="*/ 0 h 6"/>
              <a:gd name="T10" fmla="*/ 0 60000 65536"/>
              <a:gd name="T11" fmla="*/ 0 60000 65536"/>
              <a:gd name="T12" fmla="*/ 0 60000 65536"/>
              <a:gd name="T13" fmla="*/ 0 60000 65536"/>
              <a:gd name="T14" fmla="*/ 0 60000 65536"/>
              <a:gd name="T15" fmla="*/ 0 w 3"/>
              <a:gd name="T16" fmla="*/ 0 h 6"/>
              <a:gd name="T17" fmla="*/ 3 w 3"/>
              <a:gd name="T18" fmla="*/ 6 h 6"/>
            </a:gdLst>
            <a:ahLst/>
            <a:cxnLst>
              <a:cxn ang="T10">
                <a:pos x="T0" y="T1"/>
              </a:cxn>
              <a:cxn ang="T11">
                <a:pos x="T2" y="T3"/>
              </a:cxn>
              <a:cxn ang="T12">
                <a:pos x="T4" y="T5"/>
              </a:cxn>
              <a:cxn ang="T13">
                <a:pos x="T6" y="T7"/>
              </a:cxn>
              <a:cxn ang="T14">
                <a:pos x="T8" y="T9"/>
              </a:cxn>
            </a:cxnLst>
            <a:rect l="T15" t="T16" r="T17" b="T18"/>
            <a:pathLst>
              <a:path w="3" h="6">
                <a:moveTo>
                  <a:pt x="0" y="0"/>
                </a:moveTo>
                <a:lnTo>
                  <a:pt x="1" y="6"/>
                </a:lnTo>
                <a:lnTo>
                  <a:pt x="3" y="0"/>
                </a:lnTo>
                <a:lnTo>
                  <a:pt x="1" y="0"/>
                </a:lnTo>
                <a:lnTo>
                  <a:pt x="0" y="0"/>
                </a:lnTo>
              </a:path>
            </a:pathLst>
          </a:custGeom>
          <a:noFill/>
          <a:ln w="15875">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62517" name="Freeform 53"/>
          <p:cNvSpPr>
            <a:spLocks/>
          </p:cNvSpPr>
          <p:nvPr/>
        </p:nvSpPr>
        <p:spPr bwMode="auto">
          <a:xfrm>
            <a:off x="5894388" y="6286500"/>
            <a:ext cx="46037" cy="92075"/>
          </a:xfrm>
          <a:custGeom>
            <a:avLst/>
            <a:gdLst>
              <a:gd name="T0" fmla="*/ 0 w 29"/>
              <a:gd name="T1" fmla="*/ 0 h 58"/>
              <a:gd name="T2" fmla="*/ 25201288 w 29"/>
              <a:gd name="T3" fmla="*/ 146169074 h 58"/>
              <a:gd name="T4" fmla="*/ 73082949 w 29"/>
              <a:gd name="T5" fmla="*/ 0 h 58"/>
              <a:gd name="T6" fmla="*/ 25201288 w 29"/>
              <a:gd name="T7" fmla="*/ 0 h 58"/>
              <a:gd name="T8" fmla="*/ 0 w 29"/>
              <a:gd name="T9" fmla="*/ 0 h 58"/>
              <a:gd name="T10" fmla="*/ 0 60000 65536"/>
              <a:gd name="T11" fmla="*/ 0 60000 65536"/>
              <a:gd name="T12" fmla="*/ 0 60000 65536"/>
              <a:gd name="T13" fmla="*/ 0 60000 65536"/>
              <a:gd name="T14" fmla="*/ 0 60000 65536"/>
              <a:gd name="T15" fmla="*/ 0 w 29"/>
              <a:gd name="T16" fmla="*/ 0 h 58"/>
              <a:gd name="T17" fmla="*/ 29 w 29"/>
              <a:gd name="T18" fmla="*/ 58 h 58"/>
            </a:gdLst>
            <a:ahLst/>
            <a:cxnLst>
              <a:cxn ang="T10">
                <a:pos x="T0" y="T1"/>
              </a:cxn>
              <a:cxn ang="T11">
                <a:pos x="T2" y="T3"/>
              </a:cxn>
              <a:cxn ang="T12">
                <a:pos x="T4" y="T5"/>
              </a:cxn>
              <a:cxn ang="T13">
                <a:pos x="T6" y="T7"/>
              </a:cxn>
              <a:cxn ang="T14">
                <a:pos x="T8" y="T9"/>
              </a:cxn>
            </a:cxnLst>
            <a:rect l="T15" t="T16" r="T17" b="T18"/>
            <a:pathLst>
              <a:path w="29" h="58">
                <a:moveTo>
                  <a:pt x="0" y="0"/>
                </a:moveTo>
                <a:lnTo>
                  <a:pt x="10" y="58"/>
                </a:lnTo>
                <a:lnTo>
                  <a:pt x="29" y="0"/>
                </a:lnTo>
                <a:lnTo>
                  <a:pt x="10" y="0"/>
                </a:lnTo>
                <a:lnTo>
                  <a:pt x="0" y="0"/>
                </a:lnTo>
                <a:close/>
              </a:path>
            </a:pathLst>
          </a:custGeom>
          <a:solidFill>
            <a:srgbClr val="000000"/>
          </a:solidFill>
          <a:ln w="0">
            <a:solidFill>
              <a:srgbClr val="000000"/>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62518" name="Line 54"/>
          <p:cNvSpPr>
            <a:spLocks noChangeShapeType="1"/>
          </p:cNvSpPr>
          <p:nvPr/>
        </p:nvSpPr>
        <p:spPr bwMode="auto">
          <a:xfrm flipV="1">
            <a:off x="5910263" y="6173787"/>
            <a:ext cx="1587" cy="136525"/>
          </a:xfrm>
          <a:prstGeom prst="line">
            <a:avLst/>
          </a:prstGeom>
          <a:noFill/>
          <a:ln w="158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62519" name="Rectangle 55"/>
          <p:cNvSpPr>
            <a:spLocks noChangeArrowheads="1"/>
          </p:cNvSpPr>
          <p:nvPr/>
        </p:nvSpPr>
        <p:spPr bwMode="auto">
          <a:xfrm>
            <a:off x="4675188" y="6461125"/>
            <a:ext cx="1878012" cy="1682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100" dirty="0">
                <a:solidFill>
                  <a:srgbClr val="000000"/>
                </a:solidFill>
                <a:latin typeface="Nimbus Roman No9 L"/>
              </a:rPr>
              <a:t>Physical address in main memory</a:t>
            </a:r>
            <a:endParaRPr lang="en-CA" altLang="en-US" sz="2400" dirty="0">
              <a:latin typeface="Corbel" panose="020B0503020204020204" pitchFamily="34" charset="0"/>
            </a:endParaRPr>
          </a:p>
        </p:txBody>
      </p:sp>
      <p:sp>
        <p:nvSpPr>
          <p:cNvPr id="62520" name="Rectangle 56"/>
          <p:cNvSpPr>
            <a:spLocks noChangeArrowheads="1"/>
          </p:cNvSpPr>
          <p:nvPr/>
        </p:nvSpPr>
        <p:spPr bwMode="auto">
          <a:xfrm>
            <a:off x="3454400" y="3089275"/>
            <a:ext cx="854075" cy="1682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100">
                <a:solidFill>
                  <a:srgbClr val="000000"/>
                </a:solidFill>
                <a:latin typeface="Nimbus Roman No9 L"/>
              </a:rPr>
              <a:t>PAGE TABLE</a:t>
            </a:r>
            <a:endParaRPr lang="en-CA" altLang="en-US" sz="2400">
              <a:latin typeface="Corbel" panose="020B0503020204020204" pitchFamily="34" charset="0"/>
            </a:endParaRPr>
          </a:p>
        </p:txBody>
      </p:sp>
      <p:sp>
        <p:nvSpPr>
          <p:cNvPr id="62521" name="Rectangle 57"/>
          <p:cNvSpPr>
            <a:spLocks noChangeArrowheads="1"/>
          </p:cNvSpPr>
          <p:nvPr/>
        </p:nvSpPr>
        <p:spPr bwMode="auto">
          <a:xfrm>
            <a:off x="5235575" y="5821362"/>
            <a:ext cx="630238" cy="1682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100">
                <a:solidFill>
                  <a:srgbClr val="000000"/>
                </a:solidFill>
                <a:latin typeface="Nimbus Roman No9 L"/>
              </a:rPr>
              <a:t>Page frame</a:t>
            </a:r>
            <a:endParaRPr lang="en-CA" altLang="en-US" sz="2400">
              <a:latin typeface="Corbel" panose="020B0503020204020204" pitchFamily="34" charset="0"/>
            </a:endParaRPr>
          </a:p>
        </p:txBody>
      </p:sp>
      <p:sp>
        <p:nvSpPr>
          <p:cNvPr id="62522" name="Freeform 58"/>
          <p:cNvSpPr>
            <a:spLocks/>
          </p:cNvSpPr>
          <p:nvPr/>
        </p:nvSpPr>
        <p:spPr bwMode="auto">
          <a:xfrm>
            <a:off x="3346450" y="5529262"/>
            <a:ext cx="246063" cy="77788"/>
          </a:xfrm>
          <a:custGeom>
            <a:avLst/>
            <a:gdLst>
              <a:gd name="T0" fmla="*/ 2147483647 w 16"/>
              <a:gd name="T1" fmla="*/ 0 h 5"/>
              <a:gd name="T2" fmla="*/ 2147483647 w 16"/>
              <a:gd name="T3" fmla="*/ 242045109 h 5"/>
              <a:gd name="T4" fmla="*/ 2147483647 w 16"/>
              <a:gd name="T5" fmla="*/ 484074661 h 5"/>
              <a:gd name="T6" fmla="*/ 2147483647 w 16"/>
              <a:gd name="T7" fmla="*/ 484074661 h 5"/>
              <a:gd name="T8" fmla="*/ 2147483647 w 16"/>
              <a:gd name="T9" fmla="*/ 484074661 h 5"/>
              <a:gd name="T10" fmla="*/ 2147483647 w 16"/>
              <a:gd name="T11" fmla="*/ 484074661 h 5"/>
              <a:gd name="T12" fmla="*/ 2147483647 w 16"/>
              <a:gd name="T13" fmla="*/ 484074661 h 5"/>
              <a:gd name="T14" fmla="*/ 1892101017 w 16"/>
              <a:gd name="T15" fmla="*/ 484074661 h 5"/>
              <a:gd name="T16" fmla="*/ 1182563316 w 16"/>
              <a:gd name="T17" fmla="*/ 484074661 h 5"/>
              <a:gd name="T18" fmla="*/ 709537941 w 16"/>
              <a:gd name="T19" fmla="*/ 484074661 h 5"/>
              <a:gd name="T20" fmla="*/ 473025254 w 16"/>
              <a:gd name="T21" fmla="*/ 484074661 h 5"/>
              <a:gd name="T22" fmla="*/ 473025254 w 16"/>
              <a:gd name="T23" fmla="*/ 484074661 h 5"/>
              <a:gd name="T24" fmla="*/ 236512627 w 16"/>
              <a:gd name="T25" fmla="*/ 726119831 h 5"/>
              <a:gd name="T26" fmla="*/ 236512627 w 16"/>
              <a:gd name="T27" fmla="*/ 968149322 h 5"/>
              <a:gd name="T28" fmla="*/ 0 w 16"/>
              <a:gd name="T29" fmla="*/ 1210194613 h 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6"/>
              <a:gd name="T46" fmla="*/ 0 h 5"/>
              <a:gd name="T47" fmla="*/ 16 w 16"/>
              <a:gd name="T48" fmla="*/ 5 h 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6" h="5">
                <a:moveTo>
                  <a:pt x="16" y="0"/>
                </a:moveTo>
                <a:lnTo>
                  <a:pt x="15" y="1"/>
                </a:lnTo>
                <a:lnTo>
                  <a:pt x="15" y="2"/>
                </a:lnTo>
                <a:lnTo>
                  <a:pt x="14" y="2"/>
                </a:lnTo>
                <a:lnTo>
                  <a:pt x="13" y="2"/>
                </a:lnTo>
                <a:lnTo>
                  <a:pt x="11" y="2"/>
                </a:lnTo>
                <a:lnTo>
                  <a:pt x="8" y="2"/>
                </a:lnTo>
                <a:lnTo>
                  <a:pt x="5" y="2"/>
                </a:lnTo>
                <a:lnTo>
                  <a:pt x="3" y="2"/>
                </a:lnTo>
                <a:lnTo>
                  <a:pt x="2" y="2"/>
                </a:lnTo>
                <a:lnTo>
                  <a:pt x="1" y="3"/>
                </a:lnTo>
                <a:lnTo>
                  <a:pt x="1" y="4"/>
                </a:lnTo>
                <a:lnTo>
                  <a:pt x="0" y="5"/>
                </a:lnTo>
              </a:path>
            </a:pathLst>
          </a:custGeom>
          <a:noFill/>
          <a:ln w="15875">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62523" name="Freeform 59"/>
          <p:cNvSpPr>
            <a:spLocks/>
          </p:cNvSpPr>
          <p:nvPr/>
        </p:nvSpPr>
        <p:spPr bwMode="auto">
          <a:xfrm>
            <a:off x="3086100" y="5529262"/>
            <a:ext cx="260350" cy="77788"/>
          </a:xfrm>
          <a:custGeom>
            <a:avLst/>
            <a:gdLst>
              <a:gd name="T0" fmla="*/ 0 w 17"/>
              <a:gd name="T1" fmla="*/ 0 h 5"/>
              <a:gd name="T2" fmla="*/ 234544675 w 17"/>
              <a:gd name="T3" fmla="*/ 242045109 h 5"/>
              <a:gd name="T4" fmla="*/ 469074036 w 17"/>
              <a:gd name="T5" fmla="*/ 484074661 h 5"/>
              <a:gd name="T6" fmla="*/ 469074036 w 17"/>
              <a:gd name="T7" fmla="*/ 484074661 h 5"/>
              <a:gd name="T8" fmla="*/ 703618771 w 17"/>
              <a:gd name="T9" fmla="*/ 484074661 h 5"/>
              <a:gd name="T10" fmla="*/ 703618771 w 17"/>
              <a:gd name="T11" fmla="*/ 484074661 h 5"/>
              <a:gd name="T12" fmla="*/ 1407237541 w 17"/>
              <a:gd name="T13" fmla="*/ 484074661 h 5"/>
              <a:gd name="T14" fmla="*/ 2110856551 w 17"/>
              <a:gd name="T15" fmla="*/ 484074661 h 5"/>
              <a:gd name="T16" fmla="*/ 2147483647 w 17"/>
              <a:gd name="T17" fmla="*/ 484074661 h 5"/>
              <a:gd name="T18" fmla="*/ 2147483647 w 17"/>
              <a:gd name="T19" fmla="*/ 484074661 h 5"/>
              <a:gd name="T20" fmla="*/ 2147483647 w 17"/>
              <a:gd name="T21" fmla="*/ 484074661 h 5"/>
              <a:gd name="T22" fmla="*/ 2147483647 w 17"/>
              <a:gd name="T23" fmla="*/ 484074661 h 5"/>
              <a:gd name="T24" fmla="*/ 2147483647 w 17"/>
              <a:gd name="T25" fmla="*/ 726119831 h 5"/>
              <a:gd name="T26" fmla="*/ 2147483647 w 17"/>
              <a:gd name="T27" fmla="*/ 968149322 h 5"/>
              <a:gd name="T28" fmla="*/ 2147483647 w 17"/>
              <a:gd name="T29" fmla="*/ 1210194613 h 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7"/>
              <a:gd name="T46" fmla="*/ 0 h 5"/>
              <a:gd name="T47" fmla="*/ 17 w 17"/>
              <a:gd name="T48" fmla="*/ 5 h 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7" h="5">
                <a:moveTo>
                  <a:pt x="0" y="0"/>
                </a:moveTo>
                <a:lnTo>
                  <a:pt x="1" y="1"/>
                </a:lnTo>
                <a:lnTo>
                  <a:pt x="2" y="2"/>
                </a:lnTo>
                <a:lnTo>
                  <a:pt x="3" y="2"/>
                </a:lnTo>
                <a:lnTo>
                  <a:pt x="6" y="2"/>
                </a:lnTo>
                <a:lnTo>
                  <a:pt x="9" y="2"/>
                </a:lnTo>
                <a:lnTo>
                  <a:pt x="11" y="2"/>
                </a:lnTo>
                <a:lnTo>
                  <a:pt x="14" y="2"/>
                </a:lnTo>
                <a:lnTo>
                  <a:pt x="15" y="2"/>
                </a:lnTo>
                <a:lnTo>
                  <a:pt x="15" y="3"/>
                </a:lnTo>
                <a:lnTo>
                  <a:pt x="16" y="4"/>
                </a:lnTo>
                <a:lnTo>
                  <a:pt x="17" y="5"/>
                </a:lnTo>
              </a:path>
            </a:pathLst>
          </a:custGeom>
          <a:noFill/>
          <a:ln w="15875">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62524" name="Freeform 60"/>
          <p:cNvSpPr>
            <a:spLocks/>
          </p:cNvSpPr>
          <p:nvPr/>
        </p:nvSpPr>
        <p:spPr bwMode="auto">
          <a:xfrm>
            <a:off x="4144963" y="5545137"/>
            <a:ext cx="522287" cy="76200"/>
          </a:xfrm>
          <a:custGeom>
            <a:avLst/>
            <a:gdLst>
              <a:gd name="T0" fmla="*/ 2147483647 w 34"/>
              <a:gd name="T1" fmla="*/ 0 h 5"/>
              <a:gd name="T2" fmla="*/ 2147483647 w 34"/>
              <a:gd name="T3" fmla="*/ 232257571 h 5"/>
              <a:gd name="T4" fmla="*/ 2147483647 w 34"/>
              <a:gd name="T5" fmla="*/ 232257571 h 5"/>
              <a:gd name="T6" fmla="*/ 2147483647 w 34"/>
              <a:gd name="T7" fmla="*/ 232257571 h 5"/>
              <a:gd name="T8" fmla="*/ 2147483647 w 34"/>
              <a:gd name="T9" fmla="*/ 232257571 h 5"/>
              <a:gd name="T10" fmla="*/ 2147483647 w 34"/>
              <a:gd name="T11" fmla="*/ 232257571 h 5"/>
              <a:gd name="T12" fmla="*/ 2147483647 w 34"/>
              <a:gd name="T13" fmla="*/ 232257571 h 5"/>
              <a:gd name="T14" fmla="*/ 2147483647 w 34"/>
              <a:gd name="T15" fmla="*/ 232257571 h 5"/>
              <a:gd name="T16" fmla="*/ 707913867 w 34"/>
              <a:gd name="T17" fmla="*/ 232257571 h 5"/>
              <a:gd name="T18" fmla="*/ 707913867 w 34"/>
              <a:gd name="T19" fmla="*/ 232257571 h 5"/>
              <a:gd name="T20" fmla="*/ 707913867 w 34"/>
              <a:gd name="T21" fmla="*/ 232257571 h 5"/>
              <a:gd name="T22" fmla="*/ 471947658 w 34"/>
              <a:gd name="T23" fmla="*/ 464515142 h 5"/>
              <a:gd name="T24" fmla="*/ 471947658 w 34"/>
              <a:gd name="T25" fmla="*/ 696772772 h 5"/>
              <a:gd name="T26" fmla="*/ 0 w 34"/>
              <a:gd name="T27" fmla="*/ 1161288033 h 5"/>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4"/>
              <a:gd name="T43" fmla="*/ 0 h 5"/>
              <a:gd name="T44" fmla="*/ 34 w 34"/>
              <a:gd name="T45" fmla="*/ 5 h 5"/>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4" h="5">
                <a:moveTo>
                  <a:pt x="34" y="0"/>
                </a:moveTo>
                <a:lnTo>
                  <a:pt x="33" y="1"/>
                </a:lnTo>
                <a:lnTo>
                  <a:pt x="32" y="1"/>
                </a:lnTo>
                <a:lnTo>
                  <a:pt x="31" y="1"/>
                </a:lnTo>
                <a:lnTo>
                  <a:pt x="22" y="1"/>
                </a:lnTo>
                <a:lnTo>
                  <a:pt x="17" y="1"/>
                </a:lnTo>
                <a:lnTo>
                  <a:pt x="13" y="1"/>
                </a:lnTo>
                <a:lnTo>
                  <a:pt x="3" y="1"/>
                </a:lnTo>
                <a:lnTo>
                  <a:pt x="2" y="2"/>
                </a:lnTo>
                <a:lnTo>
                  <a:pt x="2" y="3"/>
                </a:lnTo>
                <a:lnTo>
                  <a:pt x="0" y="5"/>
                </a:lnTo>
              </a:path>
            </a:pathLst>
          </a:custGeom>
          <a:noFill/>
          <a:ln w="15875">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62525" name="Freeform 61"/>
          <p:cNvSpPr>
            <a:spLocks/>
          </p:cNvSpPr>
          <p:nvPr/>
        </p:nvSpPr>
        <p:spPr bwMode="auto">
          <a:xfrm>
            <a:off x="3638550" y="5545137"/>
            <a:ext cx="506413" cy="76200"/>
          </a:xfrm>
          <a:custGeom>
            <a:avLst/>
            <a:gdLst>
              <a:gd name="T0" fmla="*/ 0 w 33"/>
              <a:gd name="T1" fmla="*/ 0 h 5"/>
              <a:gd name="T2" fmla="*/ 235497342 w 33"/>
              <a:gd name="T3" fmla="*/ 232257571 h 5"/>
              <a:gd name="T4" fmla="*/ 235497342 w 33"/>
              <a:gd name="T5" fmla="*/ 232257571 h 5"/>
              <a:gd name="T6" fmla="*/ 470994684 w 33"/>
              <a:gd name="T7" fmla="*/ 232257571 h 5"/>
              <a:gd name="T8" fmla="*/ 470994684 w 33"/>
              <a:gd name="T9" fmla="*/ 232257571 h 5"/>
              <a:gd name="T10" fmla="*/ 706492086 w 33"/>
              <a:gd name="T11" fmla="*/ 232257571 h 5"/>
              <a:gd name="T12" fmla="*/ 2147483647 w 33"/>
              <a:gd name="T13" fmla="*/ 232257571 h 5"/>
              <a:gd name="T14" fmla="*/ 2147483647 w 33"/>
              <a:gd name="T15" fmla="*/ 232257571 h 5"/>
              <a:gd name="T16" fmla="*/ 2147483647 w 33"/>
              <a:gd name="T17" fmla="*/ 232257571 h 5"/>
              <a:gd name="T18" fmla="*/ 2147483647 w 33"/>
              <a:gd name="T19" fmla="*/ 232257571 h 5"/>
              <a:gd name="T20" fmla="*/ 2147483647 w 33"/>
              <a:gd name="T21" fmla="*/ 232257571 h 5"/>
              <a:gd name="T22" fmla="*/ 2147483647 w 33"/>
              <a:gd name="T23" fmla="*/ 232257571 h 5"/>
              <a:gd name="T24" fmla="*/ 2147483647 w 33"/>
              <a:gd name="T25" fmla="*/ 464515142 h 5"/>
              <a:gd name="T26" fmla="*/ 2147483647 w 33"/>
              <a:gd name="T27" fmla="*/ 696772772 h 5"/>
              <a:gd name="T28" fmla="*/ 2147483647 w 33"/>
              <a:gd name="T29" fmla="*/ 1161288033 h 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33"/>
              <a:gd name="T46" fmla="*/ 0 h 5"/>
              <a:gd name="T47" fmla="*/ 33 w 33"/>
              <a:gd name="T48" fmla="*/ 5 h 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33" h="5">
                <a:moveTo>
                  <a:pt x="0" y="0"/>
                </a:moveTo>
                <a:lnTo>
                  <a:pt x="1" y="1"/>
                </a:lnTo>
                <a:lnTo>
                  <a:pt x="2" y="1"/>
                </a:lnTo>
                <a:lnTo>
                  <a:pt x="3" y="1"/>
                </a:lnTo>
                <a:lnTo>
                  <a:pt x="12" y="1"/>
                </a:lnTo>
                <a:lnTo>
                  <a:pt x="17" y="1"/>
                </a:lnTo>
                <a:lnTo>
                  <a:pt x="21" y="1"/>
                </a:lnTo>
                <a:lnTo>
                  <a:pt x="31" y="1"/>
                </a:lnTo>
                <a:lnTo>
                  <a:pt x="32" y="2"/>
                </a:lnTo>
                <a:lnTo>
                  <a:pt x="32" y="3"/>
                </a:lnTo>
                <a:lnTo>
                  <a:pt x="33" y="5"/>
                </a:lnTo>
              </a:path>
            </a:pathLst>
          </a:custGeom>
          <a:noFill/>
          <a:ln w="15875">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62526" name="Freeform 62"/>
          <p:cNvSpPr>
            <a:spLocks/>
          </p:cNvSpPr>
          <p:nvPr/>
        </p:nvSpPr>
        <p:spPr bwMode="auto">
          <a:xfrm>
            <a:off x="4129088" y="3994150"/>
            <a:ext cx="31750" cy="31750"/>
          </a:xfrm>
          <a:custGeom>
            <a:avLst/>
            <a:gdLst>
              <a:gd name="T0" fmla="*/ 25201559 w 20"/>
              <a:gd name="T1" fmla="*/ 25201559 h 20"/>
              <a:gd name="T2" fmla="*/ 50403118 w 20"/>
              <a:gd name="T3" fmla="*/ 25201559 h 20"/>
              <a:gd name="T4" fmla="*/ 50403118 w 20"/>
              <a:gd name="T5" fmla="*/ 0 h 20"/>
              <a:gd name="T6" fmla="*/ 25201559 w 20"/>
              <a:gd name="T7" fmla="*/ 0 h 20"/>
              <a:gd name="T8" fmla="*/ 0 w 20"/>
              <a:gd name="T9" fmla="*/ 0 h 20"/>
              <a:gd name="T10" fmla="*/ 0 w 20"/>
              <a:gd name="T11" fmla="*/ 25201559 h 20"/>
              <a:gd name="T12" fmla="*/ 0 w 20"/>
              <a:gd name="T13" fmla="*/ 50403118 h 20"/>
              <a:gd name="T14" fmla="*/ 25201559 w 20"/>
              <a:gd name="T15" fmla="*/ 50403118 h 20"/>
              <a:gd name="T16" fmla="*/ 50403118 w 20"/>
              <a:gd name="T17" fmla="*/ 50403118 h 20"/>
              <a:gd name="T18" fmla="*/ 50403118 w 20"/>
              <a:gd name="T19" fmla="*/ 25201559 h 20"/>
              <a:gd name="T20" fmla="*/ 25201559 w 20"/>
              <a:gd name="T21" fmla="*/ 25201559 h 2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
              <a:gd name="T34" fmla="*/ 0 h 20"/>
              <a:gd name="T35" fmla="*/ 20 w 20"/>
              <a:gd name="T36" fmla="*/ 20 h 2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 h="20">
                <a:moveTo>
                  <a:pt x="10" y="10"/>
                </a:moveTo>
                <a:lnTo>
                  <a:pt x="20" y="10"/>
                </a:lnTo>
                <a:lnTo>
                  <a:pt x="20" y="0"/>
                </a:lnTo>
                <a:lnTo>
                  <a:pt x="10" y="0"/>
                </a:lnTo>
                <a:lnTo>
                  <a:pt x="0" y="0"/>
                </a:lnTo>
                <a:lnTo>
                  <a:pt x="0" y="10"/>
                </a:lnTo>
                <a:lnTo>
                  <a:pt x="0" y="20"/>
                </a:lnTo>
                <a:lnTo>
                  <a:pt x="10" y="20"/>
                </a:lnTo>
                <a:lnTo>
                  <a:pt x="20" y="20"/>
                </a:lnTo>
                <a:lnTo>
                  <a:pt x="20" y="10"/>
                </a:lnTo>
                <a:lnTo>
                  <a:pt x="10" y="10"/>
                </a:lnTo>
                <a:close/>
              </a:path>
            </a:pathLst>
          </a:custGeom>
          <a:solidFill>
            <a:srgbClr val="000000"/>
          </a:solidFill>
          <a:ln w="0">
            <a:solidFill>
              <a:srgbClr val="000000"/>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62527" name="Freeform 63"/>
          <p:cNvSpPr>
            <a:spLocks/>
          </p:cNvSpPr>
          <p:nvPr/>
        </p:nvSpPr>
        <p:spPr bwMode="auto">
          <a:xfrm>
            <a:off x="4144963" y="3994150"/>
            <a:ext cx="15875" cy="15875"/>
          </a:xfrm>
          <a:custGeom>
            <a:avLst/>
            <a:gdLst>
              <a:gd name="T0" fmla="*/ 252015567 w 1"/>
              <a:gd name="T1" fmla="*/ 0 h 1"/>
              <a:gd name="T2" fmla="*/ 0 w 1"/>
              <a:gd name="T3" fmla="*/ 0 h 1"/>
              <a:gd name="T4" fmla="*/ 0 w 1"/>
              <a:gd name="T5" fmla="*/ 0 h 1"/>
              <a:gd name="T6" fmla="*/ 0 w 1"/>
              <a:gd name="T7" fmla="*/ 252015567 h 1"/>
              <a:gd name="T8" fmla="*/ 252015567 w 1"/>
              <a:gd name="T9" fmla="*/ 0 h 1"/>
              <a:gd name="T10" fmla="*/ 0 60000 65536"/>
              <a:gd name="T11" fmla="*/ 0 60000 65536"/>
              <a:gd name="T12" fmla="*/ 0 60000 65536"/>
              <a:gd name="T13" fmla="*/ 0 60000 65536"/>
              <a:gd name="T14" fmla="*/ 0 60000 65536"/>
              <a:gd name="T15" fmla="*/ 0 w 1"/>
              <a:gd name="T16" fmla="*/ 0 h 1"/>
              <a:gd name="T17" fmla="*/ 1 w 1"/>
              <a:gd name="T18" fmla="*/ 1 h 1"/>
            </a:gdLst>
            <a:ahLst/>
            <a:cxnLst>
              <a:cxn ang="T10">
                <a:pos x="T0" y="T1"/>
              </a:cxn>
              <a:cxn ang="T11">
                <a:pos x="T2" y="T3"/>
              </a:cxn>
              <a:cxn ang="T12">
                <a:pos x="T4" y="T5"/>
              </a:cxn>
              <a:cxn ang="T13">
                <a:pos x="T6" y="T7"/>
              </a:cxn>
              <a:cxn ang="T14">
                <a:pos x="T8" y="T9"/>
              </a:cxn>
            </a:cxnLst>
            <a:rect l="T15" t="T16" r="T17" b="T18"/>
            <a:pathLst>
              <a:path w="1" h="1">
                <a:moveTo>
                  <a:pt x="1" y="0"/>
                </a:moveTo>
                <a:lnTo>
                  <a:pt x="0" y="0"/>
                </a:lnTo>
                <a:lnTo>
                  <a:pt x="0" y="1"/>
                </a:lnTo>
                <a:lnTo>
                  <a:pt x="1" y="0"/>
                </a:lnTo>
              </a:path>
            </a:pathLst>
          </a:custGeom>
          <a:noFill/>
          <a:ln w="15875">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62528" name="Freeform 64"/>
          <p:cNvSpPr>
            <a:spLocks/>
          </p:cNvSpPr>
          <p:nvPr/>
        </p:nvSpPr>
        <p:spPr bwMode="auto">
          <a:xfrm>
            <a:off x="4129088" y="4086225"/>
            <a:ext cx="31750" cy="31750"/>
          </a:xfrm>
          <a:custGeom>
            <a:avLst/>
            <a:gdLst>
              <a:gd name="T0" fmla="*/ 25201559 w 20"/>
              <a:gd name="T1" fmla="*/ 25201559 h 20"/>
              <a:gd name="T2" fmla="*/ 50403118 w 20"/>
              <a:gd name="T3" fmla="*/ 25201559 h 20"/>
              <a:gd name="T4" fmla="*/ 50403118 w 20"/>
              <a:gd name="T5" fmla="*/ 0 h 20"/>
              <a:gd name="T6" fmla="*/ 25201559 w 20"/>
              <a:gd name="T7" fmla="*/ 0 h 20"/>
              <a:gd name="T8" fmla="*/ 0 w 20"/>
              <a:gd name="T9" fmla="*/ 0 h 20"/>
              <a:gd name="T10" fmla="*/ 0 w 20"/>
              <a:gd name="T11" fmla="*/ 25201559 h 20"/>
              <a:gd name="T12" fmla="*/ 0 w 20"/>
              <a:gd name="T13" fmla="*/ 50403118 h 20"/>
              <a:gd name="T14" fmla="*/ 25201559 w 20"/>
              <a:gd name="T15" fmla="*/ 50403118 h 20"/>
              <a:gd name="T16" fmla="*/ 50403118 w 20"/>
              <a:gd name="T17" fmla="*/ 50403118 h 20"/>
              <a:gd name="T18" fmla="*/ 50403118 w 20"/>
              <a:gd name="T19" fmla="*/ 25201559 h 20"/>
              <a:gd name="T20" fmla="*/ 25201559 w 20"/>
              <a:gd name="T21" fmla="*/ 25201559 h 2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
              <a:gd name="T34" fmla="*/ 0 h 20"/>
              <a:gd name="T35" fmla="*/ 20 w 20"/>
              <a:gd name="T36" fmla="*/ 20 h 2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 h="20">
                <a:moveTo>
                  <a:pt x="10" y="10"/>
                </a:moveTo>
                <a:lnTo>
                  <a:pt x="20" y="10"/>
                </a:lnTo>
                <a:lnTo>
                  <a:pt x="20" y="0"/>
                </a:lnTo>
                <a:lnTo>
                  <a:pt x="10" y="0"/>
                </a:lnTo>
                <a:lnTo>
                  <a:pt x="0" y="0"/>
                </a:lnTo>
                <a:lnTo>
                  <a:pt x="0" y="10"/>
                </a:lnTo>
                <a:lnTo>
                  <a:pt x="0" y="20"/>
                </a:lnTo>
                <a:lnTo>
                  <a:pt x="10" y="20"/>
                </a:lnTo>
                <a:lnTo>
                  <a:pt x="20" y="20"/>
                </a:lnTo>
                <a:lnTo>
                  <a:pt x="20" y="10"/>
                </a:lnTo>
                <a:lnTo>
                  <a:pt x="10" y="10"/>
                </a:lnTo>
                <a:close/>
              </a:path>
            </a:pathLst>
          </a:custGeom>
          <a:solidFill>
            <a:srgbClr val="000000"/>
          </a:solidFill>
          <a:ln w="0">
            <a:solidFill>
              <a:srgbClr val="000000"/>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62529" name="Freeform 65"/>
          <p:cNvSpPr>
            <a:spLocks/>
          </p:cNvSpPr>
          <p:nvPr/>
        </p:nvSpPr>
        <p:spPr bwMode="auto">
          <a:xfrm>
            <a:off x="4144963" y="4086225"/>
            <a:ext cx="15875" cy="15875"/>
          </a:xfrm>
          <a:custGeom>
            <a:avLst/>
            <a:gdLst>
              <a:gd name="T0" fmla="*/ 252015567 w 1"/>
              <a:gd name="T1" fmla="*/ 0 h 1"/>
              <a:gd name="T2" fmla="*/ 0 w 1"/>
              <a:gd name="T3" fmla="*/ 0 h 1"/>
              <a:gd name="T4" fmla="*/ 0 w 1"/>
              <a:gd name="T5" fmla="*/ 0 h 1"/>
              <a:gd name="T6" fmla="*/ 0 w 1"/>
              <a:gd name="T7" fmla="*/ 252015567 h 1"/>
              <a:gd name="T8" fmla="*/ 252015567 w 1"/>
              <a:gd name="T9" fmla="*/ 0 h 1"/>
              <a:gd name="T10" fmla="*/ 0 60000 65536"/>
              <a:gd name="T11" fmla="*/ 0 60000 65536"/>
              <a:gd name="T12" fmla="*/ 0 60000 65536"/>
              <a:gd name="T13" fmla="*/ 0 60000 65536"/>
              <a:gd name="T14" fmla="*/ 0 60000 65536"/>
              <a:gd name="T15" fmla="*/ 0 w 1"/>
              <a:gd name="T16" fmla="*/ 0 h 1"/>
              <a:gd name="T17" fmla="*/ 1 w 1"/>
              <a:gd name="T18" fmla="*/ 1 h 1"/>
            </a:gdLst>
            <a:ahLst/>
            <a:cxnLst>
              <a:cxn ang="T10">
                <a:pos x="T0" y="T1"/>
              </a:cxn>
              <a:cxn ang="T11">
                <a:pos x="T2" y="T3"/>
              </a:cxn>
              <a:cxn ang="T12">
                <a:pos x="T4" y="T5"/>
              </a:cxn>
              <a:cxn ang="T13">
                <a:pos x="T6" y="T7"/>
              </a:cxn>
              <a:cxn ang="T14">
                <a:pos x="T8" y="T9"/>
              </a:cxn>
            </a:cxnLst>
            <a:rect l="T15" t="T16" r="T17" b="T18"/>
            <a:pathLst>
              <a:path w="1" h="1">
                <a:moveTo>
                  <a:pt x="1" y="0"/>
                </a:moveTo>
                <a:lnTo>
                  <a:pt x="0" y="0"/>
                </a:lnTo>
                <a:lnTo>
                  <a:pt x="0" y="1"/>
                </a:lnTo>
                <a:lnTo>
                  <a:pt x="1" y="0"/>
                </a:lnTo>
              </a:path>
            </a:pathLst>
          </a:custGeom>
          <a:noFill/>
          <a:ln w="15875">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62530" name="Freeform 66"/>
          <p:cNvSpPr>
            <a:spLocks/>
          </p:cNvSpPr>
          <p:nvPr/>
        </p:nvSpPr>
        <p:spPr bwMode="auto">
          <a:xfrm>
            <a:off x="4129088" y="4178300"/>
            <a:ext cx="31750" cy="31750"/>
          </a:xfrm>
          <a:custGeom>
            <a:avLst/>
            <a:gdLst>
              <a:gd name="T0" fmla="*/ 25201559 w 20"/>
              <a:gd name="T1" fmla="*/ 25201559 h 20"/>
              <a:gd name="T2" fmla="*/ 50403118 w 20"/>
              <a:gd name="T3" fmla="*/ 25201559 h 20"/>
              <a:gd name="T4" fmla="*/ 50403118 w 20"/>
              <a:gd name="T5" fmla="*/ 0 h 20"/>
              <a:gd name="T6" fmla="*/ 25201559 w 20"/>
              <a:gd name="T7" fmla="*/ 0 h 20"/>
              <a:gd name="T8" fmla="*/ 0 w 20"/>
              <a:gd name="T9" fmla="*/ 0 h 20"/>
              <a:gd name="T10" fmla="*/ 0 w 20"/>
              <a:gd name="T11" fmla="*/ 25201559 h 20"/>
              <a:gd name="T12" fmla="*/ 0 w 20"/>
              <a:gd name="T13" fmla="*/ 50403118 h 20"/>
              <a:gd name="T14" fmla="*/ 25201559 w 20"/>
              <a:gd name="T15" fmla="*/ 50403118 h 20"/>
              <a:gd name="T16" fmla="*/ 50403118 w 20"/>
              <a:gd name="T17" fmla="*/ 50403118 h 20"/>
              <a:gd name="T18" fmla="*/ 50403118 w 20"/>
              <a:gd name="T19" fmla="*/ 25201559 h 20"/>
              <a:gd name="T20" fmla="*/ 25201559 w 20"/>
              <a:gd name="T21" fmla="*/ 25201559 h 2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
              <a:gd name="T34" fmla="*/ 0 h 20"/>
              <a:gd name="T35" fmla="*/ 20 w 20"/>
              <a:gd name="T36" fmla="*/ 20 h 2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 h="20">
                <a:moveTo>
                  <a:pt x="10" y="10"/>
                </a:moveTo>
                <a:lnTo>
                  <a:pt x="20" y="10"/>
                </a:lnTo>
                <a:lnTo>
                  <a:pt x="20" y="0"/>
                </a:lnTo>
                <a:lnTo>
                  <a:pt x="10" y="0"/>
                </a:lnTo>
                <a:lnTo>
                  <a:pt x="0" y="0"/>
                </a:lnTo>
                <a:lnTo>
                  <a:pt x="0" y="10"/>
                </a:lnTo>
                <a:lnTo>
                  <a:pt x="0" y="20"/>
                </a:lnTo>
                <a:lnTo>
                  <a:pt x="10" y="20"/>
                </a:lnTo>
                <a:lnTo>
                  <a:pt x="20" y="20"/>
                </a:lnTo>
                <a:lnTo>
                  <a:pt x="20" y="10"/>
                </a:lnTo>
                <a:lnTo>
                  <a:pt x="10" y="10"/>
                </a:lnTo>
                <a:close/>
              </a:path>
            </a:pathLst>
          </a:custGeom>
          <a:solidFill>
            <a:srgbClr val="000000"/>
          </a:solidFill>
          <a:ln w="0">
            <a:solidFill>
              <a:srgbClr val="000000"/>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62531" name="Freeform 67"/>
          <p:cNvSpPr>
            <a:spLocks/>
          </p:cNvSpPr>
          <p:nvPr/>
        </p:nvSpPr>
        <p:spPr bwMode="auto">
          <a:xfrm>
            <a:off x="4144963" y="4178300"/>
            <a:ext cx="15875" cy="15875"/>
          </a:xfrm>
          <a:custGeom>
            <a:avLst/>
            <a:gdLst>
              <a:gd name="T0" fmla="*/ 252015567 w 1"/>
              <a:gd name="T1" fmla="*/ 0 h 1"/>
              <a:gd name="T2" fmla="*/ 0 w 1"/>
              <a:gd name="T3" fmla="*/ 0 h 1"/>
              <a:gd name="T4" fmla="*/ 0 w 1"/>
              <a:gd name="T5" fmla="*/ 0 h 1"/>
              <a:gd name="T6" fmla="*/ 0 w 1"/>
              <a:gd name="T7" fmla="*/ 252015567 h 1"/>
              <a:gd name="T8" fmla="*/ 252015567 w 1"/>
              <a:gd name="T9" fmla="*/ 0 h 1"/>
              <a:gd name="T10" fmla="*/ 0 60000 65536"/>
              <a:gd name="T11" fmla="*/ 0 60000 65536"/>
              <a:gd name="T12" fmla="*/ 0 60000 65536"/>
              <a:gd name="T13" fmla="*/ 0 60000 65536"/>
              <a:gd name="T14" fmla="*/ 0 60000 65536"/>
              <a:gd name="T15" fmla="*/ 0 w 1"/>
              <a:gd name="T16" fmla="*/ 0 h 1"/>
              <a:gd name="T17" fmla="*/ 1 w 1"/>
              <a:gd name="T18" fmla="*/ 1 h 1"/>
            </a:gdLst>
            <a:ahLst/>
            <a:cxnLst>
              <a:cxn ang="T10">
                <a:pos x="T0" y="T1"/>
              </a:cxn>
              <a:cxn ang="T11">
                <a:pos x="T2" y="T3"/>
              </a:cxn>
              <a:cxn ang="T12">
                <a:pos x="T4" y="T5"/>
              </a:cxn>
              <a:cxn ang="T13">
                <a:pos x="T6" y="T7"/>
              </a:cxn>
              <a:cxn ang="T14">
                <a:pos x="T8" y="T9"/>
              </a:cxn>
            </a:cxnLst>
            <a:rect l="T15" t="T16" r="T17" b="T18"/>
            <a:pathLst>
              <a:path w="1" h="1">
                <a:moveTo>
                  <a:pt x="1" y="0"/>
                </a:moveTo>
                <a:lnTo>
                  <a:pt x="0" y="0"/>
                </a:lnTo>
                <a:lnTo>
                  <a:pt x="0" y="1"/>
                </a:lnTo>
                <a:lnTo>
                  <a:pt x="1" y="0"/>
                </a:lnTo>
              </a:path>
            </a:pathLst>
          </a:custGeom>
          <a:noFill/>
          <a:ln w="15875">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62532" name="Freeform 68"/>
          <p:cNvSpPr>
            <a:spLocks/>
          </p:cNvSpPr>
          <p:nvPr/>
        </p:nvSpPr>
        <p:spPr bwMode="auto">
          <a:xfrm>
            <a:off x="4129088" y="4792662"/>
            <a:ext cx="31750" cy="31750"/>
          </a:xfrm>
          <a:custGeom>
            <a:avLst/>
            <a:gdLst>
              <a:gd name="T0" fmla="*/ 25201559 w 20"/>
              <a:gd name="T1" fmla="*/ 25201559 h 20"/>
              <a:gd name="T2" fmla="*/ 50403118 w 20"/>
              <a:gd name="T3" fmla="*/ 25201559 h 20"/>
              <a:gd name="T4" fmla="*/ 50403118 w 20"/>
              <a:gd name="T5" fmla="*/ 0 h 20"/>
              <a:gd name="T6" fmla="*/ 25201559 w 20"/>
              <a:gd name="T7" fmla="*/ 0 h 20"/>
              <a:gd name="T8" fmla="*/ 0 w 20"/>
              <a:gd name="T9" fmla="*/ 0 h 20"/>
              <a:gd name="T10" fmla="*/ 0 w 20"/>
              <a:gd name="T11" fmla="*/ 25201559 h 20"/>
              <a:gd name="T12" fmla="*/ 0 w 20"/>
              <a:gd name="T13" fmla="*/ 50403118 h 20"/>
              <a:gd name="T14" fmla="*/ 25201559 w 20"/>
              <a:gd name="T15" fmla="*/ 50403118 h 20"/>
              <a:gd name="T16" fmla="*/ 50403118 w 20"/>
              <a:gd name="T17" fmla="*/ 50403118 h 20"/>
              <a:gd name="T18" fmla="*/ 50403118 w 20"/>
              <a:gd name="T19" fmla="*/ 25201559 h 20"/>
              <a:gd name="T20" fmla="*/ 25201559 w 20"/>
              <a:gd name="T21" fmla="*/ 25201559 h 2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
              <a:gd name="T34" fmla="*/ 0 h 20"/>
              <a:gd name="T35" fmla="*/ 20 w 20"/>
              <a:gd name="T36" fmla="*/ 20 h 2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 h="20">
                <a:moveTo>
                  <a:pt x="10" y="10"/>
                </a:moveTo>
                <a:lnTo>
                  <a:pt x="20" y="10"/>
                </a:lnTo>
                <a:lnTo>
                  <a:pt x="20" y="0"/>
                </a:lnTo>
                <a:lnTo>
                  <a:pt x="10" y="0"/>
                </a:lnTo>
                <a:lnTo>
                  <a:pt x="0" y="0"/>
                </a:lnTo>
                <a:lnTo>
                  <a:pt x="0" y="10"/>
                </a:lnTo>
                <a:lnTo>
                  <a:pt x="0" y="20"/>
                </a:lnTo>
                <a:lnTo>
                  <a:pt x="10" y="20"/>
                </a:lnTo>
                <a:lnTo>
                  <a:pt x="20" y="20"/>
                </a:lnTo>
                <a:lnTo>
                  <a:pt x="20" y="10"/>
                </a:lnTo>
                <a:lnTo>
                  <a:pt x="10" y="10"/>
                </a:lnTo>
                <a:close/>
              </a:path>
            </a:pathLst>
          </a:custGeom>
          <a:solidFill>
            <a:srgbClr val="000000"/>
          </a:solidFill>
          <a:ln w="0">
            <a:solidFill>
              <a:srgbClr val="000000"/>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62533" name="Freeform 69"/>
          <p:cNvSpPr>
            <a:spLocks/>
          </p:cNvSpPr>
          <p:nvPr/>
        </p:nvSpPr>
        <p:spPr bwMode="auto">
          <a:xfrm>
            <a:off x="4129088" y="4792662"/>
            <a:ext cx="15875" cy="15875"/>
          </a:xfrm>
          <a:custGeom>
            <a:avLst/>
            <a:gdLst>
              <a:gd name="T0" fmla="*/ 252015567 w 1"/>
              <a:gd name="T1" fmla="*/ 0 h 1"/>
              <a:gd name="T2" fmla="*/ 0 w 1"/>
              <a:gd name="T3" fmla="*/ 0 h 1"/>
              <a:gd name="T4" fmla="*/ 0 w 1"/>
              <a:gd name="T5" fmla="*/ 0 h 1"/>
              <a:gd name="T6" fmla="*/ 0 w 1"/>
              <a:gd name="T7" fmla="*/ 252015567 h 1"/>
              <a:gd name="T8" fmla="*/ 252015567 w 1"/>
              <a:gd name="T9" fmla="*/ 0 h 1"/>
              <a:gd name="T10" fmla="*/ 0 60000 65536"/>
              <a:gd name="T11" fmla="*/ 0 60000 65536"/>
              <a:gd name="T12" fmla="*/ 0 60000 65536"/>
              <a:gd name="T13" fmla="*/ 0 60000 65536"/>
              <a:gd name="T14" fmla="*/ 0 60000 65536"/>
              <a:gd name="T15" fmla="*/ 0 w 1"/>
              <a:gd name="T16" fmla="*/ 0 h 1"/>
              <a:gd name="T17" fmla="*/ 1 w 1"/>
              <a:gd name="T18" fmla="*/ 1 h 1"/>
            </a:gdLst>
            <a:ahLst/>
            <a:cxnLst>
              <a:cxn ang="T10">
                <a:pos x="T0" y="T1"/>
              </a:cxn>
              <a:cxn ang="T11">
                <a:pos x="T2" y="T3"/>
              </a:cxn>
              <a:cxn ang="T12">
                <a:pos x="T4" y="T5"/>
              </a:cxn>
              <a:cxn ang="T13">
                <a:pos x="T6" y="T7"/>
              </a:cxn>
              <a:cxn ang="T14">
                <a:pos x="T8" y="T9"/>
              </a:cxn>
            </a:cxnLst>
            <a:rect l="T15" t="T16" r="T17" b="T18"/>
            <a:pathLst>
              <a:path w="1" h="1">
                <a:moveTo>
                  <a:pt x="1" y="0"/>
                </a:moveTo>
                <a:lnTo>
                  <a:pt x="0" y="0"/>
                </a:lnTo>
                <a:lnTo>
                  <a:pt x="0" y="1"/>
                </a:lnTo>
                <a:lnTo>
                  <a:pt x="1" y="0"/>
                </a:lnTo>
              </a:path>
            </a:pathLst>
          </a:custGeom>
          <a:noFill/>
          <a:ln w="15875">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62534" name="Freeform 70"/>
          <p:cNvSpPr>
            <a:spLocks/>
          </p:cNvSpPr>
          <p:nvPr/>
        </p:nvSpPr>
        <p:spPr bwMode="auto">
          <a:xfrm>
            <a:off x="4129088" y="4870450"/>
            <a:ext cx="31750" cy="30162"/>
          </a:xfrm>
          <a:custGeom>
            <a:avLst/>
            <a:gdLst>
              <a:gd name="T0" fmla="*/ 25201559 w 20"/>
              <a:gd name="T1" fmla="*/ 22680234 h 19"/>
              <a:gd name="T2" fmla="*/ 50403118 w 20"/>
              <a:gd name="T3" fmla="*/ 22680234 h 19"/>
              <a:gd name="T4" fmla="*/ 50403118 w 20"/>
              <a:gd name="T5" fmla="*/ 0 h 19"/>
              <a:gd name="T6" fmla="*/ 25201559 w 20"/>
              <a:gd name="T7" fmla="*/ 0 h 19"/>
              <a:gd name="T8" fmla="*/ 0 w 20"/>
              <a:gd name="T9" fmla="*/ 0 h 19"/>
              <a:gd name="T10" fmla="*/ 0 w 20"/>
              <a:gd name="T11" fmla="*/ 22680234 h 19"/>
              <a:gd name="T12" fmla="*/ 0 w 20"/>
              <a:gd name="T13" fmla="*/ 47881374 h 19"/>
              <a:gd name="T14" fmla="*/ 25201559 w 20"/>
              <a:gd name="T15" fmla="*/ 47881374 h 19"/>
              <a:gd name="T16" fmla="*/ 50403118 w 20"/>
              <a:gd name="T17" fmla="*/ 47881374 h 19"/>
              <a:gd name="T18" fmla="*/ 50403118 w 20"/>
              <a:gd name="T19" fmla="*/ 22680234 h 19"/>
              <a:gd name="T20" fmla="*/ 25201559 w 20"/>
              <a:gd name="T21" fmla="*/ 22680234 h 1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
              <a:gd name="T34" fmla="*/ 0 h 19"/>
              <a:gd name="T35" fmla="*/ 20 w 20"/>
              <a:gd name="T36" fmla="*/ 19 h 1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 h="19">
                <a:moveTo>
                  <a:pt x="10" y="9"/>
                </a:moveTo>
                <a:lnTo>
                  <a:pt x="20" y="9"/>
                </a:lnTo>
                <a:lnTo>
                  <a:pt x="20" y="0"/>
                </a:lnTo>
                <a:lnTo>
                  <a:pt x="10" y="0"/>
                </a:lnTo>
                <a:lnTo>
                  <a:pt x="0" y="0"/>
                </a:lnTo>
                <a:lnTo>
                  <a:pt x="0" y="9"/>
                </a:lnTo>
                <a:lnTo>
                  <a:pt x="0" y="19"/>
                </a:lnTo>
                <a:lnTo>
                  <a:pt x="10" y="19"/>
                </a:lnTo>
                <a:lnTo>
                  <a:pt x="20" y="19"/>
                </a:lnTo>
                <a:lnTo>
                  <a:pt x="20" y="9"/>
                </a:lnTo>
                <a:lnTo>
                  <a:pt x="10" y="9"/>
                </a:lnTo>
                <a:close/>
              </a:path>
            </a:pathLst>
          </a:custGeom>
          <a:solidFill>
            <a:srgbClr val="000000"/>
          </a:solidFill>
          <a:ln w="0">
            <a:solidFill>
              <a:srgbClr val="000000"/>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62535" name="Freeform 71"/>
          <p:cNvSpPr>
            <a:spLocks/>
          </p:cNvSpPr>
          <p:nvPr/>
        </p:nvSpPr>
        <p:spPr bwMode="auto">
          <a:xfrm>
            <a:off x="4129088" y="4884737"/>
            <a:ext cx="15875" cy="15875"/>
          </a:xfrm>
          <a:custGeom>
            <a:avLst/>
            <a:gdLst>
              <a:gd name="T0" fmla="*/ 252015567 w 1"/>
              <a:gd name="T1" fmla="*/ 0 h 1"/>
              <a:gd name="T2" fmla="*/ 0 w 1"/>
              <a:gd name="T3" fmla="*/ 0 h 1"/>
              <a:gd name="T4" fmla="*/ 0 w 1"/>
              <a:gd name="T5" fmla="*/ 0 h 1"/>
              <a:gd name="T6" fmla="*/ 0 w 1"/>
              <a:gd name="T7" fmla="*/ 252015567 h 1"/>
              <a:gd name="T8" fmla="*/ 252015567 w 1"/>
              <a:gd name="T9" fmla="*/ 0 h 1"/>
              <a:gd name="T10" fmla="*/ 0 60000 65536"/>
              <a:gd name="T11" fmla="*/ 0 60000 65536"/>
              <a:gd name="T12" fmla="*/ 0 60000 65536"/>
              <a:gd name="T13" fmla="*/ 0 60000 65536"/>
              <a:gd name="T14" fmla="*/ 0 60000 65536"/>
              <a:gd name="T15" fmla="*/ 0 w 1"/>
              <a:gd name="T16" fmla="*/ 0 h 1"/>
              <a:gd name="T17" fmla="*/ 1 w 1"/>
              <a:gd name="T18" fmla="*/ 1 h 1"/>
            </a:gdLst>
            <a:ahLst/>
            <a:cxnLst>
              <a:cxn ang="T10">
                <a:pos x="T0" y="T1"/>
              </a:cxn>
              <a:cxn ang="T11">
                <a:pos x="T2" y="T3"/>
              </a:cxn>
              <a:cxn ang="T12">
                <a:pos x="T4" y="T5"/>
              </a:cxn>
              <a:cxn ang="T13">
                <a:pos x="T6" y="T7"/>
              </a:cxn>
              <a:cxn ang="T14">
                <a:pos x="T8" y="T9"/>
              </a:cxn>
            </a:cxnLst>
            <a:rect l="T15" t="T16" r="T17" b="T18"/>
            <a:pathLst>
              <a:path w="1" h="1">
                <a:moveTo>
                  <a:pt x="1" y="0"/>
                </a:moveTo>
                <a:lnTo>
                  <a:pt x="0" y="0"/>
                </a:lnTo>
                <a:lnTo>
                  <a:pt x="0" y="1"/>
                </a:lnTo>
                <a:lnTo>
                  <a:pt x="1" y="0"/>
                </a:lnTo>
              </a:path>
            </a:pathLst>
          </a:custGeom>
          <a:noFill/>
          <a:ln w="15875">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62536" name="Freeform 72"/>
          <p:cNvSpPr>
            <a:spLocks/>
          </p:cNvSpPr>
          <p:nvPr/>
        </p:nvSpPr>
        <p:spPr bwMode="auto">
          <a:xfrm>
            <a:off x="4129088" y="4962525"/>
            <a:ext cx="31750" cy="30162"/>
          </a:xfrm>
          <a:custGeom>
            <a:avLst/>
            <a:gdLst>
              <a:gd name="T0" fmla="*/ 25201559 w 20"/>
              <a:gd name="T1" fmla="*/ 22680234 h 19"/>
              <a:gd name="T2" fmla="*/ 50403118 w 20"/>
              <a:gd name="T3" fmla="*/ 22680234 h 19"/>
              <a:gd name="T4" fmla="*/ 50403118 w 20"/>
              <a:gd name="T5" fmla="*/ 0 h 19"/>
              <a:gd name="T6" fmla="*/ 25201559 w 20"/>
              <a:gd name="T7" fmla="*/ 0 h 19"/>
              <a:gd name="T8" fmla="*/ 0 w 20"/>
              <a:gd name="T9" fmla="*/ 0 h 19"/>
              <a:gd name="T10" fmla="*/ 0 w 20"/>
              <a:gd name="T11" fmla="*/ 22680234 h 19"/>
              <a:gd name="T12" fmla="*/ 0 w 20"/>
              <a:gd name="T13" fmla="*/ 47881374 h 19"/>
              <a:gd name="T14" fmla="*/ 25201559 w 20"/>
              <a:gd name="T15" fmla="*/ 47881374 h 19"/>
              <a:gd name="T16" fmla="*/ 50403118 w 20"/>
              <a:gd name="T17" fmla="*/ 47881374 h 19"/>
              <a:gd name="T18" fmla="*/ 50403118 w 20"/>
              <a:gd name="T19" fmla="*/ 22680234 h 19"/>
              <a:gd name="T20" fmla="*/ 25201559 w 20"/>
              <a:gd name="T21" fmla="*/ 22680234 h 1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
              <a:gd name="T34" fmla="*/ 0 h 19"/>
              <a:gd name="T35" fmla="*/ 20 w 20"/>
              <a:gd name="T36" fmla="*/ 19 h 1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 h="19">
                <a:moveTo>
                  <a:pt x="10" y="9"/>
                </a:moveTo>
                <a:lnTo>
                  <a:pt x="20" y="9"/>
                </a:lnTo>
                <a:lnTo>
                  <a:pt x="20" y="0"/>
                </a:lnTo>
                <a:lnTo>
                  <a:pt x="10" y="0"/>
                </a:lnTo>
                <a:lnTo>
                  <a:pt x="0" y="0"/>
                </a:lnTo>
                <a:lnTo>
                  <a:pt x="0" y="9"/>
                </a:lnTo>
                <a:lnTo>
                  <a:pt x="0" y="19"/>
                </a:lnTo>
                <a:lnTo>
                  <a:pt x="10" y="19"/>
                </a:lnTo>
                <a:lnTo>
                  <a:pt x="20" y="19"/>
                </a:lnTo>
                <a:lnTo>
                  <a:pt x="20" y="9"/>
                </a:lnTo>
                <a:lnTo>
                  <a:pt x="10" y="9"/>
                </a:lnTo>
                <a:close/>
              </a:path>
            </a:pathLst>
          </a:custGeom>
          <a:solidFill>
            <a:srgbClr val="000000"/>
          </a:solidFill>
          <a:ln w="0">
            <a:solidFill>
              <a:srgbClr val="000000"/>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62537" name="Freeform 73"/>
          <p:cNvSpPr>
            <a:spLocks/>
          </p:cNvSpPr>
          <p:nvPr/>
        </p:nvSpPr>
        <p:spPr bwMode="auto">
          <a:xfrm>
            <a:off x="4129088" y="4976812"/>
            <a:ext cx="15875" cy="15875"/>
          </a:xfrm>
          <a:custGeom>
            <a:avLst/>
            <a:gdLst>
              <a:gd name="T0" fmla="*/ 252015567 w 1"/>
              <a:gd name="T1" fmla="*/ 0 h 1"/>
              <a:gd name="T2" fmla="*/ 0 w 1"/>
              <a:gd name="T3" fmla="*/ 0 h 1"/>
              <a:gd name="T4" fmla="*/ 0 w 1"/>
              <a:gd name="T5" fmla="*/ 0 h 1"/>
              <a:gd name="T6" fmla="*/ 0 w 1"/>
              <a:gd name="T7" fmla="*/ 252015567 h 1"/>
              <a:gd name="T8" fmla="*/ 252015567 w 1"/>
              <a:gd name="T9" fmla="*/ 0 h 1"/>
              <a:gd name="T10" fmla="*/ 0 60000 65536"/>
              <a:gd name="T11" fmla="*/ 0 60000 65536"/>
              <a:gd name="T12" fmla="*/ 0 60000 65536"/>
              <a:gd name="T13" fmla="*/ 0 60000 65536"/>
              <a:gd name="T14" fmla="*/ 0 60000 65536"/>
              <a:gd name="T15" fmla="*/ 0 w 1"/>
              <a:gd name="T16" fmla="*/ 0 h 1"/>
              <a:gd name="T17" fmla="*/ 1 w 1"/>
              <a:gd name="T18" fmla="*/ 1 h 1"/>
            </a:gdLst>
            <a:ahLst/>
            <a:cxnLst>
              <a:cxn ang="T10">
                <a:pos x="T0" y="T1"/>
              </a:cxn>
              <a:cxn ang="T11">
                <a:pos x="T2" y="T3"/>
              </a:cxn>
              <a:cxn ang="T12">
                <a:pos x="T4" y="T5"/>
              </a:cxn>
              <a:cxn ang="T13">
                <a:pos x="T6" y="T7"/>
              </a:cxn>
              <a:cxn ang="T14">
                <a:pos x="T8" y="T9"/>
              </a:cxn>
            </a:cxnLst>
            <a:rect l="T15" t="T16" r="T17" b="T18"/>
            <a:pathLst>
              <a:path w="1" h="1">
                <a:moveTo>
                  <a:pt x="1" y="0"/>
                </a:moveTo>
                <a:lnTo>
                  <a:pt x="0" y="0"/>
                </a:lnTo>
                <a:lnTo>
                  <a:pt x="0" y="1"/>
                </a:lnTo>
                <a:lnTo>
                  <a:pt x="1" y="0"/>
                </a:lnTo>
              </a:path>
            </a:pathLst>
          </a:custGeom>
          <a:noFill/>
          <a:ln w="15875">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62538" name="Freeform 74"/>
          <p:cNvSpPr>
            <a:spLocks/>
          </p:cNvSpPr>
          <p:nvPr/>
        </p:nvSpPr>
        <p:spPr bwMode="auto">
          <a:xfrm>
            <a:off x="2579688" y="2628900"/>
            <a:ext cx="292100" cy="292100"/>
          </a:xfrm>
          <a:custGeom>
            <a:avLst/>
            <a:gdLst>
              <a:gd name="T0" fmla="*/ 2147483647 w 19"/>
              <a:gd name="T1" fmla="*/ 0 h 19"/>
              <a:gd name="T2" fmla="*/ 1418099290 w 19"/>
              <a:gd name="T3" fmla="*/ 236354986 h 19"/>
              <a:gd name="T4" fmla="*/ 709049645 w 19"/>
              <a:gd name="T5" fmla="*/ 709049645 h 19"/>
              <a:gd name="T6" fmla="*/ 236354986 w 19"/>
              <a:gd name="T7" fmla="*/ 1418099290 h 19"/>
              <a:gd name="T8" fmla="*/ 0 w 19"/>
              <a:gd name="T9" fmla="*/ 2147483647 h 19"/>
              <a:gd name="T10" fmla="*/ 236354986 w 19"/>
              <a:gd name="T11" fmla="*/ 2147483647 h 19"/>
              <a:gd name="T12" fmla="*/ 709049645 w 19"/>
              <a:gd name="T13" fmla="*/ 2147483647 h 19"/>
              <a:gd name="T14" fmla="*/ 1418099290 w 19"/>
              <a:gd name="T15" fmla="*/ 2147483647 h 19"/>
              <a:gd name="T16" fmla="*/ 2147483647 w 19"/>
              <a:gd name="T17" fmla="*/ 2147483647 h 19"/>
              <a:gd name="T18" fmla="*/ 2147483647 w 19"/>
              <a:gd name="T19" fmla="*/ 2147483647 h 19"/>
              <a:gd name="T20" fmla="*/ 2147483647 w 19"/>
              <a:gd name="T21" fmla="*/ 2147483647 h 19"/>
              <a:gd name="T22" fmla="*/ 2147483647 w 19"/>
              <a:gd name="T23" fmla="*/ 2147483647 h 19"/>
              <a:gd name="T24" fmla="*/ 2147483647 w 19"/>
              <a:gd name="T25" fmla="*/ 2147483647 h 19"/>
              <a:gd name="T26" fmla="*/ 2147483647 w 19"/>
              <a:gd name="T27" fmla="*/ 1418099290 h 19"/>
              <a:gd name="T28" fmla="*/ 2147483647 w 19"/>
              <a:gd name="T29" fmla="*/ 709049645 h 19"/>
              <a:gd name="T30" fmla="*/ 2147483647 w 19"/>
              <a:gd name="T31" fmla="*/ 236354986 h 19"/>
              <a:gd name="T32" fmla="*/ 2147483647 w 19"/>
              <a:gd name="T33" fmla="*/ 0 h 1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9"/>
              <a:gd name="T52" fmla="*/ 0 h 19"/>
              <a:gd name="T53" fmla="*/ 19 w 19"/>
              <a:gd name="T54" fmla="*/ 19 h 19"/>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9" h="19">
                <a:moveTo>
                  <a:pt x="10" y="0"/>
                </a:moveTo>
                <a:lnTo>
                  <a:pt x="6" y="1"/>
                </a:lnTo>
                <a:lnTo>
                  <a:pt x="3" y="3"/>
                </a:lnTo>
                <a:lnTo>
                  <a:pt x="1" y="6"/>
                </a:lnTo>
                <a:lnTo>
                  <a:pt x="0" y="10"/>
                </a:lnTo>
                <a:lnTo>
                  <a:pt x="1" y="13"/>
                </a:lnTo>
                <a:lnTo>
                  <a:pt x="3" y="16"/>
                </a:lnTo>
                <a:lnTo>
                  <a:pt x="6" y="18"/>
                </a:lnTo>
                <a:lnTo>
                  <a:pt x="10" y="19"/>
                </a:lnTo>
                <a:lnTo>
                  <a:pt x="13" y="18"/>
                </a:lnTo>
                <a:lnTo>
                  <a:pt x="16" y="16"/>
                </a:lnTo>
                <a:lnTo>
                  <a:pt x="18" y="13"/>
                </a:lnTo>
                <a:lnTo>
                  <a:pt x="19" y="10"/>
                </a:lnTo>
                <a:lnTo>
                  <a:pt x="18" y="6"/>
                </a:lnTo>
                <a:lnTo>
                  <a:pt x="16" y="3"/>
                </a:lnTo>
                <a:lnTo>
                  <a:pt x="13" y="1"/>
                </a:lnTo>
                <a:lnTo>
                  <a:pt x="10" y="0"/>
                </a:lnTo>
              </a:path>
            </a:pathLst>
          </a:custGeom>
          <a:noFill/>
          <a:ln w="1587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62539" name="Rectangle 75"/>
          <p:cNvSpPr>
            <a:spLocks noChangeArrowheads="1"/>
          </p:cNvSpPr>
          <p:nvPr/>
        </p:nvSpPr>
        <p:spPr bwMode="auto">
          <a:xfrm>
            <a:off x="2671763" y="2628900"/>
            <a:ext cx="122237" cy="2587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700">
                <a:solidFill>
                  <a:srgbClr val="000000"/>
                </a:solidFill>
                <a:latin typeface="Nimbus Roman No9 L"/>
              </a:rPr>
              <a:t>+</a:t>
            </a:r>
            <a:endParaRPr lang="en-CA" altLang="en-US" sz="2400">
              <a:latin typeface="Corbel" panose="020B0503020204020204" pitchFamily="34" charset="0"/>
            </a:endParaRPr>
          </a:p>
        </p:txBody>
      </p:sp>
      <p:sp>
        <p:nvSpPr>
          <p:cNvPr id="62540" name="Text Box 78"/>
          <p:cNvSpPr txBox="1">
            <a:spLocks noChangeArrowheads="1"/>
          </p:cNvSpPr>
          <p:nvPr/>
        </p:nvSpPr>
        <p:spPr bwMode="auto">
          <a:xfrm>
            <a:off x="6896100" y="2170112"/>
            <a:ext cx="1768475" cy="825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600" i="1">
                <a:solidFill>
                  <a:srgbClr val="CC3300"/>
                </a:solidFill>
                <a:latin typeface="Corbel" panose="020B0503020204020204" pitchFamily="34" charset="0"/>
              </a:rPr>
              <a:t>Virtual address is</a:t>
            </a:r>
          </a:p>
          <a:p>
            <a:pPr eaLnBrk="1" hangingPunct="1"/>
            <a:r>
              <a:rPr lang="en-US" altLang="en-US" sz="1600" i="1">
                <a:solidFill>
                  <a:srgbClr val="CC3300"/>
                </a:solidFill>
                <a:latin typeface="Corbel" panose="020B0503020204020204" pitchFamily="34" charset="0"/>
              </a:rPr>
              <a:t>interpreted as page</a:t>
            </a:r>
          </a:p>
          <a:p>
            <a:pPr eaLnBrk="1" hangingPunct="1"/>
            <a:r>
              <a:rPr lang="en-US" altLang="en-US" sz="1600" i="1">
                <a:solidFill>
                  <a:srgbClr val="CC3300"/>
                </a:solidFill>
                <a:latin typeface="Corbel" panose="020B0503020204020204" pitchFamily="34" charset="0"/>
              </a:rPr>
              <a:t>number and offset.</a:t>
            </a:r>
          </a:p>
        </p:txBody>
      </p:sp>
      <p:sp>
        <p:nvSpPr>
          <p:cNvPr id="62541" name="Freeform 79"/>
          <p:cNvSpPr>
            <a:spLocks/>
          </p:cNvSpPr>
          <p:nvPr/>
        </p:nvSpPr>
        <p:spPr bwMode="auto">
          <a:xfrm>
            <a:off x="5994400" y="2273300"/>
            <a:ext cx="952500" cy="338137"/>
          </a:xfrm>
          <a:custGeom>
            <a:avLst/>
            <a:gdLst>
              <a:gd name="T0" fmla="*/ 1512093532 w 600"/>
              <a:gd name="T1" fmla="*/ 536791738 h 213"/>
              <a:gd name="T2" fmla="*/ 257055932 w 600"/>
              <a:gd name="T3" fmla="*/ 259574941 h 213"/>
              <a:gd name="T4" fmla="*/ 0 w 600"/>
              <a:gd name="T5" fmla="*/ 0 h 213"/>
              <a:gd name="T6" fmla="*/ 0 60000 65536"/>
              <a:gd name="T7" fmla="*/ 0 60000 65536"/>
              <a:gd name="T8" fmla="*/ 0 60000 65536"/>
              <a:gd name="T9" fmla="*/ 0 w 600"/>
              <a:gd name="T10" fmla="*/ 0 h 213"/>
              <a:gd name="T11" fmla="*/ 600 w 600"/>
              <a:gd name="T12" fmla="*/ 213 h 213"/>
            </a:gdLst>
            <a:ahLst/>
            <a:cxnLst>
              <a:cxn ang="T6">
                <a:pos x="T0" y="T1"/>
              </a:cxn>
              <a:cxn ang="T7">
                <a:pos x="T2" y="T3"/>
              </a:cxn>
              <a:cxn ang="T8">
                <a:pos x="T4" y="T5"/>
              </a:cxn>
            </a:cxnLst>
            <a:rect l="T9" t="T10" r="T11" b="T12"/>
            <a:pathLst>
              <a:path w="600" h="213">
                <a:moveTo>
                  <a:pt x="600" y="213"/>
                </a:moveTo>
                <a:cubicBezTo>
                  <a:pt x="401" y="176"/>
                  <a:pt x="202" y="139"/>
                  <a:pt x="102" y="103"/>
                </a:cubicBezTo>
                <a:cubicBezTo>
                  <a:pt x="2" y="67"/>
                  <a:pt x="1" y="33"/>
                  <a:pt x="0" y="0"/>
                </a:cubicBezTo>
              </a:path>
            </a:pathLst>
          </a:custGeom>
          <a:noFill/>
          <a:ln w="12700">
            <a:solidFill>
              <a:schemeClr val="tx1"/>
            </a:solidFill>
            <a:round/>
            <a:headEnd/>
            <a:tailEnd type="triangle" w="sm" len="med"/>
          </a:ln>
          <a:extLst>
            <a:ext uri="{909E8E84-426E-40DD-AFC4-6F175D3DCCD1}">
              <a14:hiddenFill xmlns:a14="http://schemas.microsoft.com/office/drawing/2010/main" xmlns="">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62542" name="Text Box 80"/>
          <p:cNvSpPr txBox="1">
            <a:spLocks noChangeArrowheads="1"/>
          </p:cNvSpPr>
          <p:nvPr/>
        </p:nvSpPr>
        <p:spPr bwMode="auto">
          <a:xfrm>
            <a:off x="279400" y="5026025"/>
            <a:ext cx="2809875" cy="1069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600" i="1" dirty="0">
                <a:solidFill>
                  <a:srgbClr val="CC3300"/>
                </a:solidFill>
                <a:latin typeface="Corbel" panose="020B0503020204020204" pitchFamily="34" charset="0"/>
              </a:rPr>
              <a:t>Page table holds information</a:t>
            </a:r>
          </a:p>
          <a:p>
            <a:pPr eaLnBrk="1" hangingPunct="1"/>
            <a:r>
              <a:rPr lang="en-US" altLang="en-US" sz="1600" i="1" dirty="0">
                <a:solidFill>
                  <a:srgbClr val="CC3300"/>
                </a:solidFill>
                <a:latin typeface="Corbel" panose="020B0503020204020204" pitchFamily="34" charset="0"/>
              </a:rPr>
              <a:t>about each page. This includes</a:t>
            </a:r>
          </a:p>
          <a:p>
            <a:pPr eaLnBrk="1" hangingPunct="1"/>
            <a:r>
              <a:rPr lang="en-US" altLang="en-US" sz="1600" i="1" dirty="0">
                <a:solidFill>
                  <a:srgbClr val="CC3300"/>
                </a:solidFill>
                <a:latin typeface="Corbel" panose="020B0503020204020204" pitchFamily="34" charset="0"/>
              </a:rPr>
              <a:t>the starting address of the page </a:t>
            </a:r>
          </a:p>
          <a:p>
            <a:pPr eaLnBrk="1" hangingPunct="1"/>
            <a:r>
              <a:rPr lang="en-US" altLang="en-US" sz="1600" i="1" dirty="0">
                <a:solidFill>
                  <a:srgbClr val="CC3300"/>
                </a:solidFill>
                <a:latin typeface="Corbel" panose="020B0503020204020204" pitchFamily="34" charset="0"/>
              </a:rPr>
              <a:t>in the main memory.</a:t>
            </a:r>
          </a:p>
        </p:txBody>
      </p:sp>
      <p:sp>
        <p:nvSpPr>
          <p:cNvPr id="62543" name="Text Box 81"/>
          <p:cNvSpPr txBox="1">
            <a:spLocks noChangeArrowheads="1"/>
          </p:cNvSpPr>
          <p:nvPr/>
        </p:nvSpPr>
        <p:spPr bwMode="auto">
          <a:xfrm>
            <a:off x="615950" y="1481137"/>
            <a:ext cx="1389063" cy="825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600" i="1" dirty="0">
                <a:solidFill>
                  <a:srgbClr val="CC3300"/>
                </a:solidFill>
                <a:latin typeface="Corbel" panose="020B0503020204020204" pitchFamily="34" charset="0"/>
              </a:rPr>
              <a:t>PTBR holds</a:t>
            </a:r>
          </a:p>
          <a:p>
            <a:pPr eaLnBrk="1" hangingPunct="1"/>
            <a:r>
              <a:rPr lang="en-US" altLang="en-US" sz="1600" i="1" dirty="0">
                <a:solidFill>
                  <a:srgbClr val="CC3300"/>
                </a:solidFill>
                <a:latin typeface="Corbel" panose="020B0503020204020204" pitchFamily="34" charset="0"/>
              </a:rPr>
              <a:t>the address of </a:t>
            </a:r>
          </a:p>
          <a:p>
            <a:pPr eaLnBrk="1" hangingPunct="1"/>
            <a:r>
              <a:rPr lang="en-US" altLang="en-US" sz="1600" i="1" dirty="0">
                <a:solidFill>
                  <a:srgbClr val="CC3300"/>
                </a:solidFill>
                <a:latin typeface="Corbel" panose="020B0503020204020204" pitchFamily="34" charset="0"/>
              </a:rPr>
              <a:t>the page table.</a:t>
            </a:r>
          </a:p>
        </p:txBody>
      </p:sp>
      <p:sp>
        <p:nvSpPr>
          <p:cNvPr id="62544" name="Freeform 82"/>
          <p:cNvSpPr>
            <a:spLocks/>
          </p:cNvSpPr>
          <p:nvPr/>
        </p:nvSpPr>
        <p:spPr bwMode="auto">
          <a:xfrm>
            <a:off x="1998663" y="4530725"/>
            <a:ext cx="1068387" cy="414337"/>
          </a:xfrm>
          <a:custGeom>
            <a:avLst/>
            <a:gdLst>
              <a:gd name="T0" fmla="*/ 0 w 673"/>
              <a:gd name="T1" fmla="*/ 657759085 h 261"/>
              <a:gd name="T2" fmla="*/ 1217234061 w 673"/>
              <a:gd name="T3" fmla="*/ 88204552 h 261"/>
              <a:gd name="T4" fmla="*/ 1696063747 w 673"/>
              <a:gd name="T5" fmla="*/ 123486705 h 261"/>
              <a:gd name="T6" fmla="*/ 0 60000 65536"/>
              <a:gd name="T7" fmla="*/ 0 60000 65536"/>
              <a:gd name="T8" fmla="*/ 0 60000 65536"/>
              <a:gd name="T9" fmla="*/ 0 w 673"/>
              <a:gd name="T10" fmla="*/ 0 h 261"/>
              <a:gd name="T11" fmla="*/ 673 w 673"/>
              <a:gd name="T12" fmla="*/ 261 h 261"/>
            </a:gdLst>
            <a:ahLst/>
            <a:cxnLst>
              <a:cxn ang="T6">
                <a:pos x="T0" y="T1"/>
              </a:cxn>
              <a:cxn ang="T7">
                <a:pos x="T2" y="T3"/>
              </a:cxn>
              <a:cxn ang="T8">
                <a:pos x="T4" y="T5"/>
              </a:cxn>
            </a:cxnLst>
            <a:rect l="T9" t="T10" r="T11" b="T12"/>
            <a:pathLst>
              <a:path w="673" h="261">
                <a:moveTo>
                  <a:pt x="0" y="261"/>
                </a:moveTo>
                <a:cubicBezTo>
                  <a:pt x="185" y="165"/>
                  <a:pt x="371" y="70"/>
                  <a:pt x="483" y="35"/>
                </a:cubicBezTo>
                <a:cubicBezTo>
                  <a:pt x="595" y="0"/>
                  <a:pt x="634" y="24"/>
                  <a:pt x="673" y="49"/>
                </a:cubicBezTo>
              </a:path>
            </a:pathLst>
          </a:custGeom>
          <a:noFill/>
          <a:ln w="12700">
            <a:solidFill>
              <a:schemeClr val="tx1"/>
            </a:solidFill>
            <a:round/>
            <a:headEnd/>
            <a:tailEnd type="triangle" w="sm" len="med"/>
          </a:ln>
          <a:extLst>
            <a:ext uri="{909E8E84-426E-40DD-AFC4-6F175D3DCCD1}">
              <a14:hiddenFill xmlns:a14="http://schemas.microsoft.com/office/drawing/2010/main" xmlns="">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62545" name="Freeform 83"/>
          <p:cNvSpPr>
            <a:spLocks/>
          </p:cNvSpPr>
          <p:nvPr/>
        </p:nvSpPr>
        <p:spPr bwMode="auto">
          <a:xfrm>
            <a:off x="1754188" y="1646237"/>
            <a:ext cx="347662" cy="314325"/>
          </a:xfrm>
          <a:custGeom>
            <a:avLst/>
            <a:gdLst>
              <a:gd name="T0" fmla="*/ 0 w 219"/>
              <a:gd name="T1" fmla="*/ 0 h 198"/>
              <a:gd name="T2" fmla="*/ 312498938 w 219"/>
              <a:gd name="T3" fmla="*/ 128527185 h 198"/>
              <a:gd name="T4" fmla="*/ 551912676 w 219"/>
              <a:gd name="T5" fmla="*/ 498990982 h 198"/>
              <a:gd name="T6" fmla="*/ 0 60000 65536"/>
              <a:gd name="T7" fmla="*/ 0 60000 65536"/>
              <a:gd name="T8" fmla="*/ 0 60000 65536"/>
              <a:gd name="T9" fmla="*/ 0 w 219"/>
              <a:gd name="T10" fmla="*/ 0 h 198"/>
              <a:gd name="T11" fmla="*/ 219 w 219"/>
              <a:gd name="T12" fmla="*/ 198 h 198"/>
            </a:gdLst>
            <a:ahLst/>
            <a:cxnLst>
              <a:cxn ang="T6">
                <a:pos x="T0" y="T1"/>
              </a:cxn>
              <a:cxn ang="T7">
                <a:pos x="T2" y="T3"/>
              </a:cxn>
              <a:cxn ang="T8">
                <a:pos x="T4" y="T5"/>
              </a:cxn>
            </a:cxnLst>
            <a:rect l="T9" t="T10" r="T11" b="T12"/>
            <a:pathLst>
              <a:path w="219" h="198">
                <a:moveTo>
                  <a:pt x="0" y="0"/>
                </a:moveTo>
                <a:cubicBezTo>
                  <a:pt x="43" y="9"/>
                  <a:pt x="87" y="18"/>
                  <a:pt x="124" y="51"/>
                </a:cubicBezTo>
                <a:cubicBezTo>
                  <a:pt x="161" y="84"/>
                  <a:pt x="190" y="141"/>
                  <a:pt x="219" y="198"/>
                </a:cubicBezTo>
              </a:path>
            </a:pathLst>
          </a:custGeom>
          <a:noFill/>
          <a:ln w="12700">
            <a:solidFill>
              <a:schemeClr val="tx1"/>
            </a:solidFill>
            <a:round/>
            <a:headEnd/>
            <a:tailEnd type="triangle" w="sm" len="med"/>
          </a:ln>
          <a:extLst>
            <a:ext uri="{909E8E84-426E-40DD-AFC4-6F175D3DCCD1}">
              <a14:hiddenFill xmlns:a14="http://schemas.microsoft.com/office/drawing/2010/main" xmlns="">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62546" name="Text Box 84"/>
          <p:cNvSpPr txBox="1">
            <a:spLocks noChangeArrowheads="1"/>
          </p:cNvSpPr>
          <p:nvPr/>
        </p:nvSpPr>
        <p:spPr bwMode="auto">
          <a:xfrm>
            <a:off x="517525" y="3109912"/>
            <a:ext cx="1924050" cy="1069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600" i="1">
                <a:solidFill>
                  <a:srgbClr val="CC3300"/>
                </a:solidFill>
                <a:latin typeface="Corbel" panose="020B0503020204020204" pitchFamily="34" charset="0"/>
              </a:rPr>
              <a:t>PTBR + virtual</a:t>
            </a:r>
          </a:p>
          <a:p>
            <a:pPr eaLnBrk="1" hangingPunct="1"/>
            <a:r>
              <a:rPr lang="en-US" altLang="en-US" sz="1600" i="1">
                <a:solidFill>
                  <a:srgbClr val="CC3300"/>
                </a:solidFill>
                <a:latin typeface="Corbel" panose="020B0503020204020204" pitchFamily="34" charset="0"/>
              </a:rPr>
              <a:t>page number provide</a:t>
            </a:r>
          </a:p>
          <a:p>
            <a:pPr eaLnBrk="1" hangingPunct="1"/>
            <a:r>
              <a:rPr lang="en-US" altLang="en-US" sz="1600" i="1">
                <a:solidFill>
                  <a:srgbClr val="CC3300"/>
                </a:solidFill>
                <a:latin typeface="Corbel" panose="020B0503020204020204" pitchFamily="34" charset="0"/>
              </a:rPr>
              <a:t>the entry of the page </a:t>
            </a:r>
          </a:p>
          <a:p>
            <a:pPr eaLnBrk="1" hangingPunct="1"/>
            <a:r>
              <a:rPr lang="en-US" altLang="en-US" sz="1600" i="1">
                <a:solidFill>
                  <a:srgbClr val="CC3300"/>
                </a:solidFill>
                <a:latin typeface="Corbel" panose="020B0503020204020204" pitchFamily="34" charset="0"/>
              </a:rPr>
              <a:t>in the page table.</a:t>
            </a:r>
          </a:p>
        </p:txBody>
      </p:sp>
      <p:sp>
        <p:nvSpPr>
          <p:cNvPr id="62547" name="Freeform 85"/>
          <p:cNvSpPr>
            <a:spLocks/>
          </p:cNvSpPr>
          <p:nvPr/>
        </p:nvSpPr>
        <p:spPr bwMode="auto">
          <a:xfrm>
            <a:off x="1498600" y="2670175"/>
            <a:ext cx="1092200" cy="452437"/>
          </a:xfrm>
          <a:custGeom>
            <a:avLst/>
            <a:gdLst>
              <a:gd name="T0" fmla="*/ 0 w 688"/>
              <a:gd name="T1" fmla="*/ 718242835 h 285"/>
              <a:gd name="T2" fmla="*/ 902216014 w 688"/>
              <a:gd name="T3" fmla="*/ 108365808 h 285"/>
              <a:gd name="T4" fmla="*/ 1733867678 w 688"/>
              <a:gd name="T5" fmla="*/ 70564292 h 285"/>
              <a:gd name="T6" fmla="*/ 0 60000 65536"/>
              <a:gd name="T7" fmla="*/ 0 60000 65536"/>
              <a:gd name="T8" fmla="*/ 0 60000 65536"/>
              <a:gd name="T9" fmla="*/ 0 w 688"/>
              <a:gd name="T10" fmla="*/ 0 h 285"/>
              <a:gd name="T11" fmla="*/ 688 w 688"/>
              <a:gd name="T12" fmla="*/ 285 h 285"/>
            </a:gdLst>
            <a:ahLst/>
            <a:cxnLst>
              <a:cxn ang="T6">
                <a:pos x="T0" y="T1"/>
              </a:cxn>
              <a:cxn ang="T7">
                <a:pos x="T2" y="T3"/>
              </a:cxn>
              <a:cxn ang="T8">
                <a:pos x="T4" y="T5"/>
              </a:cxn>
            </a:cxnLst>
            <a:rect l="T9" t="T10" r="T11" b="T12"/>
            <a:pathLst>
              <a:path w="688" h="285">
                <a:moveTo>
                  <a:pt x="0" y="285"/>
                </a:moveTo>
                <a:cubicBezTo>
                  <a:pt x="121" y="185"/>
                  <a:pt x="243" y="86"/>
                  <a:pt x="358" y="43"/>
                </a:cubicBezTo>
                <a:cubicBezTo>
                  <a:pt x="473" y="0"/>
                  <a:pt x="580" y="14"/>
                  <a:pt x="688" y="28"/>
                </a:cubicBezTo>
              </a:path>
            </a:pathLst>
          </a:custGeom>
          <a:noFill/>
          <a:ln w="12700">
            <a:solidFill>
              <a:schemeClr val="tx1"/>
            </a:solidFill>
            <a:round/>
            <a:headEnd/>
            <a:tailEnd type="triangle" w="sm" len="med"/>
          </a:ln>
          <a:extLst>
            <a:ext uri="{909E8E84-426E-40DD-AFC4-6F175D3DCCD1}">
              <a14:hiddenFill xmlns:a14="http://schemas.microsoft.com/office/drawing/2010/main" xmlns="">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62548" name="Text Box 86"/>
          <p:cNvSpPr txBox="1">
            <a:spLocks noChangeArrowheads="1"/>
          </p:cNvSpPr>
          <p:nvPr/>
        </p:nvSpPr>
        <p:spPr bwMode="auto">
          <a:xfrm>
            <a:off x="4995863" y="3692525"/>
            <a:ext cx="3043237" cy="581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600" i="1">
                <a:solidFill>
                  <a:srgbClr val="CC3300"/>
                </a:solidFill>
                <a:latin typeface="Corbel" panose="020B0503020204020204" pitchFamily="34" charset="0"/>
              </a:rPr>
              <a:t>This entry has the starting location</a:t>
            </a:r>
          </a:p>
          <a:p>
            <a:pPr eaLnBrk="1" hangingPunct="1"/>
            <a:r>
              <a:rPr lang="en-US" altLang="en-US" sz="1600" i="1">
                <a:solidFill>
                  <a:srgbClr val="CC3300"/>
                </a:solidFill>
                <a:latin typeface="Corbel" panose="020B0503020204020204" pitchFamily="34" charset="0"/>
              </a:rPr>
              <a:t>of the page.</a:t>
            </a:r>
          </a:p>
        </p:txBody>
      </p:sp>
      <p:pic>
        <p:nvPicPr>
          <p:cNvPr id="2" name="Picture 1">
            <a:extLst>
              <a:ext uri="{FF2B5EF4-FFF2-40B4-BE49-F238E27FC236}">
                <a16:creationId xmlns:a16="http://schemas.microsoft.com/office/drawing/2014/main" xmlns="" id="{D7081E1E-97F4-4013-9E5E-37CABBFC149B}"/>
              </a:ext>
            </a:extLst>
          </p:cNvPr>
          <p:cNvPicPr>
            <a:picLocks noChangeAspect="1" noChangeArrowheads="1"/>
          </p:cNvPicPr>
          <p:nvPr/>
        </p:nvPicPr>
        <p:blipFill>
          <a:blip r:embed="rId3" cstate="print"/>
          <a:srcRect/>
          <a:stretch>
            <a:fillRect/>
          </a:stretch>
        </p:blipFill>
        <p:spPr bwMode="auto">
          <a:xfrm>
            <a:off x="7315200" y="0"/>
            <a:ext cx="1333500" cy="1247775"/>
          </a:xfrm>
          <a:prstGeom prst="rect">
            <a:avLst/>
          </a:prstGeom>
          <a:noFill/>
          <a:ln w="9525">
            <a:noFill/>
            <a:miter lim="800000"/>
            <a:headEnd/>
            <a:tailEnd/>
          </a:ln>
          <a:effectLst/>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3634" name="Rectangle 2"/>
          <p:cNvSpPr>
            <a:spLocks noGrp="1" noChangeArrowheads="1"/>
          </p:cNvSpPr>
          <p:nvPr>
            <p:ph type="title"/>
          </p:nvPr>
        </p:nvSpPr>
        <p:spPr/>
        <p:txBody>
          <a:bodyPr/>
          <a:lstStyle/>
          <a:p>
            <a:pPr eaLnBrk="1" fontAlgn="auto" hangingPunct="1">
              <a:spcAft>
                <a:spcPts val="0"/>
              </a:spcAft>
              <a:defRPr/>
            </a:pPr>
            <a:r>
              <a:rPr lang="en-US" dirty="0">
                <a:solidFill>
                  <a:schemeClr val="accent1">
                    <a:satMod val="150000"/>
                  </a:schemeClr>
                </a:solidFill>
              </a:rPr>
              <a:t>Address </a:t>
            </a:r>
            <a:r>
              <a:rPr lang="en-US" dirty="0" smtClean="0">
                <a:solidFill>
                  <a:schemeClr val="accent1">
                    <a:satMod val="150000"/>
                  </a:schemeClr>
                </a:solidFill>
              </a:rPr>
              <a:t>Translation </a:t>
            </a:r>
            <a:r>
              <a:rPr lang="en-US" dirty="0">
                <a:solidFill>
                  <a:schemeClr val="accent1">
                    <a:satMod val="150000"/>
                  </a:schemeClr>
                </a:solidFill>
              </a:rPr>
              <a:t>(contd..)</a:t>
            </a:r>
          </a:p>
        </p:txBody>
      </p:sp>
      <p:sp>
        <p:nvSpPr>
          <p:cNvPr id="453635" name="Rectangle 3"/>
          <p:cNvSpPr>
            <a:spLocks noGrp="1" noChangeArrowheads="1"/>
          </p:cNvSpPr>
          <p:nvPr>
            <p:ph idx="1"/>
          </p:nvPr>
        </p:nvSpPr>
        <p:spPr>
          <a:xfrm>
            <a:off x="228600" y="1524000"/>
            <a:ext cx="8092441" cy="4402666"/>
          </a:xfrm>
        </p:spPr>
        <p:txBody>
          <a:bodyPr rtlCol="0">
            <a:normAutofit fontScale="92500" lnSpcReduction="20000"/>
          </a:bodyPr>
          <a:lstStyle/>
          <a:p>
            <a:pPr marL="438912" indent="-320040" eaLnBrk="1" fontAlgn="auto" hangingPunct="1">
              <a:lnSpc>
                <a:spcPct val="150000"/>
              </a:lnSpc>
              <a:spcBef>
                <a:spcPts val="0"/>
              </a:spcBef>
              <a:spcAft>
                <a:spcPts val="0"/>
              </a:spcAft>
              <a:buFont typeface="Wingdings 2"/>
              <a:buChar char=""/>
              <a:defRPr/>
            </a:pPr>
            <a:r>
              <a:rPr lang="en-US" dirty="0">
                <a:solidFill>
                  <a:schemeClr val="accent2"/>
                </a:solidFill>
              </a:rPr>
              <a:t>Page table entry for a page also includes some control bits</a:t>
            </a:r>
            <a:r>
              <a:rPr lang="en-US" dirty="0"/>
              <a:t> which describe the status of the page while it is in the main memory.</a:t>
            </a:r>
          </a:p>
          <a:p>
            <a:pPr marL="438912" indent="-320040" eaLnBrk="1" fontAlgn="auto" hangingPunct="1">
              <a:lnSpc>
                <a:spcPct val="150000"/>
              </a:lnSpc>
              <a:spcBef>
                <a:spcPts val="0"/>
              </a:spcBef>
              <a:spcAft>
                <a:spcPts val="0"/>
              </a:spcAft>
              <a:buFont typeface="Wingdings 2"/>
              <a:buChar char=""/>
              <a:defRPr/>
            </a:pPr>
            <a:r>
              <a:rPr lang="en-US" dirty="0">
                <a:solidFill>
                  <a:schemeClr val="accent2"/>
                </a:solidFill>
              </a:rPr>
              <a:t>One bit indicates the validity of the page</a:t>
            </a:r>
            <a:r>
              <a:rPr lang="en-US" dirty="0"/>
              <a:t>. </a:t>
            </a:r>
          </a:p>
          <a:p>
            <a:pPr marL="731520" lvl="1" indent="-274320" eaLnBrk="1" fontAlgn="auto" hangingPunct="1">
              <a:lnSpc>
                <a:spcPct val="150000"/>
              </a:lnSpc>
              <a:spcAft>
                <a:spcPts val="0"/>
              </a:spcAft>
              <a:buFont typeface="Wingdings"/>
              <a:buChar char=""/>
              <a:defRPr/>
            </a:pPr>
            <a:r>
              <a:rPr lang="en-US" sz="1800" dirty="0"/>
              <a:t>Indicates whether the page is actually loaded into the main memory. </a:t>
            </a:r>
          </a:p>
          <a:p>
            <a:pPr marL="731520" lvl="1" indent="-274320" eaLnBrk="1" fontAlgn="auto" hangingPunct="1">
              <a:lnSpc>
                <a:spcPct val="150000"/>
              </a:lnSpc>
              <a:spcAft>
                <a:spcPts val="0"/>
              </a:spcAft>
              <a:buFont typeface="Wingdings"/>
              <a:buChar char=""/>
              <a:defRPr/>
            </a:pPr>
            <a:r>
              <a:rPr lang="en-US" sz="1800" dirty="0"/>
              <a:t>Allows the operating system to invalidate the page without actually removing it. </a:t>
            </a:r>
          </a:p>
          <a:p>
            <a:pPr marL="438912" indent="-320040" eaLnBrk="1" fontAlgn="auto" hangingPunct="1">
              <a:lnSpc>
                <a:spcPct val="150000"/>
              </a:lnSpc>
              <a:spcBef>
                <a:spcPts val="0"/>
              </a:spcBef>
              <a:spcAft>
                <a:spcPts val="0"/>
              </a:spcAft>
              <a:buFont typeface="Wingdings 2"/>
              <a:buChar char=""/>
              <a:defRPr/>
            </a:pPr>
            <a:r>
              <a:rPr lang="en-US" dirty="0">
                <a:solidFill>
                  <a:schemeClr val="accent2"/>
                </a:solidFill>
              </a:rPr>
              <a:t>One bit indicates whether the page has been modified during its residency in the main memory</a:t>
            </a:r>
            <a:r>
              <a:rPr lang="en-US" sz="1800" dirty="0"/>
              <a:t>.</a:t>
            </a:r>
          </a:p>
          <a:p>
            <a:pPr marL="731520" lvl="1" indent="-274320" eaLnBrk="1" fontAlgn="auto" hangingPunct="1">
              <a:lnSpc>
                <a:spcPct val="150000"/>
              </a:lnSpc>
              <a:spcAft>
                <a:spcPts val="0"/>
              </a:spcAft>
              <a:buFont typeface="Wingdings"/>
              <a:buChar char=""/>
              <a:defRPr/>
            </a:pPr>
            <a:r>
              <a:rPr lang="en-US" sz="1800" dirty="0"/>
              <a:t>This bit determines whether the page should be written back to the disk when it is removed from the main memory. </a:t>
            </a:r>
          </a:p>
          <a:p>
            <a:pPr marL="731520" lvl="1" indent="-274320" eaLnBrk="1" fontAlgn="auto" hangingPunct="1">
              <a:lnSpc>
                <a:spcPct val="150000"/>
              </a:lnSpc>
              <a:spcAft>
                <a:spcPts val="0"/>
              </a:spcAft>
              <a:buFont typeface="Wingdings"/>
              <a:buChar char=""/>
              <a:defRPr/>
            </a:pPr>
            <a:r>
              <a:rPr lang="en-US" sz="1800" dirty="0"/>
              <a:t>Similar to the dirty or modified bit in case of cache memory.</a:t>
            </a:r>
          </a:p>
        </p:txBody>
      </p:sp>
      <p:sp>
        <p:nvSpPr>
          <p:cNvPr id="4" name="Slide Number Placeholder 4"/>
          <p:cNvSpPr>
            <a:spLocks noGrp="1"/>
          </p:cNvSpPr>
          <p:nvPr>
            <p:ph type="sldNum" sz="quarter" idx="12"/>
          </p:nvPr>
        </p:nvSpPr>
        <p:spPr>
          <a:xfrm>
            <a:off x="2640013" y="6477000"/>
            <a:ext cx="5508625" cy="274638"/>
          </a:xfrm>
        </p:spPr>
        <p:txBody>
          <a:bodyPr lIns="45720" rIns="45720"/>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l" eaLnBrk="1" hangingPunct="1"/>
            <a:fld id="{609C776E-1A88-41D6-8925-F11D705621B0}" type="slidenum">
              <a:rPr lang="en-US" altLang="en-US">
                <a:solidFill>
                  <a:srgbClr val="3F3F3F"/>
                </a:solidFill>
                <a:latin typeface="Corbel" panose="020B0503020204020204" pitchFamily="34" charset="0"/>
              </a:rPr>
              <a:pPr algn="l" eaLnBrk="1" hangingPunct="1"/>
              <a:t>66</a:t>
            </a:fld>
            <a:endParaRPr lang="en-US" altLang="en-US">
              <a:solidFill>
                <a:srgbClr val="3F3F3F"/>
              </a:solidFill>
              <a:latin typeface="Corbel" panose="020B0503020204020204" pitchFamily="34" charset="0"/>
            </a:endParaRPr>
          </a:p>
        </p:txBody>
      </p:sp>
      <p:pic>
        <p:nvPicPr>
          <p:cNvPr id="2" name="Picture 1">
            <a:extLst>
              <a:ext uri="{FF2B5EF4-FFF2-40B4-BE49-F238E27FC236}">
                <a16:creationId xmlns:a16="http://schemas.microsoft.com/office/drawing/2014/main" xmlns="" id="{CEEAD6FC-6D76-4D4C-A123-6A9D2B7F8795}"/>
              </a:ext>
            </a:extLst>
          </p:cNvPr>
          <p:cNvPicPr>
            <a:picLocks noChangeAspect="1" noChangeArrowheads="1"/>
          </p:cNvPicPr>
          <p:nvPr/>
        </p:nvPicPr>
        <p:blipFill>
          <a:blip r:embed="rId3" cstate="print"/>
          <a:srcRect/>
          <a:stretch>
            <a:fillRect/>
          </a:stretch>
        </p:blipFill>
        <p:spPr bwMode="auto">
          <a:xfrm>
            <a:off x="7315200" y="0"/>
            <a:ext cx="1333500" cy="1247775"/>
          </a:xfrm>
          <a:prstGeom prst="rect">
            <a:avLst/>
          </a:prstGeom>
          <a:noFill/>
          <a:ln w="9525">
            <a:noFill/>
            <a:miter lim="800000"/>
            <a:headEnd/>
            <a:tailEnd/>
          </a:ln>
          <a:effectLst/>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4658" name="Rectangle 2"/>
          <p:cNvSpPr>
            <a:spLocks noGrp="1" noChangeArrowheads="1"/>
          </p:cNvSpPr>
          <p:nvPr>
            <p:ph type="title"/>
          </p:nvPr>
        </p:nvSpPr>
        <p:spPr>
          <a:xfrm>
            <a:off x="822960" y="286604"/>
            <a:ext cx="6339840" cy="1450757"/>
          </a:xfrm>
        </p:spPr>
        <p:txBody>
          <a:bodyPr/>
          <a:lstStyle/>
          <a:p>
            <a:pPr eaLnBrk="1" fontAlgn="auto" hangingPunct="1">
              <a:spcAft>
                <a:spcPts val="0"/>
              </a:spcAft>
              <a:defRPr/>
            </a:pPr>
            <a:r>
              <a:rPr lang="en-US" dirty="0">
                <a:solidFill>
                  <a:schemeClr val="accent1">
                    <a:satMod val="150000"/>
                  </a:schemeClr>
                </a:solidFill>
              </a:rPr>
              <a:t>Address </a:t>
            </a:r>
            <a:r>
              <a:rPr lang="en-US" dirty="0" smtClean="0">
                <a:solidFill>
                  <a:schemeClr val="accent1">
                    <a:satMod val="150000"/>
                  </a:schemeClr>
                </a:solidFill>
              </a:rPr>
              <a:t>Translation </a:t>
            </a:r>
            <a:r>
              <a:rPr lang="en-US" dirty="0">
                <a:solidFill>
                  <a:schemeClr val="accent1">
                    <a:satMod val="150000"/>
                  </a:schemeClr>
                </a:solidFill>
              </a:rPr>
              <a:t>(contd..)</a:t>
            </a:r>
          </a:p>
        </p:txBody>
      </p:sp>
      <p:sp>
        <p:nvSpPr>
          <p:cNvPr id="64516" name="Rectangle 3"/>
          <p:cNvSpPr>
            <a:spLocks noGrp="1" noChangeArrowheads="1"/>
          </p:cNvSpPr>
          <p:nvPr>
            <p:ph idx="1"/>
          </p:nvPr>
        </p:nvSpPr>
        <p:spPr>
          <a:xfrm>
            <a:off x="609598" y="1295400"/>
            <a:ext cx="7162801" cy="4745963"/>
          </a:xfrm>
        </p:spPr>
        <p:txBody>
          <a:bodyPr/>
          <a:lstStyle/>
          <a:p>
            <a:pPr eaLnBrk="1" hangingPunct="1">
              <a:lnSpc>
                <a:spcPct val="200000"/>
              </a:lnSpc>
            </a:pPr>
            <a:r>
              <a:rPr lang="en-US" altLang="en-US" dirty="0">
                <a:solidFill>
                  <a:schemeClr val="tx1"/>
                </a:solidFill>
              </a:rPr>
              <a:t>Other control bits for various other types of restrictions that may be imposed. </a:t>
            </a:r>
          </a:p>
          <a:p>
            <a:pPr lvl="1" eaLnBrk="1" hangingPunct="1">
              <a:lnSpc>
                <a:spcPct val="200000"/>
              </a:lnSpc>
            </a:pPr>
            <a:r>
              <a:rPr lang="en-US" altLang="en-US" sz="1800" dirty="0"/>
              <a:t>For example, a program may only have read permission for a page, but not write or modify permissions.</a:t>
            </a:r>
          </a:p>
        </p:txBody>
      </p:sp>
      <p:sp>
        <p:nvSpPr>
          <p:cNvPr id="4" name="Slide Number Placeholder 4"/>
          <p:cNvSpPr>
            <a:spLocks noGrp="1"/>
          </p:cNvSpPr>
          <p:nvPr>
            <p:ph type="sldNum" sz="quarter" idx="12"/>
          </p:nvPr>
        </p:nvSpPr>
        <p:spPr>
          <a:xfrm>
            <a:off x="2640013" y="6477000"/>
            <a:ext cx="5508625" cy="274638"/>
          </a:xfrm>
        </p:spPr>
        <p:txBody>
          <a:bodyPr lIns="45720" rIns="45720"/>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l" eaLnBrk="1" hangingPunct="1"/>
            <a:fld id="{B2E7C0CF-3C07-4040-8D76-79E510E35439}" type="slidenum">
              <a:rPr lang="en-US" altLang="en-US">
                <a:solidFill>
                  <a:srgbClr val="3F3F3F"/>
                </a:solidFill>
                <a:latin typeface="Corbel" panose="020B0503020204020204" pitchFamily="34" charset="0"/>
              </a:rPr>
              <a:pPr algn="l" eaLnBrk="1" hangingPunct="1"/>
              <a:t>67</a:t>
            </a:fld>
            <a:endParaRPr lang="en-US" altLang="en-US">
              <a:solidFill>
                <a:srgbClr val="3F3F3F"/>
              </a:solidFill>
              <a:latin typeface="Corbel" panose="020B0503020204020204" pitchFamily="34" charset="0"/>
            </a:endParaRPr>
          </a:p>
        </p:txBody>
      </p:sp>
      <p:pic>
        <p:nvPicPr>
          <p:cNvPr id="2" name="Picture 1">
            <a:extLst>
              <a:ext uri="{FF2B5EF4-FFF2-40B4-BE49-F238E27FC236}">
                <a16:creationId xmlns:a16="http://schemas.microsoft.com/office/drawing/2014/main" xmlns="" id="{38BB5EBA-3B2F-4542-9D55-461DAD6F718B}"/>
              </a:ext>
            </a:extLst>
          </p:cNvPr>
          <p:cNvPicPr>
            <a:picLocks noChangeAspect="1" noChangeArrowheads="1"/>
          </p:cNvPicPr>
          <p:nvPr/>
        </p:nvPicPr>
        <p:blipFill>
          <a:blip r:embed="rId3" cstate="print"/>
          <a:srcRect/>
          <a:stretch>
            <a:fillRect/>
          </a:stretch>
        </p:blipFill>
        <p:spPr bwMode="auto">
          <a:xfrm>
            <a:off x="7315200" y="0"/>
            <a:ext cx="1333500" cy="1247775"/>
          </a:xfrm>
          <a:prstGeom prst="rect">
            <a:avLst/>
          </a:prstGeom>
          <a:noFill/>
          <a:ln w="9525">
            <a:noFill/>
            <a:miter lim="800000"/>
            <a:headEnd/>
            <a:tailEnd/>
          </a:ln>
          <a:effectLst/>
        </p:spPr>
      </p:pic>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5682" name="Rectangle 2"/>
          <p:cNvSpPr>
            <a:spLocks noGrp="1" noChangeArrowheads="1"/>
          </p:cNvSpPr>
          <p:nvPr>
            <p:ph type="title"/>
          </p:nvPr>
        </p:nvSpPr>
        <p:spPr>
          <a:xfrm>
            <a:off x="822960" y="286604"/>
            <a:ext cx="6492240" cy="1450757"/>
          </a:xfrm>
        </p:spPr>
        <p:txBody>
          <a:bodyPr/>
          <a:lstStyle/>
          <a:p>
            <a:pPr eaLnBrk="1" fontAlgn="auto" hangingPunct="1">
              <a:spcAft>
                <a:spcPts val="0"/>
              </a:spcAft>
              <a:defRPr/>
            </a:pPr>
            <a:r>
              <a:rPr lang="en-US" dirty="0">
                <a:solidFill>
                  <a:schemeClr val="accent1">
                    <a:satMod val="150000"/>
                  </a:schemeClr>
                </a:solidFill>
              </a:rPr>
              <a:t>Address </a:t>
            </a:r>
            <a:r>
              <a:rPr lang="en-US" dirty="0" smtClean="0">
                <a:solidFill>
                  <a:schemeClr val="accent1">
                    <a:satMod val="150000"/>
                  </a:schemeClr>
                </a:solidFill>
              </a:rPr>
              <a:t>Translation </a:t>
            </a:r>
            <a:r>
              <a:rPr lang="en-US" dirty="0">
                <a:solidFill>
                  <a:schemeClr val="accent1">
                    <a:satMod val="150000"/>
                  </a:schemeClr>
                </a:solidFill>
              </a:rPr>
              <a:t>(contd..)</a:t>
            </a:r>
          </a:p>
        </p:txBody>
      </p:sp>
      <p:sp>
        <p:nvSpPr>
          <p:cNvPr id="455683" name="Rectangle 3"/>
          <p:cNvSpPr>
            <a:spLocks noGrp="1" noChangeArrowheads="1"/>
          </p:cNvSpPr>
          <p:nvPr>
            <p:ph idx="1"/>
          </p:nvPr>
        </p:nvSpPr>
        <p:spPr>
          <a:xfrm>
            <a:off x="381000" y="1295400"/>
            <a:ext cx="8092441" cy="4648200"/>
          </a:xfrm>
        </p:spPr>
        <p:txBody>
          <a:bodyPr rtlCol="0">
            <a:normAutofit/>
          </a:bodyPr>
          <a:lstStyle/>
          <a:p>
            <a:pPr marL="438912" indent="-320040" eaLnBrk="1" fontAlgn="auto" hangingPunct="1">
              <a:lnSpc>
                <a:spcPct val="100000"/>
              </a:lnSpc>
              <a:spcBef>
                <a:spcPts val="0"/>
              </a:spcBef>
              <a:spcAft>
                <a:spcPts val="0"/>
              </a:spcAft>
              <a:buFont typeface="Wingdings 2"/>
              <a:buChar char=""/>
              <a:defRPr/>
            </a:pPr>
            <a:r>
              <a:rPr lang="en-US" dirty="0"/>
              <a:t>Where should the page table be located?</a:t>
            </a:r>
          </a:p>
          <a:p>
            <a:pPr marL="438912" indent="-320040" eaLnBrk="1" fontAlgn="auto" hangingPunct="1">
              <a:lnSpc>
                <a:spcPct val="100000"/>
              </a:lnSpc>
              <a:spcBef>
                <a:spcPts val="0"/>
              </a:spcBef>
              <a:spcAft>
                <a:spcPts val="0"/>
              </a:spcAft>
              <a:buFont typeface="Wingdings 2"/>
              <a:buChar char=""/>
              <a:defRPr/>
            </a:pPr>
            <a:r>
              <a:rPr lang="en-US" dirty="0">
                <a:solidFill>
                  <a:schemeClr val="tx1"/>
                </a:solidFill>
              </a:rPr>
              <a:t>Recall that the page table is used by the MMU for every read and write access to the memory. </a:t>
            </a:r>
          </a:p>
          <a:p>
            <a:pPr marL="731520" lvl="1" indent="-274320" eaLnBrk="1" fontAlgn="auto" hangingPunct="1">
              <a:lnSpc>
                <a:spcPct val="100000"/>
              </a:lnSpc>
              <a:spcAft>
                <a:spcPts val="0"/>
              </a:spcAft>
              <a:buFont typeface="Wingdings"/>
              <a:buChar char=""/>
              <a:defRPr/>
            </a:pPr>
            <a:r>
              <a:rPr lang="en-US" sz="1800" dirty="0"/>
              <a:t>Ideal location for the page table is within the MMU. </a:t>
            </a:r>
          </a:p>
          <a:p>
            <a:pPr marL="438912" indent="-320040" eaLnBrk="1" fontAlgn="auto" hangingPunct="1">
              <a:lnSpc>
                <a:spcPct val="100000"/>
              </a:lnSpc>
              <a:spcBef>
                <a:spcPts val="0"/>
              </a:spcBef>
              <a:spcAft>
                <a:spcPts val="0"/>
              </a:spcAft>
              <a:buFont typeface="Wingdings 2"/>
              <a:buChar char=""/>
              <a:defRPr/>
            </a:pPr>
            <a:r>
              <a:rPr lang="en-US" dirty="0">
                <a:solidFill>
                  <a:schemeClr val="tx1"/>
                </a:solidFill>
              </a:rPr>
              <a:t>Page table is quite large.</a:t>
            </a:r>
          </a:p>
          <a:p>
            <a:pPr marL="438912" indent="-320040" eaLnBrk="1" fontAlgn="auto" hangingPunct="1">
              <a:lnSpc>
                <a:spcPct val="100000"/>
              </a:lnSpc>
              <a:spcBef>
                <a:spcPts val="0"/>
              </a:spcBef>
              <a:spcAft>
                <a:spcPts val="0"/>
              </a:spcAft>
              <a:buFont typeface="Wingdings 2"/>
              <a:buChar char=""/>
              <a:defRPr/>
            </a:pPr>
            <a:r>
              <a:rPr lang="en-US" dirty="0">
                <a:solidFill>
                  <a:schemeClr val="tx1"/>
                </a:solidFill>
              </a:rPr>
              <a:t>MMU is implemented as part of the processor chip.</a:t>
            </a:r>
          </a:p>
          <a:p>
            <a:pPr marL="438912" indent="-320040" eaLnBrk="1" fontAlgn="auto" hangingPunct="1">
              <a:lnSpc>
                <a:spcPct val="100000"/>
              </a:lnSpc>
              <a:spcBef>
                <a:spcPts val="0"/>
              </a:spcBef>
              <a:spcAft>
                <a:spcPts val="0"/>
              </a:spcAft>
              <a:buFont typeface="Wingdings 2"/>
              <a:buChar char=""/>
              <a:defRPr/>
            </a:pPr>
            <a:r>
              <a:rPr lang="en-US" dirty="0">
                <a:solidFill>
                  <a:schemeClr val="tx1"/>
                </a:solidFill>
              </a:rPr>
              <a:t>Impossible to include a complete page table on the chip. </a:t>
            </a:r>
          </a:p>
          <a:p>
            <a:pPr marL="438912" indent="-320040" eaLnBrk="1" fontAlgn="auto" hangingPunct="1">
              <a:lnSpc>
                <a:spcPct val="100000"/>
              </a:lnSpc>
              <a:spcBef>
                <a:spcPts val="0"/>
              </a:spcBef>
              <a:spcAft>
                <a:spcPts val="0"/>
              </a:spcAft>
              <a:buFont typeface="Wingdings 2"/>
              <a:buChar char=""/>
              <a:defRPr/>
            </a:pPr>
            <a:r>
              <a:rPr lang="en-US" dirty="0">
                <a:solidFill>
                  <a:schemeClr val="tx1"/>
                </a:solidFill>
              </a:rPr>
              <a:t>Page table is kept in the main memory.</a:t>
            </a:r>
          </a:p>
          <a:p>
            <a:pPr marL="438912" indent="-320040" eaLnBrk="1" fontAlgn="auto" hangingPunct="1">
              <a:lnSpc>
                <a:spcPct val="100000"/>
              </a:lnSpc>
              <a:spcBef>
                <a:spcPts val="0"/>
              </a:spcBef>
              <a:spcAft>
                <a:spcPts val="0"/>
              </a:spcAft>
              <a:buFont typeface="Wingdings 2"/>
              <a:buChar char=""/>
              <a:defRPr/>
            </a:pPr>
            <a:r>
              <a:rPr lang="en-US" dirty="0">
                <a:solidFill>
                  <a:schemeClr val="tx1"/>
                </a:solidFill>
              </a:rPr>
              <a:t>A copy of a small portion of the page table can be accommodated within the MMU. </a:t>
            </a:r>
          </a:p>
          <a:p>
            <a:pPr marL="731520" lvl="1" indent="-274320" eaLnBrk="1" fontAlgn="auto" hangingPunct="1">
              <a:lnSpc>
                <a:spcPct val="100000"/>
              </a:lnSpc>
              <a:spcAft>
                <a:spcPts val="0"/>
              </a:spcAft>
              <a:buFont typeface="Wingdings"/>
              <a:buChar char=""/>
              <a:defRPr/>
            </a:pPr>
            <a:r>
              <a:rPr lang="en-US" sz="1800" dirty="0"/>
              <a:t>Portion consists of page table entries that correspond to the most recently </a:t>
            </a:r>
          </a:p>
          <a:p>
            <a:pPr marL="731520" lvl="1" indent="-274320" eaLnBrk="1" fontAlgn="auto" hangingPunct="1">
              <a:lnSpc>
                <a:spcPct val="100000"/>
              </a:lnSpc>
              <a:spcAft>
                <a:spcPts val="0"/>
              </a:spcAft>
              <a:buNone/>
              <a:defRPr/>
            </a:pPr>
            <a:r>
              <a:rPr lang="en-US" sz="1800" dirty="0"/>
              <a:t>accessed pages.</a:t>
            </a:r>
          </a:p>
        </p:txBody>
      </p:sp>
      <p:sp>
        <p:nvSpPr>
          <p:cNvPr id="4" name="Slide Number Placeholder 4"/>
          <p:cNvSpPr>
            <a:spLocks noGrp="1"/>
          </p:cNvSpPr>
          <p:nvPr>
            <p:ph type="sldNum" sz="quarter" idx="12"/>
          </p:nvPr>
        </p:nvSpPr>
        <p:spPr>
          <a:xfrm>
            <a:off x="2640013" y="6477000"/>
            <a:ext cx="5508625" cy="274638"/>
          </a:xfrm>
        </p:spPr>
        <p:txBody>
          <a:bodyPr lIns="45720" rIns="45720"/>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l" eaLnBrk="1" hangingPunct="1"/>
            <a:fld id="{DEEC031A-23DF-4361-BAF9-07F7E7C50E6B}" type="slidenum">
              <a:rPr lang="en-US" altLang="en-US">
                <a:solidFill>
                  <a:srgbClr val="3F3F3F"/>
                </a:solidFill>
                <a:latin typeface="Corbel" panose="020B0503020204020204" pitchFamily="34" charset="0"/>
              </a:rPr>
              <a:pPr algn="l" eaLnBrk="1" hangingPunct="1"/>
              <a:t>68</a:t>
            </a:fld>
            <a:endParaRPr lang="en-US" altLang="en-US">
              <a:solidFill>
                <a:srgbClr val="3F3F3F"/>
              </a:solidFill>
              <a:latin typeface="Corbel" panose="020B0503020204020204" pitchFamily="34" charset="0"/>
            </a:endParaRPr>
          </a:p>
        </p:txBody>
      </p:sp>
      <p:pic>
        <p:nvPicPr>
          <p:cNvPr id="2" name="Picture 1">
            <a:extLst>
              <a:ext uri="{FF2B5EF4-FFF2-40B4-BE49-F238E27FC236}">
                <a16:creationId xmlns:a16="http://schemas.microsoft.com/office/drawing/2014/main" xmlns="" id="{11B15C70-1D7E-44D8-BBB0-11E89F0C3696}"/>
              </a:ext>
            </a:extLst>
          </p:cNvPr>
          <p:cNvPicPr>
            <a:picLocks noChangeAspect="1" noChangeArrowheads="1"/>
          </p:cNvPicPr>
          <p:nvPr/>
        </p:nvPicPr>
        <p:blipFill>
          <a:blip r:embed="rId3" cstate="print"/>
          <a:srcRect/>
          <a:stretch>
            <a:fillRect/>
          </a:stretch>
        </p:blipFill>
        <p:spPr bwMode="auto">
          <a:xfrm>
            <a:off x="7315200" y="0"/>
            <a:ext cx="1333500" cy="1247775"/>
          </a:xfrm>
          <a:prstGeom prst="rect">
            <a:avLst/>
          </a:prstGeom>
          <a:noFill/>
          <a:ln w="9525">
            <a:noFill/>
            <a:miter lim="800000"/>
            <a:headEnd/>
            <a:tailEnd/>
          </a:ln>
          <a:effectLst/>
        </p:spPr>
      </p:pic>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6706" name="Rectangle 2"/>
          <p:cNvSpPr>
            <a:spLocks noGrp="1" noChangeArrowheads="1"/>
          </p:cNvSpPr>
          <p:nvPr>
            <p:ph type="title"/>
          </p:nvPr>
        </p:nvSpPr>
        <p:spPr>
          <a:xfrm>
            <a:off x="822960" y="286604"/>
            <a:ext cx="6568440" cy="1450757"/>
          </a:xfrm>
        </p:spPr>
        <p:txBody>
          <a:bodyPr/>
          <a:lstStyle/>
          <a:p>
            <a:pPr eaLnBrk="1" fontAlgn="auto" hangingPunct="1">
              <a:spcAft>
                <a:spcPts val="0"/>
              </a:spcAft>
              <a:defRPr/>
            </a:pPr>
            <a:r>
              <a:rPr lang="en-US" dirty="0">
                <a:solidFill>
                  <a:schemeClr val="accent1">
                    <a:satMod val="150000"/>
                  </a:schemeClr>
                </a:solidFill>
              </a:rPr>
              <a:t>Address </a:t>
            </a:r>
            <a:r>
              <a:rPr lang="en-US" dirty="0" smtClean="0">
                <a:solidFill>
                  <a:schemeClr val="accent1">
                    <a:satMod val="150000"/>
                  </a:schemeClr>
                </a:solidFill>
              </a:rPr>
              <a:t>Translation </a:t>
            </a:r>
            <a:r>
              <a:rPr lang="en-US" dirty="0">
                <a:solidFill>
                  <a:schemeClr val="accent1">
                    <a:satMod val="150000"/>
                  </a:schemeClr>
                </a:solidFill>
              </a:rPr>
              <a:t>(contd..)</a:t>
            </a:r>
          </a:p>
        </p:txBody>
      </p:sp>
      <p:sp>
        <p:nvSpPr>
          <p:cNvPr id="456707" name="Rectangle 3"/>
          <p:cNvSpPr>
            <a:spLocks noGrp="1" noChangeArrowheads="1"/>
          </p:cNvSpPr>
          <p:nvPr>
            <p:ph idx="1"/>
          </p:nvPr>
        </p:nvSpPr>
        <p:spPr>
          <a:xfrm>
            <a:off x="457200" y="1219200"/>
            <a:ext cx="8016241" cy="4739639"/>
          </a:xfrm>
        </p:spPr>
        <p:txBody>
          <a:bodyPr rtlCol="0">
            <a:normAutofit fontScale="92500" lnSpcReduction="20000"/>
          </a:bodyPr>
          <a:lstStyle/>
          <a:p>
            <a:pPr marL="438912" indent="-320040" eaLnBrk="1" fontAlgn="auto" hangingPunct="1">
              <a:lnSpc>
                <a:spcPct val="150000"/>
              </a:lnSpc>
              <a:spcBef>
                <a:spcPts val="0"/>
              </a:spcBef>
              <a:spcAft>
                <a:spcPts val="0"/>
              </a:spcAft>
              <a:buFont typeface="Wingdings 2"/>
              <a:buChar char=""/>
              <a:defRPr/>
            </a:pPr>
            <a:r>
              <a:rPr lang="en-US" dirty="0">
                <a:solidFill>
                  <a:schemeClr val="tx1"/>
                </a:solidFill>
              </a:rPr>
              <a:t>A small cache called as Translation Lookaside Buffer (TLB) is included in the MMU.</a:t>
            </a:r>
          </a:p>
          <a:p>
            <a:pPr marL="731520" lvl="1" indent="-274320" eaLnBrk="1" fontAlgn="auto" hangingPunct="1">
              <a:lnSpc>
                <a:spcPct val="150000"/>
              </a:lnSpc>
              <a:spcAft>
                <a:spcPts val="0"/>
              </a:spcAft>
              <a:buFont typeface="Wingdings"/>
              <a:buChar char=""/>
              <a:defRPr/>
            </a:pPr>
            <a:r>
              <a:rPr lang="en-US" sz="1800" dirty="0">
                <a:solidFill>
                  <a:schemeClr val="tx1"/>
                </a:solidFill>
              </a:rPr>
              <a:t>TLB holds page table entries of the most recently accessed pages. </a:t>
            </a:r>
          </a:p>
          <a:p>
            <a:pPr marL="438912" indent="-320040" eaLnBrk="1" fontAlgn="auto" hangingPunct="1">
              <a:lnSpc>
                <a:spcPct val="150000"/>
              </a:lnSpc>
              <a:spcBef>
                <a:spcPts val="0"/>
              </a:spcBef>
              <a:spcAft>
                <a:spcPts val="0"/>
              </a:spcAft>
              <a:buFont typeface="Wingdings 2"/>
              <a:buChar char=""/>
              <a:defRPr/>
            </a:pPr>
            <a:r>
              <a:rPr lang="en-US" dirty="0">
                <a:solidFill>
                  <a:schemeClr val="tx1"/>
                </a:solidFill>
              </a:rPr>
              <a:t>Recall that cache memory holds most recently accessed blocks from the main memory. </a:t>
            </a:r>
          </a:p>
          <a:p>
            <a:pPr marL="731520" lvl="1" indent="-274320" eaLnBrk="1" fontAlgn="auto" hangingPunct="1">
              <a:lnSpc>
                <a:spcPct val="150000"/>
              </a:lnSpc>
              <a:spcAft>
                <a:spcPts val="0"/>
              </a:spcAft>
              <a:buFont typeface="Wingdings"/>
              <a:buChar char=""/>
              <a:defRPr/>
            </a:pPr>
            <a:r>
              <a:rPr lang="en-US" sz="1800" dirty="0">
                <a:solidFill>
                  <a:schemeClr val="tx1"/>
                </a:solidFill>
              </a:rPr>
              <a:t>Operation of the TLB and page table in the main memory is similar to the operation of the cache and main memory.</a:t>
            </a:r>
            <a:r>
              <a:rPr lang="en-US" dirty="0">
                <a:solidFill>
                  <a:schemeClr val="tx1"/>
                </a:solidFill>
              </a:rPr>
              <a:t> </a:t>
            </a:r>
          </a:p>
          <a:p>
            <a:pPr marL="438912" indent="-320040" eaLnBrk="1" fontAlgn="auto" hangingPunct="1">
              <a:lnSpc>
                <a:spcPct val="150000"/>
              </a:lnSpc>
              <a:spcBef>
                <a:spcPts val="0"/>
              </a:spcBef>
              <a:spcAft>
                <a:spcPts val="0"/>
              </a:spcAft>
              <a:buFont typeface="Wingdings 2"/>
              <a:buChar char=""/>
              <a:defRPr/>
            </a:pPr>
            <a:r>
              <a:rPr lang="en-US" dirty="0">
                <a:solidFill>
                  <a:schemeClr val="tx1"/>
                </a:solidFill>
              </a:rPr>
              <a:t>Page table entry for a page includes:</a:t>
            </a:r>
          </a:p>
          <a:p>
            <a:pPr marL="731520" lvl="1" indent="-274320" eaLnBrk="1" fontAlgn="auto" hangingPunct="1">
              <a:lnSpc>
                <a:spcPct val="150000"/>
              </a:lnSpc>
              <a:spcAft>
                <a:spcPts val="0"/>
              </a:spcAft>
              <a:buFont typeface="Wingdings"/>
              <a:buChar char=""/>
              <a:defRPr/>
            </a:pPr>
            <a:r>
              <a:rPr lang="en-US" sz="1800" dirty="0">
                <a:solidFill>
                  <a:schemeClr val="tx1"/>
                </a:solidFill>
              </a:rPr>
              <a:t>Address of the page frame where the page resides in the main memory.</a:t>
            </a:r>
          </a:p>
          <a:p>
            <a:pPr marL="731520" lvl="1" indent="-274320" eaLnBrk="1" fontAlgn="auto" hangingPunct="1">
              <a:lnSpc>
                <a:spcPct val="150000"/>
              </a:lnSpc>
              <a:spcAft>
                <a:spcPts val="0"/>
              </a:spcAft>
              <a:buFont typeface="Wingdings"/>
              <a:buChar char=""/>
              <a:defRPr/>
            </a:pPr>
            <a:r>
              <a:rPr lang="en-US" sz="1800" dirty="0">
                <a:solidFill>
                  <a:schemeClr val="tx1"/>
                </a:solidFill>
              </a:rPr>
              <a:t>Some control bits.</a:t>
            </a:r>
            <a:r>
              <a:rPr lang="en-US" dirty="0">
                <a:solidFill>
                  <a:schemeClr val="tx1"/>
                </a:solidFill>
              </a:rPr>
              <a:t> </a:t>
            </a:r>
          </a:p>
          <a:p>
            <a:pPr marL="438912" indent="-320040" eaLnBrk="1" fontAlgn="auto" hangingPunct="1">
              <a:lnSpc>
                <a:spcPct val="150000"/>
              </a:lnSpc>
              <a:spcBef>
                <a:spcPts val="0"/>
              </a:spcBef>
              <a:spcAft>
                <a:spcPts val="0"/>
              </a:spcAft>
              <a:buFont typeface="Wingdings 2"/>
              <a:buChar char=""/>
              <a:defRPr/>
            </a:pPr>
            <a:r>
              <a:rPr lang="en-US" dirty="0">
                <a:solidFill>
                  <a:schemeClr val="tx1"/>
                </a:solidFill>
              </a:rPr>
              <a:t>In addition to the above for each page, TLB must hold the virtual page number for each page.</a:t>
            </a:r>
          </a:p>
        </p:txBody>
      </p:sp>
      <p:sp>
        <p:nvSpPr>
          <p:cNvPr id="4" name="Slide Number Placeholder 4"/>
          <p:cNvSpPr>
            <a:spLocks noGrp="1"/>
          </p:cNvSpPr>
          <p:nvPr>
            <p:ph type="sldNum" sz="quarter" idx="12"/>
          </p:nvPr>
        </p:nvSpPr>
        <p:spPr>
          <a:xfrm>
            <a:off x="2640013" y="6477000"/>
            <a:ext cx="5508625" cy="274638"/>
          </a:xfrm>
        </p:spPr>
        <p:txBody>
          <a:bodyPr lIns="45720" rIns="45720"/>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l" eaLnBrk="1" hangingPunct="1"/>
            <a:fld id="{9BE2FE09-4FC5-46D1-A252-F9DB144657E7}" type="slidenum">
              <a:rPr lang="en-US" altLang="en-US">
                <a:solidFill>
                  <a:srgbClr val="3F3F3F"/>
                </a:solidFill>
                <a:latin typeface="Corbel" panose="020B0503020204020204" pitchFamily="34" charset="0"/>
              </a:rPr>
              <a:pPr algn="l" eaLnBrk="1" hangingPunct="1"/>
              <a:t>69</a:t>
            </a:fld>
            <a:endParaRPr lang="en-US" altLang="en-US">
              <a:solidFill>
                <a:srgbClr val="3F3F3F"/>
              </a:solidFill>
              <a:latin typeface="Corbel" panose="020B0503020204020204" pitchFamily="34" charset="0"/>
            </a:endParaRPr>
          </a:p>
        </p:txBody>
      </p:sp>
      <p:pic>
        <p:nvPicPr>
          <p:cNvPr id="2" name="Picture 1">
            <a:extLst>
              <a:ext uri="{FF2B5EF4-FFF2-40B4-BE49-F238E27FC236}">
                <a16:creationId xmlns:a16="http://schemas.microsoft.com/office/drawing/2014/main" xmlns="" id="{B039CC72-9D61-4CE3-B098-10752ABA74C3}"/>
              </a:ext>
            </a:extLst>
          </p:cNvPr>
          <p:cNvPicPr>
            <a:picLocks noChangeAspect="1" noChangeArrowheads="1"/>
          </p:cNvPicPr>
          <p:nvPr/>
        </p:nvPicPr>
        <p:blipFill>
          <a:blip r:embed="rId3" cstate="print"/>
          <a:srcRect/>
          <a:stretch>
            <a:fillRect/>
          </a:stretch>
        </p:blipFill>
        <p:spPr bwMode="auto">
          <a:xfrm>
            <a:off x="7391400" y="11966"/>
            <a:ext cx="1333500" cy="1247775"/>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eaLnBrk="1" fontAlgn="auto" hangingPunct="1">
              <a:spcAft>
                <a:spcPts val="0"/>
              </a:spcAft>
              <a:defRPr/>
            </a:pPr>
            <a:r>
              <a:rPr lang="en-US" dirty="0">
                <a:solidFill>
                  <a:schemeClr val="accent1">
                    <a:satMod val="150000"/>
                  </a:schemeClr>
                </a:solidFill>
              </a:rPr>
              <a:t>Internal </a:t>
            </a:r>
            <a:r>
              <a:rPr lang="en-US" dirty="0" smtClean="0">
                <a:solidFill>
                  <a:schemeClr val="accent1">
                    <a:satMod val="150000"/>
                  </a:schemeClr>
                </a:solidFill>
              </a:rPr>
              <a:t>Organization </a:t>
            </a:r>
            <a:r>
              <a:rPr lang="en-US" dirty="0">
                <a:solidFill>
                  <a:schemeClr val="accent1">
                    <a:satMod val="150000"/>
                  </a:schemeClr>
                </a:solidFill>
              </a:rPr>
              <a:t>of </a:t>
            </a:r>
            <a:r>
              <a:rPr lang="en-US" dirty="0" smtClean="0">
                <a:solidFill>
                  <a:schemeClr val="accent1">
                    <a:satMod val="150000"/>
                  </a:schemeClr>
                </a:solidFill>
              </a:rPr>
              <a:t>Memory </a:t>
            </a:r>
            <a:r>
              <a:rPr lang="en-US" dirty="0">
                <a:solidFill>
                  <a:schemeClr val="accent1">
                    <a:satMod val="150000"/>
                  </a:schemeClr>
                </a:solidFill>
              </a:rPr>
              <a:t>C</a:t>
            </a:r>
            <a:r>
              <a:rPr lang="en-US" dirty="0" smtClean="0">
                <a:solidFill>
                  <a:schemeClr val="accent1">
                    <a:satMod val="150000"/>
                  </a:schemeClr>
                </a:solidFill>
              </a:rPr>
              <a:t>hips</a:t>
            </a:r>
            <a:endParaRPr lang="en-US" dirty="0">
              <a:solidFill>
                <a:schemeClr val="accent1">
                  <a:satMod val="150000"/>
                </a:schemeClr>
              </a:solidFill>
            </a:endParaRPr>
          </a:p>
        </p:txBody>
      </p:sp>
      <p:sp>
        <p:nvSpPr>
          <p:cNvPr id="13315" name="Content Placeholder 2"/>
          <p:cNvSpPr>
            <a:spLocks noGrp="1"/>
          </p:cNvSpPr>
          <p:nvPr>
            <p:ph idx="1"/>
          </p:nvPr>
        </p:nvSpPr>
        <p:spPr/>
        <p:txBody>
          <a:bodyPr>
            <a:normAutofit fontScale="92500"/>
          </a:bodyPr>
          <a:lstStyle/>
          <a:p>
            <a:pPr eaLnBrk="1" hangingPunct="1"/>
            <a:r>
              <a:rPr lang="en-US" altLang="en-US" sz="2200" dirty="0"/>
              <a:t>Each memory cell can hold one bit of information.</a:t>
            </a:r>
          </a:p>
          <a:p>
            <a:pPr eaLnBrk="1" hangingPunct="1"/>
            <a:r>
              <a:rPr lang="en-US" altLang="en-US" sz="2200" dirty="0"/>
              <a:t>Memory cells are organized in the form of an array. </a:t>
            </a:r>
          </a:p>
          <a:p>
            <a:pPr eaLnBrk="1" hangingPunct="1"/>
            <a:r>
              <a:rPr lang="en-US" altLang="en-US" sz="2200" dirty="0"/>
              <a:t>One row is one memory word. </a:t>
            </a:r>
          </a:p>
          <a:p>
            <a:pPr eaLnBrk="1" hangingPunct="1"/>
            <a:r>
              <a:rPr lang="en-US" altLang="en-US" sz="2200" dirty="0"/>
              <a:t>All cells of a row are connected to a common line, known as the “word line”. </a:t>
            </a:r>
          </a:p>
          <a:p>
            <a:pPr eaLnBrk="1" hangingPunct="1"/>
            <a:r>
              <a:rPr lang="en-US" altLang="en-US" sz="2200" dirty="0"/>
              <a:t>Word line is connected to the address decoder.</a:t>
            </a:r>
          </a:p>
          <a:p>
            <a:pPr eaLnBrk="1" hangingPunct="1"/>
            <a:r>
              <a:rPr lang="en-US" altLang="en-US" sz="2200" dirty="0"/>
              <a:t>Sense/write circuits are connected to the data input/output lines of the memory chip.</a:t>
            </a:r>
            <a:endParaRPr lang="en-US" altLang="en-US" sz="4800" dirty="0"/>
          </a:p>
          <a:p>
            <a:pPr eaLnBrk="1" hangingPunct="1">
              <a:buFont typeface="Wingdings 2" panose="05020102010507070707" pitchFamily="18" charset="2"/>
              <a:buNone/>
            </a:pPr>
            <a:endParaRPr lang="en-US" altLang="en-US" dirty="0"/>
          </a:p>
        </p:txBody>
      </p:sp>
      <p:pic>
        <p:nvPicPr>
          <p:cNvPr id="3" name="Picture 2">
            <a:extLst>
              <a:ext uri="{FF2B5EF4-FFF2-40B4-BE49-F238E27FC236}">
                <a16:creationId xmlns:a16="http://schemas.microsoft.com/office/drawing/2014/main" xmlns="" id="{B5F74F1C-15B2-4C92-8F41-3EF8D9CFE75E}"/>
              </a:ext>
            </a:extLst>
          </p:cNvPr>
          <p:cNvPicPr>
            <a:picLocks noChangeAspect="1" noChangeArrowheads="1"/>
          </p:cNvPicPr>
          <p:nvPr/>
        </p:nvPicPr>
        <p:blipFill>
          <a:blip r:embed="rId2" cstate="print"/>
          <a:srcRect/>
          <a:stretch>
            <a:fillRect/>
          </a:stretch>
        </p:blipFill>
        <p:spPr bwMode="auto">
          <a:xfrm>
            <a:off x="7315200" y="0"/>
            <a:ext cx="1333500" cy="12477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7730" name="Rectangle 2"/>
          <p:cNvSpPr>
            <a:spLocks noGrp="1" noChangeArrowheads="1"/>
          </p:cNvSpPr>
          <p:nvPr>
            <p:ph type="title"/>
          </p:nvPr>
        </p:nvSpPr>
        <p:spPr>
          <a:xfrm>
            <a:off x="822960" y="286605"/>
            <a:ext cx="6263640" cy="959584"/>
          </a:xfrm>
        </p:spPr>
        <p:txBody>
          <a:bodyPr>
            <a:normAutofit/>
          </a:bodyPr>
          <a:lstStyle/>
          <a:p>
            <a:pPr eaLnBrk="1" fontAlgn="auto" hangingPunct="1">
              <a:spcAft>
                <a:spcPts val="0"/>
              </a:spcAft>
              <a:defRPr/>
            </a:pPr>
            <a:r>
              <a:rPr lang="en-US" dirty="0">
                <a:solidFill>
                  <a:schemeClr val="accent1">
                    <a:satMod val="150000"/>
                  </a:schemeClr>
                </a:solidFill>
              </a:rPr>
              <a:t>Address </a:t>
            </a:r>
            <a:r>
              <a:rPr lang="en-US" dirty="0" smtClean="0">
                <a:solidFill>
                  <a:schemeClr val="accent1">
                    <a:satMod val="150000"/>
                  </a:schemeClr>
                </a:solidFill>
              </a:rPr>
              <a:t>Translation </a:t>
            </a:r>
            <a:r>
              <a:rPr lang="en-US" dirty="0">
                <a:solidFill>
                  <a:schemeClr val="accent1">
                    <a:satMod val="150000"/>
                  </a:schemeClr>
                </a:solidFill>
              </a:rPr>
              <a:t>(contd..)</a:t>
            </a:r>
          </a:p>
        </p:txBody>
      </p:sp>
      <p:sp>
        <p:nvSpPr>
          <p:cNvPr id="98" name="Slide Number Placeholder 3"/>
          <p:cNvSpPr>
            <a:spLocks noGrp="1"/>
          </p:cNvSpPr>
          <p:nvPr>
            <p:ph type="sldNum" sz="quarter" idx="12"/>
          </p:nvPr>
        </p:nvSpPr>
        <p:spPr>
          <a:xfrm>
            <a:off x="2640013" y="6477000"/>
            <a:ext cx="5508625" cy="274638"/>
          </a:xfrm>
        </p:spPr>
        <p:txBody>
          <a:bodyPr lIns="45720" rIns="45720"/>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l" eaLnBrk="1" hangingPunct="1"/>
            <a:fld id="{8CAD018D-904F-4DC4-8051-4C3C7EB7EDC7}" type="slidenum">
              <a:rPr lang="en-US" altLang="en-US">
                <a:solidFill>
                  <a:srgbClr val="3F3F3F"/>
                </a:solidFill>
                <a:latin typeface="Corbel" panose="020B0503020204020204" pitchFamily="34" charset="0"/>
              </a:rPr>
              <a:pPr algn="l" eaLnBrk="1" hangingPunct="1"/>
              <a:t>70</a:t>
            </a:fld>
            <a:endParaRPr lang="en-US" altLang="en-US">
              <a:solidFill>
                <a:srgbClr val="3F3F3F"/>
              </a:solidFill>
              <a:latin typeface="Corbel" panose="020B0503020204020204" pitchFamily="34" charset="0"/>
            </a:endParaRPr>
          </a:p>
        </p:txBody>
      </p:sp>
      <p:sp>
        <p:nvSpPr>
          <p:cNvPr id="67588" name="Freeform 4"/>
          <p:cNvSpPr>
            <a:spLocks/>
          </p:cNvSpPr>
          <p:nvPr/>
        </p:nvSpPr>
        <p:spPr bwMode="auto">
          <a:xfrm>
            <a:off x="3471863" y="6302375"/>
            <a:ext cx="1649412" cy="85725"/>
          </a:xfrm>
          <a:custGeom>
            <a:avLst/>
            <a:gdLst>
              <a:gd name="T0" fmla="*/ 2147483647 w 115"/>
              <a:gd name="T1" fmla="*/ 0 h 6"/>
              <a:gd name="T2" fmla="*/ 2147483647 w 115"/>
              <a:gd name="T3" fmla="*/ 1224795995 h 6"/>
              <a:gd name="T4" fmla="*/ 2147483647 w 115"/>
              <a:gd name="T5" fmla="*/ 1224795995 h 6"/>
              <a:gd name="T6" fmla="*/ 1234276634 w 115"/>
              <a:gd name="T7" fmla="*/ 1224795995 h 6"/>
              <a:gd name="T8" fmla="*/ 0 w 115"/>
              <a:gd name="T9" fmla="*/ 1224795995 h 6"/>
              <a:gd name="T10" fmla="*/ 0 w 115"/>
              <a:gd name="T11" fmla="*/ 0 h 6"/>
              <a:gd name="T12" fmla="*/ 0 60000 65536"/>
              <a:gd name="T13" fmla="*/ 0 60000 65536"/>
              <a:gd name="T14" fmla="*/ 0 60000 65536"/>
              <a:gd name="T15" fmla="*/ 0 60000 65536"/>
              <a:gd name="T16" fmla="*/ 0 60000 65536"/>
              <a:gd name="T17" fmla="*/ 0 60000 65536"/>
              <a:gd name="T18" fmla="*/ 0 w 115"/>
              <a:gd name="T19" fmla="*/ 0 h 6"/>
              <a:gd name="T20" fmla="*/ 115 w 115"/>
              <a:gd name="T21" fmla="*/ 6 h 6"/>
            </a:gdLst>
            <a:ahLst/>
            <a:cxnLst>
              <a:cxn ang="T12">
                <a:pos x="T0" y="T1"/>
              </a:cxn>
              <a:cxn ang="T13">
                <a:pos x="T2" y="T3"/>
              </a:cxn>
              <a:cxn ang="T14">
                <a:pos x="T4" y="T5"/>
              </a:cxn>
              <a:cxn ang="T15">
                <a:pos x="T6" y="T7"/>
              </a:cxn>
              <a:cxn ang="T16">
                <a:pos x="T8" y="T9"/>
              </a:cxn>
              <a:cxn ang="T17">
                <a:pos x="T10" y="T11"/>
              </a:cxn>
            </a:cxnLst>
            <a:rect l="T18" t="T19" r="T20" b="T21"/>
            <a:pathLst>
              <a:path w="115" h="6">
                <a:moveTo>
                  <a:pt x="115" y="0"/>
                </a:moveTo>
                <a:lnTo>
                  <a:pt x="115" y="6"/>
                </a:lnTo>
                <a:lnTo>
                  <a:pt x="110" y="6"/>
                </a:lnTo>
                <a:lnTo>
                  <a:pt x="6" y="6"/>
                </a:lnTo>
                <a:lnTo>
                  <a:pt x="0" y="6"/>
                </a:lnTo>
                <a:lnTo>
                  <a:pt x="0" y="0"/>
                </a:lnTo>
              </a:path>
            </a:pathLst>
          </a:custGeom>
          <a:noFill/>
          <a:ln w="14288">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67589" name="Freeform 5"/>
          <p:cNvSpPr>
            <a:spLocks/>
          </p:cNvSpPr>
          <p:nvPr/>
        </p:nvSpPr>
        <p:spPr bwMode="auto">
          <a:xfrm>
            <a:off x="2982913" y="1852612"/>
            <a:ext cx="2138362" cy="87313"/>
          </a:xfrm>
          <a:custGeom>
            <a:avLst/>
            <a:gdLst>
              <a:gd name="T0" fmla="*/ 2147483647 w 149"/>
              <a:gd name="T1" fmla="*/ 1270593379 h 6"/>
              <a:gd name="T2" fmla="*/ 2147483647 w 149"/>
              <a:gd name="T3" fmla="*/ 0 h 6"/>
              <a:gd name="T4" fmla="*/ 2147483647 w 149"/>
              <a:gd name="T5" fmla="*/ 0 h 6"/>
              <a:gd name="T6" fmla="*/ 1029815074 w 149"/>
              <a:gd name="T7" fmla="*/ 0 h 6"/>
              <a:gd name="T8" fmla="*/ 0 w 149"/>
              <a:gd name="T9" fmla="*/ 0 h 6"/>
              <a:gd name="T10" fmla="*/ 0 w 149"/>
              <a:gd name="T11" fmla="*/ 1270593379 h 6"/>
              <a:gd name="T12" fmla="*/ 0 60000 65536"/>
              <a:gd name="T13" fmla="*/ 0 60000 65536"/>
              <a:gd name="T14" fmla="*/ 0 60000 65536"/>
              <a:gd name="T15" fmla="*/ 0 60000 65536"/>
              <a:gd name="T16" fmla="*/ 0 60000 65536"/>
              <a:gd name="T17" fmla="*/ 0 60000 65536"/>
              <a:gd name="T18" fmla="*/ 0 w 149"/>
              <a:gd name="T19" fmla="*/ 0 h 6"/>
              <a:gd name="T20" fmla="*/ 149 w 149"/>
              <a:gd name="T21" fmla="*/ 6 h 6"/>
            </a:gdLst>
            <a:ahLst/>
            <a:cxnLst>
              <a:cxn ang="T12">
                <a:pos x="T0" y="T1"/>
              </a:cxn>
              <a:cxn ang="T13">
                <a:pos x="T2" y="T3"/>
              </a:cxn>
              <a:cxn ang="T14">
                <a:pos x="T4" y="T5"/>
              </a:cxn>
              <a:cxn ang="T15">
                <a:pos x="T6" y="T7"/>
              </a:cxn>
              <a:cxn ang="T16">
                <a:pos x="T8" y="T9"/>
              </a:cxn>
              <a:cxn ang="T17">
                <a:pos x="T10" y="T11"/>
              </a:cxn>
            </a:cxnLst>
            <a:rect l="T18" t="T19" r="T20" b="T21"/>
            <a:pathLst>
              <a:path w="149" h="6">
                <a:moveTo>
                  <a:pt x="149" y="6"/>
                </a:moveTo>
                <a:lnTo>
                  <a:pt x="149" y="0"/>
                </a:lnTo>
                <a:lnTo>
                  <a:pt x="144" y="0"/>
                </a:lnTo>
                <a:lnTo>
                  <a:pt x="5" y="0"/>
                </a:lnTo>
                <a:lnTo>
                  <a:pt x="0" y="0"/>
                </a:lnTo>
                <a:lnTo>
                  <a:pt x="0" y="6"/>
                </a:lnTo>
              </a:path>
            </a:pathLst>
          </a:custGeom>
          <a:noFill/>
          <a:ln w="14288">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67590" name="Freeform 6"/>
          <p:cNvSpPr>
            <a:spLocks/>
          </p:cNvSpPr>
          <p:nvPr/>
        </p:nvSpPr>
        <p:spPr bwMode="auto">
          <a:xfrm>
            <a:off x="4275138" y="6492875"/>
            <a:ext cx="42862" cy="85725"/>
          </a:xfrm>
          <a:custGeom>
            <a:avLst/>
            <a:gdLst>
              <a:gd name="T0" fmla="*/ 0 w 3"/>
              <a:gd name="T1" fmla="*/ 0 h 6"/>
              <a:gd name="T2" fmla="*/ 408260532 w 3"/>
              <a:gd name="T3" fmla="*/ 1224795995 h 6"/>
              <a:gd name="T4" fmla="*/ 612383710 w 3"/>
              <a:gd name="T5" fmla="*/ 0 h 6"/>
              <a:gd name="T6" fmla="*/ 408260532 w 3"/>
              <a:gd name="T7" fmla="*/ 0 h 6"/>
              <a:gd name="T8" fmla="*/ 0 w 3"/>
              <a:gd name="T9" fmla="*/ 0 h 6"/>
              <a:gd name="T10" fmla="*/ 0 60000 65536"/>
              <a:gd name="T11" fmla="*/ 0 60000 65536"/>
              <a:gd name="T12" fmla="*/ 0 60000 65536"/>
              <a:gd name="T13" fmla="*/ 0 60000 65536"/>
              <a:gd name="T14" fmla="*/ 0 60000 65536"/>
              <a:gd name="T15" fmla="*/ 0 w 3"/>
              <a:gd name="T16" fmla="*/ 0 h 6"/>
              <a:gd name="T17" fmla="*/ 3 w 3"/>
              <a:gd name="T18" fmla="*/ 6 h 6"/>
            </a:gdLst>
            <a:ahLst/>
            <a:cxnLst>
              <a:cxn ang="T10">
                <a:pos x="T0" y="T1"/>
              </a:cxn>
              <a:cxn ang="T11">
                <a:pos x="T2" y="T3"/>
              </a:cxn>
              <a:cxn ang="T12">
                <a:pos x="T4" y="T5"/>
              </a:cxn>
              <a:cxn ang="T13">
                <a:pos x="T6" y="T7"/>
              </a:cxn>
              <a:cxn ang="T14">
                <a:pos x="T8" y="T9"/>
              </a:cxn>
            </a:cxnLst>
            <a:rect l="T15" t="T16" r="T17" b="T18"/>
            <a:pathLst>
              <a:path w="3" h="6">
                <a:moveTo>
                  <a:pt x="0" y="0"/>
                </a:moveTo>
                <a:lnTo>
                  <a:pt x="2" y="6"/>
                </a:lnTo>
                <a:lnTo>
                  <a:pt x="3" y="0"/>
                </a:lnTo>
                <a:lnTo>
                  <a:pt x="2" y="0"/>
                </a:lnTo>
                <a:lnTo>
                  <a:pt x="0" y="0"/>
                </a:lnTo>
              </a:path>
            </a:pathLst>
          </a:custGeom>
          <a:noFill/>
          <a:ln w="14288">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67591" name="Freeform 7"/>
          <p:cNvSpPr>
            <a:spLocks/>
          </p:cNvSpPr>
          <p:nvPr/>
        </p:nvSpPr>
        <p:spPr bwMode="auto">
          <a:xfrm>
            <a:off x="4275138" y="6492875"/>
            <a:ext cx="42862" cy="85725"/>
          </a:xfrm>
          <a:custGeom>
            <a:avLst/>
            <a:gdLst>
              <a:gd name="T0" fmla="*/ 0 w 27"/>
              <a:gd name="T1" fmla="*/ 0 h 54"/>
              <a:gd name="T2" fmla="*/ 45362283 w 27"/>
              <a:gd name="T3" fmla="*/ 136088449 h 54"/>
              <a:gd name="T4" fmla="*/ 68042637 w 27"/>
              <a:gd name="T5" fmla="*/ 0 h 54"/>
              <a:gd name="T6" fmla="*/ 45362283 w 27"/>
              <a:gd name="T7" fmla="*/ 0 h 54"/>
              <a:gd name="T8" fmla="*/ 0 w 27"/>
              <a:gd name="T9" fmla="*/ 0 h 54"/>
              <a:gd name="T10" fmla="*/ 0 60000 65536"/>
              <a:gd name="T11" fmla="*/ 0 60000 65536"/>
              <a:gd name="T12" fmla="*/ 0 60000 65536"/>
              <a:gd name="T13" fmla="*/ 0 60000 65536"/>
              <a:gd name="T14" fmla="*/ 0 60000 65536"/>
              <a:gd name="T15" fmla="*/ 0 w 27"/>
              <a:gd name="T16" fmla="*/ 0 h 54"/>
              <a:gd name="T17" fmla="*/ 27 w 27"/>
              <a:gd name="T18" fmla="*/ 54 h 54"/>
            </a:gdLst>
            <a:ahLst/>
            <a:cxnLst>
              <a:cxn ang="T10">
                <a:pos x="T0" y="T1"/>
              </a:cxn>
              <a:cxn ang="T11">
                <a:pos x="T2" y="T3"/>
              </a:cxn>
              <a:cxn ang="T12">
                <a:pos x="T4" y="T5"/>
              </a:cxn>
              <a:cxn ang="T13">
                <a:pos x="T6" y="T7"/>
              </a:cxn>
              <a:cxn ang="T14">
                <a:pos x="T8" y="T9"/>
              </a:cxn>
            </a:cxnLst>
            <a:rect l="T15" t="T16" r="T17" b="T18"/>
            <a:pathLst>
              <a:path w="27" h="54">
                <a:moveTo>
                  <a:pt x="0" y="0"/>
                </a:moveTo>
                <a:lnTo>
                  <a:pt x="18" y="54"/>
                </a:lnTo>
                <a:lnTo>
                  <a:pt x="27" y="0"/>
                </a:lnTo>
                <a:lnTo>
                  <a:pt x="18" y="0"/>
                </a:lnTo>
                <a:lnTo>
                  <a:pt x="0" y="0"/>
                </a:lnTo>
                <a:close/>
              </a:path>
            </a:pathLst>
          </a:custGeom>
          <a:solidFill>
            <a:srgbClr val="000000"/>
          </a:solidFill>
          <a:ln w="0">
            <a:solidFill>
              <a:srgbClr val="000000"/>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67592" name="Line 8"/>
          <p:cNvSpPr>
            <a:spLocks noChangeShapeType="1"/>
          </p:cNvSpPr>
          <p:nvPr/>
        </p:nvSpPr>
        <p:spPr bwMode="auto">
          <a:xfrm flipV="1">
            <a:off x="4291013" y="6388100"/>
            <a:ext cx="1587" cy="128587"/>
          </a:xfrm>
          <a:prstGeom prst="line">
            <a:avLst/>
          </a:prstGeom>
          <a:noFill/>
          <a:ln w="14351">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67593" name="Freeform 9"/>
          <p:cNvSpPr>
            <a:spLocks/>
          </p:cNvSpPr>
          <p:nvPr/>
        </p:nvSpPr>
        <p:spPr bwMode="auto">
          <a:xfrm>
            <a:off x="4030663" y="1752600"/>
            <a:ext cx="42862" cy="85725"/>
          </a:xfrm>
          <a:custGeom>
            <a:avLst/>
            <a:gdLst>
              <a:gd name="T0" fmla="*/ 0 w 3"/>
              <a:gd name="T1" fmla="*/ 0 h 6"/>
              <a:gd name="T2" fmla="*/ 204123122 w 3"/>
              <a:gd name="T3" fmla="*/ 1224795995 h 6"/>
              <a:gd name="T4" fmla="*/ 612383710 w 3"/>
              <a:gd name="T5" fmla="*/ 0 h 6"/>
              <a:gd name="T6" fmla="*/ 204123122 w 3"/>
              <a:gd name="T7" fmla="*/ 0 h 6"/>
              <a:gd name="T8" fmla="*/ 0 w 3"/>
              <a:gd name="T9" fmla="*/ 0 h 6"/>
              <a:gd name="T10" fmla="*/ 0 60000 65536"/>
              <a:gd name="T11" fmla="*/ 0 60000 65536"/>
              <a:gd name="T12" fmla="*/ 0 60000 65536"/>
              <a:gd name="T13" fmla="*/ 0 60000 65536"/>
              <a:gd name="T14" fmla="*/ 0 60000 65536"/>
              <a:gd name="T15" fmla="*/ 0 w 3"/>
              <a:gd name="T16" fmla="*/ 0 h 6"/>
              <a:gd name="T17" fmla="*/ 3 w 3"/>
              <a:gd name="T18" fmla="*/ 6 h 6"/>
            </a:gdLst>
            <a:ahLst/>
            <a:cxnLst>
              <a:cxn ang="T10">
                <a:pos x="T0" y="T1"/>
              </a:cxn>
              <a:cxn ang="T11">
                <a:pos x="T2" y="T3"/>
              </a:cxn>
              <a:cxn ang="T12">
                <a:pos x="T4" y="T5"/>
              </a:cxn>
              <a:cxn ang="T13">
                <a:pos x="T6" y="T7"/>
              </a:cxn>
              <a:cxn ang="T14">
                <a:pos x="T8" y="T9"/>
              </a:cxn>
            </a:cxnLst>
            <a:rect l="T15" t="T16" r="T17" b="T18"/>
            <a:pathLst>
              <a:path w="3" h="6">
                <a:moveTo>
                  <a:pt x="0" y="0"/>
                </a:moveTo>
                <a:lnTo>
                  <a:pt x="1" y="6"/>
                </a:lnTo>
                <a:lnTo>
                  <a:pt x="3" y="0"/>
                </a:lnTo>
                <a:lnTo>
                  <a:pt x="1" y="0"/>
                </a:lnTo>
                <a:lnTo>
                  <a:pt x="0" y="0"/>
                </a:lnTo>
              </a:path>
            </a:pathLst>
          </a:custGeom>
          <a:noFill/>
          <a:ln w="14288">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67594" name="Freeform 10"/>
          <p:cNvSpPr>
            <a:spLocks/>
          </p:cNvSpPr>
          <p:nvPr/>
        </p:nvSpPr>
        <p:spPr bwMode="auto">
          <a:xfrm>
            <a:off x="4030663" y="1752600"/>
            <a:ext cx="42862" cy="85725"/>
          </a:xfrm>
          <a:custGeom>
            <a:avLst/>
            <a:gdLst>
              <a:gd name="T0" fmla="*/ 0 w 27"/>
              <a:gd name="T1" fmla="*/ 0 h 54"/>
              <a:gd name="T2" fmla="*/ 22680348 w 27"/>
              <a:gd name="T3" fmla="*/ 136088449 h 54"/>
              <a:gd name="T4" fmla="*/ 68042637 w 27"/>
              <a:gd name="T5" fmla="*/ 0 h 54"/>
              <a:gd name="T6" fmla="*/ 22680348 w 27"/>
              <a:gd name="T7" fmla="*/ 0 h 54"/>
              <a:gd name="T8" fmla="*/ 0 w 27"/>
              <a:gd name="T9" fmla="*/ 0 h 54"/>
              <a:gd name="T10" fmla="*/ 0 60000 65536"/>
              <a:gd name="T11" fmla="*/ 0 60000 65536"/>
              <a:gd name="T12" fmla="*/ 0 60000 65536"/>
              <a:gd name="T13" fmla="*/ 0 60000 65536"/>
              <a:gd name="T14" fmla="*/ 0 60000 65536"/>
              <a:gd name="T15" fmla="*/ 0 w 27"/>
              <a:gd name="T16" fmla="*/ 0 h 54"/>
              <a:gd name="T17" fmla="*/ 27 w 27"/>
              <a:gd name="T18" fmla="*/ 54 h 54"/>
            </a:gdLst>
            <a:ahLst/>
            <a:cxnLst>
              <a:cxn ang="T10">
                <a:pos x="T0" y="T1"/>
              </a:cxn>
              <a:cxn ang="T11">
                <a:pos x="T2" y="T3"/>
              </a:cxn>
              <a:cxn ang="T12">
                <a:pos x="T4" y="T5"/>
              </a:cxn>
              <a:cxn ang="T13">
                <a:pos x="T6" y="T7"/>
              </a:cxn>
              <a:cxn ang="T14">
                <a:pos x="T8" y="T9"/>
              </a:cxn>
            </a:cxnLst>
            <a:rect l="T15" t="T16" r="T17" b="T18"/>
            <a:pathLst>
              <a:path w="27" h="54">
                <a:moveTo>
                  <a:pt x="0" y="0"/>
                </a:moveTo>
                <a:lnTo>
                  <a:pt x="9" y="54"/>
                </a:lnTo>
                <a:lnTo>
                  <a:pt x="27" y="0"/>
                </a:lnTo>
                <a:lnTo>
                  <a:pt x="9" y="0"/>
                </a:lnTo>
                <a:lnTo>
                  <a:pt x="0" y="0"/>
                </a:lnTo>
                <a:close/>
              </a:path>
            </a:pathLst>
          </a:custGeom>
          <a:solidFill>
            <a:srgbClr val="000000"/>
          </a:solidFill>
          <a:ln w="0">
            <a:solidFill>
              <a:srgbClr val="000000"/>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67595" name="Line 11"/>
          <p:cNvSpPr>
            <a:spLocks noChangeShapeType="1"/>
          </p:cNvSpPr>
          <p:nvPr/>
        </p:nvSpPr>
        <p:spPr bwMode="auto">
          <a:xfrm flipV="1">
            <a:off x="4044950" y="1651000"/>
            <a:ext cx="1588" cy="214312"/>
          </a:xfrm>
          <a:prstGeom prst="line">
            <a:avLst/>
          </a:prstGeom>
          <a:noFill/>
          <a:ln w="14288">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67596" name="Freeform 12"/>
          <p:cNvSpPr>
            <a:spLocks/>
          </p:cNvSpPr>
          <p:nvPr/>
        </p:nvSpPr>
        <p:spPr bwMode="auto">
          <a:xfrm>
            <a:off x="4767263" y="5872162"/>
            <a:ext cx="42862" cy="85725"/>
          </a:xfrm>
          <a:custGeom>
            <a:avLst/>
            <a:gdLst>
              <a:gd name="T0" fmla="*/ 0 w 3"/>
              <a:gd name="T1" fmla="*/ 0 h 6"/>
              <a:gd name="T2" fmla="*/ 204123122 w 3"/>
              <a:gd name="T3" fmla="*/ 1224795995 h 6"/>
              <a:gd name="T4" fmla="*/ 612383710 w 3"/>
              <a:gd name="T5" fmla="*/ 0 h 6"/>
              <a:gd name="T6" fmla="*/ 204123122 w 3"/>
              <a:gd name="T7" fmla="*/ 0 h 6"/>
              <a:gd name="T8" fmla="*/ 0 w 3"/>
              <a:gd name="T9" fmla="*/ 0 h 6"/>
              <a:gd name="T10" fmla="*/ 0 60000 65536"/>
              <a:gd name="T11" fmla="*/ 0 60000 65536"/>
              <a:gd name="T12" fmla="*/ 0 60000 65536"/>
              <a:gd name="T13" fmla="*/ 0 60000 65536"/>
              <a:gd name="T14" fmla="*/ 0 60000 65536"/>
              <a:gd name="T15" fmla="*/ 0 w 3"/>
              <a:gd name="T16" fmla="*/ 0 h 6"/>
              <a:gd name="T17" fmla="*/ 3 w 3"/>
              <a:gd name="T18" fmla="*/ 6 h 6"/>
            </a:gdLst>
            <a:ahLst/>
            <a:cxnLst>
              <a:cxn ang="T10">
                <a:pos x="T0" y="T1"/>
              </a:cxn>
              <a:cxn ang="T11">
                <a:pos x="T2" y="T3"/>
              </a:cxn>
              <a:cxn ang="T12">
                <a:pos x="T4" y="T5"/>
              </a:cxn>
              <a:cxn ang="T13">
                <a:pos x="T6" y="T7"/>
              </a:cxn>
              <a:cxn ang="T14">
                <a:pos x="T8" y="T9"/>
              </a:cxn>
            </a:cxnLst>
            <a:rect l="T15" t="T16" r="T17" b="T18"/>
            <a:pathLst>
              <a:path w="3" h="6">
                <a:moveTo>
                  <a:pt x="0" y="0"/>
                </a:moveTo>
                <a:lnTo>
                  <a:pt x="1" y="6"/>
                </a:lnTo>
                <a:lnTo>
                  <a:pt x="3" y="0"/>
                </a:lnTo>
                <a:lnTo>
                  <a:pt x="1" y="0"/>
                </a:lnTo>
                <a:lnTo>
                  <a:pt x="0" y="0"/>
                </a:lnTo>
              </a:path>
            </a:pathLst>
          </a:custGeom>
          <a:noFill/>
          <a:ln w="14288">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67597" name="Freeform 13"/>
          <p:cNvSpPr>
            <a:spLocks/>
          </p:cNvSpPr>
          <p:nvPr/>
        </p:nvSpPr>
        <p:spPr bwMode="auto">
          <a:xfrm>
            <a:off x="4767263" y="5872162"/>
            <a:ext cx="42862" cy="85725"/>
          </a:xfrm>
          <a:custGeom>
            <a:avLst/>
            <a:gdLst>
              <a:gd name="T0" fmla="*/ 0 w 27"/>
              <a:gd name="T1" fmla="*/ 0 h 54"/>
              <a:gd name="T2" fmla="*/ 22680348 w 27"/>
              <a:gd name="T3" fmla="*/ 136088449 h 54"/>
              <a:gd name="T4" fmla="*/ 68042637 w 27"/>
              <a:gd name="T5" fmla="*/ 0 h 54"/>
              <a:gd name="T6" fmla="*/ 22680348 w 27"/>
              <a:gd name="T7" fmla="*/ 0 h 54"/>
              <a:gd name="T8" fmla="*/ 0 w 27"/>
              <a:gd name="T9" fmla="*/ 0 h 54"/>
              <a:gd name="T10" fmla="*/ 0 60000 65536"/>
              <a:gd name="T11" fmla="*/ 0 60000 65536"/>
              <a:gd name="T12" fmla="*/ 0 60000 65536"/>
              <a:gd name="T13" fmla="*/ 0 60000 65536"/>
              <a:gd name="T14" fmla="*/ 0 60000 65536"/>
              <a:gd name="T15" fmla="*/ 0 w 27"/>
              <a:gd name="T16" fmla="*/ 0 h 54"/>
              <a:gd name="T17" fmla="*/ 27 w 27"/>
              <a:gd name="T18" fmla="*/ 54 h 54"/>
            </a:gdLst>
            <a:ahLst/>
            <a:cxnLst>
              <a:cxn ang="T10">
                <a:pos x="T0" y="T1"/>
              </a:cxn>
              <a:cxn ang="T11">
                <a:pos x="T2" y="T3"/>
              </a:cxn>
              <a:cxn ang="T12">
                <a:pos x="T4" y="T5"/>
              </a:cxn>
              <a:cxn ang="T13">
                <a:pos x="T6" y="T7"/>
              </a:cxn>
              <a:cxn ang="T14">
                <a:pos x="T8" y="T9"/>
              </a:cxn>
            </a:cxnLst>
            <a:rect l="T15" t="T16" r="T17" b="T18"/>
            <a:pathLst>
              <a:path w="27" h="54">
                <a:moveTo>
                  <a:pt x="0" y="0"/>
                </a:moveTo>
                <a:lnTo>
                  <a:pt x="9" y="54"/>
                </a:lnTo>
                <a:lnTo>
                  <a:pt x="27" y="0"/>
                </a:lnTo>
                <a:lnTo>
                  <a:pt x="9" y="0"/>
                </a:lnTo>
                <a:lnTo>
                  <a:pt x="0" y="0"/>
                </a:lnTo>
                <a:close/>
              </a:path>
            </a:pathLst>
          </a:custGeom>
          <a:solidFill>
            <a:srgbClr val="000000"/>
          </a:solidFill>
          <a:ln w="0">
            <a:solidFill>
              <a:srgbClr val="000000"/>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67598" name="Line 14"/>
          <p:cNvSpPr>
            <a:spLocks noChangeShapeType="1"/>
          </p:cNvSpPr>
          <p:nvPr/>
        </p:nvSpPr>
        <p:spPr bwMode="auto">
          <a:xfrm flipV="1">
            <a:off x="4791075" y="2255837"/>
            <a:ext cx="1588" cy="3649663"/>
          </a:xfrm>
          <a:prstGeom prst="line">
            <a:avLst/>
          </a:prstGeom>
          <a:noFill/>
          <a:ln w="14288">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67599" name="Rectangle 15"/>
          <p:cNvSpPr>
            <a:spLocks noChangeArrowheads="1"/>
          </p:cNvSpPr>
          <p:nvPr/>
        </p:nvSpPr>
        <p:spPr bwMode="auto">
          <a:xfrm>
            <a:off x="357188" y="4422775"/>
            <a:ext cx="155575" cy="152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000">
                <a:solidFill>
                  <a:srgbClr val="000000"/>
                </a:solidFill>
                <a:latin typeface="Nimbus Roman No9 L"/>
              </a:rPr>
              <a:t>No</a:t>
            </a:r>
            <a:endParaRPr lang="en-CA" altLang="en-US" sz="2400">
              <a:latin typeface="Corbel" panose="020B0503020204020204" pitchFamily="34" charset="0"/>
            </a:endParaRPr>
          </a:p>
        </p:txBody>
      </p:sp>
      <p:sp>
        <p:nvSpPr>
          <p:cNvPr id="67600" name="Rectangle 16"/>
          <p:cNvSpPr>
            <a:spLocks noChangeArrowheads="1"/>
          </p:cNvSpPr>
          <p:nvPr/>
        </p:nvSpPr>
        <p:spPr bwMode="auto">
          <a:xfrm>
            <a:off x="601663" y="4781550"/>
            <a:ext cx="198437" cy="152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000">
                <a:solidFill>
                  <a:srgbClr val="000000"/>
                </a:solidFill>
                <a:latin typeface="Nimbus Roman No9 L"/>
              </a:rPr>
              <a:t>Yes</a:t>
            </a:r>
            <a:endParaRPr lang="en-CA" altLang="en-US" sz="2400">
              <a:latin typeface="Corbel" panose="020B0503020204020204" pitchFamily="34" charset="0"/>
            </a:endParaRPr>
          </a:p>
        </p:txBody>
      </p:sp>
      <p:sp>
        <p:nvSpPr>
          <p:cNvPr id="67601" name="Rectangle 17"/>
          <p:cNvSpPr>
            <a:spLocks noChangeArrowheads="1"/>
          </p:cNvSpPr>
          <p:nvPr/>
        </p:nvSpPr>
        <p:spPr bwMode="auto">
          <a:xfrm>
            <a:off x="773113" y="5484812"/>
            <a:ext cx="161925" cy="152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000">
                <a:solidFill>
                  <a:srgbClr val="000000"/>
                </a:solidFill>
                <a:latin typeface="Nimbus Roman No9 L"/>
              </a:rPr>
              <a:t>Hit</a:t>
            </a:r>
            <a:endParaRPr lang="en-CA" altLang="en-US" sz="2400">
              <a:latin typeface="Corbel" panose="020B0503020204020204" pitchFamily="34" charset="0"/>
            </a:endParaRPr>
          </a:p>
        </p:txBody>
      </p:sp>
      <p:sp>
        <p:nvSpPr>
          <p:cNvPr id="67602" name="Rectangle 18"/>
          <p:cNvSpPr>
            <a:spLocks noChangeArrowheads="1"/>
          </p:cNvSpPr>
          <p:nvPr/>
        </p:nvSpPr>
        <p:spPr bwMode="auto">
          <a:xfrm>
            <a:off x="228600" y="5040312"/>
            <a:ext cx="246063" cy="152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000">
                <a:solidFill>
                  <a:srgbClr val="000000"/>
                </a:solidFill>
                <a:latin typeface="Nimbus Roman No9 L"/>
              </a:rPr>
              <a:t>Miss</a:t>
            </a:r>
            <a:endParaRPr lang="en-CA" altLang="en-US" sz="2400">
              <a:latin typeface="Corbel" panose="020B0503020204020204" pitchFamily="34" charset="0"/>
            </a:endParaRPr>
          </a:p>
        </p:txBody>
      </p:sp>
      <p:sp>
        <p:nvSpPr>
          <p:cNvPr id="67603" name="Rectangle 19"/>
          <p:cNvSpPr>
            <a:spLocks noChangeArrowheads="1"/>
          </p:cNvSpPr>
          <p:nvPr/>
        </p:nvSpPr>
        <p:spPr bwMode="auto">
          <a:xfrm>
            <a:off x="3228975" y="1524000"/>
            <a:ext cx="1574800" cy="152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000" dirty="0">
                <a:solidFill>
                  <a:srgbClr val="000000"/>
                </a:solidFill>
                <a:latin typeface="Nimbus Roman No9 L"/>
              </a:rPr>
              <a:t>Virtual address from processor</a:t>
            </a:r>
            <a:endParaRPr lang="en-CA" altLang="en-US" sz="2400" dirty="0">
              <a:latin typeface="Corbel" panose="020B0503020204020204" pitchFamily="34" charset="0"/>
            </a:endParaRPr>
          </a:p>
        </p:txBody>
      </p:sp>
      <p:sp>
        <p:nvSpPr>
          <p:cNvPr id="67604" name="Line 20"/>
          <p:cNvSpPr>
            <a:spLocks noChangeShapeType="1"/>
          </p:cNvSpPr>
          <p:nvPr/>
        </p:nvSpPr>
        <p:spPr bwMode="auto">
          <a:xfrm flipV="1">
            <a:off x="2982913" y="3087687"/>
            <a:ext cx="1587" cy="2397125"/>
          </a:xfrm>
          <a:prstGeom prst="line">
            <a:avLst/>
          </a:prstGeom>
          <a:noFill/>
          <a:ln w="14288">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67605" name="Rectangle 21"/>
          <p:cNvSpPr>
            <a:spLocks noChangeArrowheads="1"/>
          </p:cNvSpPr>
          <p:nvPr/>
        </p:nvSpPr>
        <p:spPr bwMode="auto">
          <a:xfrm>
            <a:off x="2854325" y="2873375"/>
            <a:ext cx="239713" cy="152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000">
                <a:solidFill>
                  <a:srgbClr val="000000"/>
                </a:solidFill>
                <a:latin typeface="Nimbus Roman No9 L"/>
              </a:rPr>
              <a:t>TLB</a:t>
            </a:r>
            <a:endParaRPr lang="en-CA" altLang="en-US" sz="2400">
              <a:latin typeface="Corbel" panose="020B0503020204020204" pitchFamily="34" charset="0"/>
            </a:endParaRPr>
          </a:p>
        </p:txBody>
      </p:sp>
      <p:sp>
        <p:nvSpPr>
          <p:cNvPr id="67606" name="Rectangle 22"/>
          <p:cNvSpPr>
            <a:spLocks noChangeArrowheads="1"/>
          </p:cNvSpPr>
          <p:nvPr/>
        </p:nvSpPr>
        <p:spPr bwMode="auto">
          <a:xfrm>
            <a:off x="4648200" y="2054225"/>
            <a:ext cx="319088" cy="152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000">
                <a:solidFill>
                  <a:srgbClr val="000000"/>
                </a:solidFill>
                <a:latin typeface="Nimbus Roman No9 L"/>
              </a:rPr>
              <a:t>Offset</a:t>
            </a:r>
            <a:endParaRPr lang="en-CA" altLang="en-US" sz="2400">
              <a:latin typeface="Corbel" panose="020B0503020204020204" pitchFamily="34" charset="0"/>
            </a:endParaRPr>
          </a:p>
        </p:txBody>
      </p:sp>
      <p:sp>
        <p:nvSpPr>
          <p:cNvPr id="67607" name="Line 23"/>
          <p:cNvSpPr>
            <a:spLocks noChangeShapeType="1"/>
          </p:cNvSpPr>
          <p:nvPr/>
        </p:nvSpPr>
        <p:spPr bwMode="auto">
          <a:xfrm flipV="1">
            <a:off x="4460875" y="2011362"/>
            <a:ext cx="1588" cy="244475"/>
          </a:xfrm>
          <a:prstGeom prst="line">
            <a:avLst/>
          </a:prstGeom>
          <a:noFill/>
          <a:ln w="14288">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67608" name="Rectangle 24"/>
          <p:cNvSpPr>
            <a:spLocks noChangeArrowheads="1"/>
          </p:cNvSpPr>
          <p:nvPr/>
        </p:nvSpPr>
        <p:spPr bwMode="auto">
          <a:xfrm>
            <a:off x="3170238" y="2054225"/>
            <a:ext cx="1054100" cy="152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000">
                <a:solidFill>
                  <a:srgbClr val="000000"/>
                </a:solidFill>
                <a:latin typeface="Nimbus Roman No9 L"/>
              </a:rPr>
              <a:t>Virtual page number</a:t>
            </a:r>
            <a:endParaRPr lang="en-CA" altLang="en-US" sz="2400">
              <a:latin typeface="Corbel" panose="020B0503020204020204" pitchFamily="34" charset="0"/>
            </a:endParaRPr>
          </a:p>
        </p:txBody>
      </p:sp>
      <p:sp>
        <p:nvSpPr>
          <p:cNvPr id="67609" name="Rectangle 25"/>
          <p:cNvSpPr>
            <a:spLocks noChangeArrowheads="1"/>
          </p:cNvSpPr>
          <p:nvPr/>
        </p:nvSpPr>
        <p:spPr bwMode="auto">
          <a:xfrm>
            <a:off x="2982913" y="2011362"/>
            <a:ext cx="2138362" cy="244475"/>
          </a:xfrm>
          <a:prstGeom prst="rect">
            <a:avLst/>
          </a:prstGeom>
          <a:noFill/>
          <a:ln w="14288">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Corbel" panose="020B0503020204020204" pitchFamily="34" charset="0"/>
            </a:endParaRPr>
          </a:p>
        </p:txBody>
      </p:sp>
      <p:sp>
        <p:nvSpPr>
          <p:cNvPr id="67610" name="Line 26"/>
          <p:cNvSpPr>
            <a:spLocks noChangeShapeType="1"/>
          </p:cNvSpPr>
          <p:nvPr/>
        </p:nvSpPr>
        <p:spPr bwMode="auto">
          <a:xfrm flipV="1">
            <a:off x="3471863" y="3087687"/>
            <a:ext cx="1587" cy="2397125"/>
          </a:xfrm>
          <a:prstGeom prst="line">
            <a:avLst/>
          </a:prstGeom>
          <a:noFill/>
          <a:ln w="14288">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67611" name="Line 27"/>
          <p:cNvSpPr>
            <a:spLocks noChangeShapeType="1"/>
          </p:cNvSpPr>
          <p:nvPr/>
        </p:nvSpPr>
        <p:spPr bwMode="auto">
          <a:xfrm flipH="1">
            <a:off x="1792288" y="3503612"/>
            <a:ext cx="2668587" cy="1588"/>
          </a:xfrm>
          <a:prstGeom prst="line">
            <a:avLst/>
          </a:prstGeom>
          <a:noFill/>
          <a:ln w="14288">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67612" name="Rectangle 28"/>
          <p:cNvSpPr>
            <a:spLocks noChangeArrowheads="1"/>
          </p:cNvSpPr>
          <p:nvPr/>
        </p:nvSpPr>
        <p:spPr bwMode="auto">
          <a:xfrm>
            <a:off x="2179638" y="3260725"/>
            <a:ext cx="388937" cy="152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000">
                <a:solidFill>
                  <a:srgbClr val="000000"/>
                </a:solidFill>
                <a:latin typeface="Nimbus Roman No9 L"/>
              </a:rPr>
              <a:t>number</a:t>
            </a:r>
            <a:endParaRPr lang="en-CA" altLang="en-US" sz="2400">
              <a:latin typeface="Corbel" panose="020B0503020204020204" pitchFamily="34" charset="0"/>
            </a:endParaRPr>
          </a:p>
        </p:txBody>
      </p:sp>
      <p:sp>
        <p:nvSpPr>
          <p:cNvPr id="67613" name="Rectangle 29"/>
          <p:cNvSpPr>
            <a:spLocks noChangeArrowheads="1"/>
          </p:cNvSpPr>
          <p:nvPr/>
        </p:nvSpPr>
        <p:spPr bwMode="auto">
          <a:xfrm>
            <a:off x="2065338" y="3144837"/>
            <a:ext cx="633412" cy="152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000">
                <a:solidFill>
                  <a:srgbClr val="000000"/>
                </a:solidFill>
                <a:latin typeface="Nimbus Roman No9 L"/>
              </a:rPr>
              <a:t>Virtual page</a:t>
            </a:r>
            <a:endParaRPr lang="en-CA" altLang="en-US" sz="2400">
              <a:latin typeface="Corbel" panose="020B0503020204020204" pitchFamily="34" charset="0"/>
            </a:endParaRPr>
          </a:p>
        </p:txBody>
      </p:sp>
      <p:sp>
        <p:nvSpPr>
          <p:cNvPr id="67614" name="Rectangle 30"/>
          <p:cNvSpPr>
            <a:spLocks noChangeArrowheads="1"/>
          </p:cNvSpPr>
          <p:nvPr/>
        </p:nvSpPr>
        <p:spPr bwMode="auto">
          <a:xfrm>
            <a:off x="3671888" y="3144837"/>
            <a:ext cx="577850" cy="152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000">
                <a:solidFill>
                  <a:srgbClr val="000000"/>
                </a:solidFill>
                <a:latin typeface="Nimbus Roman No9 L"/>
              </a:rPr>
              <a:t>Page frame</a:t>
            </a:r>
            <a:endParaRPr lang="en-CA" altLang="en-US" sz="2400">
              <a:latin typeface="Corbel" panose="020B0503020204020204" pitchFamily="34" charset="0"/>
            </a:endParaRPr>
          </a:p>
        </p:txBody>
      </p:sp>
      <p:sp>
        <p:nvSpPr>
          <p:cNvPr id="67615" name="Rectangle 31"/>
          <p:cNvSpPr>
            <a:spLocks noChangeArrowheads="1"/>
          </p:cNvSpPr>
          <p:nvPr/>
        </p:nvSpPr>
        <p:spPr bwMode="auto">
          <a:xfrm>
            <a:off x="3686175" y="3260725"/>
            <a:ext cx="554038" cy="152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000">
                <a:solidFill>
                  <a:srgbClr val="000000"/>
                </a:solidFill>
                <a:latin typeface="Nimbus Roman No9 L"/>
              </a:rPr>
              <a:t>in memory</a:t>
            </a:r>
            <a:endParaRPr lang="en-CA" altLang="en-US" sz="2400">
              <a:latin typeface="Corbel" panose="020B0503020204020204" pitchFamily="34" charset="0"/>
            </a:endParaRPr>
          </a:p>
        </p:txBody>
      </p:sp>
      <p:sp>
        <p:nvSpPr>
          <p:cNvPr id="67616" name="Rectangle 32"/>
          <p:cNvSpPr>
            <a:spLocks noChangeArrowheads="1"/>
          </p:cNvSpPr>
          <p:nvPr/>
        </p:nvSpPr>
        <p:spPr bwMode="auto">
          <a:xfrm>
            <a:off x="3040063" y="3144837"/>
            <a:ext cx="387350" cy="152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000">
                <a:solidFill>
                  <a:srgbClr val="000000"/>
                </a:solidFill>
                <a:latin typeface="Nimbus Roman No9 L"/>
              </a:rPr>
              <a:t>Control</a:t>
            </a:r>
            <a:endParaRPr lang="en-CA" altLang="en-US" sz="2400">
              <a:latin typeface="Corbel" panose="020B0503020204020204" pitchFamily="34" charset="0"/>
            </a:endParaRPr>
          </a:p>
        </p:txBody>
      </p:sp>
      <p:sp>
        <p:nvSpPr>
          <p:cNvPr id="67617" name="Rectangle 33"/>
          <p:cNvSpPr>
            <a:spLocks noChangeArrowheads="1"/>
          </p:cNvSpPr>
          <p:nvPr/>
        </p:nvSpPr>
        <p:spPr bwMode="auto">
          <a:xfrm>
            <a:off x="3127375" y="3260725"/>
            <a:ext cx="182563" cy="152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000">
                <a:solidFill>
                  <a:srgbClr val="000000"/>
                </a:solidFill>
                <a:latin typeface="Nimbus Roman No9 L"/>
              </a:rPr>
              <a:t>bits</a:t>
            </a:r>
            <a:endParaRPr lang="en-CA" altLang="en-US" sz="2400">
              <a:latin typeface="Corbel" panose="020B0503020204020204" pitchFamily="34" charset="0"/>
            </a:endParaRPr>
          </a:p>
        </p:txBody>
      </p:sp>
      <p:sp>
        <p:nvSpPr>
          <p:cNvPr id="67618" name="Line 34"/>
          <p:cNvSpPr>
            <a:spLocks noChangeShapeType="1"/>
          </p:cNvSpPr>
          <p:nvPr/>
        </p:nvSpPr>
        <p:spPr bwMode="auto">
          <a:xfrm flipH="1">
            <a:off x="1792288" y="3748087"/>
            <a:ext cx="2668587" cy="1588"/>
          </a:xfrm>
          <a:prstGeom prst="line">
            <a:avLst/>
          </a:prstGeom>
          <a:noFill/>
          <a:ln w="14288">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67619" name="Line 35"/>
          <p:cNvSpPr>
            <a:spLocks noChangeShapeType="1"/>
          </p:cNvSpPr>
          <p:nvPr/>
        </p:nvSpPr>
        <p:spPr bwMode="auto">
          <a:xfrm flipH="1">
            <a:off x="1792288" y="3992562"/>
            <a:ext cx="2668587" cy="1588"/>
          </a:xfrm>
          <a:prstGeom prst="line">
            <a:avLst/>
          </a:prstGeom>
          <a:noFill/>
          <a:ln w="14288">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67620" name="Line 36"/>
          <p:cNvSpPr>
            <a:spLocks noChangeShapeType="1"/>
          </p:cNvSpPr>
          <p:nvPr/>
        </p:nvSpPr>
        <p:spPr bwMode="auto">
          <a:xfrm flipH="1">
            <a:off x="1792288" y="4494212"/>
            <a:ext cx="2668587" cy="1588"/>
          </a:xfrm>
          <a:prstGeom prst="line">
            <a:avLst/>
          </a:prstGeom>
          <a:noFill/>
          <a:ln w="14288">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67621" name="Line 37"/>
          <p:cNvSpPr>
            <a:spLocks noChangeShapeType="1"/>
          </p:cNvSpPr>
          <p:nvPr/>
        </p:nvSpPr>
        <p:spPr bwMode="auto">
          <a:xfrm flipH="1">
            <a:off x="1792288" y="4738687"/>
            <a:ext cx="2668587" cy="1588"/>
          </a:xfrm>
          <a:prstGeom prst="line">
            <a:avLst/>
          </a:prstGeom>
          <a:noFill/>
          <a:ln w="14288">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67622" name="Line 38"/>
          <p:cNvSpPr>
            <a:spLocks noChangeShapeType="1"/>
          </p:cNvSpPr>
          <p:nvPr/>
        </p:nvSpPr>
        <p:spPr bwMode="auto">
          <a:xfrm flipH="1">
            <a:off x="1792288" y="5226050"/>
            <a:ext cx="2668587" cy="1587"/>
          </a:xfrm>
          <a:prstGeom prst="line">
            <a:avLst/>
          </a:prstGeom>
          <a:noFill/>
          <a:ln w="14288">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67623" name="Rectangle 39"/>
          <p:cNvSpPr>
            <a:spLocks noChangeArrowheads="1"/>
          </p:cNvSpPr>
          <p:nvPr/>
        </p:nvSpPr>
        <p:spPr bwMode="auto">
          <a:xfrm>
            <a:off x="4648200" y="6016625"/>
            <a:ext cx="319088" cy="152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000">
                <a:solidFill>
                  <a:srgbClr val="000000"/>
                </a:solidFill>
                <a:latin typeface="Nimbus Roman No9 L"/>
              </a:rPr>
              <a:t>Offset</a:t>
            </a:r>
            <a:endParaRPr lang="en-CA" altLang="en-US" sz="2400">
              <a:latin typeface="Corbel" panose="020B0503020204020204" pitchFamily="34" charset="0"/>
            </a:endParaRPr>
          </a:p>
        </p:txBody>
      </p:sp>
      <p:sp>
        <p:nvSpPr>
          <p:cNvPr id="67624" name="Line 40"/>
          <p:cNvSpPr>
            <a:spLocks noChangeShapeType="1"/>
          </p:cNvSpPr>
          <p:nvPr/>
        </p:nvSpPr>
        <p:spPr bwMode="auto">
          <a:xfrm flipV="1">
            <a:off x="4460875" y="5972175"/>
            <a:ext cx="1588" cy="258762"/>
          </a:xfrm>
          <a:prstGeom prst="line">
            <a:avLst/>
          </a:prstGeom>
          <a:noFill/>
          <a:ln w="14288">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67625" name="Rectangle 41"/>
          <p:cNvSpPr>
            <a:spLocks noChangeArrowheads="1"/>
          </p:cNvSpPr>
          <p:nvPr/>
        </p:nvSpPr>
        <p:spPr bwMode="auto">
          <a:xfrm>
            <a:off x="3471863" y="5972175"/>
            <a:ext cx="1649412" cy="258762"/>
          </a:xfrm>
          <a:prstGeom prst="rect">
            <a:avLst/>
          </a:prstGeom>
          <a:noFill/>
          <a:ln w="14288">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latin typeface="Corbel" panose="020B0503020204020204" pitchFamily="34" charset="0"/>
            </a:endParaRPr>
          </a:p>
        </p:txBody>
      </p:sp>
      <p:sp>
        <p:nvSpPr>
          <p:cNvPr id="67626" name="Rectangle 42"/>
          <p:cNvSpPr>
            <a:spLocks noChangeArrowheads="1"/>
          </p:cNvSpPr>
          <p:nvPr/>
        </p:nvSpPr>
        <p:spPr bwMode="auto">
          <a:xfrm>
            <a:off x="3671888" y="6016625"/>
            <a:ext cx="577850" cy="152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000">
                <a:solidFill>
                  <a:srgbClr val="000000"/>
                </a:solidFill>
                <a:latin typeface="Nimbus Roman No9 L"/>
              </a:rPr>
              <a:t>Page frame</a:t>
            </a:r>
            <a:endParaRPr lang="en-CA" altLang="en-US" sz="2400">
              <a:latin typeface="Corbel" panose="020B0503020204020204" pitchFamily="34" charset="0"/>
            </a:endParaRPr>
          </a:p>
        </p:txBody>
      </p:sp>
      <p:sp>
        <p:nvSpPr>
          <p:cNvPr id="67627" name="Freeform 43"/>
          <p:cNvSpPr>
            <a:spLocks/>
          </p:cNvSpPr>
          <p:nvPr/>
        </p:nvSpPr>
        <p:spPr bwMode="auto">
          <a:xfrm>
            <a:off x="615950" y="4451350"/>
            <a:ext cx="501650" cy="330200"/>
          </a:xfrm>
          <a:custGeom>
            <a:avLst/>
            <a:gdLst>
              <a:gd name="T0" fmla="*/ 2147483647 w 35"/>
              <a:gd name="T1" fmla="*/ 0 h 23"/>
              <a:gd name="T2" fmla="*/ 2147483647 w 35"/>
              <a:gd name="T3" fmla="*/ 2147483647 h 23"/>
              <a:gd name="T4" fmla="*/ 2147483647 w 35"/>
              <a:gd name="T5" fmla="*/ 2147483647 h 23"/>
              <a:gd name="T6" fmla="*/ 0 w 35"/>
              <a:gd name="T7" fmla="*/ 2147483647 h 23"/>
              <a:gd name="T8" fmla="*/ 2147483647 w 35"/>
              <a:gd name="T9" fmla="*/ 0 h 23"/>
              <a:gd name="T10" fmla="*/ 0 60000 65536"/>
              <a:gd name="T11" fmla="*/ 0 60000 65536"/>
              <a:gd name="T12" fmla="*/ 0 60000 65536"/>
              <a:gd name="T13" fmla="*/ 0 60000 65536"/>
              <a:gd name="T14" fmla="*/ 0 60000 65536"/>
              <a:gd name="T15" fmla="*/ 0 w 35"/>
              <a:gd name="T16" fmla="*/ 0 h 23"/>
              <a:gd name="T17" fmla="*/ 35 w 35"/>
              <a:gd name="T18" fmla="*/ 23 h 23"/>
            </a:gdLst>
            <a:ahLst/>
            <a:cxnLst>
              <a:cxn ang="T10">
                <a:pos x="T0" y="T1"/>
              </a:cxn>
              <a:cxn ang="T11">
                <a:pos x="T2" y="T3"/>
              </a:cxn>
              <a:cxn ang="T12">
                <a:pos x="T4" y="T5"/>
              </a:cxn>
              <a:cxn ang="T13">
                <a:pos x="T6" y="T7"/>
              </a:cxn>
              <a:cxn ang="T14">
                <a:pos x="T8" y="T9"/>
              </a:cxn>
            </a:cxnLst>
            <a:rect l="T15" t="T16" r="T17" b="T18"/>
            <a:pathLst>
              <a:path w="35" h="23">
                <a:moveTo>
                  <a:pt x="17" y="0"/>
                </a:moveTo>
                <a:lnTo>
                  <a:pt x="35" y="11"/>
                </a:lnTo>
                <a:lnTo>
                  <a:pt x="17" y="23"/>
                </a:lnTo>
                <a:lnTo>
                  <a:pt x="0" y="11"/>
                </a:lnTo>
                <a:lnTo>
                  <a:pt x="17" y="0"/>
                </a:lnTo>
              </a:path>
            </a:pathLst>
          </a:custGeom>
          <a:noFill/>
          <a:ln w="14288">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67628" name="Freeform 44"/>
          <p:cNvSpPr>
            <a:spLocks/>
          </p:cNvSpPr>
          <p:nvPr/>
        </p:nvSpPr>
        <p:spPr bwMode="auto">
          <a:xfrm>
            <a:off x="846138" y="4335462"/>
            <a:ext cx="42862" cy="87313"/>
          </a:xfrm>
          <a:custGeom>
            <a:avLst/>
            <a:gdLst>
              <a:gd name="T0" fmla="*/ 0 w 3"/>
              <a:gd name="T1" fmla="*/ 0 h 6"/>
              <a:gd name="T2" fmla="*/ 204123122 w 3"/>
              <a:gd name="T3" fmla="*/ 1270593379 h 6"/>
              <a:gd name="T4" fmla="*/ 612383710 w 3"/>
              <a:gd name="T5" fmla="*/ 0 h 6"/>
              <a:gd name="T6" fmla="*/ 204123122 w 3"/>
              <a:gd name="T7" fmla="*/ 0 h 6"/>
              <a:gd name="T8" fmla="*/ 0 w 3"/>
              <a:gd name="T9" fmla="*/ 0 h 6"/>
              <a:gd name="T10" fmla="*/ 0 60000 65536"/>
              <a:gd name="T11" fmla="*/ 0 60000 65536"/>
              <a:gd name="T12" fmla="*/ 0 60000 65536"/>
              <a:gd name="T13" fmla="*/ 0 60000 65536"/>
              <a:gd name="T14" fmla="*/ 0 60000 65536"/>
              <a:gd name="T15" fmla="*/ 0 w 3"/>
              <a:gd name="T16" fmla="*/ 0 h 6"/>
              <a:gd name="T17" fmla="*/ 3 w 3"/>
              <a:gd name="T18" fmla="*/ 6 h 6"/>
            </a:gdLst>
            <a:ahLst/>
            <a:cxnLst>
              <a:cxn ang="T10">
                <a:pos x="T0" y="T1"/>
              </a:cxn>
              <a:cxn ang="T11">
                <a:pos x="T2" y="T3"/>
              </a:cxn>
              <a:cxn ang="T12">
                <a:pos x="T4" y="T5"/>
              </a:cxn>
              <a:cxn ang="T13">
                <a:pos x="T6" y="T7"/>
              </a:cxn>
              <a:cxn ang="T14">
                <a:pos x="T8" y="T9"/>
              </a:cxn>
            </a:cxnLst>
            <a:rect l="T15" t="T16" r="T17" b="T18"/>
            <a:pathLst>
              <a:path w="3" h="6">
                <a:moveTo>
                  <a:pt x="0" y="0"/>
                </a:moveTo>
                <a:lnTo>
                  <a:pt x="1" y="6"/>
                </a:lnTo>
                <a:lnTo>
                  <a:pt x="3" y="0"/>
                </a:lnTo>
                <a:lnTo>
                  <a:pt x="1" y="0"/>
                </a:lnTo>
                <a:lnTo>
                  <a:pt x="0" y="0"/>
                </a:lnTo>
              </a:path>
            </a:pathLst>
          </a:custGeom>
          <a:noFill/>
          <a:ln w="14288">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67629" name="Freeform 45"/>
          <p:cNvSpPr>
            <a:spLocks/>
          </p:cNvSpPr>
          <p:nvPr/>
        </p:nvSpPr>
        <p:spPr bwMode="auto">
          <a:xfrm>
            <a:off x="846138" y="4335462"/>
            <a:ext cx="42862" cy="87313"/>
          </a:xfrm>
          <a:custGeom>
            <a:avLst/>
            <a:gdLst>
              <a:gd name="T0" fmla="*/ 0 w 27"/>
              <a:gd name="T1" fmla="*/ 0 h 55"/>
              <a:gd name="T2" fmla="*/ 22680348 w 27"/>
              <a:gd name="T3" fmla="*/ 138610192 h 55"/>
              <a:gd name="T4" fmla="*/ 68042637 w 27"/>
              <a:gd name="T5" fmla="*/ 0 h 55"/>
              <a:gd name="T6" fmla="*/ 22680348 w 27"/>
              <a:gd name="T7" fmla="*/ 0 h 55"/>
              <a:gd name="T8" fmla="*/ 0 w 27"/>
              <a:gd name="T9" fmla="*/ 0 h 55"/>
              <a:gd name="T10" fmla="*/ 0 60000 65536"/>
              <a:gd name="T11" fmla="*/ 0 60000 65536"/>
              <a:gd name="T12" fmla="*/ 0 60000 65536"/>
              <a:gd name="T13" fmla="*/ 0 60000 65536"/>
              <a:gd name="T14" fmla="*/ 0 60000 65536"/>
              <a:gd name="T15" fmla="*/ 0 w 27"/>
              <a:gd name="T16" fmla="*/ 0 h 55"/>
              <a:gd name="T17" fmla="*/ 27 w 27"/>
              <a:gd name="T18" fmla="*/ 55 h 55"/>
            </a:gdLst>
            <a:ahLst/>
            <a:cxnLst>
              <a:cxn ang="T10">
                <a:pos x="T0" y="T1"/>
              </a:cxn>
              <a:cxn ang="T11">
                <a:pos x="T2" y="T3"/>
              </a:cxn>
              <a:cxn ang="T12">
                <a:pos x="T4" y="T5"/>
              </a:cxn>
              <a:cxn ang="T13">
                <a:pos x="T6" y="T7"/>
              </a:cxn>
              <a:cxn ang="T14">
                <a:pos x="T8" y="T9"/>
              </a:cxn>
            </a:cxnLst>
            <a:rect l="T15" t="T16" r="T17" b="T18"/>
            <a:pathLst>
              <a:path w="27" h="55">
                <a:moveTo>
                  <a:pt x="0" y="0"/>
                </a:moveTo>
                <a:lnTo>
                  <a:pt x="9" y="55"/>
                </a:lnTo>
                <a:lnTo>
                  <a:pt x="27" y="0"/>
                </a:lnTo>
                <a:lnTo>
                  <a:pt x="9" y="0"/>
                </a:lnTo>
                <a:lnTo>
                  <a:pt x="0" y="0"/>
                </a:lnTo>
                <a:close/>
              </a:path>
            </a:pathLst>
          </a:custGeom>
          <a:solidFill>
            <a:srgbClr val="000000"/>
          </a:solidFill>
          <a:ln w="0">
            <a:solidFill>
              <a:srgbClr val="000000"/>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67630" name="Freeform 46"/>
          <p:cNvSpPr>
            <a:spLocks/>
          </p:cNvSpPr>
          <p:nvPr/>
        </p:nvSpPr>
        <p:spPr bwMode="auto">
          <a:xfrm>
            <a:off x="860425" y="2255837"/>
            <a:ext cx="2840038" cy="2079625"/>
          </a:xfrm>
          <a:custGeom>
            <a:avLst/>
            <a:gdLst>
              <a:gd name="T0" fmla="*/ 0 w 198"/>
              <a:gd name="T1" fmla="*/ 2147483647 h 145"/>
              <a:gd name="T2" fmla="*/ 0 w 198"/>
              <a:gd name="T3" fmla="*/ 2147483647 h 145"/>
              <a:gd name="T4" fmla="*/ 2147483647 w 198"/>
              <a:gd name="T5" fmla="*/ 2147483647 h 145"/>
              <a:gd name="T6" fmla="*/ 2147483647 w 198"/>
              <a:gd name="T7" fmla="*/ 0 h 145"/>
              <a:gd name="T8" fmla="*/ 0 60000 65536"/>
              <a:gd name="T9" fmla="*/ 0 60000 65536"/>
              <a:gd name="T10" fmla="*/ 0 60000 65536"/>
              <a:gd name="T11" fmla="*/ 0 60000 65536"/>
              <a:gd name="T12" fmla="*/ 0 w 198"/>
              <a:gd name="T13" fmla="*/ 0 h 145"/>
              <a:gd name="T14" fmla="*/ 198 w 198"/>
              <a:gd name="T15" fmla="*/ 145 h 145"/>
            </a:gdLst>
            <a:ahLst/>
            <a:cxnLst>
              <a:cxn ang="T8">
                <a:pos x="T0" y="T1"/>
              </a:cxn>
              <a:cxn ang="T9">
                <a:pos x="T2" y="T3"/>
              </a:cxn>
              <a:cxn ang="T10">
                <a:pos x="T4" y="T5"/>
              </a:cxn>
              <a:cxn ang="T11">
                <a:pos x="T6" y="T7"/>
              </a:cxn>
            </a:cxnLst>
            <a:rect l="T12" t="T13" r="T14" b="T15"/>
            <a:pathLst>
              <a:path w="198" h="145">
                <a:moveTo>
                  <a:pt x="0" y="145"/>
                </a:moveTo>
                <a:lnTo>
                  <a:pt x="0" y="23"/>
                </a:lnTo>
                <a:lnTo>
                  <a:pt x="198" y="23"/>
                </a:lnTo>
                <a:lnTo>
                  <a:pt x="198" y="0"/>
                </a:lnTo>
              </a:path>
            </a:pathLst>
          </a:custGeom>
          <a:noFill/>
          <a:ln w="14288">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67631" name="Freeform 47"/>
          <p:cNvSpPr>
            <a:spLocks/>
          </p:cNvSpPr>
          <p:nvPr/>
        </p:nvSpPr>
        <p:spPr bwMode="auto">
          <a:xfrm>
            <a:off x="846138" y="5368925"/>
            <a:ext cx="42862" cy="87312"/>
          </a:xfrm>
          <a:custGeom>
            <a:avLst/>
            <a:gdLst>
              <a:gd name="T0" fmla="*/ 0 w 3"/>
              <a:gd name="T1" fmla="*/ 0 h 6"/>
              <a:gd name="T2" fmla="*/ 204123122 w 3"/>
              <a:gd name="T3" fmla="*/ 1270564275 h 6"/>
              <a:gd name="T4" fmla="*/ 612383710 w 3"/>
              <a:gd name="T5" fmla="*/ 0 h 6"/>
              <a:gd name="T6" fmla="*/ 204123122 w 3"/>
              <a:gd name="T7" fmla="*/ 0 h 6"/>
              <a:gd name="T8" fmla="*/ 0 w 3"/>
              <a:gd name="T9" fmla="*/ 0 h 6"/>
              <a:gd name="T10" fmla="*/ 0 60000 65536"/>
              <a:gd name="T11" fmla="*/ 0 60000 65536"/>
              <a:gd name="T12" fmla="*/ 0 60000 65536"/>
              <a:gd name="T13" fmla="*/ 0 60000 65536"/>
              <a:gd name="T14" fmla="*/ 0 60000 65536"/>
              <a:gd name="T15" fmla="*/ 0 w 3"/>
              <a:gd name="T16" fmla="*/ 0 h 6"/>
              <a:gd name="T17" fmla="*/ 3 w 3"/>
              <a:gd name="T18" fmla="*/ 6 h 6"/>
            </a:gdLst>
            <a:ahLst/>
            <a:cxnLst>
              <a:cxn ang="T10">
                <a:pos x="T0" y="T1"/>
              </a:cxn>
              <a:cxn ang="T11">
                <a:pos x="T2" y="T3"/>
              </a:cxn>
              <a:cxn ang="T12">
                <a:pos x="T4" y="T5"/>
              </a:cxn>
              <a:cxn ang="T13">
                <a:pos x="T6" y="T7"/>
              </a:cxn>
              <a:cxn ang="T14">
                <a:pos x="T8" y="T9"/>
              </a:cxn>
            </a:cxnLst>
            <a:rect l="T15" t="T16" r="T17" b="T18"/>
            <a:pathLst>
              <a:path w="3" h="6">
                <a:moveTo>
                  <a:pt x="0" y="0"/>
                </a:moveTo>
                <a:lnTo>
                  <a:pt x="1" y="6"/>
                </a:lnTo>
                <a:lnTo>
                  <a:pt x="3" y="0"/>
                </a:lnTo>
                <a:lnTo>
                  <a:pt x="1" y="0"/>
                </a:lnTo>
                <a:lnTo>
                  <a:pt x="0" y="0"/>
                </a:lnTo>
              </a:path>
            </a:pathLst>
          </a:custGeom>
          <a:noFill/>
          <a:ln w="14288">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67632" name="Freeform 48"/>
          <p:cNvSpPr>
            <a:spLocks/>
          </p:cNvSpPr>
          <p:nvPr/>
        </p:nvSpPr>
        <p:spPr bwMode="auto">
          <a:xfrm>
            <a:off x="846138" y="5368925"/>
            <a:ext cx="42862" cy="87312"/>
          </a:xfrm>
          <a:custGeom>
            <a:avLst/>
            <a:gdLst>
              <a:gd name="T0" fmla="*/ 0 w 27"/>
              <a:gd name="T1" fmla="*/ 0 h 55"/>
              <a:gd name="T2" fmla="*/ 22680348 w 27"/>
              <a:gd name="T3" fmla="*/ 138607017 h 55"/>
              <a:gd name="T4" fmla="*/ 68042637 w 27"/>
              <a:gd name="T5" fmla="*/ 0 h 55"/>
              <a:gd name="T6" fmla="*/ 22680348 w 27"/>
              <a:gd name="T7" fmla="*/ 0 h 55"/>
              <a:gd name="T8" fmla="*/ 0 w 27"/>
              <a:gd name="T9" fmla="*/ 0 h 55"/>
              <a:gd name="T10" fmla="*/ 0 60000 65536"/>
              <a:gd name="T11" fmla="*/ 0 60000 65536"/>
              <a:gd name="T12" fmla="*/ 0 60000 65536"/>
              <a:gd name="T13" fmla="*/ 0 60000 65536"/>
              <a:gd name="T14" fmla="*/ 0 60000 65536"/>
              <a:gd name="T15" fmla="*/ 0 w 27"/>
              <a:gd name="T16" fmla="*/ 0 h 55"/>
              <a:gd name="T17" fmla="*/ 27 w 27"/>
              <a:gd name="T18" fmla="*/ 55 h 55"/>
            </a:gdLst>
            <a:ahLst/>
            <a:cxnLst>
              <a:cxn ang="T10">
                <a:pos x="T0" y="T1"/>
              </a:cxn>
              <a:cxn ang="T11">
                <a:pos x="T2" y="T3"/>
              </a:cxn>
              <a:cxn ang="T12">
                <a:pos x="T4" y="T5"/>
              </a:cxn>
              <a:cxn ang="T13">
                <a:pos x="T6" y="T7"/>
              </a:cxn>
              <a:cxn ang="T14">
                <a:pos x="T8" y="T9"/>
              </a:cxn>
            </a:cxnLst>
            <a:rect l="T15" t="T16" r="T17" b="T18"/>
            <a:pathLst>
              <a:path w="27" h="55">
                <a:moveTo>
                  <a:pt x="0" y="0"/>
                </a:moveTo>
                <a:lnTo>
                  <a:pt x="9" y="55"/>
                </a:lnTo>
                <a:lnTo>
                  <a:pt x="27" y="0"/>
                </a:lnTo>
                <a:lnTo>
                  <a:pt x="9" y="0"/>
                </a:lnTo>
                <a:lnTo>
                  <a:pt x="0" y="0"/>
                </a:lnTo>
                <a:close/>
              </a:path>
            </a:pathLst>
          </a:custGeom>
          <a:solidFill>
            <a:srgbClr val="000000"/>
          </a:solidFill>
          <a:ln w="0">
            <a:solidFill>
              <a:srgbClr val="000000"/>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67633" name="Line 49"/>
          <p:cNvSpPr>
            <a:spLocks noChangeShapeType="1"/>
          </p:cNvSpPr>
          <p:nvPr/>
        </p:nvSpPr>
        <p:spPr bwMode="auto">
          <a:xfrm flipV="1">
            <a:off x="860425" y="4781550"/>
            <a:ext cx="1588" cy="587375"/>
          </a:xfrm>
          <a:prstGeom prst="line">
            <a:avLst/>
          </a:prstGeom>
          <a:noFill/>
          <a:ln w="14288">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67634" name="Freeform 50"/>
          <p:cNvSpPr>
            <a:spLocks/>
          </p:cNvSpPr>
          <p:nvPr/>
        </p:nvSpPr>
        <p:spPr bwMode="auto">
          <a:xfrm>
            <a:off x="357188" y="4910137"/>
            <a:ext cx="28575" cy="100013"/>
          </a:xfrm>
          <a:custGeom>
            <a:avLst/>
            <a:gdLst>
              <a:gd name="T0" fmla="*/ 0 w 2"/>
              <a:gd name="T1" fmla="*/ 0 h 7"/>
              <a:gd name="T2" fmla="*/ 204139758 w 2"/>
              <a:gd name="T3" fmla="*/ 1428942938 h 7"/>
              <a:gd name="T4" fmla="*/ 408265229 w 2"/>
              <a:gd name="T5" fmla="*/ 0 h 7"/>
              <a:gd name="T6" fmla="*/ 204139758 w 2"/>
              <a:gd name="T7" fmla="*/ 0 h 7"/>
              <a:gd name="T8" fmla="*/ 0 w 2"/>
              <a:gd name="T9" fmla="*/ 0 h 7"/>
              <a:gd name="T10" fmla="*/ 0 60000 65536"/>
              <a:gd name="T11" fmla="*/ 0 60000 65536"/>
              <a:gd name="T12" fmla="*/ 0 60000 65536"/>
              <a:gd name="T13" fmla="*/ 0 60000 65536"/>
              <a:gd name="T14" fmla="*/ 0 60000 65536"/>
              <a:gd name="T15" fmla="*/ 0 w 2"/>
              <a:gd name="T16" fmla="*/ 0 h 7"/>
              <a:gd name="T17" fmla="*/ 2 w 2"/>
              <a:gd name="T18" fmla="*/ 7 h 7"/>
            </a:gdLst>
            <a:ahLst/>
            <a:cxnLst>
              <a:cxn ang="T10">
                <a:pos x="T0" y="T1"/>
              </a:cxn>
              <a:cxn ang="T11">
                <a:pos x="T2" y="T3"/>
              </a:cxn>
              <a:cxn ang="T12">
                <a:pos x="T4" y="T5"/>
              </a:cxn>
              <a:cxn ang="T13">
                <a:pos x="T6" y="T7"/>
              </a:cxn>
              <a:cxn ang="T14">
                <a:pos x="T8" y="T9"/>
              </a:cxn>
            </a:cxnLst>
            <a:rect l="T15" t="T16" r="T17" b="T18"/>
            <a:pathLst>
              <a:path w="2" h="7">
                <a:moveTo>
                  <a:pt x="0" y="0"/>
                </a:moveTo>
                <a:lnTo>
                  <a:pt x="1" y="7"/>
                </a:lnTo>
                <a:lnTo>
                  <a:pt x="2" y="0"/>
                </a:lnTo>
                <a:lnTo>
                  <a:pt x="1" y="0"/>
                </a:lnTo>
                <a:lnTo>
                  <a:pt x="0" y="0"/>
                </a:lnTo>
              </a:path>
            </a:pathLst>
          </a:custGeom>
          <a:noFill/>
          <a:ln w="14288">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67635" name="Freeform 51"/>
          <p:cNvSpPr>
            <a:spLocks/>
          </p:cNvSpPr>
          <p:nvPr/>
        </p:nvSpPr>
        <p:spPr bwMode="auto">
          <a:xfrm>
            <a:off x="357188" y="4910137"/>
            <a:ext cx="28575" cy="100013"/>
          </a:xfrm>
          <a:custGeom>
            <a:avLst/>
            <a:gdLst>
              <a:gd name="T0" fmla="*/ 0 w 18"/>
              <a:gd name="T1" fmla="*/ 0 h 63"/>
              <a:gd name="T2" fmla="*/ 22682197 w 18"/>
              <a:gd name="T3" fmla="*/ 158771442 h 63"/>
              <a:gd name="T4" fmla="*/ 45362806 w 18"/>
              <a:gd name="T5" fmla="*/ 0 h 63"/>
              <a:gd name="T6" fmla="*/ 22682197 w 18"/>
              <a:gd name="T7" fmla="*/ 0 h 63"/>
              <a:gd name="T8" fmla="*/ 0 w 18"/>
              <a:gd name="T9" fmla="*/ 0 h 63"/>
              <a:gd name="T10" fmla="*/ 0 60000 65536"/>
              <a:gd name="T11" fmla="*/ 0 60000 65536"/>
              <a:gd name="T12" fmla="*/ 0 60000 65536"/>
              <a:gd name="T13" fmla="*/ 0 60000 65536"/>
              <a:gd name="T14" fmla="*/ 0 60000 65536"/>
              <a:gd name="T15" fmla="*/ 0 w 18"/>
              <a:gd name="T16" fmla="*/ 0 h 63"/>
              <a:gd name="T17" fmla="*/ 18 w 18"/>
              <a:gd name="T18" fmla="*/ 63 h 63"/>
            </a:gdLst>
            <a:ahLst/>
            <a:cxnLst>
              <a:cxn ang="T10">
                <a:pos x="T0" y="T1"/>
              </a:cxn>
              <a:cxn ang="T11">
                <a:pos x="T2" y="T3"/>
              </a:cxn>
              <a:cxn ang="T12">
                <a:pos x="T4" y="T5"/>
              </a:cxn>
              <a:cxn ang="T13">
                <a:pos x="T6" y="T7"/>
              </a:cxn>
              <a:cxn ang="T14">
                <a:pos x="T8" y="T9"/>
              </a:cxn>
            </a:cxnLst>
            <a:rect l="T15" t="T16" r="T17" b="T18"/>
            <a:pathLst>
              <a:path w="18" h="63">
                <a:moveTo>
                  <a:pt x="0" y="0"/>
                </a:moveTo>
                <a:lnTo>
                  <a:pt x="9" y="63"/>
                </a:lnTo>
                <a:lnTo>
                  <a:pt x="18" y="0"/>
                </a:lnTo>
                <a:lnTo>
                  <a:pt x="9" y="0"/>
                </a:lnTo>
                <a:lnTo>
                  <a:pt x="0" y="0"/>
                </a:lnTo>
                <a:close/>
              </a:path>
            </a:pathLst>
          </a:custGeom>
          <a:solidFill>
            <a:srgbClr val="000000"/>
          </a:solidFill>
          <a:ln w="0">
            <a:solidFill>
              <a:srgbClr val="000000"/>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67636" name="Freeform 52"/>
          <p:cNvSpPr>
            <a:spLocks/>
          </p:cNvSpPr>
          <p:nvPr/>
        </p:nvSpPr>
        <p:spPr bwMode="auto">
          <a:xfrm>
            <a:off x="371475" y="4608512"/>
            <a:ext cx="244475" cy="301625"/>
          </a:xfrm>
          <a:custGeom>
            <a:avLst/>
            <a:gdLst>
              <a:gd name="T0" fmla="*/ 0 w 17"/>
              <a:gd name="T1" fmla="*/ 2147483647 h 21"/>
              <a:gd name="T2" fmla="*/ 0 w 17"/>
              <a:gd name="T3" fmla="*/ 0 h 21"/>
              <a:gd name="T4" fmla="*/ 2147483647 w 17"/>
              <a:gd name="T5" fmla="*/ 0 h 21"/>
              <a:gd name="T6" fmla="*/ 0 60000 65536"/>
              <a:gd name="T7" fmla="*/ 0 60000 65536"/>
              <a:gd name="T8" fmla="*/ 0 60000 65536"/>
              <a:gd name="T9" fmla="*/ 0 w 17"/>
              <a:gd name="T10" fmla="*/ 0 h 21"/>
              <a:gd name="T11" fmla="*/ 17 w 17"/>
              <a:gd name="T12" fmla="*/ 21 h 21"/>
            </a:gdLst>
            <a:ahLst/>
            <a:cxnLst>
              <a:cxn ang="T6">
                <a:pos x="T0" y="T1"/>
              </a:cxn>
              <a:cxn ang="T7">
                <a:pos x="T2" y="T3"/>
              </a:cxn>
              <a:cxn ang="T8">
                <a:pos x="T4" y="T5"/>
              </a:cxn>
            </a:cxnLst>
            <a:rect l="T9" t="T10" r="T11" b="T12"/>
            <a:pathLst>
              <a:path w="17" h="21">
                <a:moveTo>
                  <a:pt x="0" y="21"/>
                </a:moveTo>
                <a:lnTo>
                  <a:pt x="0" y="0"/>
                </a:lnTo>
                <a:lnTo>
                  <a:pt x="17" y="0"/>
                </a:lnTo>
              </a:path>
            </a:pathLst>
          </a:custGeom>
          <a:noFill/>
          <a:ln w="14288">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67637" name="Rectangle 53"/>
          <p:cNvSpPr>
            <a:spLocks noChangeArrowheads="1"/>
          </p:cNvSpPr>
          <p:nvPr/>
        </p:nvSpPr>
        <p:spPr bwMode="auto">
          <a:xfrm>
            <a:off x="803275" y="4522787"/>
            <a:ext cx="128588" cy="152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000">
                <a:solidFill>
                  <a:srgbClr val="000000"/>
                </a:solidFill>
                <a:latin typeface="Nimbus Roman No9 L"/>
              </a:rPr>
              <a:t>=?</a:t>
            </a:r>
            <a:endParaRPr lang="en-CA" altLang="en-US" sz="2400">
              <a:latin typeface="Corbel" panose="020B0503020204020204" pitchFamily="34" charset="0"/>
            </a:endParaRPr>
          </a:p>
        </p:txBody>
      </p:sp>
      <p:sp>
        <p:nvSpPr>
          <p:cNvPr id="67638" name="Freeform 54"/>
          <p:cNvSpPr>
            <a:spLocks/>
          </p:cNvSpPr>
          <p:nvPr/>
        </p:nvSpPr>
        <p:spPr bwMode="auto">
          <a:xfrm>
            <a:off x="1219200" y="4594225"/>
            <a:ext cx="85725" cy="42862"/>
          </a:xfrm>
          <a:custGeom>
            <a:avLst/>
            <a:gdLst>
              <a:gd name="T0" fmla="*/ 1224795995 w 6"/>
              <a:gd name="T1" fmla="*/ 0 h 3"/>
              <a:gd name="T2" fmla="*/ 0 w 6"/>
              <a:gd name="T3" fmla="*/ 204123122 h 3"/>
              <a:gd name="T4" fmla="*/ 1224795995 w 6"/>
              <a:gd name="T5" fmla="*/ 612383710 h 3"/>
              <a:gd name="T6" fmla="*/ 1224795995 w 6"/>
              <a:gd name="T7" fmla="*/ 204123122 h 3"/>
              <a:gd name="T8" fmla="*/ 1224795995 w 6"/>
              <a:gd name="T9" fmla="*/ 0 h 3"/>
              <a:gd name="T10" fmla="*/ 0 60000 65536"/>
              <a:gd name="T11" fmla="*/ 0 60000 65536"/>
              <a:gd name="T12" fmla="*/ 0 60000 65536"/>
              <a:gd name="T13" fmla="*/ 0 60000 65536"/>
              <a:gd name="T14" fmla="*/ 0 60000 65536"/>
              <a:gd name="T15" fmla="*/ 0 w 6"/>
              <a:gd name="T16" fmla="*/ 0 h 3"/>
              <a:gd name="T17" fmla="*/ 6 w 6"/>
              <a:gd name="T18" fmla="*/ 3 h 3"/>
            </a:gdLst>
            <a:ahLst/>
            <a:cxnLst>
              <a:cxn ang="T10">
                <a:pos x="T0" y="T1"/>
              </a:cxn>
              <a:cxn ang="T11">
                <a:pos x="T2" y="T3"/>
              </a:cxn>
              <a:cxn ang="T12">
                <a:pos x="T4" y="T5"/>
              </a:cxn>
              <a:cxn ang="T13">
                <a:pos x="T6" y="T7"/>
              </a:cxn>
              <a:cxn ang="T14">
                <a:pos x="T8" y="T9"/>
              </a:cxn>
            </a:cxnLst>
            <a:rect l="T15" t="T16" r="T17" b="T18"/>
            <a:pathLst>
              <a:path w="6" h="3">
                <a:moveTo>
                  <a:pt x="6" y="0"/>
                </a:moveTo>
                <a:lnTo>
                  <a:pt x="0" y="1"/>
                </a:lnTo>
                <a:lnTo>
                  <a:pt x="6" y="3"/>
                </a:lnTo>
                <a:lnTo>
                  <a:pt x="6" y="1"/>
                </a:lnTo>
                <a:lnTo>
                  <a:pt x="6" y="0"/>
                </a:lnTo>
              </a:path>
            </a:pathLst>
          </a:custGeom>
          <a:noFill/>
          <a:ln w="14288">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67639" name="Freeform 55"/>
          <p:cNvSpPr>
            <a:spLocks/>
          </p:cNvSpPr>
          <p:nvPr/>
        </p:nvSpPr>
        <p:spPr bwMode="auto">
          <a:xfrm>
            <a:off x="1219200" y="4594225"/>
            <a:ext cx="85725" cy="42862"/>
          </a:xfrm>
          <a:custGeom>
            <a:avLst/>
            <a:gdLst>
              <a:gd name="T0" fmla="*/ 136088449 w 54"/>
              <a:gd name="T1" fmla="*/ 0 h 27"/>
              <a:gd name="T2" fmla="*/ 0 w 54"/>
              <a:gd name="T3" fmla="*/ 22680348 h 27"/>
              <a:gd name="T4" fmla="*/ 136088449 w 54"/>
              <a:gd name="T5" fmla="*/ 68042637 h 27"/>
              <a:gd name="T6" fmla="*/ 136088449 w 54"/>
              <a:gd name="T7" fmla="*/ 22680348 h 27"/>
              <a:gd name="T8" fmla="*/ 136088449 w 54"/>
              <a:gd name="T9" fmla="*/ 0 h 27"/>
              <a:gd name="T10" fmla="*/ 0 60000 65536"/>
              <a:gd name="T11" fmla="*/ 0 60000 65536"/>
              <a:gd name="T12" fmla="*/ 0 60000 65536"/>
              <a:gd name="T13" fmla="*/ 0 60000 65536"/>
              <a:gd name="T14" fmla="*/ 0 60000 65536"/>
              <a:gd name="T15" fmla="*/ 0 w 54"/>
              <a:gd name="T16" fmla="*/ 0 h 27"/>
              <a:gd name="T17" fmla="*/ 54 w 54"/>
              <a:gd name="T18" fmla="*/ 27 h 27"/>
            </a:gdLst>
            <a:ahLst/>
            <a:cxnLst>
              <a:cxn ang="T10">
                <a:pos x="T0" y="T1"/>
              </a:cxn>
              <a:cxn ang="T11">
                <a:pos x="T2" y="T3"/>
              </a:cxn>
              <a:cxn ang="T12">
                <a:pos x="T4" y="T5"/>
              </a:cxn>
              <a:cxn ang="T13">
                <a:pos x="T6" y="T7"/>
              </a:cxn>
              <a:cxn ang="T14">
                <a:pos x="T8" y="T9"/>
              </a:cxn>
            </a:cxnLst>
            <a:rect l="T15" t="T16" r="T17" b="T18"/>
            <a:pathLst>
              <a:path w="54" h="27">
                <a:moveTo>
                  <a:pt x="54" y="0"/>
                </a:moveTo>
                <a:lnTo>
                  <a:pt x="0" y="9"/>
                </a:lnTo>
                <a:lnTo>
                  <a:pt x="54" y="27"/>
                </a:lnTo>
                <a:lnTo>
                  <a:pt x="54" y="9"/>
                </a:lnTo>
                <a:lnTo>
                  <a:pt x="54" y="0"/>
                </a:lnTo>
                <a:close/>
              </a:path>
            </a:pathLst>
          </a:custGeom>
          <a:solidFill>
            <a:srgbClr val="000000"/>
          </a:solidFill>
          <a:ln w="0">
            <a:solidFill>
              <a:srgbClr val="000000"/>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67640" name="Line 56"/>
          <p:cNvSpPr>
            <a:spLocks noChangeShapeType="1"/>
          </p:cNvSpPr>
          <p:nvPr/>
        </p:nvSpPr>
        <p:spPr bwMode="auto">
          <a:xfrm>
            <a:off x="1304925" y="4608512"/>
            <a:ext cx="1076325" cy="1588"/>
          </a:xfrm>
          <a:prstGeom prst="line">
            <a:avLst/>
          </a:prstGeom>
          <a:noFill/>
          <a:ln w="14288">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67641" name="Freeform 57"/>
          <p:cNvSpPr>
            <a:spLocks/>
          </p:cNvSpPr>
          <p:nvPr/>
        </p:nvSpPr>
        <p:spPr bwMode="auto">
          <a:xfrm>
            <a:off x="3944938" y="5872162"/>
            <a:ext cx="42862" cy="85725"/>
          </a:xfrm>
          <a:custGeom>
            <a:avLst/>
            <a:gdLst>
              <a:gd name="T0" fmla="*/ 0 w 3"/>
              <a:gd name="T1" fmla="*/ 0 h 6"/>
              <a:gd name="T2" fmla="*/ 408260532 w 3"/>
              <a:gd name="T3" fmla="*/ 1224795995 h 6"/>
              <a:gd name="T4" fmla="*/ 612383710 w 3"/>
              <a:gd name="T5" fmla="*/ 0 h 6"/>
              <a:gd name="T6" fmla="*/ 408260532 w 3"/>
              <a:gd name="T7" fmla="*/ 0 h 6"/>
              <a:gd name="T8" fmla="*/ 0 w 3"/>
              <a:gd name="T9" fmla="*/ 0 h 6"/>
              <a:gd name="T10" fmla="*/ 0 60000 65536"/>
              <a:gd name="T11" fmla="*/ 0 60000 65536"/>
              <a:gd name="T12" fmla="*/ 0 60000 65536"/>
              <a:gd name="T13" fmla="*/ 0 60000 65536"/>
              <a:gd name="T14" fmla="*/ 0 60000 65536"/>
              <a:gd name="T15" fmla="*/ 0 w 3"/>
              <a:gd name="T16" fmla="*/ 0 h 6"/>
              <a:gd name="T17" fmla="*/ 3 w 3"/>
              <a:gd name="T18" fmla="*/ 6 h 6"/>
            </a:gdLst>
            <a:ahLst/>
            <a:cxnLst>
              <a:cxn ang="T10">
                <a:pos x="T0" y="T1"/>
              </a:cxn>
              <a:cxn ang="T11">
                <a:pos x="T2" y="T3"/>
              </a:cxn>
              <a:cxn ang="T12">
                <a:pos x="T4" y="T5"/>
              </a:cxn>
              <a:cxn ang="T13">
                <a:pos x="T6" y="T7"/>
              </a:cxn>
              <a:cxn ang="T14">
                <a:pos x="T8" y="T9"/>
              </a:cxn>
            </a:cxnLst>
            <a:rect l="T15" t="T16" r="T17" b="T18"/>
            <a:pathLst>
              <a:path w="3" h="6">
                <a:moveTo>
                  <a:pt x="0" y="0"/>
                </a:moveTo>
                <a:lnTo>
                  <a:pt x="2" y="6"/>
                </a:lnTo>
                <a:lnTo>
                  <a:pt x="3" y="0"/>
                </a:lnTo>
                <a:lnTo>
                  <a:pt x="2" y="0"/>
                </a:lnTo>
                <a:lnTo>
                  <a:pt x="0" y="0"/>
                </a:lnTo>
              </a:path>
            </a:pathLst>
          </a:custGeom>
          <a:noFill/>
          <a:ln w="14288">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67642" name="Freeform 58"/>
          <p:cNvSpPr>
            <a:spLocks/>
          </p:cNvSpPr>
          <p:nvPr/>
        </p:nvSpPr>
        <p:spPr bwMode="auto">
          <a:xfrm>
            <a:off x="3944938" y="5872162"/>
            <a:ext cx="42862" cy="85725"/>
          </a:xfrm>
          <a:custGeom>
            <a:avLst/>
            <a:gdLst>
              <a:gd name="T0" fmla="*/ 0 w 27"/>
              <a:gd name="T1" fmla="*/ 0 h 54"/>
              <a:gd name="T2" fmla="*/ 45362283 w 27"/>
              <a:gd name="T3" fmla="*/ 136088449 h 54"/>
              <a:gd name="T4" fmla="*/ 68042637 w 27"/>
              <a:gd name="T5" fmla="*/ 0 h 54"/>
              <a:gd name="T6" fmla="*/ 45362283 w 27"/>
              <a:gd name="T7" fmla="*/ 0 h 54"/>
              <a:gd name="T8" fmla="*/ 0 w 27"/>
              <a:gd name="T9" fmla="*/ 0 h 54"/>
              <a:gd name="T10" fmla="*/ 0 60000 65536"/>
              <a:gd name="T11" fmla="*/ 0 60000 65536"/>
              <a:gd name="T12" fmla="*/ 0 60000 65536"/>
              <a:gd name="T13" fmla="*/ 0 60000 65536"/>
              <a:gd name="T14" fmla="*/ 0 60000 65536"/>
              <a:gd name="T15" fmla="*/ 0 w 27"/>
              <a:gd name="T16" fmla="*/ 0 h 54"/>
              <a:gd name="T17" fmla="*/ 27 w 27"/>
              <a:gd name="T18" fmla="*/ 54 h 54"/>
            </a:gdLst>
            <a:ahLst/>
            <a:cxnLst>
              <a:cxn ang="T10">
                <a:pos x="T0" y="T1"/>
              </a:cxn>
              <a:cxn ang="T11">
                <a:pos x="T2" y="T3"/>
              </a:cxn>
              <a:cxn ang="T12">
                <a:pos x="T4" y="T5"/>
              </a:cxn>
              <a:cxn ang="T13">
                <a:pos x="T6" y="T7"/>
              </a:cxn>
              <a:cxn ang="T14">
                <a:pos x="T8" y="T9"/>
              </a:cxn>
            </a:cxnLst>
            <a:rect l="T15" t="T16" r="T17" b="T18"/>
            <a:pathLst>
              <a:path w="27" h="54">
                <a:moveTo>
                  <a:pt x="0" y="0"/>
                </a:moveTo>
                <a:lnTo>
                  <a:pt x="18" y="54"/>
                </a:lnTo>
                <a:lnTo>
                  <a:pt x="27" y="0"/>
                </a:lnTo>
                <a:lnTo>
                  <a:pt x="18" y="0"/>
                </a:lnTo>
                <a:lnTo>
                  <a:pt x="0" y="0"/>
                </a:lnTo>
                <a:close/>
              </a:path>
            </a:pathLst>
          </a:custGeom>
          <a:solidFill>
            <a:srgbClr val="000000"/>
          </a:solidFill>
          <a:ln w="0">
            <a:solidFill>
              <a:srgbClr val="000000"/>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67643" name="Line 59"/>
          <p:cNvSpPr>
            <a:spLocks noChangeShapeType="1"/>
          </p:cNvSpPr>
          <p:nvPr/>
        </p:nvSpPr>
        <p:spPr bwMode="auto">
          <a:xfrm flipV="1">
            <a:off x="3973513" y="5484812"/>
            <a:ext cx="1587" cy="420688"/>
          </a:xfrm>
          <a:prstGeom prst="line">
            <a:avLst/>
          </a:prstGeom>
          <a:noFill/>
          <a:ln w="14288">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67644" name="Freeform 60"/>
          <p:cNvSpPr>
            <a:spLocks/>
          </p:cNvSpPr>
          <p:nvPr/>
        </p:nvSpPr>
        <p:spPr bwMode="auto">
          <a:xfrm>
            <a:off x="1806575" y="3087687"/>
            <a:ext cx="2654300" cy="2397125"/>
          </a:xfrm>
          <a:custGeom>
            <a:avLst/>
            <a:gdLst>
              <a:gd name="T0" fmla="*/ 2147483647 w 185"/>
              <a:gd name="T1" fmla="*/ 2147483647 h 167"/>
              <a:gd name="T2" fmla="*/ 0 w 185"/>
              <a:gd name="T3" fmla="*/ 2147483647 h 167"/>
              <a:gd name="T4" fmla="*/ 0 w 185"/>
              <a:gd name="T5" fmla="*/ 2147483647 h 167"/>
              <a:gd name="T6" fmla="*/ 0 w 185"/>
              <a:gd name="T7" fmla="*/ 0 h 167"/>
              <a:gd name="T8" fmla="*/ 0 60000 65536"/>
              <a:gd name="T9" fmla="*/ 0 60000 65536"/>
              <a:gd name="T10" fmla="*/ 0 60000 65536"/>
              <a:gd name="T11" fmla="*/ 0 60000 65536"/>
              <a:gd name="T12" fmla="*/ 0 w 185"/>
              <a:gd name="T13" fmla="*/ 0 h 167"/>
              <a:gd name="T14" fmla="*/ 185 w 185"/>
              <a:gd name="T15" fmla="*/ 167 h 167"/>
            </a:gdLst>
            <a:ahLst/>
            <a:cxnLst>
              <a:cxn ang="T8">
                <a:pos x="T0" y="T1"/>
              </a:cxn>
              <a:cxn ang="T9">
                <a:pos x="T2" y="T3"/>
              </a:cxn>
              <a:cxn ang="T10">
                <a:pos x="T4" y="T5"/>
              </a:cxn>
              <a:cxn ang="T11">
                <a:pos x="T6" y="T7"/>
              </a:cxn>
            </a:cxnLst>
            <a:rect l="T12" t="T13" r="T14" b="T15"/>
            <a:pathLst>
              <a:path w="185" h="167">
                <a:moveTo>
                  <a:pt x="185" y="167"/>
                </a:moveTo>
                <a:lnTo>
                  <a:pt x="0" y="167"/>
                </a:lnTo>
                <a:lnTo>
                  <a:pt x="0" y="0"/>
                </a:lnTo>
              </a:path>
            </a:pathLst>
          </a:custGeom>
          <a:noFill/>
          <a:ln w="14288">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67645" name="Line 61"/>
          <p:cNvSpPr>
            <a:spLocks noChangeShapeType="1"/>
          </p:cNvSpPr>
          <p:nvPr/>
        </p:nvSpPr>
        <p:spPr bwMode="auto">
          <a:xfrm flipV="1">
            <a:off x="4460875" y="3087687"/>
            <a:ext cx="1588" cy="2397125"/>
          </a:xfrm>
          <a:prstGeom prst="line">
            <a:avLst/>
          </a:prstGeom>
          <a:noFill/>
          <a:ln w="14288">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67646" name="Line 62"/>
          <p:cNvSpPr>
            <a:spLocks noChangeShapeType="1"/>
          </p:cNvSpPr>
          <p:nvPr/>
        </p:nvSpPr>
        <p:spPr bwMode="auto">
          <a:xfrm flipH="1">
            <a:off x="1792288" y="3087687"/>
            <a:ext cx="2668587" cy="1588"/>
          </a:xfrm>
          <a:prstGeom prst="line">
            <a:avLst/>
          </a:prstGeom>
          <a:noFill/>
          <a:ln w="14288">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67647" name="Freeform 63"/>
          <p:cNvSpPr>
            <a:spLocks/>
          </p:cNvSpPr>
          <p:nvPr/>
        </p:nvSpPr>
        <p:spPr bwMode="auto">
          <a:xfrm>
            <a:off x="2366963" y="4881562"/>
            <a:ext cx="28575" cy="28575"/>
          </a:xfrm>
          <a:custGeom>
            <a:avLst/>
            <a:gdLst>
              <a:gd name="T0" fmla="*/ 22682197 w 18"/>
              <a:gd name="T1" fmla="*/ 22682197 h 18"/>
              <a:gd name="T2" fmla="*/ 45362806 w 18"/>
              <a:gd name="T3" fmla="*/ 22682197 h 18"/>
              <a:gd name="T4" fmla="*/ 45362806 w 18"/>
              <a:gd name="T5" fmla="*/ 0 h 18"/>
              <a:gd name="T6" fmla="*/ 22682197 w 18"/>
              <a:gd name="T7" fmla="*/ 0 h 18"/>
              <a:gd name="T8" fmla="*/ 0 w 18"/>
              <a:gd name="T9" fmla="*/ 0 h 18"/>
              <a:gd name="T10" fmla="*/ 0 w 18"/>
              <a:gd name="T11" fmla="*/ 22682197 h 18"/>
              <a:gd name="T12" fmla="*/ 0 w 18"/>
              <a:gd name="T13" fmla="*/ 45362806 h 18"/>
              <a:gd name="T14" fmla="*/ 22682197 w 18"/>
              <a:gd name="T15" fmla="*/ 45362806 h 18"/>
              <a:gd name="T16" fmla="*/ 45362806 w 18"/>
              <a:gd name="T17" fmla="*/ 45362806 h 18"/>
              <a:gd name="T18" fmla="*/ 45362806 w 18"/>
              <a:gd name="T19" fmla="*/ 22682197 h 18"/>
              <a:gd name="T20" fmla="*/ 22682197 w 18"/>
              <a:gd name="T21" fmla="*/ 22682197 h 1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8"/>
              <a:gd name="T34" fmla="*/ 0 h 18"/>
              <a:gd name="T35" fmla="*/ 18 w 18"/>
              <a:gd name="T36" fmla="*/ 18 h 1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8" h="18">
                <a:moveTo>
                  <a:pt x="9" y="9"/>
                </a:moveTo>
                <a:lnTo>
                  <a:pt x="18" y="9"/>
                </a:lnTo>
                <a:lnTo>
                  <a:pt x="18" y="0"/>
                </a:lnTo>
                <a:lnTo>
                  <a:pt x="9" y="0"/>
                </a:lnTo>
                <a:lnTo>
                  <a:pt x="0" y="0"/>
                </a:lnTo>
                <a:lnTo>
                  <a:pt x="0" y="9"/>
                </a:lnTo>
                <a:lnTo>
                  <a:pt x="0" y="18"/>
                </a:lnTo>
                <a:lnTo>
                  <a:pt x="9" y="18"/>
                </a:lnTo>
                <a:lnTo>
                  <a:pt x="18" y="18"/>
                </a:lnTo>
                <a:lnTo>
                  <a:pt x="18" y="9"/>
                </a:lnTo>
                <a:lnTo>
                  <a:pt x="9" y="9"/>
                </a:lnTo>
                <a:close/>
              </a:path>
            </a:pathLst>
          </a:custGeom>
          <a:solidFill>
            <a:srgbClr val="000000"/>
          </a:solidFill>
          <a:ln w="0">
            <a:solidFill>
              <a:srgbClr val="000000"/>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67648" name="Freeform 64"/>
          <p:cNvSpPr>
            <a:spLocks/>
          </p:cNvSpPr>
          <p:nvPr/>
        </p:nvSpPr>
        <p:spPr bwMode="auto">
          <a:xfrm>
            <a:off x="2381250" y="4895850"/>
            <a:ext cx="14288" cy="14287"/>
          </a:xfrm>
          <a:custGeom>
            <a:avLst/>
            <a:gdLst>
              <a:gd name="T0" fmla="*/ 204146902 w 1"/>
              <a:gd name="T1" fmla="*/ 0 h 1"/>
              <a:gd name="T2" fmla="*/ 0 w 1"/>
              <a:gd name="T3" fmla="*/ 0 h 1"/>
              <a:gd name="T4" fmla="*/ 0 w 1"/>
              <a:gd name="T5" fmla="*/ 0 h 1"/>
              <a:gd name="T6" fmla="*/ 0 w 1"/>
              <a:gd name="T7" fmla="*/ 204118327 h 1"/>
              <a:gd name="T8" fmla="*/ 204146902 w 1"/>
              <a:gd name="T9" fmla="*/ 0 h 1"/>
              <a:gd name="T10" fmla="*/ 0 60000 65536"/>
              <a:gd name="T11" fmla="*/ 0 60000 65536"/>
              <a:gd name="T12" fmla="*/ 0 60000 65536"/>
              <a:gd name="T13" fmla="*/ 0 60000 65536"/>
              <a:gd name="T14" fmla="*/ 0 60000 65536"/>
              <a:gd name="T15" fmla="*/ 0 w 1"/>
              <a:gd name="T16" fmla="*/ 0 h 1"/>
              <a:gd name="T17" fmla="*/ 1 w 1"/>
              <a:gd name="T18" fmla="*/ 1 h 1"/>
            </a:gdLst>
            <a:ahLst/>
            <a:cxnLst>
              <a:cxn ang="T10">
                <a:pos x="T0" y="T1"/>
              </a:cxn>
              <a:cxn ang="T11">
                <a:pos x="T2" y="T3"/>
              </a:cxn>
              <a:cxn ang="T12">
                <a:pos x="T4" y="T5"/>
              </a:cxn>
              <a:cxn ang="T13">
                <a:pos x="T6" y="T7"/>
              </a:cxn>
              <a:cxn ang="T14">
                <a:pos x="T8" y="T9"/>
              </a:cxn>
            </a:cxnLst>
            <a:rect l="T15" t="T16" r="T17" b="T18"/>
            <a:pathLst>
              <a:path w="1" h="1">
                <a:moveTo>
                  <a:pt x="1" y="0"/>
                </a:moveTo>
                <a:lnTo>
                  <a:pt x="0" y="0"/>
                </a:lnTo>
                <a:lnTo>
                  <a:pt x="0" y="1"/>
                </a:lnTo>
                <a:lnTo>
                  <a:pt x="1" y="0"/>
                </a:lnTo>
              </a:path>
            </a:pathLst>
          </a:custGeom>
          <a:noFill/>
          <a:ln w="14288">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67649" name="Freeform 65"/>
          <p:cNvSpPr>
            <a:spLocks/>
          </p:cNvSpPr>
          <p:nvPr/>
        </p:nvSpPr>
        <p:spPr bwMode="auto">
          <a:xfrm>
            <a:off x="2366963" y="4967287"/>
            <a:ext cx="28575" cy="28575"/>
          </a:xfrm>
          <a:custGeom>
            <a:avLst/>
            <a:gdLst>
              <a:gd name="T0" fmla="*/ 22682197 w 18"/>
              <a:gd name="T1" fmla="*/ 22682197 h 18"/>
              <a:gd name="T2" fmla="*/ 45362806 w 18"/>
              <a:gd name="T3" fmla="*/ 22682197 h 18"/>
              <a:gd name="T4" fmla="*/ 45362806 w 18"/>
              <a:gd name="T5" fmla="*/ 0 h 18"/>
              <a:gd name="T6" fmla="*/ 22682197 w 18"/>
              <a:gd name="T7" fmla="*/ 0 h 18"/>
              <a:gd name="T8" fmla="*/ 0 w 18"/>
              <a:gd name="T9" fmla="*/ 0 h 18"/>
              <a:gd name="T10" fmla="*/ 0 w 18"/>
              <a:gd name="T11" fmla="*/ 22682197 h 18"/>
              <a:gd name="T12" fmla="*/ 0 w 18"/>
              <a:gd name="T13" fmla="*/ 45362806 h 18"/>
              <a:gd name="T14" fmla="*/ 22682197 w 18"/>
              <a:gd name="T15" fmla="*/ 45362806 h 18"/>
              <a:gd name="T16" fmla="*/ 45362806 w 18"/>
              <a:gd name="T17" fmla="*/ 45362806 h 18"/>
              <a:gd name="T18" fmla="*/ 45362806 w 18"/>
              <a:gd name="T19" fmla="*/ 22682197 h 18"/>
              <a:gd name="T20" fmla="*/ 22682197 w 18"/>
              <a:gd name="T21" fmla="*/ 22682197 h 1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8"/>
              <a:gd name="T34" fmla="*/ 0 h 18"/>
              <a:gd name="T35" fmla="*/ 18 w 18"/>
              <a:gd name="T36" fmla="*/ 18 h 1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8" h="18">
                <a:moveTo>
                  <a:pt x="9" y="9"/>
                </a:moveTo>
                <a:lnTo>
                  <a:pt x="18" y="9"/>
                </a:lnTo>
                <a:lnTo>
                  <a:pt x="18" y="0"/>
                </a:lnTo>
                <a:lnTo>
                  <a:pt x="9" y="0"/>
                </a:lnTo>
                <a:lnTo>
                  <a:pt x="0" y="0"/>
                </a:lnTo>
                <a:lnTo>
                  <a:pt x="0" y="9"/>
                </a:lnTo>
                <a:lnTo>
                  <a:pt x="0" y="18"/>
                </a:lnTo>
                <a:lnTo>
                  <a:pt x="9" y="18"/>
                </a:lnTo>
                <a:lnTo>
                  <a:pt x="18" y="18"/>
                </a:lnTo>
                <a:lnTo>
                  <a:pt x="18" y="9"/>
                </a:lnTo>
                <a:lnTo>
                  <a:pt x="9" y="9"/>
                </a:lnTo>
                <a:close/>
              </a:path>
            </a:pathLst>
          </a:custGeom>
          <a:solidFill>
            <a:srgbClr val="000000"/>
          </a:solidFill>
          <a:ln w="0">
            <a:solidFill>
              <a:srgbClr val="000000"/>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67650" name="Freeform 66"/>
          <p:cNvSpPr>
            <a:spLocks/>
          </p:cNvSpPr>
          <p:nvPr/>
        </p:nvSpPr>
        <p:spPr bwMode="auto">
          <a:xfrm>
            <a:off x="2381250" y="4981575"/>
            <a:ext cx="14288" cy="14287"/>
          </a:xfrm>
          <a:custGeom>
            <a:avLst/>
            <a:gdLst>
              <a:gd name="T0" fmla="*/ 204146902 w 1"/>
              <a:gd name="T1" fmla="*/ 0 h 1"/>
              <a:gd name="T2" fmla="*/ 0 w 1"/>
              <a:gd name="T3" fmla="*/ 0 h 1"/>
              <a:gd name="T4" fmla="*/ 0 w 1"/>
              <a:gd name="T5" fmla="*/ 0 h 1"/>
              <a:gd name="T6" fmla="*/ 0 w 1"/>
              <a:gd name="T7" fmla="*/ 204118327 h 1"/>
              <a:gd name="T8" fmla="*/ 204146902 w 1"/>
              <a:gd name="T9" fmla="*/ 0 h 1"/>
              <a:gd name="T10" fmla="*/ 0 60000 65536"/>
              <a:gd name="T11" fmla="*/ 0 60000 65536"/>
              <a:gd name="T12" fmla="*/ 0 60000 65536"/>
              <a:gd name="T13" fmla="*/ 0 60000 65536"/>
              <a:gd name="T14" fmla="*/ 0 60000 65536"/>
              <a:gd name="T15" fmla="*/ 0 w 1"/>
              <a:gd name="T16" fmla="*/ 0 h 1"/>
              <a:gd name="T17" fmla="*/ 1 w 1"/>
              <a:gd name="T18" fmla="*/ 1 h 1"/>
            </a:gdLst>
            <a:ahLst/>
            <a:cxnLst>
              <a:cxn ang="T10">
                <a:pos x="T0" y="T1"/>
              </a:cxn>
              <a:cxn ang="T11">
                <a:pos x="T2" y="T3"/>
              </a:cxn>
              <a:cxn ang="T12">
                <a:pos x="T4" y="T5"/>
              </a:cxn>
              <a:cxn ang="T13">
                <a:pos x="T6" y="T7"/>
              </a:cxn>
              <a:cxn ang="T14">
                <a:pos x="T8" y="T9"/>
              </a:cxn>
            </a:cxnLst>
            <a:rect l="T15" t="T16" r="T17" b="T18"/>
            <a:pathLst>
              <a:path w="1" h="1">
                <a:moveTo>
                  <a:pt x="1" y="0"/>
                </a:moveTo>
                <a:lnTo>
                  <a:pt x="0" y="0"/>
                </a:lnTo>
                <a:lnTo>
                  <a:pt x="0" y="1"/>
                </a:lnTo>
                <a:lnTo>
                  <a:pt x="1" y="0"/>
                </a:lnTo>
              </a:path>
            </a:pathLst>
          </a:custGeom>
          <a:noFill/>
          <a:ln w="14288">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67651" name="Freeform 67"/>
          <p:cNvSpPr>
            <a:spLocks/>
          </p:cNvSpPr>
          <p:nvPr/>
        </p:nvSpPr>
        <p:spPr bwMode="auto">
          <a:xfrm>
            <a:off x="2366963" y="5053012"/>
            <a:ext cx="28575" cy="30163"/>
          </a:xfrm>
          <a:custGeom>
            <a:avLst/>
            <a:gdLst>
              <a:gd name="T0" fmla="*/ 22682197 w 18"/>
              <a:gd name="T1" fmla="*/ 25201976 h 19"/>
              <a:gd name="T2" fmla="*/ 45362806 w 18"/>
              <a:gd name="T3" fmla="*/ 25201976 h 19"/>
              <a:gd name="T4" fmla="*/ 45362806 w 18"/>
              <a:gd name="T5" fmla="*/ 0 h 19"/>
              <a:gd name="T6" fmla="*/ 22682197 w 18"/>
              <a:gd name="T7" fmla="*/ 0 h 19"/>
              <a:gd name="T8" fmla="*/ 0 w 18"/>
              <a:gd name="T9" fmla="*/ 0 h 19"/>
              <a:gd name="T10" fmla="*/ 0 w 18"/>
              <a:gd name="T11" fmla="*/ 25201976 h 19"/>
              <a:gd name="T12" fmla="*/ 0 w 18"/>
              <a:gd name="T13" fmla="*/ 47884549 h 19"/>
              <a:gd name="T14" fmla="*/ 22682197 w 18"/>
              <a:gd name="T15" fmla="*/ 47884549 h 19"/>
              <a:gd name="T16" fmla="*/ 45362806 w 18"/>
              <a:gd name="T17" fmla="*/ 47884549 h 19"/>
              <a:gd name="T18" fmla="*/ 45362806 w 18"/>
              <a:gd name="T19" fmla="*/ 25201976 h 19"/>
              <a:gd name="T20" fmla="*/ 22682197 w 18"/>
              <a:gd name="T21" fmla="*/ 25201976 h 1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8"/>
              <a:gd name="T34" fmla="*/ 0 h 19"/>
              <a:gd name="T35" fmla="*/ 18 w 18"/>
              <a:gd name="T36" fmla="*/ 19 h 1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8" h="19">
                <a:moveTo>
                  <a:pt x="9" y="10"/>
                </a:moveTo>
                <a:lnTo>
                  <a:pt x="18" y="10"/>
                </a:lnTo>
                <a:lnTo>
                  <a:pt x="18" y="0"/>
                </a:lnTo>
                <a:lnTo>
                  <a:pt x="9" y="0"/>
                </a:lnTo>
                <a:lnTo>
                  <a:pt x="0" y="0"/>
                </a:lnTo>
                <a:lnTo>
                  <a:pt x="0" y="10"/>
                </a:lnTo>
                <a:lnTo>
                  <a:pt x="0" y="19"/>
                </a:lnTo>
                <a:lnTo>
                  <a:pt x="9" y="19"/>
                </a:lnTo>
                <a:lnTo>
                  <a:pt x="18" y="19"/>
                </a:lnTo>
                <a:lnTo>
                  <a:pt x="18" y="10"/>
                </a:lnTo>
                <a:lnTo>
                  <a:pt x="9" y="10"/>
                </a:lnTo>
                <a:close/>
              </a:path>
            </a:pathLst>
          </a:custGeom>
          <a:solidFill>
            <a:srgbClr val="000000"/>
          </a:solidFill>
          <a:ln w="0">
            <a:solidFill>
              <a:srgbClr val="000000"/>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67652" name="Freeform 68"/>
          <p:cNvSpPr>
            <a:spLocks/>
          </p:cNvSpPr>
          <p:nvPr/>
        </p:nvSpPr>
        <p:spPr bwMode="auto">
          <a:xfrm>
            <a:off x="2381250" y="5068887"/>
            <a:ext cx="14288" cy="14288"/>
          </a:xfrm>
          <a:custGeom>
            <a:avLst/>
            <a:gdLst>
              <a:gd name="T0" fmla="*/ 204146902 w 1"/>
              <a:gd name="T1" fmla="*/ 0 h 1"/>
              <a:gd name="T2" fmla="*/ 0 w 1"/>
              <a:gd name="T3" fmla="*/ 0 h 1"/>
              <a:gd name="T4" fmla="*/ 0 w 1"/>
              <a:gd name="T5" fmla="*/ 0 h 1"/>
              <a:gd name="T6" fmla="*/ 0 w 1"/>
              <a:gd name="T7" fmla="*/ 204146902 h 1"/>
              <a:gd name="T8" fmla="*/ 204146902 w 1"/>
              <a:gd name="T9" fmla="*/ 0 h 1"/>
              <a:gd name="T10" fmla="*/ 0 60000 65536"/>
              <a:gd name="T11" fmla="*/ 0 60000 65536"/>
              <a:gd name="T12" fmla="*/ 0 60000 65536"/>
              <a:gd name="T13" fmla="*/ 0 60000 65536"/>
              <a:gd name="T14" fmla="*/ 0 60000 65536"/>
              <a:gd name="T15" fmla="*/ 0 w 1"/>
              <a:gd name="T16" fmla="*/ 0 h 1"/>
              <a:gd name="T17" fmla="*/ 1 w 1"/>
              <a:gd name="T18" fmla="*/ 1 h 1"/>
            </a:gdLst>
            <a:ahLst/>
            <a:cxnLst>
              <a:cxn ang="T10">
                <a:pos x="T0" y="T1"/>
              </a:cxn>
              <a:cxn ang="T11">
                <a:pos x="T2" y="T3"/>
              </a:cxn>
              <a:cxn ang="T12">
                <a:pos x="T4" y="T5"/>
              </a:cxn>
              <a:cxn ang="T13">
                <a:pos x="T6" y="T7"/>
              </a:cxn>
              <a:cxn ang="T14">
                <a:pos x="T8" y="T9"/>
              </a:cxn>
            </a:cxnLst>
            <a:rect l="T15" t="T16" r="T17" b="T18"/>
            <a:pathLst>
              <a:path w="1" h="1">
                <a:moveTo>
                  <a:pt x="1" y="0"/>
                </a:moveTo>
                <a:lnTo>
                  <a:pt x="0" y="0"/>
                </a:lnTo>
                <a:lnTo>
                  <a:pt x="0" y="1"/>
                </a:lnTo>
                <a:lnTo>
                  <a:pt x="1" y="0"/>
                </a:lnTo>
              </a:path>
            </a:pathLst>
          </a:custGeom>
          <a:noFill/>
          <a:ln w="14288">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67653" name="Freeform 69"/>
          <p:cNvSpPr>
            <a:spLocks/>
          </p:cNvSpPr>
          <p:nvPr/>
        </p:nvSpPr>
        <p:spPr bwMode="auto">
          <a:xfrm>
            <a:off x="3959225" y="4881562"/>
            <a:ext cx="28575" cy="28575"/>
          </a:xfrm>
          <a:custGeom>
            <a:avLst/>
            <a:gdLst>
              <a:gd name="T0" fmla="*/ 22682197 w 18"/>
              <a:gd name="T1" fmla="*/ 22682197 h 18"/>
              <a:gd name="T2" fmla="*/ 45362806 w 18"/>
              <a:gd name="T3" fmla="*/ 22682197 h 18"/>
              <a:gd name="T4" fmla="*/ 45362806 w 18"/>
              <a:gd name="T5" fmla="*/ 0 h 18"/>
              <a:gd name="T6" fmla="*/ 22682197 w 18"/>
              <a:gd name="T7" fmla="*/ 0 h 18"/>
              <a:gd name="T8" fmla="*/ 0 w 18"/>
              <a:gd name="T9" fmla="*/ 0 h 18"/>
              <a:gd name="T10" fmla="*/ 0 w 18"/>
              <a:gd name="T11" fmla="*/ 22682197 h 18"/>
              <a:gd name="T12" fmla="*/ 0 w 18"/>
              <a:gd name="T13" fmla="*/ 45362806 h 18"/>
              <a:gd name="T14" fmla="*/ 22682197 w 18"/>
              <a:gd name="T15" fmla="*/ 45362806 h 18"/>
              <a:gd name="T16" fmla="*/ 45362806 w 18"/>
              <a:gd name="T17" fmla="*/ 45362806 h 18"/>
              <a:gd name="T18" fmla="*/ 45362806 w 18"/>
              <a:gd name="T19" fmla="*/ 22682197 h 18"/>
              <a:gd name="T20" fmla="*/ 22682197 w 18"/>
              <a:gd name="T21" fmla="*/ 22682197 h 1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8"/>
              <a:gd name="T34" fmla="*/ 0 h 18"/>
              <a:gd name="T35" fmla="*/ 18 w 18"/>
              <a:gd name="T36" fmla="*/ 18 h 1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8" h="18">
                <a:moveTo>
                  <a:pt x="9" y="9"/>
                </a:moveTo>
                <a:lnTo>
                  <a:pt x="18" y="9"/>
                </a:lnTo>
                <a:lnTo>
                  <a:pt x="18" y="0"/>
                </a:lnTo>
                <a:lnTo>
                  <a:pt x="9" y="0"/>
                </a:lnTo>
                <a:lnTo>
                  <a:pt x="0" y="0"/>
                </a:lnTo>
                <a:lnTo>
                  <a:pt x="0" y="9"/>
                </a:lnTo>
                <a:lnTo>
                  <a:pt x="0" y="18"/>
                </a:lnTo>
                <a:lnTo>
                  <a:pt x="9" y="18"/>
                </a:lnTo>
                <a:lnTo>
                  <a:pt x="18" y="18"/>
                </a:lnTo>
                <a:lnTo>
                  <a:pt x="18" y="9"/>
                </a:lnTo>
                <a:lnTo>
                  <a:pt x="9" y="9"/>
                </a:lnTo>
                <a:close/>
              </a:path>
            </a:pathLst>
          </a:custGeom>
          <a:solidFill>
            <a:srgbClr val="000000"/>
          </a:solidFill>
          <a:ln w="0">
            <a:solidFill>
              <a:srgbClr val="000000"/>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67654" name="Freeform 70"/>
          <p:cNvSpPr>
            <a:spLocks/>
          </p:cNvSpPr>
          <p:nvPr/>
        </p:nvSpPr>
        <p:spPr bwMode="auto">
          <a:xfrm>
            <a:off x="3959225" y="4895850"/>
            <a:ext cx="14288" cy="14287"/>
          </a:xfrm>
          <a:custGeom>
            <a:avLst/>
            <a:gdLst>
              <a:gd name="T0" fmla="*/ 204146902 w 1"/>
              <a:gd name="T1" fmla="*/ 0 h 1"/>
              <a:gd name="T2" fmla="*/ 0 w 1"/>
              <a:gd name="T3" fmla="*/ 0 h 1"/>
              <a:gd name="T4" fmla="*/ 0 w 1"/>
              <a:gd name="T5" fmla="*/ 0 h 1"/>
              <a:gd name="T6" fmla="*/ 0 w 1"/>
              <a:gd name="T7" fmla="*/ 204118327 h 1"/>
              <a:gd name="T8" fmla="*/ 204146902 w 1"/>
              <a:gd name="T9" fmla="*/ 0 h 1"/>
              <a:gd name="T10" fmla="*/ 0 60000 65536"/>
              <a:gd name="T11" fmla="*/ 0 60000 65536"/>
              <a:gd name="T12" fmla="*/ 0 60000 65536"/>
              <a:gd name="T13" fmla="*/ 0 60000 65536"/>
              <a:gd name="T14" fmla="*/ 0 60000 65536"/>
              <a:gd name="T15" fmla="*/ 0 w 1"/>
              <a:gd name="T16" fmla="*/ 0 h 1"/>
              <a:gd name="T17" fmla="*/ 1 w 1"/>
              <a:gd name="T18" fmla="*/ 1 h 1"/>
            </a:gdLst>
            <a:ahLst/>
            <a:cxnLst>
              <a:cxn ang="T10">
                <a:pos x="T0" y="T1"/>
              </a:cxn>
              <a:cxn ang="T11">
                <a:pos x="T2" y="T3"/>
              </a:cxn>
              <a:cxn ang="T12">
                <a:pos x="T4" y="T5"/>
              </a:cxn>
              <a:cxn ang="T13">
                <a:pos x="T6" y="T7"/>
              </a:cxn>
              <a:cxn ang="T14">
                <a:pos x="T8" y="T9"/>
              </a:cxn>
            </a:cxnLst>
            <a:rect l="T15" t="T16" r="T17" b="T18"/>
            <a:pathLst>
              <a:path w="1" h="1">
                <a:moveTo>
                  <a:pt x="1" y="0"/>
                </a:moveTo>
                <a:lnTo>
                  <a:pt x="0" y="0"/>
                </a:lnTo>
                <a:lnTo>
                  <a:pt x="0" y="1"/>
                </a:lnTo>
                <a:lnTo>
                  <a:pt x="1" y="0"/>
                </a:lnTo>
              </a:path>
            </a:pathLst>
          </a:custGeom>
          <a:noFill/>
          <a:ln w="14288">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67655" name="Freeform 71"/>
          <p:cNvSpPr>
            <a:spLocks/>
          </p:cNvSpPr>
          <p:nvPr/>
        </p:nvSpPr>
        <p:spPr bwMode="auto">
          <a:xfrm>
            <a:off x="3959225" y="4967287"/>
            <a:ext cx="28575" cy="28575"/>
          </a:xfrm>
          <a:custGeom>
            <a:avLst/>
            <a:gdLst>
              <a:gd name="T0" fmla="*/ 22682197 w 18"/>
              <a:gd name="T1" fmla="*/ 22682197 h 18"/>
              <a:gd name="T2" fmla="*/ 45362806 w 18"/>
              <a:gd name="T3" fmla="*/ 22682197 h 18"/>
              <a:gd name="T4" fmla="*/ 45362806 w 18"/>
              <a:gd name="T5" fmla="*/ 0 h 18"/>
              <a:gd name="T6" fmla="*/ 22682197 w 18"/>
              <a:gd name="T7" fmla="*/ 0 h 18"/>
              <a:gd name="T8" fmla="*/ 0 w 18"/>
              <a:gd name="T9" fmla="*/ 0 h 18"/>
              <a:gd name="T10" fmla="*/ 0 w 18"/>
              <a:gd name="T11" fmla="*/ 22682197 h 18"/>
              <a:gd name="T12" fmla="*/ 0 w 18"/>
              <a:gd name="T13" fmla="*/ 45362806 h 18"/>
              <a:gd name="T14" fmla="*/ 22682197 w 18"/>
              <a:gd name="T15" fmla="*/ 45362806 h 18"/>
              <a:gd name="T16" fmla="*/ 45362806 w 18"/>
              <a:gd name="T17" fmla="*/ 45362806 h 18"/>
              <a:gd name="T18" fmla="*/ 45362806 w 18"/>
              <a:gd name="T19" fmla="*/ 22682197 h 18"/>
              <a:gd name="T20" fmla="*/ 22682197 w 18"/>
              <a:gd name="T21" fmla="*/ 22682197 h 1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8"/>
              <a:gd name="T34" fmla="*/ 0 h 18"/>
              <a:gd name="T35" fmla="*/ 18 w 18"/>
              <a:gd name="T36" fmla="*/ 18 h 1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8" h="18">
                <a:moveTo>
                  <a:pt x="9" y="9"/>
                </a:moveTo>
                <a:lnTo>
                  <a:pt x="18" y="9"/>
                </a:lnTo>
                <a:lnTo>
                  <a:pt x="18" y="0"/>
                </a:lnTo>
                <a:lnTo>
                  <a:pt x="9" y="0"/>
                </a:lnTo>
                <a:lnTo>
                  <a:pt x="0" y="0"/>
                </a:lnTo>
                <a:lnTo>
                  <a:pt x="0" y="9"/>
                </a:lnTo>
                <a:lnTo>
                  <a:pt x="0" y="18"/>
                </a:lnTo>
                <a:lnTo>
                  <a:pt x="9" y="18"/>
                </a:lnTo>
                <a:lnTo>
                  <a:pt x="18" y="18"/>
                </a:lnTo>
                <a:lnTo>
                  <a:pt x="18" y="9"/>
                </a:lnTo>
                <a:lnTo>
                  <a:pt x="9" y="9"/>
                </a:lnTo>
                <a:close/>
              </a:path>
            </a:pathLst>
          </a:custGeom>
          <a:solidFill>
            <a:srgbClr val="000000"/>
          </a:solidFill>
          <a:ln w="0">
            <a:solidFill>
              <a:srgbClr val="000000"/>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67656" name="Freeform 72"/>
          <p:cNvSpPr>
            <a:spLocks/>
          </p:cNvSpPr>
          <p:nvPr/>
        </p:nvSpPr>
        <p:spPr bwMode="auto">
          <a:xfrm>
            <a:off x="3959225" y="4981575"/>
            <a:ext cx="14288" cy="14287"/>
          </a:xfrm>
          <a:custGeom>
            <a:avLst/>
            <a:gdLst>
              <a:gd name="T0" fmla="*/ 204146902 w 1"/>
              <a:gd name="T1" fmla="*/ 0 h 1"/>
              <a:gd name="T2" fmla="*/ 0 w 1"/>
              <a:gd name="T3" fmla="*/ 0 h 1"/>
              <a:gd name="T4" fmla="*/ 0 w 1"/>
              <a:gd name="T5" fmla="*/ 0 h 1"/>
              <a:gd name="T6" fmla="*/ 0 w 1"/>
              <a:gd name="T7" fmla="*/ 204118327 h 1"/>
              <a:gd name="T8" fmla="*/ 204146902 w 1"/>
              <a:gd name="T9" fmla="*/ 0 h 1"/>
              <a:gd name="T10" fmla="*/ 0 60000 65536"/>
              <a:gd name="T11" fmla="*/ 0 60000 65536"/>
              <a:gd name="T12" fmla="*/ 0 60000 65536"/>
              <a:gd name="T13" fmla="*/ 0 60000 65536"/>
              <a:gd name="T14" fmla="*/ 0 60000 65536"/>
              <a:gd name="T15" fmla="*/ 0 w 1"/>
              <a:gd name="T16" fmla="*/ 0 h 1"/>
              <a:gd name="T17" fmla="*/ 1 w 1"/>
              <a:gd name="T18" fmla="*/ 1 h 1"/>
            </a:gdLst>
            <a:ahLst/>
            <a:cxnLst>
              <a:cxn ang="T10">
                <a:pos x="T0" y="T1"/>
              </a:cxn>
              <a:cxn ang="T11">
                <a:pos x="T2" y="T3"/>
              </a:cxn>
              <a:cxn ang="T12">
                <a:pos x="T4" y="T5"/>
              </a:cxn>
              <a:cxn ang="T13">
                <a:pos x="T6" y="T7"/>
              </a:cxn>
              <a:cxn ang="T14">
                <a:pos x="T8" y="T9"/>
              </a:cxn>
            </a:cxnLst>
            <a:rect l="T15" t="T16" r="T17" b="T18"/>
            <a:pathLst>
              <a:path w="1" h="1">
                <a:moveTo>
                  <a:pt x="1" y="0"/>
                </a:moveTo>
                <a:lnTo>
                  <a:pt x="0" y="0"/>
                </a:lnTo>
                <a:lnTo>
                  <a:pt x="0" y="1"/>
                </a:lnTo>
                <a:lnTo>
                  <a:pt x="1" y="0"/>
                </a:lnTo>
              </a:path>
            </a:pathLst>
          </a:custGeom>
          <a:noFill/>
          <a:ln w="14288">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67657" name="Freeform 73"/>
          <p:cNvSpPr>
            <a:spLocks/>
          </p:cNvSpPr>
          <p:nvPr/>
        </p:nvSpPr>
        <p:spPr bwMode="auto">
          <a:xfrm>
            <a:off x="3959225" y="5053012"/>
            <a:ext cx="28575" cy="30163"/>
          </a:xfrm>
          <a:custGeom>
            <a:avLst/>
            <a:gdLst>
              <a:gd name="T0" fmla="*/ 22682197 w 18"/>
              <a:gd name="T1" fmla="*/ 25201976 h 19"/>
              <a:gd name="T2" fmla="*/ 45362806 w 18"/>
              <a:gd name="T3" fmla="*/ 25201976 h 19"/>
              <a:gd name="T4" fmla="*/ 45362806 w 18"/>
              <a:gd name="T5" fmla="*/ 0 h 19"/>
              <a:gd name="T6" fmla="*/ 22682197 w 18"/>
              <a:gd name="T7" fmla="*/ 0 h 19"/>
              <a:gd name="T8" fmla="*/ 0 w 18"/>
              <a:gd name="T9" fmla="*/ 0 h 19"/>
              <a:gd name="T10" fmla="*/ 0 w 18"/>
              <a:gd name="T11" fmla="*/ 25201976 h 19"/>
              <a:gd name="T12" fmla="*/ 0 w 18"/>
              <a:gd name="T13" fmla="*/ 47884549 h 19"/>
              <a:gd name="T14" fmla="*/ 22682197 w 18"/>
              <a:gd name="T15" fmla="*/ 47884549 h 19"/>
              <a:gd name="T16" fmla="*/ 45362806 w 18"/>
              <a:gd name="T17" fmla="*/ 47884549 h 19"/>
              <a:gd name="T18" fmla="*/ 45362806 w 18"/>
              <a:gd name="T19" fmla="*/ 25201976 h 19"/>
              <a:gd name="T20" fmla="*/ 22682197 w 18"/>
              <a:gd name="T21" fmla="*/ 25201976 h 1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8"/>
              <a:gd name="T34" fmla="*/ 0 h 19"/>
              <a:gd name="T35" fmla="*/ 18 w 18"/>
              <a:gd name="T36" fmla="*/ 19 h 1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8" h="19">
                <a:moveTo>
                  <a:pt x="9" y="10"/>
                </a:moveTo>
                <a:lnTo>
                  <a:pt x="18" y="10"/>
                </a:lnTo>
                <a:lnTo>
                  <a:pt x="18" y="0"/>
                </a:lnTo>
                <a:lnTo>
                  <a:pt x="9" y="0"/>
                </a:lnTo>
                <a:lnTo>
                  <a:pt x="0" y="0"/>
                </a:lnTo>
                <a:lnTo>
                  <a:pt x="0" y="10"/>
                </a:lnTo>
                <a:lnTo>
                  <a:pt x="0" y="19"/>
                </a:lnTo>
                <a:lnTo>
                  <a:pt x="9" y="19"/>
                </a:lnTo>
                <a:lnTo>
                  <a:pt x="18" y="19"/>
                </a:lnTo>
                <a:lnTo>
                  <a:pt x="18" y="10"/>
                </a:lnTo>
                <a:lnTo>
                  <a:pt x="9" y="10"/>
                </a:lnTo>
                <a:close/>
              </a:path>
            </a:pathLst>
          </a:custGeom>
          <a:solidFill>
            <a:srgbClr val="000000"/>
          </a:solidFill>
          <a:ln w="0">
            <a:solidFill>
              <a:srgbClr val="000000"/>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67658" name="Freeform 74"/>
          <p:cNvSpPr>
            <a:spLocks/>
          </p:cNvSpPr>
          <p:nvPr/>
        </p:nvSpPr>
        <p:spPr bwMode="auto">
          <a:xfrm>
            <a:off x="3959225" y="5068887"/>
            <a:ext cx="14288" cy="14288"/>
          </a:xfrm>
          <a:custGeom>
            <a:avLst/>
            <a:gdLst>
              <a:gd name="T0" fmla="*/ 204146902 w 1"/>
              <a:gd name="T1" fmla="*/ 0 h 1"/>
              <a:gd name="T2" fmla="*/ 0 w 1"/>
              <a:gd name="T3" fmla="*/ 0 h 1"/>
              <a:gd name="T4" fmla="*/ 0 w 1"/>
              <a:gd name="T5" fmla="*/ 0 h 1"/>
              <a:gd name="T6" fmla="*/ 0 w 1"/>
              <a:gd name="T7" fmla="*/ 204146902 h 1"/>
              <a:gd name="T8" fmla="*/ 204146902 w 1"/>
              <a:gd name="T9" fmla="*/ 0 h 1"/>
              <a:gd name="T10" fmla="*/ 0 60000 65536"/>
              <a:gd name="T11" fmla="*/ 0 60000 65536"/>
              <a:gd name="T12" fmla="*/ 0 60000 65536"/>
              <a:gd name="T13" fmla="*/ 0 60000 65536"/>
              <a:gd name="T14" fmla="*/ 0 60000 65536"/>
              <a:gd name="T15" fmla="*/ 0 w 1"/>
              <a:gd name="T16" fmla="*/ 0 h 1"/>
              <a:gd name="T17" fmla="*/ 1 w 1"/>
              <a:gd name="T18" fmla="*/ 1 h 1"/>
            </a:gdLst>
            <a:ahLst/>
            <a:cxnLst>
              <a:cxn ang="T10">
                <a:pos x="T0" y="T1"/>
              </a:cxn>
              <a:cxn ang="T11">
                <a:pos x="T2" y="T3"/>
              </a:cxn>
              <a:cxn ang="T12">
                <a:pos x="T4" y="T5"/>
              </a:cxn>
              <a:cxn ang="T13">
                <a:pos x="T6" y="T7"/>
              </a:cxn>
              <a:cxn ang="T14">
                <a:pos x="T8" y="T9"/>
              </a:cxn>
            </a:cxnLst>
            <a:rect l="T15" t="T16" r="T17" b="T18"/>
            <a:pathLst>
              <a:path w="1" h="1">
                <a:moveTo>
                  <a:pt x="1" y="0"/>
                </a:moveTo>
                <a:lnTo>
                  <a:pt x="0" y="0"/>
                </a:lnTo>
                <a:lnTo>
                  <a:pt x="0" y="1"/>
                </a:lnTo>
                <a:lnTo>
                  <a:pt x="1" y="0"/>
                </a:lnTo>
              </a:path>
            </a:pathLst>
          </a:custGeom>
          <a:noFill/>
          <a:ln w="14288">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67659" name="Freeform 75"/>
          <p:cNvSpPr>
            <a:spLocks/>
          </p:cNvSpPr>
          <p:nvPr/>
        </p:nvSpPr>
        <p:spPr bwMode="auto">
          <a:xfrm>
            <a:off x="3959225" y="4135437"/>
            <a:ext cx="28575" cy="28575"/>
          </a:xfrm>
          <a:custGeom>
            <a:avLst/>
            <a:gdLst>
              <a:gd name="T0" fmla="*/ 22682197 w 18"/>
              <a:gd name="T1" fmla="*/ 22682197 h 18"/>
              <a:gd name="T2" fmla="*/ 45362806 w 18"/>
              <a:gd name="T3" fmla="*/ 22682197 h 18"/>
              <a:gd name="T4" fmla="*/ 45362806 w 18"/>
              <a:gd name="T5" fmla="*/ 0 h 18"/>
              <a:gd name="T6" fmla="*/ 22682197 w 18"/>
              <a:gd name="T7" fmla="*/ 0 h 18"/>
              <a:gd name="T8" fmla="*/ 0 w 18"/>
              <a:gd name="T9" fmla="*/ 0 h 18"/>
              <a:gd name="T10" fmla="*/ 0 w 18"/>
              <a:gd name="T11" fmla="*/ 22682197 h 18"/>
              <a:gd name="T12" fmla="*/ 0 w 18"/>
              <a:gd name="T13" fmla="*/ 45362806 h 18"/>
              <a:gd name="T14" fmla="*/ 22682197 w 18"/>
              <a:gd name="T15" fmla="*/ 45362806 h 18"/>
              <a:gd name="T16" fmla="*/ 45362806 w 18"/>
              <a:gd name="T17" fmla="*/ 45362806 h 18"/>
              <a:gd name="T18" fmla="*/ 45362806 w 18"/>
              <a:gd name="T19" fmla="*/ 22682197 h 18"/>
              <a:gd name="T20" fmla="*/ 22682197 w 18"/>
              <a:gd name="T21" fmla="*/ 22682197 h 1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8"/>
              <a:gd name="T34" fmla="*/ 0 h 18"/>
              <a:gd name="T35" fmla="*/ 18 w 18"/>
              <a:gd name="T36" fmla="*/ 18 h 1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8" h="18">
                <a:moveTo>
                  <a:pt x="9" y="9"/>
                </a:moveTo>
                <a:lnTo>
                  <a:pt x="18" y="9"/>
                </a:lnTo>
                <a:lnTo>
                  <a:pt x="18" y="0"/>
                </a:lnTo>
                <a:lnTo>
                  <a:pt x="9" y="0"/>
                </a:lnTo>
                <a:lnTo>
                  <a:pt x="0" y="0"/>
                </a:lnTo>
                <a:lnTo>
                  <a:pt x="0" y="9"/>
                </a:lnTo>
                <a:lnTo>
                  <a:pt x="0" y="18"/>
                </a:lnTo>
                <a:lnTo>
                  <a:pt x="9" y="18"/>
                </a:lnTo>
                <a:lnTo>
                  <a:pt x="18" y="18"/>
                </a:lnTo>
                <a:lnTo>
                  <a:pt x="18" y="9"/>
                </a:lnTo>
                <a:lnTo>
                  <a:pt x="9" y="9"/>
                </a:lnTo>
                <a:close/>
              </a:path>
            </a:pathLst>
          </a:custGeom>
          <a:solidFill>
            <a:srgbClr val="000000"/>
          </a:solidFill>
          <a:ln w="0">
            <a:solidFill>
              <a:srgbClr val="000000"/>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67660" name="Freeform 76"/>
          <p:cNvSpPr>
            <a:spLocks/>
          </p:cNvSpPr>
          <p:nvPr/>
        </p:nvSpPr>
        <p:spPr bwMode="auto">
          <a:xfrm>
            <a:off x="3959225" y="4149725"/>
            <a:ext cx="14288" cy="14287"/>
          </a:xfrm>
          <a:custGeom>
            <a:avLst/>
            <a:gdLst>
              <a:gd name="T0" fmla="*/ 204146902 w 1"/>
              <a:gd name="T1" fmla="*/ 0 h 1"/>
              <a:gd name="T2" fmla="*/ 0 w 1"/>
              <a:gd name="T3" fmla="*/ 0 h 1"/>
              <a:gd name="T4" fmla="*/ 0 w 1"/>
              <a:gd name="T5" fmla="*/ 0 h 1"/>
              <a:gd name="T6" fmla="*/ 0 w 1"/>
              <a:gd name="T7" fmla="*/ 204118327 h 1"/>
              <a:gd name="T8" fmla="*/ 204146902 w 1"/>
              <a:gd name="T9" fmla="*/ 0 h 1"/>
              <a:gd name="T10" fmla="*/ 0 60000 65536"/>
              <a:gd name="T11" fmla="*/ 0 60000 65536"/>
              <a:gd name="T12" fmla="*/ 0 60000 65536"/>
              <a:gd name="T13" fmla="*/ 0 60000 65536"/>
              <a:gd name="T14" fmla="*/ 0 60000 65536"/>
              <a:gd name="T15" fmla="*/ 0 w 1"/>
              <a:gd name="T16" fmla="*/ 0 h 1"/>
              <a:gd name="T17" fmla="*/ 1 w 1"/>
              <a:gd name="T18" fmla="*/ 1 h 1"/>
            </a:gdLst>
            <a:ahLst/>
            <a:cxnLst>
              <a:cxn ang="T10">
                <a:pos x="T0" y="T1"/>
              </a:cxn>
              <a:cxn ang="T11">
                <a:pos x="T2" y="T3"/>
              </a:cxn>
              <a:cxn ang="T12">
                <a:pos x="T4" y="T5"/>
              </a:cxn>
              <a:cxn ang="T13">
                <a:pos x="T6" y="T7"/>
              </a:cxn>
              <a:cxn ang="T14">
                <a:pos x="T8" y="T9"/>
              </a:cxn>
            </a:cxnLst>
            <a:rect l="T15" t="T16" r="T17" b="T18"/>
            <a:pathLst>
              <a:path w="1" h="1">
                <a:moveTo>
                  <a:pt x="1" y="0"/>
                </a:moveTo>
                <a:lnTo>
                  <a:pt x="0" y="0"/>
                </a:lnTo>
                <a:lnTo>
                  <a:pt x="0" y="1"/>
                </a:lnTo>
                <a:lnTo>
                  <a:pt x="1" y="0"/>
                </a:lnTo>
              </a:path>
            </a:pathLst>
          </a:custGeom>
          <a:noFill/>
          <a:ln w="14288">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67661" name="Freeform 77"/>
          <p:cNvSpPr>
            <a:spLocks/>
          </p:cNvSpPr>
          <p:nvPr/>
        </p:nvSpPr>
        <p:spPr bwMode="auto">
          <a:xfrm>
            <a:off x="3959225" y="4221162"/>
            <a:ext cx="28575" cy="28575"/>
          </a:xfrm>
          <a:custGeom>
            <a:avLst/>
            <a:gdLst>
              <a:gd name="T0" fmla="*/ 22682197 w 18"/>
              <a:gd name="T1" fmla="*/ 22682197 h 18"/>
              <a:gd name="T2" fmla="*/ 45362806 w 18"/>
              <a:gd name="T3" fmla="*/ 22682197 h 18"/>
              <a:gd name="T4" fmla="*/ 45362806 w 18"/>
              <a:gd name="T5" fmla="*/ 0 h 18"/>
              <a:gd name="T6" fmla="*/ 22682197 w 18"/>
              <a:gd name="T7" fmla="*/ 0 h 18"/>
              <a:gd name="T8" fmla="*/ 0 w 18"/>
              <a:gd name="T9" fmla="*/ 0 h 18"/>
              <a:gd name="T10" fmla="*/ 0 w 18"/>
              <a:gd name="T11" fmla="*/ 22682197 h 18"/>
              <a:gd name="T12" fmla="*/ 0 w 18"/>
              <a:gd name="T13" fmla="*/ 45362806 h 18"/>
              <a:gd name="T14" fmla="*/ 22682197 w 18"/>
              <a:gd name="T15" fmla="*/ 45362806 h 18"/>
              <a:gd name="T16" fmla="*/ 45362806 w 18"/>
              <a:gd name="T17" fmla="*/ 45362806 h 18"/>
              <a:gd name="T18" fmla="*/ 45362806 w 18"/>
              <a:gd name="T19" fmla="*/ 22682197 h 18"/>
              <a:gd name="T20" fmla="*/ 22682197 w 18"/>
              <a:gd name="T21" fmla="*/ 22682197 h 1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8"/>
              <a:gd name="T34" fmla="*/ 0 h 18"/>
              <a:gd name="T35" fmla="*/ 18 w 18"/>
              <a:gd name="T36" fmla="*/ 18 h 1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8" h="18">
                <a:moveTo>
                  <a:pt x="9" y="9"/>
                </a:moveTo>
                <a:lnTo>
                  <a:pt x="18" y="9"/>
                </a:lnTo>
                <a:lnTo>
                  <a:pt x="18" y="0"/>
                </a:lnTo>
                <a:lnTo>
                  <a:pt x="9" y="0"/>
                </a:lnTo>
                <a:lnTo>
                  <a:pt x="0" y="0"/>
                </a:lnTo>
                <a:lnTo>
                  <a:pt x="0" y="9"/>
                </a:lnTo>
                <a:lnTo>
                  <a:pt x="0" y="18"/>
                </a:lnTo>
                <a:lnTo>
                  <a:pt x="9" y="18"/>
                </a:lnTo>
                <a:lnTo>
                  <a:pt x="18" y="18"/>
                </a:lnTo>
                <a:lnTo>
                  <a:pt x="18" y="9"/>
                </a:lnTo>
                <a:lnTo>
                  <a:pt x="9" y="9"/>
                </a:lnTo>
                <a:close/>
              </a:path>
            </a:pathLst>
          </a:custGeom>
          <a:solidFill>
            <a:srgbClr val="000000"/>
          </a:solidFill>
          <a:ln w="0">
            <a:solidFill>
              <a:srgbClr val="000000"/>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67662" name="Freeform 78"/>
          <p:cNvSpPr>
            <a:spLocks/>
          </p:cNvSpPr>
          <p:nvPr/>
        </p:nvSpPr>
        <p:spPr bwMode="auto">
          <a:xfrm>
            <a:off x="3959225" y="4235450"/>
            <a:ext cx="14288" cy="14287"/>
          </a:xfrm>
          <a:custGeom>
            <a:avLst/>
            <a:gdLst>
              <a:gd name="T0" fmla="*/ 204146902 w 1"/>
              <a:gd name="T1" fmla="*/ 0 h 1"/>
              <a:gd name="T2" fmla="*/ 0 w 1"/>
              <a:gd name="T3" fmla="*/ 0 h 1"/>
              <a:gd name="T4" fmla="*/ 0 w 1"/>
              <a:gd name="T5" fmla="*/ 0 h 1"/>
              <a:gd name="T6" fmla="*/ 0 w 1"/>
              <a:gd name="T7" fmla="*/ 204118327 h 1"/>
              <a:gd name="T8" fmla="*/ 204146902 w 1"/>
              <a:gd name="T9" fmla="*/ 0 h 1"/>
              <a:gd name="T10" fmla="*/ 0 60000 65536"/>
              <a:gd name="T11" fmla="*/ 0 60000 65536"/>
              <a:gd name="T12" fmla="*/ 0 60000 65536"/>
              <a:gd name="T13" fmla="*/ 0 60000 65536"/>
              <a:gd name="T14" fmla="*/ 0 60000 65536"/>
              <a:gd name="T15" fmla="*/ 0 w 1"/>
              <a:gd name="T16" fmla="*/ 0 h 1"/>
              <a:gd name="T17" fmla="*/ 1 w 1"/>
              <a:gd name="T18" fmla="*/ 1 h 1"/>
            </a:gdLst>
            <a:ahLst/>
            <a:cxnLst>
              <a:cxn ang="T10">
                <a:pos x="T0" y="T1"/>
              </a:cxn>
              <a:cxn ang="T11">
                <a:pos x="T2" y="T3"/>
              </a:cxn>
              <a:cxn ang="T12">
                <a:pos x="T4" y="T5"/>
              </a:cxn>
              <a:cxn ang="T13">
                <a:pos x="T6" y="T7"/>
              </a:cxn>
              <a:cxn ang="T14">
                <a:pos x="T8" y="T9"/>
              </a:cxn>
            </a:cxnLst>
            <a:rect l="T15" t="T16" r="T17" b="T18"/>
            <a:pathLst>
              <a:path w="1" h="1">
                <a:moveTo>
                  <a:pt x="1" y="0"/>
                </a:moveTo>
                <a:lnTo>
                  <a:pt x="0" y="0"/>
                </a:lnTo>
                <a:lnTo>
                  <a:pt x="0" y="1"/>
                </a:lnTo>
                <a:lnTo>
                  <a:pt x="1" y="0"/>
                </a:lnTo>
              </a:path>
            </a:pathLst>
          </a:custGeom>
          <a:noFill/>
          <a:ln w="14288">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67663" name="Freeform 79"/>
          <p:cNvSpPr>
            <a:spLocks/>
          </p:cNvSpPr>
          <p:nvPr/>
        </p:nvSpPr>
        <p:spPr bwMode="auto">
          <a:xfrm>
            <a:off x="3959225" y="4306887"/>
            <a:ext cx="28575" cy="28575"/>
          </a:xfrm>
          <a:custGeom>
            <a:avLst/>
            <a:gdLst>
              <a:gd name="T0" fmla="*/ 22682197 w 18"/>
              <a:gd name="T1" fmla="*/ 22682197 h 18"/>
              <a:gd name="T2" fmla="*/ 45362806 w 18"/>
              <a:gd name="T3" fmla="*/ 22682197 h 18"/>
              <a:gd name="T4" fmla="*/ 45362806 w 18"/>
              <a:gd name="T5" fmla="*/ 0 h 18"/>
              <a:gd name="T6" fmla="*/ 22682197 w 18"/>
              <a:gd name="T7" fmla="*/ 0 h 18"/>
              <a:gd name="T8" fmla="*/ 0 w 18"/>
              <a:gd name="T9" fmla="*/ 0 h 18"/>
              <a:gd name="T10" fmla="*/ 0 w 18"/>
              <a:gd name="T11" fmla="*/ 22682197 h 18"/>
              <a:gd name="T12" fmla="*/ 0 w 18"/>
              <a:gd name="T13" fmla="*/ 45362806 h 18"/>
              <a:gd name="T14" fmla="*/ 22682197 w 18"/>
              <a:gd name="T15" fmla="*/ 45362806 h 18"/>
              <a:gd name="T16" fmla="*/ 45362806 w 18"/>
              <a:gd name="T17" fmla="*/ 45362806 h 18"/>
              <a:gd name="T18" fmla="*/ 45362806 w 18"/>
              <a:gd name="T19" fmla="*/ 22682197 h 18"/>
              <a:gd name="T20" fmla="*/ 22682197 w 18"/>
              <a:gd name="T21" fmla="*/ 22682197 h 1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8"/>
              <a:gd name="T34" fmla="*/ 0 h 18"/>
              <a:gd name="T35" fmla="*/ 18 w 18"/>
              <a:gd name="T36" fmla="*/ 18 h 1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8" h="18">
                <a:moveTo>
                  <a:pt x="9" y="9"/>
                </a:moveTo>
                <a:lnTo>
                  <a:pt x="18" y="9"/>
                </a:lnTo>
                <a:lnTo>
                  <a:pt x="18" y="0"/>
                </a:lnTo>
                <a:lnTo>
                  <a:pt x="9" y="0"/>
                </a:lnTo>
                <a:lnTo>
                  <a:pt x="0" y="0"/>
                </a:lnTo>
                <a:lnTo>
                  <a:pt x="0" y="9"/>
                </a:lnTo>
                <a:lnTo>
                  <a:pt x="0" y="18"/>
                </a:lnTo>
                <a:lnTo>
                  <a:pt x="9" y="18"/>
                </a:lnTo>
                <a:lnTo>
                  <a:pt x="18" y="18"/>
                </a:lnTo>
                <a:lnTo>
                  <a:pt x="18" y="9"/>
                </a:lnTo>
                <a:lnTo>
                  <a:pt x="9" y="9"/>
                </a:lnTo>
                <a:close/>
              </a:path>
            </a:pathLst>
          </a:custGeom>
          <a:solidFill>
            <a:srgbClr val="000000"/>
          </a:solidFill>
          <a:ln w="0">
            <a:solidFill>
              <a:srgbClr val="000000"/>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67664" name="Freeform 80"/>
          <p:cNvSpPr>
            <a:spLocks/>
          </p:cNvSpPr>
          <p:nvPr/>
        </p:nvSpPr>
        <p:spPr bwMode="auto">
          <a:xfrm>
            <a:off x="3959225" y="4321175"/>
            <a:ext cx="14288" cy="14287"/>
          </a:xfrm>
          <a:custGeom>
            <a:avLst/>
            <a:gdLst>
              <a:gd name="T0" fmla="*/ 204146902 w 1"/>
              <a:gd name="T1" fmla="*/ 0 h 1"/>
              <a:gd name="T2" fmla="*/ 0 w 1"/>
              <a:gd name="T3" fmla="*/ 0 h 1"/>
              <a:gd name="T4" fmla="*/ 0 w 1"/>
              <a:gd name="T5" fmla="*/ 0 h 1"/>
              <a:gd name="T6" fmla="*/ 0 w 1"/>
              <a:gd name="T7" fmla="*/ 204118327 h 1"/>
              <a:gd name="T8" fmla="*/ 204146902 w 1"/>
              <a:gd name="T9" fmla="*/ 0 h 1"/>
              <a:gd name="T10" fmla="*/ 0 60000 65536"/>
              <a:gd name="T11" fmla="*/ 0 60000 65536"/>
              <a:gd name="T12" fmla="*/ 0 60000 65536"/>
              <a:gd name="T13" fmla="*/ 0 60000 65536"/>
              <a:gd name="T14" fmla="*/ 0 60000 65536"/>
              <a:gd name="T15" fmla="*/ 0 w 1"/>
              <a:gd name="T16" fmla="*/ 0 h 1"/>
              <a:gd name="T17" fmla="*/ 1 w 1"/>
              <a:gd name="T18" fmla="*/ 1 h 1"/>
            </a:gdLst>
            <a:ahLst/>
            <a:cxnLst>
              <a:cxn ang="T10">
                <a:pos x="T0" y="T1"/>
              </a:cxn>
              <a:cxn ang="T11">
                <a:pos x="T2" y="T3"/>
              </a:cxn>
              <a:cxn ang="T12">
                <a:pos x="T4" y="T5"/>
              </a:cxn>
              <a:cxn ang="T13">
                <a:pos x="T6" y="T7"/>
              </a:cxn>
              <a:cxn ang="T14">
                <a:pos x="T8" y="T9"/>
              </a:cxn>
            </a:cxnLst>
            <a:rect l="T15" t="T16" r="T17" b="T18"/>
            <a:pathLst>
              <a:path w="1" h="1">
                <a:moveTo>
                  <a:pt x="1" y="0"/>
                </a:moveTo>
                <a:lnTo>
                  <a:pt x="0" y="0"/>
                </a:lnTo>
                <a:lnTo>
                  <a:pt x="0" y="1"/>
                </a:lnTo>
                <a:lnTo>
                  <a:pt x="1" y="0"/>
                </a:lnTo>
              </a:path>
            </a:pathLst>
          </a:custGeom>
          <a:noFill/>
          <a:ln w="14288">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67665" name="Freeform 81"/>
          <p:cNvSpPr>
            <a:spLocks/>
          </p:cNvSpPr>
          <p:nvPr/>
        </p:nvSpPr>
        <p:spPr bwMode="auto">
          <a:xfrm>
            <a:off x="2366963" y="4135437"/>
            <a:ext cx="28575" cy="28575"/>
          </a:xfrm>
          <a:custGeom>
            <a:avLst/>
            <a:gdLst>
              <a:gd name="T0" fmla="*/ 22682197 w 18"/>
              <a:gd name="T1" fmla="*/ 22682197 h 18"/>
              <a:gd name="T2" fmla="*/ 45362806 w 18"/>
              <a:gd name="T3" fmla="*/ 22682197 h 18"/>
              <a:gd name="T4" fmla="*/ 45362806 w 18"/>
              <a:gd name="T5" fmla="*/ 0 h 18"/>
              <a:gd name="T6" fmla="*/ 22682197 w 18"/>
              <a:gd name="T7" fmla="*/ 0 h 18"/>
              <a:gd name="T8" fmla="*/ 0 w 18"/>
              <a:gd name="T9" fmla="*/ 0 h 18"/>
              <a:gd name="T10" fmla="*/ 0 w 18"/>
              <a:gd name="T11" fmla="*/ 22682197 h 18"/>
              <a:gd name="T12" fmla="*/ 0 w 18"/>
              <a:gd name="T13" fmla="*/ 45362806 h 18"/>
              <a:gd name="T14" fmla="*/ 22682197 w 18"/>
              <a:gd name="T15" fmla="*/ 45362806 h 18"/>
              <a:gd name="T16" fmla="*/ 45362806 w 18"/>
              <a:gd name="T17" fmla="*/ 45362806 h 18"/>
              <a:gd name="T18" fmla="*/ 45362806 w 18"/>
              <a:gd name="T19" fmla="*/ 22682197 h 18"/>
              <a:gd name="T20" fmla="*/ 22682197 w 18"/>
              <a:gd name="T21" fmla="*/ 22682197 h 1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8"/>
              <a:gd name="T34" fmla="*/ 0 h 18"/>
              <a:gd name="T35" fmla="*/ 18 w 18"/>
              <a:gd name="T36" fmla="*/ 18 h 1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8" h="18">
                <a:moveTo>
                  <a:pt x="9" y="9"/>
                </a:moveTo>
                <a:lnTo>
                  <a:pt x="18" y="9"/>
                </a:lnTo>
                <a:lnTo>
                  <a:pt x="18" y="0"/>
                </a:lnTo>
                <a:lnTo>
                  <a:pt x="9" y="0"/>
                </a:lnTo>
                <a:lnTo>
                  <a:pt x="0" y="0"/>
                </a:lnTo>
                <a:lnTo>
                  <a:pt x="0" y="9"/>
                </a:lnTo>
                <a:lnTo>
                  <a:pt x="0" y="18"/>
                </a:lnTo>
                <a:lnTo>
                  <a:pt x="9" y="18"/>
                </a:lnTo>
                <a:lnTo>
                  <a:pt x="18" y="18"/>
                </a:lnTo>
                <a:lnTo>
                  <a:pt x="18" y="9"/>
                </a:lnTo>
                <a:lnTo>
                  <a:pt x="9" y="9"/>
                </a:lnTo>
                <a:close/>
              </a:path>
            </a:pathLst>
          </a:custGeom>
          <a:solidFill>
            <a:srgbClr val="000000"/>
          </a:solidFill>
          <a:ln w="0">
            <a:solidFill>
              <a:srgbClr val="000000"/>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67666" name="Freeform 82"/>
          <p:cNvSpPr>
            <a:spLocks/>
          </p:cNvSpPr>
          <p:nvPr/>
        </p:nvSpPr>
        <p:spPr bwMode="auto">
          <a:xfrm>
            <a:off x="2381250" y="4149725"/>
            <a:ext cx="14288" cy="14287"/>
          </a:xfrm>
          <a:custGeom>
            <a:avLst/>
            <a:gdLst>
              <a:gd name="T0" fmla="*/ 204146902 w 1"/>
              <a:gd name="T1" fmla="*/ 0 h 1"/>
              <a:gd name="T2" fmla="*/ 0 w 1"/>
              <a:gd name="T3" fmla="*/ 0 h 1"/>
              <a:gd name="T4" fmla="*/ 0 w 1"/>
              <a:gd name="T5" fmla="*/ 0 h 1"/>
              <a:gd name="T6" fmla="*/ 0 w 1"/>
              <a:gd name="T7" fmla="*/ 204118327 h 1"/>
              <a:gd name="T8" fmla="*/ 204146902 w 1"/>
              <a:gd name="T9" fmla="*/ 0 h 1"/>
              <a:gd name="T10" fmla="*/ 0 60000 65536"/>
              <a:gd name="T11" fmla="*/ 0 60000 65536"/>
              <a:gd name="T12" fmla="*/ 0 60000 65536"/>
              <a:gd name="T13" fmla="*/ 0 60000 65536"/>
              <a:gd name="T14" fmla="*/ 0 60000 65536"/>
              <a:gd name="T15" fmla="*/ 0 w 1"/>
              <a:gd name="T16" fmla="*/ 0 h 1"/>
              <a:gd name="T17" fmla="*/ 1 w 1"/>
              <a:gd name="T18" fmla="*/ 1 h 1"/>
            </a:gdLst>
            <a:ahLst/>
            <a:cxnLst>
              <a:cxn ang="T10">
                <a:pos x="T0" y="T1"/>
              </a:cxn>
              <a:cxn ang="T11">
                <a:pos x="T2" y="T3"/>
              </a:cxn>
              <a:cxn ang="T12">
                <a:pos x="T4" y="T5"/>
              </a:cxn>
              <a:cxn ang="T13">
                <a:pos x="T6" y="T7"/>
              </a:cxn>
              <a:cxn ang="T14">
                <a:pos x="T8" y="T9"/>
              </a:cxn>
            </a:cxnLst>
            <a:rect l="T15" t="T16" r="T17" b="T18"/>
            <a:pathLst>
              <a:path w="1" h="1">
                <a:moveTo>
                  <a:pt x="1" y="0"/>
                </a:moveTo>
                <a:lnTo>
                  <a:pt x="0" y="0"/>
                </a:lnTo>
                <a:lnTo>
                  <a:pt x="0" y="1"/>
                </a:lnTo>
                <a:lnTo>
                  <a:pt x="1" y="0"/>
                </a:lnTo>
              </a:path>
            </a:pathLst>
          </a:custGeom>
          <a:noFill/>
          <a:ln w="14288">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67667" name="Freeform 83"/>
          <p:cNvSpPr>
            <a:spLocks/>
          </p:cNvSpPr>
          <p:nvPr/>
        </p:nvSpPr>
        <p:spPr bwMode="auto">
          <a:xfrm>
            <a:off x="2366963" y="4221162"/>
            <a:ext cx="28575" cy="28575"/>
          </a:xfrm>
          <a:custGeom>
            <a:avLst/>
            <a:gdLst>
              <a:gd name="T0" fmla="*/ 22682197 w 18"/>
              <a:gd name="T1" fmla="*/ 22682197 h 18"/>
              <a:gd name="T2" fmla="*/ 45362806 w 18"/>
              <a:gd name="T3" fmla="*/ 22682197 h 18"/>
              <a:gd name="T4" fmla="*/ 45362806 w 18"/>
              <a:gd name="T5" fmla="*/ 0 h 18"/>
              <a:gd name="T6" fmla="*/ 22682197 w 18"/>
              <a:gd name="T7" fmla="*/ 0 h 18"/>
              <a:gd name="T8" fmla="*/ 0 w 18"/>
              <a:gd name="T9" fmla="*/ 0 h 18"/>
              <a:gd name="T10" fmla="*/ 0 w 18"/>
              <a:gd name="T11" fmla="*/ 22682197 h 18"/>
              <a:gd name="T12" fmla="*/ 0 w 18"/>
              <a:gd name="T13" fmla="*/ 45362806 h 18"/>
              <a:gd name="T14" fmla="*/ 22682197 w 18"/>
              <a:gd name="T15" fmla="*/ 45362806 h 18"/>
              <a:gd name="T16" fmla="*/ 45362806 w 18"/>
              <a:gd name="T17" fmla="*/ 45362806 h 18"/>
              <a:gd name="T18" fmla="*/ 45362806 w 18"/>
              <a:gd name="T19" fmla="*/ 22682197 h 18"/>
              <a:gd name="T20" fmla="*/ 22682197 w 18"/>
              <a:gd name="T21" fmla="*/ 22682197 h 1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8"/>
              <a:gd name="T34" fmla="*/ 0 h 18"/>
              <a:gd name="T35" fmla="*/ 18 w 18"/>
              <a:gd name="T36" fmla="*/ 18 h 1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8" h="18">
                <a:moveTo>
                  <a:pt x="9" y="9"/>
                </a:moveTo>
                <a:lnTo>
                  <a:pt x="18" y="9"/>
                </a:lnTo>
                <a:lnTo>
                  <a:pt x="18" y="0"/>
                </a:lnTo>
                <a:lnTo>
                  <a:pt x="9" y="0"/>
                </a:lnTo>
                <a:lnTo>
                  <a:pt x="0" y="0"/>
                </a:lnTo>
                <a:lnTo>
                  <a:pt x="0" y="9"/>
                </a:lnTo>
                <a:lnTo>
                  <a:pt x="0" y="18"/>
                </a:lnTo>
                <a:lnTo>
                  <a:pt x="9" y="18"/>
                </a:lnTo>
                <a:lnTo>
                  <a:pt x="18" y="18"/>
                </a:lnTo>
                <a:lnTo>
                  <a:pt x="18" y="9"/>
                </a:lnTo>
                <a:lnTo>
                  <a:pt x="9" y="9"/>
                </a:lnTo>
                <a:close/>
              </a:path>
            </a:pathLst>
          </a:custGeom>
          <a:solidFill>
            <a:srgbClr val="000000"/>
          </a:solidFill>
          <a:ln w="0">
            <a:solidFill>
              <a:srgbClr val="000000"/>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67668" name="Freeform 84"/>
          <p:cNvSpPr>
            <a:spLocks/>
          </p:cNvSpPr>
          <p:nvPr/>
        </p:nvSpPr>
        <p:spPr bwMode="auto">
          <a:xfrm>
            <a:off x="2381250" y="4235450"/>
            <a:ext cx="14288" cy="14287"/>
          </a:xfrm>
          <a:custGeom>
            <a:avLst/>
            <a:gdLst>
              <a:gd name="T0" fmla="*/ 204146902 w 1"/>
              <a:gd name="T1" fmla="*/ 0 h 1"/>
              <a:gd name="T2" fmla="*/ 0 w 1"/>
              <a:gd name="T3" fmla="*/ 0 h 1"/>
              <a:gd name="T4" fmla="*/ 0 w 1"/>
              <a:gd name="T5" fmla="*/ 0 h 1"/>
              <a:gd name="T6" fmla="*/ 0 w 1"/>
              <a:gd name="T7" fmla="*/ 204118327 h 1"/>
              <a:gd name="T8" fmla="*/ 204146902 w 1"/>
              <a:gd name="T9" fmla="*/ 0 h 1"/>
              <a:gd name="T10" fmla="*/ 0 60000 65536"/>
              <a:gd name="T11" fmla="*/ 0 60000 65536"/>
              <a:gd name="T12" fmla="*/ 0 60000 65536"/>
              <a:gd name="T13" fmla="*/ 0 60000 65536"/>
              <a:gd name="T14" fmla="*/ 0 60000 65536"/>
              <a:gd name="T15" fmla="*/ 0 w 1"/>
              <a:gd name="T16" fmla="*/ 0 h 1"/>
              <a:gd name="T17" fmla="*/ 1 w 1"/>
              <a:gd name="T18" fmla="*/ 1 h 1"/>
            </a:gdLst>
            <a:ahLst/>
            <a:cxnLst>
              <a:cxn ang="T10">
                <a:pos x="T0" y="T1"/>
              </a:cxn>
              <a:cxn ang="T11">
                <a:pos x="T2" y="T3"/>
              </a:cxn>
              <a:cxn ang="T12">
                <a:pos x="T4" y="T5"/>
              </a:cxn>
              <a:cxn ang="T13">
                <a:pos x="T6" y="T7"/>
              </a:cxn>
              <a:cxn ang="T14">
                <a:pos x="T8" y="T9"/>
              </a:cxn>
            </a:cxnLst>
            <a:rect l="T15" t="T16" r="T17" b="T18"/>
            <a:pathLst>
              <a:path w="1" h="1">
                <a:moveTo>
                  <a:pt x="1" y="0"/>
                </a:moveTo>
                <a:lnTo>
                  <a:pt x="0" y="0"/>
                </a:lnTo>
                <a:lnTo>
                  <a:pt x="0" y="1"/>
                </a:lnTo>
                <a:lnTo>
                  <a:pt x="1" y="0"/>
                </a:lnTo>
              </a:path>
            </a:pathLst>
          </a:custGeom>
          <a:noFill/>
          <a:ln w="14288">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67669" name="Freeform 85"/>
          <p:cNvSpPr>
            <a:spLocks/>
          </p:cNvSpPr>
          <p:nvPr/>
        </p:nvSpPr>
        <p:spPr bwMode="auto">
          <a:xfrm>
            <a:off x="2366963" y="4306887"/>
            <a:ext cx="28575" cy="28575"/>
          </a:xfrm>
          <a:custGeom>
            <a:avLst/>
            <a:gdLst>
              <a:gd name="T0" fmla="*/ 22682197 w 18"/>
              <a:gd name="T1" fmla="*/ 22682197 h 18"/>
              <a:gd name="T2" fmla="*/ 45362806 w 18"/>
              <a:gd name="T3" fmla="*/ 22682197 h 18"/>
              <a:gd name="T4" fmla="*/ 45362806 w 18"/>
              <a:gd name="T5" fmla="*/ 0 h 18"/>
              <a:gd name="T6" fmla="*/ 22682197 w 18"/>
              <a:gd name="T7" fmla="*/ 0 h 18"/>
              <a:gd name="T8" fmla="*/ 0 w 18"/>
              <a:gd name="T9" fmla="*/ 0 h 18"/>
              <a:gd name="T10" fmla="*/ 0 w 18"/>
              <a:gd name="T11" fmla="*/ 22682197 h 18"/>
              <a:gd name="T12" fmla="*/ 0 w 18"/>
              <a:gd name="T13" fmla="*/ 45362806 h 18"/>
              <a:gd name="T14" fmla="*/ 22682197 w 18"/>
              <a:gd name="T15" fmla="*/ 45362806 h 18"/>
              <a:gd name="T16" fmla="*/ 45362806 w 18"/>
              <a:gd name="T17" fmla="*/ 45362806 h 18"/>
              <a:gd name="T18" fmla="*/ 45362806 w 18"/>
              <a:gd name="T19" fmla="*/ 22682197 h 18"/>
              <a:gd name="T20" fmla="*/ 22682197 w 18"/>
              <a:gd name="T21" fmla="*/ 22682197 h 1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8"/>
              <a:gd name="T34" fmla="*/ 0 h 18"/>
              <a:gd name="T35" fmla="*/ 18 w 18"/>
              <a:gd name="T36" fmla="*/ 18 h 1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8" h="18">
                <a:moveTo>
                  <a:pt x="9" y="9"/>
                </a:moveTo>
                <a:lnTo>
                  <a:pt x="18" y="9"/>
                </a:lnTo>
                <a:lnTo>
                  <a:pt x="18" y="0"/>
                </a:lnTo>
                <a:lnTo>
                  <a:pt x="9" y="0"/>
                </a:lnTo>
                <a:lnTo>
                  <a:pt x="0" y="0"/>
                </a:lnTo>
                <a:lnTo>
                  <a:pt x="0" y="9"/>
                </a:lnTo>
                <a:lnTo>
                  <a:pt x="0" y="18"/>
                </a:lnTo>
                <a:lnTo>
                  <a:pt x="9" y="18"/>
                </a:lnTo>
                <a:lnTo>
                  <a:pt x="18" y="18"/>
                </a:lnTo>
                <a:lnTo>
                  <a:pt x="18" y="9"/>
                </a:lnTo>
                <a:lnTo>
                  <a:pt x="9" y="9"/>
                </a:lnTo>
                <a:close/>
              </a:path>
            </a:pathLst>
          </a:custGeom>
          <a:solidFill>
            <a:srgbClr val="000000"/>
          </a:solidFill>
          <a:ln w="0">
            <a:solidFill>
              <a:srgbClr val="000000"/>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67670" name="Freeform 86"/>
          <p:cNvSpPr>
            <a:spLocks/>
          </p:cNvSpPr>
          <p:nvPr/>
        </p:nvSpPr>
        <p:spPr bwMode="auto">
          <a:xfrm>
            <a:off x="2381250" y="4321175"/>
            <a:ext cx="14288" cy="14287"/>
          </a:xfrm>
          <a:custGeom>
            <a:avLst/>
            <a:gdLst>
              <a:gd name="T0" fmla="*/ 204146902 w 1"/>
              <a:gd name="T1" fmla="*/ 0 h 1"/>
              <a:gd name="T2" fmla="*/ 0 w 1"/>
              <a:gd name="T3" fmla="*/ 0 h 1"/>
              <a:gd name="T4" fmla="*/ 0 w 1"/>
              <a:gd name="T5" fmla="*/ 0 h 1"/>
              <a:gd name="T6" fmla="*/ 0 w 1"/>
              <a:gd name="T7" fmla="*/ 204118327 h 1"/>
              <a:gd name="T8" fmla="*/ 204146902 w 1"/>
              <a:gd name="T9" fmla="*/ 0 h 1"/>
              <a:gd name="T10" fmla="*/ 0 60000 65536"/>
              <a:gd name="T11" fmla="*/ 0 60000 65536"/>
              <a:gd name="T12" fmla="*/ 0 60000 65536"/>
              <a:gd name="T13" fmla="*/ 0 60000 65536"/>
              <a:gd name="T14" fmla="*/ 0 60000 65536"/>
              <a:gd name="T15" fmla="*/ 0 w 1"/>
              <a:gd name="T16" fmla="*/ 0 h 1"/>
              <a:gd name="T17" fmla="*/ 1 w 1"/>
              <a:gd name="T18" fmla="*/ 1 h 1"/>
            </a:gdLst>
            <a:ahLst/>
            <a:cxnLst>
              <a:cxn ang="T10">
                <a:pos x="T0" y="T1"/>
              </a:cxn>
              <a:cxn ang="T11">
                <a:pos x="T2" y="T3"/>
              </a:cxn>
              <a:cxn ang="T12">
                <a:pos x="T4" y="T5"/>
              </a:cxn>
              <a:cxn ang="T13">
                <a:pos x="T6" y="T7"/>
              </a:cxn>
              <a:cxn ang="T14">
                <a:pos x="T8" y="T9"/>
              </a:cxn>
            </a:cxnLst>
            <a:rect l="T15" t="T16" r="T17" b="T18"/>
            <a:pathLst>
              <a:path w="1" h="1">
                <a:moveTo>
                  <a:pt x="1" y="0"/>
                </a:moveTo>
                <a:lnTo>
                  <a:pt x="0" y="0"/>
                </a:lnTo>
                <a:lnTo>
                  <a:pt x="0" y="1"/>
                </a:lnTo>
                <a:lnTo>
                  <a:pt x="1" y="0"/>
                </a:lnTo>
              </a:path>
            </a:pathLst>
          </a:custGeom>
          <a:noFill/>
          <a:ln w="14288">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67671" name="Freeform 87"/>
          <p:cNvSpPr>
            <a:spLocks/>
          </p:cNvSpPr>
          <p:nvPr/>
        </p:nvSpPr>
        <p:spPr bwMode="auto">
          <a:xfrm>
            <a:off x="1174750" y="4810125"/>
            <a:ext cx="58738" cy="85725"/>
          </a:xfrm>
          <a:custGeom>
            <a:avLst/>
            <a:gdLst>
              <a:gd name="T0" fmla="*/ 862537979 w 4"/>
              <a:gd name="T1" fmla="*/ 1020670547 h 6"/>
              <a:gd name="T2" fmla="*/ 0 w 4"/>
              <a:gd name="T3" fmla="*/ 0 h 6"/>
              <a:gd name="T4" fmla="*/ 431268990 w 4"/>
              <a:gd name="T5" fmla="*/ 1224795995 h 6"/>
              <a:gd name="T6" fmla="*/ 646896199 w 4"/>
              <a:gd name="T7" fmla="*/ 1224795995 h 6"/>
              <a:gd name="T8" fmla="*/ 862537979 w 4"/>
              <a:gd name="T9" fmla="*/ 1020670547 h 6"/>
              <a:gd name="T10" fmla="*/ 0 60000 65536"/>
              <a:gd name="T11" fmla="*/ 0 60000 65536"/>
              <a:gd name="T12" fmla="*/ 0 60000 65536"/>
              <a:gd name="T13" fmla="*/ 0 60000 65536"/>
              <a:gd name="T14" fmla="*/ 0 60000 65536"/>
              <a:gd name="T15" fmla="*/ 0 w 4"/>
              <a:gd name="T16" fmla="*/ 0 h 6"/>
              <a:gd name="T17" fmla="*/ 4 w 4"/>
              <a:gd name="T18" fmla="*/ 6 h 6"/>
            </a:gdLst>
            <a:ahLst/>
            <a:cxnLst>
              <a:cxn ang="T10">
                <a:pos x="T0" y="T1"/>
              </a:cxn>
              <a:cxn ang="T11">
                <a:pos x="T2" y="T3"/>
              </a:cxn>
              <a:cxn ang="T12">
                <a:pos x="T4" y="T5"/>
              </a:cxn>
              <a:cxn ang="T13">
                <a:pos x="T6" y="T7"/>
              </a:cxn>
              <a:cxn ang="T14">
                <a:pos x="T8" y="T9"/>
              </a:cxn>
            </a:cxnLst>
            <a:rect l="T15" t="T16" r="T17" b="T18"/>
            <a:pathLst>
              <a:path w="4" h="6">
                <a:moveTo>
                  <a:pt x="4" y="5"/>
                </a:moveTo>
                <a:lnTo>
                  <a:pt x="0" y="0"/>
                </a:lnTo>
                <a:lnTo>
                  <a:pt x="2" y="6"/>
                </a:lnTo>
                <a:lnTo>
                  <a:pt x="3" y="6"/>
                </a:lnTo>
                <a:lnTo>
                  <a:pt x="4" y="5"/>
                </a:lnTo>
              </a:path>
            </a:pathLst>
          </a:custGeom>
          <a:noFill/>
          <a:ln w="14288">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67672" name="Freeform 88"/>
          <p:cNvSpPr>
            <a:spLocks/>
          </p:cNvSpPr>
          <p:nvPr/>
        </p:nvSpPr>
        <p:spPr bwMode="auto">
          <a:xfrm>
            <a:off x="1174750" y="4810125"/>
            <a:ext cx="58738" cy="85725"/>
          </a:xfrm>
          <a:custGeom>
            <a:avLst/>
            <a:gdLst>
              <a:gd name="T0" fmla="*/ 93247355 w 37"/>
              <a:gd name="T1" fmla="*/ 113407843 h 54"/>
              <a:gd name="T2" fmla="*/ 0 w 37"/>
              <a:gd name="T3" fmla="*/ 0 h 54"/>
              <a:gd name="T4" fmla="*/ 47884163 w 37"/>
              <a:gd name="T5" fmla="*/ 136088449 h 54"/>
              <a:gd name="T6" fmla="*/ 70564971 w 37"/>
              <a:gd name="T7" fmla="*/ 136088449 h 54"/>
              <a:gd name="T8" fmla="*/ 93247355 w 37"/>
              <a:gd name="T9" fmla="*/ 113407843 h 54"/>
              <a:gd name="T10" fmla="*/ 0 60000 65536"/>
              <a:gd name="T11" fmla="*/ 0 60000 65536"/>
              <a:gd name="T12" fmla="*/ 0 60000 65536"/>
              <a:gd name="T13" fmla="*/ 0 60000 65536"/>
              <a:gd name="T14" fmla="*/ 0 60000 65536"/>
              <a:gd name="T15" fmla="*/ 0 w 37"/>
              <a:gd name="T16" fmla="*/ 0 h 54"/>
              <a:gd name="T17" fmla="*/ 37 w 37"/>
              <a:gd name="T18" fmla="*/ 54 h 54"/>
            </a:gdLst>
            <a:ahLst/>
            <a:cxnLst>
              <a:cxn ang="T10">
                <a:pos x="T0" y="T1"/>
              </a:cxn>
              <a:cxn ang="T11">
                <a:pos x="T2" y="T3"/>
              </a:cxn>
              <a:cxn ang="T12">
                <a:pos x="T4" y="T5"/>
              </a:cxn>
              <a:cxn ang="T13">
                <a:pos x="T6" y="T7"/>
              </a:cxn>
              <a:cxn ang="T14">
                <a:pos x="T8" y="T9"/>
              </a:cxn>
            </a:cxnLst>
            <a:rect l="T15" t="T16" r="T17" b="T18"/>
            <a:pathLst>
              <a:path w="37" h="54">
                <a:moveTo>
                  <a:pt x="37" y="45"/>
                </a:moveTo>
                <a:lnTo>
                  <a:pt x="0" y="0"/>
                </a:lnTo>
                <a:lnTo>
                  <a:pt x="19" y="54"/>
                </a:lnTo>
                <a:lnTo>
                  <a:pt x="28" y="54"/>
                </a:lnTo>
                <a:lnTo>
                  <a:pt x="37" y="45"/>
                </a:lnTo>
                <a:close/>
              </a:path>
            </a:pathLst>
          </a:custGeom>
          <a:solidFill>
            <a:srgbClr val="000000"/>
          </a:solidFill>
          <a:ln w="0">
            <a:solidFill>
              <a:srgbClr val="000000"/>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67673" name="Freeform 89"/>
          <p:cNvSpPr>
            <a:spLocks/>
          </p:cNvSpPr>
          <p:nvPr/>
        </p:nvSpPr>
        <p:spPr bwMode="auto">
          <a:xfrm>
            <a:off x="1219200" y="4895850"/>
            <a:ext cx="1162050" cy="458787"/>
          </a:xfrm>
          <a:custGeom>
            <a:avLst/>
            <a:gdLst>
              <a:gd name="T0" fmla="*/ 2147483647 w 81"/>
              <a:gd name="T1" fmla="*/ 2147483647 h 32"/>
              <a:gd name="T2" fmla="*/ 2147483647 w 81"/>
              <a:gd name="T3" fmla="*/ 2147483647 h 32"/>
              <a:gd name="T4" fmla="*/ 2147483647 w 81"/>
              <a:gd name="T5" fmla="*/ 2147483647 h 32"/>
              <a:gd name="T6" fmla="*/ 2147483647 w 81"/>
              <a:gd name="T7" fmla="*/ 2147483647 h 32"/>
              <a:gd name="T8" fmla="*/ 2147483647 w 81"/>
              <a:gd name="T9" fmla="*/ 2147483647 h 32"/>
              <a:gd name="T10" fmla="*/ 2147483647 w 81"/>
              <a:gd name="T11" fmla="*/ 2147483647 h 32"/>
              <a:gd name="T12" fmla="*/ 2147483647 w 81"/>
              <a:gd name="T13" fmla="*/ 2147483647 h 32"/>
              <a:gd name="T14" fmla="*/ 2147483647 w 81"/>
              <a:gd name="T15" fmla="*/ 2147483647 h 32"/>
              <a:gd name="T16" fmla="*/ 2147483647 w 81"/>
              <a:gd name="T17" fmla="*/ 2147483647 h 32"/>
              <a:gd name="T18" fmla="*/ 2058162827 w 81"/>
              <a:gd name="T19" fmla="*/ 2147483647 h 32"/>
              <a:gd name="T20" fmla="*/ 1029074240 w 81"/>
              <a:gd name="T21" fmla="*/ 1849972121 h 32"/>
              <a:gd name="T22" fmla="*/ 0 w 81"/>
              <a:gd name="T23" fmla="*/ 0 h 3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81"/>
              <a:gd name="T37" fmla="*/ 0 h 32"/>
              <a:gd name="T38" fmla="*/ 81 w 81"/>
              <a:gd name="T39" fmla="*/ 32 h 3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81" h="32">
                <a:moveTo>
                  <a:pt x="81" y="32"/>
                </a:moveTo>
                <a:lnTo>
                  <a:pt x="63" y="32"/>
                </a:lnTo>
                <a:lnTo>
                  <a:pt x="25" y="32"/>
                </a:lnTo>
                <a:lnTo>
                  <a:pt x="23" y="32"/>
                </a:lnTo>
                <a:lnTo>
                  <a:pt x="21" y="32"/>
                </a:lnTo>
                <a:lnTo>
                  <a:pt x="20" y="31"/>
                </a:lnTo>
                <a:lnTo>
                  <a:pt x="18" y="30"/>
                </a:lnTo>
                <a:lnTo>
                  <a:pt x="16" y="27"/>
                </a:lnTo>
                <a:lnTo>
                  <a:pt x="14" y="23"/>
                </a:lnTo>
                <a:lnTo>
                  <a:pt x="10" y="17"/>
                </a:lnTo>
                <a:lnTo>
                  <a:pt x="5" y="9"/>
                </a:lnTo>
                <a:lnTo>
                  <a:pt x="0" y="0"/>
                </a:lnTo>
              </a:path>
            </a:pathLst>
          </a:custGeom>
          <a:noFill/>
          <a:ln w="14288">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67674" name="Freeform 90"/>
          <p:cNvSpPr>
            <a:spLocks/>
          </p:cNvSpPr>
          <p:nvPr/>
        </p:nvSpPr>
        <p:spPr bwMode="auto">
          <a:xfrm>
            <a:off x="1174750" y="4321175"/>
            <a:ext cx="58738" cy="87312"/>
          </a:xfrm>
          <a:custGeom>
            <a:avLst/>
            <a:gdLst>
              <a:gd name="T0" fmla="*/ 431268990 w 4"/>
              <a:gd name="T1" fmla="*/ 0 h 6"/>
              <a:gd name="T2" fmla="*/ 0 w 4"/>
              <a:gd name="T3" fmla="*/ 1270564275 h 6"/>
              <a:gd name="T4" fmla="*/ 862537979 w 4"/>
              <a:gd name="T5" fmla="*/ 211760694 h 6"/>
              <a:gd name="T6" fmla="*/ 646896199 w 4"/>
              <a:gd name="T7" fmla="*/ 211760694 h 6"/>
              <a:gd name="T8" fmla="*/ 431268990 w 4"/>
              <a:gd name="T9" fmla="*/ 0 h 6"/>
              <a:gd name="T10" fmla="*/ 0 60000 65536"/>
              <a:gd name="T11" fmla="*/ 0 60000 65536"/>
              <a:gd name="T12" fmla="*/ 0 60000 65536"/>
              <a:gd name="T13" fmla="*/ 0 60000 65536"/>
              <a:gd name="T14" fmla="*/ 0 60000 65536"/>
              <a:gd name="T15" fmla="*/ 0 w 4"/>
              <a:gd name="T16" fmla="*/ 0 h 6"/>
              <a:gd name="T17" fmla="*/ 4 w 4"/>
              <a:gd name="T18" fmla="*/ 6 h 6"/>
            </a:gdLst>
            <a:ahLst/>
            <a:cxnLst>
              <a:cxn ang="T10">
                <a:pos x="T0" y="T1"/>
              </a:cxn>
              <a:cxn ang="T11">
                <a:pos x="T2" y="T3"/>
              </a:cxn>
              <a:cxn ang="T12">
                <a:pos x="T4" y="T5"/>
              </a:cxn>
              <a:cxn ang="T13">
                <a:pos x="T6" y="T7"/>
              </a:cxn>
              <a:cxn ang="T14">
                <a:pos x="T8" y="T9"/>
              </a:cxn>
            </a:cxnLst>
            <a:rect l="T15" t="T16" r="T17" b="T18"/>
            <a:pathLst>
              <a:path w="4" h="6">
                <a:moveTo>
                  <a:pt x="2" y="0"/>
                </a:moveTo>
                <a:lnTo>
                  <a:pt x="0" y="6"/>
                </a:lnTo>
                <a:lnTo>
                  <a:pt x="4" y="1"/>
                </a:lnTo>
                <a:lnTo>
                  <a:pt x="3" y="1"/>
                </a:lnTo>
                <a:lnTo>
                  <a:pt x="2" y="0"/>
                </a:lnTo>
              </a:path>
            </a:pathLst>
          </a:custGeom>
          <a:noFill/>
          <a:ln w="14288">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67675" name="Freeform 91"/>
          <p:cNvSpPr>
            <a:spLocks/>
          </p:cNvSpPr>
          <p:nvPr/>
        </p:nvSpPr>
        <p:spPr bwMode="auto">
          <a:xfrm>
            <a:off x="1174750" y="4321175"/>
            <a:ext cx="58738" cy="87312"/>
          </a:xfrm>
          <a:custGeom>
            <a:avLst/>
            <a:gdLst>
              <a:gd name="T0" fmla="*/ 47884163 w 37"/>
              <a:gd name="T1" fmla="*/ 0 h 55"/>
              <a:gd name="T2" fmla="*/ 0 w 37"/>
              <a:gd name="T3" fmla="*/ 138607017 h 55"/>
              <a:gd name="T4" fmla="*/ 93247355 w 37"/>
              <a:gd name="T5" fmla="*/ 22680483 h 55"/>
              <a:gd name="T6" fmla="*/ 70564971 w 37"/>
              <a:gd name="T7" fmla="*/ 22680483 h 55"/>
              <a:gd name="T8" fmla="*/ 47884163 w 37"/>
              <a:gd name="T9" fmla="*/ 0 h 55"/>
              <a:gd name="T10" fmla="*/ 0 60000 65536"/>
              <a:gd name="T11" fmla="*/ 0 60000 65536"/>
              <a:gd name="T12" fmla="*/ 0 60000 65536"/>
              <a:gd name="T13" fmla="*/ 0 60000 65536"/>
              <a:gd name="T14" fmla="*/ 0 60000 65536"/>
              <a:gd name="T15" fmla="*/ 0 w 37"/>
              <a:gd name="T16" fmla="*/ 0 h 55"/>
              <a:gd name="T17" fmla="*/ 37 w 37"/>
              <a:gd name="T18" fmla="*/ 55 h 55"/>
            </a:gdLst>
            <a:ahLst/>
            <a:cxnLst>
              <a:cxn ang="T10">
                <a:pos x="T0" y="T1"/>
              </a:cxn>
              <a:cxn ang="T11">
                <a:pos x="T2" y="T3"/>
              </a:cxn>
              <a:cxn ang="T12">
                <a:pos x="T4" y="T5"/>
              </a:cxn>
              <a:cxn ang="T13">
                <a:pos x="T6" y="T7"/>
              </a:cxn>
              <a:cxn ang="T14">
                <a:pos x="T8" y="T9"/>
              </a:cxn>
            </a:cxnLst>
            <a:rect l="T15" t="T16" r="T17" b="T18"/>
            <a:pathLst>
              <a:path w="37" h="55">
                <a:moveTo>
                  <a:pt x="19" y="0"/>
                </a:moveTo>
                <a:lnTo>
                  <a:pt x="0" y="55"/>
                </a:lnTo>
                <a:lnTo>
                  <a:pt x="37" y="9"/>
                </a:lnTo>
                <a:lnTo>
                  <a:pt x="28" y="9"/>
                </a:lnTo>
                <a:lnTo>
                  <a:pt x="19" y="0"/>
                </a:lnTo>
                <a:close/>
              </a:path>
            </a:pathLst>
          </a:custGeom>
          <a:solidFill>
            <a:srgbClr val="000000"/>
          </a:solidFill>
          <a:ln w="0">
            <a:solidFill>
              <a:srgbClr val="000000"/>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67676" name="Freeform 92"/>
          <p:cNvSpPr>
            <a:spLocks/>
          </p:cNvSpPr>
          <p:nvPr/>
        </p:nvSpPr>
        <p:spPr bwMode="auto">
          <a:xfrm>
            <a:off x="1219200" y="3862387"/>
            <a:ext cx="1162050" cy="473075"/>
          </a:xfrm>
          <a:custGeom>
            <a:avLst/>
            <a:gdLst>
              <a:gd name="T0" fmla="*/ 2147483647 w 81"/>
              <a:gd name="T1" fmla="*/ 0 h 33"/>
              <a:gd name="T2" fmla="*/ 2147483647 w 81"/>
              <a:gd name="T3" fmla="*/ 0 h 33"/>
              <a:gd name="T4" fmla="*/ 2147483647 w 81"/>
              <a:gd name="T5" fmla="*/ 0 h 33"/>
              <a:gd name="T6" fmla="*/ 2147483647 w 81"/>
              <a:gd name="T7" fmla="*/ 0 h 33"/>
              <a:gd name="T8" fmla="*/ 2147483647 w 81"/>
              <a:gd name="T9" fmla="*/ 0 h 33"/>
              <a:gd name="T10" fmla="*/ 2147483647 w 81"/>
              <a:gd name="T11" fmla="*/ 205515209 h 33"/>
              <a:gd name="T12" fmla="*/ 2147483647 w 81"/>
              <a:gd name="T13" fmla="*/ 616531349 h 33"/>
              <a:gd name="T14" fmla="*/ 2147483647 w 81"/>
              <a:gd name="T15" fmla="*/ 1233062698 h 33"/>
              <a:gd name="T16" fmla="*/ 2147483647 w 81"/>
              <a:gd name="T17" fmla="*/ 2055095088 h 33"/>
              <a:gd name="T18" fmla="*/ 2058162827 w 81"/>
              <a:gd name="T19" fmla="*/ 2147483647 h 33"/>
              <a:gd name="T20" fmla="*/ 1029074240 w 81"/>
              <a:gd name="T21" fmla="*/ 2147483647 h 33"/>
              <a:gd name="T22" fmla="*/ 0 w 81"/>
              <a:gd name="T23" fmla="*/ 2147483647 h 3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81"/>
              <a:gd name="T37" fmla="*/ 0 h 33"/>
              <a:gd name="T38" fmla="*/ 81 w 81"/>
              <a:gd name="T39" fmla="*/ 33 h 33"/>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81" h="33">
                <a:moveTo>
                  <a:pt x="81" y="0"/>
                </a:moveTo>
                <a:lnTo>
                  <a:pt x="63" y="0"/>
                </a:lnTo>
                <a:lnTo>
                  <a:pt x="25" y="0"/>
                </a:lnTo>
                <a:lnTo>
                  <a:pt x="23" y="0"/>
                </a:lnTo>
                <a:lnTo>
                  <a:pt x="21" y="0"/>
                </a:lnTo>
                <a:lnTo>
                  <a:pt x="20" y="1"/>
                </a:lnTo>
                <a:lnTo>
                  <a:pt x="18" y="3"/>
                </a:lnTo>
                <a:lnTo>
                  <a:pt x="16" y="6"/>
                </a:lnTo>
                <a:lnTo>
                  <a:pt x="14" y="10"/>
                </a:lnTo>
                <a:lnTo>
                  <a:pt x="10" y="16"/>
                </a:lnTo>
                <a:lnTo>
                  <a:pt x="5" y="23"/>
                </a:lnTo>
                <a:lnTo>
                  <a:pt x="0" y="33"/>
                </a:lnTo>
              </a:path>
            </a:pathLst>
          </a:custGeom>
          <a:noFill/>
          <a:ln w="14288">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67677" name="Freeform 93"/>
          <p:cNvSpPr>
            <a:spLocks/>
          </p:cNvSpPr>
          <p:nvPr/>
        </p:nvSpPr>
        <p:spPr bwMode="auto">
          <a:xfrm>
            <a:off x="1074738" y="4235450"/>
            <a:ext cx="57150" cy="85725"/>
          </a:xfrm>
          <a:custGeom>
            <a:avLst/>
            <a:gdLst>
              <a:gd name="T0" fmla="*/ 204139758 w 4"/>
              <a:gd name="T1" fmla="*/ 0 h 6"/>
              <a:gd name="T2" fmla="*/ 0 w 4"/>
              <a:gd name="T3" fmla="*/ 1224795995 h 6"/>
              <a:gd name="T4" fmla="*/ 816530459 w 4"/>
              <a:gd name="T5" fmla="*/ 204139791 h 6"/>
              <a:gd name="T6" fmla="*/ 408265229 w 4"/>
              <a:gd name="T7" fmla="*/ 0 h 6"/>
              <a:gd name="T8" fmla="*/ 204139758 w 4"/>
              <a:gd name="T9" fmla="*/ 0 h 6"/>
              <a:gd name="T10" fmla="*/ 0 60000 65536"/>
              <a:gd name="T11" fmla="*/ 0 60000 65536"/>
              <a:gd name="T12" fmla="*/ 0 60000 65536"/>
              <a:gd name="T13" fmla="*/ 0 60000 65536"/>
              <a:gd name="T14" fmla="*/ 0 60000 65536"/>
              <a:gd name="T15" fmla="*/ 0 w 4"/>
              <a:gd name="T16" fmla="*/ 0 h 6"/>
              <a:gd name="T17" fmla="*/ 4 w 4"/>
              <a:gd name="T18" fmla="*/ 6 h 6"/>
            </a:gdLst>
            <a:ahLst/>
            <a:cxnLst>
              <a:cxn ang="T10">
                <a:pos x="T0" y="T1"/>
              </a:cxn>
              <a:cxn ang="T11">
                <a:pos x="T2" y="T3"/>
              </a:cxn>
              <a:cxn ang="T12">
                <a:pos x="T4" y="T5"/>
              </a:cxn>
              <a:cxn ang="T13">
                <a:pos x="T6" y="T7"/>
              </a:cxn>
              <a:cxn ang="T14">
                <a:pos x="T8" y="T9"/>
              </a:cxn>
            </a:cxnLst>
            <a:rect l="T15" t="T16" r="T17" b="T18"/>
            <a:pathLst>
              <a:path w="4" h="6">
                <a:moveTo>
                  <a:pt x="1" y="0"/>
                </a:moveTo>
                <a:lnTo>
                  <a:pt x="0" y="6"/>
                </a:lnTo>
                <a:lnTo>
                  <a:pt x="4" y="1"/>
                </a:lnTo>
                <a:lnTo>
                  <a:pt x="2" y="0"/>
                </a:lnTo>
                <a:lnTo>
                  <a:pt x="1" y="0"/>
                </a:lnTo>
              </a:path>
            </a:pathLst>
          </a:custGeom>
          <a:noFill/>
          <a:ln w="14288">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67678" name="Freeform 94"/>
          <p:cNvSpPr>
            <a:spLocks/>
          </p:cNvSpPr>
          <p:nvPr/>
        </p:nvSpPr>
        <p:spPr bwMode="auto">
          <a:xfrm>
            <a:off x="1074738" y="4235450"/>
            <a:ext cx="57150" cy="85725"/>
          </a:xfrm>
          <a:custGeom>
            <a:avLst/>
            <a:gdLst>
              <a:gd name="T0" fmla="*/ 22682197 w 36"/>
              <a:gd name="T1" fmla="*/ 0 h 54"/>
              <a:gd name="T2" fmla="*/ 0 w 36"/>
              <a:gd name="T3" fmla="*/ 136088449 h 54"/>
              <a:gd name="T4" fmla="*/ 90725611 w 36"/>
              <a:gd name="T5" fmla="*/ 22682200 h 54"/>
              <a:gd name="T6" fmla="*/ 45362806 w 36"/>
              <a:gd name="T7" fmla="*/ 0 h 54"/>
              <a:gd name="T8" fmla="*/ 22682197 w 36"/>
              <a:gd name="T9" fmla="*/ 0 h 54"/>
              <a:gd name="T10" fmla="*/ 0 60000 65536"/>
              <a:gd name="T11" fmla="*/ 0 60000 65536"/>
              <a:gd name="T12" fmla="*/ 0 60000 65536"/>
              <a:gd name="T13" fmla="*/ 0 60000 65536"/>
              <a:gd name="T14" fmla="*/ 0 60000 65536"/>
              <a:gd name="T15" fmla="*/ 0 w 36"/>
              <a:gd name="T16" fmla="*/ 0 h 54"/>
              <a:gd name="T17" fmla="*/ 36 w 36"/>
              <a:gd name="T18" fmla="*/ 54 h 54"/>
            </a:gdLst>
            <a:ahLst/>
            <a:cxnLst>
              <a:cxn ang="T10">
                <a:pos x="T0" y="T1"/>
              </a:cxn>
              <a:cxn ang="T11">
                <a:pos x="T2" y="T3"/>
              </a:cxn>
              <a:cxn ang="T12">
                <a:pos x="T4" y="T5"/>
              </a:cxn>
              <a:cxn ang="T13">
                <a:pos x="T6" y="T7"/>
              </a:cxn>
              <a:cxn ang="T14">
                <a:pos x="T8" y="T9"/>
              </a:cxn>
            </a:cxnLst>
            <a:rect l="T15" t="T16" r="T17" b="T18"/>
            <a:pathLst>
              <a:path w="36" h="54">
                <a:moveTo>
                  <a:pt x="9" y="0"/>
                </a:moveTo>
                <a:lnTo>
                  <a:pt x="0" y="54"/>
                </a:lnTo>
                <a:lnTo>
                  <a:pt x="36" y="9"/>
                </a:lnTo>
                <a:lnTo>
                  <a:pt x="18" y="0"/>
                </a:lnTo>
                <a:lnTo>
                  <a:pt x="9" y="0"/>
                </a:lnTo>
                <a:close/>
              </a:path>
            </a:pathLst>
          </a:custGeom>
          <a:solidFill>
            <a:srgbClr val="000000"/>
          </a:solidFill>
          <a:ln w="0">
            <a:solidFill>
              <a:srgbClr val="000000"/>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67679" name="Freeform 95"/>
          <p:cNvSpPr>
            <a:spLocks/>
          </p:cNvSpPr>
          <p:nvPr/>
        </p:nvSpPr>
        <p:spPr bwMode="auto">
          <a:xfrm>
            <a:off x="1117600" y="3617912"/>
            <a:ext cx="1263650" cy="617538"/>
          </a:xfrm>
          <a:custGeom>
            <a:avLst/>
            <a:gdLst>
              <a:gd name="T0" fmla="*/ 2147483647 w 88"/>
              <a:gd name="T1" fmla="*/ 0 h 43"/>
              <a:gd name="T2" fmla="*/ 2147483647 w 88"/>
              <a:gd name="T3" fmla="*/ 0 h 43"/>
              <a:gd name="T4" fmla="*/ 2147483647 w 88"/>
              <a:gd name="T5" fmla="*/ 0 h 43"/>
              <a:gd name="T6" fmla="*/ 2147483647 w 88"/>
              <a:gd name="T7" fmla="*/ 0 h 43"/>
              <a:gd name="T8" fmla="*/ 2147483647 w 88"/>
              <a:gd name="T9" fmla="*/ 0 h 43"/>
              <a:gd name="T10" fmla="*/ 2147483647 w 88"/>
              <a:gd name="T11" fmla="*/ 206243314 h 43"/>
              <a:gd name="T12" fmla="*/ 2147483647 w 88"/>
              <a:gd name="T13" fmla="*/ 618744358 h 43"/>
              <a:gd name="T14" fmla="*/ 2147483647 w 88"/>
              <a:gd name="T15" fmla="*/ 1443731974 h 43"/>
              <a:gd name="T16" fmla="*/ 2147483647 w 88"/>
              <a:gd name="T17" fmla="*/ 2062476556 h 43"/>
              <a:gd name="T18" fmla="*/ 2147483647 w 88"/>
              <a:gd name="T19" fmla="*/ 2147483647 h 43"/>
              <a:gd name="T20" fmla="*/ 2147483647 w 88"/>
              <a:gd name="T21" fmla="*/ 2147483647 h 43"/>
              <a:gd name="T22" fmla="*/ 2147483647 w 88"/>
              <a:gd name="T23" fmla="*/ 2147483647 h 43"/>
              <a:gd name="T24" fmla="*/ 2062004149 w 88"/>
              <a:gd name="T25" fmla="*/ 2147483647 h 43"/>
              <a:gd name="T26" fmla="*/ 1649594434 w 88"/>
              <a:gd name="T27" fmla="*/ 2147483647 h 43"/>
              <a:gd name="T28" fmla="*/ 824804397 w 88"/>
              <a:gd name="T29" fmla="*/ 2147483647 h 43"/>
              <a:gd name="T30" fmla="*/ 0 w 88"/>
              <a:gd name="T31" fmla="*/ 2147483647 h 4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88"/>
              <a:gd name="T49" fmla="*/ 0 h 43"/>
              <a:gd name="T50" fmla="*/ 88 w 88"/>
              <a:gd name="T51" fmla="*/ 43 h 43"/>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88" h="43">
                <a:moveTo>
                  <a:pt x="88" y="0"/>
                </a:moveTo>
                <a:lnTo>
                  <a:pt x="68" y="0"/>
                </a:lnTo>
                <a:lnTo>
                  <a:pt x="25" y="0"/>
                </a:lnTo>
                <a:lnTo>
                  <a:pt x="23" y="0"/>
                </a:lnTo>
                <a:lnTo>
                  <a:pt x="21" y="0"/>
                </a:lnTo>
                <a:lnTo>
                  <a:pt x="20" y="1"/>
                </a:lnTo>
                <a:lnTo>
                  <a:pt x="19" y="3"/>
                </a:lnTo>
                <a:lnTo>
                  <a:pt x="17" y="7"/>
                </a:lnTo>
                <a:lnTo>
                  <a:pt x="16" y="10"/>
                </a:lnTo>
                <a:lnTo>
                  <a:pt x="15" y="12"/>
                </a:lnTo>
                <a:lnTo>
                  <a:pt x="13" y="14"/>
                </a:lnTo>
                <a:lnTo>
                  <a:pt x="12" y="17"/>
                </a:lnTo>
                <a:lnTo>
                  <a:pt x="10" y="21"/>
                </a:lnTo>
                <a:lnTo>
                  <a:pt x="8" y="26"/>
                </a:lnTo>
                <a:lnTo>
                  <a:pt x="4" y="34"/>
                </a:lnTo>
                <a:lnTo>
                  <a:pt x="0" y="43"/>
                </a:lnTo>
              </a:path>
            </a:pathLst>
          </a:custGeom>
          <a:noFill/>
          <a:ln w="14288">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67680" name="Rectangle 96"/>
          <p:cNvSpPr>
            <a:spLocks noChangeArrowheads="1"/>
          </p:cNvSpPr>
          <p:nvPr/>
        </p:nvSpPr>
        <p:spPr bwMode="auto">
          <a:xfrm>
            <a:off x="3392487" y="6629400"/>
            <a:ext cx="1716088" cy="152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000" dirty="0">
                <a:solidFill>
                  <a:srgbClr val="000000"/>
                </a:solidFill>
                <a:latin typeface="Nimbus Roman No9 L"/>
              </a:rPr>
              <a:t>Physical address in main memory</a:t>
            </a:r>
            <a:endParaRPr lang="en-CA" altLang="en-US" sz="2400" dirty="0">
              <a:latin typeface="Corbel" panose="020B0503020204020204" pitchFamily="34" charset="0"/>
            </a:endParaRPr>
          </a:p>
        </p:txBody>
      </p:sp>
      <p:sp>
        <p:nvSpPr>
          <p:cNvPr id="67681" name="Text Box 98"/>
          <p:cNvSpPr txBox="1">
            <a:spLocks noChangeArrowheads="1"/>
          </p:cNvSpPr>
          <p:nvPr/>
        </p:nvSpPr>
        <p:spPr bwMode="auto">
          <a:xfrm>
            <a:off x="5634924" y="1801746"/>
            <a:ext cx="247650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i="1" u="sng" dirty="0">
                <a:latin typeface="Corbel" panose="020B0503020204020204" pitchFamily="34" charset="0"/>
              </a:rPr>
              <a:t>Associative-mapped TLB</a:t>
            </a:r>
          </a:p>
        </p:txBody>
      </p:sp>
      <p:sp>
        <p:nvSpPr>
          <p:cNvPr id="67682" name="Text Box 99"/>
          <p:cNvSpPr txBox="1">
            <a:spLocks noChangeArrowheads="1"/>
          </p:cNvSpPr>
          <p:nvPr/>
        </p:nvSpPr>
        <p:spPr bwMode="auto">
          <a:xfrm>
            <a:off x="5181600" y="2244779"/>
            <a:ext cx="3733800" cy="369331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i="1" dirty="0">
                <a:latin typeface="Corbel" panose="020B0503020204020204" pitchFamily="34" charset="0"/>
              </a:rPr>
              <a:t>High-order bits of the virtual address </a:t>
            </a:r>
          </a:p>
          <a:p>
            <a:pPr eaLnBrk="1" hangingPunct="1"/>
            <a:r>
              <a:rPr lang="en-US" altLang="en-US" i="1" dirty="0">
                <a:latin typeface="Corbel" panose="020B0503020204020204" pitchFamily="34" charset="0"/>
              </a:rPr>
              <a:t>generated by the processor select the </a:t>
            </a:r>
          </a:p>
          <a:p>
            <a:pPr eaLnBrk="1" hangingPunct="1"/>
            <a:r>
              <a:rPr lang="en-US" altLang="en-US" i="1" dirty="0">
                <a:latin typeface="Corbel" panose="020B0503020204020204" pitchFamily="34" charset="0"/>
              </a:rPr>
              <a:t>virtual page.</a:t>
            </a:r>
          </a:p>
          <a:p>
            <a:pPr eaLnBrk="1" hangingPunct="1"/>
            <a:r>
              <a:rPr lang="en-US" altLang="en-US" i="1" dirty="0">
                <a:latin typeface="Corbel" panose="020B0503020204020204" pitchFamily="34" charset="0"/>
              </a:rPr>
              <a:t>These bits are compared to the virtual </a:t>
            </a:r>
          </a:p>
          <a:p>
            <a:pPr eaLnBrk="1" hangingPunct="1"/>
            <a:r>
              <a:rPr lang="en-US" altLang="en-US" i="1" dirty="0">
                <a:latin typeface="Corbel" panose="020B0503020204020204" pitchFamily="34" charset="0"/>
              </a:rPr>
              <a:t>page numbers in the TLB.</a:t>
            </a:r>
          </a:p>
          <a:p>
            <a:pPr eaLnBrk="1" hangingPunct="1"/>
            <a:r>
              <a:rPr lang="en-US" altLang="en-US" i="1" dirty="0">
                <a:latin typeface="Corbel" panose="020B0503020204020204" pitchFamily="34" charset="0"/>
              </a:rPr>
              <a:t>If there is a match, a hit occurs and </a:t>
            </a:r>
          </a:p>
          <a:p>
            <a:pPr eaLnBrk="1" hangingPunct="1"/>
            <a:r>
              <a:rPr lang="en-US" altLang="en-US" i="1" dirty="0">
                <a:latin typeface="Corbel" panose="020B0503020204020204" pitchFamily="34" charset="0"/>
              </a:rPr>
              <a:t>the corresponding address of the page</a:t>
            </a:r>
          </a:p>
          <a:p>
            <a:pPr eaLnBrk="1" hangingPunct="1"/>
            <a:r>
              <a:rPr lang="en-US" altLang="en-US" i="1" dirty="0">
                <a:latin typeface="Corbel" panose="020B0503020204020204" pitchFamily="34" charset="0"/>
              </a:rPr>
              <a:t>frame is read. </a:t>
            </a:r>
          </a:p>
          <a:p>
            <a:pPr eaLnBrk="1" hangingPunct="1"/>
            <a:r>
              <a:rPr lang="en-US" altLang="en-US" i="1" dirty="0">
                <a:latin typeface="Corbel" panose="020B0503020204020204" pitchFamily="34" charset="0"/>
              </a:rPr>
              <a:t>If there is no match, a miss occurs </a:t>
            </a:r>
          </a:p>
          <a:p>
            <a:pPr eaLnBrk="1" hangingPunct="1"/>
            <a:r>
              <a:rPr lang="en-US" altLang="en-US" i="1" dirty="0">
                <a:latin typeface="Corbel" panose="020B0503020204020204" pitchFamily="34" charset="0"/>
              </a:rPr>
              <a:t>and the page table within the main </a:t>
            </a:r>
          </a:p>
          <a:p>
            <a:pPr eaLnBrk="1" hangingPunct="1"/>
            <a:r>
              <a:rPr lang="en-US" altLang="en-US" i="1" dirty="0">
                <a:latin typeface="Corbel" panose="020B0503020204020204" pitchFamily="34" charset="0"/>
              </a:rPr>
              <a:t>memory must be consulted.</a:t>
            </a:r>
          </a:p>
          <a:p>
            <a:pPr eaLnBrk="1" hangingPunct="1"/>
            <a:r>
              <a:rPr lang="en-US" altLang="en-US" i="1" dirty="0">
                <a:latin typeface="Corbel" panose="020B0503020204020204" pitchFamily="34" charset="0"/>
              </a:rPr>
              <a:t>Set-associative mapped TLBs are </a:t>
            </a:r>
          </a:p>
          <a:p>
            <a:pPr eaLnBrk="1" hangingPunct="1"/>
            <a:r>
              <a:rPr lang="en-US" altLang="en-US" i="1" dirty="0">
                <a:latin typeface="Corbel" panose="020B0503020204020204" pitchFamily="34" charset="0"/>
              </a:rPr>
              <a:t>found in commercial processors.</a:t>
            </a:r>
          </a:p>
        </p:txBody>
      </p:sp>
      <p:pic>
        <p:nvPicPr>
          <p:cNvPr id="2" name="Picture 1">
            <a:extLst>
              <a:ext uri="{FF2B5EF4-FFF2-40B4-BE49-F238E27FC236}">
                <a16:creationId xmlns:a16="http://schemas.microsoft.com/office/drawing/2014/main" xmlns="" id="{EE23865D-7CAE-4D11-A8BB-1077E2EA4796}"/>
              </a:ext>
            </a:extLst>
          </p:cNvPr>
          <p:cNvPicPr>
            <a:picLocks noChangeAspect="1" noChangeArrowheads="1"/>
          </p:cNvPicPr>
          <p:nvPr/>
        </p:nvPicPr>
        <p:blipFill>
          <a:blip r:embed="rId3" cstate="print"/>
          <a:srcRect/>
          <a:stretch>
            <a:fillRect/>
          </a:stretch>
        </p:blipFill>
        <p:spPr bwMode="auto">
          <a:xfrm>
            <a:off x="7315200" y="0"/>
            <a:ext cx="1333500" cy="1247775"/>
          </a:xfrm>
          <a:prstGeom prst="rect">
            <a:avLst/>
          </a:prstGeom>
          <a:noFill/>
          <a:ln w="9525">
            <a:noFill/>
            <a:miter lim="800000"/>
            <a:headEnd/>
            <a:tailEnd/>
          </a:ln>
          <a:effectLst/>
        </p:spPr>
      </p:pic>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8754" name="Rectangle 2"/>
          <p:cNvSpPr>
            <a:spLocks noGrp="1" noChangeArrowheads="1"/>
          </p:cNvSpPr>
          <p:nvPr>
            <p:ph type="title"/>
          </p:nvPr>
        </p:nvSpPr>
        <p:spPr>
          <a:xfrm>
            <a:off x="822960" y="286604"/>
            <a:ext cx="6492240" cy="1450757"/>
          </a:xfrm>
        </p:spPr>
        <p:txBody>
          <a:bodyPr/>
          <a:lstStyle/>
          <a:p>
            <a:pPr eaLnBrk="1" fontAlgn="auto" hangingPunct="1">
              <a:spcAft>
                <a:spcPts val="0"/>
              </a:spcAft>
              <a:defRPr/>
            </a:pPr>
            <a:r>
              <a:rPr lang="en-US" dirty="0">
                <a:solidFill>
                  <a:schemeClr val="accent1">
                    <a:satMod val="150000"/>
                  </a:schemeClr>
                </a:solidFill>
              </a:rPr>
              <a:t>Address </a:t>
            </a:r>
            <a:r>
              <a:rPr lang="en-US" dirty="0" smtClean="0">
                <a:solidFill>
                  <a:schemeClr val="accent1">
                    <a:satMod val="150000"/>
                  </a:schemeClr>
                </a:solidFill>
              </a:rPr>
              <a:t>Translation </a:t>
            </a:r>
            <a:r>
              <a:rPr lang="en-US" dirty="0">
                <a:solidFill>
                  <a:schemeClr val="accent1">
                    <a:satMod val="150000"/>
                  </a:schemeClr>
                </a:solidFill>
              </a:rPr>
              <a:t>(contd..)</a:t>
            </a:r>
          </a:p>
        </p:txBody>
      </p:sp>
      <p:sp>
        <p:nvSpPr>
          <p:cNvPr id="458755" name="Rectangle 3"/>
          <p:cNvSpPr>
            <a:spLocks noGrp="1" noChangeArrowheads="1"/>
          </p:cNvSpPr>
          <p:nvPr>
            <p:ph idx="1"/>
          </p:nvPr>
        </p:nvSpPr>
        <p:spPr>
          <a:xfrm>
            <a:off x="533400" y="1219200"/>
            <a:ext cx="8016241" cy="4478866"/>
          </a:xfrm>
        </p:spPr>
        <p:txBody>
          <a:bodyPr rtlCol="0">
            <a:normAutofit fontScale="92500" lnSpcReduction="10000"/>
          </a:bodyPr>
          <a:lstStyle/>
          <a:p>
            <a:pPr marL="438912" indent="-320040" eaLnBrk="1" fontAlgn="auto" hangingPunct="1">
              <a:lnSpc>
                <a:spcPct val="150000"/>
              </a:lnSpc>
              <a:spcBef>
                <a:spcPts val="0"/>
              </a:spcBef>
              <a:spcAft>
                <a:spcPts val="0"/>
              </a:spcAft>
              <a:buFont typeface="Wingdings 2"/>
              <a:buChar char=""/>
              <a:defRPr/>
            </a:pPr>
            <a:r>
              <a:rPr lang="en-US" dirty="0">
                <a:solidFill>
                  <a:schemeClr val="tx1"/>
                </a:solidFill>
              </a:rPr>
              <a:t>How to keep the entries of the TLB coherent with the contents of the page table in the main memory?</a:t>
            </a:r>
          </a:p>
          <a:p>
            <a:pPr marL="438912" indent="-320040" eaLnBrk="1" fontAlgn="auto" hangingPunct="1">
              <a:lnSpc>
                <a:spcPct val="150000"/>
              </a:lnSpc>
              <a:spcBef>
                <a:spcPts val="0"/>
              </a:spcBef>
              <a:spcAft>
                <a:spcPts val="0"/>
              </a:spcAft>
              <a:buFont typeface="Wingdings 2"/>
              <a:buChar char=""/>
              <a:defRPr/>
            </a:pPr>
            <a:r>
              <a:rPr lang="en-US" dirty="0">
                <a:solidFill>
                  <a:schemeClr val="tx1"/>
                </a:solidFill>
              </a:rPr>
              <a:t>Operating system may change the contents of the page table in the main memory. </a:t>
            </a:r>
          </a:p>
          <a:p>
            <a:pPr marL="731520" lvl="1" indent="-274320" eaLnBrk="1" fontAlgn="auto" hangingPunct="1">
              <a:lnSpc>
                <a:spcPct val="150000"/>
              </a:lnSpc>
              <a:spcAft>
                <a:spcPts val="0"/>
              </a:spcAft>
              <a:buFont typeface="Wingdings"/>
              <a:buChar char=""/>
              <a:defRPr/>
            </a:pPr>
            <a:r>
              <a:rPr lang="en-US" sz="1800" dirty="0">
                <a:solidFill>
                  <a:schemeClr val="tx1"/>
                </a:solidFill>
              </a:rPr>
              <a:t>Simultaneously it must also invalidate the corresponding entries in the TLB.</a:t>
            </a:r>
            <a:r>
              <a:rPr lang="en-US" dirty="0">
                <a:solidFill>
                  <a:schemeClr val="tx1"/>
                </a:solidFill>
              </a:rPr>
              <a:t> </a:t>
            </a:r>
          </a:p>
          <a:p>
            <a:pPr marL="438912" indent="-320040" eaLnBrk="1" fontAlgn="auto" hangingPunct="1">
              <a:lnSpc>
                <a:spcPct val="150000"/>
              </a:lnSpc>
              <a:spcBef>
                <a:spcPts val="0"/>
              </a:spcBef>
              <a:spcAft>
                <a:spcPts val="0"/>
              </a:spcAft>
              <a:buFont typeface="Wingdings 2"/>
              <a:buChar char=""/>
              <a:defRPr/>
            </a:pPr>
            <a:r>
              <a:rPr lang="en-US" dirty="0">
                <a:solidFill>
                  <a:schemeClr val="tx1"/>
                </a:solidFill>
              </a:rPr>
              <a:t>A control bit is provided in the TLB to invalidate an entry. </a:t>
            </a:r>
          </a:p>
          <a:p>
            <a:pPr marL="438912" indent="-320040" eaLnBrk="1" fontAlgn="auto" hangingPunct="1">
              <a:lnSpc>
                <a:spcPct val="150000"/>
              </a:lnSpc>
              <a:spcBef>
                <a:spcPts val="0"/>
              </a:spcBef>
              <a:spcAft>
                <a:spcPts val="0"/>
              </a:spcAft>
              <a:buFont typeface="Wingdings 2"/>
              <a:buChar char=""/>
              <a:defRPr/>
            </a:pPr>
            <a:r>
              <a:rPr lang="en-US" dirty="0">
                <a:solidFill>
                  <a:schemeClr val="tx1"/>
                </a:solidFill>
              </a:rPr>
              <a:t>If an entry is invalidated, then the TLB gets the information for that entry from the page table.</a:t>
            </a:r>
          </a:p>
          <a:p>
            <a:pPr marL="731520" lvl="1" indent="-274320" eaLnBrk="1" fontAlgn="auto" hangingPunct="1">
              <a:lnSpc>
                <a:spcPct val="150000"/>
              </a:lnSpc>
              <a:spcAft>
                <a:spcPts val="0"/>
              </a:spcAft>
              <a:buFont typeface="Wingdings"/>
              <a:buChar char=""/>
              <a:defRPr/>
            </a:pPr>
            <a:r>
              <a:rPr lang="en-US" sz="1800" dirty="0"/>
              <a:t>Follows the same process that it would follow if the entry is not found </a:t>
            </a:r>
          </a:p>
          <a:p>
            <a:pPr marL="731520" lvl="1" indent="-274320" eaLnBrk="1" fontAlgn="auto" hangingPunct="1">
              <a:lnSpc>
                <a:spcPct val="150000"/>
              </a:lnSpc>
              <a:spcAft>
                <a:spcPts val="0"/>
              </a:spcAft>
              <a:buNone/>
              <a:defRPr/>
            </a:pPr>
            <a:r>
              <a:rPr lang="en-US" sz="1800" dirty="0"/>
              <a:t>in the TLB or if a “miss” occurs.</a:t>
            </a:r>
            <a:endParaRPr lang="en-US" dirty="0"/>
          </a:p>
        </p:txBody>
      </p:sp>
      <p:sp>
        <p:nvSpPr>
          <p:cNvPr id="4" name="Slide Number Placeholder 4"/>
          <p:cNvSpPr>
            <a:spLocks noGrp="1"/>
          </p:cNvSpPr>
          <p:nvPr>
            <p:ph type="sldNum" sz="quarter" idx="12"/>
          </p:nvPr>
        </p:nvSpPr>
        <p:spPr>
          <a:xfrm>
            <a:off x="2640013" y="6477000"/>
            <a:ext cx="5508625" cy="274638"/>
          </a:xfrm>
        </p:spPr>
        <p:txBody>
          <a:bodyPr lIns="45720" rIns="45720"/>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l" eaLnBrk="1" hangingPunct="1"/>
            <a:fld id="{299D6E64-3CF9-4415-98E4-A52A8F844AF8}" type="slidenum">
              <a:rPr lang="en-US" altLang="en-US">
                <a:solidFill>
                  <a:srgbClr val="3F3F3F"/>
                </a:solidFill>
                <a:latin typeface="Corbel" panose="020B0503020204020204" pitchFamily="34" charset="0"/>
              </a:rPr>
              <a:pPr algn="l" eaLnBrk="1" hangingPunct="1"/>
              <a:t>71</a:t>
            </a:fld>
            <a:endParaRPr lang="en-US" altLang="en-US">
              <a:solidFill>
                <a:srgbClr val="3F3F3F"/>
              </a:solidFill>
              <a:latin typeface="Corbel" panose="020B0503020204020204" pitchFamily="34" charset="0"/>
            </a:endParaRPr>
          </a:p>
        </p:txBody>
      </p:sp>
      <p:pic>
        <p:nvPicPr>
          <p:cNvPr id="2" name="Picture 1">
            <a:extLst>
              <a:ext uri="{FF2B5EF4-FFF2-40B4-BE49-F238E27FC236}">
                <a16:creationId xmlns:a16="http://schemas.microsoft.com/office/drawing/2014/main" xmlns="" id="{C5A90290-1067-469A-B502-794333085754}"/>
              </a:ext>
            </a:extLst>
          </p:cNvPr>
          <p:cNvPicPr>
            <a:picLocks noChangeAspect="1" noChangeArrowheads="1"/>
          </p:cNvPicPr>
          <p:nvPr/>
        </p:nvPicPr>
        <p:blipFill>
          <a:blip r:embed="rId3" cstate="print"/>
          <a:srcRect/>
          <a:stretch>
            <a:fillRect/>
          </a:stretch>
        </p:blipFill>
        <p:spPr bwMode="auto">
          <a:xfrm>
            <a:off x="7315200" y="0"/>
            <a:ext cx="1333500" cy="1247775"/>
          </a:xfrm>
          <a:prstGeom prst="rect">
            <a:avLst/>
          </a:prstGeom>
          <a:noFill/>
          <a:ln w="9525">
            <a:noFill/>
            <a:miter lim="800000"/>
            <a:headEnd/>
            <a:tailEnd/>
          </a:ln>
          <a:effectLst/>
        </p:spPr>
      </p:pic>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778" name="Rectangle 2"/>
          <p:cNvSpPr>
            <a:spLocks noGrp="1" noChangeArrowheads="1"/>
          </p:cNvSpPr>
          <p:nvPr>
            <p:ph type="title"/>
          </p:nvPr>
        </p:nvSpPr>
        <p:spPr>
          <a:xfrm>
            <a:off x="822960" y="286604"/>
            <a:ext cx="6111240" cy="1450757"/>
          </a:xfrm>
        </p:spPr>
        <p:txBody>
          <a:bodyPr/>
          <a:lstStyle/>
          <a:p>
            <a:pPr eaLnBrk="1" fontAlgn="auto" hangingPunct="1">
              <a:spcAft>
                <a:spcPts val="0"/>
              </a:spcAft>
              <a:defRPr/>
            </a:pPr>
            <a:r>
              <a:rPr lang="en-US" dirty="0">
                <a:solidFill>
                  <a:schemeClr val="accent1">
                    <a:satMod val="150000"/>
                  </a:schemeClr>
                </a:solidFill>
              </a:rPr>
              <a:t>Address </a:t>
            </a:r>
            <a:r>
              <a:rPr lang="en-US" dirty="0" smtClean="0">
                <a:solidFill>
                  <a:schemeClr val="accent1">
                    <a:satMod val="150000"/>
                  </a:schemeClr>
                </a:solidFill>
              </a:rPr>
              <a:t>Translation </a:t>
            </a:r>
            <a:r>
              <a:rPr lang="en-US" dirty="0">
                <a:solidFill>
                  <a:schemeClr val="accent1">
                    <a:satMod val="150000"/>
                  </a:schemeClr>
                </a:solidFill>
              </a:rPr>
              <a:t>(contd..)</a:t>
            </a:r>
          </a:p>
        </p:txBody>
      </p:sp>
      <p:sp>
        <p:nvSpPr>
          <p:cNvPr id="459779" name="Rectangle 3"/>
          <p:cNvSpPr>
            <a:spLocks noGrp="1" noChangeArrowheads="1"/>
          </p:cNvSpPr>
          <p:nvPr>
            <p:ph idx="1"/>
          </p:nvPr>
        </p:nvSpPr>
        <p:spPr>
          <a:xfrm>
            <a:off x="609600" y="1295400"/>
            <a:ext cx="7772400" cy="4264024"/>
          </a:xfrm>
        </p:spPr>
        <p:txBody>
          <a:bodyPr rtlCol="0">
            <a:normAutofit lnSpcReduction="10000"/>
          </a:bodyPr>
          <a:lstStyle/>
          <a:p>
            <a:pPr marL="438912" indent="-320040" eaLnBrk="1" fontAlgn="auto" hangingPunct="1">
              <a:lnSpc>
                <a:spcPct val="90000"/>
              </a:lnSpc>
              <a:spcBef>
                <a:spcPts val="0"/>
              </a:spcBef>
              <a:spcAft>
                <a:spcPts val="0"/>
              </a:spcAft>
              <a:buFont typeface="Wingdings 2"/>
              <a:buChar char=""/>
              <a:defRPr/>
            </a:pPr>
            <a:r>
              <a:rPr lang="en-US" dirty="0"/>
              <a:t>What happens if a program generates an access to a page that is not in the main memory?</a:t>
            </a:r>
          </a:p>
          <a:p>
            <a:pPr marL="438912" indent="-320040" eaLnBrk="1" fontAlgn="auto" hangingPunct="1">
              <a:lnSpc>
                <a:spcPct val="90000"/>
              </a:lnSpc>
              <a:spcBef>
                <a:spcPts val="0"/>
              </a:spcBef>
              <a:spcAft>
                <a:spcPts val="0"/>
              </a:spcAft>
              <a:buFont typeface="Wingdings 2"/>
              <a:buChar char=""/>
              <a:defRPr/>
            </a:pPr>
            <a:r>
              <a:rPr lang="en-US" dirty="0">
                <a:solidFill>
                  <a:schemeClr val="accent2"/>
                </a:solidFill>
              </a:rPr>
              <a:t>In this case, a page fault is said to occur.</a:t>
            </a:r>
            <a:r>
              <a:rPr lang="en-US" dirty="0"/>
              <a:t> </a:t>
            </a:r>
          </a:p>
          <a:p>
            <a:pPr marL="731520" lvl="1" indent="-274320" eaLnBrk="1" fontAlgn="auto" hangingPunct="1">
              <a:lnSpc>
                <a:spcPct val="90000"/>
              </a:lnSpc>
              <a:spcAft>
                <a:spcPts val="0"/>
              </a:spcAft>
              <a:buFont typeface="Wingdings"/>
              <a:buChar char=""/>
              <a:defRPr/>
            </a:pPr>
            <a:r>
              <a:rPr lang="en-US" sz="1800" dirty="0"/>
              <a:t>Whole page must be brought into the main memory from the disk, before the execution can proceed.</a:t>
            </a:r>
          </a:p>
          <a:p>
            <a:pPr marL="438912" indent="-320040" eaLnBrk="1" fontAlgn="auto" hangingPunct="1">
              <a:lnSpc>
                <a:spcPct val="90000"/>
              </a:lnSpc>
              <a:spcBef>
                <a:spcPts val="0"/>
              </a:spcBef>
              <a:spcAft>
                <a:spcPts val="0"/>
              </a:spcAft>
              <a:buFont typeface="Wingdings 2"/>
              <a:buChar char=""/>
              <a:defRPr/>
            </a:pPr>
            <a:r>
              <a:rPr lang="en-US" dirty="0">
                <a:solidFill>
                  <a:schemeClr val="accent2"/>
                </a:solidFill>
              </a:rPr>
              <a:t>Upon detecting a page fault by the MMU, following actions occur:</a:t>
            </a:r>
            <a:endParaRPr lang="en-US" sz="1800" dirty="0">
              <a:solidFill>
                <a:schemeClr val="accent2"/>
              </a:solidFill>
            </a:endParaRPr>
          </a:p>
          <a:p>
            <a:pPr marL="731520" lvl="1" indent="-274320" eaLnBrk="1" fontAlgn="auto" hangingPunct="1">
              <a:lnSpc>
                <a:spcPct val="90000"/>
              </a:lnSpc>
              <a:spcAft>
                <a:spcPts val="0"/>
              </a:spcAft>
              <a:buFont typeface="Wingdings"/>
              <a:buChar char=""/>
              <a:defRPr/>
            </a:pPr>
            <a:r>
              <a:rPr lang="en-US" sz="1800" dirty="0"/>
              <a:t>MMU asks the operating system to intervene by raising an exception. </a:t>
            </a:r>
          </a:p>
          <a:p>
            <a:pPr marL="731520" lvl="1" indent="-274320" eaLnBrk="1" fontAlgn="auto" hangingPunct="1">
              <a:lnSpc>
                <a:spcPct val="90000"/>
              </a:lnSpc>
              <a:spcAft>
                <a:spcPts val="0"/>
              </a:spcAft>
              <a:buFont typeface="Wingdings"/>
              <a:buChar char=""/>
              <a:defRPr/>
            </a:pPr>
            <a:r>
              <a:rPr lang="en-US" sz="1800" dirty="0"/>
              <a:t>Processing of the active task which caused the page fault is interrupted. </a:t>
            </a:r>
          </a:p>
          <a:p>
            <a:pPr marL="731520" lvl="1" indent="-274320" eaLnBrk="1" fontAlgn="auto" hangingPunct="1">
              <a:lnSpc>
                <a:spcPct val="90000"/>
              </a:lnSpc>
              <a:spcAft>
                <a:spcPts val="0"/>
              </a:spcAft>
              <a:buFont typeface="Wingdings"/>
              <a:buChar char=""/>
              <a:defRPr/>
            </a:pPr>
            <a:r>
              <a:rPr lang="en-US" sz="1800" dirty="0"/>
              <a:t>Control is transferred to the operating system. </a:t>
            </a:r>
          </a:p>
          <a:p>
            <a:pPr marL="731520" lvl="1" indent="-274320" eaLnBrk="1" fontAlgn="auto" hangingPunct="1">
              <a:lnSpc>
                <a:spcPct val="90000"/>
              </a:lnSpc>
              <a:spcAft>
                <a:spcPts val="0"/>
              </a:spcAft>
              <a:buFont typeface="Wingdings"/>
              <a:buChar char=""/>
              <a:defRPr/>
            </a:pPr>
            <a:r>
              <a:rPr lang="en-US" sz="1800" dirty="0"/>
              <a:t>Operating system copies the requested page from secondary storage to the main memory. </a:t>
            </a:r>
          </a:p>
          <a:p>
            <a:pPr marL="731520" lvl="1" indent="-274320" eaLnBrk="1" fontAlgn="auto" hangingPunct="1">
              <a:lnSpc>
                <a:spcPct val="90000"/>
              </a:lnSpc>
              <a:spcAft>
                <a:spcPts val="0"/>
              </a:spcAft>
              <a:buFont typeface="Wingdings"/>
              <a:buChar char=""/>
              <a:defRPr/>
            </a:pPr>
            <a:r>
              <a:rPr lang="en-US" sz="1800" dirty="0"/>
              <a:t>Once the page is copied, control is returned to the task which was interrupted.</a:t>
            </a:r>
          </a:p>
        </p:txBody>
      </p:sp>
      <p:sp>
        <p:nvSpPr>
          <p:cNvPr id="4" name="Slide Number Placeholder 4"/>
          <p:cNvSpPr>
            <a:spLocks noGrp="1"/>
          </p:cNvSpPr>
          <p:nvPr>
            <p:ph type="sldNum" sz="quarter" idx="12"/>
          </p:nvPr>
        </p:nvSpPr>
        <p:spPr>
          <a:xfrm>
            <a:off x="2640013" y="6477000"/>
            <a:ext cx="5508625" cy="274638"/>
          </a:xfrm>
        </p:spPr>
        <p:txBody>
          <a:bodyPr lIns="45720" rIns="45720"/>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l" eaLnBrk="1" hangingPunct="1"/>
            <a:fld id="{38A2C6FA-34F8-4A31-B5DE-1D6F2D4296B6}" type="slidenum">
              <a:rPr lang="en-US" altLang="en-US">
                <a:solidFill>
                  <a:srgbClr val="3F3F3F"/>
                </a:solidFill>
                <a:latin typeface="Corbel" panose="020B0503020204020204" pitchFamily="34" charset="0"/>
              </a:rPr>
              <a:pPr algn="l" eaLnBrk="1" hangingPunct="1"/>
              <a:t>72</a:t>
            </a:fld>
            <a:endParaRPr lang="en-US" altLang="en-US">
              <a:solidFill>
                <a:srgbClr val="3F3F3F"/>
              </a:solidFill>
              <a:latin typeface="Corbel" panose="020B0503020204020204" pitchFamily="34" charset="0"/>
            </a:endParaRPr>
          </a:p>
        </p:txBody>
      </p:sp>
      <p:pic>
        <p:nvPicPr>
          <p:cNvPr id="2" name="Picture 1">
            <a:extLst>
              <a:ext uri="{FF2B5EF4-FFF2-40B4-BE49-F238E27FC236}">
                <a16:creationId xmlns:a16="http://schemas.microsoft.com/office/drawing/2014/main" xmlns="" id="{3F940163-BDE5-4629-92F9-6CF4ED5A3ACE}"/>
              </a:ext>
            </a:extLst>
          </p:cNvPr>
          <p:cNvPicPr>
            <a:picLocks noChangeAspect="1" noChangeArrowheads="1"/>
          </p:cNvPicPr>
          <p:nvPr/>
        </p:nvPicPr>
        <p:blipFill>
          <a:blip r:embed="rId3" cstate="print"/>
          <a:srcRect/>
          <a:stretch>
            <a:fillRect/>
          </a:stretch>
        </p:blipFill>
        <p:spPr bwMode="auto">
          <a:xfrm>
            <a:off x="7315200" y="0"/>
            <a:ext cx="1333500" cy="1247775"/>
          </a:xfrm>
          <a:prstGeom prst="rect">
            <a:avLst/>
          </a:prstGeom>
          <a:noFill/>
          <a:ln w="9525">
            <a:noFill/>
            <a:miter lim="800000"/>
            <a:headEnd/>
            <a:tailEnd/>
          </a:ln>
          <a:effectLst/>
        </p:spPr>
      </p:pic>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02" name="Rectangle 2"/>
          <p:cNvSpPr>
            <a:spLocks noGrp="1" noChangeArrowheads="1"/>
          </p:cNvSpPr>
          <p:nvPr>
            <p:ph type="title"/>
          </p:nvPr>
        </p:nvSpPr>
        <p:spPr>
          <a:xfrm>
            <a:off x="822960" y="286604"/>
            <a:ext cx="6492240" cy="1450757"/>
          </a:xfrm>
        </p:spPr>
        <p:txBody>
          <a:bodyPr/>
          <a:lstStyle/>
          <a:p>
            <a:pPr eaLnBrk="1" fontAlgn="auto" hangingPunct="1">
              <a:spcAft>
                <a:spcPts val="0"/>
              </a:spcAft>
              <a:defRPr/>
            </a:pPr>
            <a:r>
              <a:rPr lang="en-US" dirty="0">
                <a:solidFill>
                  <a:schemeClr val="accent1">
                    <a:satMod val="150000"/>
                  </a:schemeClr>
                </a:solidFill>
              </a:rPr>
              <a:t>Address </a:t>
            </a:r>
            <a:r>
              <a:rPr lang="en-US" dirty="0" smtClean="0">
                <a:solidFill>
                  <a:schemeClr val="accent1">
                    <a:satMod val="150000"/>
                  </a:schemeClr>
                </a:solidFill>
              </a:rPr>
              <a:t>Translation </a:t>
            </a:r>
            <a:r>
              <a:rPr lang="en-US" dirty="0">
                <a:solidFill>
                  <a:schemeClr val="accent1">
                    <a:satMod val="150000"/>
                  </a:schemeClr>
                </a:solidFill>
              </a:rPr>
              <a:t>(contd..)</a:t>
            </a:r>
          </a:p>
        </p:txBody>
      </p:sp>
      <p:sp>
        <p:nvSpPr>
          <p:cNvPr id="70660" name="Rectangle 3"/>
          <p:cNvSpPr>
            <a:spLocks noGrp="1" noChangeArrowheads="1"/>
          </p:cNvSpPr>
          <p:nvPr>
            <p:ph idx="1"/>
          </p:nvPr>
        </p:nvSpPr>
        <p:spPr>
          <a:xfrm>
            <a:off x="609598" y="1295400"/>
            <a:ext cx="7010401" cy="4745963"/>
          </a:xfrm>
        </p:spPr>
        <p:txBody>
          <a:bodyPr/>
          <a:lstStyle/>
          <a:p>
            <a:pPr eaLnBrk="1" hangingPunct="1"/>
            <a:r>
              <a:rPr lang="en-US" altLang="en-US" dirty="0">
                <a:solidFill>
                  <a:schemeClr val="accent2"/>
                </a:solidFill>
              </a:rPr>
              <a:t>Servicing of a page fault requires transferring the requested page from secondary storage to the main memory.</a:t>
            </a:r>
          </a:p>
          <a:p>
            <a:pPr eaLnBrk="1" hangingPunct="1"/>
            <a:r>
              <a:rPr lang="en-US" altLang="en-US" dirty="0">
                <a:solidFill>
                  <a:schemeClr val="accent2"/>
                </a:solidFill>
              </a:rPr>
              <a:t>This transfer may incur a long delay. </a:t>
            </a:r>
          </a:p>
          <a:p>
            <a:pPr eaLnBrk="1" hangingPunct="1"/>
            <a:r>
              <a:rPr lang="en-US" altLang="en-US" dirty="0"/>
              <a:t>While the page is being transferred the operating system may:</a:t>
            </a:r>
          </a:p>
          <a:p>
            <a:pPr lvl="1" eaLnBrk="1" hangingPunct="1"/>
            <a:r>
              <a:rPr lang="en-US" altLang="en-US" sz="1800" dirty="0">
                <a:solidFill>
                  <a:schemeClr val="accent2"/>
                </a:solidFill>
              </a:rPr>
              <a:t>Suspend the execution of the task that caused the page fault. </a:t>
            </a:r>
          </a:p>
          <a:p>
            <a:pPr lvl="1" eaLnBrk="1" hangingPunct="1"/>
            <a:r>
              <a:rPr lang="en-US" altLang="en-US" sz="1800" dirty="0">
                <a:solidFill>
                  <a:schemeClr val="accent2"/>
                </a:solidFill>
              </a:rPr>
              <a:t>Begin execution of another task whose pages are in the main memory.</a:t>
            </a:r>
            <a:endParaRPr lang="en-US" altLang="en-US" sz="1800" dirty="0"/>
          </a:p>
          <a:p>
            <a:pPr eaLnBrk="1" hangingPunct="1"/>
            <a:r>
              <a:rPr lang="en-US" altLang="en-US" dirty="0"/>
              <a:t>Enables efficient use of the processor.</a:t>
            </a:r>
          </a:p>
          <a:p>
            <a:pPr eaLnBrk="1" hangingPunct="1"/>
            <a:endParaRPr lang="en-US" altLang="en-US" dirty="0"/>
          </a:p>
        </p:txBody>
      </p:sp>
      <p:sp>
        <p:nvSpPr>
          <p:cNvPr id="4" name="Slide Number Placeholder 4"/>
          <p:cNvSpPr>
            <a:spLocks noGrp="1"/>
          </p:cNvSpPr>
          <p:nvPr>
            <p:ph type="sldNum" sz="quarter" idx="12"/>
          </p:nvPr>
        </p:nvSpPr>
        <p:spPr>
          <a:xfrm>
            <a:off x="2640013" y="6477000"/>
            <a:ext cx="5508625" cy="274638"/>
          </a:xfrm>
        </p:spPr>
        <p:txBody>
          <a:bodyPr lIns="45720" rIns="45720"/>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l" eaLnBrk="1" hangingPunct="1"/>
            <a:fld id="{DB48767F-C0CC-4893-814E-16F6E0D6A10D}" type="slidenum">
              <a:rPr lang="en-US" altLang="en-US">
                <a:solidFill>
                  <a:srgbClr val="3F3F3F"/>
                </a:solidFill>
                <a:latin typeface="Corbel" panose="020B0503020204020204" pitchFamily="34" charset="0"/>
              </a:rPr>
              <a:pPr algn="l" eaLnBrk="1" hangingPunct="1"/>
              <a:t>73</a:t>
            </a:fld>
            <a:endParaRPr lang="en-US" altLang="en-US">
              <a:solidFill>
                <a:srgbClr val="3F3F3F"/>
              </a:solidFill>
              <a:latin typeface="Corbel" panose="020B0503020204020204" pitchFamily="34" charset="0"/>
            </a:endParaRPr>
          </a:p>
        </p:txBody>
      </p:sp>
      <p:pic>
        <p:nvPicPr>
          <p:cNvPr id="2" name="Picture 1">
            <a:extLst>
              <a:ext uri="{FF2B5EF4-FFF2-40B4-BE49-F238E27FC236}">
                <a16:creationId xmlns:a16="http://schemas.microsoft.com/office/drawing/2014/main" xmlns="" id="{C69DC0F1-1ED5-4649-BE67-FF82730552C9}"/>
              </a:ext>
            </a:extLst>
          </p:cNvPr>
          <p:cNvPicPr>
            <a:picLocks noChangeAspect="1" noChangeArrowheads="1"/>
          </p:cNvPicPr>
          <p:nvPr/>
        </p:nvPicPr>
        <p:blipFill>
          <a:blip r:embed="rId3" cstate="print"/>
          <a:srcRect/>
          <a:stretch>
            <a:fillRect/>
          </a:stretch>
        </p:blipFill>
        <p:spPr bwMode="auto">
          <a:xfrm>
            <a:off x="7315200" y="0"/>
            <a:ext cx="1333500" cy="1247775"/>
          </a:xfrm>
          <a:prstGeom prst="rect">
            <a:avLst/>
          </a:prstGeom>
          <a:noFill/>
          <a:ln w="9525">
            <a:noFill/>
            <a:miter lim="800000"/>
            <a:headEnd/>
            <a:tailEnd/>
          </a:ln>
          <a:effectLst/>
        </p:spPr>
      </p:pic>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1826" name="Rectangle 2"/>
          <p:cNvSpPr>
            <a:spLocks noGrp="1" noChangeArrowheads="1"/>
          </p:cNvSpPr>
          <p:nvPr>
            <p:ph type="title"/>
          </p:nvPr>
        </p:nvSpPr>
        <p:spPr>
          <a:xfrm>
            <a:off x="822960" y="286604"/>
            <a:ext cx="6416040" cy="1450757"/>
          </a:xfrm>
        </p:spPr>
        <p:txBody>
          <a:bodyPr/>
          <a:lstStyle/>
          <a:p>
            <a:pPr eaLnBrk="1" fontAlgn="auto" hangingPunct="1">
              <a:spcAft>
                <a:spcPts val="0"/>
              </a:spcAft>
              <a:defRPr/>
            </a:pPr>
            <a:r>
              <a:rPr lang="en-US" dirty="0">
                <a:solidFill>
                  <a:schemeClr val="accent1">
                    <a:satMod val="150000"/>
                  </a:schemeClr>
                </a:solidFill>
              </a:rPr>
              <a:t>Address </a:t>
            </a:r>
            <a:r>
              <a:rPr lang="en-US" dirty="0" smtClean="0">
                <a:solidFill>
                  <a:schemeClr val="accent1">
                    <a:satMod val="150000"/>
                  </a:schemeClr>
                </a:solidFill>
              </a:rPr>
              <a:t>Translation </a:t>
            </a:r>
            <a:r>
              <a:rPr lang="en-US" dirty="0">
                <a:solidFill>
                  <a:schemeClr val="accent1">
                    <a:satMod val="150000"/>
                  </a:schemeClr>
                </a:solidFill>
              </a:rPr>
              <a:t>(contd..)</a:t>
            </a:r>
          </a:p>
        </p:txBody>
      </p:sp>
      <p:sp>
        <p:nvSpPr>
          <p:cNvPr id="71684" name="Rectangle 3"/>
          <p:cNvSpPr>
            <a:spLocks noGrp="1" noChangeArrowheads="1"/>
          </p:cNvSpPr>
          <p:nvPr>
            <p:ph idx="1"/>
          </p:nvPr>
        </p:nvSpPr>
        <p:spPr>
          <a:xfrm>
            <a:off x="609598" y="1219200"/>
            <a:ext cx="6934201" cy="4822163"/>
          </a:xfrm>
        </p:spPr>
        <p:txBody>
          <a:bodyPr/>
          <a:lstStyle/>
          <a:p>
            <a:pPr eaLnBrk="1" hangingPunct="1"/>
            <a:r>
              <a:rPr lang="en-US" altLang="en-US" dirty="0">
                <a:solidFill>
                  <a:schemeClr val="accent2"/>
                </a:solidFill>
              </a:rPr>
              <a:t>How to ensure that the interrupted task can continue correctly when it resumes execution?</a:t>
            </a:r>
            <a:endParaRPr lang="en-US" altLang="en-US" dirty="0"/>
          </a:p>
          <a:p>
            <a:pPr eaLnBrk="1" hangingPunct="1"/>
            <a:r>
              <a:rPr lang="en-US" altLang="en-US" dirty="0"/>
              <a:t>There are two possibilities:</a:t>
            </a:r>
          </a:p>
          <a:p>
            <a:pPr lvl="1" eaLnBrk="1" hangingPunct="1"/>
            <a:r>
              <a:rPr lang="en-US" altLang="en-US" sz="1800" dirty="0">
                <a:solidFill>
                  <a:schemeClr val="accent2"/>
                </a:solidFill>
              </a:rPr>
              <a:t>Execution of the interrupted task must continue from the point where it was interrupted. </a:t>
            </a:r>
          </a:p>
          <a:p>
            <a:pPr lvl="1" eaLnBrk="1" hangingPunct="1"/>
            <a:r>
              <a:rPr lang="en-US" altLang="en-US" sz="1800" dirty="0">
                <a:solidFill>
                  <a:schemeClr val="accent2"/>
                </a:solidFill>
              </a:rPr>
              <a:t>The instruction must be restarted.</a:t>
            </a:r>
          </a:p>
          <a:p>
            <a:pPr eaLnBrk="1" hangingPunct="1"/>
            <a:r>
              <a:rPr lang="en-US" altLang="en-US" dirty="0"/>
              <a:t>Which specific option is followed depends on the design of the processor. </a:t>
            </a:r>
          </a:p>
        </p:txBody>
      </p:sp>
      <p:sp>
        <p:nvSpPr>
          <p:cNvPr id="4" name="Slide Number Placeholder 4"/>
          <p:cNvSpPr>
            <a:spLocks noGrp="1"/>
          </p:cNvSpPr>
          <p:nvPr>
            <p:ph type="sldNum" sz="quarter" idx="12"/>
          </p:nvPr>
        </p:nvSpPr>
        <p:spPr>
          <a:xfrm>
            <a:off x="2640013" y="6477000"/>
            <a:ext cx="5508625" cy="274638"/>
          </a:xfrm>
        </p:spPr>
        <p:txBody>
          <a:bodyPr lIns="45720" rIns="45720"/>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l" eaLnBrk="1" hangingPunct="1"/>
            <a:fld id="{DD8A3BB1-0E53-4798-B12D-AF6D7645C2A9}" type="slidenum">
              <a:rPr lang="en-US" altLang="en-US">
                <a:solidFill>
                  <a:srgbClr val="3F3F3F"/>
                </a:solidFill>
                <a:latin typeface="Corbel" panose="020B0503020204020204" pitchFamily="34" charset="0"/>
              </a:rPr>
              <a:pPr algn="l" eaLnBrk="1" hangingPunct="1"/>
              <a:t>74</a:t>
            </a:fld>
            <a:endParaRPr lang="en-US" altLang="en-US">
              <a:solidFill>
                <a:srgbClr val="3F3F3F"/>
              </a:solidFill>
              <a:latin typeface="Corbel" panose="020B0503020204020204" pitchFamily="34" charset="0"/>
            </a:endParaRPr>
          </a:p>
        </p:txBody>
      </p:sp>
      <p:pic>
        <p:nvPicPr>
          <p:cNvPr id="2" name="Picture 1">
            <a:extLst>
              <a:ext uri="{FF2B5EF4-FFF2-40B4-BE49-F238E27FC236}">
                <a16:creationId xmlns:a16="http://schemas.microsoft.com/office/drawing/2014/main" xmlns="" id="{0C8797D9-3458-4815-9C7D-3A8655DA3003}"/>
              </a:ext>
            </a:extLst>
          </p:cNvPr>
          <p:cNvPicPr>
            <a:picLocks noChangeAspect="1" noChangeArrowheads="1"/>
          </p:cNvPicPr>
          <p:nvPr/>
        </p:nvPicPr>
        <p:blipFill>
          <a:blip r:embed="rId3" cstate="print"/>
          <a:srcRect/>
          <a:stretch>
            <a:fillRect/>
          </a:stretch>
        </p:blipFill>
        <p:spPr bwMode="auto">
          <a:xfrm>
            <a:off x="7315200" y="0"/>
            <a:ext cx="1333500" cy="1247775"/>
          </a:xfrm>
          <a:prstGeom prst="rect">
            <a:avLst/>
          </a:prstGeom>
          <a:noFill/>
          <a:ln w="9525">
            <a:noFill/>
            <a:miter lim="800000"/>
            <a:headEnd/>
            <a:tailEnd/>
          </a:ln>
          <a:effectLst/>
        </p:spPr>
      </p:pic>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2850" name="Rectangle 2"/>
          <p:cNvSpPr>
            <a:spLocks noGrp="1" noChangeArrowheads="1"/>
          </p:cNvSpPr>
          <p:nvPr>
            <p:ph type="title"/>
          </p:nvPr>
        </p:nvSpPr>
        <p:spPr>
          <a:xfrm>
            <a:off x="822960" y="286604"/>
            <a:ext cx="6339840" cy="1450757"/>
          </a:xfrm>
        </p:spPr>
        <p:txBody>
          <a:bodyPr/>
          <a:lstStyle/>
          <a:p>
            <a:pPr eaLnBrk="1" fontAlgn="auto" hangingPunct="1">
              <a:spcAft>
                <a:spcPts val="0"/>
              </a:spcAft>
              <a:defRPr/>
            </a:pPr>
            <a:r>
              <a:rPr lang="en-US" dirty="0">
                <a:solidFill>
                  <a:schemeClr val="accent1">
                    <a:satMod val="150000"/>
                  </a:schemeClr>
                </a:solidFill>
              </a:rPr>
              <a:t>Address </a:t>
            </a:r>
            <a:r>
              <a:rPr lang="en-US" dirty="0" smtClean="0">
                <a:solidFill>
                  <a:schemeClr val="accent1">
                    <a:satMod val="150000"/>
                  </a:schemeClr>
                </a:solidFill>
              </a:rPr>
              <a:t>Translation </a:t>
            </a:r>
            <a:r>
              <a:rPr lang="en-US" dirty="0">
                <a:solidFill>
                  <a:schemeClr val="accent1">
                    <a:satMod val="150000"/>
                  </a:schemeClr>
                </a:solidFill>
              </a:rPr>
              <a:t>(contd..)</a:t>
            </a:r>
          </a:p>
        </p:txBody>
      </p:sp>
      <p:sp>
        <p:nvSpPr>
          <p:cNvPr id="462851" name="Rectangle 3"/>
          <p:cNvSpPr>
            <a:spLocks noGrp="1" noChangeArrowheads="1"/>
          </p:cNvSpPr>
          <p:nvPr>
            <p:ph idx="1"/>
          </p:nvPr>
        </p:nvSpPr>
        <p:spPr>
          <a:xfrm>
            <a:off x="609598" y="1219200"/>
            <a:ext cx="6934201" cy="4822163"/>
          </a:xfrm>
        </p:spPr>
        <p:txBody>
          <a:bodyPr rtlCol="0">
            <a:normAutofit lnSpcReduction="10000"/>
          </a:bodyPr>
          <a:lstStyle/>
          <a:p>
            <a:pPr marL="438912" indent="-320040" eaLnBrk="1" fontAlgn="auto" hangingPunct="1">
              <a:spcBef>
                <a:spcPts val="0"/>
              </a:spcBef>
              <a:spcAft>
                <a:spcPts val="0"/>
              </a:spcAft>
              <a:buFont typeface="Wingdings 2"/>
              <a:buChar char=""/>
              <a:defRPr/>
            </a:pPr>
            <a:r>
              <a:rPr lang="en-US" dirty="0">
                <a:solidFill>
                  <a:schemeClr val="accent2"/>
                </a:solidFill>
              </a:rPr>
              <a:t>When a new page is to be brought into the main memory from secondary storage, the main memory may be full.</a:t>
            </a:r>
          </a:p>
          <a:p>
            <a:pPr marL="731520" lvl="1" indent="-274320" eaLnBrk="1" fontAlgn="auto" hangingPunct="1">
              <a:spcAft>
                <a:spcPts val="0"/>
              </a:spcAft>
              <a:buFont typeface="Wingdings"/>
              <a:buChar char=""/>
              <a:defRPr/>
            </a:pPr>
            <a:r>
              <a:rPr lang="en-US" sz="1800" dirty="0"/>
              <a:t>Some page from the main memory must be replaced with this new page. </a:t>
            </a:r>
          </a:p>
          <a:p>
            <a:pPr marL="438912" indent="-320040" eaLnBrk="1" fontAlgn="auto" hangingPunct="1">
              <a:spcBef>
                <a:spcPts val="0"/>
              </a:spcBef>
              <a:spcAft>
                <a:spcPts val="0"/>
              </a:spcAft>
              <a:buFont typeface="Wingdings 2"/>
              <a:buChar char=""/>
              <a:defRPr/>
            </a:pPr>
            <a:r>
              <a:rPr lang="en-US" dirty="0"/>
              <a:t>How to choose which page to replace?</a:t>
            </a:r>
          </a:p>
          <a:p>
            <a:pPr marL="731520" lvl="1" indent="-274320" eaLnBrk="1" fontAlgn="auto" hangingPunct="1">
              <a:spcAft>
                <a:spcPts val="0"/>
              </a:spcAft>
              <a:buFont typeface="Wingdings"/>
              <a:buChar char=""/>
              <a:defRPr/>
            </a:pPr>
            <a:r>
              <a:rPr lang="en-US" sz="1800" dirty="0">
                <a:solidFill>
                  <a:schemeClr val="accent2"/>
                </a:solidFill>
              </a:rPr>
              <a:t>This is similar to the replacement that occurs when the cache is full.</a:t>
            </a:r>
            <a:r>
              <a:rPr lang="en-US" dirty="0">
                <a:solidFill>
                  <a:schemeClr val="accent2"/>
                </a:solidFill>
              </a:rPr>
              <a:t> </a:t>
            </a:r>
          </a:p>
          <a:p>
            <a:pPr marL="731520" lvl="1" indent="-274320" eaLnBrk="1" fontAlgn="auto" hangingPunct="1">
              <a:spcAft>
                <a:spcPts val="0"/>
              </a:spcAft>
              <a:buFont typeface="Wingdings"/>
              <a:buChar char=""/>
              <a:defRPr/>
            </a:pPr>
            <a:r>
              <a:rPr lang="en-US" sz="1800" dirty="0">
                <a:solidFill>
                  <a:schemeClr val="accent2"/>
                </a:solidFill>
              </a:rPr>
              <a:t>The principle of locality of reference (?) can also be applied here.</a:t>
            </a:r>
          </a:p>
          <a:p>
            <a:pPr marL="731520" lvl="1" indent="-274320" eaLnBrk="1" fontAlgn="auto" hangingPunct="1">
              <a:spcAft>
                <a:spcPts val="0"/>
              </a:spcAft>
              <a:buFont typeface="Wingdings"/>
              <a:buChar char=""/>
              <a:defRPr/>
            </a:pPr>
            <a:r>
              <a:rPr lang="en-US" sz="1800" dirty="0">
                <a:solidFill>
                  <a:schemeClr val="accent2"/>
                </a:solidFill>
              </a:rPr>
              <a:t>A replacement strategy similar to LRU can be applied.</a:t>
            </a:r>
            <a:r>
              <a:rPr lang="en-US" sz="1800" dirty="0"/>
              <a:t> </a:t>
            </a:r>
          </a:p>
          <a:p>
            <a:pPr marL="438912" indent="-320040" eaLnBrk="1" fontAlgn="auto" hangingPunct="1">
              <a:spcBef>
                <a:spcPts val="0"/>
              </a:spcBef>
              <a:spcAft>
                <a:spcPts val="0"/>
              </a:spcAft>
              <a:buFont typeface="Wingdings 2"/>
              <a:buChar char=""/>
              <a:defRPr/>
            </a:pPr>
            <a:r>
              <a:rPr lang="en-US" dirty="0"/>
              <a:t>Since the size of the main memory is relatively larger compared to cache, a relatively large amount of programs and data can be held in the main memory.</a:t>
            </a:r>
          </a:p>
          <a:p>
            <a:pPr marL="731520" lvl="1" indent="-274320" eaLnBrk="1" fontAlgn="auto" hangingPunct="1">
              <a:spcAft>
                <a:spcPts val="0"/>
              </a:spcAft>
              <a:buFont typeface="Wingdings"/>
              <a:buChar char=""/>
              <a:defRPr/>
            </a:pPr>
            <a:r>
              <a:rPr lang="en-US" sz="1800" dirty="0">
                <a:solidFill>
                  <a:schemeClr val="accent2"/>
                </a:solidFill>
              </a:rPr>
              <a:t>Minimizes the frequency of transfers between secondary storage and main memory.</a:t>
            </a:r>
          </a:p>
          <a:p>
            <a:pPr marL="731520" lvl="1" indent="-274320" eaLnBrk="1" fontAlgn="auto" hangingPunct="1">
              <a:spcAft>
                <a:spcPts val="0"/>
              </a:spcAft>
              <a:buFont typeface="Wingdings"/>
              <a:buChar char=""/>
              <a:defRPr/>
            </a:pPr>
            <a:endParaRPr lang="en-US" dirty="0"/>
          </a:p>
          <a:p>
            <a:pPr marL="731520" lvl="1" indent="-274320" eaLnBrk="1" fontAlgn="auto" hangingPunct="1">
              <a:spcAft>
                <a:spcPts val="0"/>
              </a:spcAft>
              <a:buFont typeface="Wingdings"/>
              <a:buChar char=""/>
              <a:defRPr/>
            </a:pPr>
            <a:endParaRPr lang="en-US" sz="1800" dirty="0"/>
          </a:p>
        </p:txBody>
      </p:sp>
      <p:sp>
        <p:nvSpPr>
          <p:cNvPr id="4" name="Slide Number Placeholder 4"/>
          <p:cNvSpPr>
            <a:spLocks noGrp="1"/>
          </p:cNvSpPr>
          <p:nvPr>
            <p:ph type="sldNum" sz="quarter" idx="12"/>
          </p:nvPr>
        </p:nvSpPr>
        <p:spPr>
          <a:xfrm>
            <a:off x="2640013" y="6477000"/>
            <a:ext cx="5508625" cy="274638"/>
          </a:xfrm>
        </p:spPr>
        <p:txBody>
          <a:bodyPr lIns="45720" rIns="45720"/>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l" eaLnBrk="1" hangingPunct="1"/>
            <a:fld id="{79836DEA-6B03-4C06-B6AA-2AF2A19D6B22}" type="slidenum">
              <a:rPr lang="en-US" altLang="en-US">
                <a:solidFill>
                  <a:srgbClr val="3F3F3F"/>
                </a:solidFill>
                <a:latin typeface="Corbel" panose="020B0503020204020204" pitchFamily="34" charset="0"/>
              </a:rPr>
              <a:pPr algn="l" eaLnBrk="1" hangingPunct="1"/>
              <a:t>75</a:t>
            </a:fld>
            <a:endParaRPr lang="en-US" altLang="en-US">
              <a:solidFill>
                <a:srgbClr val="3F3F3F"/>
              </a:solidFill>
              <a:latin typeface="Corbel" panose="020B0503020204020204" pitchFamily="34" charset="0"/>
            </a:endParaRPr>
          </a:p>
        </p:txBody>
      </p:sp>
      <p:pic>
        <p:nvPicPr>
          <p:cNvPr id="2" name="Picture 1">
            <a:extLst>
              <a:ext uri="{FF2B5EF4-FFF2-40B4-BE49-F238E27FC236}">
                <a16:creationId xmlns:a16="http://schemas.microsoft.com/office/drawing/2014/main" xmlns="" id="{F9953499-2B25-4AFA-AF28-F01D888F856C}"/>
              </a:ext>
            </a:extLst>
          </p:cNvPr>
          <p:cNvPicPr>
            <a:picLocks noChangeAspect="1" noChangeArrowheads="1"/>
          </p:cNvPicPr>
          <p:nvPr/>
        </p:nvPicPr>
        <p:blipFill>
          <a:blip r:embed="rId3" cstate="print"/>
          <a:srcRect/>
          <a:stretch>
            <a:fillRect/>
          </a:stretch>
        </p:blipFill>
        <p:spPr bwMode="auto">
          <a:xfrm>
            <a:off x="7315200" y="0"/>
            <a:ext cx="1333500" cy="1247775"/>
          </a:xfrm>
          <a:prstGeom prst="rect">
            <a:avLst/>
          </a:prstGeom>
          <a:noFill/>
          <a:ln w="9525">
            <a:noFill/>
            <a:miter lim="800000"/>
            <a:headEnd/>
            <a:tailEnd/>
          </a:ln>
          <a:effectLst/>
        </p:spPr>
      </p:pic>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3874" name="Rectangle 2"/>
          <p:cNvSpPr>
            <a:spLocks noGrp="1" noChangeArrowheads="1"/>
          </p:cNvSpPr>
          <p:nvPr>
            <p:ph type="title"/>
          </p:nvPr>
        </p:nvSpPr>
        <p:spPr>
          <a:xfrm>
            <a:off x="822960" y="286604"/>
            <a:ext cx="6339840" cy="1450757"/>
          </a:xfrm>
        </p:spPr>
        <p:txBody>
          <a:bodyPr/>
          <a:lstStyle/>
          <a:p>
            <a:pPr eaLnBrk="1" fontAlgn="auto" hangingPunct="1">
              <a:spcAft>
                <a:spcPts val="0"/>
              </a:spcAft>
              <a:defRPr/>
            </a:pPr>
            <a:r>
              <a:rPr lang="en-US" dirty="0">
                <a:solidFill>
                  <a:schemeClr val="accent1">
                    <a:satMod val="150000"/>
                  </a:schemeClr>
                </a:solidFill>
              </a:rPr>
              <a:t>Address </a:t>
            </a:r>
            <a:r>
              <a:rPr lang="en-US" dirty="0" smtClean="0">
                <a:solidFill>
                  <a:schemeClr val="accent1">
                    <a:satMod val="150000"/>
                  </a:schemeClr>
                </a:solidFill>
              </a:rPr>
              <a:t>Translation </a:t>
            </a:r>
            <a:r>
              <a:rPr lang="en-US" dirty="0">
                <a:solidFill>
                  <a:schemeClr val="accent1">
                    <a:satMod val="150000"/>
                  </a:schemeClr>
                </a:solidFill>
              </a:rPr>
              <a:t>(contd..)</a:t>
            </a:r>
          </a:p>
        </p:txBody>
      </p:sp>
      <p:sp>
        <p:nvSpPr>
          <p:cNvPr id="463875" name="Rectangle 3"/>
          <p:cNvSpPr>
            <a:spLocks noGrp="1" noChangeArrowheads="1"/>
          </p:cNvSpPr>
          <p:nvPr>
            <p:ph idx="1"/>
          </p:nvPr>
        </p:nvSpPr>
        <p:spPr>
          <a:xfrm>
            <a:off x="609598" y="1143000"/>
            <a:ext cx="7086601" cy="4898363"/>
          </a:xfrm>
        </p:spPr>
        <p:txBody>
          <a:bodyPr rtlCol="0">
            <a:normAutofit/>
          </a:bodyPr>
          <a:lstStyle/>
          <a:p>
            <a:pPr marL="438912" indent="-320040" eaLnBrk="1" fontAlgn="auto" hangingPunct="1">
              <a:spcBef>
                <a:spcPts val="0"/>
              </a:spcBef>
              <a:spcAft>
                <a:spcPts val="0"/>
              </a:spcAft>
              <a:buFont typeface="Wingdings 2"/>
              <a:buChar char=""/>
              <a:defRPr/>
            </a:pPr>
            <a:r>
              <a:rPr lang="en-US" dirty="0">
                <a:solidFill>
                  <a:schemeClr val="accent2"/>
                </a:solidFill>
              </a:rPr>
              <a:t>A page may be modified during its residency in the main memory. </a:t>
            </a:r>
          </a:p>
          <a:p>
            <a:pPr marL="438912" indent="-320040" eaLnBrk="1" fontAlgn="auto" hangingPunct="1">
              <a:spcBef>
                <a:spcPts val="0"/>
              </a:spcBef>
              <a:spcAft>
                <a:spcPts val="0"/>
              </a:spcAft>
              <a:buFont typeface="Wingdings 2"/>
              <a:buChar char=""/>
              <a:defRPr/>
            </a:pPr>
            <a:r>
              <a:rPr lang="en-US" dirty="0">
                <a:solidFill>
                  <a:schemeClr val="accent2"/>
                </a:solidFill>
              </a:rPr>
              <a:t>When should the page be written back to the secondary storage?</a:t>
            </a:r>
          </a:p>
          <a:p>
            <a:pPr marL="438912" indent="-320040" eaLnBrk="1" fontAlgn="auto" hangingPunct="1">
              <a:spcBef>
                <a:spcPts val="0"/>
              </a:spcBef>
              <a:spcAft>
                <a:spcPts val="0"/>
              </a:spcAft>
              <a:buFont typeface="Wingdings 2"/>
              <a:buChar char=""/>
              <a:defRPr/>
            </a:pPr>
            <a:r>
              <a:rPr lang="en-US" dirty="0">
                <a:solidFill>
                  <a:schemeClr val="accent2"/>
                </a:solidFill>
              </a:rPr>
              <a:t>Recall that we encountered a similar problem in the context of cache and main memory:</a:t>
            </a:r>
            <a:endParaRPr lang="en-US" dirty="0"/>
          </a:p>
          <a:p>
            <a:pPr marL="731520" lvl="1" indent="-274320" eaLnBrk="1" fontAlgn="auto" hangingPunct="1">
              <a:spcAft>
                <a:spcPts val="0"/>
              </a:spcAft>
              <a:buFont typeface="Wingdings"/>
              <a:buChar char=""/>
              <a:defRPr/>
            </a:pPr>
            <a:r>
              <a:rPr lang="en-US" sz="1800" dirty="0"/>
              <a:t>Write-through protocol(?)</a:t>
            </a:r>
          </a:p>
          <a:p>
            <a:pPr marL="731520" lvl="1" indent="-274320" eaLnBrk="1" fontAlgn="auto" hangingPunct="1">
              <a:spcAft>
                <a:spcPts val="0"/>
              </a:spcAft>
              <a:buFont typeface="Wingdings"/>
              <a:buChar char=""/>
              <a:defRPr/>
            </a:pPr>
            <a:r>
              <a:rPr lang="en-US" sz="1800" dirty="0"/>
              <a:t>Write-back protocol(?)</a:t>
            </a:r>
          </a:p>
          <a:p>
            <a:pPr marL="438912" indent="-320040" eaLnBrk="1" fontAlgn="auto" hangingPunct="1">
              <a:spcBef>
                <a:spcPts val="0"/>
              </a:spcBef>
              <a:spcAft>
                <a:spcPts val="0"/>
              </a:spcAft>
              <a:buFont typeface="Wingdings 2"/>
              <a:buChar char=""/>
              <a:defRPr/>
            </a:pPr>
            <a:r>
              <a:rPr lang="en-US" dirty="0">
                <a:solidFill>
                  <a:schemeClr val="accent2"/>
                </a:solidFill>
              </a:rPr>
              <a:t>Write-through protocol cannot be used, since it will incur a long delay each time a small amount of data is written to the disk.  </a:t>
            </a:r>
          </a:p>
        </p:txBody>
      </p:sp>
      <p:sp>
        <p:nvSpPr>
          <p:cNvPr id="4" name="Slide Number Placeholder 4"/>
          <p:cNvSpPr>
            <a:spLocks noGrp="1"/>
          </p:cNvSpPr>
          <p:nvPr>
            <p:ph type="sldNum" sz="quarter" idx="12"/>
          </p:nvPr>
        </p:nvSpPr>
        <p:spPr>
          <a:xfrm>
            <a:off x="2640013" y="6477000"/>
            <a:ext cx="5508625" cy="274638"/>
          </a:xfrm>
        </p:spPr>
        <p:txBody>
          <a:bodyPr lIns="45720" rIns="45720"/>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l" eaLnBrk="1" hangingPunct="1"/>
            <a:fld id="{DFE0A7D6-4143-400C-9670-E2159E13478F}" type="slidenum">
              <a:rPr lang="en-US" altLang="en-US">
                <a:solidFill>
                  <a:srgbClr val="3F3F3F"/>
                </a:solidFill>
                <a:latin typeface="Corbel" panose="020B0503020204020204" pitchFamily="34" charset="0"/>
              </a:rPr>
              <a:pPr algn="l" eaLnBrk="1" hangingPunct="1"/>
              <a:t>76</a:t>
            </a:fld>
            <a:endParaRPr lang="en-US" altLang="en-US">
              <a:solidFill>
                <a:srgbClr val="3F3F3F"/>
              </a:solidFill>
              <a:latin typeface="Corbel" panose="020B0503020204020204" pitchFamily="34" charset="0"/>
            </a:endParaRPr>
          </a:p>
        </p:txBody>
      </p:sp>
      <p:pic>
        <p:nvPicPr>
          <p:cNvPr id="2" name="Picture 1">
            <a:extLst>
              <a:ext uri="{FF2B5EF4-FFF2-40B4-BE49-F238E27FC236}">
                <a16:creationId xmlns:a16="http://schemas.microsoft.com/office/drawing/2014/main" xmlns="" id="{2069F56C-C9EE-4647-BE72-B865125B79D0}"/>
              </a:ext>
            </a:extLst>
          </p:cNvPr>
          <p:cNvPicPr>
            <a:picLocks noChangeAspect="1" noChangeArrowheads="1"/>
          </p:cNvPicPr>
          <p:nvPr/>
        </p:nvPicPr>
        <p:blipFill>
          <a:blip r:embed="rId3" cstate="print"/>
          <a:srcRect/>
          <a:stretch>
            <a:fillRect/>
          </a:stretch>
        </p:blipFill>
        <p:spPr bwMode="auto">
          <a:xfrm>
            <a:off x="7315200" y="0"/>
            <a:ext cx="1333500" cy="1247775"/>
          </a:xfrm>
          <a:prstGeom prst="rect">
            <a:avLst/>
          </a:prstGeom>
          <a:noFill/>
          <a:ln w="9525">
            <a:noFill/>
            <a:miter lim="800000"/>
            <a:headEnd/>
            <a:tailEnd/>
          </a:ln>
          <a:effectLst/>
        </p:spPr>
      </p:pic>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fontScale="90000"/>
          </a:bodyPr>
          <a:lstStyle/>
          <a:p>
            <a:pPr>
              <a:defRPr/>
            </a:pPr>
            <a:r>
              <a:rPr lang="en-US" altLang="en-US" dirty="0">
                <a:solidFill>
                  <a:schemeClr val="accent1">
                    <a:satMod val="150000"/>
                  </a:schemeClr>
                </a:solidFill>
              </a:rPr>
              <a:t>Input and Output Organization: </a:t>
            </a:r>
            <a:br>
              <a:rPr lang="en-US" altLang="en-US" dirty="0">
                <a:solidFill>
                  <a:schemeClr val="accent1">
                    <a:satMod val="150000"/>
                  </a:schemeClr>
                </a:solidFill>
              </a:rPr>
            </a:br>
            <a:r>
              <a:rPr lang="en-US" altLang="en-US" dirty="0">
                <a:solidFill>
                  <a:schemeClr val="accent1">
                    <a:satMod val="150000"/>
                  </a:schemeClr>
                </a:solidFill>
              </a:rPr>
              <a:t>Data Transfer Techniques</a:t>
            </a:r>
            <a:endParaRPr lang="en-IN" dirty="0">
              <a:solidFill>
                <a:schemeClr val="accent1">
                  <a:satMod val="150000"/>
                </a:schemeClr>
              </a:solidFill>
            </a:endParaRPr>
          </a:p>
        </p:txBody>
      </p:sp>
      <p:sp>
        <p:nvSpPr>
          <p:cNvPr id="3" name="Content Placeholder 2"/>
          <p:cNvSpPr>
            <a:spLocks noGrp="1"/>
          </p:cNvSpPr>
          <p:nvPr>
            <p:ph idx="1"/>
          </p:nvPr>
        </p:nvSpPr>
        <p:spPr>
          <a:xfrm>
            <a:off x="457200" y="1904999"/>
            <a:ext cx="8229600" cy="4419601"/>
          </a:xfrm>
        </p:spPr>
        <p:txBody>
          <a:bodyPr/>
          <a:lstStyle/>
          <a:p>
            <a:pPr marL="542925" indent="-542925" algn="just">
              <a:lnSpc>
                <a:spcPct val="200000"/>
              </a:lnSpc>
              <a:buFont typeface="Wingdings" panose="05000000000000000000" pitchFamily="2" charset="2"/>
              <a:buChar char="q"/>
            </a:pPr>
            <a:r>
              <a:rPr lang="en-US" dirty="0"/>
              <a:t>The I/O subsystem of a computer provides an efficient mode of communication between the central system and the outside environment. </a:t>
            </a:r>
          </a:p>
          <a:p>
            <a:pPr marL="542925" indent="-542925" algn="just">
              <a:lnSpc>
                <a:spcPct val="200000"/>
              </a:lnSpc>
              <a:buFont typeface="Wingdings" panose="05000000000000000000" pitchFamily="2" charset="2"/>
              <a:buChar char="q"/>
            </a:pPr>
            <a:r>
              <a:rPr lang="en-US" dirty="0"/>
              <a:t>It handles all the input-output operations of the computer system.</a:t>
            </a:r>
            <a:endParaRPr lang="en-IN" dirty="0"/>
          </a:p>
        </p:txBody>
      </p:sp>
    </p:spTree>
    <p:extLst>
      <p:ext uri="{BB962C8B-B14F-4D97-AF65-F5344CB8AC3E}">
        <p14:creationId xmlns:p14="http://schemas.microsoft.com/office/powerpoint/2010/main" xmlns="" val="124451099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371600"/>
            <a:ext cx="8686800" cy="5486400"/>
          </a:xfrm>
        </p:spPr>
        <p:txBody>
          <a:bodyPr>
            <a:normAutofit/>
          </a:bodyPr>
          <a:lstStyle/>
          <a:p>
            <a:pPr marL="542925" indent="-542925" algn="just">
              <a:lnSpc>
                <a:spcPct val="120000"/>
              </a:lnSpc>
              <a:spcBef>
                <a:spcPts val="0"/>
              </a:spcBef>
              <a:spcAft>
                <a:spcPts val="0"/>
              </a:spcAft>
              <a:buFont typeface="Wingdings" panose="05000000000000000000" pitchFamily="2" charset="2"/>
              <a:buChar char="q"/>
            </a:pPr>
            <a:r>
              <a:rPr lang="en-IN" b="1" dirty="0"/>
              <a:t>Peripheral Devices:</a:t>
            </a:r>
          </a:p>
          <a:p>
            <a:pPr marL="989013" lvl="1" indent="-446088" algn="just">
              <a:lnSpc>
                <a:spcPct val="120000"/>
              </a:lnSpc>
              <a:spcBef>
                <a:spcPts val="0"/>
              </a:spcBef>
              <a:spcAft>
                <a:spcPts val="0"/>
              </a:spcAft>
              <a:buFont typeface="Wingdings" panose="05000000000000000000" pitchFamily="2" charset="2"/>
              <a:buChar char="q"/>
            </a:pPr>
            <a:r>
              <a:rPr lang="en-US" dirty="0"/>
              <a:t>Input or output devices that are connected to computer are called </a:t>
            </a:r>
            <a:r>
              <a:rPr lang="en-US" b="1" dirty="0"/>
              <a:t>peripheral devices.</a:t>
            </a:r>
          </a:p>
          <a:p>
            <a:pPr marL="989013" lvl="1" indent="-446088" algn="just">
              <a:lnSpc>
                <a:spcPct val="120000"/>
              </a:lnSpc>
              <a:spcBef>
                <a:spcPts val="0"/>
              </a:spcBef>
              <a:spcAft>
                <a:spcPts val="0"/>
              </a:spcAft>
              <a:buFont typeface="Wingdings" panose="05000000000000000000" pitchFamily="2" charset="2"/>
              <a:buChar char="q"/>
            </a:pPr>
            <a:r>
              <a:rPr lang="en-US" dirty="0"/>
              <a:t>These devices are designed to read information into or out of the memory unit upon command from the CPU and are considered to be the part of computer system. These devices are also called </a:t>
            </a:r>
            <a:r>
              <a:rPr lang="en-US" b="1" dirty="0"/>
              <a:t>peripherals.</a:t>
            </a:r>
          </a:p>
          <a:p>
            <a:pPr marL="989013" lvl="1" indent="-446088" algn="just">
              <a:lnSpc>
                <a:spcPct val="120000"/>
              </a:lnSpc>
              <a:spcBef>
                <a:spcPts val="0"/>
              </a:spcBef>
              <a:spcAft>
                <a:spcPts val="0"/>
              </a:spcAft>
              <a:buNone/>
            </a:pPr>
            <a:r>
              <a:rPr lang="en-US" dirty="0"/>
              <a:t>For example: Keyboards, display units and printers are common peripheral devices.</a:t>
            </a:r>
          </a:p>
          <a:p>
            <a:pPr marL="835533" lvl="1" indent="-542925" algn="just">
              <a:lnSpc>
                <a:spcPct val="120000"/>
              </a:lnSpc>
              <a:spcBef>
                <a:spcPts val="0"/>
              </a:spcBef>
              <a:spcAft>
                <a:spcPts val="0"/>
              </a:spcAft>
              <a:buFont typeface="Wingdings" panose="05000000000000000000" pitchFamily="2" charset="2"/>
              <a:buChar char="q"/>
            </a:pPr>
            <a:endParaRPr lang="en-US" dirty="0"/>
          </a:p>
          <a:p>
            <a:pPr marL="542925" lvl="1" indent="-361950" algn="just">
              <a:lnSpc>
                <a:spcPct val="120000"/>
              </a:lnSpc>
              <a:spcBef>
                <a:spcPts val="0"/>
              </a:spcBef>
              <a:spcAft>
                <a:spcPts val="0"/>
              </a:spcAft>
              <a:buFont typeface="Wingdings" panose="05000000000000000000" pitchFamily="2" charset="2"/>
              <a:buChar char="q"/>
            </a:pPr>
            <a:r>
              <a:rPr lang="en-US" dirty="0"/>
              <a:t>There are three types of peripherals:</a:t>
            </a:r>
          </a:p>
          <a:p>
            <a:pPr marL="989013" lvl="1" indent="-360363" algn="just">
              <a:lnSpc>
                <a:spcPct val="120000"/>
              </a:lnSpc>
              <a:spcBef>
                <a:spcPts val="0"/>
              </a:spcBef>
              <a:spcAft>
                <a:spcPts val="0"/>
              </a:spcAft>
              <a:buFont typeface="Wingdings" panose="05000000000000000000" pitchFamily="2" charset="2"/>
              <a:buChar char="§"/>
            </a:pPr>
            <a:r>
              <a:rPr lang="en-US" b="1" dirty="0"/>
              <a:t>Input peripherals : </a:t>
            </a:r>
            <a:r>
              <a:rPr lang="en-US" dirty="0"/>
              <a:t>Allows user input, from the outside world to the computer. Example: Keyboard, Mouse etc.</a:t>
            </a:r>
          </a:p>
          <a:p>
            <a:pPr marL="989013" lvl="1" indent="-360363" algn="just">
              <a:lnSpc>
                <a:spcPct val="120000"/>
              </a:lnSpc>
              <a:spcBef>
                <a:spcPts val="0"/>
              </a:spcBef>
              <a:spcAft>
                <a:spcPts val="0"/>
              </a:spcAft>
              <a:buFont typeface="Wingdings" panose="05000000000000000000" pitchFamily="2" charset="2"/>
              <a:buChar char="§"/>
            </a:pPr>
            <a:r>
              <a:rPr lang="en-US" b="1" dirty="0"/>
              <a:t>Output peripherals: </a:t>
            </a:r>
            <a:r>
              <a:rPr lang="en-US" dirty="0"/>
              <a:t>Allows information output, from the computer to the outside world. Example: Printer, Monitor etc.</a:t>
            </a:r>
          </a:p>
          <a:p>
            <a:pPr marL="989013" lvl="1" indent="-360363" algn="just">
              <a:lnSpc>
                <a:spcPct val="120000"/>
              </a:lnSpc>
              <a:spcBef>
                <a:spcPts val="0"/>
              </a:spcBef>
              <a:spcAft>
                <a:spcPts val="0"/>
              </a:spcAft>
              <a:buFont typeface="Wingdings" panose="05000000000000000000" pitchFamily="2" charset="2"/>
              <a:buChar char="§"/>
            </a:pPr>
            <a:r>
              <a:rPr lang="en-US" b="1" dirty="0"/>
              <a:t>Input-Output peripherals: </a:t>
            </a:r>
            <a:r>
              <a:rPr lang="en-US" dirty="0"/>
              <a:t>Allows both input (from outside world to computer) as well as, output(from computer to the outside world). Example: Touch screen etc.</a:t>
            </a:r>
            <a:endParaRPr lang="en-IN" dirty="0"/>
          </a:p>
        </p:txBody>
      </p:sp>
      <p:sp>
        <p:nvSpPr>
          <p:cNvPr id="6" name="Title 1">
            <a:extLst>
              <a:ext uri="{FF2B5EF4-FFF2-40B4-BE49-F238E27FC236}">
                <a16:creationId xmlns:a16="http://schemas.microsoft.com/office/drawing/2014/main" xmlns="" id="{264869BE-C96A-4B51-BE58-E1985BC73F45}"/>
              </a:ext>
            </a:extLst>
          </p:cNvPr>
          <p:cNvSpPr txBox="1">
            <a:spLocks/>
          </p:cNvSpPr>
          <p:nvPr/>
        </p:nvSpPr>
        <p:spPr>
          <a:xfrm>
            <a:off x="457200" y="239233"/>
            <a:ext cx="8229600" cy="1143000"/>
          </a:xfrm>
          <a:prstGeom prst="rect">
            <a:avLst/>
          </a:prstGeom>
        </p:spPr>
        <p:txBody>
          <a:bodyPr vert="horz" lIns="91440" tIns="45720" rIns="91440" bIns="45720" rtlCol="0" anchor="b">
            <a:normAutofit fontScale="90000" lnSpcReduction="10000"/>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defRPr/>
            </a:pPr>
            <a:r>
              <a:rPr lang="en-US" altLang="en-US" dirty="0">
                <a:solidFill>
                  <a:schemeClr val="accent1">
                    <a:satMod val="150000"/>
                  </a:schemeClr>
                </a:solidFill>
              </a:rPr>
              <a:t>Input and Output Organization: </a:t>
            </a:r>
            <a:br>
              <a:rPr lang="en-US" altLang="en-US" dirty="0">
                <a:solidFill>
                  <a:schemeClr val="accent1">
                    <a:satMod val="150000"/>
                  </a:schemeClr>
                </a:solidFill>
              </a:rPr>
            </a:br>
            <a:r>
              <a:rPr lang="en-US" altLang="en-US" dirty="0">
                <a:solidFill>
                  <a:schemeClr val="accent1">
                    <a:satMod val="150000"/>
                  </a:schemeClr>
                </a:solidFill>
              </a:rPr>
              <a:t>Data Transfer Techniques</a:t>
            </a:r>
            <a:endParaRPr lang="en-IN" dirty="0">
              <a:solidFill>
                <a:schemeClr val="accent1">
                  <a:satMod val="150000"/>
                </a:schemeClr>
              </a:solidFill>
            </a:endParaRPr>
          </a:p>
        </p:txBody>
      </p:sp>
    </p:spTree>
    <p:extLst>
      <p:ext uri="{BB962C8B-B14F-4D97-AF65-F5344CB8AC3E}">
        <p14:creationId xmlns:p14="http://schemas.microsoft.com/office/powerpoint/2010/main" xmlns="" val="307484134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71600"/>
            <a:ext cx="8534400" cy="4419601"/>
          </a:xfrm>
        </p:spPr>
        <p:txBody>
          <a:bodyPr>
            <a:noAutofit/>
          </a:bodyPr>
          <a:lstStyle/>
          <a:p>
            <a:pPr marL="542925" indent="-542925" algn="just">
              <a:lnSpc>
                <a:spcPct val="120000"/>
              </a:lnSpc>
              <a:spcBef>
                <a:spcPts val="0"/>
              </a:spcBef>
              <a:spcAft>
                <a:spcPts val="0"/>
              </a:spcAft>
              <a:buFont typeface="Wingdings" panose="05000000000000000000" pitchFamily="2" charset="2"/>
              <a:buChar char="q"/>
            </a:pPr>
            <a:r>
              <a:rPr lang="en-US" b="1" dirty="0"/>
              <a:t>Interfaces: </a:t>
            </a:r>
          </a:p>
          <a:p>
            <a:pPr marL="542925" indent="0" algn="just">
              <a:lnSpc>
                <a:spcPct val="120000"/>
              </a:lnSpc>
              <a:spcBef>
                <a:spcPts val="0"/>
              </a:spcBef>
              <a:spcAft>
                <a:spcPts val="0"/>
              </a:spcAft>
              <a:buNone/>
            </a:pPr>
            <a:r>
              <a:rPr lang="en-US" sz="1600" dirty="0"/>
              <a:t>Interface is a shared boundary between two separate components of the computer system which can be used to attach two or more components to the system for communication purposes.</a:t>
            </a:r>
          </a:p>
          <a:p>
            <a:pPr marL="542925" indent="-542925" algn="just">
              <a:lnSpc>
                <a:spcPct val="120000"/>
              </a:lnSpc>
              <a:spcBef>
                <a:spcPts val="0"/>
              </a:spcBef>
              <a:spcAft>
                <a:spcPts val="0"/>
              </a:spcAft>
              <a:buFont typeface="Wingdings" panose="05000000000000000000" pitchFamily="2" charset="2"/>
              <a:buChar char="q"/>
            </a:pPr>
            <a:endParaRPr lang="en-US" sz="1600" dirty="0"/>
          </a:p>
          <a:p>
            <a:pPr marL="542925" indent="-542925" algn="just">
              <a:lnSpc>
                <a:spcPct val="120000"/>
              </a:lnSpc>
              <a:spcBef>
                <a:spcPts val="0"/>
              </a:spcBef>
              <a:spcAft>
                <a:spcPts val="0"/>
              </a:spcAft>
              <a:buFont typeface="Wingdings" panose="05000000000000000000" pitchFamily="2" charset="2"/>
              <a:buChar char="q"/>
            </a:pPr>
            <a:r>
              <a:rPr lang="en-US" sz="1600" dirty="0"/>
              <a:t>There are two types of interface:</a:t>
            </a:r>
          </a:p>
          <a:p>
            <a:pPr marL="808038" indent="-265113" algn="just">
              <a:lnSpc>
                <a:spcPct val="120000"/>
              </a:lnSpc>
              <a:spcBef>
                <a:spcPts val="0"/>
              </a:spcBef>
              <a:spcAft>
                <a:spcPts val="0"/>
              </a:spcAft>
              <a:buFont typeface="Wingdings" panose="05000000000000000000" pitchFamily="2" charset="2"/>
              <a:buChar char="§"/>
            </a:pPr>
            <a:r>
              <a:rPr lang="en-US" sz="1600" b="1" dirty="0"/>
              <a:t>CPU </a:t>
            </a:r>
            <a:r>
              <a:rPr lang="en-US" sz="1600" b="1" dirty="0" err="1"/>
              <a:t>Inteface</a:t>
            </a:r>
            <a:endParaRPr lang="en-US" sz="1600" b="1" dirty="0"/>
          </a:p>
          <a:p>
            <a:pPr marL="808038" indent="-265113" algn="just">
              <a:lnSpc>
                <a:spcPct val="120000"/>
              </a:lnSpc>
              <a:spcBef>
                <a:spcPts val="0"/>
              </a:spcBef>
              <a:spcAft>
                <a:spcPts val="0"/>
              </a:spcAft>
              <a:buFont typeface="Wingdings" panose="05000000000000000000" pitchFamily="2" charset="2"/>
              <a:buChar char="§"/>
            </a:pPr>
            <a:r>
              <a:rPr lang="en-US" sz="1600" b="1" dirty="0"/>
              <a:t>I/O Interface</a:t>
            </a:r>
          </a:p>
          <a:p>
            <a:pPr marL="542925" indent="-542925" algn="just">
              <a:lnSpc>
                <a:spcPct val="120000"/>
              </a:lnSpc>
              <a:spcBef>
                <a:spcPts val="0"/>
              </a:spcBef>
              <a:spcAft>
                <a:spcPts val="0"/>
              </a:spcAft>
              <a:buFont typeface="Wingdings" panose="05000000000000000000" pitchFamily="2" charset="2"/>
              <a:buChar char="q"/>
            </a:pPr>
            <a:endParaRPr lang="en-US" dirty="0"/>
          </a:p>
          <a:p>
            <a:pPr marL="542925" lvl="1" indent="-361950" algn="just">
              <a:lnSpc>
                <a:spcPct val="120000"/>
              </a:lnSpc>
              <a:spcBef>
                <a:spcPts val="0"/>
              </a:spcBef>
              <a:spcAft>
                <a:spcPts val="0"/>
              </a:spcAft>
              <a:buFont typeface="Wingdings" panose="05000000000000000000" pitchFamily="2" charset="2"/>
              <a:buChar char="q"/>
            </a:pPr>
            <a:r>
              <a:rPr lang="en-US" sz="2000" b="1" dirty="0"/>
              <a:t>Input-Output Interface: </a:t>
            </a:r>
          </a:p>
          <a:p>
            <a:pPr marL="893763" indent="-350838" algn="just">
              <a:lnSpc>
                <a:spcPct val="120000"/>
              </a:lnSpc>
              <a:spcBef>
                <a:spcPts val="0"/>
              </a:spcBef>
              <a:spcAft>
                <a:spcPts val="0"/>
              </a:spcAft>
              <a:buFont typeface="Wingdings" panose="05000000000000000000" pitchFamily="2" charset="2"/>
              <a:buChar char="q"/>
            </a:pPr>
            <a:r>
              <a:rPr lang="en-US" sz="1600" dirty="0"/>
              <a:t>Peripherals connected to a computer need special communication links for interfacing with CPU.</a:t>
            </a:r>
          </a:p>
          <a:p>
            <a:pPr marL="893763" indent="-350838" algn="just">
              <a:lnSpc>
                <a:spcPct val="120000"/>
              </a:lnSpc>
              <a:spcBef>
                <a:spcPts val="0"/>
              </a:spcBef>
              <a:spcAft>
                <a:spcPts val="0"/>
              </a:spcAft>
              <a:buFont typeface="Wingdings" panose="05000000000000000000" pitchFamily="2" charset="2"/>
              <a:buChar char="q"/>
            </a:pPr>
            <a:r>
              <a:rPr lang="en-US" sz="1600" dirty="0"/>
              <a:t>It is a special hardware components between the CPU and peripherals to control or manage the input-output transfers. These components are called input-output interface units because they provide communication links between processor bus and peripherals. </a:t>
            </a:r>
          </a:p>
          <a:p>
            <a:pPr marL="893763" indent="-350838" algn="just">
              <a:lnSpc>
                <a:spcPct val="120000"/>
              </a:lnSpc>
              <a:spcBef>
                <a:spcPts val="0"/>
              </a:spcBef>
              <a:spcAft>
                <a:spcPts val="0"/>
              </a:spcAft>
              <a:buFont typeface="Wingdings" panose="05000000000000000000" pitchFamily="2" charset="2"/>
              <a:buChar char="q"/>
            </a:pPr>
            <a:r>
              <a:rPr lang="en-US" sz="1600" dirty="0"/>
              <a:t>They provide a method for transferring information between internal system and input-output devices.</a:t>
            </a:r>
            <a:endParaRPr lang="en-IN" sz="1600" dirty="0"/>
          </a:p>
        </p:txBody>
      </p:sp>
      <p:sp>
        <p:nvSpPr>
          <p:cNvPr id="11" name="Title 1">
            <a:extLst>
              <a:ext uri="{FF2B5EF4-FFF2-40B4-BE49-F238E27FC236}">
                <a16:creationId xmlns:a16="http://schemas.microsoft.com/office/drawing/2014/main" xmlns="" id="{871AE3D1-B814-49F7-8592-D2F1866D036A}"/>
              </a:ext>
            </a:extLst>
          </p:cNvPr>
          <p:cNvSpPr txBox="1">
            <a:spLocks/>
          </p:cNvSpPr>
          <p:nvPr/>
        </p:nvSpPr>
        <p:spPr>
          <a:xfrm>
            <a:off x="457200" y="239233"/>
            <a:ext cx="8229600" cy="1143000"/>
          </a:xfrm>
          <a:prstGeom prst="rect">
            <a:avLst/>
          </a:prstGeom>
        </p:spPr>
        <p:txBody>
          <a:bodyPr vert="horz" lIns="91440" tIns="45720" rIns="91440" bIns="45720" rtlCol="0" anchor="b">
            <a:normAutofit fontScale="90000" lnSpcReduction="10000"/>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defRPr/>
            </a:pPr>
            <a:r>
              <a:rPr lang="en-US" altLang="en-US" dirty="0">
                <a:solidFill>
                  <a:schemeClr val="accent1">
                    <a:satMod val="150000"/>
                  </a:schemeClr>
                </a:solidFill>
              </a:rPr>
              <a:t>Input and Output Organization: </a:t>
            </a:r>
            <a:br>
              <a:rPr lang="en-US" altLang="en-US" dirty="0">
                <a:solidFill>
                  <a:schemeClr val="accent1">
                    <a:satMod val="150000"/>
                  </a:schemeClr>
                </a:solidFill>
              </a:rPr>
            </a:br>
            <a:r>
              <a:rPr lang="en-US" altLang="en-US" dirty="0">
                <a:solidFill>
                  <a:schemeClr val="accent1">
                    <a:satMod val="150000"/>
                  </a:schemeClr>
                </a:solidFill>
              </a:rPr>
              <a:t>Data Transfer Techniques</a:t>
            </a:r>
            <a:endParaRPr lang="en-IN" dirty="0">
              <a:solidFill>
                <a:schemeClr val="accent1">
                  <a:satMod val="150000"/>
                </a:schemeClr>
              </a:solidFill>
            </a:endParaRPr>
          </a:p>
        </p:txBody>
      </p:sp>
    </p:spTree>
    <p:extLst>
      <p:ext uri="{BB962C8B-B14F-4D97-AF65-F5344CB8AC3E}">
        <p14:creationId xmlns:p14="http://schemas.microsoft.com/office/powerpoint/2010/main" xmlns="" val="4092622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1190" name="Rectangle 262"/>
          <p:cNvSpPr>
            <a:spLocks noChangeArrowheads="1"/>
          </p:cNvSpPr>
          <p:nvPr/>
        </p:nvSpPr>
        <p:spPr bwMode="auto">
          <a:xfrm>
            <a:off x="755650" y="1447800"/>
            <a:ext cx="7654925" cy="4727575"/>
          </a:xfrm>
          <a:prstGeom prst="rect">
            <a:avLst/>
          </a:prstGeom>
          <a:solidFill>
            <a:schemeClr val="accent1">
              <a:lumMod val="40000"/>
              <a:lumOff val="60000"/>
            </a:schemeClr>
          </a:solidFill>
          <a:ln w="12700">
            <a:noFill/>
            <a:miter lim="800000"/>
            <a:headEnd/>
            <a:tailEnd/>
          </a:ln>
          <a:effectLst/>
        </p:spPr>
        <p:txBody>
          <a:bodyPr wrap="none" anchor="ctr"/>
          <a:lstStyle/>
          <a:p>
            <a:pPr fontAlgn="auto">
              <a:spcBef>
                <a:spcPts val="0"/>
              </a:spcBef>
              <a:spcAft>
                <a:spcPts val="0"/>
              </a:spcAft>
              <a:defRPr/>
            </a:pPr>
            <a:endParaRPr lang="en-US" dirty="0">
              <a:latin typeface="+mn-lt"/>
            </a:endParaRPr>
          </a:p>
        </p:txBody>
      </p:sp>
      <p:sp>
        <p:nvSpPr>
          <p:cNvPr id="380930" name="Rectangle 2"/>
          <p:cNvSpPr>
            <a:spLocks noGrp="1" noChangeArrowheads="1"/>
          </p:cNvSpPr>
          <p:nvPr>
            <p:ph type="title"/>
          </p:nvPr>
        </p:nvSpPr>
        <p:spPr>
          <a:xfrm>
            <a:off x="755650" y="286604"/>
            <a:ext cx="6688138" cy="1111983"/>
          </a:xfrm>
        </p:spPr>
        <p:txBody>
          <a:bodyPr>
            <a:normAutofit fontScale="90000"/>
          </a:bodyPr>
          <a:lstStyle/>
          <a:p>
            <a:pPr eaLnBrk="1" fontAlgn="auto" hangingPunct="1">
              <a:spcAft>
                <a:spcPts val="0"/>
              </a:spcAft>
              <a:defRPr/>
            </a:pPr>
            <a:r>
              <a:rPr lang="en-US" dirty="0">
                <a:solidFill>
                  <a:schemeClr val="accent1">
                    <a:satMod val="150000"/>
                  </a:schemeClr>
                </a:solidFill>
              </a:rPr>
              <a:t>Internal </a:t>
            </a:r>
            <a:r>
              <a:rPr lang="en-US" dirty="0" smtClean="0">
                <a:solidFill>
                  <a:schemeClr val="accent1">
                    <a:satMod val="150000"/>
                  </a:schemeClr>
                </a:solidFill>
              </a:rPr>
              <a:t>Organization </a:t>
            </a:r>
            <a:r>
              <a:rPr lang="en-US" dirty="0">
                <a:solidFill>
                  <a:schemeClr val="accent1">
                    <a:satMod val="150000"/>
                  </a:schemeClr>
                </a:solidFill>
              </a:rPr>
              <a:t>of </a:t>
            </a:r>
            <a:r>
              <a:rPr lang="en-US" dirty="0" smtClean="0">
                <a:solidFill>
                  <a:schemeClr val="accent1">
                    <a:satMod val="150000"/>
                  </a:schemeClr>
                </a:solidFill>
              </a:rPr>
              <a:t>Memory </a:t>
            </a:r>
            <a:r>
              <a:rPr lang="en-US" dirty="0">
                <a:solidFill>
                  <a:schemeClr val="accent1">
                    <a:satMod val="150000"/>
                  </a:schemeClr>
                </a:solidFill>
              </a:rPr>
              <a:t>C</a:t>
            </a:r>
            <a:r>
              <a:rPr lang="en-US" dirty="0" smtClean="0">
                <a:solidFill>
                  <a:schemeClr val="accent1">
                    <a:satMod val="150000"/>
                  </a:schemeClr>
                </a:solidFill>
              </a:rPr>
              <a:t>hips </a:t>
            </a:r>
            <a:r>
              <a:rPr lang="en-US" dirty="0">
                <a:solidFill>
                  <a:schemeClr val="accent1">
                    <a:satMod val="150000"/>
                  </a:schemeClr>
                </a:solidFill>
              </a:rPr>
              <a:t>(Contd.,)</a:t>
            </a:r>
          </a:p>
        </p:txBody>
      </p:sp>
      <p:sp>
        <p:nvSpPr>
          <p:cNvPr id="14340" name="Rectangle 5"/>
          <p:cNvSpPr>
            <a:spLocks noChangeArrowheads="1"/>
          </p:cNvSpPr>
          <p:nvPr/>
        </p:nvSpPr>
        <p:spPr bwMode="auto">
          <a:xfrm>
            <a:off x="5010150" y="2368550"/>
            <a:ext cx="168275" cy="1825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200" dirty="0">
                <a:solidFill>
                  <a:srgbClr val="000000"/>
                </a:solidFill>
                <a:latin typeface="Nimbus Roman No9 L"/>
              </a:rPr>
              <a:t>FF</a:t>
            </a:r>
            <a:endParaRPr lang="en-CA" altLang="en-US" sz="2400" dirty="0">
              <a:latin typeface="Corbel" panose="020B0503020204020204" pitchFamily="34" charset="0"/>
            </a:endParaRPr>
          </a:p>
        </p:txBody>
      </p:sp>
      <p:sp>
        <p:nvSpPr>
          <p:cNvPr id="14341" name="Line 6"/>
          <p:cNvSpPr>
            <a:spLocks noChangeShapeType="1"/>
          </p:cNvSpPr>
          <p:nvPr/>
        </p:nvSpPr>
        <p:spPr bwMode="auto">
          <a:xfrm flipH="1">
            <a:off x="6678613" y="3933825"/>
            <a:ext cx="169862" cy="1588"/>
          </a:xfrm>
          <a:prstGeom prst="line">
            <a:avLst/>
          </a:prstGeom>
          <a:noFill/>
          <a:ln w="174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4342" name="Line 7"/>
          <p:cNvSpPr>
            <a:spLocks noChangeShapeType="1"/>
          </p:cNvSpPr>
          <p:nvPr/>
        </p:nvSpPr>
        <p:spPr bwMode="auto">
          <a:xfrm flipV="1">
            <a:off x="6848475" y="3592513"/>
            <a:ext cx="1588" cy="681037"/>
          </a:xfrm>
          <a:prstGeom prst="line">
            <a:avLst/>
          </a:prstGeom>
          <a:noFill/>
          <a:ln w="174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4343" name="Line 8"/>
          <p:cNvSpPr>
            <a:spLocks noChangeShapeType="1"/>
          </p:cNvSpPr>
          <p:nvPr/>
        </p:nvSpPr>
        <p:spPr bwMode="auto">
          <a:xfrm flipV="1">
            <a:off x="3409950" y="2657475"/>
            <a:ext cx="1588" cy="169863"/>
          </a:xfrm>
          <a:prstGeom prst="line">
            <a:avLst/>
          </a:prstGeom>
          <a:noFill/>
          <a:ln w="174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4344" name="Freeform 9"/>
          <p:cNvSpPr>
            <a:spLocks/>
          </p:cNvSpPr>
          <p:nvPr/>
        </p:nvSpPr>
        <p:spPr bwMode="auto">
          <a:xfrm>
            <a:off x="4567238" y="4103688"/>
            <a:ext cx="1941512" cy="169862"/>
          </a:xfrm>
          <a:custGeom>
            <a:avLst/>
            <a:gdLst>
              <a:gd name="T0" fmla="*/ 2147483647 w 114"/>
              <a:gd name="T1" fmla="*/ 0 h 10"/>
              <a:gd name="T2" fmla="*/ 2147483647 w 114"/>
              <a:gd name="T3" fmla="*/ 2147483647 h 10"/>
              <a:gd name="T4" fmla="*/ 0 w 114"/>
              <a:gd name="T5" fmla="*/ 2147483647 h 10"/>
              <a:gd name="T6" fmla="*/ 0 60000 65536"/>
              <a:gd name="T7" fmla="*/ 0 60000 65536"/>
              <a:gd name="T8" fmla="*/ 0 60000 65536"/>
              <a:gd name="T9" fmla="*/ 0 w 114"/>
              <a:gd name="T10" fmla="*/ 0 h 10"/>
              <a:gd name="T11" fmla="*/ 114 w 114"/>
              <a:gd name="T12" fmla="*/ 10 h 10"/>
            </a:gdLst>
            <a:ahLst/>
            <a:cxnLst>
              <a:cxn ang="T6">
                <a:pos x="T0" y="T1"/>
              </a:cxn>
              <a:cxn ang="T7">
                <a:pos x="T2" y="T3"/>
              </a:cxn>
              <a:cxn ang="T8">
                <a:pos x="T4" y="T5"/>
              </a:cxn>
            </a:cxnLst>
            <a:rect l="T9" t="T10" r="T11" b="T12"/>
            <a:pathLst>
              <a:path w="114" h="10">
                <a:moveTo>
                  <a:pt x="114" y="0"/>
                </a:moveTo>
                <a:lnTo>
                  <a:pt x="114" y="10"/>
                </a:lnTo>
                <a:lnTo>
                  <a:pt x="0" y="10"/>
                </a:lnTo>
              </a:path>
            </a:pathLst>
          </a:custGeom>
          <a:noFill/>
          <a:ln w="17463">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dirty="0"/>
          </a:p>
        </p:txBody>
      </p:sp>
      <p:sp>
        <p:nvSpPr>
          <p:cNvPr id="14345" name="Freeform 10"/>
          <p:cNvSpPr>
            <a:spLocks/>
          </p:cNvSpPr>
          <p:nvPr/>
        </p:nvSpPr>
        <p:spPr bwMode="auto">
          <a:xfrm>
            <a:off x="4567238" y="2657475"/>
            <a:ext cx="1941512" cy="169863"/>
          </a:xfrm>
          <a:custGeom>
            <a:avLst/>
            <a:gdLst>
              <a:gd name="T0" fmla="*/ 2147483647 w 114"/>
              <a:gd name="T1" fmla="*/ 0 h 10"/>
              <a:gd name="T2" fmla="*/ 2147483647 w 114"/>
              <a:gd name="T3" fmla="*/ 2147483647 h 10"/>
              <a:gd name="T4" fmla="*/ 0 w 114"/>
              <a:gd name="T5" fmla="*/ 2147483647 h 10"/>
              <a:gd name="T6" fmla="*/ 0 60000 65536"/>
              <a:gd name="T7" fmla="*/ 0 60000 65536"/>
              <a:gd name="T8" fmla="*/ 0 60000 65536"/>
              <a:gd name="T9" fmla="*/ 0 w 114"/>
              <a:gd name="T10" fmla="*/ 0 h 10"/>
              <a:gd name="T11" fmla="*/ 114 w 114"/>
              <a:gd name="T12" fmla="*/ 10 h 10"/>
            </a:gdLst>
            <a:ahLst/>
            <a:cxnLst>
              <a:cxn ang="T6">
                <a:pos x="T0" y="T1"/>
              </a:cxn>
              <a:cxn ang="T7">
                <a:pos x="T2" y="T3"/>
              </a:cxn>
              <a:cxn ang="T8">
                <a:pos x="T4" y="T5"/>
              </a:cxn>
            </a:cxnLst>
            <a:rect l="T9" t="T10" r="T11" b="T12"/>
            <a:pathLst>
              <a:path w="114" h="10">
                <a:moveTo>
                  <a:pt x="114" y="0"/>
                </a:moveTo>
                <a:lnTo>
                  <a:pt x="114" y="10"/>
                </a:lnTo>
                <a:lnTo>
                  <a:pt x="0" y="10"/>
                </a:lnTo>
              </a:path>
            </a:pathLst>
          </a:custGeom>
          <a:noFill/>
          <a:ln w="17463">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dirty="0"/>
          </a:p>
        </p:txBody>
      </p:sp>
      <p:sp>
        <p:nvSpPr>
          <p:cNvPr id="14346" name="Freeform 11"/>
          <p:cNvSpPr>
            <a:spLocks/>
          </p:cNvSpPr>
          <p:nvPr/>
        </p:nvSpPr>
        <p:spPr bwMode="auto">
          <a:xfrm>
            <a:off x="4567238" y="1941513"/>
            <a:ext cx="1941512" cy="187325"/>
          </a:xfrm>
          <a:custGeom>
            <a:avLst/>
            <a:gdLst>
              <a:gd name="T0" fmla="*/ 2147483647 w 114"/>
              <a:gd name="T1" fmla="*/ 0 h 11"/>
              <a:gd name="T2" fmla="*/ 2147483647 w 114"/>
              <a:gd name="T3" fmla="*/ 2147483647 h 11"/>
              <a:gd name="T4" fmla="*/ 0 w 114"/>
              <a:gd name="T5" fmla="*/ 2147483647 h 11"/>
              <a:gd name="T6" fmla="*/ 0 60000 65536"/>
              <a:gd name="T7" fmla="*/ 0 60000 65536"/>
              <a:gd name="T8" fmla="*/ 0 60000 65536"/>
              <a:gd name="T9" fmla="*/ 0 w 114"/>
              <a:gd name="T10" fmla="*/ 0 h 11"/>
              <a:gd name="T11" fmla="*/ 114 w 114"/>
              <a:gd name="T12" fmla="*/ 11 h 11"/>
            </a:gdLst>
            <a:ahLst/>
            <a:cxnLst>
              <a:cxn ang="T6">
                <a:pos x="T0" y="T1"/>
              </a:cxn>
              <a:cxn ang="T7">
                <a:pos x="T2" y="T3"/>
              </a:cxn>
              <a:cxn ang="T8">
                <a:pos x="T4" y="T5"/>
              </a:cxn>
            </a:cxnLst>
            <a:rect l="T9" t="T10" r="T11" b="T12"/>
            <a:pathLst>
              <a:path w="114" h="11">
                <a:moveTo>
                  <a:pt x="114" y="0"/>
                </a:moveTo>
                <a:lnTo>
                  <a:pt x="114" y="11"/>
                </a:lnTo>
                <a:lnTo>
                  <a:pt x="0" y="11"/>
                </a:lnTo>
              </a:path>
            </a:pathLst>
          </a:custGeom>
          <a:noFill/>
          <a:ln w="17463">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dirty="0"/>
          </a:p>
        </p:txBody>
      </p:sp>
      <p:sp>
        <p:nvSpPr>
          <p:cNvPr id="14347" name="Line 12"/>
          <p:cNvSpPr>
            <a:spLocks noChangeShapeType="1"/>
          </p:cNvSpPr>
          <p:nvPr/>
        </p:nvSpPr>
        <p:spPr bwMode="auto">
          <a:xfrm flipH="1">
            <a:off x="5265738" y="1771650"/>
            <a:ext cx="169862" cy="1588"/>
          </a:xfrm>
          <a:prstGeom prst="line">
            <a:avLst/>
          </a:prstGeom>
          <a:noFill/>
          <a:ln w="174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4348" name="Line 13"/>
          <p:cNvSpPr>
            <a:spLocks noChangeShapeType="1"/>
          </p:cNvSpPr>
          <p:nvPr/>
        </p:nvSpPr>
        <p:spPr bwMode="auto">
          <a:xfrm flipV="1">
            <a:off x="5435600" y="1771650"/>
            <a:ext cx="1588" cy="357188"/>
          </a:xfrm>
          <a:prstGeom prst="line">
            <a:avLst/>
          </a:prstGeom>
          <a:noFill/>
          <a:ln w="174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4349" name="Line 14"/>
          <p:cNvSpPr>
            <a:spLocks noChangeShapeType="1"/>
          </p:cNvSpPr>
          <p:nvPr/>
        </p:nvSpPr>
        <p:spPr bwMode="auto">
          <a:xfrm>
            <a:off x="6149975" y="1771650"/>
            <a:ext cx="171450" cy="1588"/>
          </a:xfrm>
          <a:prstGeom prst="line">
            <a:avLst/>
          </a:prstGeom>
          <a:noFill/>
          <a:ln w="174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4350" name="Line 15"/>
          <p:cNvSpPr>
            <a:spLocks noChangeShapeType="1"/>
          </p:cNvSpPr>
          <p:nvPr/>
        </p:nvSpPr>
        <p:spPr bwMode="auto">
          <a:xfrm>
            <a:off x="6149975" y="1771650"/>
            <a:ext cx="171450" cy="1588"/>
          </a:xfrm>
          <a:prstGeom prst="line">
            <a:avLst/>
          </a:prstGeom>
          <a:noFill/>
          <a:ln w="174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4351" name="Freeform 16"/>
          <p:cNvSpPr>
            <a:spLocks/>
          </p:cNvSpPr>
          <p:nvPr/>
        </p:nvSpPr>
        <p:spPr bwMode="auto">
          <a:xfrm>
            <a:off x="1690688" y="3336925"/>
            <a:ext cx="101600" cy="52388"/>
          </a:xfrm>
          <a:custGeom>
            <a:avLst/>
            <a:gdLst>
              <a:gd name="T0" fmla="*/ 0 w 6"/>
              <a:gd name="T1" fmla="*/ 914834163 h 3"/>
              <a:gd name="T2" fmla="*/ 1720426649 w 6"/>
              <a:gd name="T3" fmla="*/ 609883712 h 3"/>
              <a:gd name="T4" fmla="*/ 0 w 6"/>
              <a:gd name="T5" fmla="*/ 0 h 3"/>
              <a:gd name="T6" fmla="*/ 0 w 6"/>
              <a:gd name="T7" fmla="*/ 609883712 h 3"/>
              <a:gd name="T8" fmla="*/ 0 w 6"/>
              <a:gd name="T9" fmla="*/ 914834163 h 3"/>
              <a:gd name="T10" fmla="*/ 0 60000 65536"/>
              <a:gd name="T11" fmla="*/ 0 60000 65536"/>
              <a:gd name="T12" fmla="*/ 0 60000 65536"/>
              <a:gd name="T13" fmla="*/ 0 60000 65536"/>
              <a:gd name="T14" fmla="*/ 0 60000 65536"/>
              <a:gd name="T15" fmla="*/ 0 w 6"/>
              <a:gd name="T16" fmla="*/ 0 h 3"/>
              <a:gd name="T17" fmla="*/ 6 w 6"/>
              <a:gd name="T18" fmla="*/ 3 h 3"/>
            </a:gdLst>
            <a:ahLst/>
            <a:cxnLst>
              <a:cxn ang="T10">
                <a:pos x="T0" y="T1"/>
              </a:cxn>
              <a:cxn ang="T11">
                <a:pos x="T2" y="T3"/>
              </a:cxn>
              <a:cxn ang="T12">
                <a:pos x="T4" y="T5"/>
              </a:cxn>
              <a:cxn ang="T13">
                <a:pos x="T6" y="T7"/>
              </a:cxn>
              <a:cxn ang="T14">
                <a:pos x="T8" y="T9"/>
              </a:cxn>
            </a:cxnLst>
            <a:rect l="T15" t="T16" r="T17" b="T18"/>
            <a:pathLst>
              <a:path w="6" h="3">
                <a:moveTo>
                  <a:pt x="0" y="3"/>
                </a:moveTo>
                <a:lnTo>
                  <a:pt x="6" y="2"/>
                </a:lnTo>
                <a:lnTo>
                  <a:pt x="0" y="0"/>
                </a:lnTo>
                <a:lnTo>
                  <a:pt x="0" y="2"/>
                </a:lnTo>
                <a:lnTo>
                  <a:pt x="0" y="3"/>
                </a:lnTo>
              </a:path>
            </a:pathLst>
          </a:custGeom>
          <a:noFill/>
          <a:ln w="17463">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dirty="0"/>
          </a:p>
        </p:txBody>
      </p:sp>
      <p:sp>
        <p:nvSpPr>
          <p:cNvPr id="14352" name="Freeform 17"/>
          <p:cNvSpPr>
            <a:spLocks/>
          </p:cNvSpPr>
          <p:nvPr/>
        </p:nvSpPr>
        <p:spPr bwMode="auto">
          <a:xfrm>
            <a:off x="1690688" y="3336925"/>
            <a:ext cx="101600" cy="52388"/>
          </a:xfrm>
          <a:custGeom>
            <a:avLst/>
            <a:gdLst>
              <a:gd name="T0" fmla="*/ 0 w 64"/>
              <a:gd name="T1" fmla="*/ 83166730 h 33"/>
              <a:gd name="T2" fmla="*/ 161289973 w 64"/>
              <a:gd name="T3" fmla="*/ 55443966 h 33"/>
              <a:gd name="T4" fmla="*/ 0 w 64"/>
              <a:gd name="T5" fmla="*/ 0 h 33"/>
              <a:gd name="T6" fmla="*/ 0 w 64"/>
              <a:gd name="T7" fmla="*/ 55443966 h 33"/>
              <a:gd name="T8" fmla="*/ 0 w 64"/>
              <a:gd name="T9" fmla="*/ 83166730 h 33"/>
              <a:gd name="T10" fmla="*/ 0 60000 65536"/>
              <a:gd name="T11" fmla="*/ 0 60000 65536"/>
              <a:gd name="T12" fmla="*/ 0 60000 65536"/>
              <a:gd name="T13" fmla="*/ 0 60000 65536"/>
              <a:gd name="T14" fmla="*/ 0 60000 65536"/>
              <a:gd name="T15" fmla="*/ 0 w 64"/>
              <a:gd name="T16" fmla="*/ 0 h 33"/>
              <a:gd name="T17" fmla="*/ 64 w 64"/>
              <a:gd name="T18" fmla="*/ 33 h 33"/>
            </a:gdLst>
            <a:ahLst/>
            <a:cxnLst>
              <a:cxn ang="T10">
                <a:pos x="T0" y="T1"/>
              </a:cxn>
              <a:cxn ang="T11">
                <a:pos x="T2" y="T3"/>
              </a:cxn>
              <a:cxn ang="T12">
                <a:pos x="T4" y="T5"/>
              </a:cxn>
              <a:cxn ang="T13">
                <a:pos x="T6" y="T7"/>
              </a:cxn>
              <a:cxn ang="T14">
                <a:pos x="T8" y="T9"/>
              </a:cxn>
            </a:cxnLst>
            <a:rect l="T15" t="T16" r="T17" b="T18"/>
            <a:pathLst>
              <a:path w="64" h="33">
                <a:moveTo>
                  <a:pt x="0" y="33"/>
                </a:moveTo>
                <a:lnTo>
                  <a:pt x="64" y="22"/>
                </a:lnTo>
                <a:lnTo>
                  <a:pt x="0" y="0"/>
                </a:lnTo>
                <a:lnTo>
                  <a:pt x="0" y="22"/>
                </a:lnTo>
                <a:lnTo>
                  <a:pt x="0" y="33"/>
                </a:lnTo>
                <a:close/>
              </a:path>
            </a:pathLst>
          </a:custGeom>
          <a:solidFill>
            <a:srgbClr val="000000"/>
          </a:solidFill>
          <a:ln w="0">
            <a:solidFill>
              <a:srgbClr val="000000"/>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dirty="0"/>
          </a:p>
        </p:txBody>
      </p:sp>
      <p:sp>
        <p:nvSpPr>
          <p:cNvPr id="14353" name="Line 18"/>
          <p:cNvSpPr>
            <a:spLocks noChangeShapeType="1"/>
          </p:cNvSpPr>
          <p:nvPr/>
        </p:nvSpPr>
        <p:spPr bwMode="auto">
          <a:xfrm flipH="1">
            <a:off x="1554163" y="3371850"/>
            <a:ext cx="136525" cy="1588"/>
          </a:xfrm>
          <a:prstGeom prst="line">
            <a:avLst/>
          </a:prstGeom>
          <a:noFill/>
          <a:ln w="174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4354" name="Freeform 19"/>
          <p:cNvSpPr>
            <a:spLocks/>
          </p:cNvSpPr>
          <p:nvPr/>
        </p:nvSpPr>
        <p:spPr bwMode="auto">
          <a:xfrm>
            <a:off x="1690688" y="2640013"/>
            <a:ext cx="101600" cy="50800"/>
          </a:xfrm>
          <a:custGeom>
            <a:avLst/>
            <a:gdLst>
              <a:gd name="T0" fmla="*/ 0 w 6"/>
              <a:gd name="T1" fmla="*/ 860213324 h 3"/>
              <a:gd name="T2" fmla="*/ 1720426649 w 6"/>
              <a:gd name="T3" fmla="*/ 286732174 h 3"/>
              <a:gd name="T4" fmla="*/ 0 w 6"/>
              <a:gd name="T5" fmla="*/ 0 h 3"/>
              <a:gd name="T6" fmla="*/ 0 w 6"/>
              <a:gd name="T7" fmla="*/ 286732174 h 3"/>
              <a:gd name="T8" fmla="*/ 0 w 6"/>
              <a:gd name="T9" fmla="*/ 860213324 h 3"/>
              <a:gd name="T10" fmla="*/ 0 60000 65536"/>
              <a:gd name="T11" fmla="*/ 0 60000 65536"/>
              <a:gd name="T12" fmla="*/ 0 60000 65536"/>
              <a:gd name="T13" fmla="*/ 0 60000 65536"/>
              <a:gd name="T14" fmla="*/ 0 60000 65536"/>
              <a:gd name="T15" fmla="*/ 0 w 6"/>
              <a:gd name="T16" fmla="*/ 0 h 3"/>
              <a:gd name="T17" fmla="*/ 6 w 6"/>
              <a:gd name="T18" fmla="*/ 3 h 3"/>
            </a:gdLst>
            <a:ahLst/>
            <a:cxnLst>
              <a:cxn ang="T10">
                <a:pos x="T0" y="T1"/>
              </a:cxn>
              <a:cxn ang="T11">
                <a:pos x="T2" y="T3"/>
              </a:cxn>
              <a:cxn ang="T12">
                <a:pos x="T4" y="T5"/>
              </a:cxn>
              <a:cxn ang="T13">
                <a:pos x="T6" y="T7"/>
              </a:cxn>
              <a:cxn ang="T14">
                <a:pos x="T8" y="T9"/>
              </a:cxn>
            </a:cxnLst>
            <a:rect l="T15" t="T16" r="T17" b="T18"/>
            <a:pathLst>
              <a:path w="6" h="3">
                <a:moveTo>
                  <a:pt x="0" y="3"/>
                </a:moveTo>
                <a:lnTo>
                  <a:pt x="6" y="1"/>
                </a:lnTo>
                <a:lnTo>
                  <a:pt x="0" y="0"/>
                </a:lnTo>
                <a:lnTo>
                  <a:pt x="0" y="1"/>
                </a:lnTo>
                <a:lnTo>
                  <a:pt x="0" y="3"/>
                </a:lnTo>
              </a:path>
            </a:pathLst>
          </a:custGeom>
          <a:noFill/>
          <a:ln w="17463">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dirty="0"/>
          </a:p>
        </p:txBody>
      </p:sp>
      <p:sp>
        <p:nvSpPr>
          <p:cNvPr id="14355" name="Freeform 20"/>
          <p:cNvSpPr>
            <a:spLocks/>
          </p:cNvSpPr>
          <p:nvPr/>
        </p:nvSpPr>
        <p:spPr bwMode="auto">
          <a:xfrm>
            <a:off x="1690688" y="2640013"/>
            <a:ext cx="101600" cy="50800"/>
          </a:xfrm>
          <a:custGeom>
            <a:avLst/>
            <a:gdLst>
              <a:gd name="T0" fmla="*/ 0 w 64"/>
              <a:gd name="T1" fmla="*/ 80644986 h 32"/>
              <a:gd name="T2" fmla="*/ 161289973 w 64"/>
              <a:gd name="T3" fmla="*/ 27720924 h 32"/>
              <a:gd name="T4" fmla="*/ 0 w 64"/>
              <a:gd name="T5" fmla="*/ 0 h 32"/>
              <a:gd name="T6" fmla="*/ 0 w 64"/>
              <a:gd name="T7" fmla="*/ 27720924 h 32"/>
              <a:gd name="T8" fmla="*/ 0 w 64"/>
              <a:gd name="T9" fmla="*/ 80644986 h 32"/>
              <a:gd name="T10" fmla="*/ 0 60000 65536"/>
              <a:gd name="T11" fmla="*/ 0 60000 65536"/>
              <a:gd name="T12" fmla="*/ 0 60000 65536"/>
              <a:gd name="T13" fmla="*/ 0 60000 65536"/>
              <a:gd name="T14" fmla="*/ 0 60000 65536"/>
              <a:gd name="T15" fmla="*/ 0 w 64"/>
              <a:gd name="T16" fmla="*/ 0 h 32"/>
              <a:gd name="T17" fmla="*/ 64 w 64"/>
              <a:gd name="T18" fmla="*/ 32 h 32"/>
            </a:gdLst>
            <a:ahLst/>
            <a:cxnLst>
              <a:cxn ang="T10">
                <a:pos x="T0" y="T1"/>
              </a:cxn>
              <a:cxn ang="T11">
                <a:pos x="T2" y="T3"/>
              </a:cxn>
              <a:cxn ang="T12">
                <a:pos x="T4" y="T5"/>
              </a:cxn>
              <a:cxn ang="T13">
                <a:pos x="T6" y="T7"/>
              </a:cxn>
              <a:cxn ang="T14">
                <a:pos x="T8" y="T9"/>
              </a:cxn>
            </a:cxnLst>
            <a:rect l="T15" t="T16" r="T17" b="T18"/>
            <a:pathLst>
              <a:path w="64" h="32">
                <a:moveTo>
                  <a:pt x="0" y="32"/>
                </a:moveTo>
                <a:lnTo>
                  <a:pt x="64" y="11"/>
                </a:lnTo>
                <a:lnTo>
                  <a:pt x="0" y="0"/>
                </a:lnTo>
                <a:lnTo>
                  <a:pt x="0" y="11"/>
                </a:lnTo>
                <a:lnTo>
                  <a:pt x="0" y="32"/>
                </a:lnTo>
                <a:close/>
              </a:path>
            </a:pathLst>
          </a:custGeom>
          <a:solidFill>
            <a:srgbClr val="000000"/>
          </a:solidFill>
          <a:ln w="0">
            <a:solidFill>
              <a:srgbClr val="000000"/>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dirty="0"/>
          </a:p>
        </p:txBody>
      </p:sp>
      <p:sp>
        <p:nvSpPr>
          <p:cNvPr id="14356" name="Line 21"/>
          <p:cNvSpPr>
            <a:spLocks noChangeShapeType="1"/>
          </p:cNvSpPr>
          <p:nvPr/>
        </p:nvSpPr>
        <p:spPr bwMode="auto">
          <a:xfrm flipH="1">
            <a:off x="1554163" y="2657475"/>
            <a:ext cx="136525" cy="1588"/>
          </a:xfrm>
          <a:prstGeom prst="line">
            <a:avLst/>
          </a:prstGeom>
          <a:noFill/>
          <a:ln w="174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4357" name="Freeform 22"/>
          <p:cNvSpPr>
            <a:spLocks/>
          </p:cNvSpPr>
          <p:nvPr/>
        </p:nvSpPr>
        <p:spPr bwMode="auto">
          <a:xfrm>
            <a:off x="1690688" y="2997200"/>
            <a:ext cx="101600" cy="33338"/>
          </a:xfrm>
          <a:custGeom>
            <a:avLst/>
            <a:gdLst>
              <a:gd name="T0" fmla="*/ 0 w 6"/>
              <a:gd name="T1" fmla="*/ 555711117 h 2"/>
              <a:gd name="T2" fmla="*/ 1720426649 w 6"/>
              <a:gd name="T3" fmla="*/ 277855559 h 2"/>
              <a:gd name="T4" fmla="*/ 0 w 6"/>
              <a:gd name="T5" fmla="*/ 0 h 2"/>
              <a:gd name="T6" fmla="*/ 0 w 6"/>
              <a:gd name="T7" fmla="*/ 277855559 h 2"/>
              <a:gd name="T8" fmla="*/ 0 w 6"/>
              <a:gd name="T9" fmla="*/ 555711117 h 2"/>
              <a:gd name="T10" fmla="*/ 0 60000 65536"/>
              <a:gd name="T11" fmla="*/ 0 60000 65536"/>
              <a:gd name="T12" fmla="*/ 0 60000 65536"/>
              <a:gd name="T13" fmla="*/ 0 60000 65536"/>
              <a:gd name="T14" fmla="*/ 0 60000 65536"/>
              <a:gd name="T15" fmla="*/ 0 w 6"/>
              <a:gd name="T16" fmla="*/ 0 h 2"/>
              <a:gd name="T17" fmla="*/ 6 w 6"/>
              <a:gd name="T18" fmla="*/ 2 h 2"/>
            </a:gdLst>
            <a:ahLst/>
            <a:cxnLst>
              <a:cxn ang="T10">
                <a:pos x="T0" y="T1"/>
              </a:cxn>
              <a:cxn ang="T11">
                <a:pos x="T2" y="T3"/>
              </a:cxn>
              <a:cxn ang="T12">
                <a:pos x="T4" y="T5"/>
              </a:cxn>
              <a:cxn ang="T13">
                <a:pos x="T6" y="T7"/>
              </a:cxn>
              <a:cxn ang="T14">
                <a:pos x="T8" y="T9"/>
              </a:cxn>
            </a:cxnLst>
            <a:rect l="T15" t="T16" r="T17" b="T18"/>
            <a:pathLst>
              <a:path w="6" h="2">
                <a:moveTo>
                  <a:pt x="0" y="2"/>
                </a:moveTo>
                <a:lnTo>
                  <a:pt x="6" y="1"/>
                </a:lnTo>
                <a:lnTo>
                  <a:pt x="0" y="0"/>
                </a:lnTo>
                <a:lnTo>
                  <a:pt x="0" y="1"/>
                </a:lnTo>
                <a:lnTo>
                  <a:pt x="0" y="2"/>
                </a:lnTo>
              </a:path>
            </a:pathLst>
          </a:custGeom>
          <a:noFill/>
          <a:ln w="17463">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dirty="0"/>
          </a:p>
        </p:txBody>
      </p:sp>
      <p:sp>
        <p:nvSpPr>
          <p:cNvPr id="14358" name="Freeform 23"/>
          <p:cNvSpPr>
            <a:spLocks/>
          </p:cNvSpPr>
          <p:nvPr/>
        </p:nvSpPr>
        <p:spPr bwMode="auto">
          <a:xfrm>
            <a:off x="1690688" y="2997200"/>
            <a:ext cx="101600" cy="33338"/>
          </a:xfrm>
          <a:custGeom>
            <a:avLst/>
            <a:gdLst>
              <a:gd name="T0" fmla="*/ 0 w 64"/>
              <a:gd name="T1" fmla="*/ 52924874 h 21"/>
              <a:gd name="T2" fmla="*/ 161289973 w 64"/>
              <a:gd name="T3" fmla="*/ 27722931 h 21"/>
              <a:gd name="T4" fmla="*/ 0 w 64"/>
              <a:gd name="T5" fmla="*/ 0 h 21"/>
              <a:gd name="T6" fmla="*/ 0 w 64"/>
              <a:gd name="T7" fmla="*/ 27722931 h 21"/>
              <a:gd name="T8" fmla="*/ 0 w 64"/>
              <a:gd name="T9" fmla="*/ 52924874 h 21"/>
              <a:gd name="T10" fmla="*/ 0 60000 65536"/>
              <a:gd name="T11" fmla="*/ 0 60000 65536"/>
              <a:gd name="T12" fmla="*/ 0 60000 65536"/>
              <a:gd name="T13" fmla="*/ 0 60000 65536"/>
              <a:gd name="T14" fmla="*/ 0 60000 65536"/>
              <a:gd name="T15" fmla="*/ 0 w 64"/>
              <a:gd name="T16" fmla="*/ 0 h 21"/>
              <a:gd name="T17" fmla="*/ 64 w 64"/>
              <a:gd name="T18" fmla="*/ 21 h 21"/>
            </a:gdLst>
            <a:ahLst/>
            <a:cxnLst>
              <a:cxn ang="T10">
                <a:pos x="T0" y="T1"/>
              </a:cxn>
              <a:cxn ang="T11">
                <a:pos x="T2" y="T3"/>
              </a:cxn>
              <a:cxn ang="T12">
                <a:pos x="T4" y="T5"/>
              </a:cxn>
              <a:cxn ang="T13">
                <a:pos x="T6" y="T7"/>
              </a:cxn>
              <a:cxn ang="T14">
                <a:pos x="T8" y="T9"/>
              </a:cxn>
            </a:cxnLst>
            <a:rect l="T15" t="T16" r="T17" b="T18"/>
            <a:pathLst>
              <a:path w="64" h="21">
                <a:moveTo>
                  <a:pt x="0" y="21"/>
                </a:moveTo>
                <a:lnTo>
                  <a:pt x="64" y="11"/>
                </a:lnTo>
                <a:lnTo>
                  <a:pt x="0" y="0"/>
                </a:lnTo>
                <a:lnTo>
                  <a:pt x="0" y="11"/>
                </a:lnTo>
                <a:lnTo>
                  <a:pt x="0" y="21"/>
                </a:lnTo>
                <a:close/>
              </a:path>
            </a:pathLst>
          </a:custGeom>
          <a:solidFill>
            <a:srgbClr val="000000"/>
          </a:solidFill>
          <a:ln w="0">
            <a:solidFill>
              <a:srgbClr val="000000"/>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dirty="0"/>
          </a:p>
        </p:txBody>
      </p:sp>
      <p:sp>
        <p:nvSpPr>
          <p:cNvPr id="14359" name="Line 24"/>
          <p:cNvSpPr>
            <a:spLocks noChangeShapeType="1"/>
          </p:cNvSpPr>
          <p:nvPr/>
        </p:nvSpPr>
        <p:spPr bwMode="auto">
          <a:xfrm flipH="1">
            <a:off x="1554163" y="3014663"/>
            <a:ext cx="136525" cy="1587"/>
          </a:xfrm>
          <a:prstGeom prst="line">
            <a:avLst/>
          </a:prstGeom>
          <a:noFill/>
          <a:ln w="174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4360" name="Freeform 25"/>
          <p:cNvSpPr>
            <a:spLocks/>
          </p:cNvSpPr>
          <p:nvPr/>
        </p:nvSpPr>
        <p:spPr bwMode="auto">
          <a:xfrm>
            <a:off x="1690688" y="3695700"/>
            <a:ext cx="101600" cy="50800"/>
          </a:xfrm>
          <a:custGeom>
            <a:avLst/>
            <a:gdLst>
              <a:gd name="T0" fmla="*/ 0 w 6"/>
              <a:gd name="T1" fmla="*/ 860213324 h 3"/>
              <a:gd name="T2" fmla="*/ 1720426649 w 6"/>
              <a:gd name="T3" fmla="*/ 286732174 h 3"/>
              <a:gd name="T4" fmla="*/ 0 w 6"/>
              <a:gd name="T5" fmla="*/ 0 h 3"/>
              <a:gd name="T6" fmla="*/ 0 w 6"/>
              <a:gd name="T7" fmla="*/ 286732174 h 3"/>
              <a:gd name="T8" fmla="*/ 0 w 6"/>
              <a:gd name="T9" fmla="*/ 860213324 h 3"/>
              <a:gd name="T10" fmla="*/ 0 60000 65536"/>
              <a:gd name="T11" fmla="*/ 0 60000 65536"/>
              <a:gd name="T12" fmla="*/ 0 60000 65536"/>
              <a:gd name="T13" fmla="*/ 0 60000 65536"/>
              <a:gd name="T14" fmla="*/ 0 60000 65536"/>
              <a:gd name="T15" fmla="*/ 0 w 6"/>
              <a:gd name="T16" fmla="*/ 0 h 3"/>
              <a:gd name="T17" fmla="*/ 6 w 6"/>
              <a:gd name="T18" fmla="*/ 3 h 3"/>
            </a:gdLst>
            <a:ahLst/>
            <a:cxnLst>
              <a:cxn ang="T10">
                <a:pos x="T0" y="T1"/>
              </a:cxn>
              <a:cxn ang="T11">
                <a:pos x="T2" y="T3"/>
              </a:cxn>
              <a:cxn ang="T12">
                <a:pos x="T4" y="T5"/>
              </a:cxn>
              <a:cxn ang="T13">
                <a:pos x="T6" y="T7"/>
              </a:cxn>
              <a:cxn ang="T14">
                <a:pos x="T8" y="T9"/>
              </a:cxn>
            </a:cxnLst>
            <a:rect l="T15" t="T16" r="T17" b="T18"/>
            <a:pathLst>
              <a:path w="6" h="3">
                <a:moveTo>
                  <a:pt x="0" y="3"/>
                </a:moveTo>
                <a:lnTo>
                  <a:pt x="6" y="1"/>
                </a:lnTo>
                <a:lnTo>
                  <a:pt x="0" y="0"/>
                </a:lnTo>
                <a:lnTo>
                  <a:pt x="0" y="1"/>
                </a:lnTo>
                <a:lnTo>
                  <a:pt x="0" y="3"/>
                </a:lnTo>
              </a:path>
            </a:pathLst>
          </a:custGeom>
          <a:noFill/>
          <a:ln w="17463">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dirty="0"/>
          </a:p>
        </p:txBody>
      </p:sp>
      <p:sp>
        <p:nvSpPr>
          <p:cNvPr id="14361" name="Freeform 26"/>
          <p:cNvSpPr>
            <a:spLocks/>
          </p:cNvSpPr>
          <p:nvPr/>
        </p:nvSpPr>
        <p:spPr bwMode="auto">
          <a:xfrm>
            <a:off x="1690688" y="3695700"/>
            <a:ext cx="101600" cy="50800"/>
          </a:xfrm>
          <a:custGeom>
            <a:avLst/>
            <a:gdLst>
              <a:gd name="T0" fmla="*/ 0 w 64"/>
              <a:gd name="T1" fmla="*/ 80644986 h 32"/>
              <a:gd name="T2" fmla="*/ 161289973 w 64"/>
              <a:gd name="T3" fmla="*/ 25201557 h 32"/>
              <a:gd name="T4" fmla="*/ 0 w 64"/>
              <a:gd name="T5" fmla="*/ 0 h 32"/>
              <a:gd name="T6" fmla="*/ 0 w 64"/>
              <a:gd name="T7" fmla="*/ 25201557 h 32"/>
              <a:gd name="T8" fmla="*/ 0 w 64"/>
              <a:gd name="T9" fmla="*/ 80644986 h 32"/>
              <a:gd name="T10" fmla="*/ 0 60000 65536"/>
              <a:gd name="T11" fmla="*/ 0 60000 65536"/>
              <a:gd name="T12" fmla="*/ 0 60000 65536"/>
              <a:gd name="T13" fmla="*/ 0 60000 65536"/>
              <a:gd name="T14" fmla="*/ 0 60000 65536"/>
              <a:gd name="T15" fmla="*/ 0 w 64"/>
              <a:gd name="T16" fmla="*/ 0 h 32"/>
              <a:gd name="T17" fmla="*/ 64 w 64"/>
              <a:gd name="T18" fmla="*/ 32 h 32"/>
            </a:gdLst>
            <a:ahLst/>
            <a:cxnLst>
              <a:cxn ang="T10">
                <a:pos x="T0" y="T1"/>
              </a:cxn>
              <a:cxn ang="T11">
                <a:pos x="T2" y="T3"/>
              </a:cxn>
              <a:cxn ang="T12">
                <a:pos x="T4" y="T5"/>
              </a:cxn>
              <a:cxn ang="T13">
                <a:pos x="T6" y="T7"/>
              </a:cxn>
              <a:cxn ang="T14">
                <a:pos x="T8" y="T9"/>
              </a:cxn>
            </a:cxnLst>
            <a:rect l="T15" t="T16" r="T17" b="T18"/>
            <a:pathLst>
              <a:path w="64" h="32">
                <a:moveTo>
                  <a:pt x="0" y="32"/>
                </a:moveTo>
                <a:lnTo>
                  <a:pt x="64" y="10"/>
                </a:lnTo>
                <a:lnTo>
                  <a:pt x="0" y="0"/>
                </a:lnTo>
                <a:lnTo>
                  <a:pt x="0" y="10"/>
                </a:lnTo>
                <a:lnTo>
                  <a:pt x="0" y="32"/>
                </a:lnTo>
                <a:close/>
              </a:path>
            </a:pathLst>
          </a:custGeom>
          <a:solidFill>
            <a:srgbClr val="000000"/>
          </a:solidFill>
          <a:ln w="0">
            <a:solidFill>
              <a:srgbClr val="000000"/>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dirty="0"/>
          </a:p>
        </p:txBody>
      </p:sp>
      <p:sp>
        <p:nvSpPr>
          <p:cNvPr id="14362" name="Line 27"/>
          <p:cNvSpPr>
            <a:spLocks noChangeShapeType="1"/>
          </p:cNvSpPr>
          <p:nvPr/>
        </p:nvSpPr>
        <p:spPr bwMode="auto">
          <a:xfrm flipH="1">
            <a:off x="1554163" y="3711575"/>
            <a:ext cx="136525" cy="1588"/>
          </a:xfrm>
          <a:prstGeom prst="line">
            <a:avLst/>
          </a:prstGeom>
          <a:noFill/>
          <a:ln w="174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4363" name="Line 28"/>
          <p:cNvSpPr>
            <a:spLocks noChangeShapeType="1"/>
          </p:cNvSpPr>
          <p:nvPr/>
        </p:nvSpPr>
        <p:spPr bwMode="auto">
          <a:xfrm flipH="1">
            <a:off x="2524125" y="4273550"/>
            <a:ext cx="1412875" cy="1588"/>
          </a:xfrm>
          <a:prstGeom prst="line">
            <a:avLst/>
          </a:prstGeom>
          <a:noFill/>
          <a:ln w="174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4364" name="Line 29"/>
          <p:cNvSpPr>
            <a:spLocks noChangeShapeType="1"/>
          </p:cNvSpPr>
          <p:nvPr/>
        </p:nvSpPr>
        <p:spPr bwMode="auto">
          <a:xfrm flipH="1">
            <a:off x="2524125" y="2827338"/>
            <a:ext cx="1412875" cy="1587"/>
          </a:xfrm>
          <a:prstGeom prst="line">
            <a:avLst/>
          </a:prstGeom>
          <a:noFill/>
          <a:ln w="174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4365" name="Line 30"/>
          <p:cNvSpPr>
            <a:spLocks noChangeShapeType="1"/>
          </p:cNvSpPr>
          <p:nvPr/>
        </p:nvSpPr>
        <p:spPr bwMode="auto">
          <a:xfrm flipH="1">
            <a:off x="2524125" y="2128838"/>
            <a:ext cx="1412875" cy="1587"/>
          </a:xfrm>
          <a:prstGeom prst="line">
            <a:avLst/>
          </a:prstGeom>
          <a:noFill/>
          <a:ln w="174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4366" name="Rectangle 31"/>
          <p:cNvSpPr>
            <a:spLocks noChangeArrowheads="1"/>
          </p:cNvSpPr>
          <p:nvPr/>
        </p:nvSpPr>
        <p:spPr bwMode="auto">
          <a:xfrm>
            <a:off x="3222625" y="4989513"/>
            <a:ext cx="392113" cy="1825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200" dirty="0">
                <a:solidFill>
                  <a:srgbClr val="000000"/>
                </a:solidFill>
                <a:latin typeface="Nimbus Roman No9 L"/>
              </a:rPr>
              <a:t>circuit</a:t>
            </a:r>
            <a:endParaRPr lang="en-CA" altLang="en-US" sz="2400" dirty="0">
              <a:latin typeface="Corbel" panose="020B0503020204020204" pitchFamily="34" charset="0"/>
            </a:endParaRPr>
          </a:p>
        </p:txBody>
      </p:sp>
      <p:sp>
        <p:nvSpPr>
          <p:cNvPr id="14367" name="Rectangle 32"/>
          <p:cNvSpPr>
            <a:spLocks noChangeArrowheads="1"/>
          </p:cNvSpPr>
          <p:nvPr/>
        </p:nvSpPr>
        <p:spPr bwMode="auto">
          <a:xfrm>
            <a:off x="2882900" y="4818063"/>
            <a:ext cx="1054100" cy="460375"/>
          </a:xfrm>
          <a:prstGeom prst="rect">
            <a:avLst/>
          </a:prstGeom>
          <a:noFill/>
          <a:ln w="17526">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dirty="0">
              <a:latin typeface="Corbel" panose="020B0503020204020204" pitchFamily="34" charset="0"/>
            </a:endParaRPr>
          </a:p>
        </p:txBody>
      </p:sp>
      <p:sp>
        <p:nvSpPr>
          <p:cNvPr id="14368" name="Rectangle 33"/>
          <p:cNvSpPr>
            <a:spLocks noChangeArrowheads="1"/>
          </p:cNvSpPr>
          <p:nvPr/>
        </p:nvSpPr>
        <p:spPr bwMode="auto">
          <a:xfrm>
            <a:off x="3001963" y="4852988"/>
            <a:ext cx="823912" cy="1825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200" dirty="0">
                <a:solidFill>
                  <a:srgbClr val="000000"/>
                </a:solidFill>
                <a:latin typeface="Nimbus Roman No9 L"/>
              </a:rPr>
              <a:t>Sense / Write</a:t>
            </a:r>
            <a:endParaRPr lang="en-CA" altLang="en-US" sz="2400" dirty="0">
              <a:latin typeface="Corbel" panose="020B0503020204020204" pitchFamily="34" charset="0"/>
            </a:endParaRPr>
          </a:p>
        </p:txBody>
      </p:sp>
      <p:sp>
        <p:nvSpPr>
          <p:cNvPr id="14369" name="Line 34"/>
          <p:cNvSpPr>
            <a:spLocks noChangeShapeType="1"/>
          </p:cNvSpPr>
          <p:nvPr/>
        </p:nvSpPr>
        <p:spPr bwMode="auto">
          <a:xfrm flipV="1">
            <a:off x="3767138" y="1771650"/>
            <a:ext cx="1587" cy="357188"/>
          </a:xfrm>
          <a:prstGeom prst="line">
            <a:avLst/>
          </a:prstGeom>
          <a:noFill/>
          <a:ln w="174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4370" name="Line 35"/>
          <p:cNvSpPr>
            <a:spLocks noChangeShapeType="1"/>
          </p:cNvSpPr>
          <p:nvPr/>
        </p:nvSpPr>
        <p:spPr bwMode="auto">
          <a:xfrm flipH="1">
            <a:off x="3579813" y="1771650"/>
            <a:ext cx="187325" cy="1588"/>
          </a:xfrm>
          <a:prstGeom prst="line">
            <a:avLst/>
          </a:prstGeom>
          <a:noFill/>
          <a:ln w="174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4371" name="Line 36"/>
          <p:cNvSpPr>
            <a:spLocks noChangeShapeType="1"/>
          </p:cNvSpPr>
          <p:nvPr/>
        </p:nvSpPr>
        <p:spPr bwMode="auto">
          <a:xfrm>
            <a:off x="3052763" y="1771650"/>
            <a:ext cx="187325" cy="1588"/>
          </a:xfrm>
          <a:prstGeom prst="line">
            <a:avLst/>
          </a:prstGeom>
          <a:noFill/>
          <a:ln w="174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4372" name="Rectangle 37"/>
          <p:cNvSpPr>
            <a:spLocks noChangeArrowheads="1"/>
          </p:cNvSpPr>
          <p:nvPr/>
        </p:nvSpPr>
        <p:spPr bwMode="auto">
          <a:xfrm>
            <a:off x="3240088" y="1601788"/>
            <a:ext cx="339725" cy="339725"/>
          </a:xfrm>
          <a:prstGeom prst="rect">
            <a:avLst/>
          </a:prstGeom>
          <a:noFill/>
          <a:ln w="17526">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dirty="0">
              <a:latin typeface="Corbel" panose="020B0503020204020204" pitchFamily="34" charset="0"/>
            </a:endParaRPr>
          </a:p>
        </p:txBody>
      </p:sp>
      <p:sp>
        <p:nvSpPr>
          <p:cNvPr id="14373" name="Line 38"/>
          <p:cNvSpPr>
            <a:spLocks noChangeShapeType="1"/>
          </p:cNvSpPr>
          <p:nvPr/>
        </p:nvSpPr>
        <p:spPr bwMode="auto">
          <a:xfrm flipV="1">
            <a:off x="3409950" y="1941513"/>
            <a:ext cx="1588" cy="187325"/>
          </a:xfrm>
          <a:prstGeom prst="line">
            <a:avLst/>
          </a:prstGeom>
          <a:noFill/>
          <a:ln w="174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4374" name="Line 39"/>
          <p:cNvSpPr>
            <a:spLocks noChangeShapeType="1"/>
          </p:cNvSpPr>
          <p:nvPr/>
        </p:nvSpPr>
        <p:spPr bwMode="auto">
          <a:xfrm>
            <a:off x="3052763" y="2486025"/>
            <a:ext cx="187325" cy="1588"/>
          </a:xfrm>
          <a:prstGeom prst="line">
            <a:avLst/>
          </a:prstGeom>
          <a:noFill/>
          <a:ln w="174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4375" name="Line 40"/>
          <p:cNvSpPr>
            <a:spLocks noChangeShapeType="1"/>
          </p:cNvSpPr>
          <p:nvPr/>
        </p:nvSpPr>
        <p:spPr bwMode="auto">
          <a:xfrm flipV="1">
            <a:off x="3052763" y="1771650"/>
            <a:ext cx="1587" cy="357188"/>
          </a:xfrm>
          <a:prstGeom prst="line">
            <a:avLst/>
          </a:prstGeom>
          <a:noFill/>
          <a:ln w="174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4376" name="Line 41"/>
          <p:cNvSpPr>
            <a:spLocks noChangeShapeType="1"/>
          </p:cNvSpPr>
          <p:nvPr/>
        </p:nvSpPr>
        <p:spPr bwMode="auto">
          <a:xfrm flipH="1">
            <a:off x="3579813" y="2486025"/>
            <a:ext cx="187325" cy="1588"/>
          </a:xfrm>
          <a:prstGeom prst="line">
            <a:avLst/>
          </a:prstGeom>
          <a:noFill/>
          <a:ln w="174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4377" name="Line 42"/>
          <p:cNvSpPr>
            <a:spLocks noChangeShapeType="1"/>
          </p:cNvSpPr>
          <p:nvPr/>
        </p:nvSpPr>
        <p:spPr bwMode="auto">
          <a:xfrm flipV="1">
            <a:off x="3409950" y="4103688"/>
            <a:ext cx="1588" cy="169862"/>
          </a:xfrm>
          <a:prstGeom prst="line">
            <a:avLst/>
          </a:prstGeom>
          <a:noFill/>
          <a:ln w="174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4378" name="Line 43"/>
          <p:cNvSpPr>
            <a:spLocks noChangeShapeType="1"/>
          </p:cNvSpPr>
          <p:nvPr/>
        </p:nvSpPr>
        <p:spPr bwMode="auto">
          <a:xfrm>
            <a:off x="3052763" y="3933825"/>
            <a:ext cx="187325" cy="1588"/>
          </a:xfrm>
          <a:prstGeom prst="line">
            <a:avLst/>
          </a:prstGeom>
          <a:noFill/>
          <a:ln w="174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4379" name="Line 44"/>
          <p:cNvSpPr>
            <a:spLocks noChangeShapeType="1"/>
          </p:cNvSpPr>
          <p:nvPr/>
        </p:nvSpPr>
        <p:spPr bwMode="auto">
          <a:xfrm flipH="1">
            <a:off x="3579813" y="3933825"/>
            <a:ext cx="187325" cy="1588"/>
          </a:xfrm>
          <a:prstGeom prst="line">
            <a:avLst/>
          </a:prstGeom>
          <a:noFill/>
          <a:ln w="174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4380" name="Freeform 45"/>
          <p:cNvSpPr>
            <a:spLocks/>
          </p:cNvSpPr>
          <p:nvPr/>
        </p:nvSpPr>
        <p:spPr bwMode="auto">
          <a:xfrm>
            <a:off x="3052763" y="4273550"/>
            <a:ext cx="187325" cy="544513"/>
          </a:xfrm>
          <a:custGeom>
            <a:avLst/>
            <a:gdLst>
              <a:gd name="T0" fmla="*/ 2147483647 w 11"/>
              <a:gd name="T1" fmla="*/ 2147483647 h 32"/>
              <a:gd name="T2" fmla="*/ 2147483647 w 11"/>
              <a:gd name="T3" fmla="*/ 2147483647 h 32"/>
              <a:gd name="T4" fmla="*/ 0 w 11"/>
              <a:gd name="T5" fmla="*/ 2147483647 h 32"/>
              <a:gd name="T6" fmla="*/ 0 w 11"/>
              <a:gd name="T7" fmla="*/ 0 h 32"/>
              <a:gd name="T8" fmla="*/ 0 60000 65536"/>
              <a:gd name="T9" fmla="*/ 0 60000 65536"/>
              <a:gd name="T10" fmla="*/ 0 60000 65536"/>
              <a:gd name="T11" fmla="*/ 0 60000 65536"/>
              <a:gd name="T12" fmla="*/ 0 w 11"/>
              <a:gd name="T13" fmla="*/ 0 h 32"/>
              <a:gd name="T14" fmla="*/ 11 w 11"/>
              <a:gd name="T15" fmla="*/ 32 h 32"/>
            </a:gdLst>
            <a:ahLst/>
            <a:cxnLst>
              <a:cxn ang="T8">
                <a:pos x="T0" y="T1"/>
              </a:cxn>
              <a:cxn ang="T9">
                <a:pos x="T2" y="T3"/>
              </a:cxn>
              <a:cxn ang="T10">
                <a:pos x="T4" y="T5"/>
              </a:cxn>
              <a:cxn ang="T11">
                <a:pos x="T6" y="T7"/>
              </a:cxn>
            </a:cxnLst>
            <a:rect l="T12" t="T13" r="T14" b="T15"/>
            <a:pathLst>
              <a:path w="11" h="32">
                <a:moveTo>
                  <a:pt x="11" y="32"/>
                </a:moveTo>
                <a:lnTo>
                  <a:pt x="11" y="16"/>
                </a:lnTo>
                <a:lnTo>
                  <a:pt x="0" y="16"/>
                </a:lnTo>
                <a:lnTo>
                  <a:pt x="0" y="0"/>
                </a:lnTo>
              </a:path>
            </a:pathLst>
          </a:custGeom>
          <a:noFill/>
          <a:ln w="17463">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dirty="0"/>
          </a:p>
        </p:txBody>
      </p:sp>
      <p:sp>
        <p:nvSpPr>
          <p:cNvPr id="14381" name="Freeform 46"/>
          <p:cNvSpPr>
            <a:spLocks/>
          </p:cNvSpPr>
          <p:nvPr/>
        </p:nvSpPr>
        <p:spPr bwMode="auto">
          <a:xfrm>
            <a:off x="3579813" y="4273550"/>
            <a:ext cx="187325" cy="544513"/>
          </a:xfrm>
          <a:custGeom>
            <a:avLst/>
            <a:gdLst>
              <a:gd name="T0" fmla="*/ 0 w 11"/>
              <a:gd name="T1" fmla="*/ 2147483647 h 32"/>
              <a:gd name="T2" fmla="*/ 0 w 11"/>
              <a:gd name="T3" fmla="*/ 2147483647 h 32"/>
              <a:gd name="T4" fmla="*/ 2147483647 w 11"/>
              <a:gd name="T5" fmla="*/ 2147483647 h 32"/>
              <a:gd name="T6" fmla="*/ 2147483647 w 11"/>
              <a:gd name="T7" fmla="*/ 0 h 32"/>
              <a:gd name="T8" fmla="*/ 0 60000 65536"/>
              <a:gd name="T9" fmla="*/ 0 60000 65536"/>
              <a:gd name="T10" fmla="*/ 0 60000 65536"/>
              <a:gd name="T11" fmla="*/ 0 60000 65536"/>
              <a:gd name="T12" fmla="*/ 0 w 11"/>
              <a:gd name="T13" fmla="*/ 0 h 32"/>
              <a:gd name="T14" fmla="*/ 11 w 11"/>
              <a:gd name="T15" fmla="*/ 32 h 32"/>
            </a:gdLst>
            <a:ahLst/>
            <a:cxnLst>
              <a:cxn ang="T8">
                <a:pos x="T0" y="T1"/>
              </a:cxn>
              <a:cxn ang="T9">
                <a:pos x="T2" y="T3"/>
              </a:cxn>
              <a:cxn ang="T10">
                <a:pos x="T4" y="T5"/>
              </a:cxn>
              <a:cxn ang="T11">
                <a:pos x="T6" y="T7"/>
              </a:cxn>
            </a:cxnLst>
            <a:rect l="T12" t="T13" r="T14" b="T15"/>
            <a:pathLst>
              <a:path w="11" h="32">
                <a:moveTo>
                  <a:pt x="0" y="32"/>
                </a:moveTo>
                <a:lnTo>
                  <a:pt x="0" y="16"/>
                </a:lnTo>
                <a:lnTo>
                  <a:pt x="11" y="16"/>
                </a:lnTo>
                <a:lnTo>
                  <a:pt x="11" y="0"/>
                </a:lnTo>
              </a:path>
            </a:pathLst>
          </a:custGeom>
          <a:noFill/>
          <a:ln w="17463">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dirty="0"/>
          </a:p>
        </p:txBody>
      </p:sp>
      <p:sp>
        <p:nvSpPr>
          <p:cNvPr id="14382" name="Freeform 47"/>
          <p:cNvSpPr>
            <a:spLocks/>
          </p:cNvSpPr>
          <p:nvPr/>
        </p:nvSpPr>
        <p:spPr bwMode="auto">
          <a:xfrm>
            <a:off x="3205163" y="5311775"/>
            <a:ext cx="34925" cy="103188"/>
          </a:xfrm>
          <a:custGeom>
            <a:avLst/>
            <a:gdLst>
              <a:gd name="T0" fmla="*/ 609877795 w 2"/>
              <a:gd name="T1" fmla="*/ 1774627197 h 6"/>
              <a:gd name="T2" fmla="*/ 304947629 w 2"/>
              <a:gd name="T3" fmla="*/ 0 h 6"/>
              <a:gd name="T4" fmla="*/ 0 w 2"/>
              <a:gd name="T5" fmla="*/ 1774627197 h 6"/>
              <a:gd name="T6" fmla="*/ 304947629 w 2"/>
              <a:gd name="T7" fmla="*/ 1774627197 h 6"/>
              <a:gd name="T8" fmla="*/ 609877795 w 2"/>
              <a:gd name="T9" fmla="*/ 1774627197 h 6"/>
              <a:gd name="T10" fmla="*/ 0 60000 65536"/>
              <a:gd name="T11" fmla="*/ 0 60000 65536"/>
              <a:gd name="T12" fmla="*/ 0 60000 65536"/>
              <a:gd name="T13" fmla="*/ 0 60000 65536"/>
              <a:gd name="T14" fmla="*/ 0 60000 65536"/>
              <a:gd name="T15" fmla="*/ 0 w 2"/>
              <a:gd name="T16" fmla="*/ 0 h 6"/>
              <a:gd name="T17" fmla="*/ 2 w 2"/>
              <a:gd name="T18" fmla="*/ 6 h 6"/>
            </a:gdLst>
            <a:ahLst/>
            <a:cxnLst>
              <a:cxn ang="T10">
                <a:pos x="T0" y="T1"/>
              </a:cxn>
              <a:cxn ang="T11">
                <a:pos x="T2" y="T3"/>
              </a:cxn>
              <a:cxn ang="T12">
                <a:pos x="T4" y="T5"/>
              </a:cxn>
              <a:cxn ang="T13">
                <a:pos x="T6" y="T7"/>
              </a:cxn>
              <a:cxn ang="T14">
                <a:pos x="T8" y="T9"/>
              </a:cxn>
            </a:cxnLst>
            <a:rect l="T15" t="T16" r="T17" b="T18"/>
            <a:pathLst>
              <a:path w="2" h="6">
                <a:moveTo>
                  <a:pt x="2" y="6"/>
                </a:moveTo>
                <a:lnTo>
                  <a:pt x="1" y="0"/>
                </a:lnTo>
                <a:lnTo>
                  <a:pt x="0" y="6"/>
                </a:lnTo>
                <a:lnTo>
                  <a:pt x="1" y="6"/>
                </a:lnTo>
                <a:lnTo>
                  <a:pt x="2" y="6"/>
                </a:lnTo>
              </a:path>
            </a:pathLst>
          </a:custGeom>
          <a:noFill/>
          <a:ln w="17463">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dirty="0"/>
          </a:p>
        </p:txBody>
      </p:sp>
      <p:sp>
        <p:nvSpPr>
          <p:cNvPr id="14383" name="Freeform 48"/>
          <p:cNvSpPr>
            <a:spLocks/>
          </p:cNvSpPr>
          <p:nvPr/>
        </p:nvSpPr>
        <p:spPr bwMode="auto">
          <a:xfrm>
            <a:off x="3205163" y="5311775"/>
            <a:ext cx="34925" cy="103188"/>
          </a:xfrm>
          <a:custGeom>
            <a:avLst/>
            <a:gdLst>
              <a:gd name="T0" fmla="*/ 55443443 w 22"/>
              <a:gd name="T1" fmla="*/ 163811716 h 65"/>
              <a:gd name="T2" fmla="*/ 27722515 w 22"/>
              <a:gd name="T3" fmla="*/ 0 h 65"/>
              <a:gd name="T4" fmla="*/ 0 w 22"/>
              <a:gd name="T5" fmla="*/ 163811716 h 65"/>
              <a:gd name="T6" fmla="*/ 27722515 w 22"/>
              <a:gd name="T7" fmla="*/ 163811716 h 65"/>
              <a:gd name="T8" fmla="*/ 55443443 w 22"/>
              <a:gd name="T9" fmla="*/ 163811716 h 65"/>
              <a:gd name="T10" fmla="*/ 0 60000 65536"/>
              <a:gd name="T11" fmla="*/ 0 60000 65536"/>
              <a:gd name="T12" fmla="*/ 0 60000 65536"/>
              <a:gd name="T13" fmla="*/ 0 60000 65536"/>
              <a:gd name="T14" fmla="*/ 0 60000 65536"/>
              <a:gd name="T15" fmla="*/ 0 w 22"/>
              <a:gd name="T16" fmla="*/ 0 h 65"/>
              <a:gd name="T17" fmla="*/ 22 w 22"/>
              <a:gd name="T18" fmla="*/ 65 h 65"/>
            </a:gdLst>
            <a:ahLst/>
            <a:cxnLst>
              <a:cxn ang="T10">
                <a:pos x="T0" y="T1"/>
              </a:cxn>
              <a:cxn ang="T11">
                <a:pos x="T2" y="T3"/>
              </a:cxn>
              <a:cxn ang="T12">
                <a:pos x="T4" y="T5"/>
              </a:cxn>
              <a:cxn ang="T13">
                <a:pos x="T6" y="T7"/>
              </a:cxn>
              <a:cxn ang="T14">
                <a:pos x="T8" y="T9"/>
              </a:cxn>
            </a:cxnLst>
            <a:rect l="T15" t="T16" r="T17" b="T18"/>
            <a:pathLst>
              <a:path w="22" h="65">
                <a:moveTo>
                  <a:pt x="22" y="65"/>
                </a:moveTo>
                <a:lnTo>
                  <a:pt x="11" y="0"/>
                </a:lnTo>
                <a:lnTo>
                  <a:pt x="0" y="65"/>
                </a:lnTo>
                <a:lnTo>
                  <a:pt x="11" y="65"/>
                </a:lnTo>
                <a:lnTo>
                  <a:pt x="22" y="65"/>
                </a:lnTo>
                <a:close/>
              </a:path>
            </a:pathLst>
          </a:custGeom>
          <a:solidFill>
            <a:srgbClr val="000000"/>
          </a:solidFill>
          <a:ln w="0">
            <a:solidFill>
              <a:srgbClr val="000000"/>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dirty="0"/>
          </a:p>
        </p:txBody>
      </p:sp>
      <p:sp>
        <p:nvSpPr>
          <p:cNvPr id="14384" name="Freeform 49"/>
          <p:cNvSpPr>
            <a:spLocks/>
          </p:cNvSpPr>
          <p:nvPr/>
        </p:nvSpPr>
        <p:spPr bwMode="auto">
          <a:xfrm>
            <a:off x="3222625" y="5278438"/>
            <a:ext cx="357188" cy="255587"/>
          </a:xfrm>
          <a:custGeom>
            <a:avLst/>
            <a:gdLst>
              <a:gd name="T0" fmla="*/ 0 w 21"/>
              <a:gd name="T1" fmla="*/ 2147483647 h 15"/>
              <a:gd name="T2" fmla="*/ 0 w 21"/>
              <a:gd name="T3" fmla="*/ 2147483647 h 15"/>
              <a:gd name="T4" fmla="*/ 2147483647 w 21"/>
              <a:gd name="T5" fmla="*/ 2147483647 h 15"/>
              <a:gd name="T6" fmla="*/ 2147483647 w 21"/>
              <a:gd name="T7" fmla="*/ 0 h 15"/>
              <a:gd name="T8" fmla="*/ 0 60000 65536"/>
              <a:gd name="T9" fmla="*/ 0 60000 65536"/>
              <a:gd name="T10" fmla="*/ 0 60000 65536"/>
              <a:gd name="T11" fmla="*/ 0 60000 65536"/>
              <a:gd name="T12" fmla="*/ 0 w 21"/>
              <a:gd name="T13" fmla="*/ 0 h 15"/>
              <a:gd name="T14" fmla="*/ 21 w 21"/>
              <a:gd name="T15" fmla="*/ 15 h 15"/>
            </a:gdLst>
            <a:ahLst/>
            <a:cxnLst>
              <a:cxn ang="T8">
                <a:pos x="T0" y="T1"/>
              </a:cxn>
              <a:cxn ang="T9">
                <a:pos x="T2" y="T3"/>
              </a:cxn>
              <a:cxn ang="T10">
                <a:pos x="T4" y="T5"/>
              </a:cxn>
              <a:cxn ang="T11">
                <a:pos x="T6" y="T7"/>
              </a:cxn>
            </a:cxnLst>
            <a:rect l="T12" t="T13" r="T14" b="T15"/>
            <a:pathLst>
              <a:path w="21" h="15">
                <a:moveTo>
                  <a:pt x="0" y="8"/>
                </a:moveTo>
                <a:lnTo>
                  <a:pt x="0" y="15"/>
                </a:lnTo>
                <a:lnTo>
                  <a:pt x="21" y="15"/>
                </a:lnTo>
                <a:lnTo>
                  <a:pt x="21" y="0"/>
                </a:lnTo>
              </a:path>
            </a:pathLst>
          </a:custGeom>
          <a:noFill/>
          <a:ln w="17463">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dirty="0"/>
          </a:p>
        </p:txBody>
      </p:sp>
      <p:sp>
        <p:nvSpPr>
          <p:cNvPr id="14385" name="Rectangle 50"/>
          <p:cNvSpPr>
            <a:spLocks noChangeArrowheads="1"/>
          </p:cNvSpPr>
          <p:nvPr/>
        </p:nvSpPr>
        <p:spPr bwMode="auto">
          <a:xfrm>
            <a:off x="1928813" y="2981325"/>
            <a:ext cx="498475" cy="1825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200" dirty="0">
                <a:solidFill>
                  <a:srgbClr val="000000"/>
                </a:solidFill>
                <a:latin typeface="Nimbus Roman No9 L"/>
              </a:rPr>
              <a:t>Address</a:t>
            </a:r>
            <a:endParaRPr lang="en-CA" altLang="en-US" sz="2400" dirty="0">
              <a:latin typeface="Corbel" panose="020B0503020204020204" pitchFamily="34" charset="0"/>
            </a:endParaRPr>
          </a:p>
        </p:txBody>
      </p:sp>
      <p:sp>
        <p:nvSpPr>
          <p:cNvPr id="14386" name="Rectangle 51"/>
          <p:cNvSpPr>
            <a:spLocks noChangeArrowheads="1"/>
          </p:cNvSpPr>
          <p:nvPr/>
        </p:nvSpPr>
        <p:spPr bwMode="auto">
          <a:xfrm>
            <a:off x="1928813" y="3168650"/>
            <a:ext cx="484187" cy="1825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200" dirty="0">
                <a:solidFill>
                  <a:srgbClr val="000000"/>
                </a:solidFill>
                <a:latin typeface="Nimbus Roman No9 L"/>
              </a:rPr>
              <a:t>decoder</a:t>
            </a:r>
            <a:endParaRPr lang="en-CA" altLang="en-US" sz="2400" dirty="0">
              <a:latin typeface="Corbel" panose="020B0503020204020204" pitchFamily="34" charset="0"/>
            </a:endParaRPr>
          </a:p>
        </p:txBody>
      </p:sp>
      <p:sp>
        <p:nvSpPr>
          <p:cNvPr id="14387" name="Rectangle 52"/>
          <p:cNvSpPr>
            <a:spLocks noChangeArrowheads="1"/>
          </p:cNvSpPr>
          <p:nvPr/>
        </p:nvSpPr>
        <p:spPr bwMode="auto">
          <a:xfrm>
            <a:off x="1827213" y="1941513"/>
            <a:ext cx="696912" cy="2519362"/>
          </a:xfrm>
          <a:prstGeom prst="rect">
            <a:avLst/>
          </a:prstGeom>
          <a:noFill/>
          <a:ln w="17526">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dirty="0">
              <a:latin typeface="Corbel" panose="020B0503020204020204" pitchFamily="34" charset="0"/>
            </a:endParaRPr>
          </a:p>
        </p:txBody>
      </p:sp>
      <p:sp>
        <p:nvSpPr>
          <p:cNvPr id="14388" name="Rectangle 53"/>
          <p:cNvSpPr>
            <a:spLocks noChangeArrowheads="1"/>
          </p:cNvSpPr>
          <p:nvPr/>
        </p:nvSpPr>
        <p:spPr bwMode="auto">
          <a:xfrm>
            <a:off x="6423025" y="2368550"/>
            <a:ext cx="168275" cy="1825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200" dirty="0">
                <a:solidFill>
                  <a:srgbClr val="000000"/>
                </a:solidFill>
                <a:latin typeface="Nimbus Roman No9 L"/>
              </a:rPr>
              <a:t>FF</a:t>
            </a:r>
            <a:endParaRPr lang="en-CA" altLang="en-US" sz="2400" dirty="0">
              <a:latin typeface="Corbel" panose="020B0503020204020204" pitchFamily="34" charset="0"/>
            </a:endParaRPr>
          </a:p>
        </p:txBody>
      </p:sp>
      <p:sp>
        <p:nvSpPr>
          <p:cNvPr id="14389" name="Rectangle 54"/>
          <p:cNvSpPr>
            <a:spLocks noChangeArrowheads="1"/>
          </p:cNvSpPr>
          <p:nvPr/>
        </p:nvSpPr>
        <p:spPr bwMode="auto">
          <a:xfrm>
            <a:off x="7342188" y="5075238"/>
            <a:ext cx="185737" cy="1825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200" dirty="0">
                <a:solidFill>
                  <a:srgbClr val="000000"/>
                </a:solidFill>
                <a:latin typeface="Nimbus Roman No9 L"/>
              </a:rPr>
              <a:t>CS</a:t>
            </a:r>
            <a:endParaRPr lang="en-CA" altLang="en-US" sz="2400" dirty="0">
              <a:latin typeface="Corbel" panose="020B0503020204020204" pitchFamily="34" charset="0"/>
            </a:endParaRPr>
          </a:p>
        </p:txBody>
      </p:sp>
      <p:sp>
        <p:nvSpPr>
          <p:cNvPr id="14390" name="Freeform 55"/>
          <p:cNvSpPr>
            <a:spLocks/>
          </p:cNvSpPr>
          <p:nvPr/>
        </p:nvSpPr>
        <p:spPr bwMode="auto">
          <a:xfrm>
            <a:off x="7053263" y="5159375"/>
            <a:ext cx="101600" cy="33338"/>
          </a:xfrm>
          <a:custGeom>
            <a:avLst/>
            <a:gdLst>
              <a:gd name="T0" fmla="*/ 1720426649 w 6"/>
              <a:gd name="T1" fmla="*/ 0 h 2"/>
              <a:gd name="T2" fmla="*/ 0 w 6"/>
              <a:gd name="T3" fmla="*/ 277855559 h 2"/>
              <a:gd name="T4" fmla="*/ 1720426649 w 6"/>
              <a:gd name="T5" fmla="*/ 555711117 h 2"/>
              <a:gd name="T6" fmla="*/ 1720426649 w 6"/>
              <a:gd name="T7" fmla="*/ 277855559 h 2"/>
              <a:gd name="T8" fmla="*/ 1720426649 w 6"/>
              <a:gd name="T9" fmla="*/ 0 h 2"/>
              <a:gd name="T10" fmla="*/ 0 60000 65536"/>
              <a:gd name="T11" fmla="*/ 0 60000 65536"/>
              <a:gd name="T12" fmla="*/ 0 60000 65536"/>
              <a:gd name="T13" fmla="*/ 0 60000 65536"/>
              <a:gd name="T14" fmla="*/ 0 60000 65536"/>
              <a:gd name="T15" fmla="*/ 0 w 6"/>
              <a:gd name="T16" fmla="*/ 0 h 2"/>
              <a:gd name="T17" fmla="*/ 6 w 6"/>
              <a:gd name="T18" fmla="*/ 2 h 2"/>
            </a:gdLst>
            <a:ahLst/>
            <a:cxnLst>
              <a:cxn ang="T10">
                <a:pos x="T0" y="T1"/>
              </a:cxn>
              <a:cxn ang="T11">
                <a:pos x="T2" y="T3"/>
              </a:cxn>
              <a:cxn ang="T12">
                <a:pos x="T4" y="T5"/>
              </a:cxn>
              <a:cxn ang="T13">
                <a:pos x="T6" y="T7"/>
              </a:cxn>
              <a:cxn ang="T14">
                <a:pos x="T8" y="T9"/>
              </a:cxn>
            </a:cxnLst>
            <a:rect l="T15" t="T16" r="T17" b="T18"/>
            <a:pathLst>
              <a:path w="6" h="2">
                <a:moveTo>
                  <a:pt x="6" y="0"/>
                </a:moveTo>
                <a:lnTo>
                  <a:pt x="0" y="1"/>
                </a:lnTo>
                <a:lnTo>
                  <a:pt x="6" y="2"/>
                </a:lnTo>
                <a:lnTo>
                  <a:pt x="6" y="1"/>
                </a:lnTo>
                <a:lnTo>
                  <a:pt x="6" y="0"/>
                </a:lnTo>
              </a:path>
            </a:pathLst>
          </a:custGeom>
          <a:noFill/>
          <a:ln w="17463">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dirty="0"/>
          </a:p>
        </p:txBody>
      </p:sp>
      <p:sp>
        <p:nvSpPr>
          <p:cNvPr id="14391" name="Freeform 56"/>
          <p:cNvSpPr>
            <a:spLocks/>
          </p:cNvSpPr>
          <p:nvPr/>
        </p:nvSpPr>
        <p:spPr bwMode="auto">
          <a:xfrm>
            <a:off x="7053263" y="5159375"/>
            <a:ext cx="101600" cy="33338"/>
          </a:xfrm>
          <a:custGeom>
            <a:avLst/>
            <a:gdLst>
              <a:gd name="T0" fmla="*/ 161289973 w 64"/>
              <a:gd name="T1" fmla="*/ 0 h 21"/>
              <a:gd name="T2" fmla="*/ 0 w 64"/>
              <a:gd name="T3" fmla="*/ 25201938 h 21"/>
              <a:gd name="T4" fmla="*/ 161289973 w 64"/>
              <a:gd name="T5" fmla="*/ 52924874 h 21"/>
              <a:gd name="T6" fmla="*/ 161289973 w 64"/>
              <a:gd name="T7" fmla="*/ 25201938 h 21"/>
              <a:gd name="T8" fmla="*/ 161289973 w 64"/>
              <a:gd name="T9" fmla="*/ 0 h 21"/>
              <a:gd name="T10" fmla="*/ 0 60000 65536"/>
              <a:gd name="T11" fmla="*/ 0 60000 65536"/>
              <a:gd name="T12" fmla="*/ 0 60000 65536"/>
              <a:gd name="T13" fmla="*/ 0 60000 65536"/>
              <a:gd name="T14" fmla="*/ 0 60000 65536"/>
              <a:gd name="T15" fmla="*/ 0 w 64"/>
              <a:gd name="T16" fmla="*/ 0 h 21"/>
              <a:gd name="T17" fmla="*/ 64 w 64"/>
              <a:gd name="T18" fmla="*/ 21 h 21"/>
            </a:gdLst>
            <a:ahLst/>
            <a:cxnLst>
              <a:cxn ang="T10">
                <a:pos x="T0" y="T1"/>
              </a:cxn>
              <a:cxn ang="T11">
                <a:pos x="T2" y="T3"/>
              </a:cxn>
              <a:cxn ang="T12">
                <a:pos x="T4" y="T5"/>
              </a:cxn>
              <a:cxn ang="T13">
                <a:pos x="T6" y="T7"/>
              </a:cxn>
              <a:cxn ang="T14">
                <a:pos x="T8" y="T9"/>
              </a:cxn>
            </a:cxnLst>
            <a:rect l="T15" t="T16" r="T17" b="T18"/>
            <a:pathLst>
              <a:path w="64" h="21">
                <a:moveTo>
                  <a:pt x="64" y="0"/>
                </a:moveTo>
                <a:lnTo>
                  <a:pt x="0" y="10"/>
                </a:lnTo>
                <a:lnTo>
                  <a:pt x="64" y="21"/>
                </a:lnTo>
                <a:lnTo>
                  <a:pt x="64" y="10"/>
                </a:lnTo>
                <a:lnTo>
                  <a:pt x="64" y="0"/>
                </a:lnTo>
                <a:close/>
              </a:path>
            </a:pathLst>
          </a:custGeom>
          <a:solidFill>
            <a:srgbClr val="000000"/>
          </a:solidFill>
          <a:ln w="0">
            <a:solidFill>
              <a:srgbClr val="000000"/>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dirty="0"/>
          </a:p>
        </p:txBody>
      </p:sp>
      <p:sp>
        <p:nvSpPr>
          <p:cNvPr id="14392" name="Line 57"/>
          <p:cNvSpPr>
            <a:spLocks noChangeShapeType="1"/>
          </p:cNvSpPr>
          <p:nvPr/>
        </p:nvSpPr>
        <p:spPr bwMode="auto">
          <a:xfrm>
            <a:off x="7154863" y="5175250"/>
            <a:ext cx="136525" cy="1588"/>
          </a:xfrm>
          <a:prstGeom prst="line">
            <a:avLst/>
          </a:prstGeom>
          <a:noFill/>
          <a:ln w="174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4393" name="Freeform 58"/>
          <p:cNvSpPr>
            <a:spLocks/>
          </p:cNvSpPr>
          <p:nvPr/>
        </p:nvSpPr>
        <p:spPr bwMode="auto">
          <a:xfrm>
            <a:off x="7053263" y="4886325"/>
            <a:ext cx="101600" cy="50800"/>
          </a:xfrm>
          <a:custGeom>
            <a:avLst/>
            <a:gdLst>
              <a:gd name="T0" fmla="*/ 1720426649 w 6"/>
              <a:gd name="T1" fmla="*/ 0 h 3"/>
              <a:gd name="T2" fmla="*/ 0 w 6"/>
              <a:gd name="T3" fmla="*/ 573481282 h 3"/>
              <a:gd name="T4" fmla="*/ 1720426649 w 6"/>
              <a:gd name="T5" fmla="*/ 860213324 h 3"/>
              <a:gd name="T6" fmla="*/ 1720426649 w 6"/>
              <a:gd name="T7" fmla="*/ 573481282 h 3"/>
              <a:gd name="T8" fmla="*/ 1720426649 w 6"/>
              <a:gd name="T9" fmla="*/ 0 h 3"/>
              <a:gd name="T10" fmla="*/ 0 60000 65536"/>
              <a:gd name="T11" fmla="*/ 0 60000 65536"/>
              <a:gd name="T12" fmla="*/ 0 60000 65536"/>
              <a:gd name="T13" fmla="*/ 0 60000 65536"/>
              <a:gd name="T14" fmla="*/ 0 60000 65536"/>
              <a:gd name="T15" fmla="*/ 0 w 6"/>
              <a:gd name="T16" fmla="*/ 0 h 3"/>
              <a:gd name="T17" fmla="*/ 6 w 6"/>
              <a:gd name="T18" fmla="*/ 3 h 3"/>
            </a:gdLst>
            <a:ahLst/>
            <a:cxnLst>
              <a:cxn ang="T10">
                <a:pos x="T0" y="T1"/>
              </a:cxn>
              <a:cxn ang="T11">
                <a:pos x="T2" y="T3"/>
              </a:cxn>
              <a:cxn ang="T12">
                <a:pos x="T4" y="T5"/>
              </a:cxn>
              <a:cxn ang="T13">
                <a:pos x="T6" y="T7"/>
              </a:cxn>
              <a:cxn ang="T14">
                <a:pos x="T8" y="T9"/>
              </a:cxn>
            </a:cxnLst>
            <a:rect l="T15" t="T16" r="T17" b="T18"/>
            <a:pathLst>
              <a:path w="6" h="3">
                <a:moveTo>
                  <a:pt x="6" y="0"/>
                </a:moveTo>
                <a:lnTo>
                  <a:pt x="0" y="2"/>
                </a:lnTo>
                <a:lnTo>
                  <a:pt x="6" y="3"/>
                </a:lnTo>
                <a:lnTo>
                  <a:pt x="6" y="2"/>
                </a:lnTo>
                <a:lnTo>
                  <a:pt x="6" y="0"/>
                </a:lnTo>
              </a:path>
            </a:pathLst>
          </a:custGeom>
          <a:noFill/>
          <a:ln w="17463">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dirty="0"/>
          </a:p>
        </p:txBody>
      </p:sp>
      <p:sp>
        <p:nvSpPr>
          <p:cNvPr id="14394" name="Freeform 59"/>
          <p:cNvSpPr>
            <a:spLocks/>
          </p:cNvSpPr>
          <p:nvPr/>
        </p:nvSpPr>
        <p:spPr bwMode="auto">
          <a:xfrm>
            <a:off x="7053263" y="4886325"/>
            <a:ext cx="101600" cy="50800"/>
          </a:xfrm>
          <a:custGeom>
            <a:avLst/>
            <a:gdLst>
              <a:gd name="T0" fmla="*/ 161289973 w 64"/>
              <a:gd name="T1" fmla="*/ 0 h 32"/>
              <a:gd name="T2" fmla="*/ 0 w 64"/>
              <a:gd name="T3" fmla="*/ 55443436 h 32"/>
              <a:gd name="T4" fmla="*/ 161289973 w 64"/>
              <a:gd name="T5" fmla="*/ 80644986 h 32"/>
              <a:gd name="T6" fmla="*/ 161289973 w 64"/>
              <a:gd name="T7" fmla="*/ 55443436 h 32"/>
              <a:gd name="T8" fmla="*/ 161289973 w 64"/>
              <a:gd name="T9" fmla="*/ 0 h 32"/>
              <a:gd name="T10" fmla="*/ 0 60000 65536"/>
              <a:gd name="T11" fmla="*/ 0 60000 65536"/>
              <a:gd name="T12" fmla="*/ 0 60000 65536"/>
              <a:gd name="T13" fmla="*/ 0 60000 65536"/>
              <a:gd name="T14" fmla="*/ 0 60000 65536"/>
              <a:gd name="T15" fmla="*/ 0 w 64"/>
              <a:gd name="T16" fmla="*/ 0 h 32"/>
              <a:gd name="T17" fmla="*/ 64 w 64"/>
              <a:gd name="T18" fmla="*/ 32 h 32"/>
            </a:gdLst>
            <a:ahLst/>
            <a:cxnLst>
              <a:cxn ang="T10">
                <a:pos x="T0" y="T1"/>
              </a:cxn>
              <a:cxn ang="T11">
                <a:pos x="T2" y="T3"/>
              </a:cxn>
              <a:cxn ang="T12">
                <a:pos x="T4" y="T5"/>
              </a:cxn>
              <a:cxn ang="T13">
                <a:pos x="T6" y="T7"/>
              </a:cxn>
              <a:cxn ang="T14">
                <a:pos x="T8" y="T9"/>
              </a:cxn>
            </a:cxnLst>
            <a:rect l="T15" t="T16" r="T17" b="T18"/>
            <a:pathLst>
              <a:path w="64" h="32">
                <a:moveTo>
                  <a:pt x="64" y="0"/>
                </a:moveTo>
                <a:lnTo>
                  <a:pt x="0" y="22"/>
                </a:lnTo>
                <a:lnTo>
                  <a:pt x="64" y="32"/>
                </a:lnTo>
                <a:lnTo>
                  <a:pt x="64" y="22"/>
                </a:lnTo>
                <a:lnTo>
                  <a:pt x="64" y="0"/>
                </a:lnTo>
                <a:close/>
              </a:path>
            </a:pathLst>
          </a:custGeom>
          <a:solidFill>
            <a:srgbClr val="000000"/>
          </a:solidFill>
          <a:ln w="0">
            <a:solidFill>
              <a:srgbClr val="000000"/>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dirty="0"/>
          </a:p>
        </p:txBody>
      </p:sp>
      <p:sp>
        <p:nvSpPr>
          <p:cNvPr id="14395" name="Line 60"/>
          <p:cNvSpPr>
            <a:spLocks noChangeShapeType="1"/>
          </p:cNvSpPr>
          <p:nvPr/>
        </p:nvSpPr>
        <p:spPr bwMode="auto">
          <a:xfrm>
            <a:off x="7154863" y="4921250"/>
            <a:ext cx="136525" cy="1588"/>
          </a:xfrm>
          <a:prstGeom prst="line">
            <a:avLst/>
          </a:prstGeom>
          <a:noFill/>
          <a:ln w="174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4396" name="Rectangle 61"/>
          <p:cNvSpPr>
            <a:spLocks noChangeArrowheads="1"/>
          </p:cNvSpPr>
          <p:nvPr/>
        </p:nvSpPr>
        <p:spPr bwMode="auto">
          <a:xfrm>
            <a:off x="7308850" y="3151188"/>
            <a:ext cx="280988" cy="1825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200" dirty="0">
                <a:solidFill>
                  <a:srgbClr val="000000"/>
                </a:solidFill>
                <a:latin typeface="Nimbus Roman No9 L"/>
              </a:rPr>
              <a:t>cells</a:t>
            </a:r>
            <a:endParaRPr lang="en-CA" altLang="en-US" sz="2400" dirty="0">
              <a:latin typeface="Corbel" panose="020B0503020204020204" pitchFamily="34" charset="0"/>
            </a:endParaRPr>
          </a:p>
        </p:txBody>
      </p:sp>
      <p:sp>
        <p:nvSpPr>
          <p:cNvPr id="14397" name="Rectangle 62"/>
          <p:cNvSpPr>
            <a:spLocks noChangeArrowheads="1"/>
          </p:cNvSpPr>
          <p:nvPr/>
        </p:nvSpPr>
        <p:spPr bwMode="auto">
          <a:xfrm>
            <a:off x="7189788" y="3014663"/>
            <a:ext cx="525462" cy="1825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200" dirty="0">
                <a:solidFill>
                  <a:srgbClr val="000000"/>
                </a:solidFill>
                <a:latin typeface="Nimbus Roman No9 L"/>
              </a:rPr>
              <a:t>Memory</a:t>
            </a:r>
            <a:endParaRPr lang="en-CA" altLang="en-US" sz="2400" dirty="0">
              <a:latin typeface="Corbel" panose="020B0503020204020204" pitchFamily="34" charset="0"/>
            </a:endParaRPr>
          </a:p>
        </p:txBody>
      </p:sp>
      <p:sp>
        <p:nvSpPr>
          <p:cNvPr id="14398" name="Freeform 63"/>
          <p:cNvSpPr>
            <a:spLocks/>
          </p:cNvSpPr>
          <p:nvPr/>
        </p:nvSpPr>
        <p:spPr bwMode="auto">
          <a:xfrm>
            <a:off x="6286500" y="5311775"/>
            <a:ext cx="50800" cy="103188"/>
          </a:xfrm>
          <a:custGeom>
            <a:avLst/>
            <a:gdLst>
              <a:gd name="T0" fmla="*/ 860213324 w 3"/>
              <a:gd name="T1" fmla="*/ 1774627197 h 6"/>
              <a:gd name="T2" fmla="*/ 286732174 w 3"/>
              <a:gd name="T3" fmla="*/ 0 h 6"/>
              <a:gd name="T4" fmla="*/ 0 w 3"/>
              <a:gd name="T5" fmla="*/ 1774627197 h 6"/>
              <a:gd name="T6" fmla="*/ 286732174 w 3"/>
              <a:gd name="T7" fmla="*/ 1774627197 h 6"/>
              <a:gd name="T8" fmla="*/ 860213324 w 3"/>
              <a:gd name="T9" fmla="*/ 1774627197 h 6"/>
              <a:gd name="T10" fmla="*/ 0 60000 65536"/>
              <a:gd name="T11" fmla="*/ 0 60000 65536"/>
              <a:gd name="T12" fmla="*/ 0 60000 65536"/>
              <a:gd name="T13" fmla="*/ 0 60000 65536"/>
              <a:gd name="T14" fmla="*/ 0 60000 65536"/>
              <a:gd name="T15" fmla="*/ 0 w 3"/>
              <a:gd name="T16" fmla="*/ 0 h 6"/>
              <a:gd name="T17" fmla="*/ 3 w 3"/>
              <a:gd name="T18" fmla="*/ 6 h 6"/>
            </a:gdLst>
            <a:ahLst/>
            <a:cxnLst>
              <a:cxn ang="T10">
                <a:pos x="T0" y="T1"/>
              </a:cxn>
              <a:cxn ang="T11">
                <a:pos x="T2" y="T3"/>
              </a:cxn>
              <a:cxn ang="T12">
                <a:pos x="T4" y="T5"/>
              </a:cxn>
              <a:cxn ang="T13">
                <a:pos x="T6" y="T7"/>
              </a:cxn>
              <a:cxn ang="T14">
                <a:pos x="T8" y="T9"/>
              </a:cxn>
            </a:cxnLst>
            <a:rect l="T15" t="T16" r="T17" b="T18"/>
            <a:pathLst>
              <a:path w="3" h="6">
                <a:moveTo>
                  <a:pt x="3" y="6"/>
                </a:moveTo>
                <a:lnTo>
                  <a:pt x="1" y="0"/>
                </a:lnTo>
                <a:lnTo>
                  <a:pt x="0" y="6"/>
                </a:lnTo>
                <a:lnTo>
                  <a:pt x="1" y="6"/>
                </a:lnTo>
                <a:lnTo>
                  <a:pt x="3" y="6"/>
                </a:lnTo>
              </a:path>
            </a:pathLst>
          </a:custGeom>
          <a:noFill/>
          <a:ln w="17463">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dirty="0"/>
          </a:p>
        </p:txBody>
      </p:sp>
      <p:sp>
        <p:nvSpPr>
          <p:cNvPr id="14399" name="Freeform 64"/>
          <p:cNvSpPr>
            <a:spLocks/>
          </p:cNvSpPr>
          <p:nvPr/>
        </p:nvSpPr>
        <p:spPr bwMode="auto">
          <a:xfrm>
            <a:off x="6286500" y="5311775"/>
            <a:ext cx="50800" cy="103188"/>
          </a:xfrm>
          <a:custGeom>
            <a:avLst/>
            <a:gdLst>
              <a:gd name="T0" fmla="*/ 80644986 w 32"/>
              <a:gd name="T1" fmla="*/ 163811716 h 65"/>
              <a:gd name="T2" fmla="*/ 27720924 w 32"/>
              <a:gd name="T3" fmla="*/ 0 h 65"/>
              <a:gd name="T4" fmla="*/ 0 w 32"/>
              <a:gd name="T5" fmla="*/ 163811716 h 65"/>
              <a:gd name="T6" fmla="*/ 27720924 w 32"/>
              <a:gd name="T7" fmla="*/ 163811716 h 65"/>
              <a:gd name="T8" fmla="*/ 80644986 w 32"/>
              <a:gd name="T9" fmla="*/ 163811716 h 65"/>
              <a:gd name="T10" fmla="*/ 0 60000 65536"/>
              <a:gd name="T11" fmla="*/ 0 60000 65536"/>
              <a:gd name="T12" fmla="*/ 0 60000 65536"/>
              <a:gd name="T13" fmla="*/ 0 60000 65536"/>
              <a:gd name="T14" fmla="*/ 0 60000 65536"/>
              <a:gd name="T15" fmla="*/ 0 w 32"/>
              <a:gd name="T16" fmla="*/ 0 h 65"/>
              <a:gd name="T17" fmla="*/ 32 w 32"/>
              <a:gd name="T18" fmla="*/ 65 h 65"/>
            </a:gdLst>
            <a:ahLst/>
            <a:cxnLst>
              <a:cxn ang="T10">
                <a:pos x="T0" y="T1"/>
              </a:cxn>
              <a:cxn ang="T11">
                <a:pos x="T2" y="T3"/>
              </a:cxn>
              <a:cxn ang="T12">
                <a:pos x="T4" y="T5"/>
              </a:cxn>
              <a:cxn ang="T13">
                <a:pos x="T6" y="T7"/>
              </a:cxn>
              <a:cxn ang="T14">
                <a:pos x="T8" y="T9"/>
              </a:cxn>
            </a:cxnLst>
            <a:rect l="T15" t="T16" r="T17" b="T18"/>
            <a:pathLst>
              <a:path w="32" h="65">
                <a:moveTo>
                  <a:pt x="32" y="65"/>
                </a:moveTo>
                <a:lnTo>
                  <a:pt x="11" y="0"/>
                </a:lnTo>
                <a:lnTo>
                  <a:pt x="0" y="65"/>
                </a:lnTo>
                <a:lnTo>
                  <a:pt x="11" y="65"/>
                </a:lnTo>
                <a:lnTo>
                  <a:pt x="32" y="65"/>
                </a:lnTo>
                <a:close/>
              </a:path>
            </a:pathLst>
          </a:custGeom>
          <a:solidFill>
            <a:srgbClr val="000000"/>
          </a:solidFill>
          <a:ln w="0">
            <a:solidFill>
              <a:srgbClr val="000000"/>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dirty="0"/>
          </a:p>
        </p:txBody>
      </p:sp>
      <p:sp>
        <p:nvSpPr>
          <p:cNvPr id="14400" name="Freeform 65"/>
          <p:cNvSpPr>
            <a:spLocks/>
          </p:cNvSpPr>
          <p:nvPr/>
        </p:nvSpPr>
        <p:spPr bwMode="auto">
          <a:xfrm>
            <a:off x="6303963" y="5278438"/>
            <a:ext cx="357187" cy="255587"/>
          </a:xfrm>
          <a:custGeom>
            <a:avLst/>
            <a:gdLst>
              <a:gd name="T0" fmla="*/ 0 w 21"/>
              <a:gd name="T1" fmla="*/ 2147483647 h 15"/>
              <a:gd name="T2" fmla="*/ 0 w 21"/>
              <a:gd name="T3" fmla="*/ 2147483647 h 15"/>
              <a:gd name="T4" fmla="*/ 2147483647 w 21"/>
              <a:gd name="T5" fmla="*/ 2147483647 h 15"/>
              <a:gd name="T6" fmla="*/ 2147483647 w 21"/>
              <a:gd name="T7" fmla="*/ 0 h 15"/>
              <a:gd name="T8" fmla="*/ 0 60000 65536"/>
              <a:gd name="T9" fmla="*/ 0 60000 65536"/>
              <a:gd name="T10" fmla="*/ 0 60000 65536"/>
              <a:gd name="T11" fmla="*/ 0 60000 65536"/>
              <a:gd name="T12" fmla="*/ 0 w 21"/>
              <a:gd name="T13" fmla="*/ 0 h 15"/>
              <a:gd name="T14" fmla="*/ 21 w 21"/>
              <a:gd name="T15" fmla="*/ 15 h 15"/>
            </a:gdLst>
            <a:ahLst/>
            <a:cxnLst>
              <a:cxn ang="T8">
                <a:pos x="T0" y="T1"/>
              </a:cxn>
              <a:cxn ang="T9">
                <a:pos x="T2" y="T3"/>
              </a:cxn>
              <a:cxn ang="T10">
                <a:pos x="T4" y="T5"/>
              </a:cxn>
              <a:cxn ang="T11">
                <a:pos x="T6" y="T7"/>
              </a:cxn>
            </a:cxnLst>
            <a:rect l="T12" t="T13" r="T14" b="T15"/>
            <a:pathLst>
              <a:path w="21" h="15">
                <a:moveTo>
                  <a:pt x="0" y="8"/>
                </a:moveTo>
                <a:lnTo>
                  <a:pt x="0" y="15"/>
                </a:lnTo>
                <a:lnTo>
                  <a:pt x="21" y="15"/>
                </a:lnTo>
                <a:lnTo>
                  <a:pt x="21" y="0"/>
                </a:lnTo>
              </a:path>
            </a:pathLst>
          </a:custGeom>
          <a:noFill/>
          <a:ln w="17463">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dirty="0"/>
          </a:p>
        </p:txBody>
      </p:sp>
      <p:sp>
        <p:nvSpPr>
          <p:cNvPr id="14401" name="Freeform 66"/>
          <p:cNvSpPr>
            <a:spLocks/>
          </p:cNvSpPr>
          <p:nvPr/>
        </p:nvSpPr>
        <p:spPr bwMode="auto">
          <a:xfrm>
            <a:off x="4873625" y="5311775"/>
            <a:ext cx="50800" cy="103188"/>
          </a:xfrm>
          <a:custGeom>
            <a:avLst/>
            <a:gdLst>
              <a:gd name="T0" fmla="*/ 860213324 w 3"/>
              <a:gd name="T1" fmla="*/ 1774627197 h 6"/>
              <a:gd name="T2" fmla="*/ 573481282 w 3"/>
              <a:gd name="T3" fmla="*/ 0 h 6"/>
              <a:gd name="T4" fmla="*/ 0 w 3"/>
              <a:gd name="T5" fmla="*/ 1774627197 h 6"/>
              <a:gd name="T6" fmla="*/ 573481282 w 3"/>
              <a:gd name="T7" fmla="*/ 1774627197 h 6"/>
              <a:gd name="T8" fmla="*/ 860213324 w 3"/>
              <a:gd name="T9" fmla="*/ 1774627197 h 6"/>
              <a:gd name="T10" fmla="*/ 0 60000 65536"/>
              <a:gd name="T11" fmla="*/ 0 60000 65536"/>
              <a:gd name="T12" fmla="*/ 0 60000 65536"/>
              <a:gd name="T13" fmla="*/ 0 60000 65536"/>
              <a:gd name="T14" fmla="*/ 0 60000 65536"/>
              <a:gd name="T15" fmla="*/ 0 w 3"/>
              <a:gd name="T16" fmla="*/ 0 h 6"/>
              <a:gd name="T17" fmla="*/ 3 w 3"/>
              <a:gd name="T18" fmla="*/ 6 h 6"/>
            </a:gdLst>
            <a:ahLst/>
            <a:cxnLst>
              <a:cxn ang="T10">
                <a:pos x="T0" y="T1"/>
              </a:cxn>
              <a:cxn ang="T11">
                <a:pos x="T2" y="T3"/>
              </a:cxn>
              <a:cxn ang="T12">
                <a:pos x="T4" y="T5"/>
              </a:cxn>
              <a:cxn ang="T13">
                <a:pos x="T6" y="T7"/>
              </a:cxn>
              <a:cxn ang="T14">
                <a:pos x="T8" y="T9"/>
              </a:cxn>
            </a:cxnLst>
            <a:rect l="T15" t="T16" r="T17" b="T18"/>
            <a:pathLst>
              <a:path w="3" h="6">
                <a:moveTo>
                  <a:pt x="3" y="6"/>
                </a:moveTo>
                <a:lnTo>
                  <a:pt x="2" y="0"/>
                </a:lnTo>
                <a:lnTo>
                  <a:pt x="0" y="6"/>
                </a:lnTo>
                <a:lnTo>
                  <a:pt x="2" y="6"/>
                </a:lnTo>
                <a:lnTo>
                  <a:pt x="3" y="6"/>
                </a:lnTo>
              </a:path>
            </a:pathLst>
          </a:custGeom>
          <a:noFill/>
          <a:ln w="17463">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dirty="0"/>
          </a:p>
        </p:txBody>
      </p:sp>
      <p:sp>
        <p:nvSpPr>
          <p:cNvPr id="14402" name="Freeform 67"/>
          <p:cNvSpPr>
            <a:spLocks/>
          </p:cNvSpPr>
          <p:nvPr/>
        </p:nvSpPr>
        <p:spPr bwMode="auto">
          <a:xfrm>
            <a:off x="4873625" y="5311775"/>
            <a:ext cx="50800" cy="103188"/>
          </a:xfrm>
          <a:custGeom>
            <a:avLst/>
            <a:gdLst>
              <a:gd name="T0" fmla="*/ 80644986 w 32"/>
              <a:gd name="T1" fmla="*/ 163811716 h 65"/>
              <a:gd name="T2" fmla="*/ 55443436 w 32"/>
              <a:gd name="T3" fmla="*/ 0 h 65"/>
              <a:gd name="T4" fmla="*/ 0 w 32"/>
              <a:gd name="T5" fmla="*/ 163811716 h 65"/>
              <a:gd name="T6" fmla="*/ 55443436 w 32"/>
              <a:gd name="T7" fmla="*/ 163811716 h 65"/>
              <a:gd name="T8" fmla="*/ 80644986 w 32"/>
              <a:gd name="T9" fmla="*/ 163811716 h 65"/>
              <a:gd name="T10" fmla="*/ 0 60000 65536"/>
              <a:gd name="T11" fmla="*/ 0 60000 65536"/>
              <a:gd name="T12" fmla="*/ 0 60000 65536"/>
              <a:gd name="T13" fmla="*/ 0 60000 65536"/>
              <a:gd name="T14" fmla="*/ 0 60000 65536"/>
              <a:gd name="T15" fmla="*/ 0 w 32"/>
              <a:gd name="T16" fmla="*/ 0 h 65"/>
              <a:gd name="T17" fmla="*/ 32 w 32"/>
              <a:gd name="T18" fmla="*/ 65 h 65"/>
            </a:gdLst>
            <a:ahLst/>
            <a:cxnLst>
              <a:cxn ang="T10">
                <a:pos x="T0" y="T1"/>
              </a:cxn>
              <a:cxn ang="T11">
                <a:pos x="T2" y="T3"/>
              </a:cxn>
              <a:cxn ang="T12">
                <a:pos x="T4" y="T5"/>
              </a:cxn>
              <a:cxn ang="T13">
                <a:pos x="T6" y="T7"/>
              </a:cxn>
              <a:cxn ang="T14">
                <a:pos x="T8" y="T9"/>
              </a:cxn>
            </a:cxnLst>
            <a:rect l="T15" t="T16" r="T17" b="T18"/>
            <a:pathLst>
              <a:path w="32" h="65">
                <a:moveTo>
                  <a:pt x="32" y="65"/>
                </a:moveTo>
                <a:lnTo>
                  <a:pt x="22" y="0"/>
                </a:lnTo>
                <a:lnTo>
                  <a:pt x="0" y="65"/>
                </a:lnTo>
                <a:lnTo>
                  <a:pt x="22" y="65"/>
                </a:lnTo>
                <a:lnTo>
                  <a:pt x="32" y="65"/>
                </a:lnTo>
                <a:close/>
              </a:path>
            </a:pathLst>
          </a:custGeom>
          <a:solidFill>
            <a:srgbClr val="000000"/>
          </a:solidFill>
          <a:ln w="0">
            <a:solidFill>
              <a:srgbClr val="000000"/>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dirty="0"/>
          </a:p>
        </p:txBody>
      </p:sp>
      <p:sp>
        <p:nvSpPr>
          <p:cNvPr id="14403" name="Freeform 68"/>
          <p:cNvSpPr>
            <a:spLocks/>
          </p:cNvSpPr>
          <p:nvPr/>
        </p:nvSpPr>
        <p:spPr bwMode="auto">
          <a:xfrm>
            <a:off x="4908550" y="5278438"/>
            <a:ext cx="339725" cy="255587"/>
          </a:xfrm>
          <a:custGeom>
            <a:avLst/>
            <a:gdLst>
              <a:gd name="T0" fmla="*/ 0 w 20"/>
              <a:gd name="T1" fmla="*/ 2147483647 h 15"/>
              <a:gd name="T2" fmla="*/ 0 w 20"/>
              <a:gd name="T3" fmla="*/ 2147483647 h 15"/>
              <a:gd name="T4" fmla="*/ 2147483647 w 20"/>
              <a:gd name="T5" fmla="*/ 2147483647 h 15"/>
              <a:gd name="T6" fmla="*/ 2147483647 w 20"/>
              <a:gd name="T7" fmla="*/ 0 h 15"/>
              <a:gd name="T8" fmla="*/ 0 60000 65536"/>
              <a:gd name="T9" fmla="*/ 0 60000 65536"/>
              <a:gd name="T10" fmla="*/ 0 60000 65536"/>
              <a:gd name="T11" fmla="*/ 0 60000 65536"/>
              <a:gd name="T12" fmla="*/ 0 w 20"/>
              <a:gd name="T13" fmla="*/ 0 h 15"/>
              <a:gd name="T14" fmla="*/ 20 w 20"/>
              <a:gd name="T15" fmla="*/ 15 h 15"/>
            </a:gdLst>
            <a:ahLst/>
            <a:cxnLst>
              <a:cxn ang="T8">
                <a:pos x="T0" y="T1"/>
              </a:cxn>
              <a:cxn ang="T9">
                <a:pos x="T2" y="T3"/>
              </a:cxn>
              <a:cxn ang="T10">
                <a:pos x="T4" y="T5"/>
              </a:cxn>
              <a:cxn ang="T11">
                <a:pos x="T6" y="T7"/>
              </a:cxn>
            </a:cxnLst>
            <a:rect l="T12" t="T13" r="T14" b="T15"/>
            <a:pathLst>
              <a:path w="20" h="15">
                <a:moveTo>
                  <a:pt x="0" y="8"/>
                </a:moveTo>
                <a:lnTo>
                  <a:pt x="0" y="15"/>
                </a:lnTo>
                <a:lnTo>
                  <a:pt x="20" y="15"/>
                </a:lnTo>
                <a:lnTo>
                  <a:pt x="20" y="0"/>
                </a:lnTo>
              </a:path>
            </a:pathLst>
          </a:custGeom>
          <a:noFill/>
          <a:ln w="17463">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dirty="0"/>
          </a:p>
        </p:txBody>
      </p:sp>
      <p:sp>
        <p:nvSpPr>
          <p:cNvPr id="14404" name="Line 69"/>
          <p:cNvSpPr>
            <a:spLocks noChangeShapeType="1"/>
          </p:cNvSpPr>
          <p:nvPr/>
        </p:nvSpPr>
        <p:spPr bwMode="auto">
          <a:xfrm>
            <a:off x="6149975" y="2486025"/>
            <a:ext cx="171450" cy="1588"/>
          </a:xfrm>
          <a:prstGeom prst="line">
            <a:avLst/>
          </a:prstGeom>
          <a:noFill/>
          <a:ln w="174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4405" name="Line 70"/>
          <p:cNvSpPr>
            <a:spLocks noChangeShapeType="1"/>
          </p:cNvSpPr>
          <p:nvPr/>
        </p:nvSpPr>
        <p:spPr bwMode="auto">
          <a:xfrm flipV="1">
            <a:off x="5095875" y="4103688"/>
            <a:ext cx="1588" cy="169862"/>
          </a:xfrm>
          <a:prstGeom prst="line">
            <a:avLst/>
          </a:prstGeom>
          <a:noFill/>
          <a:ln w="174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4406" name="Line 71"/>
          <p:cNvSpPr>
            <a:spLocks noChangeShapeType="1"/>
          </p:cNvSpPr>
          <p:nvPr/>
        </p:nvSpPr>
        <p:spPr bwMode="auto">
          <a:xfrm flipV="1">
            <a:off x="5095875" y="4103688"/>
            <a:ext cx="1588" cy="169862"/>
          </a:xfrm>
          <a:prstGeom prst="line">
            <a:avLst/>
          </a:prstGeom>
          <a:noFill/>
          <a:ln w="174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4407" name="Line 72"/>
          <p:cNvSpPr>
            <a:spLocks noChangeShapeType="1"/>
          </p:cNvSpPr>
          <p:nvPr/>
        </p:nvSpPr>
        <p:spPr bwMode="auto">
          <a:xfrm>
            <a:off x="4737100" y="1771650"/>
            <a:ext cx="171450" cy="1588"/>
          </a:xfrm>
          <a:prstGeom prst="line">
            <a:avLst/>
          </a:prstGeom>
          <a:noFill/>
          <a:ln w="174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4408" name="Line 73"/>
          <p:cNvSpPr>
            <a:spLocks noChangeShapeType="1"/>
          </p:cNvSpPr>
          <p:nvPr/>
        </p:nvSpPr>
        <p:spPr bwMode="auto">
          <a:xfrm flipH="1">
            <a:off x="5265738" y="2486025"/>
            <a:ext cx="169862" cy="1588"/>
          </a:xfrm>
          <a:prstGeom prst="line">
            <a:avLst/>
          </a:prstGeom>
          <a:noFill/>
          <a:ln w="174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4409" name="Line 74"/>
          <p:cNvSpPr>
            <a:spLocks noChangeShapeType="1"/>
          </p:cNvSpPr>
          <p:nvPr/>
        </p:nvSpPr>
        <p:spPr bwMode="auto">
          <a:xfrm>
            <a:off x="4737100" y="2486025"/>
            <a:ext cx="171450" cy="1588"/>
          </a:xfrm>
          <a:prstGeom prst="line">
            <a:avLst/>
          </a:prstGeom>
          <a:noFill/>
          <a:ln w="174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4410" name="Line 75"/>
          <p:cNvSpPr>
            <a:spLocks noChangeShapeType="1"/>
          </p:cNvSpPr>
          <p:nvPr/>
        </p:nvSpPr>
        <p:spPr bwMode="auto">
          <a:xfrm flipV="1">
            <a:off x="5095875" y="2657475"/>
            <a:ext cx="1588" cy="169863"/>
          </a:xfrm>
          <a:prstGeom prst="line">
            <a:avLst/>
          </a:prstGeom>
          <a:noFill/>
          <a:ln w="174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4411" name="Line 76"/>
          <p:cNvSpPr>
            <a:spLocks noChangeShapeType="1"/>
          </p:cNvSpPr>
          <p:nvPr/>
        </p:nvSpPr>
        <p:spPr bwMode="auto">
          <a:xfrm>
            <a:off x="6149975" y="3933825"/>
            <a:ext cx="171450" cy="1588"/>
          </a:xfrm>
          <a:prstGeom prst="line">
            <a:avLst/>
          </a:prstGeom>
          <a:noFill/>
          <a:ln w="174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4412" name="Line 77"/>
          <p:cNvSpPr>
            <a:spLocks noChangeShapeType="1"/>
          </p:cNvSpPr>
          <p:nvPr/>
        </p:nvSpPr>
        <p:spPr bwMode="auto">
          <a:xfrm flipH="1">
            <a:off x="6678613" y="1771650"/>
            <a:ext cx="169862" cy="1588"/>
          </a:xfrm>
          <a:prstGeom prst="line">
            <a:avLst/>
          </a:prstGeom>
          <a:noFill/>
          <a:ln w="174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4413" name="Line 78"/>
          <p:cNvSpPr>
            <a:spLocks noChangeShapeType="1"/>
          </p:cNvSpPr>
          <p:nvPr/>
        </p:nvSpPr>
        <p:spPr bwMode="auto">
          <a:xfrm flipV="1">
            <a:off x="6149975" y="1771650"/>
            <a:ext cx="1588" cy="357188"/>
          </a:xfrm>
          <a:prstGeom prst="line">
            <a:avLst/>
          </a:prstGeom>
          <a:noFill/>
          <a:ln w="174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4414" name="Line 79"/>
          <p:cNvSpPr>
            <a:spLocks noChangeShapeType="1"/>
          </p:cNvSpPr>
          <p:nvPr/>
        </p:nvSpPr>
        <p:spPr bwMode="auto">
          <a:xfrm flipV="1">
            <a:off x="5095875" y="1941513"/>
            <a:ext cx="1588" cy="187325"/>
          </a:xfrm>
          <a:prstGeom prst="line">
            <a:avLst/>
          </a:prstGeom>
          <a:noFill/>
          <a:ln w="174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4415" name="Line 80"/>
          <p:cNvSpPr>
            <a:spLocks noChangeShapeType="1"/>
          </p:cNvSpPr>
          <p:nvPr/>
        </p:nvSpPr>
        <p:spPr bwMode="auto">
          <a:xfrm flipV="1">
            <a:off x="4737100" y="1771650"/>
            <a:ext cx="1588" cy="357188"/>
          </a:xfrm>
          <a:prstGeom prst="line">
            <a:avLst/>
          </a:prstGeom>
          <a:noFill/>
          <a:ln w="174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4416" name="Line 81"/>
          <p:cNvSpPr>
            <a:spLocks noChangeShapeType="1"/>
          </p:cNvSpPr>
          <p:nvPr/>
        </p:nvSpPr>
        <p:spPr bwMode="auto">
          <a:xfrm>
            <a:off x="4737100" y="1771650"/>
            <a:ext cx="171450" cy="1588"/>
          </a:xfrm>
          <a:prstGeom prst="line">
            <a:avLst/>
          </a:prstGeom>
          <a:noFill/>
          <a:ln w="174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4417" name="Rectangle 82"/>
          <p:cNvSpPr>
            <a:spLocks noChangeArrowheads="1"/>
          </p:cNvSpPr>
          <p:nvPr/>
        </p:nvSpPr>
        <p:spPr bwMode="auto">
          <a:xfrm>
            <a:off x="4908550" y="1601788"/>
            <a:ext cx="357188" cy="339725"/>
          </a:xfrm>
          <a:prstGeom prst="rect">
            <a:avLst/>
          </a:prstGeom>
          <a:noFill/>
          <a:ln w="17463">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dirty="0">
              <a:latin typeface="Corbel" panose="020B0503020204020204" pitchFamily="34" charset="0"/>
            </a:endParaRPr>
          </a:p>
        </p:txBody>
      </p:sp>
      <p:sp>
        <p:nvSpPr>
          <p:cNvPr id="14418" name="Rectangle 83"/>
          <p:cNvSpPr>
            <a:spLocks noChangeArrowheads="1"/>
          </p:cNvSpPr>
          <p:nvPr/>
        </p:nvSpPr>
        <p:spPr bwMode="auto">
          <a:xfrm>
            <a:off x="4908550" y="1601788"/>
            <a:ext cx="357188" cy="339725"/>
          </a:xfrm>
          <a:prstGeom prst="rect">
            <a:avLst/>
          </a:prstGeom>
          <a:noFill/>
          <a:ln w="17526">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dirty="0">
              <a:latin typeface="Corbel" panose="020B0503020204020204" pitchFamily="34" charset="0"/>
            </a:endParaRPr>
          </a:p>
        </p:txBody>
      </p:sp>
      <p:sp>
        <p:nvSpPr>
          <p:cNvPr id="14419" name="Rectangle 84"/>
          <p:cNvSpPr>
            <a:spLocks noChangeArrowheads="1"/>
          </p:cNvSpPr>
          <p:nvPr/>
        </p:nvSpPr>
        <p:spPr bwMode="auto">
          <a:xfrm>
            <a:off x="4908550" y="2298700"/>
            <a:ext cx="357188" cy="358775"/>
          </a:xfrm>
          <a:prstGeom prst="rect">
            <a:avLst/>
          </a:prstGeom>
          <a:noFill/>
          <a:ln w="17526">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dirty="0">
              <a:latin typeface="Corbel" panose="020B0503020204020204" pitchFamily="34" charset="0"/>
            </a:endParaRPr>
          </a:p>
        </p:txBody>
      </p:sp>
      <p:sp>
        <p:nvSpPr>
          <p:cNvPr id="14420" name="Line 85"/>
          <p:cNvSpPr>
            <a:spLocks noChangeShapeType="1"/>
          </p:cNvSpPr>
          <p:nvPr/>
        </p:nvSpPr>
        <p:spPr bwMode="auto">
          <a:xfrm flipH="1">
            <a:off x="6678613" y="2486025"/>
            <a:ext cx="169862" cy="1588"/>
          </a:xfrm>
          <a:prstGeom prst="line">
            <a:avLst/>
          </a:prstGeom>
          <a:noFill/>
          <a:ln w="174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4421" name="Line 86"/>
          <p:cNvSpPr>
            <a:spLocks noChangeShapeType="1"/>
          </p:cNvSpPr>
          <p:nvPr/>
        </p:nvSpPr>
        <p:spPr bwMode="auto">
          <a:xfrm>
            <a:off x="4737100" y="3933825"/>
            <a:ext cx="171450" cy="1588"/>
          </a:xfrm>
          <a:prstGeom prst="line">
            <a:avLst/>
          </a:prstGeom>
          <a:noFill/>
          <a:ln w="174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4422" name="Line 87"/>
          <p:cNvSpPr>
            <a:spLocks noChangeShapeType="1"/>
          </p:cNvSpPr>
          <p:nvPr/>
        </p:nvSpPr>
        <p:spPr bwMode="auto">
          <a:xfrm flipH="1">
            <a:off x="5265738" y="3933825"/>
            <a:ext cx="169862" cy="1588"/>
          </a:xfrm>
          <a:prstGeom prst="line">
            <a:avLst/>
          </a:prstGeom>
          <a:noFill/>
          <a:ln w="174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4423" name="Rectangle 88"/>
          <p:cNvSpPr>
            <a:spLocks noChangeArrowheads="1"/>
          </p:cNvSpPr>
          <p:nvPr/>
        </p:nvSpPr>
        <p:spPr bwMode="auto">
          <a:xfrm>
            <a:off x="6321425" y="1601788"/>
            <a:ext cx="357188" cy="339725"/>
          </a:xfrm>
          <a:prstGeom prst="rect">
            <a:avLst/>
          </a:prstGeom>
          <a:noFill/>
          <a:ln w="17526">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dirty="0">
              <a:latin typeface="Corbel" panose="020B0503020204020204" pitchFamily="34" charset="0"/>
            </a:endParaRPr>
          </a:p>
        </p:txBody>
      </p:sp>
      <p:sp>
        <p:nvSpPr>
          <p:cNvPr id="14424" name="Line 89"/>
          <p:cNvSpPr>
            <a:spLocks noChangeShapeType="1"/>
          </p:cNvSpPr>
          <p:nvPr/>
        </p:nvSpPr>
        <p:spPr bwMode="auto">
          <a:xfrm flipV="1">
            <a:off x="6848475" y="1771650"/>
            <a:ext cx="1588" cy="357188"/>
          </a:xfrm>
          <a:prstGeom prst="line">
            <a:avLst/>
          </a:prstGeom>
          <a:noFill/>
          <a:ln w="174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4425" name="Freeform 90"/>
          <p:cNvSpPr>
            <a:spLocks/>
          </p:cNvSpPr>
          <p:nvPr/>
        </p:nvSpPr>
        <p:spPr bwMode="auto">
          <a:xfrm>
            <a:off x="4737100" y="4273550"/>
            <a:ext cx="171450" cy="544513"/>
          </a:xfrm>
          <a:custGeom>
            <a:avLst/>
            <a:gdLst>
              <a:gd name="T0" fmla="*/ 2147483647 w 10"/>
              <a:gd name="T1" fmla="*/ 2147483647 h 32"/>
              <a:gd name="T2" fmla="*/ 2147483647 w 10"/>
              <a:gd name="T3" fmla="*/ 2147483647 h 32"/>
              <a:gd name="T4" fmla="*/ 0 w 10"/>
              <a:gd name="T5" fmla="*/ 2147483647 h 32"/>
              <a:gd name="T6" fmla="*/ 0 w 10"/>
              <a:gd name="T7" fmla="*/ 0 h 32"/>
              <a:gd name="T8" fmla="*/ 0 60000 65536"/>
              <a:gd name="T9" fmla="*/ 0 60000 65536"/>
              <a:gd name="T10" fmla="*/ 0 60000 65536"/>
              <a:gd name="T11" fmla="*/ 0 60000 65536"/>
              <a:gd name="T12" fmla="*/ 0 w 10"/>
              <a:gd name="T13" fmla="*/ 0 h 32"/>
              <a:gd name="T14" fmla="*/ 10 w 10"/>
              <a:gd name="T15" fmla="*/ 32 h 32"/>
            </a:gdLst>
            <a:ahLst/>
            <a:cxnLst>
              <a:cxn ang="T8">
                <a:pos x="T0" y="T1"/>
              </a:cxn>
              <a:cxn ang="T9">
                <a:pos x="T2" y="T3"/>
              </a:cxn>
              <a:cxn ang="T10">
                <a:pos x="T4" y="T5"/>
              </a:cxn>
              <a:cxn ang="T11">
                <a:pos x="T6" y="T7"/>
              </a:cxn>
            </a:cxnLst>
            <a:rect l="T12" t="T13" r="T14" b="T15"/>
            <a:pathLst>
              <a:path w="10" h="32">
                <a:moveTo>
                  <a:pt x="10" y="32"/>
                </a:moveTo>
                <a:lnTo>
                  <a:pt x="10" y="16"/>
                </a:lnTo>
                <a:lnTo>
                  <a:pt x="0" y="16"/>
                </a:lnTo>
                <a:lnTo>
                  <a:pt x="0" y="0"/>
                </a:lnTo>
              </a:path>
            </a:pathLst>
          </a:custGeom>
          <a:noFill/>
          <a:ln w="17463">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dirty="0"/>
          </a:p>
        </p:txBody>
      </p:sp>
      <p:sp>
        <p:nvSpPr>
          <p:cNvPr id="14426" name="Rectangle 91"/>
          <p:cNvSpPr>
            <a:spLocks noChangeArrowheads="1"/>
          </p:cNvSpPr>
          <p:nvPr/>
        </p:nvSpPr>
        <p:spPr bwMode="auto">
          <a:xfrm>
            <a:off x="4891088" y="4989513"/>
            <a:ext cx="392112" cy="1825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200" dirty="0">
                <a:solidFill>
                  <a:srgbClr val="000000"/>
                </a:solidFill>
                <a:latin typeface="Nimbus Roman No9 L"/>
              </a:rPr>
              <a:t>circuit</a:t>
            </a:r>
            <a:endParaRPr lang="en-CA" altLang="en-US" sz="2400" dirty="0">
              <a:latin typeface="Corbel" panose="020B0503020204020204" pitchFamily="34" charset="0"/>
            </a:endParaRPr>
          </a:p>
        </p:txBody>
      </p:sp>
      <p:sp>
        <p:nvSpPr>
          <p:cNvPr id="14427" name="Rectangle 92"/>
          <p:cNvSpPr>
            <a:spLocks noChangeArrowheads="1"/>
          </p:cNvSpPr>
          <p:nvPr/>
        </p:nvSpPr>
        <p:spPr bwMode="auto">
          <a:xfrm>
            <a:off x="4567238" y="4818063"/>
            <a:ext cx="1055687" cy="460375"/>
          </a:xfrm>
          <a:prstGeom prst="rect">
            <a:avLst/>
          </a:prstGeom>
          <a:noFill/>
          <a:ln w="17526">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dirty="0">
              <a:latin typeface="Corbel" panose="020B0503020204020204" pitchFamily="34" charset="0"/>
            </a:endParaRPr>
          </a:p>
        </p:txBody>
      </p:sp>
      <p:sp>
        <p:nvSpPr>
          <p:cNvPr id="14428" name="Rectangle 93"/>
          <p:cNvSpPr>
            <a:spLocks noChangeArrowheads="1"/>
          </p:cNvSpPr>
          <p:nvPr/>
        </p:nvSpPr>
        <p:spPr bwMode="auto">
          <a:xfrm>
            <a:off x="4670425" y="4852988"/>
            <a:ext cx="823913" cy="1825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200" dirty="0">
                <a:solidFill>
                  <a:srgbClr val="000000"/>
                </a:solidFill>
                <a:latin typeface="Nimbus Roman No9 L"/>
              </a:rPr>
              <a:t>Sense / Write</a:t>
            </a:r>
            <a:endParaRPr lang="en-CA" altLang="en-US" sz="2400" dirty="0">
              <a:latin typeface="Corbel" panose="020B0503020204020204" pitchFamily="34" charset="0"/>
            </a:endParaRPr>
          </a:p>
        </p:txBody>
      </p:sp>
      <p:sp>
        <p:nvSpPr>
          <p:cNvPr id="14429" name="Freeform 94"/>
          <p:cNvSpPr>
            <a:spLocks/>
          </p:cNvSpPr>
          <p:nvPr/>
        </p:nvSpPr>
        <p:spPr bwMode="auto">
          <a:xfrm>
            <a:off x="5265738" y="4273550"/>
            <a:ext cx="169862" cy="544513"/>
          </a:xfrm>
          <a:custGeom>
            <a:avLst/>
            <a:gdLst>
              <a:gd name="T0" fmla="*/ 0 w 10"/>
              <a:gd name="T1" fmla="*/ 2147483647 h 32"/>
              <a:gd name="T2" fmla="*/ 0 w 10"/>
              <a:gd name="T3" fmla="*/ 2147483647 h 32"/>
              <a:gd name="T4" fmla="*/ 2147483647 w 10"/>
              <a:gd name="T5" fmla="*/ 2147483647 h 32"/>
              <a:gd name="T6" fmla="*/ 2147483647 w 10"/>
              <a:gd name="T7" fmla="*/ 0 h 32"/>
              <a:gd name="T8" fmla="*/ 0 60000 65536"/>
              <a:gd name="T9" fmla="*/ 0 60000 65536"/>
              <a:gd name="T10" fmla="*/ 0 60000 65536"/>
              <a:gd name="T11" fmla="*/ 0 60000 65536"/>
              <a:gd name="T12" fmla="*/ 0 w 10"/>
              <a:gd name="T13" fmla="*/ 0 h 32"/>
              <a:gd name="T14" fmla="*/ 10 w 10"/>
              <a:gd name="T15" fmla="*/ 32 h 32"/>
            </a:gdLst>
            <a:ahLst/>
            <a:cxnLst>
              <a:cxn ang="T8">
                <a:pos x="T0" y="T1"/>
              </a:cxn>
              <a:cxn ang="T9">
                <a:pos x="T2" y="T3"/>
              </a:cxn>
              <a:cxn ang="T10">
                <a:pos x="T4" y="T5"/>
              </a:cxn>
              <a:cxn ang="T11">
                <a:pos x="T6" y="T7"/>
              </a:cxn>
            </a:cxnLst>
            <a:rect l="T12" t="T13" r="T14" b="T15"/>
            <a:pathLst>
              <a:path w="10" h="32">
                <a:moveTo>
                  <a:pt x="0" y="32"/>
                </a:moveTo>
                <a:lnTo>
                  <a:pt x="0" y="16"/>
                </a:lnTo>
                <a:lnTo>
                  <a:pt x="10" y="16"/>
                </a:lnTo>
                <a:lnTo>
                  <a:pt x="10" y="0"/>
                </a:lnTo>
              </a:path>
            </a:pathLst>
          </a:custGeom>
          <a:noFill/>
          <a:ln w="17463">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dirty="0"/>
          </a:p>
        </p:txBody>
      </p:sp>
      <p:sp>
        <p:nvSpPr>
          <p:cNvPr id="14430" name="Freeform 95"/>
          <p:cNvSpPr>
            <a:spLocks/>
          </p:cNvSpPr>
          <p:nvPr/>
        </p:nvSpPr>
        <p:spPr bwMode="auto">
          <a:xfrm>
            <a:off x="6149975" y="4273550"/>
            <a:ext cx="171450" cy="544513"/>
          </a:xfrm>
          <a:custGeom>
            <a:avLst/>
            <a:gdLst>
              <a:gd name="T0" fmla="*/ 2147483647 w 10"/>
              <a:gd name="T1" fmla="*/ 2147483647 h 32"/>
              <a:gd name="T2" fmla="*/ 2147483647 w 10"/>
              <a:gd name="T3" fmla="*/ 2147483647 h 32"/>
              <a:gd name="T4" fmla="*/ 0 w 10"/>
              <a:gd name="T5" fmla="*/ 2147483647 h 32"/>
              <a:gd name="T6" fmla="*/ 0 w 10"/>
              <a:gd name="T7" fmla="*/ 0 h 32"/>
              <a:gd name="T8" fmla="*/ 0 60000 65536"/>
              <a:gd name="T9" fmla="*/ 0 60000 65536"/>
              <a:gd name="T10" fmla="*/ 0 60000 65536"/>
              <a:gd name="T11" fmla="*/ 0 60000 65536"/>
              <a:gd name="T12" fmla="*/ 0 w 10"/>
              <a:gd name="T13" fmla="*/ 0 h 32"/>
              <a:gd name="T14" fmla="*/ 10 w 10"/>
              <a:gd name="T15" fmla="*/ 32 h 32"/>
            </a:gdLst>
            <a:ahLst/>
            <a:cxnLst>
              <a:cxn ang="T8">
                <a:pos x="T0" y="T1"/>
              </a:cxn>
              <a:cxn ang="T9">
                <a:pos x="T2" y="T3"/>
              </a:cxn>
              <a:cxn ang="T10">
                <a:pos x="T4" y="T5"/>
              </a:cxn>
              <a:cxn ang="T11">
                <a:pos x="T6" y="T7"/>
              </a:cxn>
            </a:cxnLst>
            <a:rect l="T12" t="T13" r="T14" b="T15"/>
            <a:pathLst>
              <a:path w="10" h="32">
                <a:moveTo>
                  <a:pt x="10" y="32"/>
                </a:moveTo>
                <a:lnTo>
                  <a:pt x="10" y="16"/>
                </a:lnTo>
                <a:lnTo>
                  <a:pt x="0" y="16"/>
                </a:lnTo>
                <a:lnTo>
                  <a:pt x="0" y="0"/>
                </a:lnTo>
              </a:path>
            </a:pathLst>
          </a:custGeom>
          <a:noFill/>
          <a:ln w="17463">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dirty="0"/>
          </a:p>
        </p:txBody>
      </p:sp>
      <p:sp>
        <p:nvSpPr>
          <p:cNvPr id="14431" name="Freeform 96"/>
          <p:cNvSpPr>
            <a:spLocks/>
          </p:cNvSpPr>
          <p:nvPr/>
        </p:nvSpPr>
        <p:spPr bwMode="auto">
          <a:xfrm>
            <a:off x="6678613" y="4273550"/>
            <a:ext cx="169862" cy="544513"/>
          </a:xfrm>
          <a:custGeom>
            <a:avLst/>
            <a:gdLst>
              <a:gd name="T0" fmla="*/ 0 w 10"/>
              <a:gd name="T1" fmla="*/ 2147483647 h 32"/>
              <a:gd name="T2" fmla="*/ 0 w 10"/>
              <a:gd name="T3" fmla="*/ 2147483647 h 32"/>
              <a:gd name="T4" fmla="*/ 2147483647 w 10"/>
              <a:gd name="T5" fmla="*/ 2147483647 h 32"/>
              <a:gd name="T6" fmla="*/ 2147483647 w 10"/>
              <a:gd name="T7" fmla="*/ 0 h 32"/>
              <a:gd name="T8" fmla="*/ 0 60000 65536"/>
              <a:gd name="T9" fmla="*/ 0 60000 65536"/>
              <a:gd name="T10" fmla="*/ 0 60000 65536"/>
              <a:gd name="T11" fmla="*/ 0 60000 65536"/>
              <a:gd name="T12" fmla="*/ 0 w 10"/>
              <a:gd name="T13" fmla="*/ 0 h 32"/>
              <a:gd name="T14" fmla="*/ 10 w 10"/>
              <a:gd name="T15" fmla="*/ 32 h 32"/>
            </a:gdLst>
            <a:ahLst/>
            <a:cxnLst>
              <a:cxn ang="T8">
                <a:pos x="T0" y="T1"/>
              </a:cxn>
              <a:cxn ang="T9">
                <a:pos x="T2" y="T3"/>
              </a:cxn>
              <a:cxn ang="T10">
                <a:pos x="T4" y="T5"/>
              </a:cxn>
              <a:cxn ang="T11">
                <a:pos x="T6" y="T7"/>
              </a:cxn>
            </a:cxnLst>
            <a:rect l="T12" t="T13" r="T14" b="T15"/>
            <a:pathLst>
              <a:path w="10" h="32">
                <a:moveTo>
                  <a:pt x="0" y="32"/>
                </a:moveTo>
                <a:lnTo>
                  <a:pt x="0" y="16"/>
                </a:lnTo>
                <a:lnTo>
                  <a:pt x="10" y="16"/>
                </a:lnTo>
                <a:lnTo>
                  <a:pt x="10" y="0"/>
                </a:lnTo>
              </a:path>
            </a:pathLst>
          </a:custGeom>
          <a:noFill/>
          <a:ln w="17463">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dirty="0"/>
          </a:p>
        </p:txBody>
      </p:sp>
      <p:sp>
        <p:nvSpPr>
          <p:cNvPr id="14432" name="Rectangle 97"/>
          <p:cNvSpPr>
            <a:spLocks noChangeArrowheads="1"/>
          </p:cNvSpPr>
          <p:nvPr/>
        </p:nvSpPr>
        <p:spPr bwMode="auto">
          <a:xfrm>
            <a:off x="6083300" y="4852988"/>
            <a:ext cx="823913" cy="1825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200" dirty="0">
                <a:solidFill>
                  <a:srgbClr val="000000"/>
                </a:solidFill>
                <a:latin typeface="Nimbus Roman No9 L"/>
              </a:rPr>
              <a:t>Sense / Write</a:t>
            </a:r>
            <a:endParaRPr lang="en-CA" altLang="en-US" sz="2400" dirty="0">
              <a:latin typeface="Corbel" panose="020B0503020204020204" pitchFamily="34" charset="0"/>
            </a:endParaRPr>
          </a:p>
        </p:txBody>
      </p:sp>
      <p:sp>
        <p:nvSpPr>
          <p:cNvPr id="14433" name="Rectangle 98"/>
          <p:cNvSpPr>
            <a:spLocks noChangeArrowheads="1"/>
          </p:cNvSpPr>
          <p:nvPr/>
        </p:nvSpPr>
        <p:spPr bwMode="auto">
          <a:xfrm>
            <a:off x="5962650" y="4818063"/>
            <a:ext cx="1073150" cy="460375"/>
          </a:xfrm>
          <a:prstGeom prst="rect">
            <a:avLst/>
          </a:prstGeom>
          <a:noFill/>
          <a:ln w="17526">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dirty="0">
              <a:latin typeface="Corbel" panose="020B0503020204020204" pitchFamily="34" charset="0"/>
            </a:endParaRPr>
          </a:p>
        </p:txBody>
      </p:sp>
      <p:sp>
        <p:nvSpPr>
          <p:cNvPr id="14434" name="Rectangle 99"/>
          <p:cNvSpPr>
            <a:spLocks noChangeArrowheads="1"/>
          </p:cNvSpPr>
          <p:nvPr/>
        </p:nvSpPr>
        <p:spPr bwMode="auto">
          <a:xfrm>
            <a:off x="6303963" y="4989513"/>
            <a:ext cx="392112" cy="1825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200" dirty="0">
                <a:solidFill>
                  <a:srgbClr val="000000"/>
                </a:solidFill>
                <a:latin typeface="Nimbus Roman No9 L"/>
              </a:rPr>
              <a:t>circuit</a:t>
            </a:r>
            <a:endParaRPr lang="en-CA" altLang="en-US" sz="2400" dirty="0">
              <a:latin typeface="Corbel" panose="020B0503020204020204" pitchFamily="34" charset="0"/>
            </a:endParaRPr>
          </a:p>
        </p:txBody>
      </p:sp>
      <p:sp>
        <p:nvSpPr>
          <p:cNvPr id="14435" name="Line 100"/>
          <p:cNvSpPr>
            <a:spLocks noChangeShapeType="1"/>
          </p:cNvSpPr>
          <p:nvPr/>
        </p:nvSpPr>
        <p:spPr bwMode="auto">
          <a:xfrm flipV="1">
            <a:off x="3767138" y="3592513"/>
            <a:ext cx="1587" cy="681037"/>
          </a:xfrm>
          <a:prstGeom prst="line">
            <a:avLst/>
          </a:prstGeom>
          <a:noFill/>
          <a:ln w="174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4436" name="Line 101"/>
          <p:cNvSpPr>
            <a:spLocks noChangeShapeType="1"/>
          </p:cNvSpPr>
          <p:nvPr/>
        </p:nvSpPr>
        <p:spPr bwMode="auto">
          <a:xfrm flipV="1">
            <a:off x="3052763" y="3592513"/>
            <a:ext cx="1587" cy="681037"/>
          </a:xfrm>
          <a:prstGeom prst="line">
            <a:avLst/>
          </a:prstGeom>
          <a:noFill/>
          <a:ln w="174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4437" name="Line 102"/>
          <p:cNvSpPr>
            <a:spLocks noChangeShapeType="1"/>
          </p:cNvSpPr>
          <p:nvPr/>
        </p:nvSpPr>
        <p:spPr bwMode="auto">
          <a:xfrm flipV="1">
            <a:off x="4737100" y="3592513"/>
            <a:ext cx="1588" cy="681037"/>
          </a:xfrm>
          <a:prstGeom prst="line">
            <a:avLst/>
          </a:prstGeom>
          <a:noFill/>
          <a:ln w="174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4438" name="Line 103"/>
          <p:cNvSpPr>
            <a:spLocks noChangeShapeType="1"/>
          </p:cNvSpPr>
          <p:nvPr/>
        </p:nvSpPr>
        <p:spPr bwMode="auto">
          <a:xfrm flipV="1">
            <a:off x="5435600" y="3592513"/>
            <a:ext cx="1588" cy="681037"/>
          </a:xfrm>
          <a:prstGeom prst="line">
            <a:avLst/>
          </a:prstGeom>
          <a:noFill/>
          <a:ln w="174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4439" name="Line 104"/>
          <p:cNvSpPr>
            <a:spLocks noChangeShapeType="1"/>
          </p:cNvSpPr>
          <p:nvPr/>
        </p:nvSpPr>
        <p:spPr bwMode="auto">
          <a:xfrm flipV="1">
            <a:off x="6149975" y="3592513"/>
            <a:ext cx="1588" cy="681037"/>
          </a:xfrm>
          <a:prstGeom prst="line">
            <a:avLst/>
          </a:prstGeom>
          <a:noFill/>
          <a:ln w="174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4440" name="Line 105"/>
          <p:cNvSpPr>
            <a:spLocks noChangeShapeType="1"/>
          </p:cNvSpPr>
          <p:nvPr/>
        </p:nvSpPr>
        <p:spPr bwMode="auto">
          <a:xfrm flipV="1">
            <a:off x="6848475" y="2128838"/>
            <a:ext cx="1588" cy="885825"/>
          </a:xfrm>
          <a:prstGeom prst="line">
            <a:avLst/>
          </a:prstGeom>
          <a:noFill/>
          <a:ln w="174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4441" name="Line 106"/>
          <p:cNvSpPr>
            <a:spLocks noChangeShapeType="1"/>
          </p:cNvSpPr>
          <p:nvPr/>
        </p:nvSpPr>
        <p:spPr bwMode="auto">
          <a:xfrm flipV="1">
            <a:off x="6149975" y="2128838"/>
            <a:ext cx="1588" cy="885825"/>
          </a:xfrm>
          <a:prstGeom prst="line">
            <a:avLst/>
          </a:prstGeom>
          <a:noFill/>
          <a:ln w="174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4442" name="Line 107"/>
          <p:cNvSpPr>
            <a:spLocks noChangeShapeType="1"/>
          </p:cNvSpPr>
          <p:nvPr/>
        </p:nvSpPr>
        <p:spPr bwMode="auto">
          <a:xfrm flipV="1">
            <a:off x="5435600" y="2128838"/>
            <a:ext cx="1588" cy="885825"/>
          </a:xfrm>
          <a:prstGeom prst="line">
            <a:avLst/>
          </a:prstGeom>
          <a:noFill/>
          <a:ln w="174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4443" name="Line 108"/>
          <p:cNvSpPr>
            <a:spLocks noChangeShapeType="1"/>
          </p:cNvSpPr>
          <p:nvPr/>
        </p:nvSpPr>
        <p:spPr bwMode="auto">
          <a:xfrm flipV="1">
            <a:off x="4737100" y="2128838"/>
            <a:ext cx="1588" cy="885825"/>
          </a:xfrm>
          <a:prstGeom prst="line">
            <a:avLst/>
          </a:prstGeom>
          <a:noFill/>
          <a:ln w="174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4444" name="Line 109"/>
          <p:cNvSpPr>
            <a:spLocks noChangeShapeType="1"/>
          </p:cNvSpPr>
          <p:nvPr/>
        </p:nvSpPr>
        <p:spPr bwMode="auto">
          <a:xfrm flipV="1">
            <a:off x="3767138" y="2128838"/>
            <a:ext cx="1587" cy="885825"/>
          </a:xfrm>
          <a:prstGeom prst="line">
            <a:avLst/>
          </a:prstGeom>
          <a:noFill/>
          <a:ln w="174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4445" name="Line 110"/>
          <p:cNvSpPr>
            <a:spLocks noChangeShapeType="1"/>
          </p:cNvSpPr>
          <p:nvPr/>
        </p:nvSpPr>
        <p:spPr bwMode="auto">
          <a:xfrm flipV="1">
            <a:off x="3052763" y="2128838"/>
            <a:ext cx="1587" cy="885825"/>
          </a:xfrm>
          <a:prstGeom prst="line">
            <a:avLst/>
          </a:prstGeom>
          <a:noFill/>
          <a:ln w="174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4446" name="Freeform 111"/>
          <p:cNvSpPr>
            <a:spLocks/>
          </p:cNvSpPr>
          <p:nvPr/>
        </p:nvSpPr>
        <p:spPr bwMode="auto">
          <a:xfrm>
            <a:off x="3376613" y="5686425"/>
            <a:ext cx="50800" cy="101600"/>
          </a:xfrm>
          <a:custGeom>
            <a:avLst/>
            <a:gdLst>
              <a:gd name="T0" fmla="*/ 0 w 3"/>
              <a:gd name="T1" fmla="*/ 0 h 6"/>
              <a:gd name="T2" fmla="*/ 286732174 w 3"/>
              <a:gd name="T3" fmla="*/ 1720426649 h 6"/>
              <a:gd name="T4" fmla="*/ 860213324 w 3"/>
              <a:gd name="T5" fmla="*/ 0 h 6"/>
              <a:gd name="T6" fmla="*/ 286732174 w 3"/>
              <a:gd name="T7" fmla="*/ 0 h 6"/>
              <a:gd name="T8" fmla="*/ 0 w 3"/>
              <a:gd name="T9" fmla="*/ 0 h 6"/>
              <a:gd name="T10" fmla="*/ 0 60000 65536"/>
              <a:gd name="T11" fmla="*/ 0 60000 65536"/>
              <a:gd name="T12" fmla="*/ 0 60000 65536"/>
              <a:gd name="T13" fmla="*/ 0 60000 65536"/>
              <a:gd name="T14" fmla="*/ 0 60000 65536"/>
              <a:gd name="T15" fmla="*/ 0 w 3"/>
              <a:gd name="T16" fmla="*/ 0 h 6"/>
              <a:gd name="T17" fmla="*/ 3 w 3"/>
              <a:gd name="T18" fmla="*/ 6 h 6"/>
            </a:gdLst>
            <a:ahLst/>
            <a:cxnLst>
              <a:cxn ang="T10">
                <a:pos x="T0" y="T1"/>
              </a:cxn>
              <a:cxn ang="T11">
                <a:pos x="T2" y="T3"/>
              </a:cxn>
              <a:cxn ang="T12">
                <a:pos x="T4" y="T5"/>
              </a:cxn>
              <a:cxn ang="T13">
                <a:pos x="T6" y="T7"/>
              </a:cxn>
              <a:cxn ang="T14">
                <a:pos x="T8" y="T9"/>
              </a:cxn>
            </a:cxnLst>
            <a:rect l="T15" t="T16" r="T17" b="T18"/>
            <a:pathLst>
              <a:path w="3" h="6">
                <a:moveTo>
                  <a:pt x="0" y="0"/>
                </a:moveTo>
                <a:lnTo>
                  <a:pt x="1" y="6"/>
                </a:lnTo>
                <a:lnTo>
                  <a:pt x="3" y="0"/>
                </a:lnTo>
                <a:lnTo>
                  <a:pt x="1" y="0"/>
                </a:lnTo>
                <a:lnTo>
                  <a:pt x="0" y="0"/>
                </a:lnTo>
              </a:path>
            </a:pathLst>
          </a:custGeom>
          <a:noFill/>
          <a:ln w="17463">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dirty="0"/>
          </a:p>
        </p:txBody>
      </p:sp>
      <p:sp>
        <p:nvSpPr>
          <p:cNvPr id="14447" name="Freeform 112"/>
          <p:cNvSpPr>
            <a:spLocks/>
          </p:cNvSpPr>
          <p:nvPr/>
        </p:nvSpPr>
        <p:spPr bwMode="auto">
          <a:xfrm>
            <a:off x="3376613" y="5686425"/>
            <a:ext cx="50800" cy="101600"/>
          </a:xfrm>
          <a:custGeom>
            <a:avLst/>
            <a:gdLst>
              <a:gd name="T0" fmla="*/ 0 w 32"/>
              <a:gd name="T1" fmla="*/ 0 h 64"/>
              <a:gd name="T2" fmla="*/ 25201557 w 32"/>
              <a:gd name="T3" fmla="*/ 161289973 h 64"/>
              <a:gd name="T4" fmla="*/ 80644986 w 32"/>
              <a:gd name="T5" fmla="*/ 0 h 64"/>
              <a:gd name="T6" fmla="*/ 25201557 w 32"/>
              <a:gd name="T7" fmla="*/ 0 h 64"/>
              <a:gd name="T8" fmla="*/ 0 w 32"/>
              <a:gd name="T9" fmla="*/ 0 h 64"/>
              <a:gd name="T10" fmla="*/ 0 60000 65536"/>
              <a:gd name="T11" fmla="*/ 0 60000 65536"/>
              <a:gd name="T12" fmla="*/ 0 60000 65536"/>
              <a:gd name="T13" fmla="*/ 0 60000 65536"/>
              <a:gd name="T14" fmla="*/ 0 60000 65536"/>
              <a:gd name="T15" fmla="*/ 0 w 32"/>
              <a:gd name="T16" fmla="*/ 0 h 64"/>
              <a:gd name="T17" fmla="*/ 32 w 32"/>
              <a:gd name="T18" fmla="*/ 64 h 64"/>
            </a:gdLst>
            <a:ahLst/>
            <a:cxnLst>
              <a:cxn ang="T10">
                <a:pos x="T0" y="T1"/>
              </a:cxn>
              <a:cxn ang="T11">
                <a:pos x="T2" y="T3"/>
              </a:cxn>
              <a:cxn ang="T12">
                <a:pos x="T4" y="T5"/>
              </a:cxn>
              <a:cxn ang="T13">
                <a:pos x="T6" y="T7"/>
              </a:cxn>
              <a:cxn ang="T14">
                <a:pos x="T8" y="T9"/>
              </a:cxn>
            </a:cxnLst>
            <a:rect l="T15" t="T16" r="T17" b="T18"/>
            <a:pathLst>
              <a:path w="32" h="64">
                <a:moveTo>
                  <a:pt x="0" y="0"/>
                </a:moveTo>
                <a:lnTo>
                  <a:pt x="10" y="64"/>
                </a:lnTo>
                <a:lnTo>
                  <a:pt x="32" y="0"/>
                </a:lnTo>
                <a:lnTo>
                  <a:pt x="10" y="0"/>
                </a:lnTo>
                <a:lnTo>
                  <a:pt x="0" y="0"/>
                </a:lnTo>
                <a:close/>
              </a:path>
            </a:pathLst>
          </a:custGeom>
          <a:solidFill>
            <a:srgbClr val="000000"/>
          </a:solidFill>
          <a:ln w="0">
            <a:solidFill>
              <a:srgbClr val="000000"/>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dirty="0"/>
          </a:p>
        </p:txBody>
      </p:sp>
      <p:sp>
        <p:nvSpPr>
          <p:cNvPr id="14448" name="Line 113"/>
          <p:cNvSpPr>
            <a:spLocks noChangeShapeType="1"/>
          </p:cNvSpPr>
          <p:nvPr/>
        </p:nvSpPr>
        <p:spPr bwMode="auto">
          <a:xfrm flipV="1">
            <a:off x="3392488" y="5534025"/>
            <a:ext cx="1587" cy="152400"/>
          </a:xfrm>
          <a:prstGeom prst="line">
            <a:avLst/>
          </a:prstGeom>
          <a:noFill/>
          <a:ln w="174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4449" name="Freeform 114"/>
          <p:cNvSpPr>
            <a:spLocks/>
          </p:cNvSpPr>
          <p:nvPr/>
        </p:nvSpPr>
        <p:spPr bwMode="auto">
          <a:xfrm>
            <a:off x="6473825" y="5686425"/>
            <a:ext cx="34925" cy="101600"/>
          </a:xfrm>
          <a:custGeom>
            <a:avLst/>
            <a:gdLst>
              <a:gd name="T0" fmla="*/ 0 w 2"/>
              <a:gd name="T1" fmla="*/ 0 h 6"/>
              <a:gd name="T2" fmla="*/ 304947629 w 2"/>
              <a:gd name="T3" fmla="*/ 1720426649 h 6"/>
              <a:gd name="T4" fmla="*/ 609877795 w 2"/>
              <a:gd name="T5" fmla="*/ 0 h 6"/>
              <a:gd name="T6" fmla="*/ 304947629 w 2"/>
              <a:gd name="T7" fmla="*/ 0 h 6"/>
              <a:gd name="T8" fmla="*/ 0 w 2"/>
              <a:gd name="T9" fmla="*/ 0 h 6"/>
              <a:gd name="T10" fmla="*/ 0 60000 65536"/>
              <a:gd name="T11" fmla="*/ 0 60000 65536"/>
              <a:gd name="T12" fmla="*/ 0 60000 65536"/>
              <a:gd name="T13" fmla="*/ 0 60000 65536"/>
              <a:gd name="T14" fmla="*/ 0 60000 65536"/>
              <a:gd name="T15" fmla="*/ 0 w 2"/>
              <a:gd name="T16" fmla="*/ 0 h 6"/>
              <a:gd name="T17" fmla="*/ 2 w 2"/>
              <a:gd name="T18" fmla="*/ 6 h 6"/>
            </a:gdLst>
            <a:ahLst/>
            <a:cxnLst>
              <a:cxn ang="T10">
                <a:pos x="T0" y="T1"/>
              </a:cxn>
              <a:cxn ang="T11">
                <a:pos x="T2" y="T3"/>
              </a:cxn>
              <a:cxn ang="T12">
                <a:pos x="T4" y="T5"/>
              </a:cxn>
              <a:cxn ang="T13">
                <a:pos x="T6" y="T7"/>
              </a:cxn>
              <a:cxn ang="T14">
                <a:pos x="T8" y="T9"/>
              </a:cxn>
            </a:cxnLst>
            <a:rect l="T15" t="T16" r="T17" b="T18"/>
            <a:pathLst>
              <a:path w="2" h="6">
                <a:moveTo>
                  <a:pt x="0" y="0"/>
                </a:moveTo>
                <a:lnTo>
                  <a:pt x="1" y="6"/>
                </a:lnTo>
                <a:lnTo>
                  <a:pt x="2" y="0"/>
                </a:lnTo>
                <a:lnTo>
                  <a:pt x="1" y="0"/>
                </a:lnTo>
                <a:lnTo>
                  <a:pt x="0" y="0"/>
                </a:lnTo>
              </a:path>
            </a:pathLst>
          </a:custGeom>
          <a:noFill/>
          <a:ln w="17463">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dirty="0"/>
          </a:p>
        </p:txBody>
      </p:sp>
      <p:sp>
        <p:nvSpPr>
          <p:cNvPr id="14450" name="Freeform 115"/>
          <p:cNvSpPr>
            <a:spLocks/>
          </p:cNvSpPr>
          <p:nvPr/>
        </p:nvSpPr>
        <p:spPr bwMode="auto">
          <a:xfrm>
            <a:off x="6473825" y="5686425"/>
            <a:ext cx="34925" cy="101600"/>
          </a:xfrm>
          <a:custGeom>
            <a:avLst/>
            <a:gdLst>
              <a:gd name="T0" fmla="*/ 0 w 22"/>
              <a:gd name="T1" fmla="*/ 0 h 64"/>
              <a:gd name="T2" fmla="*/ 27722515 w 22"/>
              <a:gd name="T3" fmla="*/ 161289973 h 64"/>
              <a:gd name="T4" fmla="*/ 55443443 w 22"/>
              <a:gd name="T5" fmla="*/ 0 h 64"/>
              <a:gd name="T6" fmla="*/ 27722515 w 22"/>
              <a:gd name="T7" fmla="*/ 0 h 64"/>
              <a:gd name="T8" fmla="*/ 0 w 22"/>
              <a:gd name="T9" fmla="*/ 0 h 64"/>
              <a:gd name="T10" fmla="*/ 0 60000 65536"/>
              <a:gd name="T11" fmla="*/ 0 60000 65536"/>
              <a:gd name="T12" fmla="*/ 0 60000 65536"/>
              <a:gd name="T13" fmla="*/ 0 60000 65536"/>
              <a:gd name="T14" fmla="*/ 0 60000 65536"/>
              <a:gd name="T15" fmla="*/ 0 w 22"/>
              <a:gd name="T16" fmla="*/ 0 h 64"/>
              <a:gd name="T17" fmla="*/ 22 w 22"/>
              <a:gd name="T18" fmla="*/ 64 h 64"/>
            </a:gdLst>
            <a:ahLst/>
            <a:cxnLst>
              <a:cxn ang="T10">
                <a:pos x="T0" y="T1"/>
              </a:cxn>
              <a:cxn ang="T11">
                <a:pos x="T2" y="T3"/>
              </a:cxn>
              <a:cxn ang="T12">
                <a:pos x="T4" y="T5"/>
              </a:cxn>
              <a:cxn ang="T13">
                <a:pos x="T6" y="T7"/>
              </a:cxn>
              <a:cxn ang="T14">
                <a:pos x="T8" y="T9"/>
              </a:cxn>
            </a:cxnLst>
            <a:rect l="T15" t="T16" r="T17" b="T18"/>
            <a:pathLst>
              <a:path w="22" h="64">
                <a:moveTo>
                  <a:pt x="0" y="0"/>
                </a:moveTo>
                <a:lnTo>
                  <a:pt x="11" y="64"/>
                </a:lnTo>
                <a:lnTo>
                  <a:pt x="22" y="0"/>
                </a:lnTo>
                <a:lnTo>
                  <a:pt x="11" y="0"/>
                </a:lnTo>
                <a:lnTo>
                  <a:pt x="0" y="0"/>
                </a:lnTo>
                <a:close/>
              </a:path>
            </a:pathLst>
          </a:custGeom>
          <a:solidFill>
            <a:srgbClr val="000000"/>
          </a:solidFill>
          <a:ln w="0">
            <a:solidFill>
              <a:srgbClr val="000000"/>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dirty="0"/>
          </a:p>
        </p:txBody>
      </p:sp>
      <p:sp>
        <p:nvSpPr>
          <p:cNvPr id="14451" name="Line 116"/>
          <p:cNvSpPr>
            <a:spLocks noChangeShapeType="1"/>
          </p:cNvSpPr>
          <p:nvPr/>
        </p:nvSpPr>
        <p:spPr bwMode="auto">
          <a:xfrm flipV="1">
            <a:off x="6491288" y="5534025"/>
            <a:ext cx="1587" cy="152400"/>
          </a:xfrm>
          <a:prstGeom prst="line">
            <a:avLst/>
          </a:prstGeom>
          <a:noFill/>
          <a:ln w="174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4452" name="Freeform 117"/>
          <p:cNvSpPr>
            <a:spLocks/>
          </p:cNvSpPr>
          <p:nvPr/>
        </p:nvSpPr>
        <p:spPr bwMode="auto">
          <a:xfrm>
            <a:off x="5060950" y="5686425"/>
            <a:ext cx="34925" cy="101600"/>
          </a:xfrm>
          <a:custGeom>
            <a:avLst/>
            <a:gdLst>
              <a:gd name="T0" fmla="*/ 0 w 2"/>
              <a:gd name="T1" fmla="*/ 0 h 6"/>
              <a:gd name="T2" fmla="*/ 304947629 w 2"/>
              <a:gd name="T3" fmla="*/ 1720426649 h 6"/>
              <a:gd name="T4" fmla="*/ 609877795 w 2"/>
              <a:gd name="T5" fmla="*/ 0 h 6"/>
              <a:gd name="T6" fmla="*/ 304947629 w 2"/>
              <a:gd name="T7" fmla="*/ 0 h 6"/>
              <a:gd name="T8" fmla="*/ 0 w 2"/>
              <a:gd name="T9" fmla="*/ 0 h 6"/>
              <a:gd name="T10" fmla="*/ 0 60000 65536"/>
              <a:gd name="T11" fmla="*/ 0 60000 65536"/>
              <a:gd name="T12" fmla="*/ 0 60000 65536"/>
              <a:gd name="T13" fmla="*/ 0 60000 65536"/>
              <a:gd name="T14" fmla="*/ 0 60000 65536"/>
              <a:gd name="T15" fmla="*/ 0 w 2"/>
              <a:gd name="T16" fmla="*/ 0 h 6"/>
              <a:gd name="T17" fmla="*/ 2 w 2"/>
              <a:gd name="T18" fmla="*/ 6 h 6"/>
            </a:gdLst>
            <a:ahLst/>
            <a:cxnLst>
              <a:cxn ang="T10">
                <a:pos x="T0" y="T1"/>
              </a:cxn>
              <a:cxn ang="T11">
                <a:pos x="T2" y="T3"/>
              </a:cxn>
              <a:cxn ang="T12">
                <a:pos x="T4" y="T5"/>
              </a:cxn>
              <a:cxn ang="T13">
                <a:pos x="T6" y="T7"/>
              </a:cxn>
              <a:cxn ang="T14">
                <a:pos x="T8" y="T9"/>
              </a:cxn>
            </a:cxnLst>
            <a:rect l="T15" t="T16" r="T17" b="T18"/>
            <a:pathLst>
              <a:path w="2" h="6">
                <a:moveTo>
                  <a:pt x="0" y="0"/>
                </a:moveTo>
                <a:lnTo>
                  <a:pt x="1" y="6"/>
                </a:lnTo>
                <a:lnTo>
                  <a:pt x="2" y="0"/>
                </a:lnTo>
                <a:lnTo>
                  <a:pt x="1" y="0"/>
                </a:lnTo>
                <a:lnTo>
                  <a:pt x="0" y="0"/>
                </a:lnTo>
              </a:path>
            </a:pathLst>
          </a:custGeom>
          <a:noFill/>
          <a:ln w="17463">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dirty="0"/>
          </a:p>
        </p:txBody>
      </p:sp>
      <p:sp>
        <p:nvSpPr>
          <p:cNvPr id="14453" name="Freeform 118"/>
          <p:cNvSpPr>
            <a:spLocks/>
          </p:cNvSpPr>
          <p:nvPr/>
        </p:nvSpPr>
        <p:spPr bwMode="auto">
          <a:xfrm>
            <a:off x="5060950" y="5686425"/>
            <a:ext cx="34925" cy="101600"/>
          </a:xfrm>
          <a:custGeom>
            <a:avLst/>
            <a:gdLst>
              <a:gd name="T0" fmla="*/ 0 w 22"/>
              <a:gd name="T1" fmla="*/ 0 h 64"/>
              <a:gd name="T2" fmla="*/ 27722515 w 22"/>
              <a:gd name="T3" fmla="*/ 161289973 h 64"/>
              <a:gd name="T4" fmla="*/ 55443443 w 22"/>
              <a:gd name="T5" fmla="*/ 0 h 64"/>
              <a:gd name="T6" fmla="*/ 27722515 w 22"/>
              <a:gd name="T7" fmla="*/ 0 h 64"/>
              <a:gd name="T8" fmla="*/ 0 w 22"/>
              <a:gd name="T9" fmla="*/ 0 h 64"/>
              <a:gd name="T10" fmla="*/ 0 60000 65536"/>
              <a:gd name="T11" fmla="*/ 0 60000 65536"/>
              <a:gd name="T12" fmla="*/ 0 60000 65536"/>
              <a:gd name="T13" fmla="*/ 0 60000 65536"/>
              <a:gd name="T14" fmla="*/ 0 60000 65536"/>
              <a:gd name="T15" fmla="*/ 0 w 22"/>
              <a:gd name="T16" fmla="*/ 0 h 64"/>
              <a:gd name="T17" fmla="*/ 22 w 22"/>
              <a:gd name="T18" fmla="*/ 64 h 64"/>
            </a:gdLst>
            <a:ahLst/>
            <a:cxnLst>
              <a:cxn ang="T10">
                <a:pos x="T0" y="T1"/>
              </a:cxn>
              <a:cxn ang="T11">
                <a:pos x="T2" y="T3"/>
              </a:cxn>
              <a:cxn ang="T12">
                <a:pos x="T4" y="T5"/>
              </a:cxn>
              <a:cxn ang="T13">
                <a:pos x="T6" y="T7"/>
              </a:cxn>
              <a:cxn ang="T14">
                <a:pos x="T8" y="T9"/>
              </a:cxn>
            </a:cxnLst>
            <a:rect l="T15" t="T16" r="T17" b="T18"/>
            <a:pathLst>
              <a:path w="22" h="64">
                <a:moveTo>
                  <a:pt x="0" y="0"/>
                </a:moveTo>
                <a:lnTo>
                  <a:pt x="11" y="64"/>
                </a:lnTo>
                <a:lnTo>
                  <a:pt x="22" y="0"/>
                </a:lnTo>
                <a:lnTo>
                  <a:pt x="11" y="0"/>
                </a:lnTo>
                <a:lnTo>
                  <a:pt x="0" y="0"/>
                </a:lnTo>
                <a:close/>
              </a:path>
            </a:pathLst>
          </a:custGeom>
          <a:solidFill>
            <a:srgbClr val="000000"/>
          </a:solidFill>
          <a:ln w="0">
            <a:solidFill>
              <a:srgbClr val="000000"/>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dirty="0"/>
          </a:p>
        </p:txBody>
      </p:sp>
      <p:sp>
        <p:nvSpPr>
          <p:cNvPr id="14454" name="Line 119"/>
          <p:cNvSpPr>
            <a:spLocks noChangeShapeType="1"/>
          </p:cNvSpPr>
          <p:nvPr/>
        </p:nvSpPr>
        <p:spPr bwMode="auto">
          <a:xfrm flipV="1">
            <a:off x="5078413" y="5534025"/>
            <a:ext cx="1587" cy="152400"/>
          </a:xfrm>
          <a:prstGeom prst="line">
            <a:avLst/>
          </a:prstGeom>
          <a:noFill/>
          <a:ln w="174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4455" name="Rectangle 120"/>
          <p:cNvSpPr>
            <a:spLocks noChangeArrowheads="1"/>
          </p:cNvSpPr>
          <p:nvPr/>
        </p:nvSpPr>
        <p:spPr bwMode="auto">
          <a:xfrm>
            <a:off x="1600200" y="5840413"/>
            <a:ext cx="641350" cy="1825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200" dirty="0">
                <a:solidFill>
                  <a:srgbClr val="000000"/>
                </a:solidFill>
                <a:latin typeface="Nimbus Roman No9 L"/>
              </a:rPr>
              <a:t>Data input</a:t>
            </a:r>
            <a:endParaRPr lang="en-CA" altLang="en-US" sz="2400" dirty="0">
              <a:latin typeface="Corbel" panose="020B0503020204020204" pitchFamily="34" charset="0"/>
            </a:endParaRPr>
          </a:p>
        </p:txBody>
      </p:sp>
      <p:sp>
        <p:nvSpPr>
          <p:cNvPr id="14456" name="Rectangle 121"/>
          <p:cNvSpPr>
            <a:spLocks noChangeArrowheads="1"/>
          </p:cNvSpPr>
          <p:nvPr/>
        </p:nvSpPr>
        <p:spPr bwMode="auto">
          <a:xfrm>
            <a:off x="2354263" y="5840413"/>
            <a:ext cx="803275" cy="1825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200" dirty="0">
                <a:solidFill>
                  <a:srgbClr val="000000"/>
                </a:solidFill>
                <a:latin typeface="Nimbus Roman No9 L"/>
              </a:rPr>
              <a:t>/output lines:</a:t>
            </a:r>
            <a:endParaRPr lang="en-CA" altLang="en-US" sz="2400" dirty="0">
              <a:latin typeface="Corbel" panose="020B0503020204020204" pitchFamily="34" charset="0"/>
            </a:endParaRPr>
          </a:p>
        </p:txBody>
      </p:sp>
      <p:sp>
        <p:nvSpPr>
          <p:cNvPr id="14457" name="Rectangle 122"/>
          <p:cNvSpPr>
            <a:spLocks noChangeArrowheads="1"/>
          </p:cNvSpPr>
          <p:nvPr/>
        </p:nvSpPr>
        <p:spPr bwMode="auto">
          <a:xfrm>
            <a:off x="1316038" y="2555875"/>
            <a:ext cx="109537" cy="1825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200" dirty="0">
                <a:solidFill>
                  <a:srgbClr val="000000"/>
                </a:solidFill>
                <a:latin typeface="Nimbus Roman No9 L"/>
              </a:rPr>
              <a:t>A</a:t>
            </a:r>
            <a:endParaRPr lang="en-CA" altLang="en-US" sz="2400" dirty="0">
              <a:latin typeface="Corbel" panose="020B0503020204020204" pitchFamily="34" charset="0"/>
            </a:endParaRPr>
          </a:p>
        </p:txBody>
      </p:sp>
      <p:sp>
        <p:nvSpPr>
          <p:cNvPr id="14458" name="Rectangle 123"/>
          <p:cNvSpPr>
            <a:spLocks noChangeArrowheads="1"/>
          </p:cNvSpPr>
          <p:nvPr/>
        </p:nvSpPr>
        <p:spPr bwMode="auto">
          <a:xfrm>
            <a:off x="1435100" y="2624138"/>
            <a:ext cx="50800" cy="1222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800" dirty="0">
                <a:solidFill>
                  <a:srgbClr val="000000"/>
                </a:solidFill>
                <a:latin typeface="Nimbus Roman No9 L"/>
              </a:rPr>
              <a:t>0</a:t>
            </a:r>
            <a:endParaRPr lang="en-CA" altLang="en-US" sz="2400" dirty="0">
              <a:latin typeface="Corbel" panose="020B0503020204020204" pitchFamily="34" charset="0"/>
            </a:endParaRPr>
          </a:p>
        </p:txBody>
      </p:sp>
      <p:sp>
        <p:nvSpPr>
          <p:cNvPr id="14459" name="Rectangle 124"/>
          <p:cNvSpPr>
            <a:spLocks noChangeArrowheads="1"/>
          </p:cNvSpPr>
          <p:nvPr/>
        </p:nvSpPr>
        <p:spPr bwMode="auto">
          <a:xfrm>
            <a:off x="1316038" y="2895600"/>
            <a:ext cx="109537" cy="1825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200" dirty="0">
                <a:solidFill>
                  <a:srgbClr val="000000"/>
                </a:solidFill>
                <a:latin typeface="Nimbus Roman No9 L"/>
              </a:rPr>
              <a:t>A</a:t>
            </a:r>
            <a:endParaRPr lang="en-CA" altLang="en-US" sz="2400" dirty="0">
              <a:latin typeface="Corbel" panose="020B0503020204020204" pitchFamily="34" charset="0"/>
            </a:endParaRPr>
          </a:p>
        </p:txBody>
      </p:sp>
      <p:sp>
        <p:nvSpPr>
          <p:cNvPr id="14460" name="Rectangle 125"/>
          <p:cNvSpPr>
            <a:spLocks noChangeArrowheads="1"/>
          </p:cNvSpPr>
          <p:nvPr/>
        </p:nvSpPr>
        <p:spPr bwMode="auto">
          <a:xfrm>
            <a:off x="1435100" y="2981325"/>
            <a:ext cx="50800" cy="1222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800" dirty="0">
                <a:solidFill>
                  <a:srgbClr val="000000"/>
                </a:solidFill>
                <a:latin typeface="Nimbus Roman No9 L"/>
              </a:rPr>
              <a:t>1</a:t>
            </a:r>
            <a:endParaRPr lang="en-CA" altLang="en-US" sz="2400" dirty="0">
              <a:latin typeface="Corbel" panose="020B0503020204020204" pitchFamily="34" charset="0"/>
            </a:endParaRPr>
          </a:p>
        </p:txBody>
      </p:sp>
      <p:sp>
        <p:nvSpPr>
          <p:cNvPr id="14461" name="Rectangle 126"/>
          <p:cNvSpPr>
            <a:spLocks noChangeArrowheads="1"/>
          </p:cNvSpPr>
          <p:nvPr/>
        </p:nvSpPr>
        <p:spPr bwMode="auto">
          <a:xfrm>
            <a:off x="1316038" y="3252788"/>
            <a:ext cx="109537" cy="1825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200" dirty="0">
                <a:solidFill>
                  <a:srgbClr val="000000"/>
                </a:solidFill>
                <a:latin typeface="Nimbus Roman No9 L"/>
              </a:rPr>
              <a:t>A</a:t>
            </a:r>
            <a:endParaRPr lang="en-CA" altLang="en-US" sz="2400" dirty="0">
              <a:latin typeface="Corbel" panose="020B0503020204020204" pitchFamily="34" charset="0"/>
            </a:endParaRPr>
          </a:p>
        </p:txBody>
      </p:sp>
      <p:sp>
        <p:nvSpPr>
          <p:cNvPr id="14462" name="Rectangle 127"/>
          <p:cNvSpPr>
            <a:spLocks noChangeArrowheads="1"/>
          </p:cNvSpPr>
          <p:nvPr/>
        </p:nvSpPr>
        <p:spPr bwMode="auto">
          <a:xfrm>
            <a:off x="1435100" y="3338513"/>
            <a:ext cx="50800" cy="1222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800" dirty="0">
                <a:solidFill>
                  <a:srgbClr val="000000"/>
                </a:solidFill>
                <a:latin typeface="Nimbus Roman No9 L"/>
              </a:rPr>
              <a:t>2</a:t>
            </a:r>
            <a:endParaRPr lang="en-CA" altLang="en-US" sz="2400" dirty="0">
              <a:latin typeface="Corbel" panose="020B0503020204020204" pitchFamily="34" charset="0"/>
            </a:endParaRPr>
          </a:p>
        </p:txBody>
      </p:sp>
      <p:sp>
        <p:nvSpPr>
          <p:cNvPr id="14463" name="Rectangle 128"/>
          <p:cNvSpPr>
            <a:spLocks noChangeArrowheads="1"/>
          </p:cNvSpPr>
          <p:nvPr/>
        </p:nvSpPr>
        <p:spPr bwMode="auto">
          <a:xfrm>
            <a:off x="1316038" y="3611563"/>
            <a:ext cx="109537" cy="1825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200" dirty="0">
                <a:solidFill>
                  <a:srgbClr val="000000"/>
                </a:solidFill>
                <a:latin typeface="Nimbus Roman No9 L"/>
              </a:rPr>
              <a:t>A</a:t>
            </a:r>
            <a:endParaRPr lang="en-CA" altLang="en-US" sz="2400" dirty="0">
              <a:latin typeface="Corbel" panose="020B0503020204020204" pitchFamily="34" charset="0"/>
            </a:endParaRPr>
          </a:p>
        </p:txBody>
      </p:sp>
      <p:sp>
        <p:nvSpPr>
          <p:cNvPr id="14464" name="Rectangle 129"/>
          <p:cNvSpPr>
            <a:spLocks noChangeArrowheads="1"/>
          </p:cNvSpPr>
          <p:nvPr/>
        </p:nvSpPr>
        <p:spPr bwMode="auto">
          <a:xfrm>
            <a:off x="1435100" y="3695700"/>
            <a:ext cx="50800" cy="1222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800" dirty="0">
                <a:solidFill>
                  <a:srgbClr val="000000"/>
                </a:solidFill>
                <a:latin typeface="Nimbus Roman No9 L"/>
              </a:rPr>
              <a:t>3</a:t>
            </a:r>
            <a:endParaRPr lang="en-CA" altLang="en-US" sz="2400" dirty="0">
              <a:latin typeface="Corbel" panose="020B0503020204020204" pitchFamily="34" charset="0"/>
            </a:endParaRPr>
          </a:p>
        </p:txBody>
      </p:sp>
      <p:sp>
        <p:nvSpPr>
          <p:cNvPr id="14465" name="Rectangle 130"/>
          <p:cNvSpPr>
            <a:spLocks noChangeArrowheads="1"/>
          </p:cNvSpPr>
          <p:nvPr/>
        </p:nvSpPr>
        <p:spPr bwMode="auto">
          <a:xfrm>
            <a:off x="2695575" y="1908175"/>
            <a:ext cx="144463" cy="1825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200" dirty="0">
                <a:solidFill>
                  <a:srgbClr val="000000"/>
                </a:solidFill>
                <a:latin typeface="Nimbus Roman No9 L"/>
              </a:rPr>
              <a:t>W</a:t>
            </a:r>
            <a:endParaRPr lang="en-CA" altLang="en-US" sz="2400" dirty="0">
              <a:latin typeface="Corbel" panose="020B0503020204020204" pitchFamily="34" charset="0"/>
            </a:endParaRPr>
          </a:p>
        </p:txBody>
      </p:sp>
      <p:sp>
        <p:nvSpPr>
          <p:cNvPr id="14466" name="Rectangle 131"/>
          <p:cNvSpPr>
            <a:spLocks noChangeArrowheads="1"/>
          </p:cNvSpPr>
          <p:nvPr/>
        </p:nvSpPr>
        <p:spPr bwMode="auto">
          <a:xfrm>
            <a:off x="2830513" y="1993900"/>
            <a:ext cx="50800" cy="1222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800" dirty="0">
                <a:solidFill>
                  <a:srgbClr val="000000"/>
                </a:solidFill>
                <a:latin typeface="Nimbus Roman No9 L"/>
              </a:rPr>
              <a:t>0</a:t>
            </a:r>
            <a:endParaRPr lang="en-CA" altLang="en-US" sz="2400" dirty="0">
              <a:latin typeface="Corbel" panose="020B0503020204020204" pitchFamily="34" charset="0"/>
            </a:endParaRPr>
          </a:p>
        </p:txBody>
      </p:sp>
      <p:sp>
        <p:nvSpPr>
          <p:cNvPr id="14467" name="Rectangle 132"/>
          <p:cNvSpPr>
            <a:spLocks noChangeArrowheads="1"/>
          </p:cNvSpPr>
          <p:nvPr/>
        </p:nvSpPr>
        <p:spPr bwMode="auto">
          <a:xfrm>
            <a:off x="2695575" y="2624138"/>
            <a:ext cx="144463" cy="1825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200" dirty="0">
                <a:solidFill>
                  <a:srgbClr val="000000"/>
                </a:solidFill>
                <a:latin typeface="Nimbus Roman No9 L"/>
              </a:rPr>
              <a:t>W</a:t>
            </a:r>
            <a:endParaRPr lang="en-CA" altLang="en-US" sz="2400" dirty="0">
              <a:latin typeface="Corbel" panose="020B0503020204020204" pitchFamily="34" charset="0"/>
            </a:endParaRPr>
          </a:p>
        </p:txBody>
      </p:sp>
      <p:sp>
        <p:nvSpPr>
          <p:cNvPr id="14468" name="Rectangle 133"/>
          <p:cNvSpPr>
            <a:spLocks noChangeArrowheads="1"/>
          </p:cNvSpPr>
          <p:nvPr/>
        </p:nvSpPr>
        <p:spPr bwMode="auto">
          <a:xfrm>
            <a:off x="2830513" y="2690813"/>
            <a:ext cx="50800" cy="1222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800" dirty="0">
                <a:solidFill>
                  <a:srgbClr val="000000"/>
                </a:solidFill>
                <a:latin typeface="Nimbus Roman No9 L"/>
              </a:rPr>
              <a:t>1</a:t>
            </a:r>
            <a:endParaRPr lang="en-CA" altLang="en-US" sz="2400" dirty="0">
              <a:latin typeface="Corbel" panose="020B0503020204020204" pitchFamily="34" charset="0"/>
            </a:endParaRPr>
          </a:p>
        </p:txBody>
      </p:sp>
      <p:sp>
        <p:nvSpPr>
          <p:cNvPr id="14469" name="Rectangle 134"/>
          <p:cNvSpPr>
            <a:spLocks noChangeArrowheads="1"/>
          </p:cNvSpPr>
          <p:nvPr/>
        </p:nvSpPr>
        <p:spPr bwMode="auto">
          <a:xfrm>
            <a:off x="2695575" y="4070350"/>
            <a:ext cx="144463" cy="1825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200" dirty="0">
                <a:solidFill>
                  <a:srgbClr val="000000"/>
                </a:solidFill>
                <a:latin typeface="Nimbus Roman No9 L"/>
              </a:rPr>
              <a:t>W</a:t>
            </a:r>
            <a:endParaRPr lang="en-CA" altLang="en-US" sz="2400" dirty="0">
              <a:latin typeface="Corbel" panose="020B0503020204020204" pitchFamily="34" charset="0"/>
            </a:endParaRPr>
          </a:p>
        </p:txBody>
      </p:sp>
      <p:sp>
        <p:nvSpPr>
          <p:cNvPr id="14470" name="Rectangle 135"/>
          <p:cNvSpPr>
            <a:spLocks noChangeArrowheads="1"/>
          </p:cNvSpPr>
          <p:nvPr/>
        </p:nvSpPr>
        <p:spPr bwMode="auto">
          <a:xfrm>
            <a:off x="2830513" y="4138613"/>
            <a:ext cx="101600" cy="1222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800" dirty="0">
                <a:solidFill>
                  <a:srgbClr val="000000"/>
                </a:solidFill>
                <a:latin typeface="Nimbus Roman No9 L"/>
              </a:rPr>
              <a:t>15</a:t>
            </a:r>
            <a:endParaRPr lang="en-CA" altLang="en-US" sz="2400" dirty="0">
              <a:latin typeface="Corbel" panose="020B0503020204020204" pitchFamily="34" charset="0"/>
            </a:endParaRPr>
          </a:p>
        </p:txBody>
      </p:sp>
      <p:sp>
        <p:nvSpPr>
          <p:cNvPr id="14471" name="Rectangle 136"/>
          <p:cNvSpPr>
            <a:spLocks noChangeArrowheads="1"/>
          </p:cNvSpPr>
          <p:nvPr/>
        </p:nvSpPr>
        <p:spPr bwMode="auto">
          <a:xfrm>
            <a:off x="2743200" y="1600200"/>
            <a:ext cx="85725" cy="1841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200" dirty="0">
                <a:solidFill>
                  <a:srgbClr val="000000"/>
                </a:solidFill>
                <a:latin typeface="Nimbus Roman No9 L"/>
              </a:rPr>
              <a:t>7</a:t>
            </a:r>
            <a:endParaRPr lang="en-CA" altLang="en-US" sz="1200" dirty="0">
              <a:latin typeface="Corbel" panose="020B0503020204020204" pitchFamily="34" charset="0"/>
            </a:endParaRPr>
          </a:p>
        </p:txBody>
      </p:sp>
      <p:sp>
        <p:nvSpPr>
          <p:cNvPr id="14472" name="Rectangle 137"/>
          <p:cNvSpPr>
            <a:spLocks noChangeArrowheads="1"/>
          </p:cNvSpPr>
          <p:nvPr/>
        </p:nvSpPr>
        <p:spPr bwMode="auto">
          <a:xfrm>
            <a:off x="4587875" y="1600200"/>
            <a:ext cx="85725" cy="1841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200" dirty="0">
                <a:solidFill>
                  <a:srgbClr val="000000"/>
                </a:solidFill>
                <a:latin typeface="Nimbus Roman No9 L"/>
              </a:rPr>
              <a:t>1</a:t>
            </a:r>
            <a:endParaRPr lang="en-CA" altLang="en-US" sz="1200" dirty="0">
              <a:latin typeface="Corbel" panose="020B0503020204020204" pitchFamily="34" charset="0"/>
            </a:endParaRPr>
          </a:p>
        </p:txBody>
      </p:sp>
      <p:sp>
        <p:nvSpPr>
          <p:cNvPr id="14473" name="Rectangle 138"/>
          <p:cNvSpPr>
            <a:spLocks noChangeArrowheads="1"/>
          </p:cNvSpPr>
          <p:nvPr/>
        </p:nvSpPr>
        <p:spPr bwMode="auto">
          <a:xfrm>
            <a:off x="6065838" y="1619250"/>
            <a:ext cx="85725" cy="1841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200" dirty="0">
                <a:solidFill>
                  <a:srgbClr val="000000"/>
                </a:solidFill>
                <a:latin typeface="Nimbus Roman No9 L"/>
              </a:rPr>
              <a:t>0</a:t>
            </a:r>
            <a:endParaRPr lang="en-CA" altLang="en-US" sz="1200" dirty="0">
              <a:latin typeface="Corbel" panose="020B0503020204020204" pitchFamily="34" charset="0"/>
            </a:endParaRPr>
          </a:p>
        </p:txBody>
      </p:sp>
      <p:sp>
        <p:nvSpPr>
          <p:cNvPr id="14474" name="Freeform 139"/>
          <p:cNvSpPr>
            <a:spLocks/>
          </p:cNvSpPr>
          <p:nvPr/>
        </p:nvSpPr>
        <p:spPr bwMode="auto">
          <a:xfrm>
            <a:off x="4244975" y="2112963"/>
            <a:ext cx="34925" cy="33337"/>
          </a:xfrm>
          <a:custGeom>
            <a:avLst/>
            <a:gdLst>
              <a:gd name="T0" fmla="*/ 27722515 w 22"/>
              <a:gd name="T1" fmla="*/ 25201182 h 21"/>
              <a:gd name="T2" fmla="*/ 27722515 w 22"/>
              <a:gd name="T3" fmla="*/ 0 h 21"/>
              <a:gd name="T4" fmla="*/ 0 w 22"/>
              <a:gd name="T5" fmla="*/ 0 h 21"/>
              <a:gd name="T6" fmla="*/ 0 w 22"/>
              <a:gd name="T7" fmla="*/ 25201182 h 21"/>
              <a:gd name="T8" fmla="*/ 0 w 22"/>
              <a:gd name="T9" fmla="*/ 52921699 h 21"/>
              <a:gd name="T10" fmla="*/ 27722515 w 22"/>
              <a:gd name="T11" fmla="*/ 52921699 h 21"/>
              <a:gd name="T12" fmla="*/ 55443443 w 22"/>
              <a:gd name="T13" fmla="*/ 52921699 h 21"/>
              <a:gd name="T14" fmla="*/ 55443443 w 22"/>
              <a:gd name="T15" fmla="*/ 25201182 h 21"/>
              <a:gd name="T16" fmla="*/ 55443443 w 22"/>
              <a:gd name="T17" fmla="*/ 0 h 21"/>
              <a:gd name="T18" fmla="*/ 27722515 w 22"/>
              <a:gd name="T19" fmla="*/ 0 h 21"/>
              <a:gd name="T20" fmla="*/ 27722515 w 22"/>
              <a:gd name="T21" fmla="*/ 25201182 h 2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2"/>
              <a:gd name="T34" fmla="*/ 0 h 21"/>
              <a:gd name="T35" fmla="*/ 22 w 22"/>
              <a:gd name="T36" fmla="*/ 21 h 2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2" h="21">
                <a:moveTo>
                  <a:pt x="11" y="10"/>
                </a:moveTo>
                <a:lnTo>
                  <a:pt x="11" y="0"/>
                </a:lnTo>
                <a:lnTo>
                  <a:pt x="0" y="0"/>
                </a:lnTo>
                <a:lnTo>
                  <a:pt x="0" y="10"/>
                </a:lnTo>
                <a:lnTo>
                  <a:pt x="0" y="21"/>
                </a:lnTo>
                <a:lnTo>
                  <a:pt x="11" y="21"/>
                </a:lnTo>
                <a:lnTo>
                  <a:pt x="22" y="21"/>
                </a:lnTo>
                <a:lnTo>
                  <a:pt x="22" y="10"/>
                </a:lnTo>
                <a:lnTo>
                  <a:pt x="22" y="0"/>
                </a:lnTo>
                <a:lnTo>
                  <a:pt x="11" y="0"/>
                </a:lnTo>
                <a:lnTo>
                  <a:pt x="11" y="10"/>
                </a:lnTo>
                <a:close/>
              </a:path>
            </a:pathLst>
          </a:custGeom>
          <a:solidFill>
            <a:srgbClr val="000000"/>
          </a:solidFill>
          <a:ln w="0">
            <a:solidFill>
              <a:srgbClr val="000000"/>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dirty="0"/>
          </a:p>
        </p:txBody>
      </p:sp>
      <p:sp>
        <p:nvSpPr>
          <p:cNvPr id="14475" name="Freeform 140"/>
          <p:cNvSpPr>
            <a:spLocks/>
          </p:cNvSpPr>
          <p:nvPr/>
        </p:nvSpPr>
        <p:spPr bwMode="auto">
          <a:xfrm>
            <a:off x="4254500" y="2128838"/>
            <a:ext cx="17463" cy="17462"/>
          </a:xfrm>
          <a:custGeom>
            <a:avLst/>
            <a:gdLst>
              <a:gd name="T0" fmla="*/ 0 w 1"/>
              <a:gd name="T1" fmla="*/ 0 h 1"/>
              <a:gd name="T2" fmla="*/ 0 w 1"/>
              <a:gd name="T3" fmla="*/ 0 h 1"/>
              <a:gd name="T4" fmla="*/ 0 w 1"/>
              <a:gd name="T5" fmla="*/ 304921435 h 1"/>
              <a:gd name="T6" fmla="*/ 304956360 w 1"/>
              <a:gd name="T7" fmla="*/ 0 h 1"/>
              <a:gd name="T8" fmla="*/ 0 w 1"/>
              <a:gd name="T9" fmla="*/ 0 h 1"/>
              <a:gd name="T10" fmla="*/ 0 60000 65536"/>
              <a:gd name="T11" fmla="*/ 0 60000 65536"/>
              <a:gd name="T12" fmla="*/ 0 60000 65536"/>
              <a:gd name="T13" fmla="*/ 0 60000 65536"/>
              <a:gd name="T14" fmla="*/ 0 60000 65536"/>
              <a:gd name="T15" fmla="*/ 0 w 1"/>
              <a:gd name="T16" fmla="*/ 0 h 1"/>
              <a:gd name="T17" fmla="*/ 1 w 1"/>
              <a:gd name="T18" fmla="*/ 1 h 1"/>
            </a:gdLst>
            <a:ahLst/>
            <a:cxnLst>
              <a:cxn ang="T10">
                <a:pos x="T0" y="T1"/>
              </a:cxn>
              <a:cxn ang="T11">
                <a:pos x="T2" y="T3"/>
              </a:cxn>
              <a:cxn ang="T12">
                <a:pos x="T4" y="T5"/>
              </a:cxn>
              <a:cxn ang="T13">
                <a:pos x="T6" y="T7"/>
              </a:cxn>
              <a:cxn ang="T14">
                <a:pos x="T8" y="T9"/>
              </a:cxn>
            </a:cxnLst>
            <a:rect l="T15" t="T16" r="T17" b="T18"/>
            <a:pathLst>
              <a:path w="1" h="1">
                <a:moveTo>
                  <a:pt x="0" y="0"/>
                </a:moveTo>
                <a:lnTo>
                  <a:pt x="0" y="0"/>
                </a:lnTo>
                <a:lnTo>
                  <a:pt x="0" y="1"/>
                </a:lnTo>
                <a:lnTo>
                  <a:pt x="1" y="0"/>
                </a:lnTo>
                <a:lnTo>
                  <a:pt x="0" y="0"/>
                </a:lnTo>
              </a:path>
            </a:pathLst>
          </a:custGeom>
          <a:noFill/>
          <a:ln w="17463">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dirty="0"/>
          </a:p>
        </p:txBody>
      </p:sp>
      <p:sp>
        <p:nvSpPr>
          <p:cNvPr id="14476" name="Freeform 141"/>
          <p:cNvSpPr>
            <a:spLocks/>
          </p:cNvSpPr>
          <p:nvPr/>
        </p:nvSpPr>
        <p:spPr bwMode="auto">
          <a:xfrm>
            <a:off x="4246563" y="2112963"/>
            <a:ext cx="33337" cy="33337"/>
          </a:xfrm>
          <a:custGeom>
            <a:avLst/>
            <a:gdLst>
              <a:gd name="T0" fmla="*/ 25201182 w 21"/>
              <a:gd name="T1" fmla="*/ 25201182 h 21"/>
              <a:gd name="T2" fmla="*/ 25201182 w 21"/>
              <a:gd name="T3" fmla="*/ 0 h 21"/>
              <a:gd name="T4" fmla="*/ 0 w 21"/>
              <a:gd name="T5" fmla="*/ 0 h 21"/>
              <a:gd name="T6" fmla="*/ 0 w 21"/>
              <a:gd name="T7" fmla="*/ 25201182 h 21"/>
              <a:gd name="T8" fmla="*/ 0 w 21"/>
              <a:gd name="T9" fmla="*/ 52921699 h 21"/>
              <a:gd name="T10" fmla="*/ 25201182 w 21"/>
              <a:gd name="T11" fmla="*/ 52921699 h 21"/>
              <a:gd name="T12" fmla="*/ 52921699 w 21"/>
              <a:gd name="T13" fmla="*/ 52921699 h 21"/>
              <a:gd name="T14" fmla="*/ 52921699 w 21"/>
              <a:gd name="T15" fmla="*/ 25201182 h 21"/>
              <a:gd name="T16" fmla="*/ 52921699 w 21"/>
              <a:gd name="T17" fmla="*/ 0 h 21"/>
              <a:gd name="T18" fmla="*/ 25201182 w 21"/>
              <a:gd name="T19" fmla="*/ 0 h 21"/>
              <a:gd name="T20" fmla="*/ 25201182 w 21"/>
              <a:gd name="T21" fmla="*/ 25201182 h 2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1"/>
              <a:gd name="T34" fmla="*/ 0 h 21"/>
              <a:gd name="T35" fmla="*/ 21 w 21"/>
              <a:gd name="T36" fmla="*/ 21 h 2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1" h="21">
                <a:moveTo>
                  <a:pt x="10" y="10"/>
                </a:moveTo>
                <a:lnTo>
                  <a:pt x="10" y="0"/>
                </a:lnTo>
                <a:lnTo>
                  <a:pt x="0" y="0"/>
                </a:lnTo>
                <a:lnTo>
                  <a:pt x="0" y="10"/>
                </a:lnTo>
                <a:lnTo>
                  <a:pt x="0" y="21"/>
                </a:lnTo>
                <a:lnTo>
                  <a:pt x="10" y="21"/>
                </a:lnTo>
                <a:lnTo>
                  <a:pt x="21" y="21"/>
                </a:lnTo>
                <a:lnTo>
                  <a:pt x="21" y="10"/>
                </a:lnTo>
                <a:lnTo>
                  <a:pt x="21" y="0"/>
                </a:lnTo>
                <a:lnTo>
                  <a:pt x="10" y="0"/>
                </a:lnTo>
                <a:lnTo>
                  <a:pt x="10" y="10"/>
                </a:lnTo>
                <a:close/>
              </a:path>
            </a:pathLst>
          </a:custGeom>
          <a:solidFill>
            <a:srgbClr val="000000"/>
          </a:solidFill>
          <a:ln w="0">
            <a:solidFill>
              <a:srgbClr val="000000"/>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dirty="0"/>
          </a:p>
        </p:txBody>
      </p:sp>
      <p:sp>
        <p:nvSpPr>
          <p:cNvPr id="14477" name="Freeform 142"/>
          <p:cNvSpPr>
            <a:spLocks/>
          </p:cNvSpPr>
          <p:nvPr/>
        </p:nvSpPr>
        <p:spPr bwMode="auto">
          <a:xfrm>
            <a:off x="4254500" y="2128838"/>
            <a:ext cx="17463" cy="17462"/>
          </a:xfrm>
          <a:custGeom>
            <a:avLst/>
            <a:gdLst>
              <a:gd name="T0" fmla="*/ 0 w 1"/>
              <a:gd name="T1" fmla="*/ 0 h 1"/>
              <a:gd name="T2" fmla="*/ 0 w 1"/>
              <a:gd name="T3" fmla="*/ 0 h 1"/>
              <a:gd name="T4" fmla="*/ 0 w 1"/>
              <a:gd name="T5" fmla="*/ 304921435 h 1"/>
              <a:gd name="T6" fmla="*/ 304956360 w 1"/>
              <a:gd name="T7" fmla="*/ 0 h 1"/>
              <a:gd name="T8" fmla="*/ 0 w 1"/>
              <a:gd name="T9" fmla="*/ 0 h 1"/>
              <a:gd name="T10" fmla="*/ 0 60000 65536"/>
              <a:gd name="T11" fmla="*/ 0 60000 65536"/>
              <a:gd name="T12" fmla="*/ 0 60000 65536"/>
              <a:gd name="T13" fmla="*/ 0 60000 65536"/>
              <a:gd name="T14" fmla="*/ 0 60000 65536"/>
              <a:gd name="T15" fmla="*/ 0 w 1"/>
              <a:gd name="T16" fmla="*/ 0 h 1"/>
              <a:gd name="T17" fmla="*/ 1 w 1"/>
              <a:gd name="T18" fmla="*/ 1 h 1"/>
            </a:gdLst>
            <a:ahLst/>
            <a:cxnLst>
              <a:cxn ang="T10">
                <a:pos x="T0" y="T1"/>
              </a:cxn>
              <a:cxn ang="T11">
                <a:pos x="T2" y="T3"/>
              </a:cxn>
              <a:cxn ang="T12">
                <a:pos x="T4" y="T5"/>
              </a:cxn>
              <a:cxn ang="T13">
                <a:pos x="T6" y="T7"/>
              </a:cxn>
              <a:cxn ang="T14">
                <a:pos x="T8" y="T9"/>
              </a:cxn>
            </a:cxnLst>
            <a:rect l="T15" t="T16" r="T17" b="T18"/>
            <a:pathLst>
              <a:path w="1" h="1">
                <a:moveTo>
                  <a:pt x="0" y="0"/>
                </a:moveTo>
                <a:lnTo>
                  <a:pt x="0" y="0"/>
                </a:lnTo>
                <a:lnTo>
                  <a:pt x="0" y="1"/>
                </a:lnTo>
                <a:lnTo>
                  <a:pt x="1" y="0"/>
                </a:lnTo>
                <a:lnTo>
                  <a:pt x="0" y="0"/>
                </a:lnTo>
              </a:path>
            </a:pathLst>
          </a:custGeom>
          <a:noFill/>
          <a:ln w="17463">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dirty="0"/>
          </a:p>
        </p:txBody>
      </p:sp>
      <p:sp>
        <p:nvSpPr>
          <p:cNvPr id="14478" name="Freeform 143"/>
          <p:cNvSpPr>
            <a:spLocks/>
          </p:cNvSpPr>
          <p:nvPr/>
        </p:nvSpPr>
        <p:spPr bwMode="auto">
          <a:xfrm>
            <a:off x="4246563" y="2112963"/>
            <a:ext cx="33337" cy="33337"/>
          </a:xfrm>
          <a:custGeom>
            <a:avLst/>
            <a:gdLst>
              <a:gd name="T0" fmla="*/ 27720512 w 21"/>
              <a:gd name="T1" fmla="*/ 25201182 h 21"/>
              <a:gd name="T2" fmla="*/ 27720512 w 21"/>
              <a:gd name="T3" fmla="*/ 0 h 21"/>
              <a:gd name="T4" fmla="*/ 0 w 21"/>
              <a:gd name="T5" fmla="*/ 0 h 21"/>
              <a:gd name="T6" fmla="*/ 0 w 21"/>
              <a:gd name="T7" fmla="*/ 25201182 h 21"/>
              <a:gd name="T8" fmla="*/ 0 w 21"/>
              <a:gd name="T9" fmla="*/ 52921699 h 21"/>
              <a:gd name="T10" fmla="*/ 27720512 w 21"/>
              <a:gd name="T11" fmla="*/ 52921699 h 21"/>
              <a:gd name="T12" fmla="*/ 52921699 w 21"/>
              <a:gd name="T13" fmla="*/ 52921699 h 21"/>
              <a:gd name="T14" fmla="*/ 52921699 w 21"/>
              <a:gd name="T15" fmla="*/ 25201182 h 21"/>
              <a:gd name="T16" fmla="*/ 52921699 w 21"/>
              <a:gd name="T17" fmla="*/ 0 h 21"/>
              <a:gd name="T18" fmla="*/ 27720512 w 21"/>
              <a:gd name="T19" fmla="*/ 0 h 21"/>
              <a:gd name="T20" fmla="*/ 27720512 w 21"/>
              <a:gd name="T21" fmla="*/ 25201182 h 2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1"/>
              <a:gd name="T34" fmla="*/ 0 h 21"/>
              <a:gd name="T35" fmla="*/ 21 w 21"/>
              <a:gd name="T36" fmla="*/ 21 h 2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1" h="21">
                <a:moveTo>
                  <a:pt x="11" y="10"/>
                </a:moveTo>
                <a:lnTo>
                  <a:pt x="11" y="0"/>
                </a:lnTo>
                <a:lnTo>
                  <a:pt x="0" y="0"/>
                </a:lnTo>
                <a:lnTo>
                  <a:pt x="0" y="10"/>
                </a:lnTo>
                <a:lnTo>
                  <a:pt x="0" y="21"/>
                </a:lnTo>
                <a:lnTo>
                  <a:pt x="11" y="21"/>
                </a:lnTo>
                <a:lnTo>
                  <a:pt x="21" y="21"/>
                </a:lnTo>
                <a:lnTo>
                  <a:pt x="21" y="10"/>
                </a:lnTo>
                <a:lnTo>
                  <a:pt x="21" y="0"/>
                </a:lnTo>
                <a:lnTo>
                  <a:pt x="11" y="0"/>
                </a:lnTo>
                <a:lnTo>
                  <a:pt x="11" y="10"/>
                </a:lnTo>
                <a:close/>
              </a:path>
            </a:pathLst>
          </a:custGeom>
          <a:solidFill>
            <a:srgbClr val="000000"/>
          </a:solidFill>
          <a:ln w="0">
            <a:solidFill>
              <a:srgbClr val="000000"/>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dirty="0"/>
          </a:p>
        </p:txBody>
      </p:sp>
      <p:sp>
        <p:nvSpPr>
          <p:cNvPr id="14479" name="Freeform 144"/>
          <p:cNvSpPr>
            <a:spLocks/>
          </p:cNvSpPr>
          <p:nvPr/>
        </p:nvSpPr>
        <p:spPr bwMode="auto">
          <a:xfrm>
            <a:off x="4254500" y="2128838"/>
            <a:ext cx="17463" cy="17462"/>
          </a:xfrm>
          <a:custGeom>
            <a:avLst/>
            <a:gdLst>
              <a:gd name="T0" fmla="*/ 0 w 1"/>
              <a:gd name="T1" fmla="*/ 0 h 1"/>
              <a:gd name="T2" fmla="*/ 0 w 1"/>
              <a:gd name="T3" fmla="*/ 0 h 1"/>
              <a:gd name="T4" fmla="*/ 0 w 1"/>
              <a:gd name="T5" fmla="*/ 304921435 h 1"/>
              <a:gd name="T6" fmla="*/ 304956360 w 1"/>
              <a:gd name="T7" fmla="*/ 0 h 1"/>
              <a:gd name="T8" fmla="*/ 0 w 1"/>
              <a:gd name="T9" fmla="*/ 0 h 1"/>
              <a:gd name="T10" fmla="*/ 0 60000 65536"/>
              <a:gd name="T11" fmla="*/ 0 60000 65536"/>
              <a:gd name="T12" fmla="*/ 0 60000 65536"/>
              <a:gd name="T13" fmla="*/ 0 60000 65536"/>
              <a:gd name="T14" fmla="*/ 0 60000 65536"/>
              <a:gd name="T15" fmla="*/ 0 w 1"/>
              <a:gd name="T16" fmla="*/ 0 h 1"/>
              <a:gd name="T17" fmla="*/ 1 w 1"/>
              <a:gd name="T18" fmla="*/ 1 h 1"/>
            </a:gdLst>
            <a:ahLst/>
            <a:cxnLst>
              <a:cxn ang="T10">
                <a:pos x="T0" y="T1"/>
              </a:cxn>
              <a:cxn ang="T11">
                <a:pos x="T2" y="T3"/>
              </a:cxn>
              <a:cxn ang="T12">
                <a:pos x="T4" y="T5"/>
              </a:cxn>
              <a:cxn ang="T13">
                <a:pos x="T6" y="T7"/>
              </a:cxn>
              <a:cxn ang="T14">
                <a:pos x="T8" y="T9"/>
              </a:cxn>
            </a:cxnLst>
            <a:rect l="T15" t="T16" r="T17" b="T18"/>
            <a:pathLst>
              <a:path w="1" h="1">
                <a:moveTo>
                  <a:pt x="0" y="0"/>
                </a:moveTo>
                <a:lnTo>
                  <a:pt x="0" y="0"/>
                </a:lnTo>
                <a:lnTo>
                  <a:pt x="0" y="1"/>
                </a:lnTo>
                <a:lnTo>
                  <a:pt x="1" y="0"/>
                </a:lnTo>
                <a:lnTo>
                  <a:pt x="0" y="0"/>
                </a:lnTo>
              </a:path>
            </a:pathLst>
          </a:custGeom>
          <a:noFill/>
          <a:ln w="17463">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dirty="0"/>
          </a:p>
        </p:txBody>
      </p:sp>
      <p:sp>
        <p:nvSpPr>
          <p:cNvPr id="14480" name="Freeform 145"/>
          <p:cNvSpPr>
            <a:spLocks/>
          </p:cNvSpPr>
          <p:nvPr/>
        </p:nvSpPr>
        <p:spPr bwMode="auto">
          <a:xfrm>
            <a:off x="4244975" y="2809875"/>
            <a:ext cx="34925" cy="34925"/>
          </a:xfrm>
          <a:custGeom>
            <a:avLst/>
            <a:gdLst>
              <a:gd name="T0" fmla="*/ 27722515 w 22"/>
              <a:gd name="T1" fmla="*/ 27722515 h 22"/>
              <a:gd name="T2" fmla="*/ 27722515 w 22"/>
              <a:gd name="T3" fmla="*/ 0 h 22"/>
              <a:gd name="T4" fmla="*/ 0 w 22"/>
              <a:gd name="T5" fmla="*/ 0 h 22"/>
              <a:gd name="T6" fmla="*/ 0 w 22"/>
              <a:gd name="T7" fmla="*/ 27722515 h 22"/>
              <a:gd name="T8" fmla="*/ 0 w 22"/>
              <a:gd name="T9" fmla="*/ 55443443 h 22"/>
              <a:gd name="T10" fmla="*/ 27722515 w 22"/>
              <a:gd name="T11" fmla="*/ 55443443 h 22"/>
              <a:gd name="T12" fmla="*/ 55443443 w 22"/>
              <a:gd name="T13" fmla="*/ 55443443 h 22"/>
              <a:gd name="T14" fmla="*/ 55443443 w 22"/>
              <a:gd name="T15" fmla="*/ 27722515 h 22"/>
              <a:gd name="T16" fmla="*/ 55443443 w 22"/>
              <a:gd name="T17" fmla="*/ 0 h 22"/>
              <a:gd name="T18" fmla="*/ 27722515 w 22"/>
              <a:gd name="T19" fmla="*/ 0 h 22"/>
              <a:gd name="T20" fmla="*/ 27722515 w 22"/>
              <a:gd name="T21" fmla="*/ 27722515 h 2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2"/>
              <a:gd name="T34" fmla="*/ 0 h 22"/>
              <a:gd name="T35" fmla="*/ 22 w 22"/>
              <a:gd name="T36" fmla="*/ 22 h 2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2" h="22">
                <a:moveTo>
                  <a:pt x="11" y="11"/>
                </a:moveTo>
                <a:lnTo>
                  <a:pt x="11" y="0"/>
                </a:lnTo>
                <a:lnTo>
                  <a:pt x="0" y="0"/>
                </a:lnTo>
                <a:lnTo>
                  <a:pt x="0" y="11"/>
                </a:lnTo>
                <a:lnTo>
                  <a:pt x="0" y="22"/>
                </a:lnTo>
                <a:lnTo>
                  <a:pt x="11" y="22"/>
                </a:lnTo>
                <a:lnTo>
                  <a:pt x="22" y="22"/>
                </a:lnTo>
                <a:lnTo>
                  <a:pt x="22" y="11"/>
                </a:lnTo>
                <a:lnTo>
                  <a:pt x="22" y="0"/>
                </a:lnTo>
                <a:lnTo>
                  <a:pt x="11" y="0"/>
                </a:lnTo>
                <a:lnTo>
                  <a:pt x="11" y="11"/>
                </a:lnTo>
                <a:close/>
              </a:path>
            </a:pathLst>
          </a:custGeom>
          <a:solidFill>
            <a:srgbClr val="000000"/>
          </a:solidFill>
          <a:ln w="0">
            <a:solidFill>
              <a:srgbClr val="000000"/>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dirty="0"/>
          </a:p>
        </p:txBody>
      </p:sp>
      <p:sp>
        <p:nvSpPr>
          <p:cNvPr id="14481" name="Freeform 146"/>
          <p:cNvSpPr>
            <a:spLocks/>
          </p:cNvSpPr>
          <p:nvPr/>
        </p:nvSpPr>
        <p:spPr bwMode="auto">
          <a:xfrm>
            <a:off x="4254500" y="2827338"/>
            <a:ext cx="17463" cy="17462"/>
          </a:xfrm>
          <a:custGeom>
            <a:avLst/>
            <a:gdLst>
              <a:gd name="T0" fmla="*/ 0 w 1"/>
              <a:gd name="T1" fmla="*/ 0 h 1"/>
              <a:gd name="T2" fmla="*/ 0 w 1"/>
              <a:gd name="T3" fmla="*/ 0 h 1"/>
              <a:gd name="T4" fmla="*/ 0 w 1"/>
              <a:gd name="T5" fmla="*/ 304921435 h 1"/>
              <a:gd name="T6" fmla="*/ 304956360 w 1"/>
              <a:gd name="T7" fmla="*/ 0 h 1"/>
              <a:gd name="T8" fmla="*/ 0 w 1"/>
              <a:gd name="T9" fmla="*/ 0 h 1"/>
              <a:gd name="T10" fmla="*/ 0 60000 65536"/>
              <a:gd name="T11" fmla="*/ 0 60000 65536"/>
              <a:gd name="T12" fmla="*/ 0 60000 65536"/>
              <a:gd name="T13" fmla="*/ 0 60000 65536"/>
              <a:gd name="T14" fmla="*/ 0 60000 65536"/>
              <a:gd name="T15" fmla="*/ 0 w 1"/>
              <a:gd name="T16" fmla="*/ 0 h 1"/>
              <a:gd name="T17" fmla="*/ 1 w 1"/>
              <a:gd name="T18" fmla="*/ 1 h 1"/>
            </a:gdLst>
            <a:ahLst/>
            <a:cxnLst>
              <a:cxn ang="T10">
                <a:pos x="T0" y="T1"/>
              </a:cxn>
              <a:cxn ang="T11">
                <a:pos x="T2" y="T3"/>
              </a:cxn>
              <a:cxn ang="T12">
                <a:pos x="T4" y="T5"/>
              </a:cxn>
              <a:cxn ang="T13">
                <a:pos x="T6" y="T7"/>
              </a:cxn>
              <a:cxn ang="T14">
                <a:pos x="T8" y="T9"/>
              </a:cxn>
            </a:cxnLst>
            <a:rect l="T15" t="T16" r="T17" b="T18"/>
            <a:pathLst>
              <a:path w="1" h="1">
                <a:moveTo>
                  <a:pt x="0" y="0"/>
                </a:moveTo>
                <a:lnTo>
                  <a:pt x="0" y="0"/>
                </a:lnTo>
                <a:lnTo>
                  <a:pt x="0" y="1"/>
                </a:lnTo>
                <a:lnTo>
                  <a:pt x="1" y="0"/>
                </a:lnTo>
                <a:lnTo>
                  <a:pt x="0" y="0"/>
                </a:lnTo>
              </a:path>
            </a:pathLst>
          </a:custGeom>
          <a:noFill/>
          <a:ln w="17463">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dirty="0"/>
          </a:p>
        </p:txBody>
      </p:sp>
      <p:sp>
        <p:nvSpPr>
          <p:cNvPr id="14482" name="Freeform 147"/>
          <p:cNvSpPr>
            <a:spLocks/>
          </p:cNvSpPr>
          <p:nvPr/>
        </p:nvSpPr>
        <p:spPr bwMode="auto">
          <a:xfrm>
            <a:off x="4246563" y="2809875"/>
            <a:ext cx="33337" cy="34925"/>
          </a:xfrm>
          <a:custGeom>
            <a:avLst/>
            <a:gdLst>
              <a:gd name="T0" fmla="*/ 25201182 w 21"/>
              <a:gd name="T1" fmla="*/ 27722515 h 22"/>
              <a:gd name="T2" fmla="*/ 25201182 w 21"/>
              <a:gd name="T3" fmla="*/ 0 h 22"/>
              <a:gd name="T4" fmla="*/ 0 w 21"/>
              <a:gd name="T5" fmla="*/ 0 h 22"/>
              <a:gd name="T6" fmla="*/ 0 w 21"/>
              <a:gd name="T7" fmla="*/ 27722515 h 22"/>
              <a:gd name="T8" fmla="*/ 0 w 21"/>
              <a:gd name="T9" fmla="*/ 55443443 h 22"/>
              <a:gd name="T10" fmla="*/ 25201182 w 21"/>
              <a:gd name="T11" fmla="*/ 55443443 h 22"/>
              <a:gd name="T12" fmla="*/ 52921699 w 21"/>
              <a:gd name="T13" fmla="*/ 55443443 h 22"/>
              <a:gd name="T14" fmla="*/ 52921699 w 21"/>
              <a:gd name="T15" fmla="*/ 27722515 h 22"/>
              <a:gd name="T16" fmla="*/ 52921699 w 21"/>
              <a:gd name="T17" fmla="*/ 0 h 22"/>
              <a:gd name="T18" fmla="*/ 25201182 w 21"/>
              <a:gd name="T19" fmla="*/ 0 h 22"/>
              <a:gd name="T20" fmla="*/ 25201182 w 21"/>
              <a:gd name="T21" fmla="*/ 27722515 h 2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1"/>
              <a:gd name="T34" fmla="*/ 0 h 22"/>
              <a:gd name="T35" fmla="*/ 21 w 21"/>
              <a:gd name="T36" fmla="*/ 22 h 2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1" h="22">
                <a:moveTo>
                  <a:pt x="10" y="11"/>
                </a:moveTo>
                <a:lnTo>
                  <a:pt x="10" y="0"/>
                </a:lnTo>
                <a:lnTo>
                  <a:pt x="0" y="0"/>
                </a:lnTo>
                <a:lnTo>
                  <a:pt x="0" y="11"/>
                </a:lnTo>
                <a:lnTo>
                  <a:pt x="0" y="22"/>
                </a:lnTo>
                <a:lnTo>
                  <a:pt x="10" y="22"/>
                </a:lnTo>
                <a:lnTo>
                  <a:pt x="21" y="22"/>
                </a:lnTo>
                <a:lnTo>
                  <a:pt x="21" y="11"/>
                </a:lnTo>
                <a:lnTo>
                  <a:pt x="21" y="0"/>
                </a:lnTo>
                <a:lnTo>
                  <a:pt x="10" y="0"/>
                </a:lnTo>
                <a:lnTo>
                  <a:pt x="10" y="11"/>
                </a:lnTo>
                <a:close/>
              </a:path>
            </a:pathLst>
          </a:custGeom>
          <a:solidFill>
            <a:srgbClr val="000000"/>
          </a:solidFill>
          <a:ln w="0">
            <a:solidFill>
              <a:srgbClr val="000000"/>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dirty="0"/>
          </a:p>
        </p:txBody>
      </p:sp>
      <p:sp>
        <p:nvSpPr>
          <p:cNvPr id="14483" name="Freeform 148"/>
          <p:cNvSpPr>
            <a:spLocks/>
          </p:cNvSpPr>
          <p:nvPr/>
        </p:nvSpPr>
        <p:spPr bwMode="auto">
          <a:xfrm>
            <a:off x="4254500" y="2827338"/>
            <a:ext cx="17463" cy="17462"/>
          </a:xfrm>
          <a:custGeom>
            <a:avLst/>
            <a:gdLst>
              <a:gd name="T0" fmla="*/ 0 w 1"/>
              <a:gd name="T1" fmla="*/ 0 h 1"/>
              <a:gd name="T2" fmla="*/ 0 w 1"/>
              <a:gd name="T3" fmla="*/ 0 h 1"/>
              <a:gd name="T4" fmla="*/ 0 w 1"/>
              <a:gd name="T5" fmla="*/ 304921435 h 1"/>
              <a:gd name="T6" fmla="*/ 304956360 w 1"/>
              <a:gd name="T7" fmla="*/ 0 h 1"/>
              <a:gd name="T8" fmla="*/ 0 w 1"/>
              <a:gd name="T9" fmla="*/ 0 h 1"/>
              <a:gd name="T10" fmla="*/ 0 60000 65536"/>
              <a:gd name="T11" fmla="*/ 0 60000 65536"/>
              <a:gd name="T12" fmla="*/ 0 60000 65536"/>
              <a:gd name="T13" fmla="*/ 0 60000 65536"/>
              <a:gd name="T14" fmla="*/ 0 60000 65536"/>
              <a:gd name="T15" fmla="*/ 0 w 1"/>
              <a:gd name="T16" fmla="*/ 0 h 1"/>
              <a:gd name="T17" fmla="*/ 1 w 1"/>
              <a:gd name="T18" fmla="*/ 1 h 1"/>
            </a:gdLst>
            <a:ahLst/>
            <a:cxnLst>
              <a:cxn ang="T10">
                <a:pos x="T0" y="T1"/>
              </a:cxn>
              <a:cxn ang="T11">
                <a:pos x="T2" y="T3"/>
              </a:cxn>
              <a:cxn ang="T12">
                <a:pos x="T4" y="T5"/>
              </a:cxn>
              <a:cxn ang="T13">
                <a:pos x="T6" y="T7"/>
              </a:cxn>
              <a:cxn ang="T14">
                <a:pos x="T8" y="T9"/>
              </a:cxn>
            </a:cxnLst>
            <a:rect l="T15" t="T16" r="T17" b="T18"/>
            <a:pathLst>
              <a:path w="1" h="1">
                <a:moveTo>
                  <a:pt x="0" y="0"/>
                </a:moveTo>
                <a:lnTo>
                  <a:pt x="0" y="0"/>
                </a:lnTo>
                <a:lnTo>
                  <a:pt x="0" y="1"/>
                </a:lnTo>
                <a:lnTo>
                  <a:pt x="1" y="0"/>
                </a:lnTo>
                <a:lnTo>
                  <a:pt x="0" y="0"/>
                </a:lnTo>
              </a:path>
            </a:pathLst>
          </a:custGeom>
          <a:noFill/>
          <a:ln w="17463">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dirty="0"/>
          </a:p>
        </p:txBody>
      </p:sp>
      <p:sp>
        <p:nvSpPr>
          <p:cNvPr id="14484" name="Freeform 149"/>
          <p:cNvSpPr>
            <a:spLocks/>
          </p:cNvSpPr>
          <p:nvPr/>
        </p:nvSpPr>
        <p:spPr bwMode="auto">
          <a:xfrm>
            <a:off x="4246563" y="2809875"/>
            <a:ext cx="33337" cy="34925"/>
          </a:xfrm>
          <a:custGeom>
            <a:avLst/>
            <a:gdLst>
              <a:gd name="T0" fmla="*/ 27720512 w 21"/>
              <a:gd name="T1" fmla="*/ 27722515 h 22"/>
              <a:gd name="T2" fmla="*/ 27720512 w 21"/>
              <a:gd name="T3" fmla="*/ 0 h 22"/>
              <a:gd name="T4" fmla="*/ 0 w 21"/>
              <a:gd name="T5" fmla="*/ 0 h 22"/>
              <a:gd name="T6" fmla="*/ 0 w 21"/>
              <a:gd name="T7" fmla="*/ 27722515 h 22"/>
              <a:gd name="T8" fmla="*/ 0 w 21"/>
              <a:gd name="T9" fmla="*/ 55443443 h 22"/>
              <a:gd name="T10" fmla="*/ 27720512 w 21"/>
              <a:gd name="T11" fmla="*/ 55443443 h 22"/>
              <a:gd name="T12" fmla="*/ 52921699 w 21"/>
              <a:gd name="T13" fmla="*/ 55443443 h 22"/>
              <a:gd name="T14" fmla="*/ 52921699 w 21"/>
              <a:gd name="T15" fmla="*/ 27722515 h 22"/>
              <a:gd name="T16" fmla="*/ 52921699 w 21"/>
              <a:gd name="T17" fmla="*/ 0 h 22"/>
              <a:gd name="T18" fmla="*/ 27720512 w 21"/>
              <a:gd name="T19" fmla="*/ 0 h 22"/>
              <a:gd name="T20" fmla="*/ 27720512 w 21"/>
              <a:gd name="T21" fmla="*/ 27722515 h 2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1"/>
              <a:gd name="T34" fmla="*/ 0 h 22"/>
              <a:gd name="T35" fmla="*/ 21 w 21"/>
              <a:gd name="T36" fmla="*/ 22 h 2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1" h="22">
                <a:moveTo>
                  <a:pt x="11" y="11"/>
                </a:moveTo>
                <a:lnTo>
                  <a:pt x="11" y="0"/>
                </a:lnTo>
                <a:lnTo>
                  <a:pt x="0" y="0"/>
                </a:lnTo>
                <a:lnTo>
                  <a:pt x="0" y="11"/>
                </a:lnTo>
                <a:lnTo>
                  <a:pt x="0" y="22"/>
                </a:lnTo>
                <a:lnTo>
                  <a:pt x="11" y="22"/>
                </a:lnTo>
                <a:lnTo>
                  <a:pt x="21" y="22"/>
                </a:lnTo>
                <a:lnTo>
                  <a:pt x="21" y="11"/>
                </a:lnTo>
                <a:lnTo>
                  <a:pt x="21" y="0"/>
                </a:lnTo>
                <a:lnTo>
                  <a:pt x="11" y="0"/>
                </a:lnTo>
                <a:lnTo>
                  <a:pt x="11" y="11"/>
                </a:lnTo>
                <a:close/>
              </a:path>
            </a:pathLst>
          </a:custGeom>
          <a:solidFill>
            <a:srgbClr val="000000"/>
          </a:solidFill>
          <a:ln w="0">
            <a:solidFill>
              <a:srgbClr val="000000"/>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dirty="0"/>
          </a:p>
        </p:txBody>
      </p:sp>
      <p:sp>
        <p:nvSpPr>
          <p:cNvPr id="14485" name="Freeform 150"/>
          <p:cNvSpPr>
            <a:spLocks/>
          </p:cNvSpPr>
          <p:nvPr/>
        </p:nvSpPr>
        <p:spPr bwMode="auto">
          <a:xfrm>
            <a:off x="4254500" y="2827338"/>
            <a:ext cx="17463" cy="17462"/>
          </a:xfrm>
          <a:custGeom>
            <a:avLst/>
            <a:gdLst>
              <a:gd name="T0" fmla="*/ 0 w 1"/>
              <a:gd name="T1" fmla="*/ 0 h 1"/>
              <a:gd name="T2" fmla="*/ 0 w 1"/>
              <a:gd name="T3" fmla="*/ 0 h 1"/>
              <a:gd name="T4" fmla="*/ 0 w 1"/>
              <a:gd name="T5" fmla="*/ 304921435 h 1"/>
              <a:gd name="T6" fmla="*/ 304956360 w 1"/>
              <a:gd name="T7" fmla="*/ 0 h 1"/>
              <a:gd name="T8" fmla="*/ 0 w 1"/>
              <a:gd name="T9" fmla="*/ 0 h 1"/>
              <a:gd name="T10" fmla="*/ 0 60000 65536"/>
              <a:gd name="T11" fmla="*/ 0 60000 65536"/>
              <a:gd name="T12" fmla="*/ 0 60000 65536"/>
              <a:gd name="T13" fmla="*/ 0 60000 65536"/>
              <a:gd name="T14" fmla="*/ 0 60000 65536"/>
              <a:gd name="T15" fmla="*/ 0 w 1"/>
              <a:gd name="T16" fmla="*/ 0 h 1"/>
              <a:gd name="T17" fmla="*/ 1 w 1"/>
              <a:gd name="T18" fmla="*/ 1 h 1"/>
            </a:gdLst>
            <a:ahLst/>
            <a:cxnLst>
              <a:cxn ang="T10">
                <a:pos x="T0" y="T1"/>
              </a:cxn>
              <a:cxn ang="T11">
                <a:pos x="T2" y="T3"/>
              </a:cxn>
              <a:cxn ang="T12">
                <a:pos x="T4" y="T5"/>
              </a:cxn>
              <a:cxn ang="T13">
                <a:pos x="T6" y="T7"/>
              </a:cxn>
              <a:cxn ang="T14">
                <a:pos x="T8" y="T9"/>
              </a:cxn>
            </a:cxnLst>
            <a:rect l="T15" t="T16" r="T17" b="T18"/>
            <a:pathLst>
              <a:path w="1" h="1">
                <a:moveTo>
                  <a:pt x="0" y="0"/>
                </a:moveTo>
                <a:lnTo>
                  <a:pt x="0" y="0"/>
                </a:lnTo>
                <a:lnTo>
                  <a:pt x="0" y="1"/>
                </a:lnTo>
                <a:lnTo>
                  <a:pt x="1" y="0"/>
                </a:lnTo>
                <a:lnTo>
                  <a:pt x="0" y="0"/>
                </a:lnTo>
              </a:path>
            </a:pathLst>
          </a:custGeom>
          <a:noFill/>
          <a:ln w="17463">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dirty="0"/>
          </a:p>
        </p:txBody>
      </p:sp>
      <p:sp>
        <p:nvSpPr>
          <p:cNvPr id="14486" name="Freeform 151"/>
          <p:cNvSpPr>
            <a:spLocks/>
          </p:cNvSpPr>
          <p:nvPr/>
        </p:nvSpPr>
        <p:spPr bwMode="auto">
          <a:xfrm>
            <a:off x="4244975" y="4256088"/>
            <a:ext cx="34925" cy="34925"/>
          </a:xfrm>
          <a:custGeom>
            <a:avLst/>
            <a:gdLst>
              <a:gd name="T0" fmla="*/ 27722515 w 22"/>
              <a:gd name="T1" fmla="*/ 27722515 h 22"/>
              <a:gd name="T2" fmla="*/ 27722515 w 22"/>
              <a:gd name="T3" fmla="*/ 0 h 22"/>
              <a:gd name="T4" fmla="*/ 0 w 22"/>
              <a:gd name="T5" fmla="*/ 0 h 22"/>
              <a:gd name="T6" fmla="*/ 0 w 22"/>
              <a:gd name="T7" fmla="*/ 27722515 h 22"/>
              <a:gd name="T8" fmla="*/ 0 w 22"/>
              <a:gd name="T9" fmla="*/ 55443443 h 22"/>
              <a:gd name="T10" fmla="*/ 27722515 w 22"/>
              <a:gd name="T11" fmla="*/ 55443443 h 22"/>
              <a:gd name="T12" fmla="*/ 55443443 w 22"/>
              <a:gd name="T13" fmla="*/ 55443443 h 22"/>
              <a:gd name="T14" fmla="*/ 55443443 w 22"/>
              <a:gd name="T15" fmla="*/ 27722515 h 22"/>
              <a:gd name="T16" fmla="*/ 55443443 w 22"/>
              <a:gd name="T17" fmla="*/ 0 h 22"/>
              <a:gd name="T18" fmla="*/ 27722515 w 22"/>
              <a:gd name="T19" fmla="*/ 0 h 22"/>
              <a:gd name="T20" fmla="*/ 27722515 w 22"/>
              <a:gd name="T21" fmla="*/ 27722515 h 2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2"/>
              <a:gd name="T34" fmla="*/ 0 h 22"/>
              <a:gd name="T35" fmla="*/ 22 w 22"/>
              <a:gd name="T36" fmla="*/ 22 h 2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2" h="22">
                <a:moveTo>
                  <a:pt x="11" y="11"/>
                </a:moveTo>
                <a:lnTo>
                  <a:pt x="11" y="0"/>
                </a:lnTo>
                <a:lnTo>
                  <a:pt x="0" y="0"/>
                </a:lnTo>
                <a:lnTo>
                  <a:pt x="0" y="11"/>
                </a:lnTo>
                <a:lnTo>
                  <a:pt x="0" y="22"/>
                </a:lnTo>
                <a:lnTo>
                  <a:pt x="11" y="22"/>
                </a:lnTo>
                <a:lnTo>
                  <a:pt x="22" y="22"/>
                </a:lnTo>
                <a:lnTo>
                  <a:pt x="22" y="11"/>
                </a:lnTo>
                <a:lnTo>
                  <a:pt x="22" y="0"/>
                </a:lnTo>
                <a:lnTo>
                  <a:pt x="11" y="0"/>
                </a:lnTo>
                <a:lnTo>
                  <a:pt x="11" y="11"/>
                </a:lnTo>
                <a:close/>
              </a:path>
            </a:pathLst>
          </a:custGeom>
          <a:solidFill>
            <a:srgbClr val="000000"/>
          </a:solidFill>
          <a:ln w="0">
            <a:solidFill>
              <a:srgbClr val="000000"/>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dirty="0"/>
          </a:p>
        </p:txBody>
      </p:sp>
      <p:sp>
        <p:nvSpPr>
          <p:cNvPr id="14487" name="Freeform 152"/>
          <p:cNvSpPr>
            <a:spLocks/>
          </p:cNvSpPr>
          <p:nvPr/>
        </p:nvSpPr>
        <p:spPr bwMode="auto">
          <a:xfrm>
            <a:off x="4254500" y="4273550"/>
            <a:ext cx="17463" cy="17463"/>
          </a:xfrm>
          <a:custGeom>
            <a:avLst/>
            <a:gdLst>
              <a:gd name="T0" fmla="*/ 0 w 1"/>
              <a:gd name="T1" fmla="*/ 0 h 1"/>
              <a:gd name="T2" fmla="*/ 0 w 1"/>
              <a:gd name="T3" fmla="*/ 0 h 1"/>
              <a:gd name="T4" fmla="*/ 0 w 1"/>
              <a:gd name="T5" fmla="*/ 304956360 h 1"/>
              <a:gd name="T6" fmla="*/ 304956360 w 1"/>
              <a:gd name="T7" fmla="*/ 0 h 1"/>
              <a:gd name="T8" fmla="*/ 0 w 1"/>
              <a:gd name="T9" fmla="*/ 0 h 1"/>
              <a:gd name="T10" fmla="*/ 0 60000 65536"/>
              <a:gd name="T11" fmla="*/ 0 60000 65536"/>
              <a:gd name="T12" fmla="*/ 0 60000 65536"/>
              <a:gd name="T13" fmla="*/ 0 60000 65536"/>
              <a:gd name="T14" fmla="*/ 0 60000 65536"/>
              <a:gd name="T15" fmla="*/ 0 w 1"/>
              <a:gd name="T16" fmla="*/ 0 h 1"/>
              <a:gd name="T17" fmla="*/ 1 w 1"/>
              <a:gd name="T18" fmla="*/ 1 h 1"/>
            </a:gdLst>
            <a:ahLst/>
            <a:cxnLst>
              <a:cxn ang="T10">
                <a:pos x="T0" y="T1"/>
              </a:cxn>
              <a:cxn ang="T11">
                <a:pos x="T2" y="T3"/>
              </a:cxn>
              <a:cxn ang="T12">
                <a:pos x="T4" y="T5"/>
              </a:cxn>
              <a:cxn ang="T13">
                <a:pos x="T6" y="T7"/>
              </a:cxn>
              <a:cxn ang="T14">
                <a:pos x="T8" y="T9"/>
              </a:cxn>
            </a:cxnLst>
            <a:rect l="T15" t="T16" r="T17" b="T18"/>
            <a:pathLst>
              <a:path w="1" h="1">
                <a:moveTo>
                  <a:pt x="0" y="0"/>
                </a:moveTo>
                <a:lnTo>
                  <a:pt x="0" y="0"/>
                </a:lnTo>
                <a:lnTo>
                  <a:pt x="0" y="1"/>
                </a:lnTo>
                <a:lnTo>
                  <a:pt x="1" y="0"/>
                </a:lnTo>
                <a:lnTo>
                  <a:pt x="0" y="0"/>
                </a:lnTo>
              </a:path>
            </a:pathLst>
          </a:custGeom>
          <a:noFill/>
          <a:ln w="17463">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dirty="0"/>
          </a:p>
        </p:txBody>
      </p:sp>
      <p:sp>
        <p:nvSpPr>
          <p:cNvPr id="14488" name="Freeform 153"/>
          <p:cNvSpPr>
            <a:spLocks/>
          </p:cNvSpPr>
          <p:nvPr/>
        </p:nvSpPr>
        <p:spPr bwMode="auto">
          <a:xfrm>
            <a:off x="4246563" y="4256088"/>
            <a:ext cx="33337" cy="34925"/>
          </a:xfrm>
          <a:custGeom>
            <a:avLst/>
            <a:gdLst>
              <a:gd name="T0" fmla="*/ 25201182 w 21"/>
              <a:gd name="T1" fmla="*/ 27722515 h 22"/>
              <a:gd name="T2" fmla="*/ 25201182 w 21"/>
              <a:gd name="T3" fmla="*/ 0 h 22"/>
              <a:gd name="T4" fmla="*/ 0 w 21"/>
              <a:gd name="T5" fmla="*/ 0 h 22"/>
              <a:gd name="T6" fmla="*/ 0 w 21"/>
              <a:gd name="T7" fmla="*/ 27722515 h 22"/>
              <a:gd name="T8" fmla="*/ 0 w 21"/>
              <a:gd name="T9" fmla="*/ 55443443 h 22"/>
              <a:gd name="T10" fmla="*/ 25201182 w 21"/>
              <a:gd name="T11" fmla="*/ 55443443 h 22"/>
              <a:gd name="T12" fmla="*/ 52921699 w 21"/>
              <a:gd name="T13" fmla="*/ 55443443 h 22"/>
              <a:gd name="T14" fmla="*/ 52921699 w 21"/>
              <a:gd name="T15" fmla="*/ 27722515 h 22"/>
              <a:gd name="T16" fmla="*/ 52921699 w 21"/>
              <a:gd name="T17" fmla="*/ 0 h 22"/>
              <a:gd name="T18" fmla="*/ 25201182 w 21"/>
              <a:gd name="T19" fmla="*/ 0 h 22"/>
              <a:gd name="T20" fmla="*/ 25201182 w 21"/>
              <a:gd name="T21" fmla="*/ 27722515 h 2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1"/>
              <a:gd name="T34" fmla="*/ 0 h 22"/>
              <a:gd name="T35" fmla="*/ 21 w 21"/>
              <a:gd name="T36" fmla="*/ 22 h 2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1" h="22">
                <a:moveTo>
                  <a:pt x="10" y="11"/>
                </a:moveTo>
                <a:lnTo>
                  <a:pt x="10" y="0"/>
                </a:lnTo>
                <a:lnTo>
                  <a:pt x="0" y="0"/>
                </a:lnTo>
                <a:lnTo>
                  <a:pt x="0" y="11"/>
                </a:lnTo>
                <a:lnTo>
                  <a:pt x="0" y="22"/>
                </a:lnTo>
                <a:lnTo>
                  <a:pt x="10" y="22"/>
                </a:lnTo>
                <a:lnTo>
                  <a:pt x="21" y="22"/>
                </a:lnTo>
                <a:lnTo>
                  <a:pt x="21" y="11"/>
                </a:lnTo>
                <a:lnTo>
                  <a:pt x="21" y="0"/>
                </a:lnTo>
                <a:lnTo>
                  <a:pt x="10" y="0"/>
                </a:lnTo>
                <a:lnTo>
                  <a:pt x="10" y="11"/>
                </a:lnTo>
                <a:close/>
              </a:path>
            </a:pathLst>
          </a:custGeom>
          <a:solidFill>
            <a:srgbClr val="000000"/>
          </a:solidFill>
          <a:ln w="0">
            <a:solidFill>
              <a:srgbClr val="000000"/>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dirty="0"/>
          </a:p>
        </p:txBody>
      </p:sp>
      <p:sp>
        <p:nvSpPr>
          <p:cNvPr id="14489" name="Freeform 154"/>
          <p:cNvSpPr>
            <a:spLocks/>
          </p:cNvSpPr>
          <p:nvPr/>
        </p:nvSpPr>
        <p:spPr bwMode="auto">
          <a:xfrm>
            <a:off x="4254500" y="4273550"/>
            <a:ext cx="17463" cy="17463"/>
          </a:xfrm>
          <a:custGeom>
            <a:avLst/>
            <a:gdLst>
              <a:gd name="T0" fmla="*/ 0 w 1"/>
              <a:gd name="T1" fmla="*/ 0 h 1"/>
              <a:gd name="T2" fmla="*/ 0 w 1"/>
              <a:gd name="T3" fmla="*/ 0 h 1"/>
              <a:gd name="T4" fmla="*/ 0 w 1"/>
              <a:gd name="T5" fmla="*/ 304956360 h 1"/>
              <a:gd name="T6" fmla="*/ 304956360 w 1"/>
              <a:gd name="T7" fmla="*/ 0 h 1"/>
              <a:gd name="T8" fmla="*/ 0 w 1"/>
              <a:gd name="T9" fmla="*/ 0 h 1"/>
              <a:gd name="T10" fmla="*/ 0 60000 65536"/>
              <a:gd name="T11" fmla="*/ 0 60000 65536"/>
              <a:gd name="T12" fmla="*/ 0 60000 65536"/>
              <a:gd name="T13" fmla="*/ 0 60000 65536"/>
              <a:gd name="T14" fmla="*/ 0 60000 65536"/>
              <a:gd name="T15" fmla="*/ 0 w 1"/>
              <a:gd name="T16" fmla="*/ 0 h 1"/>
              <a:gd name="T17" fmla="*/ 1 w 1"/>
              <a:gd name="T18" fmla="*/ 1 h 1"/>
            </a:gdLst>
            <a:ahLst/>
            <a:cxnLst>
              <a:cxn ang="T10">
                <a:pos x="T0" y="T1"/>
              </a:cxn>
              <a:cxn ang="T11">
                <a:pos x="T2" y="T3"/>
              </a:cxn>
              <a:cxn ang="T12">
                <a:pos x="T4" y="T5"/>
              </a:cxn>
              <a:cxn ang="T13">
                <a:pos x="T6" y="T7"/>
              </a:cxn>
              <a:cxn ang="T14">
                <a:pos x="T8" y="T9"/>
              </a:cxn>
            </a:cxnLst>
            <a:rect l="T15" t="T16" r="T17" b="T18"/>
            <a:pathLst>
              <a:path w="1" h="1">
                <a:moveTo>
                  <a:pt x="0" y="0"/>
                </a:moveTo>
                <a:lnTo>
                  <a:pt x="0" y="0"/>
                </a:lnTo>
                <a:lnTo>
                  <a:pt x="0" y="1"/>
                </a:lnTo>
                <a:lnTo>
                  <a:pt x="1" y="0"/>
                </a:lnTo>
                <a:lnTo>
                  <a:pt x="0" y="0"/>
                </a:lnTo>
              </a:path>
            </a:pathLst>
          </a:custGeom>
          <a:noFill/>
          <a:ln w="17463">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dirty="0"/>
          </a:p>
        </p:txBody>
      </p:sp>
      <p:sp>
        <p:nvSpPr>
          <p:cNvPr id="14490" name="Freeform 155"/>
          <p:cNvSpPr>
            <a:spLocks/>
          </p:cNvSpPr>
          <p:nvPr/>
        </p:nvSpPr>
        <p:spPr bwMode="auto">
          <a:xfrm>
            <a:off x="4246563" y="4256088"/>
            <a:ext cx="33337" cy="34925"/>
          </a:xfrm>
          <a:custGeom>
            <a:avLst/>
            <a:gdLst>
              <a:gd name="T0" fmla="*/ 27720512 w 21"/>
              <a:gd name="T1" fmla="*/ 27722515 h 22"/>
              <a:gd name="T2" fmla="*/ 27720512 w 21"/>
              <a:gd name="T3" fmla="*/ 0 h 22"/>
              <a:gd name="T4" fmla="*/ 0 w 21"/>
              <a:gd name="T5" fmla="*/ 0 h 22"/>
              <a:gd name="T6" fmla="*/ 0 w 21"/>
              <a:gd name="T7" fmla="*/ 27722515 h 22"/>
              <a:gd name="T8" fmla="*/ 0 w 21"/>
              <a:gd name="T9" fmla="*/ 55443443 h 22"/>
              <a:gd name="T10" fmla="*/ 27720512 w 21"/>
              <a:gd name="T11" fmla="*/ 55443443 h 22"/>
              <a:gd name="T12" fmla="*/ 52921699 w 21"/>
              <a:gd name="T13" fmla="*/ 55443443 h 22"/>
              <a:gd name="T14" fmla="*/ 52921699 w 21"/>
              <a:gd name="T15" fmla="*/ 27722515 h 22"/>
              <a:gd name="T16" fmla="*/ 52921699 w 21"/>
              <a:gd name="T17" fmla="*/ 0 h 22"/>
              <a:gd name="T18" fmla="*/ 27720512 w 21"/>
              <a:gd name="T19" fmla="*/ 0 h 22"/>
              <a:gd name="T20" fmla="*/ 27720512 w 21"/>
              <a:gd name="T21" fmla="*/ 27722515 h 2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1"/>
              <a:gd name="T34" fmla="*/ 0 h 22"/>
              <a:gd name="T35" fmla="*/ 21 w 21"/>
              <a:gd name="T36" fmla="*/ 22 h 2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1" h="22">
                <a:moveTo>
                  <a:pt x="11" y="11"/>
                </a:moveTo>
                <a:lnTo>
                  <a:pt x="11" y="0"/>
                </a:lnTo>
                <a:lnTo>
                  <a:pt x="0" y="0"/>
                </a:lnTo>
                <a:lnTo>
                  <a:pt x="0" y="11"/>
                </a:lnTo>
                <a:lnTo>
                  <a:pt x="0" y="22"/>
                </a:lnTo>
                <a:lnTo>
                  <a:pt x="11" y="22"/>
                </a:lnTo>
                <a:lnTo>
                  <a:pt x="21" y="22"/>
                </a:lnTo>
                <a:lnTo>
                  <a:pt x="21" y="11"/>
                </a:lnTo>
                <a:lnTo>
                  <a:pt x="21" y="0"/>
                </a:lnTo>
                <a:lnTo>
                  <a:pt x="11" y="0"/>
                </a:lnTo>
                <a:lnTo>
                  <a:pt x="11" y="11"/>
                </a:lnTo>
                <a:close/>
              </a:path>
            </a:pathLst>
          </a:custGeom>
          <a:solidFill>
            <a:srgbClr val="000000"/>
          </a:solidFill>
          <a:ln w="0">
            <a:solidFill>
              <a:srgbClr val="000000"/>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dirty="0"/>
          </a:p>
        </p:txBody>
      </p:sp>
      <p:sp>
        <p:nvSpPr>
          <p:cNvPr id="14491" name="Freeform 156"/>
          <p:cNvSpPr>
            <a:spLocks/>
          </p:cNvSpPr>
          <p:nvPr/>
        </p:nvSpPr>
        <p:spPr bwMode="auto">
          <a:xfrm>
            <a:off x="4254500" y="4273550"/>
            <a:ext cx="17463" cy="17463"/>
          </a:xfrm>
          <a:custGeom>
            <a:avLst/>
            <a:gdLst>
              <a:gd name="T0" fmla="*/ 0 w 1"/>
              <a:gd name="T1" fmla="*/ 0 h 1"/>
              <a:gd name="T2" fmla="*/ 0 w 1"/>
              <a:gd name="T3" fmla="*/ 0 h 1"/>
              <a:gd name="T4" fmla="*/ 0 w 1"/>
              <a:gd name="T5" fmla="*/ 304956360 h 1"/>
              <a:gd name="T6" fmla="*/ 304956360 w 1"/>
              <a:gd name="T7" fmla="*/ 0 h 1"/>
              <a:gd name="T8" fmla="*/ 0 w 1"/>
              <a:gd name="T9" fmla="*/ 0 h 1"/>
              <a:gd name="T10" fmla="*/ 0 60000 65536"/>
              <a:gd name="T11" fmla="*/ 0 60000 65536"/>
              <a:gd name="T12" fmla="*/ 0 60000 65536"/>
              <a:gd name="T13" fmla="*/ 0 60000 65536"/>
              <a:gd name="T14" fmla="*/ 0 60000 65536"/>
              <a:gd name="T15" fmla="*/ 0 w 1"/>
              <a:gd name="T16" fmla="*/ 0 h 1"/>
              <a:gd name="T17" fmla="*/ 1 w 1"/>
              <a:gd name="T18" fmla="*/ 1 h 1"/>
            </a:gdLst>
            <a:ahLst/>
            <a:cxnLst>
              <a:cxn ang="T10">
                <a:pos x="T0" y="T1"/>
              </a:cxn>
              <a:cxn ang="T11">
                <a:pos x="T2" y="T3"/>
              </a:cxn>
              <a:cxn ang="T12">
                <a:pos x="T4" y="T5"/>
              </a:cxn>
              <a:cxn ang="T13">
                <a:pos x="T6" y="T7"/>
              </a:cxn>
              <a:cxn ang="T14">
                <a:pos x="T8" y="T9"/>
              </a:cxn>
            </a:cxnLst>
            <a:rect l="T15" t="T16" r="T17" b="T18"/>
            <a:pathLst>
              <a:path w="1" h="1">
                <a:moveTo>
                  <a:pt x="0" y="0"/>
                </a:moveTo>
                <a:lnTo>
                  <a:pt x="0" y="0"/>
                </a:lnTo>
                <a:lnTo>
                  <a:pt x="0" y="1"/>
                </a:lnTo>
                <a:lnTo>
                  <a:pt x="1" y="0"/>
                </a:lnTo>
                <a:lnTo>
                  <a:pt x="0" y="0"/>
                </a:lnTo>
              </a:path>
            </a:pathLst>
          </a:custGeom>
          <a:noFill/>
          <a:ln w="17463">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dirty="0"/>
          </a:p>
        </p:txBody>
      </p:sp>
      <p:sp>
        <p:nvSpPr>
          <p:cNvPr id="14492" name="Freeform 157"/>
          <p:cNvSpPr>
            <a:spLocks/>
          </p:cNvSpPr>
          <p:nvPr/>
        </p:nvSpPr>
        <p:spPr bwMode="auto">
          <a:xfrm>
            <a:off x="3035300" y="3289300"/>
            <a:ext cx="34925" cy="33338"/>
          </a:xfrm>
          <a:custGeom>
            <a:avLst/>
            <a:gdLst>
              <a:gd name="T0" fmla="*/ 27722515 w 22"/>
              <a:gd name="T1" fmla="*/ 27722931 h 21"/>
              <a:gd name="T2" fmla="*/ 0 w 22"/>
              <a:gd name="T3" fmla="*/ 27722931 h 21"/>
              <a:gd name="T4" fmla="*/ 0 w 22"/>
              <a:gd name="T5" fmla="*/ 52924874 h 21"/>
              <a:gd name="T6" fmla="*/ 27722515 w 22"/>
              <a:gd name="T7" fmla="*/ 52924874 h 21"/>
              <a:gd name="T8" fmla="*/ 55443443 w 22"/>
              <a:gd name="T9" fmla="*/ 52924874 h 21"/>
              <a:gd name="T10" fmla="*/ 55443443 w 22"/>
              <a:gd name="T11" fmla="*/ 27722931 h 21"/>
              <a:gd name="T12" fmla="*/ 55443443 w 22"/>
              <a:gd name="T13" fmla="*/ 0 h 21"/>
              <a:gd name="T14" fmla="*/ 27722515 w 22"/>
              <a:gd name="T15" fmla="*/ 0 h 21"/>
              <a:gd name="T16" fmla="*/ 0 w 22"/>
              <a:gd name="T17" fmla="*/ 0 h 21"/>
              <a:gd name="T18" fmla="*/ 0 w 22"/>
              <a:gd name="T19" fmla="*/ 27722931 h 21"/>
              <a:gd name="T20" fmla="*/ 27722515 w 22"/>
              <a:gd name="T21" fmla="*/ 27722931 h 2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2"/>
              <a:gd name="T34" fmla="*/ 0 h 21"/>
              <a:gd name="T35" fmla="*/ 22 w 22"/>
              <a:gd name="T36" fmla="*/ 21 h 2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2" h="21">
                <a:moveTo>
                  <a:pt x="11" y="11"/>
                </a:moveTo>
                <a:lnTo>
                  <a:pt x="0" y="11"/>
                </a:lnTo>
                <a:lnTo>
                  <a:pt x="0" y="21"/>
                </a:lnTo>
                <a:lnTo>
                  <a:pt x="11" y="21"/>
                </a:lnTo>
                <a:lnTo>
                  <a:pt x="22" y="21"/>
                </a:lnTo>
                <a:lnTo>
                  <a:pt x="22" y="11"/>
                </a:lnTo>
                <a:lnTo>
                  <a:pt x="22" y="0"/>
                </a:lnTo>
                <a:lnTo>
                  <a:pt x="11" y="0"/>
                </a:lnTo>
                <a:lnTo>
                  <a:pt x="0" y="0"/>
                </a:lnTo>
                <a:lnTo>
                  <a:pt x="0" y="11"/>
                </a:lnTo>
                <a:lnTo>
                  <a:pt x="11" y="11"/>
                </a:lnTo>
                <a:close/>
              </a:path>
            </a:pathLst>
          </a:custGeom>
          <a:solidFill>
            <a:srgbClr val="000000"/>
          </a:solidFill>
          <a:ln w="0">
            <a:solidFill>
              <a:srgbClr val="000000"/>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dirty="0"/>
          </a:p>
        </p:txBody>
      </p:sp>
      <p:sp>
        <p:nvSpPr>
          <p:cNvPr id="14493" name="Freeform 158"/>
          <p:cNvSpPr>
            <a:spLocks/>
          </p:cNvSpPr>
          <p:nvPr/>
        </p:nvSpPr>
        <p:spPr bwMode="auto">
          <a:xfrm>
            <a:off x="3052763" y="3297238"/>
            <a:ext cx="17462" cy="17462"/>
          </a:xfrm>
          <a:custGeom>
            <a:avLst/>
            <a:gdLst>
              <a:gd name="T0" fmla="*/ 0 w 1"/>
              <a:gd name="T1" fmla="*/ 0 h 1"/>
              <a:gd name="T2" fmla="*/ 0 w 1"/>
              <a:gd name="T3" fmla="*/ 304921435 h 1"/>
              <a:gd name="T4" fmla="*/ 304921435 w 1"/>
              <a:gd name="T5" fmla="*/ 0 h 1"/>
              <a:gd name="T6" fmla="*/ 0 w 1"/>
              <a:gd name="T7" fmla="*/ 0 h 1"/>
              <a:gd name="T8" fmla="*/ 0 w 1"/>
              <a:gd name="T9" fmla="*/ 0 h 1"/>
              <a:gd name="T10" fmla="*/ 0 60000 65536"/>
              <a:gd name="T11" fmla="*/ 0 60000 65536"/>
              <a:gd name="T12" fmla="*/ 0 60000 65536"/>
              <a:gd name="T13" fmla="*/ 0 60000 65536"/>
              <a:gd name="T14" fmla="*/ 0 60000 65536"/>
              <a:gd name="T15" fmla="*/ 0 w 1"/>
              <a:gd name="T16" fmla="*/ 0 h 1"/>
              <a:gd name="T17" fmla="*/ 1 w 1"/>
              <a:gd name="T18" fmla="*/ 1 h 1"/>
            </a:gdLst>
            <a:ahLst/>
            <a:cxnLst>
              <a:cxn ang="T10">
                <a:pos x="T0" y="T1"/>
              </a:cxn>
              <a:cxn ang="T11">
                <a:pos x="T2" y="T3"/>
              </a:cxn>
              <a:cxn ang="T12">
                <a:pos x="T4" y="T5"/>
              </a:cxn>
              <a:cxn ang="T13">
                <a:pos x="T6" y="T7"/>
              </a:cxn>
              <a:cxn ang="T14">
                <a:pos x="T8" y="T9"/>
              </a:cxn>
            </a:cxnLst>
            <a:rect l="T15" t="T16" r="T17" b="T18"/>
            <a:pathLst>
              <a:path w="1" h="1">
                <a:moveTo>
                  <a:pt x="0" y="0"/>
                </a:moveTo>
                <a:lnTo>
                  <a:pt x="0" y="1"/>
                </a:lnTo>
                <a:lnTo>
                  <a:pt x="1" y="0"/>
                </a:lnTo>
                <a:lnTo>
                  <a:pt x="0" y="0"/>
                </a:lnTo>
              </a:path>
            </a:pathLst>
          </a:custGeom>
          <a:noFill/>
          <a:ln w="17463">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dirty="0"/>
          </a:p>
        </p:txBody>
      </p:sp>
      <p:sp>
        <p:nvSpPr>
          <p:cNvPr id="14494" name="Freeform 159"/>
          <p:cNvSpPr>
            <a:spLocks/>
          </p:cNvSpPr>
          <p:nvPr/>
        </p:nvSpPr>
        <p:spPr bwMode="auto">
          <a:xfrm>
            <a:off x="3035300" y="3289300"/>
            <a:ext cx="34925" cy="33338"/>
          </a:xfrm>
          <a:custGeom>
            <a:avLst/>
            <a:gdLst>
              <a:gd name="T0" fmla="*/ 27722515 w 22"/>
              <a:gd name="T1" fmla="*/ 25201938 h 21"/>
              <a:gd name="T2" fmla="*/ 0 w 22"/>
              <a:gd name="T3" fmla="*/ 25201938 h 21"/>
              <a:gd name="T4" fmla="*/ 0 w 22"/>
              <a:gd name="T5" fmla="*/ 52924874 h 21"/>
              <a:gd name="T6" fmla="*/ 27722515 w 22"/>
              <a:gd name="T7" fmla="*/ 52924874 h 21"/>
              <a:gd name="T8" fmla="*/ 55443443 w 22"/>
              <a:gd name="T9" fmla="*/ 52924874 h 21"/>
              <a:gd name="T10" fmla="*/ 55443443 w 22"/>
              <a:gd name="T11" fmla="*/ 25201938 h 21"/>
              <a:gd name="T12" fmla="*/ 55443443 w 22"/>
              <a:gd name="T13" fmla="*/ 0 h 21"/>
              <a:gd name="T14" fmla="*/ 27722515 w 22"/>
              <a:gd name="T15" fmla="*/ 0 h 21"/>
              <a:gd name="T16" fmla="*/ 0 w 22"/>
              <a:gd name="T17" fmla="*/ 0 h 21"/>
              <a:gd name="T18" fmla="*/ 0 w 22"/>
              <a:gd name="T19" fmla="*/ 25201938 h 21"/>
              <a:gd name="T20" fmla="*/ 27722515 w 22"/>
              <a:gd name="T21" fmla="*/ 25201938 h 2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2"/>
              <a:gd name="T34" fmla="*/ 0 h 21"/>
              <a:gd name="T35" fmla="*/ 22 w 22"/>
              <a:gd name="T36" fmla="*/ 21 h 2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2" h="21">
                <a:moveTo>
                  <a:pt x="11" y="10"/>
                </a:moveTo>
                <a:lnTo>
                  <a:pt x="0" y="10"/>
                </a:lnTo>
                <a:lnTo>
                  <a:pt x="0" y="21"/>
                </a:lnTo>
                <a:lnTo>
                  <a:pt x="11" y="21"/>
                </a:lnTo>
                <a:lnTo>
                  <a:pt x="22" y="21"/>
                </a:lnTo>
                <a:lnTo>
                  <a:pt x="22" y="10"/>
                </a:lnTo>
                <a:lnTo>
                  <a:pt x="22" y="0"/>
                </a:lnTo>
                <a:lnTo>
                  <a:pt x="11" y="0"/>
                </a:lnTo>
                <a:lnTo>
                  <a:pt x="0" y="0"/>
                </a:lnTo>
                <a:lnTo>
                  <a:pt x="0" y="10"/>
                </a:lnTo>
                <a:lnTo>
                  <a:pt x="11" y="10"/>
                </a:lnTo>
                <a:close/>
              </a:path>
            </a:pathLst>
          </a:custGeom>
          <a:solidFill>
            <a:srgbClr val="000000"/>
          </a:solidFill>
          <a:ln w="0">
            <a:solidFill>
              <a:srgbClr val="000000"/>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dirty="0"/>
          </a:p>
        </p:txBody>
      </p:sp>
      <p:sp>
        <p:nvSpPr>
          <p:cNvPr id="14495" name="Freeform 160"/>
          <p:cNvSpPr>
            <a:spLocks/>
          </p:cNvSpPr>
          <p:nvPr/>
        </p:nvSpPr>
        <p:spPr bwMode="auto">
          <a:xfrm>
            <a:off x="3052763" y="3297238"/>
            <a:ext cx="17462" cy="17462"/>
          </a:xfrm>
          <a:custGeom>
            <a:avLst/>
            <a:gdLst>
              <a:gd name="T0" fmla="*/ 0 w 1"/>
              <a:gd name="T1" fmla="*/ 0 h 1"/>
              <a:gd name="T2" fmla="*/ 0 w 1"/>
              <a:gd name="T3" fmla="*/ 304921435 h 1"/>
              <a:gd name="T4" fmla="*/ 304921435 w 1"/>
              <a:gd name="T5" fmla="*/ 0 h 1"/>
              <a:gd name="T6" fmla="*/ 0 w 1"/>
              <a:gd name="T7" fmla="*/ 0 h 1"/>
              <a:gd name="T8" fmla="*/ 0 w 1"/>
              <a:gd name="T9" fmla="*/ 0 h 1"/>
              <a:gd name="T10" fmla="*/ 0 60000 65536"/>
              <a:gd name="T11" fmla="*/ 0 60000 65536"/>
              <a:gd name="T12" fmla="*/ 0 60000 65536"/>
              <a:gd name="T13" fmla="*/ 0 60000 65536"/>
              <a:gd name="T14" fmla="*/ 0 60000 65536"/>
              <a:gd name="T15" fmla="*/ 0 w 1"/>
              <a:gd name="T16" fmla="*/ 0 h 1"/>
              <a:gd name="T17" fmla="*/ 1 w 1"/>
              <a:gd name="T18" fmla="*/ 1 h 1"/>
            </a:gdLst>
            <a:ahLst/>
            <a:cxnLst>
              <a:cxn ang="T10">
                <a:pos x="T0" y="T1"/>
              </a:cxn>
              <a:cxn ang="T11">
                <a:pos x="T2" y="T3"/>
              </a:cxn>
              <a:cxn ang="T12">
                <a:pos x="T4" y="T5"/>
              </a:cxn>
              <a:cxn ang="T13">
                <a:pos x="T6" y="T7"/>
              </a:cxn>
              <a:cxn ang="T14">
                <a:pos x="T8" y="T9"/>
              </a:cxn>
            </a:cxnLst>
            <a:rect l="T15" t="T16" r="T17" b="T18"/>
            <a:pathLst>
              <a:path w="1" h="1">
                <a:moveTo>
                  <a:pt x="0" y="0"/>
                </a:moveTo>
                <a:lnTo>
                  <a:pt x="0" y="1"/>
                </a:lnTo>
                <a:lnTo>
                  <a:pt x="1" y="0"/>
                </a:lnTo>
                <a:lnTo>
                  <a:pt x="0" y="0"/>
                </a:lnTo>
              </a:path>
            </a:pathLst>
          </a:custGeom>
          <a:noFill/>
          <a:ln w="17463">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dirty="0"/>
          </a:p>
        </p:txBody>
      </p:sp>
      <p:sp>
        <p:nvSpPr>
          <p:cNvPr id="14496" name="Freeform 161"/>
          <p:cNvSpPr>
            <a:spLocks/>
          </p:cNvSpPr>
          <p:nvPr/>
        </p:nvSpPr>
        <p:spPr bwMode="auto">
          <a:xfrm>
            <a:off x="3035300" y="3289300"/>
            <a:ext cx="34925" cy="33338"/>
          </a:xfrm>
          <a:custGeom>
            <a:avLst/>
            <a:gdLst>
              <a:gd name="T0" fmla="*/ 27722515 w 22"/>
              <a:gd name="T1" fmla="*/ 27722931 h 21"/>
              <a:gd name="T2" fmla="*/ 0 w 22"/>
              <a:gd name="T3" fmla="*/ 27722931 h 21"/>
              <a:gd name="T4" fmla="*/ 0 w 22"/>
              <a:gd name="T5" fmla="*/ 52924874 h 21"/>
              <a:gd name="T6" fmla="*/ 27722515 w 22"/>
              <a:gd name="T7" fmla="*/ 52924874 h 21"/>
              <a:gd name="T8" fmla="*/ 55443443 w 22"/>
              <a:gd name="T9" fmla="*/ 52924874 h 21"/>
              <a:gd name="T10" fmla="*/ 55443443 w 22"/>
              <a:gd name="T11" fmla="*/ 27722931 h 21"/>
              <a:gd name="T12" fmla="*/ 55443443 w 22"/>
              <a:gd name="T13" fmla="*/ 0 h 21"/>
              <a:gd name="T14" fmla="*/ 27722515 w 22"/>
              <a:gd name="T15" fmla="*/ 0 h 21"/>
              <a:gd name="T16" fmla="*/ 0 w 22"/>
              <a:gd name="T17" fmla="*/ 0 h 21"/>
              <a:gd name="T18" fmla="*/ 0 w 22"/>
              <a:gd name="T19" fmla="*/ 27722931 h 21"/>
              <a:gd name="T20" fmla="*/ 27722515 w 22"/>
              <a:gd name="T21" fmla="*/ 27722931 h 2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2"/>
              <a:gd name="T34" fmla="*/ 0 h 21"/>
              <a:gd name="T35" fmla="*/ 22 w 22"/>
              <a:gd name="T36" fmla="*/ 21 h 2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2" h="21">
                <a:moveTo>
                  <a:pt x="11" y="11"/>
                </a:moveTo>
                <a:lnTo>
                  <a:pt x="0" y="11"/>
                </a:lnTo>
                <a:lnTo>
                  <a:pt x="0" y="21"/>
                </a:lnTo>
                <a:lnTo>
                  <a:pt x="11" y="21"/>
                </a:lnTo>
                <a:lnTo>
                  <a:pt x="22" y="21"/>
                </a:lnTo>
                <a:lnTo>
                  <a:pt x="22" y="11"/>
                </a:lnTo>
                <a:lnTo>
                  <a:pt x="22" y="0"/>
                </a:lnTo>
                <a:lnTo>
                  <a:pt x="11" y="0"/>
                </a:lnTo>
                <a:lnTo>
                  <a:pt x="0" y="0"/>
                </a:lnTo>
                <a:lnTo>
                  <a:pt x="0" y="11"/>
                </a:lnTo>
                <a:lnTo>
                  <a:pt x="11" y="11"/>
                </a:lnTo>
                <a:close/>
              </a:path>
            </a:pathLst>
          </a:custGeom>
          <a:solidFill>
            <a:srgbClr val="000000"/>
          </a:solidFill>
          <a:ln w="0">
            <a:solidFill>
              <a:srgbClr val="000000"/>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dirty="0"/>
          </a:p>
        </p:txBody>
      </p:sp>
      <p:sp>
        <p:nvSpPr>
          <p:cNvPr id="14497" name="Freeform 162"/>
          <p:cNvSpPr>
            <a:spLocks/>
          </p:cNvSpPr>
          <p:nvPr/>
        </p:nvSpPr>
        <p:spPr bwMode="auto">
          <a:xfrm>
            <a:off x="3052763" y="3297238"/>
            <a:ext cx="17462" cy="15875"/>
          </a:xfrm>
          <a:custGeom>
            <a:avLst/>
            <a:gdLst>
              <a:gd name="T0" fmla="*/ 0 w 1"/>
              <a:gd name="T1" fmla="*/ 0 h 1"/>
              <a:gd name="T2" fmla="*/ 0 w 1"/>
              <a:gd name="T3" fmla="*/ 252015567 h 1"/>
              <a:gd name="T4" fmla="*/ 304921435 w 1"/>
              <a:gd name="T5" fmla="*/ 0 h 1"/>
              <a:gd name="T6" fmla="*/ 0 w 1"/>
              <a:gd name="T7" fmla="*/ 0 h 1"/>
              <a:gd name="T8" fmla="*/ 0 w 1"/>
              <a:gd name="T9" fmla="*/ 0 h 1"/>
              <a:gd name="T10" fmla="*/ 0 60000 65536"/>
              <a:gd name="T11" fmla="*/ 0 60000 65536"/>
              <a:gd name="T12" fmla="*/ 0 60000 65536"/>
              <a:gd name="T13" fmla="*/ 0 60000 65536"/>
              <a:gd name="T14" fmla="*/ 0 60000 65536"/>
              <a:gd name="T15" fmla="*/ 0 w 1"/>
              <a:gd name="T16" fmla="*/ 0 h 1"/>
              <a:gd name="T17" fmla="*/ 1 w 1"/>
              <a:gd name="T18" fmla="*/ 1 h 1"/>
            </a:gdLst>
            <a:ahLst/>
            <a:cxnLst>
              <a:cxn ang="T10">
                <a:pos x="T0" y="T1"/>
              </a:cxn>
              <a:cxn ang="T11">
                <a:pos x="T2" y="T3"/>
              </a:cxn>
              <a:cxn ang="T12">
                <a:pos x="T4" y="T5"/>
              </a:cxn>
              <a:cxn ang="T13">
                <a:pos x="T6" y="T7"/>
              </a:cxn>
              <a:cxn ang="T14">
                <a:pos x="T8" y="T9"/>
              </a:cxn>
            </a:cxnLst>
            <a:rect l="T15" t="T16" r="T17" b="T18"/>
            <a:pathLst>
              <a:path w="1" h="1">
                <a:moveTo>
                  <a:pt x="0" y="0"/>
                </a:moveTo>
                <a:lnTo>
                  <a:pt x="0" y="1"/>
                </a:lnTo>
                <a:lnTo>
                  <a:pt x="1" y="0"/>
                </a:lnTo>
                <a:lnTo>
                  <a:pt x="0" y="0"/>
                </a:lnTo>
              </a:path>
            </a:pathLst>
          </a:custGeom>
          <a:noFill/>
          <a:ln w="17463">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dirty="0"/>
          </a:p>
        </p:txBody>
      </p:sp>
      <p:sp>
        <p:nvSpPr>
          <p:cNvPr id="14498" name="Freeform 163"/>
          <p:cNvSpPr>
            <a:spLocks/>
          </p:cNvSpPr>
          <p:nvPr/>
        </p:nvSpPr>
        <p:spPr bwMode="auto">
          <a:xfrm>
            <a:off x="3749675" y="3289300"/>
            <a:ext cx="34925" cy="33338"/>
          </a:xfrm>
          <a:custGeom>
            <a:avLst/>
            <a:gdLst>
              <a:gd name="T0" fmla="*/ 27722515 w 22"/>
              <a:gd name="T1" fmla="*/ 27722931 h 21"/>
              <a:gd name="T2" fmla="*/ 0 w 22"/>
              <a:gd name="T3" fmla="*/ 27722931 h 21"/>
              <a:gd name="T4" fmla="*/ 0 w 22"/>
              <a:gd name="T5" fmla="*/ 52924874 h 21"/>
              <a:gd name="T6" fmla="*/ 27722515 w 22"/>
              <a:gd name="T7" fmla="*/ 52924874 h 21"/>
              <a:gd name="T8" fmla="*/ 55443443 w 22"/>
              <a:gd name="T9" fmla="*/ 52924874 h 21"/>
              <a:gd name="T10" fmla="*/ 55443443 w 22"/>
              <a:gd name="T11" fmla="*/ 27722931 h 21"/>
              <a:gd name="T12" fmla="*/ 55443443 w 22"/>
              <a:gd name="T13" fmla="*/ 0 h 21"/>
              <a:gd name="T14" fmla="*/ 27722515 w 22"/>
              <a:gd name="T15" fmla="*/ 0 h 21"/>
              <a:gd name="T16" fmla="*/ 0 w 22"/>
              <a:gd name="T17" fmla="*/ 0 h 21"/>
              <a:gd name="T18" fmla="*/ 0 w 22"/>
              <a:gd name="T19" fmla="*/ 27722931 h 21"/>
              <a:gd name="T20" fmla="*/ 27722515 w 22"/>
              <a:gd name="T21" fmla="*/ 27722931 h 2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2"/>
              <a:gd name="T34" fmla="*/ 0 h 21"/>
              <a:gd name="T35" fmla="*/ 22 w 22"/>
              <a:gd name="T36" fmla="*/ 21 h 2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2" h="21">
                <a:moveTo>
                  <a:pt x="11" y="11"/>
                </a:moveTo>
                <a:lnTo>
                  <a:pt x="0" y="11"/>
                </a:lnTo>
                <a:lnTo>
                  <a:pt x="0" y="21"/>
                </a:lnTo>
                <a:lnTo>
                  <a:pt x="11" y="21"/>
                </a:lnTo>
                <a:lnTo>
                  <a:pt x="22" y="21"/>
                </a:lnTo>
                <a:lnTo>
                  <a:pt x="22" y="11"/>
                </a:lnTo>
                <a:lnTo>
                  <a:pt x="22" y="0"/>
                </a:lnTo>
                <a:lnTo>
                  <a:pt x="11" y="0"/>
                </a:lnTo>
                <a:lnTo>
                  <a:pt x="0" y="0"/>
                </a:lnTo>
                <a:lnTo>
                  <a:pt x="0" y="11"/>
                </a:lnTo>
                <a:lnTo>
                  <a:pt x="11" y="11"/>
                </a:lnTo>
                <a:close/>
              </a:path>
            </a:pathLst>
          </a:custGeom>
          <a:solidFill>
            <a:srgbClr val="000000"/>
          </a:solidFill>
          <a:ln w="0">
            <a:solidFill>
              <a:srgbClr val="000000"/>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dirty="0"/>
          </a:p>
        </p:txBody>
      </p:sp>
      <p:sp>
        <p:nvSpPr>
          <p:cNvPr id="14499" name="Freeform 164"/>
          <p:cNvSpPr>
            <a:spLocks/>
          </p:cNvSpPr>
          <p:nvPr/>
        </p:nvSpPr>
        <p:spPr bwMode="auto">
          <a:xfrm>
            <a:off x="3767138" y="3297238"/>
            <a:ext cx="17462" cy="17462"/>
          </a:xfrm>
          <a:custGeom>
            <a:avLst/>
            <a:gdLst>
              <a:gd name="T0" fmla="*/ 0 w 1"/>
              <a:gd name="T1" fmla="*/ 0 h 1"/>
              <a:gd name="T2" fmla="*/ 0 w 1"/>
              <a:gd name="T3" fmla="*/ 304921435 h 1"/>
              <a:gd name="T4" fmla="*/ 304921435 w 1"/>
              <a:gd name="T5" fmla="*/ 0 h 1"/>
              <a:gd name="T6" fmla="*/ 0 w 1"/>
              <a:gd name="T7" fmla="*/ 0 h 1"/>
              <a:gd name="T8" fmla="*/ 0 w 1"/>
              <a:gd name="T9" fmla="*/ 0 h 1"/>
              <a:gd name="T10" fmla="*/ 0 60000 65536"/>
              <a:gd name="T11" fmla="*/ 0 60000 65536"/>
              <a:gd name="T12" fmla="*/ 0 60000 65536"/>
              <a:gd name="T13" fmla="*/ 0 60000 65536"/>
              <a:gd name="T14" fmla="*/ 0 60000 65536"/>
              <a:gd name="T15" fmla="*/ 0 w 1"/>
              <a:gd name="T16" fmla="*/ 0 h 1"/>
              <a:gd name="T17" fmla="*/ 1 w 1"/>
              <a:gd name="T18" fmla="*/ 1 h 1"/>
            </a:gdLst>
            <a:ahLst/>
            <a:cxnLst>
              <a:cxn ang="T10">
                <a:pos x="T0" y="T1"/>
              </a:cxn>
              <a:cxn ang="T11">
                <a:pos x="T2" y="T3"/>
              </a:cxn>
              <a:cxn ang="T12">
                <a:pos x="T4" y="T5"/>
              </a:cxn>
              <a:cxn ang="T13">
                <a:pos x="T6" y="T7"/>
              </a:cxn>
              <a:cxn ang="T14">
                <a:pos x="T8" y="T9"/>
              </a:cxn>
            </a:cxnLst>
            <a:rect l="T15" t="T16" r="T17" b="T18"/>
            <a:pathLst>
              <a:path w="1" h="1">
                <a:moveTo>
                  <a:pt x="0" y="0"/>
                </a:moveTo>
                <a:lnTo>
                  <a:pt x="0" y="1"/>
                </a:lnTo>
                <a:lnTo>
                  <a:pt x="1" y="0"/>
                </a:lnTo>
                <a:lnTo>
                  <a:pt x="0" y="0"/>
                </a:lnTo>
              </a:path>
            </a:pathLst>
          </a:custGeom>
          <a:noFill/>
          <a:ln w="17463">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dirty="0"/>
          </a:p>
        </p:txBody>
      </p:sp>
      <p:sp>
        <p:nvSpPr>
          <p:cNvPr id="14500" name="Freeform 165"/>
          <p:cNvSpPr>
            <a:spLocks/>
          </p:cNvSpPr>
          <p:nvPr/>
        </p:nvSpPr>
        <p:spPr bwMode="auto">
          <a:xfrm>
            <a:off x="3749675" y="3289300"/>
            <a:ext cx="34925" cy="33338"/>
          </a:xfrm>
          <a:custGeom>
            <a:avLst/>
            <a:gdLst>
              <a:gd name="T0" fmla="*/ 27722515 w 22"/>
              <a:gd name="T1" fmla="*/ 25201938 h 21"/>
              <a:gd name="T2" fmla="*/ 0 w 22"/>
              <a:gd name="T3" fmla="*/ 25201938 h 21"/>
              <a:gd name="T4" fmla="*/ 0 w 22"/>
              <a:gd name="T5" fmla="*/ 52924874 h 21"/>
              <a:gd name="T6" fmla="*/ 27722515 w 22"/>
              <a:gd name="T7" fmla="*/ 52924874 h 21"/>
              <a:gd name="T8" fmla="*/ 55443443 w 22"/>
              <a:gd name="T9" fmla="*/ 52924874 h 21"/>
              <a:gd name="T10" fmla="*/ 55443443 w 22"/>
              <a:gd name="T11" fmla="*/ 25201938 h 21"/>
              <a:gd name="T12" fmla="*/ 55443443 w 22"/>
              <a:gd name="T13" fmla="*/ 0 h 21"/>
              <a:gd name="T14" fmla="*/ 27722515 w 22"/>
              <a:gd name="T15" fmla="*/ 0 h 21"/>
              <a:gd name="T16" fmla="*/ 0 w 22"/>
              <a:gd name="T17" fmla="*/ 0 h 21"/>
              <a:gd name="T18" fmla="*/ 0 w 22"/>
              <a:gd name="T19" fmla="*/ 25201938 h 21"/>
              <a:gd name="T20" fmla="*/ 27722515 w 22"/>
              <a:gd name="T21" fmla="*/ 25201938 h 2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2"/>
              <a:gd name="T34" fmla="*/ 0 h 21"/>
              <a:gd name="T35" fmla="*/ 22 w 22"/>
              <a:gd name="T36" fmla="*/ 21 h 2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2" h="21">
                <a:moveTo>
                  <a:pt x="11" y="10"/>
                </a:moveTo>
                <a:lnTo>
                  <a:pt x="0" y="10"/>
                </a:lnTo>
                <a:lnTo>
                  <a:pt x="0" y="21"/>
                </a:lnTo>
                <a:lnTo>
                  <a:pt x="11" y="21"/>
                </a:lnTo>
                <a:lnTo>
                  <a:pt x="22" y="21"/>
                </a:lnTo>
                <a:lnTo>
                  <a:pt x="22" y="10"/>
                </a:lnTo>
                <a:lnTo>
                  <a:pt x="22" y="0"/>
                </a:lnTo>
                <a:lnTo>
                  <a:pt x="11" y="0"/>
                </a:lnTo>
                <a:lnTo>
                  <a:pt x="0" y="0"/>
                </a:lnTo>
                <a:lnTo>
                  <a:pt x="0" y="10"/>
                </a:lnTo>
                <a:lnTo>
                  <a:pt x="11" y="10"/>
                </a:lnTo>
                <a:close/>
              </a:path>
            </a:pathLst>
          </a:custGeom>
          <a:solidFill>
            <a:srgbClr val="000000"/>
          </a:solidFill>
          <a:ln w="0">
            <a:solidFill>
              <a:srgbClr val="000000"/>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dirty="0"/>
          </a:p>
        </p:txBody>
      </p:sp>
      <p:sp>
        <p:nvSpPr>
          <p:cNvPr id="14501" name="Freeform 166"/>
          <p:cNvSpPr>
            <a:spLocks/>
          </p:cNvSpPr>
          <p:nvPr/>
        </p:nvSpPr>
        <p:spPr bwMode="auto">
          <a:xfrm>
            <a:off x="3767138" y="3297238"/>
            <a:ext cx="17462" cy="17462"/>
          </a:xfrm>
          <a:custGeom>
            <a:avLst/>
            <a:gdLst>
              <a:gd name="T0" fmla="*/ 0 w 1"/>
              <a:gd name="T1" fmla="*/ 0 h 1"/>
              <a:gd name="T2" fmla="*/ 0 w 1"/>
              <a:gd name="T3" fmla="*/ 304921435 h 1"/>
              <a:gd name="T4" fmla="*/ 304921435 w 1"/>
              <a:gd name="T5" fmla="*/ 0 h 1"/>
              <a:gd name="T6" fmla="*/ 0 w 1"/>
              <a:gd name="T7" fmla="*/ 0 h 1"/>
              <a:gd name="T8" fmla="*/ 0 w 1"/>
              <a:gd name="T9" fmla="*/ 0 h 1"/>
              <a:gd name="T10" fmla="*/ 0 60000 65536"/>
              <a:gd name="T11" fmla="*/ 0 60000 65536"/>
              <a:gd name="T12" fmla="*/ 0 60000 65536"/>
              <a:gd name="T13" fmla="*/ 0 60000 65536"/>
              <a:gd name="T14" fmla="*/ 0 60000 65536"/>
              <a:gd name="T15" fmla="*/ 0 w 1"/>
              <a:gd name="T16" fmla="*/ 0 h 1"/>
              <a:gd name="T17" fmla="*/ 1 w 1"/>
              <a:gd name="T18" fmla="*/ 1 h 1"/>
            </a:gdLst>
            <a:ahLst/>
            <a:cxnLst>
              <a:cxn ang="T10">
                <a:pos x="T0" y="T1"/>
              </a:cxn>
              <a:cxn ang="T11">
                <a:pos x="T2" y="T3"/>
              </a:cxn>
              <a:cxn ang="T12">
                <a:pos x="T4" y="T5"/>
              </a:cxn>
              <a:cxn ang="T13">
                <a:pos x="T6" y="T7"/>
              </a:cxn>
              <a:cxn ang="T14">
                <a:pos x="T8" y="T9"/>
              </a:cxn>
            </a:cxnLst>
            <a:rect l="T15" t="T16" r="T17" b="T18"/>
            <a:pathLst>
              <a:path w="1" h="1">
                <a:moveTo>
                  <a:pt x="0" y="0"/>
                </a:moveTo>
                <a:lnTo>
                  <a:pt x="0" y="1"/>
                </a:lnTo>
                <a:lnTo>
                  <a:pt x="1" y="0"/>
                </a:lnTo>
                <a:lnTo>
                  <a:pt x="0" y="0"/>
                </a:lnTo>
              </a:path>
            </a:pathLst>
          </a:custGeom>
          <a:noFill/>
          <a:ln w="17463">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dirty="0"/>
          </a:p>
        </p:txBody>
      </p:sp>
      <p:sp>
        <p:nvSpPr>
          <p:cNvPr id="14502" name="Freeform 167"/>
          <p:cNvSpPr>
            <a:spLocks/>
          </p:cNvSpPr>
          <p:nvPr/>
        </p:nvSpPr>
        <p:spPr bwMode="auto">
          <a:xfrm>
            <a:off x="3749675" y="3289300"/>
            <a:ext cx="34925" cy="33338"/>
          </a:xfrm>
          <a:custGeom>
            <a:avLst/>
            <a:gdLst>
              <a:gd name="T0" fmla="*/ 27722515 w 22"/>
              <a:gd name="T1" fmla="*/ 27722931 h 21"/>
              <a:gd name="T2" fmla="*/ 0 w 22"/>
              <a:gd name="T3" fmla="*/ 27722931 h 21"/>
              <a:gd name="T4" fmla="*/ 0 w 22"/>
              <a:gd name="T5" fmla="*/ 52924874 h 21"/>
              <a:gd name="T6" fmla="*/ 27722515 w 22"/>
              <a:gd name="T7" fmla="*/ 52924874 h 21"/>
              <a:gd name="T8" fmla="*/ 55443443 w 22"/>
              <a:gd name="T9" fmla="*/ 52924874 h 21"/>
              <a:gd name="T10" fmla="*/ 55443443 w 22"/>
              <a:gd name="T11" fmla="*/ 27722931 h 21"/>
              <a:gd name="T12" fmla="*/ 55443443 w 22"/>
              <a:gd name="T13" fmla="*/ 0 h 21"/>
              <a:gd name="T14" fmla="*/ 27722515 w 22"/>
              <a:gd name="T15" fmla="*/ 0 h 21"/>
              <a:gd name="T16" fmla="*/ 0 w 22"/>
              <a:gd name="T17" fmla="*/ 0 h 21"/>
              <a:gd name="T18" fmla="*/ 0 w 22"/>
              <a:gd name="T19" fmla="*/ 27722931 h 21"/>
              <a:gd name="T20" fmla="*/ 27722515 w 22"/>
              <a:gd name="T21" fmla="*/ 27722931 h 2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2"/>
              <a:gd name="T34" fmla="*/ 0 h 21"/>
              <a:gd name="T35" fmla="*/ 22 w 22"/>
              <a:gd name="T36" fmla="*/ 21 h 2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2" h="21">
                <a:moveTo>
                  <a:pt x="11" y="11"/>
                </a:moveTo>
                <a:lnTo>
                  <a:pt x="0" y="11"/>
                </a:lnTo>
                <a:lnTo>
                  <a:pt x="0" y="21"/>
                </a:lnTo>
                <a:lnTo>
                  <a:pt x="11" y="21"/>
                </a:lnTo>
                <a:lnTo>
                  <a:pt x="22" y="21"/>
                </a:lnTo>
                <a:lnTo>
                  <a:pt x="22" y="11"/>
                </a:lnTo>
                <a:lnTo>
                  <a:pt x="22" y="0"/>
                </a:lnTo>
                <a:lnTo>
                  <a:pt x="11" y="0"/>
                </a:lnTo>
                <a:lnTo>
                  <a:pt x="0" y="0"/>
                </a:lnTo>
                <a:lnTo>
                  <a:pt x="0" y="11"/>
                </a:lnTo>
                <a:lnTo>
                  <a:pt x="11" y="11"/>
                </a:lnTo>
                <a:close/>
              </a:path>
            </a:pathLst>
          </a:custGeom>
          <a:solidFill>
            <a:srgbClr val="000000"/>
          </a:solidFill>
          <a:ln w="0">
            <a:solidFill>
              <a:srgbClr val="000000"/>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dirty="0"/>
          </a:p>
        </p:txBody>
      </p:sp>
      <p:sp>
        <p:nvSpPr>
          <p:cNvPr id="14503" name="Freeform 168"/>
          <p:cNvSpPr>
            <a:spLocks/>
          </p:cNvSpPr>
          <p:nvPr/>
        </p:nvSpPr>
        <p:spPr bwMode="auto">
          <a:xfrm>
            <a:off x="3767138" y="3297238"/>
            <a:ext cx="17462" cy="15875"/>
          </a:xfrm>
          <a:custGeom>
            <a:avLst/>
            <a:gdLst>
              <a:gd name="T0" fmla="*/ 0 w 1"/>
              <a:gd name="T1" fmla="*/ 0 h 1"/>
              <a:gd name="T2" fmla="*/ 0 w 1"/>
              <a:gd name="T3" fmla="*/ 252015567 h 1"/>
              <a:gd name="T4" fmla="*/ 304921435 w 1"/>
              <a:gd name="T5" fmla="*/ 0 h 1"/>
              <a:gd name="T6" fmla="*/ 0 w 1"/>
              <a:gd name="T7" fmla="*/ 0 h 1"/>
              <a:gd name="T8" fmla="*/ 0 w 1"/>
              <a:gd name="T9" fmla="*/ 0 h 1"/>
              <a:gd name="T10" fmla="*/ 0 60000 65536"/>
              <a:gd name="T11" fmla="*/ 0 60000 65536"/>
              <a:gd name="T12" fmla="*/ 0 60000 65536"/>
              <a:gd name="T13" fmla="*/ 0 60000 65536"/>
              <a:gd name="T14" fmla="*/ 0 60000 65536"/>
              <a:gd name="T15" fmla="*/ 0 w 1"/>
              <a:gd name="T16" fmla="*/ 0 h 1"/>
              <a:gd name="T17" fmla="*/ 1 w 1"/>
              <a:gd name="T18" fmla="*/ 1 h 1"/>
            </a:gdLst>
            <a:ahLst/>
            <a:cxnLst>
              <a:cxn ang="T10">
                <a:pos x="T0" y="T1"/>
              </a:cxn>
              <a:cxn ang="T11">
                <a:pos x="T2" y="T3"/>
              </a:cxn>
              <a:cxn ang="T12">
                <a:pos x="T4" y="T5"/>
              </a:cxn>
              <a:cxn ang="T13">
                <a:pos x="T6" y="T7"/>
              </a:cxn>
              <a:cxn ang="T14">
                <a:pos x="T8" y="T9"/>
              </a:cxn>
            </a:cxnLst>
            <a:rect l="T15" t="T16" r="T17" b="T18"/>
            <a:pathLst>
              <a:path w="1" h="1">
                <a:moveTo>
                  <a:pt x="0" y="0"/>
                </a:moveTo>
                <a:lnTo>
                  <a:pt x="0" y="1"/>
                </a:lnTo>
                <a:lnTo>
                  <a:pt x="1" y="0"/>
                </a:lnTo>
                <a:lnTo>
                  <a:pt x="0" y="0"/>
                </a:lnTo>
              </a:path>
            </a:pathLst>
          </a:custGeom>
          <a:noFill/>
          <a:ln w="17463">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dirty="0"/>
          </a:p>
        </p:txBody>
      </p:sp>
      <p:sp>
        <p:nvSpPr>
          <p:cNvPr id="14504" name="Freeform 169"/>
          <p:cNvSpPr>
            <a:spLocks/>
          </p:cNvSpPr>
          <p:nvPr/>
        </p:nvSpPr>
        <p:spPr bwMode="auto">
          <a:xfrm>
            <a:off x="4721225" y="3289300"/>
            <a:ext cx="33338" cy="33338"/>
          </a:xfrm>
          <a:custGeom>
            <a:avLst/>
            <a:gdLst>
              <a:gd name="T0" fmla="*/ 25201938 w 21"/>
              <a:gd name="T1" fmla="*/ 27722931 h 21"/>
              <a:gd name="T2" fmla="*/ 0 w 21"/>
              <a:gd name="T3" fmla="*/ 27722931 h 21"/>
              <a:gd name="T4" fmla="*/ 0 w 21"/>
              <a:gd name="T5" fmla="*/ 52924874 h 21"/>
              <a:gd name="T6" fmla="*/ 25201938 w 21"/>
              <a:gd name="T7" fmla="*/ 52924874 h 21"/>
              <a:gd name="T8" fmla="*/ 52924874 w 21"/>
              <a:gd name="T9" fmla="*/ 52924874 h 21"/>
              <a:gd name="T10" fmla="*/ 52924874 w 21"/>
              <a:gd name="T11" fmla="*/ 27722931 h 21"/>
              <a:gd name="T12" fmla="*/ 52924874 w 21"/>
              <a:gd name="T13" fmla="*/ 0 h 21"/>
              <a:gd name="T14" fmla="*/ 25201938 w 21"/>
              <a:gd name="T15" fmla="*/ 0 h 21"/>
              <a:gd name="T16" fmla="*/ 0 w 21"/>
              <a:gd name="T17" fmla="*/ 0 h 21"/>
              <a:gd name="T18" fmla="*/ 0 w 21"/>
              <a:gd name="T19" fmla="*/ 27722931 h 21"/>
              <a:gd name="T20" fmla="*/ 25201938 w 21"/>
              <a:gd name="T21" fmla="*/ 27722931 h 2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1"/>
              <a:gd name="T34" fmla="*/ 0 h 21"/>
              <a:gd name="T35" fmla="*/ 21 w 21"/>
              <a:gd name="T36" fmla="*/ 21 h 2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1" h="21">
                <a:moveTo>
                  <a:pt x="10" y="11"/>
                </a:moveTo>
                <a:lnTo>
                  <a:pt x="0" y="11"/>
                </a:lnTo>
                <a:lnTo>
                  <a:pt x="0" y="21"/>
                </a:lnTo>
                <a:lnTo>
                  <a:pt x="10" y="21"/>
                </a:lnTo>
                <a:lnTo>
                  <a:pt x="21" y="21"/>
                </a:lnTo>
                <a:lnTo>
                  <a:pt x="21" y="11"/>
                </a:lnTo>
                <a:lnTo>
                  <a:pt x="21" y="0"/>
                </a:lnTo>
                <a:lnTo>
                  <a:pt x="10" y="0"/>
                </a:lnTo>
                <a:lnTo>
                  <a:pt x="0" y="0"/>
                </a:lnTo>
                <a:lnTo>
                  <a:pt x="0" y="11"/>
                </a:lnTo>
                <a:lnTo>
                  <a:pt x="10" y="11"/>
                </a:lnTo>
                <a:close/>
              </a:path>
            </a:pathLst>
          </a:custGeom>
          <a:solidFill>
            <a:srgbClr val="000000"/>
          </a:solidFill>
          <a:ln w="0">
            <a:solidFill>
              <a:srgbClr val="000000"/>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dirty="0"/>
          </a:p>
        </p:txBody>
      </p:sp>
      <p:sp>
        <p:nvSpPr>
          <p:cNvPr id="14505" name="Freeform 170"/>
          <p:cNvSpPr>
            <a:spLocks/>
          </p:cNvSpPr>
          <p:nvPr/>
        </p:nvSpPr>
        <p:spPr bwMode="auto">
          <a:xfrm>
            <a:off x="4737100" y="3297238"/>
            <a:ext cx="17463" cy="17462"/>
          </a:xfrm>
          <a:custGeom>
            <a:avLst/>
            <a:gdLst>
              <a:gd name="T0" fmla="*/ 0 w 1"/>
              <a:gd name="T1" fmla="*/ 0 h 1"/>
              <a:gd name="T2" fmla="*/ 0 w 1"/>
              <a:gd name="T3" fmla="*/ 304921435 h 1"/>
              <a:gd name="T4" fmla="*/ 304956360 w 1"/>
              <a:gd name="T5" fmla="*/ 0 h 1"/>
              <a:gd name="T6" fmla="*/ 0 w 1"/>
              <a:gd name="T7" fmla="*/ 0 h 1"/>
              <a:gd name="T8" fmla="*/ 0 w 1"/>
              <a:gd name="T9" fmla="*/ 0 h 1"/>
              <a:gd name="T10" fmla="*/ 0 60000 65536"/>
              <a:gd name="T11" fmla="*/ 0 60000 65536"/>
              <a:gd name="T12" fmla="*/ 0 60000 65536"/>
              <a:gd name="T13" fmla="*/ 0 60000 65536"/>
              <a:gd name="T14" fmla="*/ 0 60000 65536"/>
              <a:gd name="T15" fmla="*/ 0 w 1"/>
              <a:gd name="T16" fmla="*/ 0 h 1"/>
              <a:gd name="T17" fmla="*/ 1 w 1"/>
              <a:gd name="T18" fmla="*/ 1 h 1"/>
            </a:gdLst>
            <a:ahLst/>
            <a:cxnLst>
              <a:cxn ang="T10">
                <a:pos x="T0" y="T1"/>
              </a:cxn>
              <a:cxn ang="T11">
                <a:pos x="T2" y="T3"/>
              </a:cxn>
              <a:cxn ang="T12">
                <a:pos x="T4" y="T5"/>
              </a:cxn>
              <a:cxn ang="T13">
                <a:pos x="T6" y="T7"/>
              </a:cxn>
              <a:cxn ang="T14">
                <a:pos x="T8" y="T9"/>
              </a:cxn>
            </a:cxnLst>
            <a:rect l="T15" t="T16" r="T17" b="T18"/>
            <a:pathLst>
              <a:path w="1" h="1">
                <a:moveTo>
                  <a:pt x="0" y="0"/>
                </a:moveTo>
                <a:lnTo>
                  <a:pt x="0" y="1"/>
                </a:lnTo>
                <a:lnTo>
                  <a:pt x="1" y="0"/>
                </a:lnTo>
                <a:lnTo>
                  <a:pt x="0" y="0"/>
                </a:lnTo>
              </a:path>
            </a:pathLst>
          </a:custGeom>
          <a:noFill/>
          <a:ln w="17463">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dirty="0"/>
          </a:p>
        </p:txBody>
      </p:sp>
      <p:sp>
        <p:nvSpPr>
          <p:cNvPr id="14506" name="Freeform 171"/>
          <p:cNvSpPr>
            <a:spLocks/>
          </p:cNvSpPr>
          <p:nvPr/>
        </p:nvSpPr>
        <p:spPr bwMode="auto">
          <a:xfrm>
            <a:off x="4721225" y="3289300"/>
            <a:ext cx="33338" cy="33338"/>
          </a:xfrm>
          <a:custGeom>
            <a:avLst/>
            <a:gdLst>
              <a:gd name="T0" fmla="*/ 25201938 w 21"/>
              <a:gd name="T1" fmla="*/ 25201938 h 21"/>
              <a:gd name="T2" fmla="*/ 0 w 21"/>
              <a:gd name="T3" fmla="*/ 25201938 h 21"/>
              <a:gd name="T4" fmla="*/ 0 w 21"/>
              <a:gd name="T5" fmla="*/ 52924874 h 21"/>
              <a:gd name="T6" fmla="*/ 25201938 w 21"/>
              <a:gd name="T7" fmla="*/ 52924874 h 21"/>
              <a:gd name="T8" fmla="*/ 52924874 w 21"/>
              <a:gd name="T9" fmla="*/ 52924874 h 21"/>
              <a:gd name="T10" fmla="*/ 52924874 w 21"/>
              <a:gd name="T11" fmla="*/ 25201938 h 21"/>
              <a:gd name="T12" fmla="*/ 52924874 w 21"/>
              <a:gd name="T13" fmla="*/ 0 h 21"/>
              <a:gd name="T14" fmla="*/ 25201938 w 21"/>
              <a:gd name="T15" fmla="*/ 0 h 21"/>
              <a:gd name="T16" fmla="*/ 0 w 21"/>
              <a:gd name="T17" fmla="*/ 0 h 21"/>
              <a:gd name="T18" fmla="*/ 0 w 21"/>
              <a:gd name="T19" fmla="*/ 25201938 h 21"/>
              <a:gd name="T20" fmla="*/ 25201938 w 21"/>
              <a:gd name="T21" fmla="*/ 25201938 h 2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1"/>
              <a:gd name="T34" fmla="*/ 0 h 21"/>
              <a:gd name="T35" fmla="*/ 21 w 21"/>
              <a:gd name="T36" fmla="*/ 21 h 2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1" h="21">
                <a:moveTo>
                  <a:pt x="10" y="10"/>
                </a:moveTo>
                <a:lnTo>
                  <a:pt x="0" y="10"/>
                </a:lnTo>
                <a:lnTo>
                  <a:pt x="0" y="21"/>
                </a:lnTo>
                <a:lnTo>
                  <a:pt x="10" y="21"/>
                </a:lnTo>
                <a:lnTo>
                  <a:pt x="21" y="21"/>
                </a:lnTo>
                <a:lnTo>
                  <a:pt x="21" y="10"/>
                </a:lnTo>
                <a:lnTo>
                  <a:pt x="21" y="0"/>
                </a:lnTo>
                <a:lnTo>
                  <a:pt x="10" y="0"/>
                </a:lnTo>
                <a:lnTo>
                  <a:pt x="0" y="0"/>
                </a:lnTo>
                <a:lnTo>
                  <a:pt x="0" y="10"/>
                </a:lnTo>
                <a:lnTo>
                  <a:pt x="10" y="10"/>
                </a:lnTo>
                <a:close/>
              </a:path>
            </a:pathLst>
          </a:custGeom>
          <a:solidFill>
            <a:srgbClr val="000000"/>
          </a:solidFill>
          <a:ln w="0">
            <a:solidFill>
              <a:srgbClr val="000000"/>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dirty="0"/>
          </a:p>
        </p:txBody>
      </p:sp>
      <p:sp>
        <p:nvSpPr>
          <p:cNvPr id="14507" name="Freeform 172"/>
          <p:cNvSpPr>
            <a:spLocks/>
          </p:cNvSpPr>
          <p:nvPr/>
        </p:nvSpPr>
        <p:spPr bwMode="auto">
          <a:xfrm>
            <a:off x="4737100" y="3297238"/>
            <a:ext cx="17463" cy="17462"/>
          </a:xfrm>
          <a:custGeom>
            <a:avLst/>
            <a:gdLst>
              <a:gd name="T0" fmla="*/ 0 w 1"/>
              <a:gd name="T1" fmla="*/ 0 h 1"/>
              <a:gd name="T2" fmla="*/ 0 w 1"/>
              <a:gd name="T3" fmla="*/ 304921435 h 1"/>
              <a:gd name="T4" fmla="*/ 304956360 w 1"/>
              <a:gd name="T5" fmla="*/ 0 h 1"/>
              <a:gd name="T6" fmla="*/ 0 w 1"/>
              <a:gd name="T7" fmla="*/ 0 h 1"/>
              <a:gd name="T8" fmla="*/ 0 w 1"/>
              <a:gd name="T9" fmla="*/ 0 h 1"/>
              <a:gd name="T10" fmla="*/ 0 60000 65536"/>
              <a:gd name="T11" fmla="*/ 0 60000 65536"/>
              <a:gd name="T12" fmla="*/ 0 60000 65536"/>
              <a:gd name="T13" fmla="*/ 0 60000 65536"/>
              <a:gd name="T14" fmla="*/ 0 60000 65536"/>
              <a:gd name="T15" fmla="*/ 0 w 1"/>
              <a:gd name="T16" fmla="*/ 0 h 1"/>
              <a:gd name="T17" fmla="*/ 1 w 1"/>
              <a:gd name="T18" fmla="*/ 1 h 1"/>
            </a:gdLst>
            <a:ahLst/>
            <a:cxnLst>
              <a:cxn ang="T10">
                <a:pos x="T0" y="T1"/>
              </a:cxn>
              <a:cxn ang="T11">
                <a:pos x="T2" y="T3"/>
              </a:cxn>
              <a:cxn ang="T12">
                <a:pos x="T4" y="T5"/>
              </a:cxn>
              <a:cxn ang="T13">
                <a:pos x="T6" y="T7"/>
              </a:cxn>
              <a:cxn ang="T14">
                <a:pos x="T8" y="T9"/>
              </a:cxn>
            </a:cxnLst>
            <a:rect l="T15" t="T16" r="T17" b="T18"/>
            <a:pathLst>
              <a:path w="1" h="1">
                <a:moveTo>
                  <a:pt x="0" y="0"/>
                </a:moveTo>
                <a:lnTo>
                  <a:pt x="0" y="1"/>
                </a:lnTo>
                <a:lnTo>
                  <a:pt x="1" y="0"/>
                </a:lnTo>
                <a:lnTo>
                  <a:pt x="0" y="0"/>
                </a:lnTo>
              </a:path>
            </a:pathLst>
          </a:custGeom>
          <a:noFill/>
          <a:ln w="17463">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dirty="0"/>
          </a:p>
        </p:txBody>
      </p:sp>
      <p:sp>
        <p:nvSpPr>
          <p:cNvPr id="14508" name="Freeform 173"/>
          <p:cNvSpPr>
            <a:spLocks/>
          </p:cNvSpPr>
          <p:nvPr/>
        </p:nvSpPr>
        <p:spPr bwMode="auto">
          <a:xfrm>
            <a:off x="4721225" y="3289300"/>
            <a:ext cx="33338" cy="33338"/>
          </a:xfrm>
          <a:custGeom>
            <a:avLst/>
            <a:gdLst>
              <a:gd name="T0" fmla="*/ 25201938 w 21"/>
              <a:gd name="T1" fmla="*/ 27722931 h 21"/>
              <a:gd name="T2" fmla="*/ 0 w 21"/>
              <a:gd name="T3" fmla="*/ 27722931 h 21"/>
              <a:gd name="T4" fmla="*/ 0 w 21"/>
              <a:gd name="T5" fmla="*/ 52924874 h 21"/>
              <a:gd name="T6" fmla="*/ 25201938 w 21"/>
              <a:gd name="T7" fmla="*/ 52924874 h 21"/>
              <a:gd name="T8" fmla="*/ 52924874 w 21"/>
              <a:gd name="T9" fmla="*/ 52924874 h 21"/>
              <a:gd name="T10" fmla="*/ 52924874 w 21"/>
              <a:gd name="T11" fmla="*/ 27722931 h 21"/>
              <a:gd name="T12" fmla="*/ 52924874 w 21"/>
              <a:gd name="T13" fmla="*/ 0 h 21"/>
              <a:gd name="T14" fmla="*/ 25201938 w 21"/>
              <a:gd name="T15" fmla="*/ 0 h 21"/>
              <a:gd name="T16" fmla="*/ 0 w 21"/>
              <a:gd name="T17" fmla="*/ 0 h 21"/>
              <a:gd name="T18" fmla="*/ 0 w 21"/>
              <a:gd name="T19" fmla="*/ 27722931 h 21"/>
              <a:gd name="T20" fmla="*/ 25201938 w 21"/>
              <a:gd name="T21" fmla="*/ 27722931 h 2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1"/>
              <a:gd name="T34" fmla="*/ 0 h 21"/>
              <a:gd name="T35" fmla="*/ 21 w 21"/>
              <a:gd name="T36" fmla="*/ 21 h 2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1" h="21">
                <a:moveTo>
                  <a:pt x="10" y="11"/>
                </a:moveTo>
                <a:lnTo>
                  <a:pt x="0" y="11"/>
                </a:lnTo>
                <a:lnTo>
                  <a:pt x="0" y="21"/>
                </a:lnTo>
                <a:lnTo>
                  <a:pt x="10" y="21"/>
                </a:lnTo>
                <a:lnTo>
                  <a:pt x="21" y="21"/>
                </a:lnTo>
                <a:lnTo>
                  <a:pt x="21" y="11"/>
                </a:lnTo>
                <a:lnTo>
                  <a:pt x="21" y="0"/>
                </a:lnTo>
                <a:lnTo>
                  <a:pt x="10" y="0"/>
                </a:lnTo>
                <a:lnTo>
                  <a:pt x="0" y="0"/>
                </a:lnTo>
                <a:lnTo>
                  <a:pt x="0" y="11"/>
                </a:lnTo>
                <a:lnTo>
                  <a:pt x="10" y="11"/>
                </a:lnTo>
                <a:close/>
              </a:path>
            </a:pathLst>
          </a:custGeom>
          <a:solidFill>
            <a:srgbClr val="000000"/>
          </a:solidFill>
          <a:ln w="0">
            <a:solidFill>
              <a:srgbClr val="000000"/>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dirty="0"/>
          </a:p>
        </p:txBody>
      </p:sp>
      <p:sp>
        <p:nvSpPr>
          <p:cNvPr id="14509" name="Freeform 174"/>
          <p:cNvSpPr>
            <a:spLocks/>
          </p:cNvSpPr>
          <p:nvPr/>
        </p:nvSpPr>
        <p:spPr bwMode="auto">
          <a:xfrm>
            <a:off x="4737100" y="3297238"/>
            <a:ext cx="17463" cy="15875"/>
          </a:xfrm>
          <a:custGeom>
            <a:avLst/>
            <a:gdLst>
              <a:gd name="T0" fmla="*/ 0 w 1"/>
              <a:gd name="T1" fmla="*/ 0 h 1"/>
              <a:gd name="T2" fmla="*/ 0 w 1"/>
              <a:gd name="T3" fmla="*/ 252015567 h 1"/>
              <a:gd name="T4" fmla="*/ 304956360 w 1"/>
              <a:gd name="T5" fmla="*/ 0 h 1"/>
              <a:gd name="T6" fmla="*/ 0 w 1"/>
              <a:gd name="T7" fmla="*/ 0 h 1"/>
              <a:gd name="T8" fmla="*/ 0 w 1"/>
              <a:gd name="T9" fmla="*/ 0 h 1"/>
              <a:gd name="T10" fmla="*/ 0 60000 65536"/>
              <a:gd name="T11" fmla="*/ 0 60000 65536"/>
              <a:gd name="T12" fmla="*/ 0 60000 65536"/>
              <a:gd name="T13" fmla="*/ 0 60000 65536"/>
              <a:gd name="T14" fmla="*/ 0 60000 65536"/>
              <a:gd name="T15" fmla="*/ 0 w 1"/>
              <a:gd name="T16" fmla="*/ 0 h 1"/>
              <a:gd name="T17" fmla="*/ 1 w 1"/>
              <a:gd name="T18" fmla="*/ 1 h 1"/>
            </a:gdLst>
            <a:ahLst/>
            <a:cxnLst>
              <a:cxn ang="T10">
                <a:pos x="T0" y="T1"/>
              </a:cxn>
              <a:cxn ang="T11">
                <a:pos x="T2" y="T3"/>
              </a:cxn>
              <a:cxn ang="T12">
                <a:pos x="T4" y="T5"/>
              </a:cxn>
              <a:cxn ang="T13">
                <a:pos x="T6" y="T7"/>
              </a:cxn>
              <a:cxn ang="T14">
                <a:pos x="T8" y="T9"/>
              </a:cxn>
            </a:cxnLst>
            <a:rect l="T15" t="T16" r="T17" b="T18"/>
            <a:pathLst>
              <a:path w="1" h="1">
                <a:moveTo>
                  <a:pt x="0" y="0"/>
                </a:moveTo>
                <a:lnTo>
                  <a:pt x="0" y="1"/>
                </a:lnTo>
                <a:lnTo>
                  <a:pt x="1" y="0"/>
                </a:lnTo>
                <a:lnTo>
                  <a:pt x="0" y="0"/>
                </a:lnTo>
              </a:path>
            </a:pathLst>
          </a:custGeom>
          <a:noFill/>
          <a:ln w="17463">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dirty="0"/>
          </a:p>
        </p:txBody>
      </p:sp>
      <p:sp>
        <p:nvSpPr>
          <p:cNvPr id="14510" name="Freeform 175"/>
          <p:cNvSpPr>
            <a:spLocks/>
          </p:cNvSpPr>
          <p:nvPr/>
        </p:nvSpPr>
        <p:spPr bwMode="auto">
          <a:xfrm>
            <a:off x="5418138" y="3289300"/>
            <a:ext cx="34925" cy="33338"/>
          </a:xfrm>
          <a:custGeom>
            <a:avLst/>
            <a:gdLst>
              <a:gd name="T0" fmla="*/ 27722515 w 22"/>
              <a:gd name="T1" fmla="*/ 27722931 h 21"/>
              <a:gd name="T2" fmla="*/ 0 w 22"/>
              <a:gd name="T3" fmla="*/ 27722931 h 21"/>
              <a:gd name="T4" fmla="*/ 0 w 22"/>
              <a:gd name="T5" fmla="*/ 52924874 h 21"/>
              <a:gd name="T6" fmla="*/ 27722515 w 22"/>
              <a:gd name="T7" fmla="*/ 52924874 h 21"/>
              <a:gd name="T8" fmla="*/ 55443443 w 22"/>
              <a:gd name="T9" fmla="*/ 52924874 h 21"/>
              <a:gd name="T10" fmla="*/ 55443443 w 22"/>
              <a:gd name="T11" fmla="*/ 27722931 h 21"/>
              <a:gd name="T12" fmla="*/ 55443443 w 22"/>
              <a:gd name="T13" fmla="*/ 0 h 21"/>
              <a:gd name="T14" fmla="*/ 27722515 w 22"/>
              <a:gd name="T15" fmla="*/ 0 h 21"/>
              <a:gd name="T16" fmla="*/ 0 w 22"/>
              <a:gd name="T17" fmla="*/ 0 h 21"/>
              <a:gd name="T18" fmla="*/ 0 w 22"/>
              <a:gd name="T19" fmla="*/ 27722931 h 21"/>
              <a:gd name="T20" fmla="*/ 27722515 w 22"/>
              <a:gd name="T21" fmla="*/ 27722931 h 2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2"/>
              <a:gd name="T34" fmla="*/ 0 h 21"/>
              <a:gd name="T35" fmla="*/ 22 w 22"/>
              <a:gd name="T36" fmla="*/ 21 h 2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2" h="21">
                <a:moveTo>
                  <a:pt x="11" y="11"/>
                </a:moveTo>
                <a:lnTo>
                  <a:pt x="0" y="11"/>
                </a:lnTo>
                <a:lnTo>
                  <a:pt x="0" y="21"/>
                </a:lnTo>
                <a:lnTo>
                  <a:pt x="11" y="21"/>
                </a:lnTo>
                <a:lnTo>
                  <a:pt x="22" y="21"/>
                </a:lnTo>
                <a:lnTo>
                  <a:pt x="22" y="11"/>
                </a:lnTo>
                <a:lnTo>
                  <a:pt x="22" y="0"/>
                </a:lnTo>
                <a:lnTo>
                  <a:pt x="11" y="0"/>
                </a:lnTo>
                <a:lnTo>
                  <a:pt x="0" y="0"/>
                </a:lnTo>
                <a:lnTo>
                  <a:pt x="0" y="11"/>
                </a:lnTo>
                <a:lnTo>
                  <a:pt x="11" y="11"/>
                </a:lnTo>
                <a:close/>
              </a:path>
            </a:pathLst>
          </a:custGeom>
          <a:solidFill>
            <a:srgbClr val="000000"/>
          </a:solidFill>
          <a:ln w="0">
            <a:solidFill>
              <a:srgbClr val="000000"/>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dirty="0"/>
          </a:p>
        </p:txBody>
      </p:sp>
      <p:sp>
        <p:nvSpPr>
          <p:cNvPr id="14511" name="Freeform 176"/>
          <p:cNvSpPr>
            <a:spLocks/>
          </p:cNvSpPr>
          <p:nvPr/>
        </p:nvSpPr>
        <p:spPr bwMode="auto">
          <a:xfrm>
            <a:off x="5435600" y="3297238"/>
            <a:ext cx="17463" cy="17462"/>
          </a:xfrm>
          <a:custGeom>
            <a:avLst/>
            <a:gdLst>
              <a:gd name="T0" fmla="*/ 0 w 1"/>
              <a:gd name="T1" fmla="*/ 0 h 1"/>
              <a:gd name="T2" fmla="*/ 0 w 1"/>
              <a:gd name="T3" fmla="*/ 304921435 h 1"/>
              <a:gd name="T4" fmla="*/ 304956360 w 1"/>
              <a:gd name="T5" fmla="*/ 0 h 1"/>
              <a:gd name="T6" fmla="*/ 0 w 1"/>
              <a:gd name="T7" fmla="*/ 0 h 1"/>
              <a:gd name="T8" fmla="*/ 0 w 1"/>
              <a:gd name="T9" fmla="*/ 0 h 1"/>
              <a:gd name="T10" fmla="*/ 0 60000 65536"/>
              <a:gd name="T11" fmla="*/ 0 60000 65536"/>
              <a:gd name="T12" fmla="*/ 0 60000 65536"/>
              <a:gd name="T13" fmla="*/ 0 60000 65536"/>
              <a:gd name="T14" fmla="*/ 0 60000 65536"/>
              <a:gd name="T15" fmla="*/ 0 w 1"/>
              <a:gd name="T16" fmla="*/ 0 h 1"/>
              <a:gd name="T17" fmla="*/ 1 w 1"/>
              <a:gd name="T18" fmla="*/ 1 h 1"/>
            </a:gdLst>
            <a:ahLst/>
            <a:cxnLst>
              <a:cxn ang="T10">
                <a:pos x="T0" y="T1"/>
              </a:cxn>
              <a:cxn ang="T11">
                <a:pos x="T2" y="T3"/>
              </a:cxn>
              <a:cxn ang="T12">
                <a:pos x="T4" y="T5"/>
              </a:cxn>
              <a:cxn ang="T13">
                <a:pos x="T6" y="T7"/>
              </a:cxn>
              <a:cxn ang="T14">
                <a:pos x="T8" y="T9"/>
              </a:cxn>
            </a:cxnLst>
            <a:rect l="T15" t="T16" r="T17" b="T18"/>
            <a:pathLst>
              <a:path w="1" h="1">
                <a:moveTo>
                  <a:pt x="0" y="0"/>
                </a:moveTo>
                <a:lnTo>
                  <a:pt x="0" y="1"/>
                </a:lnTo>
                <a:lnTo>
                  <a:pt x="1" y="0"/>
                </a:lnTo>
                <a:lnTo>
                  <a:pt x="0" y="0"/>
                </a:lnTo>
              </a:path>
            </a:pathLst>
          </a:custGeom>
          <a:noFill/>
          <a:ln w="17463">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dirty="0"/>
          </a:p>
        </p:txBody>
      </p:sp>
      <p:sp>
        <p:nvSpPr>
          <p:cNvPr id="14512" name="Freeform 177"/>
          <p:cNvSpPr>
            <a:spLocks/>
          </p:cNvSpPr>
          <p:nvPr/>
        </p:nvSpPr>
        <p:spPr bwMode="auto">
          <a:xfrm>
            <a:off x="5418138" y="3289300"/>
            <a:ext cx="34925" cy="33338"/>
          </a:xfrm>
          <a:custGeom>
            <a:avLst/>
            <a:gdLst>
              <a:gd name="T0" fmla="*/ 27722515 w 22"/>
              <a:gd name="T1" fmla="*/ 25201938 h 21"/>
              <a:gd name="T2" fmla="*/ 0 w 22"/>
              <a:gd name="T3" fmla="*/ 25201938 h 21"/>
              <a:gd name="T4" fmla="*/ 0 w 22"/>
              <a:gd name="T5" fmla="*/ 52924874 h 21"/>
              <a:gd name="T6" fmla="*/ 27722515 w 22"/>
              <a:gd name="T7" fmla="*/ 52924874 h 21"/>
              <a:gd name="T8" fmla="*/ 55443443 w 22"/>
              <a:gd name="T9" fmla="*/ 52924874 h 21"/>
              <a:gd name="T10" fmla="*/ 55443443 w 22"/>
              <a:gd name="T11" fmla="*/ 25201938 h 21"/>
              <a:gd name="T12" fmla="*/ 55443443 w 22"/>
              <a:gd name="T13" fmla="*/ 0 h 21"/>
              <a:gd name="T14" fmla="*/ 27722515 w 22"/>
              <a:gd name="T15" fmla="*/ 0 h 21"/>
              <a:gd name="T16" fmla="*/ 0 w 22"/>
              <a:gd name="T17" fmla="*/ 0 h 21"/>
              <a:gd name="T18" fmla="*/ 0 w 22"/>
              <a:gd name="T19" fmla="*/ 25201938 h 21"/>
              <a:gd name="T20" fmla="*/ 27722515 w 22"/>
              <a:gd name="T21" fmla="*/ 25201938 h 2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2"/>
              <a:gd name="T34" fmla="*/ 0 h 21"/>
              <a:gd name="T35" fmla="*/ 22 w 22"/>
              <a:gd name="T36" fmla="*/ 21 h 2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2" h="21">
                <a:moveTo>
                  <a:pt x="11" y="10"/>
                </a:moveTo>
                <a:lnTo>
                  <a:pt x="0" y="10"/>
                </a:lnTo>
                <a:lnTo>
                  <a:pt x="0" y="21"/>
                </a:lnTo>
                <a:lnTo>
                  <a:pt x="11" y="21"/>
                </a:lnTo>
                <a:lnTo>
                  <a:pt x="22" y="21"/>
                </a:lnTo>
                <a:lnTo>
                  <a:pt x="22" y="10"/>
                </a:lnTo>
                <a:lnTo>
                  <a:pt x="22" y="0"/>
                </a:lnTo>
                <a:lnTo>
                  <a:pt x="11" y="0"/>
                </a:lnTo>
                <a:lnTo>
                  <a:pt x="0" y="0"/>
                </a:lnTo>
                <a:lnTo>
                  <a:pt x="0" y="10"/>
                </a:lnTo>
                <a:lnTo>
                  <a:pt x="11" y="10"/>
                </a:lnTo>
                <a:close/>
              </a:path>
            </a:pathLst>
          </a:custGeom>
          <a:solidFill>
            <a:srgbClr val="000000"/>
          </a:solidFill>
          <a:ln w="0">
            <a:solidFill>
              <a:srgbClr val="000000"/>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dirty="0"/>
          </a:p>
        </p:txBody>
      </p:sp>
      <p:sp>
        <p:nvSpPr>
          <p:cNvPr id="14513" name="Freeform 178"/>
          <p:cNvSpPr>
            <a:spLocks/>
          </p:cNvSpPr>
          <p:nvPr/>
        </p:nvSpPr>
        <p:spPr bwMode="auto">
          <a:xfrm>
            <a:off x="5435600" y="3297238"/>
            <a:ext cx="17463" cy="17462"/>
          </a:xfrm>
          <a:custGeom>
            <a:avLst/>
            <a:gdLst>
              <a:gd name="T0" fmla="*/ 0 w 1"/>
              <a:gd name="T1" fmla="*/ 0 h 1"/>
              <a:gd name="T2" fmla="*/ 0 w 1"/>
              <a:gd name="T3" fmla="*/ 304921435 h 1"/>
              <a:gd name="T4" fmla="*/ 304956360 w 1"/>
              <a:gd name="T5" fmla="*/ 0 h 1"/>
              <a:gd name="T6" fmla="*/ 0 w 1"/>
              <a:gd name="T7" fmla="*/ 0 h 1"/>
              <a:gd name="T8" fmla="*/ 0 w 1"/>
              <a:gd name="T9" fmla="*/ 0 h 1"/>
              <a:gd name="T10" fmla="*/ 0 60000 65536"/>
              <a:gd name="T11" fmla="*/ 0 60000 65536"/>
              <a:gd name="T12" fmla="*/ 0 60000 65536"/>
              <a:gd name="T13" fmla="*/ 0 60000 65536"/>
              <a:gd name="T14" fmla="*/ 0 60000 65536"/>
              <a:gd name="T15" fmla="*/ 0 w 1"/>
              <a:gd name="T16" fmla="*/ 0 h 1"/>
              <a:gd name="T17" fmla="*/ 1 w 1"/>
              <a:gd name="T18" fmla="*/ 1 h 1"/>
            </a:gdLst>
            <a:ahLst/>
            <a:cxnLst>
              <a:cxn ang="T10">
                <a:pos x="T0" y="T1"/>
              </a:cxn>
              <a:cxn ang="T11">
                <a:pos x="T2" y="T3"/>
              </a:cxn>
              <a:cxn ang="T12">
                <a:pos x="T4" y="T5"/>
              </a:cxn>
              <a:cxn ang="T13">
                <a:pos x="T6" y="T7"/>
              </a:cxn>
              <a:cxn ang="T14">
                <a:pos x="T8" y="T9"/>
              </a:cxn>
            </a:cxnLst>
            <a:rect l="T15" t="T16" r="T17" b="T18"/>
            <a:pathLst>
              <a:path w="1" h="1">
                <a:moveTo>
                  <a:pt x="0" y="0"/>
                </a:moveTo>
                <a:lnTo>
                  <a:pt x="0" y="1"/>
                </a:lnTo>
                <a:lnTo>
                  <a:pt x="1" y="0"/>
                </a:lnTo>
                <a:lnTo>
                  <a:pt x="0" y="0"/>
                </a:lnTo>
              </a:path>
            </a:pathLst>
          </a:custGeom>
          <a:noFill/>
          <a:ln w="17463">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dirty="0"/>
          </a:p>
        </p:txBody>
      </p:sp>
      <p:sp>
        <p:nvSpPr>
          <p:cNvPr id="14514" name="Freeform 179"/>
          <p:cNvSpPr>
            <a:spLocks/>
          </p:cNvSpPr>
          <p:nvPr/>
        </p:nvSpPr>
        <p:spPr bwMode="auto">
          <a:xfrm>
            <a:off x="5418138" y="3289300"/>
            <a:ext cx="34925" cy="33338"/>
          </a:xfrm>
          <a:custGeom>
            <a:avLst/>
            <a:gdLst>
              <a:gd name="T0" fmla="*/ 27722515 w 22"/>
              <a:gd name="T1" fmla="*/ 27722931 h 21"/>
              <a:gd name="T2" fmla="*/ 0 w 22"/>
              <a:gd name="T3" fmla="*/ 27722931 h 21"/>
              <a:gd name="T4" fmla="*/ 0 w 22"/>
              <a:gd name="T5" fmla="*/ 52924874 h 21"/>
              <a:gd name="T6" fmla="*/ 27722515 w 22"/>
              <a:gd name="T7" fmla="*/ 52924874 h 21"/>
              <a:gd name="T8" fmla="*/ 55443443 w 22"/>
              <a:gd name="T9" fmla="*/ 52924874 h 21"/>
              <a:gd name="T10" fmla="*/ 55443443 w 22"/>
              <a:gd name="T11" fmla="*/ 27722931 h 21"/>
              <a:gd name="T12" fmla="*/ 55443443 w 22"/>
              <a:gd name="T13" fmla="*/ 0 h 21"/>
              <a:gd name="T14" fmla="*/ 27722515 w 22"/>
              <a:gd name="T15" fmla="*/ 0 h 21"/>
              <a:gd name="T16" fmla="*/ 0 w 22"/>
              <a:gd name="T17" fmla="*/ 0 h 21"/>
              <a:gd name="T18" fmla="*/ 0 w 22"/>
              <a:gd name="T19" fmla="*/ 27722931 h 21"/>
              <a:gd name="T20" fmla="*/ 27722515 w 22"/>
              <a:gd name="T21" fmla="*/ 27722931 h 2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2"/>
              <a:gd name="T34" fmla="*/ 0 h 21"/>
              <a:gd name="T35" fmla="*/ 22 w 22"/>
              <a:gd name="T36" fmla="*/ 21 h 2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2" h="21">
                <a:moveTo>
                  <a:pt x="11" y="11"/>
                </a:moveTo>
                <a:lnTo>
                  <a:pt x="0" y="11"/>
                </a:lnTo>
                <a:lnTo>
                  <a:pt x="0" y="21"/>
                </a:lnTo>
                <a:lnTo>
                  <a:pt x="11" y="21"/>
                </a:lnTo>
                <a:lnTo>
                  <a:pt x="22" y="21"/>
                </a:lnTo>
                <a:lnTo>
                  <a:pt x="22" y="11"/>
                </a:lnTo>
                <a:lnTo>
                  <a:pt x="22" y="0"/>
                </a:lnTo>
                <a:lnTo>
                  <a:pt x="11" y="0"/>
                </a:lnTo>
                <a:lnTo>
                  <a:pt x="0" y="0"/>
                </a:lnTo>
                <a:lnTo>
                  <a:pt x="0" y="11"/>
                </a:lnTo>
                <a:lnTo>
                  <a:pt x="11" y="11"/>
                </a:lnTo>
                <a:close/>
              </a:path>
            </a:pathLst>
          </a:custGeom>
          <a:solidFill>
            <a:srgbClr val="000000"/>
          </a:solidFill>
          <a:ln w="0">
            <a:solidFill>
              <a:srgbClr val="000000"/>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dirty="0"/>
          </a:p>
        </p:txBody>
      </p:sp>
      <p:sp>
        <p:nvSpPr>
          <p:cNvPr id="14515" name="Freeform 180"/>
          <p:cNvSpPr>
            <a:spLocks/>
          </p:cNvSpPr>
          <p:nvPr/>
        </p:nvSpPr>
        <p:spPr bwMode="auto">
          <a:xfrm>
            <a:off x="5435600" y="3297238"/>
            <a:ext cx="17463" cy="15875"/>
          </a:xfrm>
          <a:custGeom>
            <a:avLst/>
            <a:gdLst>
              <a:gd name="T0" fmla="*/ 0 w 1"/>
              <a:gd name="T1" fmla="*/ 0 h 1"/>
              <a:gd name="T2" fmla="*/ 0 w 1"/>
              <a:gd name="T3" fmla="*/ 252015567 h 1"/>
              <a:gd name="T4" fmla="*/ 304956360 w 1"/>
              <a:gd name="T5" fmla="*/ 0 h 1"/>
              <a:gd name="T6" fmla="*/ 0 w 1"/>
              <a:gd name="T7" fmla="*/ 0 h 1"/>
              <a:gd name="T8" fmla="*/ 0 w 1"/>
              <a:gd name="T9" fmla="*/ 0 h 1"/>
              <a:gd name="T10" fmla="*/ 0 60000 65536"/>
              <a:gd name="T11" fmla="*/ 0 60000 65536"/>
              <a:gd name="T12" fmla="*/ 0 60000 65536"/>
              <a:gd name="T13" fmla="*/ 0 60000 65536"/>
              <a:gd name="T14" fmla="*/ 0 60000 65536"/>
              <a:gd name="T15" fmla="*/ 0 w 1"/>
              <a:gd name="T16" fmla="*/ 0 h 1"/>
              <a:gd name="T17" fmla="*/ 1 w 1"/>
              <a:gd name="T18" fmla="*/ 1 h 1"/>
            </a:gdLst>
            <a:ahLst/>
            <a:cxnLst>
              <a:cxn ang="T10">
                <a:pos x="T0" y="T1"/>
              </a:cxn>
              <a:cxn ang="T11">
                <a:pos x="T2" y="T3"/>
              </a:cxn>
              <a:cxn ang="T12">
                <a:pos x="T4" y="T5"/>
              </a:cxn>
              <a:cxn ang="T13">
                <a:pos x="T6" y="T7"/>
              </a:cxn>
              <a:cxn ang="T14">
                <a:pos x="T8" y="T9"/>
              </a:cxn>
            </a:cxnLst>
            <a:rect l="T15" t="T16" r="T17" b="T18"/>
            <a:pathLst>
              <a:path w="1" h="1">
                <a:moveTo>
                  <a:pt x="0" y="0"/>
                </a:moveTo>
                <a:lnTo>
                  <a:pt x="0" y="1"/>
                </a:lnTo>
                <a:lnTo>
                  <a:pt x="1" y="0"/>
                </a:lnTo>
                <a:lnTo>
                  <a:pt x="0" y="0"/>
                </a:lnTo>
              </a:path>
            </a:pathLst>
          </a:custGeom>
          <a:noFill/>
          <a:ln w="17463">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dirty="0"/>
          </a:p>
        </p:txBody>
      </p:sp>
      <p:sp>
        <p:nvSpPr>
          <p:cNvPr id="14516" name="Freeform 181"/>
          <p:cNvSpPr>
            <a:spLocks/>
          </p:cNvSpPr>
          <p:nvPr/>
        </p:nvSpPr>
        <p:spPr bwMode="auto">
          <a:xfrm>
            <a:off x="6134100" y="3289300"/>
            <a:ext cx="33338" cy="33338"/>
          </a:xfrm>
          <a:custGeom>
            <a:avLst/>
            <a:gdLst>
              <a:gd name="T0" fmla="*/ 25201938 w 21"/>
              <a:gd name="T1" fmla="*/ 27722931 h 21"/>
              <a:gd name="T2" fmla="*/ 0 w 21"/>
              <a:gd name="T3" fmla="*/ 27722931 h 21"/>
              <a:gd name="T4" fmla="*/ 0 w 21"/>
              <a:gd name="T5" fmla="*/ 52924874 h 21"/>
              <a:gd name="T6" fmla="*/ 25201938 w 21"/>
              <a:gd name="T7" fmla="*/ 52924874 h 21"/>
              <a:gd name="T8" fmla="*/ 52924874 w 21"/>
              <a:gd name="T9" fmla="*/ 52924874 h 21"/>
              <a:gd name="T10" fmla="*/ 52924874 w 21"/>
              <a:gd name="T11" fmla="*/ 27722931 h 21"/>
              <a:gd name="T12" fmla="*/ 52924874 w 21"/>
              <a:gd name="T13" fmla="*/ 0 h 21"/>
              <a:gd name="T14" fmla="*/ 25201938 w 21"/>
              <a:gd name="T15" fmla="*/ 0 h 21"/>
              <a:gd name="T16" fmla="*/ 0 w 21"/>
              <a:gd name="T17" fmla="*/ 0 h 21"/>
              <a:gd name="T18" fmla="*/ 0 w 21"/>
              <a:gd name="T19" fmla="*/ 27722931 h 21"/>
              <a:gd name="T20" fmla="*/ 25201938 w 21"/>
              <a:gd name="T21" fmla="*/ 27722931 h 2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1"/>
              <a:gd name="T34" fmla="*/ 0 h 21"/>
              <a:gd name="T35" fmla="*/ 21 w 21"/>
              <a:gd name="T36" fmla="*/ 21 h 2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1" h="21">
                <a:moveTo>
                  <a:pt x="10" y="11"/>
                </a:moveTo>
                <a:lnTo>
                  <a:pt x="0" y="11"/>
                </a:lnTo>
                <a:lnTo>
                  <a:pt x="0" y="21"/>
                </a:lnTo>
                <a:lnTo>
                  <a:pt x="10" y="21"/>
                </a:lnTo>
                <a:lnTo>
                  <a:pt x="21" y="21"/>
                </a:lnTo>
                <a:lnTo>
                  <a:pt x="21" y="11"/>
                </a:lnTo>
                <a:lnTo>
                  <a:pt x="21" y="0"/>
                </a:lnTo>
                <a:lnTo>
                  <a:pt x="10" y="0"/>
                </a:lnTo>
                <a:lnTo>
                  <a:pt x="0" y="0"/>
                </a:lnTo>
                <a:lnTo>
                  <a:pt x="0" y="11"/>
                </a:lnTo>
                <a:lnTo>
                  <a:pt x="10" y="11"/>
                </a:lnTo>
                <a:close/>
              </a:path>
            </a:pathLst>
          </a:custGeom>
          <a:solidFill>
            <a:srgbClr val="000000"/>
          </a:solidFill>
          <a:ln w="0">
            <a:solidFill>
              <a:srgbClr val="000000"/>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dirty="0"/>
          </a:p>
        </p:txBody>
      </p:sp>
      <p:sp>
        <p:nvSpPr>
          <p:cNvPr id="14517" name="Freeform 182"/>
          <p:cNvSpPr>
            <a:spLocks/>
          </p:cNvSpPr>
          <p:nvPr/>
        </p:nvSpPr>
        <p:spPr bwMode="auto">
          <a:xfrm>
            <a:off x="6149975" y="3297238"/>
            <a:ext cx="17463" cy="17462"/>
          </a:xfrm>
          <a:custGeom>
            <a:avLst/>
            <a:gdLst>
              <a:gd name="T0" fmla="*/ 0 w 1"/>
              <a:gd name="T1" fmla="*/ 0 h 1"/>
              <a:gd name="T2" fmla="*/ 0 w 1"/>
              <a:gd name="T3" fmla="*/ 304921435 h 1"/>
              <a:gd name="T4" fmla="*/ 304956360 w 1"/>
              <a:gd name="T5" fmla="*/ 0 h 1"/>
              <a:gd name="T6" fmla="*/ 0 w 1"/>
              <a:gd name="T7" fmla="*/ 0 h 1"/>
              <a:gd name="T8" fmla="*/ 0 w 1"/>
              <a:gd name="T9" fmla="*/ 0 h 1"/>
              <a:gd name="T10" fmla="*/ 0 60000 65536"/>
              <a:gd name="T11" fmla="*/ 0 60000 65536"/>
              <a:gd name="T12" fmla="*/ 0 60000 65536"/>
              <a:gd name="T13" fmla="*/ 0 60000 65536"/>
              <a:gd name="T14" fmla="*/ 0 60000 65536"/>
              <a:gd name="T15" fmla="*/ 0 w 1"/>
              <a:gd name="T16" fmla="*/ 0 h 1"/>
              <a:gd name="T17" fmla="*/ 1 w 1"/>
              <a:gd name="T18" fmla="*/ 1 h 1"/>
            </a:gdLst>
            <a:ahLst/>
            <a:cxnLst>
              <a:cxn ang="T10">
                <a:pos x="T0" y="T1"/>
              </a:cxn>
              <a:cxn ang="T11">
                <a:pos x="T2" y="T3"/>
              </a:cxn>
              <a:cxn ang="T12">
                <a:pos x="T4" y="T5"/>
              </a:cxn>
              <a:cxn ang="T13">
                <a:pos x="T6" y="T7"/>
              </a:cxn>
              <a:cxn ang="T14">
                <a:pos x="T8" y="T9"/>
              </a:cxn>
            </a:cxnLst>
            <a:rect l="T15" t="T16" r="T17" b="T18"/>
            <a:pathLst>
              <a:path w="1" h="1">
                <a:moveTo>
                  <a:pt x="0" y="0"/>
                </a:moveTo>
                <a:lnTo>
                  <a:pt x="0" y="1"/>
                </a:lnTo>
                <a:lnTo>
                  <a:pt x="1" y="0"/>
                </a:lnTo>
                <a:lnTo>
                  <a:pt x="0" y="0"/>
                </a:lnTo>
              </a:path>
            </a:pathLst>
          </a:custGeom>
          <a:noFill/>
          <a:ln w="17463">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dirty="0"/>
          </a:p>
        </p:txBody>
      </p:sp>
      <p:sp>
        <p:nvSpPr>
          <p:cNvPr id="14518" name="Freeform 183"/>
          <p:cNvSpPr>
            <a:spLocks/>
          </p:cNvSpPr>
          <p:nvPr/>
        </p:nvSpPr>
        <p:spPr bwMode="auto">
          <a:xfrm>
            <a:off x="6134100" y="3289300"/>
            <a:ext cx="33338" cy="33338"/>
          </a:xfrm>
          <a:custGeom>
            <a:avLst/>
            <a:gdLst>
              <a:gd name="T0" fmla="*/ 25201938 w 21"/>
              <a:gd name="T1" fmla="*/ 25201938 h 21"/>
              <a:gd name="T2" fmla="*/ 0 w 21"/>
              <a:gd name="T3" fmla="*/ 25201938 h 21"/>
              <a:gd name="T4" fmla="*/ 0 w 21"/>
              <a:gd name="T5" fmla="*/ 52924874 h 21"/>
              <a:gd name="T6" fmla="*/ 25201938 w 21"/>
              <a:gd name="T7" fmla="*/ 52924874 h 21"/>
              <a:gd name="T8" fmla="*/ 52924874 w 21"/>
              <a:gd name="T9" fmla="*/ 52924874 h 21"/>
              <a:gd name="T10" fmla="*/ 52924874 w 21"/>
              <a:gd name="T11" fmla="*/ 25201938 h 21"/>
              <a:gd name="T12" fmla="*/ 52924874 w 21"/>
              <a:gd name="T13" fmla="*/ 0 h 21"/>
              <a:gd name="T14" fmla="*/ 25201938 w 21"/>
              <a:gd name="T15" fmla="*/ 0 h 21"/>
              <a:gd name="T16" fmla="*/ 0 w 21"/>
              <a:gd name="T17" fmla="*/ 0 h 21"/>
              <a:gd name="T18" fmla="*/ 0 w 21"/>
              <a:gd name="T19" fmla="*/ 25201938 h 21"/>
              <a:gd name="T20" fmla="*/ 25201938 w 21"/>
              <a:gd name="T21" fmla="*/ 25201938 h 2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1"/>
              <a:gd name="T34" fmla="*/ 0 h 21"/>
              <a:gd name="T35" fmla="*/ 21 w 21"/>
              <a:gd name="T36" fmla="*/ 21 h 2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1" h="21">
                <a:moveTo>
                  <a:pt x="10" y="10"/>
                </a:moveTo>
                <a:lnTo>
                  <a:pt x="0" y="10"/>
                </a:lnTo>
                <a:lnTo>
                  <a:pt x="0" y="21"/>
                </a:lnTo>
                <a:lnTo>
                  <a:pt x="10" y="21"/>
                </a:lnTo>
                <a:lnTo>
                  <a:pt x="21" y="21"/>
                </a:lnTo>
                <a:lnTo>
                  <a:pt x="21" y="10"/>
                </a:lnTo>
                <a:lnTo>
                  <a:pt x="21" y="0"/>
                </a:lnTo>
                <a:lnTo>
                  <a:pt x="10" y="0"/>
                </a:lnTo>
                <a:lnTo>
                  <a:pt x="0" y="0"/>
                </a:lnTo>
                <a:lnTo>
                  <a:pt x="0" y="10"/>
                </a:lnTo>
                <a:lnTo>
                  <a:pt x="10" y="10"/>
                </a:lnTo>
                <a:close/>
              </a:path>
            </a:pathLst>
          </a:custGeom>
          <a:solidFill>
            <a:srgbClr val="000000"/>
          </a:solidFill>
          <a:ln w="0">
            <a:solidFill>
              <a:srgbClr val="000000"/>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dirty="0"/>
          </a:p>
        </p:txBody>
      </p:sp>
      <p:sp>
        <p:nvSpPr>
          <p:cNvPr id="14519" name="Freeform 184"/>
          <p:cNvSpPr>
            <a:spLocks/>
          </p:cNvSpPr>
          <p:nvPr/>
        </p:nvSpPr>
        <p:spPr bwMode="auto">
          <a:xfrm>
            <a:off x="6149975" y="3297238"/>
            <a:ext cx="17463" cy="17462"/>
          </a:xfrm>
          <a:custGeom>
            <a:avLst/>
            <a:gdLst>
              <a:gd name="T0" fmla="*/ 0 w 1"/>
              <a:gd name="T1" fmla="*/ 0 h 1"/>
              <a:gd name="T2" fmla="*/ 0 w 1"/>
              <a:gd name="T3" fmla="*/ 304921435 h 1"/>
              <a:gd name="T4" fmla="*/ 304956360 w 1"/>
              <a:gd name="T5" fmla="*/ 0 h 1"/>
              <a:gd name="T6" fmla="*/ 0 w 1"/>
              <a:gd name="T7" fmla="*/ 0 h 1"/>
              <a:gd name="T8" fmla="*/ 0 w 1"/>
              <a:gd name="T9" fmla="*/ 0 h 1"/>
              <a:gd name="T10" fmla="*/ 0 60000 65536"/>
              <a:gd name="T11" fmla="*/ 0 60000 65536"/>
              <a:gd name="T12" fmla="*/ 0 60000 65536"/>
              <a:gd name="T13" fmla="*/ 0 60000 65536"/>
              <a:gd name="T14" fmla="*/ 0 60000 65536"/>
              <a:gd name="T15" fmla="*/ 0 w 1"/>
              <a:gd name="T16" fmla="*/ 0 h 1"/>
              <a:gd name="T17" fmla="*/ 1 w 1"/>
              <a:gd name="T18" fmla="*/ 1 h 1"/>
            </a:gdLst>
            <a:ahLst/>
            <a:cxnLst>
              <a:cxn ang="T10">
                <a:pos x="T0" y="T1"/>
              </a:cxn>
              <a:cxn ang="T11">
                <a:pos x="T2" y="T3"/>
              </a:cxn>
              <a:cxn ang="T12">
                <a:pos x="T4" y="T5"/>
              </a:cxn>
              <a:cxn ang="T13">
                <a:pos x="T6" y="T7"/>
              </a:cxn>
              <a:cxn ang="T14">
                <a:pos x="T8" y="T9"/>
              </a:cxn>
            </a:cxnLst>
            <a:rect l="T15" t="T16" r="T17" b="T18"/>
            <a:pathLst>
              <a:path w="1" h="1">
                <a:moveTo>
                  <a:pt x="0" y="0"/>
                </a:moveTo>
                <a:lnTo>
                  <a:pt x="0" y="1"/>
                </a:lnTo>
                <a:lnTo>
                  <a:pt x="1" y="0"/>
                </a:lnTo>
                <a:lnTo>
                  <a:pt x="0" y="0"/>
                </a:lnTo>
              </a:path>
            </a:pathLst>
          </a:custGeom>
          <a:noFill/>
          <a:ln w="17463">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dirty="0"/>
          </a:p>
        </p:txBody>
      </p:sp>
      <p:sp>
        <p:nvSpPr>
          <p:cNvPr id="14520" name="Freeform 185"/>
          <p:cNvSpPr>
            <a:spLocks/>
          </p:cNvSpPr>
          <p:nvPr/>
        </p:nvSpPr>
        <p:spPr bwMode="auto">
          <a:xfrm>
            <a:off x="6134100" y="3289300"/>
            <a:ext cx="33338" cy="33338"/>
          </a:xfrm>
          <a:custGeom>
            <a:avLst/>
            <a:gdLst>
              <a:gd name="T0" fmla="*/ 25201938 w 21"/>
              <a:gd name="T1" fmla="*/ 27722931 h 21"/>
              <a:gd name="T2" fmla="*/ 0 w 21"/>
              <a:gd name="T3" fmla="*/ 27722931 h 21"/>
              <a:gd name="T4" fmla="*/ 0 w 21"/>
              <a:gd name="T5" fmla="*/ 52924874 h 21"/>
              <a:gd name="T6" fmla="*/ 25201938 w 21"/>
              <a:gd name="T7" fmla="*/ 52924874 h 21"/>
              <a:gd name="T8" fmla="*/ 52924874 w 21"/>
              <a:gd name="T9" fmla="*/ 52924874 h 21"/>
              <a:gd name="T10" fmla="*/ 52924874 w 21"/>
              <a:gd name="T11" fmla="*/ 27722931 h 21"/>
              <a:gd name="T12" fmla="*/ 52924874 w 21"/>
              <a:gd name="T13" fmla="*/ 0 h 21"/>
              <a:gd name="T14" fmla="*/ 25201938 w 21"/>
              <a:gd name="T15" fmla="*/ 0 h 21"/>
              <a:gd name="T16" fmla="*/ 0 w 21"/>
              <a:gd name="T17" fmla="*/ 0 h 21"/>
              <a:gd name="T18" fmla="*/ 0 w 21"/>
              <a:gd name="T19" fmla="*/ 27722931 h 21"/>
              <a:gd name="T20" fmla="*/ 25201938 w 21"/>
              <a:gd name="T21" fmla="*/ 27722931 h 2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1"/>
              <a:gd name="T34" fmla="*/ 0 h 21"/>
              <a:gd name="T35" fmla="*/ 21 w 21"/>
              <a:gd name="T36" fmla="*/ 21 h 2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1" h="21">
                <a:moveTo>
                  <a:pt x="10" y="11"/>
                </a:moveTo>
                <a:lnTo>
                  <a:pt x="0" y="11"/>
                </a:lnTo>
                <a:lnTo>
                  <a:pt x="0" y="21"/>
                </a:lnTo>
                <a:lnTo>
                  <a:pt x="10" y="21"/>
                </a:lnTo>
                <a:lnTo>
                  <a:pt x="21" y="21"/>
                </a:lnTo>
                <a:lnTo>
                  <a:pt x="21" y="11"/>
                </a:lnTo>
                <a:lnTo>
                  <a:pt x="21" y="0"/>
                </a:lnTo>
                <a:lnTo>
                  <a:pt x="10" y="0"/>
                </a:lnTo>
                <a:lnTo>
                  <a:pt x="0" y="0"/>
                </a:lnTo>
                <a:lnTo>
                  <a:pt x="0" y="11"/>
                </a:lnTo>
                <a:lnTo>
                  <a:pt x="10" y="11"/>
                </a:lnTo>
                <a:close/>
              </a:path>
            </a:pathLst>
          </a:custGeom>
          <a:solidFill>
            <a:srgbClr val="000000"/>
          </a:solidFill>
          <a:ln w="0">
            <a:solidFill>
              <a:srgbClr val="000000"/>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dirty="0"/>
          </a:p>
        </p:txBody>
      </p:sp>
      <p:sp>
        <p:nvSpPr>
          <p:cNvPr id="14521" name="Freeform 186"/>
          <p:cNvSpPr>
            <a:spLocks/>
          </p:cNvSpPr>
          <p:nvPr/>
        </p:nvSpPr>
        <p:spPr bwMode="auto">
          <a:xfrm>
            <a:off x="6149975" y="3297238"/>
            <a:ext cx="17463" cy="15875"/>
          </a:xfrm>
          <a:custGeom>
            <a:avLst/>
            <a:gdLst>
              <a:gd name="T0" fmla="*/ 0 w 1"/>
              <a:gd name="T1" fmla="*/ 0 h 1"/>
              <a:gd name="T2" fmla="*/ 0 w 1"/>
              <a:gd name="T3" fmla="*/ 252015567 h 1"/>
              <a:gd name="T4" fmla="*/ 304956360 w 1"/>
              <a:gd name="T5" fmla="*/ 0 h 1"/>
              <a:gd name="T6" fmla="*/ 0 w 1"/>
              <a:gd name="T7" fmla="*/ 0 h 1"/>
              <a:gd name="T8" fmla="*/ 0 w 1"/>
              <a:gd name="T9" fmla="*/ 0 h 1"/>
              <a:gd name="T10" fmla="*/ 0 60000 65536"/>
              <a:gd name="T11" fmla="*/ 0 60000 65536"/>
              <a:gd name="T12" fmla="*/ 0 60000 65536"/>
              <a:gd name="T13" fmla="*/ 0 60000 65536"/>
              <a:gd name="T14" fmla="*/ 0 60000 65536"/>
              <a:gd name="T15" fmla="*/ 0 w 1"/>
              <a:gd name="T16" fmla="*/ 0 h 1"/>
              <a:gd name="T17" fmla="*/ 1 w 1"/>
              <a:gd name="T18" fmla="*/ 1 h 1"/>
            </a:gdLst>
            <a:ahLst/>
            <a:cxnLst>
              <a:cxn ang="T10">
                <a:pos x="T0" y="T1"/>
              </a:cxn>
              <a:cxn ang="T11">
                <a:pos x="T2" y="T3"/>
              </a:cxn>
              <a:cxn ang="T12">
                <a:pos x="T4" y="T5"/>
              </a:cxn>
              <a:cxn ang="T13">
                <a:pos x="T6" y="T7"/>
              </a:cxn>
              <a:cxn ang="T14">
                <a:pos x="T8" y="T9"/>
              </a:cxn>
            </a:cxnLst>
            <a:rect l="T15" t="T16" r="T17" b="T18"/>
            <a:pathLst>
              <a:path w="1" h="1">
                <a:moveTo>
                  <a:pt x="0" y="0"/>
                </a:moveTo>
                <a:lnTo>
                  <a:pt x="0" y="1"/>
                </a:lnTo>
                <a:lnTo>
                  <a:pt x="1" y="0"/>
                </a:lnTo>
                <a:lnTo>
                  <a:pt x="0" y="0"/>
                </a:lnTo>
              </a:path>
            </a:pathLst>
          </a:custGeom>
          <a:noFill/>
          <a:ln w="17463">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dirty="0"/>
          </a:p>
        </p:txBody>
      </p:sp>
      <p:sp>
        <p:nvSpPr>
          <p:cNvPr id="14522" name="Freeform 187"/>
          <p:cNvSpPr>
            <a:spLocks/>
          </p:cNvSpPr>
          <p:nvPr/>
        </p:nvSpPr>
        <p:spPr bwMode="auto">
          <a:xfrm>
            <a:off x="6831013" y="3289300"/>
            <a:ext cx="34925" cy="33338"/>
          </a:xfrm>
          <a:custGeom>
            <a:avLst/>
            <a:gdLst>
              <a:gd name="T0" fmla="*/ 27722515 w 22"/>
              <a:gd name="T1" fmla="*/ 27722931 h 21"/>
              <a:gd name="T2" fmla="*/ 0 w 22"/>
              <a:gd name="T3" fmla="*/ 27722931 h 21"/>
              <a:gd name="T4" fmla="*/ 0 w 22"/>
              <a:gd name="T5" fmla="*/ 52924874 h 21"/>
              <a:gd name="T6" fmla="*/ 27722515 w 22"/>
              <a:gd name="T7" fmla="*/ 52924874 h 21"/>
              <a:gd name="T8" fmla="*/ 55443443 w 22"/>
              <a:gd name="T9" fmla="*/ 52924874 h 21"/>
              <a:gd name="T10" fmla="*/ 55443443 w 22"/>
              <a:gd name="T11" fmla="*/ 27722931 h 21"/>
              <a:gd name="T12" fmla="*/ 55443443 w 22"/>
              <a:gd name="T13" fmla="*/ 0 h 21"/>
              <a:gd name="T14" fmla="*/ 27722515 w 22"/>
              <a:gd name="T15" fmla="*/ 0 h 21"/>
              <a:gd name="T16" fmla="*/ 0 w 22"/>
              <a:gd name="T17" fmla="*/ 0 h 21"/>
              <a:gd name="T18" fmla="*/ 0 w 22"/>
              <a:gd name="T19" fmla="*/ 27722931 h 21"/>
              <a:gd name="T20" fmla="*/ 27722515 w 22"/>
              <a:gd name="T21" fmla="*/ 27722931 h 2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2"/>
              <a:gd name="T34" fmla="*/ 0 h 21"/>
              <a:gd name="T35" fmla="*/ 22 w 22"/>
              <a:gd name="T36" fmla="*/ 21 h 2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2" h="21">
                <a:moveTo>
                  <a:pt x="11" y="11"/>
                </a:moveTo>
                <a:lnTo>
                  <a:pt x="0" y="11"/>
                </a:lnTo>
                <a:lnTo>
                  <a:pt x="0" y="21"/>
                </a:lnTo>
                <a:lnTo>
                  <a:pt x="11" y="21"/>
                </a:lnTo>
                <a:lnTo>
                  <a:pt x="22" y="21"/>
                </a:lnTo>
                <a:lnTo>
                  <a:pt x="22" y="11"/>
                </a:lnTo>
                <a:lnTo>
                  <a:pt x="22" y="0"/>
                </a:lnTo>
                <a:lnTo>
                  <a:pt x="11" y="0"/>
                </a:lnTo>
                <a:lnTo>
                  <a:pt x="0" y="0"/>
                </a:lnTo>
                <a:lnTo>
                  <a:pt x="0" y="11"/>
                </a:lnTo>
                <a:lnTo>
                  <a:pt x="11" y="11"/>
                </a:lnTo>
                <a:close/>
              </a:path>
            </a:pathLst>
          </a:custGeom>
          <a:solidFill>
            <a:srgbClr val="000000"/>
          </a:solidFill>
          <a:ln w="0">
            <a:solidFill>
              <a:srgbClr val="000000"/>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dirty="0"/>
          </a:p>
        </p:txBody>
      </p:sp>
      <p:sp>
        <p:nvSpPr>
          <p:cNvPr id="14523" name="Freeform 188"/>
          <p:cNvSpPr>
            <a:spLocks/>
          </p:cNvSpPr>
          <p:nvPr/>
        </p:nvSpPr>
        <p:spPr bwMode="auto">
          <a:xfrm>
            <a:off x="6848475" y="3297238"/>
            <a:ext cx="17463" cy="17462"/>
          </a:xfrm>
          <a:custGeom>
            <a:avLst/>
            <a:gdLst>
              <a:gd name="T0" fmla="*/ 0 w 1"/>
              <a:gd name="T1" fmla="*/ 0 h 1"/>
              <a:gd name="T2" fmla="*/ 0 w 1"/>
              <a:gd name="T3" fmla="*/ 304921435 h 1"/>
              <a:gd name="T4" fmla="*/ 304956360 w 1"/>
              <a:gd name="T5" fmla="*/ 0 h 1"/>
              <a:gd name="T6" fmla="*/ 0 w 1"/>
              <a:gd name="T7" fmla="*/ 0 h 1"/>
              <a:gd name="T8" fmla="*/ 0 w 1"/>
              <a:gd name="T9" fmla="*/ 0 h 1"/>
              <a:gd name="T10" fmla="*/ 0 60000 65536"/>
              <a:gd name="T11" fmla="*/ 0 60000 65536"/>
              <a:gd name="T12" fmla="*/ 0 60000 65536"/>
              <a:gd name="T13" fmla="*/ 0 60000 65536"/>
              <a:gd name="T14" fmla="*/ 0 60000 65536"/>
              <a:gd name="T15" fmla="*/ 0 w 1"/>
              <a:gd name="T16" fmla="*/ 0 h 1"/>
              <a:gd name="T17" fmla="*/ 1 w 1"/>
              <a:gd name="T18" fmla="*/ 1 h 1"/>
            </a:gdLst>
            <a:ahLst/>
            <a:cxnLst>
              <a:cxn ang="T10">
                <a:pos x="T0" y="T1"/>
              </a:cxn>
              <a:cxn ang="T11">
                <a:pos x="T2" y="T3"/>
              </a:cxn>
              <a:cxn ang="T12">
                <a:pos x="T4" y="T5"/>
              </a:cxn>
              <a:cxn ang="T13">
                <a:pos x="T6" y="T7"/>
              </a:cxn>
              <a:cxn ang="T14">
                <a:pos x="T8" y="T9"/>
              </a:cxn>
            </a:cxnLst>
            <a:rect l="T15" t="T16" r="T17" b="T18"/>
            <a:pathLst>
              <a:path w="1" h="1">
                <a:moveTo>
                  <a:pt x="0" y="0"/>
                </a:moveTo>
                <a:lnTo>
                  <a:pt x="0" y="1"/>
                </a:lnTo>
                <a:lnTo>
                  <a:pt x="1" y="0"/>
                </a:lnTo>
                <a:lnTo>
                  <a:pt x="0" y="0"/>
                </a:lnTo>
              </a:path>
            </a:pathLst>
          </a:custGeom>
          <a:noFill/>
          <a:ln w="17463">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dirty="0"/>
          </a:p>
        </p:txBody>
      </p:sp>
      <p:sp>
        <p:nvSpPr>
          <p:cNvPr id="14524" name="Freeform 189"/>
          <p:cNvSpPr>
            <a:spLocks/>
          </p:cNvSpPr>
          <p:nvPr/>
        </p:nvSpPr>
        <p:spPr bwMode="auto">
          <a:xfrm>
            <a:off x="6831013" y="3289300"/>
            <a:ext cx="34925" cy="33338"/>
          </a:xfrm>
          <a:custGeom>
            <a:avLst/>
            <a:gdLst>
              <a:gd name="T0" fmla="*/ 27722515 w 22"/>
              <a:gd name="T1" fmla="*/ 25201938 h 21"/>
              <a:gd name="T2" fmla="*/ 0 w 22"/>
              <a:gd name="T3" fmla="*/ 25201938 h 21"/>
              <a:gd name="T4" fmla="*/ 0 w 22"/>
              <a:gd name="T5" fmla="*/ 52924874 h 21"/>
              <a:gd name="T6" fmla="*/ 27722515 w 22"/>
              <a:gd name="T7" fmla="*/ 52924874 h 21"/>
              <a:gd name="T8" fmla="*/ 55443443 w 22"/>
              <a:gd name="T9" fmla="*/ 52924874 h 21"/>
              <a:gd name="T10" fmla="*/ 55443443 w 22"/>
              <a:gd name="T11" fmla="*/ 25201938 h 21"/>
              <a:gd name="T12" fmla="*/ 55443443 w 22"/>
              <a:gd name="T13" fmla="*/ 0 h 21"/>
              <a:gd name="T14" fmla="*/ 27722515 w 22"/>
              <a:gd name="T15" fmla="*/ 0 h 21"/>
              <a:gd name="T16" fmla="*/ 0 w 22"/>
              <a:gd name="T17" fmla="*/ 0 h 21"/>
              <a:gd name="T18" fmla="*/ 0 w 22"/>
              <a:gd name="T19" fmla="*/ 25201938 h 21"/>
              <a:gd name="T20" fmla="*/ 27722515 w 22"/>
              <a:gd name="T21" fmla="*/ 25201938 h 2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2"/>
              <a:gd name="T34" fmla="*/ 0 h 21"/>
              <a:gd name="T35" fmla="*/ 22 w 22"/>
              <a:gd name="T36" fmla="*/ 21 h 2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2" h="21">
                <a:moveTo>
                  <a:pt x="11" y="10"/>
                </a:moveTo>
                <a:lnTo>
                  <a:pt x="0" y="10"/>
                </a:lnTo>
                <a:lnTo>
                  <a:pt x="0" y="21"/>
                </a:lnTo>
                <a:lnTo>
                  <a:pt x="11" y="21"/>
                </a:lnTo>
                <a:lnTo>
                  <a:pt x="22" y="21"/>
                </a:lnTo>
                <a:lnTo>
                  <a:pt x="22" y="10"/>
                </a:lnTo>
                <a:lnTo>
                  <a:pt x="22" y="0"/>
                </a:lnTo>
                <a:lnTo>
                  <a:pt x="11" y="0"/>
                </a:lnTo>
                <a:lnTo>
                  <a:pt x="0" y="0"/>
                </a:lnTo>
                <a:lnTo>
                  <a:pt x="0" y="10"/>
                </a:lnTo>
                <a:lnTo>
                  <a:pt x="11" y="10"/>
                </a:lnTo>
                <a:close/>
              </a:path>
            </a:pathLst>
          </a:custGeom>
          <a:solidFill>
            <a:srgbClr val="000000"/>
          </a:solidFill>
          <a:ln w="0">
            <a:solidFill>
              <a:srgbClr val="000000"/>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dirty="0"/>
          </a:p>
        </p:txBody>
      </p:sp>
      <p:sp>
        <p:nvSpPr>
          <p:cNvPr id="14525" name="Freeform 190"/>
          <p:cNvSpPr>
            <a:spLocks/>
          </p:cNvSpPr>
          <p:nvPr/>
        </p:nvSpPr>
        <p:spPr bwMode="auto">
          <a:xfrm>
            <a:off x="6848475" y="3297238"/>
            <a:ext cx="17463" cy="17462"/>
          </a:xfrm>
          <a:custGeom>
            <a:avLst/>
            <a:gdLst>
              <a:gd name="T0" fmla="*/ 0 w 1"/>
              <a:gd name="T1" fmla="*/ 0 h 1"/>
              <a:gd name="T2" fmla="*/ 0 w 1"/>
              <a:gd name="T3" fmla="*/ 304921435 h 1"/>
              <a:gd name="T4" fmla="*/ 304956360 w 1"/>
              <a:gd name="T5" fmla="*/ 0 h 1"/>
              <a:gd name="T6" fmla="*/ 0 w 1"/>
              <a:gd name="T7" fmla="*/ 0 h 1"/>
              <a:gd name="T8" fmla="*/ 0 w 1"/>
              <a:gd name="T9" fmla="*/ 0 h 1"/>
              <a:gd name="T10" fmla="*/ 0 60000 65536"/>
              <a:gd name="T11" fmla="*/ 0 60000 65536"/>
              <a:gd name="T12" fmla="*/ 0 60000 65536"/>
              <a:gd name="T13" fmla="*/ 0 60000 65536"/>
              <a:gd name="T14" fmla="*/ 0 60000 65536"/>
              <a:gd name="T15" fmla="*/ 0 w 1"/>
              <a:gd name="T16" fmla="*/ 0 h 1"/>
              <a:gd name="T17" fmla="*/ 1 w 1"/>
              <a:gd name="T18" fmla="*/ 1 h 1"/>
            </a:gdLst>
            <a:ahLst/>
            <a:cxnLst>
              <a:cxn ang="T10">
                <a:pos x="T0" y="T1"/>
              </a:cxn>
              <a:cxn ang="T11">
                <a:pos x="T2" y="T3"/>
              </a:cxn>
              <a:cxn ang="T12">
                <a:pos x="T4" y="T5"/>
              </a:cxn>
              <a:cxn ang="T13">
                <a:pos x="T6" y="T7"/>
              </a:cxn>
              <a:cxn ang="T14">
                <a:pos x="T8" y="T9"/>
              </a:cxn>
            </a:cxnLst>
            <a:rect l="T15" t="T16" r="T17" b="T18"/>
            <a:pathLst>
              <a:path w="1" h="1">
                <a:moveTo>
                  <a:pt x="0" y="0"/>
                </a:moveTo>
                <a:lnTo>
                  <a:pt x="0" y="1"/>
                </a:lnTo>
                <a:lnTo>
                  <a:pt x="1" y="0"/>
                </a:lnTo>
                <a:lnTo>
                  <a:pt x="0" y="0"/>
                </a:lnTo>
              </a:path>
            </a:pathLst>
          </a:custGeom>
          <a:noFill/>
          <a:ln w="17463">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dirty="0"/>
          </a:p>
        </p:txBody>
      </p:sp>
      <p:sp>
        <p:nvSpPr>
          <p:cNvPr id="14526" name="Freeform 191"/>
          <p:cNvSpPr>
            <a:spLocks/>
          </p:cNvSpPr>
          <p:nvPr/>
        </p:nvSpPr>
        <p:spPr bwMode="auto">
          <a:xfrm>
            <a:off x="6831013" y="3289300"/>
            <a:ext cx="34925" cy="33338"/>
          </a:xfrm>
          <a:custGeom>
            <a:avLst/>
            <a:gdLst>
              <a:gd name="T0" fmla="*/ 27722515 w 22"/>
              <a:gd name="T1" fmla="*/ 27722931 h 21"/>
              <a:gd name="T2" fmla="*/ 0 w 22"/>
              <a:gd name="T3" fmla="*/ 27722931 h 21"/>
              <a:gd name="T4" fmla="*/ 0 w 22"/>
              <a:gd name="T5" fmla="*/ 52924874 h 21"/>
              <a:gd name="T6" fmla="*/ 27722515 w 22"/>
              <a:gd name="T7" fmla="*/ 52924874 h 21"/>
              <a:gd name="T8" fmla="*/ 55443443 w 22"/>
              <a:gd name="T9" fmla="*/ 52924874 h 21"/>
              <a:gd name="T10" fmla="*/ 55443443 w 22"/>
              <a:gd name="T11" fmla="*/ 27722931 h 21"/>
              <a:gd name="T12" fmla="*/ 55443443 w 22"/>
              <a:gd name="T13" fmla="*/ 0 h 21"/>
              <a:gd name="T14" fmla="*/ 27722515 w 22"/>
              <a:gd name="T15" fmla="*/ 0 h 21"/>
              <a:gd name="T16" fmla="*/ 0 w 22"/>
              <a:gd name="T17" fmla="*/ 0 h 21"/>
              <a:gd name="T18" fmla="*/ 0 w 22"/>
              <a:gd name="T19" fmla="*/ 27722931 h 21"/>
              <a:gd name="T20" fmla="*/ 27722515 w 22"/>
              <a:gd name="T21" fmla="*/ 27722931 h 2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2"/>
              <a:gd name="T34" fmla="*/ 0 h 21"/>
              <a:gd name="T35" fmla="*/ 22 w 22"/>
              <a:gd name="T36" fmla="*/ 21 h 2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2" h="21">
                <a:moveTo>
                  <a:pt x="11" y="11"/>
                </a:moveTo>
                <a:lnTo>
                  <a:pt x="0" y="11"/>
                </a:lnTo>
                <a:lnTo>
                  <a:pt x="0" y="21"/>
                </a:lnTo>
                <a:lnTo>
                  <a:pt x="11" y="21"/>
                </a:lnTo>
                <a:lnTo>
                  <a:pt x="22" y="21"/>
                </a:lnTo>
                <a:lnTo>
                  <a:pt x="22" y="11"/>
                </a:lnTo>
                <a:lnTo>
                  <a:pt x="22" y="0"/>
                </a:lnTo>
                <a:lnTo>
                  <a:pt x="11" y="0"/>
                </a:lnTo>
                <a:lnTo>
                  <a:pt x="0" y="0"/>
                </a:lnTo>
                <a:lnTo>
                  <a:pt x="0" y="11"/>
                </a:lnTo>
                <a:lnTo>
                  <a:pt x="11" y="11"/>
                </a:lnTo>
                <a:close/>
              </a:path>
            </a:pathLst>
          </a:custGeom>
          <a:solidFill>
            <a:srgbClr val="000000"/>
          </a:solidFill>
          <a:ln w="0">
            <a:solidFill>
              <a:srgbClr val="000000"/>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dirty="0"/>
          </a:p>
        </p:txBody>
      </p:sp>
      <p:sp>
        <p:nvSpPr>
          <p:cNvPr id="14527" name="Freeform 192"/>
          <p:cNvSpPr>
            <a:spLocks/>
          </p:cNvSpPr>
          <p:nvPr/>
        </p:nvSpPr>
        <p:spPr bwMode="auto">
          <a:xfrm>
            <a:off x="6848475" y="3297238"/>
            <a:ext cx="17463" cy="15875"/>
          </a:xfrm>
          <a:custGeom>
            <a:avLst/>
            <a:gdLst>
              <a:gd name="T0" fmla="*/ 0 w 1"/>
              <a:gd name="T1" fmla="*/ 0 h 1"/>
              <a:gd name="T2" fmla="*/ 0 w 1"/>
              <a:gd name="T3" fmla="*/ 252015567 h 1"/>
              <a:gd name="T4" fmla="*/ 304956360 w 1"/>
              <a:gd name="T5" fmla="*/ 0 h 1"/>
              <a:gd name="T6" fmla="*/ 0 w 1"/>
              <a:gd name="T7" fmla="*/ 0 h 1"/>
              <a:gd name="T8" fmla="*/ 0 w 1"/>
              <a:gd name="T9" fmla="*/ 0 h 1"/>
              <a:gd name="T10" fmla="*/ 0 60000 65536"/>
              <a:gd name="T11" fmla="*/ 0 60000 65536"/>
              <a:gd name="T12" fmla="*/ 0 60000 65536"/>
              <a:gd name="T13" fmla="*/ 0 60000 65536"/>
              <a:gd name="T14" fmla="*/ 0 60000 65536"/>
              <a:gd name="T15" fmla="*/ 0 w 1"/>
              <a:gd name="T16" fmla="*/ 0 h 1"/>
              <a:gd name="T17" fmla="*/ 1 w 1"/>
              <a:gd name="T18" fmla="*/ 1 h 1"/>
            </a:gdLst>
            <a:ahLst/>
            <a:cxnLst>
              <a:cxn ang="T10">
                <a:pos x="T0" y="T1"/>
              </a:cxn>
              <a:cxn ang="T11">
                <a:pos x="T2" y="T3"/>
              </a:cxn>
              <a:cxn ang="T12">
                <a:pos x="T4" y="T5"/>
              </a:cxn>
              <a:cxn ang="T13">
                <a:pos x="T6" y="T7"/>
              </a:cxn>
              <a:cxn ang="T14">
                <a:pos x="T8" y="T9"/>
              </a:cxn>
            </a:cxnLst>
            <a:rect l="T15" t="T16" r="T17" b="T18"/>
            <a:pathLst>
              <a:path w="1" h="1">
                <a:moveTo>
                  <a:pt x="0" y="0"/>
                </a:moveTo>
                <a:lnTo>
                  <a:pt x="0" y="1"/>
                </a:lnTo>
                <a:lnTo>
                  <a:pt x="1" y="0"/>
                </a:lnTo>
                <a:lnTo>
                  <a:pt x="0" y="0"/>
                </a:lnTo>
              </a:path>
            </a:pathLst>
          </a:custGeom>
          <a:noFill/>
          <a:ln w="17463">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dirty="0"/>
          </a:p>
        </p:txBody>
      </p:sp>
      <p:sp>
        <p:nvSpPr>
          <p:cNvPr id="14528" name="Freeform 193"/>
          <p:cNvSpPr>
            <a:spLocks/>
          </p:cNvSpPr>
          <p:nvPr/>
        </p:nvSpPr>
        <p:spPr bwMode="auto">
          <a:xfrm>
            <a:off x="6831013" y="3916363"/>
            <a:ext cx="34925" cy="33337"/>
          </a:xfrm>
          <a:custGeom>
            <a:avLst/>
            <a:gdLst>
              <a:gd name="T0" fmla="*/ 27722515 w 22"/>
              <a:gd name="T1" fmla="*/ 27720512 h 21"/>
              <a:gd name="T2" fmla="*/ 0 w 22"/>
              <a:gd name="T3" fmla="*/ 27720512 h 21"/>
              <a:gd name="T4" fmla="*/ 0 w 22"/>
              <a:gd name="T5" fmla="*/ 52921699 h 21"/>
              <a:gd name="T6" fmla="*/ 27722515 w 22"/>
              <a:gd name="T7" fmla="*/ 52921699 h 21"/>
              <a:gd name="T8" fmla="*/ 55443443 w 22"/>
              <a:gd name="T9" fmla="*/ 52921699 h 21"/>
              <a:gd name="T10" fmla="*/ 55443443 w 22"/>
              <a:gd name="T11" fmla="*/ 27720512 h 21"/>
              <a:gd name="T12" fmla="*/ 55443443 w 22"/>
              <a:gd name="T13" fmla="*/ 0 h 21"/>
              <a:gd name="T14" fmla="*/ 27722515 w 22"/>
              <a:gd name="T15" fmla="*/ 0 h 21"/>
              <a:gd name="T16" fmla="*/ 0 w 22"/>
              <a:gd name="T17" fmla="*/ 0 h 21"/>
              <a:gd name="T18" fmla="*/ 0 w 22"/>
              <a:gd name="T19" fmla="*/ 27720512 h 21"/>
              <a:gd name="T20" fmla="*/ 27722515 w 22"/>
              <a:gd name="T21" fmla="*/ 27720512 h 2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2"/>
              <a:gd name="T34" fmla="*/ 0 h 21"/>
              <a:gd name="T35" fmla="*/ 22 w 22"/>
              <a:gd name="T36" fmla="*/ 21 h 2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2" h="21">
                <a:moveTo>
                  <a:pt x="11" y="11"/>
                </a:moveTo>
                <a:lnTo>
                  <a:pt x="0" y="11"/>
                </a:lnTo>
                <a:lnTo>
                  <a:pt x="0" y="21"/>
                </a:lnTo>
                <a:lnTo>
                  <a:pt x="11" y="21"/>
                </a:lnTo>
                <a:lnTo>
                  <a:pt x="22" y="21"/>
                </a:lnTo>
                <a:lnTo>
                  <a:pt x="22" y="11"/>
                </a:lnTo>
                <a:lnTo>
                  <a:pt x="22" y="0"/>
                </a:lnTo>
                <a:lnTo>
                  <a:pt x="11" y="0"/>
                </a:lnTo>
                <a:lnTo>
                  <a:pt x="0" y="0"/>
                </a:lnTo>
                <a:lnTo>
                  <a:pt x="0" y="11"/>
                </a:lnTo>
                <a:lnTo>
                  <a:pt x="11" y="11"/>
                </a:lnTo>
                <a:close/>
              </a:path>
            </a:pathLst>
          </a:custGeom>
          <a:solidFill>
            <a:srgbClr val="000000"/>
          </a:solidFill>
          <a:ln w="0">
            <a:solidFill>
              <a:srgbClr val="000000"/>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dirty="0"/>
          </a:p>
        </p:txBody>
      </p:sp>
      <p:sp>
        <p:nvSpPr>
          <p:cNvPr id="14529" name="Freeform 194"/>
          <p:cNvSpPr>
            <a:spLocks/>
          </p:cNvSpPr>
          <p:nvPr/>
        </p:nvSpPr>
        <p:spPr bwMode="auto">
          <a:xfrm>
            <a:off x="6831013" y="3898900"/>
            <a:ext cx="52387" cy="50800"/>
          </a:xfrm>
          <a:custGeom>
            <a:avLst/>
            <a:gdLst>
              <a:gd name="T0" fmla="*/ 0 w 3"/>
              <a:gd name="T1" fmla="*/ 573481282 h 3"/>
              <a:gd name="T2" fmla="*/ 304927304 w 3"/>
              <a:gd name="T3" fmla="*/ 573481282 h 3"/>
              <a:gd name="T4" fmla="*/ 609872071 w 3"/>
              <a:gd name="T5" fmla="*/ 860213324 h 3"/>
              <a:gd name="T6" fmla="*/ 609872071 w 3"/>
              <a:gd name="T7" fmla="*/ 573481282 h 3"/>
              <a:gd name="T8" fmla="*/ 914799238 w 3"/>
              <a:gd name="T9" fmla="*/ 573481282 h 3"/>
              <a:gd name="T10" fmla="*/ 609872071 w 3"/>
              <a:gd name="T11" fmla="*/ 286732174 h 3"/>
              <a:gd name="T12" fmla="*/ 609872071 w 3"/>
              <a:gd name="T13" fmla="*/ 0 h 3"/>
              <a:gd name="T14" fmla="*/ 304927304 w 3"/>
              <a:gd name="T15" fmla="*/ 286732174 h 3"/>
              <a:gd name="T16" fmla="*/ 0 w 3"/>
              <a:gd name="T17" fmla="*/ 573481282 h 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
              <a:gd name="T28" fmla="*/ 0 h 3"/>
              <a:gd name="T29" fmla="*/ 3 w 3"/>
              <a:gd name="T30" fmla="*/ 3 h 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 h="3">
                <a:moveTo>
                  <a:pt x="0" y="2"/>
                </a:moveTo>
                <a:lnTo>
                  <a:pt x="1" y="2"/>
                </a:lnTo>
                <a:lnTo>
                  <a:pt x="2" y="3"/>
                </a:lnTo>
                <a:lnTo>
                  <a:pt x="2" y="2"/>
                </a:lnTo>
                <a:lnTo>
                  <a:pt x="3" y="2"/>
                </a:lnTo>
                <a:lnTo>
                  <a:pt x="2" y="1"/>
                </a:lnTo>
                <a:lnTo>
                  <a:pt x="2" y="0"/>
                </a:lnTo>
                <a:lnTo>
                  <a:pt x="1" y="1"/>
                </a:lnTo>
                <a:lnTo>
                  <a:pt x="0" y="2"/>
                </a:lnTo>
              </a:path>
            </a:pathLst>
          </a:custGeom>
          <a:noFill/>
          <a:ln w="17463">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dirty="0"/>
          </a:p>
        </p:txBody>
      </p:sp>
      <p:sp>
        <p:nvSpPr>
          <p:cNvPr id="14530" name="Freeform 195"/>
          <p:cNvSpPr>
            <a:spLocks/>
          </p:cNvSpPr>
          <p:nvPr/>
        </p:nvSpPr>
        <p:spPr bwMode="auto">
          <a:xfrm>
            <a:off x="6134100" y="3898900"/>
            <a:ext cx="33338" cy="34925"/>
          </a:xfrm>
          <a:custGeom>
            <a:avLst/>
            <a:gdLst>
              <a:gd name="T0" fmla="*/ 25201938 w 21"/>
              <a:gd name="T1" fmla="*/ 27722515 h 22"/>
              <a:gd name="T2" fmla="*/ 0 w 21"/>
              <a:gd name="T3" fmla="*/ 27722515 h 22"/>
              <a:gd name="T4" fmla="*/ 0 w 21"/>
              <a:gd name="T5" fmla="*/ 55443443 h 22"/>
              <a:gd name="T6" fmla="*/ 25201938 w 21"/>
              <a:gd name="T7" fmla="*/ 55443443 h 22"/>
              <a:gd name="T8" fmla="*/ 52924874 w 21"/>
              <a:gd name="T9" fmla="*/ 55443443 h 22"/>
              <a:gd name="T10" fmla="*/ 52924874 w 21"/>
              <a:gd name="T11" fmla="*/ 27722515 h 22"/>
              <a:gd name="T12" fmla="*/ 52924874 w 21"/>
              <a:gd name="T13" fmla="*/ 0 h 22"/>
              <a:gd name="T14" fmla="*/ 25201938 w 21"/>
              <a:gd name="T15" fmla="*/ 0 h 22"/>
              <a:gd name="T16" fmla="*/ 0 w 21"/>
              <a:gd name="T17" fmla="*/ 0 h 22"/>
              <a:gd name="T18" fmla="*/ 0 w 21"/>
              <a:gd name="T19" fmla="*/ 27722515 h 22"/>
              <a:gd name="T20" fmla="*/ 25201938 w 21"/>
              <a:gd name="T21" fmla="*/ 27722515 h 2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1"/>
              <a:gd name="T34" fmla="*/ 0 h 22"/>
              <a:gd name="T35" fmla="*/ 21 w 21"/>
              <a:gd name="T36" fmla="*/ 22 h 2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1" h="22">
                <a:moveTo>
                  <a:pt x="10" y="11"/>
                </a:moveTo>
                <a:lnTo>
                  <a:pt x="0" y="11"/>
                </a:lnTo>
                <a:lnTo>
                  <a:pt x="0" y="22"/>
                </a:lnTo>
                <a:lnTo>
                  <a:pt x="10" y="22"/>
                </a:lnTo>
                <a:lnTo>
                  <a:pt x="21" y="22"/>
                </a:lnTo>
                <a:lnTo>
                  <a:pt x="21" y="11"/>
                </a:lnTo>
                <a:lnTo>
                  <a:pt x="21" y="0"/>
                </a:lnTo>
                <a:lnTo>
                  <a:pt x="10" y="0"/>
                </a:lnTo>
                <a:lnTo>
                  <a:pt x="0" y="0"/>
                </a:lnTo>
                <a:lnTo>
                  <a:pt x="0" y="11"/>
                </a:lnTo>
                <a:lnTo>
                  <a:pt x="10" y="11"/>
                </a:lnTo>
                <a:close/>
              </a:path>
            </a:pathLst>
          </a:custGeom>
          <a:solidFill>
            <a:srgbClr val="000000"/>
          </a:solidFill>
          <a:ln w="0">
            <a:solidFill>
              <a:srgbClr val="000000"/>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dirty="0"/>
          </a:p>
        </p:txBody>
      </p:sp>
      <p:sp>
        <p:nvSpPr>
          <p:cNvPr id="14531" name="Freeform 196"/>
          <p:cNvSpPr>
            <a:spLocks/>
          </p:cNvSpPr>
          <p:nvPr/>
        </p:nvSpPr>
        <p:spPr bwMode="auto">
          <a:xfrm>
            <a:off x="6116638" y="3898900"/>
            <a:ext cx="50800" cy="50800"/>
          </a:xfrm>
          <a:custGeom>
            <a:avLst/>
            <a:gdLst>
              <a:gd name="T0" fmla="*/ 0 w 3"/>
              <a:gd name="T1" fmla="*/ 573481282 h 3"/>
              <a:gd name="T2" fmla="*/ 286732174 w 3"/>
              <a:gd name="T3" fmla="*/ 573481282 h 3"/>
              <a:gd name="T4" fmla="*/ 573481282 w 3"/>
              <a:gd name="T5" fmla="*/ 860213324 h 3"/>
              <a:gd name="T6" fmla="*/ 573481282 w 3"/>
              <a:gd name="T7" fmla="*/ 573481282 h 3"/>
              <a:gd name="T8" fmla="*/ 860213324 w 3"/>
              <a:gd name="T9" fmla="*/ 573481282 h 3"/>
              <a:gd name="T10" fmla="*/ 573481282 w 3"/>
              <a:gd name="T11" fmla="*/ 286732174 h 3"/>
              <a:gd name="T12" fmla="*/ 573481282 w 3"/>
              <a:gd name="T13" fmla="*/ 0 h 3"/>
              <a:gd name="T14" fmla="*/ 286732174 w 3"/>
              <a:gd name="T15" fmla="*/ 286732174 h 3"/>
              <a:gd name="T16" fmla="*/ 0 w 3"/>
              <a:gd name="T17" fmla="*/ 573481282 h 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
              <a:gd name="T28" fmla="*/ 0 h 3"/>
              <a:gd name="T29" fmla="*/ 3 w 3"/>
              <a:gd name="T30" fmla="*/ 3 h 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 h="3">
                <a:moveTo>
                  <a:pt x="0" y="2"/>
                </a:moveTo>
                <a:lnTo>
                  <a:pt x="1" y="2"/>
                </a:lnTo>
                <a:lnTo>
                  <a:pt x="2" y="3"/>
                </a:lnTo>
                <a:lnTo>
                  <a:pt x="2" y="2"/>
                </a:lnTo>
                <a:lnTo>
                  <a:pt x="3" y="2"/>
                </a:lnTo>
                <a:lnTo>
                  <a:pt x="2" y="1"/>
                </a:lnTo>
                <a:lnTo>
                  <a:pt x="2" y="0"/>
                </a:lnTo>
                <a:lnTo>
                  <a:pt x="1" y="1"/>
                </a:lnTo>
                <a:lnTo>
                  <a:pt x="0" y="2"/>
                </a:lnTo>
              </a:path>
            </a:pathLst>
          </a:custGeom>
          <a:noFill/>
          <a:ln w="17463">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dirty="0"/>
          </a:p>
        </p:txBody>
      </p:sp>
      <p:sp>
        <p:nvSpPr>
          <p:cNvPr id="14532" name="Freeform 197"/>
          <p:cNvSpPr>
            <a:spLocks/>
          </p:cNvSpPr>
          <p:nvPr/>
        </p:nvSpPr>
        <p:spPr bwMode="auto">
          <a:xfrm>
            <a:off x="5060950" y="4256088"/>
            <a:ext cx="34925" cy="34925"/>
          </a:xfrm>
          <a:custGeom>
            <a:avLst/>
            <a:gdLst>
              <a:gd name="T0" fmla="*/ 27722515 w 22"/>
              <a:gd name="T1" fmla="*/ 27722515 h 22"/>
              <a:gd name="T2" fmla="*/ 0 w 22"/>
              <a:gd name="T3" fmla="*/ 27722515 h 22"/>
              <a:gd name="T4" fmla="*/ 0 w 22"/>
              <a:gd name="T5" fmla="*/ 55443443 h 22"/>
              <a:gd name="T6" fmla="*/ 27722515 w 22"/>
              <a:gd name="T7" fmla="*/ 55443443 h 22"/>
              <a:gd name="T8" fmla="*/ 55443443 w 22"/>
              <a:gd name="T9" fmla="*/ 55443443 h 22"/>
              <a:gd name="T10" fmla="*/ 55443443 w 22"/>
              <a:gd name="T11" fmla="*/ 27722515 h 22"/>
              <a:gd name="T12" fmla="*/ 55443443 w 22"/>
              <a:gd name="T13" fmla="*/ 0 h 22"/>
              <a:gd name="T14" fmla="*/ 27722515 w 22"/>
              <a:gd name="T15" fmla="*/ 0 h 22"/>
              <a:gd name="T16" fmla="*/ 0 w 22"/>
              <a:gd name="T17" fmla="*/ 0 h 22"/>
              <a:gd name="T18" fmla="*/ 0 w 22"/>
              <a:gd name="T19" fmla="*/ 27722515 h 22"/>
              <a:gd name="T20" fmla="*/ 27722515 w 22"/>
              <a:gd name="T21" fmla="*/ 27722515 h 2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2"/>
              <a:gd name="T34" fmla="*/ 0 h 22"/>
              <a:gd name="T35" fmla="*/ 22 w 22"/>
              <a:gd name="T36" fmla="*/ 22 h 2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2" h="22">
                <a:moveTo>
                  <a:pt x="11" y="11"/>
                </a:moveTo>
                <a:lnTo>
                  <a:pt x="0" y="11"/>
                </a:lnTo>
                <a:lnTo>
                  <a:pt x="0" y="22"/>
                </a:lnTo>
                <a:lnTo>
                  <a:pt x="11" y="22"/>
                </a:lnTo>
                <a:lnTo>
                  <a:pt x="22" y="22"/>
                </a:lnTo>
                <a:lnTo>
                  <a:pt x="22" y="11"/>
                </a:lnTo>
                <a:lnTo>
                  <a:pt x="22" y="0"/>
                </a:lnTo>
                <a:lnTo>
                  <a:pt x="11" y="0"/>
                </a:lnTo>
                <a:lnTo>
                  <a:pt x="0" y="0"/>
                </a:lnTo>
                <a:lnTo>
                  <a:pt x="0" y="11"/>
                </a:lnTo>
                <a:lnTo>
                  <a:pt x="11" y="11"/>
                </a:lnTo>
                <a:close/>
              </a:path>
            </a:pathLst>
          </a:custGeom>
          <a:solidFill>
            <a:srgbClr val="000000"/>
          </a:solidFill>
          <a:ln w="0">
            <a:solidFill>
              <a:srgbClr val="000000"/>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dirty="0"/>
          </a:p>
        </p:txBody>
      </p:sp>
      <p:sp>
        <p:nvSpPr>
          <p:cNvPr id="14533" name="Freeform 198"/>
          <p:cNvSpPr>
            <a:spLocks/>
          </p:cNvSpPr>
          <p:nvPr/>
        </p:nvSpPr>
        <p:spPr bwMode="auto">
          <a:xfrm>
            <a:off x="5060950" y="4240213"/>
            <a:ext cx="50800" cy="50800"/>
          </a:xfrm>
          <a:custGeom>
            <a:avLst/>
            <a:gdLst>
              <a:gd name="T0" fmla="*/ 0 w 3"/>
              <a:gd name="T1" fmla="*/ 573481282 h 3"/>
              <a:gd name="T2" fmla="*/ 286732174 w 3"/>
              <a:gd name="T3" fmla="*/ 573481282 h 3"/>
              <a:gd name="T4" fmla="*/ 573481282 w 3"/>
              <a:gd name="T5" fmla="*/ 860213324 h 3"/>
              <a:gd name="T6" fmla="*/ 573481282 w 3"/>
              <a:gd name="T7" fmla="*/ 573481282 h 3"/>
              <a:gd name="T8" fmla="*/ 860213324 w 3"/>
              <a:gd name="T9" fmla="*/ 573481282 h 3"/>
              <a:gd name="T10" fmla="*/ 573481282 w 3"/>
              <a:gd name="T11" fmla="*/ 286732174 h 3"/>
              <a:gd name="T12" fmla="*/ 573481282 w 3"/>
              <a:gd name="T13" fmla="*/ 0 h 3"/>
              <a:gd name="T14" fmla="*/ 286732174 w 3"/>
              <a:gd name="T15" fmla="*/ 286732174 h 3"/>
              <a:gd name="T16" fmla="*/ 0 w 3"/>
              <a:gd name="T17" fmla="*/ 573481282 h 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
              <a:gd name="T28" fmla="*/ 0 h 3"/>
              <a:gd name="T29" fmla="*/ 3 w 3"/>
              <a:gd name="T30" fmla="*/ 3 h 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 h="3">
                <a:moveTo>
                  <a:pt x="0" y="2"/>
                </a:moveTo>
                <a:lnTo>
                  <a:pt x="1" y="2"/>
                </a:lnTo>
                <a:lnTo>
                  <a:pt x="2" y="3"/>
                </a:lnTo>
                <a:lnTo>
                  <a:pt x="2" y="2"/>
                </a:lnTo>
                <a:lnTo>
                  <a:pt x="3" y="2"/>
                </a:lnTo>
                <a:lnTo>
                  <a:pt x="2" y="1"/>
                </a:lnTo>
                <a:lnTo>
                  <a:pt x="2" y="0"/>
                </a:lnTo>
                <a:lnTo>
                  <a:pt x="1" y="1"/>
                </a:lnTo>
                <a:lnTo>
                  <a:pt x="0" y="2"/>
                </a:lnTo>
              </a:path>
            </a:pathLst>
          </a:custGeom>
          <a:noFill/>
          <a:ln w="17463">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dirty="0"/>
          </a:p>
        </p:txBody>
      </p:sp>
      <p:sp>
        <p:nvSpPr>
          <p:cNvPr id="14534" name="Freeform 199"/>
          <p:cNvSpPr>
            <a:spLocks/>
          </p:cNvSpPr>
          <p:nvPr/>
        </p:nvSpPr>
        <p:spPr bwMode="auto">
          <a:xfrm>
            <a:off x="5418138" y="3916363"/>
            <a:ext cx="34925" cy="33337"/>
          </a:xfrm>
          <a:custGeom>
            <a:avLst/>
            <a:gdLst>
              <a:gd name="T0" fmla="*/ 27722515 w 22"/>
              <a:gd name="T1" fmla="*/ 27720512 h 21"/>
              <a:gd name="T2" fmla="*/ 0 w 22"/>
              <a:gd name="T3" fmla="*/ 27720512 h 21"/>
              <a:gd name="T4" fmla="*/ 0 w 22"/>
              <a:gd name="T5" fmla="*/ 52921699 h 21"/>
              <a:gd name="T6" fmla="*/ 27722515 w 22"/>
              <a:gd name="T7" fmla="*/ 52921699 h 21"/>
              <a:gd name="T8" fmla="*/ 55443443 w 22"/>
              <a:gd name="T9" fmla="*/ 52921699 h 21"/>
              <a:gd name="T10" fmla="*/ 55443443 w 22"/>
              <a:gd name="T11" fmla="*/ 27720512 h 21"/>
              <a:gd name="T12" fmla="*/ 55443443 w 22"/>
              <a:gd name="T13" fmla="*/ 0 h 21"/>
              <a:gd name="T14" fmla="*/ 27722515 w 22"/>
              <a:gd name="T15" fmla="*/ 0 h 21"/>
              <a:gd name="T16" fmla="*/ 0 w 22"/>
              <a:gd name="T17" fmla="*/ 0 h 21"/>
              <a:gd name="T18" fmla="*/ 0 w 22"/>
              <a:gd name="T19" fmla="*/ 27720512 h 21"/>
              <a:gd name="T20" fmla="*/ 27722515 w 22"/>
              <a:gd name="T21" fmla="*/ 27720512 h 2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2"/>
              <a:gd name="T34" fmla="*/ 0 h 21"/>
              <a:gd name="T35" fmla="*/ 22 w 22"/>
              <a:gd name="T36" fmla="*/ 21 h 2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2" h="21">
                <a:moveTo>
                  <a:pt x="11" y="11"/>
                </a:moveTo>
                <a:lnTo>
                  <a:pt x="0" y="11"/>
                </a:lnTo>
                <a:lnTo>
                  <a:pt x="0" y="21"/>
                </a:lnTo>
                <a:lnTo>
                  <a:pt x="11" y="21"/>
                </a:lnTo>
                <a:lnTo>
                  <a:pt x="22" y="21"/>
                </a:lnTo>
                <a:lnTo>
                  <a:pt x="22" y="11"/>
                </a:lnTo>
                <a:lnTo>
                  <a:pt x="22" y="0"/>
                </a:lnTo>
                <a:lnTo>
                  <a:pt x="11" y="0"/>
                </a:lnTo>
                <a:lnTo>
                  <a:pt x="0" y="0"/>
                </a:lnTo>
                <a:lnTo>
                  <a:pt x="0" y="11"/>
                </a:lnTo>
                <a:lnTo>
                  <a:pt x="11" y="11"/>
                </a:lnTo>
                <a:close/>
              </a:path>
            </a:pathLst>
          </a:custGeom>
          <a:solidFill>
            <a:srgbClr val="000000"/>
          </a:solidFill>
          <a:ln w="0">
            <a:solidFill>
              <a:srgbClr val="000000"/>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dirty="0"/>
          </a:p>
        </p:txBody>
      </p:sp>
      <p:sp>
        <p:nvSpPr>
          <p:cNvPr id="14535" name="Freeform 200"/>
          <p:cNvSpPr>
            <a:spLocks/>
          </p:cNvSpPr>
          <p:nvPr/>
        </p:nvSpPr>
        <p:spPr bwMode="auto">
          <a:xfrm>
            <a:off x="5418138" y="3898900"/>
            <a:ext cx="52387" cy="50800"/>
          </a:xfrm>
          <a:custGeom>
            <a:avLst/>
            <a:gdLst>
              <a:gd name="T0" fmla="*/ 0 w 3"/>
              <a:gd name="T1" fmla="*/ 573481282 h 3"/>
              <a:gd name="T2" fmla="*/ 304927304 w 3"/>
              <a:gd name="T3" fmla="*/ 573481282 h 3"/>
              <a:gd name="T4" fmla="*/ 609872071 w 3"/>
              <a:gd name="T5" fmla="*/ 860213324 h 3"/>
              <a:gd name="T6" fmla="*/ 609872071 w 3"/>
              <a:gd name="T7" fmla="*/ 573481282 h 3"/>
              <a:gd name="T8" fmla="*/ 914799238 w 3"/>
              <a:gd name="T9" fmla="*/ 573481282 h 3"/>
              <a:gd name="T10" fmla="*/ 609872071 w 3"/>
              <a:gd name="T11" fmla="*/ 286732174 h 3"/>
              <a:gd name="T12" fmla="*/ 609872071 w 3"/>
              <a:gd name="T13" fmla="*/ 0 h 3"/>
              <a:gd name="T14" fmla="*/ 304927304 w 3"/>
              <a:gd name="T15" fmla="*/ 286732174 h 3"/>
              <a:gd name="T16" fmla="*/ 0 w 3"/>
              <a:gd name="T17" fmla="*/ 573481282 h 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
              <a:gd name="T28" fmla="*/ 0 h 3"/>
              <a:gd name="T29" fmla="*/ 3 w 3"/>
              <a:gd name="T30" fmla="*/ 3 h 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 h="3">
                <a:moveTo>
                  <a:pt x="0" y="2"/>
                </a:moveTo>
                <a:lnTo>
                  <a:pt x="1" y="2"/>
                </a:lnTo>
                <a:lnTo>
                  <a:pt x="2" y="3"/>
                </a:lnTo>
                <a:lnTo>
                  <a:pt x="2" y="2"/>
                </a:lnTo>
                <a:lnTo>
                  <a:pt x="3" y="2"/>
                </a:lnTo>
                <a:lnTo>
                  <a:pt x="2" y="1"/>
                </a:lnTo>
                <a:lnTo>
                  <a:pt x="2" y="0"/>
                </a:lnTo>
                <a:lnTo>
                  <a:pt x="1" y="1"/>
                </a:lnTo>
                <a:lnTo>
                  <a:pt x="0" y="2"/>
                </a:lnTo>
              </a:path>
            </a:pathLst>
          </a:custGeom>
          <a:noFill/>
          <a:ln w="17463">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dirty="0"/>
          </a:p>
        </p:txBody>
      </p:sp>
      <p:sp>
        <p:nvSpPr>
          <p:cNvPr id="14536" name="Freeform 201"/>
          <p:cNvSpPr>
            <a:spLocks/>
          </p:cNvSpPr>
          <p:nvPr/>
        </p:nvSpPr>
        <p:spPr bwMode="auto">
          <a:xfrm>
            <a:off x="4721225" y="3898900"/>
            <a:ext cx="33338" cy="34925"/>
          </a:xfrm>
          <a:custGeom>
            <a:avLst/>
            <a:gdLst>
              <a:gd name="T0" fmla="*/ 25201938 w 21"/>
              <a:gd name="T1" fmla="*/ 27722515 h 22"/>
              <a:gd name="T2" fmla="*/ 0 w 21"/>
              <a:gd name="T3" fmla="*/ 27722515 h 22"/>
              <a:gd name="T4" fmla="*/ 0 w 21"/>
              <a:gd name="T5" fmla="*/ 55443443 h 22"/>
              <a:gd name="T6" fmla="*/ 25201938 w 21"/>
              <a:gd name="T7" fmla="*/ 55443443 h 22"/>
              <a:gd name="T8" fmla="*/ 52924874 w 21"/>
              <a:gd name="T9" fmla="*/ 55443443 h 22"/>
              <a:gd name="T10" fmla="*/ 52924874 w 21"/>
              <a:gd name="T11" fmla="*/ 27722515 h 22"/>
              <a:gd name="T12" fmla="*/ 52924874 w 21"/>
              <a:gd name="T13" fmla="*/ 0 h 22"/>
              <a:gd name="T14" fmla="*/ 25201938 w 21"/>
              <a:gd name="T15" fmla="*/ 0 h 22"/>
              <a:gd name="T16" fmla="*/ 0 w 21"/>
              <a:gd name="T17" fmla="*/ 0 h 22"/>
              <a:gd name="T18" fmla="*/ 0 w 21"/>
              <a:gd name="T19" fmla="*/ 27722515 h 22"/>
              <a:gd name="T20" fmla="*/ 25201938 w 21"/>
              <a:gd name="T21" fmla="*/ 27722515 h 2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1"/>
              <a:gd name="T34" fmla="*/ 0 h 22"/>
              <a:gd name="T35" fmla="*/ 21 w 21"/>
              <a:gd name="T36" fmla="*/ 22 h 2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1" h="22">
                <a:moveTo>
                  <a:pt x="10" y="11"/>
                </a:moveTo>
                <a:lnTo>
                  <a:pt x="0" y="11"/>
                </a:lnTo>
                <a:lnTo>
                  <a:pt x="0" y="22"/>
                </a:lnTo>
                <a:lnTo>
                  <a:pt x="10" y="22"/>
                </a:lnTo>
                <a:lnTo>
                  <a:pt x="21" y="22"/>
                </a:lnTo>
                <a:lnTo>
                  <a:pt x="21" y="11"/>
                </a:lnTo>
                <a:lnTo>
                  <a:pt x="21" y="0"/>
                </a:lnTo>
                <a:lnTo>
                  <a:pt x="10" y="0"/>
                </a:lnTo>
                <a:lnTo>
                  <a:pt x="0" y="0"/>
                </a:lnTo>
                <a:lnTo>
                  <a:pt x="0" y="11"/>
                </a:lnTo>
                <a:lnTo>
                  <a:pt x="10" y="11"/>
                </a:lnTo>
                <a:close/>
              </a:path>
            </a:pathLst>
          </a:custGeom>
          <a:solidFill>
            <a:srgbClr val="000000"/>
          </a:solidFill>
          <a:ln w="0">
            <a:solidFill>
              <a:srgbClr val="000000"/>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dirty="0"/>
          </a:p>
        </p:txBody>
      </p:sp>
      <p:sp>
        <p:nvSpPr>
          <p:cNvPr id="14537" name="Freeform 202"/>
          <p:cNvSpPr>
            <a:spLocks/>
          </p:cNvSpPr>
          <p:nvPr/>
        </p:nvSpPr>
        <p:spPr bwMode="auto">
          <a:xfrm>
            <a:off x="4703763" y="3898900"/>
            <a:ext cx="50800" cy="50800"/>
          </a:xfrm>
          <a:custGeom>
            <a:avLst/>
            <a:gdLst>
              <a:gd name="T0" fmla="*/ 0 w 3"/>
              <a:gd name="T1" fmla="*/ 573481282 h 3"/>
              <a:gd name="T2" fmla="*/ 286732174 w 3"/>
              <a:gd name="T3" fmla="*/ 573481282 h 3"/>
              <a:gd name="T4" fmla="*/ 573481282 w 3"/>
              <a:gd name="T5" fmla="*/ 860213324 h 3"/>
              <a:gd name="T6" fmla="*/ 573481282 w 3"/>
              <a:gd name="T7" fmla="*/ 573481282 h 3"/>
              <a:gd name="T8" fmla="*/ 860213324 w 3"/>
              <a:gd name="T9" fmla="*/ 573481282 h 3"/>
              <a:gd name="T10" fmla="*/ 573481282 w 3"/>
              <a:gd name="T11" fmla="*/ 286732174 h 3"/>
              <a:gd name="T12" fmla="*/ 573481282 w 3"/>
              <a:gd name="T13" fmla="*/ 0 h 3"/>
              <a:gd name="T14" fmla="*/ 286732174 w 3"/>
              <a:gd name="T15" fmla="*/ 286732174 h 3"/>
              <a:gd name="T16" fmla="*/ 0 w 3"/>
              <a:gd name="T17" fmla="*/ 573481282 h 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
              <a:gd name="T28" fmla="*/ 0 h 3"/>
              <a:gd name="T29" fmla="*/ 3 w 3"/>
              <a:gd name="T30" fmla="*/ 3 h 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 h="3">
                <a:moveTo>
                  <a:pt x="0" y="2"/>
                </a:moveTo>
                <a:lnTo>
                  <a:pt x="1" y="2"/>
                </a:lnTo>
                <a:lnTo>
                  <a:pt x="2" y="3"/>
                </a:lnTo>
                <a:lnTo>
                  <a:pt x="2" y="2"/>
                </a:lnTo>
                <a:lnTo>
                  <a:pt x="3" y="2"/>
                </a:lnTo>
                <a:lnTo>
                  <a:pt x="2" y="1"/>
                </a:lnTo>
                <a:lnTo>
                  <a:pt x="2" y="0"/>
                </a:lnTo>
                <a:lnTo>
                  <a:pt x="1" y="1"/>
                </a:lnTo>
                <a:lnTo>
                  <a:pt x="0" y="2"/>
                </a:lnTo>
              </a:path>
            </a:pathLst>
          </a:custGeom>
          <a:noFill/>
          <a:ln w="17463">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dirty="0"/>
          </a:p>
        </p:txBody>
      </p:sp>
      <p:sp>
        <p:nvSpPr>
          <p:cNvPr id="14538" name="Freeform 203"/>
          <p:cNvSpPr>
            <a:spLocks/>
          </p:cNvSpPr>
          <p:nvPr/>
        </p:nvSpPr>
        <p:spPr bwMode="auto">
          <a:xfrm>
            <a:off x="3392488" y="4256088"/>
            <a:ext cx="34925" cy="34925"/>
          </a:xfrm>
          <a:custGeom>
            <a:avLst/>
            <a:gdLst>
              <a:gd name="T0" fmla="*/ 27722515 w 22"/>
              <a:gd name="T1" fmla="*/ 27722515 h 22"/>
              <a:gd name="T2" fmla="*/ 0 w 22"/>
              <a:gd name="T3" fmla="*/ 27722515 h 22"/>
              <a:gd name="T4" fmla="*/ 0 w 22"/>
              <a:gd name="T5" fmla="*/ 55443443 h 22"/>
              <a:gd name="T6" fmla="*/ 27722515 w 22"/>
              <a:gd name="T7" fmla="*/ 55443443 h 22"/>
              <a:gd name="T8" fmla="*/ 55443443 w 22"/>
              <a:gd name="T9" fmla="*/ 55443443 h 22"/>
              <a:gd name="T10" fmla="*/ 55443443 w 22"/>
              <a:gd name="T11" fmla="*/ 27722515 h 22"/>
              <a:gd name="T12" fmla="*/ 55443443 w 22"/>
              <a:gd name="T13" fmla="*/ 0 h 22"/>
              <a:gd name="T14" fmla="*/ 27722515 w 22"/>
              <a:gd name="T15" fmla="*/ 0 h 22"/>
              <a:gd name="T16" fmla="*/ 0 w 22"/>
              <a:gd name="T17" fmla="*/ 0 h 22"/>
              <a:gd name="T18" fmla="*/ 0 w 22"/>
              <a:gd name="T19" fmla="*/ 27722515 h 22"/>
              <a:gd name="T20" fmla="*/ 27722515 w 22"/>
              <a:gd name="T21" fmla="*/ 27722515 h 2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2"/>
              <a:gd name="T34" fmla="*/ 0 h 22"/>
              <a:gd name="T35" fmla="*/ 22 w 22"/>
              <a:gd name="T36" fmla="*/ 22 h 2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2" h="22">
                <a:moveTo>
                  <a:pt x="11" y="11"/>
                </a:moveTo>
                <a:lnTo>
                  <a:pt x="0" y="11"/>
                </a:lnTo>
                <a:lnTo>
                  <a:pt x="0" y="22"/>
                </a:lnTo>
                <a:lnTo>
                  <a:pt x="11" y="22"/>
                </a:lnTo>
                <a:lnTo>
                  <a:pt x="22" y="22"/>
                </a:lnTo>
                <a:lnTo>
                  <a:pt x="22" y="11"/>
                </a:lnTo>
                <a:lnTo>
                  <a:pt x="22" y="0"/>
                </a:lnTo>
                <a:lnTo>
                  <a:pt x="11" y="0"/>
                </a:lnTo>
                <a:lnTo>
                  <a:pt x="0" y="0"/>
                </a:lnTo>
                <a:lnTo>
                  <a:pt x="0" y="11"/>
                </a:lnTo>
                <a:lnTo>
                  <a:pt x="11" y="11"/>
                </a:lnTo>
                <a:close/>
              </a:path>
            </a:pathLst>
          </a:custGeom>
          <a:solidFill>
            <a:srgbClr val="000000"/>
          </a:solidFill>
          <a:ln w="0">
            <a:solidFill>
              <a:srgbClr val="000000"/>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dirty="0"/>
          </a:p>
        </p:txBody>
      </p:sp>
      <p:sp>
        <p:nvSpPr>
          <p:cNvPr id="14539" name="Freeform 204"/>
          <p:cNvSpPr>
            <a:spLocks/>
          </p:cNvSpPr>
          <p:nvPr/>
        </p:nvSpPr>
        <p:spPr bwMode="auto">
          <a:xfrm>
            <a:off x="3376613" y="4240213"/>
            <a:ext cx="50800" cy="50800"/>
          </a:xfrm>
          <a:custGeom>
            <a:avLst/>
            <a:gdLst>
              <a:gd name="T0" fmla="*/ 0 w 3"/>
              <a:gd name="T1" fmla="*/ 573481282 h 3"/>
              <a:gd name="T2" fmla="*/ 286732174 w 3"/>
              <a:gd name="T3" fmla="*/ 573481282 h 3"/>
              <a:gd name="T4" fmla="*/ 573481282 w 3"/>
              <a:gd name="T5" fmla="*/ 860213324 h 3"/>
              <a:gd name="T6" fmla="*/ 573481282 w 3"/>
              <a:gd name="T7" fmla="*/ 573481282 h 3"/>
              <a:gd name="T8" fmla="*/ 860213324 w 3"/>
              <a:gd name="T9" fmla="*/ 573481282 h 3"/>
              <a:gd name="T10" fmla="*/ 573481282 w 3"/>
              <a:gd name="T11" fmla="*/ 286732174 h 3"/>
              <a:gd name="T12" fmla="*/ 573481282 w 3"/>
              <a:gd name="T13" fmla="*/ 0 h 3"/>
              <a:gd name="T14" fmla="*/ 286732174 w 3"/>
              <a:gd name="T15" fmla="*/ 286732174 h 3"/>
              <a:gd name="T16" fmla="*/ 0 w 3"/>
              <a:gd name="T17" fmla="*/ 573481282 h 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
              <a:gd name="T28" fmla="*/ 0 h 3"/>
              <a:gd name="T29" fmla="*/ 3 w 3"/>
              <a:gd name="T30" fmla="*/ 3 h 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 h="3">
                <a:moveTo>
                  <a:pt x="0" y="2"/>
                </a:moveTo>
                <a:lnTo>
                  <a:pt x="1" y="2"/>
                </a:lnTo>
                <a:lnTo>
                  <a:pt x="2" y="3"/>
                </a:lnTo>
                <a:lnTo>
                  <a:pt x="2" y="2"/>
                </a:lnTo>
                <a:lnTo>
                  <a:pt x="3" y="2"/>
                </a:lnTo>
                <a:lnTo>
                  <a:pt x="2" y="1"/>
                </a:lnTo>
                <a:lnTo>
                  <a:pt x="2" y="0"/>
                </a:lnTo>
                <a:lnTo>
                  <a:pt x="1" y="1"/>
                </a:lnTo>
                <a:lnTo>
                  <a:pt x="0" y="2"/>
                </a:lnTo>
              </a:path>
            </a:pathLst>
          </a:custGeom>
          <a:noFill/>
          <a:ln w="17463">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dirty="0"/>
          </a:p>
        </p:txBody>
      </p:sp>
      <p:sp>
        <p:nvSpPr>
          <p:cNvPr id="14540" name="Freeform 205"/>
          <p:cNvSpPr>
            <a:spLocks/>
          </p:cNvSpPr>
          <p:nvPr/>
        </p:nvSpPr>
        <p:spPr bwMode="auto">
          <a:xfrm>
            <a:off x="3749675" y="3916363"/>
            <a:ext cx="34925" cy="33337"/>
          </a:xfrm>
          <a:custGeom>
            <a:avLst/>
            <a:gdLst>
              <a:gd name="T0" fmla="*/ 27722515 w 22"/>
              <a:gd name="T1" fmla="*/ 27720512 h 21"/>
              <a:gd name="T2" fmla="*/ 0 w 22"/>
              <a:gd name="T3" fmla="*/ 27720512 h 21"/>
              <a:gd name="T4" fmla="*/ 0 w 22"/>
              <a:gd name="T5" fmla="*/ 52921699 h 21"/>
              <a:gd name="T6" fmla="*/ 27722515 w 22"/>
              <a:gd name="T7" fmla="*/ 52921699 h 21"/>
              <a:gd name="T8" fmla="*/ 55443443 w 22"/>
              <a:gd name="T9" fmla="*/ 52921699 h 21"/>
              <a:gd name="T10" fmla="*/ 55443443 w 22"/>
              <a:gd name="T11" fmla="*/ 27720512 h 21"/>
              <a:gd name="T12" fmla="*/ 55443443 w 22"/>
              <a:gd name="T13" fmla="*/ 0 h 21"/>
              <a:gd name="T14" fmla="*/ 27722515 w 22"/>
              <a:gd name="T15" fmla="*/ 0 h 21"/>
              <a:gd name="T16" fmla="*/ 0 w 22"/>
              <a:gd name="T17" fmla="*/ 0 h 21"/>
              <a:gd name="T18" fmla="*/ 0 w 22"/>
              <a:gd name="T19" fmla="*/ 27720512 h 21"/>
              <a:gd name="T20" fmla="*/ 27722515 w 22"/>
              <a:gd name="T21" fmla="*/ 27720512 h 2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2"/>
              <a:gd name="T34" fmla="*/ 0 h 21"/>
              <a:gd name="T35" fmla="*/ 22 w 22"/>
              <a:gd name="T36" fmla="*/ 21 h 2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2" h="21">
                <a:moveTo>
                  <a:pt x="11" y="11"/>
                </a:moveTo>
                <a:lnTo>
                  <a:pt x="0" y="11"/>
                </a:lnTo>
                <a:lnTo>
                  <a:pt x="0" y="21"/>
                </a:lnTo>
                <a:lnTo>
                  <a:pt x="11" y="21"/>
                </a:lnTo>
                <a:lnTo>
                  <a:pt x="22" y="21"/>
                </a:lnTo>
                <a:lnTo>
                  <a:pt x="22" y="11"/>
                </a:lnTo>
                <a:lnTo>
                  <a:pt x="22" y="0"/>
                </a:lnTo>
                <a:lnTo>
                  <a:pt x="11" y="0"/>
                </a:lnTo>
                <a:lnTo>
                  <a:pt x="0" y="0"/>
                </a:lnTo>
                <a:lnTo>
                  <a:pt x="0" y="11"/>
                </a:lnTo>
                <a:lnTo>
                  <a:pt x="11" y="11"/>
                </a:lnTo>
                <a:close/>
              </a:path>
            </a:pathLst>
          </a:custGeom>
          <a:solidFill>
            <a:srgbClr val="000000"/>
          </a:solidFill>
          <a:ln w="0">
            <a:solidFill>
              <a:srgbClr val="000000"/>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dirty="0"/>
          </a:p>
        </p:txBody>
      </p:sp>
      <p:sp>
        <p:nvSpPr>
          <p:cNvPr id="14541" name="Freeform 206"/>
          <p:cNvSpPr>
            <a:spLocks/>
          </p:cNvSpPr>
          <p:nvPr/>
        </p:nvSpPr>
        <p:spPr bwMode="auto">
          <a:xfrm>
            <a:off x="3733800" y="3898900"/>
            <a:ext cx="50800" cy="50800"/>
          </a:xfrm>
          <a:custGeom>
            <a:avLst/>
            <a:gdLst>
              <a:gd name="T0" fmla="*/ 0 w 3"/>
              <a:gd name="T1" fmla="*/ 573481282 h 3"/>
              <a:gd name="T2" fmla="*/ 286732174 w 3"/>
              <a:gd name="T3" fmla="*/ 573481282 h 3"/>
              <a:gd name="T4" fmla="*/ 573481282 w 3"/>
              <a:gd name="T5" fmla="*/ 860213324 h 3"/>
              <a:gd name="T6" fmla="*/ 573481282 w 3"/>
              <a:gd name="T7" fmla="*/ 573481282 h 3"/>
              <a:gd name="T8" fmla="*/ 860213324 w 3"/>
              <a:gd name="T9" fmla="*/ 573481282 h 3"/>
              <a:gd name="T10" fmla="*/ 573481282 w 3"/>
              <a:gd name="T11" fmla="*/ 286732174 h 3"/>
              <a:gd name="T12" fmla="*/ 573481282 w 3"/>
              <a:gd name="T13" fmla="*/ 0 h 3"/>
              <a:gd name="T14" fmla="*/ 286732174 w 3"/>
              <a:gd name="T15" fmla="*/ 286732174 h 3"/>
              <a:gd name="T16" fmla="*/ 0 w 3"/>
              <a:gd name="T17" fmla="*/ 573481282 h 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
              <a:gd name="T28" fmla="*/ 0 h 3"/>
              <a:gd name="T29" fmla="*/ 3 w 3"/>
              <a:gd name="T30" fmla="*/ 3 h 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 h="3">
                <a:moveTo>
                  <a:pt x="0" y="2"/>
                </a:moveTo>
                <a:lnTo>
                  <a:pt x="1" y="2"/>
                </a:lnTo>
                <a:lnTo>
                  <a:pt x="2" y="3"/>
                </a:lnTo>
                <a:lnTo>
                  <a:pt x="2" y="2"/>
                </a:lnTo>
                <a:lnTo>
                  <a:pt x="3" y="2"/>
                </a:lnTo>
                <a:lnTo>
                  <a:pt x="2" y="1"/>
                </a:lnTo>
                <a:lnTo>
                  <a:pt x="2" y="0"/>
                </a:lnTo>
                <a:lnTo>
                  <a:pt x="1" y="1"/>
                </a:lnTo>
                <a:lnTo>
                  <a:pt x="0" y="2"/>
                </a:lnTo>
              </a:path>
            </a:pathLst>
          </a:custGeom>
          <a:noFill/>
          <a:ln w="17463">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dirty="0"/>
          </a:p>
        </p:txBody>
      </p:sp>
      <p:sp>
        <p:nvSpPr>
          <p:cNvPr id="14542" name="Freeform 207"/>
          <p:cNvSpPr>
            <a:spLocks/>
          </p:cNvSpPr>
          <p:nvPr/>
        </p:nvSpPr>
        <p:spPr bwMode="auto">
          <a:xfrm>
            <a:off x="3035300" y="3916363"/>
            <a:ext cx="34925" cy="33337"/>
          </a:xfrm>
          <a:custGeom>
            <a:avLst/>
            <a:gdLst>
              <a:gd name="T0" fmla="*/ 27722515 w 22"/>
              <a:gd name="T1" fmla="*/ 27720512 h 21"/>
              <a:gd name="T2" fmla="*/ 0 w 22"/>
              <a:gd name="T3" fmla="*/ 27720512 h 21"/>
              <a:gd name="T4" fmla="*/ 0 w 22"/>
              <a:gd name="T5" fmla="*/ 52921699 h 21"/>
              <a:gd name="T6" fmla="*/ 27722515 w 22"/>
              <a:gd name="T7" fmla="*/ 52921699 h 21"/>
              <a:gd name="T8" fmla="*/ 55443443 w 22"/>
              <a:gd name="T9" fmla="*/ 52921699 h 21"/>
              <a:gd name="T10" fmla="*/ 55443443 w 22"/>
              <a:gd name="T11" fmla="*/ 27720512 h 21"/>
              <a:gd name="T12" fmla="*/ 55443443 w 22"/>
              <a:gd name="T13" fmla="*/ 0 h 21"/>
              <a:gd name="T14" fmla="*/ 27722515 w 22"/>
              <a:gd name="T15" fmla="*/ 0 h 21"/>
              <a:gd name="T16" fmla="*/ 0 w 22"/>
              <a:gd name="T17" fmla="*/ 0 h 21"/>
              <a:gd name="T18" fmla="*/ 0 w 22"/>
              <a:gd name="T19" fmla="*/ 27720512 h 21"/>
              <a:gd name="T20" fmla="*/ 27722515 w 22"/>
              <a:gd name="T21" fmla="*/ 27720512 h 2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2"/>
              <a:gd name="T34" fmla="*/ 0 h 21"/>
              <a:gd name="T35" fmla="*/ 22 w 22"/>
              <a:gd name="T36" fmla="*/ 21 h 2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2" h="21">
                <a:moveTo>
                  <a:pt x="11" y="11"/>
                </a:moveTo>
                <a:lnTo>
                  <a:pt x="0" y="11"/>
                </a:lnTo>
                <a:lnTo>
                  <a:pt x="0" y="21"/>
                </a:lnTo>
                <a:lnTo>
                  <a:pt x="11" y="21"/>
                </a:lnTo>
                <a:lnTo>
                  <a:pt x="22" y="21"/>
                </a:lnTo>
                <a:lnTo>
                  <a:pt x="22" y="11"/>
                </a:lnTo>
                <a:lnTo>
                  <a:pt x="22" y="0"/>
                </a:lnTo>
                <a:lnTo>
                  <a:pt x="11" y="0"/>
                </a:lnTo>
                <a:lnTo>
                  <a:pt x="0" y="0"/>
                </a:lnTo>
                <a:lnTo>
                  <a:pt x="0" y="11"/>
                </a:lnTo>
                <a:lnTo>
                  <a:pt x="11" y="11"/>
                </a:lnTo>
                <a:close/>
              </a:path>
            </a:pathLst>
          </a:custGeom>
          <a:solidFill>
            <a:srgbClr val="000000"/>
          </a:solidFill>
          <a:ln w="0">
            <a:solidFill>
              <a:srgbClr val="000000"/>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dirty="0"/>
          </a:p>
        </p:txBody>
      </p:sp>
      <p:sp>
        <p:nvSpPr>
          <p:cNvPr id="14543" name="Freeform 208"/>
          <p:cNvSpPr>
            <a:spLocks/>
          </p:cNvSpPr>
          <p:nvPr/>
        </p:nvSpPr>
        <p:spPr bwMode="auto">
          <a:xfrm>
            <a:off x="3035300" y="3898900"/>
            <a:ext cx="50800" cy="50800"/>
          </a:xfrm>
          <a:custGeom>
            <a:avLst/>
            <a:gdLst>
              <a:gd name="T0" fmla="*/ 0 w 3"/>
              <a:gd name="T1" fmla="*/ 573481282 h 3"/>
              <a:gd name="T2" fmla="*/ 286732174 w 3"/>
              <a:gd name="T3" fmla="*/ 573481282 h 3"/>
              <a:gd name="T4" fmla="*/ 573481282 w 3"/>
              <a:gd name="T5" fmla="*/ 860213324 h 3"/>
              <a:gd name="T6" fmla="*/ 573481282 w 3"/>
              <a:gd name="T7" fmla="*/ 573481282 h 3"/>
              <a:gd name="T8" fmla="*/ 860213324 w 3"/>
              <a:gd name="T9" fmla="*/ 573481282 h 3"/>
              <a:gd name="T10" fmla="*/ 573481282 w 3"/>
              <a:gd name="T11" fmla="*/ 286732174 h 3"/>
              <a:gd name="T12" fmla="*/ 573481282 w 3"/>
              <a:gd name="T13" fmla="*/ 0 h 3"/>
              <a:gd name="T14" fmla="*/ 286732174 w 3"/>
              <a:gd name="T15" fmla="*/ 286732174 h 3"/>
              <a:gd name="T16" fmla="*/ 0 w 3"/>
              <a:gd name="T17" fmla="*/ 573481282 h 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
              <a:gd name="T28" fmla="*/ 0 h 3"/>
              <a:gd name="T29" fmla="*/ 3 w 3"/>
              <a:gd name="T30" fmla="*/ 3 h 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 h="3">
                <a:moveTo>
                  <a:pt x="0" y="2"/>
                </a:moveTo>
                <a:lnTo>
                  <a:pt x="1" y="2"/>
                </a:lnTo>
                <a:lnTo>
                  <a:pt x="2" y="3"/>
                </a:lnTo>
                <a:lnTo>
                  <a:pt x="2" y="2"/>
                </a:lnTo>
                <a:lnTo>
                  <a:pt x="3" y="2"/>
                </a:lnTo>
                <a:lnTo>
                  <a:pt x="2" y="1"/>
                </a:lnTo>
                <a:lnTo>
                  <a:pt x="2" y="0"/>
                </a:lnTo>
                <a:lnTo>
                  <a:pt x="1" y="1"/>
                </a:lnTo>
                <a:lnTo>
                  <a:pt x="0" y="2"/>
                </a:lnTo>
              </a:path>
            </a:pathLst>
          </a:custGeom>
          <a:noFill/>
          <a:ln w="17463">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dirty="0"/>
          </a:p>
        </p:txBody>
      </p:sp>
      <p:sp>
        <p:nvSpPr>
          <p:cNvPr id="14544" name="Freeform 209"/>
          <p:cNvSpPr>
            <a:spLocks/>
          </p:cNvSpPr>
          <p:nvPr/>
        </p:nvSpPr>
        <p:spPr bwMode="auto">
          <a:xfrm>
            <a:off x="3035300" y="2470150"/>
            <a:ext cx="34925" cy="33338"/>
          </a:xfrm>
          <a:custGeom>
            <a:avLst/>
            <a:gdLst>
              <a:gd name="T0" fmla="*/ 27722515 w 22"/>
              <a:gd name="T1" fmla="*/ 25201938 h 21"/>
              <a:gd name="T2" fmla="*/ 0 w 22"/>
              <a:gd name="T3" fmla="*/ 25201938 h 21"/>
              <a:gd name="T4" fmla="*/ 0 w 22"/>
              <a:gd name="T5" fmla="*/ 52924874 h 21"/>
              <a:gd name="T6" fmla="*/ 27722515 w 22"/>
              <a:gd name="T7" fmla="*/ 52924874 h 21"/>
              <a:gd name="T8" fmla="*/ 55443443 w 22"/>
              <a:gd name="T9" fmla="*/ 52924874 h 21"/>
              <a:gd name="T10" fmla="*/ 55443443 w 22"/>
              <a:gd name="T11" fmla="*/ 25201938 h 21"/>
              <a:gd name="T12" fmla="*/ 55443443 w 22"/>
              <a:gd name="T13" fmla="*/ 0 h 21"/>
              <a:gd name="T14" fmla="*/ 27722515 w 22"/>
              <a:gd name="T15" fmla="*/ 0 h 21"/>
              <a:gd name="T16" fmla="*/ 0 w 22"/>
              <a:gd name="T17" fmla="*/ 0 h 21"/>
              <a:gd name="T18" fmla="*/ 0 w 22"/>
              <a:gd name="T19" fmla="*/ 25201938 h 21"/>
              <a:gd name="T20" fmla="*/ 27722515 w 22"/>
              <a:gd name="T21" fmla="*/ 25201938 h 2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2"/>
              <a:gd name="T34" fmla="*/ 0 h 21"/>
              <a:gd name="T35" fmla="*/ 22 w 22"/>
              <a:gd name="T36" fmla="*/ 21 h 2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2" h="21">
                <a:moveTo>
                  <a:pt x="11" y="10"/>
                </a:moveTo>
                <a:lnTo>
                  <a:pt x="0" y="10"/>
                </a:lnTo>
                <a:lnTo>
                  <a:pt x="0" y="21"/>
                </a:lnTo>
                <a:lnTo>
                  <a:pt x="11" y="21"/>
                </a:lnTo>
                <a:lnTo>
                  <a:pt x="22" y="21"/>
                </a:lnTo>
                <a:lnTo>
                  <a:pt x="22" y="10"/>
                </a:lnTo>
                <a:lnTo>
                  <a:pt x="22" y="0"/>
                </a:lnTo>
                <a:lnTo>
                  <a:pt x="11" y="0"/>
                </a:lnTo>
                <a:lnTo>
                  <a:pt x="0" y="0"/>
                </a:lnTo>
                <a:lnTo>
                  <a:pt x="0" y="10"/>
                </a:lnTo>
                <a:lnTo>
                  <a:pt x="11" y="10"/>
                </a:lnTo>
                <a:close/>
              </a:path>
            </a:pathLst>
          </a:custGeom>
          <a:solidFill>
            <a:srgbClr val="000000"/>
          </a:solidFill>
          <a:ln w="0">
            <a:solidFill>
              <a:srgbClr val="000000"/>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dirty="0"/>
          </a:p>
        </p:txBody>
      </p:sp>
      <p:sp>
        <p:nvSpPr>
          <p:cNvPr id="14545" name="Freeform 210"/>
          <p:cNvSpPr>
            <a:spLocks/>
          </p:cNvSpPr>
          <p:nvPr/>
        </p:nvSpPr>
        <p:spPr bwMode="auto">
          <a:xfrm>
            <a:off x="3035300" y="2452688"/>
            <a:ext cx="50800" cy="50800"/>
          </a:xfrm>
          <a:custGeom>
            <a:avLst/>
            <a:gdLst>
              <a:gd name="T0" fmla="*/ 0 w 3"/>
              <a:gd name="T1" fmla="*/ 573481282 h 3"/>
              <a:gd name="T2" fmla="*/ 286732174 w 3"/>
              <a:gd name="T3" fmla="*/ 573481282 h 3"/>
              <a:gd name="T4" fmla="*/ 573481282 w 3"/>
              <a:gd name="T5" fmla="*/ 860213324 h 3"/>
              <a:gd name="T6" fmla="*/ 573481282 w 3"/>
              <a:gd name="T7" fmla="*/ 573481282 h 3"/>
              <a:gd name="T8" fmla="*/ 860213324 w 3"/>
              <a:gd name="T9" fmla="*/ 573481282 h 3"/>
              <a:gd name="T10" fmla="*/ 573481282 w 3"/>
              <a:gd name="T11" fmla="*/ 286732174 h 3"/>
              <a:gd name="T12" fmla="*/ 573481282 w 3"/>
              <a:gd name="T13" fmla="*/ 0 h 3"/>
              <a:gd name="T14" fmla="*/ 286732174 w 3"/>
              <a:gd name="T15" fmla="*/ 286732174 h 3"/>
              <a:gd name="T16" fmla="*/ 0 w 3"/>
              <a:gd name="T17" fmla="*/ 573481282 h 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
              <a:gd name="T28" fmla="*/ 0 h 3"/>
              <a:gd name="T29" fmla="*/ 3 w 3"/>
              <a:gd name="T30" fmla="*/ 3 h 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 h="3">
                <a:moveTo>
                  <a:pt x="0" y="2"/>
                </a:moveTo>
                <a:lnTo>
                  <a:pt x="1" y="2"/>
                </a:lnTo>
                <a:lnTo>
                  <a:pt x="2" y="3"/>
                </a:lnTo>
                <a:lnTo>
                  <a:pt x="2" y="2"/>
                </a:lnTo>
                <a:lnTo>
                  <a:pt x="3" y="2"/>
                </a:lnTo>
                <a:lnTo>
                  <a:pt x="2" y="1"/>
                </a:lnTo>
                <a:lnTo>
                  <a:pt x="2" y="0"/>
                </a:lnTo>
                <a:lnTo>
                  <a:pt x="1" y="1"/>
                </a:lnTo>
                <a:lnTo>
                  <a:pt x="0" y="2"/>
                </a:lnTo>
              </a:path>
            </a:pathLst>
          </a:custGeom>
          <a:noFill/>
          <a:ln w="17463">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dirty="0"/>
          </a:p>
        </p:txBody>
      </p:sp>
      <p:sp>
        <p:nvSpPr>
          <p:cNvPr id="14546" name="Freeform 211"/>
          <p:cNvSpPr>
            <a:spLocks/>
          </p:cNvSpPr>
          <p:nvPr/>
        </p:nvSpPr>
        <p:spPr bwMode="auto">
          <a:xfrm>
            <a:off x="3392488" y="2809875"/>
            <a:ext cx="34925" cy="34925"/>
          </a:xfrm>
          <a:custGeom>
            <a:avLst/>
            <a:gdLst>
              <a:gd name="T0" fmla="*/ 27722515 w 22"/>
              <a:gd name="T1" fmla="*/ 27722515 h 22"/>
              <a:gd name="T2" fmla="*/ 0 w 22"/>
              <a:gd name="T3" fmla="*/ 27722515 h 22"/>
              <a:gd name="T4" fmla="*/ 0 w 22"/>
              <a:gd name="T5" fmla="*/ 55443443 h 22"/>
              <a:gd name="T6" fmla="*/ 27722515 w 22"/>
              <a:gd name="T7" fmla="*/ 55443443 h 22"/>
              <a:gd name="T8" fmla="*/ 55443443 w 22"/>
              <a:gd name="T9" fmla="*/ 55443443 h 22"/>
              <a:gd name="T10" fmla="*/ 55443443 w 22"/>
              <a:gd name="T11" fmla="*/ 27722515 h 22"/>
              <a:gd name="T12" fmla="*/ 55443443 w 22"/>
              <a:gd name="T13" fmla="*/ 0 h 22"/>
              <a:gd name="T14" fmla="*/ 27722515 w 22"/>
              <a:gd name="T15" fmla="*/ 0 h 22"/>
              <a:gd name="T16" fmla="*/ 0 w 22"/>
              <a:gd name="T17" fmla="*/ 0 h 22"/>
              <a:gd name="T18" fmla="*/ 0 w 22"/>
              <a:gd name="T19" fmla="*/ 27722515 h 22"/>
              <a:gd name="T20" fmla="*/ 27722515 w 22"/>
              <a:gd name="T21" fmla="*/ 27722515 h 2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2"/>
              <a:gd name="T34" fmla="*/ 0 h 22"/>
              <a:gd name="T35" fmla="*/ 22 w 22"/>
              <a:gd name="T36" fmla="*/ 22 h 2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2" h="22">
                <a:moveTo>
                  <a:pt x="11" y="11"/>
                </a:moveTo>
                <a:lnTo>
                  <a:pt x="0" y="11"/>
                </a:lnTo>
                <a:lnTo>
                  <a:pt x="0" y="22"/>
                </a:lnTo>
                <a:lnTo>
                  <a:pt x="11" y="22"/>
                </a:lnTo>
                <a:lnTo>
                  <a:pt x="22" y="22"/>
                </a:lnTo>
                <a:lnTo>
                  <a:pt x="22" y="11"/>
                </a:lnTo>
                <a:lnTo>
                  <a:pt x="22" y="0"/>
                </a:lnTo>
                <a:lnTo>
                  <a:pt x="11" y="0"/>
                </a:lnTo>
                <a:lnTo>
                  <a:pt x="0" y="0"/>
                </a:lnTo>
                <a:lnTo>
                  <a:pt x="0" y="11"/>
                </a:lnTo>
                <a:lnTo>
                  <a:pt x="11" y="11"/>
                </a:lnTo>
                <a:close/>
              </a:path>
            </a:pathLst>
          </a:custGeom>
          <a:solidFill>
            <a:srgbClr val="000000"/>
          </a:solidFill>
          <a:ln w="0">
            <a:solidFill>
              <a:srgbClr val="000000"/>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dirty="0"/>
          </a:p>
        </p:txBody>
      </p:sp>
      <p:sp>
        <p:nvSpPr>
          <p:cNvPr id="14547" name="Freeform 212"/>
          <p:cNvSpPr>
            <a:spLocks/>
          </p:cNvSpPr>
          <p:nvPr/>
        </p:nvSpPr>
        <p:spPr bwMode="auto">
          <a:xfrm>
            <a:off x="3376613" y="2792413"/>
            <a:ext cx="50800" cy="52387"/>
          </a:xfrm>
          <a:custGeom>
            <a:avLst/>
            <a:gdLst>
              <a:gd name="T0" fmla="*/ 0 w 3"/>
              <a:gd name="T1" fmla="*/ 609872071 h 3"/>
              <a:gd name="T2" fmla="*/ 286732174 w 3"/>
              <a:gd name="T3" fmla="*/ 609872071 h 3"/>
              <a:gd name="T4" fmla="*/ 573481282 w 3"/>
              <a:gd name="T5" fmla="*/ 914799238 h 3"/>
              <a:gd name="T6" fmla="*/ 573481282 w 3"/>
              <a:gd name="T7" fmla="*/ 609872071 h 3"/>
              <a:gd name="T8" fmla="*/ 860213324 w 3"/>
              <a:gd name="T9" fmla="*/ 609872071 h 3"/>
              <a:gd name="T10" fmla="*/ 573481282 w 3"/>
              <a:gd name="T11" fmla="*/ 304927304 h 3"/>
              <a:gd name="T12" fmla="*/ 573481282 w 3"/>
              <a:gd name="T13" fmla="*/ 0 h 3"/>
              <a:gd name="T14" fmla="*/ 286732174 w 3"/>
              <a:gd name="T15" fmla="*/ 304927304 h 3"/>
              <a:gd name="T16" fmla="*/ 0 w 3"/>
              <a:gd name="T17" fmla="*/ 609872071 h 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
              <a:gd name="T28" fmla="*/ 0 h 3"/>
              <a:gd name="T29" fmla="*/ 3 w 3"/>
              <a:gd name="T30" fmla="*/ 3 h 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 h="3">
                <a:moveTo>
                  <a:pt x="0" y="2"/>
                </a:moveTo>
                <a:lnTo>
                  <a:pt x="1" y="2"/>
                </a:lnTo>
                <a:lnTo>
                  <a:pt x="2" y="3"/>
                </a:lnTo>
                <a:lnTo>
                  <a:pt x="2" y="2"/>
                </a:lnTo>
                <a:lnTo>
                  <a:pt x="3" y="2"/>
                </a:lnTo>
                <a:lnTo>
                  <a:pt x="2" y="1"/>
                </a:lnTo>
                <a:lnTo>
                  <a:pt x="2" y="0"/>
                </a:lnTo>
                <a:lnTo>
                  <a:pt x="1" y="1"/>
                </a:lnTo>
                <a:lnTo>
                  <a:pt x="0" y="2"/>
                </a:lnTo>
              </a:path>
            </a:pathLst>
          </a:custGeom>
          <a:noFill/>
          <a:ln w="17463">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dirty="0"/>
          </a:p>
        </p:txBody>
      </p:sp>
      <p:sp>
        <p:nvSpPr>
          <p:cNvPr id="14548" name="Freeform 213"/>
          <p:cNvSpPr>
            <a:spLocks/>
          </p:cNvSpPr>
          <p:nvPr/>
        </p:nvSpPr>
        <p:spPr bwMode="auto">
          <a:xfrm>
            <a:off x="3749675" y="2452688"/>
            <a:ext cx="34925" cy="33337"/>
          </a:xfrm>
          <a:custGeom>
            <a:avLst/>
            <a:gdLst>
              <a:gd name="T0" fmla="*/ 27722515 w 22"/>
              <a:gd name="T1" fmla="*/ 27720512 h 21"/>
              <a:gd name="T2" fmla="*/ 0 w 22"/>
              <a:gd name="T3" fmla="*/ 27720512 h 21"/>
              <a:gd name="T4" fmla="*/ 0 w 22"/>
              <a:gd name="T5" fmla="*/ 52921699 h 21"/>
              <a:gd name="T6" fmla="*/ 27722515 w 22"/>
              <a:gd name="T7" fmla="*/ 52921699 h 21"/>
              <a:gd name="T8" fmla="*/ 55443443 w 22"/>
              <a:gd name="T9" fmla="*/ 52921699 h 21"/>
              <a:gd name="T10" fmla="*/ 55443443 w 22"/>
              <a:gd name="T11" fmla="*/ 27720512 h 21"/>
              <a:gd name="T12" fmla="*/ 55443443 w 22"/>
              <a:gd name="T13" fmla="*/ 0 h 21"/>
              <a:gd name="T14" fmla="*/ 27722515 w 22"/>
              <a:gd name="T15" fmla="*/ 0 h 21"/>
              <a:gd name="T16" fmla="*/ 0 w 22"/>
              <a:gd name="T17" fmla="*/ 0 h 21"/>
              <a:gd name="T18" fmla="*/ 0 w 22"/>
              <a:gd name="T19" fmla="*/ 27720512 h 21"/>
              <a:gd name="T20" fmla="*/ 27722515 w 22"/>
              <a:gd name="T21" fmla="*/ 27720512 h 2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2"/>
              <a:gd name="T34" fmla="*/ 0 h 21"/>
              <a:gd name="T35" fmla="*/ 22 w 22"/>
              <a:gd name="T36" fmla="*/ 21 h 2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2" h="21">
                <a:moveTo>
                  <a:pt x="11" y="11"/>
                </a:moveTo>
                <a:lnTo>
                  <a:pt x="0" y="11"/>
                </a:lnTo>
                <a:lnTo>
                  <a:pt x="0" y="21"/>
                </a:lnTo>
                <a:lnTo>
                  <a:pt x="11" y="21"/>
                </a:lnTo>
                <a:lnTo>
                  <a:pt x="22" y="21"/>
                </a:lnTo>
                <a:lnTo>
                  <a:pt x="22" y="11"/>
                </a:lnTo>
                <a:lnTo>
                  <a:pt x="22" y="0"/>
                </a:lnTo>
                <a:lnTo>
                  <a:pt x="11" y="0"/>
                </a:lnTo>
                <a:lnTo>
                  <a:pt x="0" y="0"/>
                </a:lnTo>
                <a:lnTo>
                  <a:pt x="0" y="11"/>
                </a:lnTo>
                <a:lnTo>
                  <a:pt x="11" y="11"/>
                </a:lnTo>
                <a:close/>
              </a:path>
            </a:pathLst>
          </a:custGeom>
          <a:solidFill>
            <a:srgbClr val="000000"/>
          </a:solidFill>
          <a:ln w="0">
            <a:solidFill>
              <a:srgbClr val="000000"/>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dirty="0"/>
          </a:p>
        </p:txBody>
      </p:sp>
      <p:sp>
        <p:nvSpPr>
          <p:cNvPr id="14549" name="Freeform 214"/>
          <p:cNvSpPr>
            <a:spLocks/>
          </p:cNvSpPr>
          <p:nvPr/>
        </p:nvSpPr>
        <p:spPr bwMode="auto">
          <a:xfrm>
            <a:off x="3733800" y="2452688"/>
            <a:ext cx="50800" cy="50800"/>
          </a:xfrm>
          <a:custGeom>
            <a:avLst/>
            <a:gdLst>
              <a:gd name="T0" fmla="*/ 0 w 3"/>
              <a:gd name="T1" fmla="*/ 573481282 h 3"/>
              <a:gd name="T2" fmla="*/ 286732174 w 3"/>
              <a:gd name="T3" fmla="*/ 573481282 h 3"/>
              <a:gd name="T4" fmla="*/ 573481282 w 3"/>
              <a:gd name="T5" fmla="*/ 860213324 h 3"/>
              <a:gd name="T6" fmla="*/ 573481282 w 3"/>
              <a:gd name="T7" fmla="*/ 573481282 h 3"/>
              <a:gd name="T8" fmla="*/ 860213324 w 3"/>
              <a:gd name="T9" fmla="*/ 573481282 h 3"/>
              <a:gd name="T10" fmla="*/ 573481282 w 3"/>
              <a:gd name="T11" fmla="*/ 286732174 h 3"/>
              <a:gd name="T12" fmla="*/ 573481282 w 3"/>
              <a:gd name="T13" fmla="*/ 0 h 3"/>
              <a:gd name="T14" fmla="*/ 286732174 w 3"/>
              <a:gd name="T15" fmla="*/ 286732174 h 3"/>
              <a:gd name="T16" fmla="*/ 0 w 3"/>
              <a:gd name="T17" fmla="*/ 573481282 h 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
              <a:gd name="T28" fmla="*/ 0 h 3"/>
              <a:gd name="T29" fmla="*/ 3 w 3"/>
              <a:gd name="T30" fmla="*/ 3 h 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 h="3">
                <a:moveTo>
                  <a:pt x="0" y="2"/>
                </a:moveTo>
                <a:lnTo>
                  <a:pt x="1" y="2"/>
                </a:lnTo>
                <a:lnTo>
                  <a:pt x="2" y="3"/>
                </a:lnTo>
                <a:lnTo>
                  <a:pt x="2" y="2"/>
                </a:lnTo>
                <a:lnTo>
                  <a:pt x="3" y="2"/>
                </a:lnTo>
                <a:lnTo>
                  <a:pt x="2" y="1"/>
                </a:lnTo>
                <a:lnTo>
                  <a:pt x="2" y="0"/>
                </a:lnTo>
                <a:lnTo>
                  <a:pt x="1" y="1"/>
                </a:lnTo>
                <a:lnTo>
                  <a:pt x="0" y="2"/>
                </a:lnTo>
              </a:path>
            </a:pathLst>
          </a:custGeom>
          <a:noFill/>
          <a:ln w="17463">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dirty="0"/>
          </a:p>
        </p:txBody>
      </p:sp>
      <p:sp>
        <p:nvSpPr>
          <p:cNvPr id="14550" name="Freeform 215"/>
          <p:cNvSpPr>
            <a:spLocks/>
          </p:cNvSpPr>
          <p:nvPr/>
        </p:nvSpPr>
        <p:spPr bwMode="auto">
          <a:xfrm>
            <a:off x="4721225" y="2470150"/>
            <a:ext cx="33338" cy="33338"/>
          </a:xfrm>
          <a:custGeom>
            <a:avLst/>
            <a:gdLst>
              <a:gd name="T0" fmla="*/ 25201938 w 21"/>
              <a:gd name="T1" fmla="*/ 25201938 h 21"/>
              <a:gd name="T2" fmla="*/ 0 w 21"/>
              <a:gd name="T3" fmla="*/ 25201938 h 21"/>
              <a:gd name="T4" fmla="*/ 0 w 21"/>
              <a:gd name="T5" fmla="*/ 52924874 h 21"/>
              <a:gd name="T6" fmla="*/ 25201938 w 21"/>
              <a:gd name="T7" fmla="*/ 52924874 h 21"/>
              <a:gd name="T8" fmla="*/ 52924874 w 21"/>
              <a:gd name="T9" fmla="*/ 52924874 h 21"/>
              <a:gd name="T10" fmla="*/ 52924874 w 21"/>
              <a:gd name="T11" fmla="*/ 25201938 h 21"/>
              <a:gd name="T12" fmla="*/ 52924874 w 21"/>
              <a:gd name="T13" fmla="*/ 0 h 21"/>
              <a:gd name="T14" fmla="*/ 25201938 w 21"/>
              <a:gd name="T15" fmla="*/ 0 h 21"/>
              <a:gd name="T16" fmla="*/ 0 w 21"/>
              <a:gd name="T17" fmla="*/ 0 h 21"/>
              <a:gd name="T18" fmla="*/ 0 w 21"/>
              <a:gd name="T19" fmla="*/ 25201938 h 21"/>
              <a:gd name="T20" fmla="*/ 25201938 w 21"/>
              <a:gd name="T21" fmla="*/ 25201938 h 2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1"/>
              <a:gd name="T34" fmla="*/ 0 h 21"/>
              <a:gd name="T35" fmla="*/ 21 w 21"/>
              <a:gd name="T36" fmla="*/ 21 h 2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1" h="21">
                <a:moveTo>
                  <a:pt x="10" y="10"/>
                </a:moveTo>
                <a:lnTo>
                  <a:pt x="0" y="10"/>
                </a:lnTo>
                <a:lnTo>
                  <a:pt x="0" y="21"/>
                </a:lnTo>
                <a:lnTo>
                  <a:pt x="10" y="21"/>
                </a:lnTo>
                <a:lnTo>
                  <a:pt x="21" y="21"/>
                </a:lnTo>
                <a:lnTo>
                  <a:pt x="21" y="10"/>
                </a:lnTo>
                <a:lnTo>
                  <a:pt x="21" y="0"/>
                </a:lnTo>
                <a:lnTo>
                  <a:pt x="10" y="0"/>
                </a:lnTo>
                <a:lnTo>
                  <a:pt x="0" y="0"/>
                </a:lnTo>
                <a:lnTo>
                  <a:pt x="0" y="10"/>
                </a:lnTo>
                <a:lnTo>
                  <a:pt x="10" y="10"/>
                </a:lnTo>
                <a:close/>
              </a:path>
            </a:pathLst>
          </a:custGeom>
          <a:solidFill>
            <a:srgbClr val="000000"/>
          </a:solidFill>
          <a:ln w="0">
            <a:solidFill>
              <a:srgbClr val="000000"/>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dirty="0"/>
          </a:p>
        </p:txBody>
      </p:sp>
      <p:sp>
        <p:nvSpPr>
          <p:cNvPr id="14551" name="Freeform 216"/>
          <p:cNvSpPr>
            <a:spLocks/>
          </p:cNvSpPr>
          <p:nvPr/>
        </p:nvSpPr>
        <p:spPr bwMode="auto">
          <a:xfrm>
            <a:off x="4703763" y="2452688"/>
            <a:ext cx="50800" cy="50800"/>
          </a:xfrm>
          <a:custGeom>
            <a:avLst/>
            <a:gdLst>
              <a:gd name="T0" fmla="*/ 0 w 3"/>
              <a:gd name="T1" fmla="*/ 573481282 h 3"/>
              <a:gd name="T2" fmla="*/ 286732174 w 3"/>
              <a:gd name="T3" fmla="*/ 573481282 h 3"/>
              <a:gd name="T4" fmla="*/ 573481282 w 3"/>
              <a:gd name="T5" fmla="*/ 860213324 h 3"/>
              <a:gd name="T6" fmla="*/ 573481282 w 3"/>
              <a:gd name="T7" fmla="*/ 573481282 h 3"/>
              <a:gd name="T8" fmla="*/ 860213324 w 3"/>
              <a:gd name="T9" fmla="*/ 573481282 h 3"/>
              <a:gd name="T10" fmla="*/ 573481282 w 3"/>
              <a:gd name="T11" fmla="*/ 286732174 h 3"/>
              <a:gd name="T12" fmla="*/ 573481282 w 3"/>
              <a:gd name="T13" fmla="*/ 0 h 3"/>
              <a:gd name="T14" fmla="*/ 286732174 w 3"/>
              <a:gd name="T15" fmla="*/ 286732174 h 3"/>
              <a:gd name="T16" fmla="*/ 0 w 3"/>
              <a:gd name="T17" fmla="*/ 573481282 h 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
              <a:gd name="T28" fmla="*/ 0 h 3"/>
              <a:gd name="T29" fmla="*/ 3 w 3"/>
              <a:gd name="T30" fmla="*/ 3 h 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 h="3">
                <a:moveTo>
                  <a:pt x="0" y="2"/>
                </a:moveTo>
                <a:lnTo>
                  <a:pt x="1" y="2"/>
                </a:lnTo>
                <a:lnTo>
                  <a:pt x="2" y="3"/>
                </a:lnTo>
                <a:lnTo>
                  <a:pt x="2" y="2"/>
                </a:lnTo>
                <a:lnTo>
                  <a:pt x="3" y="2"/>
                </a:lnTo>
                <a:lnTo>
                  <a:pt x="2" y="1"/>
                </a:lnTo>
                <a:lnTo>
                  <a:pt x="2" y="0"/>
                </a:lnTo>
                <a:lnTo>
                  <a:pt x="1" y="1"/>
                </a:lnTo>
                <a:lnTo>
                  <a:pt x="0" y="2"/>
                </a:lnTo>
              </a:path>
            </a:pathLst>
          </a:custGeom>
          <a:noFill/>
          <a:ln w="17463">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dirty="0"/>
          </a:p>
        </p:txBody>
      </p:sp>
      <p:sp>
        <p:nvSpPr>
          <p:cNvPr id="14552" name="Freeform 217"/>
          <p:cNvSpPr>
            <a:spLocks/>
          </p:cNvSpPr>
          <p:nvPr/>
        </p:nvSpPr>
        <p:spPr bwMode="auto">
          <a:xfrm>
            <a:off x="5060950" y="2809875"/>
            <a:ext cx="34925" cy="34925"/>
          </a:xfrm>
          <a:custGeom>
            <a:avLst/>
            <a:gdLst>
              <a:gd name="T0" fmla="*/ 27722515 w 22"/>
              <a:gd name="T1" fmla="*/ 27722515 h 22"/>
              <a:gd name="T2" fmla="*/ 0 w 22"/>
              <a:gd name="T3" fmla="*/ 27722515 h 22"/>
              <a:gd name="T4" fmla="*/ 0 w 22"/>
              <a:gd name="T5" fmla="*/ 55443443 h 22"/>
              <a:gd name="T6" fmla="*/ 27722515 w 22"/>
              <a:gd name="T7" fmla="*/ 55443443 h 22"/>
              <a:gd name="T8" fmla="*/ 55443443 w 22"/>
              <a:gd name="T9" fmla="*/ 55443443 h 22"/>
              <a:gd name="T10" fmla="*/ 55443443 w 22"/>
              <a:gd name="T11" fmla="*/ 27722515 h 22"/>
              <a:gd name="T12" fmla="*/ 55443443 w 22"/>
              <a:gd name="T13" fmla="*/ 0 h 22"/>
              <a:gd name="T14" fmla="*/ 27722515 w 22"/>
              <a:gd name="T15" fmla="*/ 0 h 22"/>
              <a:gd name="T16" fmla="*/ 0 w 22"/>
              <a:gd name="T17" fmla="*/ 0 h 22"/>
              <a:gd name="T18" fmla="*/ 0 w 22"/>
              <a:gd name="T19" fmla="*/ 27722515 h 22"/>
              <a:gd name="T20" fmla="*/ 27722515 w 22"/>
              <a:gd name="T21" fmla="*/ 27722515 h 2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2"/>
              <a:gd name="T34" fmla="*/ 0 h 22"/>
              <a:gd name="T35" fmla="*/ 22 w 22"/>
              <a:gd name="T36" fmla="*/ 22 h 2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2" h="22">
                <a:moveTo>
                  <a:pt x="11" y="11"/>
                </a:moveTo>
                <a:lnTo>
                  <a:pt x="0" y="11"/>
                </a:lnTo>
                <a:lnTo>
                  <a:pt x="0" y="22"/>
                </a:lnTo>
                <a:lnTo>
                  <a:pt x="11" y="22"/>
                </a:lnTo>
                <a:lnTo>
                  <a:pt x="22" y="22"/>
                </a:lnTo>
                <a:lnTo>
                  <a:pt x="22" y="11"/>
                </a:lnTo>
                <a:lnTo>
                  <a:pt x="22" y="0"/>
                </a:lnTo>
                <a:lnTo>
                  <a:pt x="11" y="0"/>
                </a:lnTo>
                <a:lnTo>
                  <a:pt x="0" y="0"/>
                </a:lnTo>
                <a:lnTo>
                  <a:pt x="0" y="11"/>
                </a:lnTo>
                <a:lnTo>
                  <a:pt x="11" y="11"/>
                </a:lnTo>
                <a:close/>
              </a:path>
            </a:pathLst>
          </a:custGeom>
          <a:solidFill>
            <a:srgbClr val="000000"/>
          </a:solidFill>
          <a:ln w="0">
            <a:solidFill>
              <a:srgbClr val="000000"/>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dirty="0"/>
          </a:p>
        </p:txBody>
      </p:sp>
      <p:sp>
        <p:nvSpPr>
          <p:cNvPr id="14553" name="Freeform 218"/>
          <p:cNvSpPr>
            <a:spLocks/>
          </p:cNvSpPr>
          <p:nvPr/>
        </p:nvSpPr>
        <p:spPr bwMode="auto">
          <a:xfrm>
            <a:off x="5060950" y="2792413"/>
            <a:ext cx="50800" cy="52387"/>
          </a:xfrm>
          <a:custGeom>
            <a:avLst/>
            <a:gdLst>
              <a:gd name="T0" fmla="*/ 0 w 3"/>
              <a:gd name="T1" fmla="*/ 609872071 h 3"/>
              <a:gd name="T2" fmla="*/ 286732174 w 3"/>
              <a:gd name="T3" fmla="*/ 609872071 h 3"/>
              <a:gd name="T4" fmla="*/ 573481282 w 3"/>
              <a:gd name="T5" fmla="*/ 914799238 h 3"/>
              <a:gd name="T6" fmla="*/ 573481282 w 3"/>
              <a:gd name="T7" fmla="*/ 609872071 h 3"/>
              <a:gd name="T8" fmla="*/ 860213324 w 3"/>
              <a:gd name="T9" fmla="*/ 609872071 h 3"/>
              <a:gd name="T10" fmla="*/ 573481282 w 3"/>
              <a:gd name="T11" fmla="*/ 304927304 h 3"/>
              <a:gd name="T12" fmla="*/ 573481282 w 3"/>
              <a:gd name="T13" fmla="*/ 0 h 3"/>
              <a:gd name="T14" fmla="*/ 286732174 w 3"/>
              <a:gd name="T15" fmla="*/ 304927304 h 3"/>
              <a:gd name="T16" fmla="*/ 0 w 3"/>
              <a:gd name="T17" fmla="*/ 609872071 h 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
              <a:gd name="T28" fmla="*/ 0 h 3"/>
              <a:gd name="T29" fmla="*/ 3 w 3"/>
              <a:gd name="T30" fmla="*/ 3 h 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 h="3">
                <a:moveTo>
                  <a:pt x="0" y="2"/>
                </a:moveTo>
                <a:lnTo>
                  <a:pt x="1" y="2"/>
                </a:lnTo>
                <a:lnTo>
                  <a:pt x="2" y="3"/>
                </a:lnTo>
                <a:lnTo>
                  <a:pt x="2" y="2"/>
                </a:lnTo>
                <a:lnTo>
                  <a:pt x="3" y="2"/>
                </a:lnTo>
                <a:lnTo>
                  <a:pt x="2" y="1"/>
                </a:lnTo>
                <a:lnTo>
                  <a:pt x="2" y="0"/>
                </a:lnTo>
                <a:lnTo>
                  <a:pt x="1" y="1"/>
                </a:lnTo>
                <a:lnTo>
                  <a:pt x="0" y="2"/>
                </a:lnTo>
              </a:path>
            </a:pathLst>
          </a:custGeom>
          <a:noFill/>
          <a:ln w="17463">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dirty="0"/>
          </a:p>
        </p:txBody>
      </p:sp>
      <p:sp>
        <p:nvSpPr>
          <p:cNvPr id="14554" name="Freeform 219"/>
          <p:cNvSpPr>
            <a:spLocks/>
          </p:cNvSpPr>
          <p:nvPr/>
        </p:nvSpPr>
        <p:spPr bwMode="auto">
          <a:xfrm>
            <a:off x="5418138" y="2452688"/>
            <a:ext cx="34925" cy="33337"/>
          </a:xfrm>
          <a:custGeom>
            <a:avLst/>
            <a:gdLst>
              <a:gd name="T0" fmla="*/ 27722515 w 22"/>
              <a:gd name="T1" fmla="*/ 27720512 h 21"/>
              <a:gd name="T2" fmla="*/ 0 w 22"/>
              <a:gd name="T3" fmla="*/ 27720512 h 21"/>
              <a:gd name="T4" fmla="*/ 0 w 22"/>
              <a:gd name="T5" fmla="*/ 52921699 h 21"/>
              <a:gd name="T6" fmla="*/ 27722515 w 22"/>
              <a:gd name="T7" fmla="*/ 52921699 h 21"/>
              <a:gd name="T8" fmla="*/ 55443443 w 22"/>
              <a:gd name="T9" fmla="*/ 52921699 h 21"/>
              <a:gd name="T10" fmla="*/ 55443443 w 22"/>
              <a:gd name="T11" fmla="*/ 27720512 h 21"/>
              <a:gd name="T12" fmla="*/ 55443443 w 22"/>
              <a:gd name="T13" fmla="*/ 0 h 21"/>
              <a:gd name="T14" fmla="*/ 27722515 w 22"/>
              <a:gd name="T15" fmla="*/ 0 h 21"/>
              <a:gd name="T16" fmla="*/ 0 w 22"/>
              <a:gd name="T17" fmla="*/ 0 h 21"/>
              <a:gd name="T18" fmla="*/ 0 w 22"/>
              <a:gd name="T19" fmla="*/ 27720512 h 21"/>
              <a:gd name="T20" fmla="*/ 27722515 w 22"/>
              <a:gd name="T21" fmla="*/ 27720512 h 2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2"/>
              <a:gd name="T34" fmla="*/ 0 h 21"/>
              <a:gd name="T35" fmla="*/ 22 w 22"/>
              <a:gd name="T36" fmla="*/ 21 h 2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2" h="21">
                <a:moveTo>
                  <a:pt x="11" y="11"/>
                </a:moveTo>
                <a:lnTo>
                  <a:pt x="0" y="11"/>
                </a:lnTo>
                <a:lnTo>
                  <a:pt x="0" y="21"/>
                </a:lnTo>
                <a:lnTo>
                  <a:pt x="11" y="21"/>
                </a:lnTo>
                <a:lnTo>
                  <a:pt x="22" y="21"/>
                </a:lnTo>
                <a:lnTo>
                  <a:pt x="22" y="11"/>
                </a:lnTo>
                <a:lnTo>
                  <a:pt x="22" y="0"/>
                </a:lnTo>
                <a:lnTo>
                  <a:pt x="11" y="0"/>
                </a:lnTo>
                <a:lnTo>
                  <a:pt x="0" y="0"/>
                </a:lnTo>
                <a:lnTo>
                  <a:pt x="0" y="11"/>
                </a:lnTo>
                <a:lnTo>
                  <a:pt x="11" y="11"/>
                </a:lnTo>
                <a:close/>
              </a:path>
            </a:pathLst>
          </a:custGeom>
          <a:solidFill>
            <a:srgbClr val="000000"/>
          </a:solidFill>
          <a:ln w="0">
            <a:solidFill>
              <a:srgbClr val="000000"/>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dirty="0"/>
          </a:p>
        </p:txBody>
      </p:sp>
      <p:sp>
        <p:nvSpPr>
          <p:cNvPr id="14555" name="Freeform 220"/>
          <p:cNvSpPr>
            <a:spLocks/>
          </p:cNvSpPr>
          <p:nvPr/>
        </p:nvSpPr>
        <p:spPr bwMode="auto">
          <a:xfrm>
            <a:off x="5418138" y="2452688"/>
            <a:ext cx="52387" cy="50800"/>
          </a:xfrm>
          <a:custGeom>
            <a:avLst/>
            <a:gdLst>
              <a:gd name="T0" fmla="*/ 0 w 3"/>
              <a:gd name="T1" fmla="*/ 573481282 h 3"/>
              <a:gd name="T2" fmla="*/ 304927304 w 3"/>
              <a:gd name="T3" fmla="*/ 573481282 h 3"/>
              <a:gd name="T4" fmla="*/ 609872071 w 3"/>
              <a:gd name="T5" fmla="*/ 860213324 h 3"/>
              <a:gd name="T6" fmla="*/ 609872071 w 3"/>
              <a:gd name="T7" fmla="*/ 573481282 h 3"/>
              <a:gd name="T8" fmla="*/ 914799238 w 3"/>
              <a:gd name="T9" fmla="*/ 573481282 h 3"/>
              <a:gd name="T10" fmla="*/ 609872071 w 3"/>
              <a:gd name="T11" fmla="*/ 286732174 h 3"/>
              <a:gd name="T12" fmla="*/ 609872071 w 3"/>
              <a:gd name="T13" fmla="*/ 0 h 3"/>
              <a:gd name="T14" fmla="*/ 304927304 w 3"/>
              <a:gd name="T15" fmla="*/ 286732174 h 3"/>
              <a:gd name="T16" fmla="*/ 0 w 3"/>
              <a:gd name="T17" fmla="*/ 573481282 h 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
              <a:gd name="T28" fmla="*/ 0 h 3"/>
              <a:gd name="T29" fmla="*/ 3 w 3"/>
              <a:gd name="T30" fmla="*/ 3 h 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 h="3">
                <a:moveTo>
                  <a:pt x="0" y="2"/>
                </a:moveTo>
                <a:lnTo>
                  <a:pt x="1" y="2"/>
                </a:lnTo>
                <a:lnTo>
                  <a:pt x="2" y="3"/>
                </a:lnTo>
                <a:lnTo>
                  <a:pt x="2" y="2"/>
                </a:lnTo>
                <a:lnTo>
                  <a:pt x="3" y="2"/>
                </a:lnTo>
                <a:lnTo>
                  <a:pt x="2" y="1"/>
                </a:lnTo>
                <a:lnTo>
                  <a:pt x="2" y="0"/>
                </a:lnTo>
                <a:lnTo>
                  <a:pt x="1" y="1"/>
                </a:lnTo>
                <a:lnTo>
                  <a:pt x="0" y="2"/>
                </a:lnTo>
              </a:path>
            </a:pathLst>
          </a:custGeom>
          <a:noFill/>
          <a:ln w="17463">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dirty="0"/>
          </a:p>
        </p:txBody>
      </p:sp>
      <p:sp>
        <p:nvSpPr>
          <p:cNvPr id="14556" name="Freeform 221"/>
          <p:cNvSpPr>
            <a:spLocks/>
          </p:cNvSpPr>
          <p:nvPr/>
        </p:nvSpPr>
        <p:spPr bwMode="auto">
          <a:xfrm>
            <a:off x="6134100" y="2470150"/>
            <a:ext cx="33338" cy="33338"/>
          </a:xfrm>
          <a:custGeom>
            <a:avLst/>
            <a:gdLst>
              <a:gd name="T0" fmla="*/ 25201938 w 21"/>
              <a:gd name="T1" fmla="*/ 25201938 h 21"/>
              <a:gd name="T2" fmla="*/ 0 w 21"/>
              <a:gd name="T3" fmla="*/ 25201938 h 21"/>
              <a:gd name="T4" fmla="*/ 0 w 21"/>
              <a:gd name="T5" fmla="*/ 52924874 h 21"/>
              <a:gd name="T6" fmla="*/ 25201938 w 21"/>
              <a:gd name="T7" fmla="*/ 52924874 h 21"/>
              <a:gd name="T8" fmla="*/ 52924874 w 21"/>
              <a:gd name="T9" fmla="*/ 52924874 h 21"/>
              <a:gd name="T10" fmla="*/ 52924874 w 21"/>
              <a:gd name="T11" fmla="*/ 25201938 h 21"/>
              <a:gd name="T12" fmla="*/ 52924874 w 21"/>
              <a:gd name="T13" fmla="*/ 0 h 21"/>
              <a:gd name="T14" fmla="*/ 25201938 w 21"/>
              <a:gd name="T15" fmla="*/ 0 h 21"/>
              <a:gd name="T16" fmla="*/ 0 w 21"/>
              <a:gd name="T17" fmla="*/ 0 h 21"/>
              <a:gd name="T18" fmla="*/ 0 w 21"/>
              <a:gd name="T19" fmla="*/ 25201938 h 21"/>
              <a:gd name="T20" fmla="*/ 25201938 w 21"/>
              <a:gd name="T21" fmla="*/ 25201938 h 2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1"/>
              <a:gd name="T34" fmla="*/ 0 h 21"/>
              <a:gd name="T35" fmla="*/ 21 w 21"/>
              <a:gd name="T36" fmla="*/ 21 h 2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1" h="21">
                <a:moveTo>
                  <a:pt x="10" y="10"/>
                </a:moveTo>
                <a:lnTo>
                  <a:pt x="0" y="10"/>
                </a:lnTo>
                <a:lnTo>
                  <a:pt x="0" y="21"/>
                </a:lnTo>
                <a:lnTo>
                  <a:pt x="10" y="21"/>
                </a:lnTo>
                <a:lnTo>
                  <a:pt x="21" y="21"/>
                </a:lnTo>
                <a:lnTo>
                  <a:pt x="21" y="10"/>
                </a:lnTo>
                <a:lnTo>
                  <a:pt x="21" y="0"/>
                </a:lnTo>
                <a:lnTo>
                  <a:pt x="10" y="0"/>
                </a:lnTo>
                <a:lnTo>
                  <a:pt x="0" y="0"/>
                </a:lnTo>
                <a:lnTo>
                  <a:pt x="0" y="10"/>
                </a:lnTo>
                <a:lnTo>
                  <a:pt x="10" y="10"/>
                </a:lnTo>
                <a:close/>
              </a:path>
            </a:pathLst>
          </a:custGeom>
          <a:solidFill>
            <a:srgbClr val="000000"/>
          </a:solidFill>
          <a:ln w="0">
            <a:solidFill>
              <a:srgbClr val="000000"/>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dirty="0"/>
          </a:p>
        </p:txBody>
      </p:sp>
      <p:sp>
        <p:nvSpPr>
          <p:cNvPr id="14557" name="Freeform 222"/>
          <p:cNvSpPr>
            <a:spLocks/>
          </p:cNvSpPr>
          <p:nvPr/>
        </p:nvSpPr>
        <p:spPr bwMode="auto">
          <a:xfrm>
            <a:off x="6116638" y="2452688"/>
            <a:ext cx="50800" cy="50800"/>
          </a:xfrm>
          <a:custGeom>
            <a:avLst/>
            <a:gdLst>
              <a:gd name="T0" fmla="*/ 0 w 3"/>
              <a:gd name="T1" fmla="*/ 573481282 h 3"/>
              <a:gd name="T2" fmla="*/ 286732174 w 3"/>
              <a:gd name="T3" fmla="*/ 573481282 h 3"/>
              <a:gd name="T4" fmla="*/ 573481282 w 3"/>
              <a:gd name="T5" fmla="*/ 860213324 h 3"/>
              <a:gd name="T6" fmla="*/ 573481282 w 3"/>
              <a:gd name="T7" fmla="*/ 573481282 h 3"/>
              <a:gd name="T8" fmla="*/ 860213324 w 3"/>
              <a:gd name="T9" fmla="*/ 573481282 h 3"/>
              <a:gd name="T10" fmla="*/ 573481282 w 3"/>
              <a:gd name="T11" fmla="*/ 286732174 h 3"/>
              <a:gd name="T12" fmla="*/ 573481282 w 3"/>
              <a:gd name="T13" fmla="*/ 0 h 3"/>
              <a:gd name="T14" fmla="*/ 286732174 w 3"/>
              <a:gd name="T15" fmla="*/ 286732174 h 3"/>
              <a:gd name="T16" fmla="*/ 0 w 3"/>
              <a:gd name="T17" fmla="*/ 573481282 h 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
              <a:gd name="T28" fmla="*/ 0 h 3"/>
              <a:gd name="T29" fmla="*/ 3 w 3"/>
              <a:gd name="T30" fmla="*/ 3 h 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 h="3">
                <a:moveTo>
                  <a:pt x="0" y="2"/>
                </a:moveTo>
                <a:lnTo>
                  <a:pt x="1" y="2"/>
                </a:lnTo>
                <a:lnTo>
                  <a:pt x="2" y="3"/>
                </a:lnTo>
                <a:lnTo>
                  <a:pt x="2" y="2"/>
                </a:lnTo>
                <a:lnTo>
                  <a:pt x="3" y="2"/>
                </a:lnTo>
                <a:lnTo>
                  <a:pt x="2" y="1"/>
                </a:lnTo>
                <a:lnTo>
                  <a:pt x="2" y="0"/>
                </a:lnTo>
                <a:lnTo>
                  <a:pt x="1" y="1"/>
                </a:lnTo>
                <a:lnTo>
                  <a:pt x="0" y="2"/>
                </a:lnTo>
              </a:path>
            </a:pathLst>
          </a:custGeom>
          <a:noFill/>
          <a:ln w="17463">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dirty="0"/>
          </a:p>
        </p:txBody>
      </p:sp>
      <p:sp>
        <p:nvSpPr>
          <p:cNvPr id="14558" name="Freeform 223"/>
          <p:cNvSpPr>
            <a:spLocks/>
          </p:cNvSpPr>
          <p:nvPr/>
        </p:nvSpPr>
        <p:spPr bwMode="auto">
          <a:xfrm>
            <a:off x="6831013" y="2470150"/>
            <a:ext cx="34925" cy="33338"/>
          </a:xfrm>
          <a:custGeom>
            <a:avLst/>
            <a:gdLst>
              <a:gd name="T0" fmla="*/ 27722515 w 22"/>
              <a:gd name="T1" fmla="*/ 25201938 h 21"/>
              <a:gd name="T2" fmla="*/ 0 w 22"/>
              <a:gd name="T3" fmla="*/ 25201938 h 21"/>
              <a:gd name="T4" fmla="*/ 0 w 22"/>
              <a:gd name="T5" fmla="*/ 52924874 h 21"/>
              <a:gd name="T6" fmla="*/ 27722515 w 22"/>
              <a:gd name="T7" fmla="*/ 52924874 h 21"/>
              <a:gd name="T8" fmla="*/ 55443443 w 22"/>
              <a:gd name="T9" fmla="*/ 52924874 h 21"/>
              <a:gd name="T10" fmla="*/ 55443443 w 22"/>
              <a:gd name="T11" fmla="*/ 25201938 h 21"/>
              <a:gd name="T12" fmla="*/ 55443443 w 22"/>
              <a:gd name="T13" fmla="*/ 0 h 21"/>
              <a:gd name="T14" fmla="*/ 27722515 w 22"/>
              <a:gd name="T15" fmla="*/ 0 h 21"/>
              <a:gd name="T16" fmla="*/ 0 w 22"/>
              <a:gd name="T17" fmla="*/ 0 h 21"/>
              <a:gd name="T18" fmla="*/ 0 w 22"/>
              <a:gd name="T19" fmla="*/ 25201938 h 21"/>
              <a:gd name="T20" fmla="*/ 27722515 w 22"/>
              <a:gd name="T21" fmla="*/ 25201938 h 2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2"/>
              <a:gd name="T34" fmla="*/ 0 h 21"/>
              <a:gd name="T35" fmla="*/ 22 w 22"/>
              <a:gd name="T36" fmla="*/ 21 h 2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2" h="21">
                <a:moveTo>
                  <a:pt x="11" y="10"/>
                </a:moveTo>
                <a:lnTo>
                  <a:pt x="0" y="10"/>
                </a:lnTo>
                <a:lnTo>
                  <a:pt x="0" y="21"/>
                </a:lnTo>
                <a:lnTo>
                  <a:pt x="11" y="21"/>
                </a:lnTo>
                <a:lnTo>
                  <a:pt x="22" y="21"/>
                </a:lnTo>
                <a:lnTo>
                  <a:pt x="22" y="10"/>
                </a:lnTo>
                <a:lnTo>
                  <a:pt x="22" y="0"/>
                </a:lnTo>
                <a:lnTo>
                  <a:pt x="11" y="0"/>
                </a:lnTo>
                <a:lnTo>
                  <a:pt x="0" y="0"/>
                </a:lnTo>
                <a:lnTo>
                  <a:pt x="0" y="10"/>
                </a:lnTo>
                <a:lnTo>
                  <a:pt x="11" y="10"/>
                </a:lnTo>
                <a:close/>
              </a:path>
            </a:pathLst>
          </a:custGeom>
          <a:solidFill>
            <a:srgbClr val="000000"/>
          </a:solidFill>
          <a:ln w="0">
            <a:solidFill>
              <a:srgbClr val="000000"/>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dirty="0"/>
          </a:p>
        </p:txBody>
      </p:sp>
      <p:sp>
        <p:nvSpPr>
          <p:cNvPr id="14559" name="Freeform 224"/>
          <p:cNvSpPr>
            <a:spLocks/>
          </p:cNvSpPr>
          <p:nvPr/>
        </p:nvSpPr>
        <p:spPr bwMode="auto">
          <a:xfrm>
            <a:off x="6831013" y="2452688"/>
            <a:ext cx="52387" cy="50800"/>
          </a:xfrm>
          <a:custGeom>
            <a:avLst/>
            <a:gdLst>
              <a:gd name="T0" fmla="*/ 0 w 3"/>
              <a:gd name="T1" fmla="*/ 573481282 h 3"/>
              <a:gd name="T2" fmla="*/ 304927304 w 3"/>
              <a:gd name="T3" fmla="*/ 573481282 h 3"/>
              <a:gd name="T4" fmla="*/ 609872071 w 3"/>
              <a:gd name="T5" fmla="*/ 860213324 h 3"/>
              <a:gd name="T6" fmla="*/ 609872071 w 3"/>
              <a:gd name="T7" fmla="*/ 573481282 h 3"/>
              <a:gd name="T8" fmla="*/ 914799238 w 3"/>
              <a:gd name="T9" fmla="*/ 573481282 h 3"/>
              <a:gd name="T10" fmla="*/ 609872071 w 3"/>
              <a:gd name="T11" fmla="*/ 286732174 h 3"/>
              <a:gd name="T12" fmla="*/ 609872071 w 3"/>
              <a:gd name="T13" fmla="*/ 0 h 3"/>
              <a:gd name="T14" fmla="*/ 304927304 w 3"/>
              <a:gd name="T15" fmla="*/ 286732174 h 3"/>
              <a:gd name="T16" fmla="*/ 0 w 3"/>
              <a:gd name="T17" fmla="*/ 573481282 h 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
              <a:gd name="T28" fmla="*/ 0 h 3"/>
              <a:gd name="T29" fmla="*/ 3 w 3"/>
              <a:gd name="T30" fmla="*/ 3 h 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 h="3">
                <a:moveTo>
                  <a:pt x="0" y="2"/>
                </a:moveTo>
                <a:lnTo>
                  <a:pt x="1" y="2"/>
                </a:lnTo>
                <a:lnTo>
                  <a:pt x="2" y="3"/>
                </a:lnTo>
                <a:lnTo>
                  <a:pt x="2" y="2"/>
                </a:lnTo>
                <a:lnTo>
                  <a:pt x="3" y="2"/>
                </a:lnTo>
                <a:lnTo>
                  <a:pt x="2" y="1"/>
                </a:lnTo>
                <a:lnTo>
                  <a:pt x="2" y="0"/>
                </a:lnTo>
                <a:lnTo>
                  <a:pt x="1" y="1"/>
                </a:lnTo>
                <a:lnTo>
                  <a:pt x="0" y="2"/>
                </a:lnTo>
              </a:path>
            </a:pathLst>
          </a:custGeom>
          <a:noFill/>
          <a:ln w="17463">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dirty="0"/>
          </a:p>
        </p:txBody>
      </p:sp>
      <p:sp>
        <p:nvSpPr>
          <p:cNvPr id="14560" name="Freeform 225"/>
          <p:cNvSpPr>
            <a:spLocks/>
          </p:cNvSpPr>
          <p:nvPr/>
        </p:nvSpPr>
        <p:spPr bwMode="auto">
          <a:xfrm>
            <a:off x="5060950" y="2112963"/>
            <a:ext cx="34925" cy="33337"/>
          </a:xfrm>
          <a:custGeom>
            <a:avLst/>
            <a:gdLst>
              <a:gd name="T0" fmla="*/ 27722515 w 22"/>
              <a:gd name="T1" fmla="*/ 25201182 h 21"/>
              <a:gd name="T2" fmla="*/ 0 w 22"/>
              <a:gd name="T3" fmla="*/ 25201182 h 21"/>
              <a:gd name="T4" fmla="*/ 0 w 22"/>
              <a:gd name="T5" fmla="*/ 52921699 h 21"/>
              <a:gd name="T6" fmla="*/ 27722515 w 22"/>
              <a:gd name="T7" fmla="*/ 52921699 h 21"/>
              <a:gd name="T8" fmla="*/ 55443443 w 22"/>
              <a:gd name="T9" fmla="*/ 52921699 h 21"/>
              <a:gd name="T10" fmla="*/ 55443443 w 22"/>
              <a:gd name="T11" fmla="*/ 25201182 h 21"/>
              <a:gd name="T12" fmla="*/ 55443443 w 22"/>
              <a:gd name="T13" fmla="*/ 0 h 21"/>
              <a:gd name="T14" fmla="*/ 27722515 w 22"/>
              <a:gd name="T15" fmla="*/ 0 h 21"/>
              <a:gd name="T16" fmla="*/ 0 w 22"/>
              <a:gd name="T17" fmla="*/ 0 h 21"/>
              <a:gd name="T18" fmla="*/ 0 w 22"/>
              <a:gd name="T19" fmla="*/ 25201182 h 21"/>
              <a:gd name="T20" fmla="*/ 27722515 w 22"/>
              <a:gd name="T21" fmla="*/ 25201182 h 2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2"/>
              <a:gd name="T34" fmla="*/ 0 h 21"/>
              <a:gd name="T35" fmla="*/ 22 w 22"/>
              <a:gd name="T36" fmla="*/ 21 h 2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2" h="21">
                <a:moveTo>
                  <a:pt x="11" y="10"/>
                </a:moveTo>
                <a:lnTo>
                  <a:pt x="0" y="10"/>
                </a:lnTo>
                <a:lnTo>
                  <a:pt x="0" y="21"/>
                </a:lnTo>
                <a:lnTo>
                  <a:pt x="11" y="21"/>
                </a:lnTo>
                <a:lnTo>
                  <a:pt x="22" y="21"/>
                </a:lnTo>
                <a:lnTo>
                  <a:pt x="22" y="10"/>
                </a:lnTo>
                <a:lnTo>
                  <a:pt x="22" y="0"/>
                </a:lnTo>
                <a:lnTo>
                  <a:pt x="11" y="0"/>
                </a:lnTo>
                <a:lnTo>
                  <a:pt x="0" y="0"/>
                </a:lnTo>
                <a:lnTo>
                  <a:pt x="0" y="10"/>
                </a:lnTo>
                <a:lnTo>
                  <a:pt x="11" y="10"/>
                </a:lnTo>
                <a:close/>
              </a:path>
            </a:pathLst>
          </a:custGeom>
          <a:solidFill>
            <a:srgbClr val="000000"/>
          </a:solidFill>
          <a:ln w="0">
            <a:solidFill>
              <a:srgbClr val="000000"/>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dirty="0"/>
          </a:p>
        </p:txBody>
      </p:sp>
      <p:sp>
        <p:nvSpPr>
          <p:cNvPr id="14561" name="Freeform 226"/>
          <p:cNvSpPr>
            <a:spLocks/>
          </p:cNvSpPr>
          <p:nvPr/>
        </p:nvSpPr>
        <p:spPr bwMode="auto">
          <a:xfrm>
            <a:off x="5060950" y="2095500"/>
            <a:ext cx="50800" cy="50800"/>
          </a:xfrm>
          <a:custGeom>
            <a:avLst/>
            <a:gdLst>
              <a:gd name="T0" fmla="*/ 0 w 3"/>
              <a:gd name="T1" fmla="*/ 573481282 h 3"/>
              <a:gd name="T2" fmla="*/ 286732174 w 3"/>
              <a:gd name="T3" fmla="*/ 573481282 h 3"/>
              <a:gd name="T4" fmla="*/ 573481282 w 3"/>
              <a:gd name="T5" fmla="*/ 860213324 h 3"/>
              <a:gd name="T6" fmla="*/ 573481282 w 3"/>
              <a:gd name="T7" fmla="*/ 573481282 h 3"/>
              <a:gd name="T8" fmla="*/ 860213324 w 3"/>
              <a:gd name="T9" fmla="*/ 573481282 h 3"/>
              <a:gd name="T10" fmla="*/ 573481282 w 3"/>
              <a:gd name="T11" fmla="*/ 286732174 h 3"/>
              <a:gd name="T12" fmla="*/ 573481282 w 3"/>
              <a:gd name="T13" fmla="*/ 0 h 3"/>
              <a:gd name="T14" fmla="*/ 286732174 w 3"/>
              <a:gd name="T15" fmla="*/ 286732174 h 3"/>
              <a:gd name="T16" fmla="*/ 0 w 3"/>
              <a:gd name="T17" fmla="*/ 573481282 h 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
              <a:gd name="T28" fmla="*/ 0 h 3"/>
              <a:gd name="T29" fmla="*/ 3 w 3"/>
              <a:gd name="T30" fmla="*/ 3 h 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 h="3">
                <a:moveTo>
                  <a:pt x="0" y="2"/>
                </a:moveTo>
                <a:lnTo>
                  <a:pt x="1" y="2"/>
                </a:lnTo>
                <a:lnTo>
                  <a:pt x="2" y="3"/>
                </a:lnTo>
                <a:lnTo>
                  <a:pt x="2" y="2"/>
                </a:lnTo>
                <a:lnTo>
                  <a:pt x="3" y="2"/>
                </a:lnTo>
                <a:lnTo>
                  <a:pt x="2" y="1"/>
                </a:lnTo>
                <a:lnTo>
                  <a:pt x="2" y="0"/>
                </a:lnTo>
                <a:lnTo>
                  <a:pt x="1" y="1"/>
                </a:lnTo>
                <a:lnTo>
                  <a:pt x="0" y="2"/>
                </a:lnTo>
              </a:path>
            </a:pathLst>
          </a:custGeom>
          <a:noFill/>
          <a:ln w="17463">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dirty="0"/>
          </a:p>
        </p:txBody>
      </p:sp>
      <p:sp>
        <p:nvSpPr>
          <p:cNvPr id="14562" name="Freeform 227"/>
          <p:cNvSpPr>
            <a:spLocks/>
          </p:cNvSpPr>
          <p:nvPr/>
        </p:nvSpPr>
        <p:spPr bwMode="auto">
          <a:xfrm>
            <a:off x="3392488" y="2112963"/>
            <a:ext cx="34925" cy="33337"/>
          </a:xfrm>
          <a:custGeom>
            <a:avLst/>
            <a:gdLst>
              <a:gd name="T0" fmla="*/ 27722515 w 22"/>
              <a:gd name="T1" fmla="*/ 25201182 h 21"/>
              <a:gd name="T2" fmla="*/ 0 w 22"/>
              <a:gd name="T3" fmla="*/ 25201182 h 21"/>
              <a:gd name="T4" fmla="*/ 0 w 22"/>
              <a:gd name="T5" fmla="*/ 52921699 h 21"/>
              <a:gd name="T6" fmla="*/ 27722515 w 22"/>
              <a:gd name="T7" fmla="*/ 52921699 h 21"/>
              <a:gd name="T8" fmla="*/ 55443443 w 22"/>
              <a:gd name="T9" fmla="*/ 52921699 h 21"/>
              <a:gd name="T10" fmla="*/ 55443443 w 22"/>
              <a:gd name="T11" fmla="*/ 25201182 h 21"/>
              <a:gd name="T12" fmla="*/ 55443443 w 22"/>
              <a:gd name="T13" fmla="*/ 0 h 21"/>
              <a:gd name="T14" fmla="*/ 27722515 w 22"/>
              <a:gd name="T15" fmla="*/ 0 h 21"/>
              <a:gd name="T16" fmla="*/ 0 w 22"/>
              <a:gd name="T17" fmla="*/ 0 h 21"/>
              <a:gd name="T18" fmla="*/ 0 w 22"/>
              <a:gd name="T19" fmla="*/ 25201182 h 21"/>
              <a:gd name="T20" fmla="*/ 27722515 w 22"/>
              <a:gd name="T21" fmla="*/ 25201182 h 2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2"/>
              <a:gd name="T34" fmla="*/ 0 h 21"/>
              <a:gd name="T35" fmla="*/ 22 w 22"/>
              <a:gd name="T36" fmla="*/ 21 h 2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2" h="21">
                <a:moveTo>
                  <a:pt x="11" y="10"/>
                </a:moveTo>
                <a:lnTo>
                  <a:pt x="0" y="10"/>
                </a:lnTo>
                <a:lnTo>
                  <a:pt x="0" y="21"/>
                </a:lnTo>
                <a:lnTo>
                  <a:pt x="11" y="21"/>
                </a:lnTo>
                <a:lnTo>
                  <a:pt x="22" y="21"/>
                </a:lnTo>
                <a:lnTo>
                  <a:pt x="22" y="10"/>
                </a:lnTo>
                <a:lnTo>
                  <a:pt x="22" y="0"/>
                </a:lnTo>
                <a:lnTo>
                  <a:pt x="11" y="0"/>
                </a:lnTo>
                <a:lnTo>
                  <a:pt x="0" y="0"/>
                </a:lnTo>
                <a:lnTo>
                  <a:pt x="0" y="10"/>
                </a:lnTo>
                <a:lnTo>
                  <a:pt x="11" y="10"/>
                </a:lnTo>
                <a:close/>
              </a:path>
            </a:pathLst>
          </a:custGeom>
          <a:solidFill>
            <a:srgbClr val="000000"/>
          </a:solidFill>
          <a:ln w="0">
            <a:solidFill>
              <a:srgbClr val="000000"/>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dirty="0"/>
          </a:p>
        </p:txBody>
      </p:sp>
      <p:sp>
        <p:nvSpPr>
          <p:cNvPr id="14563" name="Freeform 228"/>
          <p:cNvSpPr>
            <a:spLocks/>
          </p:cNvSpPr>
          <p:nvPr/>
        </p:nvSpPr>
        <p:spPr bwMode="auto">
          <a:xfrm>
            <a:off x="3376613" y="2095500"/>
            <a:ext cx="50800" cy="50800"/>
          </a:xfrm>
          <a:custGeom>
            <a:avLst/>
            <a:gdLst>
              <a:gd name="T0" fmla="*/ 0 w 3"/>
              <a:gd name="T1" fmla="*/ 573481282 h 3"/>
              <a:gd name="T2" fmla="*/ 286732174 w 3"/>
              <a:gd name="T3" fmla="*/ 573481282 h 3"/>
              <a:gd name="T4" fmla="*/ 573481282 w 3"/>
              <a:gd name="T5" fmla="*/ 860213324 h 3"/>
              <a:gd name="T6" fmla="*/ 573481282 w 3"/>
              <a:gd name="T7" fmla="*/ 573481282 h 3"/>
              <a:gd name="T8" fmla="*/ 860213324 w 3"/>
              <a:gd name="T9" fmla="*/ 573481282 h 3"/>
              <a:gd name="T10" fmla="*/ 573481282 w 3"/>
              <a:gd name="T11" fmla="*/ 286732174 h 3"/>
              <a:gd name="T12" fmla="*/ 573481282 w 3"/>
              <a:gd name="T13" fmla="*/ 0 h 3"/>
              <a:gd name="T14" fmla="*/ 286732174 w 3"/>
              <a:gd name="T15" fmla="*/ 286732174 h 3"/>
              <a:gd name="T16" fmla="*/ 0 w 3"/>
              <a:gd name="T17" fmla="*/ 573481282 h 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
              <a:gd name="T28" fmla="*/ 0 h 3"/>
              <a:gd name="T29" fmla="*/ 3 w 3"/>
              <a:gd name="T30" fmla="*/ 3 h 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 h="3">
                <a:moveTo>
                  <a:pt x="0" y="2"/>
                </a:moveTo>
                <a:lnTo>
                  <a:pt x="1" y="2"/>
                </a:lnTo>
                <a:lnTo>
                  <a:pt x="2" y="3"/>
                </a:lnTo>
                <a:lnTo>
                  <a:pt x="2" y="2"/>
                </a:lnTo>
                <a:lnTo>
                  <a:pt x="3" y="2"/>
                </a:lnTo>
                <a:lnTo>
                  <a:pt x="2" y="1"/>
                </a:lnTo>
                <a:lnTo>
                  <a:pt x="2" y="0"/>
                </a:lnTo>
                <a:lnTo>
                  <a:pt x="1" y="1"/>
                </a:lnTo>
                <a:lnTo>
                  <a:pt x="0" y="2"/>
                </a:lnTo>
              </a:path>
            </a:pathLst>
          </a:custGeom>
          <a:noFill/>
          <a:ln w="17463">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dirty="0"/>
          </a:p>
        </p:txBody>
      </p:sp>
      <p:sp>
        <p:nvSpPr>
          <p:cNvPr id="14564" name="Freeform 229"/>
          <p:cNvSpPr>
            <a:spLocks/>
          </p:cNvSpPr>
          <p:nvPr/>
        </p:nvSpPr>
        <p:spPr bwMode="auto">
          <a:xfrm>
            <a:off x="6985000" y="3678238"/>
            <a:ext cx="85725" cy="101600"/>
          </a:xfrm>
          <a:custGeom>
            <a:avLst/>
            <a:gdLst>
              <a:gd name="T0" fmla="*/ 881853006 w 5"/>
              <a:gd name="T1" fmla="*/ 0 h 6"/>
              <a:gd name="T2" fmla="*/ 0 w 5"/>
              <a:gd name="T3" fmla="*/ 1720426649 h 6"/>
              <a:gd name="T4" fmla="*/ 1469755100 w 5"/>
              <a:gd name="T5" fmla="*/ 573481282 h 6"/>
              <a:gd name="T6" fmla="*/ 1175804187 w 5"/>
              <a:gd name="T7" fmla="*/ 286732174 h 6"/>
              <a:gd name="T8" fmla="*/ 881853006 w 5"/>
              <a:gd name="T9" fmla="*/ 0 h 6"/>
              <a:gd name="T10" fmla="*/ 0 60000 65536"/>
              <a:gd name="T11" fmla="*/ 0 60000 65536"/>
              <a:gd name="T12" fmla="*/ 0 60000 65536"/>
              <a:gd name="T13" fmla="*/ 0 60000 65536"/>
              <a:gd name="T14" fmla="*/ 0 60000 65536"/>
              <a:gd name="T15" fmla="*/ 0 w 5"/>
              <a:gd name="T16" fmla="*/ 0 h 6"/>
              <a:gd name="T17" fmla="*/ 5 w 5"/>
              <a:gd name="T18" fmla="*/ 6 h 6"/>
            </a:gdLst>
            <a:ahLst/>
            <a:cxnLst>
              <a:cxn ang="T10">
                <a:pos x="T0" y="T1"/>
              </a:cxn>
              <a:cxn ang="T11">
                <a:pos x="T2" y="T3"/>
              </a:cxn>
              <a:cxn ang="T12">
                <a:pos x="T4" y="T5"/>
              </a:cxn>
              <a:cxn ang="T13">
                <a:pos x="T6" y="T7"/>
              </a:cxn>
              <a:cxn ang="T14">
                <a:pos x="T8" y="T9"/>
              </a:cxn>
            </a:cxnLst>
            <a:rect l="T15" t="T16" r="T17" b="T18"/>
            <a:pathLst>
              <a:path w="5" h="6">
                <a:moveTo>
                  <a:pt x="3" y="0"/>
                </a:moveTo>
                <a:lnTo>
                  <a:pt x="0" y="6"/>
                </a:lnTo>
                <a:lnTo>
                  <a:pt x="5" y="2"/>
                </a:lnTo>
                <a:lnTo>
                  <a:pt x="4" y="1"/>
                </a:lnTo>
                <a:lnTo>
                  <a:pt x="3" y="0"/>
                </a:lnTo>
              </a:path>
            </a:pathLst>
          </a:custGeom>
          <a:noFill/>
          <a:ln w="17463">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dirty="0"/>
          </a:p>
        </p:txBody>
      </p:sp>
      <p:sp>
        <p:nvSpPr>
          <p:cNvPr id="14565" name="Freeform 230"/>
          <p:cNvSpPr>
            <a:spLocks/>
          </p:cNvSpPr>
          <p:nvPr/>
        </p:nvSpPr>
        <p:spPr bwMode="auto">
          <a:xfrm>
            <a:off x="6985000" y="3678238"/>
            <a:ext cx="85725" cy="101600"/>
          </a:xfrm>
          <a:custGeom>
            <a:avLst/>
            <a:gdLst>
              <a:gd name="T0" fmla="*/ 80645002 w 54"/>
              <a:gd name="T1" fmla="*/ 0 h 64"/>
              <a:gd name="T2" fmla="*/ 0 w 54"/>
              <a:gd name="T3" fmla="*/ 161289973 h 64"/>
              <a:gd name="T4" fmla="*/ 136088449 w 54"/>
              <a:gd name="T5" fmla="*/ 52922487 h 64"/>
              <a:gd name="T6" fmla="*/ 108367531 w 54"/>
              <a:gd name="T7" fmla="*/ 27720924 h 64"/>
              <a:gd name="T8" fmla="*/ 80645002 w 54"/>
              <a:gd name="T9" fmla="*/ 0 h 64"/>
              <a:gd name="T10" fmla="*/ 0 60000 65536"/>
              <a:gd name="T11" fmla="*/ 0 60000 65536"/>
              <a:gd name="T12" fmla="*/ 0 60000 65536"/>
              <a:gd name="T13" fmla="*/ 0 60000 65536"/>
              <a:gd name="T14" fmla="*/ 0 60000 65536"/>
              <a:gd name="T15" fmla="*/ 0 w 54"/>
              <a:gd name="T16" fmla="*/ 0 h 64"/>
              <a:gd name="T17" fmla="*/ 54 w 54"/>
              <a:gd name="T18" fmla="*/ 64 h 64"/>
            </a:gdLst>
            <a:ahLst/>
            <a:cxnLst>
              <a:cxn ang="T10">
                <a:pos x="T0" y="T1"/>
              </a:cxn>
              <a:cxn ang="T11">
                <a:pos x="T2" y="T3"/>
              </a:cxn>
              <a:cxn ang="T12">
                <a:pos x="T4" y="T5"/>
              </a:cxn>
              <a:cxn ang="T13">
                <a:pos x="T6" y="T7"/>
              </a:cxn>
              <a:cxn ang="T14">
                <a:pos x="T8" y="T9"/>
              </a:cxn>
            </a:cxnLst>
            <a:rect l="T15" t="T16" r="T17" b="T18"/>
            <a:pathLst>
              <a:path w="54" h="64">
                <a:moveTo>
                  <a:pt x="32" y="0"/>
                </a:moveTo>
                <a:lnTo>
                  <a:pt x="0" y="64"/>
                </a:lnTo>
                <a:lnTo>
                  <a:pt x="54" y="21"/>
                </a:lnTo>
                <a:lnTo>
                  <a:pt x="43" y="11"/>
                </a:lnTo>
                <a:lnTo>
                  <a:pt x="32" y="0"/>
                </a:lnTo>
                <a:close/>
              </a:path>
            </a:pathLst>
          </a:custGeom>
          <a:solidFill>
            <a:srgbClr val="000000"/>
          </a:solidFill>
          <a:ln w="0">
            <a:solidFill>
              <a:srgbClr val="000000"/>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dirty="0"/>
          </a:p>
        </p:txBody>
      </p:sp>
      <p:sp>
        <p:nvSpPr>
          <p:cNvPr id="14566" name="Line 231"/>
          <p:cNvSpPr>
            <a:spLocks noChangeShapeType="1"/>
          </p:cNvSpPr>
          <p:nvPr/>
        </p:nvSpPr>
        <p:spPr bwMode="auto">
          <a:xfrm flipV="1">
            <a:off x="7053263" y="3371850"/>
            <a:ext cx="339725" cy="323850"/>
          </a:xfrm>
          <a:prstGeom prst="line">
            <a:avLst/>
          </a:prstGeom>
          <a:noFill/>
          <a:ln w="174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4567" name="Freeform 232"/>
          <p:cNvSpPr>
            <a:spLocks/>
          </p:cNvSpPr>
          <p:nvPr/>
        </p:nvSpPr>
        <p:spPr bwMode="auto">
          <a:xfrm>
            <a:off x="6985000" y="2640013"/>
            <a:ext cx="85725" cy="85725"/>
          </a:xfrm>
          <a:custGeom>
            <a:avLst/>
            <a:gdLst>
              <a:gd name="T0" fmla="*/ 1469755100 w 5"/>
              <a:gd name="T1" fmla="*/ 881853006 h 5"/>
              <a:gd name="T2" fmla="*/ 0 w 5"/>
              <a:gd name="T3" fmla="*/ 0 h 5"/>
              <a:gd name="T4" fmla="*/ 881853006 w 5"/>
              <a:gd name="T5" fmla="*/ 1469755100 h 5"/>
              <a:gd name="T6" fmla="*/ 1175804187 w 5"/>
              <a:gd name="T7" fmla="*/ 1175804187 h 5"/>
              <a:gd name="T8" fmla="*/ 1469755100 w 5"/>
              <a:gd name="T9" fmla="*/ 881853006 h 5"/>
              <a:gd name="T10" fmla="*/ 0 60000 65536"/>
              <a:gd name="T11" fmla="*/ 0 60000 65536"/>
              <a:gd name="T12" fmla="*/ 0 60000 65536"/>
              <a:gd name="T13" fmla="*/ 0 60000 65536"/>
              <a:gd name="T14" fmla="*/ 0 60000 65536"/>
              <a:gd name="T15" fmla="*/ 0 w 5"/>
              <a:gd name="T16" fmla="*/ 0 h 5"/>
              <a:gd name="T17" fmla="*/ 5 w 5"/>
              <a:gd name="T18" fmla="*/ 5 h 5"/>
            </a:gdLst>
            <a:ahLst/>
            <a:cxnLst>
              <a:cxn ang="T10">
                <a:pos x="T0" y="T1"/>
              </a:cxn>
              <a:cxn ang="T11">
                <a:pos x="T2" y="T3"/>
              </a:cxn>
              <a:cxn ang="T12">
                <a:pos x="T4" y="T5"/>
              </a:cxn>
              <a:cxn ang="T13">
                <a:pos x="T6" y="T7"/>
              </a:cxn>
              <a:cxn ang="T14">
                <a:pos x="T8" y="T9"/>
              </a:cxn>
            </a:cxnLst>
            <a:rect l="T15" t="T16" r="T17" b="T18"/>
            <a:pathLst>
              <a:path w="5" h="5">
                <a:moveTo>
                  <a:pt x="5" y="3"/>
                </a:moveTo>
                <a:lnTo>
                  <a:pt x="0" y="0"/>
                </a:lnTo>
                <a:lnTo>
                  <a:pt x="3" y="5"/>
                </a:lnTo>
                <a:lnTo>
                  <a:pt x="4" y="4"/>
                </a:lnTo>
                <a:lnTo>
                  <a:pt x="5" y="3"/>
                </a:lnTo>
              </a:path>
            </a:pathLst>
          </a:custGeom>
          <a:noFill/>
          <a:ln w="17463">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dirty="0"/>
          </a:p>
        </p:txBody>
      </p:sp>
      <p:sp>
        <p:nvSpPr>
          <p:cNvPr id="14568" name="Freeform 233"/>
          <p:cNvSpPr>
            <a:spLocks/>
          </p:cNvSpPr>
          <p:nvPr/>
        </p:nvSpPr>
        <p:spPr bwMode="auto">
          <a:xfrm>
            <a:off x="6985000" y="2640013"/>
            <a:ext cx="85725" cy="85725"/>
          </a:xfrm>
          <a:custGeom>
            <a:avLst/>
            <a:gdLst>
              <a:gd name="T0" fmla="*/ 136088449 w 54"/>
              <a:gd name="T1" fmla="*/ 80645002 h 54"/>
              <a:gd name="T2" fmla="*/ 0 w 54"/>
              <a:gd name="T3" fmla="*/ 0 h 54"/>
              <a:gd name="T4" fmla="*/ 80645002 w 54"/>
              <a:gd name="T5" fmla="*/ 136088449 h 54"/>
              <a:gd name="T6" fmla="*/ 108367531 w 54"/>
              <a:gd name="T7" fmla="*/ 108367531 h 54"/>
              <a:gd name="T8" fmla="*/ 136088449 w 54"/>
              <a:gd name="T9" fmla="*/ 80645002 h 54"/>
              <a:gd name="T10" fmla="*/ 0 60000 65536"/>
              <a:gd name="T11" fmla="*/ 0 60000 65536"/>
              <a:gd name="T12" fmla="*/ 0 60000 65536"/>
              <a:gd name="T13" fmla="*/ 0 60000 65536"/>
              <a:gd name="T14" fmla="*/ 0 60000 65536"/>
              <a:gd name="T15" fmla="*/ 0 w 54"/>
              <a:gd name="T16" fmla="*/ 0 h 54"/>
              <a:gd name="T17" fmla="*/ 54 w 54"/>
              <a:gd name="T18" fmla="*/ 54 h 54"/>
            </a:gdLst>
            <a:ahLst/>
            <a:cxnLst>
              <a:cxn ang="T10">
                <a:pos x="T0" y="T1"/>
              </a:cxn>
              <a:cxn ang="T11">
                <a:pos x="T2" y="T3"/>
              </a:cxn>
              <a:cxn ang="T12">
                <a:pos x="T4" y="T5"/>
              </a:cxn>
              <a:cxn ang="T13">
                <a:pos x="T6" y="T7"/>
              </a:cxn>
              <a:cxn ang="T14">
                <a:pos x="T8" y="T9"/>
              </a:cxn>
            </a:cxnLst>
            <a:rect l="T15" t="T16" r="T17" b="T18"/>
            <a:pathLst>
              <a:path w="54" h="54">
                <a:moveTo>
                  <a:pt x="54" y="32"/>
                </a:moveTo>
                <a:lnTo>
                  <a:pt x="0" y="0"/>
                </a:lnTo>
                <a:lnTo>
                  <a:pt x="32" y="54"/>
                </a:lnTo>
                <a:lnTo>
                  <a:pt x="43" y="43"/>
                </a:lnTo>
                <a:lnTo>
                  <a:pt x="54" y="32"/>
                </a:lnTo>
                <a:close/>
              </a:path>
            </a:pathLst>
          </a:custGeom>
          <a:solidFill>
            <a:srgbClr val="000000"/>
          </a:solidFill>
          <a:ln w="0">
            <a:solidFill>
              <a:srgbClr val="000000"/>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dirty="0"/>
          </a:p>
        </p:txBody>
      </p:sp>
      <p:sp>
        <p:nvSpPr>
          <p:cNvPr id="14569" name="Line 234"/>
          <p:cNvSpPr>
            <a:spLocks noChangeShapeType="1"/>
          </p:cNvSpPr>
          <p:nvPr/>
        </p:nvSpPr>
        <p:spPr bwMode="auto">
          <a:xfrm>
            <a:off x="7053263" y="2708275"/>
            <a:ext cx="339725" cy="322263"/>
          </a:xfrm>
          <a:prstGeom prst="line">
            <a:avLst/>
          </a:prstGeom>
          <a:noFill/>
          <a:ln w="174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4570" name="Rectangle 235"/>
          <p:cNvSpPr>
            <a:spLocks noChangeArrowheads="1"/>
          </p:cNvSpPr>
          <p:nvPr/>
        </p:nvSpPr>
        <p:spPr bwMode="auto">
          <a:xfrm>
            <a:off x="7546975" y="4802188"/>
            <a:ext cx="144463" cy="1825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200" dirty="0">
                <a:solidFill>
                  <a:srgbClr val="000000"/>
                </a:solidFill>
                <a:latin typeface="Nimbus Roman No9 L"/>
              </a:rPr>
              <a:t>W</a:t>
            </a:r>
            <a:endParaRPr lang="en-CA" altLang="en-US" sz="2400" dirty="0">
              <a:latin typeface="Corbel" panose="020B0503020204020204" pitchFamily="34" charset="0"/>
            </a:endParaRPr>
          </a:p>
        </p:txBody>
      </p:sp>
      <p:sp>
        <p:nvSpPr>
          <p:cNvPr id="14571" name="Line 236"/>
          <p:cNvSpPr>
            <a:spLocks noChangeShapeType="1"/>
          </p:cNvSpPr>
          <p:nvPr/>
        </p:nvSpPr>
        <p:spPr bwMode="auto">
          <a:xfrm flipH="1">
            <a:off x="7562850" y="4800600"/>
            <a:ext cx="120650" cy="1588"/>
          </a:xfrm>
          <a:prstGeom prst="line">
            <a:avLst/>
          </a:prstGeom>
          <a:noFill/>
          <a:ln w="17463">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4572" name="Rectangle 237"/>
          <p:cNvSpPr>
            <a:spLocks noChangeArrowheads="1"/>
          </p:cNvSpPr>
          <p:nvPr/>
        </p:nvSpPr>
        <p:spPr bwMode="auto">
          <a:xfrm>
            <a:off x="7342188" y="4802188"/>
            <a:ext cx="101600" cy="1825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200" dirty="0">
                <a:solidFill>
                  <a:srgbClr val="000000"/>
                </a:solidFill>
                <a:latin typeface="Nimbus Roman No9 L"/>
              </a:rPr>
              <a:t>R</a:t>
            </a:r>
            <a:endParaRPr lang="en-CA" altLang="en-US" sz="2400" dirty="0">
              <a:latin typeface="Corbel" panose="020B0503020204020204" pitchFamily="34" charset="0"/>
            </a:endParaRPr>
          </a:p>
        </p:txBody>
      </p:sp>
      <p:sp>
        <p:nvSpPr>
          <p:cNvPr id="14573" name="Rectangle 238"/>
          <p:cNvSpPr>
            <a:spLocks noChangeArrowheads="1"/>
          </p:cNvSpPr>
          <p:nvPr/>
        </p:nvSpPr>
        <p:spPr bwMode="auto">
          <a:xfrm>
            <a:off x="7478713" y="4802188"/>
            <a:ext cx="42862" cy="1825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200" dirty="0">
                <a:solidFill>
                  <a:srgbClr val="000000"/>
                </a:solidFill>
                <a:latin typeface="Nimbus Roman No9 L"/>
              </a:rPr>
              <a:t>/</a:t>
            </a:r>
            <a:endParaRPr lang="en-CA" altLang="en-US" sz="2400" dirty="0">
              <a:latin typeface="Corbel" panose="020B0503020204020204" pitchFamily="34" charset="0"/>
            </a:endParaRPr>
          </a:p>
        </p:txBody>
      </p:sp>
      <p:sp>
        <p:nvSpPr>
          <p:cNvPr id="14574" name="Rectangle 239"/>
          <p:cNvSpPr>
            <a:spLocks noChangeArrowheads="1"/>
          </p:cNvSpPr>
          <p:nvPr/>
        </p:nvSpPr>
        <p:spPr bwMode="auto">
          <a:xfrm>
            <a:off x="3856038" y="1600200"/>
            <a:ext cx="85725" cy="1841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200" dirty="0">
                <a:solidFill>
                  <a:srgbClr val="000000"/>
                </a:solidFill>
                <a:latin typeface="Nimbus Roman No9 L"/>
              </a:rPr>
              <a:t>7</a:t>
            </a:r>
            <a:endParaRPr lang="en-CA" altLang="en-US" sz="1200" dirty="0">
              <a:latin typeface="Corbel" panose="020B0503020204020204" pitchFamily="34" charset="0"/>
            </a:endParaRPr>
          </a:p>
        </p:txBody>
      </p:sp>
      <p:sp>
        <p:nvSpPr>
          <p:cNvPr id="14575" name="Rectangle 240"/>
          <p:cNvSpPr>
            <a:spLocks noChangeArrowheads="1"/>
          </p:cNvSpPr>
          <p:nvPr/>
        </p:nvSpPr>
        <p:spPr bwMode="auto">
          <a:xfrm>
            <a:off x="5572125" y="1619250"/>
            <a:ext cx="85725" cy="1841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200" dirty="0">
                <a:solidFill>
                  <a:srgbClr val="000000"/>
                </a:solidFill>
                <a:latin typeface="Nimbus Roman No9 L"/>
              </a:rPr>
              <a:t>1</a:t>
            </a:r>
            <a:endParaRPr lang="en-CA" altLang="en-US" sz="1200" dirty="0">
              <a:latin typeface="Corbel" panose="020B0503020204020204" pitchFamily="34" charset="0"/>
            </a:endParaRPr>
          </a:p>
        </p:txBody>
      </p:sp>
      <p:sp>
        <p:nvSpPr>
          <p:cNvPr id="14576" name="Rectangle 241"/>
          <p:cNvSpPr>
            <a:spLocks noChangeArrowheads="1"/>
          </p:cNvSpPr>
          <p:nvPr/>
        </p:nvSpPr>
        <p:spPr bwMode="auto">
          <a:xfrm>
            <a:off x="7002463" y="1619250"/>
            <a:ext cx="85725" cy="1841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200" dirty="0">
                <a:solidFill>
                  <a:srgbClr val="000000"/>
                </a:solidFill>
                <a:latin typeface="Nimbus Roman No9 L"/>
              </a:rPr>
              <a:t>0</a:t>
            </a:r>
            <a:endParaRPr lang="en-CA" altLang="en-US" sz="1200" dirty="0">
              <a:latin typeface="Corbel" panose="020B0503020204020204" pitchFamily="34" charset="0"/>
            </a:endParaRPr>
          </a:p>
        </p:txBody>
      </p:sp>
      <p:sp>
        <p:nvSpPr>
          <p:cNvPr id="14577" name="Rectangle 242"/>
          <p:cNvSpPr>
            <a:spLocks noChangeArrowheads="1"/>
          </p:cNvSpPr>
          <p:nvPr/>
        </p:nvSpPr>
        <p:spPr bwMode="auto">
          <a:xfrm>
            <a:off x="3341688" y="5840413"/>
            <a:ext cx="76200" cy="1825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200" i="1" dirty="0">
                <a:solidFill>
                  <a:srgbClr val="000000"/>
                </a:solidFill>
                <a:latin typeface="Nimbus Roman No9 L"/>
              </a:rPr>
              <a:t>b</a:t>
            </a:r>
            <a:endParaRPr lang="en-CA" altLang="en-US" sz="2400" dirty="0">
              <a:latin typeface="Corbel" panose="020B0503020204020204" pitchFamily="34" charset="0"/>
            </a:endParaRPr>
          </a:p>
        </p:txBody>
      </p:sp>
      <p:sp>
        <p:nvSpPr>
          <p:cNvPr id="14578" name="Rectangle 243"/>
          <p:cNvSpPr>
            <a:spLocks noChangeArrowheads="1"/>
          </p:cNvSpPr>
          <p:nvPr/>
        </p:nvSpPr>
        <p:spPr bwMode="auto">
          <a:xfrm>
            <a:off x="3427413" y="5924550"/>
            <a:ext cx="50800" cy="1222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800" dirty="0">
                <a:solidFill>
                  <a:srgbClr val="000000"/>
                </a:solidFill>
                <a:latin typeface="Nimbus Roman No9 L"/>
              </a:rPr>
              <a:t>7</a:t>
            </a:r>
            <a:endParaRPr lang="en-CA" altLang="en-US" sz="2400" dirty="0">
              <a:latin typeface="Corbel" panose="020B0503020204020204" pitchFamily="34" charset="0"/>
            </a:endParaRPr>
          </a:p>
        </p:txBody>
      </p:sp>
      <p:sp>
        <p:nvSpPr>
          <p:cNvPr id="14579" name="Rectangle 244"/>
          <p:cNvSpPr>
            <a:spLocks noChangeArrowheads="1"/>
          </p:cNvSpPr>
          <p:nvPr/>
        </p:nvSpPr>
        <p:spPr bwMode="auto">
          <a:xfrm>
            <a:off x="5010150" y="5840413"/>
            <a:ext cx="76200" cy="1825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200" i="1" dirty="0">
                <a:solidFill>
                  <a:srgbClr val="000000"/>
                </a:solidFill>
                <a:latin typeface="Nimbus Roman No9 L"/>
              </a:rPr>
              <a:t>b</a:t>
            </a:r>
            <a:endParaRPr lang="en-CA" altLang="en-US" sz="2400" dirty="0">
              <a:latin typeface="Corbel" panose="020B0503020204020204" pitchFamily="34" charset="0"/>
            </a:endParaRPr>
          </a:p>
        </p:txBody>
      </p:sp>
      <p:sp>
        <p:nvSpPr>
          <p:cNvPr id="14580" name="Rectangle 245"/>
          <p:cNvSpPr>
            <a:spLocks noChangeArrowheads="1"/>
          </p:cNvSpPr>
          <p:nvPr/>
        </p:nvSpPr>
        <p:spPr bwMode="auto">
          <a:xfrm>
            <a:off x="5095875" y="5924550"/>
            <a:ext cx="50800" cy="1222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800" dirty="0">
                <a:solidFill>
                  <a:srgbClr val="000000"/>
                </a:solidFill>
                <a:latin typeface="Nimbus Roman No9 L"/>
              </a:rPr>
              <a:t>1</a:t>
            </a:r>
            <a:endParaRPr lang="en-CA" altLang="en-US" sz="2400" dirty="0">
              <a:latin typeface="Corbel" panose="020B0503020204020204" pitchFamily="34" charset="0"/>
            </a:endParaRPr>
          </a:p>
        </p:txBody>
      </p:sp>
      <p:sp>
        <p:nvSpPr>
          <p:cNvPr id="14581" name="Rectangle 246"/>
          <p:cNvSpPr>
            <a:spLocks noChangeArrowheads="1"/>
          </p:cNvSpPr>
          <p:nvPr/>
        </p:nvSpPr>
        <p:spPr bwMode="auto">
          <a:xfrm>
            <a:off x="6423025" y="5840413"/>
            <a:ext cx="76200" cy="1825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200" i="1" dirty="0">
                <a:solidFill>
                  <a:srgbClr val="000000"/>
                </a:solidFill>
                <a:latin typeface="Nimbus Roman No9 L"/>
              </a:rPr>
              <a:t>b</a:t>
            </a:r>
            <a:endParaRPr lang="en-CA" altLang="en-US" sz="2400" dirty="0">
              <a:latin typeface="Corbel" panose="020B0503020204020204" pitchFamily="34" charset="0"/>
            </a:endParaRPr>
          </a:p>
        </p:txBody>
      </p:sp>
      <p:sp>
        <p:nvSpPr>
          <p:cNvPr id="14582" name="Rectangle 247"/>
          <p:cNvSpPr>
            <a:spLocks noChangeArrowheads="1"/>
          </p:cNvSpPr>
          <p:nvPr/>
        </p:nvSpPr>
        <p:spPr bwMode="auto">
          <a:xfrm>
            <a:off x="6508750" y="5924550"/>
            <a:ext cx="50800" cy="1222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800" dirty="0">
                <a:solidFill>
                  <a:srgbClr val="000000"/>
                </a:solidFill>
                <a:latin typeface="Nimbus Roman No9 L"/>
              </a:rPr>
              <a:t>0</a:t>
            </a:r>
            <a:endParaRPr lang="en-CA" altLang="en-US" sz="2400" dirty="0">
              <a:latin typeface="Corbel" panose="020B0503020204020204" pitchFamily="34" charset="0"/>
            </a:endParaRPr>
          </a:p>
        </p:txBody>
      </p:sp>
      <p:sp>
        <p:nvSpPr>
          <p:cNvPr id="14583" name="Rectangle 248"/>
          <p:cNvSpPr>
            <a:spLocks noChangeArrowheads="1"/>
          </p:cNvSpPr>
          <p:nvPr/>
        </p:nvSpPr>
        <p:spPr bwMode="auto">
          <a:xfrm>
            <a:off x="6321425" y="2298700"/>
            <a:ext cx="357188" cy="358775"/>
          </a:xfrm>
          <a:prstGeom prst="rect">
            <a:avLst/>
          </a:prstGeom>
          <a:noFill/>
          <a:ln w="17526">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dirty="0">
              <a:latin typeface="Corbel" panose="020B0503020204020204" pitchFamily="34" charset="0"/>
            </a:endParaRPr>
          </a:p>
        </p:txBody>
      </p:sp>
      <p:sp>
        <p:nvSpPr>
          <p:cNvPr id="14584" name="Rectangle 249"/>
          <p:cNvSpPr>
            <a:spLocks noChangeArrowheads="1"/>
          </p:cNvSpPr>
          <p:nvPr/>
        </p:nvSpPr>
        <p:spPr bwMode="auto">
          <a:xfrm>
            <a:off x="6321425" y="3746500"/>
            <a:ext cx="357188" cy="357188"/>
          </a:xfrm>
          <a:prstGeom prst="rect">
            <a:avLst/>
          </a:prstGeom>
          <a:noFill/>
          <a:ln w="17526">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dirty="0">
              <a:latin typeface="Corbel" panose="020B0503020204020204" pitchFamily="34" charset="0"/>
            </a:endParaRPr>
          </a:p>
        </p:txBody>
      </p:sp>
      <p:sp>
        <p:nvSpPr>
          <p:cNvPr id="14585" name="Rectangle 250"/>
          <p:cNvSpPr>
            <a:spLocks noChangeArrowheads="1"/>
          </p:cNvSpPr>
          <p:nvPr/>
        </p:nvSpPr>
        <p:spPr bwMode="auto">
          <a:xfrm>
            <a:off x="4908550" y="3722688"/>
            <a:ext cx="357188" cy="357187"/>
          </a:xfrm>
          <a:prstGeom prst="rect">
            <a:avLst/>
          </a:prstGeom>
          <a:noFill/>
          <a:ln w="17526">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dirty="0">
              <a:latin typeface="Corbel" panose="020B0503020204020204" pitchFamily="34" charset="0"/>
            </a:endParaRPr>
          </a:p>
        </p:txBody>
      </p:sp>
      <p:sp>
        <p:nvSpPr>
          <p:cNvPr id="14586" name="Rectangle 251"/>
          <p:cNvSpPr>
            <a:spLocks noChangeArrowheads="1"/>
          </p:cNvSpPr>
          <p:nvPr/>
        </p:nvSpPr>
        <p:spPr bwMode="auto">
          <a:xfrm>
            <a:off x="3240088" y="3746500"/>
            <a:ext cx="339725" cy="357188"/>
          </a:xfrm>
          <a:prstGeom prst="rect">
            <a:avLst/>
          </a:prstGeom>
          <a:noFill/>
          <a:ln w="17526">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dirty="0">
              <a:latin typeface="Corbel" panose="020B0503020204020204" pitchFamily="34" charset="0"/>
            </a:endParaRPr>
          </a:p>
        </p:txBody>
      </p:sp>
      <p:sp>
        <p:nvSpPr>
          <p:cNvPr id="14587" name="Rectangle 252"/>
          <p:cNvSpPr>
            <a:spLocks noChangeArrowheads="1"/>
          </p:cNvSpPr>
          <p:nvPr/>
        </p:nvSpPr>
        <p:spPr bwMode="auto">
          <a:xfrm>
            <a:off x="3240088" y="2298700"/>
            <a:ext cx="339725" cy="358775"/>
          </a:xfrm>
          <a:prstGeom prst="rect">
            <a:avLst/>
          </a:prstGeom>
          <a:noFill/>
          <a:ln w="17526">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dirty="0">
              <a:latin typeface="Corbel" panose="020B0503020204020204" pitchFamily="34" charset="0"/>
            </a:endParaRPr>
          </a:p>
        </p:txBody>
      </p:sp>
      <p:sp>
        <p:nvSpPr>
          <p:cNvPr id="14588" name="Text Box 253"/>
          <p:cNvSpPr txBox="1">
            <a:spLocks noChangeArrowheads="1"/>
          </p:cNvSpPr>
          <p:nvPr/>
        </p:nvSpPr>
        <p:spPr bwMode="auto">
          <a:xfrm>
            <a:off x="2938463" y="3065463"/>
            <a:ext cx="222250" cy="4810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20000"/>
              </a:lnSpc>
              <a:spcBef>
                <a:spcPct val="50000"/>
              </a:spcBef>
            </a:pPr>
            <a:endParaRPr lang="en-US" altLang="en-US" sz="100" dirty="0">
              <a:latin typeface="Nimbus Roman No9 L"/>
            </a:endParaRPr>
          </a:p>
          <a:p>
            <a:pPr eaLnBrk="1" hangingPunct="1">
              <a:lnSpc>
                <a:spcPct val="20000"/>
              </a:lnSpc>
              <a:spcBef>
                <a:spcPct val="50000"/>
              </a:spcBef>
            </a:pPr>
            <a:r>
              <a:rPr lang="en-CA" altLang="en-US" sz="1200" dirty="0">
                <a:latin typeface="Nimbus Roman No9 L"/>
              </a:rPr>
              <a:t>•</a:t>
            </a:r>
            <a:endParaRPr lang="en-US" altLang="en-US" sz="1200" dirty="0">
              <a:latin typeface="Nimbus Roman No9 L"/>
            </a:endParaRPr>
          </a:p>
          <a:p>
            <a:pPr eaLnBrk="1" hangingPunct="1">
              <a:lnSpc>
                <a:spcPct val="20000"/>
              </a:lnSpc>
              <a:spcBef>
                <a:spcPct val="50000"/>
              </a:spcBef>
            </a:pPr>
            <a:r>
              <a:rPr lang="en-CA" altLang="en-US" sz="1200" dirty="0">
                <a:latin typeface="Nimbus Roman No9 L"/>
              </a:rPr>
              <a:t>•</a:t>
            </a:r>
            <a:endParaRPr lang="en-US" altLang="en-US" sz="1200" dirty="0">
              <a:latin typeface="Nimbus Roman No9 L"/>
            </a:endParaRPr>
          </a:p>
          <a:p>
            <a:pPr eaLnBrk="1" hangingPunct="1">
              <a:lnSpc>
                <a:spcPct val="20000"/>
              </a:lnSpc>
              <a:spcBef>
                <a:spcPct val="50000"/>
              </a:spcBef>
            </a:pPr>
            <a:r>
              <a:rPr lang="en-CA" altLang="en-US" sz="1200" dirty="0">
                <a:latin typeface="Nimbus Roman No9 L"/>
              </a:rPr>
              <a:t>•</a:t>
            </a:r>
          </a:p>
        </p:txBody>
      </p:sp>
      <p:sp>
        <p:nvSpPr>
          <p:cNvPr id="14589" name="Text Box 254"/>
          <p:cNvSpPr txBox="1">
            <a:spLocks noChangeArrowheads="1"/>
          </p:cNvSpPr>
          <p:nvPr/>
        </p:nvSpPr>
        <p:spPr bwMode="auto">
          <a:xfrm>
            <a:off x="3643313" y="3065463"/>
            <a:ext cx="222250" cy="4810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20000"/>
              </a:lnSpc>
              <a:spcBef>
                <a:spcPct val="50000"/>
              </a:spcBef>
            </a:pPr>
            <a:endParaRPr lang="en-US" altLang="en-US" sz="100" dirty="0">
              <a:latin typeface="Nimbus Roman No9 L"/>
            </a:endParaRPr>
          </a:p>
          <a:p>
            <a:pPr eaLnBrk="1" hangingPunct="1">
              <a:lnSpc>
                <a:spcPct val="20000"/>
              </a:lnSpc>
              <a:spcBef>
                <a:spcPct val="50000"/>
              </a:spcBef>
            </a:pPr>
            <a:r>
              <a:rPr lang="en-CA" altLang="en-US" sz="1200" dirty="0">
                <a:latin typeface="Nimbus Roman No9 L"/>
              </a:rPr>
              <a:t>•</a:t>
            </a:r>
            <a:endParaRPr lang="en-US" altLang="en-US" sz="1200" dirty="0">
              <a:latin typeface="Nimbus Roman No9 L"/>
            </a:endParaRPr>
          </a:p>
          <a:p>
            <a:pPr eaLnBrk="1" hangingPunct="1">
              <a:lnSpc>
                <a:spcPct val="20000"/>
              </a:lnSpc>
              <a:spcBef>
                <a:spcPct val="50000"/>
              </a:spcBef>
            </a:pPr>
            <a:r>
              <a:rPr lang="en-CA" altLang="en-US" sz="1200" dirty="0">
                <a:latin typeface="Nimbus Roman No9 L"/>
              </a:rPr>
              <a:t>•</a:t>
            </a:r>
            <a:endParaRPr lang="en-US" altLang="en-US" sz="1200" dirty="0">
              <a:latin typeface="Nimbus Roman No9 L"/>
            </a:endParaRPr>
          </a:p>
          <a:p>
            <a:pPr eaLnBrk="1" hangingPunct="1">
              <a:lnSpc>
                <a:spcPct val="20000"/>
              </a:lnSpc>
              <a:spcBef>
                <a:spcPct val="50000"/>
              </a:spcBef>
            </a:pPr>
            <a:r>
              <a:rPr lang="en-CA" altLang="en-US" sz="1200" dirty="0">
                <a:latin typeface="Nimbus Roman No9 L"/>
              </a:rPr>
              <a:t>•</a:t>
            </a:r>
          </a:p>
        </p:txBody>
      </p:sp>
      <p:sp>
        <p:nvSpPr>
          <p:cNvPr id="14590" name="Text Box 255"/>
          <p:cNvSpPr txBox="1">
            <a:spLocks noChangeArrowheads="1"/>
          </p:cNvSpPr>
          <p:nvPr/>
        </p:nvSpPr>
        <p:spPr bwMode="auto">
          <a:xfrm>
            <a:off x="4627563" y="3065463"/>
            <a:ext cx="222250" cy="4810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20000"/>
              </a:lnSpc>
              <a:spcBef>
                <a:spcPct val="50000"/>
              </a:spcBef>
            </a:pPr>
            <a:endParaRPr lang="en-US" altLang="en-US" sz="100" dirty="0">
              <a:latin typeface="Nimbus Roman No9 L"/>
            </a:endParaRPr>
          </a:p>
          <a:p>
            <a:pPr eaLnBrk="1" hangingPunct="1">
              <a:lnSpc>
                <a:spcPct val="20000"/>
              </a:lnSpc>
              <a:spcBef>
                <a:spcPct val="50000"/>
              </a:spcBef>
            </a:pPr>
            <a:r>
              <a:rPr lang="en-CA" altLang="en-US" sz="1200" dirty="0">
                <a:latin typeface="Nimbus Roman No9 L"/>
              </a:rPr>
              <a:t>•</a:t>
            </a:r>
            <a:endParaRPr lang="en-US" altLang="en-US" sz="1200" dirty="0">
              <a:latin typeface="Nimbus Roman No9 L"/>
            </a:endParaRPr>
          </a:p>
          <a:p>
            <a:pPr eaLnBrk="1" hangingPunct="1">
              <a:lnSpc>
                <a:spcPct val="20000"/>
              </a:lnSpc>
              <a:spcBef>
                <a:spcPct val="50000"/>
              </a:spcBef>
            </a:pPr>
            <a:r>
              <a:rPr lang="en-CA" altLang="en-US" sz="1200" dirty="0">
                <a:latin typeface="Nimbus Roman No9 L"/>
              </a:rPr>
              <a:t>•</a:t>
            </a:r>
            <a:endParaRPr lang="en-US" altLang="en-US" sz="1200" dirty="0">
              <a:latin typeface="Nimbus Roman No9 L"/>
            </a:endParaRPr>
          </a:p>
          <a:p>
            <a:pPr eaLnBrk="1" hangingPunct="1">
              <a:lnSpc>
                <a:spcPct val="20000"/>
              </a:lnSpc>
              <a:spcBef>
                <a:spcPct val="50000"/>
              </a:spcBef>
            </a:pPr>
            <a:r>
              <a:rPr lang="en-CA" altLang="en-US" sz="1200" dirty="0">
                <a:latin typeface="Nimbus Roman No9 L"/>
              </a:rPr>
              <a:t>•</a:t>
            </a:r>
          </a:p>
        </p:txBody>
      </p:sp>
      <p:sp>
        <p:nvSpPr>
          <p:cNvPr id="14591" name="Text Box 256"/>
          <p:cNvSpPr txBox="1">
            <a:spLocks noChangeArrowheads="1"/>
          </p:cNvSpPr>
          <p:nvPr/>
        </p:nvSpPr>
        <p:spPr bwMode="auto">
          <a:xfrm>
            <a:off x="5326063" y="3065463"/>
            <a:ext cx="222250" cy="4810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20000"/>
              </a:lnSpc>
              <a:spcBef>
                <a:spcPct val="50000"/>
              </a:spcBef>
            </a:pPr>
            <a:endParaRPr lang="en-US" altLang="en-US" sz="100" dirty="0">
              <a:latin typeface="Nimbus Roman No9 L"/>
            </a:endParaRPr>
          </a:p>
          <a:p>
            <a:pPr eaLnBrk="1" hangingPunct="1">
              <a:lnSpc>
                <a:spcPct val="20000"/>
              </a:lnSpc>
              <a:spcBef>
                <a:spcPct val="50000"/>
              </a:spcBef>
            </a:pPr>
            <a:r>
              <a:rPr lang="en-CA" altLang="en-US" sz="1200" dirty="0">
                <a:latin typeface="Nimbus Roman No9 L"/>
              </a:rPr>
              <a:t>•</a:t>
            </a:r>
            <a:endParaRPr lang="en-US" altLang="en-US" sz="1200" dirty="0">
              <a:latin typeface="Nimbus Roman No9 L"/>
            </a:endParaRPr>
          </a:p>
          <a:p>
            <a:pPr eaLnBrk="1" hangingPunct="1">
              <a:lnSpc>
                <a:spcPct val="20000"/>
              </a:lnSpc>
              <a:spcBef>
                <a:spcPct val="50000"/>
              </a:spcBef>
            </a:pPr>
            <a:r>
              <a:rPr lang="en-CA" altLang="en-US" sz="1200" dirty="0">
                <a:latin typeface="Nimbus Roman No9 L"/>
              </a:rPr>
              <a:t>•</a:t>
            </a:r>
            <a:endParaRPr lang="en-US" altLang="en-US" sz="1200" dirty="0">
              <a:latin typeface="Nimbus Roman No9 L"/>
            </a:endParaRPr>
          </a:p>
          <a:p>
            <a:pPr eaLnBrk="1" hangingPunct="1">
              <a:lnSpc>
                <a:spcPct val="20000"/>
              </a:lnSpc>
              <a:spcBef>
                <a:spcPct val="50000"/>
              </a:spcBef>
            </a:pPr>
            <a:r>
              <a:rPr lang="en-CA" altLang="en-US" sz="1200" dirty="0">
                <a:latin typeface="Nimbus Roman No9 L"/>
              </a:rPr>
              <a:t>•</a:t>
            </a:r>
          </a:p>
        </p:txBody>
      </p:sp>
      <p:sp>
        <p:nvSpPr>
          <p:cNvPr id="14592" name="Text Box 257"/>
          <p:cNvSpPr txBox="1">
            <a:spLocks noChangeArrowheads="1"/>
          </p:cNvSpPr>
          <p:nvPr/>
        </p:nvSpPr>
        <p:spPr bwMode="auto">
          <a:xfrm>
            <a:off x="6030913" y="3065463"/>
            <a:ext cx="222250" cy="4810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20000"/>
              </a:lnSpc>
              <a:spcBef>
                <a:spcPct val="50000"/>
              </a:spcBef>
            </a:pPr>
            <a:endParaRPr lang="en-US" altLang="en-US" sz="100" dirty="0">
              <a:latin typeface="Nimbus Roman No9 L"/>
            </a:endParaRPr>
          </a:p>
          <a:p>
            <a:pPr eaLnBrk="1" hangingPunct="1">
              <a:lnSpc>
                <a:spcPct val="20000"/>
              </a:lnSpc>
              <a:spcBef>
                <a:spcPct val="50000"/>
              </a:spcBef>
            </a:pPr>
            <a:r>
              <a:rPr lang="en-CA" altLang="en-US" sz="1200" dirty="0">
                <a:latin typeface="Nimbus Roman No9 L"/>
              </a:rPr>
              <a:t>•</a:t>
            </a:r>
            <a:endParaRPr lang="en-US" altLang="en-US" sz="1200" dirty="0">
              <a:latin typeface="Nimbus Roman No9 L"/>
            </a:endParaRPr>
          </a:p>
          <a:p>
            <a:pPr eaLnBrk="1" hangingPunct="1">
              <a:lnSpc>
                <a:spcPct val="20000"/>
              </a:lnSpc>
              <a:spcBef>
                <a:spcPct val="50000"/>
              </a:spcBef>
            </a:pPr>
            <a:r>
              <a:rPr lang="en-CA" altLang="en-US" sz="1200" dirty="0">
                <a:latin typeface="Nimbus Roman No9 L"/>
              </a:rPr>
              <a:t>•</a:t>
            </a:r>
            <a:endParaRPr lang="en-US" altLang="en-US" sz="1200" dirty="0">
              <a:latin typeface="Nimbus Roman No9 L"/>
            </a:endParaRPr>
          </a:p>
          <a:p>
            <a:pPr eaLnBrk="1" hangingPunct="1">
              <a:lnSpc>
                <a:spcPct val="20000"/>
              </a:lnSpc>
              <a:spcBef>
                <a:spcPct val="50000"/>
              </a:spcBef>
            </a:pPr>
            <a:r>
              <a:rPr lang="en-CA" altLang="en-US" sz="1200" dirty="0">
                <a:latin typeface="Nimbus Roman No9 L"/>
              </a:rPr>
              <a:t>•</a:t>
            </a:r>
          </a:p>
        </p:txBody>
      </p:sp>
      <p:sp>
        <p:nvSpPr>
          <p:cNvPr id="14593" name="Text Box 258"/>
          <p:cNvSpPr txBox="1">
            <a:spLocks noChangeArrowheads="1"/>
          </p:cNvSpPr>
          <p:nvPr/>
        </p:nvSpPr>
        <p:spPr bwMode="auto">
          <a:xfrm>
            <a:off x="6735763" y="3065463"/>
            <a:ext cx="222250" cy="4810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20000"/>
              </a:lnSpc>
              <a:spcBef>
                <a:spcPct val="50000"/>
              </a:spcBef>
            </a:pPr>
            <a:endParaRPr lang="en-US" altLang="en-US" sz="100" dirty="0">
              <a:latin typeface="Nimbus Roman No9 L"/>
            </a:endParaRPr>
          </a:p>
          <a:p>
            <a:pPr eaLnBrk="1" hangingPunct="1">
              <a:lnSpc>
                <a:spcPct val="20000"/>
              </a:lnSpc>
              <a:spcBef>
                <a:spcPct val="50000"/>
              </a:spcBef>
            </a:pPr>
            <a:r>
              <a:rPr lang="en-CA" altLang="en-US" sz="1200" dirty="0">
                <a:latin typeface="Nimbus Roman No9 L"/>
              </a:rPr>
              <a:t>•</a:t>
            </a:r>
            <a:endParaRPr lang="en-US" altLang="en-US" sz="1200" dirty="0">
              <a:latin typeface="Nimbus Roman No9 L"/>
            </a:endParaRPr>
          </a:p>
          <a:p>
            <a:pPr eaLnBrk="1" hangingPunct="1">
              <a:lnSpc>
                <a:spcPct val="20000"/>
              </a:lnSpc>
              <a:spcBef>
                <a:spcPct val="50000"/>
              </a:spcBef>
            </a:pPr>
            <a:r>
              <a:rPr lang="en-CA" altLang="en-US" sz="1200" dirty="0">
                <a:latin typeface="Nimbus Roman No9 L"/>
              </a:rPr>
              <a:t>•</a:t>
            </a:r>
            <a:endParaRPr lang="en-US" altLang="en-US" sz="1200" dirty="0">
              <a:latin typeface="Nimbus Roman No9 L"/>
            </a:endParaRPr>
          </a:p>
          <a:p>
            <a:pPr eaLnBrk="1" hangingPunct="1">
              <a:lnSpc>
                <a:spcPct val="20000"/>
              </a:lnSpc>
              <a:spcBef>
                <a:spcPct val="50000"/>
              </a:spcBef>
            </a:pPr>
            <a:r>
              <a:rPr lang="en-CA" altLang="en-US" sz="1200" dirty="0">
                <a:latin typeface="Nimbus Roman No9 L"/>
              </a:rPr>
              <a:t>•</a:t>
            </a:r>
          </a:p>
        </p:txBody>
      </p:sp>
      <p:sp>
        <p:nvSpPr>
          <p:cNvPr id="14594" name="Text Box 259"/>
          <p:cNvSpPr txBox="1">
            <a:spLocks noChangeArrowheads="1"/>
          </p:cNvSpPr>
          <p:nvPr/>
        </p:nvSpPr>
        <p:spPr bwMode="auto">
          <a:xfrm rot="5400000">
            <a:off x="4152107" y="2583656"/>
            <a:ext cx="222250" cy="4810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20000"/>
              </a:lnSpc>
              <a:spcBef>
                <a:spcPct val="50000"/>
              </a:spcBef>
            </a:pPr>
            <a:endParaRPr lang="en-US" altLang="en-US" sz="100" dirty="0">
              <a:latin typeface="Nimbus Roman No9 L"/>
            </a:endParaRPr>
          </a:p>
          <a:p>
            <a:pPr eaLnBrk="1" hangingPunct="1">
              <a:lnSpc>
                <a:spcPct val="20000"/>
              </a:lnSpc>
              <a:spcBef>
                <a:spcPct val="50000"/>
              </a:spcBef>
            </a:pPr>
            <a:r>
              <a:rPr lang="en-CA" altLang="en-US" sz="1200" dirty="0">
                <a:latin typeface="Nimbus Roman No9 L"/>
              </a:rPr>
              <a:t>•</a:t>
            </a:r>
            <a:endParaRPr lang="en-US" altLang="en-US" sz="1200" dirty="0">
              <a:latin typeface="Nimbus Roman No9 L"/>
            </a:endParaRPr>
          </a:p>
          <a:p>
            <a:pPr eaLnBrk="1" hangingPunct="1">
              <a:lnSpc>
                <a:spcPct val="20000"/>
              </a:lnSpc>
              <a:spcBef>
                <a:spcPct val="50000"/>
              </a:spcBef>
            </a:pPr>
            <a:r>
              <a:rPr lang="en-CA" altLang="en-US" sz="1200" dirty="0">
                <a:latin typeface="Nimbus Roman No9 L"/>
              </a:rPr>
              <a:t>•</a:t>
            </a:r>
            <a:endParaRPr lang="en-US" altLang="en-US" sz="1200" dirty="0">
              <a:latin typeface="Nimbus Roman No9 L"/>
            </a:endParaRPr>
          </a:p>
          <a:p>
            <a:pPr eaLnBrk="1" hangingPunct="1">
              <a:lnSpc>
                <a:spcPct val="20000"/>
              </a:lnSpc>
              <a:spcBef>
                <a:spcPct val="50000"/>
              </a:spcBef>
            </a:pPr>
            <a:r>
              <a:rPr lang="en-CA" altLang="en-US" sz="1200" dirty="0">
                <a:latin typeface="Nimbus Roman No9 L"/>
              </a:rPr>
              <a:t>•</a:t>
            </a:r>
          </a:p>
        </p:txBody>
      </p:sp>
      <p:sp>
        <p:nvSpPr>
          <p:cNvPr id="14595" name="Text Box 260"/>
          <p:cNvSpPr txBox="1">
            <a:spLocks noChangeArrowheads="1"/>
          </p:cNvSpPr>
          <p:nvPr/>
        </p:nvSpPr>
        <p:spPr bwMode="auto">
          <a:xfrm rot="5400000">
            <a:off x="4152107" y="4028281"/>
            <a:ext cx="222250" cy="4810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20000"/>
              </a:lnSpc>
              <a:spcBef>
                <a:spcPct val="50000"/>
              </a:spcBef>
            </a:pPr>
            <a:endParaRPr lang="en-US" altLang="en-US" sz="100" dirty="0">
              <a:latin typeface="Nimbus Roman No9 L"/>
            </a:endParaRPr>
          </a:p>
          <a:p>
            <a:pPr eaLnBrk="1" hangingPunct="1">
              <a:lnSpc>
                <a:spcPct val="20000"/>
              </a:lnSpc>
              <a:spcBef>
                <a:spcPct val="50000"/>
              </a:spcBef>
            </a:pPr>
            <a:r>
              <a:rPr lang="en-CA" altLang="en-US" sz="1200" dirty="0">
                <a:latin typeface="Nimbus Roman No9 L"/>
              </a:rPr>
              <a:t>•</a:t>
            </a:r>
            <a:endParaRPr lang="en-US" altLang="en-US" sz="1200" dirty="0">
              <a:latin typeface="Nimbus Roman No9 L"/>
            </a:endParaRPr>
          </a:p>
          <a:p>
            <a:pPr eaLnBrk="1" hangingPunct="1">
              <a:lnSpc>
                <a:spcPct val="20000"/>
              </a:lnSpc>
              <a:spcBef>
                <a:spcPct val="50000"/>
              </a:spcBef>
            </a:pPr>
            <a:r>
              <a:rPr lang="en-CA" altLang="en-US" sz="1200" dirty="0">
                <a:latin typeface="Nimbus Roman No9 L"/>
              </a:rPr>
              <a:t>•</a:t>
            </a:r>
            <a:endParaRPr lang="en-US" altLang="en-US" sz="1200" dirty="0">
              <a:latin typeface="Nimbus Roman No9 L"/>
            </a:endParaRPr>
          </a:p>
          <a:p>
            <a:pPr eaLnBrk="1" hangingPunct="1">
              <a:lnSpc>
                <a:spcPct val="20000"/>
              </a:lnSpc>
              <a:spcBef>
                <a:spcPct val="50000"/>
              </a:spcBef>
            </a:pPr>
            <a:r>
              <a:rPr lang="en-CA" altLang="en-US" sz="1200" dirty="0">
                <a:latin typeface="Nimbus Roman No9 L"/>
              </a:rPr>
              <a:t>•</a:t>
            </a:r>
          </a:p>
        </p:txBody>
      </p:sp>
      <p:sp>
        <p:nvSpPr>
          <p:cNvPr id="14596" name="Text Box 261"/>
          <p:cNvSpPr txBox="1">
            <a:spLocks noChangeArrowheads="1"/>
          </p:cNvSpPr>
          <p:nvPr/>
        </p:nvSpPr>
        <p:spPr bwMode="auto">
          <a:xfrm rot="5400000">
            <a:off x="4152107" y="1897856"/>
            <a:ext cx="222250" cy="4810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20000"/>
              </a:lnSpc>
              <a:spcBef>
                <a:spcPct val="50000"/>
              </a:spcBef>
            </a:pPr>
            <a:endParaRPr lang="en-US" altLang="en-US" sz="100" dirty="0">
              <a:latin typeface="Nimbus Roman No9 L"/>
            </a:endParaRPr>
          </a:p>
          <a:p>
            <a:pPr eaLnBrk="1" hangingPunct="1">
              <a:lnSpc>
                <a:spcPct val="20000"/>
              </a:lnSpc>
              <a:spcBef>
                <a:spcPct val="50000"/>
              </a:spcBef>
            </a:pPr>
            <a:r>
              <a:rPr lang="en-CA" altLang="en-US" sz="1200" dirty="0">
                <a:latin typeface="Nimbus Roman No9 L"/>
              </a:rPr>
              <a:t>•</a:t>
            </a:r>
            <a:endParaRPr lang="en-US" altLang="en-US" sz="1200" dirty="0">
              <a:latin typeface="Nimbus Roman No9 L"/>
            </a:endParaRPr>
          </a:p>
          <a:p>
            <a:pPr eaLnBrk="1" hangingPunct="1">
              <a:lnSpc>
                <a:spcPct val="20000"/>
              </a:lnSpc>
              <a:spcBef>
                <a:spcPct val="50000"/>
              </a:spcBef>
            </a:pPr>
            <a:r>
              <a:rPr lang="en-CA" altLang="en-US" sz="1200" dirty="0">
                <a:latin typeface="Nimbus Roman No9 L"/>
              </a:rPr>
              <a:t>•</a:t>
            </a:r>
            <a:endParaRPr lang="en-US" altLang="en-US" sz="1200" dirty="0">
              <a:latin typeface="Nimbus Roman No9 L"/>
            </a:endParaRPr>
          </a:p>
          <a:p>
            <a:pPr eaLnBrk="1" hangingPunct="1">
              <a:lnSpc>
                <a:spcPct val="20000"/>
              </a:lnSpc>
              <a:spcBef>
                <a:spcPct val="50000"/>
              </a:spcBef>
            </a:pPr>
            <a:r>
              <a:rPr lang="en-CA" altLang="en-US" sz="1200" dirty="0">
                <a:latin typeface="Nimbus Roman No9 L"/>
              </a:rPr>
              <a:t>•</a:t>
            </a:r>
          </a:p>
        </p:txBody>
      </p:sp>
      <p:pic>
        <p:nvPicPr>
          <p:cNvPr id="2" name="Picture 1">
            <a:extLst>
              <a:ext uri="{FF2B5EF4-FFF2-40B4-BE49-F238E27FC236}">
                <a16:creationId xmlns:a16="http://schemas.microsoft.com/office/drawing/2014/main" xmlns="" id="{06E909E6-ABE9-448D-9EE2-F2CBDB274F79}"/>
              </a:ext>
            </a:extLst>
          </p:cNvPr>
          <p:cNvPicPr>
            <a:picLocks noChangeAspect="1" noChangeArrowheads="1"/>
          </p:cNvPicPr>
          <p:nvPr/>
        </p:nvPicPr>
        <p:blipFill>
          <a:blip r:embed="rId3" cstate="print"/>
          <a:srcRect/>
          <a:stretch>
            <a:fillRect/>
          </a:stretch>
        </p:blipFill>
        <p:spPr bwMode="auto">
          <a:xfrm>
            <a:off x="7619206" y="122237"/>
            <a:ext cx="1333500" cy="12477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81000"/>
            <a:ext cx="8229600" cy="1143000"/>
          </a:xfrm>
        </p:spPr>
        <p:txBody>
          <a:bodyPr>
            <a:normAutofit/>
          </a:bodyPr>
          <a:lstStyle/>
          <a:p>
            <a:r>
              <a:rPr lang="pt-BR" sz="4300" dirty="0">
                <a:solidFill>
                  <a:schemeClr val="accent1"/>
                </a:solidFill>
              </a:rPr>
              <a:t>Modes of I/O Data Transfer</a:t>
            </a:r>
            <a:endParaRPr lang="en-IN" sz="4300" dirty="0">
              <a:solidFill>
                <a:schemeClr val="accent1"/>
              </a:solidFill>
            </a:endParaRPr>
          </a:p>
        </p:txBody>
      </p:sp>
      <p:sp>
        <p:nvSpPr>
          <p:cNvPr id="3" name="Content Placeholder 2"/>
          <p:cNvSpPr>
            <a:spLocks noGrp="1"/>
          </p:cNvSpPr>
          <p:nvPr>
            <p:ph idx="1"/>
          </p:nvPr>
        </p:nvSpPr>
        <p:spPr>
          <a:xfrm>
            <a:off x="457200" y="1295401"/>
            <a:ext cx="8229600" cy="5029200"/>
          </a:xfrm>
        </p:spPr>
        <p:txBody>
          <a:bodyPr/>
          <a:lstStyle/>
          <a:p>
            <a:pPr marL="542925" indent="-542925" algn="just">
              <a:lnSpc>
                <a:spcPct val="200000"/>
              </a:lnSpc>
              <a:buFont typeface="Wingdings" panose="05000000000000000000" pitchFamily="2" charset="2"/>
              <a:buChar char="q"/>
            </a:pPr>
            <a:r>
              <a:rPr lang="en-US" dirty="0"/>
              <a:t>Data transfer between the central unit and I/O devices can be handled in generally three types of modes which are given below:</a:t>
            </a:r>
          </a:p>
          <a:p>
            <a:pPr marL="1073150" indent="-360363" algn="just">
              <a:lnSpc>
                <a:spcPct val="200000"/>
              </a:lnSpc>
              <a:buFont typeface="Wingdings" panose="05000000000000000000" pitchFamily="2" charset="2"/>
              <a:buChar char="Ø"/>
            </a:pPr>
            <a:r>
              <a:rPr lang="en-US" b="1" dirty="0"/>
              <a:t>Programmed I/O</a:t>
            </a:r>
          </a:p>
          <a:p>
            <a:pPr marL="1073150" indent="-360363" algn="just">
              <a:lnSpc>
                <a:spcPct val="200000"/>
              </a:lnSpc>
              <a:buFont typeface="Wingdings" panose="05000000000000000000" pitchFamily="2" charset="2"/>
              <a:buChar char="Ø"/>
            </a:pPr>
            <a:r>
              <a:rPr lang="en-US" b="1" dirty="0"/>
              <a:t>Interrupt Initiated I/O</a:t>
            </a:r>
          </a:p>
          <a:p>
            <a:pPr marL="1073150" indent="-360363" algn="just">
              <a:lnSpc>
                <a:spcPct val="200000"/>
              </a:lnSpc>
              <a:buFont typeface="Wingdings" panose="05000000000000000000" pitchFamily="2" charset="2"/>
              <a:buChar char="Ø"/>
            </a:pPr>
            <a:r>
              <a:rPr lang="en-US" b="1" dirty="0"/>
              <a:t>Direct Memory Access</a:t>
            </a:r>
            <a:endParaRPr lang="en-IN" b="1" dirty="0"/>
          </a:p>
        </p:txBody>
      </p:sp>
    </p:spTree>
    <p:extLst>
      <p:ext uri="{BB962C8B-B14F-4D97-AF65-F5344CB8AC3E}">
        <p14:creationId xmlns:p14="http://schemas.microsoft.com/office/powerpoint/2010/main" xmlns="" val="1224708259"/>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9098" y="496186"/>
            <a:ext cx="8229600" cy="723014"/>
          </a:xfrm>
        </p:spPr>
        <p:txBody>
          <a:bodyPr>
            <a:normAutofit fontScale="90000"/>
          </a:bodyPr>
          <a:lstStyle/>
          <a:p>
            <a:r>
              <a:rPr lang="pt-BR" sz="4300" dirty="0">
                <a:solidFill>
                  <a:schemeClr val="accent1"/>
                </a:solidFill>
              </a:rPr>
              <a:t>Programmed I/O</a:t>
            </a:r>
            <a:endParaRPr lang="en-IN" sz="4300" dirty="0">
              <a:solidFill>
                <a:schemeClr val="accent1"/>
              </a:solidFill>
            </a:endParaRPr>
          </a:p>
        </p:txBody>
      </p:sp>
      <p:sp>
        <p:nvSpPr>
          <p:cNvPr id="3" name="Content Placeholder 2"/>
          <p:cNvSpPr>
            <a:spLocks noGrp="1"/>
          </p:cNvSpPr>
          <p:nvPr>
            <p:ph idx="1"/>
          </p:nvPr>
        </p:nvSpPr>
        <p:spPr>
          <a:xfrm>
            <a:off x="457200" y="1371601"/>
            <a:ext cx="8229600" cy="4953000"/>
          </a:xfrm>
        </p:spPr>
        <p:txBody>
          <a:bodyPr>
            <a:normAutofit/>
          </a:bodyPr>
          <a:lstStyle/>
          <a:p>
            <a:pPr marL="542925" indent="-542925" algn="just">
              <a:lnSpc>
                <a:spcPct val="200000"/>
              </a:lnSpc>
              <a:buFont typeface="Wingdings" panose="05000000000000000000" pitchFamily="2" charset="2"/>
              <a:buChar char="q"/>
            </a:pPr>
            <a:r>
              <a:rPr lang="en-US" dirty="0"/>
              <a:t>Programmed I/O instructions are the result of I/O instructions written in computer program. Each data item transfer is initiated by the instruction in the program.</a:t>
            </a:r>
          </a:p>
          <a:p>
            <a:pPr marL="542925" indent="-542925" algn="just">
              <a:lnSpc>
                <a:spcPct val="200000"/>
              </a:lnSpc>
              <a:buFont typeface="Wingdings" panose="05000000000000000000" pitchFamily="2" charset="2"/>
              <a:buChar char="q"/>
            </a:pPr>
            <a:r>
              <a:rPr lang="en-US" dirty="0"/>
              <a:t>Usually the program controls data transfer to and from CPU and peripheral. Transferring data under programmed I/O requires constant monitoring of the peripherals by the CPU.</a:t>
            </a:r>
            <a:endParaRPr lang="en-IN" dirty="0"/>
          </a:p>
        </p:txBody>
      </p:sp>
    </p:spTree>
    <p:extLst>
      <p:ext uri="{BB962C8B-B14F-4D97-AF65-F5344CB8AC3E}">
        <p14:creationId xmlns:p14="http://schemas.microsoft.com/office/powerpoint/2010/main" xmlns="" val="1889060859"/>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33400"/>
            <a:ext cx="8229600" cy="685800"/>
          </a:xfrm>
        </p:spPr>
        <p:txBody>
          <a:bodyPr>
            <a:normAutofit fontScale="90000"/>
          </a:bodyPr>
          <a:lstStyle/>
          <a:p>
            <a:r>
              <a:rPr lang="pt-BR" sz="4300" dirty="0">
                <a:solidFill>
                  <a:schemeClr val="accent1"/>
                </a:solidFill>
              </a:rPr>
              <a:t>Interrupt Initiated I/O</a:t>
            </a:r>
            <a:endParaRPr lang="en-IN" sz="4300" dirty="0">
              <a:solidFill>
                <a:schemeClr val="accent1"/>
              </a:solidFill>
            </a:endParaRPr>
          </a:p>
        </p:txBody>
      </p:sp>
      <p:sp>
        <p:nvSpPr>
          <p:cNvPr id="3" name="Content Placeholder 2"/>
          <p:cNvSpPr>
            <a:spLocks noGrp="1"/>
          </p:cNvSpPr>
          <p:nvPr>
            <p:ph idx="1"/>
          </p:nvPr>
        </p:nvSpPr>
        <p:spPr>
          <a:xfrm>
            <a:off x="381000" y="1447800"/>
            <a:ext cx="8229600" cy="4648200"/>
          </a:xfrm>
        </p:spPr>
        <p:txBody>
          <a:bodyPr>
            <a:normAutofit/>
          </a:bodyPr>
          <a:lstStyle/>
          <a:p>
            <a:pPr marL="542925" indent="-542925" algn="just">
              <a:lnSpc>
                <a:spcPct val="200000"/>
              </a:lnSpc>
              <a:buFont typeface="Wingdings" panose="05000000000000000000" pitchFamily="2" charset="2"/>
              <a:buChar char="q"/>
            </a:pPr>
            <a:r>
              <a:rPr lang="en-US" dirty="0"/>
              <a:t>In the programmed I/O method the CPU stays in the program loop until the I/O unit indicates that it is ready for data transfer. This is time consuming process because it keeps the processor busy needlessly.</a:t>
            </a:r>
          </a:p>
          <a:p>
            <a:pPr marL="542925" indent="-542925" algn="just">
              <a:lnSpc>
                <a:spcPct val="200000"/>
              </a:lnSpc>
              <a:buFont typeface="Wingdings" panose="05000000000000000000" pitchFamily="2" charset="2"/>
              <a:buChar char="q"/>
            </a:pPr>
            <a:r>
              <a:rPr lang="en-US" dirty="0"/>
              <a:t>This problem can be overcome by using interrupt initiated I/O. In this when the interface determines that the peripheral is ready for data transfer, it generates an interrupt. After receiving the interrupt signal, the CPU stops the task which it is processing and service the I/O transfer and then returns back to its previous processing task.</a:t>
            </a:r>
            <a:endParaRPr lang="en-IN" dirty="0"/>
          </a:p>
        </p:txBody>
      </p:sp>
    </p:spTree>
    <p:extLst>
      <p:ext uri="{BB962C8B-B14F-4D97-AF65-F5344CB8AC3E}">
        <p14:creationId xmlns:p14="http://schemas.microsoft.com/office/powerpoint/2010/main" xmlns="" val="2332470934"/>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81EE2269-A337-40D0-A7CC-ED2BFD586D48}"/>
              </a:ext>
            </a:extLst>
          </p:cNvPr>
          <p:cNvSpPr>
            <a:spLocks noGrp="1"/>
          </p:cNvSpPr>
          <p:nvPr>
            <p:ph idx="1"/>
          </p:nvPr>
        </p:nvSpPr>
        <p:spPr>
          <a:xfrm>
            <a:off x="609600" y="1295400"/>
            <a:ext cx="8092441" cy="5120639"/>
          </a:xfrm>
        </p:spPr>
        <p:txBody>
          <a:bodyPr>
            <a:normAutofit/>
          </a:bodyPr>
          <a:lstStyle/>
          <a:p>
            <a:pPr marL="446088" indent="-446088" algn="just">
              <a:lnSpc>
                <a:spcPct val="100000"/>
              </a:lnSpc>
              <a:spcBef>
                <a:spcPts val="0"/>
              </a:spcBef>
              <a:spcAft>
                <a:spcPts val="1200"/>
              </a:spcAft>
              <a:buFont typeface="Wingdings" panose="05000000000000000000" pitchFamily="2" charset="2"/>
              <a:buChar char="q"/>
            </a:pPr>
            <a:r>
              <a:rPr lang="en-US" dirty="0"/>
              <a:t>Removing the CPU from the path and letting the peripheral device manage the memory buses directly would improve the speed of transfer. This technique is known as </a:t>
            </a:r>
            <a:r>
              <a:rPr lang="en-US" b="1" dirty="0"/>
              <a:t>DMA.</a:t>
            </a:r>
          </a:p>
          <a:p>
            <a:pPr marL="446088" indent="-446088" algn="just">
              <a:lnSpc>
                <a:spcPct val="100000"/>
              </a:lnSpc>
              <a:spcBef>
                <a:spcPts val="0"/>
              </a:spcBef>
              <a:spcAft>
                <a:spcPts val="1200"/>
              </a:spcAft>
              <a:buFont typeface="Wingdings" panose="05000000000000000000" pitchFamily="2" charset="2"/>
              <a:buChar char="q"/>
            </a:pPr>
            <a:r>
              <a:rPr lang="en-US" dirty="0"/>
              <a:t>In this, the interface transfer data to and from the memory through memory bus. A DMA controller manages to transfer data between peripherals and memory unit.</a:t>
            </a:r>
          </a:p>
          <a:p>
            <a:pPr marL="446088" indent="-446088" algn="just">
              <a:lnSpc>
                <a:spcPct val="100000"/>
              </a:lnSpc>
              <a:spcBef>
                <a:spcPts val="0"/>
              </a:spcBef>
              <a:spcAft>
                <a:spcPts val="1200"/>
              </a:spcAft>
              <a:buFont typeface="Wingdings" panose="05000000000000000000" pitchFamily="2" charset="2"/>
              <a:buChar char="q"/>
            </a:pPr>
            <a:r>
              <a:rPr lang="en-US" dirty="0"/>
              <a:t>Many hardware systems use DMA such as disk drive controllers, graphic cards, network cards and sound cards etc. It is also used for intra chip data transfer in multicore processors. In DMA, CPU would initiate the transfer, do other operations while the transfer is in progress and receive an interrupt from the DMA controller when the transfer has been completed.</a:t>
            </a:r>
            <a:endParaRPr lang="en-IN" dirty="0"/>
          </a:p>
        </p:txBody>
      </p:sp>
      <p:sp>
        <p:nvSpPr>
          <p:cNvPr id="4" name="Title 1">
            <a:extLst>
              <a:ext uri="{FF2B5EF4-FFF2-40B4-BE49-F238E27FC236}">
                <a16:creationId xmlns:a16="http://schemas.microsoft.com/office/drawing/2014/main" xmlns="" id="{BAA86694-4C24-44A3-8501-BAB47FFD4F47}"/>
              </a:ext>
            </a:extLst>
          </p:cNvPr>
          <p:cNvSpPr txBox="1">
            <a:spLocks/>
          </p:cNvSpPr>
          <p:nvPr/>
        </p:nvSpPr>
        <p:spPr>
          <a:xfrm>
            <a:off x="457200" y="457200"/>
            <a:ext cx="8229600" cy="685800"/>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pt-BR" sz="4300" dirty="0">
                <a:solidFill>
                  <a:schemeClr val="accent1"/>
                </a:solidFill>
              </a:rPr>
              <a:t>Direct Memory Access (DMA)</a:t>
            </a:r>
            <a:endParaRPr lang="en-IN" sz="4300" dirty="0">
              <a:solidFill>
                <a:schemeClr val="accent1"/>
              </a:solidFill>
            </a:endParaRPr>
          </a:p>
        </p:txBody>
      </p:sp>
    </p:spTree>
    <p:extLst>
      <p:ext uri="{BB962C8B-B14F-4D97-AF65-F5344CB8AC3E}">
        <p14:creationId xmlns:p14="http://schemas.microsoft.com/office/powerpoint/2010/main" xmlns="" val="2042416594"/>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xmlns="" id="{11B148DA-20A3-4E01-ADC4-7ED85449FE32}"/>
              </a:ext>
            </a:extLst>
          </p:cNvPr>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762000" y="1524000"/>
            <a:ext cx="7696200" cy="4116388"/>
          </a:xfrm>
        </p:spPr>
      </p:pic>
      <p:sp>
        <p:nvSpPr>
          <p:cNvPr id="7" name="Title 1">
            <a:extLst>
              <a:ext uri="{FF2B5EF4-FFF2-40B4-BE49-F238E27FC236}">
                <a16:creationId xmlns:a16="http://schemas.microsoft.com/office/drawing/2014/main" xmlns="" id="{A19674CA-49B0-40B3-8858-84316AA2C784}"/>
              </a:ext>
            </a:extLst>
          </p:cNvPr>
          <p:cNvSpPr txBox="1">
            <a:spLocks/>
          </p:cNvSpPr>
          <p:nvPr/>
        </p:nvSpPr>
        <p:spPr>
          <a:xfrm>
            <a:off x="457200" y="457200"/>
            <a:ext cx="8229600" cy="760412"/>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pt-BR" sz="4300" dirty="0">
                <a:solidFill>
                  <a:schemeClr val="accent1"/>
                </a:solidFill>
              </a:rPr>
              <a:t>Direct Memory Access</a:t>
            </a:r>
            <a:endParaRPr lang="en-IN" sz="4300" dirty="0">
              <a:solidFill>
                <a:schemeClr val="accent1"/>
              </a:solidFill>
            </a:endParaRPr>
          </a:p>
        </p:txBody>
      </p:sp>
    </p:spTree>
    <p:extLst>
      <p:ext uri="{BB962C8B-B14F-4D97-AF65-F5344CB8AC3E}">
        <p14:creationId xmlns:p14="http://schemas.microsoft.com/office/powerpoint/2010/main" xmlns="" val="356879109"/>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143000"/>
          </a:xfrm>
        </p:spPr>
        <p:txBody>
          <a:bodyPr>
            <a:normAutofit/>
          </a:bodyPr>
          <a:lstStyle/>
          <a:p>
            <a:r>
              <a:rPr lang="en-US" altLang="en-US" sz="4300" dirty="0">
                <a:solidFill>
                  <a:schemeClr val="accent1"/>
                </a:solidFill>
              </a:rPr>
              <a:t>Input/Output Processor</a:t>
            </a:r>
            <a:endParaRPr lang="en-IN" sz="4300" dirty="0">
              <a:solidFill>
                <a:schemeClr val="accent1"/>
              </a:solidFill>
            </a:endParaRPr>
          </a:p>
        </p:txBody>
      </p:sp>
      <p:sp>
        <p:nvSpPr>
          <p:cNvPr id="3" name="Content Placeholder 2"/>
          <p:cNvSpPr>
            <a:spLocks noGrp="1"/>
          </p:cNvSpPr>
          <p:nvPr>
            <p:ph idx="1"/>
          </p:nvPr>
        </p:nvSpPr>
        <p:spPr>
          <a:xfrm>
            <a:off x="457200" y="1295401"/>
            <a:ext cx="8229600" cy="5029200"/>
          </a:xfrm>
        </p:spPr>
        <p:txBody>
          <a:bodyPr>
            <a:normAutofit/>
          </a:bodyPr>
          <a:lstStyle/>
          <a:p>
            <a:pPr marL="542925" indent="-542925" algn="just">
              <a:lnSpc>
                <a:spcPct val="200000"/>
              </a:lnSpc>
              <a:buFont typeface="Wingdings" panose="05000000000000000000" pitchFamily="2" charset="2"/>
              <a:buChar char="q"/>
            </a:pPr>
            <a:r>
              <a:rPr lang="en-US" dirty="0"/>
              <a:t>An </a:t>
            </a:r>
            <a:r>
              <a:rPr lang="en-US" b="1" dirty="0"/>
              <a:t>Input-Output Processor (IOP) </a:t>
            </a:r>
            <a:r>
              <a:rPr lang="en-US" dirty="0"/>
              <a:t>is a processor with direct memory access capability. In this, the computer system is divided into a memory unit and number of processors.</a:t>
            </a:r>
          </a:p>
          <a:p>
            <a:pPr marL="542925" indent="-542925" algn="just">
              <a:lnSpc>
                <a:spcPct val="200000"/>
              </a:lnSpc>
              <a:buFont typeface="Wingdings" panose="05000000000000000000" pitchFamily="2" charset="2"/>
              <a:buChar char="q"/>
            </a:pPr>
            <a:r>
              <a:rPr lang="en-US" dirty="0"/>
              <a:t>Each IOP controls and manage the input-output tasks. The IOP is similar to CPU except that it handles only the details of I/O processing. The IOP can fetch and execute its own instructions. These IOP instructions are designed to manage I/O transfers only.</a:t>
            </a:r>
            <a:endParaRPr lang="en-IN" dirty="0"/>
          </a:p>
        </p:txBody>
      </p:sp>
    </p:spTree>
    <p:extLst>
      <p:ext uri="{BB962C8B-B14F-4D97-AF65-F5344CB8AC3E}">
        <p14:creationId xmlns:p14="http://schemas.microsoft.com/office/powerpoint/2010/main" xmlns="" val="543634720"/>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143000"/>
          </a:xfrm>
        </p:spPr>
        <p:txBody>
          <a:bodyPr>
            <a:normAutofit/>
          </a:bodyPr>
          <a:lstStyle/>
          <a:p>
            <a:r>
              <a:rPr lang="en-US" altLang="en-US" sz="4300" dirty="0">
                <a:solidFill>
                  <a:schemeClr val="accent1"/>
                </a:solidFill>
              </a:rPr>
              <a:t>Input/Output Processor</a:t>
            </a:r>
            <a:endParaRPr lang="en-IN" sz="4300" dirty="0">
              <a:solidFill>
                <a:schemeClr val="accent1"/>
              </a:solidFill>
            </a:endParaRPr>
          </a:p>
        </p:txBody>
      </p:sp>
      <p:sp>
        <p:nvSpPr>
          <p:cNvPr id="3" name="Content Placeholder 2"/>
          <p:cNvSpPr>
            <a:spLocks noGrp="1"/>
          </p:cNvSpPr>
          <p:nvPr>
            <p:ph idx="1"/>
          </p:nvPr>
        </p:nvSpPr>
        <p:spPr>
          <a:xfrm>
            <a:off x="457200" y="1295401"/>
            <a:ext cx="8229600" cy="5029200"/>
          </a:xfrm>
        </p:spPr>
        <p:txBody>
          <a:bodyPr>
            <a:normAutofit/>
          </a:bodyPr>
          <a:lstStyle/>
          <a:p>
            <a:pPr marL="542925" indent="-542925" algn="just">
              <a:lnSpc>
                <a:spcPct val="200000"/>
              </a:lnSpc>
              <a:buFont typeface="Wingdings" panose="05000000000000000000" pitchFamily="2" charset="2"/>
              <a:buChar char="q"/>
            </a:pPr>
            <a:r>
              <a:rPr lang="en-US" dirty="0"/>
              <a:t>Below is a block diagram of a computer along with various I/O Processors. The memory unit occupies the central position and can communicate with each processor.</a:t>
            </a:r>
          </a:p>
          <a:p>
            <a:pPr marL="542925" indent="-542925" algn="just">
              <a:lnSpc>
                <a:spcPct val="200000"/>
              </a:lnSpc>
              <a:buFont typeface="Wingdings" panose="05000000000000000000" pitchFamily="2" charset="2"/>
              <a:buChar char="q"/>
            </a:pPr>
            <a:r>
              <a:rPr lang="en-US" dirty="0"/>
              <a:t>The CPU processes the data required for solving the computational tasks. The IOP provides a path for transfer of data between peripherals and memory. The CPU assigns the task of initiating the I/O program.</a:t>
            </a:r>
          </a:p>
          <a:p>
            <a:pPr marL="542925" indent="-542925" algn="just">
              <a:lnSpc>
                <a:spcPct val="200000"/>
              </a:lnSpc>
              <a:buFont typeface="Wingdings" panose="05000000000000000000" pitchFamily="2" charset="2"/>
              <a:buChar char="q"/>
            </a:pPr>
            <a:r>
              <a:rPr lang="en-US" dirty="0"/>
              <a:t>The IOP operates independent from CPU and transfer data between peripherals and memory.</a:t>
            </a:r>
            <a:endParaRPr lang="en-IN" dirty="0"/>
          </a:p>
        </p:txBody>
      </p:sp>
    </p:spTree>
    <p:extLst>
      <p:ext uri="{BB962C8B-B14F-4D97-AF65-F5344CB8AC3E}">
        <p14:creationId xmlns:p14="http://schemas.microsoft.com/office/powerpoint/2010/main" xmlns="" val="1078371705"/>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143000"/>
          </a:xfrm>
        </p:spPr>
        <p:txBody>
          <a:bodyPr>
            <a:normAutofit/>
          </a:bodyPr>
          <a:lstStyle/>
          <a:p>
            <a:r>
              <a:rPr lang="en-IN" sz="4300" dirty="0">
                <a:solidFill>
                  <a:schemeClr val="accent1"/>
                </a:solidFill>
              </a:rPr>
              <a:t>Input/Output Processor</a:t>
            </a:r>
          </a:p>
        </p:txBody>
      </p:sp>
      <p:sp>
        <p:nvSpPr>
          <p:cNvPr id="3" name="Content Placeholder 2"/>
          <p:cNvSpPr>
            <a:spLocks noGrp="1"/>
          </p:cNvSpPr>
          <p:nvPr>
            <p:ph idx="1"/>
          </p:nvPr>
        </p:nvSpPr>
        <p:spPr>
          <a:xfrm>
            <a:off x="457200" y="1219201"/>
            <a:ext cx="8229600" cy="5105400"/>
          </a:xfrm>
        </p:spPr>
        <p:txBody>
          <a:bodyPr>
            <a:normAutofit fontScale="70000" lnSpcReduction="20000"/>
          </a:bodyPr>
          <a:lstStyle/>
          <a:p>
            <a:pPr marL="542925" indent="-542925" algn="just">
              <a:lnSpc>
                <a:spcPct val="200000"/>
              </a:lnSpc>
              <a:buFont typeface="Wingdings" panose="05000000000000000000" pitchFamily="2" charset="2"/>
              <a:buChar char="q"/>
            </a:pPr>
            <a:r>
              <a:rPr lang="en-US" dirty="0"/>
              <a:t>The communication between the IOP and the devices is similar to the program control method of transfer. And the communication with the memory is similar to the direct memory access method.</a:t>
            </a:r>
          </a:p>
          <a:p>
            <a:pPr marL="542925" indent="-542925" algn="just">
              <a:lnSpc>
                <a:spcPct val="200000"/>
              </a:lnSpc>
              <a:buFont typeface="Wingdings" panose="05000000000000000000" pitchFamily="2" charset="2"/>
              <a:buChar char="q"/>
            </a:pPr>
            <a:r>
              <a:rPr lang="en-US" dirty="0"/>
              <a:t>In large scale computers, each processor is independent of other processors and any processor can initiate the operation.</a:t>
            </a:r>
          </a:p>
          <a:p>
            <a:pPr marL="542925" indent="-542925" algn="just">
              <a:lnSpc>
                <a:spcPct val="200000"/>
              </a:lnSpc>
              <a:buFont typeface="Wingdings" panose="05000000000000000000" pitchFamily="2" charset="2"/>
              <a:buChar char="q"/>
            </a:pPr>
            <a:r>
              <a:rPr lang="en-US" dirty="0"/>
              <a:t>The CPU can act as master and the IOP act as slave processor. The CPU assigns the task of initiating operations but it is the IOP, who executes the instructions, and not the CPU. CPU instructions provide operations to start an I/O transfer. The IOP asks for CPU through interrupt.</a:t>
            </a:r>
          </a:p>
          <a:p>
            <a:pPr marL="542925" indent="-542925" algn="just">
              <a:lnSpc>
                <a:spcPct val="200000"/>
              </a:lnSpc>
              <a:buFont typeface="Wingdings" panose="05000000000000000000" pitchFamily="2" charset="2"/>
              <a:buChar char="q"/>
            </a:pPr>
            <a:r>
              <a:rPr lang="en-US" dirty="0"/>
              <a:t>Instructions that are read from memory by an IOP are also called commands to distinguish them from instructions that are read by CPU. Commands are prepared by programmers and are stored in memory. Command words make the program for IOP. CPU informs the IOP where to find the commands in memory.</a:t>
            </a:r>
            <a:endParaRPr lang="en-IN" dirty="0"/>
          </a:p>
        </p:txBody>
      </p:sp>
    </p:spTree>
    <p:extLst>
      <p:ext uri="{BB962C8B-B14F-4D97-AF65-F5344CB8AC3E}">
        <p14:creationId xmlns:p14="http://schemas.microsoft.com/office/powerpoint/2010/main" xmlns="" val="813665423"/>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xmlns="" id="{392894C1-4838-4114-BB79-46B3D21A6F11}"/>
              </a:ext>
            </a:extLst>
          </p:cNvPr>
          <p:cNvSpPr>
            <a:spLocks noGrp="1"/>
          </p:cNvSpPr>
          <p:nvPr>
            <p:ph type="title"/>
          </p:nvPr>
        </p:nvSpPr>
        <p:spPr>
          <a:xfrm>
            <a:off x="457199" y="5101856"/>
            <a:ext cx="8229600" cy="1143000"/>
          </a:xfrm>
        </p:spPr>
        <p:txBody>
          <a:bodyPr>
            <a:normAutofit/>
          </a:bodyPr>
          <a:lstStyle/>
          <a:p>
            <a:pPr algn="ctr"/>
            <a:r>
              <a:rPr lang="en-IN" sz="4300" dirty="0">
                <a:solidFill>
                  <a:schemeClr val="accent1"/>
                </a:solidFill>
              </a:rPr>
              <a:t>Input/Output Processor</a:t>
            </a:r>
          </a:p>
        </p:txBody>
      </p:sp>
      <p:pic>
        <p:nvPicPr>
          <p:cNvPr id="5" name="Content Placeholder 4">
            <a:extLst>
              <a:ext uri="{FF2B5EF4-FFF2-40B4-BE49-F238E27FC236}">
                <a16:creationId xmlns:a16="http://schemas.microsoft.com/office/drawing/2014/main" xmlns="" id="{5CAE4248-30BE-4A26-9CF7-FE3971D64E4E}"/>
              </a:ext>
            </a:extLst>
          </p:cNvPr>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379757" y="1066800"/>
            <a:ext cx="8384485" cy="4038600"/>
          </a:xfrm>
        </p:spPr>
      </p:pic>
    </p:spTree>
    <p:extLst>
      <p:ext uri="{BB962C8B-B14F-4D97-AF65-F5344CB8AC3E}">
        <p14:creationId xmlns:p14="http://schemas.microsoft.com/office/powerpoint/2010/main" xmlns="" val="4219370062"/>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143000"/>
          </a:xfrm>
        </p:spPr>
        <p:txBody>
          <a:bodyPr>
            <a:normAutofit/>
          </a:bodyPr>
          <a:lstStyle/>
          <a:p>
            <a:r>
              <a:rPr lang="en-IN" sz="4300" dirty="0">
                <a:solidFill>
                  <a:schemeClr val="accent1"/>
                </a:solidFill>
              </a:rPr>
              <a:t>Need for Input/Output Processor</a:t>
            </a:r>
          </a:p>
        </p:txBody>
      </p:sp>
      <p:sp>
        <p:nvSpPr>
          <p:cNvPr id="3" name="Content Placeholder 2"/>
          <p:cNvSpPr>
            <a:spLocks noGrp="1"/>
          </p:cNvSpPr>
          <p:nvPr>
            <p:ph idx="1"/>
          </p:nvPr>
        </p:nvSpPr>
        <p:spPr>
          <a:xfrm>
            <a:off x="457200" y="1371601"/>
            <a:ext cx="7848600" cy="4953000"/>
          </a:xfrm>
        </p:spPr>
        <p:txBody>
          <a:bodyPr>
            <a:normAutofit/>
          </a:bodyPr>
          <a:lstStyle/>
          <a:p>
            <a:pPr marL="542925" indent="-542925" algn="just">
              <a:lnSpc>
                <a:spcPct val="200000"/>
              </a:lnSpc>
              <a:buFont typeface="Wingdings" panose="05000000000000000000" pitchFamily="2" charset="2"/>
              <a:buChar char="q"/>
            </a:pPr>
            <a:r>
              <a:rPr lang="en-US" dirty="0"/>
              <a:t>Input Output Interface provides a method for transferring information between internal storage and external I/O devices.</a:t>
            </a:r>
          </a:p>
          <a:p>
            <a:pPr marL="542925" indent="-542925" algn="just">
              <a:lnSpc>
                <a:spcPct val="200000"/>
              </a:lnSpc>
              <a:buFont typeface="Wingdings" panose="05000000000000000000" pitchFamily="2" charset="2"/>
              <a:buChar char="q"/>
            </a:pPr>
            <a:r>
              <a:rPr lang="en-US" dirty="0"/>
              <a:t>Peripherals connected to a computer need special communication links for interfacing them with the central processing unit.</a:t>
            </a:r>
          </a:p>
          <a:p>
            <a:pPr marL="542925" indent="-542925" algn="just">
              <a:lnSpc>
                <a:spcPct val="200000"/>
              </a:lnSpc>
              <a:buFont typeface="Wingdings" panose="05000000000000000000" pitchFamily="2" charset="2"/>
              <a:buChar char="q"/>
            </a:pPr>
            <a:r>
              <a:rPr lang="en-US" dirty="0"/>
              <a:t> The purpose of communication link is to resolve the differences that exist between the central computer and each peripheral.</a:t>
            </a:r>
            <a:endParaRPr lang="en-IN" dirty="0"/>
          </a:p>
        </p:txBody>
      </p:sp>
    </p:spTree>
    <p:extLst>
      <p:ext uri="{BB962C8B-B14F-4D97-AF65-F5344CB8AC3E}">
        <p14:creationId xmlns:p14="http://schemas.microsoft.com/office/powerpoint/2010/main" xmlns="" val="21113540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04800"/>
            <a:ext cx="6347713" cy="685800"/>
          </a:xfrm>
        </p:spPr>
        <p:txBody>
          <a:bodyPr/>
          <a:lstStyle/>
          <a:p>
            <a:pPr eaLnBrk="1" fontAlgn="auto" hangingPunct="1">
              <a:spcAft>
                <a:spcPts val="0"/>
              </a:spcAft>
              <a:defRPr/>
            </a:pPr>
            <a:r>
              <a:rPr lang="en-US" dirty="0">
                <a:solidFill>
                  <a:schemeClr val="accent1">
                    <a:satMod val="150000"/>
                  </a:schemeClr>
                </a:solidFill>
              </a:rPr>
              <a:t>SRAM Cell</a:t>
            </a:r>
          </a:p>
        </p:txBody>
      </p:sp>
      <p:sp>
        <p:nvSpPr>
          <p:cNvPr id="15363" name="Content Placeholder 2"/>
          <p:cNvSpPr>
            <a:spLocks noGrp="1"/>
          </p:cNvSpPr>
          <p:nvPr>
            <p:ph idx="1"/>
          </p:nvPr>
        </p:nvSpPr>
        <p:spPr>
          <a:xfrm>
            <a:off x="609598" y="1143000"/>
            <a:ext cx="7086602" cy="4898363"/>
          </a:xfrm>
        </p:spPr>
        <p:txBody>
          <a:bodyPr/>
          <a:lstStyle/>
          <a:p>
            <a:pPr eaLnBrk="1" hangingPunct="1"/>
            <a:r>
              <a:rPr lang="en-US" altLang="en-US" sz="1800" dirty="0"/>
              <a:t>Two transistor inverters are cross connected to implement a basic flip-flop.</a:t>
            </a:r>
          </a:p>
          <a:p>
            <a:pPr eaLnBrk="1" hangingPunct="1"/>
            <a:r>
              <a:rPr lang="en-US" altLang="en-US" sz="1800" dirty="0"/>
              <a:t>The cell is connected to one word line and two bits lines by transistors T1 and T2</a:t>
            </a:r>
          </a:p>
          <a:p>
            <a:pPr eaLnBrk="1" hangingPunct="1"/>
            <a:r>
              <a:rPr lang="en-US" altLang="en-US" sz="1800" dirty="0"/>
              <a:t>When word line is at ground level, the transistors are turned off and the latch retains its state</a:t>
            </a:r>
          </a:p>
          <a:p>
            <a:pPr eaLnBrk="1" hangingPunct="1"/>
            <a:r>
              <a:rPr lang="en-US" altLang="en-US" sz="1800" dirty="0"/>
              <a:t>Read operation: In order to read state of SRAM cell, the word line is activated to close switches T1 and T2. Sense/Write circuits at the bottom monitor the state of b and b’</a:t>
            </a:r>
          </a:p>
        </p:txBody>
      </p:sp>
      <p:grpSp>
        <p:nvGrpSpPr>
          <p:cNvPr id="15364" name="Group 59"/>
          <p:cNvGrpSpPr>
            <a:grpSpLocks/>
          </p:cNvGrpSpPr>
          <p:nvPr/>
        </p:nvGrpSpPr>
        <p:grpSpPr bwMode="auto">
          <a:xfrm>
            <a:off x="2514600" y="4114800"/>
            <a:ext cx="4267200" cy="2057400"/>
            <a:chOff x="1697038" y="1893490"/>
            <a:chExt cx="5875337" cy="4126310"/>
          </a:xfrm>
        </p:grpSpPr>
        <p:sp>
          <p:nvSpPr>
            <p:cNvPr id="4" name="Line 2"/>
            <p:cNvSpPr>
              <a:spLocks noChangeShapeType="1"/>
            </p:cNvSpPr>
            <p:nvPr/>
          </p:nvSpPr>
          <p:spPr bwMode="auto">
            <a:xfrm flipH="1">
              <a:off x="5167519" y="3615110"/>
              <a:ext cx="480011" cy="2323"/>
            </a:xfrm>
            <a:prstGeom prst="line">
              <a:avLst/>
            </a:prstGeom>
            <a:noFill/>
            <a:ln w="20638">
              <a:solidFill>
                <a:schemeClr val="accent1">
                  <a:lumMod val="75000"/>
                </a:schemeClr>
              </a:solidFill>
              <a:round/>
              <a:headEnd/>
              <a:tailEnd/>
            </a:ln>
          </p:spPr>
          <p:txBody>
            <a:bodyPr/>
            <a:lstStyle/>
            <a:p>
              <a:pPr fontAlgn="auto">
                <a:spcBef>
                  <a:spcPts val="0"/>
                </a:spcBef>
                <a:spcAft>
                  <a:spcPts val="0"/>
                </a:spcAft>
                <a:defRPr/>
              </a:pPr>
              <a:endParaRPr lang="en-US" dirty="0">
                <a:latin typeface="+mn-lt"/>
              </a:endParaRPr>
            </a:p>
          </p:txBody>
        </p:sp>
        <p:sp>
          <p:nvSpPr>
            <p:cNvPr id="5" name="Line 3"/>
            <p:cNvSpPr>
              <a:spLocks noChangeShapeType="1"/>
            </p:cNvSpPr>
            <p:nvPr/>
          </p:nvSpPr>
          <p:spPr bwMode="auto">
            <a:xfrm flipH="1">
              <a:off x="1989845" y="3615110"/>
              <a:ext cx="376810" cy="2323"/>
            </a:xfrm>
            <a:prstGeom prst="line">
              <a:avLst/>
            </a:prstGeom>
            <a:noFill/>
            <a:ln w="20638">
              <a:solidFill>
                <a:schemeClr val="accent1">
                  <a:lumMod val="75000"/>
                </a:schemeClr>
              </a:solidFill>
              <a:round/>
              <a:headEnd/>
              <a:tailEnd/>
            </a:ln>
          </p:spPr>
          <p:txBody>
            <a:bodyPr/>
            <a:lstStyle/>
            <a:p>
              <a:pPr fontAlgn="auto">
                <a:spcBef>
                  <a:spcPts val="0"/>
                </a:spcBef>
                <a:spcAft>
                  <a:spcPts val="0"/>
                </a:spcAft>
                <a:defRPr/>
              </a:pPr>
              <a:endParaRPr lang="en-US" dirty="0">
                <a:latin typeface="+mn-lt"/>
              </a:endParaRPr>
            </a:p>
          </p:txBody>
        </p:sp>
        <p:sp>
          <p:nvSpPr>
            <p:cNvPr id="15367" name="Rectangle 4"/>
            <p:cNvSpPr>
              <a:spLocks noChangeArrowheads="1"/>
            </p:cNvSpPr>
            <p:nvPr/>
          </p:nvSpPr>
          <p:spPr bwMode="auto">
            <a:xfrm>
              <a:off x="4916488" y="3489325"/>
              <a:ext cx="355600" cy="2714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500" i="1" dirty="0">
                  <a:solidFill>
                    <a:srgbClr val="000000"/>
                  </a:solidFill>
                  <a:latin typeface="Nimbus Roman No9 L"/>
                </a:rPr>
                <a:t>Y</a:t>
              </a:r>
              <a:endParaRPr lang="en-CA" altLang="en-US" dirty="0">
                <a:latin typeface="Corbel" panose="020B0503020204020204" pitchFamily="34" charset="0"/>
              </a:endParaRPr>
            </a:p>
          </p:txBody>
        </p:sp>
        <p:sp>
          <p:nvSpPr>
            <p:cNvPr id="15368" name="Rectangle 5"/>
            <p:cNvSpPr>
              <a:spLocks noChangeArrowheads="1"/>
            </p:cNvSpPr>
            <p:nvPr/>
          </p:nvSpPr>
          <p:spPr bwMode="auto">
            <a:xfrm>
              <a:off x="3390900" y="3489325"/>
              <a:ext cx="355600" cy="2714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500" i="1" dirty="0">
                  <a:solidFill>
                    <a:srgbClr val="000000"/>
                  </a:solidFill>
                  <a:latin typeface="Nimbus Roman No9 L"/>
                </a:rPr>
                <a:t>X</a:t>
              </a:r>
              <a:endParaRPr lang="en-CA" altLang="en-US" dirty="0">
                <a:latin typeface="Corbel" panose="020B0503020204020204" pitchFamily="34" charset="0"/>
              </a:endParaRPr>
            </a:p>
          </p:txBody>
        </p:sp>
        <p:sp>
          <p:nvSpPr>
            <p:cNvPr id="8" name="Freeform 6"/>
            <p:cNvSpPr>
              <a:spLocks/>
            </p:cNvSpPr>
            <p:nvPr/>
          </p:nvSpPr>
          <p:spPr bwMode="auto">
            <a:xfrm>
              <a:off x="3912290" y="2841426"/>
              <a:ext cx="482410" cy="376386"/>
            </a:xfrm>
            <a:custGeom>
              <a:avLst/>
              <a:gdLst/>
              <a:ahLst/>
              <a:cxnLst>
                <a:cxn ang="0">
                  <a:pos x="0" y="0"/>
                </a:cxn>
                <a:cxn ang="0">
                  <a:pos x="23" y="9"/>
                </a:cxn>
                <a:cxn ang="0">
                  <a:pos x="0" y="18"/>
                </a:cxn>
                <a:cxn ang="0">
                  <a:pos x="0" y="0"/>
                </a:cxn>
              </a:cxnLst>
              <a:rect l="0" t="0" r="r" b="b"/>
              <a:pathLst>
                <a:path w="23" h="18">
                  <a:moveTo>
                    <a:pt x="0" y="0"/>
                  </a:moveTo>
                  <a:lnTo>
                    <a:pt x="23" y="9"/>
                  </a:lnTo>
                  <a:lnTo>
                    <a:pt x="0" y="18"/>
                  </a:lnTo>
                  <a:lnTo>
                    <a:pt x="0" y="0"/>
                  </a:lnTo>
                </a:path>
              </a:pathLst>
            </a:custGeom>
            <a:noFill/>
            <a:ln w="20638">
              <a:solidFill>
                <a:schemeClr val="accent1">
                  <a:lumMod val="75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9" name="Line 7"/>
            <p:cNvSpPr>
              <a:spLocks noChangeShapeType="1"/>
            </p:cNvSpPr>
            <p:nvPr/>
          </p:nvSpPr>
          <p:spPr bwMode="auto">
            <a:xfrm flipH="1">
              <a:off x="3245075" y="3029620"/>
              <a:ext cx="667216" cy="2323"/>
            </a:xfrm>
            <a:prstGeom prst="line">
              <a:avLst/>
            </a:prstGeom>
            <a:noFill/>
            <a:ln w="20638">
              <a:solidFill>
                <a:schemeClr val="accent1">
                  <a:lumMod val="75000"/>
                </a:schemeClr>
              </a:solidFill>
              <a:round/>
              <a:headEnd/>
              <a:tailEnd/>
            </a:ln>
          </p:spPr>
          <p:txBody>
            <a:bodyPr/>
            <a:lstStyle/>
            <a:p>
              <a:pPr fontAlgn="auto">
                <a:spcBef>
                  <a:spcPts val="0"/>
                </a:spcBef>
                <a:spcAft>
                  <a:spcPts val="0"/>
                </a:spcAft>
                <a:defRPr/>
              </a:pPr>
              <a:endParaRPr lang="en-US" dirty="0">
                <a:latin typeface="+mn-lt"/>
              </a:endParaRPr>
            </a:p>
          </p:txBody>
        </p:sp>
        <p:sp>
          <p:nvSpPr>
            <p:cNvPr id="10" name="Line 8"/>
            <p:cNvSpPr>
              <a:spLocks noChangeShapeType="1"/>
            </p:cNvSpPr>
            <p:nvPr/>
          </p:nvSpPr>
          <p:spPr bwMode="auto">
            <a:xfrm flipH="1">
              <a:off x="4497904" y="3029620"/>
              <a:ext cx="669615" cy="2323"/>
            </a:xfrm>
            <a:prstGeom prst="line">
              <a:avLst/>
            </a:prstGeom>
            <a:noFill/>
            <a:ln w="20638">
              <a:solidFill>
                <a:schemeClr val="accent1">
                  <a:lumMod val="75000"/>
                </a:schemeClr>
              </a:solidFill>
              <a:round/>
              <a:headEnd/>
              <a:tailEnd/>
            </a:ln>
          </p:spPr>
          <p:txBody>
            <a:bodyPr/>
            <a:lstStyle/>
            <a:p>
              <a:pPr fontAlgn="auto">
                <a:spcBef>
                  <a:spcPts val="0"/>
                </a:spcBef>
                <a:spcAft>
                  <a:spcPts val="0"/>
                </a:spcAft>
                <a:defRPr/>
              </a:pPr>
              <a:endParaRPr lang="en-US" dirty="0">
                <a:latin typeface="+mn-lt"/>
              </a:endParaRPr>
            </a:p>
          </p:txBody>
        </p:sp>
        <p:sp>
          <p:nvSpPr>
            <p:cNvPr id="15372" name="Rectangle 9"/>
            <p:cNvSpPr>
              <a:spLocks noChangeArrowheads="1"/>
            </p:cNvSpPr>
            <p:nvPr/>
          </p:nvSpPr>
          <p:spPr bwMode="auto">
            <a:xfrm>
              <a:off x="6715125" y="5183187"/>
              <a:ext cx="857250" cy="2714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500" dirty="0">
                  <a:solidFill>
                    <a:srgbClr val="000000"/>
                  </a:solidFill>
                  <a:latin typeface="Nimbus Roman No9 L"/>
                </a:rPr>
                <a:t>Word line</a:t>
              </a:r>
              <a:endParaRPr lang="en-CA" altLang="en-US" dirty="0">
                <a:latin typeface="Corbel" panose="020B0503020204020204" pitchFamily="34" charset="0"/>
              </a:endParaRPr>
            </a:p>
          </p:txBody>
        </p:sp>
        <p:sp>
          <p:nvSpPr>
            <p:cNvPr id="15373" name="Line 10"/>
            <p:cNvSpPr>
              <a:spLocks noChangeShapeType="1"/>
            </p:cNvSpPr>
            <p:nvPr/>
          </p:nvSpPr>
          <p:spPr bwMode="auto">
            <a:xfrm flipH="1" flipV="1">
              <a:off x="1697038" y="5435600"/>
              <a:ext cx="5581650" cy="17462"/>
            </a:xfrm>
            <a:prstGeom prst="line">
              <a:avLst/>
            </a:prstGeom>
            <a:noFill/>
            <a:ln w="20638">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5374" name="Freeform 11"/>
            <p:cNvSpPr>
              <a:spLocks/>
            </p:cNvSpPr>
            <p:nvPr/>
          </p:nvSpPr>
          <p:spPr bwMode="auto">
            <a:xfrm>
              <a:off x="2073275" y="5789612"/>
              <a:ext cx="125413" cy="63500"/>
            </a:xfrm>
            <a:custGeom>
              <a:avLst/>
              <a:gdLst>
                <a:gd name="T0" fmla="*/ 2147483647 w 6"/>
                <a:gd name="T1" fmla="*/ 0 h 3"/>
                <a:gd name="T2" fmla="*/ 0 w 6"/>
                <a:gd name="T3" fmla="*/ 896048546 h 3"/>
                <a:gd name="T4" fmla="*/ 2147483647 w 6"/>
                <a:gd name="T5" fmla="*/ 1344083237 h 3"/>
                <a:gd name="T6" fmla="*/ 2147483647 w 6"/>
                <a:gd name="T7" fmla="*/ 896048546 h 3"/>
                <a:gd name="T8" fmla="*/ 2147483647 w 6"/>
                <a:gd name="T9" fmla="*/ 0 h 3"/>
                <a:gd name="T10" fmla="*/ 0 60000 65536"/>
                <a:gd name="T11" fmla="*/ 0 60000 65536"/>
                <a:gd name="T12" fmla="*/ 0 60000 65536"/>
                <a:gd name="T13" fmla="*/ 0 60000 65536"/>
                <a:gd name="T14" fmla="*/ 0 60000 65536"/>
                <a:gd name="T15" fmla="*/ 0 w 6"/>
                <a:gd name="T16" fmla="*/ 0 h 3"/>
                <a:gd name="T17" fmla="*/ 6 w 6"/>
                <a:gd name="T18" fmla="*/ 3 h 3"/>
              </a:gdLst>
              <a:ahLst/>
              <a:cxnLst>
                <a:cxn ang="T10">
                  <a:pos x="T0" y="T1"/>
                </a:cxn>
                <a:cxn ang="T11">
                  <a:pos x="T2" y="T3"/>
                </a:cxn>
                <a:cxn ang="T12">
                  <a:pos x="T4" y="T5"/>
                </a:cxn>
                <a:cxn ang="T13">
                  <a:pos x="T6" y="T7"/>
                </a:cxn>
                <a:cxn ang="T14">
                  <a:pos x="T8" y="T9"/>
                </a:cxn>
              </a:cxnLst>
              <a:rect l="T15" t="T16" r="T17" b="T18"/>
              <a:pathLst>
                <a:path w="6" h="3">
                  <a:moveTo>
                    <a:pt x="6" y="0"/>
                  </a:moveTo>
                  <a:lnTo>
                    <a:pt x="0" y="2"/>
                  </a:lnTo>
                  <a:lnTo>
                    <a:pt x="6" y="3"/>
                  </a:lnTo>
                  <a:lnTo>
                    <a:pt x="6" y="2"/>
                  </a:lnTo>
                  <a:lnTo>
                    <a:pt x="6" y="0"/>
                  </a:lnTo>
                </a:path>
              </a:pathLst>
            </a:custGeom>
            <a:noFill/>
            <a:ln w="20638">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dirty="0"/>
            </a:p>
          </p:txBody>
        </p:sp>
        <p:sp>
          <p:nvSpPr>
            <p:cNvPr id="15375" name="Freeform 12"/>
            <p:cNvSpPr>
              <a:spLocks/>
            </p:cNvSpPr>
            <p:nvPr/>
          </p:nvSpPr>
          <p:spPr bwMode="auto">
            <a:xfrm>
              <a:off x="2073275" y="5789612"/>
              <a:ext cx="125413" cy="63500"/>
            </a:xfrm>
            <a:custGeom>
              <a:avLst/>
              <a:gdLst>
                <a:gd name="T0" fmla="*/ 199093904 w 79"/>
                <a:gd name="T1" fmla="*/ 0 h 40"/>
                <a:gd name="T2" fmla="*/ 0 w 79"/>
                <a:gd name="T3" fmla="*/ 68043424 h 40"/>
                <a:gd name="T4" fmla="*/ 199093904 w 79"/>
                <a:gd name="T5" fmla="*/ 100806236 h 40"/>
                <a:gd name="T6" fmla="*/ 199093904 w 79"/>
                <a:gd name="T7" fmla="*/ 68043424 h 40"/>
                <a:gd name="T8" fmla="*/ 199093904 w 79"/>
                <a:gd name="T9" fmla="*/ 0 h 40"/>
                <a:gd name="T10" fmla="*/ 0 60000 65536"/>
                <a:gd name="T11" fmla="*/ 0 60000 65536"/>
                <a:gd name="T12" fmla="*/ 0 60000 65536"/>
                <a:gd name="T13" fmla="*/ 0 60000 65536"/>
                <a:gd name="T14" fmla="*/ 0 60000 65536"/>
                <a:gd name="T15" fmla="*/ 0 w 79"/>
                <a:gd name="T16" fmla="*/ 0 h 40"/>
                <a:gd name="T17" fmla="*/ 79 w 79"/>
                <a:gd name="T18" fmla="*/ 40 h 40"/>
              </a:gdLst>
              <a:ahLst/>
              <a:cxnLst>
                <a:cxn ang="T10">
                  <a:pos x="T0" y="T1"/>
                </a:cxn>
                <a:cxn ang="T11">
                  <a:pos x="T2" y="T3"/>
                </a:cxn>
                <a:cxn ang="T12">
                  <a:pos x="T4" y="T5"/>
                </a:cxn>
                <a:cxn ang="T13">
                  <a:pos x="T6" y="T7"/>
                </a:cxn>
                <a:cxn ang="T14">
                  <a:pos x="T8" y="T9"/>
                </a:cxn>
              </a:cxnLst>
              <a:rect l="T15" t="T16" r="T17" b="T18"/>
              <a:pathLst>
                <a:path w="79" h="40">
                  <a:moveTo>
                    <a:pt x="79" y="0"/>
                  </a:moveTo>
                  <a:lnTo>
                    <a:pt x="0" y="27"/>
                  </a:lnTo>
                  <a:lnTo>
                    <a:pt x="79" y="40"/>
                  </a:lnTo>
                  <a:lnTo>
                    <a:pt x="79" y="27"/>
                  </a:lnTo>
                  <a:lnTo>
                    <a:pt x="79" y="0"/>
                  </a:lnTo>
                  <a:close/>
                </a:path>
              </a:pathLst>
            </a:custGeom>
            <a:solidFill>
              <a:srgbClr val="000000"/>
            </a:solidFill>
            <a:ln w="0">
              <a:solidFill>
                <a:srgbClr val="000000"/>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dirty="0"/>
            </a:p>
          </p:txBody>
        </p:sp>
        <p:sp>
          <p:nvSpPr>
            <p:cNvPr id="15376" name="Line 13"/>
            <p:cNvSpPr>
              <a:spLocks noChangeShapeType="1"/>
            </p:cNvSpPr>
            <p:nvPr/>
          </p:nvSpPr>
          <p:spPr bwMode="auto">
            <a:xfrm>
              <a:off x="2198688" y="5832475"/>
              <a:ext cx="1527175" cy="1587"/>
            </a:xfrm>
            <a:prstGeom prst="line">
              <a:avLst/>
            </a:prstGeom>
            <a:noFill/>
            <a:ln w="20638">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5377" name="Rectangle 14"/>
            <p:cNvSpPr>
              <a:spLocks noChangeArrowheads="1"/>
            </p:cNvSpPr>
            <p:nvPr/>
          </p:nvSpPr>
          <p:spPr bwMode="auto">
            <a:xfrm>
              <a:off x="3933825" y="5705475"/>
              <a:ext cx="773113" cy="2714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500" dirty="0">
                  <a:solidFill>
                    <a:srgbClr val="000000"/>
                  </a:solidFill>
                  <a:latin typeface="Nimbus Roman No9 L"/>
                </a:rPr>
                <a:t>Bit lines</a:t>
              </a:r>
              <a:endParaRPr lang="en-CA" altLang="en-US" dirty="0">
                <a:latin typeface="Corbel" panose="020B0503020204020204" pitchFamily="34" charset="0"/>
              </a:endParaRPr>
            </a:p>
          </p:txBody>
        </p:sp>
        <p:sp>
          <p:nvSpPr>
            <p:cNvPr id="15378" name="Freeform 15"/>
            <p:cNvSpPr>
              <a:spLocks/>
            </p:cNvSpPr>
            <p:nvPr/>
          </p:nvSpPr>
          <p:spPr bwMode="auto">
            <a:xfrm>
              <a:off x="6213475" y="5789612"/>
              <a:ext cx="125413" cy="63500"/>
            </a:xfrm>
            <a:custGeom>
              <a:avLst/>
              <a:gdLst>
                <a:gd name="T0" fmla="*/ 0 w 6"/>
                <a:gd name="T1" fmla="*/ 1344083237 h 3"/>
                <a:gd name="T2" fmla="*/ 2147483647 w 6"/>
                <a:gd name="T3" fmla="*/ 896048546 h 3"/>
                <a:gd name="T4" fmla="*/ 0 w 6"/>
                <a:gd name="T5" fmla="*/ 0 h 3"/>
                <a:gd name="T6" fmla="*/ 0 w 6"/>
                <a:gd name="T7" fmla="*/ 896048546 h 3"/>
                <a:gd name="T8" fmla="*/ 0 w 6"/>
                <a:gd name="T9" fmla="*/ 1344083237 h 3"/>
                <a:gd name="T10" fmla="*/ 0 60000 65536"/>
                <a:gd name="T11" fmla="*/ 0 60000 65536"/>
                <a:gd name="T12" fmla="*/ 0 60000 65536"/>
                <a:gd name="T13" fmla="*/ 0 60000 65536"/>
                <a:gd name="T14" fmla="*/ 0 60000 65536"/>
                <a:gd name="T15" fmla="*/ 0 w 6"/>
                <a:gd name="T16" fmla="*/ 0 h 3"/>
                <a:gd name="T17" fmla="*/ 6 w 6"/>
                <a:gd name="T18" fmla="*/ 3 h 3"/>
              </a:gdLst>
              <a:ahLst/>
              <a:cxnLst>
                <a:cxn ang="T10">
                  <a:pos x="T0" y="T1"/>
                </a:cxn>
                <a:cxn ang="T11">
                  <a:pos x="T2" y="T3"/>
                </a:cxn>
                <a:cxn ang="T12">
                  <a:pos x="T4" y="T5"/>
                </a:cxn>
                <a:cxn ang="T13">
                  <a:pos x="T6" y="T7"/>
                </a:cxn>
                <a:cxn ang="T14">
                  <a:pos x="T8" y="T9"/>
                </a:cxn>
              </a:cxnLst>
              <a:rect l="T15" t="T16" r="T17" b="T18"/>
              <a:pathLst>
                <a:path w="6" h="3">
                  <a:moveTo>
                    <a:pt x="0" y="3"/>
                  </a:moveTo>
                  <a:lnTo>
                    <a:pt x="6" y="2"/>
                  </a:lnTo>
                  <a:lnTo>
                    <a:pt x="0" y="0"/>
                  </a:lnTo>
                  <a:lnTo>
                    <a:pt x="0" y="2"/>
                  </a:lnTo>
                  <a:lnTo>
                    <a:pt x="0" y="3"/>
                  </a:lnTo>
                </a:path>
              </a:pathLst>
            </a:custGeom>
            <a:noFill/>
            <a:ln w="20638">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dirty="0"/>
            </a:p>
          </p:txBody>
        </p:sp>
        <p:sp>
          <p:nvSpPr>
            <p:cNvPr id="15379" name="Freeform 16"/>
            <p:cNvSpPr>
              <a:spLocks/>
            </p:cNvSpPr>
            <p:nvPr/>
          </p:nvSpPr>
          <p:spPr bwMode="auto">
            <a:xfrm>
              <a:off x="6213475" y="5789612"/>
              <a:ext cx="125413" cy="63500"/>
            </a:xfrm>
            <a:custGeom>
              <a:avLst/>
              <a:gdLst>
                <a:gd name="T0" fmla="*/ 0 w 79"/>
                <a:gd name="T1" fmla="*/ 100806236 h 40"/>
                <a:gd name="T2" fmla="*/ 199093904 w 79"/>
                <a:gd name="T3" fmla="*/ 68043424 h 40"/>
                <a:gd name="T4" fmla="*/ 0 w 79"/>
                <a:gd name="T5" fmla="*/ 0 h 40"/>
                <a:gd name="T6" fmla="*/ 0 w 79"/>
                <a:gd name="T7" fmla="*/ 68043424 h 40"/>
                <a:gd name="T8" fmla="*/ 0 w 79"/>
                <a:gd name="T9" fmla="*/ 100806236 h 40"/>
                <a:gd name="T10" fmla="*/ 0 60000 65536"/>
                <a:gd name="T11" fmla="*/ 0 60000 65536"/>
                <a:gd name="T12" fmla="*/ 0 60000 65536"/>
                <a:gd name="T13" fmla="*/ 0 60000 65536"/>
                <a:gd name="T14" fmla="*/ 0 60000 65536"/>
                <a:gd name="T15" fmla="*/ 0 w 79"/>
                <a:gd name="T16" fmla="*/ 0 h 40"/>
                <a:gd name="T17" fmla="*/ 79 w 79"/>
                <a:gd name="T18" fmla="*/ 40 h 40"/>
              </a:gdLst>
              <a:ahLst/>
              <a:cxnLst>
                <a:cxn ang="T10">
                  <a:pos x="T0" y="T1"/>
                </a:cxn>
                <a:cxn ang="T11">
                  <a:pos x="T2" y="T3"/>
                </a:cxn>
                <a:cxn ang="T12">
                  <a:pos x="T4" y="T5"/>
                </a:cxn>
                <a:cxn ang="T13">
                  <a:pos x="T6" y="T7"/>
                </a:cxn>
                <a:cxn ang="T14">
                  <a:pos x="T8" y="T9"/>
                </a:cxn>
              </a:cxnLst>
              <a:rect l="T15" t="T16" r="T17" b="T18"/>
              <a:pathLst>
                <a:path w="79" h="40">
                  <a:moveTo>
                    <a:pt x="0" y="40"/>
                  </a:moveTo>
                  <a:lnTo>
                    <a:pt x="79" y="27"/>
                  </a:lnTo>
                  <a:lnTo>
                    <a:pt x="0" y="0"/>
                  </a:lnTo>
                  <a:lnTo>
                    <a:pt x="0" y="27"/>
                  </a:lnTo>
                  <a:lnTo>
                    <a:pt x="0" y="40"/>
                  </a:lnTo>
                  <a:close/>
                </a:path>
              </a:pathLst>
            </a:custGeom>
            <a:solidFill>
              <a:srgbClr val="000000"/>
            </a:solidFill>
            <a:ln w="0">
              <a:solidFill>
                <a:srgbClr val="000000"/>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dirty="0"/>
            </a:p>
          </p:txBody>
        </p:sp>
        <p:sp>
          <p:nvSpPr>
            <p:cNvPr id="15380" name="Line 17"/>
            <p:cNvSpPr>
              <a:spLocks noChangeShapeType="1"/>
            </p:cNvSpPr>
            <p:nvPr/>
          </p:nvSpPr>
          <p:spPr bwMode="auto">
            <a:xfrm flipH="1">
              <a:off x="4686300" y="5832475"/>
              <a:ext cx="1527175" cy="1587"/>
            </a:xfrm>
            <a:prstGeom prst="line">
              <a:avLst/>
            </a:prstGeom>
            <a:noFill/>
            <a:ln w="20638">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20" name="Line 18"/>
            <p:cNvSpPr>
              <a:spLocks noChangeShapeType="1"/>
            </p:cNvSpPr>
            <p:nvPr/>
          </p:nvSpPr>
          <p:spPr bwMode="auto">
            <a:xfrm flipV="1">
              <a:off x="5837135" y="3803302"/>
              <a:ext cx="2399" cy="1631008"/>
            </a:xfrm>
            <a:prstGeom prst="line">
              <a:avLst/>
            </a:prstGeom>
            <a:noFill/>
            <a:ln w="20638">
              <a:solidFill>
                <a:schemeClr val="accent1">
                  <a:lumMod val="75000"/>
                </a:schemeClr>
              </a:solidFill>
              <a:round/>
              <a:headEnd/>
              <a:tailEnd/>
            </a:ln>
          </p:spPr>
          <p:txBody>
            <a:bodyPr/>
            <a:lstStyle/>
            <a:p>
              <a:pPr fontAlgn="auto">
                <a:spcBef>
                  <a:spcPts val="0"/>
                </a:spcBef>
                <a:spcAft>
                  <a:spcPts val="0"/>
                </a:spcAft>
                <a:defRPr/>
              </a:pPr>
              <a:endParaRPr lang="en-US" dirty="0">
                <a:latin typeface="+mn-lt"/>
              </a:endParaRPr>
            </a:p>
          </p:txBody>
        </p:sp>
        <p:sp>
          <p:nvSpPr>
            <p:cNvPr id="21" name="Line 19"/>
            <p:cNvSpPr>
              <a:spLocks noChangeShapeType="1"/>
            </p:cNvSpPr>
            <p:nvPr/>
          </p:nvSpPr>
          <p:spPr bwMode="auto">
            <a:xfrm flipV="1">
              <a:off x="2575458" y="3803302"/>
              <a:ext cx="0" cy="1631008"/>
            </a:xfrm>
            <a:prstGeom prst="line">
              <a:avLst/>
            </a:prstGeom>
            <a:noFill/>
            <a:ln w="20638">
              <a:solidFill>
                <a:schemeClr val="accent1">
                  <a:lumMod val="75000"/>
                </a:schemeClr>
              </a:solidFill>
              <a:round/>
              <a:headEnd/>
              <a:tailEnd/>
            </a:ln>
          </p:spPr>
          <p:txBody>
            <a:bodyPr/>
            <a:lstStyle/>
            <a:p>
              <a:pPr fontAlgn="auto">
                <a:spcBef>
                  <a:spcPts val="0"/>
                </a:spcBef>
                <a:spcAft>
                  <a:spcPts val="0"/>
                </a:spcAft>
                <a:defRPr/>
              </a:pPr>
              <a:endParaRPr lang="en-US" dirty="0">
                <a:latin typeface="+mn-lt"/>
              </a:endParaRPr>
            </a:p>
          </p:txBody>
        </p:sp>
        <p:sp>
          <p:nvSpPr>
            <p:cNvPr id="22" name="Line 20"/>
            <p:cNvSpPr>
              <a:spLocks noChangeShapeType="1"/>
            </p:cNvSpPr>
            <p:nvPr/>
          </p:nvSpPr>
          <p:spPr bwMode="auto">
            <a:xfrm flipH="1">
              <a:off x="4497904" y="4179689"/>
              <a:ext cx="669615" cy="2324"/>
            </a:xfrm>
            <a:prstGeom prst="line">
              <a:avLst/>
            </a:prstGeom>
            <a:noFill/>
            <a:ln w="20638">
              <a:solidFill>
                <a:schemeClr val="accent1">
                  <a:lumMod val="75000"/>
                </a:schemeClr>
              </a:solidFill>
              <a:round/>
              <a:headEnd/>
              <a:tailEnd/>
            </a:ln>
          </p:spPr>
          <p:txBody>
            <a:bodyPr/>
            <a:lstStyle/>
            <a:p>
              <a:pPr fontAlgn="auto">
                <a:spcBef>
                  <a:spcPts val="0"/>
                </a:spcBef>
                <a:spcAft>
                  <a:spcPts val="0"/>
                </a:spcAft>
                <a:defRPr/>
              </a:pPr>
              <a:endParaRPr lang="en-US" dirty="0">
                <a:latin typeface="+mn-lt"/>
              </a:endParaRPr>
            </a:p>
          </p:txBody>
        </p:sp>
        <p:sp>
          <p:nvSpPr>
            <p:cNvPr id="23" name="Line 21"/>
            <p:cNvSpPr>
              <a:spLocks noChangeShapeType="1"/>
            </p:cNvSpPr>
            <p:nvPr/>
          </p:nvSpPr>
          <p:spPr bwMode="auto">
            <a:xfrm flipH="1">
              <a:off x="3245075" y="4179689"/>
              <a:ext cx="667216" cy="2324"/>
            </a:xfrm>
            <a:prstGeom prst="line">
              <a:avLst/>
            </a:prstGeom>
            <a:noFill/>
            <a:ln w="20638">
              <a:solidFill>
                <a:schemeClr val="accent1">
                  <a:lumMod val="75000"/>
                </a:schemeClr>
              </a:solidFill>
              <a:round/>
              <a:headEnd/>
              <a:tailEnd/>
            </a:ln>
          </p:spPr>
          <p:txBody>
            <a:bodyPr/>
            <a:lstStyle/>
            <a:p>
              <a:pPr fontAlgn="auto">
                <a:spcBef>
                  <a:spcPts val="0"/>
                </a:spcBef>
                <a:spcAft>
                  <a:spcPts val="0"/>
                </a:spcAft>
                <a:defRPr/>
              </a:pPr>
              <a:endParaRPr lang="en-US" dirty="0">
                <a:latin typeface="+mn-lt"/>
              </a:endParaRPr>
            </a:p>
          </p:txBody>
        </p:sp>
        <p:sp>
          <p:nvSpPr>
            <p:cNvPr id="24" name="Freeform 22"/>
            <p:cNvSpPr>
              <a:spLocks/>
            </p:cNvSpPr>
            <p:nvPr/>
          </p:nvSpPr>
          <p:spPr bwMode="auto">
            <a:xfrm>
              <a:off x="4017893" y="3991496"/>
              <a:ext cx="480011" cy="397296"/>
            </a:xfrm>
            <a:custGeom>
              <a:avLst/>
              <a:gdLst/>
              <a:ahLst/>
              <a:cxnLst>
                <a:cxn ang="0">
                  <a:pos x="23" y="0"/>
                </a:cxn>
                <a:cxn ang="0">
                  <a:pos x="0" y="9"/>
                </a:cxn>
                <a:cxn ang="0">
                  <a:pos x="23" y="19"/>
                </a:cxn>
                <a:cxn ang="0">
                  <a:pos x="23" y="0"/>
                </a:cxn>
              </a:cxnLst>
              <a:rect l="0" t="0" r="r" b="b"/>
              <a:pathLst>
                <a:path w="23" h="19">
                  <a:moveTo>
                    <a:pt x="23" y="0"/>
                  </a:moveTo>
                  <a:lnTo>
                    <a:pt x="0" y="9"/>
                  </a:lnTo>
                  <a:lnTo>
                    <a:pt x="23" y="19"/>
                  </a:lnTo>
                  <a:lnTo>
                    <a:pt x="23" y="0"/>
                  </a:lnTo>
                </a:path>
              </a:pathLst>
            </a:custGeom>
            <a:noFill/>
            <a:ln w="20638">
              <a:solidFill>
                <a:schemeClr val="accent1">
                  <a:lumMod val="75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15386" name="Line 24"/>
            <p:cNvSpPr>
              <a:spLocks noChangeShapeType="1"/>
            </p:cNvSpPr>
            <p:nvPr/>
          </p:nvSpPr>
          <p:spPr bwMode="auto">
            <a:xfrm flipV="1">
              <a:off x="1990725" y="2255837"/>
              <a:ext cx="1588" cy="3763963"/>
            </a:xfrm>
            <a:prstGeom prst="line">
              <a:avLst/>
            </a:prstGeom>
            <a:noFill/>
            <a:ln w="20638">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5387" name="Line 25"/>
            <p:cNvSpPr>
              <a:spLocks noChangeShapeType="1"/>
            </p:cNvSpPr>
            <p:nvPr/>
          </p:nvSpPr>
          <p:spPr bwMode="auto">
            <a:xfrm flipV="1">
              <a:off x="6423025" y="2255837"/>
              <a:ext cx="1588" cy="3763963"/>
            </a:xfrm>
            <a:prstGeom prst="line">
              <a:avLst/>
            </a:prstGeom>
            <a:noFill/>
            <a:ln w="20638">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27" name="Line 26"/>
            <p:cNvSpPr>
              <a:spLocks noChangeShapeType="1"/>
            </p:cNvSpPr>
            <p:nvPr/>
          </p:nvSpPr>
          <p:spPr bwMode="auto">
            <a:xfrm flipV="1">
              <a:off x="3245075" y="3029620"/>
              <a:ext cx="2399" cy="1150069"/>
            </a:xfrm>
            <a:prstGeom prst="line">
              <a:avLst/>
            </a:prstGeom>
            <a:noFill/>
            <a:ln w="20638">
              <a:solidFill>
                <a:schemeClr val="accent1">
                  <a:lumMod val="75000"/>
                </a:schemeClr>
              </a:solidFill>
              <a:round/>
              <a:headEnd/>
              <a:tailEnd/>
            </a:ln>
          </p:spPr>
          <p:txBody>
            <a:bodyPr/>
            <a:lstStyle/>
            <a:p>
              <a:pPr fontAlgn="auto">
                <a:spcBef>
                  <a:spcPts val="0"/>
                </a:spcBef>
                <a:spcAft>
                  <a:spcPts val="0"/>
                </a:spcAft>
                <a:defRPr/>
              </a:pPr>
              <a:endParaRPr lang="en-US" dirty="0">
                <a:latin typeface="+mn-lt"/>
              </a:endParaRPr>
            </a:p>
          </p:txBody>
        </p:sp>
        <p:sp>
          <p:nvSpPr>
            <p:cNvPr id="28" name="Line 27"/>
            <p:cNvSpPr>
              <a:spLocks noChangeShapeType="1"/>
            </p:cNvSpPr>
            <p:nvPr/>
          </p:nvSpPr>
          <p:spPr bwMode="auto">
            <a:xfrm flipV="1">
              <a:off x="5167519" y="3029620"/>
              <a:ext cx="2401" cy="1150069"/>
            </a:xfrm>
            <a:prstGeom prst="line">
              <a:avLst/>
            </a:prstGeom>
            <a:noFill/>
            <a:ln w="20638">
              <a:solidFill>
                <a:schemeClr val="accent1">
                  <a:lumMod val="75000"/>
                </a:schemeClr>
              </a:solidFill>
              <a:round/>
              <a:headEnd/>
              <a:tailEnd/>
            </a:ln>
          </p:spPr>
          <p:txBody>
            <a:bodyPr/>
            <a:lstStyle/>
            <a:p>
              <a:pPr fontAlgn="auto">
                <a:spcBef>
                  <a:spcPts val="0"/>
                </a:spcBef>
                <a:spcAft>
                  <a:spcPts val="0"/>
                </a:spcAft>
                <a:defRPr/>
              </a:pPr>
              <a:endParaRPr lang="en-US" dirty="0">
                <a:latin typeface="+mn-lt"/>
              </a:endParaRPr>
            </a:p>
          </p:txBody>
        </p:sp>
        <p:sp>
          <p:nvSpPr>
            <p:cNvPr id="29" name="Rectangle 28"/>
            <p:cNvSpPr>
              <a:spLocks noChangeArrowheads="1"/>
            </p:cNvSpPr>
            <p:nvPr/>
          </p:nvSpPr>
          <p:spPr bwMode="auto">
            <a:xfrm>
              <a:off x="2366654" y="3615110"/>
              <a:ext cx="396008" cy="83641"/>
            </a:xfrm>
            <a:prstGeom prst="rect">
              <a:avLst/>
            </a:prstGeom>
            <a:noFill/>
            <a:ln w="20638">
              <a:solidFill>
                <a:schemeClr val="accent1">
                  <a:lumMod val="75000"/>
                </a:schemeClr>
              </a:solidFill>
              <a:miter lim="800000"/>
              <a:headEnd/>
              <a:tailEnd/>
            </a:ln>
          </p:spPr>
          <p:txBody>
            <a:bodyPr/>
            <a:lstStyle/>
            <a:p>
              <a:pPr fontAlgn="auto">
                <a:spcBef>
                  <a:spcPts val="0"/>
                </a:spcBef>
                <a:spcAft>
                  <a:spcPts val="0"/>
                </a:spcAft>
                <a:defRPr/>
              </a:pPr>
              <a:endParaRPr lang="en-US" dirty="0">
                <a:latin typeface="+mn-lt"/>
              </a:endParaRPr>
            </a:p>
          </p:txBody>
        </p:sp>
        <p:sp>
          <p:nvSpPr>
            <p:cNvPr id="30" name="Line 29"/>
            <p:cNvSpPr>
              <a:spLocks noChangeShapeType="1"/>
            </p:cNvSpPr>
            <p:nvPr/>
          </p:nvSpPr>
          <p:spPr bwMode="auto">
            <a:xfrm flipH="1">
              <a:off x="5647530" y="3803302"/>
              <a:ext cx="376810" cy="2324"/>
            </a:xfrm>
            <a:prstGeom prst="line">
              <a:avLst/>
            </a:prstGeom>
            <a:noFill/>
            <a:ln w="20638">
              <a:solidFill>
                <a:schemeClr val="accent1">
                  <a:lumMod val="75000"/>
                </a:schemeClr>
              </a:solidFill>
              <a:round/>
              <a:headEnd/>
              <a:tailEnd/>
            </a:ln>
          </p:spPr>
          <p:txBody>
            <a:bodyPr/>
            <a:lstStyle/>
            <a:p>
              <a:pPr fontAlgn="auto">
                <a:spcBef>
                  <a:spcPts val="0"/>
                </a:spcBef>
                <a:spcAft>
                  <a:spcPts val="0"/>
                </a:spcAft>
                <a:defRPr/>
              </a:pPr>
              <a:endParaRPr lang="en-US" dirty="0">
                <a:latin typeface="+mn-lt"/>
              </a:endParaRPr>
            </a:p>
          </p:txBody>
        </p:sp>
        <p:sp>
          <p:nvSpPr>
            <p:cNvPr id="31" name="Line 30"/>
            <p:cNvSpPr>
              <a:spLocks noChangeShapeType="1"/>
            </p:cNvSpPr>
            <p:nvPr/>
          </p:nvSpPr>
          <p:spPr bwMode="auto">
            <a:xfrm flipH="1">
              <a:off x="2366654" y="3803302"/>
              <a:ext cx="396008" cy="2324"/>
            </a:xfrm>
            <a:prstGeom prst="line">
              <a:avLst/>
            </a:prstGeom>
            <a:noFill/>
            <a:ln w="20638">
              <a:solidFill>
                <a:schemeClr val="accent1">
                  <a:lumMod val="75000"/>
                </a:schemeClr>
              </a:solidFill>
              <a:round/>
              <a:headEnd/>
              <a:tailEnd/>
            </a:ln>
          </p:spPr>
          <p:txBody>
            <a:bodyPr/>
            <a:lstStyle/>
            <a:p>
              <a:pPr fontAlgn="auto">
                <a:spcBef>
                  <a:spcPts val="0"/>
                </a:spcBef>
                <a:spcAft>
                  <a:spcPts val="0"/>
                </a:spcAft>
                <a:defRPr/>
              </a:pPr>
              <a:endParaRPr lang="en-US" dirty="0">
                <a:latin typeface="+mn-lt"/>
              </a:endParaRPr>
            </a:p>
          </p:txBody>
        </p:sp>
        <p:sp>
          <p:nvSpPr>
            <p:cNvPr id="15393" name="Rectangle 31"/>
            <p:cNvSpPr>
              <a:spLocks noChangeArrowheads="1"/>
            </p:cNvSpPr>
            <p:nvPr/>
          </p:nvSpPr>
          <p:spPr bwMode="auto">
            <a:xfrm>
              <a:off x="1812241" y="2005012"/>
              <a:ext cx="314325" cy="27146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500" i="1" dirty="0">
                  <a:solidFill>
                    <a:srgbClr val="000000"/>
                  </a:solidFill>
                  <a:latin typeface="Nimbus Roman No9 L"/>
                </a:rPr>
                <a:t>b</a:t>
              </a:r>
              <a:endParaRPr lang="en-CA" altLang="en-US" dirty="0">
                <a:latin typeface="Corbel" panose="020B0503020204020204" pitchFamily="34" charset="0"/>
              </a:endParaRPr>
            </a:p>
          </p:txBody>
        </p:sp>
        <p:sp>
          <p:nvSpPr>
            <p:cNvPr id="15394" name="Rectangle 32"/>
            <p:cNvSpPr>
              <a:spLocks noChangeArrowheads="1"/>
            </p:cNvSpPr>
            <p:nvPr/>
          </p:nvSpPr>
          <p:spPr bwMode="auto">
            <a:xfrm>
              <a:off x="5613929" y="3343275"/>
              <a:ext cx="314325" cy="27146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500" i="1" dirty="0">
                  <a:solidFill>
                    <a:srgbClr val="000000"/>
                  </a:solidFill>
                  <a:latin typeface="Nimbus Roman No9 L"/>
                </a:rPr>
                <a:t>T</a:t>
              </a:r>
              <a:endParaRPr lang="en-CA" altLang="en-US" dirty="0">
                <a:latin typeface="Corbel" panose="020B0503020204020204" pitchFamily="34" charset="0"/>
              </a:endParaRPr>
            </a:p>
          </p:txBody>
        </p:sp>
        <p:sp>
          <p:nvSpPr>
            <p:cNvPr id="15395" name="Rectangle 33"/>
            <p:cNvSpPr>
              <a:spLocks noChangeArrowheads="1"/>
            </p:cNvSpPr>
            <p:nvPr/>
          </p:nvSpPr>
          <p:spPr bwMode="auto">
            <a:xfrm>
              <a:off x="5857875" y="3468687"/>
              <a:ext cx="146050" cy="16668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000" dirty="0">
                  <a:solidFill>
                    <a:srgbClr val="000000"/>
                  </a:solidFill>
                  <a:latin typeface="Nimbus Roman No9 L"/>
                </a:rPr>
                <a:t>2</a:t>
              </a:r>
              <a:endParaRPr lang="en-CA" altLang="en-US" dirty="0">
                <a:latin typeface="Corbel" panose="020B0503020204020204" pitchFamily="34" charset="0"/>
              </a:endParaRPr>
            </a:p>
          </p:txBody>
        </p:sp>
        <p:sp>
          <p:nvSpPr>
            <p:cNvPr id="15396" name="Rectangle 34"/>
            <p:cNvSpPr>
              <a:spLocks noChangeArrowheads="1"/>
            </p:cNvSpPr>
            <p:nvPr/>
          </p:nvSpPr>
          <p:spPr bwMode="auto">
            <a:xfrm>
              <a:off x="2388254" y="3363912"/>
              <a:ext cx="314325" cy="27146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500" i="1" dirty="0">
                  <a:solidFill>
                    <a:srgbClr val="000000"/>
                  </a:solidFill>
                  <a:latin typeface="Nimbus Roman No9 L"/>
                </a:rPr>
                <a:t>T</a:t>
              </a:r>
              <a:endParaRPr lang="en-CA" altLang="en-US" dirty="0">
                <a:latin typeface="Corbel" panose="020B0503020204020204" pitchFamily="34" charset="0"/>
              </a:endParaRPr>
            </a:p>
          </p:txBody>
        </p:sp>
        <p:sp>
          <p:nvSpPr>
            <p:cNvPr id="15397" name="Rectangle 35"/>
            <p:cNvSpPr>
              <a:spLocks noChangeArrowheads="1"/>
            </p:cNvSpPr>
            <p:nvPr/>
          </p:nvSpPr>
          <p:spPr bwMode="auto">
            <a:xfrm>
              <a:off x="2595563" y="3468687"/>
              <a:ext cx="146050" cy="1666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000" dirty="0">
                  <a:solidFill>
                    <a:srgbClr val="000000"/>
                  </a:solidFill>
                  <a:latin typeface="Nimbus Roman No9 L"/>
                </a:rPr>
                <a:t>1</a:t>
              </a:r>
              <a:endParaRPr lang="en-CA" altLang="en-US" dirty="0">
                <a:latin typeface="Corbel" panose="020B0503020204020204" pitchFamily="34" charset="0"/>
              </a:endParaRPr>
            </a:p>
          </p:txBody>
        </p:sp>
        <p:sp>
          <p:nvSpPr>
            <p:cNvPr id="15398" name="Freeform 36"/>
            <p:cNvSpPr>
              <a:spLocks/>
            </p:cNvSpPr>
            <p:nvPr/>
          </p:nvSpPr>
          <p:spPr bwMode="auto">
            <a:xfrm>
              <a:off x="4414838" y="2987675"/>
              <a:ext cx="84137" cy="84137"/>
            </a:xfrm>
            <a:custGeom>
              <a:avLst/>
              <a:gdLst>
                <a:gd name="T0" fmla="*/ 68043026 w 53"/>
                <a:gd name="T1" fmla="*/ 68043026 h 53"/>
                <a:gd name="T2" fmla="*/ 68043026 w 53"/>
                <a:gd name="T3" fmla="*/ 0 h 53"/>
                <a:gd name="T4" fmla="*/ 32761046 w 53"/>
                <a:gd name="T5" fmla="*/ 32761046 h 53"/>
                <a:gd name="T6" fmla="*/ 0 w 53"/>
                <a:gd name="T7" fmla="*/ 68043026 h 53"/>
                <a:gd name="T8" fmla="*/ 32761046 w 53"/>
                <a:gd name="T9" fmla="*/ 100805647 h 53"/>
                <a:gd name="T10" fmla="*/ 68043026 w 53"/>
                <a:gd name="T11" fmla="*/ 133566705 h 53"/>
                <a:gd name="T12" fmla="*/ 100805647 w 53"/>
                <a:gd name="T13" fmla="*/ 100805647 h 53"/>
                <a:gd name="T14" fmla="*/ 133566705 w 53"/>
                <a:gd name="T15" fmla="*/ 68043026 h 53"/>
                <a:gd name="T16" fmla="*/ 100805647 w 53"/>
                <a:gd name="T17" fmla="*/ 32761046 h 53"/>
                <a:gd name="T18" fmla="*/ 68043026 w 53"/>
                <a:gd name="T19" fmla="*/ 0 h 53"/>
                <a:gd name="T20" fmla="*/ 68043026 w 53"/>
                <a:gd name="T21" fmla="*/ 68043026 h 5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3"/>
                <a:gd name="T34" fmla="*/ 0 h 53"/>
                <a:gd name="T35" fmla="*/ 53 w 53"/>
                <a:gd name="T36" fmla="*/ 53 h 5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3" h="53">
                  <a:moveTo>
                    <a:pt x="27" y="27"/>
                  </a:moveTo>
                  <a:lnTo>
                    <a:pt x="27" y="0"/>
                  </a:lnTo>
                  <a:lnTo>
                    <a:pt x="13" y="13"/>
                  </a:lnTo>
                  <a:lnTo>
                    <a:pt x="0" y="27"/>
                  </a:lnTo>
                  <a:lnTo>
                    <a:pt x="13" y="40"/>
                  </a:lnTo>
                  <a:lnTo>
                    <a:pt x="27" y="53"/>
                  </a:lnTo>
                  <a:lnTo>
                    <a:pt x="40" y="40"/>
                  </a:lnTo>
                  <a:lnTo>
                    <a:pt x="53" y="27"/>
                  </a:lnTo>
                  <a:lnTo>
                    <a:pt x="40" y="13"/>
                  </a:lnTo>
                  <a:lnTo>
                    <a:pt x="27" y="0"/>
                  </a:lnTo>
                  <a:lnTo>
                    <a:pt x="27" y="27"/>
                  </a:lnTo>
                  <a:close/>
                </a:path>
              </a:pathLst>
            </a:custGeom>
            <a:solidFill>
              <a:srgbClr val="FFFFFF"/>
            </a:solidFill>
            <a:ln w="0">
              <a:solidFill>
                <a:srgbClr val="FFFFFF"/>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dirty="0"/>
            </a:p>
          </p:txBody>
        </p:sp>
        <p:sp>
          <p:nvSpPr>
            <p:cNvPr id="38" name="Freeform 37"/>
            <p:cNvSpPr>
              <a:spLocks/>
            </p:cNvSpPr>
            <p:nvPr/>
          </p:nvSpPr>
          <p:spPr bwMode="auto">
            <a:xfrm>
              <a:off x="4413901" y="2987799"/>
              <a:ext cx="84003" cy="83641"/>
            </a:xfrm>
            <a:custGeom>
              <a:avLst/>
              <a:gdLst/>
              <a:ahLst/>
              <a:cxnLst>
                <a:cxn ang="0">
                  <a:pos x="2" y="0"/>
                </a:cxn>
                <a:cxn ang="0">
                  <a:pos x="1" y="1"/>
                </a:cxn>
                <a:cxn ang="0">
                  <a:pos x="0" y="2"/>
                </a:cxn>
                <a:cxn ang="0">
                  <a:pos x="1" y="4"/>
                </a:cxn>
                <a:cxn ang="0">
                  <a:pos x="2" y="4"/>
                </a:cxn>
                <a:cxn ang="0">
                  <a:pos x="4" y="4"/>
                </a:cxn>
                <a:cxn ang="0">
                  <a:pos x="4" y="2"/>
                </a:cxn>
                <a:cxn ang="0">
                  <a:pos x="4" y="1"/>
                </a:cxn>
                <a:cxn ang="0">
                  <a:pos x="2" y="0"/>
                </a:cxn>
              </a:cxnLst>
              <a:rect l="0" t="0" r="r" b="b"/>
              <a:pathLst>
                <a:path w="4" h="4">
                  <a:moveTo>
                    <a:pt x="2" y="0"/>
                  </a:moveTo>
                  <a:lnTo>
                    <a:pt x="1" y="1"/>
                  </a:lnTo>
                  <a:lnTo>
                    <a:pt x="0" y="2"/>
                  </a:lnTo>
                  <a:lnTo>
                    <a:pt x="1" y="4"/>
                  </a:lnTo>
                  <a:lnTo>
                    <a:pt x="2" y="4"/>
                  </a:lnTo>
                  <a:lnTo>
                    <a:pt x="4" y="4"/>
                  </a:lnTo>
                  <a:lnTo>
                    <a:pt x="4" y="2"/>
                  </a:lnTo>
                  <a:lnTo>
                    <a:pt x="4" y="1"/>
                  </a:lnTo>
                  <a:lnTo>
                    <a:pt x="2" y="0"/>
                  </a:lnTo>
                </a:path>
              </a:pathLst>
            </a:custGeom>
            <a:noFill/>
            <a:ln w="20638">
              <a:solidFill>
                <a:schemeClr val="accent1">
                  <a:lumMod val="75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15400" name="Freeform 38"/>
            <p:cNvSpPr>
              <a:spLocks/>
            </p:cNvSpPr>
            <p:nvPr/>
          </p:nvSpPr>
          <p:spPr bwMode="auto">
            <a:xfrm>
              <a:off x="3913188" y="4138612"/>
              <a:ext cx="84137" cy="82550"/>
            </a:xfrm>
            <a:custGeom>
              <a:avLst/>
              <a:gdLst>
                <a:gd name="T0" fmla="*/ 65523679 w 53"/>
                <a:gd name="T1" fmla="*/ 65524068 h 52"/>
                <a:gd name="T2" fmla="*/ 65523679 w 53"/>
                <a:gd name="T3" fmla="*/ 0 h 52"/>
                <a:gd name="T4" fmla="*/ 32761046 w 53"/>
                <a:gd name="T5" fmla="*/ 32762828 h 52"/>
                <a:gd name="T6" fmla="*/ 0 w 53"/>
                <a:gd name="T7" fmla="*/ 65524068 h 52"/>
                <a:gd name="T8" fmla="*/ 32761046 w 53"/>
                <a:gd name="T9" fmla="*/ 98286883 h 52"/>
                <a:gd name="T10" fmla="*/ 65523679 w 53"/>
                <a:gd name="T11" fmla="*/ 131048136 h 52"/>
                <a:gd name="T12" fmla="*/ 100805647 w 53"/>
                <a:gd name="T13" fmla="*/ 98286883 h 52"/>
                <a:gd name="T14" fmla="*/ 133566705 w 53"/>
                <a:gd name="T15" fmla="*/ 65524068 h 52"/>
                <a:gd name="T16" fmla="*/ 100805647 w 53"/>
                <a:gd name="T17" fmla="*/ 32762828 h 52"/>
                <a:gd name="T18" fmla="*/ 65523679 w 53"/>
                <a:gd name="T19" fmla="*/ 0 h 52"/>
                <a:gd name="T20" fmla="*/ 65523679 w 53"/>
                <a:gd name="T21" fmla="*/ 65524068 h 5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3"/>
                <a:gd name="T34" fmla="*/ 0 h 52"/>
                <a:gd name="T35" fmla="*/ 53 w 53"/>
                <a:gd name="T36" fmla="*/ 52 h 5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3" h="52">
                  <a:moveTo>
                    <a:pt x="26" y="26"/>
                  </a:moveTo>
                  <a:lnTo>
                    <a:pt x="26" y="0"/>
                  </a:lnTo>
                  <a:lnTo>
                    <a:pt x="13" y="13"/>
                  </a:lnTo>
                  <a:lnTo>
                    <a:pt x="0" y="26"/>
                  </a:lnTo>
                  <a:lnTo>
                    <a:pt x="13" y="39"/>
                  </a:lnTo>
                  <a:lnTo>
                    <a:pt x="26" y="52"/>
                  </a:lnTo>
                  <a:lnTo>
                    <a:pt x="40" y="39"/>
                  </a:lnTo>
                  <a:lnTo>
                    <a:pt x="53" y="26"/>
                  </a:lnTo>
                  <a:lnTo>
                    <a:pt x="40" y="13"/>
                  </a:lnTo>
                  <a:lnTo>
                    <a:pt x="26" y="0"/>
                  </a:lnTo>
                  <a:lnTo>
                    <a:pt x="26" y="26"/>
                  </a:lnTo>
                  <a:close/>
                </a:path>
              </a:pathLst>
            </a:custGeom>
            <a:solidFill>
              <a:srgbClr val="FFFFFF"/>
            </a:solidFill>
            <a:ln w="0">
              <a:solidFill>
                <a:srgbClr val="FFFFFF"/>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dirty="0"/>
            </a:p>
          </p:txBody>
        </p:sp>
        <p:sp>
          <p:nvSpPr>
            <p:cNvPr id="40" name="Freeform 39"/>
            <p:cNvSpPr>
              <a:spLocks/>
            </p:cNvSpPr>
            <p:nvPr/>
          </p:nvSpPr>
          <p:spPr bwMode="auto">
            <a:xfrm>
              <a:off x="3912290" y="4137868"/>
              <a:ext cx="84001" cy="83641"/>
            </a:xfrm>
            <a:custGeom>
              <a:avLst/>
              <a:gdLst/>
              <a:ahLst/>
              <a:cxnLst>
                <a:cxn ang="0">
                  <a:pos x="2" y="0"/>
                </a:cxn>
                <a:cxn ang="0">
                  <a:pos x="1" y="1"/>
                </a:cxn>
                <a:cxn ang="0">
                  <a:pos x="0" y="2"/>
                </a:cxn>
                <a:cxn ang="0">
                  <a:pos x="1" y="4"/>
                </a:cxn>
                <a:cxn ang="0">
                  <a:pos x="2" y="4"/>
                </a:cxn>
                <a:cxn ang="0">
                  <a:pos x="4" y="4"/>
                </a:cxn>
                <a:cxn ang="0">
                  <a:pos x="4" y="2"/>
                </a:cxn>
                <a:cxn ang="0">
                  <a:pos x="4" y="1"/>
                </a:cxn>
                <a:cxn ang="0">
                  <a:pos x="2" y="0"/>
                </a:cxn>
              </a:cxnLst>
              <a:rect l="0" t="0" r="r" b="b"/>
              <a:pathLst>
                <a:path w="4" h="4">
                  <a:moveTo>
                    <a:pt x="2" y="0"/>
                  </a:moveTo>
                  <a:lnTo>
                    <a:pt x="1" y="1"/>
                  </a:lnTo>
                  <a:lnTo>
                    <a:pt x="0" y="2"/>
                  </a:lnTo>
                  <a:lnTo>
                    <a:pt x="1" y="4"/>
                  </a:lnTo>
                  <a:lnTo>
                    <a:pt x="2" y="4"/>
                  </a:lnTo>
                  <a:lnTo>
                    <a:pt x="4" y="4"/>
                  </a:lnTo>
                  <a:lnTo>
                    <a:pt x="4" y="2"/>
                  </a:lnTo>
                  <a:lnTo>
                    <a:pt x="4" y="1"/>
                  </a:lnTo>
                  <a:lnTo>
                    <a:pt x="2" y="0"/>
                  </a:lnTo>
                </a:path>
              </a:pathLst>
            </a:custGeom>
            <a:noFill/>
            <a:ln w="20638">
              <a:solidFill>
                <a:schemeClr val="accent1">
                  <a:lumMod val="75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15402" name="Rectangle 40"/>
            <p:cNvSpPr>
              <a:spLocks noChangeArrowheads="1"/>
            </p:cNvSpPr>
            <p:nvPr/>
          </p:nvSpPr>
          <p:spPr bwMode="auto">
            <a:xfrm>
              <a:off x="6305145" y="2005012"/>
              <a:ext cx="314325" cy="27146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500" i="1" dirty="0">
                  <a:solidFill>
                    <a:srgbClr val="000000"/>
                  </a:solidFill>
                  <a:latin typeface="Nimbus Roman No9 L"/>
                </a:rPr>
                <a:t>b</a:t>
              </a:r>
              <a:endParaRPr lang="en-CA" altLang="en-US" dirty="0">
                <a:latin typeface="Corbel" panose="020B0503020204020204" pitchFamily="34" charset="0"/>
              </a:endParaRPr>
            </a:p>
          </p:txBody>
        </p:sp>
        <p:sp>
          <p:nvSpPr>
            <p:cNvPr id="15403" name="Rectangle 41"/>
            <p:cNvSpPr>
              <a:spLocks noChangeArrowheads="1"/>
            </p:cNvSpPr>
            <p:nvPr/>
          </p:nvSpPr>
          <p:spPr bwMode="auto">
            <a:xfrm>
              <a:off x="6535551" y="1893490"/>
              <a:ext cx="146050" cy="27146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CA" altLang="en-US" sz="1500" dirty="0">
                  <a:solidFill>
                    <a:srgbClr val="000000"/>
                  </a:solidFill>
                  <a:latin typeface="Symbol" panose="05050102010706020507" pitchFamily="18" charset="2"/>
                </a:rPr>
                <a:t>¢</a:t>
              </a:r>
              <a:endParaRPr lang="en-CA" altLang="en-US" dirty="0">
                <a:latin typeface="Corbel" panose="020B0503020204020204" pitchFamily="34" charset="0"/>
              </a:endParaRPr>
            </a:p>
          </p:txBody>
        </p:sp>
        <p:sp>
          <p:nvSpPr>
            <p:cNvPr id="15404" name="Freeform 42"/>
            <p:cNvSpPr>
              <a:spLocks/>
            </p:cNvSpPr>
            <p:nvPr/>
          </p:nvSpPr>
          <p:spPr bwMode="auto">
            <a:xfrm>
              <a:off x="5146675" y="3594100"/>
              <a:ext cx="42863" cy="42862"/>
            </a:xfrm>
            <a:custGeom>
              <a:avLst/>
              <a:gdLst>
                <a:gd name="T0" fmla="*/ 32763210 w 27"/>
                <a:gd name="T1" fmla="*/ 32760858 h 27"/>
                <a:gd name="T2" fmla="*/ 32763210 w 27"/>
                <a:gd name="T3" fmla="*/ 0 h 27"/>
                <a:gd name="T4" fmla="*/ 0 w 27"/>
                <a:gd name="T5" fmla="*/ 0 h 27"/>
                <a:gd name="T6" fmla="*/ 0 w 27"/>
                <a:gd name="T7" fmla="*/ 32760858 h 27"/>
                <a:gd name="T8" fmla="*/ 0 w 27"/>
                <a:gd name="T9" fmla="*/ 68042637 h 27"/>
                <a:gd name="T10" fmla="*/ 32763210 w 27"/>
                <a:gd name="T11" fmla="*/ 68042637 h 27"/>
                <a:gd name="T12" fmla="*/ 68045812 w 27"/>
                <a:gd name="T13" fmla="*/ 68042637 h 27"/>
                <a:gd name="T14" fmla="*/ 68045812 w 27"/>
                <a:gd name="T15" fmla="*/ 32760858 h 27"/>
                <a:gd name="T16" fmla="*/ 68045812 w 27"/>
                <a:gd name="T17" fmla="*/ 0 h 27"/>
                <a:gd name="T18" fmla="*/ 32763210 w 27"/>
                <a:gd name="T19" fmla="*/ 0 h 27"/>
                <a:gd name="T20" fmla="*/ 32763210 w 27"/>
                <a:gd name="T21" fmla="*/ 32760858 h 2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7"/>
                <a:gd name="T34" fmla="*/ 0 h 27"/>
                <a:gd name="T35" fmla="*/ 27 w 27"/>
                <a:gd name="T36" fmla="*/ 27 h 2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7" h="27">
                  <a:moveTo>
                    <a:pt x="13" y="13"/>
                  </a:moveTo>
                  <a:lnTo>
                    <a:pt x="13" y="0"/>
                  </a:lnTo>
                  <a:lnTo>
                    <a:pt x="0" y="0"/>
                  </a:lnTo>
                  <a:lnTo>
                    <a:pt x="0" y="13"/>
                  </a:lnTo>
                  <a:lnTo>
                    <a:pt x="0" y="27"/>
                  </a:lnTo>
                  <a:lnTo>
                    <a:pt x="13" y="27"/>
                  </a:lnTo>
                  <a:lnTo>
                    <a:pt x="27" y="27"/>
                  </a:lnTo>
                  <a:lnTo>
                    <a:pt x="27" y="13"/>
                  </a:lnTo>
                  <a:lnTo>
                    <a:pt x="27" y="0"/>
                  </a:lnTo>
                  <a:lnTo>
                    <a:pt x="13" y="0"/>
                  </a:lnTo>
                  <a:lnTo>
                    <a:pt x="13" y="13"/>
                  </a:lnTo>
                  <a:close/>
                </a:path>
              </a:pathLst>
            </a:custGeom>
            <a:solidFill>
              <a:srgbClr val="00FFFF"/>
            </a:solidFill>
            <a:ln w="0">
              <a:solidFill>
                <a:srgbClr val="00FFFF"/>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dirty="0"/>
            </a:p>
          </p:txBody>
        </p:sp>
        <p:sp>
          <p:nvSpPr>
            <p:cNvPr id="44" name="Freeform 43"/>
            <p:cNvSpPr>
              <a:spLocks/>
            </p:cNvSpPr>
            <p:nvPr/>
          </p:nvSpPr>
          <p:spPr bwMode="auto">
            <a:xfrm>
              <a:off x="5126719" y="3573289"/>
              <a:ext cx="62401" cy="62730"/>
            </a:xfrm>
            <a:custGeom>
              <a:avLst/>
              <a:gdLst/>
              <a:ahLst/>
              <a:cxnLst>
                <a:cxn ang="0">
                  <a:pos x="2" y="0"/>
                </a:cxn>
                <a:cxn ang="0">
                  <a:pos x="1" y="1"/>
                </a:cxn>
                <a:cxn ang="0">
                  <a:pos x="0" y="2"/>
                </a:cxn>
                <a:cxn ang="0">
                  <a:pos x="1" y="2"/>
                </a:cxn>
                <a:cxn ang="0">
                  <a:pos x="2" y="3"/>
                </a:cxn>
                <a:cxn ang="0">
                  <a:pos x="2" y="2"/>
                </a:cxn>
                <a:cxn ang="0">
                  <a:pos x="3" y="2"/>
                </a:cxn>
                <a:cxn ang="0">
                  <a:pos x="2" y="1"/>
                </a:cxn>
                <a:cxn ang="0">
                  <a:pos x="2" y="0"/>
                </a:cxn>
              </a:cxnLst>
              <a:rect l="0" t="0" r="r" b="b"/>
              <a:pathLst>
                <a:path w="3" h="3">
                  <a:moveTo>
                    <a:pt x="2" y="0"/>
                  </a:moveTo>
                  <a:lnTo>
                    <a:pt x="1" y="1"/>
                  </a:lnTo>
                  <a:lnTo>
                    <a:pt x="0" y="2"/>
                  </a:lnTo>
                  <a:lnTo>
                    <a:pt x="1" y="2"/>
                  </a:lnTo>
                  <a:lnTo>
                    <a:pt x="2" y="3"/>
                  </a:lnTo>
                  <a:lnTo>
                    <a:pt x="2" y="2"/>
                  </a:lnTo>
                  <a:lnTo>
                    <a:pt x="3" y="2"/>
                  </a:lnTo>
                  <a:lnTo>
                    <a:pt x="2" y="1"/>
                  </a:lnTo>
                  <a:lnTo>
                    <a:pt x="2" y="0"/>
                  </a:lnTo>
                </a:path>
              </a:pathLst>
            </a:custGeom>
            <a:solidFill>
              <a:schemeClr val="accent1">
                <a:lumMod val="75000"/>
              </a:schemeClr>
            </a:solidFill>
            <a:ln w="20638">
              <a:solidFill>
                <a:schemeClr val="accent1">
                  <a:lumMod val="75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15406" name="Freeform 44"/>
            <p:cNvSpPr>
              <a:spLocks/>
            </p:cNvSpPr>
            <p:nvPr/>
          </p:nvSpPr>
          <p:spPr bwMode="auto">
            <a:xfrm>
              <a:off x="6400800" y="3594100"/>
              <a:ext cx="42863" cy="42862"/>
            </a:xfrm>
            <a:custGeom>
              <a:avLst/>
              <a:gdLst>
                <a:gd name="T0" fmla="*/ 35282602 w 27"/>
                <a:gd name="T1" fmla="*/ 32760858 h 27"/>
                <a:gd name="T2" fmla="*/ 35282602 w 27"/>
                <a:gd name="T3" fmla="*/ 0 h 27"/>
                <a:gd name="T4" fmla="*/ 0 w 27"/>
                <a:gd name="T5" fmla="*/ 0 h 27"/>
                <a:gd name="T6" fmla="*/ 0 w 27"/>
                <a:gd name="T7" fmla="*/ 32760858 h 27"/>
                <a:gd name="T8" fmla="*/ 0 w 27"/>
                <a:gd name="T9" fmla="*/ 68042637 h 27"/>
                <a:gd name="T10" fmla="*/ 35282602 w 27"/>
                <a:gd name="T11" fmla="*/ 68042637 h 27"/>
                <a:gd name="T12" fmla="*/ 68045812 w 27"/>
                <a:gd name="T13" fmla="*/ 68042637 h 27"/>
                <a:gd name="T14" fmla="*/ 68045812 w 27"/>
                <a:gd name="T15" fmla="*/ 32760858 h 27"/>
                <a:gd name="T16" fmla="*/ 68045812 w 27"/>
                <a:gd name="T17" fmla="*/ 0 h 27"/>
                <a:gd name="T18" fmla="*/ 35282602 w 27"/>
                <a:gd name="T19" fmla="*/ 0 h 27"/>
                <a:gd name="T20" fmla="*/ 35282602 w 27"/>
                <a:gd name="T21" fmla="*/ 32760858 h 2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7"/>
                <a:gd name="T34" fmla="*/ 0 h 27"/>
                <a:gd name="T35" fmla="*/ 27 w 27"/>
                <a:gd name="T36" fmla="*/ 27 h 2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7" h="27">
                  <a:moveTo>
                    <a:pt x="14" y="13"/>
                  </a:moveTo>
                  <a:lnTo>
                    <a:pt x="14" y="0"/>
                  </a:lnTo>
                  <a:lnTo>
                    <a:pt x="0" y="0"/>
                  </a:lnTo>
                  <a:lnTo>
                    <a:pt x="0" y="13"/>
                  </a:lnTo>
                  <a:lnTo>
                    <a:pt x="0" y="27"/>
                  </a:lnTo>
                  <a:lnTo>
                    <a:pt x="14" y="27"/>
                  </a:lnTo>
                  <a:lnTo>
                    <a:pt x="27" y="27"/>
                  </a:lnTo>
                  <a:lnTo>
                    <a:pt x="27" y="13"/>
                  </a:lnTo>
                  <a:lnTo>
                    <a:pt x="27" y="0"/>
                  </a:lnTo>
                  <a:lnTo>
                    <a:pt x="14" y="0"/>
                  </a:lnTo>
                  <a:lnTo>
                    <a:pt x="14" y="13"/>
                  </a:lnTo>
                  <a:close/>
                </a:path>
              </a:pathLst>
            </a:custGeom>
            <a:solidFill>
              <a:srgbClr val="00FFFF"/>
            </a:solidFill>
            <a:ln w="0">
              <a:solidFill>
                <a:srgbClr val="00FFFF"/>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dirty="0"/>
            </a:p>
          </p:txBody>
        </p:sp>
        <p:sp>
          <p:nvSpPr>
            <p:cNvPr id="46" name="Freeform 45"/>
            <p:cNvSpPr>
              <a:spLocks/>
            </p:cNvSpPr>
            <p:nvPr/>
          </p:nvSpPr>
          <p:spPr bwMode="auto">
            <a:xfrm>
              <a:off x="6379548" y="3573289"/>
              <a:ext cx="64801" cy="62730"/>
            </a:xfrm>
            <a:custGeom>
              <a:avLst/>
              <a:gdLst/>
              <a:ahLst/>
              <a:cxnLst>
                <a:cxn ang="0">
                  <a:pos x="2" y="0"/>
                </a:cxn>
                <a:cxn ang="0">
                  <a:pos x="1" y="1"/>
                </a:cxn>
                <a:cxn ang="0">
                  <a:pos x="0" y="2"/>
                </a:cxn>
                <a:cxn ang="0">
                  <a:pos x="1" y="2"/>
                </a:cxn>
                <a:cxn ang="0">
                  <a:pos x="2" y="3"/>
                </a:cxn>
                <a:cxn ang="0">
                  <a:pos x="2" y="2"/>
                </a:cxn>
                <a:cxn ang="0">
                  <a:pos x="3" y="2"/>
                </a:cxn>
                <a:cxn ang="0">
                  <a:pos x="2" y="1"/>
                </a:cxn>
                <a:cxn ang="0">
                  <a:pos x="2" y="0"/>
                </a:cxn>
              </a:cxnLst>
              <a:rect l="0" t="0" r="r" b="b"/>
              <a:pathLst>
                <a:path w="3" h="3">
                  <a:moveTo>
                    <a:pt x="2" y="0"/>
                  </a:moveTo>
                  <a:lnTo>
                    <a:pt x="1" y="1"/>
                  </a:lnTo>
                  <a:lnTo>
                    <a:pt x="0" y="2"/>
                  </a:lnTo>
                  <a:lnTo>
                    <a:pt x="1" y="2"/>
                  </a:lnTo>
                  <a:lnTo>
                    <a:pt x="2" y="3"/>
                  </a:lnTo>
                  <a:lnTo>
                    <a:pt x="2" y="2"/>
                  </a:lnTo>
                  <a:lnTo>
                    <a:pt x="3" y="2"/>
                  </a:lnTo>
                  <a:lnTo>
                    <a:pt x="2" y="1"/>
                  </a:lnTo>
                  <a:lnTo>
                    <a:pt x="2" y="0"/>
                  </a:lnTo>
                </a:path>
              </a:pathLst>
            </a:custGeom>
            <a:solidFill>
              <a:schemeClr val="accent1">
                <a:lumMod val="75000"/>
              </a:schemeClr>
            </a:solidFill>
            <a:ln w="20638">
              <a:solidFill>
                <a:schemeClr val="accent1">
                  <a:lumMod val="75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15408" name="Freeform 46"/>
            <p:cNvSpPr>
              <a:spLocks/>
            </p:cNvSpPr>
            <p:nvPr/>
          </p:nvSpPr>
          <p:spPr bwMode="auto">
            <a:xfrm>
              <a:off x="5816600" y="5413375"/>
              <a:ext cx="41275" cy="42862"/>
            </a:xfrm>
            <a:custGeom>
              <a:avLst/>
              <a:gdLst>
                <a:gd name="T0" fmla="*/ 32762828 w 26"/>
                <a:gd name="T1" fmla="*/ 32760858 h 27"/>
                <a:gd name="T2" fmla="*/ 32762828 w 26"/>
                <a:gd name="T3" fmla="*/ 0 h 27"/>
                <a:gd name="T4" fmla="*/ 0 w 26"/>
                <a:gd name="T5" fmla="*/ 0 h 27"/>
                <a:gd name="T6" fmla="*/ 0 w 26"/>
                <a:gd name="T7" fmla="*/ 32760858 h 27"/>
                <a:gd name="T8" fmla="*/ 0 w 26"/>
                <a:gd name="T9" fmla="*/ 68042637 h 27"/>
                <a:gd name="T10" fmla="*/ 32762828 w 26"/>
                <a:gd name="T11" fmla="*/ 68042637 h 27"/>
                <a:gd name="T12" fmla="*/ 65524068 w 26"/>
                <a:gd name="T13" fmla="*/ 68042637 h 27"/>
                <a:gd name="T14" fmla="*/ 65524068 w 26"/>
                <a:gd name="T15" fmla="*/ 32760858 h 27"/>
                <a:gd name="T16" fmla="*/ 65524068 w 26"/>
                <a:gd name="T17" fmla="*/ 0 h 27"/>
                <a:gd name="T18" fmla="*/ 32762828 w 26"/>
                <a:gd name="T19" fmla="*/ 0 h 27"/>
                <a:gd name="T20" fmla="*/ 32762828 w 26"/>
                <a:gd name="T21" fmla="*/ 32760858 h 2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6"/>
                <a:gd name="T34" fmla="*/ 0 h 27"/>
                <a:gd name="T35" fmla="*/ 26 w 26"/>
                <a:gd name="T36" fmla="*/ 27 h 2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6" h="27">
                  <a:moveTo>
                    <a:pt x="13" y="13"/>
                  </a:moveTo>
                  <a:lnTo>
                    <a:pt x="13" y="0"/>
                  </a:lnTo>
                  <a:lnTo>
                    <a:pt x="0" y="0"/>
                  </a:lnTo>
                  <a:lnTo>
                    <a:pt x="0" y="13"/>
                  </a:lnTo>
                  <a:lnTo>
                    <a:pt x="0" y="27"/>
                  </a:lnTo>
                  <a:lnTo>
                    <a:pt x="13" y="27"/>
                  </a:lnTo>
                  <a:lnTo>
                    <a:pt x="26" y="27"/>
                  </a:lnTo>
                  <a:lnTo>
                    <a:pt x="26" y="13"/>
                  </a:lnTo>
                  <a:lnTo>
                    <a:pt x="26" y="0"/>
                  </a:lnTo>
                  <a:lnTo>
                    <a:pt x="13" y="0"/>
                  </a:lnTo>
                  <a:lnTo>
                    <a:pt x="13" y="13"/>
                  </a:lnTo>
                  <a:close/>
                </a:path>
              </a:pathLst>
            </a:custGeom>
            <a:solidFill>
              <a:srgbClr val="00FFFF"/>
            </a:solidFill>
            <a:ln w="0">
              <a:solidFill>
                <a:srgbClr val="00FFFF"/>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dirty="0"/>
            </a:p>
          </p:txBody>
        </p:sp>
        <p:sp>
          <p:nvSpPr>
            <p:cNvPr id="48" name="Freeform 47"/>
            <p:cNvSpPr>
              <a:spLocks/>
            </p:cNvSpPr>
            <p:nvPr/>
          </p:nvSpPr>
          <p:spPr bwMode="auto">
            <a:xfrm>
              <a:off x="5815534" y="5413400"/>
              <a:ext cx="62401" cy="62730"/>
            </a:xfrm>
            <a:custGeom>
              <a:avLst/>
              <a:gdLst/>
              <a:ahLst/>
              <a:cxnLst>
                <a:cxn ang="0">
                  <a:pos x="2" y="0"/>
                </a:cxn>
                <a:cxn ang="0">
                  <a:pos x="1" y="1"/>
                </a:cxn>
                <a:cxn ang="0">
                  <a:pos x="0" y="2"/>
                </a:cxn>
                <a:cxn ang="0">
                  <a:pos x="1" y="2"/>
                </a:cxn>
                <a:cxn ang="0">
                  <a:pos x="2" y="3"/>
                </a:cxn>
                <a:cxn ang="0">
                  <a:pos x="2" y="2"/>
                </a:cxn>
                <a:cxn ang="0">
                  <a:pos x="3" y="2"/>
                </a:cxn>
                <a:cxn ang="0">
                  <a:pos x="2" y="1"/>
                </a:cxn>
                <a:cxn ang="0">
                  <a:pos x="2" y="0"/>
                </a:cxn>
              </a:cxnLst>
              <a:rect l="0" t="0" r="r" b="b"/>
              <a:pathLst>
                <a:path w="3" h="3">
                  <a:moveTo>
                    <a:pt x="2" y="0"/>
                  </a:moveTo>
                  <a:lnTo>
                    <a:pt x="1" y="1"/>
                  </a:lnTo>
                  <a:lnTo>
                    <a:pt x="0" y="2"/>
                  </a:lnTo>
                  <a:lnTo>
                    <a:pt x="1" y="2"/>
                  </a:lnTo>
                  <a:lnTo>
                    <a:pt x="2" y="3"/>
                  </a:lnTo>
                  <a:lnTo>
                    <a:pt x="2" y="2"/>
                  </a:lnTo>
                  <a:lnTo>
                    <a:pt x="3" y="2"/>
                  </a:lnTo>
                  <a:lnTo>
                    <a:pt x="2" y="1"/>
                  </a:lnTo>
                  <a:lnTo>
                    <a:pt x="2" y="0"/>
                  </a:lnTo>
                </a:path>
              </a:pathLst>
            </a:custGeom>
            <a:solidFill>
              <a:schemeClr val="accent1">
                <a:lumMod val="75000"/>
              </a:schemeClr>
            </a:solidFill>
            <a:ln w="20638">
              <a:solidFill>
                <a:schemeClr val="accent1">
                  <a:lumMod val="75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15410" name="Freeform 48"/>
            <p:cNvSpPr>
              <a:spLocks/>
            </p:cNvSpPr>
            <p:nvPr/>
          </p:nvSpPr>
          <p:spPr bwMode="auto">
            <a:xfrm>
              <a:off x="2554288" y="5413375"/>
              <a:ext cx="41275" cy="42862"/>
            </a:xfrm>
            <a:custGeom>
              <a:avLst/>
              <a:gdLst>
                <a:gd name="T0" fmla="*/ 32762828 w 26"/>
                <a:gd name="T1" fmla="*/ 32760858 h 27"/>
                <a:gd name="T2" fmla="*/ 32762828 w 26"/>
                <a:gd name="T3" fmla="*/ 0 h 27"/>
                <a:gd name="T4" fmla="*/ 0 w 26"/>
                <a:gd name="T5" fmla="*/ 0 h 27"/>
                <a:gd name="T6" fmla="*/ 0 w 26"/>
                <a:gd name="T7" fmla="*/ 32760858 h 27"/>
                <a:gd name="T8" fmla="*/ 0 w 26"/>
                <a:gd name="T9" fmla="*/ 68042637 h 27"/>
                <a:gd name="T10" fmla="*/ 32762828 w 26"/>
                <a:gd name="T11" fmla="*/ 68042637 h 27"/>
                <a:gd name="T12" fmla="*/ 65524068 w 26"/>
                <a:gd name="T13" fmla="*/ 68042637 h 27"/>
                <a:gd name="T14" fmla="*/ 65524068 w 26"/>
                <a:gd name="T15" fmla="*/ 32760858 h 27"/>
                <a:gd name="T16" fmla="*/ 65524068 w 26"/>
                <a:gd name="T17" fmla="*/ 0 h 27"/>
                <a:gd name="T18" fmla="*/ 32762828 w 26"/>
                <a:gd name="T19" fmla="*/ 0 h 27"/>
                <a:gd name="T20" fmla="*/ 32762828 w 26"/>
                <a:gd name="T21" fmla="*/ 32760858 h 2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6"/>
                <a:gd name="T34" fmla="*/ 0 h 27"/>
                <a:gd name="T35" fmla="*/ 26 w 26"/>
                <a:gd name="T36" fmla="*/ 27 h 2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6" h="27">
                  <a:moveTo>
                    <a:pt x="13" y="13"/>
                  </a:moveTo>
                  <a:lnTo>
                    <a:pt x="13" y="0"/>
                  </a:lnTo>
                  <a:lnTo>
                    <a:pt x="0" y="0"/>
                  </a:lnTo>
                  <a:lnTo>
                    <a:pt x="0" y="13"/>
                  </a:lnTo>
                  <a:lnTo>
                    <a:pt x="0" y="27"/>
                  </a:lnTo>
                  <a:lnTo>
                    <a:pt x="13" y="27"/>
                  </a:lnTo>
                  <a:lnTo>
                    <a:pt x="26" y="27"/>
                  </a:lnTo>
                  <a:lnTo>
                    <a:pt x="26" y="13"/>
                  </a:lnTo>
                  <a:lnTo>
                    <a:pt x="26" y="0"/>
                  </a:lnTo>
                  <a:lnTo>
                    <a:pt x="13" y="0"/>
                  </a:lnTo>
                  <a:lnTo>
                    <a:pt x="13" y="13"/>
                  </a:lnTo>
                  <a:close/>
                </a:path>
              </a:pathLst>
            </a:custGeom>
            <a:solidFill>
              <a:srgbClr val="00FFFF"/>
            </a:solidFill>
            <a:ln w="0">
              <a:solidFill>
                <a:srgbClr val="00FFFF"/>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dirty="0"/>
            </a:p>
          </p:txBody>
        </p:sp>
        <p:sp>
          <p:nvSpPr>
            <p:cNvPr id="50" name="Freeform 49"/>
            <p:cNvSpPr>
              <a:spLocks/>
            </p:cNvSpPr>
            <p:nvPr/>
          </p:nvSpPr>
          <p:spPr bwMode="auto">
            <a:xfrm>
              <a:off x="2534658" y="5413400"/>
              <a:ext cx="60001" cy="62730"/>
            </a:xfrm>
            <a:custGeom>
              <a:avLst/>
              <a:gdLst/>
              <a:ahLst/>
              <a:cxnLst>
                <a:cxn ang="0">
                  <a:pos x="2" y="0"/>
                </a:cxn>
                <a:cxn ang="0">
                  <a:pos x="1" y="1"/>
                </a:cxn>
                <a:cxn ang="0">
                  <a:pos x="0" y="2"/>
                </a:cxn>
                <a:cxn ang="0">
                  <a:pos x="1" y="2"/>
                </a:cxn>
                <a:cxn ang="0">
                  <a:pos x="2" y="3"/>
                </a:cxn>
                <a:cxn ang="0">
                  <a:pos x="2" y="2"/>
                </a:cxn>
                <a:cxn ang="0">
                  <a:pos x="3" y="2"/>
                </a:cxn>
                <a:cxn ang="0">
                  <a:pos x="2" y="1"/>
                </a:cxn>
                <a:cxn ang="0">
                  <a:pos x="2" y="0"/>
                </a:cxn>
              </a:cxnLst>
              <a:rect l="0" t="0" r="r" b="b"/>
              <a:pathLst>
                <a:path w="3" h="3">
                  <a:moveTo>
                    <a:pt x="2" y="0"/>
                  </a:moveTo>
                  <a:lnTo>
                    <a:pt x="1" y="1"/>
                  </a:lnTo>
                  <a:lnTo>
                    <a:pt x="0" y="2"/>
                  </a:lnTo>
                  <a:lnTo>
                    <a:pt x="1" y="2"/>
                  </a:lnTo>
                  <a:lnTo>
                    <a:pt x="2" y="3"/>
                  </a:lnTo>
                  <a:lnTo>
                    <a:pt x="2" y="2"/>
                  </a:lnTo>
                  <a:lnTo>
                    <a:pt x="3" y="2"/>
                  </a:lnTo>
                  <a:lnTo>
                    <a:pt x="2" y="1"/>
                  </a:lnTo>
                  <a:lnTo>
                    <a:pt x="2" y="0"/>
                  </a:lnTo>
                </a:path>
              </a:pathLst>
            </a:custGeom>
            <a:solidFill>
              <a:schemeClr val="accent1">
                <a:lumMod val="75000"/>
              </a:schemeClr>
            </a:solidFill>
            <a:ln w="20638">
              <a:solidFill>
                <a:schemeClr val="accent1">
                  <a:lumMod val="75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15412" name="Freeform 50"/>
            <p:cNvSpPr>
              <a:spLocks/>
            </p:cNvSpPr>
            <p:nvPr/>
          </p:nvSpPr>
          <p:spPr bwMode="auto">
            <a:xfrm>
              <a:off x="3224213" y="3594100"/>
              <a:ext cx="41275" cy="42862"/>
            </a:xfrm>
            <a:custGeom>
              <a:avLst/>
              <a:gdLst>
                <a:gd name="T0" fmla="*/ 32762828 w 26"/>
                <a:gd name="T1" fmla="*/ 32760858 h 27"/>
                <a:gd name="T2" fmla="*/ 32762828 w 26"/>
                <a:gd name="T3" fmla="*/ 0 h 27"/>
                <a:gd name="T4" fmla="*/ 0 w 26"/>
                <a:gd name="T5" fmla="*/ 0 h 27"/>
                <a:gd name="T6" fmla="*/ 0 w 26"/>
                <a:gd name="T7" fmla="*/ 32760858 h 27"/>
                <a:gd name="T8" fmla="*/ 0 w 26"/>
                <a:gd name="T9" fmla="*/ 68042637 h 27"/>
                <a:gd name="T10" fmla="*/ 32762828 w 26"/>
                <a:gd name="T11" fmla="*/ 68042637 h 27"/>
                <a:gd name="T12" fmla="*/ 65524068 w 26"/>
                <a:gd name="T13" fmla="*/ 68042637 h 27"/>
                <a:gd name="T14" fmla="*/ 65524068 w 26"/>
                <a:gd name="T15" fmla="*/ 32760858 h 27"/>
                <a:gd name="T16" fmla="*/ 65524068 w 26"/>
                <a:gd name="T17" fmla="*/ 0 h 27"/>
                <a:gd name="T18" fmla="*/ 32762828 w 26"/>
                <a:gd name="T19" fmla="*/ 0 h 27"/>
                <a:gd name="T20" fmla="*/ 32762828 w 26"/>
                <a:gd name="T21" fmla="*/ 32760858 h 2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6"/>
                <a:gd name="T34" fmla="*/ 0 h 27"/>
                <a:gd name="T35" fmla="*/ 26 w 26"/>
                <a:gd name="T36" fmla="*/ 27 h 2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6" h="27">
                  <a:moveTo>
                    <a:pt x="13" y="13"/>
                  </a:moveTo>
                  <a:lnTo>
                    <a:pt x="13" y="0"/>
                  </a:lnTo>
                  <a:lnTo>
                    <a:pt x="0" y="0"/>
                  </a:lnTo>
                  <a:lnTo>
                    <a:pt x="0" y="13"/>
                  </a:lnTo>
                  <a:lnTo>
                    <a:pt x="0" y="27"/>
                  </a:lnTo>
                  <a:lnTo>
                    <a:pt x="13" y="27"/>
                  </a:lnTo>
                  <a:lnTo>
                    <a:pt x="26" y="27"/>
                  </a:lnTo>
                  <a:lnTo>
                    <a:pt x="26" y="13"/>
                  </a:lnTo>
                  <a:lnTo>
                    <a:pt x="26" y="0"/>
                  </a:lnTo>
                  <a:lnTo>
                    <a:pt x="13" y="0"/>
                  </a:lnTo>
                  <a:lnTo>
                    <a:pt x="13" y="13"/>
                  </a:lnTo>
                  <a:close/>
                </a:path>
              </a:pathLst>
            </a:custGeom>
            <a:solidFill>
              <a:srgbClr val="00FFFF"/>
            </a:solidFill>
            <a:ln w="0">
              <a:solidFill>
                <a:srgbClr val="00FFFF"/>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dirty="0"/>
            </a:p>
          </p:txBody>
        </p:sp>
        <p:sp>
          <p:nvSpPr>
            <p:cNvPr id="52" name="Freeform 51"/>
            <p:cNvSpPr>
              <a:spLocks/>
            </p:cNvSpPr>
            <p:nvPr/>
          </p:nvSpPr>
          <p:spPr bwMode="auto">
            <a:xfrm>
              <a:off x="3201874" y="3573289"/>
              <a:ext cx="64801" cy="62730"/>
            </a:xfrm>
            <a:custGeom>
              <a:avLst/>
              <a:gdLst/>
              <a:ahLst/>
              <a:cxnLst>
                <a:cxn ang="0">
                  <a:pos x="2" y="0"/>
                </a:cxn>
                <a:cxn ang="0">
                  <a:pos x="1" y="1"/>
                </a:cxn>
                <a:cxn ang="0">
                  <a:pos x="0" y="2"/>
                </a:cxn>
                <a:cxn ang="0">
                  <a:pos x="1" y="2"/>
                </a:cxn>
                <a:cxn ang="0">
                  <a:pos x="2" y="3"/>
                </a:cxn>
                <a:cxn ang="0">
                  <a:pos x="2" y="2"/>
                </a:cxn>
                <a:cxn ang="0">
                  <a:pos x="3" y="2"/>
                </a:cxn>
                <a:cxn ang="0">
                  <a:pos x="2" y="1"/>
                </a:cxn>
                <a:cxn ang="0">
                  <a:pos x="2" y="0"/>
                </a:cxn>
              </a:cxnLst>
              <a:rect l="0" t="0" r="r" b="b"/>
              <a:pathLst>
                <a:path w="3" h="3">
                  <a:moveTo>
                    <a:pt x="2" y="0"/>
                  </a:moveTo>
                  <a:lnTo>
                    <a:pt x="1" y="1"/>
                  </a:lnTo>
                  <a:lnTo>
                    <a:pt x="0" y="2"/>
                  </a:lnTo>
                  <a:lnTo>
                    <a:pt x="1" y="2"/>
                  </a:lnTo>
                  <a:lnTo>
                    <a:pt x="2" y="3"/>
                  </a:lnTo>
                  <a:lnTo>
                    <a:pt x="2" y="2"/>
                  </a:lnTo>
                  <a:lnTo>
                    <a:pt x="3" y="2"/>
                  </a:lnTo>
                  <a:lnTo>
                    <a:pt x="2" y="1"/>
                  </a:lnTo>
                  <a:lnTo>
                    <a:pt x="2" y="0"/>
                  </a:lnTo>
                </a:path>
              </a:pathLst>
            </a:custGeom>
            <a:solidFill>
              <a:schemeClr val="accent1">
                <a:lumMod val="75000"/>
              </a:schemeClr>
            </a:solidFill>
            <a:ln w="20638">
              <a:solidFill>
                <a:schemeClr val="accent1">
                  <a:lumMod val="75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15414" name="Freeform 52"/>
            <p:cNvSpPr>
              <a:spLocks/>
            </p:cNvSpPr>
            <p:nvPr/>
          </p:nvSpPr>
          <p:spPr bwMode="auto">
            <a:xfrm>
              <a:off x="1968500" y="3594100"/>
              <a:ext cx="42863" cy="42862"/>
            </a:xfrm>
            <a:custGeom>
              <a:avLst/>
              <a:gdLst>
                <a:gd name="T0" fmla="*/ 35282602 w 27"/>
                <a:gd name="T1" fmla="*/ 32760858 h 27"/>
                <a:gd name="T2" fmla="*/ 35282602 w 27"/>
                <a:gd name="T3" fmla="*/ 0 h 27"/>
                <a:gd name="T4" fmla="*/ 0 w 27"/>
                <a:gd name="T5" fmla="*/ 0 h 27"/>
                <a:gd name="T6" fmla="*/ 0 w 27"/>
                <a:gd name="T7" fmla="*/ 32760858 h 27"/>
                <a:gd name="T8" fmla="*/ 0 w 27"/>
                <a:gd name="T9" fmla="*/ 68042637 h 27"/>
                <a:gd name="T10" fmla="*/ 35282602 w 27"/>
                <a:gd name="T11" fmla="*/ 68042637 h 27"/>
                <a:gd name="T12" fmla="*/ 68045812 w 27"/>
                <a:gd name="T13" fmla="*/ 68042637 h 27"/>
                <a:gd name="T14" fmla="*/ 68045812 w 27"/>
                <a:gd name="T15" fmla="*/ 32760858 h 27"/>
                <a:gd name="T16" fmla="*/ 68045812 w 27"/>
                <a:gd name="T17" fmla="*/ 0 h 27"/>
                <a:gd name="T18" fmla="*/ 35282602 w 27"/>
                <a:gd name="T19" fmla="*/ 0 h 27"/>
                <a:gd name="T20" fmla="*/ 35282602 w 27"/>
                <a:gd name="T21" fmla="*/ 32760858 h 2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7"/>
                <a:gd name="T34" fmla="*/ 0 h 27"/>
                <a:gd name="T35" fmla="*/ 27 w 27"/>
                <a:gd name="T36" fmla="*/ 27 h 2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7" h="27">
                  <a:moveTo>
                    <a:pt x="14" y="13"/>
                  </a:moveTo>
                  <a:lnTo>
                    <a:pt x="14" y="0"/>
                  </a:lnTo>
                  <a:lnTo>
                    <a:pt x="0" y="0"/>
                  </a:lnTo>
                  <a:lnTo>
                    <a:pt x="0" y="13"/>
                  </a:lnTo>
                  <a:lnTo>
                    <a:pt x="0" y="27"/>
                  </a:lnTo>
                  <a:lnTo>
                    <a:pt x="14" y="27"/>
                  </a:lnTo>
                  <a:lnTo>
                    <a:pt x="27" y="27"/>
                  </a:lnTo>
                  <a:lnTo>
                    <a:pt x="27" y="13"/>
                  </a:lnTo>
                  <a:lnTo>
                    <a:pt x="27" y="0"/>
                  </a:lnTo>
                  <a:lnTo>
                    <a:pt x="14" y="0"/>
                  </a:lnTo>
                  <a:lnTo>
                    <a:pt x="14" y="13"/>
                  </a:lnTo>
                  <a:close/>
                </a:path>
              </a:pathLst>
            </a:custGeom>
            <a:solidFill>
              <a:srgbClr val="00FFFF"/>
            </a:solidFill>
            <a:ln w="0">
              <a:solidFill>
                <a:srgbClr val="00FFFF"/>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dirty="0"/>
            </a:p>
          </p:txBody>
        </p:sp>
        <p:sp>
          <p:nvSpPr>
            <p:cNvPr id="54" name="Freeform 53"/>
            <p:cNvSpPr>
              <a:spLocks/>
            </p:cNvSpPr>
            <p:nvPr/>
          </p:nvSpPr>
          <p:spPr bwMode="auto">
            <a:xfrm>
              <a:off x="1949045" y="3573289"/>
              <a:ext cx="62401" cy="62730"/>
            </a:xfrm>
            <a:custGeom>
              <a:avLst/>
              <a:gdLst/>
              <a:ahLst/>
              <a:cxnLst>
                <a:cxn ang="0">
                  <a:pos x="2" y="0"/>
                </a:cxn>
                <a:cxn ang="0">
                  <a:pos x="1" y="1"/>
                </a:cxn>
                <a:cxn ang="0">
                  <a:pos x="0" y="2"/>
                </a:cxn>
                <a:cxn ang="0">
                  <a:pos x="1" y="2"/>
                </a:cxn>
                <a:cxn ang="0">
                  <a:pos x="2" y="3"/>
                </a:cxn>
                <a:cxn ang="0">
                  <a:pos x="2" y="2"/>
                </a:cxn>
                <a:cxn ang="0">
                  <a:pos x="3" y="2"/>
                </a:cxn>
                <a:cxn ang="0">
                  <a:pos x="2" y="1"/>
                </a:cxn>
                <a:cxn ang="0">
                  <a:pos x="2" y="0"/>
                </a:cxn>
              </a:cxnLst>
              <a:rect l="0" t="0" r="r" b="b"/>
              <a:pathLst>
                <a:path w="3" h="3">
                  <a:moveTo>
                    <a:pt x="2" y="0"/>
                  </a:moveTo>
                  <a:lnTo>
                    <a:pt x="1" y="1"/>
                  </a:lnTo>
                  <a:lnTo>
                    <a:pt x="0" y="2"/>
                  </a:lnTo>
                  <a:lnTo>
                    <a:pt x="1" y="2"/>
                  </a:lnTo>
                  <a:lnTo>
                    <a:pt x="2" y="3"/>
                  </a:lnTo>
                  <a:lnTo>
                    <a:pt x="2" y="2"/>
                  </a:lnTo>
                  <a:lnTo>
                    <a:pt x="3" y="2"/>
                  </a:lnTo>
                  <a:lnTo>
                    <a:pt x="2" y="1"/>
                  </a:lnTo>
                  <a:lnTo>
                    <a:pt x="2" y="0"/>
                  </a:lnTo>
                </a:path>
              </a:pathLst>
            </a:custGeom>
            <a:solidFill>
              <a:schemeClr val="accent1">
                <a:lumMod val="75000"/>
              </a:schemeClr>
            </a:solidFill>
            <a:ln w="20638">
              <a:solidFill>
                <a:schemeClr val="accent1">
                  <a:lumMod val="75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15416" name="Line 54"/>
            <p:cNvSpPr>
              <a:spLocks noChangeShapeType="1"/>
            </p:cNvSpPr>
            <p:nvPr/>
          </p:nvSpPr>
          <p:spPr bwMode="auto">
            <a:xfrm flipV="1">
              <a:off x="2381250" y="3614737"/>
              <a:ext cx="469900" cy="0"/>
            </a:xfrm>
            <a:prstGeom prst="line">
              <a:avLst/>
            </a:prstGeom>
            <a:noFill/>
            <a:ln w="19050">
              <a:solidFill>
                <a:schemeClr val="bg1"/>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56" name="Line 55"/>
            <p:cNvSpPr>
              <a:spLocks noChangeShapeType="1"/>
            </p:cNvSpPr>
            <p:nvPr/>
          </p:nvSpPr>
          <p:spPr bwMode="auto">
            <a:xfrm flipH="1">
              <a:off x="2762663" y="3615110"/>
              <a:ext cx="482412" cy="2323"/>
            </a:xfrm>
            <a:prstGeom prst="line">
              <a:avLst/>
            </a:prstGeom>
            <a:noFill/>
            <a:ln w="20638">
              <a:solidFill>
                <a:schemeClr val="accent1">
                  <a:lumMod val="75000"/>
                </a:schemeClr>
              </a:solidFill>
              <a:round/>
              <a:headEnd/>
              <a:tailEnd/>
            </a:ln>
          </p:spPr>
          <p:txBody>
            <a:bodyPr/>
            <a:lstStyle/>
            <a:p>
              <a:pPr fontAlgn="auto">
                <a:spcBef>
                  <a:spcPts val="0"/>
                </a:spcBef>
                <a:spcAft>
                  <a:spcPts val="0"/>
                </a:spcAft>
                <a:defRPr/>
              </a:pPr>
              <a:endParaRPr lang="en-US" dirty="0">
                <a:latin typeface="+mn-lt"/>
              </a:endParaRPr>
            </a:p>
          </p:txBody>
        </p:sp>
        <p:sp>
          <p:nvSpPr>
            <p:cNvPr id="57" name="Rectangle 56"/>
            <p:cNvSpPr>
              <a:spLocks noChangeArrowheads="1"/>
            </p:cNvSpPr>
            <p:nvPr/>
          </p:nvSpPr>
          <p:spPr bwMode="auto">
            <a:xfrm>
              <a:off x="5647530" y="3615110"/>
              <a:ext cx="376810" cy="83641"/>
            </a:xfrm>
            <a:prstGeom prst="rect">
              <a:avLst/>
            </a:prstGeom>
            <a:noFill/>
            <a:ln w="20638">
              <a:solidFill>
                <a:schemeClr val="accent1">
                  <a:lumMod val="75000"/>
                </a:schemeClr>
              </a:solidFill>
              <a:miter lim="800000"/>
              <a:headEnd/>
              <a:tailEnd/>
            </a:ln>
          </p:spPr>
          <p:txBody>
            <a:bodyPr/>
            <a:lstStyle/>
            <a:p>
              <a:pPr fontAlgn="auto">
                <a:spcBef>
                  <a:spcPts val="0"/>
                </a:spcBef>
                <a:spcAft>
                  <a:spcPts val="0"/>
                </a:spcAft>
                <a:defRPr/>
              </a:pPr>
              <a:endParaRPr lang="en-US" dirty="0">
                <a:latin typeface="+mn-lt"/>
              </a:endParaRPr>
            </a:p>
          </p:txBody>
        </p:sp>
        <p:sp>
          <p:nvSpPr>
            <p:cNvPr id="15419" name="Line 57"/>
            <p:cNvSpPr>
              <a:spLocks noChangeShapeType="1"/>
            </p:cNvSpPr>
            <p:nvPr/>
          </p:nvSpPr>
          <p:spPr bwMode="auto">
            <a:xfrm flipV="1">
              <a:off x="5664200" y="3614737"/>
              <a:ext cx="469900" cy="0"/>
            </a:xfrm>
            <a:prstGeom prst="line">
              <a:avLst/>
            </a:prstGeom>
            <a:noFill/>
            <a:ln w="19050">
              <a:solidFill>
                <a:schemeClr val="bg1"/>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59" name="Line 58"/>
            <p:cNvSpPr>
              <a:spLocks noChangeShapeType="1"/>
            </p:cNvSpPr>
            <p:nvPr/>
          </p:nvSpPr>
          <p:spPr bwMode="auto">
            <a:xfrm flipH="1">
              <a:off x="6024340" y="3615110"/>
              <a:ext cx="398409" cy="2323"/>
            </a:xfrm>
            <a:prstGeom prst="line">
              <a:avLst/>
            </a:prstGeom>
            <a:noFill/>
            <a:ln w="20638">
              <a:solidFill>
                <a:schemeClr val="accent1">
                  <a:lumMod val="75000"/>
                </a:schemeClr>
              </a:solidFill>
              <a:round/>
              <a:headEnd/>
              <a:tailEnd/>
            </a:ln>
          </p:spPr>
          <p:txBody>
            <a:bodyPr/>
            <a:lstStyle/>
            <a:p>
              <a:pPr fontAlgn="auto">
                <a:spcBef>
                  <a:spcPts val="0"/>
                </a:spcBef>
                <a:spcAft>
                  <a:spcPts val="0"/>
                </a:spcAft>
                <a:defRPr/>
              </a:pPr>
              <a:endParaRPr lang="en-US" dirty="0">
                <a:latin typeface="+mn-lt"/>
              </a:endParaRPr>
            </a:p>
          </p:txBody>
        </p:sp>
      </p:grpSp>
      <p:pic>
        <p:nvPicPr>
          <p:cNvPr id="3" name="Picture 2">
            <a:extLst>
              <a:ext uri="{FF2B5EF4-FFF2-40B4-BE49-F238E27FC236}">
                <a16:creationId xmlns:a16="http://schemas.microsoft.com/office/drawing/2014/main" xmlns="" id="{7DC96ECB-8738-4C0A-839F-36CFFB117509}"/>
              </a:ext>
            </a:extLst>
          </p:cNvPr>
          <p:cNvPicPr>
            <a:picLocks noChangeAspect="1" noChangeArrowheads="1"/>
          </p:cNvPicPr>
          <p:nvPr/>
        </p:nvPicPr>
        <p:blipFill>
          <a:blip r:embed="rId2" cstate="print"/>
          <a:srcRect/>
          <a:stretch>
            <a:fillRect/>
          </a:stretch>
        </p:blipFill>
        <p:spPr bwMode="auto">
          <a:xfrm>
            <a:off x="7315200" y="0"/>
            <a:ext cx="1333500" cy="12477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143000"/>
          </a:xfrm>
        </p:spPr>
        <p:txBody>
          <a:bodyPr>
            <a:normAutofit/>
          </a:bodyPr>
          <a:lstStyle/>
          <a:p>
            <a:r>
              <a:rPr lang="en-IN" sz="4300" dirty="0">
                <a:solidFill>
                  <a:schemeClr val="accent1"/>
                </a:solidFill>
              </a:rPr>
              <a:t>Need for Input/Output Processor</a:t>
            </a:r>
          </a:p>
        </p:txBody>
      </p:sp>
      <p:sp>
        <p:nvSpPr>
          <p:cNvPr id="3" name="Content Placeholder 2"/>
          <p:cNvSpPr>
            <a:spLocks noGrp="1"/>
          </p:cNvSpPr>
          <p:nvPr>
            <p:ph idx="1"/>
          </p:nvPr>
        </p:nvSpPr>
        <p:spPr>
          <a:xfrm>
            <a:off x="457200" y="1752600"/>
            <a:ext cx="8229600" cy="4419601"/>
          </a:xfrm>
        </p:spPr>
        <p:txBody>
          <a:bodyPr>
            <a:normAutofit/>
          </a:bodyPr>
          <a:lstStyle/>
          <a:p>
            <a:pPr marL="542925" indent="-542925" algn="just">
              <a:lnSpc>
                <a:spcPct val="120000"/>
              </a:lnSpc>
              <a:spcBef>
                <a:spcPts val="0"/>
              </a:spcBef>
              <a:spcAft>
                <a:spcPts val="0"/>
              </a:spcAft>
              <a:buFont typeface="Wingdings" panose="05000000000000000000" pitchFamily="2" charset="2"/>
              <a:buChar char="q"/>
            </a:pPr>
            <a:r>
              <a:rPr lang="en-US" dirty="0"/>
              <a:t>The Major Differences are:-</a:t>
            </a:r>
          </a:p>
          <a:p>
            <a:pPr marL="893763" indent="-350838" algn="just">
              <a:lnSpc>
                <a:spcPct val="120000"/>
              </a:lnSpc>
              <a:spcBef>
                <a:spcPts val="0"/>
              </a:spcBef>
              <a:spcAft>
                <a:spcPts val="0"/>
              </a:spcAft>
              <a:buFont typeface="Wingdings" panose="05000000000000000000" pitchFamily="2" charset="2"/>
              <a:buChar char="Ø"/>
            </a:pPr>
            <a:r>
              <a:rPr lang="en-US" dirty="0"/>
              <a:t>Peripherals are electromechanically and electromagnetic devices and CPU and memory are electronic devices. Therefore, a conversion of signal values may be needed.</a:t>
            </a:r>
          </a:p>
          <a:p>
            <a:pPr marL="893763" indent="-350838" algn="just">
              <a:lnSpc>
                <a:spcPct val="120000"/>
              </a:lnSpc>
              <a:spcBef>
                <a:spcPts val="0"/>
              </a:spcBef>
              <a:spcAft>
                <a:spcPts val="0"/>
              </a:spcAft>
              <a:buFont typeface="Wingdings" panose="05000000000000000000" pitchFamily="2" charset="2"/>
              <a:buChar char="Ø"/>
            </a:pPr>
            <a:r>
              <a:rPr lang="en-US" dirty="0"/>
              <a:t>The data transfer rate of peripherals is usually slower than the transfer rate of CPU and consequently, a synchronization mechanism may be needed.</a:t>
            </a:r>
          </a:p>
          <a:p>
            <a:pPr marL="893763" indent="-350838" algn="just">
              <a:lnSpc>
                <a:spcPct val="120000"/>
              </a:lnSpc>
              <a:spcBef>
                <a:spcPts val="0"/>
              </a:spcBef>
              <a:spcAft>
                <a:spcPts val="0"/>
              </a:spcAft>
              <a:buFont typeface="Wingdings" panose="05000000000000000000" pitchFamily="2" charset="2"/>
              <a:buChar char="Ø"/>
            </a:pPr>
            <a:r>
              <a:rPr lang="en-US" dirty="0"/>
              <a:t>Data codes and formats in the peripherals differ from the word format in the CPU and memory.</a:t>
            </a:r>
          </a:p>
          <a:p>
            <a:pPr marL="893763" indent="-350838" algn="just">
              <a:lnSpc>
                <a:spcPct val="120000"/>
              </a:lnSpc>
              <a:spcBef>
                <a:spcPts val="0"/>
              </a:spcBef>
              <a:spcAft>
                <a:spcPts val="0"/>
              </a:spcAft>
              <a:buFont typeface="Wingdings" panose="05000000000000000000" pitchFamily="2" charset="2"/>
              <a:buChar char="Ø"/>
            </a:pPr>
            <a:r>
              <a:rPr lang="en-US" dirty="0"/>
              <a:t>The operating modes of peripherals are different from each other and must be</a:t>
            </a:r>
          </a:p>
          <a:p>
            <a:pPr marL="893763" indent="-350838" algn="just">
              <a:lnSpc>
                <a:spcPct val="120000"/>
              </a:lnSpc>
              <a:spcBef>
                <a:spcPts val="0"/>
              </a:spcBef>
              <a:spcAft>
                <a:spcPts val="0"/>
              </a:spcAft>
              <a:buFont typeface="Wingdings" panose="05000000000000000000" pitchFamily="2" charset="2"/>
              <a:buChar char="Ø"/>
            </a:pPr>
            <a:r>
              <a:rPr lang="en-US" dirty="0"/>
              <a:t>controlled so as not to disturb the operation of other peripherals connected to the CPU.</a:t>
            </a:r>
          </a:p>
          <a:p>
            <a:pPr marL="893763" indent="-350838" algn="just">
              <a:lnSpc>
                <a:spcPct val="200000"/>
              </a:lnSpc>
              <a:buFont typeface="Wingdings" panose="05000000000000000000" pitchFamily="2" charset="2"/>
              <a:buChar char="Ø"/>
            </a:pPr>
            <a:endParaRPr lang="en-IN" dirty="0"/>
          </a:p>
        </p:txBody>
      </p:sp>
    </p:spTree>
    <p:extLst>
      <p:ext uri="{BB962C8B-B14F-4D97-AF65-F5344CB8AC3E}">
        <p14:creationId xmlns:p14="http://schemas.microsoft.com/office/powerpoint/2010/main" xmlns="" val="3411031182"/>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eaLnBrk="1" fontAlgn="auto" hangingPunct="1">
              <a:spcAft>
                <a:spcPts val="0"/>
              </a:spcAft>
              <a:defRPr/>
            </a:pPr>
            <a:r>
              <a:rPr lang="en-US" dirty="0">
                <a:solidFill>
                  <a:schemeClr val="accent1">
                    <a:satMod val="150000"/>
                  </a:schemeClr>
                </a:solidFill>
              </a:rPr>
              <a:t>The Memory System</a:t>
            </a:r>
          </a:p>
        </p:txBody>
      </p:sp>
      <p:sp>
        <p:nvSpPr>
          <p:cNvPr id="74755" name="Subtitle 2"/>
          <p:cNvSpPr>
            <a:spLocks noGrp="1"/>
          </p:cNvSpPr>
          <p:nvPr>
            <p:ph type="subTitle" idx="1"/>
          </p:nvPr>
        </p:nvSpPr>
        <p:spPr/>
        <p:txBody>
          <a:bodyPr/>
          <a:lstStyle/>
          <a:p>
            <a:pPr eaLnBrk="1" hangingPunct="1"/>
            <a:r>
              <a:rPr lang="en-US" altLang="en-US" sz="2400"/>
              <a:t>Memory Management</a:t>
            </a: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a:solidFill>
                  <a:schemeClr val="accent1">
                    <a:satMod val="150000"/>
                  </a:schemeClr>
                </a:solidFill>
              </a:rPr>
              <a:t>Memory management</a:t>
            </a:r>
          </a:p>
        </p:txBody>
      </p:sp>
      <p:sp>
        <p:nvSpPr>
          <p:cNvPr id="75779" name="Content Placeholder 2"/>
          <p:cNvSpPr>
            <a:spLocks noGrp="1"/>
          </p:cNvSpPr>
          <p:nvPr>
            <p:ph idx="1"/>
          </p:nvPr>
        </p:nvSpPr>
        <p:spPr/>
        <p:txBody>
          <a:bodyPr>
            <a:normAutofit fontScale="85000" lnSpcReduction="20000"/>
          </a:bodyPr>
          <a:lstStyle/>
          <a:p>
            <a:pPr eaLnBrk="1" hangingPunct="1"/>
            <a:r>
              <a:rPr lang="en-US" altLang="en-US" sz="2400"/>
              <a:t>Operating system is concerned with transferring programs and data between secondary storage and main memory. </a:t>
            </a:r>
          </a:p>
          <a:p>
            <a:pPr eaLnBrk="1" hangingPunct="1"/>
            <a:r>
              <a:rPr lang="en-US" altLang="en-US" sz="2400"/>
              <a:t>Operating system needs memory routines in addition to the other routines. </a:t>
            </a:r>
          </a:p>
          <a:p>
            <a:pPr eaLnBrk="1" hangingPunct="1"/>
            <a:r>
              <a:rPr lang="en-US" altLang="en-US" sz="2400"/>
              <a:t>Operating system routines are assembled into a virtual address space called system space. </a:t>
            </a:r>
          </a:p>
          <a:p>
            <a:pPr eaLnBrk="1" hangingPunct="1"/>
            <a:r>
              <a:rPr lang="en-US" altLang="en-US" sz="2400"/>
              <a:t>System space is separate from the space in which user application programs reside. </a:t>
            </a:r>
          </a:p>
          <a:p>
            <a:pPr lvl="1" eaLnBrk="1" hangingPunct="1"/>
            <a:r>
              <a:rPr lang="en-US" altLang="en-US" sz="2000">
                <a:solidFill>
                  <a:srgbClr val="C00000"/>
                </a:solidFill>
              </a:rPr>
              <a:t>This is user space. </a:t>
            </a:r>
          </a:p>
          <a:p>
            <a:pPr eaLnBrk="1" hangingPunct="1"/>
            <a:r>
              <a:rPr lang="en-US" altLang="en-US" sz="2400"/>
              <a:t>Virtual address space is divided into one </a:t>
            </a:r>
          </a:p>
          <a:p>
            <a:pPr eaLnBrk="1" hangingPunct="1">
              <a:buFont typeface="Wingdings 2" panose="05020102010507070707" pitchFamily="18" charset="2"/>
              <a:buNone/>
            </a:pPr>
            <a:r>
              <a:rPr lang="en-US" altLang="en-US" sz="2400"/>
              <a:t>	system space + several user spaces.</a:t>
            </a:r>
          </a:p>
          <a:p>
            <a:pPr eaLnBrk="1" hangingPunct="1"/>
            <a:endParaRPr lang="en-US" altLang="en-US"/>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a:solidFill>
                  <a:schemeClr val="accent1">
                    <a:satMod val="150000"/>
                  </a:schemeClr>
                </a:solidFill>
              </a:rPr>
              <a:t>Memory management (contd..)</a:t>
            </a:r>
          </a:p>
        </p:txBody>
      </p:sp>
      <p:sp>
        <p:nvSpPr>
          <p:cNvPr id="3" name="Content Placeholder 2"/>
          <p:cNvSpPr>
            <a:spLocks noGrp="1"/>
          </p:cNvSpPr>
          <p:nvPr>
            <p:ph idx="1"/>
          </p:nvPr>
        </p:nvSpPr>
        <p:spPr/>
        <p:txBody>
          <a:bodyPr rtlCol="0">
            <a:normAutofit fontScale="77500" lnSpcReduction="20000"/>
          </a:bodyPr>
          <a:lstStyle/>
          <a:p>
            <a:pPr marL="438912" indent="-320040" eaLnBrk="1" fontAlgn="auto" hangingPunct="1">
              <a:spcBef>
                <a:spcPts val="0"/>
              </a:spcBef>
              <a:spcAft>
                <a:spcPts val="0"/>
              </a:spcAft>
              <a:buFont typeface="Wingdings 2"/>
              <a:buChar char=""/>
              <a:defRPr/>
            </a:pPr>
            <a:r>
              <a:rPr lang="en-US" sz="2400" dirty="0"/>
              <a:t>Recall that the Memory Management Unit (MMU) translates logical or virtual addresses into physical addresses. </a:t>
            </a:r>
          </a:p>
          <a:p>
            <a:pPr marL="438912" indent="-320040" eaLnBrk="1" fontAlgn="auto" hangingPunct="1">
              <a:spcBef>
                <a:spcPts val="0"/>
              </a:spcBef>
              <a:spcAft>
                <a:spcPts val="0"/>
              </a:spcAft>
              <a:buFont typeface="Wingdings 2"/>
              <a:buChar char=""/>
              <a:defRPr/>
            </a:pPr>
            <a:r>
              <a:rPr lang="en-US" sz="2400" dirty="0"/>
              <a:t>MMU uses the contents of the page table base register to determine the address of the page table to be used in the translation.</a:t>
            </a:r>
          </a:p>
          <a:p>
            <a:pPr marL="731520" lvl="1" indent="-274320" eaLnBrk="1" fontAlgn="auto" hangingPunct="1">
              <a:spcAft>
                <a:spcPts val="0"/>
              </a:spcAft>
              <a:buFont typeface="Wingdings"/>
              <a:buChar char=""/>
              <a:defRPr/>
            </a:pPr>
            <a:r>
              <a:rPr lang="en-US" sz="2000" dirty="0">
                <a:solidFill>
                  <a:srgbClr val="CC3300"/>
                </a:solidFill>
              </a:rPr>
              <a:t>Changing the contents of the page table base register can enable us to use a different page table, and switch from one space to another.</a:t>
            </a:r>
          </a:p>
          <a:p>
            <a:pPr marL="438912" indent="-320040" eaLnBrk="1" fontAlgn="auto" hangingPunct="1">
              <a:spcBef>
                <a:spcPts val="0"/>
              </a:spcBef>
              <a:spcAft>
                <a:spcPts val="0"/>
              </a:spcAft>
              <a:buFont typeface="Wingdings 2"/>
              <a:buChar char=""/>
              <a:defRPr/>
            </a:pPr>
            <a:r>
              <a:rPr lang="en-US" sz="2400" dirty="0"/>
              <a:t>At any given time, the page table base register can point to one page table. </a:t>
            </a:r>
          </a:p>
          <a:p>
            <a:pPr marL="731520" lvl="1" indent="-274320" eaLnBrk="1" fontAlgn="auto" hangingPunct="1">
              <a:spcAft>
                <a:spcPts val="0"/>
              </a:spcAft>
              <a:buFont typeface="Wingdings"/>
              <a:buChar char=""/>
              <a:defRPr/>
            </a:pPr>
            <a:r>
              <a:rPr lang="en-US" sz="2000" dirty="0"/>
              <a:t>Thus, only one page table can be used in the translation process at a given time.</a:t>
            </a:r>
          </a:p>
          <a:p>
            <a:pPr marL="731520" lvl="1" indent="-274320" eaLnBrk="1" fontAlgn="auto" hangingPunct="1">
              <a:spcAft>
                <a:spcPts val="0"/>
              </a:spcAft>
              <a:buFont typeface="Wingdings"/>
              <a:buChar char=""/>
              <a:defRPr/>
            </a:pPr>
            <a:r>
              <a:rPr lang="en-US" sz="2000" dirty="0"/>
              <a:t>Pages belonging to only one space are accessible at any </a:t>
            </a:r>
          </a:p>
          <a:p>
            <a:pPr marL="731520" lvl="1" indent="-274320" eaLnBrk="1" fontAlgn="auto" hangingPunct="1">
              <a:spcAft>
                <a:spcPts val="0"/>
              </a:spcAft>
              <a:buFont typeface="Wingdings"/>
              <a:buNone/>
              <a:defRPr/>
            </a:pPr>
            <a:r>
              <a:rPr lang="en-US" sz="2000" dirty="0"/>
              <a:t>	given time.</a:t>
            </a:r>
          </a:p>
          <a:p>
            <a:pPr marL="438912" indent="-320040" eaLnBrk="1" fontAlgn="auto" hangingPunct="1">
              <a:spcBef>
                <a:spcPts val="0"/>
              </a:spcBef>
              <a:spcAft>
                <a:spcPts val="0"/>
              </a:spcAft>
              <a:buFont typeface="Wingdings 2"/>
              <a:buChar char=""/>
              <a:defRPr/>
            </a:pPr>
            <a:endParaRPr lang="en-US" dirty="0"/>
          </a:p>
        </p:txBody>
      </p:sp>
      <p:pic>
        <p:nvPicPr>
          <p:cNvPr id="5" name="Picture 4">
            <a:extLst>
              <a:ext uri="{FF2B5EF4-FFF2-40B4-BE49-F238E27FC236}">
                <a16:creationId xmlns:a16="http://schemas.microsoft.com/office/drawing/2014/main" xmlns="" id="{4416E9F5-1138-4335-B34C-82DD0074A94F}"/>
              </a:ext>
            </a:extLst>
          </p:cNvPr>
          <p:cNvPicPr>
            <a:picLocks noChangeAspect="1" noChangeArrowheads="1"/>
          </p:cNvPicPr>
          <p:nvPr/>
        </p:nvPicPr>
        <p:blipFill>
          <a:blip r:embed="rId3" cstate="print"/>
          <a:srcRect/>
          <a:stretch>
            <a:fillRect/>
          </a:stretch>
        </p:blipFill>
        <p:spPr bwMode="auto">
          <a:xfrm>
            <a:off x="7315200" y="0"/>
            <a:ext cx="1333500" cy="1247775"/>
          </a:xfrm>
          <a:prstGeom prst="rect">
            <a:avLst/>
          </a:prstGeom>
          <a:noFill/>
          <a:ln w="9525">
            <a:noFill/>
            <a:miter lim="800000"/>
            <a:headEnd/>
            <a:tailEnd/>
          </a:ln>
          <a:effectLst/>
        </p:spPr>
      </p:pic>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a:solidFill>
                  <a:schemeClr val="accent1">
                    <a:satMod val="150000"/>
                  </a:schemeClr>
                </a:solidFill>
              </a:rPr>
              <a:t>Memory management (contd..)</a:t>
            </a:r>
          </a:p>
        </p:txBody>
      </p:sp>
      <p:sp>
        <p:nvSpPr>
          <p:cNvPr id="3" name="Content Placeholder 2"/>
          <p:cNvSpPr>
            <a:spLocks noGrp="1"/>
          </p:cNvSpPr>
          <p:nvPr>
            <p:ph idx="1"/>
          </p:nvPr>
        </p:nvSpPr>
        <p:spPr/>
        <p:txBody>
          <a:bodyPr rtlCol="0">
            <a:normAutofit fontScale="62500" lnSpcReduction="20000"/>
          </a:bodyPr>
          <a:lstStyle/>
          <a:p>
            <a:pPr marL="438912" indent="-320040" eaLnBrk="1" fontAlgn="auto" hangingPunct="1">
              <a:spcBef>
                <a:spcPts val="0"/>
              </a:spcBef>
              <a:spcAft>
                <a:spcPts val="0"/>
              </a:spcAft>
              <a:buFont typeface="Wingdings 2"/>
              <a:buChar char=""/>
              <a:defRPr/>
            </a:pPr>
            <a:r>
              <a:rPr lang="en-US" sz="2600" dirty="0"/>
              <a:t>When multiple, independent user programs coexist in the main memory, how to ensure that one program does not modify/destroy the contents of the other?</a:t>
            </a:r>
          </a:p>
          <a:p>
            <a:pPr marL="438912" indent="-320040" eaLnBrk="1" fontAlgn="auto" hangingPunct="1">
              <a:spcBef>
                <a:spcPts val="0"/>
              </a:spcBef>
              <a:spcAft>
                <a:spcPts val="0"/>
              </a:spcAft>
              <a:buFont typeface="Wingdings 2"/>
              <a:buChar char=""/>
              <a:defRPr/>
            </a:pPr>
            <a:r>
              <a:rPr lang="en-US" sz="2600" dirty="0"/>
              <a:t>Processor usually has two states of operation:</a:t>
            </a:r>
          </a:p>
          <a:p>
            <a:pPr marL="731520" lvl="1" indent="-274320" eaLnBrk="1" fontAlgn="auto" hangingPunct="1">
              <a:spcAft>
                <a:spcPts val="0"/>
              </a:spcAft>
              <a:buFont typeface="Wingdings"/>
              <a:buChar char=""/>
              <a:defRPr/>
            </a:pPr>
            <a:r>
              <a:rPr lang="en-US" sz="2200" dirty="0"/>
              <a:t>Supervisor state.</a:t>
            </a:r>
          </a:p>
          <a:p>
            <a:pPr marL="731520" lvl="1" indent="-274320" eaLnBrk="1" fontAlgn="auto" hangingPunct="1">
              <a:spcAft>
                <a:spcPts val="0"/>
              </a:spcAft>
              <a:buFont typeface="Wingdings"/>
              <a:buChar char=""/>
              <a:defRPr/>
            </a:pPr>
            <a:r>
              <a:rPr lang="en-US" sz="2200" dirty="0"/>
              <a:t>User state.</a:t>
            </a:r>
          </a:p>
          <a:p>
            <a:pPr marL="438912" indent="-320040" eaLnBrk="1" fontAlgn="auto" hangingPunct="1">
              <a:spcBef>
                <a:spcPts val="0"/>
              </a:spcBef>
              <a:spcAft>
                <a:spcPts val="0"/>
              </a:spcAft>
              <a:buFont typeface="Wingdings 2"/>
              <a:buChar char=""/>
              <a:defRPr/>
            </a:pPr>
            <a:r>
              <a:rPr lang="en-US" sz="2600" dirty="0"/>
              <a:t>Supervisor state:</a:t>
            </a:r>
          </a:p>
          <a:p>
            <a:pPr marL="731520" lvl="1" indent="-274320" eaLnBrk="1" fontAlgn="auto" hangingPunct="1">
              <a:spcAft>
                <a:spcPts val="0"/>
              </a:spcAft>
              <a:buFont typeface="Wingdings"/>
              <a:buChar char=""/>
              <a:defRPr/>
            </a:pPr>
            <a:r>
              <a:rPr lang="en-US" sz="2200" dirty="0"/>
              <a:t>Operating system routines are executed</a:t>
            </a:r>
            <a:r>
              <a:rPr lang="en-US" sz="1800" dirty="0"/>
              <a:t>.</a:t>
            </a:r>
          </a:p>
          <a:p>
            <a:pPr marL="438912" indent="-320040" eaLnBrk="1" fontAlgn="auto" hangingPunct="1">
              <a:spcBef>
                <a:spcPts val="0"/>
              </a:spcBef>
              <a:spcAft>
                <a:spcPts val="0"/>
              </a:spcAft>
              <a:buFont typeface="Wingdings 2"/>
              <a:buChar char=""/>
              <a:defRPr/>
            </a:pPr>
            <a:r>
              <a:rPr lang="en-US" sz="2600" dirty="0"/>
              <a:t>User state:</a:t>
            </a:r>
          </a:p>
          <a:p>
            <a:pPr marL="731520" lvl="1" indent="-274320" eaLnBrk="1" fontAlgn="auto" hangingPunct="1">
              <a:spcAft>
                <a:spcPts val="0"/>
              </a:spcAft>
              <a:buFont typeface="Wingdings"/>
              <a:buChar char=""/>
              <a:defRPr/>
            </a:pPr>
            <a:r>
              <a:rPr lang="en-US" sz="2200" dirty="0"/>
              <a:t>User programs are executed.</a:t>
            </a:r>
          </a:p>
          <a:p>
            <a:pPr marL="731520" lvl="1" indent="-274320" eaLnBrk="1" fontAlgn="auto" hangingPunct="1">
              <a:spcAft>
                <a:spcPts val="0"/>
              </a:spcAft>
              <a:buFont typeface="Wingdings"/>
              <a:buChar char=""/>
              <a:defRPr/>
            </a:pPr>
            <a:r>
              <a:rPr lang="en-US" sz="2200" dirty="0"/>
              <a:t>Certain privileged instructions cannot be executed in user state.</a:t>
            </a:r>
          </a:p>
          <a:p>
            <a:pPr marL="731520" lvl="1" indent="-274320" eaLnBrk="1" fontAlgn="auto" hangingPunct="1">
              <a:spcAft>
                <a:spcPts val="0"/>
              </a:spcAft>
              <a:buFont typeface="Wingdings"/>
              <a:buChar char=""/>
              <a:defRPr/>
            </a:pPr>
            <a:r>
              <a:rPr lang="en-US" sz="2200" dirty="0"/>
              <a:t>These privileged instructions include the ones which change page table base register.</a:t>
            </a:r>
          </a:p>
          <a:p>
            <a:pPr marL="731520" lvl="1" indent="-274320" eaLnBrk="1" fontAlgn="auto" hangingPunct="1">
              <a:spcAft>
                <a:spcPts val="0"/>
              </a:spcAft>
              <a:buFont typeface="Wingdings"/>
              <a:buChar char=""/>
              <a:defRPr/>
            </a:pPr>
            <a:r>
              <a:rPr lang="en-US" sz="2200" dirty="0"/>
              <a:t>Prevents one user from accessing the space of other users.</a:t>
            </a:r>
          </a:p>
          <a:p>
            <a:pPr marL="438912" indent="-320040" eaLnBrk="1" fontAlgn="auto" hangingPunct="1">
              <a:spcBef>
                <a:spcPts val="0"/>
              </a:spcBef>
              <a:spcAft>
                <a:spcPts val="0"/>
              </a:spcAft>
              <a:buFont typeface="Wingdings 2"/>
              <a:buChar char=""/>
              <a:defRPr/>
            </a:pPr>
            <a:endParaRPr lang="en-US" dirty="0"/>
          </a:p>
        </p:txBody>
      </p:sp>
      <p:pic>
        <p:nvPicPr>
          <p:cNvPr id="5" name="Picture 4">
            <a:extLst>
              <a:ext uri="{FF2B5EF4-FFF2-40B4-BE49-F238E27FC236}">
                <a16:creationId xmlns:a16="http://schemas.microsoft.com/office/drawing/2014/main" xmlns="" id="{05E0571B-6112-4C74-BDC2-84BE82787E07}"/>
              </a:ext>
            </a:extLst>
          </p:cNvPr>
          <p:cNvPicPr>
            <a:picLocks noChangeAspect="1" noChangeArrowheads="1"/>
          </p:cNvPicPr>
          <p:nvPr/>
        </p:nvPicPr>
        <p:blipFill>
          <a:blip r:embed="rId2" cstate="print"/>
          <a:srcRect/>
          <a:stretch>
            <a:fillRect/>
          </a:stretch>
        </p:blipFill>
        <p:spPr bwMode="auto">
          <a:xfrm>
            <a:off x="7315200" y="0"/>
            <a:ext cx="1333500" cy="1247775"/>
          </a:xfrm>
          <a:prstGeom prst="rect">
            <a:avLst/>
          </a:prstGeom>
          <a:noFill/>
          <a:ln w="9525">
            <a:noFill/>
            <a:miter lim="800000"/>
            <a:headEnd/>
            <a:tailEnd/>
          </a:ln>
          <a:effectLst/>
        </p:spPr>
      </p:pic>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1"/>
                </a:solidFill>
              </a:rPr>
              <a:t>Memory Mapped I/O</a:t>
            </a:r>
          </a:p>
        </p:txBody>
      </p:sp>
      <p:sp>
        <p:nvSpPr>
          <p:cNvPr id="3" name="Content Placeholder 2"/>
          <p:cNvSpPr>
            <a:spLocks noGrp="1"/>
          </p:cNvSpPr>
          <p:nvPr>
            <p:ph idx="1"/>
          </p:nvPr>
        </p:nvSpPr>
        <p:spPr>
          <a:xfrm>
            <a:off x="822959" y="1845734"/>
            <a:ext cx="7543801" cy="4326466"/>
          </a:xfrm>
        </p:spPr>
        <p:txBody>
          <a:bodyPr/>
          <a:lstStyle/>
          <a:p>
            <a:r>
              <a:rPr lang="en-US" sz="1400" dirty="0"/>
              <a:t>There is no specific input or output instructions</a:t>
            </a:r>
          </a:p>
          <a:p>
            <a:r>
              <a:rPr lang="en-US" sz="1400" dirty="0"/>
              <a:t>The CPU can manipulate I/O data residing in interface registers with the same instructions that are used to manipulate memory words.</a:t>
            </a:r>
          </a:p>
          <a:p>
            <a:r>
              <a:rPr lang="en-US" sz="1400" dirty="0"/>
              <a:t>Each interface is organized as set of registers(read &amp; write in normal address space).</a:t>
            </a:r>
          </a:p>
          <a:p>
            <a:r>
              <a:rPr lang="en-US" sz="1400" dirty="0"/>
              <a:t>Memory mapped I/O can use memory type instructions to access I/O data.</a:t>
            </a:r>
          </a:p>
          <a:p>
            <a:r>
              <a:rPr lang="en-US" sz="1400" dirty="0"/>
              <a:t>It allows the computer to use the same instructions for either i/o transfer or for memory transfers.</a:t>
            </a:r>
          </a:p>
          <a:p>
            <a:r>
              <a:rPr lang="en-US" sz="1400" dirty="0"/>
              <a:t>The advantage is that the load and store instructions used for reading and writing from memory can be used to input and output data from I/O registers.   </a:t>
            </a:r>
            <a:endParaRPr lang="en-US" dirty="0"/>
          </a:p>
          <a:p>
            <a:pPr>
              <a:buNone/>
            </a:pPr>
            <a:endParaRPr lang="en-US" dirty="0"/>
          </a:p>
        </p:txBody>
      </p:sp>
      <p:grpSp>
        <p:nvGrpSpPr>
          <p:cNvPr id="32" name="Group 31"/>
          <p:cNvGrpSpPr/>
          <p:nvPr/>
        </p:nvGrpSpPr>
        <p:grpSpPr>
          <a:xfrm>
            <a:off x="1295400" y="4419600"/>
            <a:ext cx="2758440" cy="2151796"/>
            <a:chOff x="1143000" y="3886200"/>
            <a:chExt cx="2971800" cy="1953399"/>
          </a:xfrm>
        </p:grpSpPr>
        <p:grpSp>
          <p:nvGrpSpPr>
            <p:cNvPr id="22" name="Group 21"/>
            <p:cNvGrpSpPr/>
            <p:nvPr/>
          </p:nvGrpSpPr>
          <p:grpSpPr>
            <a:xfrm>
              <a:off x="1143000" y="3886200"/>
              <a:ext cx="2971800" cy="1524000"/>
              <a:chOff x="1143000" y="3886200"/>
              <a:chExt cx="2971800" cy="1524000"/>
            </a:xfrm>
          </p:grpSpPr>
          <p:sp>
            <p:nvSpPr>
              <p:cNvPr id="4" name="Rectangle 3"/>
              <p:cNvSpPr/>
              <p:nvPr/>
            </p:nvSpPr>
            <p:spPr>
              <a:xfrm>
                <a:off x="1219200" y="4191000"/>
                <a:ext cx="1066800" cy="1219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Left-Right Arrow 7"/>
              <p:cNvSpPr/>
              <p:nvPr/>
            </p:nvSpPr>
            <p:spPr>
              <a:xfrm>
                <a:off x="2286000" y="4572000"/>
                <a:ext cx="685800" cy="15240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p:cNvCxnSpPr/>
              <p:nvPr/>
            </p:nvCxnSpPr>
            <p:spPr>
              <a:xfrm>
                <a:off x="2286000" y="4953000"/>
                <a:ext cx="685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2286000" y="5256212"/>
                <a:ext cx="685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2362200" y="4343400"/>
                <a:ext cx="609600" cy="276999"/>
              </a:xfrm>
              <a:prstGeom prst="rect">
                <a:avLst/>
              </a:prstGeom>
              <a:noFill/>
            </p:spPr>
            <p:txBody>
              <a:bodyPr wrap="square" rtlCol="0">
                <a:spAutoFit/>
              </a:bodyPr>
              <a:lstStyle/>
              <a:p>
                <a:r>
                  <a:rPr lang="en-US" sz="1200" dirty="0"/>
                  <a:t>Data</a:t>
                </a:r>
              </a:p>
            </p:txBody>
          </p:sp>
          <p:sp>
            <p:nvSpPr>
              <p:cNvPr id="16" name="TextBox 15"/>
              <p:cNvSpPr txBox="1"/>
              <p:nvPr/>
            </p:nvSpPr>
            <p:spPr>
              <a:xfrm>
                <a:off x="2362200" y="3990201"/>
                <a:ext cx="762000" cy="276999"/>
              </a:xfrm>
              <a:prstGeom prst="rect">
                <a:avLst/>
              </a:prstGeom>
              <a:noFill/>
            </p:spPr>
            <p:txBody>
              <a:bodyPr wrap="square" rtlCol="0">
                <a:spAutoFit/>
              </a:bodyPr>
              <a:lstStyle/>
              <a:p>
                <a:r>
                  <a:rPr lang="en-US" sz="1200" dirty="0"/>
                  <a:t>Address</a:t>
                </a:r>
              </a:p>
            </p:txBody>
          </p:sp>
          <p:sp>
            <p:nvSpPr>
              <p:cNvPr id="18" name="Right Arrow 17"/>
              <p:cNvSpPr/>
              <p:nvPr/>
            </p:nvSpPr>
            <p:spPr>
              <a:xfrm>
                <a:off x="2298192" y="4191000"/>
                <a:ext cx="978408" cy="1798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1143000" y="3886200"/>
                <a:ext cx="1066800" cy="369332"/>
              </a:xfrm>
              <a:prstGeom prst="rect">
                <a:avLst/>
              </a:prstGeom>
              <a:noFill/>
            </p:spPr>
            <p:txBody>
              <a:bodyPr wrap="square" rtlCol="0">
                <a:spAutoFit/>
              </a:bodyPr>
              <a:lstStyle/>
              <a:p>
                <a:r>
                  <a:rPr lang="en-US" dirty="0"/>
                  <a:t>CPU</a:t>
                </a:r>
              </a:p>
            </p:txBody>
          </p:sp>
          <p:sp>
            <p:nvSpPr>
              <p:cNvPr id="20" name="TextBox 19"/>
              <p:cNvSpPr txBox="1"/>
              <p:nvPr/>
            </p:nvSpPr>
            <p:spPr>
              <a:xfrm>
                <a:off x="2895600" y="5133201"/>
                <a:ext cx="1143000" cy="276999"/>
              </a:xfrm>
              <a:prstGeom prst="rect">
                <a:avLst/>
              </a:prstGeom>
              <a:noFill/>
            </p:spPr>
            <p:txBody>
              <a:bodyPr wrap="square" rtlCol="0">
                <a:spAutoFit/>
              </a:bodyPr>
              <a:lstStyle/>
              <a:p>
                <a:r>
                  <a:rPr lang="en-US" sz="1200" dirty="0"/>
                  <a:t>Memory write</a:t>
                </a:r>
              </a:p>
            </p:txBody>
          </p:sp>
          <p:sp>
            <p:nvSpPr>
              <p:cNvPr id="21" name="TextBox 20"/>
              <p:cNvSpPr txBox="1"/>
              <p:nvPr/>
            </p:nvSpPr>
            <p:spPr>
              <a:xfrm>
                <a:off x="2895600" y="4828401"/>
                <a:ext cx="1219200" cy="276999"/>
              </a:xfrm>
              <a:prstGeom prst="rect">
                <a:avLst/>
              </a:prstGeom>
              <a:noFill/>
            </p:spPr>
            <p:txBody>
              <a:bodyPr wrap="square" rtlCol="0">
                <a:spAutoFit/>
              </a:bodyPr>
              <a:lstStyle/>
              <a:p>
                <a:r>
                  <a:rPr lang="en-US" sz="1200" dirty="0"/>
                  <a:t>Memory read</a:t>
                </a:r>
              </a:p>
            </p:txBody>
          </p:sp>
        </p:grpSp>
        <p:sp>
          <p:nvSpPr>
            <p:cNvPr id="30" name="TextBox 29"/>
            <p:cNvSpPr txBox="1"/>
            <p:nvPr/>
          </p:nvSpPr>
          <p:spPr>
            <a:xfrm>
              <a:off x="1600200" y="5562600"/>
              <a:ext cx="1600200" cy="276999"/>
            </a:xfrm>
            <a:prstGeom prst="rect">
              <a:avLst/>
            </a:prstGeom>
            <a:noFill/>
          </p:spPr>
          <p:txBody>
            <a:bodyPr wrap="square" rtlCol="0">
              <a:spAutoFit/>
            </a:bodyPr>
            <a:lstStyle/>
            <a:p>
              <a:r>
                <a:rPr lang="en-US" sz="1200" b="1" dirty="0"/>
                <a:t>a) CPU Signals</a:t>
              </a:r>
            </a:p>
          </p:txBody>
        </p:sp>
      </p:grpSp>
      <p:grpSp>
        <p:nvGrpSpPr>
          <p:cNvPr id="33" name="Group 32"/>
          <p:cNvGrpSpPr/>
          <p:nvPr/>
        </p:nvGrpSpPr>
        <p:grpSpPr>
          <a:xfrm>
            <a:off x="4596637" y="4534164"/>
            <a:ext cx="2895600" cy="2037232"/>
            <a:chOff x="4876800" y="4114800"/>
            <a:chExt cx="2819400" cy="1752600"/>
          </a:xfrm>
        </p:grpSpPr>
        <p:grpSp>
          <p:nvGrpSpPr>
            <p:cNvPr id="29" name="Group 28"/>
            <p:cNvGrpSpPr/>
            <p:nvPr/>
          </p:nvGrpSpPr>
          <p:grpSpPr>
            <a:xfrm>
              <a:off x="4876800" y="4114800"/>
              <a:ext cx="2667000" cy="1219200"/>
              <a:chOff x="5715000" y="4114800"/>
              <a:chExt cx="2667000" cy="1219200"/>
            </a:xfrm>
          </p:grpSpPr>
          <p:sp>
            <p:nvSpPr>
              <p:cNvPr id="23" name="Rectangle 22"/>
              <p:cNvSpPr/>
              <p:nvPr/>
            </p:nvSpPr>
            <p:spPr>
              <a:xfrm>
                <a:off x="5715000" y="4114800"/>
                <a:ext cx="10668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5715000" y="4419600"/>
                <a:ext cx="10668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ight Brace 24"/>
              <p:cNvSpPr/>
              <p:nvPr/>
            </p:nvSpPr>
            <p:spPr>
              <a:xfrm>
                <a:off x="6858000" y="4114800"/>
                <a:ext cx="152400" cy="3048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6" name="Right Brace 25"/>
              <p:cNvSpPr/>
              <p:nvPr/>
            </p:nvSpPr>
            <p:spPr>
              <a:xfrm>
                <a:off x="6858000" y="4495800"/>
                <a:ext cx="152400" cy="8382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7" name="TextBox 26"/>
              <p:cNvSpPr txBox="1"/>
              <p:nvPr/>
            </p:nvSpPr>
            <p:spPr>
              <a:xfrm>
                <a:off x="7010400" y="4142601"/>
                <a:ext cx="1371600" cy="276999"/>
              </a:xfrm>
              <a:prstGeom prst="rect">
                <a:avLst/>
              </a:prstGeom>
              <a:noFill/>
            </p:spPr>
            <p:txBody>
              <a:bodyPr wrap="square" rtlCol="0">
                <a:spAutoFit/>
              </a:bodyPr>
              <a:lstStyle/>
              <a:p>
                <a:r>
                  <a:rPr lang="en-US" sz="1200" dirty="0"/>
                  <a:t>I/O address</a:t>
                </a:r>
              </a:p>
            </p:txBody>
          </p:sp>
          <p:sp>
            <p:nvSpPr>
              <p:cNvPr id="28" name="TextBox 27"/>
              <p:cNvSpPr txBox="1"/>
              <p:nvPr/>
            </p:nvSpPr>
            <p:spPr>
              <a:xfrm>
                <a:off x="7010400" y="4800600"/>
                <a:ext cx="1371600" cy="276999"/>
              </a:xfrm>
              <a:prstGeom prst="rect">
                <a:avLst/>
              </a:prstGeom>
              <a:noFill/>
            </p:spPr>
            <p:txBody>
              <a:bodyPr wrap="square" rtlCol="0">
                <a:spAutoFit/>
              </a:bodyPr>
              <a:lstStyle/>
              <a:p>
                <a:r>
                  <a:rPr lang="en-US" sz="1200" dirty="0"/>
                  <a:t>Memory address</a:t>
                </a:r>
              </a:p>
            </p:txBody>
          </p:sp>
        </p:grpSp>
        <p:sp>
          <p:nvSpPr>
            <p:cNvPr id="31" name="TextBox 30"/>
            <p:cNvSpPr txBox="1"/>
            <p:nvPr/>
          </p:nvSpPr>
          <p:spPr>
            <a:xfrm>
              <a:off x="4953000" y="5590401"/>
              <a:ext cx="2743200" cy="276999"/>
            </a:xfrm>
            <a:prstGeom prst="rect">
              <a:avLst/>
            </a:prstGeom>
            <a:noFill/>
          </p:spPr>
          <p:txBody>
            <a:bodyPr wrap="square" rtlCol="0">
              <a:spAutoFit/>
            </a:bodyPr>
            <a:lstStyle/>
            <a:p>
              <a:r>
                <a:rPr lang="en-US" sz="1200" b="1" dirty="0"/>
                <a:t>b) Address space division</a:t>
              </a:r>
            </a:p>
          </p:txBody>
        </p:sp>
      </p:grpSp>
      <p:pic>
        <p:nvPicPr>
          <p:cNvPr id="5" name="Picture 4">
            <a:extLst>
              <a:ext uri="{FF2B5EF4-FFF2-40B4-BE49-F238E27FC236}">
                <a16:creationId xmlns:a16="http://schemas.microsoft.com/office/drawing/2014/main" xmlns="" id="{A25976C0-0508-4A3F-A68B-9D54BB4F0169}"/>
              </a:ext>
            </a:extLst>
          </p:cNvPr>
          <p:cNvPicPr>
            <a:picLocks noChangeAspect="1" noChangeArrowheads="1"/>
          </p:cNvPicPr>
          <p:nvPr/>
        </p:nvPicPr>
        <p:blipFill>
          <a:blip r:embed="rId2" cstate="print"/>
          <a:srcRect/>
          <a:stretch>
            <a:fillRect/>
          </a:stretch>
        </p:blipFill>
        <p:spPr bwMode="auto">
          <a:xfrm>
            <a:off x="7315200" y="0"/>
            <a:ext cx="1333500" cy="1247775"/>
          </a:xfrm>
          <a:prstGeom prst="rect">
            <a:avLst/>
          </a:prstGeom>
          <a:noFill/>
          <a:ln w="9525">
            <a:noFill/>
            <a:miter lim="800000"/>
            <a:headEnd/>
            <a:tailEnd/>
          </a:ln>
          <a:effectLst/>
        </p:spPr>
      </p:pic>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Difference between Memory mapped I/O and I/O mapped I/O</a:t>
            </a:r>
          </a:p>
        </p:txBody>
      </p:sp>
      <p:graphicFrame>
        <p:nvGraphicFramePr>
          <p:cNvPr id="6" name="Content Placeholder 5"/>
          <p:cNvGraphicFramePr>
            <a:graphicFrameLocks noGrp="1"/>
          </p:cNvGraphicFramePr>
          <p:nvPr>
            <p:ph idx="1"/>
          </p:nvPr>
        </p:nvGraphicFramePr>
        <p:xfrm>
          <a:off x="609600" y="2160588"/>
          <a:ext cx="6348412" cy="4297680"/>
        </p:xfrm>
        <a:graphic>
          <a:graphicData uri="http://schemas.openxmlformats.org/drawingml/2006/table">
            <a:tbl>
              <a:tblPr firstRow="1" bandRow="1">
                <a:tableStyleId>{5C22544A-7EE6-4342-B048-85BDC9FD1C3A}</a:tableStyleId>
              </a:tblPr>
              <a:tblGrid>
                <a:gridCol w="470253">
                  <a:extLst>
                    <a:ext uri="{9D8B030D-6E8A-4147-A177-3AD203B41FA5}">
                      <a16:colId xmlns:a16="http://schemas.microsoft.com/office/drawing/2014/main" xmlns="" val="20000"/>
                    </a:ext>
                  </a:extLst>
                </a:gridCol>
                <a:gridCol w="2586390">
                  <a:extLst>
                    <a:ext uri="{9D8B030D-6E8A-4147-A177-3AD203B41FA5}">
                      <a16:colId xmlns:a16="http://schemas.microsoft.com/office/drawing/2014/main" xmlns="" val="20001"/>
                    </a:ext>
                  </a:extLst>
                </a:gridCol>
                <a:gridCol w="3291769">
                  <a:extLst>
                    <a:ext uri="{9D8B030D-6E8A-4147-A177-3AD203B41FA5}">
                      <a16:colId xmlns:a16="http://schemas.microsoft.com/office/drawing/2014/main" xmlns="" val="20002"/>
                    </a:ext>
                  </a:extLst>
                </a:gridCol>
              </a:tblGrid>
              <a:tr h="370840">
                <a:tc>
                  <a:txBody>
                    <a:bodyPr/>
                    <a:lstStyle/>
                    <a:p>
                      <a:endParaRPr lang="en-US" dirty="0"/>
                    </a:p>
                  </a:txBody>
                  <a:tcPr marL="70538" marR="70538"/>
                </a:tc>
                <a:tc>
                  <a:txBody>
                    <a:bodyPr/>
                    <a:lstStyle/>
                    <a:p>
                      <a:r>
                        <a:rPr lang="en-US" dirty="0"/>
                        <a:t>Memory Mapped </a:t>
                      </a:r>
                      <a:r>
                        <a:rPr lang="en-US" dirty="0" err="1"/>
                        <a:t>Input/Output</a:t>
                      </a:r>
                      <a:endParaRPr lang="en-US" dirty="0"/>
                    </a:p>
                  </a:txBody>
                  <a:tcPr marL="70538" marR="70538"/>
                </a:tc>
                <a:tc>
                  <a:txBody>
                    <a:bodyPr/>
                    <a:lstStyle/>
                    <a:p>
                      <a:r>
                        <a:rPr lang="en-US" dirty="0" err="1"/>
                        <a:t>Input/Output</a:t>
                      </a:r>
                      <a:r>
                        <a:rPr lang="en-US" dirty="0"/>
                        <a:t> Mapped </a:t>
                      </a:r>
                      <a:r>
                        <a:rPr lang="en-US" dirty="0" err="1"/>
                        <a:t>Input/Output</a:t>
                      </a:r>
                      <a:endParaRPr lang="en-US" dirty="0"/>
                    </a:p>
                  </a:txBody>
                  <a:tcPr marL="70538" marR="70538"/>
                </a:tc>
                <a:extLst>
                  <a:ext uri="{0D108BD9-81ED-4DB2-BD59-A6C34878D82A}">
                    <a16:rowId xmlns:a16="http://schemas.microsoft.com/office/drawing/2014/main" xmlns="" val="10000"/>
                  </a:ext>
                </a:extLst>
              </a:tr>
              <a:tr h="370840">
                <a:tc>
                  <a:txBody>
                    <a:bodyPr/>
                    <a:lstStyle/>
                    <a:p>
                      <a:r>
                        <a:rPr lang="en-US" dirty="0"/>
                        <a:t>1.</a:t>
                      </a:r>
                    </a:p>
                  </a:txBody>
                  <a:tcPr marL="70538" marR="70538"/>
                </a:tc>
                <a:tc>
                  <a:txBody>
                    <a:bodyPr/>
                    <a:lstStyle/>
                    <a:p>
                      <a:r>
                        <a:rPr lang="en-US" dirty="0"/>
                        <a:t>Each port is treated</a:t>
                      </a:r>
                      <a:r>
                        <a:rPr lang="en-US" baseline="0" dirty="0"/>
                        <a:t> as a memory location.</a:t>
                      </a:r>
                      <a:endParaRPr lang="en-US" dirty="0"/>
                    </a:p>
                  </a:txBody>
                  <a:tcPr marL="70538" marR="70538"/>
                </a:tc>
                <a:tc>
                  <a:txBody>
                    <a:bodyPr/>
                    <a:lstStyle/>
                    <a:p>
                      <a:r>
                        <a:rPr lang="en-US" dirty="0"/>
                        <a:t>Each port is treated as an independent unit.</a:t>
                      </a:r>
                    </a:p>
                  </a:txBody>
                  <a:tcPr marL="70538" marR="70538"/>
                </a:tc>
                <a:extLst>
                  <a:ext uri="{0D108BD9-81ED-4DB2-BD59-A6C34878D82A}">
                    <a16:rowId xmlns:a16="http://schemas.microsoft.com/office/drawing/2014/main" xmlns="" val="10001"/>
                  </a:ext>
                </a:extLst>
              </a:tr>
              <a:tr h="370840">
                <a:tc>
                  <a:txBody>
                    <a:bodyPr/>
                    <a:lstStyle/>
                    <a:p>
                      <a:r>
                        <a:rPr lang="en-US" dirty="0"/>
                        <a:t>2.</a:t>
                      </a:r>
                    </a:p>
                  </a:txBody>
                  <a:tcPr marL="70538" marR="70538"/>
                </a:tc>
                <a:tc>
                  <a:txBody>
                    <a:bodyPr/>
                    <a:lstStyle/>
                    <a:p>
                      <a:r>
                        <a:rPr lang="en-US" dirty="0"/>
                        <a:t>CPU’s memory address space is divided between memory and input/output</a:t>
                      </a:r>
                      <a:r>
                        <a:rPr lang="en-US" baseline="0" dirty="0"/>
                        <a:t> ports.</a:t>
                      </a:r>
                      <a:endParaRPr lang="en-US" dirty="0"/>
                    </a:p>
                  </a:txBody>
                  <a:tcPr marL="70538" marR="70538"/>
                </a:tc>
                <a:tc>
                  <a:txBody>
                    <a:bodyPr/>
                    <a:lstStyle/>
                    <a:p>
                      <a:r>
                        <a:rPr lang="en-US" dirty="0"/>
                        <a:t>Separate</a:t>
                      </a:r>
                      <a:r>
                        <a:rPr lang="en-US" baseline="0" dirty="0"/>
                        <a:t> address spaces </a:t>
                      </a:r>
                      <a:r>
                        <a:rPr lang="en-US" dirty="0"/>
                        <a:t>for memory and input/output ports.</a:t>
                      </a:r>
                    </a:p>
                  </a:txBody>
                  <a:tcPr marL="70538" marR="70538"/>
                </a:tc>
                <a:extLst>
                  <a:ext uri="{0D108BD9-81ED-4DB2-BD59-A6C34878D82A}">
                    <a16:rowId xmlns:a16="http://schemas.microsoft.com/office/drawing/2014/main" xmlns="" val="10002"/>
                  </a:ext>
                </a:extLst>
              </a:tr>
              <a:tr h="370840">
                <a:tc>
                  <a:txBody>
                    <a:bodyPr/>
                    <a:lstStyle/>
                    <a:p>
                      <a:r>
                        <a:rPr lang="en-US" dirty="0"/>
                        <a:t>3.</a:t>
                      </a:r>
                    </a:p>
                  </a:txBody>
                  <a:tcPr marL="70538" marR="70538"/>
                </a:tc>
                <a:tc>
                  <a:txBody>
                    <a:bodyPr/>
                    <a:lstStyle/>
                    <a:p>
                      <a:r>
                        <a:rPr lang="en-US" dirty="0"/>
                        <a:t>Single instruction</a:t>
                      </a:r>
                      <a:r>
                        <a:rPr lang="en-US" baseline="0" dirty="0"/>
                        <a:t> can trans</a:t>
                      </a:r>
                      <a:r>
                        <a:rPr lang="en-US" dirty="0"/>
                        <a:t>f</a:t>
                      </a:r>
                      <a:r>
                        <a:rPr lang="en-US" baseline="0" dirty="0"/>
                        <a:t>er data between memory and port.</a:t>
                      </a:r>
                      <a:endParaRPr lang="en-US" dirty="0"/>
                    </a:p>
                  </a:txBody>
                  <a:tcPr marL="70538" marR="70538"/>
                </a:tc>
                <a:tc>
                  <a:txBody>
                    <a:bodyPr/>
                    <a:lstStyle/>
                    <a:p>
                      <a:r>
                        <a:rPr lang="en-US" dirty="0"/>
                        <a:t>Two instruction</a:t>
                      </a:r>
                      <a:r>
                        <a:rPr lang="en-US" baseline="0" dirty="0"/>
                        <a:t> are necessary to trans</a:t>
                      </a:r>
                      <a:r>
                        <a:rPr lang="en-US" dirty="0"/>
                        <a:t>fer data between memory and port.</a:t>
                      </a:r>
                    </a:p>
                  </a:txBody>
                  <a:tcPr marL="70538" marR="70538"/>
                </a:tc>
                <a:extLst>
                  <a:ext uri="{0D108BD9-81ED-4DB2-BD59-A6C34878D82A}">
                    <a16:rowId xmlns:a16="http://schemas.microsoft.com/office/drawing/2014/main" xmlns="" val="10003"/>
                  </a:ext>
                </a:extLst>
              </a:tr>
              <a:tr h="370840">
                <a:tc>
                  <a:txBody>
                    <a:bodyPr/>
                    <a:lstStyle/>
                    <a:p>
                      <a:r>
                        <a:rPr lang="en-US" dirty="0"/>
                        <a:t>4.</a:t>
                      </a:r>
                    </a:p>
                  </a:txBody>
                  <a:tcPr marL="70538" marR="70538"/>
                </a:tc>
                <a:tc>
                  <a:txBody>
                    <a:bodyPr/>
                    <a:lstStyle/>
                    <a:p>
                      <a:r>
                        <a:rPr lang="en-US" dirty="0"/>
                        <a:t>Data transfer</a:t>
                      </a:r>
                      <a:r>
                        <a:rPr lang="en-US" baseline="0" dirty="0"/>
                        <a:t> is by means o</a:t>
                      </a:r>
                      <a:r>
                        <a:rPr lang="en-US" dirty="0"/>
                        <a:t>f instruction like MOVE.</a:t>
                      </a:r>
                    </a:p>
                  </a:txBody>
                  <a:tcPr marL="70538" marR="70538"/>
                </a:tc>
                <a:tc>
                  <a:txBody>
                    <a:bodyPr/>
                    <a:lstStyle/>
                    <a:p>
                      <a:r>
                        <a:rPr lang="en-US" dirty="0"/>
                        <a:t>Each port can</a:t>
                      </a:r>
                      <a:r>
                        <a:rPr lang="en-US" baseline="0" dirty="0"/>
                        <a:t> be accessed by means o</a:t>
                      </a:r>
                      <a:r>
                        <a:rPr lang="en-US" dirty="0"/>
                        <a:t>f IN or OUT instructions.</a:t>
                      </a:r>
                    </a:p>
                  </a:txBody>
                  <a:tcPr marL="70538" marR="70538"/>
                </a:tc>
                <a:extLst>
                  <a:ext uri="{0D108BD9-81ED-4DB2-BD59-A6C34878D82A}">
                    <a16:rowId xmlns:a16="http://schemas.microsoft.com/office/drawing/2014/main" xmlns="" val="10004"/>
                  </a:ext>
                </a:extLst>
              </a:tr>
            </a:tbl>
          </a:graphicData>
        </a:graphic>
      </p:graphicFrame>
      <p:pic>
        <p:nvPicPr>
          <p:cNvPr id="3" name="Picture 2">
            <a:extLst>
              <a:ext uri="{FF2B5EF4-FFF2-40B4-BE49-F238E27FC236}">
                <a16:creationId xmlns:a16="http://schemas.microsoft.com/office/drawing/2014/main" xmlns="" id="{668E07D2-BF8C-4592-A565-7F71C90C6D8F}"/>
              </a:ext>
            </a:extLst>
          </p:cNvPr>
          <p:cNvPicPr>
            <a:picLocks noChangeAspect="1" noChangeArrowheads="1"/>
          </p:cNvPicPr>
          <p:nvPr/>
        </p:nvPicPr>
        <p:blipFill>
          <a:blip r:embed="rId2" cstate="print"/>
          <a:srcRect/>
          <a:stretch>
            <a:fillRect/>
          </a:stretch>
        </p:blipFill>
        <p:spPr bwMode="auto">
          <a:xfrm>
            <a:off x="7315200" y="0"/>
            <a:ext cx="1333500" cy="1247775"/>
          </a:xfrm>
          <a:prstGeom prst="rect">
            <a:avLst/>
          </a:prstGeom>
          <a:noFill/>
          <a:ln w="9525">
            <a:noFill/>
            <a:miter lim="800000"/>
            <a:headEnd/>
            <a:tailEnd/>
          </a:ln>
          <a:effectLst/>
        </p:spPr>
      </p:pic>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1"/>
                </a:solidFill>
              </a:rPr>
              <a:t>Program Controlled I/O</a:t>
            </a:r>
          </a:p>
        </p:txBody>
      </p:sp>
      <p:sp>
        <p:nvSpPr>
          <p:cNvPr id="3" name="Content Placeholder 2"/>
          <p:cNvSpPr>
            <a:spLocks noGrp="1"/>
          </p:cNvSpPr>
          <p:nvPr>
            <p:ph idx="1"/>
          </p:nvPr>
        </p:nvSpPr>
        <p:spPr>
          <a:xfrm>
            <a:off x="609598" y="1524000"/>
            <a:ext cx="7315201" cy="4517363"/>
          </a:xfrm>
        </p:spPr>
        <p:txBody>
          <a:bodyPr>
            <a:normAutofit lnSpcReduction="10000"/>
          </a:bodyPr>
          <a:lstStyle/>
          <a:p>
            <a:r>
              <a:rPr lang="en-US" sz="1500" dirty="0">
                <a:latin typeface="Times New Roman" pitchFamily="18" charset="0"/>
                <a:cs typeface="Times New Roman" pitchFamily="18" charset="0"/>
              </a:rPr>
              <a:t>Program controlled I/O is one in which the processor repeatedly checks a status flag to achieve the required synchronization between processor &amp; I/O device.</a:t>
            </a:r>
          </a:p>
          <a:p>
            <a:r>
              <a:rPr lang="en-US" sz="1500" dirty="0">
                <a:latin typeface="Times New Roman" pitchFamily="18" charset="0"/>
                <a:cs typeface="Times New Roman" pitchFamily="18" charset="0"/>
              </a:rPr>
              <a:t>The processor polls the device.</a:t>
            </a:r>
          </a:p>
          <a:p>
            <a:r>
              <a:rPr lang="en-US" sz="1500" dirty="0">
                <a:latin typeface="Times New Roman" pitchFamily="18" charset="0"/>
                <a:cs typeface="Times New Roman" pitchFamily="18" charset="0"/>
              </a:rPr>
              <a:t>It is us</a:t>
            </a:r>
            <a:r>
              <a:rPr lang="en-US" sz="1600" dirty="0">
                <a:latin typeface="Times New Roman" pitchFamily="18" charset="0"/>
                <a:cs typeface="Times New Roman" pitchFamily="18" charset="0"/>
              </a:rPr>
              <a:t>e</a:t>
            </a:r>
            <a:r>
              <a:rPr lang="en-US" sz="1600" dirty="0"/>
              <a:t>ful in small low speed systems where hardware cost must be minimized.</a:t>
            </a:r>
          </a:p>
          <a:p>
            <a:r>
              <a:rPr lang="en-US" sz="1600" dirty="0">
                <a:latin typeface="Times New Roman" pitchFamily="18" charset="0"/>
                <a:cs typeface="Times New Roman" pitchFamily="18" charset="0"/>
              </a:rPr>
              <a:t>It requires that all input/output operators be executed under the direct control o</a:t>
            </a:r>
            <a:r>
              <a:rPr lang="en-US" sz="1600" dirty="0"/>
              <a:t>f</a:t>
            </a:r>
            <a:r>
              <a:rPr lang="en-US" sz="1600" dirty="0">
                <a:latin typeface="Times New Roman" pitchFamily="18" charset="0"/>
                <a:cs typeface="Times New Roman" pitchFamily="18" charset="0"/>
              </a:rPr>
              <a:t> the CPU.</a:t>
            </a:r>
          </a:p>
          <a:p>
            <a:r>
              <a:rPr lang="en-US" sz="1600" dirty="0">
                <a:latin typeface="Times New Roman" pitchFamily="18" charset="0"/>
                <a:cs typeface="Times New Roman" pitchFamily="18" charset="0"/>
              </a:rPr>
              <a:t>The trans</a:t>
            </a:r>
            <a:r>
              <a:rPr lang="en-US" sz="1600" dirty="0"/>
              <a:t>fer is between CPU registers(accumulator) and a buffer register connected to the input/output device.</a:t>
            </a:r>
          </a:p>
          <a:p>
            <a:r>
              <a:rPr lang="en-US" sz="1600" dirty="0">
                <a:latin typeface="Times New Roman" pitchFamily="18" charset="0"/>
                <a:cs typeface="Times New Roman" pitchFamily="18" charset="0"/>
              </a:rPr>
              <a:t>The i/o device does not have direct access to main memory.</a:t>
            </a:r>
          </a:p>
          <a:p>
            <a:r>
              <a:rPr lang="en-US" sz="1600" dirty="0">
                <a:latin typeface="Times New Roman" pitchFamily="18" charset="0"/>
                <a:cs typeface="Times New Roman" pitchFamily="18" charset="0"/>
              </a:rPr>
              <a:t>A data trans</a:t>
            </a:r>
            <a:r>
              <a:rPr lang="en-US" sz="1600" dirty="0"/>
              <a:t>fer from an input/output device to main memory requires the execution of several instructions by the CPU, including an input instruction to transfer a word from the input/output device to the CPU and a store instruction to transfer a word from CPU to main memory.</a:t>
            </a:r>
          </a:p>
          <a:p>
            <a:r>
              <a:rPr lang="en-US" sz="1600" dirty="0">
                <a:latin typeface="Times New Roman" pitchFamily="18" charset="0"/>
                <a:cs typeface="Times New Roman" pitchFamily="18" charset="0"/>
              </a:rPr>
              <a:t>One or more additional instructions may be needed </a:t>
            </a:r>
            <a:r>
              <a:rPr lang="en-US" sz="1600" dirty="0"/>
              <a:t>for address communication and data word counting.</a:t>
            </a:r>
            <a:endParaRPr lang="en-US" sz="1600" dirty="0">
              <a:latin typeface="Times New Roman" pitchFamily="18" charset="0"/>
              <a:cs typeface="Times New Roman" pitchFamily="18" charset="0"/>
            </a:endParaRPr>
          </a:p>
          <a:p>
            <a:endParaRPr lang="en-US" sz="1500" dirty="0">
              <a:latin typeface="Times New Roman" pitchFamily="18" charset="0"/>
              <a:cs typeface="Times New Roman" pitchFamily="18" charset="0"/>
            </a:endParaRPr>
          </a:p>
        </p:txBody>
      </p:sp>
      <p:pic>
        <p:nvPicPr>
          <p:cNvPr id="5" name="Picture 4">
            <a:extLst>
              <a:ext uri="{FF2B5EF4-FFF2-40B4-BE49-F238E27FC236}">
                <a16:creationId xmlns:a16="http://schemas.microsoft.com/office/drawing/2014/main" xmlns="" id="{C9919268-ED11-4009-BAED-D2CB157EA16E}"/>
              </a:ext>
            </a:extLst>
          </p:cNvPr>
          <p:cNvPicPr>
            <a:picLocks noChangeAspect="1" noChangeArrowheads="1"/>
          </p:cNvPicPr>
          <p:nvPr/>
        </p:nvPicPr>
        <p:blipFill>
          <a:blip r:embed="rId2" cstate="print"/>
          <a:srcRect/>
          <a:stretch>
            <a:fillRect/>
          </a:stretch>
        </p:blipFill>
        <p:spPr bwMode="auto">
          <a:xfrm>
            <a:off x="7315200" y="0"/>
            <a:ext cx="1333500" cy="1247775"/>
          </a:xfrm>
          <a:prstGeom prst="rect">
            <a:avLst/>
          </a:prstGeom>
          <a:noFill/>
          <a:ln w="9525">
            <a:noFill/>
            <a:miter lim="800000"/>
            <a:headEnd/>
            <a:tailEnd/>
          </a:ln>
          <a:effectLst/>
        </p:spPr>
      </p:pic>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chemeClr val="accent1"/>
                </a:solidFill>
              </a:rPr>
              <a:t>Typical Program </a:t>
            </a:r>
            <a:r>
              <a:rPr lang="en-US" dirty="0" smtClean="0">
                <a:solidFill>
                  <a:schemeClr val="accent1"/>
                </a:solidFill>
              </a:rPr>
              <a:t>Controlled </a:t>
            </a:r>
            <a:r>
              <a:rPr lang="en-US" dirty="0">
                <a:solidFill>
                  <a:schemeClr val="accent1"/>
                </a:solidFill>
              </a:rPr>
              <a:t>Instructions</a:t>
            </a:r>
          </a:p>
        </p:txBody>
      </p:sp>
      <p:graphicFrame>
        <p:nvGraphicFramePr>
          <p:cNvPr id="4" name="Content Placeholder 3"/>
          <p:cNvGraphicFramePr>
            <a:graphicFrameLocks noGrp="1"/>
          </p:cNvGraphicFramePr>
          <p:nvPr>
            <p:ph idx="1"/>
          </p:nvPr>
        </p:nvGraphicFramePr>
        <p:xfrm>
          <a:off x="609600" y="2160588"/>
          <a:ext cx="6348412" cy="2966720"/>
        </p:xfrm>
        <a:graphic>
          <a:graphicData uri="http://schemas.openxmlformats.org/drawingml/2006/table">
            <a:tbl>
              <a:tblPr firstRow="1" bandRow="1">
                <a:tableStyleId>{5C22544A-7EE6-4342-B048-85BDC9FD1C3A}</a:tableStyleId>
              </a:tblPr>
              <a:tblGrid>
                <a:gridCol w="3174206">
                  <a:extLst>
                    <a:ext uri="{9D8B030D-6E8A-4147-A177-3AD203B41FA5}">
                      <a16:colId xmlns:a16="http://schemas.microsoft.com/office/drawing/2014/main" xmlns="" val="20000"/>
                    </a:ext>
                  </a:extLst>
                </a:gridCol>
                <a:gridCol w="3174206">
                  <a:extLst>
                    <a:ext uri="{9D8B030D-6E8A-4147-A177-3AD203B41FA5}">
                      <a16:colId xmlns:a16="http://schemas.microsoft.com/office/drawing/2014/main" xmlns="" val="20001"/>
                    </a:ext>
                  </a:extLst>
                </a:gridCol>
              </a:tblGrid>
              <a:tr h="370840">
                <a:tc>
                  <a:txBody>
                    <a:bodyPr/>
                    <a:lstStyle/>
                    <a:p>
                      <a:r>
                        <a:rPr lang="en-US" dirty="0"/>
                        <a:t>Name</a:t>
                      </a:r>
                    </a:p>
                  </a:txBody>
                  <a:tcPr marL="70538" marR="70538"/>
                </a:tc>
                <a:tc>
                  <a:txBody>
                    <a:bodyPr/>
                    <a:lstStyle/>
                    <a:p>
                      <a:r>
                        <a:rPr lang="en-US" dirty="0"/>
                        <a:t>Mnemonic</a:t>
                      </a:r>
                    </a:p>
                  </a:txBody>
                  <a:tcPr marL="70538" marR="70538"/>
                </a:tc>
                <a:extLst>
                  <a:ext uri="{0D108BD9-81ED-4DB2-BD59-A6C34878D82A}">
                    <a16:rowId xmlns:a16="http://schemas.microsoft.com/office/drawing/2014/main" xmlns="" val="10000"/>
                  </a:ext>
                </a:extLst>
              </a:tr>
              <a:tr h="370840">
                <a:tc>
                  <a:txBody>
                    <a:bodyPr/>
                    <a:lstStyle/>
                    <a:p>
                      <a:r>
                        <a:rPr lang="en-US" dirty="0"/>
                        <a:t>Branch</a:t>
                      </a:r>
                    </a:p>
                  </a:txBody>
                  <a:tcPr marL="70538" marR="70538"/>
                </a:tc>
                <a:tc>
                  <a:txBody>
                    <a:bodyPr/>
                    <a:lstStyle/>
                    <a:p>
                      <a:r>
                        <a:rPr lang="en-US" dirty="0"/>
                        <a:t>BR</a:t>
                      </a:r>
                    </a:p>
                  </a:txBody>
                  <a:tcPr marL="70538" marR="70538"/>
                </a:tc>
                <a:extLst>
                  <a:ext uri="{0D108BD9-81ED-4DB2-BD59-A6C34878D82A}">
                    <a16:rowId xmlns:a16="http://schemas.microsoft.com/office/drawing/2014/main" xmlns="" val="10001"/>
                  </a:ext>
                </a:extLst>
              </a:tr>
              <a:tr h="370840">
                <a:tc>
                  <a:txBody>
                    <a:bodyPr/>
                    <a:lstStyle/>
                    <a:p>
                      <a:r>
                        <a:rPr lang="en-US" dirty="0"/>
                        <a:t>Jump</a:t>
                      </a:r>
                    </a:p>
                  </a:txBody>
                  <a:tcPr marL="70538" marR="70538"/>
                </a:tc>
                <a:tc>
                  <a:txBody>
                    <a:bodyPr/>
                    <a:lstStyle/>
                    <a:p>
                      <a:r>
                        <a:rPr lang="en-US" dirty="0"/>
                        <a:t>JMP</a:t>
                      </a:r>
                    </a:p>
                  </a:txBody>
                  <a:tcPr marL="70538" marR="70538"/>
                </a:tc>
                <a:extLst>
                  <a:ext uri="{0D108BD9-81ED-4DB2-BD59-A6C34878D82A}">
                    <a16:rowId xmlns:a16="http://schemas.microsoft.com/office/drawing/2014/main" xmlns="" val="10002"/>
                  </a:ext>
                </a:extLst>
              </a:tr>
              <a:tr h="370840">
                <a:tc>
                  <a:txBody>
                    <a:bodyPr/>
                    <a:lstStyle/>
                    <a:p>
                      <a:r>
                        <a:rPr lang="en-US" dirty="0"/>
                        <a:t>Skip</a:t>
                      </a:r>
                    </a:p>
                  </a:txBody>
                  <a:tcPr marL="70538" marR="70538"/>
                </a:tc>
                <a:tc>
                  <a:txBody>
                    <a:bodyPr/>
                    <a:lstStyle/>
                    <a:p>
                      <a:r>
                        <a:rPr lang="en-US" dirty="0"/>
                        <a:t>SKP</a:t>
                      </a:r>
                    </a:p>
                  </a:txBody>
                  <a:tcPr marL="70538" marR="70538"/>
                </a:tc>
                <a:extLst>
                  <a:ext uri="{0D108BD9-81ED-4DB2-BD59-A6C34878D82A}">
                    <a16:rowId xmlns:a16="http://schemas.microsoft.com/office/drawing/2014/main" xmlns="" val="10003"/>
                  </a:ext>
                </a:extLst>
              </a:tr>
              <a:tr h="370840">
                <a:tc>
                  <a:txBody>
                    <a:bodyPr/>
                    <a:lstStyle/>
                    <a:p>
                      <a:r>
                        <a:rPr lang="en-US" dirty="0"/>
                        <a:t>Call</a:t>
                      </a:r>
                    </a:p>
                  </a:txBody>
                  <a:tcPr marL="70538" marR="70538"/>
                </a:tc>
                <a:tc>
                  <a:txBody>
                    <a:bodyPr/>
                    <a:lstStyle/>
                    <a:p>
                      <a:r>
                        <a:rPr lang="en-US" dirty="0"/>
                        <a:t>CALL</a:t>
                      </a:r>
                    </a:p>
                  </a:txBody>
                  <a:tcPr marL="70538" marR="70538"/>
                </a:tc>
                <a:extLst>
                  <a:ext uri="{0D108BD9-81ED-4DB2-BD59-A6C34878D82A}">
                    <a16:rowId xmlns:a16="http://schemas.microsoft.com/office/drawing/2014/main" xmlns="" val="10004"/>
                  </a:ext>
                </a:extLst>
              </a:tr>
              <a:tr h="370840">
                <a:tc>
                  <a:txBody>
                    <a:bodyPr/>
                    <a:lstStyle/>
                    <a:p>
                      <a:r>
                        <a:rPr lang="en-US" dirty="0"/>
                        <a:t>Return</a:t>
                      </a:r>
                    </a:p>
                  </a:txBody>
                  <a:tcPr marL="70538" marR="70538"/>
                </a:tc>
                <a:tc>
                  <a:txBody>
                    <a:bodyPr/>
                    <a:lstStyle/>
                    <a:p>
                      <a:r>
                        <a:rPr lang="en-US" dirty="0"/>
                        <a:t>RET</a:t>
                      </a:r>
                    </a:p>
                  </a:txBody>
                  <a:tcPr marL="70538" marR="70538"/>
                </a:tc>
                <a:extLst>
                  <a:ext uri="{0D108BD9-81ED-4DB2-BD59-A6C34878D82A}">
                    <a16:rowId xmlns:a16="http://schemas.microsoft.com/office/drawing/2014/main" xmlns="" val="10005"/>
                  </a:ext>
                </a:extLst>
              </a:tr>
              <a:tr h="370840">
                <a:tc>
                  <a:txBody>
                    <a:bodyPr/>
                    <a:lstStyle/>
                    <a:p>
                      <a:r>
                        <a:rPr lang="en-US" dirty="0"/>
                        <a:t>Compare</a:t>
                      </a:r>
                    </a:p>
                  </a:txBody>
                  <a:tcPr marL="70538" marR="70538"/>
                </a:tc>
                <a:tc>
                  <a:txBody>
                    <a:bodyPr/>
                    <a:lstStyle/>
                    <a:p>
                      <a:r>
                        <a:rPr lang="en-US" dirty="0"/>
                        <a:t>CMP</a:t>
                      </a:r>
                    </a:p>
                  </a:txBody>
                  <a:tcPr marL="70538" marR="70538"/>
                </a:tc>
                <a:extLst>
                  <a:ext uri="{0D108BD9-81ED-4DB2-BD59-A6C34878D82A}">
                    <a16:rowId xmlns:a16="http://schemas.microsoft.com/office/drawing/2014/main" xmlns="" val="10006"/>
                  </a:ext>
                </a:extLst>
              </a:tr>
              <a:tr h="370840">
                <a:tc>
                  <a:txBody>
                    <a:bodyPr/>
                    <a:lstStyle/>
                    <a:p>
                      <a:r>
                        <a:rPr lang="en-US" dirty="0"/>
                        <a:t>Test(by </a:t>
                      </a:r>
                      <a:r>
                        <a:rPr lang="en-US" dirty="0" err="1"/>
                        <a:t>ADDing</a:t>
                      </a:r>
                      <a:r>
                        <a:rPr lang="en-US" dirty="0"/>
                        <a:t>)</a:t>
                      </a:r>
                    </a:p>
                  </a:txBody>
                  <a:tcPr marL="70538" marR="70538"/>
                </a:tc>
                <a:tc>
                  <a:txBody>
                    <a:bodyPr/>
                    <a:lstStyle/>
                    <a:p>
                      <a:r>
                        <a:rPr lang="en-US" dirty="0"/>
                        <a:t>TST</a:t>
                      </a:r>
                    </a:p>
                  </a:txBody>
                  <a:tcPr marL="70538" marR="70538"/>
                </a:tc>
                <a:extLst>
                  <a:ext uri="{0D108BD9-81ED-4DB2-BD59-A6C34878D82A}">
                    <a16:rowId xmlns:a16="http://schemas.microsoft.com/office/drawing/2014/main" xmlns="" val="10007"/>
                  </a:ext>
                </a:extLst>
              </a:tr>
            </a:tbl>
          </a:graphicData>
        </a:graphic>
      </p:graphicFrame>
      <p:pic>
        <p:nvPicPr>
          <p:cNvPr id="3" name="Picture 2">
            <a:extLst>
              <a:ext uri="{FF2B5EF4-FFF2-40B4-BE49-F238E27FC236}">
                <a16:creationId xmlns:a16="http://schemas.microsoft.com/office/drawing/2014/main" xmlns="" id="{0DAD6EC3-EA8A-41DC-B43E-E3F68353888E}"/>
              </a:ext>
            </a:extLst>
          </p:cNvPr>
          <p:cNvPicPr>
            <a:picLocks noChangeAspect="1" noChangeArrowheads="1"/>
          </p:cNvPicPr>
          <p:nvPr/>
        </p:nvPicPr>
        <p:blipFill>
          <a:blip r:embed="rId2" cstate="print"/>
          <a:srcRect/>
          <a:stretch>
            <a:fillRect/>
          </a:stretch>
        </p:blipFill>
        <p:spPr bwMode="auto">
          <a:xfrm>
            <a:off x="7315200" y="0"/>
            <a:ext cx="1333500" cy="1247775"/>
          </a:xfrm>
          <a:prstGeom prst="rect">
            <a:avLst/>
          </a:prstGeom>
          <a:noFill/>
          <a:ln w="9525">
            <a:noFill/>
            <a:miter lim="800000"/>
            <a:headEnd/>
            <a:tailEnd/>
          </a:ln>
          <a:effectLst/>
        </p:spPr>
      </p:pic>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2"/>
                </a:solidFill>
              </a:rPr>
              <a:t>Interrupts</a:t>
            </a:r>
          </a:p>
        </p:txBody>
      </p:sp>
      <p:sp>
        <p:nvSpPr>
          <p:cNvPr id="3" name="Content Placeholder 2"/>
          <p:cNvSpPr>
            <a:spLocks noGrp="1"/>
          </p:cNvSpPr>
          <p:nvPr>
            <p:ph idx="1"/>
          </p:nvPr>
        </p:nvSpPr>
        <p:spPr>
          <a:xfrm>
            <a:off x="609598" y="1447800"/>
            <a:ext cx="7315201" cy="4800600"/>
          </a:xfrm>
        </p:spPr>
        <p:txBody>
          <a:bodyPr>
            <a:normAutofit fontScale="92500" lnSpcReduction="20000"/>
          </a:bodyPr>
          <a:lstStyle/>
          <a:p>
            <a:r>
              <a:rPr lang="en-US" sz="1800" dirty="0"/>
              <a:t>A Suspension of a process such as the execution of a computer program, caused by an event external to that process, and performed in such a way that the process can be resumed. A way to improve processor utilization.</a:t>
            </a:r>
          </a:p>
          <a:p>
            <a:pPr>
              <a:buNone/>
            </a:pPr>
            <a:endParaRPr lang="en-US" sz="1800" dirty="0"/>
          </a:p>
          <a:p>
            <a:pPr>
              <a:buNone/>
            </a:pPr>
            <a:r>
              <a:rPr lang="en-US" sz="1800" dirty="0"/>
              <a:t>	Need For Interrupts? </a:t>
            </a:r>
          </a:p>
          <a:p>
            <a:pPr marL="461962" indent="-342900"/>
            <a:r>
              <a:rPr lang="en-US" sz="1800" dirty="0"/>
              <a:t>The OS is a reactive program </a:t>
            </a:r>
          </a:p>
          <a:p>
            <a:pPr marL="461962" indent="-342900">
              <a:buNone/>
            </a:pPr>
            <a:r>
              <a:rPr lang="en-US" sz="1800" dirty="0">
                <a:solidFill>
                  <a:srgbClr val="C00000"/>
                </a:solidFill>
              </a:rPr>
              <a:t>		</a:t>
            </a:r>
            <a:r>
              <a:rPr lang="en-US" sz="1800" dirty="0">
                <a:solidFill>
                  <a:schemeClr val="accent2"/>
                </a:solidFill>
              </a:rPr>
              <a:t>1. When you give some input </a:t>
            </a:r>
          </a:p>
          <a:p>
            <a:pPr marL="461962" indent="-342900">
              <a:buNone/>
            </a:pPr>
            <a:r>
              <a:rPr lang="en-US" sz="1800" dirty="0">
                <a:solidFill>
                  <a:schemeClr val="accent2"/>
                </a:solidFill>
              </a:rPr>
              <a:t>		2. It will perform computations </a:t>
            </a:r>
          </a:p>
          <a:p>
            <a:pPr marL="461962" indent="-342900">
              <a:buNone/>
            </a:pPr>
            <a:r>
              <a:rPr lang="en-US" sz="1800" dirty="0">
                <a:solidFill>
                  <a:schemeClr val="accent2"/>
                </a:solidFill>
              </a:rPr>
              <a:t>		3. Produces output BUT </a:t>
            </a:r>
          </a:p>
          <a:p>
            <a:pPr marL="461962" indent="-342900">
              <a:buNone/>
            </a:pPr>
            <a:r>
              <a:rPr lang="en-US" sz="1800" dirty="0">
                <a:solidFill>
                  <a:schemeClr val="accent2"/>
                </a:solidFill>
              </a:rPr>
              <a:t>		4. Meanwhile you can interact with the system by interrupting the running process or </a:t>
            </a:r>
          </a:p>
          <a:p>
            <a:pPr marL="461962" indent="-342900">
              <a:buNone/>
            </a:pPr>
            <a:r>
              <a:rPr lang="en-US" sz="1800" dirty="0">
                <a:solidFill>
                  <a:schemeClr val="accent2"/>
                </a:solidFill>
              </a:rPr>
              <a:t>		5. You can stop and start another process. </a:t>
            </a:r>
          </a:p>
          <a:p>
            <a:pPr marL="461962" indent="-342900"/>
            <a:r>
              <a:rPr lang="en-US" sz="1800" dirty="0">
                <a:solidFill>
                  <a:schemeClr val="accent2"/>
                </a:solidFill>
              </a:rPr>
              <a:t>This reactive </a:t>
            </a:r>
            <a:r>
              <a:rPr lang="en-US" sz="1800" dirty="0" err="1">
                <a:solidFill>
                  <a:schemeClr val="accent2"/>
                </a:solidFill>
              </a:rPr>
              <a:t>ness</a:t>
            </a:r>
            <a:r>
              <a:rPr lang="en-US" sz="1800" dirty="0">
                <a:solidFill>
                  <a:schemeClr val="accent2"/>
                </a:solidFill>
              </a:rPr>
              <a:t> is due to interrupts </a:t>
            </a:r>
          </a:p>
          <a:p>
            <a:pPr marL="461962" indent="-342900"/>
            <a:r>
              <a:rPr lang="en-US" sz="1800" dirty="0"/>
              <a:t>Modern Operating Systems Are Interrupt driven</a:t>
            </a:r>
          </a:p>
          <a:p>
            <a:endParaRPr lang="en-US" sz="1800" dirty="0"/>
          </a:p>
        </p:txBody>
      </p:sp>
      <p:pic>
        <p:nvPicPr>
          <p:cNvPr id="5" name="Picture 4">
            <a:extLst>
              <a:ext uri="{FF2B5EF4-FFF2-40B4-BE49-F238E27FC236}">
                <a16:creationId xmlns:a16="http://schemas.microsoft.com/office/drawing/2014/main" xmlns="" id="{72BCBFE5-1C83-4D75-875B-D452F06DCDF5}"/>
              </a:ext>
            </a:extLst>
          </p:cNvPr>
          <p:cNvPicPr>
            <a:picLocks noChangeAspect="1" noChangeArrowheads="1"/>
          </p:cNvPicPr>
          <p:nvPr/>
        </p:nvPicPr>
        <p:blipFill>
          <a:blip r:embed="rId2" cstate="print"/>
          <a:srcRect/>
          <a:stretch>
            <a:fillRect/>
          </a:stretch>
        </p:blipFill>
        <p:spPr bwMode="auto">
          <a:xfrm>
            <a:off x="7315200" y="0"/>
            <a:ext cx="1333500" cy="1247775"/>
          </a:xfrm>
          <a:prstGeom prst="rect">
            <a:avLst/>
          </a:prstGeom>
          <a:noFill/>
          <a:ln w="9525">
            <a:noFill/>
            <a:miter lim="800000"/>
            <a:headEnd/>
            <a:tailEnd/>
          </a:ln>
          <a:effectLst/>
        </p:spPr>
      </p:pic>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2080</TotalTime>
  <Words>8984</Words>
  <Application>Microsoft Office PowerPoint</Application>
  <PresentationFormat>On-screen Show (4:3)</PresentationFormat>
  <Paragraphs>1327</Paragraphs>
  <Slides>107</Slides>
  <Notes>30</Notes>
  <HiddenSlides>0</HiddenSlides>
  <MMClips>0</MMClips>
  <ScaleCrop>false</ScaleCrop>
  <HeadingPairs>
    <vt:vector size="4" baseType="variant">
      <vt:variant>
        <vt:lpstr>Theme</vt:lpstr>
      </vt:variant>
      <vt:variant>
        <vt:i4>1</vt:i4>
      </vt:variant>
      <vt:variant>
        <vt:lpstr>Slide Titles</vt:lpstr>
      </vt:variant>
      <vt:variant>
        <vt:i4>107</vt:i4>
      </vt:variant>
    </vt:vector>
  </HeadingPairs>
  <TitlesOfParts>
    <vt:vector size="108" baseType="lpstr">
      <vt:lpstr>Facet</vt:lpstr>
      <vt:lpstr>UNIT-5:  The Memory System</vt:lpstr>
      <vt:lpstr>Course Outcome</vt:lpstr>
      <vt:lpstr>Table of Contents</vt:lpstr>
      <vt:lpstr> Memory Basic Concepts</vt:lpstr>
      <vt:lpstr>Memory Basic Concepts(Contd.,)</vt:lpstr>
      <vt:lpstr>The Memory System</vt:lpstr>
      <vt:lpstr>Internal Organization of Memory Chips</vt:lpstr>
      <vt:lpstr>Internal Organization of Memory Chips (Contd.,)</vt:lpstr>
      <vt:lpstr>SRAM Cell</vt:lpstr>
      <vt:lpstr>Asynchronous DRAMs</vt:lpstr>
      <vt:lpstr>Asynchronous DRAMs</vt:lpstr>
      <vt:lpstr>Fast Page Mode</vt:lpstr>
      <vt:lpstr>Synchronous DRAMs</vt:lpstr>
      <vt:lpstr>Latency, Bandwidth, and DDRSDRAMs</vt:lpstr>
      <vt:lpstr>Static Memories</vt:lpstr>
      <vt:lpstr>Dynamic Memories</vt:lpstr>
      <vt:lpstr>Memory Controller</vt:lpstr>
      <vt:lpstr>Memory Controller (contd..)</vt:lpstr>
      <vt:lpstr>The Memory System</vt:lpstr>
      <vt:lpstr>Read-Only Memories (ROMs)</vt:lpstr>
      <vt:lpstr>Read-Only Memories (Contd.,)</vt:lpstr>
      <vt:lpstr>Read-Only Memories (Contd.,)</vt:lpstr>
      <vt:lpstr>Speed, Size, and Cost</vt:lpstr>
      <vt:lpstr>Memory Hierarchy</vt:lpstr>
      <vt:lpstr>The Memory System</vt:lpstr>
      <vt:lpstr>Cache Memory</vt:lpstr>
      <vt:lpstr>Locality of Reference</vt:lpstr>
      <vt:lpstr>Cache memories</vt:lpstr>
      <vt:lpstr>Cache Hit</vt:lpstr>
      <vt:lpstr>Cache Miss</vt:lpstr>
      <vt:lpstr>Cache Coherence Problem</vt:lpstr>
      <vt:lpstr>Mapping Functions</vt:lpstr>
      <vt:lpstr>Direct Mapping</vt:lpstr>
      <vt:lpstr>Associative Mapping</vt:lpstr>
      <vt:lpstr>Set-Associative mapping</vt:lpstr>
      <vt:lpstr>Replacement Algorithms</vt:lpstr>
      <vt:lpstr>FIFO (First In First Out) </vt:lpstr>
      <vt:lpstr>FIFO (First In First Out) </vt:lpstr>
      <vt:lpstr>LRU (Least Recently Used) </vt:lpstr>
      <vt:lpstr>LRU (Least Recently Used) </vt:lpstr>
      <vt:lpstr>Comparison of Clock with FIFO and LRU</vt:lpstr>
      <vt:lpstr>LFU (Least Frequently Used)</vt:lpstr>
      <vt:lpstr>LFU (Least Frequently Used)</vt:lpstr>
      <vt:lpstr>LFU (Least Frequently Used)</vt:lpstr>
      <vt:lpstr>Random Replacement</vt:lpstr>
      <vt:lpstr>The Memory System</vt:lpstr>
      <vt:lpstr>Performance Considerations</vt:lpstr>
      <vt:lpstr>Interleaving </vt:lpstr>
      <vt:lpstr>Methods of Address Layouts</vt:lpstr>
      <vt:lpstr>Hit Rate and Miss Penalty</vt:lpstr>
      <vt:lpstr>Caches on the Processor Chip</vt:lpstr>
      <vt:lpstr>Other Performance Enhancements</vt:lpstr>
      <vt:lpstr>Other Performance Enhancements (Contd.,)</vt:lpstr>
      <vt:lpstr>Other Performance Enhancements (Contd.,)</vt:lpstr>
      <vt:lpstr>The Memory System</vt:lpstr>
      <vt:lpstr>Virtual Memory</vt:lpstr>
      <vt:lpstr>Virtual Memory (contd..)</vt:lpstr>
      <vt:lpstr>Virtual Memory (contd..)</vt:lpstr>
      <vt:lpstr>Virtual Memory (contd..)</vt:lpstr>
      <vt:lpstr>Virtual Memory Organization</vt:lpstr>
      <vt:lpstr>Address Translation</vt:lpstr>
      <vt:lpstr>Address Translation (contd..)</vt:lpstr>
      <vt:lpstr>Address Translation (contd..)</vt:lpstr>
      <vt:lpstr>Address Translation (contd..)</vt:lpstr>
      <vt:lpstr>Address Translation (contd..)</vt:lpstr>
      <vt:lpstr>Address Translation (contd..)</vt:lpstr>
      <vt:lpstr>Address Translation (contd..)</vt:lpstr>
      <vt:lpstr>Address Translation (contd..)</vt:lpstr>
      <vt:lpstr>Address Translation (contd..)</vt:lpstr>
      <vt:lpstr>Address Translation (contd..)</vt:lpstr>
      <vt:lpstr>Address Translation (contd..)</vt:lpstr>
      <vt:lpstr>Address Translation (contd..)</vt:lpstr>
      <vt:lpstr>Address Translation (contd..)</vt:lpstr>
      <vt:lpstr>Address Translation (contd..)</vt:lpstr>
      <vt:lpstr>Address Translation (contd..)</vt:lpstr>
      <vt:lpstr>Address Translation (contd..)</vt:lpstr>
      <vt:lpstr>Input and Output Organization:  Data Transfer Techniques</vt:lpstr>
      <vt:lpstr>Slide 78</vt:lpstr>
      <vt:lpstr>Slide 79</vt:lpstr>
      <vt:lpstr>Modes of I/O Data Transfer</vt:lpstr>
      <vt:lpstr>Programmed I/O</vt:lpstr>
      <vt:lpstr>Interrupt Initiated I/O</vt:lpstr>
      <vt:lpstr>Slide 83</vt:lpstr>
      <vt:lpstr>Slide 84</vt:lpstr>
      <vt:lpstr>Input/Output Processor</vt:lpstr>
      <vt:lpstr>Input/Output Processor</vt:lpstr>
      <vt:lpstr>Input/Output Processor</vt:lpstr>
      <vt:lpstr>Input/Output Processor</vt:lpstr>
      <vt:lpstr>Need for Input/Output Processor</vt:lpstr>
      <vt:lpstr>Need for Input/Output Processor</vt:lpstr>
      <vt:lpstr>The Memory System</vt:lpstr>
      <vt:lpstr>Memory management</vt:lpstr>
      <vt:lpstr>Memory management (contd..)</vt:lpstr>
      <vt:lpstr>Memory management (contd..)</vt:lpstr>
      <vt:lpstr>Memory Mapped I/O</vt:lpstr>
      <vt:lpstr>Difference between Memory mapped I/O and I/O mapped I/O</vt:lpstr>
      <vt:lpstr>Program Controlled I/O</vt:lpstr>
      <vt:lpstr>Typical Program Controlled Instructions</vt:lpstr>
      <vt:lpstr>Interrupts</vt:lpstr>
      <vt:lpstr>Interrupt Hardware</vt:lpstr>
      <vt:lpstr>Interrupt Hardware Cont….</vt:lpstr>
      <vt:lpstr>Enabling and Disabling Interrupts</vt:lpstr>
      <vt:lpstr>Enabling and Disabling Interrupts Cont…</vt:lpstr>
      <vt:lpstr>Handling Multiple Devices</vt:lpstr>
      <vt:lpstr>Handling Multiple Devices Contd…</vt:lpstr>
      <vt:lpstr>Handling Multiple Devices Contd…</vt:lpstr>
      <vt:lpstr>Thank You</vt:lpstr>
    </vt:vector>
  </TitlesOfParts>
  <Company>RVRJC</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Memory System</dc:title>
  <dc:creator>Raja</dc:creator>
  <cp:lastModifiedBy>DELL</cp:lastModifiedBy>
  <cp:revision>79</cp:revision>
  <dcterms:created xsi:type="dcterms:W3CDTF">2011-03-22T04:56:06Z</dcterms:created>
  <dcterms:modified xsi:type="dcterms:W3CDTF">2021-12-13T10:10:59Z</dcterms:modified>
</cp:coreProperties>
</file>