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323" r:id="rId3"/>
    <p:sldId id="324" r:id="rId4"/>
    <p:sldId id="347" r:id="rId5"/>
    <p:sldId id="346" r:id="rId6"/>
    <p:sldId id="350" r:id="rId7"/>
    <p:sldId id="349" r:id="rId8"/>
    <p:sldId id="345" r:id="rId9"/>
    <p:sldId id="348" r:id="rId10"/>
    <p:sldId id="351" r:id="rId11"/>
    <p:sldId id="352" r:id="rId12"/>
    <p:sldId id="364" r:id="rId13"/>
    <p:sldId id="353" r:id="rId14"/>
    <p:sldId id="354" r:id="rId15"/>
    <p:sldId id="355" r:id="rId16"/>
    <p:sldId id="365" r:id="rId17"/>
    <p:sldId id="356" r:id="rId18"/>
    <p:sldId id="357" r:id="rId19"/>
    <p:sldId id="374" r:id="rId20"/>
    <p:sldId id="375" r:id="rId21"/>
    <p:sldId id="373" r:id="rId22"/>
    <p:sldId id="376" r:id="rId23"/>
    <p:sldId id="366" r:id="rId24"/>
    <p:sldId id="358" r:id="rId25"/>
    <p:sldId id="359" r:id="rId26"/>
    <p:sldId id="362" r:id="rId27"/>
    <p:sldId id="360" r:id="rId28"/>
    <p:sldId id="361" r:id="rId29"/>
    <p:sldId id="363" r:id="rId30"/>
    <p:sldId id="368" r:id="rId31"/>
    <p:sldId id="369" r:id="rId32"/>
    <p:sldId id="370" r:id="rId33"/>
    <p:sldId id="371" r:id="rId34"/>
    <p:sldId id="372" r:id="rId35"/>
    <p:sldId id="377" r:id="rId36"/>
    <p:sldId id="379" r:id="rId37"/>
    <p:sldId id="383" r:id="rId38"/>
    <p:sldId id="378" r:id="rId39"/>
    <p:sldId id="380" r:id="rId40"/>
    <p:sldId id="382" r:id="rId41"/>
    <p:sldId id="384" r:id="rId42"/>
    <p:sldId id="381" r:id="rId43"/>
    <p:sldId id="387" r:id="rId44"/>
    <p:sldId id="388" r:id="rId45"/>
    <p:sldId id="385" r:id="rId46"/>
    <p:sldId id="389" r:id="rId47"/>
    <p:sldId id="391" r:id="rId48"/>
    <p:sldId id="392" r:id="rId49"/>
    <p:sldId id="386" r:id="rId50"/>
    <p:sldId id="390" r:id="rId51"/>
    <p:sldId id="393" r:id="rId52"/>
    <p:sldId id="396" r:id="rId53"/>
    <p:sldId id="398" r:id="rId54"/>
    <p:sldId id="395" r:id="rId55"/>
    <p:sldId id="397" r:id="rId56"/>
    <p:sldId id="399" r:id="rId57"/>
    <p:sldId id="394" r:id="rId58"/>
    <p:sldId id="402" r:id="rId59"/>
    <p:sldId id="403" r:id="rId60"/>
    <p:sldId id="404" r:id="rId61"/>
    <p:sldId id="401" r:id="rId62"/>
    <p:sldId id="406" r:id="rId63"/>
    <p:sldId id="400" r:id="rId64"/>
    <p:sldId id="408" r:id="rId65"/>
    <p:sldId id="407" r:id="rId66"/>
    <p:sldId id="409" r:id="rId67"/>
    <p:sldId id="405" r:id="rId68"/>
    <p:sldId id="410" r:id="rId69"/>
    <p:sldId id="411" r:id="rId70"/>
    <p:sldId id="412" r:id="rId71"/>
    <p:sldId id="41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D1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8" autoAdjust="0"/>
    <p:restoredTop sz="94838" autoAdjust="0"/>
  </p:normalViewPr>
  <p:slideViewPr>
    <p:cSldViewPr>
      <p:cViewPr varScale="1">
        <p:scale>
          <a:sx n="83" d="100"/>
          <a:sy n="83" d="100"/>
        </p:scale>
        <p:origin x="169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theme" Target="theme/theme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58A9-7CD7-4D6F-9163-09EEF7252E35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237BB-8646-49A9-9055-2573F1B9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237BB-8646-49A9-9055-2573F1B967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4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980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9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37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8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896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02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21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629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375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10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591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66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95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61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828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380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293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386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84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66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4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3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081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636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145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04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164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36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26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33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826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43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772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058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349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9521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762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4256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418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0325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907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56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237BB-8646-49A9-9055-2573F1B967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237BB-8646-49A9-9055-2573F1B967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07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237BB-8646-49A9-9055-2573F1B967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5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3504-14AB-4E9F-9E43-95C7EDF85ED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4584-4A37-48A7-BAA7-14E12651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png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png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geeksforgeeks.org/public-key-encryption/" TargetMode="External" /><Relationship Id="rId4" Type="http://schemas.openxmlformats.org/officeDocument/2006/relationships/hyperlink" Target="https://www.geeksforgeeks.org/multipurpose-internet-mail-extension-mime-protocol/" TargetMode="External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png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5400" y="1981200"/>
            <a:ext cx="6629400" cy="27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0" u="none" strike="noStrike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18CSE354T</a:t>
            </a:r>
            <a:r>
              <a:rPr lang="en-US" sz="6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-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Network Security</a:t>
            </a:r>
          </a:p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UNIT – 3</a:t>
            </a:r>
          </a:p>
        </p:txBody>
      </p:sp>
      <p:sp>
        <p:nvSpPr>
          <p:cNvPr id="5" name="AutoShape 2" descr="Image result for srmis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4"/>
    </mc:Choice>
    <mc:Fallback xmlns="">
      <p:transition spd="slow" advTm="46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SECURITY SERVICES FOR ELECTRONIC MAIL(</a:t>
            </a:r>
            <a:r>
              <a:rPr lang="en-US" sz="2800" b="1" dirty="0" err="1">
                <a:solidFill>
                  <a:schemeClr val="tx1"/>
                </a:solidFill>
              </a:rPr>
              <a:t>contd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2209800" y="1905000"/>
            <a:ext cx="4492674" cy="29717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4E935-16F3-461C-8B2F-F4C29A3980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SECURITY SERVICES FOR ELECTRONIC MAIL(</a:t>
            </a:r>
            <a:r>
              <a:rPr lang="en-US" sz="2800" b="1" dirty="0" err="1">
                <a:solidFill>
                  <a:schemeClr val="tx1"/>
                </a:solidFill>
              </a:rPr>
              <a:t>contd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2209800" y="1905000"/>
            <a:ext cx="4492674" cy="29717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4E935-16F3-461C-8B2F-F4C29A3980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u="none" strike="noStrike" baseline="0" dirty="0">
                <a:solidFill>
                  <a:schemeClr val="tx1"/>
                </a:solidFill>
                <a:latin typeface="+mj-lt"/>
              </a:rPr>
              <a:t>Establishing keys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793750" y="1782761"/>
            <a:ext cx="6104807" cy="29717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94E2-B446-4572-9EA0-8BC963C7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98" y="1981200"/>
            <a:ext cx="8229600" cy="4525963"/>
          </a:xfrm>
        </p:spPr>
        <p:txBody>
          <a:bodyPr/>
          <a:lstStyle/>
          <a:p>
            <a:r>
              <a:rPr lang="en-US" dirty="0"/>
              <a:t>Establishing Public Keys</a:t>
            </a:r>
          </a:p>
          <a:p>
            <a:r>
              <a:rPr lang="en-US" dirty="0"/>
              <a:t>Establishing Secret Keys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58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IN" sz="3200" b="1" i="0" u="none" strike="noStrike" baseline="0" dirty="0">
                <a:solidFill>
                  <a:schemeClr val="tx1"/>
                </a:solidFill>
                <a:latin typeface="+mj-lt"/>
              </a:rPr>
              <a:t>Establishing keys-</a:t>
            </a:r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b="1" dirty="0">
                <a:solidFill>
                  <a:schemeClr val="tx1"/>
                </a:solidFill>
              </a:rPr>
              <a:t>Establishing Public Keys)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381000" y="1447800"/>
            <a:ext cx="8534400" cy="4954587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9C7-A029-4B8F-8AC6-CE59BC8D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83863"/>
            <a:ext cx="8229600" cy="3001963"/>
          </a:xfrm>
        </p:spPr>
        <p:txBody>
          <a:bodyPr/>
          <a:lstStyle/>
          <a:p>
            <a:r>
              <a:rPr lang="en-US" sz="2800" dirty="0"/>
              <a:t>Receive public key through some secure out-of-band  mechanism , and install it on workstation .</a:t>
            </a:r>
          </a:p>
          <a:p>
            <a:r>
              <a:rPr lang="en-US" sz="2800" dirty="0"/>
              <a:t>Obtain through a PKI (</a:t>
            </a:r>
            <a:r>
              <a:rPr lang="en-US" sz="2800" dirty="0" err="1"/>
              <a:t>e.g</a:t>
            </a:r>
            <a:r>
              <a:rPr lang="en-US" sz="2800" dirty="0"/>
              <a:t>, looking it up in a directory) </a:t>
            </a:r>
            <a:r>
              <a:rPr lang="en-US" sz="2800" i="1" dirty="0"/>
              <a:t>(Public Key Infrastructure )</a:t>
            </a:r>
          </a:p>
          <a:p>
            <a:r>
              <a:rPr lang="en-US" sz="2800" dirty="0"/>
              <a:t>The email system could allow piggybacking of certificates (and perhaps CRLs) on email messages.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04D32-9D30-49CE-B3CF-CE062FB635A9}"/>
              </a:ext>
            </a:extLst>
          </p:cNvPr>
          <p:cNvSpPr txBox="1"/>
          <p:nvPr/>
        </p:nvSpPr>
        <p:spPr>
          <a:xfrm>
            <a:off x="369130" y="1491734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70C0"/>
                </a:solidFill>
              </a:rPr>
              <a:t>Ex - Alice wants to send an encrypted message to Bob </a:t>
            </a:r>
          </a:p>
        </p:txBody>
      </p:sp>
    </p:spTree>
    <p:extLst>
      <p:ext uri="{BB962C8B-B14F-4D97-AF65-F5344CB8AC3E}">
        <p14:creationId xmlns:p14="http://schemas.microsoft.com/office/powerpoint/2010/main" val="174789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IN" sz="3200" b="1" i="0" u="none" strike="noStrike" baseline="0" dirty="0">
                <a:solidFill>
                  <a:schemeClr val="tx1"/>
                </a:solidFill>
                <a:latin typeface="+mj-lt"/>
              </a:rPr>
              <a:t>Establishing keys-</a:t>
            </a:r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b="1" dirty="0">
                <a:solidFill>
                  <a:schemeClr val="tx1"/>
                </a:solidFill>
              </a:rPr>
              <a:t>Establishing Secret Keys)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381000" y="1447800"/>
            <a:ext cx="8534400" cy="4954587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9C7-A029-4B8F-8AC6-CE59BC8D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9" y="18764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Ex – How can Alice and Bob establish a shared secret key for email ?</a:t>
            </a:r>
          </a:p>
          <a:p>
            <a:r>
              <a:rPr lang="en-US" sz="2800" dirty="0"/>
              <a:t>Private  communication </a:t>
            </a:r>
          </a:p>
          <a:p>
            <a:r>
              <a:rPr lang="en-US" sz="2800" dirty="0"/>
              <a:t>Alice to obtain a ticket for Bob from a KDC Mediated Authentication (with KDC) , and include that ticket with her first message to Bob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26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9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3200" b="1" i="0" u="none" strike="noStrike" baseline="0" dirty="0">
                <a:solidFill>
                  <a:schemeClr val="tx1"/>
                </a:solidFill>
                <a:latin typeface="+mj-lt"/>
              </a:rPr>
              <a:t>PRIVACY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381000" y="1447800"/>
            <a:ext cx="8534400" cy="4954587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9C7-A029-4B8F-8AC6-CE59BC8D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3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Breach to Email Privacy </a:t>
            </a:r>
          </a:p>
          <a:p>
            <a:r>
              <a:rPr lang="en-US" sz="2800" dirty="0"/>
              <a:t>Eavesdropper listening to the message during transmission on the wire  if the network doesn’t provide link encryption.</a:t>
            </a:r>
          </a:p>
          <a:p>
            <a:r>
              <a:rPr lang="en-US" sz="2800" dirty="0"/>
              <a:t>Relay nodes (routers or mail forwarders) having software to store messages and divulge them to people other than the intended recipients. </a:t>
            </a:r>
          </a:p>
          <a:p>
            <a:r>
              <a:rPr lang="en-US" sz="2800" dirty="0"/>
              <a:t>Conflicting Security Needs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98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3200" b="1" i="0" u="none" strike="noStrike" baseline="0" dirty="0">
                <a:solidFill>
                  <a:schemeClr val="tx1"/>
                </a:solidFill>
                <a:latin typeface="+mj-lt"/>
              </a:rPr>
              <a:t>PRIVACY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381000" y="2438401"/>
            <a:ext cx="8534400" cy="14478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9C7-A029-4B8F-8AC6-CE59BC8D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13" y="2514600"/>
            <a:ext cx="8229600" cy="1234898"/>
          </a:xfrm>
        </p:spPr>
        <p:txBody>
          <a:bodyPr>
            <a:normAutofit/>
          </a:bodyPr>
          <a:lstStyle/>
          <a:p>
            <a:r>
              <a:rPr lang="en-US" dirty="0"/>
              <a:t>End – to – End Privacy</a:t>
            </a:r>
          </a:p>
          <a:p>
            <a:r>
              <a:rPr lang="en-US" dirty="0"/>
              <a:t>Privacy with Distribution List Exploders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CB886-4648-480E-920E-5ECEC51DA3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4038600"/>
            <a:ext cx="5731510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32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3200" b="1" i="0" u="none" strike="noStrike" baseline="0" dirty="0">
                <a:solidFill>
                  <a:schemeClr val="tx1"/>
                </a:solidFill>
                <a:latin typeface="+mj-lt"/>
              </a:rPr>
              <a:t>PRIVACY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End – to – End Privacy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228600" y="2590800"/>
            <a:ext cx="8534400" cy="2514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9C7-A029-4B8F-8AC6-CE59BC8D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solidFill>
                  <a:srgbClr val="0070C0"/>
                </a:solidFill>
              </a:rPr>
              <a:t>Scenario : Alice might want to send a message to Bob in such a way that only Bob can read it . 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Extend the scenario (Alice to multiple recipients…)</a:t>
            </a:r>
          </a:p>
          <a:p>
            <a:endParaRPr lang="en-US" sz="18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i="1" u="sng" dirty="0">
                <a:solidFill>
                  <a:srgbClr val="0070C0"/>
                </a:solidFill>
              </a:rPr>
              <a:t>Issues</a:t>
            </a:r>
          </a:p>
          <a:p>
            <a:r>
              <a:rPr lang="en-US" sz="2400" dirty="0"/>
              <a:t>If Long message to send multiple recipients  , the long message would have to be encrypted once for each recipient , producing a different version to be send to each recipient.</a:t>
            </a:r>
          </a:p>
          <a:p>
            <a:r>
              <a:rPr lang="en-US" sz="2400" dirty="0"/>
              <a:t>Public key Encryption less efficient than secret key encryption.</a:t>
            </a:r>
          </a:p>
          <a:p>
            <a:endParaRPr lang="en-US" sz="2400" i="1" dirty="0">
              <a:solidFill>
                <a:srgbClr val="0070C0"/>
              </a:solidFill>
            </a:endParaRPr>
          </a:p>
          <a:p>
            <a:endParaRPr lang="en-IN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85000" lnSpcReduction="2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dirty="0">
                <a:solidFill>
                  <a:srgbClr val="0070C0"/>
                </a:solidFill>
              </a:rPr>
              <a:t>Reference :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Charlie Kaufman, </a:t>
            </a:r>
            <a:r>
              <a:rPr lang="en-US" sz="1800" b="1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</a:t>
            </a:r>
            <a:r>
              <a:rPr lang="en-US" sz="1800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Perlman, Mike </a:t>
            </a:r>
            <a:r>
              <a:rPr lang="en-US" sz="1800" b="1" i="1" u="none" strike="noStrike" baseline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Speciner</a:t>
            </a:r>
            <a:r>
              <a:rPr lang="en-US" sz="1800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Network Security, Prentice Hall of India, 2002.</a:t>
            </a:r>
            <a:r>
              <a:rPr lang="en-US" sz="2000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20 : Electronic Mail Security , Chapter 22 : PGP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32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3200" b="1" i="0" u="none" strike="noStrike" baseline="0" dirty="0">
                <a:solidFill>
                  <a:schemeClr val="tx1"/>
                </a:solidFill>
                <a:latin typeface="+mj-lt"/>
              </a:rPr>
              <a:t>PRIVACY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End – to – End Privacy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381000" y="1524000"/>
            <a:ext cx="8534400" cy="38100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9C7-A029-4B8F-8AC6-CE59BC8D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070C0"/>
                </a:solidFill>
              </a:rPr>
              <a:t>Solution </a:t>
            </a:r>
          </a:p>
          <a:p>
            <a:r>
              <a:rPr lang="en-US" sz="2000" dirty="0"/>
              <a:t>Alice chooses a random secret key S to be used only for encrypting that one message.</a:t>
            </a:r>
          </a:p>
          <a:p>
            <a:pPr lvl="1"/>
            <a:r>
              <a:rPr lang="en-US" sz="2000" dirty="0"/>
              <a:t>Encrypt the message with S </a:t>
            </a:r>
          </a:p>
          <a:p>
            <a:pPr lvl="1"/>
            <a:r>
              <a:rPr lang="en-US" sz="2000" dirty="0"/>
              <a:t>Encrypts S with Bob’s Key</a:t>
            </a:r>
          </a:p>
          <a:p>
            <a:r>
              <a:rPr lang="en-US" sz="2000" dirty="0"/>
              <a:t>Transmit both quantities to Bob . </a:t>
            </a:r>
          </a:p>
          <a:p>
            <a:r>
              <a:rPr lang="en-US" sz="2000" dirty="0"/>
              <a:t>If Multiple recipients …. Still only encrypts the message once , with key S.</a:t>
            </a:r>
          </a:p>
          <a:p>
            <a:r>
              <a:rPr lang="en-US" sz="2000" dirty="0"/>
              <a:t>Encrypts S once for each recipient , with appropriate key , and includes each encrypted S with the encrypted message.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980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32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3200" b="1" i="0" u="none" strike="noStrike" baseline="0" dirty="0">
                <a:solidFill>
                  <a:schemeClr val="tx1"/>
                </a:solidFill>
                <a:latin typeface="+mj-lt"/>
              </a:rPr>
              <a:t>PRIVACY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End – to – End Privacy(</a:t>
            </a:r>
            <a:r>
              <a:rPr lang="en-US" sz="3200" b="1" dirty="0" err="1">
                <a:solidFill>
                  <a:schemeClr val="tx1"/>
                </a:solidFill>
              </a:rPr>
              <a:t>contd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217113" y="1828800"/>
            <a:ext cx="8534400" cy="31242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9C7-A029-4B8F-8AC6-CE59BC8D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13" y="1905000"/>
            <a:ext cx="8229600" cy="2895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 – Alice sending message to Bob , Carol and Ted.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mail message Alice will send includes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Bob's name; </a:t>
            </a:r>
            <a:r>
              <a:rPr lang="en-IN" sz="24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Carol's name; </a:t>
            </a:r>
            <a:r>
              <a:rPr lang="en-IN" sz="24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Carol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{S}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Ted's name; </a:t>
            </a:r>
            <a:r>
              <a:rPr lang="en-IN" sz="24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4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Ted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{S}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933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3200" b="1" i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3200" b="1" i="0" u="none" strike="noStrike" baseline="0" dirty="0">
                <a:solidFill>
                  <a:schemeClr val="tx1"/>
                </a:solidFill>
                <a:latin typeface="+mj-lt"/>
              </a:rPr>
              <a:t>Privacy with Distribution List Exploders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245274" y="1600200"/>
            <a:ext cx="8670126" cy="46482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9C7-A029-4B8F-8AC6-CE59BC8D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26" y="1794012"/>
            <a:ext cx="8229600" cy="445438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Scenario : Alice sending a message to distribution list which will be </a:t>
            </a:r>
            <a:r>
              <a:rPr lang="en-IN" sz="1800" b="1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remotely exploded 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Bob is one of the recipients.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Alice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choose a random per-message secret key S, and encrypt the message with 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distribution list exploder will decrypt S(but it does not need to decrypt the message!), and re-encrypt S with the key for each recipient to whom it is forwarding the message.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Local exploding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different mechanisms.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has to trust the maintainer of the mailing list , since a bad guy could insert extra names into the distribution list 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will not be able to send secure message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name without establishing a key for that individual. </a:t>
            </a:r>
          </a:p>
        </p:txBody>
      </p:sp>
    </p:spTree>
    <p:extLst>
      <p:ext uri="{BB962C8B-B14F-4D97-AF65-F5344CB8AC3E}">
        <p14:creationId xmlns:p14="http://schemas.microsoft.com/office/powerpoint/2010/main" val="227079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6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5239" y="110471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none" strike="noStrike" baseline="0" dirty="0">
                <a:solidFill>
                  <a:schemeClr val="tx1"/>
                </a:solidFill>
                <a:latin typeface="+mj-lt"/>
              </a:rPr>
              <a:t>Authentication of the source</a:t>
            </a:r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457200" y="2019300"/>
            <a:ext cx="8534400" cy="28194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41962-3F2F-4680-A434-3A9A45E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54" y="219323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Source Authentication Based on Public Key Technology</a:t>
            </a:r>
          </a:p>
          <a:p>
            <a:r>
              <a:rPr lang="en-US" sz="2800" dirty="0"/>
              <a:t>Source Authentication Based on Secret Keys </a:t>
            </a:r>
          </a:p>
          <a:p>
            <a:r>
              <a:rPr lang="en-US" sz="2800" dirty="0"/>
              <a:t>Source Authentication with Distribution Lists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6653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28600"/>
            <a:ext cx="7543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IN" sz="3200" b="1" u="none" strike="noStrike" baseline="0" dirty="0">
                <a:solidFill>
                  <a:schemeClr val="tx1"/>
                </a:solidFill>
                <a:latin typeface="+mj-lt"/>
              </a:rPr>
              <a:t>Authentication of the source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Source Authentication Based on Public Key Technology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" y="138807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349601" y="1524000"/>
            <a:ext cx="8534400" cy="51054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41962-3F2F-4680-A434-3A9A45E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1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Alice -&gt; Bob Exchange</a:t>
            </a:r>
          </a:p>
          <a:p>
            <a:r>
              <a:rPr lang="en-US" sz="2400" dirty="0"/>
              <a:t>Alice can digitally sign the message , using her private key , which will assure Bob that Alice wrote the message.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/>
              <a:t>How Message Signing Done ?</a:t>
            </a:r>
          </a:p>
          <a:p>
            <a:r>
              <a:rPr lang="en-US" sz="2000" i="1" dirty="0"/>
              <a:t>Compute hash of the message (using MD5) , &amp; then to sign the message digest.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400" dirty="0"/>
              <a:t>This method extends easily to multiple recipients &amp; distribution lists 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290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28600"/>
            <a:ext cx="7543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IN" sz="3200" b="1" u="none" strike="noStrike" baseline="0" dirty="0">
                <a:solidFill>
                  <a:schemeClr val="tx1"/>
                </a:solidFill>
                <a:latin typeface="+mj-lt"/>
              </a:rPr>
              <a:t>Authentication of the source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Source Authentication Based on Public Key Technology(</a:t>
            </a:r>
            <a:r>
              <a:rPr lang="en-US" sz="2000" b="1" dirty="0" err="1">
                <a:solidFill>
                  <a:schemeClr val="tx1"/>
                </a:solidFill>
              </a:rPr>
              <a:t>contd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" y="138807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381000" y="2286000"/>
            <a:ext cx="8534400" cy="24384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41962-3F2F-4680-A434-3A9A45E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1" y="2438401"/>
            <a:ext cx="82296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Scenario : If Alice doesn’t know that  Bob Knows her Public Key</a:t>
            </a:r>
          </a:p>
          <a:p>
            <a:r>
              <a:rPr lang="en-US" sz="2000" dirty="0"/>
              <a:t>Send message &amp; let Bob fetch the public key (together with finding a chain of certificates to certify Alice’s key)</a:t>
            </a:r>
          </a:p>
          <a:p>
            <a:pPr marL="0" indent="0">
              <a:buNone/>
            </a:pPr>
            <a:r>
              <a:rPr lang="en-US" sz="2000" b="1" dirty="0"/>
              <a:t>			OR</a:t>
            </a:r>
          </a:p>
          <a:p>
            <a:r>
              <a:rPr lang="en-US" sz="2000" dirty="0"/>
              <a:t>Include the public key in the header of the message , together with a chain of certificates.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55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28600"/>
            <a:ext cx="7543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IN" sz="3200" b="1" u="none" strike="noStrike" baseline="0" dirty="0">
                <a:solidFill>
                  <a:schemeClr val="tx1"/>
                </a:solidFill>
                <a:latin typeface="+mj-lt"/>
              </a:rPr>
              <a:t>Authentication of the source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Source Authentication Based on Secret Keys 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" y="138807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304800" y="1523999"/>
            <a:ext cx="8534400" cy="5195193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41962-3F2F-4680-A434-3A9A45E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758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070C0"/>
                </a:solidFill>
              </a:rPr>
              <a:t>Case 1: If Alice has shared key with Bob , then she can reassure Bob that she is Alice by proving she knows the shared secret key .  How this is done ?</a:t>
            </a: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</a:endParaRPr>
          </a:p>
          <a:p>
            <a:r>
              <a:rPr lang="en-US" sz="2000" dirty="0"/>
              <a:t>Using </a:t>
            </a:r>
            <a:r>
              <a:rPr lang="en-US" sz="2000" b="1" dirty="0"/>
              <a:t>MIC (Message Integrity Code) &amp; MAC (Message Authentication Code)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i="1" dirty="0">
                <a:solidFill>
                  <a:srgbClr val="0070C0"/>
                </a:solidFill>
              </a:rPr>
              <a:t>Case 2: Multiple recipients …… Alice shares to Bob &amp; with Ted </a:t>
            </a:r>
          </a:p>
          <a:p>
            <a:r>
              <a:rPr lang="en-US" sz="2000" b="1" dirty="0"/>
              <a:t>Message Digest Computed once , but the MAC on the message digest independently computed for each recipient .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0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28600"/>
            <a:ext cx="7543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IN" sz="3200" b="1" u="none" strike="noStrike" baseline="0" dirty="0">
                <a:solidFill>
                  <a:schemeClr val="tx1"/>
                </a:solidFill>
                <a:latin typeface="+mj-lt"/>
              </a:rPr>
              <a:t>Authentication of the source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Source Authentication with Distribution Lists </a:t>
            </a:r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" y="138807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228600" y="1676400"/>
            <a:ext cx="8534400" cy="39624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41962-3F2F-4680-A434-3A9A45E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32" y="2514600"/>
            <a:ext cx="8229600" cy="3154363"/>
          </a:xfrm>
        </p:spPr>
        <p:txBody>
          <a:bodyPr>
            <a:normAutofit/>
          </a:bodyPr>
          <a:lstStyle/>
          <a:p>
            <a:r>
              <a:rPr lang="en-US" sz="2800" dirty="0"/>
              <a:t>When using mail exploders and secret key technology , it is vital that the mail exploder verify the source before forwarding the message , and include the name of the sender in the body of the message that the mail exploder cryptographically protects.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83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28600"/>
            <a:ext cx="7543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3200" b="1" u="none" strike="noStrike" baseline="0" dirty="0">
                <a:solidFill>
                  <a:schemeClr val="tx1"/>
                </a:solidFill>
                <a:latin typeface="+mj-lt"/>
              </a:rPr>
              <a:t>Message Integrity </a:t>
            </a:r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" y="138807"/>
            <a:ext cx="1276350" cy="1247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228600" y="2628900"/>
            <a:ext cx="8534400" cy="16002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B1510-86A4-4FE5-8CC9-420DEE9800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5791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514600"/>
            <a:ext cx="69342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MAIL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3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03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i="0" u="none" strike="noStrike" baseline="0" dirty="0">
                <a:solidFill>
                  <a:schemeClr val="tx1"/>
                </a:solidFill>
                <a:latin typeface="+mj-lt"/>
              </a:rPr>
              <a:t>Non-repudiation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D6DBB-4683-4546-BD83-975FD53FA82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176729" cy="33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54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29484"/>
            <a:ext cx="7715250" cy="1061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Plausible Deniability Based on Public Key Technology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143000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3417B-7AF0-418F-86D2-DF9B749E41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705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91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29484"/>
            <a:ext cx="7715250" cy="1061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IN" sz="2800" b="1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Non-Repudiation with Secret Keys</a:t>
            </a:r>
            <a:r>
              <a:rPr kumimoji="0" lang="en-IN" sz="2400" b="1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143000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80658-F1C8-4039-B614-082213D35BB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086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51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75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95400"/>
            <a:ext cx="8644392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175574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Pretty Good Privacy(PGP)- Overview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FAA3E-C071-42DA-8459-7DEDAB0C8E08}"/>
              </a:ext>
            </a:extLst>
          </p:cNvPr>
          <p:cNvSpPr txBox="1"/>
          <p:nvPr/>
        </p:nvSpPr>
        <p:spPr>
          <a:xfrm>
            <a:off x="271008" y="1328530"/>
            <a:ext cx="86443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security protocol invented by Phil Zimmermann.</a:t>
            </a:r>
          </a:p>
          <a:p>
            <a:pPr algn="l"/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PGP was designed to provide all four aspects of security, i.e., privacy, integrity, authentication, and non-repudiation in the sending of email.</a:t>
            </a:r>
          </a:p>
          <a:p>
            <a:pPr algn="l"/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PGP uses a digital signature 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 combination of hashing and public key encryption) to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integrity, authentication, and non-repudiation.</a:t>
            </a:r>
          </a:p>
          <a:p>
            <a:pPr algn="l"/>
            <a:endParaRPr lang="en-US" sz="2400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PGP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 combination of secret key encryption and public key encryption 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we can say that the digital signature uses one hash function, one secret key, and two private-public key pairs.</a:t>
            </a:r>
          </a:p>
        </p:txBody>
      </p:sp>
    </p:spTree>
    <p:extLst>
      <p:ext uri="{BB962C8B-B14F-4D97-AF65-F5344CB8AC3E}">
        <p14:creationId xmlns:p14="http://schemas.microsoft.com/office/powerpoint/2010/main" val="4095611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95400"/>
            <a:ext cx="8644392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136254"/>
            <a:ext cx="73914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Pretty Good Privacy-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Overview  (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FAA3E-C071-42DA-8459-7DEDAB0C8E08}"/>
              </a:ext>
            </a:extLst>
          </p:cNvPr>
          <p:cNvSpPr txBox="1"/>
          <p:nvPr/>
        </p:nvSpPr>
        <p:spPr>
          <a:xfrm>
            <a:off x="304800" y="1905000"/>
            <a:ext cx="86443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PGP is an open source and freely available software package for email security.</a:t>
            </a:r>
          </a:p>
          <a:p>
            <a:pPr algn="l"/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PGP provides authentication through the use of Digital Signature.</a:t>
            </a:r>
          </a:p>
          <a:p>
            <a:pPr algn="l"/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confidentiality through the use of symmetric block encryption.</a:t>
            </a:r>
          </a:p>
          <a:p>
            <a:pPr algn="l"/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compression by using the ZIP algorithm, and EMAIL compatibility using the radix-64 encoding scheme.</a:t>
            </a:r>
          </a:p>
        </p:txBody>
      </p:sp>
    </p:spTree>
    <p:extLst>
      <p:ext uri="{BB962C8B-B14F-4D97-AF65-F5344CB8AC3E}">
        <p14:creationId xmlns:p14="http://schemas.microsoft.com/office/powerpoint/2010/main" val="2701521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95400"/>
            <a:ext cx="8644392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136254"/>
            <a:ext cx="73914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Algorithms Supported by PGP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FAA3E-C071-42DA-8459-7DEDAB0C8E08}"/>
              </a:ext>
            </a:extLst>
          </p:cNvPr>
          <p:cNvSpPr txBox="1"/>
          <p:nvPr/>
        </p:nvSpPr>
        <p:spPr>
          <a:xfrm>
            <a:off x="457200" y="1600200"/>
            <a:ext cx="4724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asymmetric key encryption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Diffie-Hellman Key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Symmetric Key Encryption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CAST-128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DES-3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SHA-1 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79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139148"/>
            <a:ext cx="76200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taken by PGP to create secure e-mail at the sender site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7532EA-F1C1-4088-A77B-06BB0684346F}"/>
              </a:ext>
            </a:extLst>
          </p:cNvPr>
          <p:cNvSpPr txBox="1"/>
          <p:nvPr/>
        </p:nvSpPr>
        <p:spPr>
          <a:xfrm>
            <a:off x="364637" y="1447800"/>
            <a:ext cx="8229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e-mail message is hashed by using a hashing function to create a digest.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digest is then encrypted to form a signed digest by using the sender's private key, and then signed digest is added to the original email message.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message and signed digest are encrypted by using a one-time secret key created by the sender.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secret key is encrypted by using a receiver's public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the encrypted secret key and the encrypted combination of message and digest are sent together.</a:t>
            </a:r>
          </a:p>
        </p:txBody>
      </p:sp>
    </p:spTree>
    <p:extLst>
      <p:ext uri="{BB962C8B-B14F-4D97-AF65-F5344CB8AC3E}">
        <p14:creationId xmlns:p14="http://schemas.microsoft.com/office/powerpoint/2010/main" val="207478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3200" b="1" i="0" dirty="0">
                <a:solidFill>
                  <a:schemeClr val="tx1"/>
                </a:solidFill>
                <a:effectLst/>
                <a:latin typeface="erdana"/>
              </a:rPr>
              <a:t>PGP at the Sender site (A)</a:t>
            </a:r>
          </a:p>
          <a:p>
            <a:pPr algn="ctr"/>
            <a:br>
              <a:rPr lang="en-US" sz="3200" b="1" dirty="0">
                <a:solidFill>
                  <a:schemeClr val="tx1"/>
                </a:solidFill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1026" name="Picture 2" descr="Computer Network PGP">
            <a:extLst>
              <a:ext uri="{FF2B5EF4-FFF2-40B4-BE49-F238E27FC236}">
                <a16:creationId xmlns:a16="http://schemas.microsoft.com/office/drawing/2014/main" id="{6ECE67D4-E90A-47AE-8FBE-6EF62FBA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2" y="1524000"/>
            <a:ext cx="7981998" cy="46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5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69342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: 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LISTS REMOTE EXPLODER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pic>
        <p:nvPicPr>
          <p:cNvPr id="1026" name="Picture 2" descr="COEN 350 Email Security Email Distribution List">
            <a:extLst>
              <a:ext uri="{FF2B5EF4-FFF2-40B4-BE49-F238E27FC236}">
                <a16:creationId xmlns:a16="http://schemas.microsoft.com/office/drawing/2014/main" id="{BF29E67E-22A2-422C-9711-A30ED5A5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295400"/>
            <a:ext cx="7696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22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0" i="0" dirty="0">
              <a:solidFill>
                <a:schemeClr val="tx1"/>
              </a:solidFill>
              <a:effectLst/>
              <a:latin typeface="erdana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erdana"/>
              </a:rPr>
              <a:t>         </a:t>
            </a:r>
          </a:p>
          <a:p>
            <a:pPr algn="l"/>
            <a:r>
              <a:rPr lang="en-US" sz="3200" b="1" i="0" dirty="0">
                <a:solidFill>
                  <a:schemeClr val="tx1"/>
                </a:solidFill>
                <a:effectLst/>
                <a:latin typeface="erdana"/>
              </a:rPr>
              <a:t>PGP at the Receiver site (B)</a:t>
            </a:r>
          </a:p>
          <a:p>
            <a:br>
              <a:rPr lang="en-US" sz="3200" b="1" dirty="0">
                <a:solidFill>
                  <a:schemeClr val="tx1"/>
                </a:solidFill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2050" name="Picture 2" descr="Computer Network PGP">
            <a:extLst>
              <a:ext uri="{FF2B5EF4-FFF2-40B4-BE49-F238E27FC236}">
                <a16:creationId xmlns:a16="http://schemas.microsoft.com/office/drawing/2014/main" id="{E08B4983-E28D-40A7-8F31-95ECF163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600200"/>
            <a:ext cx="7110412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68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71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Efficient </a:t>
            </a:r>
            <a:r>
              <a:rPr lang="en-US" sz="4400" b="1" dirty="0">
                <a:solidFill>
                  <a:prstClr val="black"/>
                </a:solidFill>
                <a:latin typeface="Calibri"/>
              </a:rPr>
              <a:t>Encoding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A430-8711-4094-9332-DCA53183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PGP allows you to specify , when handing a file to PGP to process , whether the file is text or binary.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tell PGP the file is binary , then PGP will not canonicalize it , and PGP will mark the PGP-processed message as binary so that the PGP at the receiver will know not to perform reverse canonicalization.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By merely marking the file this way , PGP manages to avoid ever needing two encodings on a single message.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3643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568192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Efficient </a:t>
            </a:r>
            <a:r>
              <a:rPr lang="en-US" sz="4400" b="1" dirty="0">
                <a:solidFill>
                  <a:prstClr val="black"/>
                </a:solidFill>
                <a:latin typeface="Calibri"/>
              </a:rPr>
              <a:t>Encoding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A430-8711-4094-9332-DCA53183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29445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To conserve bits PGP compresses a file before sending it , whether it is binary or not.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PGP uses the </a:t>
            </a:r>
            <a:r>
              <a:rPr lang="en-US" sz="2800" dirty="0" err="1"/>
              <a:t>utlity</a:t>
            </a:r>
            <a:r>
              <a:rPr lang="en-US" sz="2800" dirty="0"/>
              <a:t> ZIP for compression.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50% compression achieved ; PGP need to do one expansion encoding after encrypting a file , what PGP actually has to transmit will often be smaller than the original file.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2441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07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95400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175574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Certificate and Key Revocation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86B4-72DA-46DC-9171-DC5B62C1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34" y="2195783"/>
            <a:ext cx="8229600" cy="4525963"/>
          </a:xfrm>
        </p:spPr>
        <p:txBody>
          <a:bodyPr/>
          <a:lstStyle/>
          <a:p>
            <a:r>
              <a:rPr lang="en-US" dirty="0"/>
              <a:t>Certificate can be revoked by whoever signed the certificate.</a:t>
            </a:r>
          </a:p>
          <a:p>
            <a:r>
              <a:rPr lang="en-US" dirty="0"/>
              <a:t>Current custom in PGP is to issue non – expiring certificates (by omitting the </a:t>
            </a:r>
            <a:r>
              <a:rPr lang="en-US" i="1" dirty="0"/>
              <a:t>VALIDITY PERIOD </a:t>
            </a:r>
            <a:r>
              <a:rPr lang="en-US" dirty="0"/>
              <a:t>field).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829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95400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175574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Certificate and Key Revocation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86B4-72DA-46DC-9171-DC5B62C1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/>
          <a:lstStyle/>
          <a:p>
            <a:r>
              <a:rPr lang="en-US" dirty="0"/>
              <a:t>Key can be revoked too. Revoked only by the owner . </a:t>
            </a:r>
          </a:p>
          <a:p>
            <a:r>
              <a:rPr lang="en-US" dirty="0"/>
              <a:t>Owner will issue a key revocation only if felt someone has discovered owners private key / stolen owner’s private key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25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95400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175574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Certificate and Key Revocation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86B4-72DA-46DC-9171-DC5B62C1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/>
          <a:lstStyle/>
          <a:p>
            <a:r>
              <a:rPr lang="en-US" dirty="0"/>
              <a:t>Key and certificate revocations are distributed informally, just as are public keys and certificates. </a:t>
            </a:r>
          </a:p>
          <a:p>
            <a:r>
              <a:rPr lang="en-US" dirty="0"/>
              <a:t>There are public servers where you can post and search for certificates.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582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40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Signature Types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551B-E331-4CAD-BA97-A796042B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/>
              <a:t>For each signed quantity , PGP indicates whether what is being signed is a message or a certificate . </a:t>
            </a:r>
          </a:p>
          <a:p>
            <a:r>
              <a:rPr lang="en-US" dirty="0"/>
              <a:t>It’s a good practice whenever a key can be used for multiple things to explicitly say what kind of thing is being processed . This avoids any possibility of aliasing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25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: DISTRIBUTION LISTS REMOTE EXPLODER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pic>
        <p:nvPicPr>
          <p:cNvPr id="2050" name="Picture 2" descr="COEN 350 Email Security Email Distribution List">
            <a:extLst>
              <a:ext uri="{FF2B5EF4-FFF2-40B4-BE49-F238E27FC236}">
                <a16:creationId xmlns:a16="http://schemas.microsoft.com/office/drawing/2014/main" id="{77AC5287-E7C7-4EEE-9A50-D6EC4A02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5900"/>
            <a:ext cx="83057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070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PRIVATE KEY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AC67-5201-4756-A48C-FB175564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 dirty="0"/>
              <a:t>To verify signatures on signed messages , you don’t need a private key .</a:t>
            </a:r>
          </a:p>
          <a:p>
            <a:r>
              <a:rPr lang="en-US" dirty="0"/>
              <a:t>To sign your own messages , or if you want to receive encrypted PGP mail , you need a private key.</a:t>
            </a:r>
          </a:p>
          <a:p>
            <a:pPr marL="0" indent="0">
              <a:buNone/>
            </a:pPr>
            <a:r>
              <a:rPr lang="en-US" dirty="0"/>
              <a:t>	- PGP will generate private key for you 		  and  you can specify the size of the key 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02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/>
              </a:rPr>
              <a:t>PGP – Key Rings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B4E7-1571-4302-8EB9-649757A7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/>
              <a:t>A key ring is a data structure you keep that contains some public keys , some information about people , and some certificates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PGP users Sharing key ring information provides a quick method of building up your database of public keys.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171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black"/>
                </a:solidFill>
                <a:latin typeface="Calibri"/>
              </a:rPr>
              <a:t>PGP – Key Rings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B4E7-1571-4302-8EB9-649757A7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64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PGP allows you to assert how much trust you place on different people. </a:t>
            </a:r>
          </a:p>
          <a:p>
            <a:r>
              <a:rPr lang="en-US" sz="2800" dirty="0"/>
              <a:t>There are 3 levels of trust : </a:t>
            </a:r>
            <a:r>
              <a:rPr lang="en-US" sz="2800" b="1" dirty="0"/>
              <a:t>None , Partial or Incomplete .</a:t>
            </a:r>
          </a:p>
          <a:p>
            <a:r>
              <a:rPr lang="en-US" sz="2800" dirty="0"/>
              <a:t>PGP computes  the trust that should be placed on certificates and public keys in your key ring based on the trust information you asserted on the people. </a:t>
            </a:r>
          </a:p>
          <a:p>
            <a:r>
              <a:rPr lang="en-US" sz="2800" dirty="0"/>
              <a:t>A certificate signed by someone you indicated you don’t trust at all will be ignored. </a:t>
            </a:r>
          </a:p>
          <a:p>
            <a:r>
              <a:rPr lang="en-US" sz="2800" dirty="0"/>
              <a:t>Whom or what you trust is a very private decision.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254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6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Anomalies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8569-782D-40B3-9855-01AAC278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Anomalies associated with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File Name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People Names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8144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Anomalies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8569-782D-40B3-9855-01AAC278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48" y="23622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PGP recommends that the user identification string contains a little more information than just the name of the user , for instance , the user’s email address 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PGP recommends including Internet email addresses in the name.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603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Formats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612B-68A4-44F8-B491-372BCCD1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PGP reads and writes a variety of objects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Objects may contain a variety of fields , and some objects contain other objects.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2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Formats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612B-68A4-44F8-B491-372BCCD1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66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Each object can be represented in two formats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Compact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SMTP mailable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695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Formats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612B-68A4-44F8-B491-372BCCD1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4" y="2286000"/>
            <a:ext cx="8229600" cy="2667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SMTP mailable format is computed from the compact format by performing </a:t>
            </a:r>
            <a:r>
              <a:rPr lang="en-US" i="1" u="sng" dirty="0"/>
              <a:t>encoding and adding a human-readable header and trailer </a:t>
            </a:r>
            <a:r>
              <a:rPr lang="en-US" dirty="0"/>
              <a:t>so that a human will know the cyber crud between the header and trailer needs to be processed by PGP.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79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228600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: DISTRIBUTION LISTS LOCAL  EXPLODER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pic>
        <p:nvPicPr>
          <p:cNvPr id="1026" name="Picture 2" descr="COEN 350 Email Security Email Distribution List">
            <a:extLst>
              <a:ext uri="{FF2B5EF4-FFF2-40B4-BE49-F238E27FC236}">
                <a16:creationId xmlns:a16="http://schemas.microsoft.com/office/drawing/2014/main" id="{1E38066A-CB63-4BCE-A7F6-DB9AB39E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525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75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Formats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612B-68A4-44F8-B491-372BCCD1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005" y="2057400"/>
            <a:ext cx="6096000" cy="266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The human – readable header is</a:t>
            </a:r>
          </a:p>
          <a:p>
            <a:pPr marL="0" indent="0">
              <a:buNone/>
            </a:pPr>
            <a:r>
              <a:rPr lang="en-US" dirty="0"/>
              <a:t>-----BEGIN PGP MESSAGE -----</a:t>
            </a:r>
          </a:p>
          <a:p>
            <a:pPr marL="0" indent="0">
              <a:buNone/>
            </a:pPr>
            <a:r>
              <a:rPr lang="en-US" dirty="0"/>
              <a:t>Version 2.2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The Human – readable trailer is</a:t>
            </a:r>
          </a:p>
          <a:p>
            <a:pPr marL="0" indent="0">
              <a:buNone/>
            </a:pPr>
            <a:r>
              <a:rPr lang="en-US" dirty="0"/>
              <a:t>-----END PGP MESSAGE 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50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800" y="228600"/>
            <a:ext cx="704539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Message Formats – Encrypted Message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9" name="Picture Placeholder 5" descr="NS-Unit-3 - InProgress-V2 - PowerPoint">
            <a:extLst>
              <a:ext uri="{FF2B5EF4-FFF2-40B4-BE49-F238E27FC236}">
                <a16:creationId xmlns:a16="http://schemas.microsoft.com/office/drawing/2014/main" id="{C5B89729-9EF8-4176-AE3A-326D1A9B0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5181600" cy="49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74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800" y="228600"/>
            <a:ext cx="704539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Message Formats – Signed Message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8" name="Picture Placeholder 5" descr="Charlie Kaufman, Radia Perlman, Mike Speciner - Network Security_ Private Communication in a Public World (2nd Edition)-Prentice Hall (2002).pdf - Adobe Acrobat Reader DC (32-bit)">
            <a:extLst>
              <a:ext uri="{FF2B5EF4-FFF2-40B4-BE49-F238E27FC236}">
                <a16:creationId xmlns:a16="http://schemas.microsoft.com/office/drawing/2014/main" id="{8FC53871-A897-49E1-BE41-65624462A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5759" y="2819400"/>
            <a:ext cx="3352800" cy="3382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6D74-FC8E-4886-B8F5-26DB54E9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59" y="1359220"/>
            <a:ext cx="8229600" cy="4525963"/>
          </a:xfrm>
        </p:spPr>
        <p:txBody>
          <a:bodyPr/>
          <a:lstStyle/>
          <a:p>
            <a:r>
              <a:rPr lang="en-US" dirty="0"/>
              <a:t>Signed Message : This is likely to be COMPRESSED DATA . When uncompressed , the result 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99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152400"/>
            <a:ext cx="7620000" cy="11042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essage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Formats – Encrypted Signed Message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8" name="Picture Placeholder 5" descr="Charlie Kaufman, Radia Perlman, Mike Speciner - Network Security_ Private Communication in a Public World (2nd Edition)-Prentice Hall (2002).pdf - Adobe Acrobat Reader DC (32-bit)">
            <a:extLst>
              <a:ext uri="{FF2B5EF4-FFF2-40B4-BE49-F238E27FC236}">
                <a16:creationId xmlns:a16="http://schemas.microsoft.com/office/drawing/2014/main" id="{E61DD254-5F97-4CBE-AD84-88323CC49D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447800"/>
            <a:ext cx="3581400" cy="48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0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152400"/>
            <a:ext cx="7620000" cy="11042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essage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Formats – Signed Human-Readable Message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9" name="Picture Placeholder 5" descr="Charlie Kaufman, Radia Perlman, Mike Speciner - Network Security_ Private Communication in a Public World (2nd Edition)-Prentice Hall (2002).pdf - Adobe Acrobat Reader DC (32-bit)">
            <a:extLst>
              <a:ext uri="{FF2B5EF4-FFF2-40B4-BE49-F238E27FC236}">
                <a16:creationId xmlns:a16="http://schemas.microsoft.com/office/drawing/2014/main" id="{6CC867EC-A568-40A1-B1CB-B86C26B472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371600"/>
            <a:ext cx="3810000" cy="52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8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Primtive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Formats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93EF72-6E24-47E9-848A-30DF5346E8BF}"/>
              </a:ext>
            </a:extLst>
          </p:cNvPr>
          <p:cNvSpPr txBox="1"/>
          <p:nvPr/>
        </p:nvSpPr>
        <p:spPr>
          <a:xfrm>
            <a:off x="457200" y="1524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Verdana" panose="020B0604030504040204" pitchFamily="34" charset="0"/>
              </a:rPr>
              <a:t>Primitive object formats are</a:t>
            </a:r>
            <a:endParaRPr lang="en-IN" b="1" dirty="0"/>
          </a:p>
        </p:txBody>
      </p:sp>
      <p:pic>
        <p:nvPicPr>
          <p:cNvPr id="9" name="Picture Placeholder 5" descr="Charlie Kaufman, Radia Perlman, Mike Speciner - Network Security_ Private Communication in a Public World (2nd Edition)-Prentice Hall (2002).pdf - Adobe Acrobat Reader DC (32-bit)">
            <a:extLst>
              <a:ext uri="{FF2B5EF4-FFF2-40B4-BE49-F238E27FC236}">
                <a16:creationId xmlns:a16="http://schemas.microsoft.com/office/drawing/2014/main" id="{04DC5E4E-29A8-4582-89EA-B720B7C2C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684" y="1962248"/>
            <a:ext cx="6172200" cy="1605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762936-4299-45DF-8490-BBBB62F69A9A}"/>
              </a:ext>
            </a:extLst>
          </p:cNvPr>
          <p:cNvSpPr txBox="1"/>
          <p:nvPr/>
        </p:nvSpPr>
        <p:spPr>
          <a:xfrm>
            <a:off x="519998" y="3791170"/>
            <a:ext cx="7232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u="none" strike="noStrike" baseline="0" dirty="0">
                <a:latin typeface="Verdana-Bold"/>
              </a:rPr>
              <a:t>CTB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stands for </a:t>
            </a:r>
            <a:r>
              <a:rPr lang="en-IN" sz="1800" b="1" i="0" u="none" strike="noStrike" baseline="0" dirty="0">
                <a:latin typeface="Verdana-Bold"/>
              </a:rPr>
              <a:t>cipher type byte </a:t>
            </a:r>
            <a:r>
              <a:rPr lang="en-IN" sz="1800" i="0" u="none" strike="noStrike" baseline="0" dirty="0">
                <a:latin typeface="Verdana-Bold"/>
              </a:rPr>
              <a:t>and specifies the PGP object type and the length of </a:t>
            </a:r>
            <a:r>
              <a:rPr lang="en-IN" sz="1800" i="1" u="none" strike="noStrike" baseline="0" dirty="0">
                <a:latin typeface="Verdana-Bold"/>
              </a:rPr>
              <a:t>length. </a:t>
            </a:r>
            <a:endParaRPr lang="en-IN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04668-3E4D-4157-B419-30AE7956FA30}"/>
              </a:ext>
            </a:extLst>
          </p:cNvPr>
          <p:cNvSpPr txBox="1"/>
          <p:nvPr/>
        </p:nvSpPr>
        <p:spPr>
          <a:xfrm>
            <a:off x="482472" y="4572000"/>
            <a:ext cx="762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Certain object types contain one or more integers in their </a:t>
            </a:r>
            <a:r>
              <a:rPr lang="en-US" sz="1800" b="0" i="1" u="none" strike="noStrike" baseline="0" dirty="0">
                <a:latin typeface="Verdana" panose="020B0604030504040204" pitchFamily="34" charset="0"/>
              </a:rPr>
              <a:t>stuff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 field.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Integers are encoded as a length in bits (two octets, most significant first) followed by the binary integer with leading </a:t>
            </a:r>
            <a:r>
              <a:rPr lang="en-US" sz="1800" b="0" i="0" u="none" strike="noStrike" baseline="0" dirty="0">
                <a:latin typeface="TimesNewRomanPSMT"/>
              </a:rPr>
              <a:t>0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bits to pad to a multiple of 8 bits then packed into octets most significant first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107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067938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Security Services for E-mail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keys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Public and secret keys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 end Privacy, Privacy with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List Exploders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source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public key technology and secret keys and with distribution list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</a:t>
            </a:r>
            <a:endParaRPr lang="en-US" sz="19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</a:t>
            </a:r>
            <a:r>
              <a:rPr lang="en-US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Overviw</a:t>
            </a:r>
            <a:r>
              <a:rPr lang="en-US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PGP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Encoding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and key revocation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types, Private key, </a:t>
            </a:r>
            <a:r>
              <a:rPr lang="en-IN" sz="19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Fing</a:t>
            </a:r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Format</a:t>
            </a:r>
          </a:p>
          <a:p>
            <a:pPr algn="l"/>
            <a:r>
              <a:rPr lang="en-IN" sz="190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S/MIME</a:t>
            </a:r>
            <a:endParaRPr lang="en-US" sz="19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999" y="342262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-3 Topics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908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175574"/>
            <a:ext cx="70866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i="0" dirty="0">
                <a:solidFill>
                  <a:srgbClr val="40424E"/>
                </a:solidFill>
                <a:effectLst/>
                <a:latin typeface="urw-din"/>
              </a:rPr>
              <a:t>Secure/Multipurpose Internet Mail Extension (S/MIME)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2C209-181B-45ED-9D87-3353733C7359}"/>
              </a:ext>
            </a:extLst>
          </p:cNvPr>
          <p:cNvSpPr txBox="1"/>
          <p:nvPr/>
        </p:nvSpPr>
        <p:spPr>
          <a:xfrm>
            <a:off x="381000" y="1676400"/>
            <a:ext cx="79724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S/MIME is a security-enhanced version of 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Multipurpose Internet Mail Extension (MIME)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8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this, 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public key cryptography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for digital sign, encrypt or decrypt the email.</a:t>
            </a:r>
          </a:p>
          <a:p>
            <a:endParaRPr lang="en-US" sz="2800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acquires a public-private key pair with a trusted authority and then makes appropriate use of those keys with email applications.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067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175574"/>
            <a:ext cx="70866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0" dirty="0">
                <a:solidFill>
                  <a:srgbClr val="40424E"/>
                </a:solidFill>
                <a:effectLst/>
                <a:latin typeface="urw-din"/>
              </a:rPr>
              <a:t>Difference between PGP and S/MIME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9" name="Picture Placeholder 5" descr="Difference between PGP and S/MIME - GeeksforGeeks">
            <a:extLst>
              <a:ext uri="{FF2B5EF4-FFF2-40B4-BE49-F238E27FC236}">
                <a16:creationId xmlns:a16="http://schemas.microsoft.com/office/drawing/2014/main" id="{C7B1B000-293B-45C0-B7A5-8CA65FFA8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14482"/>
            <a:ext cx="690707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0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175574"/>
            <a:ext cx="70866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0" dirty="0">
                <a:solidFill>
                  <a:srgbClr val="40424E"/>
                </a:solidFill>
                <a:effectLst/>
                <a:latin typeface="urw-din"/>
              </a:rPr>
              <a:t>Difference between PGP and S/MIME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8" name="Picture Placeholder 5" descr="Difference between PGP and S/MIME - GeeksforGeeks">
            <a:extLst>
              <a:ext uri="{FF2B5EF4-FFF2-40B4-BE49-F238E27FC236}">
                <a16:creationId xmlns:a16="http://schemas.microsoft.com/office/drawing/2014/main" id="{B38BA9A0-215A-4EFD-ADB5-EFCFDBB45F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53600"/>
            <a:ext cx="6858000" cy="50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4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pic>
        <p:nvPicPr>
          <p:cNvPr id="3074" name="Picture 2" descr="COEN 350 Security. Distribution List Simplest: Single recipient per  message. Distribution List Send mail to a set of recipients. Remote. - ppt  download">
            <a:extLst>
              <a:ext uri="{FF2B5EF4-FFF2-40B4-BE49-F238E27FC236}">
                <a16:creationId xmlns:a16="http://schemas.microsoft.com/office/drawing/2014/main" id="{78398E08-40EC-4CD7-90D4-FD736BAA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9906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239948D8-9624-4F90-8EBF-2965FABBB035}"/>
              </a:ext>
            </a:extLst>
          </p:cNvPr>
          <p:cNvSpPr/>
          <p:nvPr/>
        </p:nvSpPr>
        <p:spPr>
          <a:xfrm>
            <a:off x="1676400" y="381000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: DISTRIBUTION LISTS Remote Exploder  Vs Local Exploder </a:t>
            </a:r>
          </a:p>
        </p:txBody>
      </p:sp>
    </p:spTree>
    <p:extLst>
      <p:ext uri="{BB962C8B-B14F-4D97-AF65-F5344CB8AC3E}">
        <p14:creationId xmlns:p14="http://schemas.microsoft.com/office/powerpoint/2010/main" val="11557951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008" y="1279254"/>
            <a:ext cx="8298381" cy="542634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175574"/>
            <a:ext cx="70866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0" dirty="0">
                <a:solidFill>
                  <a:srgbClr val="40424E"/>
                </a:solidFill>
                <a:effectLst/>
                <a:latin typeface="urw-din"/>
              </a:rPr>
              <a:t>Difference between PGP and S/MIME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  <p:pic>
        <p:nvPicPr>
          <p:cNvPr id="9" name="Picture Placeholder 5" descr="Difference between PGP and S/MIME - GeeksforGeeks">
            <a:extLst>
              <a:ext uri="{FF2B5EF4-FFF2-40B4-BE49-F238E27FC236}">
                <a16:creationId xmlns:a16="http://schemas.microsoft.com/office/drawing/2014/main" id="{1578C766-6732-4AAD-9F49-2D8CB096A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756483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96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1" y="2590800"/>
            <a:ext cx="3581400" cy="99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598" y="2667000"/>
            <a:ext cx="3428402" cy="8081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0" dirty="0">
                <a:solidFill>
                  <a:srgbClr val="40424E"/>
                </a:solidFill>
                <a:effectLst/>
                <a:latin typeface="urw-din"/>
              </a:rPr>
              <a:t>END UNIT - 3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87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6418263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: 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 AND FORWARD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(Mail Forwarding) 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pic>
        <p:nvPicPr>
          <p:cNvPr id="2050" name="Picture 2" descr="Network Security Application Layer in Network Security Tutorial 21 February  2021 - Learn Network Security Application Layer in Network Security  Tutorial (21963) | Wisdom Jobs India">
            <a:extLst>
              <a:ext uri="{FF2B5EF4-FFF2-40B4-BE49-F238E27FC236}">
                <a16:creationId xmlns:a16="http://schemas.microsoft.com/office/drawing/2014/main" id="{5B9322AE-5723-42C1-A159-BC733750D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76" y="5181600"/>
            <a:ext cx="69500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EN 350 Security. Distribution List Simplest: Single recipient per  message. Distribution List Send mail to a set of recipients. Remote. - ppt  download">
            <a:extLst>
              <a:ext uri="{FF2B5EF4-FFF2-40B4-BE49-F238E27FC236}">
                <a16:creationId xmlns:a16="http://schemas.microsoft.com/office/drawing/2014/main" id="{D92339CA-4F9F-4C30-9DDA-2723E3CF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47" y="1219200"/>
            <a:ext cx="6038306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3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228600"/>
            <a:ext cx="716280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SECURITY SERVICES FOR ELECTRONIC 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3825"/>
            <a:ext cx="1276350" cy="1247775"/>
          </a:xfrm>
          <a:prstGeom prst="rect">
            <a:avLst/>
          </a:prstGeom>
        </p:spPr>
      </p:pic>
      <p:pic>
        <p:nvPicPr>
          <p:cNvPr id="8" name="Picture Placeholder 5" descr="email1.pdf - Adobe Acrobat Reader DC (32-bit)">
            <a:extLst>
              <a:ext uri="{FF2B5EF4-FFF2-40B4-BE49-F238E27FC236}">
                <a16:creationId xmlns:a16="http://schemas.microsoft.com/office/drawing/2014/main" id="{A71F5E32-E286-44EC-931C-2DB6E2066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196529" cy="48736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5E54C1-BA8B-40B9-BBCE-47CA9F41AAEE}"/>
              </a:ext>
            </a:extLst>
          </p:cNvPr>
          <p:cNvSpPr/>
          <p:nvPr/>
        </p:nvSpPr>
        <p:spPr>
          <a:xfrm>
            <a:off x="1069926" y="1447800"/>
            <a:ext cx="7007274" cy="4873625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3022</Words>
  <Application>Microsoft Office PowerPoint</Application>
  <PresentationFormat>On-screen Show (4:3)</PresentationFormat>
  <Paragraphs>504</Paragraphs>
  <Slides>71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SSETSCS054</dc:creator>
  <cp:lastModifiedBy>Divya Raghu</cp:lastModifiedBy>
  <cp:revision>299</cp:revision>
  <dcterms:created xsi:type="dcterms:W3CDTF">2017-02-08T08:34:41Z</dcterms:created>
  <dcterms:modified xsi:type="dcterms:W3CDTF">2023-03-15T16:11:36Z</dcterms:modified>
</cp:coreProperties>
</file>