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8"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7" r:id="rId19"/>
    <p:sldId id="278" r:id="rId20"/>
    <p:sldId id="279" r:id="rId21"/>
    <p:sldId id="280" r:id="rId22"/>
    <p:sldId id="281" r:id="rId23"/>
    <p:sldId id="282" r:id="rId24"/>
    <p:sldId id="283" r:id="rId25"/>
    <p:sldId id="284" r:id="rId26"/>
    <p:sldId id="285" r:id="rId27"/>
    <p:sldId id="286" r:id="rId28"/>
    <p:sldId id="287" r:id="rId29"/>
    <p:sldId id="289" r:id="rId30"/>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22" autoAdjust="0"/>
    <p:restoredTop sz="94660"/>
  </p:normalViewPr>
  <p:slideViewPr>
    <p:cSldViewPr snapToGrid="0">
      <p:cViewPr varScale="1">
        <p:scale>
          <a:sx n="73" d="100"/>
          <a:sy n="73" d="100"/>
        </p:scale>
        <p:origin x="618"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tableStyles" Target="tableStyles.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9" name=""/>
        <p:cNvGrpSpPr/>
        <p:nvPr/>
      </p:nvGrpSpPr>
      <p:grpSpPr>
        <a:xfrm>
          <a:off x="0" y="0"/>
          <a:ext cx="0" cy="0"/>
          <a:chOff x="0" y="0"/>
          <a:chExt cx="0" cy="0"/>
        </a:xfrm>
      </p:grpSpPr>
      <p:sp>
        <p:nvSpPr>
          <p:cNvPr id="104868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p>
            <a:fld id="{634E1ED3-B35C-41B9-95F1-D8A87F4BEAC8}" type="datetimeFigureOut">
              <a:rPr lang="en-IN" smtClean="0"/>
              <a:t>18-10-2023</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BF5044AE-A13F-43A1-B495-724CF9CDBC8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4" name=""/>
        <p:cNvGrpSpPr/>
        <p:nvPr/>
      </p:nvGrpSpPr>
      <p:grpSpPr>
        <a:xfrm>
          <a:off x="0" y="0"/>
          <a:ext cx="0" cy="0"/>
          <a:chOff x="0" y="0"/>
          <a:chExt cx="0" cy="0"/>
        </a:xfrm>
      </p:grpSpPr>
      <p:sp>
        <p:nvSpPr>
          <p:cNvPr id="1048667" name="Title 1"/>
          <p:cNvSpPr>
            <a:spLocks noGrp="1"/>
          </p:cNvSpPr>
          <p:nvPr>
            <p:ph type="title"/>
          </p:nvPr>
        </p:nvSpPr>
        <p:spPr/>
        <p:txBody>
          <a:bodyPr/>
          <a:p>
            <a:r>
              <a:rPr lang="en-US" smtClean="0"/>
              <a:t>Click to edit Master title style</a:t>
            </a:r>
            <a:endParaRPr lang="en-IN"/>
          </a:p>
        </p:txBody>
      </p:sp>
      <p:sp>
        <p:nvSpPr>
          <p:cNvPr id="1048668"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69" name="Date Placeholder 3"/>
          <p:cNvSpPr>
            <a:spLocks noGrp="1"/>
          </p:cNvSpPr>
          <p:nvPr>
            <p:ph type="dt" sz="half" idx="10"/>
          </p:nvPr>
        </p:nvSpPr>
        <p:spPr/>
        <p:txBody>
          <a:bodyPr/>
          <a:p>
            <a:fld id="{634E1ED3-B35C-41B9-95F1-D8A87F4BEAC8}" type="datetimeFigureOut">
              <a:rPr lang="en-IN" smtClean="0"/>
              <a:t>18-10-2023</a:t>
            </a:fld>
            <a:endParaRPr lang="en-IN"/>
          </a:p>
        </p:txBody>
      </p:sp>
      <p:sp>
        <p:nvSpPr>
          <p:cNvPr id="1048670" name="Footer Placeholder 4"/>
          <p:cNvSpPr>
            <a:spLocks noGrp="1"/>
          </p:cNvSpPr>
          <p:nvPr>
            <p:ph type="ftr" sz="quarter" idx="11"/>
          </p:nvPr>
        </p:nvSpPr>
        <p:spPr/>
        <p:txBody>
          <a:bodyPr/>
          <a:p>
            <a:endParaRPr lang="en-IN"/>
          </a:p>
        </p:txBody>
      </p:sp>
      <p:sp>
        <p:nvSpPr>
          <p:cNvPr id="1048671" name="Slide Number Placeholder 5"/>
          <p:cNvSpPr>
            <a:spLocks noGrp="1"/>
          </p:cNvSpPr>
          <p:nvPr>
            <p:ph type="sldNum" sz="quarter" idx="12"/>
          </p:nvPr>
        </p:nvSpPr>
        <p:spPr/>
        <p:txBody>
          <a:bodyPr/>
          <a:p>
            <a:fld id="{BF5044AE-A13F-43A1-B495-724CF9CDBC8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2" name=""/>
        <p:cNvGrpSpPr/>
        <p:nvPr/>
      </p:nvGrpSpPr>
      <p:grpSpPr>
        <a:xfrm>
          <a:off x="0" y="0"/>
          <a:ext cx="0" cy="0"/>
          <a:chOff x="0" y="0"/>
          <a:chExt cx="0" cy="0"/>
        </a:xfrm>
      </p:grpSpPr>
      <p:sp>
        <p:nvSpPr>
          <p:cNvPr id="1048656"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IN"/>
          </a:p>
        </p:txBody>
      </p:sp>
      <p:sp>
        <p:nvSpPr>
          <p:cNvPr id="1048657"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8" name="Date Placeholder 3"/>
          <p:cNvSpPr>
            <a:spLocks noGrp="1"/>
          </p:cNvSpPr>
          <p:nvPr>
            <p:ph type="dt" sz="half" idx="10"/>
          </p:nvPr>
        </p:nvSpPr>
        <p:spPr/>
        <p:txBody>
          <a:bodyPr/>
          <a:p>
            <a:fld id="{634E1ED3-B35C-41B9-95F1-D8A87F4BEAC8}" type="datetimeFigureOut">
              <a:rPr lang="en-IN" smtClean="0"/>
              <a:t>18-10-2023</a:t>
            </a:fld>
            <a:endParaRPr lang="en-IN"/>
          </a:p>
        </p:txBody>
      </p:sp>
      <p:sp>
        <p:nvSpPr>
          <p:cNvPr id="1048659" name="Footer Placeholder 4"/>
          <p:cNvSpPr>
            <a:spLocks noGrp="1"/>
          </p:cNvSpPr>
          <p:nvPr>
            <p:ph type="ftr" sz="quarter" idx="11"/>
          </p:nvPr>
        </p:nvSpPr>
        <p:spPr/>
        <p:txBody>
          <a:bodyPr/>
          <a:p>
            <a:endParaRPr lang="en-IN"/>
          </a:p>
        </p:txBody>
      </p:sp>
      <p:sp>
        <p:nvSpPr>
          <p:cNvPr id="1048660" name="Slide Number Placeholder 5"/>
          <p:cNvSpPr>
            <a:spLocks noGrp="1"/>
          </p:cNvSpPr>
          <p:nvPr>
            <p:ph type="sldNum" sz="quarter" idx="12"/>
          </p:nvPr>
        </p:nvSpPr>
        <p:spPr/>
        <p:txBody>
          <a:bodyPr/>
          <a:p>
            <a:fld id="{BF5044AE-A13F-43A1-B495-724CF9CDBC8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lang="en-IN"/>
          </a:p>
        </p:txBody>
      </p:sp>
      <p:sp>
        <p:nvSpPr>
          <p:cNvPr id="104858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0" name="Date Placeholder 3"/>
          <p:cNvSpPr>
            <a:spLocks noGrp="1"/>
          </p:cNvSpPr>
          <p:nvPr>
            <p:ph type="dt" sz="half" idx="10"/>
          </p:nvPr>
        </p:nvSpPr>
        <p:spPr/>
        <p:txBody>
          <a:bodyPr/>
          <a:p>
            <a:fld id="{634E1ED3-B35C-41B9-95F1-D8A87F4BEAC8}" type="datetimeFigureOut">
              <a:rPr lang="en-IN" smtClean="0"/>
              <a:t>18-10-2023</a:t>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BF5044AE-A13F-43A1-B495-724CF9CDBC8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5" name=""/>
        <p:cNvGrpSpPr/>
        <p:nvPr/>
      </p:nvGrpSpPr>
      <p:grpSpPr>
        <a:xfrm>
          <a:off x="0" y="0"/>
          <a:ext cx="0" cy="0"/>
          <a:chOff x="0" y="0"/>
          <a:chExt cx="0" cy="0"/>
        </a:xfrm>
      </p:grpSpPr>
      <p:sp>
        <p:nvSpPr>
          <p:cNvPr id="104867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1048673"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74" name="Date Placeholder 3"/>
          <p:cNvSpPr>
            <a:spLocks noGrp="1"/>
          </p:cNvSpPr>
          <p:nvPr>
            <p:ph type="dt" sz="half" idx="10"/>
          </p:nvPr>
        </p:nvSpPr>
        <p:spPr/>
        <p:txBody>
          <a:bodyPr/>
          <a:p>
            <a:fld id="{634E1ED3-B35C-41B9-95F1-D8A87F4BEAC8}" type="datetimeFigureOut">
              <a:rPr lang="en-IN" smtClean="0"/>
              <a:t>18-10-2023</a:t>
            </a:fld>
            <a:endParaRPr lang="en-IN"/>
          </a:p>
        </p:txBody>
      </p:sp>
      <p:sp>
        <p:nvSpPr>
          <p:cNvPr id="1048675" name="Footer Placeholder 4"/>
          <p:cNvSpPr>
            <a:spLocks noGrp="1"/>
          </p:cNvSpPr>
          <p:nvPr>
            <p:ph type="ftr" sz="quarter" idx="11"/>
          </p:nvPr>
        </p:nvSpPr>
        <p:spPr/>
        <p:txBody>
          <a:bodyPr/>
          <a:p>
            <a:endParaRPr lang="en-IN"/>
          </a:p>
        </p:txBody>
      </p:sp>
      <p:sp>
        <p:nvSpPr>
          <p:cNvPr id="1048676" name="Slide Number Placeholder 5"/>
          <p:cNvSpPr>
            <a:spLocks noGrp="1"/>
          </p:cNvSpPr>
          <p:nvPr>
            <p:ph type="sldNum" sz="quarter" idx="12"/>
          </p:nvPr>
        </p:nvSpPr>
        <p:spPr/>
        <p:txBody>
          <a:bodyPr/>
          <a:p>
            <a:fld id="{BF5044AE-A13F-43A1-B495-724CF9CDBC8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6" name=""/>
        <p:cNvGrpSpPr/>
        <p:nvPr/>
      </p:nvGrpSpPr>
      <p:grpSpPr>
        <a:xfrm>
          <a:off x="0" y="0"/>
          <a:ext cx="0" cy="0"/>
          <a:chOff x="0" y="0"/>
          <a:chExt cx="0" cy="0"/>
        </a:xfrm>
      </p:grpSpPr>
      <p:sp>
        <p:nvSpPr>
          <p:cNvPr id="1048677" name="Title 1"/>
          <p:cNvSpPr>
            <a:spLocks noGrp="1"/>
          </p:cNvSpPr>
          <p:nvPr>
            <p:ph type="title"/>
          </p:nvPr>
        </p:nvSpPr>
        <p:spPr/>
        <p:txBody>
          <a:bodyPr/>
          <a:p>
            <a:r>
              <a:rPr lang="en-US" smtClean="0"/>
              <a:t>Click to edit Master title style</a:t>
            </a:r>
            <a:endParaRPr lang="en-IN"/>
          </a:p>
        </p:txBody>
      </p:sp>
      <p:sp>
        <p:nvSpPr>
          <p:cNvPr id="1048678" name="Content Placeholder 2"/>
          <p:cNvSpPr>
            <a:spLocks noGrp="1"/>
          </p:cNvSpPr>
          <p:nvPr>
            <p:ph sz="half" idx="1"/>
          </p:nvPr>
        </p:nvSpPr>
        <p:spPr>
          <a:xfrm>
            <a:off x="838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79" name="Content Placeholder 3"/>
          <p:cNvSpPr>
            <a:spLocks noGrp="1"/>
          </p:cNvSpPr>
          <p:nvPr>
            <p:ph sz="half" idx="2"/>
          </p:nvPr>
        </p:nvSpPr>
        <p:spPr>
          <a:xfrm>
            <a:off x="6172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80" name="Date Placeholder 4"/>
          <p:cNvSpPr>
            <a:spLocks noGrp="1"/>
          </p:cNvSpPr>
          <p:nvPr>
            <p:ph type="dt" sz="half" idx="10"/>
          </p:nvPr>
        </p:nvSpPr>
        <p:spPr/>
        <p:txBody>
          <a:bodyPr/>
          <a:p>
            <a:fld id="{634E1ED3-B35C-41B9-95F1-D8A87F4BEAC8}" type="datetimeFigureOut">
              <a:rPr lang="en-IN" smtClean="0"/>
              <a:t>18-10-2023</a:t>
            </a:fld>
            <a:endParaRPr lang="en-IN"/>
          </a:p>
        </p:txBody>
      </p:sp>
      <p:sp>
        <p:nvSpPr>
          <p:cNvPr id="1048681" name="Footer Placeholder 5"/>
          <p:cNvSpPr>
            <a:spLocks noGrp="1"/>
          </p:cNvSpPr>
          <p:nvPr>
            <p:ph type="ftr" sz="quarter" idx="11"/>
          </p:nvPr>
        </p:nvSpPr>
        <p:spPr/>
        <p:txBody>
          <a:bodyPr/>
          <a:p>
            <a:endParaRPr lang="en-IN"/>
          </a:p>
        </p:txBody>
      </p:sp>
      <p:sp>
        <p:nvSpPr>
          <p:cNvPr id="1048682" name="Slide Number Placeholder 6"/>
          <p:cNvSpPr>
            <a:spLocks noGrp="1"/>
          </p:cNvSpPr>
          <p:nvPr>
            <p:ph type="sldNum" sz="quarter" idx="12"/>
          </p:nvPr>
        </p:nvSpPr>
        <p:spPr/>
        <p:txBody>
          <a:bodyPr/>
          <a:p>
            <a:fld id="{BF5044AE-A13F-43A1-B495-724CF9CDBC8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03" name="Title 1"/>
          <p:cNvSpPr>
            <a:spLocks noGrp="1"/>
          </p:cNvSpPr>
          <p:nvPr>
            <p:ph type="title"/>
          </p:nvPr>
        </p:nvSpPr>
        <p:spPr>
          <a:xfrm>
            <a:off x="839788" y="365125"/>
            <a:ext cx="10515600" cy="1325563"/>
          </a:xfrm>
        </p:spPr>
        <p:txBody>
          <a:bodyPr/>
          <a:p>
            <a:r>
              <a:rPr lang="en-US" smtClean="0"/>
              <a:t>Click to edit Master title style</a:t>
            </a:r>
            <a:endParaRPr lang="en-IN"/>
          </a:p>
        </p:txBody>
      </p:sp>
      <p:sp>
        <p:nvSpPr>
          <p:cNvPr id="1048604"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05" name="Content Placeholder 3"/>
          <p:cNvSpPr>
            <a:spLocks noGrp="1"/>
          </p:cNvSpPr>
          <p:nvPr>
            <p:ph sz="half" idx="2"/>
          </p:nvPr>
        </p:nvSpPr>
        <p:spPr>
          <a:xfrm>
            <a:off x="839788" y="2505075"/>
            <a:ext cx="5157787"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06"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07" name="Content Placeholder 5"/>
          <p:cNvSpPr>
            <a:spLocks noGrp="1"/>
          </p:cNvSpPr>
          <p:nvPr>
            <p:ph sz="quarter" idx="4"/>
          </p:nvPr>
        </p:nvSpPr>
        <p:spPr>
          <a:xfrm>
            <a:off x="6172200" y="2505075"/>
            <a:ext cx="5183188"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08" name="Date Placeholder 6"/>
          <p:cNvSpPr>
            <a:spLocks noGrp="1"/>
          </p:cNvSpPr>
          <p:nvPr>
            <p:ph type="dt" sz="half" idx="10"/>
          </p:nvPr>
        </p:nvSpPr>
        <p:spPr/>
        <p:txBody>
          <a:bodyPr/>
          <a:p>
            <a:fld id="{634E1ED3-B35C-41B9-95F1-D8A87F4BEAC8}" type="datetimeFigureOut">
              <a:rPr lang="en-IN" smtClean="0"/>
              <a:t>18-10-2023</a:t>
            </a:fld>
            <a:endParaRPr lang="en-IN"/>
          </a:p>
        </p:txBody>
      </p:sp>
      <p:sp>
        <p:nvSpPr>
          <p:cNvPr id="1048609" name="Footer Placeholder 7"/>
          <p:cNvSpPr>
            <a:spLocks noGrp="1"/>
          </p:cNvSpPr>
          <p:nvPr>
            <p:ph type="ftr" sz="quarter" idx="11"/>
          </p:nvPr>
        </p:nvSpPr>
        <p:spPr/>
        <p:txBody>
          <a:bodyPr/>
          <a:p>
            <a:endParaRPr lang="en-IN"/>
          </a:p>
        </p:txBody>
      </p:sp>
      <p:sp>
        <p:nvSpPr>
          <p:cNvPr id="1048610" name="Slide Number Placeholder 8"/>
          <p:cNvSpPr>
            <a:spLocks noGrp="1"/>
          </p:cNvSpPr>
          <p:nvPr>
            <p:ph type="sldNum" sz="quarter" idx="12"/>
          </p:nvPr>
        </p:nvSpPr>
        <p:spPr/>
        <p:txBody>
          <a:bodyPr/>
          <a:p>
            <a:fld id="{BF5044AE-A13F-43A1-B495-724CF9CDBC8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1" name=""/>
        <p:cNvGrpSpPr/>
        <p:nvPr/>
      </p:nvGrpSpPr>
      <p:grpSpPr>
        <a:xfrm>
          <a:off x="0" y="0"/>
          <a:ext cx="0" cy="0"/>
          <a:chOff x="0" y="0"/>
          <a:chExt cx="0" cy="0"/>
        </a:xfrm>
      </p:grpSpPr>
      <p:sp>
        <p:nvSpPr>
          <p:cNvPr id="1048652" name="Title 1"/>
          <p:cNvSpPr>
            <a:spLocks noGrp="1"/>
          </p:cNvSpPr>
          <p:nvPr>
            <p:ph type="title"/>
          </p:nvPr>
        </p:nvSpPr>
        <p:spPr/>
        <p:txBody>
          <a:bodyPr/>
          <a:p>
            <a:r>
              <a:rPr lang="en-US" smtClean="0"/>
              <a:t>Click to edit Master title style</a:t>
            </a:r>
            <a:endParaRPr lang="en-IN"/>
          </a:p>
        </p:txBody>
      </p:sp>
      <p:sp>
        <p:nvSpPr>
          <p:cNvPr id="1048653" name="Date Placeholder 2"/>
          <p:cNvSpPr>
            <a:spLocks noGrp="1"/>
          </p:cNvSpPr>
          <p:nvPr>
            <p:ph type="dt" sz="half" idx="10"/>
          </p:nvPr>
        </p:nvSpPr>
        <p:spPr/>
        <p:txBody>
          <a:bodyPr/>
          <a:p>
            <a:fld id="{634E1ED3-B35C-41B9-95F1-D8A87F4BEAC8}" type="datetimeFigureOut">
              <a:rPr lang="en-IN" smtClean="0"/>
              <a:t>18-10-2023</a:t>
            </a:fld>
            <a:endParaRPr lang="en-IN"/>
          </a:p>
        </p:txBody>
      </p:sp>
      <p:sp>
        <p:nvSpPr>
          <p:cNvPr id="1048654" name="Footer Placeholder 3"/>
          <p:cNvSpPr>
            <a:spLocks noGrp="1"/>
          </p:cNvSpPr>
          <p:nvPr>
            <p:ph type="ftr" sz="quarter" idx="11"/>
          </p:nvPr>
        </p:nvSpPr>
        <p:spPr/>
        <p:txBody>
          <a:bodyPr/>
          <a:p>
            <a:endParaRPr lang="en-IN"/>
          </a:p>
        </p:txBody>
      </p:sp>
      <p:sp>
        <p:nvSpPr>
          <p:cNvPr id="1048655" name="Slide Number Placeholder 4"/>
          <p:cNvSpPr>
            <a:spLocks noGrp="1"/>
          </p:cNvSpPr>
          <p:nvPr>
            <p:ph type="sldNum" sz="quarter" idx="12"/>
          </p:nvPr>
        </p:nvSpPr>
        <p:spPr/>
        <p:txBody>
          <a:bodyPr/>
          <a:p>
            <a:fld id="{BF5044AE-A13F-43A1-B495-724CF9CDBC8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599" name="Date Placeholder 1"/>
          <p:cNvSpPr>
            <a:spLocks noGrp="1"/>
          </p:cNvSpPr>
          <p:nvPr>
            <p:ph type="dt" sz="half" idx="10"/>
          </p:nvPr>
        </p:nvSpPr>
        <p:spPr/>
        <p:txBody>
          <a:bodyPr/>
          <a:p>
            <a:fld id="{634E1ED3-B35C-41B9-95F1-D8A87F4BEAC8}" type="datetimeFigureOut">
              <a:rPr lang="en-IN" smtClean="0"/>
              <a:t>18-10-2023</a:t>
            </a:fld>
            <a:endParaRPr lang="en-IN"/>
          </a:p>
        </p:txBody>
      </p:sp>
      <p:sp>
        <p:nvSpPr>
          <p:cNvPr id="1048600" name="Footer Placeholder 2"/>
          <p:cNvSpPr>
            <a:spLocks noGrp="1"/>
          </p:cNvSpPr>
          <p:nvPr>
            <p:ph type="ftr" sz="quarter" idx="11"/>
          </p:nvPr>
        </p:nvSpPr>
        <p:spPr/>
        <p:txBody>
          <a:bodyPr/>
          <a:p>
            <a:endParaRPr lang="en-IN"/>
          </a:p>
        </p:txBody>
      </p:sp>
      <p:sp>
        <p:nvSpPr>
          <p:cNvPr id="1048601" name="Slide Number Placeholder 3"/>
          <p:cNvSpPr>
            <a:spLocks noGrp="1"/>
          </p:cNvSpPr>
          <p:nvPr>
            <p:ph type="sldNum" sz="quarter" idx="12"/>
          </p:nvPr>
        </p:nvSpPr>
        <p:spPr/>
        <p:txBody>
          <a:bodyPr/>
          <a:p>
            <a:fld id="{BF5044AE-A13F-43A1-B495-724CF9CDBC8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7" name=""/>
        <p:cNvGrpSpPr/>
        <p:nvPr/>
      </p:nvGrpSpPr>
      <p:grpSpPr>
        <a:xfrm>
          <a:off x="0" y="0"/>
          <a:ext cx="0" cy="0"/>
          <a:chOff x="0" y="0"/>
          <a:chExt cx="0" cy="0"/>
        </a:xfrm>
      </p:grpSpPr>
      <p:sp>
        <p:nvSpPr>
          <p:cNvPr id="1048683"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84"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85"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86" name="Date Placeholder 4"/>
          <p:cNvSpPr>
            <a:spLocks noGrp="1"/>
          </p:cNvSpPr>
          <p:nvPr>
            <p:ph type="dt" sz="half" idx="10"/>
          </p:nvPr>
        </p:nvSpPr>
        <p:spPr/>
        <p:txBody>
          <a:bodyPr/>
          <a:p>
            <a:fld id="{634E1ED3-B35C-41B9-95F1-D8A87F4BEAC8}" type="datetimeFigureOut">
              <a:rPr lang="en-IN" smtClean="0"/>
              <a:t>18-10-2023</a:t>
            </a:fld>
            <a:endParaRPr lang="en-IN"/>
          </a:p>
        </p:txBody>
      </p:sp>
      <p:sp>
        <p:nvSpPr>
          <p:cNvPr id="1048687" name="Footer Placeholder 5"/>
          <p:cNvSpPr>
            <a:spLocks noGrp="1"/>
          </p:cNvSpPr>
          <p:nvPr>
            <p:ph type="ftr" sz="quarter" idx="11"/>
          </p:nvPr>
        </p:nvSpPr>
        <p:spPr/>
        <p:txBody>
          <a:bodyPr/>
          <a:p>
            <a:endParaRPr lang="en-IN"/>
          </a:p>
        </p:txBody>
      </p:sp>
      <p:sp>
        <p:nvSpPr>
          <p:cNvPr id="1048688" name="Slide Number Placeholder 6"/>
          <p:cNvSpPr>
            <a:spLocks noGrp="1"/>
          </p:cNvSpPr>
          <p:nvPr>
            <p:ph type="sldNum" sz="quarter" idx="12"/>
          </p:nvPr>
        </p:nvSpPr>
        <p:spPr/>
        <p:txBody>
          <a:bodyPr/>
          <a:p>
            <a:fld id="{BF5044AE-A13F-43A1-B495-724CF9CDBC8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3" name=""/>
        <p:cNvGrpSpPr/>
        <p:nvPr/>
      </p:nvGrpSpPr>
      <p:grpSpPr>
        <a:xfrm>
          <a:off x="0" y="0"/>
          <a:ext cx="0" cy="0"/>
          <a:chOff x="0" y="0"/>
          <a:chExt cx="0" cy="0"/>
        </a:xfrm>
      </p:grpSpPr>
      <p:sp>
        <p:nvSpPr>
          <p:cNvPr id="1048661"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62"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6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4" name="Date Placeholder 4"/>
          <p:cNvSpPr>
            <a:spLocks noGrp="1"/>
          </p:cNvSpPr>
          <p:nvPr>
            <p:ph type="dt" sz="half" idx="10"/>
          </p:nvPr>
        </p:nvSpPr>
        <p:spPr/>
        <p:txBody>
          <a:bodyPr/>
          <a:p>
            <a:fld id="{634E1ED3-B35C-41B9-95F1-D8A87F4BEAC8}" type="datetimeFigureOut">
              <a:rPr lang="en-IN" smtClean="0"/>
              <a:t>18-10-2023</a:t>
            </a:fld>
            <a:endParaRPr lang="en-IN"/>
          </a:p>
        </p:txBody>
      </p:sp>
      <p:sp>
        <p:nvSpPr>
          <p:cNvPr id="1048665" name="Footer Placeholder 5"/>
          <p:cNvSpPr>
            <a:spLocks noGrp="1"/>
          </p:cNvSpPr>
          <p:nvPr>
            <p:ph type="ftr" sz="quarter" idx="11"/>
          </p:nvPr>
        </p:nvSpPr>
        <p:spPr/>
        <p:txBody>
          <a:bodyPr/>
          <a:p>
            <a:endParaRPr lang="en-IN"/>
          </a:p>
        </p:txBody>
      </p:sp>
      <p:sp>
        <p:nvSpPr>
          <p:cNvPr id="1048666" name="Slide Number Placeholder 6"/>
          <p:cNvSpPr>
            <a:spLocks noGrp="1"/>
          </p:cNvSpPr>
          <p:nvPr>
            <p:ph type="sldNum" sz="quarter" idx="12"/>
          </p:nvPr>
        </p:nvSpPr>
        <p:spPr/>
        <p:txBody>
          <a:bodyPr/>
          <a:p>
            <a:fld id="{BF5044AE-A13F-43A1-B495-724CF9CDBC8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634E1ED3-B35C-41B9-95F1-D8A87F4BEAC8}" type="datetimeFigureOut">
              <a:rPr lang="en-IN" smtClean="0"/>
              <a:t>18-10-2023</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BF5044AE-A13F-43A1-B495-724CF9CDBC8F}"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hyperlink" Target="https://www.fchea.org/hydrogenbonds" TargetMode="External"/><Relationship Id="rId2" Type="http://schemas.openxmlformats.org/officeDocument/2006/relationships/hyperlink" Target="https://byjus.com/chemistry/electrochemical-cell/" TargetMode="External"/><Relationship Id="rId3"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hyperlink" Target="https://www.sciencedirect.com/topics/chemistry/carbonate-salt" TargetMode="External"/><Relationship Id="rId2" Type="http://schemas.openxmlformats.org/officeDocument/2006/relationships/image" Target="../media/image9.jpe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hyperlink" Target="https://www.differencebetween.com/difference-between-conventional-current-and-vs-electric-current/" TargetMode="Externa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593" name="Title 1"/>
          <p:cNvSpPr>
            <a:spLocks noGrp="1"/>
          </p:cNvSpPr>
          <p:nvPr>
            <p:ph type="title"/>
          </p:nvPr>
        </p:nvSpPr>
        <p:spPr>
          <a:xfrm>
            <a:off x="838200" y="365125"/>
            <a:ext cx="10515600" cy="729579"/>
          </a:xfrm>
        </p:spPr>
        <p:txBody>
          <a:bodyPr/>
          <a:p>
            <a:pPr algn="ctr"/>
            <a:r>
              <a:rPr dirty="0" lang="en-US" smtClean="0"/>
              <a:t>Fuel Cells</a:t>
            </a:r>
            <a:endParaRPr dirty="0" lang="en-IN"/>
          </a:p>
        </p:txBody>
      </p:sp>
      <p:sp>
        <p:nvSpPr>
          <p:cNvPr id="1048594" name="Content Placeholder 2"/>
          <p:cNvSpPr>
            <a:spLocks noGrp="1"/>
          </p:cNvSpPr>
          <p:nvPr>
            <p:ph idx="1"/>
          </p:nvPr>
        </p:nvSpPr>
        <p:spPr>
          <a:xfrm>
            <a:off x="421782" y="1184856"/>
            <a:ext cx="11323749" cy="5331854"/>
          </a:xfrm>
        </p:spPr>
        <p:txBody>
          <a:bodyPr>
            <a:normAutofit/>
          </a:bodyPr>
          <a:p>
            <a:pPr>
              <a:lnSpc>
                <a:spcPct val="100000"/>
              </a:lnSpc>
            </a:pPr>
            <a:r>
              <a:rPr dirty="0" lang="en-US"/>
              <a:t>A fuel cell is a device that generates electricity through an electrochemical reaction, not combustion. </a:t>
            </a:r>
            <a:endParaRPr dirty="0" lang="en-US" smtClean="0"/>
          </a:p>
          <a:p>
            <a:pPr>
              <a:lnSpc>
                <a:spcPct val="100000"/>
              </a:lnSpc>
            </a:pPr>
            <a:r>
              <a:rPr dirty="0" lang="en-US" smtClean="0"/>
              <a:t>In </a:t>
            </a:r>
            <a:r>
              <a:rPr dirty="0" lang="en-US"/>
              <a:t>a fuel cell, </a:t>
            </a:r>
            <a:r>
              <a:rPr dirty="0" lang="en-US" u="sng">
                <a:hlinkClick r:id="rId1"/>
              </a:rPr>
              <a:t>hydrogen</a:t>
            </a:r>
            <a:r>
              <a:rPr dirty="0" lang="en-US" u="sng"/>
              <a:t> </a:t>
            </a:r>
            <a:r>
              <a:rPr dirty="0" lang="en-US"/>
              <a:t>and </a:t>
            </a:r>
            <a:r>
              <a:rPr dirty="0" lang="en-US" u="sng">
                <a:solidFill>
                  <a:srgbClr val="0070C0"/>
                </a:solidFill>
              </a:rPr>
              <a:t>oxygen</a:t>
            </a:r>
            <a:r>
              <a:rPr dirty="0" lang="en-US"/>
              <a:t> are combined to generate electricity, heat, and water. </a:t>
            </a:r>
            <a:endParaRPr dirty="0" lang="en-US" smtClean="0"/>
          </a:p>
          <a:p>
            <a:pPr>
              <a:lnSpc>
                <a:spcPct val="100000"/>
              </a:lnSpc>
            </a:pPr>
            <a:r>
              <a:rPr dirty="0" lang="en-US" smtClean="0"/>
              <a:t>A </a:t>
            </a:r>
            <a:r>
              <a:rPr dirty="0" lang="en-US"/>
              <a:t>fuel cell is similar to </a:t>
            </a:r>
            <a:r>
              <a:rPr dirty="0" lang="en-US">
                <a:hlinkClick r:id="rId2"/>
              </a:rPr>
              <a:t>electrochemical cells</a:t>
            </a:r>
            <a:r>
              <a:rPr dirty="0" lang="en-US"/>
              <a:t>, which consists of a cathode, an anode, and an electrolyte. In these cells, the electrolyte enables the movement of the protons</a:t>
            </a:r>
            <a:r>
              <a:rPr dirty="0" lang="en-US" smtClean="0"/>
              <a:t>.</a:t>
            </a:r>
          </a:p>
          <a:p>
            <a:pPr>
              <a:lnSpc>
                <a:spcPct val="100000"/>
              </a:lnSpc>
            </a:pPr>
            <a:r>
              <a:rPr dirty="0" lang="en-US"/>
              <a:t>The first fuel cells were invented by </a:t>
            </a:r>
            <a:r>
              <a:rPr dirty="0" lang="en-US">
                <a:solidFill>
                  <a:srgbClr val="FF0000"/>
                </a:solidFill>
              </a:rPr>
              <a:t>Sir William Grove in 1838</a:t>
            </a:r>
            <a:r>
              <a:rPr dirty="0" lang="en-US" smtClean="0"/>
              <a:t>.</a:t>
            </a:r>
          </a:p>
          <a:p>
            <a:pPr>
              <a:lnSpc>
                <a:spcPct val="100000"/>
              </a:lnSpc>
            </a:pPr>
            <a:r>
              <a:rPr dirty="0" lang="en-US"/>
              <a:t>A typical cell produces 0.6V to 0.7V</a:t>
            </a:r>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18" name="Title 1"/>
          <p:cNvSpPr>
            <a:spLocks noGrp="1"/>
          </p:cNvSpPr>
          <p:nvPr>
            <p:ph type="title"/>
          </p:nvPr>
        </p:nvSpPr>
        <p:spPr/>
        <p:txBody>
          <a:bodyPr/>
          <a:p>
            <a:pPr algn="ctr"/>
            <a:r>
              <a:rPr dirty="0" lang="en-US" smtClean="0"/>
              <a:t>Types of fuel cells</a:t>
            </a:r>
            <a:endParaRPr dirty="0" lang="en-IN"/>
          </a:p>
        </p:txBody>
      </p:sp>
      <p:sp>
        <p:nvSpPr>
          <p:cNvPr id="1048619" name="Content Placeholder 3"/>
          <p:cNvSpPr>
            <a:spLocks noGrp="1"/>
          </p:cNvSpPr>
          <p:nvPr>
            <p:ph idx="1"/>
          </p:nvPr>
        </p:nvSpPr>
        <p:spPr/>
        <p:txBody>
          <a:bodyPr/>
          <a:p>
            <a:r>
              <a:rPr dirty="0" lang="en-IN" smtClean="0"/>
              <a:t>Polymer </a:t>
            </a:r>
            <a:r>
              <a:rPr dirty="0" lang="en-IN"/>
              <a:t>Electrolyte Membrane (PEM) Fuel Cell</a:t>
            </a:r>
          </a:p>
          <a:p>
            <a:r>
              <a:rPr dirty="0" lang="en-IN"/>
              <a:t>Phosphoric Acid Fuel </a:t>
            </a:r>
            <a:r>
              <a:rPr dirty="0" lang="en-IN" smtClean="0"/>
              <a:t>Cell</a:t>
            </a:r>
          </a:p>
          <a:p>
            <a:r>
              <a:rPr dirty="0" lang="en-IN"/>
              <a:t>Solid Oxide Fuel Cell</a:t>
            </a:r>
          </a:p>
          <a:p>
            <a:r>
              <a:rPr dirty="0" lang="en-IN" smtClean="0"/>
              <a:t>Alkaline </a:t>
            </a:r>
            <a:r>
              <a:rPr dirty="0" lang="en-IN"/>
              <a:t>Fuel Cell</a:t>
            </a:r>
          </a:p>
          <a:p>
            <a:r>
              <a:rPr dirty="0" lang="en-IN" smtClean="0"/>
              <a:t>Molten </a:t>
            </a:r>
            <a:r>
              <a:rPr dirty="0" lang="en-IN"/>
              <a:t>Carbonate Fuel Cell</a:t>
            </a:r>
          </a:p>
          <a:p>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20" name="Title 1"/>
          <p:cNvSpPr>
            <a:spLocks noGrp="1"/>
          </p:cNvSpPr>
          <p:nvPr>
            <p:ph type="title"/>
          </p:nvPr>
        </p:nvSpPr>
        <p:spPr>
          <a:xfrm>
            <a:off x="-1127557" y="266065"/>
            <a:ext cx="10603530" cy="857891"/>
          </a:xfrm>
        </p:spPr>
        <p:txBody>
          <a:bodyPr>
            <a:normAutofit fontScale="90000"/>
          </a:bodyPr>
          <a:p>
            <a:pPr algn="ctr"/>
            <a:r>
              <a:rPr b="1" dirty="0" lang="en-IN" smtClean="0"/>
              <a:t/>
            </a:r>
            <a:br>
              <a:rPr b="1" dirty="0" lang="en-IN" smtClean="0"/>
            </a:br>
            <a:r>
              <a:rPr b="1" dirty="0" lang="en-IN" smtClean="0"/>
              <a:t>Polymer </a:t>
            </a:r>
            <a:r>
              <a:rPr b="1" dirty="0" lang="en-IN"/>
              <a:t>Electrolyte Membrane (PEM</a:t>
            </a:r>
            <a:r>
              <a:rPr b="1" dirty="0" lang="en-IN" smtClean="0"/>
              <a:t>)</a:t>
            </a:r>
            <a:br>
              <a:rPr b="1" dirty="0" lang="en-IN" smtClean="0"/>
            </a:br>
            <a:r>
              <a:rPr b="1" dirty="0" lang="en-IN" smtClean="0"/>
              <a:t> </a:t>
            </a:r>
            <a:r>
              <a:rPr b="1" dirty="0" lang="en-IN"/>
              <a:t>Fuel Cell</a:t>
            </a:r>
            <a:br>
              <a:rPr b="1" dirty="0" lang="en-IN"/>
            </a:br>
            <a:endParaRPr dirty="0" lang="en-IN"/>
          </a:p>
        </p:txBody>
      </p:sp>
      <p:pic>
        <p:nvPicPr>
          <p:cNvPr id="2097156" name="Picture 5"/>
          <p:cNvPicPr>
            <a:picLocks noChangeAspect="1"/>
          </p:cNvPicPr>
          <p:nvPr/>
        </p:nvPicPr>
        <p:blipFill>
          <a:blip xmlns:r="http://schemas.openxmlformats.org/officeDocument/2006/relationships" r:embed="rId1"/>
          <a:stretch>
            <a:fillRect/>
          </a:stretch>
        </p:blipFill>
        <p:spPr>
          <a:xfrm>
            <a:off x="229189" y="1627991"/>
            <a:ext cx="7960395" cy="498445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23" name="Title 1"/>
          <p:cNvSpPr>
            <a:spLocks noGrp="1"/>
          </p:cNvSpPr>
          <p:nvPr>
            <p:ph type="title"/>
          </p:nvPr>
        </p:nvSpPr>
        <p:spPr>
          <a:xfrm>
            <a:off x="838200" y="365126"/>
            <a:ext cx="10515600" cy="587912"/>
          </a:xfrm>
        </p:spPr>
        <p:txBody>
          <a:bodyPr>
            <a:normAutofit fontScale="90000"/>
          </a:bodyPr>
          <a:p>
            <a:pPr algn="ctr"/>
            <a:r>
              <a:rPr dirty="0" lang="en-US" smtClean="0"/>
              <a:t>PEM Fuel Cell</a:t>
            </a:r>
            <a:endParaRPr dirty="0" lang="en-IN"/>
          </a:p>
        </p:txBody>
      </p:sp>
      <p:sp>
        <p:nvSpPr>
          <p:cNvPr id="1048624" name="Content Placeholder 2"/>
          <p:cNvSpPr>
            <a:spLocks noGrp="1"/>
          </p:cNvSpPr>
          <p:nvPr>
            <p:ph idx="1"/>
          </p:nvPr>
        </p:nvSpPr>
        <p:spPr>
          <a:xfrm>
            <a:off x="425003" y="1056068"/>
            <a:ext cx="11320529" cy="5653825"/>
          </a:xfrm>
        </p:spPr>
        <p:txBody>
          <a:bodyPr>
            <a:noAutofit/>
          </a:bodyPr>
          <a:p>
            <a:pPr>
              <a:lnSpc>
                <a:spcPct val="120000"/>
              </a:lnSpc>
            </a:pPr>
            <a:r>
              <a:rPr dirty="0" sz="2000" lang="en-IN"/>
              <a:t>Polymer electrolyte membrane fuel cells (PEMFCs) are low operating temperature fuel cells (FCs) consisting of a polymer membrane as electrolyte</a:t>
            </a:r>
            <a:r>
              <a:rPr dirty="0" sz="2000" lang="en-IN" smtClean="0"/>
              <a:t>.</a:t>
            </a:r>
          </a:p>
          <a:p>
            <a:pPr>
              <a:lnSpc>
                <a:spcPct val="120000"/>
              </a:lnSpc>
            </a:pPr>
            <a:r>
              <a:rPr dirty="0" sz="2000" lang="en-IN" smtClean="0"/>
              <a:t>As </a:t>
            </a:r>
            <a:r>
              <a:rPr dirty="0" sz="2000" lang="en-IN"/>
              <a:t>the polymer membranes conduct H</a:t>
            </a:r>
            <a:r>
              <a:rPr baseline="30000" dirty="0" sz="2000" lang="en-IN"/>
              <a:t>+</a:t>
            </a:r>
            <a:r>
              <a:rPr dirty="0" sz="2000" lang="en-IN"/>
              <a:t> ions, PEMFCs are also termed as proton exchange membrane FCs. </a:t>
            </a:r>
            <a:endParaRPr dirty="0" sz="2000" lang="en-IN" smtClean="0"/>
          </a:p>
          <a:p>
            <a:pPr>
              <a:lnSpc>
                <a:spcPct val="120000"/>
              </a:lnSpc>
            </a:pPr>
            <a:r>
              <a:rPr dirty="0" sz="2000" lang="en-IN" smtClean="0"/>
              <a:t>They </a:t>
            </a:r>
            <a:r>
              <a:rPr dirty="0" sz="2000" lang="en-IN"/>
              <a:t>use hydrogen or low molecular weight hydrocarbons as the fuel at anode and oxygen/air as the oxidizer at cathode</a:t>
            </a:r>
            <a:r>
              <a:rPr dirty="0" sz="2000" lang="en-IN" smtClean="0"/>
              <a:t>.</a:t>
            </a:r>
          </a:p>
          <a:p>
            <a:pPr>
              <a:lnSpc>
                <a:spcPct val="120000"/>
              </a:lnSpc>
            </a:pPr>
            <a:r>
              <a:rPr dirty="0" sz="2000" lang="en-US"/>
              <a:t>In a PEMFC, hydrogen is oxidized at anode to produce H</a:t>
            </a:r>
            <a:r>
              <a:rPr baseline="30000" dirty="0" sz="2000" lang="en-US"/>
              <a:t>+</a:t>
            </a:r>
            <a:r>
              <a:rPr dirty="0" sz="2000" lang="en-US"/>
              <a:t> ions, which migrate through the PEM to the cathode. </a:t>
            </a:r>
            <a:endParaRPr dirty="0" sz="2000" lang="en-US" smtClean="0"/>
          </a:p>
          <a:p>
            <a:pPr>
              <a:lnSpc>
                <a:spcPct val="120000"/>
              </a:lnSpc>
            </a:pPr>
            <a:r>
              <a:rPr dirty="0" sz="2000" lang="en-US" smtClean="0"/>
              <a:t>Reduction </a:t>
            </a:r>
            <a:r>
              <a:rPr dirty="0" sz="2000" lang="en-US"/>
              <a:t>of oxygen takes place at cathode to form O</a:t>
            </a:r>
            <a:r>
              <a:rPr baseline="30000" dirty="0" sz="2000" lang="en-US"/>
              <a:t>2-</a:t>
            </a:r>
            <a:r>
              <a:rPr dirty="0" sz="2000" lang="en-US"/>
              <a:t> ions, which combine with the H</a:t>
            </a:r>
            <a:r>
              <a:rPr baseline="30000" dirty="0" sz="2000" lang="en-US"/>
              <a:t>+</a:t>
            </a:r>
            <a:r>
              <a:rPr dirty="0" sz="2000" lang="en-US"/>
              <a:t> ions to form H</a:t>
            </a:r>
            <a:r>
              <a:rPr baseline="-25000" dirty="0" sz="2000" lang="en-US"/>
              <a:t>2</a:t>
            </a:r>
            <a:r>
              <a:rPr dirty="0" sz="2000" lang="en-US"/>
              <a:t>O. </a:t>
            </a:r>
            <a:endParaRPr dirty="0" sz="2000" lang="en-US" smtClean="0"/>
          </a:p>
          <a:p>
            <a:pPr>
              <a:lnSpc>
                <a:spcPct val="120000"/>
              </a:lnSpc>
            </a:pPr>
            <a:r>
              <a:rPr dirty="0" sz="2000" lang="en-US" smtClean="0"/>
              <a:t>This </a:t>
            </a:r>
            <a:r>
              <a:rPr dirty="0" sz="2000" lang="en-US"/>
              <a:t>develops a net cell potential that equals to the difference between electrochemical potentials of hydrogen oxidation reaction (HOR) and oxygen reduction reaction (ORR). </a:t>
            </a:r>
            <a:endParaRPr dirty="0" sz="2000" lang="en-US" smtClean="0"/>
          </a:p>
          <a:p>
            <a:pPr>
              <a:lnSpc>
                <a:spcPct val="120000"/>
              </a:lnSpc>
            </a:pPr>
            <a:r>
              <a:rPr dirty="0" sz="2000" lang="en-US" smtClean="0"/>
              <a:t>When </a:t>
            </a:r>
            <a:r>
              <a:rPr dirty="0" sz="2000" lang="en-US"/>
              <a:t>connected to an external load, a constant current can be drawn if the reactant gases are supplied and the reaction product (H</a:t>
            </a:r>
            <a:r>
              <a:rPr baseline="-25000" dirty="0" sz="2000" lang="en-US"/>
              <a:t>2</a:t>
            </a:r>
            <a:r>
              <a:rPr dirty="0" sz="2000" lang="en-US"/>
              <a:t>O) is removed continuously to maintain the system in steady state.</a:t>
            </a:r>
            <a:endParaRPr dirty="0" sz="200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25" name="Title 1"/>
          <p:cNvSpPr>
            <a:spLocks noGrp="1"/>
          </p:cNvSpPr>
          <p:nvPr>
            <p:ph type="title"/>
          </p:nvPr>
        </p:nvSpPr>
        <p:spPr>
          <a:xfrm>
            <a:off x="838200" y="171942"/>
            <a:ext cx="10515600" cy="729579"/>
          </a:xfrm>
        </p:spPr>
        <p:txBody>
          <a:bodyPr/>
          <a:p>
            <a:pPr algn="ctr"/>
            <a:r>
              <a:rPr dirty="0" lang="en-US" smtClean="0"/>
              <a:t>Phosphoric Acid Fuel Cell</a:t>
            </a:r>
            <a:endParaRPr dirty="0" lang="en-IN"/>
          </a:p>
        </p:txBody>
      </p:sp>
      <p:pic>
        <p:nvPicPr>
          <p:cNvPr id="2097158" name="Picture 2" descr="Phosphoric Acid Fuel Cell"/>
          <p:cNvPicPr>
            <a:picLocks noChangeAspect="1" noGrp="1" noChangeArrowheads="1"/>
          </p:cNvPicPr>
          <p:nvPr>
            <p:ph idx="1"/>
          </p:nvPr>
        </p:nvPicPr>
        <p:blipFill>
          <a:blip xmlns:r="http://schemas.openxmlformats.org/officeDocument/2006/relationships" r:embed="rId1"/>
          <a:srcRect/>
          <a:stretch>
            <a:fillRect/>
          </a:stretch>
        </p:blipFill>
        <p:spPr bwMode="auto">
          <a:xfrm>
            <a:off x="459883" y="1317201"/>
            <a:ext cx="5962918" cy="4807603"/>
          </a:xfrm>
          <a:prstGeom prst="rect"/>
          <a:noFill/>
        </p:spPr>
      </p:pic>
      <p:sp>
        <p:nvSpPr>
          <p:cNvPr id="1048626" name="Rectangle 3"/>
          <p:cNvSpPr/>
          <p:nvPr/>
        </p:nvSpPr>
        <p:spPr>
          <a:xfrm>
            <a:off x="6632621" y="1094704"/>
            <a:ext cx="5559379" cy="5996940"/>
          </a:xfrm>
          <a:prstGeom prst="rect"/>
        </p:spPr>
        <p:txBody>
          <a:bodyPr wrap="square">
            <a:spAutoFit/>
          </a:bodyPr>
          <a:p>
            <a:pPr indent="-285750" marL="285750">
              <a:buFont typeface="Arial" panose="020B0604020202020204" pitchFamily="34" charset="0"/>
              <a:buChar char="•"/>
            </a:pPr>
            <a:r>
              <a:rPr dirty="0" lang="en-US">
                <a:solidFill>
                  <a:srgbClr val="000000"/>
                </a:solidFill>
              </a:rPr>
              <a:t>It was developed in 1980s. </a:t>
            </a:r>
            <a:endParaRPr dirty="0" lang="en-US" smtClean="0">
              <a:solidFill>
                <a:srgbClr val="000000"/>
              </a:solidFill>
            </a:endParaRPr>
          </a:p>
          <a:p>
            <a:pPr indent="-285750" marL="285750">
              <a:buFont typeface="Arial" panose="020B0604020202020204" pitchFamily="34" charset="0"/>
              <a:buChar char="•"/>
            </a:pPr>
            <a:r>
              <a:rPr dirty="0" lang="en-US" smtClean="0">
                <a:solidFill>
                  <a:srgbClr val="000000"/>
                </a:solidFill>
              </a:rPr>
              <a:t>It </a:t>
            </a:r>
            <a:r>
              <a:rPr dirty="0" lang="en-US">
                <a:solidFill>
                  <a:srgbClr val="000000"/>
                </a:solidFill>
              </a:rPr>
              <a:t>uses either pure hydrogen or rich hydrogen gas as fuel and oxygen or air as oxidant</a:t>
            </a:r>
            <a:r>
              <a:rPr dirty="0" lang="en-US" smtClean="0">
                <a:solidFill>
                  <a:srgbClr val="000000"/>
                </a:solidFill>
              </a:rPr>
              <a:t>.</a:t>
            </a:r>
          </a:p>
          <a:p>
            <a:pPr fontAlgn="base" indent="-285750" marL="285750">
              <a:buFont typeface="Arial" panose="020B0604020202020204" pitchFamily="34" charset="0"/>
              <a:buChar char="•"/>
            </a:pPr>
            <a:r>
              <a:rPr dirty="0" lang="en-US"/>
              <a:t>The concentrated phosphoric acid (H</a:t>
            </a:r>
            <a:r>
              <a:rPr baseline="-25000" dirty="0" lang="en-US"/>
              <a:t>3</a:t>
            </a:r>
            <a:r>
              <a:rPr dirty="0" lang="en-US"/>
              <a:t>PO</a:t>
            </a:r>
            <a:r>
              <a:rPr baseline="-25000" dirty="0" lang="en-US"/>
              <a:t>4</a:t>
            </a:r>
            <a:r>
              <a:rPr dirty="0" lang="en-US"/>
              <a:t>) is used as electrolyte. </a:t>
            </a:r>
            <a:endParaRPr dirty="0" lang="en-US" smtClean="0"/>
          </a:p>
          <a:p>
            <a:pPr fontAlgn="base" indent="-285750" marL="285750">
              <a:buFont typeface="Arial" panose="020B0604020202020204" pitchFamily="34" charset="0"/>
              <a:buChar char="•"/>
            </a:pPr>
            <a:r>
              <a:rPr dirty="0" lang="en-US" smtClean="0"/>
              <a:t>It </a:t>
            </a:r>
            <a:r>
              <a:rPr dirty="0" lang="en-US"/>
              <a:t>has two electrodes of porous conducting material, usually of nickel material to collect charge</a:t>
            </a:r>
            <a:r>
              <a:rPr dirty="0" lang="en-US" smtClean="0"/>
              <a:t>.</a:t>
            </a:r>
          </a:p>
          <a:p>
            <a:pPr fontAlgn="base" indent="-285750" marL="285750">
              <a:buFont typeface="Arial" panose="020B0604020202020204" pitchFamily="34" charset="0"/>
              <a:buChar char="•"/>
            </a:pPr>
            <a:r>
              <a:rPr dirty="0" lang="en-US" smtClean="0"/>
              <a:t>The </a:t>
            </a:r>
            <a:r>
              <a:rPr dirty="0" lang="en-US"/>
              <a:t>electrochemical reaction is normally very slow, therefore a catalyst is needed in the electrodes to accelerate the reaction. </a:t>
            </a:r>
            <a:endParaRPr dirty="0" lang="en-US" smtClean="0"/>
          </a:p>
          <a:p>
            <a:pPr fontAlgn="base" indent="-285750" marL="285750">
              <a:buFont typeface="Arial" panose="020B0604020202020204" pitchFamily="34" charset="0"/>
              <a:buChar char="•"/>
            </a:pPr>
            <a:r>
              <a:rPr dirty="0" lang="en-US" smtClean="0"/>
              <a:t>Finely </a:t>
            </a:r>
            <a:r>
              <a:rPr dirty="0" lang="en-US"/>
              <a:t>powdered nickel/platinum/silver coating is provided on the outer surface of electrodes which act as catalyst</a:t>
            </a:r>
            <a:r>
              <a:rPr dirty="0" lang="en-US" smtClean="0"/>
              <a:t>.</a:t>
            </a:r>
          </a:p>
          <a:p>
            <a:pPr fontAlgn="base" indent="-285750" marL="285750">
              <a:buFont typeface="Arial" panose="020B0604020202020204" pitchFamily="34" charset="0"/>
              <a:buChar char="•"/>
            </a:pPr>
            <a:r>
              <a:rPr dirty="0" lang="en-US" smtClean="0"/>
              <a:t>The </a:t>
            </a:r>
            <a:r>
              <a:rPr dirty="0" lang="en-US"/>
              <a:t>operating temperatures for this type of fuel are in the range of 150°C-220°C</a:t>
            </a:r>
            <a:r>
              <a:rPr dirty="0" lang="en-US" smtClean="0"/>
              <a:t>.</a:t>
            </a:r>
          </a:p>
          <a:p>
            <a:pPr fontAlgn="base"/>
            <a:endParaRPr dirty="0" lang="en-US" smtClean="0"/>
          </a:p>
          <a:p>
            <a:pPr fontAlgn="base"/>
            <a:r>
              <a:rPr b="1" dirty="0" lang="pt-BR"/>
              <a:t>Anode : </a:t>
            </a:r>
            <a:r>
              <a:rPr dirty="0" lang="pt-BR"/>
              <a:t> H</a:t>
            </a:r>
            <a:r>
              <a:rPr baseline="-25000" dirty="0" lang="pt-BR"/>
              <a:t>2  </a:t>
            </a:r>
            <a:r>
              <a:rPr dirty="0" lang="pt-BR"/>
              <a:t>→ 2 H</a:t>
            </a:r>
            <a:r>
              <a:rPr baseline="30000" dirty="0" lang="pt-BR"/>
              <a:t>+ </a:t>
            </a:r>
            <a:r>
              <a:rPr dirty="0" lang="pt-BR"/>
              <a:t>+ 2e    </a:t>
            </a:r>
            <a:r>
              <a:rPr baseline="30000" dirty="0" lang="pt-BR"/>
              <a:t>  </a:t>
            </a:r>
            <a:r>
              <a:rPr dirty="0" lang="pt-BR"/>
              <a:t>...(v)</a:t>
            </a:r>
          </a:p>
          <a:p>
            <a:pPr fontAlgn="base"/>
            <a:r>
              <a:rPr b="1" dirty="0" lang="pt-BR"/>
              <a:t>Cathode :   </a:t>
            </a:r>
            <a:r>
              <a:rPr dirty="0" lang="pt-BR"/>
              <a:t>1/2 O</a:t>
            </a:r>
            <a:r>
              <a:rPr baseline="-25000" dirty="0" lang="pt-BR"/>
              <a:t>2 </a:t>
            </a:r>
            <a:r>
              <a:rPr dirty="0" lang="pt-BR"/>
              <a:t>+ 2H</a:t>
            </a:r>
            <a:r>
              <a:rPr baseline="30000" dirty="0" lang="pt-BR"/>
              <a:t>+ </a:t>
            </a:r>
            <a:r>
              <a:rPr dirty="0" lang="pt-BR"/>
              <a:t>+ 2e → 2OH</a:t>
            </a:r>
            <a:r>
              <a:rPr baseline="30000" dirty="0" lang="pt-BR"/>
              <a:t>-    </a:t>
            </a:r>
            <a:r>
              <a:rPr dirty="0" lang="pt-BR"/>
              <a:t>...(vi)</a:t>
            </a:r>
          </a:p>
          <a:p>
            <a:pPr fontAlgn="base"/>
            <a:r>
              <a:rPr b="1" dirty="0" lang="pt-BR"/>
              <a:t>Overall reaction :  H</a:t>
            </a:r>
            <a:r>
              <a:rPr baseline="-25000" b="1" dirty="0" lang="pt-BR"/>
              <a:t>2 </a:t>
            </a:r>
            <a:r>
              <a:rPr b="1" dirty="0" lang="pt-BR"/>
              <a:t>+ 1/2 O</a:t>
            </a:r>
            <a:r>
              <a:rPr baseline="-25000" b="1" dirty="0" lang="pt-BR"/>
              <a:t>2 </a:t>
            </a:r>
            <a:r>
              <a:rPr b="1" dirty="0" lang="pt-BR"/>
              <a:t>→ H</a:t>
            </a:r>
            <a:r>
              <a:rPr baseline="-25000" b="1" dirty="0" lang="pt-BR"/>
              <a:t>2</a:t>
            </a:r>
            <a:r>
              <a:rPr b="1" dirty="0" lang="pt-BR"/>
              <a:t>O + heat + power</a:t>
            </a:r>
            <a:endParaRPr dirty="0" lang="pt-BR"/>
          </a:p>
          <a:p>
            <a:pPr fontAlgn="base" indent="-285750" marL="285750">
              <a:buFont typeface="Arial" panose="020B0604020202020204" pitchFamily="34" charset="0"/>
              <a:buChar char="•"/>
            </a:pPr>
            <a:endParaRPr dirty="0" lang="en-US"/>
          </a:p>
          <a:p>
            <a:pPr indent="-285750" marL="285750">
              <a:buFont typeface="Arial" panose="020B0604020202020204" pitchFamily="34" charset="0"/>
              <a:buChar char="•"/>
            </a:pPr>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27" name="Title 1"/>
          <p:cNvSpPr>
            <a:spLocks noGrp="1"/>
          </p:cNvSpPr>
          <p:nvPr>
            <p:ph type="title"/>
          </p:nvPr>
        </p:nvSpPr>
        <p:spPr>
          <a:xfrm>
            <a:off x="838200" y="146184"/>
            <a:ext cx="10515600" cy="729579"/>
          </a:xfrm>
        </p:spPr>
        <p:txBody>
          <a:bodyPr/>
          <a:p>
            <a:pPr algn="ctr"/>
            <a:r>
              <a:rPr b="1" dirty="0" lang="en-US" smtClean="0"/>
              <a:t>Solid Acid Fuel Cell</a:t>
            </a:r>
            <a:endParaRPr b="1" dirty="0" lang="en-IN"/>
          </a:p>
        </p:txBody>
      </p:sp>
      <p:sp>
        <p:nvSpPr>
          <p:cNvPr id="1048628" name="Content Placeholder 2"/>
          <p:cNvSpPr>
            <a:spLocks noGrp="1"/>
          </p:cNvSpPr>
          <p:nvPr>
            <p:ph idx="1"/>
          </p:nvPr>
        </p:nvSpPr>
        <p:spPr>
          <a:xfrm>
            <a:off x="6787166" y="991673"/>
            <a:ext cx="5280338" cy="5743978"/>
          </a:xfrm>
        </p:spPr>
        <p:txBody>
          <a:bodyPr>
            <a:normAutofit fontScale="64286" lnSpcReduction="20000"/>
          </a:bodyPr>
          <a:p>
            <a:r>
              <a:rPr dirty="0" sz="3000" lang="en-US"/>
              <a:t>Natural gas goes through a steam-reforming process. </a:t>
            </a:r>
            <a:endParaRPr dirty="0" sz="3000" lang="en-US" smtClean="0"/>
          </a:p>
          <a:p>
            <a:r>
              <a:rPr dirty="0" sz="3000" lang="en-US" smtClean="0"/>
              <a:t>This </a:t>
            </a:r>
            <a:r>
              <a:rPr dirty="0" sz="3000" lang="en-US"/>
              <a:t>chemical reaction produces hydrogen (H</a:t>
            </a:r>
            <a:r>
              <a:rPr baseline="-25000" dirty="0" sz="3000" lang="en-US"/>
              <a:t>2</a:t>
            </a:r>
            <a:r>
              <a:rPr dirty="0" sz="3000" lang="en-US"/>
              <a:t>), carbon monoxide (CO), carbon dioxide (CO</a:t>
            </a:r>
            <a:r>
              <a:rPr baseline="-25000" dirty="0" sz="3000" lang="en-US"/>
              <a:t>2</a:t>
            </a:r>
            <a:r>
              <a:rPr dirty="0" sz="3000" lang="en-US"/>
              <a:t>) and steam (H</a:t>
            </a:r>
            <a:r>
              <a:rPr baseline="-25000" dirty="0" sz="3000" lang="en-US"/>
              <a:t>2</a:t>
            </a:r>
            <a:r>
              <a:rPr dirty="0" sz="3000" lang="en-US"/>
              <a:t>O). </a:t>
            </a:r>
            <a:endParaRPr dirty="0" sz="3000" lang="en-US" smtClean="0"/>
          </a:p>
          <a:p>
            <a:r>
              <a:rPr dirty="0" sz="3000" lang="en-US" smtClean="0"/>
              <a:t>The </a:t>
            </a:r>
            <a:r>
              <a:rPr dirty="0" sz="3000" lang="en-US"/>
              <a:t>mix of elements from the reformer enter the fuel cell at the anode side. </a:t>
            </a:r>
            <a:endParaRPr dirty="0" sz="3000" lang="en-US" smtClean="0"/>
          </a:p>
          <a:p>
            <a:r>
              <a:rPr dirty="0" sz="3000" lang="en-US" smtClean="0"/>
              <a:t>Meanwhile</a:t>
            </a:r>
            <a:r>
              <a:rPr dirty="0" sz="3000" lang="en-US"/>
              <a:t>, air (including oxygen) enters the fuel cell at the cathode side. </a:t>
            </a:r>
          </a:p>
          <a:p>
            <a:r>
              <a:rPr dirty="0" sz="3000" lang="en-US"/>
              <a:t>Oxygen in the air combines with free electrons to form oxide ions at the cathode. </a:t>
            </a:r>
            <a:endParaRPr dirty="0" sz="3000" lang="en-US" smtClean="0"/>
          </a:p>
          <a:p>
            <a:r>
              <a:rPr dirty="0" sz="3000" lang="en-US" smtClean="0"/>
              <a:t>Oxide </a:t>
            </a:r>
            <a:r>
              <a:rPr dirty="0" sz="3000" lang="en-US"/>
              <a:t>ions with free electrons travel from the cathode to the anode through the electrolyte.</a:t>
            </a:r>
          </a:p>
          <a:p>
            <a:r>
              <a:rPr dirty="0" sz="3000" lang="en-US"/>
              <a:t>At the anode, oxide ions react with hydrogen forming water (steam) and with carbon monoxide (CO) forming carbon dioxide (CO</a:t>
            </a:r>
            <a:r>
              <a:rPr baseline="-25000" dirty="0" sz="3000" lang="en-US"/>
              <a:t>2</a:t>
            </a:r>
            <a:r>
              <a:rPr dirty="0" sz="3000" lang="en-US"/>
              <a:t>).  </a:t>
            </a:r>
          </a:p>
          <a:p>
            <a:r>
              <a:rPr dirty="0" sz="3000" lang="en-US" smtClean="0"/>
              <a:t>These </a:t>
            </a:r>
            <a:r>
              <a:rPr dirty="0" sz="3000" lang="en-US"/>
              <a:t>free electrons travel to cathode through the external electrical circuit, producing electricity.</a:t>
            </a:r>
          </a:p>
          <a:p>
            <a:endParaRPr dirty="0" lang="en-IN"/>
          </a:p>
        </p:txBody>
      </p:sp>
      <p:pic>
        <p:nvPicPr>
          <p:cNvPr id="2097159" name="Picture 2" descr="Solid Oxide Fuel Cells - Electricity"/>
          <p:cNvPicPr>
            <a:picLocks noChangeAspect="1" noChangeArrowheads="1"/>
          </p:cNvPicPr>
          <p:nvPr/>
        </p:nvPicPr>
        <p:blipFill>
          <a:blip xmlns:r="http://schemas.openxmlformats.org/officeDocument/2006/relationships" r:embed="rId1"/>
          <a:srcRect/>
          <a:stretch>
            <a:fillRect/>
          </a:stretch>
        </p:blipFill>
        <p:spPr bwMode="auto">
          <a:xfrm>
            <a:off x="0" y="991673"/>
            <a:ext cx="6658377" cy="5185290"/>
          </a:xfrm>
          <a:prstGeom prst="rect"/>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9" name="Title 1"/>
          <p:cNvSpPr>
            <a:spLocks noGrp="1"/>
          </p:cNvSpPr>
          <p:nvPr>
            <p:ph type="title"/>
          </p:nvPr>
        </p:nvSpPr>
        <p:spPr>
          <a:xfrm>
            <a:off x="863958" y="223458"/>
            <a:ext cx="10515600" cy="793974"/>
          </a:xfrm>
        </p:spPr>
        <p:txBody>
          <a:bodyPr/>
          <a:p>
            <a:pPr algn="ctr"/>
            <a:r>
              <a:rPr dirty="0" lang="en-US" smtClean="0"/>
              <a:t>Alkaline Fuel Cell (AFC)</a:t>
            </a:r>
            <a:endParaRPr dirty="0" lang="en-IN"/>
          </a:p>
        </p:txBody>
      </p:sp>
      <p:pic>
        <p:nvPicPr>
          <p:cNvPr id="2097160" name="Picture 3"/>
          <p:cNvPicPr>
            <a:picLocks noChangeAspect="1"/>
          </p:cNvPicPr>
          <p:nvPr/>
        </p:nvPicPr>
        <p:blipFill>
          <a:blip xmlns:r="http://schemas.openxmlformats.org/officeDocument/2006/relationships" r:embed="rId1"/>
          <a:stretch>
            <a:fillRect/>
          </a:stretch>
        </p:blipFill>
        <p:spPr>
          <a:xfrm>
            <a:off x="154547" y="1644630"/>
            <a:ext cx="5512158" cy="4870950"/>
          </a:xfrm>
          <a:prstGeom prst="rect"/>
        </p:spPr>
      </p:pic>
      <p:sp>
        <p:nvSpPr>
          <p:cNvPr id="1048630" name="Rectangle 4"/>
          <p:cNvSpPr/>
          <p:nvPr/>
        </p:nvSpPr>
        <p:spPr>
          <a:xfrm>
            <a:off x="5666704" y="1017432"/>
            <a:ext cx="6426557" cy="5895340"/>
          </a:xfrm>
          <a:prstGeom prst="rect"/>
        </p:spPr>
        <p:txBody>
          <a:bodyPr wrap="square">
            <a:spAutoFit/>
          </a:bodyPr>
          <a:p>
            <a:pPr indent="-285750" marL="285750">
              <a:buFont typeface="Arial" panose="020B0604020202020204" pitchFamily="34" charset="0"/>
              <a:buChar char="•"/>
            </a:pPr>
            <a:r>
              <a:rPr dirty="0" sz="1900" lang="en-IN"/>
              <a:t>The AFCs utilize potassium hydroxide (KOH) as an electrolyte of variable concentration, either in aqueous solution or stabilized matrix form</a:t>
            </a:r>
            <a:r>
              <a:rPr dirty="0" sz="1900" lang="en-IN" smtClean="0"/>
              <a:t>.</a:t>
            </a:r>
          </a:p>
          <a:p>
            <a:pPr indent="-285750" marL="285750">
              <a:buFont typeface="Arial" panose="020B0604020202020204" pitchFamily="34" charset="0"/>
              <a:buChar char="•"/>
            </a:pPr>
            <a:r>
              <a:rPr dirty="0" sz="1900" lang="en-US"/>
              <a:t>The electrolyte is contained in a porous asbestos matrix, and the catalysts are typically made of nickel (Ni) and silver (Ag</a:t>
            </a:r>
            <a:r>
              <a:rPr dirty="0" sz="1900" lang="en-US" smtClean="0"/>
              <a:t>).</a:t>
            </a:r>
          </a:p>
          <a:p>
            <a:pPr indent="-285750" marL="285750">
              <a:buFont typeface="Arial" panose="020B0604020202020204" pitchFamily="34" charset="0"/>
              <a:buChar char="•"/>
            </a:pPr>
            <a:r>
              <a:rPr dirty="0" sz="1900" lang="en-US"/>
              <a:t>Hydrogen and oxygen are supplied to the electrodes similarly to PEMFCs</a:t>
            </a:r>
            <a:r>
              <a:rPr dirty="0" sz="1900" lang="en-US" smtClean="0"/>
              <a:t>.</a:t>
            </a:r>
          </a:p>
          <a:p>
            <a:pPr indent="-285750" marL="285750">
              <a:buFont typeface="Arial" panose="020B0604020202020204" pitchFamily="34" charset="0"/>
              <a:buChar char="•"/>
            </a:pPr>
            <a:r>
              <a:rPr dirty="0" sz="1900" lang="en-US" smtClean="0"/>
              <a:t> </a:t>
            </a:r>
            <a:r>
              <a:rPr dirty="0" sz="1900" lang="en-US">
                <a:solidFill>
                  <a:srgbClr val="FF0000"/>
                </a:solidFill>
              </a:rPr>
              <a:t>The KOH electrolyte is extremely sensitive to potential poisoning with CO or reaction with CO</a:t>
            </a:r>
            <a:r>
              <a:rPr baseline="-25000" dirty="0" sz="1900" lang="en-US">
                <a:solidFill>
                  <a:srgbClr val="FF0000"/>
                </a:solidFill>
              </a:rPr>
              <a:t>2 </a:t>
            </a:r>
            <a:r>
              <a:rPr dirty="0" sz="1900" lang="en-US">
                <a:solidFill>
                  <a:srgbClr val="FF0000"/>
                </a:solidFill>
              </a:rPr>
              <a:t>and, thus, only pure hydrogen and oxygen can be used as reactants for the electrochemical processes</a:t>
            </a:r>
            <a:r>
              <a:rPr dirty="0" sz="1900" lang="en-US" smtClean="0">
                <a:solidFill>
                  <a:srgbClr val="FF0000"/>
                </a:solidFill>
              </a:rPr>
              <a:t>.</a:t>
            </a:r>
          </a:p>
          <a:p>
            <a:pPr indent="-285750" marL="285750">
              <a:buFont typeface="Arial" panose="020B0604020202020204" pitchFamily="34" charset="0"/>
              <a:buChar char="•"/>
            </a:pPr>
            <a:r>
              <a:rPr dirty="0" sz="1900" lang="en-US" smtClean="0"/>
              <a:t>The </a:t>
            </a:r>
            <a:r>
              <a:rPr dirty="0" sz="1900" lang="en-US"/>
              <a:t>carrier in this case is the hydroxyl ion (OH– ), which travels from the cathode to the anode, where it combines with H2 and creates water and </a:t>
            </a:r>
            <a:r>
              <a:rPr dirty="0" sz="1900" lang="en-US" smtClean="0"/>
              <a:t>electrons.</a:t>
            </a:r>
          </a:p>
          <a:p>
            <a:pPr indent="-285750" marL="285750">
              <a:buFont typeface="Arial" panose="020B0604020202020204" pitchFamily="34" charset="0"/>
              <a:buChar char="•"/>
            </a:pPr>
            <a:r>
              <a:rPr b="1" dirty="0" sz="1900" lang="en-IN"/>
              <a:t>The basic electrochemical reactions for the AFC are: </a:t>
            </a:r>
            <a:endParaRPr b="1" dirty="0" sz="1900" lang="en-IN" smtClean="0"/>
          </a:p>
          <a:p>
            <a:pPr indent="-285750" marL="285750">
              <a:buFont typeface="Arial" panose="020B0604020202020204" pitchFamily="34" charset="0"/>
              <a:buChar char="•"/>
            </a:pPr>
            <a:r>
              <a:rPr dirty="0" sz="1900" lang="en-IN" smtClean="0"/>
              <a:t>Anode</a:t>
            </a:r>
            <a:r>
              <a:rPr dirty="0" sz="1900" lang="en-IN"/>
              <a:t>: 2 H</a:t>
            </a:r>
            <a:r>
              <a:rPr baseline="-25000" dirty="0" sz="1900" lang="en-IN"/>
              <a:t>2</a:t>
            </a:r>
            <a:r>
              <a:rPr dirty="0" sz="1900" lang="en-IN"/>
              <a:t> + 4 OH¯ → 4 H</a:t>
            </a:r>
            <a:r>
              <a:rPr baseline="-25000" dirty="0" sz="1900" lang="en-IN"/>
              <a:t>2</a:t>
            </a:r>
            <a:r>
              <a:rPr dirty="0" sz="1900" lang="en-IN"/>
              <a:t>O + 4 e− </a:t>
            </a:r>
            <a:endParaRPr dirty="0" sz="1900" lang="en-IN" smtClean="0"/>
          </a:p>
          <a:p>
            <a:pPr indent="-285750" marL="285750">
              <a:buFont typeface="Arial" panose="020B0604020202020204" pitchFamily="34" charset="0"/>
              <a:buChar char="•"/>
            </a:pPr>
            <a:r>
              <a:rPr dirty="0" sz="1900" lang="en-IN" smtClean="0"/>
              <a:t>Cathode</a:t>
            </a:r>
            <a:r>
              <a:rPr dirty="0" sz="1900" lang="en-IN"/>
              <a:t>: O</a:t>
            </a:r>
            <a:r>
              <a:rPr baseline="-25000" dirty="0" sz="1900" lang="en-IN"/>
              <a:t>2</a:t>
            </a:r>
            <a:r>
              <a:rPr dirty="0" sz="1900" lang="en-IN"/>
              <a:t> + 2 H</a:t>
            </a:r>
            <a:r>
              <a:rPr baseline="-25000" dirty="0" sz="1900" lang="en-IN"/>
              <a:t>2</a:t>
            </a:r>
            <a:r>
              <a:rPr dirty="0" sz="1900" lang="en-IN"/>
              <a:t>O + 4 e− → 4 OH¯ </a:t>
            </a:r>
            <a:endParaRPr dirty="0" sz="1900" lang="en-IN" smtClean="0"/>
          </a:p>
          <a:p>
            <a:pPr indent="-285750" marL="285750">
              <a:buFont typeface="Arial" panose="020B0604020202020204" pitchFamily="34" charset="0"/>
              <a:buChar char="•"/>
            </a:pPr>
            <a:r>
              <a:rPr dirty="0" sz="1900" lang="en-IN" smtClean="0"/>
              <a:t>Cell </a:t>
            </a:r>
            <a:r>
              <a:rPr dirty="0" sz="1900" lang="en-IN"/>
              <a:t>reaction: 2H</a:t>
            </a:r>
            <a:r>
              <a:rPr baseline="-25000" dirty="0" sz="1900" lang="en-IN"/>
              <a:t>2</a:t>
            </a:r>
            <a:r>
              <a:rPr dirty="0" sz="1900" lang="en-IN"/>
              <a:t> + O</a:t>
            </a:r>
            <a:r>
              <a:rPr baseline="-25000" dirty="0" sz="1900" lang="en-IN"/>
              <a:t>2</a:t>
            </a:r>
            <a:r>
              <a:rPr dirty="0" sz="1900" lang="en-IN"/>
              <a:t> → 2 H</a:t>
            </a:r>
            <a:r>
              <a:rPr baseline="-25000" dirty="0" sz="1900" lang="en-IN"/>
              <a:t>2</a:t>
            </a:r>
            <a:r>
              <a:rPr dirty="0" sz="1900" lang="en-IN"/>
              <a:t>O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31" name="Title 1"/>
          <p:cNvSpPr>
            <a:spLocks noGrp="1"/>
          </p:cNvSpPr>
          <p:nvPr>
            <p:ph type="title"/>
          </p:nvPr>
        </p:nvSpPr>
        <p:spPr>
          <a:xfrm>
            <a:off x="838200" y="210580"/>
            <a:ext cx="10515600" cy="716700"/>
          </a:xfrm>
        </p:spPr>
        <p:txBody>
          <a:bodyPr/>
          <a:p>
            <a:pPr algn="ctr"/>
            <a:r>
              <a:rPr dirty="0" lang="it-IT"/>
              <a:t>Molten Carbonate Fuel Cell (MCFC)</a:t>
            </a:r>
          </a:p>
        </p:txBody>
      </p:sp>
      <p:sp>
        <p:nvSpPr>
          <p:cNvPr id="1048632" name="Content Placeholder 2"/>
          <p:cNvSpPr>
            <a:spLocks noGrp="1"/>
          </p:cNvSpPr>
          <p:nvPr>
            <p:ph idx="1"/>
          </p:nvPr>
        </p:nvSpPr>
        <p:spPr>
          <a:xfrm>
            <a:off x="5602310" y="927280"/>
            <a:ext cx="6284890" cy="4876196"/>
          </a:xfrm>
        </p:spPr>
        <p:txBody>
          <a:bodyPr>
            <a:normAutofit fontScale="85714" lnSpcReduction="10000"/>
          </a:bodyPr>
          <a:p>
            <a:r>
              <a:rPr dirty="0" lang="en-US"/>
              <a:t>MCFCs are fuel cells that operate at high temperatures using an electrolyte composed of a molten </a:t>
            </a:r>
            <a:r>
              <a:rPr dirty="0" lang="en-US">
                <a:hlinkClick r:id="rId1" tooltip="Learn more about carbonate salt from ScienceDirect's AI-generated Topic Pages"/>
              </a:rPr>
              <a:t>carbonate salt</a:t>
            </a:r>
            <a:r>
              <a:rPr dirty="0" lang="en-US"/>
              <a:t> mixture </a:t>
            </a:r>
            <a:r>
              <a:rPr dirty="0" lang="en-US" smtClean="0"/>
              <a:t>suspended </a:t>
            </a:r>
            <a:r>
              <a:rPr dirty="0" lang="en-US"/>
              <a:t>in a porous, chemically inert ceramic lithium aluminum </a:t>
            </a:r>
            <a:r>
              <a:rPr dirty="0" lang="en-US" smtClean="0"/>
              <a:t>oxide.</a:t>
            </a:r>
          </a:p>
          <a:p>
            <a:r>
              <a:rPr dirty="0" lang="en-US" smtClean="0"/>
              <a:t> When </a:t>
            </a:r>
            <a:r>
              <a:rPr dirty="0" lang="en-US"/>
              <a:t>heated to 650°C, the electrolytes in MCFCs melt and conduct carbonate </a:t>
            </a:r>
            <a:r>
              <a:rPr dirty="0" lang="en-US" smtClean="0"/>
              <a:t>ions </a:t>
            </a:r>
            <a:r>
              <a:rPr dirty="0" lang="en-US"/>
              <a:t>from the cathode to the </a:t>
            </a:r>
            <a:r>
              <a:rPr dirty="0" lang="en-US" smtClean="0"/>
              <a:t>anode</a:t>
            </a:r>
            <a:endParaRPr dirty="0" lang="en-US"/>
          </a:p>
          <a:p>
            <a:r>
              <a:rPr dirty="0" lang="en-US" smtClean="0"/>
              <a:t>At </a:t>
            </a:r>
            <a:r>
              <a:rPr dirty="0" lang="en-US"/>
              <a:t>the anode, hydrogen combines with carbonate ions, producing water and carbon dioxide and releasing electrons to the external circuit</a:t>
            </a:r>
            <a:r>
              <a:rPr dirty="0" lang="en-US" smtClean="0"/>
              <a:t>.</a:t>
            </a:r>
          </a:p>
          <a:p>
            <a:r>
              <a:rPr dirty="0" lang="en-US" smtClean="0"/>
              <a:t>At </a:t>
            </a:r>
            <a:r>
              <a:rPr dirty="0" lang="en-US"/>
              <a:t>the cathode, oxygen is reduced by carbon dioxide and electrons to carbonate </a:t>
            </a:r>
            <a:r>
              <a:rPr dirty="0" lang="en-US" smtClean="0"/>
              <a:t>ions.</a:t>
            </a:r>
          </a:p>
          <a:p>
            <a:endParaRPr dirty="0" lang="en-IN"/>
          </a:p>
        </p:txBody>
      </p:sp>
      <p:pic>
        <p:nvPicPr>
          <p:cNvPr id="2097161" name="Picture 2" descr="Fig. 5.3"/>
          <p:cNvPicPr>
            <a:picLocks noChangeAspect="1" noChangeArrowheads="1"/>
          </p:cNvPicPr>
          <p:nvPr/>
        </p:nvPicPr>
        <p:blipFill>
          <a:blip xmlns:r="http://schemas.openxmlformats.org/officeDocument/2006/relationships" r:embed="rId2"/>
          <a:srcRect/>
          <a:stretch>
            <a:fillRect/>
          </a:stretch>
        </p:blipFill>
        <p:spPr bwMode="auto">
          <a:xfrm>
            <a:off x="696488" y="1284511"/>
            <a:ext cx="4699760" cy="4686591"/>
          </a:xfrm>
          <a:prstGeom prst="rect"/>
          <a:noFill/>
        </p:spPr>
      </p:pic>
      <p:pic>
        <p:nvPicPr>
          <p:cNvPr id="2097162" name="Picture 3"/>
          <p:cNvPicPr>
            <a:picLocks noChangeAspect="1"/>
          </p:cNvPicPr>
          <p:nvPr/>
        </p:nvPicPr>
        <p:blipFill>
          <a:blip xmlns:r="http://schemas.openxmlformats.org/officeDocument/2006/relationships" r:embed="rId3"/>
          <a:stretch>
            <a:fillRect/>
          </a:stretch>
        </p:blipFill>
        <p:spPr>
          <a:xfrm>
            <a:off x="6096000" y="5523364"/>
            <a:ext cx="4348766" cy="895475"/>
          </a:xfrm>
          <a:prstGeom prst="rect"/>
        </p:spPr>
      </p:pic>
      <p:pic>
        <p:nvPicPr>
          <p:cNvPr id="2097163" name="Picture 4"/>
          <p:cNvPicPr>
            <a:picLocks noChangeAspect="1"/>
          </p:cNvPicPr>
          <p:nvPr/>
        </p:nvPicPr>
        <p:blipFill>
          <a:blip xmlns:r="http://schemas.openxmlformats.org/officeDocument/2006/relationships" r:embed="rId4"/>
          <a:stretch>
            <a:fillRect/>
          </a:stretch>
        </p:blipFill>
        <p:spPr>
          <a:xfrm>
            <a:off x="4953690" y="6446987"/>
            <a:ext cx="6633386" cy="342948"/>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33" name="Title 1"/>
          <p:cNvSpPr>
            <a:spLocks noGrp="1"/>
          </p:cNvSpPr>
          <p:nvPr>
            <p:ph type="title"/>
          </p:nvPr>
        </p:nvSpPr>
        <p:spPr>
          <a:xfrm>
            <a:off x="838200" y="365125"/>
            <a:ext cx="10515600" cy="613669"/>
          </a:xfrm>
        </p:spPr>
        <p:txBody>
          <a:bodyPr>
            <a:normAutofit fontScale="90000"/>
          </a:bodyPr>
          <a:p>
            <a:pPr algn="ctr"/>
            <a:r>
              <a:rPr dirty="0" lang="en-US" smtClean="0"/>
              <a:t>Fuel Cell Stack</a:t>
            </a:r>
            <a:endParaRPr dirty="0" lang="en-IN"/>
          </a:p>
        </p:txBody>
      </p:sp>
      <p:pic>
        <p:nvPicPr>
          <p:cNvPr id="2097166" name="Picture 2" descr="Layout and operation of a typical PEM fuel cell stack.  "/>
          <p:cNvPicPr>
            <a:picLocks noChangeAspect="1" noGrp="1" noChangeArrowheads="1"/>
          </p:cNvPicPr>
          <p:nvPr>
            <p:ph idx="1"/>
          </p:nvPr>
        </p:nvPicPr>
        <p:blipFill>
          <a:blip xmlns:r="http://schemas.openxmlformats.org/officeDocument/2006/relationships" r:embed="rId1"/>
          <a:srcRect/>
          <a:stretch>
            <a:fillRect/>
          </a:stretch>
        </p:blipFill>
        <p:spPr bwMode="auto">
          <a:xfrm>
            <a:off x="261870" y="1181681"/>
            <a:ext cx="11668259" cy="5129732"/>
          </a:xfrm>
          <a:prstGeom prst="rect"/>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34" name="Title 1"/>
          <p:cNvSpPr>
            <a:spLocks noGrp="1"/>
          </p:cNvSpPr>
          <p:nvPr>
            <p:ph type="title"/>
          </p:nvPr>
        </p:nvSpPr>
        <p:spPr/>
        <p:txBody>
          <a:bodyPr/>
          <a:p>
            <a:pPr algn="ctr"/>
            <a:r>
              <a:rPr dirty="0" lang="en-US" smtClean="0"/>
              <a:t>Fuel Cell Stack</a:t>
            </a:r>
            <a:endParaRPr dirty="0" lang="en-IN"/>
          </a:p>
        </p:txBody>
      </p:sp>
      <p:sp>
        <p:nvSpPr>
          <p:cNvPr id="1048635" name="Content Placeholder 2"/>
          <p:cNvSpPr>
            <a:spLocks noGrp="1"/>
          </p:cNvSpPr>
          <p:nvPr>
            <p:ph idx="1"/>
          </p:nvPr>
        </p:nvSpPr>
        <p:spPr/>
        <p:txBody>
          <a:bodyPr>
            <a:normAutofit fontScale="89286" lnSpcReduction="10000"/>
          </a:bodyPr>
          <a:p>
            <a:r>
              <a:rPr dirty="0" lang="en-US"/>
              <a:t>The fuel cell stack is the heart of a fuel cell power system. </a:t>
            </a:r>
            <a:endParaRPr dirty="0" lang="en-US" smtClean="0"/>
          </a:p>
          <a:p>
            <a:r>
              <a:rPr dirty="0" lang="en-US" smtClean="0"/>
              <a:t>It </a:t>
            </a:r>
            <a:r>
              <a:rPr dirty="0" lang="en-US"/>
              <a:t>generates electricity in the form of direct current (DC) from electrochemical reactions that take place in the fuel cell. </a:t>
            </a:r>
            <a:endParaRPr dirty="0" lang="en-US" smtClean="0"/>
          </a:p>
          <a:p>
            <a:r>
              <a:rPr dirty="0" lang="en-US" smtClean="0"/>
              <a:t>A </a:t>
            </a:r>
            <a:r>
              <a:rPr dirty="0" lang="en-US"/>
              <a:t>single fuel cell produces less than 1 V, which is insufficient for most applications</a:t>
            </a:r>
            <a:r>
              <a:rPr dirty="0" lang="en-US" smtClean="0"/>
              <a:t>.</a:t>
            </a:r>
          </a:p>
          <a:p>
            <a:r>
              <a:rPr dirty="0" lang="en-US" smtClean="0"/>
              <a:t>Therefore</a:t>
            </a:r>
            <a:r>
              <a:rPr dirty="0" lang="en-US"/>
              <a:t>, individual fuel cells are typically combined in series into a fuel cell stack. </a:t>
            </a:r>
            <a:endParaRPr dirty="0" lang="en-US" smtClean="0"/>
          </a:p>
          <a:p>
            <a:r>
              <a:rPr dirty="0" lang="en-US" smtClean="0"/>
              <a:t>A </a:t>
            </a:r>
            <a:r>
              <a:rPr dirty="0" lang="en-US"/>
              <a:t>typical fuel cell stack may consist of hundreds of fuel cells. </a:t>
            </a:r>
            <a:endParaRPr dirty="0" lang="en-US" smtClean="0"/>
          </a:p>
          <a:p>
            <a:r>
              <a:rPr dirty="0" lang="en-US" smtClean="0"/>
              <a:t>The </a:t>
            </a:r>
            <a:r>
              <a:rPr dirty="0" lang="en-US"/>
              <a:t>amount of power produced by a fuel cell depends upon several factors, such as fuel cell type, cell size, the temperature at which it operates, and the pressure of the gases supplied to the </a:t>
            </a:r>
            <a:r>
              <a:rPr dirty="0" lang="en-US" smtClean="0"/>
              <a:t>cell.</a:t>
            </a:r>
            <a:endParaRPr dirty="0"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36" name="Title 1"/>
          <p:cNvSpPr>
            <a:spLocks noGrp="1"/>
          </p:cNvSpPr>
          <p:nvPr>
            <p:ph type="title"/>
          </p:nvPr>
        </p:nvSpPr>
        <p:spPr/>
        <p:txBody>
          <a:bodyPr/>
          <a:p>
            <a:pPr algn="ctr"/>
            <a:r>
              <a:rPr dirty="0" lang="en-US" smtClean="0"/>
              <a:t>Criteria for selection of fuel cells</a:t>
            </a:r>
            <a:endParaRPr dirty="0" lang="en-IN"/>
          </a:p>
        </p:txBody>
      </p:sp>
      <p:sp>
        <p:nvSpPr>
          <p:cNvPr id="1048637" name="Content Placeholder 2"/>
          <p:cNvSpPr>
            <a:spLocks noGrp="1"/>
          </p:cNvSpPr>
          <p:nvPr>
            <p:ph idx="1"/>
          </p:nvPr>
        </p:nvSpPr>
        <p:spPr/>
        <p:txBody>
          <a:bodyPr/>
          <a:p>
            <a:r>
              <a:rPr dirty="0" lang="en-US" smtClean="0"/>
              <a:t>Combined Heat and Power (CHP)</a:t>
            </a:r>
          </a:p>
          <a:p>
            <a:r>
              <a:rPr dirty="0" lang="en-US" smtClean="0"/>
              <a:t>Production cost</a:t>
            </a:r>
          </a:p>
          <a:p>
            <a:r>
              <a:rPr dirty="0" lang="en-US" smtClean="0"/>
              <a:t>Estimation cost</a:t>
            </a:r>
          </a:p>
          <a:p>
            <a:r>
              <a:rPr dirty="0" lang="en-US" smtClean="0"/>
              <a:t>Pollution </a:t>
            </a:r>
          </a:p>
          <a:p>
            <a:r>
              <a:rPr dirty="0" lang="en-US" smtClean="0"/>
              <a:t>Energy supply limits</a:t>
            </a:r>
          </a:p>
          <a:p>
            <a:r>
              <a:rPr dirty="0" lang="en-US" smtClean="0"/>
              <a:t>Stack size </a:t>
            </a:r>
          </a:p>
          <a:p>
            <a:r>
              <a:rPr dirty="0" lang="en-US" smtClean="0"/>
              <a:t>Efficiency</a:t>
            </a:r>
          </a:p>
          <a:p>
            <a:r>
              <a:rPr dirty="0" lang="en-US" smtClean="0"/>
              <a:t>Working temperature</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595" name="Title 1"/>
          <p:cNvSpPr>
            <a:spLocks noGrp="1"/>
          </p:cNvSpPr>
          <p:nvPr>
            <p:ph type="title"/>
          </p:nvPr>
        </p:nvSpPr>
        <p:spPr>
          <a:xfrm>
            <a:off x="838200" y="365125"/>
            <a:ext cx="10515600" cy="523517"/>
          </a:xfrm>
        </p:spPr>
        <p:txBody>
          <a:bodyPr>
            <a:normAutofit fontScale="90000"/>
          </a:bodyPr>
          <a:p>
            <a:pPr algn="ctr"/>
            <a:r>
              <a:rPr dirty="0" lang="en-US" smtClean="0"/>
              <a:t>Fuel Cells – Working Principle</a:t>
            </a:r>
            <a:endParaRPr dirty="0" lang="en-IN"/>
          </a:p>
        </p:txBody>
      </p:sp>
      <p:sp>
        <p:nvSpPr>
          <p:cNvPr id="1048596" name="Content Placeholder 2"/>
          <p:cNvSpPr>
            <a:spLocks noGrp="1"/>
          </p:cNvSpPr>
          <p:nvPr>
            <p:ph idx="1"/>
          </p:nvPr>
        </p:nvSpPr>
        <p:spPr>
          <a:xfrm>
            <a:off x="719070" y="1081824"/>
            <a:ext cx="10753859" cy="5615189"/>
          </a:xfrm>
        </p:spPr>
        <p:txBody>
          <a:bodyPr>
            <a:normAutofit fontScale="96429" lnSpcReduction="10000"/>
          </a:bodyPr>
          <a:p>
            <a:r>
              <a:rPr dirty="0" lang="en-US"/>
              <a:t>A fuel cell is composed of an anode, cathode, and an electrolyte membrane</a:t>
            </a:r>
            <a:r>
              <a:rPr dirty="0" lang="en-US" smtClean="0"/>
              <a:t>.</a:t>
            </a:r>
          </a:p>
          <a:p>
            <a:r>
              <a:rPr dirty="0" lang="en-US" smtClean="0"/>
              <a:t>A fuel </a:t>
            </a:r>
            <a:r>
              <a:rPr dirty="0" lang="en-US"/>
              <a:t>cell works by passing hydrogen through the anode of a fuel cell and oxygen through the cathode.</a:t>
            </a:r>
            <a:endParaRPr dirty="0" lang="en-US" smtClean="0"/>
          </a:p>
          <a:p>
            <a:r>
              <a:rPr dirty="0" lang="en-US"/>
              <a:t>At the anode site, a catalyst splits the hydrogen molecules into electrons and protons. </a:t>
            </a:r>
            <a:endParaRPr dirty="0" lang="en-US" smtClean="0"/>
          </a:p>
          <a:p>
            <a:r>
              <a:rPr dirty="0" lang="en-US" smtClean="0"/>
              <a:t>The </a:t>
            </a:r>
            <a:r>
              <a:rPr dirty="0" lang="en-US"/>
              <a:t>protons pass through the porous electrolyte membrane, while the electrons are forced through a circuit, generating an electric current and excess heat. </a:t>
            </a:r>
            <a:endParaRPr dirty="0" lang="en-US" smtClean="0"/>
          </a:p>
          <a:p>
            <a:r>
              <a:rPr dirty="0" lang="en-US" smtClean="0"/>
              <a:t>At </a:t>
            </a:r>
            <a:r>
              <a:rPr dirty="0" lang="en-US"/>
              <a:t>the cathode, the protons, electrons, and oxygen combine to produce water molecules. </a:t>
            </a:r>
            <a:endParaRPr dirty="0" lang="en-US" smtClean="0"/>
          </a:p>
          <a:p>
            <a:r>
              <a:rPr dirty="0" lang="en-US" smtClean="0"/>
              <a:t>As </a:t>
            </a:r>
            <a:r>
              <a:rPr dirty="0" lang="en-US"/>
              <a:t>there are no moving parts, fuel cells operate silently and with extremely high reliability. </a:t>
            </a:r>
            <a:endParaRPr dirty="0"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38" name="Title 1"/>
          <p:cNvSpPr>
            <a:spLocks noGrp="1"/>
          </p:cNvSpPr>
          <p:nvPr>
            <p:ph type="title"/>
          </p:nvPr>
        </p:nvSpPr>
        <p:spPr>
          <a:xfrm>
            <a:off x="-2040730" y="0"/>
            <a:ext cx="10515600" cy="1325563"/>
          </a:xfrm>
        </p:spPr>
        <p:txBody>
          <a:bodyPr/>
          <a:p>
            <a:pPr algn="ctr"/>
            <a:r>
              <a:rPr dirty="0" lang="en-US" smtClean="0"/>
              <a:t>Fuel Cell Power Plant</a:t>
            </a:r>
            <a:endParaRPr dirty="0" lang="en-IN"/>
          </a:p>
        </p:txBody>
      </p:sp>
      <p:pic>
        <p:nvPicPr>
          <p:cNvPr id="2097171" name=""/>
          <p:cNvPicPr>
            <a:picLocks/>
          </p:cNvPicPr>
          <p:nvPr/>
        </p:nvPicPr>
        <p:blipFill>
          <a:blip xmlns:r="http://schemas.openxmlformats.org/officeDocument/2006/relationships" r:embed="rId1"/>
          <a:srcRect l="2182" t="15135" r="-917" b="50857"/>
          <a:stretch>
            <a:fillRect/>
          </a:stretch>
        </p:blipFill>
        <p:spPr>
          <a:xfrm rot="0">
            <a:off x="489815" y="1325562"/>
            <a:ext cx="5314364" cy="4183657"/>
          </a:xfrm>
          <a:prstGeom prst="rect"/>
        </p:spPr>
      </p:pic>
      <p:pic>
        <p:nvPicPr>
          <p:cNvPr id="2097172" name=""/>
          <p:cNvPicPr>
            <a:picLocks/>
          </p:cNvPicPr>
          <p:nvPr/>
        </p:nvPicPr>
        <p:blipFill>
          <a:blip xmlns:r="http://schemas.openxmlformats.org/officeDocument/2006/relationships" r:embed="rId2"/>
          <a:srcRect l="-1636" t="48673" r="1636" b="18462"/>
          <a:stretch>
            <a:fillRect/>
          </a:stretch>
        </p:blipFill>
        <p:spPr>
          <a:xfrm rot="0">
            <a:off x="6096000" y="1325562"/>
            <a:ext cx="5871505" cy="4176080"/>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39" name="Title 1"/>
          <p:cNvSpPr>
            <a:spLocks noGrp="1"/>
          </p:cNvSpPr>
          <p:nvPr>
            <p:ph type="title"/>
          </p:nvPr>
        </p:nvSpPr>
        <p:spPr>
          <a:xfrm>
            <a:off x="838200" y="0"/>
            <a:ext cx="10515600" cy="901522"/>
          </a:xfrm>
        </p:spPr>
        <p:txBody>
          <a:bodyPr>
            <a:normAutofit/>
          </a:bodyPr>
          <a:p>
            <a:pPr algn="ctr"/>
            <a:r>
              <a:rPr dirty="0" lang="en-US" smtClean="0"/>
              <a:t>Storage methods of Hydrogen</a:t>
            </a:r>
            <a:endParaRPr dirty="0" lang="en-IN"/>
          </a:p>
        </p:txBody>
      </p:sp>
      <p:sp>
        <p:nvSpPr>
          <p:cNvPr id="1048640" name="Content Placeholder 3"/>
          <p:cNvSpPr>
            <a:spLocks noGrp="1"/>
          </p:cNvSpPr>
          <p:nvPr>
            <p:ph idx="1"/>
          </p:nvPr>
        </p:nvSpPr>
        <p:spPr>
          <a:xfrm>
            <a:off x="838200" y="1017430"/>
            <a:ext cx="4738352" cy="5705341"/>
          </a:xfrm>
        </p:spPr>
        <p:txBody>
          <a:bodyPr>
            <a:normAutofit fontScale="95833" lnSpcReduction="10000"/>
          </a:bodyPr>
          <a:p>
            <a:r>
              <a:rPr dirty="0" lang="en-US"/>
              <a:t>Hydrogen is difficult to store due to its low volumetric energy density</a:t>
            </a:r>
            <a:r>
              <a:rPr dirty="0" lang="en-US" smtClean="0"/>
              <a:t>.</a:t>
            </a:r>
          </a:p>
          <a:p>
            <a:r>
              <a:rPr dirty="0" lang="en-US" smtClean="0"/>
              <a:t> </a:t>
            </a:r>
            <a:r>
              <a:rPr dirty="0" lang="en-US"/>
              <a:t>It is the lightest of and simplest of all elements, being lighter than helium, and so is easily lost into the atmosphere</a:t>
            </a:r>
            <a:r>
              <a:rPr dirty="0" lang="en-US" smtClean="0"/>
              <a:t>.</a:t>
            </a:r>
          </a:p>
          <a:p>
            <a:r>
              <a:rPr dirty="0" lang="en-US" smtClean="0"/>
              <a:t>Hydrogen </a:t>
            </a:r>
            <a:r>
              <a:rPr dirty="0" lang="en-US"/>
              <a:t>can be stored in three different ways:</a:t>
            </a:r>
          </a:p>
          <a:p>
            <a:pPr lvl="1"/>
            <a:r>
              <a:rPr dirty="0" lang="en-US"/>
              <a:t>As a gas under high pressures</a:t>
            </a:r>
          </a:p>
          <a:p>
            <a:pPr lvl="1"/>
            <a:r>
              <a:rPr dirty="0" lang="en-US"/>
              <a:t>In liquid form under cryogenic temperatures</a:t>
            </a:r>
          </a:p>
          <a:p>
            <a:pPr lvl="1"/>
            <a:r>
              <a:rPr dirty="0" lang="en-US"/>
              <a:t>On </a:t>
            </a:r>
            <a:r>
              <a:rPr dirty="0" lang="en-US" smtClean="0"/>
              <a:t>the </a:t>
            </a:r>
            <a:r>
              <a:rPr dirty="0" lang="en-US"/>
              <a:t>surface of or within solid and liquid </a:t>
            </a:r>
            <a:r>
              <a:rPr dirty="0" lang="en-US" smtClean="0"/>
              <a:t>materials.</a:t>
            </a:r>
          </a:p>
          <a:p>
            <a:endParaRPr dirty="0" lang="en-US"/>
          </a:p>
          <a:p>
            <a:endParaRPr dirty="0" lang="en-US"/>
          </a:p>
        </p:txBody>
      </p:sp>
      <p:pic>
        <p:nvPicPr>
          <p:cNvPr id="2097168" name="Content Placeholder 4"/>
          <p:cNvPicPr>
            <a:picLocks noChangeAspect="1"/>
          </p:cNvPicPr>
          <p:nvPr/>
        </p:nvPicPr>
        <p:blipFill>
          <a:blip xmlns:r="http://schemas.openxmlformats.org/officeDocument/2006/relationships" r:embed="rId1"/>
          <a:stretch>
            <a:fillRect/>
          </a:stretch>
        </p:blipFill>
        <p:spPr>
          <a:xfrm>
            <a:off x="6060583" y="1331065"/>
            <a:ext cx="5852375" cy="4850793"/>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41" name="Content Placeholder 2"/>
          <p:cNvSpPr>
            <a:spLocks noGrp="1"/>
          </p:cNvSpPr>
          <p:nvPr>
            <p:ph idx="1"/>
          </p:nvPr>
        </p:nvSpPr>
        <p:spPr>
          <a:xfrm>
            <a:off x="386365" y="1017432"/>
            <a:ext cx="11642502" cy="5718219"/>
          </a:xfrm>
        </p:spPr>
        <p:txBody>
          <a:bodyPr>
            <a:normAutofit fontScale="82143" lnSpcReduction="20000"/>
          </a:bodyPr>
          <a:p>
            <a:pPr indent="0" marL="0">
              <a:buNone/>
            </a:pPr>
            <a:r>
              <a:rPr b="1" dirty="0" lang="en-US" smtClean="0"/>
              <a:t>Compressed </a:t>
            </a:r>
            <a:r>
              <a:rPr b="1" dirty="0" lang="en-US"/>
              <a:t>Gas</a:t>
            </a:r>
          </a:p>
          <a:p>
            <a:r>
              <a:rPr dirty="0" lang="en-US"/>
              <a:t>Hydrogen can be compressed and stored in a gaseous form under high pressures. This requires storage tanks to have pressures of 350-700 bar or 5000-10,000 psi.</a:t>
            </a:r>
          </a:p>
          <a:p>
            <a:pPr indent="0" marL="0">
              <a:buNone/>
            </a:pPr>
            <a:r>
              <a:rPr b="1" dirty="0" lang="en-US"/>
              <a:t>Cryogenic Liquid Storage</a:t>
            </a:r>
          </a:p>
          <a:p>
            <a:r>
              <a:rPr dirty="0" lang="en-US"/>
              <a:t>Hydrogen can be stored cryogenically in a liquid form. </a:t>
            </a:r>
          </a:p>
          <a:p>
            <a:r>
              <a:rPr dirty="0" lang="en-US"/>
              <a:t>Low temperatures are required to stop the liquid hydrogen from boiling off back into a gas, which occurs at -252.8°C. </a:t>
            </a:r>
          </a:p>
          <a:p>
            <a:r>
              <a:rPr dirty="0" lang="en-US"/>
              <a:t>Liquid hydrogen has a higher energy density than gaseous hydrogen but getting it down to the required temperatures can be costly</a:t>
            </a:r>
            <a:r>
              <a:rPr dirty="0" lang="en-US" smtClean="0"/>
              <a:t>.</a:t>
            </a:r>
          </a:p>
          <a:p>
            <a:pPr indent="0" marL="0">
              <a:buNone/>
            </a:pPr>
            <a:r>
              <a:rPr b="1" dirty="0" lang="en-US"/>
              <a:t>Combined Cold-and-</a:t>
            </a:r>
            <a:r>
              <a:rPr b="1" dirty="0" lang="en-US" err="1"/>
              <a:t>Cryo</a:t>
            </a:r>
            <a:r>
              <a:rPr b="1" dirty="0" lang="en-US"/>
              <a:t>-Compressed Hydrogen</a:t>
            </a:r>
          </a:p>
          <a:p>
            <a:r>
              <a:rPr dirty="0" lang="en-US"/>
              <a:t>The storage methods of compression and cryogenic cooling used above can also be combined  to create a further development of hydrogen storage. </a:t>
            </a:r>
          </a:p>
          <a:p>
            <a:r>
              <a:rPr dirty="0" lang="en-US"/>
              <a:t>In this instance, the hydrogen is cooled before being compressed. </a:t>
            </a:r>
          </a:p>
          <a:p>
            <a:r>
              <a:rPr dirty="0" lang="en-US"/>
              <a:t>This creates a higher energy density than with compressed hydrogen but, as with cryogenic liquid storage, also requires more energy use to achieve.</a:t>
            </a:r>
          </a:p>
          <a:p>
            <a:endParaRPr dirty="0" lang="en-US"/>
          </a:p>
          <a:p>
            <a:endParaRPr dirty="0" lang="en-US"/>
          </a:p>
        </p:txBody>
      </p:sp>
      <p:sp>
        <p:nvSpPr>
          <p:cNvPr id="1048642" name="Title 1"/>
          <p:cNvSpPr>
            <a:spLocks noGrp="1"/>
          </p:cNvSpPr>
          <p:nvPr>
            <p:ph type="title"/>
          </p:nvPr>
        </p:nvSpPr>
        <p:spPr>
          <a:xfrm>
            <a:off x="825322" y="0"/>
            <a:ext cx="10515600" cy="832610"/>
          </a:xfrm>
        </p:spPr>
        <p:txBody>
          <a:bodyPr>
            <a:normAutofit/>
          </a:bodyPr>
          <a:p>
            <a:pPr algn="ctr"/>
            <a:r>
              <a:rPr dirty="0" lang="en-US" smtClean="0"/>
              <a:t>Physical storage methods of Hydrogen</a:t>
            </a:r>
            <a:endParaRPr dirty="0"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43" name="Content Placeholder 2"/>
          <p:cNvSpPr>
            <a:spLocks noGrp="1"/>
          </p:cNvSpPr>
          <p:nvPr>
            <p:ph idx="1"/>
          </p:nvPr>
        </p:nvSpPr>
        <p:spPr>
          <a:xfrm>
            <a:off x="360607" y="1017432"/>
            <a:ext cx="11629623" cy="5840568"/>
          </a:xfrm>
        </p:spPr>
        <p:txBody>
          <a:bodyPr>
            <a:normAutofit fontScale="75000" lnSpcReduction="20000"/>
          </a:bodyPr>
          <a:p>
            <a:pPr indent="0" marL="0">
              <a:buNone/>
            </a:pPr>
            <a:r>
              <a:rPr b="1" dirty="0" lang="en-US" smtClean="0"/>
              <a:t>Underground </a:t>
            </a:r>
            <a:r>
              <a:rPr b="1" dirty="0" lang="en-US"/>
              <a:t>Hydrogen Storage</a:t>
            </a:r>
          </a:p>
          <a:p>
            <a:r>
              <a:rPr dirty="0" lang="en-US"/>
              <a:t>Salt caverns, exhausted oil and gas fields or aquifers can all provide underground hydrogen storage on an industrial </a:t>
            </a:r>
            <a:r>
              <a:rPr dirty="0" lang="en-US" smtClean="0"/>
              <a:t>scale</a:t>
            </a:r>
          </a:p>
          <a:p>
            <a:pPr indent="0" marL="0">
              <a:buNone/>
            </a:pPr>
            <a:r>
              <a:rPr b="1" dirty="0" lang="en-US"/>
              <a:t>Metal Hydrides</a:t>
            </a:r>
            <a:r>
              <a:rPr dirty="0" lang="en-US" smtClean="0"/>
              <a:t>:</a:t>
            </a:r>
          </a:p>
          <a:p>
            <a:r>
              <a:rPr dirty="0" lang="en-US" smtClean="0"/>
              <a:t> </a:t>
            </a:r>
            <a:r>
              <a:rPr dirty="0" lang="en-US"/>
              <a:t>Some metals have a special ability to "soak up" hydrogen like a sponge. </a:t>
            </a:r>
            <a:endParaRPr dirty="0" lang="en-US" smtClean="0"/>
          </a:p>
          <a:p>
            <a:r>
              <a:rPr dirty="0" lang="en-US" smtClean="0"/>
              <a:t>These </a:t>
            </a:r>
            <a:r>
              <a:rPr dirty="0" lang="en-US"/>
              <a:t>metals create compounds called metal hydrides, which hold onto the hydrogen. </a:t>
            </a:r>
            <a:endParaRPr dirty="0" lang="en-US" smtClean="0"/>
          </a:p>
          <a:p>
            <a:r>
              <a:rPr dirty="0" lang="en-US" smtClean="0"/>
              <a:t>When </a:t>
            </a:r>
            <a:r>
              <a:rPr dirty="0" lang="en-US"/>
              <a:t>needed, the hydrogen can be released from these compounds.</a:t>
            </a:r>
          </a:p>
          <a:p>
            <a:pPr indent="0" marL="0">
              <a:buNone/>
            </a:pPr>
            <a:r>
              <a:rPr b="1" dirty="0" lang="en-US"/>
              <a:t>Chemical Hydrides</a:t>
            </a:r>
            <a:r>
              <a:rPr dirty="0" lang="en-US"/>
              <a:t>: </a:t>
            </a:r>
            <a:endParaRPr dirty="0" lang="en-US" smtClean="0"/>
          </a:p>
          <a:p>
            <a:r>
              <a:rPr dirty="0" lang="en-US" smtClean="0"/>
              <a:t>Certain </a:t>
            </a:r>
            <a:r>
              <a:rPr dirty="0" lang="en-US"/>
              <a:t>chemical compounds, known as hydrides, can also store hydrogen. </a:t>
            </a:r>
            <a:endParaRPr dirty="0" lang="en-US" smtClean="0"/>
          </a:p>
          <a:p>
            <a:r>
              <a:rPr dirty="0" lang="en-US" smtClean="0"/>
              <a:t>These </a:t>
            </a:r>
            <a:r>
              <a:rPr dirty="0" lang="en-US"/>
              <a:t>compounds chemically bind with hydrogen, keeping it inside</a:t>
            </a:r>
            <a:r>
              <a:rPr dirty="0" lang="en-US" smtClean="0"/>
              <a:t>.</a:t>
            </a:r>
          </a:p>
          <a:p>
            <a:r>
              <a:rPr dirty="0" lang="en-US" smtClean="0"/>
              <a:t> </a:t>
            </a:r>
            <a:r>
              <a:rPr dirty="0" lang="en-US"/>
              <a:t>To release the hydrogen, we can use heat or catalysts to break the chemical bonds.</a:t>
            </a:r>
          </a:p>
          <a:p>
            <a:pPr indent="0" marL="0">
              <a:buNone/>
            </a:pPr>
            <a:r>
              <a:rPr b="1" dirty="0" lang="en-US"/>
              <a:t>Carbon-based Materials</a:t>
            </a:r>
            <a:r>
              <a:rPr dirty="0" lang="en-US"/>
              <a:t>: </a:t>
            </a:r>
            <a:endParaRPr dirty="0" lang="en-US" smtClean="0"/>
          </a:p>
          <a:p>
            <a:r>
              <a:rPr dirty="0" lang="en-US" smtClean="0"/>
              <a:t>Hydrogen </a:t>
            </a:r>
            <a:r>
              <a:rPr dirty="0" lang="en-US"/>
              <a:t>can also be stored in materials made of carbon, like activated carbon or carbon nanotubes. </a:t>
            </a:r>
            <a:endParaRPr dirty="0" lang="en-US" smtClean="0"/>
          </a:p>
          <a:p>
            <a:r>
              <a:rPr dirty="0" lang="en-US" smtClean="0"/>
              <a:t>These </a:t>
            </a:r>
            <a:r>
              <a:rPr dirty="0" lang="en-US"/>
              <a:t>materials have tiny spaces where hydrogen molecules can stick, like a sponge absorbs water. </a:t>
            </a:r>
            <a:endParaRPr dirty="0" lang="en-US" smtClean="0"/>
          </a:p>
          <a:p>
            <a:r>
              <a:rPr dirty="0" lang="en-US" smtClean="0"/>
              <a:t>By </a:t>
            </a:r>
            <a:r>
              <a:rPr dirty="0" lang="en-US"/>
              <a:t>adsorbing hydrogen, these materials can hold onto it until it's needed.</a:t>
            </a:r>
          </a:p>
          <a:p>
            <a:endParaRPr dirty="0" lang="en-US"/>
          </a:p>
        </p:txBody>
      </p:sp>
      <p:sp>
        <p:nvSpPr>
          <p:cNvPr id="1048644" name="Title 1"/>
          <p:cNvSpPr>
            <a:spLocks noGrp="1"/>
          </p:cNvSpPr>
          <p:nvPr>
            <p:ph type="title"/>
          </p:nvPr>
        </p:nvSpPr>
        <p:spPr>
          <a:xfrm>
            <a:off x="825321" y="141667"/>
            <a:ext cx="10515600" cy="652306"/>
          </a:xfrm>
        </p:spPr>
        <p:txBody>
          <a:bodyPr>
            <a:normAutofit fontScale="90000"/>
          </a:bodyPr>
          <a:p>
            <a:pPr algn="ctr"/>
            <a:r>
              <a:rPr dirty="0" lang="en-US" smtClean="0"/>
              <a:t>Chemical storage methods of Hydrogen</a:t>
            </a:r>
            <a:endParaRPr dirty="0"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45" name="Title 1"/>
          <p:cNvSpPr>
            <a:spLocks noGrp="1"/>
          </p:cNvSpPr>
          <p:nvPr>
            <p:ph type="title"/>
          </p:nvPr>
        </p:nvSpPr>
        <p:spPr>
          <a:xfrm>
            <a:off x="838200" y="365126"/>
            <a:ext cx="10515600" cy="716700"/>
          </a:xfrm>
        </p:spPr>
        <p:txBody>
          <a:bodyPr/>
          <a:p>
            <a:pPr algn="ctr"/>
            <a:r>
              <a:rPr dirty="0" lang="en-US" smtClean="0"/>
              <a:t>Challenges in Fuel cell</a:t>
            </a:r>
            <a:endParaRPr dirty="0" lang="en-IN"/>
          </a:p>
        </p:txBody>
      </p:sp>
      <p:sp>
        <p:nvSpPr>
          <p:cNvPr id="1048646" name="Content Placeholder 2"/>
          <p:cNvSpPr>
            <a:spLocks noGrp="1"/>
          </p:cNvSpPr>
          <p:nvPr>
            <p:ph idx="1"/>
          </p:nvPr>
        </p:nvSpPr>
        <p:spPr>
          <a:xfrm>
            <a:off x="838200" y="1081826"/>
            <a:ext cx="10515600" cy="5679582"/>
          </a:xfrm>
        </p:spPr>
        <p:txBody>
          <a:bodyPr>
            <a:normAutofit fontScale="71429" lnSpcReduction="20000"/>
          </a:bodyPr>
          <a:p>
            <a:pPr indent="0" marL="0">
              <a:buNone/>
            </a:pPr>
            <a:r>
              <a:rPr b="1" dirty="0" lang="en-US"/>
              <a:t>Cost. </a:t>
            </a:r>
            <a:endParaRPr b="1" dirty="0" lang="en-US" smtClean="0"/>
          </a:p>
          <a:p>
            <a:r>
              <a:rPr dirty="0" lang="en-US" smtClean="0"/>
              <a:t>The </a:t>
            </a:r>
            <a:r>
              <a:rPr dirty="0" lang="en-US"/>
              <a:t>cost of fuel cell power systems must be reduced before they can be competitive with conventional technologies. </a:t>
            </a:r>
            <a:endParaRPr dirty="0" lang="en-US" smtClean="0"/>
          </a:p>
          <a:p>
            <a:pPr indent="0" marL="0">
              <a:buNone/>
            </a:pPr>
            <a:r>
              <a:rPr b="1" dirty="0" lang="en-US"/>
              <a:t>Durability and Reliability. </a:t>
            </a:r>
            <a:endParaRPr b="1" dirty="0" lang="en-US" smtClean="0"/>
          </a:p>
          <a:p>
            <a:r>
              <a:rPr dirty="0" lang="en-US" smtClean="0"/>
              <a:t>The </a:t>
            </a:r>
            <a:r>
              <a:rPr dirty="0" lang="en-US"/>
              <a:t>durability of fuel cell systems has not been established. For transportation applications, fuel cell power systems will be required to achieve the same level of durability and reliability of current automotive </a:t>
            </a:r>
            <a:r>
              <a:rPr dirty="0" lang="en-US" smtClean="0"/>
              <a:t>engines.</a:t>
            </a:r>
          </a:p>
          <a:p>
            <a:pPr indent="0" marL="0">
              <a:buNone/>
            </a:pPr>
            <a:r>
              <a:rPr b="1" dirty="0" lang="en-US"/>
              <a:t>System Size</a:t>
            </a:r>
            <a:r>
              <a:rPr b="1" dirty="0" lang="en-US" smtClean="0"/>
              <a:t>.</a:t>
            </a:r>
          </a:p>
          <a:p>
            <a:r>
              <a:rPr dirty="0" lang="en-US" smtClean="0"/>
              <a:t> </a:t>
            </a:r>
            <a:r>
              <a:rPr dirty="0" lang="en-US"/>
              <a:t>The size and weight of current fuel cell systems must be further reduced to meet the packaging requirements for automobiles</a:t>
            </a:r>
            <a:r>
              <a:rPr dirty="0" lang="en-US" smtClean="0"/>
              <a:t>.</a:t>
            </a:r>
          </a:p>
          <a:p>
            <a:pPr indent="0" marL="0">
              <a:buNone/>
            </a:pPr>
            <a:r>
              <a:rPr b="1" dirty="0" lang="en-US"/>
              <a:t>Air, Thermal, and Water Management</a:t>
            </a:r>
            <a:r>
              <a:rPr b="1" dirty="0" lang="en-US" smtClean="0"/>
              <a:t>.</a:t>
            </a:r>
          </a:p>
          <a:p>
            <a:r>
              <a:rPr dirty="0" lang="en-US" smtClean="0"/>
              <a:t> </a:t>
            </a:r>
            <a:r>
              <a:rPr dirty="0" lang="en-US"/>
              <a:t>Air management for fuel cell systems is a challenge because today's compressor technologies are not suitable for automotive fuel cell applications. </a:t>
            </a:r>
            <a:endParaRPr dirty="0" lang="en-US" smtClean="0"/>
          </a:p>
          <a:p>
            <a:pPr indent="0" marL="0">
              <a:buNone/>
            </a:pPr>
            <a:r>
              <a:rPr b="1" dirty="0" lang="en-US"/>
              <a:t>Improved Heat Recovery Systems</a:t>
            </a:r>
            <a:r>
              <a:rPr b="1" dirty="0" lang="en-US" smtClean="0"/>
              <a:t>.</a:t>
            </a:r>
          </a:p>
          <a:p>
            <a:r>
              <a:rPr dirty="0" lang="en-US" smtClean="0"/>
              <a:t> </a:t>
            </a:r>
            <a:r>
              <a:rPr dirty="0" lang="en-US"/>
              <a:t>The low operating temperature of PEM fuel cells limits the amount of heat that can be effectively utilized in combined heat and power (CHP) applications. Technologies need to be developed that will allow higher operating temperatures and/or </a:t>
            </a:r>
            <a:r>
              <a:rPr dirty="0" lang="en-US" smtClean="0"/>
              <a:t>more effective </a:t>
            </a:r>
            <a:r>
              <a:rPr dirty="0" lang="en-US"/>
              <a:t>heat recovery systems</a:t>
            </a:r>
            <a:endParaRPr dirty="0"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47" name="Title 1"/>
          <p:cNvSpPr>
            <a:spLocks noGrp="1"/>
          </p:cNvSpPr>
          <p:nvPr>
            <p:ph type="title"/>
          </p:nvPr>
        </p:nvSpPr>
        <p:spPr>
          <a:xfrm>
            <a:off x="838200" y="365126"/>
            <a:ext cx="10515600" cy="549274"/>
          </a:xfrm>
        </p:spPr>
        <p:txBody>
          <a:bodyPr>
            <a:normAutofit fontScale="90000"/>
          </a:bodyPr>
          <a:p>
            <a:pPr algn="ctr"/>
            <a:r>
              <a:rPr b="1" dirty="0" lang="en-US" smtClean="0"/>
              <a:t/>
            </a:r>
            <a:br>
              <a:rPr b="1" dirty="0" lang="en-US" smtClean="0"/>
            </a:br>
            <a:r>
              <a:rPr b="1" dirty="0" lang="en-US" smtClean="0"/>
              <a:t>Advantages </a:t>
            </a:r>
            <a:r>
              <a:rPr b="1" dirty="0" lang="en-US"/>
              <a:t>of Fuel Cells</a:t>
            </a:r>
            <a:br>
              <a:rPr b="1" dirty="0" lang="en-US"/>
            </a:br>
            <a:endParaRPr dirty="0" lang="en-IN"/>
          </a:p>
        </p:txBody>
      </p:sp>
      <p:sp>
        <p:nvSpPr>
          <p:cNvPr id="1048648" name="Content Placeholder 2"/>
          <p:cNvSpPr>
            <a:spLocks noGrp="1"/>
          </p:cNvSpPr>
          <p:nvPr>
            <p:ph idx="1"/>
          </p:nvPr>
        </p:nvSpPr>
        <p:spPr>
          <a:xfrm>
            <a:off x="838200" y="1133340"/>
            <a:ext cx="10515600" cy="5563673"/>
          </a:xfrm>
        </p:spPr>
        <p:txBody>
          <a:bodyPr>
            <a:normAutofit fontScale="78571" lnSpcReduction="20000"/>
          </a:bodyPr>
          <a:p>
            <a:r>
              <a:rPr b="1" dirty="0" lang="en-US" smtClean="0"/>
              <a:t>Efficiency</a:t>
            </a:r>
            <a:r>
              <a:rPr dirty="0" lang="en-US"/>
              <a:t> – Fuel cells are highly efficient, which means they convert fuel into electricity with very little waste. This is because fuel cells operate at much higher temperatures than traditional power plants, which allows them to extract more energy from the fuel.</a:t>
            </a:r>
          </a:p>
          <a:p>
            <a:r>
              <a:rPr b="1" dirty="0" lang="en-US"/>
              <a:t>Clean Energy</a:t>
            </a:r>
            <a:r>
              <a:rPr dirty="0" lang="en-US"/>
              <a:t> – Fuel cells produce electricity through a chemical reaction between hydrogen and oxygen, which means they emit only water and heat as byproducts. This makes them a clean source of energy that doesn’t produce harmful pollutants like traditional power plants.</a:t>
            </a:r>
          </a:p>
          <a:p>
            <a:r>
              <a:rPr b="1" dirty="0" lang="en-US"/>
              <a:t>Versatility</a:t>
            </a:r>
            <a:r>
              <a:rPr dirty="0" lang="en-US"/>
              <a:t> – Fuel cells can be used in a variety of applications, from powering small electronics to generating electricity for large buildings or even entire cities. They can also be used in transportation, such as powering buses or cars.</a:t>
            </a:r>
          </a:p>
          <a:p>
            <a:r>
              <a:rPr b="1" dirty="0" lang="en-US"/>
              <a:t>Reliability</a:t>
            </a:r>
            <a:r>
              <a:rPr dirty="0" lang="en-US"/>
              <a:t> – Fuel cells are highly reliable because they have no moving parts, which means there is less chance of mechanical failure. This makes them a great choice for applications where downtime is not acceptable.</a:t>
            </a:r>
          </a:p>
          <a:p>
            <a:r>
              <a:rPr b="1" dirty="0" lang="en-US"/>
              <a:t>Longevity</a:t>
            </a:r>
            <a:r>
              <a:rPr dirty="0" lang="en-US"/>
              <a:t> – Fuel cells have a long lifespan and require little maintenance, which means they can last for many years with minimal upkeep. This makes them a cost-effective option for producing electricity over the long-term.</a:t>
            </a:r>
          </a:p>
          <a:p>
            <a:endParaRPr dirty="0"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49" name="Title 1"/>
          <p:cNvSpPr>
            <a:spLocks noGrp="1"/>
          </p:cNvSpPr>
          <p:nvPr>
            <p:ph type="title"/>
          </p:nvPr>
        </p:nvSpPr>
        <p:spPr>
          <a:xfrm>
            <a:off x="838200" y="365125"/>
            <a:ext cx="10515600" cy="755337"/>
          </a:xfrm>
        </p:spPr>
        <p:txBody>
          <a:bodyPr>
            <a:normAutofit fontScale="90000"/>
          </a:bodyPr>
          <a:p>
            <a:pPr algn="ctr"/>
            <a:r>
              <a:rPr b="1" dirty="0" lang="en-US" smtClean="0"/>
              <a:t/>
            </a:r>
            <a:br>
              <a:rPr b="1" dirty="0" lang="en-US" smtClean="0"/>
            </a:br>
            <a:r>
              <a:rPr b="1" dirty="0" lang="en-US" smtClean="0"/>
              <a:t>Disadvantages </a:t>
            </a:r>
            <a:r>
              <a:rPr b="1" dirty="0" lang="en-US"/>
              <a:t>of Fuel Cells</a:t>
            </a:r>
            <a:br>
              <a:rPr b="1" dirty="0" lang="en-US"/>
            </a:br>
            <a:endParaRPr dirty="0" lang="en-IN"/>
          </a:p>
        </p:txBody>
      </p:sp>
      <p:sp>
        <p:nvSpPr>
          <p:cNvPr id="1048650" name="Content Placeholder 2"/>
          <p:cNvSpPr>
            <a:spLocks noGrp="1"/>
          </p:cNvSpPr>
          <p:nvPr>
            <p:ph idx="1"/>
          </p:nvPr>
        </p:nvSpPr>
        <p:spPr>
          <a:xfrm>
            <a:off x="838200" y="1120462"/>
            <a:ext cx="10515600" cy="5589431"/>
          </a:xfrm>
        </p:spPr>
        <p:txBody>
          <a:bodyPr>
            <a:normAutofit fontScale="78571" lnSpcReduction="20000"/>
          </a:bodyPr>
          <a:p>
            <a:r>
              <a:rPr b="1" dirty="0" lang="en-US" smtClean="0"/>
              <a:t>Cost</a:t>
            </a:r>
            <a:r>
              <a:rPr dirty="0" lang="en-US"/>
              <a:t> – Fuel cells can be expensive to manufacture and install, which can make them a less attractive option for some applications. Additionally, the cost of hydrogen fuel can be higher than other types of fuel, which can also impact their overall cost-effectiveness.</a:t>
            </a:r>
          </a:p>
          <a:p>
            <a:r>
              <a:rPr b="1" dirty="0" lang="en-US"/>
              <a:t>Infrastructure</a:t>
            </a:r>
            <a:r>
              <a:rPr dirty="0" lang="en-US"/>
              <a:t> – Fuel cells require a dedicated infrastructure for the storage and distribution of hydrogen fuel, which can be a challenge to establish and maintain. This can limit their use in certain areas or make them less practical for some applications.</a:t>
            </a:r>
          </a:p>
          <a:p>
            <a:r>
              <a:rPr b="1" dirty="0" lang="en-US"/>
              <a:t>Efficiency</a:t>
            </a:r>
            <a:r>
              <a:rPr dirty="0" lang="en-US"/>
              <a:t> – While fuel cells are highly efficient, they still require energy to produce hydrogen fuel. This means that they may not be as efficient as other forms of energy production that use renewable sources like solar or wind power.</a:t>
            </a:r>
          </a:p>
          <a:p>
            <a:r>
              <a:rPr b="1" dirty="0" lang="en-US"/>
              <a:t>Durability</a:t>
            </a:r>
            <a:r>
              <a:rPr dirty="0" lang="en-US"/>
              <a:t> – Fuel cells are made up of delicate components that can be damaged by extreme temperatures, vibration, or other factors. This means that they may require more maintenance and have a shorter lifespan than other types of energy production.</a:t>
            </a:r>
          </a:p>
          <a:p>
            <a:r>
              <a:rPr b="1" dirty="0" lang="en-US"/>
              <a:t>Safety</a:t>
            </a:r>
            <a:r>
              <a:rPr dirty="0" lang="en-US"/>
              <a:t> – Hydrogen fuel is highly flammable and requires careful handling to ensure safe storage and use. This can be a concern in certain applications, such as transportation or in areas with high population density.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51" name="Title 1"/>
          <p:cNvSpPr>
            <a:spLocks noGrp="1"/>
          </p:cNvSpPr>
          <p:nvPr>
            <p:ph type="title"/>
          </p:nvPr>
        </p:nvSpPr>
        <p:spPr/>
        <p:txBody>
          <a:bodyPr/>
          <a:p>
            <a:pPr algn="ctr"/>
            <a:r>
              <a:rPr dirty="0" lang="en-US" smtClean="0"/>
              <a:t>Applications of fuel cells</a:t>
            </a:r>
            <a:endParaRPr dirty="0" lang="en-IN"/>
          </a:p>
        </p:txBody>
      </p:sp>
      <p:pic>
        <p:nvPicPr>
          <p:cNvPr id="2097169" name="Picture 2" descr="Applications of Fuel Cells"/>
          <p:cNvPicPr>
            <a:picLocks noChangeAspect="1" noGrp="1" noChangeArrowheads="1"/>
          </p:cNvPicPr>
          <p:nvPr>
            <p:ph idx="1"/>
          </p:nvPr>
        </p:nvPicPr>
        <p:blipFill rotWithShape="1">
          <a:blip xmlns:r="http://schemas.openxmlformats.org/officeDocument/2006/relationships" r:embed="rId1"/>
          <a:srcRect l="2035"/>
          <a:stretch>
            <a:fillRect/>
          </a:stretch>
        </p:blipFill>
        <p:spPr bwMode="auto">
          <a:xfrm>
            <a:off x="6478074" y="1690688"/>
            <a:ext cx="5361434" cy="4505649"/>
          </a:xfrm>
          <a:prstGeom prst="rect"/>
          <a:noFill/>
        </p:spPr>
      </p:pic>
      <p:pic>
        <p:nvPicPr>
          <p:cNvPr id="2097170" name="Picture 4" descr="Application areas of fuel cells | Semantic Scholar"/>
          <p:cNvPicPr>
            <a:picLocks noChangeAspect="1" noChangeArrowheads="1"/>
          </p:cNvPicPr>
          <p:nvPr/>
        </p:nvPicPr>
        <p:blipFill rotWithShape="1">
          <a:blip xmlns:r="http://schemas.openxmlformats.org/officeDocument/2006/relationships" r:embed="rId2"/>
          <a:srcRect t="4251" b="5524"/>
          <a:stretch>
            <a:fillRect/>
          </a:stretch>
        </p:blipFill>
        <p:spPr bwMode="auto">
          <a:xfrm>
            <a:off x="0" y="1931831"/>
            <a:ext cx="6591300" cy="4572000"/>
          </a:xfrm>
          <a:prstGeom prst="rect"/>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95" name=""/>
          <p:cNvSpPr>
            <a:spLocks noGrp="1"/>
          </p:cNvSpPr>
          <p:nvPr>
            <p:ph type="ctrTitle"/>
          </p:nvPr>
        </p:nvSpPr>
        <p:spPr>
          <a:xfrm>
            <a:off x="1316574" y="-684767"/>
            <a:ext cx="9144000" cy="2387600"/>
          </a:xfrm>
        </p:spPr>
        <p:txBody>
          <a:bodyPr/>
          <a:p>
            <a:r>
              <a:rPr sz="4800" lang="en-US"/>
              <a:t>CHALLENGES AND TRENDS IN FUEL CELL:</a:t>
            </a:r>
            <a:endParaRPr lang="en-GB"/>
          </a:p>
        </p:txBody>
      </p:sp>
      <p:sp>
        <p:nvSpPr>
          <p:cNvPr id="1048696" name=""/>
          <p:cNvSpPr>
            <a:spLocks noGrp="1"/>
          </p:cNvSpPr>
          <p:nvPr>
            <p:ph type="subTitle" idx="1"/>
          </p:nvPr>
        </p:nvSpPr>
        <p:spPr>
          <a:xfrm>
            <a:off x="0" y="1702833"/>
            <a:ext cx="15648824" cy="3170947"/>
          </a:xfrm>
        </p:spPr>
        <p:txBody>
          <a:bodyPr>
            <a:normAutofit fontScale="25000" lnSpcReduction="20000"/>
          </a:bodyPr>
          <a:p>
            <a:pPr algn="l"/>
            <a:r>
              <a:rPr altLang="en-US" sz="8800" lang="en-GB"/>
              <a:t>• A Fuel Cell Power Source (FCPS) has emerged as a relatively efficient</a:t>
            </a:r>
            <a:endParaRPr sz="8800" lang="en-GB"/>
          </a:p>
          <a:p>
            <a:pPr algn="l"/>
            <a:r>
              <a:rPr altLang="en-US" sz="8800" lang="en-GB"/>
              <a:t>and clean option for power generation because of its high efficiency and</a:t>
            </a:r>
            <a:endParaRPr sz="8800" lang="en-GB"/>
          </a:p>
          <a:p>
            <a:pPr algn="l"/>
            <a:r>
              <a:rPr altLang="en-US" sz="8800" lang="en-GB"/>
              <a:t>low emissions. Significant progress has been made in optimization of</a:t>
            </a:r>
            <a:endParaRPr sz="8800" lang="en-GB"/>
          </a:p>
          <a:p>
            <a:pPr algn="l"/>
            <a:r>
              <a:rPr altLang="en-US" sz="8800" lang="en-GB"/>
              <a:t>Fuel Cells for their use in portable, stationary and vehicular applications.</a:t>
            </a:r>
            <a:endParaRPr sz="8800" lang="en-GB"/>
          </a:p>
          <a:p>
            <a:pPr algn="l"/>
            <a:r>
              <a:rPr altLang="en-US" sz="8800" lang="en-GB"/>
              <a:t>• The fuel cell (FC) technology became in focus within the hydrogen</a:t>
            </a:r>
            <a:endParaRPr sz="8800" lang="en-GB"/>
          </a:p>
          <a:p>
            <a:pPr algn="l"/>
            <a:r>
              <a:rPr altLang="en-US" sz="8800" lang="en-GB"/>
              <a:t>energy landscape as a cost-effective pathway to utilize hydrogen for</a:t>
            </a:r>
            <a:endParaRPr sz="8800" lang="en-GB"/>
          </a:p>
          <a:p>
            <a:pPr algn="l"/>
            <a:r>
              <a:rPr altLang="en-US" sz="8800" lang="en-GB"/>
              <a:t>power generation. Therefore, FC technologies’ research and</a:t>
            </a:r>
            <a:endParaRPr sz="8800" lang="en-GB"/>
          </a:p>
          <a:p>
            <a:pPr algn="l"/>
            <a:r>
              <a:rPr altLang="en-US" sz="8800" lang="en-GB"/>
              <a:t>development (R&amp;D) expanded into many pathways such as cost</a:t>
            </a:r>
            <a:endParaRPr sz="8800" lang="en-GB"/>
          </a:p>
          <a:p>
            <a:pPr algn="l"/>
            <a:r>
              <a:rPr altLang="en-US" sz="8800" lang="en-GB"/>
              <a:t>reduction, efficiency improvement, fixed and mobile applications,</a:t>
            </a:r>
            <a:endParaRPr sz="8800" lang="en-GB"/>
          </a:p>
          <a:p>
            <a:pPr algn="l"/>
            <a:r>
              <a:rPr altLang="en-US" sz="8800" lang="en-GB"/>
              <a:t>lifetime, safety and regulations, etc.</a:t>
            </a:r>
            <a:endParaRPr sz="8800" lang="en-GB"/>
          </a:p>
          <a:p>
            <a:pPr algn="l"/>
            <a:r>
              <a:rPr altLang="en-US" sz="8800" lang="en-GB"/>
              <a:t>• Being an emerging technology, Fuel Cell (FC) Power Source (FCPS)</a:t>
            </a:r>
            <a:endParaRPr sz="8800" lang="en-GB"/>
          </a:p>
          <a:p>
            <a:pPr algn="l"/>
            <a:r>
              <a:rPr altLang="en-US" sz="8800" lang="en-GB"/>
              <a:t>incurs higher investments on development and involves high operating</a:t>
            </a:r>
            <a:endParaRPr sz="8800" lang="en-GB"/>
          </a:p>
          <a:p>
            <a:pPr algn="l"/>
            <a:r>
              <a:rPr altLang="en-US" sz="8800" lang="en-GB"/>
              <a:t>cost. Therefore, to get the best returns on the investment, it is</a:t>
            </a:r>
            <a:endParaRPr sz="8800" lang="en-GB"/>
          </a:p>
          <a:p>
            <a:pPr algn="l"/>
            <a:r>
              <a:rPr altLang="en-US" sz="8800" lang="en-GB"/>
              <a:t>necessary that the FCPS is utilized optimally under all operating</a:t>
            </a:r>
            <a:endParaRPr sz="8800" lang="en-GB"/>
          </a:p>
          <a:p>
            <a:pPr algn="l"/>
            <a:r>
              <a:rPr altLang="en-US" sz="8800" lang="en-GB"/>
              <a:t>conditions.</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597" name="Title 1"/>
          <p:cNvSpPr>
            <a:spLocks noGrp="1"/>
          </p:cNvSpPr>
          <p:nvPr>
            <p:ph type="title"/>
          </p:nvPr>
        </p:nvSpPr>
        <p:spPr/>
        <p:txBody>
          <a:bodyPr/>
          <a:p>
            <a:pPr algn="ctr"/>
            <a:r>
              <a:rPr dirty="0" lang="en-US" smtClean="0"/>
              <a:t>Components of fuel cell</a:t>
            </a:r>
            <a:endParaRPr dirty="0" lang="en-IN"/>
          </a:p>
        </p:txBody>
      </p:sp>
      <p:sp>
        <p:nvSpPr>
          <p:cNvPr id="1048598" name="Content Placeholder 2"/>
          <p:cNvSpPr>
            <a:spLocks noGrp="1"/>
          </p:cNvSpPr>
          <p:nvPr>
            <p:ph idx="1"/>
          </p:nvPr>
        </p:nvSpPr>
        <p:spPr>
          <a:xfrm>
            <a:off x="838199" y="1825625"/>
            <a:ext cx="6020873" cy="4351338"/>
          </a:xfrm>
        </p:spPr>
        <p:txBody>
          <a:bodyPr>
            <a:normAutofit fontScale="75000" lnSpcReduction="20000"/>
          </a:bodyPr>
          <a:p>
            <a:r>
              <a:rPr dirty="0" lang="en-US" smtClean="0"/>
              <a:t>Anode</a:t>
            </a:r>
          </a:p>
          <a:p>
            <a:pPr lvl="1"/>
            <a:r>
              <a:rPr dirty="0" lang="en-US"/>
              <a:t> The anode, the negative post of the fuel </a:t>
            </a:r>
            <a:r>
              <a:rPr dirty="0" lang="en-US" smtClean="0"/>
              <a:t>cell conducts </a:t>
            </a:r>
            <a:r>
              <a:rPr dirty="0" lang="en-US"/>
              <a:t>the electrons that are freed from the hydrogen molecules so that they can be used in an external circuit. </a:t>
            </a:r>
            <a:endParaRPr dirty="0" lang="en-US" smtClean="0"/>
          </a:p>
          <a:p>
            <a:r>
              <a:rPr dirty="0" lang="en-US" smtClean="0"/>
              <a:t>Cathode</a:t>
            </a:r>
          </a:p>
          <a:p>
            <a:pPr lvl="1"/>
            <a:r>
              <a:rPr dirty="0" lang="en-US"/>
              <a:t>The cathode, the positive post </a:t>
            </a:r>
            <a:r>
              <a:rPr dirty="0" lang="en-US" smtClean="0"/>
              <a:t>has </a:t>
            </a:r>
            <a:r>
              <a:rPr dirty="0" lang="en-US"/>
              <a:t>channels etched into it that distribute the oxygen to the surface of the catalyst. </a:t>
            </a:r>
            <a:endParaRPr dirty="0" lang="en-US" smtClean="0"/>
          </a:p>
          <a:p>
            <a:r>
              <a:rPr dirty="0" lang="en-US" smtClean="0"/>
              <a:t>Electrolyte</a:t>
            </a:r>
          </a:p>
          <a:p>
            <a:pPr lvl="1"/>
            <a:r>
              <a:rPr dirty="0" lang="en-US" smtClean="0"/>
              <a:t>The </a:t>
            </a:r>
            <a:r>
              <a:rPr dirty="0" lang="en-US"/>
              <a:t>electrolyte enables the movement of the protons</a:t>
            </a:r>
            <a:endParaRPr dirty="0" lang="en-US" smtClean="0"/>
          </a:p>
          <a:p>
            <a:r>
              <a:rPr dirty="0" lang="en-US" smtClean="0"/>
              <a:t>Catalyst</a:t>
            </a:r>
          </a:p>
          <a:p>
            <a:pPr lvl="1"/>
            <a:r>
              <a:rPr dirty="0" lang="en-US"/>
              <a:t>The catalyst is a special material that facilitates the reaction of oxygen and hydrogen</a:t>
            </a:r>
            <a:r>
              <a:rPr dirty="0" lang="en-US" smtClean="0"/>
              <a:t>. (Platinum, Palladium etc.,)</a:t>
            </a:r>
            <a:endParaRPr dirty="0" lang="en-IN"/>
          </a:p>
        </p:txBody>
      </p:sp>
      <p:pic>
        <p:nvPicPr>
          <p:cNvPr id="2097152" name="Picture 6" descr="Fuel Cell Block Diagram"/>
          <p:cNvPicPr>
            <a:picLocks noChangeAspect="1" noChangeArrowheads="1"/>
          </p:cNvPicPr>
          <p:nvPr/>
        </p:nvPicPr>
        <p:blipFill rotWithShape="1">
          <a:blip xmlns:r="http://schemas.openxmlformats.org/officeDocument/2006/relationships" r:embed="rId1"/>
          <a:srcRect l="19376" r="21677"/>
          <a:stretch>
            <a:fillRect/>
          </a:stretch>
        </p:blipFill>
        <p:spPr bwMode="auto">
          <a:xfrm>
            <a:off x="6859073" y="1568047"/>
            <a:ext cx="5228823" cy="4143703"/>
          </a:xfrm>
          <a:prstGeom prst="rect"/>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pic>
        <p:nvPicPr>
          <p:cNvPr id="2097153" name="Picture 4" descr="How a basic fuel cell works"/>
          <p:cNvPicPr>
            <a:picLocks noChangeAspect="1" noChangeArrowheads="1"/>
          </p:cNvPicPr>
          <p:nvPr/>
        </p:nvPicPr>
        <p:blipFill>
          <a:blip xmlns:r="http://schemas.openxmlformats.org/officeDocument/2006/relationships" r:embed="rId1"/>
          <a:srcRect/>
          <a:stretch>
            <a:fillRect/>
          </a:stretch>
        </p:blipFill>
        <p:spPr bwMode="auto">
          <a:xfrm>
            <a:off x="1263201" y="516675"/>
            <a:ext cx="10031569" cy="4544721"/>
          </a:xfrm>
          <a:prstGeom prst="rect"/>
          <a:noFill/>
        </p:spPr>
      </p:pic>
      <p:sp>
        <p:nvSpPr>
          <p:cNvPr id="1048602" name="Rectangle 5"/>
          <p:cNvSpPr/>
          <p:nvPr/>
        </p:nvSpPr>
        <p:spPr>
          <a:xfrm>
            <a:off x="3874928" y="5287352"/>
            <a:ext cx="4808113" cy="1653539"/>
          </a:xfrm>
          <a:prstGeom prst="rect"/>
        </p:spPr>
        <p:txBody>
          <a:bodyPr wrap="square">
            <a:spAutoFit/>
          </a:bodyPr>
          <a:p>
            <a:pPr algn="just">
              <a:lnSpc>
                <a:spcPct val="150000"/>
              </a:lnSpc>
            </a:pPr>
            <a:r>
              <a:rPr dirty="0" lang="pt-BR">
                <a:solidFill>
                  <a:srgbClr val="444444"/>
                </a:solidFill>
                <a:latin typeface="Poppins"/>
              </a:rPr>
              <a:t>Cathode Reaction: </a:t>
            </a:r>
            <a:r>
              <a:rPr b="1" dirty="0" lang="pt-BR">
                <a:solidFill>
                  <a:srgbClr val="444444"/>
                </a:solidFill>
                <a:latin typeface="Poppins"/>
              </a:rPr>
              <a:t>O</a:t>
            </a:r>
            <a:r>
              <a:rPr baseline="-25000" b="1" dirty="0" lang="pt-BR">
                <a:solidFill>
                  <a:srgbClr val="444444"/>
                </a:solidFill>
                <a:latin typeface="Poppins"/>
              </a:rPr>
              <a:t>2</a:t>
            </a:r>
            <a:r>
              <a:rPr b="1" dirty="0" lang="pt-BR">
                <a:solidFill>
                  <a:srgbClr val="444444"/>
                </a:solidFill>
                <a:latin typeface="Poppins"/>
              </a:rPr>
              <a:t> + 2H</a:t>
            </a:r>
            <a:r>
              <a:rPr baseline="-25000" b="1" dirty="0" lang="pt-BR">
                <a:solidFill>
                  <a:srgbClr val="444444"/>
                </a:solidFill>
                <a:latin typeface="Poppins"/>
              </a:rPr>
              <a:t>2</a:t>
            </a:r>
            <a:r>
              <a:rPr b="1" dirty="0" lang="pt-BR">
                <a:solidFill>
                  <a:srgbClr val="444444"/>
                </a:solidFill>
                <a:latin typeface="Poppins"/>
              </a:rPr>
              <a:t>O + 4e</a:t>
            </a:r>
            <a:r>
              <a:rPr baseline="30000" b="1" dirty="0" lang="pt-BR">
                <a:solidFill>
                  <a:srgbClr val="444444"/>
                </a:solidFill>
                <a:latin typeface="Poppins"/>
              </a:rPr>
              <a:t>–</a:t>
            </a:r>
            <a:r>
              <a:rPr b="1" dirty="0" lang="pt-BR">
                <a:solidFill>
                  <a:srgbClr val="444444"/>
                </a:solidFill>
                <a:latin typeface="Poppins"/>
              </a:rPr>
              <a:t> → 4OH</a:t>
            </a:r>
            <a:r>
              <a:rPr baseline="30000" b="1" dirty="0" lang="pt-BR">
                <a:solidFill>
                  <a:srgbClr val="444444"/>
                </a:solidFill>
                <a:latin typeface="Poppins"/>
              </a:rPr>
              <a:t>–</a:t>
            </a:r>
            <a:endParaRPr dirty="0" lang="pt-BR">
              <a:solidFill>
                <a:srgbClr val="444444"/>
              </a:solidFill>
              <a:latin typeface="Poppins"/>
            </a:endParaRPr>
          </a:p>
          <a:p>
            <a:pPr algn="just">
              <a:lnSpc>
                <a:spcPct val="150000"/>
              </a:lnSpc>
            </a:pPr>
            <a:r>
              <a:rPr dirty="0" lang="pt-BR">
                <a:solidFill>
                  <a:srgbClr val="444444"/>
                </a:solidFill>
                <a:latin typeface="Poppins"/>
              </a:rPr>
              <a:t>Anode Reaction: </a:t>
            </a:r>
            <a:r>
              <a:rPr b="1" dirty="0" lang="pt-BR">
                <a:solidFill>
                  <a:srgbClr val="444444"/>
                </a:solidFill>
                <a:latin typeface="Poppins"/>
              </a:rPr>
              <a:t>2H</a:t>
            </a:r>
            <a:r>
              <a:rPr baseline="-25000" b="1" dirty="0" lang="pt-BR">
                <a:solidFill>
                  <a:srgbClr val="444444"/>
                </a:solidFill>
                <a:latin typeface="Poppins"/>
              </a:rPr>
              <a:t>2</a:t>
            </a:r>
            <a:r>
              <a:rPr b="1" dirty="0" lang="pt-BR">
                <a:solidFill>
                  <a:srgbClr val="444444"/>
                </a:solidFill>
                <a:latin typeface="Poppins"/>
              </a:rPr>
              <a:t> + 4OH</a:t>
            </a:r>
            <a:r>
              <a:rPr baseline="30000" b="1" dirty="0" lang="pt-BR">
                <a:solidFill>
                  <a:srgbClr val="444444"/>
                </a:solidFill>
                <a:latin typeface="Poppins"/>
              </a:rPr>
              <a:t>–</a:t>
            </a:r>
            <a:r>
              <a:rPr b="1" dirty="0" lang="pt-BR">
                <a:solidFill>
                  <a:srgbClr val="444444"/>
                </a:solidFill>
                <a:latin typeface="Poppins"/>
              </a:rPr>
              <a:t> → 4H</a:t>
            </a:r>
            <a:r>
              <a:rPr baseline="-25000" b="1" dirty="0" lang="pt-BR">
                <a:solidFill>
                  <a:srgbClr val="444444"/>
                </a:solidFill>
                <a:latin typeface="Poppins"/>
              </a:rPr>
              <a:t>2</a:t>
            </a:r>
            <a:r>
              <a:rPr b="1" dirty="0" lang="pt-BR">
                <a:solidFill>
                  <a:srgbClr val="444444"/>
                </a:solidFill>
                <a:latin typeface="Poppins"/>
              </a:rPr>
              <a:t>O + 4e</a:t>
            </a:r>
            <a:r>
              <a:rPr baseline="30000" b="1" dirty="0" lang="pt-BR">
                <a:solidFill>
                  <a:srgbClr val="444444"/>
                </a:solidFill>
                <a:latin typeface="Poppins"/>
              </a:rPr>
              <a:t>–</a:t>
            </a:r>
            <a:endParaRPr dirty="0" lang="pt-BR">
              <a:solidFill>
                <a:srgbClr val="444444"/>
              </a:solidFill>
              <a:latin typeface="Poppins"/>
            </a:endParaRPr>
          </a:p>
          <a:p>
            <a:pPr algn="just">
              <a:lnSpc>
                <a:spcPct val="150000"/>
              </a:lnSpc>
            </a:pPr>
            <a:r>
              <a:rPr dirty="0" lang="pt-BR">
                <a:solidFill>
                  <a:srgbClr val="444444"/>
                </a:solidFill>
                <a:latin typeface="Poppins"/>
              </a:rPr>
              <a:t>Net Cell Reaction: </a:t>
            </a:r>
            <a:r>
              <a:rPr b="1" dirty="0" lang="pt-BR">
                <a:solidFill>
                  <a:srgbClr val="444444"/>
                </a:solidFill>
                <a:latin typeface="Poppins"/>
              </a:rPr>
              <a:t>2H</a:t>
            </a:r>
            <a:r>
              <a:rPr baseline="-25000" b="1" dirty="0" lang="pt-BR">
                <a:solidFill>
                  <a:srgbClr val="444444"/>
                </a:solidFill>
                <a:latin typeface="Poppins"/>
              </a:rPr>
              <a:t>2</a:t>
            </a:r>
            <a:r>
              <a:rPr b="1" dirty="0" lang="pt-BR">
                <a:solidFill>
                  <a:srgbClr val="444444"/>
                </a:solidFill>
                <a:latin typeface="Poppins"/>
              </a:rPr>
              <a:t> + O</a:t>
            </a:r>
            <a:r>
              <a:rPr baseline="-25000" b="1" dirty="0" lang="pt-BR">
                <a:solidFill>
                  <a:srgbClr val="444444"/>
                </a:solidFill>
                <a:latin typeface="Poppins"/>
              </a:rPr>
              <a:t>2</a:t>
            </a:r>
            <a:r>
              <a:rPr b="1" dirty="0" lang="pt-BR">
                <a:solidFill>
                  <a:srgbClr val="444444"/>
                </a:solidFill>
                <a:latin typeface="Poppins"/>
              </a:rPr>
              <a:t> → 2H</a:t>
            </a:r>
            <a:r>
              <a:rPr baseline="-25000" b="1" dirty="0" lang="pt-BR">
                <a:solidFill>
                  <a:srgbClr val="444444"/>
                </a:solidFill>
                <a:latin typeface="Poppins"/>
              </a:rPr>
              <a:t>2</a:t>
            </a:r>
            <a:r>
              <a:rPr b="1" dirty="0" lang="pt-BR">
                <a:solidFill>
                  <a:srgbClr val="444444"/>
                </a:solidFill>
                <a:latin typeface="Poppins"/>
              </a:rPr>
              <a:t>O</a:t>
            </a:r>
            <a:endParaRPr b="0" dirty="0" i="0" lang="pt-BR">
              <a:solidFill>
                <a:srgbClr val="444444"/>
              </a:solidFill>
              <a:effectLst/>
              <a:latin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1" name="Text Placeholder 5"/>
          <p:cNvSpPr>
            <a:spLocks noGrp="1"/>
          </p:cNvSpPr>
          <p:nvPr>
            <p:ph type="body" idx="1"/>
          </p:nvPr>
        </p:nvSpPr>
        <p:spPr>
          <a:xfrm>
            <a:off x="543574" y="406155"/>
            <a:ext cx="5157787" cy="823912"/>
          </a:xfrm>
        </p:spPr>
        <p:txBody>
          <a:bodyPr/>
          <a:p>
            <a:pPr algn="ctr"/>
            <a:r>
              <a:rPr dirty="0" lang="en-US" smtClean="0">
                <a:solidFill>
                  <a:srgbClr val="FF0000"/>
                </a:solidFill>
              </a:rPr>
              <a:t>Advantages of Fuel Cell</a:t>
            </a:r>
            <a:endParaRPr dirty="0" lang="en-IN">
              <a:solidFill>
                <a:srgbClr val="FF0000"/>
              </a:solidFill>
            </a:endParaRPr>
          </a:p>
        </p:txBody>
      </p:sp>
      <p:sp>
        <p:nvSpPr>
          <p:cNvPr id="1048612" name="Content Placeholder 2"/>
          <p:cNvSpPr>
            <a:spLocks noGrp="1"/>
          </p:cNvSpPr>
          <p:nvPr>
            <p:ph sz="half" idx="2"/>
          </p:nvPr>
        </p:nvSpPr>
        <p:spPr>
          <a:xfrm>
            <a:off x="437882" y="1390918"/>
            <a:ext cx="6091707" cy="4798745"/>
          </a:xfrm>
        </p:spPr>
        <p:txBody>
          <a:bodyPr>
            <a:normAutofit fontScale="92857" lnSpcReduction="10000"/>
          </a:bodyPr>
          <a:p>
            <a:r>
              <a:rPr dirty="0" lang="en-IN"/>
              <a:t>Environmental </a:t>
            </a:r>
            <a:r>
              <a:rPr dirty="0" lang="en-IN" smtClean="0"/>
              <a:t>Friendly</a:t>
            </a:r>
          </a:p>
          <a:p>
            <a:r>
              <a:rPr dirty="0" lang="en-IN"/>
              <a:t>High </a:t>
            </a:r>
            <a:r>
              <a:rPr dirty="0" lang="en-IN" smtClean="0"/>
              <a:t>Efficiency</a:t>
            </a:r>
          </a:p>
          <a:p>
            <a:r>
              <a:rPr dirty="0" lang="en-IN"/>
              <a:t>Versatility in Fuel </a:t>
            </a:r>
            <a:r>
              <a:rPr dirty="0" lang="en-IN" smtClean="0"/>
              <a:t>Sources (Hydrogen, ethanol, natural gas etc.)</a:t>
            </a:r>
          </a:p>
          <a:p>
            <a:r>
              <a:rPr dirty="0" lang="en-IN"/>
              <a:t>Distributed </a:t>
            </a:r>
            <a:r>
              <a:rPr dirty="0" lang="en-IN" smtClean="0"/>
              <a:t>Generation (</a:t>
            </a:r>
            <a:r>
              <a:rPr dirty="0" lang="en-US"/>
              <a:t>can be installed at or near the point of </a:t>
            </a:r>
            <a:r>
              <a:rPr dirty="0" lang="en-US" smtClean="0"/>
              <a:t>use)</a:t>
            </a:r>
            <a:endParaRPr dirty="0" lang="en-IN" smtClean="0"/>
          </a:p>
          <a:p>
            <a:r>
              <a:rPr dirty="0" lang="en-IN"/>
              <a:t>Quiet </a:t>
            </a:r>
            <a:r>
              <a:rPr dirty="0" lang="en-IN" smtClean="0"/>
              <a:t>Operation</a:t>
            </a:r>
          </a:p>
          <a:p>
            <a:r>
              <a:rPr dirty="0" lang="en-IN"/>
              <a:t>Cogeneration </a:t>
            </a:r>
            <a:r>
              <a:rPr dirty="0" lang="en-IN" smtClean="0"/>
              <a:t>Capabilities</a:t>
            </a:r>
          </a:p>
          <a:p>
            <a:r>
              <a:rPr dirty="0" lang="en-US"/>
              <a:t>Long Duration and Continuous </a:t>
            </a:r>
            <a:r>
              <a:rPr dirty="0" lang="en-US" smtClean="0"/>
              <a:t>Operation</a:t>
            </a:r>
          </a:p>
          <a:p>
            <a:r>
              <a:rPr dirty="0" lang="en-IN" smtClean="0"/>
              <a:t>Scalability (</a:t>
            </a:r>
            <a:r>
              <a:rPr dirty="0" lang="en-IN"/>
              <a:t>various power </a:t>
            </a:r>
            <a:r>
              <a:rPr dirty="0" lang="en-IN" smtClean="0"/>
              <a:t>requirements)</a:t>
            </a:r>
          </a:p>
          <a:p>
            <a:r>
              <a:rPr dirty="0" lang="en-US"/>
              <a:t>Reduced Dependency on Fossil Fuels</a:t>
            </a:r>
            <a:endParaRPr dirty="0" lang="en-IN"/>
          </a:p>
        </p:txBody>
      </p:sp>
      <p:sp>
        <p:nvSpPr>
          <p:cNvPr id="1048613" name="Text Placeholder 6"/>
          <p:cNvSpPr>
            <a:spLocks noGrp="1"/>
          </p:cNvSpPr>
          <p:nvPr>
            <p:ph type="body" sz="quarter" idx="3"/>
          </p:nvPr>
        </p:nvSpPr>
        <p:spPr>
          <a:xfrm>
            <a:off x="6172200" y="406155"/>
            <a:ext cx="5183188" cy="823912"/>
          </a:xfrm>
        </p:spPr>
        <p:txBody>
          <a:bodyPr/>
          <a:p>
            <a:pPr algn="ctr"/>
            <a:r>
              <a:rPr dirty="0" lang="en-US" smtClean="0">
                <a:solidFill>
                  <a:srgbClr val="FF0000"/>
                </a:solidFill>
              </a:rPr>
              <a:t>Disadvantages of fuel cell</a:t>
            </a:r>
            <a:endParaRPr dirty="0" lang="en-IN">
              <a:solidFill>
                <a:srgbClr val="FF0000"/>
              </a:solidFill>
            </a:endParaRPr>
          </a:p>
        </p:txBody>
      </p:sp>
      <p:sp>
        <p:nvSpPr>
          <p:cNvPr id="1048614" name="Content Placeholder 7"/>
          <p:cNvSpPr>
            <a:spLocks noGrp="1"/>
          </p:cNvSpPr>
          <p:nvPr>
            <p:ph sz="quarter" idx="4"/>
          </p:nvPr>
        </p:nvSpPr>
        <p:spPr>
          <a:xfrm>
            <a:off x="6816143" y="1403797"/>
            <a:ext cx="5183188" cy="4959596"/>
          </a:xfrm>
        </p:spPr>
        <p:txBody>
          <a:bodyPr/>
          <a:p>
            <a:r>
              <a:rPr dirty="0" lang="en-IN" smtClean="0"/>
              <a:t>Cost</a:t>
            </a:r>
          </a:p>
          <a:p>
            <a:r>
              <a:rPr dirty="0" lang="en-US" smtClean="0"/>
              <a:t>Hydrogen infrastructure</a:t>
            </a:r>
          </a:p>
          <a:p>
            <a:r>
              <a:rPr dirty="0" lang="en-IN"/>
              <a:t>Fuel Availability and </a:t>
            </a:r>
            <a:r>
              <a:rPr dirty="0" lang="en-IN" smtClean="0"/>
              <a:t>Storage</a:t>
            </a:r>
          </a:p>
          <a:p>
            <a:r>
              <a:rPr dirty="0" lang="en-IN"/>
              <a:t>Durability and </a:t>
            </a:r>
            <a:r>
              <a:rPr dirty="0" lang="en-IN" smtClean="0"/>
              <a:t>Lifespan</a:t>
            </a:r>
          </a:p>
          <a:p>
            <a:r>
              <a:rPr dirty="0" lang="en-IN"/>
              <a:t>Sensitivity to </a:t>
            </a:r>
            <a:r>
              <a:rPr dirty="0" lang="en-IN" smtClean="0"/>
              <a:t>Contaminants</a:t>
            </a:r>
          </a:p>
          <a:p>
            <a:r>
              <a:rPr dirty="0" lang="en-IN"/>
              <a:t>Limited Operating Temperature </a:t>
            </a:r>
            <a:r>
              <a:rPr dirty="0" lang="en-IN" smtClean="0"/>
              <a:t>Range</a:t>
            </a:r>
          </a:p>
          <a:p>
            <a:r>
              <a:rPr dirty="0" lang="en-IN"/>
              <a:t>Limited Power Density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graphicFrame>
        <p:nvGraphicFramePr>
          <p:cNvPr id="4194305" name="Content Placeholder 4"/>
          <p:cNvGraphicFramePr>
            <a:graphicFrameLocks noGrp="1"/>
          </p:cNvGraphicFramePr>
          <p:nvPr>
            <p:ph idx="1"/>
          </p:nvPr>
        </p:nvGraphicFramePr>
        <p:xfrm>
          <a:off x="296210" y="489397"/>
          <a:ext cx="11655382" cy="5908137"/>
        </p:xfrm>
        <a:graphic>
          <a:graphicData uri="http://schemas.openxmlformats.org/drawingml/2006/table">
            <a:tbl>
              <a:tblPr firstRow="1" bandRow="1">
                <a:tableStyleId>{5C22544A-7EE6-4342-B048-85BDC9FD1C3A}</a:tableStyleId>
              </a:tblPr>
              <a:tblGrid>
                <a:gridCol w="5769738"/>
                <a:gridCol w="5885644"/>
              </a:tblGrid>
              <a:tr h="874098">
                <a:tc>
                  <a:txBody>
                    <a:bodyPr/>
                    <a:p>
                      <a:pPr algn="ctr"/>
                      <a:r>
                        <a:rPr b="1" dirty="0" lang="en-IN">
                          <a:effectLst/>
                        </a:rPr>
                        <a:t>Battery cell</a:t>
                      </a:r>
                    </a:p>
                  </a:txBody>
                  <a:tcPr anchor="ctr"/>
                </a:tc>
                <a:tc>
                  <a:txBody>
                    <a:bodyPr/>
                    <a:p>
                      <a:pPr algn="ctr"/>
                      <a:r>
                        <a:rPr b="1" dirty="0" lang="en-IN">
                          <a:effectLst/>
                        </a:rPr>
                        <a:t>Fuel cell</a:t>
                      </a:r>
                    </a:p>
                  </a:txBody>
                  <a:tcPr anchor="ctr"/>
                </a:tc>
              </a:tr>
              <a:tr h="703242">
                <a:tc>
                  <a:txBody>
                    <a:bodyPr/>
                    <a:p>
                      <a:r>
                        <a:rPr dirty="0" sz="2000" lang="en-US">
                          <a:effectLst/>
                        </a:rPr>
                        <a:t>They store energy in the form of chemical energy</a:t>
                      </a:r>
                    </a:p>
                  </a:txBody>
                  <a:tcPr anchor="ctr"/>
                </a:tc>
                <a:tc>
                  <a:txBody>
                    <a:bodyPr/>
                    <a:p>
                      <a:r>
                        <a:rPr sz="2000" lang="en-US">
                          <a:effectLst/>
                        </a:rPr>
                        <a:t>They cannot store energy. Fuel cell converts chemical energy to electrical energy.</a:t>
                      </a:r>
                    </a:p>
                  </a:txBody>
                  <a:tcPr anchor="ctr"/>
                </a:tc>
              </a:tr>
              <a:tr h="445095">
                <a:tc>
                  <a:txBody>
                    <a:bodyPr/>
                    <a:p>
                      <a:r>
                        <a:rPr dirty="0" sz="2000" lang="en-US">
                          <a:effectLst/>
                        </a:rPr>
                        <a:t>Reactants are inside the cell itself.</a:t>
                      </a:r>
                    </a:p>
                  </a:txBody>
                  <a:tcPr anchor="ctr"/>
                </a:tc>
                <a:tc>
                  <a:txBody>
                    <a:bodyPr/>
                    <a:p>
                      <a:r>
                        <a:rPr sz="2000" lang="en-US">
                          <a:effectLst/>
                        </a:rPr>
                        <a:t>Reactants for chemical reaction are supplied continuously.</a:t>
                      </a:r>
                    </a:p>
                  </a:txBody>
                  <a:tcPr anchor="ctr"/>
                </a:tc>
              </a:tr>
              <a:tr h="445095">
                <a:tc>
                  <a:txBody>
                    <a:bodyPr/>
                    <a:p>
                      <a:r>
                        <a:rPr dirty="0" sz="2000" lang="en-US">
                          <a:effectLst/>
                        </a:rPr>
                        <a:t>Chemical reaction products remain inside the cell itself</a:t>
                      </a:r>
                    </a:p>
                  </a:txBody>
                  <a:tcPr anchor="ctr"/>
                </a:tc>
                <a:tc>
                  <a:txBody>
                    <a:bodyPr/>
                    <a:p>
                      <a:r>
                        <a:rPr sz="2000" lang="en-US">
                          <a:effectLst/>
                        </a:rPr>
                        <a:t>Chemical reaction products are removed from the cell</a:t>
                      </a:r>
                    </a:p>
                  </a:txBody>
                  <a:tcPr anchor="ctr"/>
                </a:tc>
              </a:tr>
              <a:tr h="445095">
                <a:tc>
                  <a:txBody>
                    <a:bodyPr/>
                    <a:p>
                      <a:r>
                        <a:rPr dirty="0" sz="2000" lang="en-IN">
                          <a:effectLst/>
                        </a:rPr>
                        <a:t>Rechargeable</a:t>
                      </a:r>
                    </a:p>
                  </a:txBody>
                  <a:tcPr anchor="ctr"/>
                </a:tc>
                <a:tc>
                  <a:txBody>
                    <a:bodyPr/>
                    <a:p>
                      <a:r>
                        <a:rPr sz="2000" lang="en-IN">
                          <a:effectLst/>
                        </a:rPr>
                        <a:t>Not rechargeable</a:t>
                      </a:r>
                    </a:p>
                  </a:txBody>
                  <a:tcPr anchor="ctr"/>
                </a:tc>
              </a:tr>
              <a:tr h="445095">
                <a:tc>
                  <a:txBody>
                    <a:bodyPr/>
                    <a:p>
                      <a:r>
                        <a:rPr dirty="0" sz="2000" lang="en-IN">
                          <a:effectLst/>
                        </a:rPr>
                        <a:t>Less efficiency</a:t>
                      </a:r>
                    </a:p>
                  </a:txBody>
                  <a:tcPr anchor="ctr"/>
                </a:tc>
                <a:tc>
                  <a:txBody>
                    <a:bodyPr/>
                    <a:p>
                      <a:r>
                        <a:rPr dirty="0" sz="2000" lang="en-IN">
                          <a:effectLst/>
                        </a:rPr>
                        <a:t>High efficiency</a:t>
                      </a:r>
                    </a:p>
                  </a:txBody>
                  <a:tcPr anchor="ctr"/>
                </a:tc>
              </a:tr>
              <a:tr h="703242">
                <a:tc>
                  <a:txBody>
                    <a:bodyPr/>
                    <a:p>
                      <a:r>
                        <a:rPr dirty="0" sz="2000" lang="en-US">
                          <a:effectLst/>
                        </a:rPr>
                        <a:t>It consists of limited amount of fuel and oxidant and these reactants diminish with time</a:t>
                      </a:r>
                    </a:p>
                  </a:txBody>
                  <a:tcPr anchor="ctr"/>
                </a:tc>
                <a:tc>
                  <a:txBody>
                    <a:bodyPr/>
                    <a:p>
                      <a:r>
                        <a:rPr dirty="0" sz="2000" lang="en-US">
                          <a:effectLst/>
                        </a:rPr>
                        <a:t>Needs a continuous supply of fuel and oxygen from an external source</a:t>
                      </a:r>
                    </a:p>
                  </a:txBody>
                  <a:tcPr anchor="ctr"/>
                </a:tc>
              </a:tr>
              <a:tr h="445095">
                <a:tc>
                  <a:txBody>
                    <a:bodyPr/>
                    <a:p>
                      <a:r>
                        <a:rPr dirty="0" sz="2000" lang="en-US">
                          <a:effectLst/>
                        </a:rPr>
                        <a:t>Supply energy for a limited period of time</a:t>
                      </a:r>
                    </a:p>
                  </a:txBody>
                  <a:tcPr anchor="ctr"/>
                </a:tc>
                <a:tc>
                  <a:txBody>
                    <a:bodyPr/>
                    <a:p>
                      <a:r>
                        <a:rPr dirty="0" sz="2000" lang="en-US">
                          <a:effectLst/>
                        </a:rPr>
                        <a:t>Supply energy for a long period of time</a:t>
                      </a:r>
                    </a:p>
                  </a:txBody>
                  <a:tcPr anchor="ctr"/>
                </a:tc>
              </a:tr>
              <a:tr h="445095">
                <a:tc>
                  <a:txBody>
                    <a:bodyPr/>
                    <a:p>
                      <a:r>
                        <a:rPr dirty="0" sz="2000" lang="en-IN">
                          <a:effectLst/>
                        </a:rPr>
                        <a:t>Less expensive</a:t>
                      </a:r>
                    </a:p>
                  </a:txBody>
                  <a:tcPr anchor="ctr"/>
                </a:tc>
                <a:tc>
                  <a:txBody>
                    <a:bodyPr/>
                    <a:p>
                      <a:r>
                        <a:rPr dirty="0" sz="2000" lang="en-IN">
                          <a:effectLst/>
                        </a:rPr>
                        <a:t>They are expensive</a:t>
                      </a:r>
                    </a:p>
                  </a:txBody>
                  <a:tcPr anchor="ctr"/>
                </a:tc>
              </a:tr>
              <a:tr h="445095">
                <a:tc>
                  <a:txBody>
                    <a:bodyPr/>
                    <a:p>
                      <a:r>
                        <a:rPr sz="2000" lang="en-IN">
                          <a:effectLst/>
                        </a:rPr>
                        <a:t>Example : lithium ion batteries</a:t>
                      </a:r>
                    </a:p>
                  </a:txBody>
                  <a:tcPr anchor="ctr"/>
                </a:tc>
                <a:tc>
                  <a:txBody>
                    <a:bodyPr/>
                    <a:p>
                      <a:r>
                        <a:rPr dirty="0" sz="2000" lang="en-IN">
                          <a:effectLst/>
                        </a:rPr>
                        <a:t>Example : hydrogen-oxygen fuel cell</a:t>
                      </a:r>
                    </a:p>
                  </a:txBody>
                  <a:tcPr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5" name="Title 1"/>
          <p:cNvSpPr>
            <a:spLocks noGrp="1"/>
          </p:cNvSpPr>
          <p:nvPr>
            <p:ph type="title"/>
          </p:nvPr>
        </p:nvSpPr>
        <p:spPr>
          <a:xfrm>
            <a:off x="838200" y="159064"/>
            <a:ext cx="10515600" cy="742458"/>
          </a:xfrm>
        </p:spPr>
        <p:txBody>
          <a:bodyPr>
            <a:normAutofit fontScale="90000"/>
          </a:bodyPr>
          <a:p>
            <a:pPr algn="ctr"/>
            <a:r>
              <a:rPr dirty="0" lang="en-US" smtClean="0"/>
              <a:t>Electronic and ionic conductivity of fuel cells</a:t>
            </a:r>
            <a:endParaRPr dirty="0" lang="en-IN"/>
          </a:p>
        </p:txBody>
      </p:sp>
      <p:sp>
        <p:nvSpPr>
          <p:cNvPr id="1048616" name="Content Placeholder 2"/>
          <p:cNvSpPr>
            <a:spLocks noGrp="1"/>
          </p:cNvSpPr>
          <p:nvPr>
            <p:ph idx="1"/>
          </p:nvPr>
        </p:nvSpPr>
        <p:spPr>
          <a:xfrm>
            <a:off x="838200" y="1030310"/>
            <a:ext cx="10515600" cy="5146653"/>
          </a:xfrm>
        </p:spPr>
        <p:txBody>
          <a:bodyPr>
            <a:normAutofit fontScale="85714" lnSpcReduction="20000"/>
          </a:bodyPr>
          <a:p>
            <a:pPr indent="0" marL="0">
              <a:buNone/>
            </a:pPr>
            <a:r>
              <a:rPr dirty="0" lang="en-US" smtClean="0">
                <a:solidFill>
                  <a:srgbClr val="FF0000"/>
                </a:solidFill>
              </a:rPr>
              <a:t>Electronic Conduction</a:t>
            </a:r>
          </a:p>
          <a:p>
            <a:r>
              <a:rPr dirty="0" lang="en-US" smtClean="0"/>
              <a:t>Electronic </a:t>
            </a:r>
            <a:r>
              <a:rPr dirty="0" lang="en-US"/>
              <a:t>conduction is the process of transferring energy in the form of an </a:t>
            </a:r>
            <a:r>
              <a:rPr dirty="0" lang="en-US">
                <a:hlinkClick r:id="rId1"/>
              </a:rPr>
              <a:t>electric current</a:t>
            </a:r>
            <a:r>
              <a:rPr dirty="0" lang="en-US"/>
              <a:t>. </a:t>
            </a:r>
            <a:endParaRPr dirty="0" lang="en-US" smtClean="0"/>
          </a:p>
          <a:p>
            <a:r>
              <a:rPr dirty="0" lang="en-US" smtClean="0"/>
              <a:t>However</a:t>
            </a:r>
            <a:r>
              <a:rPr dirty="0" lang="en-US"/>
              <a:t>, any electron in any system cannot contribute to this conduction method. </a:t>
            </a:r>
            <a:endParaRPr dirty="0" lang="en-US" smtClean="0"/>
          </a:p>
          <a:p>
            <a:r>
              <a:rPr dirty="0" lang="en-US" smtClean="0"/>
              <a:t>Electrons </a:t>
            </a:r>
            <a:r>
              <a:rPr dirty="0" lang="en-US"/>
              <a:t>have to be in a free state in order to move from one place to another</a:t>
            </a:r>
            <a:r>
              <a:rPr dirty="0" lang="en-US" smtClean="0"/>
              <a:t>.</a:t>
            </a:r>
          </a:p>
          <a:p>
            <a:pPr indent="0" marL="0">
              <a:buNone/>
            </a:pPr>
            <a:r>
              <a:rPr dirty="0" lang="en-US" smtClean="0">
                <a:solidFill>
                  <a:srgbClr val="FF0000"/>
                </a:solidFill>
              </a:rPr>
              <a:t>Ionic Conduction</a:t>
            </a:r>
          </a:p>
          <a:p>
            <a:r>
              <a:rPr dirty="0" lang="en-US" smtClean="0"/>
              <a:t>Ionic </a:t>
            </a:r>
            <a:r>
              <a:rPr dirty="0" lang="en-US"/>
              <a:t>conduction is the process of transferring energy via the movement of ionic species. </a:t>
            </a:r>
            <a:endParaRPr dirty="0" lang="en-US" smtClean="0"/>
          </a:p>
          <a:p>
            <a:r>
              <a:rPr dirty="0" lang="en-US" smtClean="0"/>
              <a:t>During </a:t>
            </a:r>
            <a:r>
              <a:rPr dirty="0" lang="en-US"/>
              <a:t>ionic conduction, different ionic species move from one place to another place according to an ionic gradient</a:t>
            </a:r>
            <a:r>
              <a:rPr dirty="0" lang="en-US" smtClean="0"/>
              <a:t>.</a:t>
            </a:r>
          </a:p>
          <a:p>
            <a:r>
              <a:rPr dirty="0" lang="en-US" smtClean="0"/>
              <a:t> </a:t>
            </a:r>
            <a:r>
              <a:rPr dirty="0" lang="en-US"/>
              <a:t>An ion is a charged species; it can be either positively charged or negatively charged. </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pic>
        <p:nvPicPr>
          <p:cNvPr id="2097154" name="Picture 2" descr="Difference Between Electronic and Ionic Conduction in Tabular Form"/>
          <p:cNvPicPr>
            <a:picLocks noChangeAspect="1" noChangeArrowheads="1"/>
          </p:cNvPicPr>
          <p:nvPr/>
        </p:nvPicPr>
        <p:blipFill rotWithShape="1">
          <a:blip xmlns:r="http://schemas.openxmlformats.org/officeDocument/2006/relationships" r:embed="rId1"/>
          <a:srcRect t="13372"/>
          <a:stretch>
            <a:fillRect/>
          </a:stretch>
        </p:blipFill>
        <p:spPr bwMode="auto">
          <a:xfrm>
            <a:off x="657850" y="412124"/>
            <a:ext cx="10838751" cy="6181859"/>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pic>
        <p:nvPicPr>
          <p:cNvPr id="2097155" name="Picture 2" descr="scheme1"/>
          <p:cNvPicPr>
            <a:picLocks noChangeAspect="1" noChangeArrowheads="1"/>
          </p:cNvPicPr>
          <p:nvPr/>
        </p:nvPicPr>
        <p:blipFill>
          <a:blip xmlns:r="http://schemas.openxmlformats.org/officeDocument/2006/relationships" r:embed="rId1"/>
          <a:srcRect/>
          <a:stretch>
            <a:fillRect/>
          </a:stretch>
        </p:blipFill>
        <p:spPr bwMode="auto">
          <a:xfrm>
            <a:off x="19050" y="450761"/>
            <a:ext cx="6076950" cy="5904272"/>
          </a:xfrm>
          <a:prstGeom prst="rect"/>
          <a:noFill/>
        </p:spPr>
      </p:pic>
      <p:sp>
        <p:nvSpPr>
          <p:cNvPr id="1048617" name="Rectangle 1"/>
          <p:cNvSpPr/>
          <p:nvPr/>
        </p:nvSpPr>
        <p:spPr>
          <a:xfrm>
            <a:off x="6096000" y="1105616"/>
            <a:ext cx="6096000" cy="4968240"/>
          </a:xfrm>
          <a:prstGeom prst="rect"/>
        </p:spPr>
        <p:txBody>
          <a:bodyPr>
            <a:spAutoFit/>
          </a:bodyPr>
          <a:p>
            <a:pPr fontAlgn="base"/>
            <a:r>
              <a:rPr b="1" dirty="0" sz="2000" lang="en-US">
                <a:solidFill>
                  <a:srgbClr val="333333"/>
                </a:solidFill>
              </a:rPr>
              <a:t>Peak Output</a:t>
            </a:r>
            <a:r>
              <a:rPr dirty="0" sz="2000" lang="en-US">
                <a:solidFill>
                  <a:srgbClr val="333333"/>
                </a:solidFill>
              </a:rPr>
              <a:t> – The maximum voltage or current generated from the cell after a sample has been introduced.</a:t>
            </a:r>
          </a:p>
          <a:p>
            <a:pPr fontAlgn="base"/>
            <a:r>
              <a:rPr b="1" dirty="0" sz="2000" lang="en-US">
                <a:solidFill>
                  <a:srgbClr val="333333"/>
                </a:solidFill>
              </a:rPr>
              <a:t>Peak Time</a:t>
            </a:r>
            <a:r>
              <a:rPr dirty="0" sz="2000" lang="en-US">
                <a:solidFill>
                  <a:srgbClr val="333333"/>
                </a:solidFill>
              </a:rPr>
              <a:t> – The time taken to reach the Peak Output above.</a:t>
            </a:r>
          </a:p>
          <a:p>
            <a:pPr fontAlgn="base"/>
            <a:r>
              <a:rPr b="1" dirty="0" sz="2000" lang="en-US">
                <a:solidFill>
                  <a:srgbClr val="333333"/>
                </a:solidFill>
              </a:rPr>
              <a:t>Background/offset</a:t>
            </a:r>
            <a:r>
              <a:rPr dirty="0" sz="2000" lang="en-US">
                <a:solidFill>
                  <a:srgbClr val="333333"/>
                </a:solidFill>
              </a:rPr>
              <a:t> – The steady state voltage or current output from the cell prior to introduction of the sample.</a:t>
            </a:r>
          </a:p>
          <a:p>
            <a:pPr fontAlgn="base"/>
            <a:r>
              <a:rPr b="1" dirty="0" sz="2000" lang="en-US">
                <a:solidFill>
                  <a:srgbClr val="333333"/>
                </a:solidFill>
              </a:rPr>
              <a:t>Decay/clearing Time</a:t>
            </a:r>
            <a:r>
              <a:rPr dirty="0" sz="2000" lang="en-US">
                <a:solidFill>
                  <a:srgbClr val="333333"/>
                </a:solidFill>
              </a:rPr>
              <a:t> – The time taken for the cell to return to the steady state offset.</a:t>
            </a:r>
          </a:p>
          <a:p>
            <a:pPr fontAlgn="base"/>
            <a:r>
              <a:rPr b="1" dirty="0" sz="2000" lang="en-US">
                <a:solidFill>
                  <a:srgbClr val="333333"/>
                </a:solidFill>
              </a:rPr>
              <a:t>Repeatability</a:t>
            </a:r>
            <a:r>
              <a:rPr dirty="0" sz="2000" lang="en-US">
                <a:solidFill>
                  <a:srgbClr val="333333"/>
                </a:solidFill>
              </a:rPr>
              <a:t> – The precision of the Peak Output achieved from successive identical samples.</a:t>
            </a:r>
          </a:p>
          <a:p>
            <a:pPr fontAlgn="base"/>
            <a:r>
              <a:rPr b="1" dirty="0" sz="2000" lang="en-US">
                <a:solidFill>
                  <a:srgbClr val="333333"/>
                </a:solidFill>
              </a:rPr>
              <a:t>Calibration Stability</a:t>
            </a:r>
            <a:r>
              <a:rPr dirty="0" sz="2000" lang="en-US">
                <a:solidFill>
                  <a:srgbClr val="333333"/>
                </a:solidFill>
              </a:rPr>
              <a:t> – The precision of the Peak Output achieved with samples taken over a long period of time.</a:t>
            </a:r>
          </a:p>
          <a:p>
            <a:pPr fontAlgn="base"/>
            <a:r>
              <a:rPr b="1" sz="2000" lang="en-US" smtClean="0">
                <a:solidFill>
                  <a:srgbClr val="333333"/>
                </a:solidFill>
              </a:rPr>
              <a:t>Linearity</a:t>
            </a:r>
            <a:r>
              <a:rPr dirty="0" sz="2000" lang="en-US">
                <a:solidFill>
                  <a:srgbClr val="333333"/>
                </a:solidFill>
              </a:rPr>
              <a:t> – The correlation precision of the Peak Output at increasing gas concentrations.</a:t>
            </a:r>
            <a:endParaRPr b="0" dirty="0" sz="2000" i="0" lang="en-US">
              <a:solidFill>
                <a:srgbClr val="333333"/>
              </a:solidFill>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Unit 5</dc:title>
  <dc:creator>Microsoft account</dc:creator>
  <cp:lastModifiedBy>Admin</cp:lastModifiedBy>
  <dcterms:created xsi:type="dcterms:W3CDTF">2023-10-08T18:40:04Z</dcterms:created>
  <dcterms:modified xsi:type="dcterms:W3CDTF">2023-11-09T12:09:38Z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b785a11d0fd74ea49c2d42787105e0b7</vt:lpwstr>
  </property>
</Properties>
</file>