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12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a:rPr>
              <a:t>Click to move the slide</a:t>
            </a:r>
          </a:p>
        </p:txBody>
      </p:sp>
      <p:sp>
        <p:nvSpPr>
          <p:cNvPr id="39"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40"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303D22"/>
                </a:solidFill>
                <a:latin typeface="Arial"/>
              </a:rPr>
              <a:t>&lt;header&gt;</a:t>
            </a:r>
          </a:p>
        </p:txBody>
      </p:sp>
      <p:sp>
        <p:nvSpPr>
          <p:cNvPr id="41"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303D22"/>
                </a:solidFill>
                <a:latin typeface="Arial"/>
              </a:rPr>
              <a:t>&lt;date/time&gt;</a:t>
            </a:r>
          </a:p>
        </p:txBody>
      </p:sp>
      <p:sp>
        <p:nvSpPr>
          <p:cNvPr id="42"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303D22"/>
                </a:solidFill>
                <a:latin typeface="Arial"/>
              </a:rPr>
              <a:t>&lt;footer&gt;</a:t>
            </a:r>
          </a:p>
        </p:txBody>
      </p:sp>
      <p:sp>
        <p:nvSpPr>
          <p:cNvPr id="43" name="PlaceHolder 6"/>
          <p:cNvSpPr>
            <a:spLocks noGrp="1"/>
          </p:cNvSpPr>
          <p:nvPr>
            <p:ph type="sldNum"/>
          </p:nvPr>
        </p:nvSpPr>
        <p:spPr>
          <a:xfrm>
            <a:off x="4278960" y="10157400"/>
            <a:ext cx="3280680" cy="534240"/>
          </a:xfrm>
          <a:prstGeom prst="rect">
            <a:avLst/>
          </a:prstGeom>
        </p:spPr>
        <p:txBody>
          <a:bodyPr lIns="0" tIns="0" rIns="0" bIns="0" anchor="b"/>
          <a:lstStyle/>
          <a:p>
            <a:pPr algn="r"/>
            <a:fld id="{9B34BDE3-6DF5-4348-9A75-92CEC1BC4600}" type="slidenum">
              <a:rPr lang="en-US" sz="1400" b="0" strike="noStrike" spc="-1">
                <a:solidFill>
                  <a:srgbClr val="303D22"/>
                </a:solidFill>
                <a:latin typeface="Arial"/>
              </a:rPr>
              <a:t>‹#›</a:t>
            </a:fld>
            <a:endParaRPr lang="en-US" sz="1400" b="0" strike="noStrike" spc="-1">
              <a:solidFill>
                <a:srgbClr val="303D22"/>
              </a:solidFill>
              <a:latin typeface="Arial"/>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laceHolder 1"/>
          <p:cNvSpPr>
            <a:spLocks noGrp="1" noRot="1" noChangeAspect="1"/>
          </p:cNvSpPr>
          <p:nvPr>
            <p:ph type="sldImg"/>
          </p:nvPr>
        </p:nvSpPr>
        <p:spPr>
          <a:xfrm>
            <a:off x="1589088" y="1006475"/>
            <a:ext cx="4594225" cy="3446463"/>
          </a:xfrm>
          <a:prstGeom prst="rect">
            <a:avLst/>
          </a:prstGeom>
        </p:spPr>
      </p:sp>
      <p:sp>
        <p:nvSpPr>
          <p:cNvPr id="49" name="PlaceHolder 2"/>
          <p:cNvSpPr>
            <a:spLocks noGrp="1"/>
          </p:cNvSpPr>
          <p:nvPr>
            <p:ph type="body"/>
          </p:nvPr>
        </p:nvSpPr>
        <p:spPr>
          <a:xfrm>
            <a:off x="1185120" y="4787640"/>
            <a:ext cx="5407560" cy="12749760"/>
          </a:xfrm>
          <a:prstGeom prst="rect">
            <a:avLst/>
          </a:prstGeom>
        </p:spPr>
        <p:txBody>
          <a:bodyPr lIns="0" tIns="0" rIns="0" bIns="0"/>
          <a:lstStyle/>
          <a:p>
            <a:r>
              <a:rPr lang="en-US" sz="2000" b="0" strike="noStrike" spc="-1">
                <a:latin typeface="Arial"/>
              </a:rPr>
              <a:t>Overview of the three topics covered in this review: occupational risks and hazards, workplace wearables, and connected worker solutions. Occupational risks and hazards come from various sources and can adversely affect the workers’ safety, productivity, and health. Workplace wearables are smart devices worn on the body as accessories or garments to collect data on physiological and environmental conditions. Connected worker solutions engage the workplace wearables to a centralized hub for data storage, management, analytics, visualization, security, and actions. The vector icons on occupational risks and hazards are reproduced (adapted) with permission from the OSHA website on “Top 10 Most Frequently Cited Standards for Fiscal Year 2020”.[16] The product images in (b) are reproduced with permission: smart ring:[229] Copyright 2021, Oura; full face respirator:[63] Copyright 2021, 3M; smart watch:[62] Copyright 2021, Reactec; chest device:[81] Copyright 2021, Zephyr; headband:[114] Copyright 2021, Muse; smart glasses:[231] Copyright 2021, ViewPoint System; smart PPE vest:[63] Copyright 2021, 3M; smart helmet:[61] Copyright 2021, Triax; and smart shoe insoles:[67] Copyright 2021, Arion.</a:t>
            </a:r>
          </a:p>
          <a:p>
            <a:r>
              <a:rPr lang="en-US" sz="2000" b="0" strike="noStrike" spc="-1">
                <a:latin typeface="Arial"/>
              </a:rPr>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ustomShape 1"/>
          <p:cNvSpPr/>
          <p:nvPr/>
        </p:nvSpPr>
        <p:spPr>
          <a:xfrm>
            <a:off x="0" y="0"/>
            <a:ext cx="144000" cy="6858000"/>
          </a:xfrm>
          <a:prstGeom prst="rect">
            <a:avLst/>
          </a:prstGeom>
          <a:solidFill>
            <a:srgbClr val="0054A6"/>
          </a:solidFill>
          <a:ln>
            <a:noFill/>
          </a:ln>
        </p:spPr>
        <p:style>
          <a:lnRef idx="0">
            <a:scrgbClr r="0" g="0" b="0"/>
          </a:lnRef>
          <a:fillRef idx="0">
            <a:scrgbClr r="0" g="0" b="0"/>
          </a:fillRef>
          <a:effectRef idx="0">
            <a:scrgbClr r="0" g="0" b="0"/>
          </a:effectRef>
          <a:fontRef idx="minor"/>
        </p:style>
      </p:sp>
      <p:sp>
        <p:nvSpPr>
          <p:cNvPr id="3" name="CustomShape 2"/>
          <p:cNvSpPr/>
          <p:nvPr/>
        </p:nvSpPr>
        <p:spPr>
          <a:xfrm>
            <a:off x="0" y="0"/>
            <a:ext cx="144000" cy="1198440"/>
          </a:xfrm>
          <a:prstGeom prst="rect">
            <a:avLst/>
          </a:prstGeom>
          <a:solidFill>
            <a:srgbClr val="FFCE34"/>
          </a:solidFill>
          <a:ln>
            <a:noFill/>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tIns="46800" rIns="90000" bIns="46800"/>
          <a:lstStyle/>
          <a:p>
            <a:r>
              <a:rPr lang="en-US" sz="1100" b="0" strike="noStrike" spc="-1">
                <a:solidFill>
                  <a:srgbClr val="000000"/>
                </a:solidFill>
                <a:latin typeface="Arial"/>
              </a:rPr>
              <a:t>Trends in Workplace Wearable Technologies and Connected‐Worker Solutions for Next‐Generation Occupational Safety, Health, and Productivity</a:t>
            </a:r>
          </a:p>
        </p:txBody>
      </p:sp>
      <p:sp>
        <p:nvSpPr>
          <p:cNvPr id="46" name="TextShape 2"/>
          <p:cNvSpPr txBox="1"/>
          <p:nvPr/>
        </p:nvSpPr>
        <p:spPr>
          <a:xfrm>
            <a:off x="360000" y="5940000"/>
            <a:ext cx="8640000" cy="451800"/>
          </a:xfrm>
          <a:prstGeom prst="rect">
            <a:avLst/>
          </a:prstGeom>
          <a:noFill/>
          <a:ln>
            <a:noFill/>
          </a:ln>
        </p:spPr>
        <p:txBody>
          <a:bodyPr lIns="90000" tIns="45000" rIns="90000" bIns="45000"/>
          <a:lstStyle/>
          <a:p>
            <a:r>
              <a:rPr lang="en-US" sz="800" b="1" strike="noStrike" spc="-1">
                <a:solidFill>
                  <a:srgbClr val="0054A6"/>
                </a:solidFill>
                <a:latin typeface="Arial"/>
              </a:rPr>
              <a:t>Advanced Intelligent Systems, Volume: 4, Issue: 1, First published: 23 September 2021, DOI: (10.1002/aisy.202100099) </a:t>
            </a:r>
            <a:endParaRPr lang="en-US" sz="800" b="0" strike="noStrike" spc="-1">
              <a:solidFill>
                <a:srgbClr val="000000"/>
              </a:solidFill>
              <a:latin typeface="Arial"/>
            </a:endParaRPr>
          </a:p>
        </p:txBody>
      </p:sp>
      <p:pic>
        <p:nvPicPr>
          <p:cNvPr id="47" name="Main graphic"/>
          <p:cNvPicPr/>
          <p:nvPr/>
        </p:nvPicPr>
        <p:blipFill>
          <a:blip r:embed="rId3"/>
          <a:stretch/>
        </p:blipFill>
        <p:spPr>
          <a:xfrm>
            <a:off x="2765880" y="762120"/>
            <a:ext cx="3663360" cy="3809880"/>
          </a:xfrm>
          <a:prstGeom prst="rect">
            <a:avLst/>
          </a:prstGeom>
          <a:ln>
            <a:noFill/>
          </a:ln>
        </p:spPr>
      </p:pic>
      <p:sp>
        <p:nvSpPr>
          <p:cNvPr id="3" name="TextBox 2">
            <a:extLst>
              <a:ext uri="{FF2B5EF4-FFF2-40B4-BE49-F238E27FC236}">
                <a16:creationId xmlns:a16="http://schemas.microsoft.com/office/drawing/2014/main" id="{6550AF01-7B2D-FFE1-1BB3-FB13627F1212}"/>
              </a:ext>
            </a:extLst>
          </p:cNvPr>
          <p:cNvSpPr txBox="1"/>
          <p:nvPr/>
        </p:nvSpPr>
        <p:spPr>
          <a:xfrm>
            <a:off x="548116" y="4617363"/>
            <a:ext cx="7911884" cy="1277273"/>
          </a:xfrm>
          <a:prstGeom prst="rect">
            <a:avLst/>
          </a:prstGeom>
          <a:noFill/>
        </p:spPr>
        <p:txBody>
          <a:bodyPr wrap="square">
            <a:spAutoFit/>
          </a:bodyPr>
          <a:lstStyle/>
          <a:p>
            <a:r>
              <a:rPr lang="en-US" sz="1100" b="1" dirty="0"/>
              <a:t>FIGURE 1: </a:t>
            </a:r>
            <a:r>
              <a:rPr lang="en-US" sz="1100" dirty="0"/>
              <a:t>Overview of the three topics covered in this review: occupational risks and hazards, workplace wearables, and connected worker solutions. Occupational risks and hazards come from various sources and can adversely affect the workers’ safety, productivity, and health. Workplace wearables are smart devices worn on the body as accessories or garments to collect data on physiological and environmental conditions. Connected worker solutions engage the workplace wearables to a centralized hub for data storage, management, analytics, visualization, security, and actions. The vector icons on occupational risks and hazards are reproduced (adapted) with permission from the OSHA website on “Top 10 Most Frequently Cited Standards for Fiscal Year 2020”.[16] </a:t>
            </a:r>
          </a:p>
        </p:txBody>
      </p:sp>
    </p:spTree>
  </p:cSld>
  <p:clrMapOvr>
    <a:masterClrMapping/>
  </p:clrMapOvr>
  <p:transition>
    <p:wipe dir="r"/>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498</Words>
  <Application>Microsoft Office PowerPoint</Application>
  <PresentationFormat>On-screen Show (4:3)</PresentationFormat>
  <Paragraphs>5</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Pandey, Santosh [E CPE]</cp:lastModifiedBy>
  <cp:revision>2</cp:revision>
  <dcterms:modified xsi:type="dcterms:W3CDTF">2022-09-22T16:11:54Z</dcterms:modified>
  <dc:language>en-US</dc:language>
</cp:coreProperties>
</file>