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0B032BEC-0E0B-4027-B00C-60B0F19446CC}"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noRot="1" noChangeAspect="1"/>
          </p:cNvSpPr>
          <p:nvPr>
            <p:ph type="sldImg"/>
          </p:nvPr>
        </p:nvSpPr>
        <p:spPr>
          <a:xfrm>
            <a:off x="1589088" y="1006475"/>
            <a:ext cx="4594225" cy="3446463"/>
          </a:xfrm>
          <a:prstGeom prst="rect">
            <a:avLst/>
          </a:prstGeom>
        </p:spPr>
      </p:sp>
      <p:sp>
        <p:nvSpPr>
          <p:cNvPr id="49" name="PlaceHolder 2"/>
          <p:cNvSpPr>
            <a:spLocks noGrp="1"/>
          </p:cNvSpPr>
          <p:nvPr>
            <p:ph type="body"/>
          </p:nvPr>
        </p:nvSpPr>
        <p:spPr>
          <a:xfrm>
            <a:off x="1185120" y="4787640"/>
            <a:ext cx="5407560" cy="14733000"/>
          </a:xfrm>
          <a:prstGeom prst="rect">
            <a:avLst/>
          </a:prstGeom>
        </p:spPr>
        <p:txBody>
          <a:bodyPr lIns="0" tIns="0" rIns="0" bIns="0"/>
          <a:lstStyle/>
          <a:p>
            <a:r>
              <a:rPr lang="en-US" sz="2000" b="0" strike="noStrike" spc="-1">
                <a:latin typeface="Arial"/>
              </a:rPr>
              <a:t>Examples of wearables for occupational safety monitoring. a) The Triax Proximity Trace consists of TraceTags affixed to hard hats for monitoring safe working distance and interactions. b) The SmartCap LifeBand measures brain waves to estimate alertness and fatigue levels at work. c) The StrongArm ErgoSkeleton Lift Assist helps with heavy lifting by transferring the load from the upper body and back to the legs. d) Reactec HAVwear is designed for the risk management of hand arm vibrations and provides real‐time safety analytics and alerts. e) K‐invent dynamometers consist of force transducers with biofeedback to evaluate muscle strength and endurance. f) Kenzen's personalized app and smart PPE enable the continuous safety monitoring of workers by tracking the microclimate, core body temperature, heart rate and exertion. g) The Corvex Temperature Management platform monitors the work temperature of frontline workers, providing them with situational awareness and data transparency. The figures were reproduced with permission: a) Reproduced with permission.[61] Copyright 2021, Triax; b) Reproduced with permission.[118] Copyright 2021, SmartCap; c) Reproduced with permission.[45] Copyright 2021, StrongArm; d) Reproduced with permission.[62] Copyright 2021, Reactec; e) Reproduced with permission.[139] Copyright 2021, K‐invent; f ) Reproduced with permission.[82] Copyright 2021, Kenzen; and g) Reproduced with permission.[230] Copyright 2021, Corvex.</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lstStyle/>
          <a:p>
            <a:r>
              <a:rPr lang="en-US" sz="1100" b="0" strike="noStrike" spc="-1">
                <a:solidFill>
                  <a:srgbClr val="000000"/>
                </a:solidFill>
                <a:latin typeface="Arial"/>
              </a:rPr>
              <a:t>Trends in Workplace Wearable Technologies and Connected‐Worker Solutions for Next‐Generation Occupational Safety, Health, and Productivity</a:t>
            </a:r>
          </a:p>
        </p:txBody>
      </p:sp>
      <p:sp>
        <p:nvSpPr>
          <p:cNvPr id="46" name="TextShape 2"/>
          <p:cNvSpPr txBox="1"/>
          <p:nvPr/>
        </p:nvSpPr>
        <p:spPr>
          <a:xfrm>
            <a:off x="352251" y="640620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Advanced Intelligent Systems, Volume: 4, Issue: 1, First published: 23 September 2021, DOI: (10.1002/aisy.202100099) </a:t>
            </a:r>
            <a:endParaRPr lang="en-US" sz="800" b="0" strike="noStrike" spc="-1" dirty="0">
              <a:solidFill>
                <a:srgbClr val="000000"/>
              </a:solidFill>
              <a:latin typeface="Arial"/>
            </a:endParaRPr>
          </a:p>
        </p:txBody>
      </p:sp>
      <p:pic>
        <p:nvPicPr>
          <p:cNvPr id="47" name="Main graphic"/>
          <p:cNvPicPr/>
          <p:nvPr/>
        </p:nvPicPr>
        <p:blipFill>
          <a:blip r:embed="rId3"/>
          <a:stretch/>
        </p:blipFill>
        <p:spPr>
          <a:xfrm>
            <a:off x="2664720" y="762120"/>
            <a:ext cx="3865320" cy="3809880"/>
          </a:xfrm>
          <a:prstGeom prst="rect">
            <a:avLst/>
          </a:prstGeom>
          <a:ln>
            <a:noFill/>
          </a:ln>
        </p:spPr>
      </p:pic>
      <p:sp>
        <p:nvSpPr>
          <p:cNvPr id="3" name="TextBox 2">
            <a:extLst>
              <a:ext uri="{FF2B5EF4-FFF2-40B4-BE49-F238E27FC236}">
                <a16:creationId xmlns:a16="http://schemas.microsoft.com/office/drawing/2014/main" id="{6674938D-F213-CDB1-E050-AD4C5571407D}"/>
              </a:ext>
            </a:extLst>
          </p:cNvPr>
          <p:cNvSpPr txBox="1"/>
          <p:nvPr/>
        </p:nvSpPr>
        <p:spPr>
          <a:xfrm>
            <a:off x="845361" y="4730040"/>
            <a:ext cx="7453278" cy="1477328"/>
          </a:xfrm>
          <a:prstGeom prst="rect">
            <a:avLst/>
          </a:prstGeom>
          <a:noFill/>
        </p:spPr>
        <p:txBody>
          <a:bodyPr wrap="square">
            <a:spAutoFit/>
          </a:bodyPr>
          <a:lstStyle/>
          <a:p>
            <a:r>
              <a:rPr lang="en-US" sz="1000" b="1" dirty="0">
                <a:solidFill>
                  <a:srgbClr val="1C1D1E"/>
                </a:solidFill>
                <a:latin typeface="Open Sans" panose="020B0606030504020204" pitchFamily="34" charset="0"/>
              </a:rPr>
              <a:t>Figure 2:  </a:t>
            </a:r>
            <a:r>
              <a:rPr lang="en-US" sz="1000" b="0" i="0" dirty="0">
                <a:solidFill>
                  <a:srgbClr val="1C1D1E"/>
                </a:solidFill>
                <a:effectLst/>
                <a:latin typeface="Open Sans" panose="020B0606030504020204" pitchFamily="34" charset="0"/>
              </a:rPr>
              <a:t>Examples of wearables for occupational safety monitoring. a) The </a:t>
            </a:r>
            <a:r>
              <a:rPr lang="en-US" sz="1000" b="0" i="0" dirty="0" err="1">
                <a:solidFill>
                  <a:srgbClr val="1C1D1E"/>
                </a:solidFill>
                <a:effectLst/>
                <a:latin typeface="Open Sans" panose="020B0606030504020204" pitchFamily="34" charset="0"/>
              </a:rPr>
              <a:t>Triax</a:t>
            </a:r>
            <a:r>
              <a:rPr lang="en-US" sz="1000" b="0" i="0" dirty="0">
                <a:solidFill>
                  <a:srgbClr val="1C1D1E"/>
                </a:solidFill>
                <a:effectLst/>
                <a:latin typeface="Open Sans" panose="020B0606030504020204" pitchFamily="34" charset="0"/>
              </a:rPr>
              <a:t> Proximity Trace consists of </a:t>
            </a:r>
            <a:r>
              <a:rPr lang="en-US" sz="1000" b="0" i="0" dirty="0" err="1">
                <a:solidFill>
                  <a:srgbClr val="1C1D1E"/>
                </a:solidFill>
                <a:effectLst/>
                <a:latin typeface="Open Sans" panose="020B0606030504020204" pitchFamily="34" charset="0"/>
              </a:rPr>
              <a:t>TraceTags</a:t>
            </a:r>
            <a:r>
              <a:rPr lang="en-US" sz="1000" b="0" i="0" dirty="0">
                <a:solidFill>
                  <a:srgbClr val="1C1D1E"/>
                </a:solidFill>
                <a:effectLst/>
                <a:latin typeface="Open Sans" panose="020B0606030504020204" pitchFamily="34" charset="0"/>
              </a:rPr>
              <a:t> affixed to hard hats for monitoring safe working distance and interactions. b) The </a:t>
            </a:r>
            <a:r>
              <a:rPr lang="en-US" sz="1000" b="0" i="0" dirty="0" err="1">
                <a:solidFill>
                  <a:srgbClr val="1C1D1E"/>
                </a:solidFill>
                <a:effectLst/>
                <a:latin typeface="Open Sans" panose="020B0606030504020204" pitchFamily="34" charset="0"/>
              </a:rPr>
              <a:t>SmartCap</a:t>
            </a:r>
            <a:r>
              <a:rPr lang="en-US" sz="1000" b="0" i="0" dirty="0">
                <a:solidFill>
                  <a:srgbClr val="1C1D1E"/>
                </a:solidFill>
                <a:effectLst/>
                <a:latin typeface="Open Sans" panose="020B0606030504020204" pitchFamily="34" charset="0"/>
              </a:rPr>
              <a:t> </a:t>
            </a:r>
            <a:r>
              <a:rPr lang="en-US" sz="1000" b="0" i="0" dirty="0" err="1">
                <a:solidFill>
                  <a:srgbClr val="1C1D1E"/>
                </a:solidFill>
                <a:effectLst/>
                <a:latin typeface="Open Sans" panose="020B0606030504020204" pitchFamily="34" charset="0"/>
              </a:rPr>
              <a:t>LifeBand</a:t>
            </a:r>
            <a:r>
              <a:rPr lang="en-US" sz="1000" b="0" i="0" dirty="0">
                <a:solidFill>
                  <a:srgbClr val="1C1D1E"/>
                </a:solidFill>
                <a:effectLst/>
                <a:latin typeface="Open Sans" panose="020B0606030504020204" pitchFamily="34" charset="0"/>
              </a:rPr>
              <a:t> measures brain waves to estimate alertness and fatigue levels at work. c) The </a:t>
            </a:r>
            <a:r>
              <a:rPr lang="en-US" sz="1000" b="0" i="0" dirty="0" err="1">
                <a:solidFill>
                  <a:srgbClr val="1C1D1E"/>
                </a:solidFill>
                <a:effectLst/>
                <a:latin typeface="Open Sans" panose="020B0606030504020204" pitchFamily="34" charset="0"/>
              </a:rPr>
              <a:t>StrongArm</a:t>
            </a:r>
            <a:r>
              <a:rPr lang="en-US" sz="1000" b="0" i="0" dirty="0">
                <a:solidFill>
                  <a:srgbClr val="1C1D1E"/>
                </a:solidFill>
                <a:effectLst/>
                <a:latin typeface="Open Sans" panose="020B0606030504020204" pitchFamily="34" charset="0"/>
              </a:rPr>
              <a:t> </a:t>
            </a:r>
            <a:r>
              <a:rPr lang="en-US" sz="1000" b="0" i="0" dirty="0" err="1">
                <a:solidFill>
                  <a:srgbClr val="1C1D1E"/>
                </a:solidFill>
                <a:effectLst/>
                <a:latin typeface="Open Sans" panose="020B0606030504020204" pitchFamily="34" charset="0"/>
              </a:rPr>
              <a:t>ErgoSkeleton</a:t>
            </a:r>
            <a:r>
              <a:rPr lang="en-US" sz="1000" b="0" i="0" dirty="0">
                <a:solidFill>
                  <a:srgbClr val="1C1D1E"/>
                </a:solidFill>
                <a:effectLst/>
                <a:latin typeface="Open Sans" panose="020B0606030504020204" pitchFamily="34" charset="0"/>
              </a:rPr>
              <a:t> Lift Assist helps with heavy lifting by transferring the load from the upper body and back to the legs. d) </a:t>
            </a:r>
            <a:r>
              <a:rPr lang="en-US" sz="1000" b="0" i="0" dirty="0" err="1">
                <a:solidFill>
                  <a:srgbClr val="1C1D1E"/>
                </a:solidFill>
                <a:effectLst/>
                <a:latin typeface="Open Sans" panose="020B0606030504020204" pitchFamily="34" charset="0"/>
              </a:rPr>
              <a:t>Reactec</a:t>
            </a:r>
            <a:r>
              <a:rPr lang="en-US" sz="1000" b="0" i="0" dirty="0">
                <a:solidFill>
                  <a:srgbClr val="1C1D1E"/>
                </a:solidFill>
                <a:effectLst/>
                <a:latin typeface="Open Sans" panose="020B0606030504020204" pitchFamily="34" charset="0"/>
              </a:rPr>
              <a:t> </a:t>
            </a:r>
            <a:r>
              <a:rPr lang="en-US" sz="1000" b="0" i="0" dirty="0" err="1">
                <a:solidFill>
                  <a:srgbClr val="1C1D1E"/>
                </a:solidFill>
                <a:effectLst/>
                <a:latin typeface="Open Sans" panose="020B0606030504020204" pitchFamily="34" charset="0"/>
              </a:rPr>
              <a:t>HAVwear</a:t>
            </a:r>
            <a:r>
              <a:rPr lang="en-US" sz="1000" b="0" i="0" dirty="0">
                <a:solidFill>
                  <a:srgbClr val="1C1D1E"/>
                </a:solidFill>
                <a:effectLst/>
                <a:latin typeface="Open Sans" panose="020B0606030504020204" pitchFamily="34" charset="0"/>
              </a:rPr>
              <a:t> is designed for the risk management of hand arm vibrations and provides real-time safety analytics and alerts. e) K-invent dynamometers consist of force transducers with biofeedback to evaluate muscle strength and endurance. f) </a:t>
            </a:r>
            <a:r>
              <a:rPr lang="en-US" sz="1000" b="0" i="0" dirty="0" err="1">
                <a:solidFill>
                  <a:srgbClr val="1C1D1E"/>
                </a:solidFill>
                <a:effectLst/>
                <a:latin typeface="Open Sans" panose="020B0606030504020204" pitchFamily="34" charset="0"/>
              </a:rPr>
              <a:t>Kenzen's</a:t>
            </a:r>
            <a:r>
              <a:rPr lang="en-US" sz="1000" b="0" i="0" dirty="0">
                <a:solidFill>
                  <a:srgbClr val="1C1D1E"/>
                </a:solidFill>
                <a:effectLst/>
                <a:latin typeface="Open Sans" panose="020B0606030504020204" pitchFamily="34" charset="0"/>
              </a:rPr>
              <a:t> personalized app and smart PPE enable the continuous safety monitoring of workers by tracking the microclimate, core body temperature, heart rate and exertion. g) The </a:t>
            </a:r>
            <a:r>
              <a:rPr lang="en-US" sz="1000" b="0" i="0" dirty="0" err="1">
                <a:solidFill>
                  <a:srgbClr val="1C1D1E"/>
                </a:solidFill>
                <a:effectLst/>
                <a:latin typeface="Open Sans" panose="020B0606030504020204" pitchFamily="34" charset="0"/>
              </a:rPr>
              <a:t>Corvex</a:t>
            </a:r>
            <a:r>
              <a:rPr lang="en-US" sz="1000" b="0" i="0" dirty="0">
                <a:solidFill>
                  <a:srgbClr val="1C1D1E"/>
                </a:solidFill>
                <a:effectLst/>
                <a:latin typeface="Open Sans" panose="020B0606030504020204" pitchFamily="34" charset="0"/>
              </a:rPr>
              <a:t> Temperature Management platform monitors the work temperature of frontline workers, providing them with situational awareness and data transparency.</a:t>
            </a:r>
            <a:endParaRPr lang="en-US" sz="1000" dirty="0"/>
          </a:p>
        </p:txBody>
      </p:sp>
    </p:spTree>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569</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Pandey, Santosh [E CPE]</cp:lastModifiedBy>
  <cp:revision>2</cp:revision>
  <dcterms:modified xsi:type="dcterms:W3CDTF">2022-09-22T16:13:20Z</dcterms:modified>
  <dc:language>en-US</dc:language>
</cp:coreProperties>
</file>