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12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a:rPr>
              <a:t>Click to move the slide</a:t>
            </a:r>
          </a:p>
        </p:txBody>
      </p:sp>
      <p:sp>
        <p:nvSpPr>
          <p:cNvPr id="39"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40"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303D22"/>
                </a:solidFill>
                <a:latin typeface="Arial"/>
              </a:rPr>
              <a:t>&lt;header&gt;</a:t>
            </a:r>
          </a:p>
        </p:txBody>
      </p:sp>
      <p:sp>
        <p:nvSpPr>
          <p:cNvPr id="41"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303D22"/>
                </a:solidFill>
                <a:latin typeface="Arial"/>
              </a:rPr>
              <a:t>&lt;date/time&gt;</a:t>
            </a:r>
          </a:p>
        </p:txBody>
      </p:sp>
      <p:sp>
        <p:nvSpPr>
          <p:cNvPr id="42"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303D22"/>
                </a:solidFill>
                <a:latin typeface="Arial"/>
              </a:rPr>
              <a:t>&lt;footer&gt;</a:t>
            </a:r>
          </a:p>
        </p:txBody>
      </p:sp>
      <p:sp>
        <p:nvSpPr>
          <p:cNvPr id="43" name="PlaceHolder 6"/>
          <p:cNvSpPr>
            <a:spLocks noGrp="1"/>
          </p:cNvSpPr>
          <p:nvPr>
            <p:ph type="sldNum"/>
          </p:nvPr>
        </p:nvSpPr>
        <p:spPr>
          <a:xfrm>
            <a:off x="4278960" y="10157400"/>
            <a:ext cx="3280680" cy="534240"/>
          </a:xfrm>
          <a:prstGeom prst="rect">
            <a:avLst/>
          </a:prstGeom>
        </p:spPr>
        <p:txBody>
          <a:bodyPr lIns="0" tIns="0" rIns="0" bIns="0" anchor="b"/>
          <a:lstStyle/>
          <a:p>
            <a:pPr algn="r"/>
            <a:fld id="{32A43F81-593D-420B-9B65-DF4AA324F8DF}" type="slidenum">
              <a:rPr lang="en-US" sz="1400" b="0" strike="noStrike" spc="-1">
                <a:solidFill>
                  <a:srgbClr val="303D22"/>
                </a:solidFill>
                <a:latin typeface="Arial"/>
              </a:rPr>
              <a:t>‹#›</a:t>
            </a:fld>
            <a:endParaRPr lang="en-US" sz="1400" b="0" strike="noStrike" spc="-1">
              <a:solidFill>
                <a:srgbClr val="303D22"/>
              </a:solidFill>
              <a:latin typeface="Arial"/>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laceHolder 1"/>
          <p:cNvSpPr>
            <a:spLocks noGrp="1" noRot="1" noChangeAspect="1"/>
          </p:cNvSpPr>
          <p:nvPr>
            <p:ph type="sldImg"/>
          </p:nvPr>
        </p:nvSpPr>
        <p:spPr>
          <a:xfrm>
            <a:off x="1589088" y="1006475"/>
            <a:ext cx="4594225" cy="3446463"/>
          </a:xfrm>
          <a:prstGeom prst="rect">
            <a:avLst/>
          </a:prstGeom>
        </p:spPr>
      </p:sp>
      <p:sp>
        <p:nvSpPr>
          <p:cNvPr id="49" name="PlaceHolder 2"/>
          <p:cNvSpPr>
            <a:spLocks noGrp="1"/>
          </p:cNvSpPr>
          <p:nvPr>
            <p:ph type="body"/>
          </p:nvPr>
        </p:nvSpPr>
        <p:spPr>
          <a:xfrm>
            <a:off x="1185120" y="4787640"/>
            <a:ext cx="5407560" cy="11616480"/>
          </a:xfrm>
          <a:prstGeom prst="rect">
            <a:avLst/>
          </a:prstGeom>
        </p:spPr>
        <p:txBody>
          <a:bodyPr lIns="0" tIns="0" rIns="0" bIns="0"/>
          <a:lstStyle/>
          <a:p>
            <a:r>
              <a:rPr lang="en-US" sz="2000" b="0" strike="noStrike" spc="-1">
                <a:latin typeface="Arial"/>
              </a:rPr>
              <a:t>Examples of wearables for occupational productivity monitoring. a) ViewPoint Systems VPS 16 smart glasses have stereoscopic cameras that track spatial vision and have live streaming capabilities for mixed reality applications. b) Tactigon Skin uses sensors to detect hand gestures and AI to remotely interact with digital machines. c) The Tinylogic Foci clip‐on device monitors the breathing patterns to estimate cognitive state of mind and suggests ways to avoid distraction at work. d) Muse 2 and Muse S headbands measure brain electrical activity and provide real‐time feedback on body performance and mental focus. e) Hyco's W562 smartwatch enables hands‐free barcode scanning for goods tracking and asset management. a) Reproduced with permission.[231] Copyright 2021, ViewPoint System; b) Reproduced with permisison.[107] Copyright 2021, The Tactigon; c) Reproduced with permission.[121] Copyright 2021, Tinylogic Foci; d) Reproduced with permisison.[114] Copyright 2021, Muse; and e) Reproduced with permission.[86] Copyright 2021, Hyco.</a:t>
            </a:r>
          </a:p>
          <a:p>
            <a:r>
              <a:rPr lang="en-US" sz="2000" b="0" strike="noStrike" spc="-1">
                <a:latin typeface="Arial"/>
              </a:rPr>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CustomShape 1"/>
          <p:cNvSpPr/>
          <p:nvPr/>
        </p:nvSpPr>
        <p:spPr>
          <a:xfrm>
            <a:off x="0" y="0"/>
            <a:ext cx="144000" cy="6858000"/>
          </a:xfrm>
          <a:prstGeom prst="rect">
            <a:avLst/>
          </a:prstGeom>
          <a:solidFill>
            <a:srgbClr val="0054A6"/>
          </a:solidFill>
          <a:ln>
            <a:noFill/>
          </a:ln>
        </p:spPr>
        <p:style>
          <a:lnRef idx="0">
            <a:scrgbClr r="0" g="0" b="0"/>
          </a:lnRef>
          <a:fillRef idx="0">
            <a:scrgbClr r="0" g="0" b="0"/>
          </a:fillRef>
          <a:effectRef idx="0">
            <a:scrgbClr r="0" g="0" b="0"/>
          </a:effectRef>
          <a:fontRef idx="minor"/>
        </p:style>
      </p:sp>
      <p:sp>
        <p:nvSpPr>
          <p:cNvPr id="3" name="CustomShape 2"/>
          <p:cNvSpPr/>
          <p:nvPr/>
        </p:nvSpPr>
        <p:spPr>
          <a:xfrm>
            <a:off x="0" y="0"/>
            <a:ext cx="144000" cy="1198440"/>
          </a:xfrm>
          <a:prstGeom prst="rect">
            <a:avLst/>
          </a:prstGeom>
          <a:solidFill>
            <a:srgbClr val="FFCE34"/>
          </a:solidFill>
          <a:ln>
            <a:noFill/>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1260000" y="152280"/>
            <a:ext cx="7200000" cy="451800"/>
          </a:xfrm>
          <a:prstGeom prst="rect">
            <a:avLst/>
          </a:prstGeom>
          <a:noFill/>
          <a:ln>
            <a:noFill/>
          </a:ln>
        </p:spPr>
        <p:txBody>
          <a:bodyPr lIns="90000" tIns="46800" rIns="90000" bIns="46800"/>
          <a:lstStyle/>
          <a:p>
            <a:r>
              <a:rPr lang="en-US" sz="1100" b="0" strike="noStrike" spc="-1">
                <a:solidFill>
                  <a:srgbClr val="000000"/>
                </a:solidFill>
                <a:latin typeface="Arial"/>
              </a:rPr>
              <a:t>Trends in Workplace Wearable Technologies and Connected‐Worker Solutions for Next‐Generation Occupational Safety, Health, and Productivity</a:t>
            </a:r>
          </a:p>
        </p:txBody>
      </p:sp>
      <p:sp>
        <p:nvSpPr>
          <p:cNvPr id="46" name="TextShape 2"/>
          <p:cNvSpPr txBox="1"/>
          <p:nvPr/>
        </p:nvSpPr>
        <p:spPr>
          <a:xfrm>
            <a:off x="277380" y="6253920"/>
            <a:ext cx="8640000" cy="451800"/>
          </a:xfrm>
          <a:prstGeom prst="rect">
            <a:avLst/>
          </a:prstGeom>
          <a:noFill/>
          <a:ln>
            <a:noFill/>
          </a:ln>
        </p:spPr>
        <p:txBody>
          <a:bodyPr lIns="90000" tIns="45000" rIns="90000" bIns="45000"/>
          <a:lstStyle/>
          <a:p>
            <a:r>
              <a:rPr lang="en-US" sz="800" b="1" strike="noStrike" spc="-1" dirty="0">
                <a:solidFill>
                  <a:srgbClr val="0054A6"/>
                </a:solidFill>
                <a:latin typeface="Arial"/>
              </a:rPr>
              <a:t>Advanced Intelligent Systems, Volume: 4, Issue: 1, First published: 23 September 2021, DOI: (10.1002/aisy.202100099) </a:t>
            </a:r>
            <a:endParaRPr lang="en-US" sz="800" b="0" strike="noStrike" spc="-1" dirty="0">
              <a:solidFill>
                <a:srgbClr val="000000"/>
              </a:solidFill>
              <a:latin typeface="Arial"/>
            </a:endParaRPr>
          </a:p>
        </p:txBody>
      </p:sp>
      <p:pic>
        <p:nvPicPr>
          <p:cNvPr id="47" name="Main graphic"/>
          <p:cNvPicPr/>
          <p:nvPr/>
        </p:nvPicPr>
        <p:blipFill>
          <a:blip r:embed="rId3"/>
          <a:stretch/>
        </p:blipFill>
        <p:spPr>
          <a:xfrm>
            <a:off x="2328120" y="762120"/>
            <a:ext cx="4538520" cy="3809880"/>
          </a:xfrm>
          <a:prstGeom prst="rect">
            <a:avLst/>
          </a:prstGeom>
          <a:ln>
            <a:noFill/>
          </a:ln>
        </p:spPr>
      </p:pic>
      <p:sp>
        <p:nvSpPr>
          <p:cNvPr id="3" name="TextBox 2">
            <a:extLst>
              <a:ext uri="{FF2B5EF4-FFF2-40B4-BE49-F238E27FC236}">
                <a16:creationId xmlns:a16="http://schemas.microsoft.com/office/drawing/2014/main" id="{6B202FD9-E28B-3146-AC35-C7DABC37BB14}"/>
              </a:ext>
            </a:extLst>
          </p:cNvPr>
          <p:cNvSpPr txBox="1"/>
          <p:nvPr/>
        </p:nvSpPr>
        <p:spPr>
          <a:xfrm>
            <a:off x="417478" y="4832004"/>
            <a:ext cx="8582522" cy="1107996"/>
          </a:xfrm>
          <a:prstGeom prst="rect">
            <a:avLst/>
          </a:prstGeom>
          <a:noFill/>
        </p:spPr>
        <p:txBody>
          <a:bodyPr wrap="square">
            <a:spAutoFit/>
          </a:bodyPr>
          <a:lstStyle/>
          <a:p>
            <a:r>
              <a:rPr lang="en-US" sz="1100" b="1" i="0" dirty="0">
                <a:solidFill>
                  <a:srgbClr val="1C1D1E"/>
                </a:solidFill>
                <a:effectLst/>
                <a:latin typeface="Open Sans" panose="020B0606030504020204" pitchFamily="34" charset="0"/>
              </a:rPr>
              <a:t>Figure 3: </a:t>
            </a:r>
            <a:r>
              <a:rPr lang="en-US" sz="1100" b="0" i="0" dirty="0">
                <a:solidFill>
                  <a:srgbClr val="1C1D1E"/>
                </a:solidFill>
                <a:effectLst/>
                <a:latin typeface="Open Sans" panose="020B0606030504020204" pitchFamily="34" charset="0"/>
              </a:rPr>
              <a:t>Examples of wearables for occupational productivity monitoring. a) </a:t>
            </a:r>
            <a:r>
              <a:rPr lang="en-US" sz="1100" b="0" i="0" dirty="0" err="1">
                <a:solidFill>
                  <a:srgbClr val="1C1D1E"/>
                </a:solidFill>
                <a:effectLst/>
                <a:latin typeface="Open Sans" panose="020B0606030504020204" pitchFamily="34" charset="0"/>
              </a:rPr>
              <a:t>ViewPoint</a:t>
            </a:r>
            <a:r>
              <a:rPr lang="en-US" sz="1100" b="0" i="0" dirty="0">
                <a:solidFill>
                  <a:srgbClr val="1C1D1E"/>
                </a:solidFill>
                <a:effectLst/>
                <a:latin typeface="Open Sans" panose="020B0606030504020204" pitchFamily="34" charset="0"/>
              </a:rPr>
              <a:t> Systems VPS 16 smart glasses have stereoscopic cameras that track spatial vision and have live streaming capabilities for mixed reality applications. b) </a:t>
            </a:r>
            <a:r>
              <a:rPr lang="en-US" sz="1100" b="0" i="0" dirty="0" err="1">
                <a:solidFill>
                  <a:srgbClr val="1C1D1E"/>
                </a:solidFill>
                <a:effectLst/>
                <a:latin typeface="Open Sans" panose="020B0606030504020204" pitchFamily="34" charset="0"/>
              </a:rPr>
              <a:t>Tactigon</a:t>
            </a:r>
            <a:r>
              <a:rPr lang="en-US" sz="1100" b="0" i="0" dirty="0">
                <a:solidFill>
                  <a:srgbClr val="1C1D1E"/>
                </a:solidFill>
                <a:effectLst/>
                <a:latin typeface="Open Sans" panose="020B0606030504020204" pitchFamily="34" charset="0"/>
              </a:rPr>
              <a:t> Skin uses sensors to detect hand gestures and AI to remotely interact with digital machines. c) The </a:t>
            </a:r>
            <a:r>
              <a:rPr lang="en-US" sz="1100" b="0" i="0" dirty="0" err="1">
                <a:solidFill>
                  <a:srgbClr val="1C1D1E"/>
                </a:solidFill>
                <a:effectLst/>
                <a:latin typeface="Open Sans" panose="020B0606030504020204" pitchFamily="34" charset="0"/>
              </a:rPr>
              <a:t>Tinylogic</a:t>
            </a:r>
            <a:r>
              <a:rPr lang="en-US" sz="1100" b="0" i="0" dirty="0">
                <a:solidFill>
                  <a:srgbClr val="1C1D1E"/>
                </a:solidFill>
                <a:effectLst/>
                <a:latin typeface="Open Sans" panose="020B0606030504020204" pitchFamily="34" charset="0"/>
              </a:rPr>
              <a:t> Foci clip-on device monitors the breathing patterns to estimate cognitive state of mind and suggests ways to avoid distraction at work. d) Muse 2 and Muse S headbands measure brain electrical activity and provide real-time feedback on body performance and mental focus. e) </a:t>
            </a:r>
            <a:r>
              <a:rPr lang="en-US" sz="1100" b="0" i="0" dirty="0" err="1">
                <a:solidFill>
                  <a:srgbClr val="1C1D1E"/>
                </a:solidFill>
                <a:effectLst/>
                <a:latin typeface="Open Sans" panose="020B0606030504020204" pitchFamily="34" charset="0"/>
              </a:rPr>
              <a:t>Hyco's</a:t>
            </a:r>
            <a:r>
              <a:rPr lang="en-US" sz="1100" b="0" i="0" dirty="0">
                <a:solidFill>
                  <a:srgbClr val="1C1D1E"/>
                </a:solidFill>
                <a:effectLst/>
                <a:latin typeface="Open Sans" panose="020B0606030504020204" pitchFamily="34" charset="0"/>
              </a:rPr>
              <a:t> W562 smartwatch enables hands-free barcode scanning for goods tracking and asset management.</a:t>
            </a:r>
            <a:endParaRPr lang="en-US" sz="1100" dirty="0"/>
          </a:p>
        </p:txBody>
      </p:sp>
    </p:spTree>
  </p:cSld>
  <p:clrMapOvr>
    <a:masterClrMapping/>
  </p:clrMapOvr>
  <p:transition>
    <p:wipe dir="r"/>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447</Words>
  <Application>Microsoft Office PowerPoint</Application>
  <PresentationFormat>On-screen Show (4:3)</PresentationFormat>
  <Paragraphs>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Open Sans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Pandey, Santosh [E CPE]</cp:lastModifiedBy>
  <cp:revision>1</cp:revision>
  <dcterms:modified xsi:type="dcterms:W3CDTF">2022-09-22T16:17:28Z</dcterms:modified>
  <dc:language>en-US</dc:language>
</cp:coreProperties>
</file>