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12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Click to move the slide</a:t>
            </a:r>
          </a:p>
        </p:txBody>
      </p:sp>
      <p:sp>
        <p:nvSpPr>
          <p:cNvPr id="39"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40"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303D22"/>
                </a:solidFill>
                <a:latin typeface="Arial"/>
              </a:rPr>
              <a:t>&lt;header&gt;</a:t>
            </a:r>
          </a:p>
        </p:txBody>
      </p:sp>
      <p:sp>
        <p:nvSpPr>
          <p:cNvPr id="41"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303D22"/>
                </a:solidFill>
                <a:latin typeface="Arial"/>
              </a:rPr>
              <a:t>&lt;date/time&gt;</a:t>
            </a:r>
          </a:p>
        </p:txBody>
      </p:sp>
      <p:sp>
        <p:nvSpPr>
          <p:cNvPr id="42"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303D22"/>
                </a:solidFill>
                <a:latin typeface="Arial"/>
              </a:rPr>
              <a:t>&lt;footer&gt;</a:t>
            </a:r>
          </a:p>
        </p:txBody>
      </p:sp>
      <p:sp>
        <p:nvSpPr>
          <p:cNvPr id="43" name="PlaceHolder 6"/>
          <p:cNvSpPr>
            <a:spLocks noGrp="1"/>
          </p:cNvSpPr>
          <p:nvPr>
            <p:ph type="sldNum"/>
          </p:nvPr>
        </p:nvSpPr>
        <p:spPr>
          <a:xfrm>
            <a:off x="4278960" y="10157400"/>
            <a:ext cx="3280680" cy="534240"/>
          </a:xfrm>
          <a:prstGeom prst="rect">
            <a:avLst/>
          </a:prstGeom>
        </p:spPr>
        <p:txBody>
          <a:bodyPr lIns="0" tIns="0" rIns="0" bIns="0" anchor="b"/>
          <a:lstStyle/>
          <a:p>
            <a:pPr algn="r"/>
            <a:fld id="{32C2876F-D646-47C4-862E-5A3D17E802FA}" type="slidenum">
              <a:rPr lang="en-US" sz="1400" b="0" strike="noStrike" spc="-1">
                <a:solidFill>
                  <a:srgbClr val="303D22"/>
                </a:solidFill>
                <a:latin typeface="Arial"/>
              </a:rPr>
              <a:t>‹#›</a:t>
            </a:fld>
            <a:endParaRPr lang="en-US" sz="1400" b="0" strike="noStrike" spc="-1">
              <a:solidFill>
                <a:srgbClr val="303D22"/>
              </a:solidFill>
              <a:latin typeface="Arial"/>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laceHolder 1"/>
          <p:cNvSpPr>
            <a:spLocks noGrp="1" noRot="1" noChangeAspect="1"/>
          </p:cNvSpPr>
          <p:nvPr>
            <p:ph type="sldImg"/>
          </p:nvPr>
        </p:nvSpPr>
        <p:spPr>
          <a:xfrm>
            <a:off x="1589088" y="1006475"/>
            <a:ext cx="4594225" cy="3446463"/>
          </a:xfrm>
          <a:prstGeom prst="rect">
            <a:avLst/>
          </a:prstGeom>
        </p:spPr>
      </p:sp>
      <p:sp>
        <p:nvSpPr>
          <p:cNvPr id="49" name="PlaceHolder 2"/>
          <p:cNvSpPr>
            <a:spLocks noGrp="1"/>
          </p:cNvSpPr>
          <p:nvPr>
            <p:ph type="body"/>
          </p:nvPr>
        </p:nvSpPr>
        <p:spPr>
          <a:xfrm>
            <a:off x="1185120" y="4787640"/>
            <a:ext cx="5407560" cy="14733000"/>
          </a:xfrm>
          <a:prstGeom prst="rect">
            <a:avLst/>
          </a:prstGeom>
        </p:spPr>
        <p:txBody>
          <a:bodyPr lIns="0" tIns="0" rIns="0" bIns="0"/>
          <a:lstStyle/>
          <a:p>
            <a:r>
              <a:rPr lang="en-US" sz="2000" b="0" strike="noStrike" spc="-1">
                <a:latin typeface="Arial"/>
              </a:rPr>
              <a:t>Examples of wearables for occupational health monitoring. a) The MagnetRX Ultra Strength Magnetic Therapy Bracelet uses magnetic field stimulation to reduce pain and inflammation. b) The Spire Health Tag tracks the breathing, sleep, and stress patterns with advice on stress reactivity. c) Omron's KardiaMobile 6L EKG detects heart rhythm, atrial fibrillation, bradycardia, and tachycardia. d) The Marakym Posture Corrector ensures stability and alignment, while the Marakym Ankle Support uses compression to prevent injury or facilitate faster recovery from injury. e) Arion Smart Insoles and Footpods monitor the cadence, posture, and balance with real‐time feedback on corrective measures. f) Everysight Raptor Smart Glasses assist with navigation displays and outdoor awareness. g) The QSun UV Exposure Tracker monitors outdoor sun exposure and vitamin D levels with personalized recommendations. h) The Embr Labs Wave Bracelet generates warm or cooling waveforms on the wrist to alleviate thermal discomfort. a) Reproduced with permission.[150] Copyright 2021, MagnetRX; b) Reproduced with permission.[177] Copyright 2021, Spire Health; c) Reproduced with permission.[186] Copyright 2021, Omron; d) Reproduced with permission.[232] Copyright 2021, Marakym; e) Reproduced with permission.[67] Copyright 2021, Arion; f) Reproduced with permission.[106] Copyright 2021, Everysight; g) Reproduced with permission.[196] Copyright 2021, QSun; and h) Reproduced with permission.[197] Copyright 2021, Embr Labs.</a:t>
            </a:r>
          </a:p>
          <a:p>
            <a:r>
              <a:rPr lang="en-US" sz="2000" b="0" strike="noStrike" spc="-1">
                <a:latin typeface="Arial"/>
              </a:rPr>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ustomShape 1"/>
          <p:cNvSpPr/>
          <p:nvPr/>
        </p:nvSpPr>
        <p:spPr>
          <a:xfrm>
            <a:off x="0" y="0"/>
            <a:ext cx="144000" cy="6858000"/>
          </a:xfrm>
          <a:prstGeom prst="rect">
            <a:avLst/>
          </a:prstGeom>
          <a:solidFill>
            <a:srgbClr val="0054A6"/>
          </a:solidFill>
          <a:ln>
            <a:noFill/>
          </a:ln>
        </p:spPr>
        <p:style>
          <a:lnRef idx="0">
            <a:scrgbClr r="0" g="0" b="0"/>
          </a:lnRef>
          <a:fillRef idx="0">
            <a:scrgbClr r="0" g="0" b="0"/>
          </a:fillRef>
          <a:effectRef idx="0">
            <a:scrgbClr r="0" g="0" b="0"/>
          </a:effectRef>
          <a:fontRef idx="minor"/>
        </p:style>
      </p:sp>
      <p:sp>
        <p:nvSpPr>
          <p:cNvPr id="3" name="CustomShape 2"/>
          <p:cNvSpPr/>
          <p:nvPr/>
        </p:nvSpPr>
        <p:spPr>
          <a:xfrm>
            <a:off x="0" y="0"/>
            <a:ext cx="144000" cy="1198440"/>
          </a:xfrm>
          <a:prstGeom prst="rect">
            <a:avLst/>
          </a:prstGeom>
          <a:solidFill>
            <a:srgbClr val="FFCE34"/>
          </a:solidFill>
          <a:ln>
            <a:noFill/>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tIns="46800" rIns="90000" bIns="46800"/>
          <a:lstStyle/>
          <a:p>
            <a:r>
              <a:rPr lang="en-US" sz="1100" b="0" strike="noStrike" spc="-1">
                <a:solidFill>
                  <a:srgbClr val="000000"/>
                </a:solidFill>
                <a:latin typeface="Arial"/>
              </a:rPr>
              <a:t>Trends in Workplace Wearable Technologies and Connected‐Worker Solutions for Next‐Generation Occupational Safety, Health, and Productivity</a:t>
            </a:r>
          </a:p>
        </p:txBody>
      </p:sp>
      <p:sp>
        <p:nvSpPr>
          <p:cNvPr id="46" name="TextShape 2"/>
          <p:cNvSpPr txBox="1"/>
          <p:nvPr/>
        </p:nvSpPr>
        <p:spPr>
          <a:xfrm>
            <a:off x="411132" y="6406200"/>
            <a:ext cx="8640000" cy="451800"/>
          </a:xfrm>
          <a:prstGeom prst="rect">
            <a:avLst/>
          </a:prstGeom>
          <a:noFill/>
          <a:ln>
            <a:noFill/>
          </a:ln>
        </p:spPr>
        <p:txBody>
          <a:bodyPr lIns="90000" tIns="45000" rIns="90000" bIns="45000"/>
          <a:lstStyle/>
          <a:p>
            <a:r>
              <a:rPr lang="en-US" sz="800" b="1" strike="noStrike" spc="-1" dirty="0">
                <a:solidFill>
                  <a:srgbClr val="0054A6"/>
                </a:solidFill>
                <a:latin typeface="Arial"/>
              </a:rPr>
              <a:t>Advanced Intelligent Systems, Volume: 4, Issue: 1, First published: 23 September 2021, DOI: (10.1002/aisy.202100099) </a:t>
            </a:r>
            <a:endParaRPr lang="en-US" sz="800" b="0" strike="noStrike" spc="-1" dirty="0">
              <a:solidFill>
                <a:srgbClr val="000000"/>
              </a:solidFill>
              <a:latin typeface="Arial"/>
            </a:endParaRPr>
          </a:p>
        </p:txBody>
      </p:sp>
      <p:pic>
        <p:nvPicPr>
          <p:cNvPr id="47" name="Main graphic"/>
          <p:cNvPicPr/>
          <p:nvPr/>
        </p:nvPicPr>
        <p:blipFill>
          <a:blip r:embed="rId3"/>
          <a:stretch/>
        </p:blipFill>
        <p:spPr>
          <a:xfrm>
            <a:off x="2948040" y="762120"/>
            <a:ext cx="3298320" cy="3809880"/>
          </a:xfrm>
          <a:prstGeom prst="rect">
            <a:avLst/>
          </a:prstGeom>
          <a:ln>
            <a:noFill/>
          </a:ln>
        </p:spPr>
      </p:pic>
      <p:sp>
        <p:nvSpPr>
          <p:cNvPr id="3" name="TextBox 2">
            <a:extLst>
              <a:ext uri="{FF2B5EF4-FFF2-40B4-BE49-F238E27FC236}">
                <a16:creationId xmlns:a16="http://schemas.microsoft.com/office/drawing/2014/main" id="{478FE7C7-57D2-34C0-2F82-707D29C028BF}"/>
              </a:ext>
            </a:extLst>
          </p:cNvPr>
          <p:cNvSpPr txBox="1"/>
          <p:nvPr/>
        </p:nvSpPr>
        <p:spPr>
          <a:xfrm>
            <a:off x="275429" y="4715811"/>
            <a:ext cx="7687160" cy="1546577"/>
          </a:xfrm>
          <a:prstGeom prst="rect">
            <a:avLst/>
          </a:prstGeom>
          <a:noFill/>
        </p:spPr>
        <p:txBody>
          <a:bodyPr wrap="square">
            <a:spAutoFit/>
          </a:bodyPr>
          <a:lstStyle/>
          <a:p>
            <a:r>
              <a:rPr lang="en-US" sz="1050" b="1" i="0" dirty="0">
                <a:solidFill>
                  <a:srgbClr val="1C1D1E"/>
                </a:solidFill>
                <a:effectLst/>
                <a:latin typeface="Open Sans" panose="020B0606030504020204" pitchFamily="34" charset="0"/>
              </a:rPr>
              <a:t>Figure 4: </a:t>
            </a:r>
            <a:r>
              <a:rPr lang="en-US" sz="1050" b="0" i="0" dirty="0">
                <a:solidFill>
                  <a:srgbClr val="1C1D1E"/>
                </a:solidFill>
                <a:effectLst/>
                <a:latin typeface="Open Sans" panose="020B0606030504020204" pitchFamily="34" charset="0"/>
              </a:rPr>
              <a:t>Examples of wearables for occupational health monitoring. a) The </a:t>
            </a:r>
            <a:r>
              <a:rPr lang="en-US" sz="1050" b="0" i="0" dirty="0" err="1">
                <a:solidFill>
                  <a:srgbClr val="1C1D1E"/>
                </a:solidFill>
                <a:effectLst/>
                <a:latin typeface="Open Sans" panose="020B0606030504020204" pitchFamily="34" charset="0"/>
              </a:rPr>
              <a:t>MagnetRX</a:t>
            </a:r>
            <a:r>
              <a:rPr lang="en-US" sz="1050" b="0" i="0" dirty="0">
                <a:solidFill>
                  <a:srgbClr val="1C1D1E"/>
                </a:solidFill>
                <a:effectLst/>
                <a:latin typeface="Open Sans" panose="020B0606030504020204" pitchFamily="34" charset="0"/>
              </a:rPr>
              <a:t> Ultra Strength Magnetic Therapy Bracelet uses magnetic field stimulation to reduce pain and inflammation. b) The Spire Health Tag tracks the breathing, sleep, and stress patterns with advice on stress reactivity. c) Omron's </a:t>
            </a:r>
            <a:r>
              <a:rPr lang="en-US" sz="1050" b="0" i="0" dirty="0" err="1">
                <a:solidFill>
                  <a:srgbClr val="1C1D1E"/>
                </a:solidFill>
                <a:effectLst/>
                <a:latin typeface="Open Sans" panose="020B0606030504020204" pitchFamily="34" charset="0"/>
              </a:rPr>
              <a:t>KardiaMobile</a:t>
            </a:r>
            <a:r>
              <a:rPr lang="en-US" sz="1050" b="0" i="0" dirty="0">
                <a:solidFill>
                  <a:srgbClr val="1C1D1E"/>
                </a:solidFill>
                <a:effectLst/>
                <a:latin typeface="Open Sans" panose="020B0606030504020204" pitchFamily="34" charset="0"/>
              </a:rPr>
              <a:t> 6L EKG detects heart rhythm, atrial fibrillation, bradycardia, and tachycardia. d) The </a:t>
            </a:r>
            <a:r>
              <a:rPr lang="en-US" sz="1050" b="0" i="0" dirty="0" err="1">
                <a:solidFill>
                  <a:srgbClr val="1C1D1E"/>
                </a:solidFill>
                <a:effectLst/>
                <a:latin typeface="Open Sans" panose="020B0606030504020204" pitchFamily="34" charset="0"/>
              </a:rPr>
              <a:t>Marakym</a:t>
            </a:r>
            <a:r>
              <a:rPr lang="en-US" sz="1050" b="0" i="0" dirty="0">
                <a:solidFill>
                  <a:srgbClr val="1C1D1E"/>
                </a:solidFill>
                <a:effectLst/>
                <a:latin typeface="Open Sans" panose="020B0606030504020204" pitchFamily="34" charset="0"/>
              </a:rPr>
              <a:t> Posture Corrector ensures stability and alignment, while the </a:t>
            </a:r>
            <a:r>
              <a:rPr lang="en-US" sz="1050" b="0" i="0" dirty="0" err="1">
                <a:solidFill>
                  <a:srgbClr val="1C1D1E"/>
                </a:solidFill>
                <a:effectLst/>
                <a:latin typeface="Open Sans" panose="020B0606030504020204" pitchFamily="34" charset="0"/>
              </a:rPr>
              <a:t>Marakym</a:t>
            </a:r>
            <a:r>
              <a:rPr lang="en-US" sz="1050" b="0" i="0" dirty="0">
                <a:solidFill>
                  <a:srgbClr val="1C1D1E"/>
                </a:solidFill>
                <a:effectLst/>
                <a:latin typeface="Open Sans" panose="020B0606030504020204" pitchFamily="34" charset="0"/>
              </a:rPr>
              <a:t> Ankle Support uses compression to prevent injury or facilitate faster recovery from injury. e) Arion Smart Insoles and </a:t>
            </a:r>
            <a:r>
              <a:rPr lang="en-US" sz="1050" b="0" i="0" dirty="0" err="1">
                <a:solidFill>
                  <a:srgbClr val="1C1D1E"/>
                </a:solidFill>
                <a:effectLst/>
                <a:latin typeface="Open Sans" panose="020B0606030504020204" pitchFamily="34" charset="0"/>
              </a:rPr>
              <a:t>Footpods</a:t>
            </a:r>
            <a:r>
              <a:rPr lang="en-US" sz="1050" b="0" i="0" dirty="0">
                <a:solidFill>
                  <a:srgbClr val="1C1D1E"/>
                </a:solidFill>
                <a:effectLst/>
                <a:latin typeface="Open Sans" panose="020B0606030504020204" pitchFamily="34" charset="0"/>
              </a:rPr>
              <a:t> monitor the cadence, posture, and balance with real-time feedback on corrective measures. f) </a:t>
            </a:r>
            <a:r>
              <a:rPr lang="en-US" sz="1050" b="0" i="0" dirty="0" err="1">
                <a:solidFill>
                  <a:srgbClr val="1C1D1E"/>
                </a:solidFill>
                <a:effectLst/>
                <a:latin typeface="Open Sans" panose="020B0606030504020204" pitchFamily="34" charset="0"/>
              </a:rPr>
              <a:t>Everysight</a:t>
            </a:r>
            <a:r>
              <a:rPr lang="en-US" sz="1050" b="0" i="0" dirty="0">
                <a:solidFill>
                  <a:srgbClr val="1C1D1E"/>
                </a:solidFill>
                <a:effectLst/>
                <a:latin typeface="Open Sans" panose="020B0606030504020204" pitchFamily="34" charset="0"/>
              </a:rPr>
              <a:t> Raptor Smart Glasses assist with navigation displays and outdoor awareness. g) The </a:t>
            </a:r>
            <a:r>
              <a:rPr lang="en-US" sz="1050" b="0" i="0" dirty="0" err="1">
                <a:solidFill>
                  <a:srgbClr val="1C1D1E"/>
                </a:solidFill>
                <a:effectLst/>
                <a:latin typeface="Open Sans" panose="020B0606030504020204" pitchFamily="34" charset="0"/>
              </a:rPr>
              <a:t>QSun</a:t>
            </a:r>
            <a:r>
              <a:rPr lang="en-US" sz="1050" b="0" i="0" dirty="0">
                <a:solidFill>
                  <a:srgbClr val="1C1D1E"/>
                </a:solidFill>
                <a:effectLst/>
                <a:latin typeface="Open Sans" panose="020B0606030504020204" pitchFamily="34" charset="0"/>
              </a:rPr>
              <a:t> UV Exposure Tracker monitors outdoor sun exposure and vitamin D levels with personalized recommendations. h) The </a:t>
            </a:r>
            <a:r>
              <a:rPr lang="en-US" sz="1050" b="0" i="0" dirty="0" err="1">
                <a:solidFill>
                  <a:srgbClr val="1C1D1E"/>
                </a:solidFill>
                <a:effectLst/>
                <a:latin typeface="Open Sans" panose="020B0606030504020204" pitchFamily="34" charset="0"/>
              </a:rPr>
              <a:t>Embr</a:t>
            </a:r>
            <a:r>
              <a:rPr lang="en-US" sz="1050" b="0" i="0" dirty="0">
                <a:solidFill>
                  <a:srgbClr val="1C1D1E"/>
                </a:solidFill>
                <a:effectLst/>
                <a:latin typeface="Open Sans" panose="020B0606030504020204" pitchFamily="34" charset="0"/>
              </a:rPr>
              <a:t> Labs Wave Bracelet generates warm or cooling waveforms on the wrist to alleviate thermal discomfort. </a:t>
            </a:r>
            <a:endParaRPr lang="en-US" sz="1050" dirty="0"/>
          </a:p>
        </p:txBody>
      </p:sp>
    </p:spTree>
  </p:cSld>
  <p:clrMapOvr>
    <a:masterClrMapping/>
  </p:clrMapOvr>
  <p:transition>
    <p:wipe dir="r"/>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585</Words>
  <Application>Microsoft Office PowerPoint</Application>
  <PresentationFormat>On-screen Show (4:3)</PresentationFormat>
  <Paragraphs>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Open Sans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Pandey, Santosh [E CPE]</cp:lastModifiedBy>
  <cp:revision>1</cp:revision>
  <dcterms:modified xsi:type="dcterms:W3CDTF">2022-09-22T16:15:00Z</dcterms:modified>
  <dc:language>en-US</dc:language>
</cp:coreProperties>
</file>