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B7F5B47B-F652-41ED-A71E-56E62EFD6A78}"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1589088" y="1006475"/>
            <a:ext cx="4594225" cy="3446463"/>
          </a:xfrm>
          <a:prstGeom prst="rect">
            <a:avLst/>
          </a:prstGeom>
        </p:spPr>
      </p:sp>
      <p:sp>
        <p:nvSpPr>
          <p:cNvPr id="49" name="PlaceHolder 2"/>
          <p:cNvSpPr>
            <a:spLocks noGrp="1"/>
          </p:cNvSpPr>
          <p:nvPr>
            <p:ph type="body"/>
          </p:nvPr>
        </p:nvSpPr>
        <p:spPr>
          <a:xfrm>
            <a:off x="1185120" y="4787640"/>
            <a:ext cx="5407560" cy="12466440"/>
          </a:xfrm>
          <a:prstGeom prst="rect">
            <a:avLst/>
          </a:prstGeom>
        </p:spPr>
        <p:txBody>
          <a:bodyPr lIns="0" tIns="0" rIns="0" bIns="0"/>
          <a:lstStyle/>
          <a:p>
            <a:r>
              <a:rPr lang="en-US" sz="2000" b="0" strike="noStrike" spc="-1">
                <a:latin typeface="Arial"/>
              </a:rPr>
              <a:t>Examples of wearables for physical activity monitoring. a) Omron's HeartGuide BP8000‐M tracks the user's aerobic steps, calories burned, and blood pressure. b) The Oura Ring monitors the heart rate, body temperature, activity, calories burned, respiratory rate, and sleep. c) Equivital's LifeMonitor is a mobile human monitoring system that continuously measures the user's galvanic skin response, respiratory rate, heart rate, ECG data, and activity. d) The Philips Actiwatch Spectrum Plus measures activity and cycles of being awake or asleep. e) The Zephyr BioHarness is a physiological monitoring device with telemetry for tracking the activity, body orientation, ECG data, heart rate, and breathing rate. f) Hexoskin Smart Garments monitor the user's cadence, activity, acceleration, heart rate, and breathing rate. a) Reproduced with permission.[186] Copyright 2021, Omron; b) Reproduced with permission.[229] Copyright 2021, Oura; c) Reproduced with permission.[83] Copyright 2021, Equivital; d) Reproduced with permission.[129] Copyright 2021, Philips; e) Reproduced with permission.[81] Copyright 2021, Zephyr; and f ) Reproduced with permission.[233] Copyright 2021, Hexoskin.</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lstStyle/>
          <a:p>
            <a:r>
              <a:rPr lang="en-US" sz="1100" b="0" strike="noStrike" spc="-1" dirty="0">
                <a:solidFill>
                  <a:srgbClr val="000000"/>
                </a:solidFill>
                <a:latin typeface="Arial"/>
              </a:rPr>
              <a:t>Trends in Workplace Wearable Technologies and Connected‐Worker Solutions for Next‐Generation Occupational Safety, Health, and Productivity</a:t>
            </a:r>
          </a:p>
        </p:txBody>
      </p:sp>
      <p:sp>
        <p:nvSpPr>
          <p:cNvPr id="46" name="TextShape 2"/>
          <p:cNvSpPr txBox="1"/>
          <p:nvPr/>
        </p:nvSpPr>
        <p:spPr>
          <a:xfrm>
            <a:off x="406495" y="625392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Advanced Intelligent Systems, Volume: 4, Issue: 1, First published: 23 September 2021, DOI: (10.1002/aisy.202100099) </a:t>
            </a:r>
            <a:endParaRPr lang="en-US" sz="800" b="0" strike="noStrike" spc="-1" dirty="0">
              <a:solidFill>
                <a:srgbClr val="000000"/>
              </a:solidFill>
              <a:latin typeface="Arial"/>
            </a:endParaRPr>
          </a:p>
        </p:txBody>
      </p:sp>
      <p:pic>
        <p:nvPicPr>
          <p:cNvPr id="47" name="Main graphic"/>
          <p:cNvPicPr/>
          <p:nvPr/>
        </p:nvPicPr>
        <p:blipFill>
          <a:blip r:embed="rId3"/>
          <a:stretch/>
        </p:blipFill>
        <p:spPr>
          <a:xfrm>
            <a:off x="3003480" y="762120"/>
            <a:ext cx="3188160" cy="3809880"/>
          </a:xfrm>
          <a:prstGeom prst="rect">
            <a:avLst/>
          </a:prstGeom>
          <a:ln>
            <a:noFill/>
          </a:ln>
        </p:spPr>
      </p:pic>
      <p:sp>
        <p:nvSpPr>
          <p:cNvPr id="3" name="TextBox 2">
            <a:extLst>
              <a:ext uri="{FF2B5EF4-FFF2-40B4-BE49-F238E27FC236}">
                <a16:creationId xmlns:a16="http://schemas.microsoft.com/office/drawing/2014/main" id="{F4D6A4A6-F06A-D39F-9E95-FDA175044F70}"/>
              </a:ext>
            </a:extLst>
          </p:cNvPr>
          <p:cNvSpPr txBox="1"/>
          <p:nvPr/>
        </p:nvSpPr>
        <p:spPr>
          <a:xfrm>
            <a:off x="294468" y="4905128"/>
            <a:ext cx="8245099" cy="1015663"/>
          </a:xfrm>
          <a:prstGeom prst="rect">
            <a:avLst/>
          </a:prstGeom>
          <a:noFill/>
        </p:spPr>
        <p:txBody>
          <a:bodyPr wrap="square">
            <a:spAutoFit/>
          </a:bodyPr>
          <a:lstStyle/>
          <a:p>
            <a:r>
              <a:rPr lang="en-US" sz="1000" dirty="0"/>
              <a:t>Examples of wearables for physical activity monitoring. a) Omron's </a:t>
            </a:r>
            <a:r>
              <a:rPr lang="en-US" sz="1000" dirty="0" err="1"/>
              <a:t>HeartGuide</a:t>
            </a:r>
            <a:r>
              <a:rPr lang="en-US" sz="1000" dirty="0"/>
              <a:t> BP8000-M tracks the user's aerobic steps, calories burned, and blood pressure. b) The </a:t>
            </a:r>
            <a:r>
              <a:rPr lang="en-US" sz="1000" dirty="0" err="1"/>
              <a:t>Oura</a:t>
            </a:r>
            <a:r>
              <a:rPr lang="en-US" sz="1000" dirty="0"/>
              <a:t> Ring monitors the heart rate, body temperature, activity, calories burned, respiratory rate, and sleep. c) </a:t>
            </a:r>
            <a:r>
              <a:rPr lang="en-US" sz="1000" dirty="0" err="1"/>
              <a:t>Equivital's</a:t>
            </a:r>
            <a:r>
              <a:rPr lang="en-US" sz="1000" dirty="0"/>
              <a:t> </a:t>
            </a:r>
            <a:r>
              <a:rPr lang="en-US" sz="1000" dirty="0" err="1"/>
              <a:t>LifeMonitor</a:t>
            </a:r>
            <a:r>
              <a:rPr lang="en-US" sz="1000" dirty="0"/>
              <a:t> is a mobile human monitoring system that continuously measures the user's galvanic skin response, respiratory rate, heart rate, ECG data, and activity. d) The Philips </a:t>
            </a:r>
            <a:r>
              <a:rPr lang="en-US" sz="1000" dirty="0" err="1"/>
              <a:t>Actiwatch</a:t>
            </a:r>
            <a:r>
              <a:rPr lang="en-US" sz="1000" dirty="0"/>
              <a:t> Spectrum Plus measures activity and cycles of being awake or asleep. e) The Zephyr </a:t>
            </a:r>
            <a:r>
              <a:rPr lang="en-US" sz="1000" dirty="0" err="1"/>
              <a:t>BioHarness</a:t>
            </a:r>
            <a:r>
              <a:rPr lang="en-US" sz="1000" dirty="0"/>
              <a:t> is a physiological monitoring device with telemetry for tracking the activity, body orientation, ECG data, heart rate, and breathing rate. f) </a:t>
            </a:r>
            <a:r>
              <a:rPr lang="en-US" sz="1000" dirty="0" err="1"/>
              <a:t>Hexoskin</a:t>
            </a:r>
            <a:r>
              <a:rPr lang="en-US" sz="1000" dirty="0"/>
              <a:t> Smart Garments monitor the user's cadence, activity, acceleration, heart rate, and breathing rate.</a:t>
            </a:r>
          </a:p>
        </p:txBody>
      </p: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514</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Pandey, Santosh [E CPE]</cp:lastModifiedBy>
  <cp:revision>3</cp:revision>
  <dcterms:modified xsi:type="dcterms:W3CDTF">2022-09-22T16:10:52Z</dcterms:modified>
  <dc:language>en-US</dc:language>
</cp:coreProperties>
</file>