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60"/>
  </p:notesMasterIdLst>
  <p:sldIdLst>
    <p:sldId id="256" r:id="rId2"/>
    <p:sldId id="276" r:id="rId3"/>
    <p:sldId id="277" r:id="rId4"/>
    <p:sldId id="320" r:id="rId5"/>
    <p:sldId id="260" r:id="rId6"/>
    <p:sldId id="257" r:id="rId7"/>
    <p:sldId id="327" r:id="rId8"/>
    <p:sldId id="262" r:id="rId9"/>
    <p:sldId id="305" r:id="rId10"/>
    <p:sldId id="264" r:id="rId11"/>
    <p:sldId id="265" r:id="rId12"/>
    <p:sldId id="266" r:id="rId13"/>
    <p:sldId id="267" r:id="rId14"/>
    <p:sldId id="268" r:id="rId15"/>
    <p:sldId id="269" r:id="rId16"/>
    <p:sldId id="270" r:id="rId17"/>
    <p:sldId id="275" r:id="rId18"/>
    <p:sldId id="328" r:id="rId19"/>
    <p:sldId id="278" r:id="rId20"/>
    <p:sldId id="273" r:id="rId21"/>
    <p:sldId id="318" r:id="rId22"/>
    <p:sldId id="274" r:id="rId23"/>
    <p:sldId id="329" r:id="rId24"/>
    <p:sldId id="330" r:id="rId25"/>
    <p:sldId id="319" r:id="rId26"/>
    <p:sldId id="307" r:id="rId27"/>
    <p:sldId id="308" r:id="rId28"/>
    <p:sldId id="309" r:id="rId29"/>
    <p:sldId id="311" r:id="rId30"/>
    <p:sldId id="312" r:id="rId31"/>
    <p:sldId id="313" r:id="rId32"/>
    <p:sldId id="314" r:id="rId33"/>
    <p:sldId id="332" r:id="rId34"/>
    <p:sldId id="331" r:id="rId35"/>
    <p:sldId id="333" r:id="rId36"/>
    <p:sldId id="315" r:id="rId37"/>
    <p:sldId id="334" r:id="rId38"/>
    <p:sldId id="316" r:id="rId39"/>
    <p:sldId id="283" r:id="rId40"/>
    <p:sldId id="294" r:id="rId41"/>
    <p:sldId id="295" r:id="rId42"/>
    <p:sldId id="296" r:id="rId43"/>
    <p:sldId id="297" r:id="rId44"/>
    <p:sldId id="298" r:id="rId45"/>
    <p:sldId id="299" r:id="rId46"/>
    <p:sldId id="300" r:id="rId47"/>
    <p:sldId id="301" r:id="rId48"/>
    <p:sldId id="302" r:id="rId49"/>
    <p:sldId id="303" r:id="rId50"/>
    <p:sldId id="304" r:id="rId51"/>
    <p:sldId id="279" r:id="rId52"/>
    <p:sldId id="280" r:id="rId53"/>
    <p:sldId id="335" r:id="rId54"/>
    <p:sldId id="336" r:id="rId55"/>
    <p:sldId id="342" r:id="rId56"/>
    <p:sldId id="343" r:id="rId57"/>
    <p:sldId id="344" r:id="rId58"/>
    <p:sldId id="281"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3399"/>
    <a:srgbClr val="FF6600"/>
    <a:srgbClr val="CC00FF"/>
    <a:srgbClr val="CCCC00"/>
    <a:srgbClr val="6C6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709" autoAdjust="0"/>
  </p:normalViewPr>
  <p:slideViewPr>
    <p:cSldViewPr snapToGrid="0">
      <p:cViewPr>
        <p:scale>
          <a:sx n="60" d="100"/>
          <a:sy n="60" d="100"/>
        </p:scale>
        <p:origin x="1872"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7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80B950-4F00-4D49-8B46-0627B63EB379}" type="datetimeFigureOut">
              <a:rPr lang="en-US" smtClean="0"/>
              <a:pPr/>
              <a:t>11/15/2019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C842C-6589-43A2-97F5-5EC12A97BE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FC842C-6589-43A2-97F5-5EC12A97BE3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C9EFDA0-DE70-4109-A1F5-20B47D2C1DFA}" type="datetime1">
              <a:rPr lang="en-US" smtClean="0"/>
              <a:pPr/>
              <a:t>11/15/2019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E97FDE9-3DD6-41EE-B300-29048FD056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8D633D-EC3B-458C-9350-DD01B9537EF6}" type="datetime1">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7FDE9-3DD6-41EE-B300-29048FD056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6B3FD555-C56D-450A-B696-DCEFE2F04786}" type="datetime1">
              <a:rPr lang="en-US" smtClean="0"/>
              <a:pPr/>
              <a:t>11/15/2019</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E97FDE9-3DD6-41EE-B300-29048FD056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E10743-FDB3-4771-A99B-4EEB212FAC98}" type="datetime1">
              <a:rPr lang="en-US" smtClean="0"/>
              <a:pPr/>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7FDE9-3DD6-41EE-B300-29048FD056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2B3E1D2-87B1-4973-B03B-A915E5F2C490}" type="datetime1">
              <a:rPr lang="en-US" smtClean="0"/>
              <a:pPr/>
              <a:t>11/15/2019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7E97FDE9-3DD6-41EE-B300-29048FD056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E16D66-3051-4608-9099-A622FF0E128D}" type="datetime1">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7FDE9-3DD6-41EE-B300-29048FD056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FB6327-BE5A-4901-A6E2-DA49D1FCAF0A}" type="datetime1">
              <a:rPr lang="en-US" smtClean="0"/>
              <a:pPr/>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7FDE9-3DD6-41EE-B300-29048FD056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BBA015-B4DC-40AE-92B7-C3739D63152F}" type="datetime1">
              <a:rPr lang="en-US" smtClean="0"/>
              <a:pPr/>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7FDE9-3DD6-41EE-B300-29048FD056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A906AB0-697F-446B-8299-F0688C9C497C}" type="datetime1">
              <a:rPr lang="en-US" smtClean="0"/>
              <a:pPr/>
              <a:t>11/15/2019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7E97FDE9-3DD6-41EE-B300-29048FD056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7CD265-9A21-48E9-A7DA-0E1F0787DC9E}" type="datetime1">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7FDE9-3DD6-41EE-B300-29048FD056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77244D8B-A3CD-4E89-B7B1-AE9DA2241F2E}" type="datetime1">
              <a:rPr lang="en-US" smtClean="0"/>
              <a:pPr/>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7FDE9-3DD6-41EE-B300-29048FD056A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C432F32-8C4A-4DB9-A2C2-B32514FBF7C6}" type="datetime1">
              <a:rPr lang="en-US" smtClean="0"/>
              <a:pPr/>
              <a:t>11/15/2019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E97FDE9-3DD6-41EE-B300-29048FD056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36600"/>
            <a:ext cx="8062912" cy="1854200"/>
          </a:xfrm>
        </p:spPr>
        <p:txBody>
          <a:bodyPr>
            <a:normAutofit fontScale="90000"/>
          </a:bodyPr>
          <a:lstStyle/>
          <a:p>
            <a:pPr algn="ctr"/>
            <a:r>
              <a:rPr lang="en-US" dirty="0" smtClean="0"/>
              <a:t>A Distributed Termination Detection Algorithm for</a:t>
            </a:r>
            <a:br>
              <a:rPr lang="en-US" dirty="0" smtClean="0"/>
            </a:br>
            <a:r>
              <a:rPr lang="en-US" dirty="0" smtClean="0"/>
              <a:t>DYNAMIC Asynchronous Systems</a:t>
            </a:r>
            <a:endParaRPr lang="en-US" dirty="0"/>
          </a:p>
        </p:txBody>
      </p:sp>
      <p:sp>
        <p:nvSpPr>
          <p:cNvPr id="3" name="Subtitle 2"/>
          <p:cNvSpPr>
            <a:spLocks noGrp="1"/>
          </p:cNvSpPr>
          <p:nvPr>
            <p:ph type="subTitle" idx="1"/>
          </p:nvPr>
        </p:nvSpPr>
        <p:spPr>
          <a:xfrm>
            <a:off x="5341144" y="4648200"/>
            <a:ext cx="3421856" cy="1752600"/>
          </a:xfrm>
        </p:spPr>
        <p:txBody>
          <a:bodyPr>
            <a:noAutofit/>
          </a:bodyPr>
          <a:lstStyle/>
          <a:p>
            <a:pPr>
              <a:spcBef>
                <a:spcPts val="0"/>
              </a:spcBef>
            </a:pPr>
            <a:r>
              <a:rPr lang="en-US" sz="2400" dirty="0" smtClean="0"/>
              <a:t>Dr</a:t>
            </a:r>
            <a:r>
              <a:rPr lang="en-US" sz="2400" dirty="0" smtClean="0"/>
              <a:t>. A. K. Singh</a:t>
            </a:r>
          </a:p>
          <a:p>
            <a:pPr>
              <a:spcBef>
                <a:spcPts val="0"/>
              </a:spcBef>
            </a:pPr>
            <a:r>
              <a:rPr lang="en-US" sz="2400" dirty="0" smtClean="0"/>
              <a:t>Computer Engineering</a:t>
            </a:r>
          </a:p>
          <a:p>
            <a:pPr>
              <a:spcBef>
                <a:spcPts val="0"/>
              </a:spcBef>
            </a:pPr>
            <a:r>
              <a:rPr lang="en-US" sz="2400" dirty="0" smtClean="0"/>
              <a:t>N I T </a:t>
            </a:r>
            <a:r>
              <a:rPr lang="en-US" sz="2400" dirty="0" err="1" smtClean="0"/>
              <a:t>Kurukshetra</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used</a:t>
            </a:r>
            <a:endParaRPr lang="en-US" dirty="0"/>
          </a:p>
        </p:txBody>
      </p:sp>
      <p:sp>
        <p:nvSpPr>
          <p:cNvPr id="3" name="Content Placeholder 2"/>
          <p:cNvSpPr>
            <a:spLocks noGrp="1"/>
          </p:cNvSpPr>
          <p:nvPr>
            <p:ph idx="1"/>
          </p:nvPr>
        </p:nvSpPr>
        <p:spPr/>
        <p:txBody>
          <a:bodyPr>
            <a:normAutofit/>
          </a:bodyPr>
          <a:lstStyle/>
          <a:p>
            <a:pPr algn="just"/>
            <a:r>
              <a:rPr lang="en-US" dirty="0" smtClean="0"/>
              <a:t>Each node p stores</a:t>
            </a:r>
          </a:p>
          <a:p>
            <a:pPr lvl="1" algn="just"/>
            <a:r>
              <a:rPr lang="en-US" b="1" i="1" dirty="0" err="1" smtClean="0"/>
              <a:t>p.state</a:t>
            </a:r>
            <a:r>
              <a:rPr lang="en-US" b="1" dirty="0" smtClean="0"/>
              <a:t>:</a:t>
            </a:r>
            <a:r>
              <a:rPr lang="en-US" b="1" i="1" dirty="0" smtClean="0"/>
              <a:t> </a:t>
            </a:r>
            <a:r>
              <a:rPr lang="en-US" dirty="0" smtClean="0"/>
              <a:t>state of the node</a:t>
            </a:r>
            <a:br>
              <a:rPr lang="en-US" dirty="0" smtClean="0"/>
            </a:br>
            <a:r>
              <a:rPr lang="en-US" dirty="0" smtClean="0"/>
              <a:t>it’s value can be </a:t>
            </a:r>
            <a:r>
              <a:rPr lang="en-US" i="1" dirty="0" smtClean="0"/>
              <a:t>detached, active, passive, </a:t>
            </a:r>
            <a:r>
              <a:rPr lang="en-US" dirty="0" smtClean="0"/>
              <a:t>or</a:t>
            </a:r>
            <a:r>
              <a:rPr lang="en-US" i="1" dirty="0" smtClean="0"/>
              <a:t> detaching. </a:t>
            </a:r>
            <a:r>
              <a:rPr lang="en-US" dirty="0" smtClean="0"/>
              <a:t>Its initial value is </a:t>
            </a:r>
            <a:r>
              <a:rPr lang="en-US" i="1" dirty="0" smtClean="0"/>
              <a:t>detached</a:t>
            </a:r>
          </a:p>
          <a:p>
            <a:pPr marL="565150" indent="-273050" algn="just">
              <a:buClr>
                <a:schemeClr val="accent4"/>
              </a:buClr>
              <a:buSzPct val="100000"/>
              <a:buFont typeface="Wingdings" pitchFamily="2" charset="2"/>
              <a:buChar char="§"/>
            </a:pPr>
            <a:r>
              <a:rPr lang="en-US" sz="2300" b="1" i="1" dirty="0" err="1" smtClean="0">
                <a:solidFill>
                  <a:srgbClr val="6C6C6C"/>
                </a:solidFill>
              </a:rPr>
              <a:t>p.detachFlag</a:t>
            </a:r>
            <a:r>
              <a:rPr lang="en-US" sz="2300" b="1" dirty="0" smtClean="0">
                <a:solidFill>
                  <a:srgbClr val="6C6C6C"/>
                </a:solidFill>
              </a:rPr>
              <a:t>:</a:t>
            </a:r>
            <a:r>
              <a:rPr lang="en-US" sz="2300" b="1" i="1" dirty="0" smtClean="0">
                <a:solidFill>
                  <a:srgbClr val="6C6C6C"/>
                </a:solidFill>
              </a:rPr>
              <a:t> </a:t>
            </a:r>
            <a:r>
              <a:rPr lang="en-US" sz="2300" dirty="0" smtClean="0">
                <a:solidFill>
                  <a:srgbClr val="6C6C6C"/>
                </a:solidFill>
              </a:rPr>
              <a:t>flag denotes whether a node wishes to detach from the tree.</a:t>
            </a:r>
            <a:r>
              <a:rPr lang="en-US" sz="2300" b="1" i="1" dirty="0" smtClean="0">
                <a:solidFill>
                  <a:srgbClr val="6C6C6C"/>
                </a:solidFill>
              </a:rPr>
              <a:t/>
            </a:r>
            <a:br>
              <a:rPr lang="en-US" sz="2300" b="1" i="1" dirty="0" smtClean="0">
                <a:solidFill>
                  <a:srgbClr val="6C6C6C"/>
                </a:solidFill>
              </a:rPr>
            </a:br>
            <a:r>
              <a:rPr lang="en-US" sz="2300" dirty="0" smtClean="0">
                <a:solidFill>
                  <a:srgbClr val="6C6C6C"/>
                </a:solidFill>
              </a:rPr>
              <a:t>It is set externally by the node itself (but not by the algorithm). Its initial value is </a:t>
            </a:r>
            <a:r>
              <a:rPr lang="en-US" sz="2300" i="1" dirty="0" smtClean="0">
                <a:solidFill>
                  <a:srgbClr val="6C6C6C"/>
                </a:solidFill>
              </a:rPr>
              <a:t>false.</a:t>
            </a:r>
          </a:p>
          <a:p>
            <a:pPr marL="565150" indent="-273050" algn="just">
              <a:buClr>
                <a:schemeClr val="accent4"/>
              </a:buClr>
              <a:buSzPct val="100000"/>
              <a:buFont typeface="Wingdings" pitchFamily="2" charset="2"/>
              <a:buChar char="§"/>
            </a:pPr>
            <a:r>
              <a:rPr lang="en-US" sz="2300" b="1" i="1" dirty="0" err="1" smtClean="0">
                <a:solidFill>
                  <a:srgbClr val="6C6C6C"/>
                </a:solidFill>
              </a:rPr>
              <a:t>p.detachMsgSent</a:t>
            </a:r>
            <a:r>
              <a:rPr lang="en-US" sz="2300" b="1" dirty="0" smtClean="0">
                <a:solidFill>
                  <a:srgbClr val="6C6C6C"/>
                </a:solidFill>
              </a:rPr>
              <a:t>:</a:t>
            </a:r>
            <a:r>
              <a:rPr lang="en-US" sz="2300" b="1" i="1" dirty="0" smtClean="0">
                <a:solidFill>
                  <a:srgbClr val="6C6C6C"/>
                </a:solidFill>
              </a:rPr>
              <a:t> </a:t>
            </a:r>
            <a:r>
              <a:rPr lang="en-US" sz="2300" dirty="0" smtClean="0">
                <a:solidFill>
                  <a:srgbClr val="6C6C6C"/>
                </a:solidFill>
              </a:rPr>
              <a:t>This denotes whether a node wishes to detach and has sent a detach message to its contact already. Its initial value is </a:t>
            </a:r>
            <a:r>
              <a:rPr lang="en-US" sz="2300" i="1" dirty="0" smtClean="0">
                <a:solidFill>
                  <a:srgbClr val="6C6C6C"/>
                </a:solidFill>
              </a:rPr>
              <a:t>false</a:t>
            </a:r>
            <a:r>
              <a:rPr lang="en-US" sz="2300" dirty="0" smtClean="0">
                <a:solidFill>
                  <a:srgbClr val="6C6C6C"/>
                </a:solidFill>
              </a:rPr>
              <a:t>.</a:t>
            </a:r>
            <a:endParaRPr lang="en-US" sz="2300" i="1" dirty="0" smtClean="0">
              <a:solidFill>
                <a:srgbClr val="6C6C6C"/>
              </a:solidFill>
            </a:endParaRPr>
          </a:p>
          <a:p>
            <a:pPr lvl="1" algn="just"/>
            <a:endParaRPr lang="en-US" dirty="0" smtClean="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used contd.</a:t>
            </a:r>
            <a:endParaRPr lang="en-US" dirty="0"/>
          </a:p>
        </p:txBody>
      </p:sp>
      <p:sp>
        <p:nvSpPr>
          <p:cNvPr id="3" name="Content Placeholder 2"/>
          <p:cNvSpPr>
            <a:spLocks noGrp="1"/>
          </p:cNvSpPr>
          <p:nvPr>
            <p:ph idx="1"/>
          </p:nvPr>
        </p:nvSpPr>
        <p:spPr/>
        <p:txBody>
          <a:bodyPr>
            <a:normAutofit/>
          </a:bodyPr>
          <a:lstStyle/>
          <a:p>
            <a:pPr algn="just"/>
            <a:r>
              <a:rPr lang="en-US" dirty="0" smtClean="0"/>
              <a:t>Each node p stores</a:t>
            </a:r>
          </a:p>
          <a:p>
            <a:pPr lvl="1" algn="just"/>
            <a:r>
              <a:rPr lang="en-US" b="1" i="1" dirty="0" err="1" smtClean="0"/>
              <a:t>p.contact</a:t>
            </a:r>
            <a:r>
              <a:rPr lang="en-US" b="1" dirty="0" smtClean="0"/>
              <a:t>: </a:t>
            </a:r>
            <a:r>
              <a:rPr lang="en-US" dirty="0" smtClean="0"/>
              <a:t>the contact of a node p is the </a:t>
            </a:r>
            <a:r>
              <a:rPr lang="en-US" dirty="0" smtClean="0">
                <a:solidFill>
                  <a:srgbClr val="FF3399"/>
                </a:solidFill>
              </a:rPr>
              <a:t>first node</a:t>
            </a:r>
            <a:r>
              <a:rPr lang="en-US" dirty="0" smtClean="0"/>
              <a:t> q which sends an application message to p. This variable may changes as p </a:t>
            </a:r>
            <a:r>
              <a:rPr lang="en-US" dirty="0" smtClean="0">
                <a:solidFill>
                  <a:srgbClr val="FF9900"/>
                </a:solidFill>
              </a:rPr>
              <a:t>relocates</a:t>
            </a:r>
            <a:r>
              <a:rPr lang="en-US" dirty="0" smtClean="0"/>
              <a:t> within the tree.</a:t>
            </a:r>
          </a:p>
          <a:p>
            <a:pPr lvl="1" algn="just"/>
            <a:r>
              <a:rPr lang="en-US" b="1" i="1" dirty="0" err="1" smtClean="0"/>
              <a:t>p.oldContact</a:t>
            </a:r>
            <a:r>
              <a:rPr lang="en-US" b="1" dirty="0" smtClean="0"/>
              <a:t>:</a:t>
            </a:r>
            <a:r>
              <a:rPr lang="en-US" dirty="0" smtClean="0"/>
              <a:t> the </a:t>
            </a:r>
            <a:r>
              <a:rPr lang="en-US" dirty="0" smtClean="0">
                <a:solidFill>
                  <a:srgbClr val="FF3399"/>
                </a:solidFill>
              </a:rPr>
              <a:t>previous</a:t>
            </a:r>
            <a:r>
              <a:rPr lang="en-US" dirty="0" smtClean="0"/>
              <a:t> contact of p. This variable is used during the relocate process to inform the old contact that this node has successfully relocated.</a:t>
            </a:r>
          </a:p>
          <a:p>
            <a:pPr lvl="1" algn="just"/>
            <a:r>
              <a:rPr lang="en-US" b="1" i="1" dirty="0" err="1" smtClean="0"/>
              <a:t>p.friendSet</a:t>
            </a:r>
            <a:r>
              <a:rPr lang="en-US" b="1" dirty="0" smtClean="0"/>
              <a:t>:</a:t>
            </a:r>
            <a:r>
              <a:rPr lang="en-US" dirty="0" smtClean="0"/>
              <a:t> when p sends an application message to </a:t>
            </a:r>
            <a:r>
              <a:rPr lang="en-US" dirty="0" smtClean="0">
                <a:solidFill>
                  <a:srgbClr val="00B0F0"/>
                </a:solidFill>
              </a:rPr>
              <a:t>another</a:t>
            </a:r>
            <a:r>
              <a:rPr lang="en-US" dirty="0" smtClean="0"/>
              <a:t> node q, q is added to </a:t>
            </a:r>
            <a:r>
              <a:rPr lang="en-US" i="1" dirty="0" err="1" smtClean="0"/>
              <a:t>p.friendSet</a:t>
            </a:r>
            <a:r>
              <a:rPr lang="en-US" b="1" i="1" dirty="0" smtClean="0"/>
              <a:t>.</a:t>
            </a:r>
            <a:endParaRPr lang="en-US" dirty="0" smtClean="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used contd.</a:t>
            </a:r>
            <a:endParaRPr lang="en-US" dirty="0"/>
          </a:p>
        </p:txBody>
      </p:sp>
      <p:sp>
        <p:nvSpPr>
          <p:cNvPr id="3" name="Content Placeholder 2"/>
          <p:cNvSpPr>
            <a:spLocks noGrp="1"/>
          </p:cNvSpPr>
          <p:nvPr>
            <p:ph idx="1"/>
          </p:nvPr>
        </p:nvSpPr>
        <p:spPr/>
        <p:txBody>
          <a:bodyPr>
            <a:normAutofit/>
          </a:bodyPr>
          <a:lstStyle/>
          <a:p>
            <a:pPr algn="just"/>
            <a:r>
              <a:rPr lang="en-US" dirty="0" smtClean="0"/>
              <a:t>Each node p stores</a:t>
            </a:r>
          </a:p>
          <a:p>
            <a:pPr lvl="1" algn="just"/>
            <a:r>
              <a:rPr lang="en-US" sz="2400" b="1" i="1" dirty="0" err="1" smtClean="0"/>
              <a:t>p.guestSet</a:t>
            </a:r>
            <a:r>
              <a:rPr lang="en-US" sz="2400" b="1" dirty="0" smtClean="0"/>
              <a:t>:</a:t>
            </a:r>
            <a:r>
              <a:rPr lang="en-US" sz="2400" dirty="0" smtClean="0"/>
              <a:t> when p receives an ATTACH message from a node, p adds this node to its </a:t>
            </a:r>
            <a:r>
              <a:rPr lang="en-US" sz="2400" i="1" dirty="0" err="1" smtClean="0"/>
              <a:t>guestSet</a:t>
            </a:r>
            <a:r>
              <a:rPr lang="en-US" sz="2400" dirty="0" smtClean="0"/>
              <a:t>.</a:t>
            </a:r>
          </a:p>
          <a:p>
            <a:pPr lvl="1" algn="just"/>
            <a:r>
              <a:rPr lang="en-US" sz="2400" b="1" i="1" dirty="0" err="1" smtClean="0"/>
              <a:t>p.grantedSet</a:t>
            </a:r>
            <a:r>
              <a:rPr lang="en-US" sz="2400" b="1" dirty="0" smtClean="0"/>
              <a:t>:</a:t>
            </a:r>
            <a:r>
              <a:rPr lang="en-US" sz="2400" dirty="0" smtClean="0"/>
              <a:t> this set stores the guests that node p has given permission to detach. Node p can’t detach while this list is non-empty.</a:t>
            </a:r>
          </a:p>
          <a:p>
            <a:pPr marL="565150" indent="-273050" algn="just">
              <a:buClr>
                <a:schemeClr val="accent4"/>
              </a:buClr>
              <a:buSzPct val="100000"/>
              <a:buFont typeface="Wingdings" pitchFamily="2" charset="2"/>
              <a:buChar char="§"/>
            </a:pPr>
            <a:r>
              <a:rPr lang="en-US" sz="2400" b="1" i="1" dirty="0" err="1" smtClean="0">
                <a:solidFill>
                  <a:srgbClr val="6C6C6C"/>
                </a:solidFill>
              </a:rPr>
              <a:t>p.timestamp</a:t>
            </a:r>
            <a:r>
              <a:rPr lang="en-US" sz="2400" b="1" dirty="0" smtClean="0">
                <a:solidFill>
                  <a:srgbClr val="6C6C6C"/>
                </a:solidFill>
              </a:rPr>
              <a:t>:</a:t>
            </a:r>
            <a:r>
              <a:rPr lang="en-US" sz="2400" b="1" i="1" dirty="0" smtClean="0">
                <a:solidFill>
                  <a:srgbClr val="6C6C6C"/>
                </a:solidFill>
              </a:rPr>
              <a:t> </a:t>
            </a:r>
            <a:r>
              <a:rPr lang="en-US" sz="2400" dirty="0" smtClean="0">
                <a:solidFill>
                  <a:srgbClr val="6C6C6C"/>
                </a:solidFill>
              </a:rPr>
              <a:t>denotes the number of application messages p has sent. It is incremented by 1 each time p sends an application message. Its initial value is 0.</a:t>
            </a:r>
            <a:endParaRPr lang="en-US" sz="2400" b="1" i="1" dirty="0" smtClean="0">
              <a:solidFill>
                <a:srgbClr val="6C6C6C"/>
              </a:solidFill>
            </a:endParaRP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used contd.</a:t>
            </a:r>
            <a:endParaRPr lang="en-US" dirty="0"/>
          </a:p>
        </p:txBody>
      </p:sp>
      <p:sp>
        <p:nvSpPr>
          <p:cNvPr id="3" name="Content Placeholder 2"/>
          <p:cNvSpPr>
            <a:spLocks noGrp="1"/>
          </p:cNvSpPr>
          <p:nvPr>
            <p:ph idx="1"/>
          </p:nvPr>
        </p:nvSpPr>
        <p:spPr/>
        <p:txBody>
          <a:bodyPr>
            <a:normAutofit/>
          </a:bodyPr>
          <a:lstStyle/>
          <a:p>
            <a:pPr algn="just"/>
            <a:r>
              <a:rPr lang="en-US" dirty="0" smtClean="0"/>
              <a:t>Next two variables use the information contained in a message.</a:t>
            </a:r>
          </a:p>
          <a:p>
            <a:pPr marL="565150" indent="-273050" algn="just">
              <a:buClr>
                <a:schemeClr val="accent4"/>
              </a:buClr>
              <a:buSzPct val="100000"/>
              <a:buFont typeface="Wingdings" pitchFamily="2" charset="2"/>
              <a:buChar char="§"/>
            </a:pPr>
            <a:r>
              <a:rPr lang="en-US" sz="2300" b="1" i="1" dirty="0" err="1" smtClean="0">
                <a:solidFill>
                  <a:srgbClr val="6C6C6C"/>
                </a:solidFill>
              </a:rPr>
              <a:t>p.receiveSet</a:t>
            </a:r>
            <a:r>
              <a:rPr lang="en-US" sz="2300" b="1" dirty="0" smtClean="0">
                <a:solidFill>
                  <a:srgbClr val="6C6C6C"/>
                </a:solidFill>
              </a:rPr>
              <a:t>:</a:t>
            </a:r>
            <a:r>
              <a:rPr lang="en-US" sz="2300" b="1" i="1" dirty="0" smtClean="0">
                <a:solidFill>
                  <a:srgbClr val="6C6C6C"/>
                </a:solidFill>
              </a:rPr>
              <a:t> </a:t>
            </a:r>
            <a:r>
              <a:rPr lang="en-US" sz="2300" dirty="0" smtClean="0">
                <a:solidFill>
                  <a:srgbClr val="6C6C6C"/>
                </a:solidFill>
              </a:rPr>
              <a:t>each entry in this set is stored as a </a:t>
            </a:r>
            <a:r>
              <a:rPr lang="en-US" sz="2300" dirty="0" err="1" smtClean="0">
                <a:solidFill>
                  <a:srgbClr val="6C6C6C"/>
                </a:solidFill>
              </a:rPr>
              <a:t>tuple</a:t>
            </a:r>
            <a:r>
              <a:rPr lang="en-US" sz="2300" dirty="0" smtClean="0">
                <a:solidFill>
                  <a:srgbClr val="6C6C6C"/>
                </a:solidFill>
              </a:rPr>
              <a:t>, &lt;</a:t>
            </a:r>
            <a:r>
              <a:rPr lang="en-US" sz="2300" i="1" dirty="0" smtClean="0">
                <a:solidFill>
                  <a:srgbClr val="6C6C6C"/>
                </a:solidFill>
              </a:rPr>
              <a:t>node</a:t>
            </a:r>
            <a:r>
              <a:rPr lang="en-US" sz="2300" dirty="0" smtClean="0">
                <a:solidFill>
                  <a:srgbClr val="6C6C6C"/>
                </a:solidFill>
              </a:rPr>
              <a:t>, </a:t>
            </a:r>
            <a:r>
              <a:rPr lang="en-US" sz="2300" i="1" dirty="0" smtClean="0">
                <a:solidFill>
                  <a:srgbClr val="6C6C6C"/>
                </a:solidFill>
              </a:rPr>
              <a:t>timestamp</a:t>
            </a:r>
            <a:r>
              <a:rPr lang="en-US" sz="2300" dirty="0" smtClean="0">
                <a:solidFill>
                  <a:srgbClr val="6C6C6C"/>
                </a:solidFill>
              </a:rPr>
              <a:t>&gt;. When an application message is received, the </a:t>
            </a:r>
            <a:r>
              <a:rPr lang="en-US" sz="2300" dirty="0" err="1" smtClean="0">
                <a:solidFill>
                  <a:srgbClr val="6C6C6C"/>
                </a:solidFill>
              </a:rPr>
              <a:t>tuple</a:t>
            </a:r>
            <a:r>
              <a:rPr lang="en-US" sz="2300" dirty="0" smtClean="0">
                <a:solidFill>
                  <a:srgbClr val="6C6C6C"/>
                </a:solidFill>
              </a:rPr>
              <a:t> &lt;</a:t>
            </a:r>
            <a:r>
              <a:rPr lang="en-US" sz="2300" i="1" dirty="0" err="1" smtClean="0">
                <a:solidFill>
                  <a:srgbClr val="6C6C6C"/>
                </a:solidFill>
              </a:rPr>
              <a:t>m.source</a:t>
            </a:r>
            <a:r>
              <a:rPr lang="en-US" sz="2300" dirty="0" smtClean="0">
                <a:solidFill>
                  <a:srgbClr val="6C6C6C"/>
                </a:solidFill>
              </a:rPr>
              <a:t>, </a:t>
            </a:r>
            <a:r>
              <a:rPr lang="en-US" sz="2300" i="1" dirty="0" err="1" smtClean="0">
                <a:solidFill>
                  <a:srgbClr val="6C6C6C"/>
                </a:solidFill>
              </a:rPr>
              <a:t>m.sentTS</a:t>
            </a:r>
            <a:r>
              <a:rPr lang="en-US" sz="2300" dirty="0" smtClean="0">
                <a:solidFill>
                  <a:srgbClr val="6C6C6C"/>
                </a:solidFill>
              </a:rPr>
              <a:t>&gt; is added to </a:t>
            </a:r>
            <a:r>
              <a:rPr lang="en-US" sz="2300" i="1" dirty="0" err="1" smtClean="0">
                <a:solidFill>
                  <a:srgbClr val="6C6C6C"/>
                </a:solidFill>
              </a:rPr>
              <a:t>p.receiveSet</a:t>
            </a:r>
            <a:r>
              <a:rPr lang="en-US" sz="2300" dirty="0" smtClean="0">
                <a:solidFill>
                  <a:srgbClr val="6C6C6C"/>
                </a:solidFill>
              </a:rPr>
              <a:t>. If </a:t>
            </a:r>
            <a:r>
              <a:rPr lang="en-US" sz="2300" i="1" dirty="0" err="1" smtClean="0">
                <a:solidFill>
                  <a:srgbClr val="6C6C6C"/>
                </a:solidFill>
              </a:rPr>
              <a:t>p.receiveSet</a:t>
            </a:r>
            <a:r>
              <a:rPr lang="en-US" sz="2300" dirty="0" smtClean="0">
                <a:solidFill>
                  <a:srgbClr val="6C6C6C"/>
                </a:solidFill>
              </a:rPr>
              <a:t> already contains a </a:t>
            </a:r>
            <a:r>
              <a:rPr lang="en-US" sz="2300" dirty="0" err="1" smtClean="0">
                <a:solidFill>
                  <a:srgbClr val="6C6C6C"/>
                </a:solidFill>
              </a:rPr>
              <a:t>tuple</a:t>
            </a:r>
            <a:r>
              <a:rPr lang="en-US" sz="2300" dirty="0" smtClean="0">
                <a:solidFill>
                  <a:srgbClr val="6C6C6C"/>
                </a:solidFill>
              </a:rPr>
              <a:t> with </a:t>
            </a:r>
            <a:r>
              <a:rPr lang="en-US" sz="2300" i="1" dirty="0" err="1" smtClean="0">
                <a:solidFill>
                  <a:srgbClr val="6C6C6C"/>
                </a:solidFill>
              </a:rPr>
              <a:t>m.source</a:t>
            </a:r>
            <a:r>
              <a:rPr lang="en-US" sz="2300" dirty="0" smtClean="0">
                <a:solidFill>
                  <a:srgbClr val="6C6C6C"/>
                </a:solidFill>
              </a:rPr>
              <a:t> as the first element, the second element is replaced with </a:t>
            </a:r>
            <a:r>
              <a:rPr lang="en-US" sz="2300" i="1" dirty="0" err="1" smtClean="0">
                <a:solidFill>
                  <a:srgbClr val="6C6C6C"/>
                </a:solidFill>
              </a:rPr>
              <a:t>m.sentTS</a:t>
            </a:r>
            <a:r>
              <a:rPr lang="en-US" sz="2300" dirty="0" smtClean="0">
                <a:solidFill>
                  <a:srgbClr val="6C6C6C"/>
                </a:solidFill>
              </a:rPr>
              <a:t>.</a:t>
            </a:r>
            <a:endParaRPr lang="en-US" sz="2300" i="1" dirty="0" smtClean="0">
              <a:solidFill>
                <a:srgbClr val="6C6C6C"/>
              </a:solidFill>
            </a:endParaRP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used contd.</a:t>
            </a:r>
            <a:endParaRPr lang="en-US" dirty="0"/>
          </a:p>
        </p:txBody>
      </p:sp>
      <p:sp>
        <p:nvSpPr>
          <p:cNvPr id="3" name="Content Placeholder 2"/>
          <p:cNvSpPr>
            <a:spLocks noGrp="1"/>
          </p:cNvSpPr>
          <p:nvPr>
            <p:ph idx="1"/>
          </p:nvPr>
        </p:nvSpPr>
        <p:spPr/>
        <p:txBody>
          <a:bodyPr>
            <a:normAutofit/>
          </a:bodyPr>
          <a:lstStyle/>
          <a:p>
            <a:pPr algn="just">
              <a:buClr>
                <a:schemeClr val="accent4"/>
              </a:buClr>
              <a:buSzPct val="100000"/>
              <a:buFont typeface="Wingdings" pitchFamily="2" charset="2"/>
              <a:buChar char="§"/>
            </a:pPr>
            <a:r>
              <a:rPr lang="en-US" sz="2300" b="1" i="1" dirty="0" err="1" smtClean="0">
                <a:solidFill>
                  <a:srgbClr val="6C6C6C"/>
                </a:solidFill>
              </a:rPr>
              <a:t>p.sentSet</a:t>
            </a:r>
            <a:r>
              <a:rPr lang="en-US" sz="2300" b="1" dirty="0" smtClean="0">
                <a:solidFill>
                  <a:srgbClr val="6C6C6C"/>
                </a:solidFill>
              </a:rPr>
              <a:t>:</a:t>
            </a:r>
            <a:r>
              <a:rPr lang="en-US" sz="2300" b="1" i="1" dirty="0" smtClean="0">
                <a:solidFill>
                  <a:srgbClr val="6C6C6C"/>
                </a:solidFill>
              </a:rPr>
              <a:t> </a:t>
            </a:r>
            <a:r>
              <a:rPr lang="en-US" sz="2300" dirty="0" smtClean="0">
                <a:solidFill>
                  <a:srgbClr val="6C6C6C"/>
                </a:solidFill>
              </a:rPr>
              <a:t>each entry in this set is stored as a </a:t>
            </a:r>
            <a:r>
              <a:rPr lang="en-US" sz="2300" dirty="0" err="1" smtClean="0">
                <a:solidFill>
                  <a:srgbClr val="6C6C6C"/>
                </a:solidFill>
              </a:rPr>
              <a:t>tuple</a:t>
            </a:r>
            <a:r>
              <a:rPr lang="en-US" sz="2300" dirty="0" smtClean="0">
                <a:solidFill>
                  <a:srgbClr val="6C6C6C"/>
                </a:solidFill>
              </a:rPr>
              <a:t>, &lt;</a:t>
            </a:r>
            <a:r>
              <a:rPr lang="en-US" sz="2300" i="1" dirty="0" smtClean="0">
                <a:solidFill>
                  <a:srgbClr val="6C6C6C"/>
                </a:solidFill>
              </a:rPr>
              <a:t>node</a:t>
            </a:r>
            <a:r>
              <a:rPr lang="en-US" sz="2300" dirty="0" smtClean="0">
                <a:solidFill>
                  <a:srgbClr val="6C6C6C"/>
                </a:solidFill>
              </a:rPr>
              <a:t>, </a:t>
            </a:r>
            <a:r>
              <a:rPr lang="en-US" sz="2300" i="1" dirty="0" smtClean="0">
                <a:solidFill>
                  <a:srgbClr val="6C6C6C"/>
                </a:solidFill>
              </a:rPr>
              <a:t>timestamp</a:t>
            </a:r>
            <a:r>
              <a:rPr lang="en-US" sz="2300" dirty="0" smtClean="0">
                <a:solidFill>
                  <a:srgbClr val="6C6C6C"/>
                </a:solidFill>
              </a:rPr>
              <a:t>&gt;. When an application message m is sent, the </a:t>
            </a:r>
            <a:r>
              <a:rPr lang="en-US" sz="2300" dirty="0" err="1" smtClean="0">
                <a:solidFill>
                  <a:srgbClr val="6C6C6C"/>
                </a:solidFill>
              </a:rPr>
              <a:t>tuple</a:t>
            </a:r>
            <a:r>
              <a:rPr lang="en-US" sz="2300" dirty="0" smtClean="0">
                <a:solidFill>
                  <a:srgbClr val="6C6C6C"/>
                </a:solidFill>
              </a:rPr>
              <a:t> &lt;</a:t>
            </a:r>
            <a:r>
              <a:rPr lang="en-US" sz="2300" i="1" dirty="0" err="1" smtClean="0">
                <a:solidFill>
                  <a:srgbClr val="6C6C6C"/>
                </a:solidFill>
              </a:rPr>
              <a:t>m.dest</a:t>
            </a:r>
            <a:r>
              <a:rPr lang="en-US" sz="2300" dirty="0" smtClean="0">
                <a:solidFill>
                  <a:srgbClr val="6C6C6C"/>
                </a:solidFill>
              </a:rPr>
              <a:t>, </a:t>
            </a:r>
            <a:r>
              <a:rPr lang="en-US" sz="2300" i="1" dirty="0" err="1" smtClean="0">
                <a:solidFill>
                  <a:srgbClr val="6C6C6C"/>
                </a:solidFill>
              </a:rPr>
              <a:t>p.timestamp</a:t>
            </a:r>
            <a:r>
              <a:rPr lang="en-US" sz="2300" dirty="0" smtClean="0">
                <a:solidFill>
                  <a:srgbClr val="6C6C6C"/>
                </a:solidFill>
              </a:rPr>
              <a:t>&gt; is added to </a:t>
            </a:r>
            <a:r>
              <a:rPr lang="en-US" sz="2300" i="1" dirty="0" err="1" smtClean="0">
                <a:solidFill>
                  <a:srgbClr val="6C6C6C"/>
                </a:solidFill>
              </a:rPr>
              <a:t>p.sentSet</a:t>
            </a:r>
            <a:r>
              <a:rPr lang="en-US" sz="2300" dirty="0" smtClean="0">
                <a:solidFill>
                  <a:srgbClr val="6C6C6C"/>
                </a:solidFill>
              </a:rPr>
              <a:t>. If </a:t>
            </a:r>
            <a:r>
              <a:rPr lang="en-US" sz="2300" i="1" dirty="0" err="1" smtClean="0">
                <a:solidFill>
                  <a:srgbClr val="6C6C6C"/>
                </a:solidFill>
              </a:rPr>
              <a:t>p.sentSet</a:t>
            </a:r>
            <a:r>
              <a:rPr lang="en-US" sz="2300" dirty="0" smtClean="0">
                <a:solidFill>
                  <a:srgbClr val="6C6C6C"/>
                </a:solidFill>
              </a:rPr>
              <a:t> already contains a </a:t>
            </a:r>
            <a:r>
              <a:rPr lang="en-US" sz="2300" dirty="0" err="1" smtClean="0">
                <a:solidFill>
                  <a:srgbClr val="6C6C6C"/>
                </a:solidFill>
              </a:rPr>
              <a:t>tuple</a:t>
            </a:r>
            <a:r>
              <a:rPr lang="en-US" sz="2300" dirty="0" smtClean="0">
                <a:solidFill>
                  <a:srgbClr val="6C6C6C"/>
                </a:solidFill>
              </a:rPr>
              <a:t> with </a:t>
            </a:r>
            <a:r>
              <a:rPr lang="en-US" sz="2300" i="1" dirty="0" err="1" smtClean="0">
                <a:solidFill>
                  <a:srgbClr val="6C6C6C"/>
                </a:solidFill>
              </a:rPr>
              <a:t>m.dest</a:t>
            </a:r>
            <a:r>
              <a:rPr lang="en-US" sz="2300" dirty="0" smtClean="0">
                <a:solidFill>
                  <a:srgbClr val="6C6C6C"/>
                </a:solidFill>
              </a:rPr>
              <a:t> as the first element, the second element replaced with the current value of </a:t>
            </a:r>
            <a:r>
              <a:rPr lang="en-US" sz="2300" i="1" dirty="0" err="1" smtClean="0">
                <a:solidFill>
                  <a:srgbClr val="6C6C6C"/>
                </a:solidFill>
              </a:rPr>
              <a:t>p.timestamp</a:t>
            </a:r>
            <a:r>
              <a:rPr lang="en-US" sz="2300" dirty="0" smtClean="0">
                <a:solidFill>
                  <a:srgbClr val="6C6C6C"/>
                </a:solidFill>
              </a:rPr>
              <a:t>.</a:t>
            </a:r>
            <a:endParaRPr lang="en-US" sz="2300" i="1" dirty="0" smtClean="0">
              <a:solidFill>
                <a:srgbClr val="6C6C6C"/>
              </a:solidFill>
            </a:endParaRP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used contd.</a:t>
            </a:r>
            <a:endParaRPr lang="en-US" dirty="0"/>
          </a:p>
        </p:txBody>
      </p:sp>
      <p:sp>
        <p:nvSpPr>
          <p:cNvPr id="3" name="Content Placeholder 2"/>
          <p:cNvSpPr>
            <a:spLocks noGrp="1"/>
          </p:cNvSpPr>
          <p:nvPr>
            <p:ph idx="1"/>
          </p:nvPr>
        </p:nvSpPr>
        <p:spPr/>
        <p:txBody>
          <a:bodyPr>
            <a:normAutofit/>
          </a:bodyPr>
          <a:lstStyle/>
          <a:p>
            <a:pPr algn="just"/>
            <a:r>
              <a:rPr lang="en-US" dirty="0" smtClean="0"/>
              <a:t>Every message m sent by a node has the following fields:</a:t>
            </a:r>
          </a:p>
          <a:p>
            <a:pPr lvl="1" algn="just"/>
            <a:r>
              <a:rPr lang="en-US" b="1" i="1" dirty="0" err="1" smtClean="0"/>
              <a:t>m.source</a:t>
            </a:r>
            <a:r>
              <a:rPr lang="en-US" b="1" dirty="0" smtClean="0"/>
              <a:t>:</a:t>
            </a:r>
            <a:r>
              <a:rPr lang="en-US" dirty="0" smtClean="0"/>
              <a:t> the identifier of the node sending this message.</a:t>
            </a:r>
          </a:p>
          <a:p>
            <a:pPr lvl="1" algn="just"/>
            <a:r>
              <a:rPr lang="en-US" b="1" i="1" dirty="0" err="1" smtClean="0"/>
              <a:t>m.dest</a:t>
            </a:r>
            <a:r>
              <a:rPr lang="en-US" b="1" dirty="0" smtClean="0"/>
              <a:t>:</a:t>
            </a:r>
            <a:r>
              <a:rPr lang="en-US" dirty="0" smtClean="0"/>
              <a:t> the identifier of the node receiving of this message.</a:t>
            </a:r>
          </a:p>
          <a:p>
            <a:pPr lvl="1" algn="just"/>
            <a:r>
              <a:rPr lang="en-US" b="1" i="1" dirty="0" err="1" smtClean="0"/>
              <a:t>m.recvTS</a:t>
            </a:r>
            <a:r>
              <a:rPr lang="en-US" b="1" dirty="0" smtClean="0"/>
              <a:t>:</a:t>
            </a:r>
            <a:r>
              <a:rPr lang="en-US" dirty="0" smtClean="0"/>
              <a:t> the timestamp of the last message received from </a:t>
            </a:r>
            <a:r>
              <a:rPr lang="en-US" i="1" dirty="0" err="1" smtClean="0"/>
              <a:t>m.dest</a:t>
            </a:r>
            <a:r>
              <a:rPr lang="en-US" dirty="0" smtClean="0"/>
              <a:t>.</a:t>
            </a:r>
          </a:p>
          <a:p>
            <a:pPr lvl="1" algn="just"/>
            <a:r>
              <a:rPr lang="en-US" b="1" i="1" dirty="0" err="1" smtClean="0"/>
              <a:t>m.sentTS</a:t>
            </a:r>
            <a:r>
              <a:rPr lang="en-US" b="1" dirty="0" smtClean="0"/>
              <a:t>:</a:t>
            </a:r>
            <a:r>
              <a:rPr lang="en-US" dirty="0" smtClean="0"/>
              <a:t> the timestamp of the last message sent to </a:t>
            </a:r>
            <a:r>
              <a:rPr lang="en-US" i="1" dirty="0" err="1" smtClean="0"/>
              <a:t>m.dest</a:t>
            </a:r>
            <a:r>
              <a:rPr lang="en-US" dirty="0" smtClean="0"/>
              <a:t>.</a:t>
            </a:r>
          </a:p>
          <a:p>
            <a:pPr lvl="1" algn="just"/>
            <a:r>
              <a:rPr lang="en-US" b="1" i="1" dirty="0" err="1" smtClean="0"/>
              <a:t>m.returnMessageFlag</a:t>
            </a:r>
            <a:r>
              <a:rPr lang="en-US" b="1" dirty="0" smtClean="0"/>
              <a:t>:</a:t>
            </a:r>
            <a:r>
              <a:rPr lang="en-US" dirty="0" smtClean="0"/>
              <a:t> denotes whether this message is a returned message or not.</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used contd.</a:t>
            </a:r>
            <a:endParaRPr lang="en-US" dirty="0"/>
          </a:p>
        </p:txBody>
      </p:sp>
      <p:sp>
        <p:nvSpPr>
          <p:cNvPr id="3" name="Content Placeholder 2"/>
          <p:cNvSpPr>
            <a:spLocks noGrp="1"/>
          </p:cNvSpPr>
          <p:nvPr>
            <p:ph idx="1"/>
          </p:nvPr>
        </p:nvSpPr>
        <p:spPr/>
        <p:txBody>
          <a:bodyPr>
            <a:noAutofit/>
          </a:bodyPr>
          <a:lstStyle/>
          <a:p>
            <a:pPr algn="just"/>
            <a:r>
              <a:rPr lang="en-US" sz="2300" dirty="0" smtClean="0"/>
              <a:t>Every RELOCATE control message m (sent by a node detaching from the tree) has the additional field:</a:t>
            </a:r>
          </a:p>
          <a:p>
            <a:pPr marL="520700" lvl="1"/>
            <a:r>
              <a:rPr lang="en-US" b="1" i="1" dirty="0" err="1" smtClean="0"/>
              <a:t>m.newContact</a:t>
            </a:r>
            <a:r>
              <a:rPr lang="en-US" b="1" dirty="0" smtClean="0"/>
              <a:t>: </a:t>
            </a:r>
            <a:r>
              <a:rPr lang="en-US" dirty="0" smtClean="0"/>
              <a:t>the node the receiver should attach to, if it wishes to remain a member of the computation tree.</a:t>
            </a:r>
          </a:p>
          <a:p>
            <a:pPr marL="342900" lvl="1" indent="-342900" algn="just">
              <a:buFont typeface="Wingdings" pitchFamily="2" charset="2"/>
              <a:buChar char="q"/>
            </a:pPr>
            <a:r>
              <a:rPr lang="en-US" dirty="0" smtClean="0">
                <a:solidFill>
                  <a:srgbClr val="FF0000"/>
                </a:solidFill>
              </a:rPr>
              <a:t>Notation:- </a:t>
            </a:r>
            <a:r>
              <a:rPr lang="en-US" dirty="0" smtClean="0">
                <a:solidFill>
                  <a:schemeClr val="tx1"/>
                </a:solidFill>
              </a:rPr>
              <a:t>When we wish to specify the value associated with node p contained within a set S, we use the notation S[p].</a:t>
            </a:r>
          </a:p>
          <a:p>
            <a:pPr marL="342900" lvl="1" indent="-342900" algn="just">
              <a:buFont typeface="Wingdings" pitchFamily="2" charset="2"/>
              <a:buChar char="q"/>
            </a:pPr>
            <a:r>
              <a:rPr lang="en-US" dirty="0" smtClean="0">
                <a:solidFill>
                  <a:schemeClr val="tx1"/>
                </a:solidFill>
              </a:rPr>
              <a:t>Also, when an application message m is returned as undeliverable to node p, the message is delivered to the application.</a:t>
            </a:r>
          </a:p>
          <a:p>
            <a:pPr marL="342900" lvl="1" indent="-342900" algn="just">
              <a:buFont typeface="Wingdings" pitchFamily="2" charset="2"/>
              <a:buChar char="q"/>
            </a:pPr>
            <a:r>
              <a:rPr lang="en-US" dirty="0" smtClean="0">
                <a:solidFill>
                  <a:schemeClr val="tx1"/>
                </a:solidFill>
              </a:rPr>
              <a:t>The application then decides what action to take for the returned message.</a:t>
            </a:r>
          </a:p>
          <a:p>
            <a:pPr lvl="1" algn="just">
              <a:buNone/>
            </a:pPr>
            <a:endParaRPr lang="en-US" dirty="0" smtClean="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used contd.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Since a node can choose to depart at any time, a node may want to depart, even if it is attached to the tree (but passive).</a:t>
            </a:r>
          </a:p>
          <a:p>
            <a:pPr algn="just"/>
            <a:r>
              <a:rPr lang="en-US" dirty="0" smtClean="0"/>
              <a:t>Before leaving the system, it has to gracefully detach from the tree so that termination can still be detected in a </a:t>
            </a:r>
            <a:r>
              <a:rPr lang="en-US" dirty="0" smtClean="0">
                <a:solidFill>
                  <a:srgbClr val="FF3399"/>
                </a:solidFill>
              </a:rPr>
              <a:t>safe</a:t>
            </a:r>
            <a:r>
              <a:rPr lang="en-US" dirty="0" smtClean="0"/>
              <a:t> manner.</a:t>
            </a:r>
          </a:p>
          <a:p>
            <a:pPr algn="just"/>
            <a:r>
              <a:rPr lang="en-US" dirty="0" smtClean="0"/>
              <a:t>We want a node to be able to detach quickly so that the time a departing node has to stay in the system is minimized.</a:t>
            </a:r>
          </a:p>
          <a:p>
            <a:pPr algn="just"/>
            <a:r>
              <a:rPr lang="en-US" dirty="0" smtClean="0"/>
              <a:t>We now consider: </a:t>
            </a:r>
          </a:p>
          <a:p>
            <a:pPr marL="635000" indent="-342900" algn="just">
              <a:buClr>
                <a:srgbClr val="6C6C6C"/>
              </a:buClr>
              <a:buSzPct val="100000"/>
              <a:buFont typeface="+mj-lt"/>
              <a:buAutoNum type="arabicPeriod"/>
            </a:pPr>
            <a:r>
              <a:rPr lang="en-US" sz="2400" dirty="0" smtClean="0">
                <a:solidFill>
                  <a:srgbClr val="6C6C6C"/>
                </a:solidFill>
              </a:rPr>
              <a:t>how a node may join and depart from the system ?</a:t>
            </a:r>
          </a:p>
          <a:p>
            <a:pPr marL="635000" indent="-342900" algn="just">
              <a:buClr>
                <a:srgbClr val="6C6C6C"/>
              </a:buClr>
              <a:buSzPct val="100000"/>
              <a:buFont typeface="+mj-lt"/>
              <a:buAutoNum type="arabicPeriod"/>
            </a:pPr>
            <a:r>
              <a:rPr lang="en-US" sz="2400" dirty="0" smtClean="0">
                <a:solidFill>
                  <a:srgbClr val="6C6C6C"/>
                </a:solidFill>
              </a:rPr>
              <a:t>when and how it may attach and detach from the tree ?</a:t>
            </a:r>
          </a:p>
          <a:p>
            <a:pPr marL="635000" indent="-342900" algn="just">
              <a:buClr>
                <a:srgbClr val="6C6C6C"/>
              </a:buClr>
              <a:buSzPct val="100000"/>
              <a:buFont typeface="+mj-lt"/>
              <a:buAutoNum type="arabicPeriod"/>
            </a:pPr>
            <a:r>
              <a:rPr lang="en-US" sz="2400" dirty="0" smtClean="0">
                <a:solidFill>
                  <a:srgbClr val="6C6C6C"/>
                </a:solidFill>
              </a:rPr>
              <a:t>how the root node detects termination ?</a:t>
            </a: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a:t>
            </a:r>
            <a:endParaRPr lang="en-US" dirty="0"/>
          </a:p>
        </p:txBody>
      </p:sp>
      <p:sp>
        <p:nvSpPr>
          <p:cNvPr id="3" name="Content Placeholder 2"/>
          <p:cNvSpPr>
            <a:spLocks noGrp="1"/>
          </p:cNvSpPr>
          <p:nvPr>
            <p:ph idx="1"/>
          </p:nvPr>
        </p:nvSpPr>
        <p:spPr/>
        <p:txBody>
          <a:bodyPr/>
          <a:lstStyle/>
          <a:p>
            <a:r>
              <a:rPr lang="en-US" dirty="0" smtClean="0"/>
              <a:t>Joining the system</a:t>
            </a:r>
          </a:p>
          <a:p>
            <a:r>
              <a:rPr lang="en-US" dirty="0" smtClean="0"/>
              <a:t>Attaching to the tree</a:t>
            </a:r>
          </a:p>
          <a:p>
            <a:r>
              <a:rPr lang="en-US" dirty="0" smtClean="0"/>
              <a:t>Detaching from the tree</a:t>
            </a:r>
          </a:p>
          <a:p>
            <a:r>
              <a:rPr lang="en-US" dirty="0" smtClean="0"/>
              <a:t>Departing from the system</a:t>
            </a:r>
          </a:p>
          <a:p>
            <a:r>
              <a:rPr lang="en-US" dirty="0" smtClean="0"/>
              <a:t>Termination Detection</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the System</a:t>
            </a:r>
            <a:endParaRPr lang="en-US" dirty="0"/>
          </a:p>
        </p:txBody>
      </p:sp>
      <p:sp>
        <p:nvSpPr>
          <p:cNvPr id="3" name="Content Placeholder 2"/>
          <p:cNvSpPr>
            <a:spLocks noGrp="1"/>
          </p:cNvSpPr>
          <p:nvPr>
            <p:ph idx="1"/>
          </p:nvPr>
        </p:nvSpPr>
        <p:spPr/>
        <p:txBody>
          <a:bodyPr/>
          <a:lstStyle/>
          <a:p>
            <a:pPr algn="just"/>
            <a:r>
              <a:rPr lang="en-US" dirty="0" smtClean="0"/>
              <a:t>Nodes can join the system at any time.</a:t>
            </a:r>
          </a:p>
          <a:p>
            <a:pPr algn="just"/>
            <a:r>
              <a:rPr lang="en-US" dirty="0" smtClean="0"/>
              <a:t>When a node joins the system, it </a:t>
            </a:r>
            <a:r>
              <a:rPr lang="en-US" dirty="0" smtClean="0">
                <a:solidFill>
                  <a:srgbClr val="FF3399"/>
                </a:solidFill>
              </a:rPr>
              <a:t>registers</a:t>
            </a:r>
            <a:r>
              <a:rPr lang="en-US" dirty="0" smtClean="0"/>
              <a:t> with the name service.</a:t>
            </a:r>
          </a:p>
          <a:p>
            <a:pPr algn="just"/>
            <a:r>
              <a:rPr lang="en-US" dirty="0" smtClean="0"/>
              <a:t>Once it registers with this service, other members of the system become aware of this node, and may start sending it application messages.</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normAutofit/>
          </a:bodyPr>
          <a:lstStyle/>
          <a:p>
            <a:pPr algn="just"/>
            <a:r>
              <a:rPr lang="en-US" dirty="0" smtClean="0"/>
              <a:t>In the termination detection problem, a set of nodes collectively execute a computation</a:t>
            </a:r>
          </a:p>
          <a:p>
            <a:pPr algn="just"/>
            <a:r>
              <a:rPr lang="en-US" dirty="0" smtClean="0"/>
              <a:t>The computation is split into pieces.</a:t>
            </a:r>
          </a:p>
          <a:p>
            <a:pPr algn="just"/>
            <a:r>
              <a:rPr lang="en-US" dirty="0" smtClean="0"/>
              <a:t>By assigning pieces to different nodes, the system throughput increases by allowing several tasks to be executed concurrently.</a:t>
            </a:r>
          </a:p>
          <a:p>
            <a:pPr algn="just"/>
            <a:r>
              <a:rPr lang="en-US" dirty="0" smtClean="0"/>
              <a:t>A termination detection algorithm integrates with the system so that users can determine whether all nodes have finished their respective tasks without doing any book-keeping themselves.</a:t>
            </a:r>
          </a:p>
          <a:p>
            <a:pPr algn="just"/>
            <a:endParaRPr lang="en-US" dirty="0" smtClean="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182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Attaching to the tree: an analogy</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sz="2800" dirty="0" smtClean="0"/>
              <a:t>Consider a dinner party in which the host wants to invite a large number of people; however, he does not want to keep track of every guest.</a:t>
            </a:r>
          </a:p>
          <a:p>
            <a:pPr algn="just"/>
            <a:r>
              <a:rPr lang="en-US" sz="2800" dirty="0" smtClean="0"/>
              <a:t>The host sends an invitation to a small number of friends and requests that they </a:t>
            </a:r>
            <a:r>
              <a:rPr lang="en-US" sz="2800" dirty="0" smtClean="0">
                <a:solidFill>
                  <a:srgbClr val="CC00FF"/>
                </a:solidFill>
              </a:rPr>
              <a:t>RSVP</a:t>
            </a:r>
            <a:r>
              <a:rPr lang="en-US" sz="2800" dirty="0" smtClean="0"/>
              <a:t> if they plan on attending.</a:t>
            </a:r>
          </a:p>
          <a:p>
            <a:pPr algn="just"/>
            <a:r>
              <a:rPr lang="en-US" sz="2800" dirty="0" smtClean="0"/>
              <a:t>These friends, upon receiving their invitations think that it is a great idea, so they RSVP for the party and invite some of their own friends, also requesting an RSVP.</a:t>
            </a:r>
          </a:p>
          <a:p>
            <a:pPr algn="just"/>
            <a:r>
              <a:rPr lang="en-US" sz="2800" dirty="0" smtClean="0"/>
              <a:t>Each person who </a:t>
            </a:r>
            <a:r>
              <a:rPr lang="en-US" sz="2800" dirty="0" smtClean="0">
                <a:solidFill>
                  <a:srgbClr val="FF9900"/>
                </a:solidFill>
              </a:rPr>
              <a:t>accepts an invitation</a:t>
            </a:r>
            <a:r>
              <a:rPr lang="en-US" sz="2800" dirty="0" smtClean="0"/>
              <a:t> becomes a party </a:t>
            </a:r>
            <a:r>
              <a:rPr lang="en-US" sz="2800" i="1" dirty="0" smtClean="0">
                <a:solidFill>
                  <a:srgbClr val="FF9900"/>
                </a:solidFill>
              </a:rPr>
              <a:t>guest</a:t>
            </a:r>
            <a:r>
              <a:rPr lang="en-US" sz="2800" dirty="0" smtClean="0"/>
              <a:t>.</a:t>
            </a:r>
          </a:p>
          <a:p>
            <a:pPr algn="just"/>
            <a:r>
              <a:rPr lang="en-US" sz="2800" dirty="0" smtClean="0"/>
              <a:t>Each guest knows the person who </a:t>
            </a:r>
            <a:r>
              <a:rPr lang="en-US" sz="2800" dirty="0" smtClean="0">
                <a:solidFill>
                  <a:srgbClr val="00B0F0"/>
                </a:solidFill>
              </a:rPr>
              <a:t>first</a:t>
            </a:r>
            <a:r>
              <a:rPr lang="en-US" sz="2800" dirty="0" smtClean="0"/>
              <a:t> sent them an invitation, i.e., </a:t>
            </a:r>
            <a:r>
              <a:rPr lang="en-US" sz="2800" i="1" dirty="0" smtClean="0">
                <a:solidFill>
                  <a:srgbClr val="00B0F0"/>
                </a:solidFill>
              </a:rPr>
              <a:t>contact</a:t>
            </a:r>
            <a:r>
              <a:rPr lang="en-US" sz="2800" dirty="0" smtClean="0"/>
              <a:t>, and knows all the </a:t>
            </a:r>
            <a:r>
              <a:rPr lang="en-US" sz="2800" i="1" dirty="0" smtClean="0">
                <a:solidFill>
                  <a:srgbClr val="FF3399"/>
                </a:solidFill>
              </a:rPr>
              <a:t>friends</a:t>
            </a:r>
            <a:r>
              <a:rPr lang="en-US" sz="2800" dirty="0" smtClean="0"/>
              <a:t> he </a:t>
            </a:r>
            <a:r>
              <a:rPr lang="en-US" sz="2800" dirty="0" smtClean="0">
                <a:solidFill>
                  <a:srgbClr val="FF3399"/>
                </a:solidFill>
              </a:rPr>
              <a:t>invited to </a:t>
            </a:r>
            <a:r>
              <a:rPr lang="en-US" sz="2800" dirty="0" smtClean="0"/>
              <a:t>the party, but not immediately which friends are their </a:t>
            </a:r>
            <a:r>
              <a:rPr lang="en-US" sz="2800" i="1" dirty="0" smtClean="0">
                <a:solidFill>
                  <a:srgbClr val="FF9900"/>
                </a:solidFill>
              </a:rPr>
              <a:t>guests</a:t>
            </a:r>
            <a:r>
              <a:rPr lang="en-US" sz="2800" dirty="0" smtClean="0"/>
              <a:t>.</a:t>
            </a:r>
          </a:p>
          <a:p>
            <a:pPr lvl="1" algn="just"/>
            <a:endParaRPr lang="en-US" dirty="0" smtClean="0"/>
          </a:p>
          <a:p>
            <a:pPr lvl="1" algn="just"/>
            <a:endParaRPr lang="en-US" i="1" dirty="0" smtClean="0"/>
          </a:p>
          <a:p>
            <a:pPr lvl="1" algn="just"/>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Attaching to the tree: an analogy</a:t>
            </a:r>
            <a:endParaRPr lang="en-US" dirty="0"/>
          </a:p>
        </p:txBody>
      </p:sp>
      <p:sp>
        <p:nvSpPr>
          <p:cNvPr id="4" name="Rectangle 3"/>
          <p:cNvSpPr/>
          <p:nvPr/>
        </p:nvSpPr>
        <p:spPr>
          <a:xfrm>
            <a:off x="685800" y="16764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smtClean="0"/>
              <a:t>Host invites friends</a:t>
            </a:r>
          </a:p>
        </p:txBody>
      </p:sp>
      <p:sp>
        <p:nvSpPr>
          <p:cNvPr id="5" name="Rectangle 4"/>
          <p:cNvSpPr/>
          <p:nvPr/>
        </p:nvSpPr>
        <p:spPr>
          <a:xfrm>
            <a:off x="457200" y="3352800"/>
            <a:ext cx="2590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dirty="0" smtClean="0"/>
              <a:t>2. Host receives RSVPs, and friends become his guests</a:t>
            </a:r>
          </a:p>
        </p:txBody>
      </p:sp>
      <p:sp>
        <p:nvSpPr>
          <p:cNvPr id="6" name="Rectangle 5"/>
          <p:cNvSpPr/>
          <p:nvPr/>
        </p:nvSpPr>
        <p:spPr>
          <a:xfrm>
            <a:off x="1447800" y="54864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dirty="0" smtClean="0"/>
              <a:t>3. Guests in turn invite their own friends</a:t>
            </a:r>
          </a:p>
        </p:txBody>
      </p:sp>
      <p:sp>
        <p:nvSpPr>
          <p:cNvPr id="7" name="Rectangle 6"/>
          <p:cNvSpPr/>
          <p:nvPr/>
        </p:nvSpPr>
        <p:spPr>
          <a:xfrm>
            <a:off x="4876800" y="4648200"/>
            <a:ext cx="2895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dirty="0" smtClean="0"/>
              <a:t>4. The friends who RSVP become guest of the invitees</a:t>
            </a:r>
          </a:p>
        </p:txBody>
      </p:sp>
      <p:sp>
        <p:nvSpPr>
          <p:cNvPr id="8" name="Rectangle 7"/>
          <p:cNvSpPr/>
          <p:nvPr/>
        </p:nvSpPr>
        <p:spPr>
          <a:xfrm>
            <a:off x="4267200" y="1828800"/>
            <a:ext cx="4191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dirty="0" smtClean="0"/>
              <a:t>5. In case a guest is invited by several people, then his contact is the person who invited him first.</a:t>
            </a:r>
          </a:p>
        </p:txBody>
      </p:sp>
      <p:cxnSp>
        <p:nvCxnSpPr>
          <p:cNvPr id="10" name="Straight Arrow Connector 9"/>
          <p:cNvCxnSpPr>
            <a:stCxn id="4" idx="2"/>
            <a:endCxn id="5" idx="0"/>
          </p:cNvCxnSpPr>
          <p:nvPr/>
        </p:nvCxnSpPr>
        <p:spPr>
          <a:xfrm rot="16200000" flipH="1">
            <a:off x="1314450" y="2914650"/>
            <a:ext cx="762000" cy="114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2"/>
            <a:endCxn id="6" idx="0"/>
          </p:cNvCxnSpPr>
          <p:nvPr/>
        </p:nvCxnSpPr>
        <p:spPr>
          <a:xfrm rot="16200000" flipH="1">
            <a:off x="1524000" y="4495800"/>
            <a:ext cx="12192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3"/>
            <a:endCxn id="7" idx="1"/>
          </p:cNvCxnSpPr>
          <p:nvPr/>
        </p:nvCxnSpPr>
        <p:spPr>
          <a:xfrm flipV="1">
            <a:off x="3581400" y="5105400"/>
            <a:ext cx="12954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0"/>
            <a:endCxn id="8" idx="2"/>
          </p:cNvCxnSpPr>
          <p:nvPr/>
        </p:nvCxnSpPr>
        <p:spPr>
          <a:xfrm rot="5400000" flipH="1" flipV="1">
            <a:off x="5505450" y="3790950"/>
            <a:ext cx="16764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Detaching from the tree: an analogy</a:t>
            </a:r>
            <a:endParaRPr lang="en-US" dirty="0"/>
          </a:p>
        </p:txBody>
      </p:sp>
      <p:sp>
        <p:nvSpPr>
          <p:cNvPr id="3" name="Content Placeholder 2"/>
          <p:cNvSpPr>
            <a:spLocks noGrp="1"/>
          </p:cNvSpPr>
          <p:nvPr>
            <p:ph idx="1"/>
          </p:nvPr>
        </p:nvSpPr>
        <p:spPr>
          <a:xfrm>
            <a:off x="457200" y="1609416"/>
            <a:ext cx="7391400" cy="4846320"/>
          </a:xfrm>
        </p:spPr>
        <p:txBody>
          <a:bodyPr>
            <a:normAutofit fontScale="92500"/>
          </a:bodyPr>
          <a:lstStyle/>
          <a:p>
            <a:pPr algn="just"/>
            <a:r>
              <a:rPr lang="en-US" dirty="0" smtClean="0"/>
              <a:t>If the host has a large house, enough to fit everyone who was invited comfortably.</a:t>
            </a:r>
          </a:p>
          <a:p>
            <a:pPr algn="just"/>
            <a:r>
              <a:rPr lang="en-US" dirty="0" smtClean="0"/>
              <a:t>All guests enjoy the dinner party and time passes.</a:t>
            </a:r>
          </a:p>
          <a:p>
            <a:pPr algn="just"/>
            <a:r>
              <a:rPr lang="en-US" dirty="0" smtClean="0"/>
              <a:t>Consider a particular guest </a:t>
            </a:r>
            <a:r>
              <a:rPr lang="en-US" dirty="0" smtClean="0">
                <a:solidFill>
                  <a:srgbClr val="FF0000"/>
                </a:solidFill>
              </a:rPr>
              <a:t>p</a:t>
            </a:r>
            <a:r>
              <a:rPr lang="en-US" dirty="0" smtClean="0"/>
              <a:t>, who has enjoyed the party, but has decided to return home.</a:t>
            </a:r>
          </a:p>
          <a:p>
            <a:pPr algn="just"/>
            <a:r>
              <a:rPr lang="en-US" dirty="0" smtClean="0"/>
              <a:t>To make a decorous departure, this guest should first say farewell to his contact.</a:t>
            </a:r>
          </a:p>
          <a:p>
            <a:pPr algn="just"/>
            <a:r>
              <a:rPr lang="en-US" dirty="0" smtClean="0"/>
              <a:t>Interrupting any conversation, his contact is currently in, would be rude.</a:t>
            </a:r>
          </a:p>
          <a:p>
            <a:pPr algn="just"/>
            <a:r>
              <a:rPr lang="en-US" dirty="0" smtClean="0"/>
              <a:t>So, the guest must first wait for the contact to become available.</a:t>
            </a:r>
          </a:p>
          <a:p>
            <a:pPr lvl="1" algn="just"/>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Detaching from the tree: an analogy contd.</a:t>
            </a:r>
            <a:endParaRPr lang="en-US" dirty="0"/>
          </a:p>
        </p:txBody>
      </p:sp>
      <p:sp>
        <p:nvSpPr>
          <p:cNvPr id="3" name="Content Placeholder 2"/>
          <p:cNvSpPr>
            <a:spLocks noGrp="1"/>
          </p:cNvSpPr>
          <p:nvPr>
            <p:ph idx="1"/>
          </p:nvPr>
        </p:nvSpPr>
        <p:spPr>
          <a:xfrm>
            <a:off x="457200" y="1609416"/>
            <a:ext cx="7391400" cy="4846320"/>
          </a:xfrm>
        </p:spPr>
        <p:txBody>
          <a:bodyPr>
            <a:normAutofit/>
          </a:bodyPr>
          <a:lstStyle/>
          <a:p>
            <a:pPr algn="just"/>
            <a:r>
              <a:rPr lang="en-US" dirty="0" smtClean="0"/>
              <a:t>Once the contact is available, the guest is free to say his good-byes.</a:t>
            </a:r>
          </a:p>
          <a:p>
            <a:pPr algn="just"/>
            <a:r>
              <a:rPr lang="en-US" dirty="0" smtClean="0"/>
              <a:t>During this farewell conversation, the topic of other guests comes up.</a:t>
            </a:r>
          </a:p>
          <a:p>
            <a:pPr algn="just"/>
            <a:r>
              <a:rPr lang="en-US" dirty="0" smtClean="0"/>
              <a:t>The guest considers all of the friends that he invited.</a:t>
            </a:r>
          </a:p>
          <a:p>
            <a:pPr algn="just"/>
            <a:r>
              <a:rPr lang="en-US" dirty="0" smtClean="0"/>
              <a:t>Any friend of this guest would feel uncomfortable if the guest leaves, leaving him alone, in a house full of unfamiliar people.</a:t>
            </a:r>
          </a:p>
          <a:p>
            <a:pPr algn="just"/>
            <a:r>
              <a:rPr lang="en-US" dirty="0" smtClean="0"/>
              <a:t>So, the guest decides to introduce all his friends to his contact.</a:t>
            </a:r>
          </a:p>
          <a:p>
            <a:pPr lvl="1" algn="just"/>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Detaching from the tree: an analogy contd.</a:t>
            </a:r>
            <a:endParaRPr lang="en-US" dirty="0"/>
          </a:p>
        </p:txBody>
      </p:sp>
      <p:sp>
        <p:nvSpPr>
          <p:cNvPr id="3" name="Content Placeholder 2"/>
          <p:cNvSpPr>
            <a:spLocks noGrp="1"/>
          </p:cNvSpPr>
          <p:nvPr>
            <p:ph idx="1"/>
          </p:nvPr>
        </p:nvSpPr>
        <p:spPr>
          <a:xfrm>
            <a:off x="457200" y="1609416"/>
            <a:ext cx="7391400" cy="4846320"/>
          </a:xfrm>
        </p:spPr>
        <p:txBody>
          <a:bodyPr>
            <a:normAutofit fontScale="92500" lnSpcReduction="10000"/>
          </a:bodyPr>
          <a:lstStyle/>
          <a:p>
            <a:pPr algn="just"/>
            <a:r>
              <a:rPr lang="en-US" dirty="0" smtClean="0"/>
              <a:t>Some of his friends may have sent their RSVPs to another guest.</a:t>
            </a:r>
          </a:p>
          <a:p>
            <a:pPr algn="just"/>
            <a:r>
              <a:rPr lang="en-US" dirty="0" smtClean="0"/>
              <a:t>In this case, the friend politely declines the introduction.</a:t>
            </a:r>
          </a:p>
          <a:p>
            <a:pPr algn="just"/>
            <a:r>
              <a:rPr lang="en-US" dirty="0" smtClean="0"/>
              <a:t>However, friends who sent their RSVPs to this guest </a:t>
            </a:r>
            <a:r>
              <a:rPr lang="en-US" dirty="0" smtClean="0">
                <a:solidFill>
                  <a:srgbClr val="FF0000"/>
                </a:solidFill>
              </a:rPr>
              <a:t>p</a:t>
            </a:r>
            <a:r>
              <a:rPr lang="en-US" dirty="0" smtClean="0"/>
              <a:t>, and thus are guests of </a:t>
            </a:r>
            <a:r>
              <a:rPr lang="en-US" dirty="0" smtClean="0">
                <a:solidFill>
                  <a:srgbClr val="FF0000"/>
                </a:solidFill>
              </a:rPr>
              <a:t>p</a:t>
            </a:r>
            <a:r>
              <a:rPr lang="en-US" dirty="0" smtClean="0"/>
              <a:t>, will gladly accept the introduction.</a:t>
            </a:r>
          </a:p>
          <a:p>
            <a:pPr algn="just"/>
            <a:r>
              <a:rPr lang="en-US" dirty="0" smtClean="0"/>
              <a:t>During the introduction the guest’s friend and contact become acquainted.</a:t>
            </a:r>
          </a:p>
          <a:p>
            <a:pPr algn="just"/>
            <a:r>
              <a:rPr lang="en-US" dirty="0" smtClean="0"/>
              <a:t>Once the guest </a:t>
            </a:r>
            <a:r>
              <a:rPr lang="en-US" dirty="0" smtClean="0">
                <a:solidFill>
                  <a:srgbClr val="FF0000"/>
                </a:solidFill>
              </a:rPr>
              <a:t>p</a:t>
            </a:r>
            <a:r>
              <a:rPr lang="en-US" dirty="0" smtClean="0"/>
              <a:t> has introduced all of his friends to his contact, or they have declined the introduction, the guest says a final farewell to his contact and is free to leave.</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Detaching from the tree: an analogy</a:t>
            </a:r>
            <a:endParaRPr lang="en-US" dirty="0"/>
          </a:p>
        </p:txBody>
      </p:sp>
      <p:sp>
        <p:nvSpPr>
          <p:cNvPr id="4" name="Rectangle 3"/>
          <p:cNvSpPr/>
          <p:nvPr/>
        </p:nvSpPr>
        <p:spPr>
          <a:xfrm>
            <a:off x="533400" y="18288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Inform contact that you wish to leave</a:t>
            </a:r>
            <a:endParaRPr lang="en-US" dirty="0"/>
          </a:p>
        </p:txBody>
      </p:sp>
      <p:sp>
        <p:nvSpPr>
          <p:cNvPr id="5" name="Rectangle 4"/>
          <p:cNvSpPr/>
          <p:nvPr/>
        </p:nvSpPr>
        <p:spPr>
          <a:xfrm>
            <a:off x="685800" y="36576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Wait for contact to acknowledge this fact</a:t>
            </a:r>
            <a:endParaRPr lang="en-US" dirty="0"/>
          </a:p>
        </p:txBody>
      </p:sp>
      <p:sp>
        <p:nvSpPr>
          <p:cNvPr id="6" name="Rectangle 5"/>
          <p:cNvSpPr/>
          <p:nvPr/>
        </p:nvSpPr>
        <p:spPr>
          <a:xfrm>
            <a:off x="914400" y="54102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Introduce all your guests to your contact</a:t>
            </a:r>
            <a:endParaRPr lang="en-US" dirty="0"/>
          </a:p>
        </p:txBody>
      </p:sp>
      <p:sp>
        <p:nvSpPr>
          <p:cNvPr id="7" name="Rectangle 6"/>
          <p:cNvSpPr/>
          <p:nvPr/>
        </p:nvSpPr>
        <p:spPr>
          <a:xfrm>
            <a:off x="5029200" y="4572000"/>
            <a:ext cx="2743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Wait for all your guests to be introduced to your contact</a:t>
            </a:r>
            <a:endParaRPr lang="en-US" dirty="0"/>
          </a:p>
        </p:txBody>
      </p:sp>
      <p:sp>
        <p:nvSpPr>
          <p:cNvPr id="8" name="Rectangle 7"/>
          <p:cNvSpPr/>
          <p:nvPr/>
        </p:nvSpPr>
        <p:spPr>
          <a:xfrm>
            <a:off x="4953000" y="1981200"/>
            <a:ext cx="2743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 Once all guests are acquainted to your contact, inform your contact about your final departure</a:t>
            </a:r>
            <a:endParaRPr lang="en-US" dirty="0"/>
          </a:p>
        </p:txBody>
      </p:sp>
      <p:cxnSp>
        <p:nvCxnSpPr>
          <p:cNvPr id="10" name="Straight Arrow Connector 9"/>
          <p:cNvCxnSpPr>
            <a:stCxn id="4" idx="2"/>
            <a:endCxn id="5" idx="0"/>
          </p:cNvCxnSpPr>
          <p:nvPr/>
        </p:nvCxnSpPr>
        <p:spPr>
          <a:xfrm rot="16200000" flipH="1">
            <a:off x="1447800" y="3048000"/>
            <a:ext cx="10668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2"/>
            <a:endCxn id="6" idx="0"/>
          </p:cNvCxnSpPr>
          <p:nvPr/>
        </p:nvCxnSpPr>
        <p:spPr>
          <a:xfrm rot="16200000" flipH="1">
            <a:off x="1676400" y="4800600"/>
            <a:ext cx="990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3"/>
            <a:endCxn id="7" idx="1"/>
          </p:cNvCxnSpPr>
          <p:nvPr/>
        </p:nvCxnSpPr>
        <p:spPr>
          <a:xfrm flipV="1">
            <a:off x="3657600" y="5067300"/>
            <a:ext cx="1371600" cy="723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0"/>
            <a:endCxn id="8" idx="2"/>
          </p:cNvCxnSpPr>
          <p:nvPr/>
        </p:nvCxnSpPr>
        <p:spPr>
          <a:xfrm rot="16200000" flipV="1">
            <a:off x="5791200" y="3962400"/>
            <a:ext cx="11430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attach</a:t>
            </a:r>
            <a:endParaRPr lang="en-US" dirty="0"/>
          </a:p>
        </p:txBody>
      </p:sp>
      <p:sp>
        <p:nvSpPr>
          <p:cNvPr id="3" name="Content Placeholder 2"/>
          <p:cNvSpPr>
            <a:spLocks noGrp="1"/>
          </p:cNvSpPr>
          <p:nvPr>
            <p:ph idx="1"/>
          </p:nvPr>
        </p:nvSpPr>
        <p:spPr>
          <a:xfrm>
            <a:off x="457200" y="1609416"/>
            <a:ext cx="7391400" cy="4846320"/>
          </a:xfrm>
        </p:spPr>
        <p:txBody>
          <a:bodyPr>
            <a:normAutofit/>
          </a:bodyPr>
          <a:lstStyle/>
          <a:p>
            <a:r>
              <a:rPr lang="en-US" dirty="0" smtClean="0"/>
              <a:t>p upon sending an application message m to q</a:t>
            </a:r>
          </a:p>
          <a:p>
            <a:pPr lvl="1"/>
            <a:r>
              <a:rPr lang="en-US" dirty="0" smtClean="0"/>
              <a:t>Sets it’s variables</a:t>
            </a:r>
          </a:p>
          <a:p>
            <a:pPr lvl="2"/>
            <a:r>
              <a:rPr lang="en-US" dirty="0" smtClean="0"/>
              <a:t>Update </a:t>
            </a:r>
            <a:r>
              <a:rPr lang="en-US" dirty="0" err="1" smtClean="0"/>
              <a:t>sentSet</a:t>
            </a:r>
            <a:r>
              <a:rPr lang="en-US" dirty="0" smtClean="0"/>
              <a:t>[</a:t>
            </a:r>
            <a:r>
              <a:rPr lang="en-US" dirty="0" err="1" smtClean="0"/>
              <a:t>m.source</a:t>
            </a:r>
            <a:r>
              <a:rPr lang="en-US" dirty="0" smtClean="0"/>
              <a:t>]</a:t>
            </a:r>
          </a:p>
          <a:p>
            <a:pPr lvl="2"/>
            <a:r>
              <a:rPr lang="en-US" dirty="0" err="1" smtClean="0"/>
              <a:t>p.sentSet</a:t>
            </a:r>
            <a:r>
              <a:rPr lang="en-US" dirty="0" smtClean="0"/>
              <a:t>[q] = </a:t>
            </a:r>
            <a:r>
              <a:rPr lang="en-US" dirty="0" err="1" smtClean="0"/>
              <a:t>p.timestamp</a:t>
            </a:r>
            <a:endParaRPr lang="en-US" dirty="0" smtClean="0"/>
          </a:p>
          <a:p>
            <a:pPr lvl="2"/>
            <a:r>
              <a:rPr lang="en-US" dirty="0" err="1" smtClean="0"/>
              <a:t>p.timestamp</a:t>
            </a:r>
            <a:r>
              <a:rPr lang="en-US" dirty="0" smtClean="0"/>
              <a:t> = </a:t>
            </a:r>
            <a:r>
              <a:rPr lang="en-US" dirty="0" err="1" smtClean="0"/>
              <a:t>p.timestamp</a:t>
            </a:r>
            <a:r>
              <a:rPr lang="en-US" dirty="0" smtClean="0"/>
              <a:t> + 1</a:t>
            </a:r>
          </a:p>
          <a:p>
            <a:pPr lvl="1"/>
            <a:r>
              <a:rPr lang="en-US" dirty="0" smtClean="0"/>
              <a:t>Also, sets before sending message m</a:t>
            </a:r>
          </a:p>
          <a:p>
            <a:pPr lvl="2"/>
            <a:r>
              <a:rPr lang="en-US" dirty="0" err="1" smtClean="0"/>
              <a:t>m.sentTS</a:t>
            </a:r>
            <a:r>
              <a:rPr lang="en-US" dirty="0" smtClean="0"/>
              <a:t> = </a:t>
            </a:r>
            <a:r>
              <a:rPr lang="en-US" dirty="0" err="1" smtClean="0"/>
              <a:t>p.sentSet</a:t>
            </a:r>
            <a:r>
              <a:rPr lang="en-US" dirty="0" smtClean="0"/>
              <a:t>[q]</a:t>
            </a:r>
          </a:p>
          <a:p>
            <a:pPr lvl="2"/>
            <a:r>
              <a:rPr lang="en-US" dirty="0" err="1" smtClean="0"/>
              <a:t>m.recvTS</a:t>
            </a:r>
            <a:r>
              <a:rPr lang="en-US" dirty="0" smtClean="0"/>
              <a:t> = </a:t>
            </a:r>
            <a:r>
              <a:rPr lang="en-US" dirty="0" err="1" smtClean="0"/>
              <a:t>p.receiveSet</a:t>
            </a:r>
            <a:r>
              <a:rPr lang="en-US" dirty="0" smtClean="0"/>
              <a:t>[q]</a:t>
            </a:r>
          </a:p>
          <a:p>
            <a:pPr lvl="1"/>
            <a:r>
              <a:rPr lang="en-US" dirty="0" smtClean="0"/>
              <a:t>If </a:t>
            </a:r>
            <a:r>
              <a:rPr lang="en-US" dirty="0" err="1" smtClean="0"/>
              <a:t>m.dest</a:t>
            </a:r>
            <a:r>
              <a:rPr lang="en-US" dirty="0" smtClean="0"/>
              <a:t>, i.e., q </a:t>
            </a:r>
            <a:r>
              <a:rPr lang="en-US" b="1" dirty="0" smtClean="0">
                <a:sym typeface="Symbol"/>
              </a:rPr>
              <a:t></a:t>
            </a:r>
            <a:r>
              <a:rPr lang="en-US" dirty="0" smtClean="0"/>
              <a:t> {</a:t>
            </a:r>
            <a:r>
              <a:rPr lang="en-US" dirty="0" err="1" smtClean="0"/>
              <a:t>p.friendSet</a:t>
            </a:r>
            <a:r>
              <a:rPr lang="en-US" dirty="0" smtClean="0"/>
              <a:t> </a:t>
            </a:r>
            <a:r>
              <a:rPr lang="en-US" b="1" dirty="0" smtClean="0">
                <a:sym typeface="Symbol"/>
              </a:rPr>
              <a:t></a:t>
            </a:r>
            <a:r>
              <a:rPr lang="en-US" dirty="0" smtClean="0"/>
              <a:t> </a:t>
            </a:r>
            <a:r>
              <a:rPr lang="en-US" dirty="0" err="1" smtClean="0"/>
              <a:t>p.guestSet</a:t>
            </a:r>
            <a:r>
              <a:rPr lang="en-US" dirty="0" smtClean="0"/>
              <a:t>}</a:t>
            </a:r>
          </a:p>
          <a:p>
            <a:pPr lvl="2"/>
            <a:r>
              <a:rPr lang="en-US" dirty="0" smtClean="0"/>
              <a:t>Add q to </a:t>
            </a:r>
            <a:r>
              <a:rPr lang="en-US" dirty="0" err="1" smtClean="0"/>
              <a:t>p.friendSet</a:t>
            </a:r>
            <a:endParaRPr lang="en-US" dirty="0" smtClean="0"/>
          </a:p>
          <a:p>
            <a:pPr lvl="2"/>
            <a:r>
              <a:rPr lang="en-US" dirty="0" smtClean="0"/>
              <a:t>i.e. </a:t>
            </a:r>
            <a:r>
              <a:rPr lang="en-US" dirty="0" err="1" smtClean="0"/>
              <a:t>p.friendSet</a:t>
            </a:r>
            <a:r>
              <a:rPr lang="en-US" dirty="0" smtClean="0"/>
              <a:t> = </a:t>
            </a:r>
            <a:r>
              <a:rPr lang="en-US" dirty="0" err="1" smtClean="0"/>
              <a:t>p.friendSet</a:t>
            </a:r>
            <a:r>
              <a:rPr lang="en-US" dirty="0" smtClean="0"/>
              <a:t> </a:t>
            </a:r>
            <a:r>
              <a:rPr lang="en-US" b="1" dirty="0" smtClean="0">
                <a:sym typeface="Symbol"/>
              </a:rPr>
              <a:t></a:t>
            </a:r>
            <a:r>
              <a:rPr lang="en-US" dirty="0" smtClean="0"/>
              <a:t> {q}</a:t>
            </a:r>
          </a:p>
          <a:p>
            <a:pPr lvl="2"/>
            <a:endParaRPr lang="en-US" dirty="0" smtClean="0"/>
          </a:p>
          <a:p>
            <a:pPr lvl="1"/>
            <a:endParaRPr lang="en-US" dirty="0" smtClean="0"/>
          </a:p>
          <a:p>
            <a:pPr lvl="1"/>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attach contd.</a:t>
            </a:r>
            <a:endParaRPr lang="en-US" dirty="0"/>
          </a:p>
        </p:txBody>
      </p:sp>
      <p:sp>
        <p:nvSpPr>
          <p:cNvPr id="3" name="Content Placeholder 2"/>
          <p:cNvSpPr>
            <a:spLocks noGrp="1"/>
          </p:cNvSpPr>
          <p:nvPr>
            <p:ph idx="1"/>
          </p:nvPr>
        </p:nvSpPr>
        <p:spPr>
          <a:xfrm>
            <a:off x="457200" y="1609416"/>
            <a:ext cx="7391400" cy="524184"/>
          </a:xfrm>
        </p:spPr>
        <p:txBody>
          <a:bodyPr/>
          <a:lstStyle/>
          <a:p>
            <a:r>
              <a:rPr lang="en-US" dirty="0" smtClean="0"/>
              <a:t>q upon receiving an application message m</a:t>
            </a:r>
          </a:p>
          <a:p>
            <a:pPr lvl="1"/>
            <a:endParaRPr lang="en-US" dirty="0"/>
          </a:p>
        </p:txBody>
      </p:sp>
      <p:sp>
        <p:nvSpPr>
          <p:cNvPr id="4" name="Rectangle 3"/>
          <p:cNvSpPr/>
          <p:nvPr/>
        </p:nvSpPr>
        <p:spPr>
          <a:xfrm>
            <a:off x="2514600" y="2209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a:t>
            </a:r>
            <a:r>
              <a:rPr lang="en-US" dirty="0" err="1" smtClean="0"/>
              <a:t>q.receiveSet</a:t>
            </a:r>
            <a:r>
              <a:rPr lang="en-US" dirty="0" smtClean="0"/>
              <a:t>[p]</a:t>
            </a:r>
            <a:endParaRPr lang="en-US" dirty="0"/>
          </a:p>
        </p:txBody>
      </p:sp>
      <p:cxnSp>
        <p:nvCxnSpPr>
          <p:cNvPr id="6" name="Straight Arrow Connector 5"/>
          <p:cNvCxnSpPr>
            <a:stCxn id="4" idx="2"/>
            <a:endCxn id="7" idx="0"/>
          </p:cNvCxnSpPr>
          <p:nvPr/>
        </p:nvCxnSpPr>
        <p:spPr>
          <a:xfrm rot="5400000">
            <a:off x="33147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Diamond 6"/>
          <p:cNvSpPr/>
          <p:nvPr/>
        </p:nvSpPr>
        <p:spPr>
          <a:xfrm>
            <a:off x="1143000" y="3276600"/>
            <a:ext cx="4800600" cy="1524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m a RETURNED </a:t>
            </a:r>
            <a:r>
              <a:rPr lang="en-US" dirty="0" err="1" smtClean="0"/>
              <a:t>appln</a:t>
            </a:r>
            <a:r>
              <a:rPr lang="en-US" dirty="0" smtClean="0"/>
              <a:t> message</a:t>
            </a:r>
            <a:br>
              <a:rPr lang="en-US" dirty="0" smtClean="0"/>
            </a:br>
            <a:r>
              <a:rPr lang="en-US" dirty="0" smtClean="0"/>
              <a:t>Is </a:t>
            </a:r>
            <a:r>
              <a:rPr lang="en-US" dirty="0" err="1" smtClean="0"/>
              <a:t>m.returnMessage</a:t>
            </a:r>
            <a:r>
              <a:rPr lang="en-US" dirty="0" smtClean="0"/>
              <a:t> = True ?</a:t>
            </a:r>
            <a:endParaRPr lang="en-US" dirty="0"/>
          </a:p>
        </p:txBody>
      </p:sp>
      <p:cxnSp>
        <p:nvCxnSpPr>
          <p:cNvPr id="11" name="Straight Arrow Connector 10"/>
          <p:cNvCxnSpPr>
            <a:stCxn id="7" idx="2"/>
            <a:endCxn id="15" idx="0"/>
          </p:cNvCxnSpPr>
          <p:nvPr/>
        </p:nvCxnSpPr>
        <p:spPr>
          <a:xfrm rot="5400000">
            <a:off x="3219450" y="5086350"/>
            <a:ext cx="6096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124200" y="4876800"/>
            <a:ext cx="533400" cy="369332"/>
          </a:xfrm>
          <a:prstGeom prst="rect">
            <a:avLst/>
          </a:prstGeom>
          <a:noFill/>
        </p:spPr>
        <p:txBody>
          <a:bodyPr wrap="square" rtlCol="0">
            <a:spAutoFit/>
          </a:bodyPr>
          <a:lstStyle/>
          <a:p>
            <a:r>
              <a:rPr lang="en-US" dirty="0" smtClean="0"/>
              <a:t>No</a:t>
            </a:r>
            <a:endParaRPr lang="en-US" dirty="0"/>
          </a:p>
        </p:txBody>
      </p:sp>
      <p:sp>
        <p:nvSpPr>
          <p:cNvPr id="15" name="Diamond 14"/>
          <p:cNvSpPr/>
          <p:nvPr/>
        </p:nvSpPr>
        <p:spPr>
          <a:xfrm>
            <a:off x="1905000" y="5410200"/>
            <a:ext cx="3200400" cy="762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 is already a tree member</a:t>
            </a:r>
            <a:endParaRPr lang="en-US" dirty="0"/>
          </a:p>
        </p:txBody>
      </p:sp>
      <p:cxnSp>
        <p:nvCxnSpPr>
          <p:cNvPr id="21" name="Straight Arrow Connector 20"/>
          <p:cNvCxnSpPr>
            <a:stCxn id="15" idx="1"/>
            <a:endCxn id="25" idx="3"/>
          </p:cNvCxnSpPr>
          <p:nvPr/>
        </p:nvCxnSpPr>
        <p:spPr>
          <a:xfrm rot="10800000">
            <a:off x="1447800" y="5786736"/>
            <a:ext cx="457200" cy="44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447800" y="5421868"/>
            <a:ext cx="533400" cy="369332"/>
          </a:xfrm>
          <a:prstGeom prst="rect">
            <a:avLst/>
          </a:prstGeom>
          <a:noFill/>
        </p:spPr>
        <p:txBody>
          <a:bodyPr wrap="square" rtlCol="0">
            <a:spAutoFit/>
          </a:bodyPr>
          <a:lstStyle/>
          <a:p>
            <a:r>
              <a:rPr lang="en-US" dirty="0" smtClean="0"/>
              <a:t>Yes</a:t>
            </a:r>
            <a:endParaRPr lang="en-US" dirty="0"/>
          </a:p>
        </p:txBody>
      </p:sp>
      <p:sp>
        <p:nvSpPr>
          <p:cNvPr id="25" name="TextBox 24"/>
          <p:cNvSpPr txBox="1"/>
          <p:nvPr/>
        </p:nvSpPr>
        <p:spPr>
          <a:xfrm>
            <a:off x="76200" y="5325070"/>
            <a:ext cx="1371600" cy="923330"/>
          </a:xfrm>
          <a:prstGeom prst="rect">
            <a:avLst/>
          </a:prstGeom>
          <a:noFill/>
        </p:spPr>
        <p:txBody>
          <a:bodyPr wrap="square" rtlCol="0">
            <a:spAutoFit/>
          </a:bodyPr>
          <a:lstStyle/>
          <a:p>
            <a:r>
              <a:rPr lang="en-US" dirty="0" smtClean="0"/>
              <a:t>Deliver message to application</a:t>
            </a:r>
            <a:endParaRPr lang="en-US" dirty="0"/>
          </a:p>
        </p:txBody>
      </p:sp>
      <p:cxnSp>
        <p:nvCxnSpPr>
          <p:cNvPr id="31" name="Straight Arrow Connector 30"/>
          <p:cNvCxnSpPr>
            <a:stCxn id="15" idx="3"/>
            <a:endCxn id="35" idx="1"/>
          </p:cNvCxnSpPr>
          <p:nvPr/>
        </p:nvCxnSpPr>
        <p:spPr>
          <a:xfrm>
            <a:off x="5105400" y="57912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5105400" y="5498068"/>
            <a:ext cx="533400" cy="369332"/>
          </a:xfrm>
          <a:prstGeom prst="rect">
            <a:avLst/>
          </a:prstGeom>
          <a:noFill/>
        </p:spPr>
        <p:txBody>
          <a:bodyPr wrap="square" rtlCol="0">
            <a:spAutoFit/>
          </a:bodyPr>
          <a:lstStyle/>
          <a:p>
            <a:r>
              <a:rPr lang="en-US" dirty="0" smtClean="0"/>
              <a:t>No</a:t>
            </a:r>
            <a:endParaRPr lang="en-US" dirty="0"/>
          </a:p>
        </p:txBody>
      </p:sp>
      <p:sp>
        <p:nvSpPr>
          <p:cNvPr id="35" name="Rectangle 34"/>
          <p:cNvSpPr/>
          <p:nvPr/>
        </p:nvSpPr>
        <p:spPr>
          <a:xfrm>
            <a:off x="5715000" y="4953000"/>
            <a:ext cx="2133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q.contact</a:t>
            </a:r>
            <a:r>
              <a:rPr lang="en-US" dirty="0" smtClean="0"/>
              <a:t> = </a:t>
            </a:r>
            <a:r>
              <a:rPr lang="en-US" dirty="0" err="1" smtClean="0"/>
              <a:t>m.source</a:t>
            </a:r>
            <a:endParaRPr lang="en-US" dirty="0" smtClean="0"/>
          </a:p>
          <a:p>
            <a:pPr algn="ctr"/>
            <a:r>
              <a:rPr lang="en-US" dirty="0" err="1" smtClean="0"/>
              <a:t>q.state</a:t>
            </a:r>
            <a:r>
              <a:rPr lang="en-US" dirty="0" smtClean="0"/>
              <a:t> = active</a:t>
            </a:r>
          </a:p>
          <a:p>
            <a:pPr algn="ctr"/>
            <a:r>
              <a:rPr lang="en-US" dirty="0" smtClean="0"/>
              <a:t>send ATTACH to </a:t>
            </a:r>
            <a:r>
              <a:rPr lang="en-US" dirty="0" err="1" smtClean="0"/>
              <a:t>m.source</a:t>
            </a:r>
            <a:endParaRPr lang="en-US" dirty="0"/>
          </a:p>
        </p:txBody>
      </p:sp>
      <p:cxnSp>
        <p:nvCxnSpPr>
          <p:cNvPr id="46" name="Straight Connector 45"/>
          <p:cNvCxnSpPr>
            <a:stCxn id="7" idx="3"/>
          </p:cNvCxnSpPr>
          <p:nvPr/>
        </p:nvCxnSpPr>
        <p:spPr>
          <a:xfrm>
            <a:off x="5943600" y="4038600"/>
            <a:ext cx="2514600" cy="1588"/>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rot="5400000">
            <a:off x="7201694" y="5295900"/>
            <a:ext cx="2513806" cy="7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6858000" y="3745468"/>
            <a:ext cx="533400" cy="369332"/>
          </a:xfrm>
          <a:prstGeom prst="rect">
            <a:avLst/>
          </a:prstGeom>
          <a:noFill/>
        </p:spPr>
        <p:txBody>
          <a:bodyPr wrap="square" rtlCol="0">
            <a:spAutoFit/>
          </a:bodyPr>
          <a:lstStyle/>
          <a:p>
            <a:r>
              <a:rPr lang="en-US" dirty="0" smtClean="0"/>
              <a:t>Yes</a:t>
            </a:r>
            <a:endParaRPr lang="en-US" dirty="0"/>
          </a:p>
        </p:txBody>
      </p:sp>
      <p:sp>
        <p:nvSpPr>
          <p:cNvPr id="26" name="Slide Number Placeholder 3"/>
          <p:cNvSpPr txBox="1">
            <a:spLocks/>
          </p:cNvSpPr>
          <p:nvPr/>
        </p:nvSpPr>
        <p:spPr>
          <a:xfrm>
            <a:off x="7546848" y="66705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accent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20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attach contd.</a:t>
            </a:r>
            <a:endParaRPr lang="en-US" dirty="0"/>
          </a:p>
        </p:txBody>
      </p:sp>
      <p:sp>
        <p:nvSpPr>
          <p:cNvPr id="3" name="Content Placeholder 2"/>
          <p:cNvSpPr>
            <a:spLocks noGrp="1"/>
          </p:cNvSpPr>
          <p:nvPr>
            <p:ph idx="1"/>
          </p:nvPr>
        </p:nvSpPr>
        <p:spPr>
          <a:xfrm>
            <a:off x="457200" y="1609416"/>
            <a:ext cx="8305800" cy="524184"/>
          </a:xfrm>
        </p:spPr>
        <p:txBody>
          <a:bodyPr/>
          <a:lstStyle/>
          <a:p>
            <a:r>
              <a:rPr lang="en-US" dirty="0" smtClean="0"/>
              <a:t>q upon receiving an application message m (cont…)</a:t>
            </a:r>
            <a:endParaRPr lang="en-US" dirty="0"/>
          </a:p>
        </p:txBody>
      </p:sp>
      <p:cxnSp>
        <p:nvCxnSpPr>
          <p:cNvPr id="48" name="Straight Arrow Connector 47"/>
          <p:cNvCxnSpPr/>
          <p:nvPr/>
        </p:nvCxnSpPr>
        <p:spPr>
          <a:xfrm rot="5400000">
            <a:off x="2896791" y="2589609"/>
            <a:ext cx="6088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3276600" y="2373868"/>
            <a:ext cx="3581400" cy="369332"/>
          </a:xfrm>
          <a:prstGeom prst="rect">
            <a:avLst/>
          </a:prstGeom>
          <a:noFill/>
        </p:spPr>
        <p:txBody>
          <a:bodyPr wrap="square" rtlCol="0">
            <a:spAutoFit/>
          </a:bodyPr>
          <a:lstStyle/>
          <a:p>
            <a:r>
              <a:rPr lang="en-US" dirty="0" smtClean="0"/>
              <a:t>Yes (m is a returned message)</a:t>
            </a:r>
            <a:endParaRPr lang="en-US" dirty="0"/>
          </a:p>
        </p:txBody>
      </p:sp>
      <p:sp>
        <p:nvSpPr>
          <p:cNvPr id="22" name="TextBox 21"/>
          <p:cNvSpPr txBox="1"/>
          <p:nvPr/>
        </p:nvSpPr>
        <p:spPr>
          <a:xfrm>
            <a:off x="2057400" y="2831068"/>
            <a:ext cx="2743200" cy="369332"/>
          </a:xfrm>
          <a:prstGeom prst="rect">
            <a:avLst/>
          </a:prstGeom>
          <a:noFill/>
        </p:spPr>
        <p:txBody>
          <a:bodyPr wrap="square" rtlCol="0">
            <a:spAutoFit/>
          </a:bodyPr>
          <a:lstStyle/>
          <a:p>
            <a:r>
              <a:rPr lang="en-US" dirty="0" smtClean="0"/>
              <a:t>Return m to application</a:t>
            </a:r>
            <a:endParaRPr lang="en-US" dirty="0"/>
          </a:p>
        </p:txBody>
      </p:sp>
      <p:cxnSp>
        <p:nvCxnSpPr>
          <p:cNvPr id="23" name="Straight Arrow Connector 22"/>
          <p:cNvCxnSpPr>
            <a:endCxn id="27" idx="0"/>
          </p:cNvCxnSpPr>
          <p:nvPr/>
        </p:nvCxnSpPr>
        <p:spPr>
          <a:xfrm rot="16200000" flipH="1">
            <a:off x="2992041" y="3411141"/>
            <a:ext cx="456406" cy="365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Diamond 26"/>
          <p:cNvSpPr/>
          <p:nvPr/>
        </p:nvSpPr>
        <p:spPr>
          <a:xfrm>
            <a:off x="838200" y="3657600"/>
            <a:ext cx="4800600" cy="1295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Last </a:t>
            </a:r>
            <a:r>
              <a:rPr lang="en-US" dirty="0" err="1" smtClean="0"/>
              <a:t>appln</a:t>
            </a:r>
            <a:r>
              <a:rPr lang="en-US" dirty="0" smtClean="0"/>
              <a:t> message</a:t>
            </a:r>
            <a:br>
              <a:rPr lang="en-US" dirty="0" smtClean="0"/>
            </a:br>
            <a:r>
              <a:rPr lang="en-US" dirty="0" smtClean="0"/>
              <a:t>(</a:t>
            </a:r>
            <a:r>
              <a:rPr lang="en-US" dirty="0" err="1" smtClean="0"/>
              <a:t>m.sendTS</a:t>
            </a:r>
            <a:r>
              <a:rPr lang="en-US" dirty="0" smtClean="0"/>
              <a:t> == </a:t>
            </a:r>
            <a:r>
              <a:rPr lang="en-US" dirty="0" err="1" smtClean="0"/>
              <a:t>q.sentSet</a:t>
            </a:r>
            <a:r>
              <a:rPr lang="en-US" dirty="0" smtClean="0"/>
              <a:t>[</a:t>
            </a:r>
            <a:r>
              <a:rPr lang="en-US" dirty="0" err="1" smtClean="0"/>
              <a:t>m.dest</a:t>
            </a:r>
            <a:r>
              <a:rPr lang="en-US" dirty="0" smtClean="0"/>
              <a:t>])</a:t>
            </a:r>
            <a:endParaRPr lang="en-US" dirty="0"/>
          </a:p>
        </p:txBody>
      </p:sp>
      <p:cxnSp>
        <p:nvCxnSpPr>
          <p:cNvPr id="29" name="Straight Arrow Connector 28"/>
          <p:cNvCxnSpPr>
            <a:stCxn id="27" idx="3"/>
            <a:endCxn id="39" idx="1"/>
          </p:cNvCxnSpPr>
          <p:nvPr/>
        </p:nvCxnSpPr>
        <p:spPr>
          <a:xfrm flipV="1">
            <a:off x="5638800" y="4267200"/>
            <a:ext cx="8382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5791200" y="3974068"/>
            <a:ext cx="533400" cy="369332"/>
          </a:xfrm>
          <a:prstGeom prst="rect">
            <a:avLst/>
          </a:prstGeom>
          <a:noFill/>
        </p:spPr>
        <p:txBody>
          <a:bodyPr wrap="square" rtlCol="0">
            <a:spAutoFit/>
          </a:bodyPr>
          <a:lstStyle/>
          <a:p>
            <a:r>
              <a:rPr lang="en-US" dirty="0" smtClean="0"/>
              <a:t>Yes</a:t>
            </a:r>
            <a:endParaRPr lang="en-US" dirty="0"/>
          </a:p>
        </p:txBody>
      </p:sp>
      <p:sp>
        <p:nvSpPr>
          <p:cNvPr id="39" name="Rectangle 38"/>
          <p:cNvSpPr/>
          <p:nvPr/>
        </p:nvSpPr>
        <p:spPr>
          <a:xfrm>
            <a:off x="6477000" y="3810000"/>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Treat as DECLINE</a:t>
            </a:r>
          </a:p>
          <a:p>
            <a:pPr algn="ctr"/>
            <a:r>
              <a:rPr lang="en-US" dirty="0" smtClean="0"/>
              <a:t>Remove </a:t>
            </a:r>
            <a:r>
              <a:rPr lang="en-US" dirty="0" err="1" smtClean="0"/>
              <a:t>m.source</a:t>
            </a:r>
            <a:r>
              <a:rPr lang="en-US" dirty="0" smtClean="0"/>
              <a:t> from </a:t>
            </a:r>
            <a:r>
              <a:rPr lang="en-US" dirty="0" err="1" smtClean="0"/>
              <a:t>q.friendSet</a:t>
            </a:r>
            <a:endParaRPr lang="en-US" dirty="0" smtClean="0"/>
          </a:p>
        </p:txBody>
      </p:sp>
      <p:cxnSp>
        <p:nvCxnSpPr>
          <p:cNvPr id="45" name="Straight Arrow Connector 44"/>
          <p:cNvCxnSpPr>
            <a:stCxn id="39" idx="2"/>
            <a:endCxn id="51" idx="0"/>
          </p:cNvCxnSpPr>
          <p:nvPr/>
        </p:nvCxnSpPr>
        <p:spPr>
          <a:xfrm rot="5400000">
            <a:off x="7372350" y="4857750"/>
            <a:ext cx="381000" cy="114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Diamond 50"/>
          <p:cNvSpPr/>
          <p:nvPr/>
        </p:nvSpPr>
        <p:spPr>
          <a:xfrm>
            <a:off x="5943600" y="5105400"/>
            <a:ext cx="3124200" cy="1524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Leaf Node (</a:t>
            </a:r>
            <a:r>
              <a:rPr lang="en-US" dirty="0" err="1" smtClean="0"/>
              <a:t>friendSet</a:t>
            </a:r>
            <a:r>
              <a:rPr lang="en-US" dirty="0" smtClean="0"/>
              <a:t> and </a:t>
            </a:r>
            <a:r>
              <a:rPr lang="en-US" dirty="0" err="1" smtClean="0"/>
              <a:t>guestSet</a:t>
            </a:r>
            <a:r>
              <a:rPr lang="en-US" dirty="0" smtClean="0"/>
              <a:t> is empty)</a:t>
            </a:r>
            <a:endParaRPr lang="en-US" dirty="0"/>
          </a:p>
        </p:txBody>
      </p:sp>
      <p:cxnSp>
        <p:nvCxnSpPr>
          <p:cNvPr id="55" name="Straight Arrow Connector 54"/>
          <p:cNvCxnSpPr>
            <a:stCxn id="51" idx="1"/>
            <a:endCxn id="59" idx="3"/>
          </p:cNvCxnSpPr>
          <p:nvPr/>
        </p:nvCxnSpPr>
        <p:spPr>
          <a:xfrm rot="10800000">
            <a:off x="5410200" y="58674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5410200" y="5410200"/>
            <a:ext cx="533400" cy="369332"/>
          </a:xfrm>
          <a:prstGeom prst="rect">
            <a:avLst/>
          </a:prstGeom>
          <a:noFill/>
        </p:spPr>
        <p:txBody>
          <a:bodyPr wrap="square" rtlCol="0">
            <a:spAutoFit/>
          </a:bodyPr>
          <a:lstStyle/>
          <a:p>
            <a:r>
              <a:rPr lang="en-US" dirty="0" smtClean="0"/>
              <a:t>Yes</a:t>
            </a:r>
            <a:endParaRPr lang="en-US" dirty="0"/>
          </a:p>
        </p:txBody>
      </p:sp>
      <p:sp>
        <p:nvSpPr>
          <p:cNvPr id="59" name="Diamond 58"/>
          <p:cNvSpPr/>
          <p:nvPr/>
        </p:nvSpPr>
        <p:spPr>
          <a:xfrm>
            <a:off x="2895600" y="5334000"/>
            <a:ext cx="2514600" cy="1066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a:t>
            </a:r>
            <a:r>
              <a:rPr lang="en-US" dirty="0" smtClean="0">
                <a:sym typeface="Symbol"/>
              </a:rPr>
              <a:t></a:t>
            </a:r>
            <a:r>
              <a:rPr lang="en-US" dirty="0" smtClean="0"/>
              <a:t> detaching or passive</a:t>
            </a:r>
            <a:endParaRPr lang="en-US" dirty="0"/>
          </a:p>
        </p:txBody>
      </p:sp>
      <p:cxnSp>
        <p:nvCxnSpPr>
          <p:cNvPr id="64" name="Straight Arrow Connector 63"/>
          <p:cNvCxnSpPr>
            <a:endCxn id="68" idx="3"/>
          </p:cNvCxnSpPr>
          <p:nvPr/>
        </p:nvCxnSpPr>
        <p:spPr>
          <a:xfrm rot="10800000">
            <a:off x="2209800" y="5867400"/>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5" name="TextBox 64"/>
          <p:cNvSpPr txBox="1"/>
          <p:nvPr/>
        </p:nvSpPr>
        <p:spPr>
          <a:xfrm>
            <a:off x="2438400" y="5562600"/>
            <a:ext cx="533400" cy="369332"/>
          </a:xfrm>
          <a:prstGeom prst="rect">
            <a:avLst/>
          </a:prstGeom>
          <a:noFill/>
        </p:spPr>
        <p:txBody>
          <a:bodyPr wrap="square" rtlCol="0">
            <a:spAutoFit/>
          </a:bodyPr>
          <a:lstStyle/>
          <a:p>
            <a:r>
              <a:rPr lang="en-US" dirty="0" smtClean="0"/>
              <a:t>Yes</a:t>
            </a:r>
            <a:endParaRPr lang="en-US" dirty="0"/>
          </a:p>
        </p:txBody>
      </p:sp>
      <p:sp>
        <p:nvSpPr>
          <p:cNvPr id="68" name="Rectangle 67"/>
          <p:cNvSpPr/>
          <p:nvPr/>
        </p:nvSpPr>
        <p:spPr>
          <a:xfrm>
            <a:off x="228600" y="5410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DETACHED to </a:t>
            </a:r>
            <a:r>
              <a:rPr lang="en-US" dirty="0" err="1" smtClean="0"/>
              <a:t>q.contact</a:t>
            </a:r>
            <a:endParaRPr lang="en-US" dirty="0" smtClean="0"/>
          </a:p>
          <a:p>
            <a:pPr algn="ctr"/>
            <a:r>
              <a:rPr lang="en-US" dirty="0" smtClean="0"/>
              <a:t>state = detached</a:t>
            </a:r>
          </a:p>
        </p:txBody>
      </p:sp>
      <p:sp>
        <p:nvSpPr>
          <p:cNvPr id="24" name="Slide Number Placeholder 3"/>
          <p:cNvSpPr txBox="1">
            <a:spLocks/>
          </p:cNvSpPr>
          <p:nvPr/>
        </p:nvSpPr>
        <p:spPr>
          <a:xfrm>
            <a:off x="7546848" y="66705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accent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20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attach contd.</a:t>
            </a:r>
            <a:endParaRPr lang="en-US" dirty="0"/>
          </a:p>
        </p:txBody>
      </p:sp>
      <p:sp>
        <p:nvSpPr>
          <p:cNvPr id="3" name="Content Placeholder 2"/>
          <p:cNvSpPr>
            <a:spLocks noGrp="1"/>
          </p:cNvSpPr>
          <p:nvPr>
            <p:ph idx="1"/>
          </p:nvPr>
        </p:nvSpPr>
        <p:spPr>
          <a:xfrm>
            <a:off x="457200" y="1609416"/>
            <a:ext cx="7239000" cy="4486584"/>
          </a:xfrm>
        </p:spPr>
        <p:txBody>
          <a:bodyPr/>
          <a:lstStyle/>
          <a:p>
            <a:pPr algn="just"/>
            <a:r>
              <a:rPr lang="en-US" dirty="0" smtClean="0"/>
              <a:t>p upon receiving an ATTACH message from q</a:t>
            </a:r>
          </a:p>
          <a:p>
            <a:pPr lvl="1" algn="just"/>
            <a:r>
              <a:rPr lang="en-US" dirty="0" smtClean="0"/>
              <a:t>Move q from </a:t>
            </a:r>
            <a:r>
              <a:rPr lang="en-US" dirty="0" err="1" smtClean="0"/>
              <a:t>p.friendSet</a:t>
            </a:r>
            <a:r>
              <a:rPr lang="en-US" dirty="0" smtClean="0"/>
              <a:t> to </a:t>
            </a:r>
            <a:r>
              <a:rPr lang="en-US" dirty="0" err="1" smtClean="0"/>
              <a:t>p.guestSet</a:t>
            </a:r>
            <a:endParaRPr lang="en-US" dirty="0" smtClean="0"/>
          </a:p>
          <a:p>
            <a:pPr lvl="1" algn="just"/>
            <a:r>
              <a:rPr lang="en-US" dirty="0" smtClean="0"/>
              <a:t>If p NOT in </a:t>
            </a:r>
            <a:r>
              <a:rPr lang="en-US" i="1" dirty="0" smtClean="0"/>
              <a:t>detaching</a:t>
            </a:r>
            <a:r>
              <a:rPr lang="en-US" dirty="0" smtClean="0"/>
              <a:t> state, send ACCEPT to q</a:t>
            </a:r>
          </a:p>
          <a:p>
            <a:pPr lvl="1" algn="just"/>
            <a:r>
              <a:rPr lang="en-US" dirty="0" smtClean="0"/>
              <a:t>If it is </a:t>
            </a:r>
            <a:r>
              <a:rPr lang="en-US" i="1" dirty="0" smtClean="0"/>
              <a:t>detaching</a:t>
            </a:r>
            <a:r>
              <a:rPr lang="en-US" dirty="0" smtClean="0"/>
              <a:t>, it need not send an ACCEPT, because when it transitioned to </a:t>
            </a:r>
            <a:r>
              <a:rPr lang="en-US" i="1" dirty="0" smtClean="0"/>
              <a:t>detaching</a:t>
            </a:r>
            <a:r>
              <a:rPr lang="en-US" dirty="0" smtClean="0"/>
              <a:t> state, it sent a RELOCATE to q, which also acts as an implicit ACCEPT message</a:t>
            </a:r>
          </a:p>
          <a:p>
            <a:pPr algn="just"/>
            <a:r>
              <a:rPr lang="en-US" dirty="0" smtClean="0"/>
              <a:t>Node q upon receiving an ACCEPT message</a:t>
            </a:r>
          </a:p>
          <a:p>
            <a:pPr lvl="1" algn="just"/>
            <a:r>
              <a:rPr lang="en-US" dirty="0" smtClean="0"/>
              <a:t>If </a:t>
            </a:r>
            <a:r>
              <a:rPr lang="en-US" i="1" dirty="0" smtClean="0"/>
              <a:t>relocating</a:t>
            </a:r>
            <a:r>
              <a:rPr lang="en-US" dirty="0" smtClean="0"/>
              <a:t>, send RELOCATED to </a:t>
            </a:r>
            <a:r>
              <a:rPr lang="en-US" i="1" dirty="0" err="1" smtClean="0"/>
              <a:t>oldContact</a:t>
            </a:r>
            <a:r>
              <a:rPr lang="en-US" dirty="0" smtClean="0"/>
              <a:t> and set </a:t>
            </a:r>
            <a:r>
              <a:rPr lang="en-US" i="1" dirty="0" smtClean="0"/>
              <a:t>relocating</a:t>
            </a:r>
            <a:r>
              <a:rPr lang="en-US" dirty="0" smtClean="0"/>
              <a:t> := false.</a:t>
            </a:r>
          </a:p>
          <a:p>
            <a:pPr lvl="1" algn="just"/>
            <a:endParaRPr lang="en-US" dirty="0" smtClean="0"/>
          </a:p>
          <a:p>
            <a:pPr lvl="1" algn="just"/>
            <a:endParaRPr lang="en-US" dirty="0" smtClean="0"/>
          </a:p>
          <a:p>
            <a:pPr lvl="1" algn="just"/>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Distributed system</a:t>
            </a:r>
            <a:endParaRPr lang="en-US" dirty="0"/>
          </a:p>
        </p:txBody>
      </p:sp>
      <p:sp>
        <p:nvSpPr>
          <p:cNvPr id="3" name="Content Placeholder 2"/>
          <p:cNvSpPr>
            <a:spLocks noGrp="1"/>
          </p:cNvSpPr>
          <p:nvPr>
            <p:ph idx="1"/>
          </p:nvPr>
        </p:nvSpPr>
        <p:spPr/>
        <p:txBody>
          <a:bodyPr>
            <a:normAutofit/>
          </a:bodyPr>
          <a:lstStyle/>
          <a:p>
            <a:pPr algn="just"/>
            <a:r>
              <a:rPr lang="en-US" dirty="0" smtClean="0"/>
              <a:t>Termination detection problem has been extensively studied for static distributed systems in which the set of nodes in the system is fixed in the beginning and does not change over time.</a:t>
            </a:r>
          </a:p>
          <a:p>
            <a:pPr algn="just"/>
            <a:r>
              <a:rPr lang="en-US" dirty="0" smtClean="0"/>
              <a:t>With the advent of new computing paradigms such as grid computing and peer-to-peer computing, dynamic distributed systems are becoming increasingly popular.</a:t>
            </a:r>
          </a:p>
        </p:txBody>
      </p:sp>
      <p:sp>
        <p:nvSpPr>
          <p:cNvPr id="11" name="Oval 10"/>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3"/>
          <p:cNvSpPr txBox="1">
            <a:spLocks/>
          </p:cNvSpPr>
          <p:nvPr/>
        </p:nvSpPr>
        <p:spPr>
          <a:xfrm>
            <a:off x="73182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detach</a:t>
            </a:r>
            <a:endParaRPr lang="en-US" dirty="0"/>
          </a:p>
        </p:txBody>
      </p:sp>
      <p:sp>
        <p:nvSpPr>
          <p:cNvPr id="3" name="Content Placeholder 2"/>
          <p:cNvSpPr>
            <a:spLocks noGrp="1"/>
          </p:cNvSpPr>
          <p:nvPr>
            <p:ph idx="1"/>
          </p:nvPr>
        </p:nvSpPr>
        <p:spPr/>
        <p:txBody>
          <a:bodyPr/>
          <a:lstStyle/>
          <a:p>
            <a:pPr algn="just"/>
            <a:r>
              <a:rPr lang="en-US" dirty="0" smtClean="0"/>
              <a:t>Whenever a node p decides to </a:t>
            </a:r>
            <a:r>
              <a:rPr lang="en-US" dirty="0" smtClean="0">
                <a:solidFill>
                  <a:srgbClr val="FF3399"/>
                </a:solidFill>
              </a:rPr>
              <a:t>detach</a:t>
            </a:r>
            <a:r>
              <a:rPr lang="en-US" dirty="0" smtClean="0"/>
              <a:t>, it will set </a:t>
            </a:r>
            <a:r>
              <a:rPr lang="en-US" i="1" dirty="0" err="1" smtClean="0"/>
              <a:t>p.detachFlag</a:t>
            </a:r>
            <a:r>
              <a:rPr lang="en-US" i="1" dirty="0" smtClean="0"/>
              <a:t> </a:t>
            </a:r>
            <a:r>
              <a:rPr lang="en-US" dirty="0" smtClean="0"/>
              <a:t>= </a:t>
            </a:r>
            <a:r>
              <a:rPr lang="en-US" i="1" dirty="0" smtClean="0"/>
              <a:t>true</a:t>
            </a:r>
            <a:r>
              <a:rPr lang="en-US" dirty="0" smtClean="0"/>
              <a:t>.</a:t>
            </a:r>
          </a:p>
          <a:p>
            <a:pPr algn="just"/>
            <a:r>
              <a:rPr lang="en-US" dirty="0" smtClean="0"/>
              <a:t>There are </a:t>
            </a:r>
            <a:r>
              <a:rPr lang="en-US" dirty="0" smtClean="0">
                <a:solidFill>
                  <a:srgbClr val="00B0F0"/>
                </a:solidFill>
              </a:rPr>
              <a:t>three different ways </a:t>
            </a:r>
            <a:r>
              <a:rPr lang="en-US" dirty="0" smtClean="0"/>
              <a:t>a node can DETACH:</a:t>
            </a:r>
          </a:p>
          <a:p>
            <a:pPr marL="685800" lvl="1" indent="-342900" algn="just">
              <a:buSzPct val="100000"/>
              <a:buFont typeface="+mj-lt"/>
              <a:buAutoNum type="arabicPeriod"/>
            </a:pPr>
            <a:r>
              <a:rPr lang="en-US" dirty="0" smtClean="0"/>
              <a:t>It detects that it’s a leaf node.</a:t>
            </a:r>
          </a:p>
          <a:p>
            <a:pPr marL="685800" lvl="1" indent="-342900" algn="just">
              <a:buSzPct val="100000"/>
              <a:buFont typeface="+mj-lt"/>
              <a:buAutoNum type="arabicPeriod"/>
            </a:pPr>
            <a:r>
              <a:rPr lang="en-US" dirty="0" smtClean="0"/>
              <a:t>It receives a GRANT message from its contact in response to it’s DETACH message.</a:t>
            </a:r>
          </a:p>
          <a:p>
            <a:pPr marL="685800" lvl="1" indent="-342900" algn="just">
              <a:buSzPct val="100000"/>
              <a:buFont typeface="+mj-lt"/>
              <a:buAutoNum type="arabicPeriod"/>
            </a:pPr>
            <a:r>
              <a:rPr lang="en-US" dirty="0" smtClean="0"/>
              <a:t>It receives a RELOCATE message from it’s contact who is itself detaching from the tree.</a:t>
            </a:r>
          </a:p>
          <a:p>
            <a:pPr lvl="1" algn="just"/>
            <a:endParaRPr lang="en-US" dirty="0" smtClean="0"/>
          </a:p>
          <a:p>
            <a:pPr lvl="1" algn="just"/>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detach contd.</a:t>
            </a:r>
            <a:endParaRPr lang="en-US" dirty="0"/>
          </a:p>
        </p:txBody>
      </p:sp>
      <p:sp>
        <p:nvSpPr>
          <p:cNvPr id="3" name="Content Placeholder 2"/>
          <p:cNvSpPr>
            <a:spLocks noGrp="1"/>
          </p:cNvSpPr>
          <p:nvPr>
            <p:ph idx="1"/>
          </p:nvPr>
        </p:nvSpPr>
        <p:spPr/>
        <p:txBody>
          <a:bodyPr>
            <a:normAutofit lnSpcReduction="10000"/>
          </a:bodyPr>
          <a:lstStyle/>
          <a:p>
            <a:pPr marL="514350" indent="-514350" algn="just">
              <a:buSzPct val="100000"/>
              <a:buFont typeface="+mj-lt"/>
              <a:buAutoNum type="arabicPeriod"/>
            </a:pPr>
            <a:r>
              <a:rPr lang="en-US" dirty="0" smtClean="0"/>
              <a:t>Node p detects that it’s a leaf node</a:t>
            </a:r>
          </a:p>
          <a:p>
            <a:pPr lvl="1" algn="just"/>
            <a:r>
              <a:rPr lang="en-US" sz="2400" dirty="0" smtClean="0"/>
              <a:t>If</a:t>
            </a:r>
            <a:r>
              <a:rPr lang="en-US" sz="2400" i="1" dirty="0" smtClean="0"/>
              <a:t> </a:t>
            </a:r>
            <a:r>
              <a:rPr lang="en-US" sz="2400" i="1" dirty="0" err="1" smtClean="0"/>
              <a:t>guestSet</a:t>
            </a:r>
            <a:r>
              <a:rPr lang="en-US" sz="2400" i="1" dirty="0" smtClean="0"/>
              <a:t> </a:t>
            </a:r>
            <a:r>
              <a:rPr lang="en-US" sz="2400" dirty="0" smtClean="0"/>
              <a:t>= </a:t>
            </a:r>
            <a:r>
              <a:rPr lang="en-US" sz="2400" dirty="0" smtClean="0">
                <a:sym typeface="Symbol"/>
              </a:rPr>
              <a:t> then</a:t>
            </a:r>
            <a:r>
              <a:rPr lang="en-US" sz="2400" dirty="0" smtClean="0"/>
              <a:t> p becomes passive and it sends a PROBE message m to all nodes q in its </a:t>
            </a:r>
            <a:r>
              <a:rPr lang="en-US" sz="2400" i="1" dirty="0" err="1" smtClean="0"/>
              <a:t>friendSet</a:t>
            </a:r>
            <a:r>
              <a:rPr lang="en-US" sz="2400" i="1" dirty="0" smtClean="0"/>
              <a:t>.</a:t>
            </a:r>
          </a:p>
          <a:p>
            <a:pPr lvl="1" algn="just"/>
            <a:r>
              <a:rPr lang="en-US" sz="2400" dirty="0" smtClean="0"/>
              <a:t>Node q upon receiving PROBE message m from p</a:t>
            </a:r>
          </a:p>
          <a:p>
            <a:pPr marL="908050" indent="-387350" algn="just">
              <a:buClr>
                <a:srgbClr val="FF9900"/>
              </a:buClr>
              <a:buSzPct val="100000"/>
              <a:buFont typeface="Wingdings" pitchFamily="2" charset="2"/>
              <a:buChar char="Ø"/>
            </a:pPr>
            <a:r>
              <a:rPr lang="en-US" sz="2200" dirty="0" smtClean="0"/>
              <a:t>If m is a returned message, then q treats it as if it were a DECLINE message sent from p.</a:t>
            </a:r>
          </a:p>
          <a:p>
            <a:pPr marL="908050" indent="-387350" algn="just">
              <a:buClr>
                <a:srgbClr val="FF9900"/>
              </a:buClr>
              <a:buSzPct val="100000"/>
              <a:buFont typeface="Wingdings" pitchFamily="2" charset="2"/>
              <a:buChar char="Ø"/>
            </a:pPr>
            <a:r>
              <a:rPr lang="en-US" sz="2200" dirty="0" smtClean="0"/>
              <a:t>else,</a:t>
            </a:r>
          </a:p>
          <a:p>
            <a:pPr marL="1200150" indent="-285750" algn="just">
              <a:buClr>
                <a:srgbClr val="FF9900"/>
              </a:buClr>
              <a:buSzPct val="100000"/>
              <a:buFont typeface="Courier New" pitchFamily="49" charset="0"/>
              <a:buChar char="o"/>
            </a:pPr>
            <a:r>
              <a:rPr lang="en-US" sz="2000" dirty="0" smtClean="0">
                <a:solidFill>
                  <a:srgbClr val="6C6C6C"/>
                </a:solidFill>
              </a:rPr>
              <a:t>if </a:t>
            </a:r>
            <a:r>
              <a:rPr lang="en-US" sz="2000" dirty="0" err="1" smtClean="0">
                <a:solidFill>
                  <a:srgbClr val="6C6C6C"/>
                </a:solidFill>
              </a:rPr>
              <a:t>q.contact</a:t>
            </a:r>
            <a:r>
              <a:rPr lang="en-US" sz="2000" dirty="0" smtClean="0">
                <a:solidFill>
                  <a:srgbClr val="6C6C6C"/>
                </a:solidFill>
              </a:rPr>
              <a:t> = p then q is a </a:t>
            </a:r>
            <a:r>
              <a:rPr lang="en-US" sz="2000" i="1" dirty="0" smtClean="0">
                <a:solidFill>
                  <a:srgbClr val="6C6C6C"/>
                </a:solidFill>
              </a:rPr>
              <a:t>guest</a:t>
            </a:r>
            <a:r>
              <a:rPr lang="en-US" sz="2000" dirty="0" smtClean="0">
                <a:solidFill>
                  <a:srgbClr val="6C6C6C"/>
                </a:solidFill>
              </a:rPr>
              <a:t> of p, so q ignores this message because there is already an ATTACH message in transit to p.</a:t>
            </a:r>
          </a:p>
          <a:p>
            <a:pPr marL="1200150" indent="-285750" algn="just">
              <a:buClr>
                <a:srgbClr val="FF9900"/>
              </a:buClr>
              <a:buSzPct val="100000"/>
              <a:buFont typeface="Courier New" pitchFamily="49" charset="0"/>
              <a:buChar char="o"/>
            </a:pPr>
            <a:r>
              <a:rPr lang="en-US" sz="2000" dirty="0" smtClean="0">
                <a:solidFill>
                  <a:srgbClr val="6C6C6C"/>
                </a:solidFill>
              </a:rPr>
              <a:t>else If </a:t>
            </a:r>
            <a:r>
              <a:rPr lang="en-US" sz="2000" dirty="0" err="1" smtClean="0">
                <a:solidFill>
                  <a:srgbClr val="6C6C6C"/>
                </a:solidFill>
              </a:rPr>
              <a:t>q.contact</a:t>
            </a:r>
            <a:r>
              <a:rPr lang="en-US" sz="2000" dirty="0" smtClean="0">
                <a:solidFill>
                  <a:srgbClr val="6C6C6C"/>
                </a:solidFill>
              </a:rPr>
              <a:t> </a:t>
            </a:r>
            <a:r>
              <a:rPr lang="en-US" sz="2000" dirty="0" smtClean="0">
                <a:solidFill>
                  <a:srgbClr val="6C6C6C"/>
                </a:solidFill>
                <a:sym typeface="Symbol"/>
              </a:rPr>
              <a:t></a:t>
            </a:r>
            <a:r>
              <a:rPr lang="en-US" sz="2000" dirty="0" smtClean="0">
                <a:solidFill>
                  <a:srgbClr val="6C6C6C"/>
                </a:solidFill>
              </a:rPr>
              <a:t> p, q sends a DECLINE message, x, to p with </a:t>
            </a:r>
            <a:r>
              <a:rPr lang="en-US" sz="2000" dirty="0" err="1" smtClean="0">
                <a:solidFill>
                  <a:srgbClr val="6C6C6C"/>
                </a:solidFill>
              </a:rPr>
              <a:t>x.recvTS</a:t>
            </a:r>
            <a:r>
              <a:rPr lang="en-US" sz="2000" dirty="0" smtClean="0">
                <a:solidFill>
                  <a:srgbClr val="6C6C6C"/>
                </a:solidFill>
              </a:rPr>
              <a:t> = </a:t>
            </a:r>
            <a:r>
              <a:rPr lang="en-US" sz="2000" dirty="0" err="1" smtClean="0">
                <a:solidFill>
                  <a:srgbClr val="6C6C6C"/>
                </a:solidFill>
              </a:rPr>
              <a:t>q.receiveSet</a:t>
            </a:r>
            <a:r>
              <a:rPr lang="en-US" sz="2000" dirty="0" smtClean="0">
                <a:solidFill>
                  <a:srgbClr val="6C6C6C"/>
                </a:solidFill>
              </a:rPr>
              <a:t>[p].</a:t>
            </a:r>
            <a:endParaRPr lang="en-US" sz="2000" dirty="0">
              <a:solidFill>
                <a:srgbClr val="6C6C6C"/>
              </a:solidFill>
            </a:endParaRP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detach contd.</a:t>
            </a:r>
            <a:endParaRPr lang="en-US" dirty="0"/>
          </a:p>
        </p:txBody>
      </p:sp>
      <p:sp>
        <p:nvSpPr>
          <p:cNvPr id="3" name="Content Placeholder 2"/>
          <p:cNvSpPr>
            <a:spLocks noGrp="1"/>
          </p:cNvSpPr>
          <p:nvPr>
            <p:ph idx="1"/>
          </p:nvPr>
        </p:nvSpPr>
        <p:spPr/>
        <p:txBody>
          <a:bodyPr>
            <a:normAutofit/>
          </a:bodyPr>
          <a:lstStyle/>
          <a:p>
            <a:pPr marL="514350" indent="-514350" algn="just">
              <a:buSzPct val="100000"/>
              <a:buFont typeface="+mj-lt"/>
              <a:buAutoNum type="arabicPeriod"/>
            </a:pPr>
            <a:r>
              <a:rPr lang="en-US" dirty="0" smtClean="0"/>
              <a:t>Node p detects that it’s a leaf node (cont.)</a:t>
            </a:r>
          </a:p>
          <a:p>
            <a:pPr marL="679450" indent="-273050" algn="just">
              <a:buClr>
                <a:srgbClr val="FF9900"/>
              </a:buClr>
              <a:buSzPct val="100000"/>
              <a:buFont typeface="Wingdings" pitchFamily="2" charset="2"/>
              <a:buChar char="§"/>
            </a:pPr>
            <a:r>
              <a:rPr lang="en-US" dirty="0" smtClean="0">
                <a:solidFill>
                  <a:srgbClr val="6C6C6C"/>
                </a:solidFill>
              </a:rPr>
              <a:t>When node p receives a DECLINE message x from q, it first checks whether </a:t>
            </a:r>
            <a:r>
              <a:rPr lang="en-US" dirty="0" err="1" smtClean="0">
                <a:solidFill>
                  <a:srgbClr val="6C6C6C"/>
                </a:solidFill>
              </a:rPr>
              <a:t>x.recvTS</a:t>
            </a:r>
            <a:r>
              <a:rPr lang="en-US" dirty="0" smtClean="0">
                <a:solidFill>
                  <a:srgbClr val="6C6C6C"/>
                </a:solidFill>
              </a:rPr>
              <a:t> = </a:t>
            </a:r>
            <a:r>
              <a:rPr lang="en-US" dirty="0" err="1" smtClean="0">
                <a:solidFill>
                  <a:srgbClr val="6C6C6C"/>
                </a:solidFill>
              </a:rPr>
              <a:t>p.sentSet</a:t>
            </a:r>
            <a:r>
              <a:rPr lang="en-US" dirty="0" smtClean="0">
                <a:solidFill>
                  <a:srgbClr val="6C6C6C"/>
                </a:solidFill>
              </a:rPr>
              <a:t>[q].</a:t>
            </a:r>
          </a:p>
          <a:p>
            <a:pPr marL="1022350" indent="-336550" algn="just">
              <a:buClr>
                <a:srgbClr val="FF9900"/>
              </a:buClr>
              <a:buFont typeface="Wingdings" pitchFamily="2" charset="2"/>
              <a:buChar char="Ø"/>
            </a:pPr>
            <a:r>
              <a:rPr lang="en-US" sz="2400" dirty="0" smtClean="0"/>
              <a:t>If they are equal, it removes the sender from its </a:t>
            </a:r>
            <a:r>
              <a:rPr lang="en-US" sz="2400" dirty="0" err="1" smtClean="0"/>
              <a:t>friendSet</a:t>
            </a:r>
            <a:r>
              <a:rPr lang="en-US" sz="2400" dirty="0" smtClean="0"/>
              <a:t>.</a:t>
            </a:r>
          </a:p>
          <a:p>
            <a:pPr marL="1022350" indent="-336550" algn="just">
              <a:buClr>
                <a:srgbClr val="FF9900"/>
              </a:buClr>
              <a:buFont typeface="Wingdings" pitchFamily="2" charset="2"/>
              <a:buChar char="Ø"/>
            </a:pPr>
            <a:r>
              <a:rPr lang="en-US" sz="2400" dirty="0" smtClean="0"/>
              <a:t>else if they are not equal, there is at least one application message y, sent by p, that q had not received upon sending the DECLINE message.</a:t>
            </a:r>
          </a:p>
          <a:p>
            <a:pPr lvl="1" algn="just"/>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detach contd.</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lgn="just">
              <a:buSzPct val="100000"/>
              <a:buFont typeface="+mj-lt"/>
              <a:buAutoNum type="arabicPeriod"/>
            </a:pPr>
            <a:r>
              <a:rPr lang="en-US" sz="3400" dirty="0" smtClean="0"/>
              <a:t>Node p detects that it’s a leaf node (cont.)</a:t>
            </a:r>
          </a:p>
          <a:p>
            <a:pPr marL="565150" indent="-273050" algn="just">
              <a:buClr>
                <a:srgbClr val="FF9900"/>
              </a:buClr>
              <a:buSzPct val="100000"/>
              <a:buFont typeface="Wingdings" pitchFamily="2" charset="2"/>
              <a:buChar char="§"/>
            </a:pPr>
            <a:r>
              <a:rPr lang="en-US" sz="3100" dirty="0" smtClean="0">
                <a:solidFill>
                  <a:srgbClr val="6C6C6C"/>
                </a:solidFill>
              </a:rPr>
              <a:t>Furthermore, since channels are </a:t>
            </a:r>
            <a:r>
              <a:rPr lang="en-US" sz="3100" dirty="0" smtClean="0">
                <a:solidFill>
                  <a:srgbClr val="00B0F0"/>
                </a:solidFill>
              </a:rPr>
              <a:t>reliable and provide FIFO ordering</a:t>
            </a:r>
            <a:r>
              <a:rPr lang="en-US" sz="3100" dirty="0" smtClean="0">
                <a:solidFill>
                  <a:srgbClr val="6C6C6C"/>
                </a:solidFill>
              </a:rPr>
              <a:t>, this DECLINE message could not have been sent in response to m.</a:t>
            </a:r>
          </a:p>
          <a:p>
            <a:pPr marL="565150" indent="-273050" algn="just">
              <a:buClr>
                <a:srgbClr val="FF9900"/>
              </a:buClr>
              <a:buSzPct val="100000"/>
              <a:buFont typeface="Wingdings" pitchFamily="2" charset="2"/>
              <a:buChar char="§"/>
            </a:pPr>
            <a:r>
              <a:rPr lang="en-US" sz="3100" dirty="0" smtClean="0">
                <a:solidFill>
                  <a:srgbClr val="6C6C6C"/>
                </a:solidFill>
              </a:rPr>
              <a:t>Since application message y may cause q to send an ATTACH message, p should ignore the stale DECLINE message x.</a:t>
            </a:r>
          </a:p>
          <a:p>
            <a:pPr marL="565150" indent="-273050" algn="just">
              <a:buClr>
                <a:srgbClr val="FF9900"/>
              </a:buClr>
              <a:buSzPct val="100000"/>
              <a:buFont typeface="Wingdings" pitchFamily="2" charset="2"/>
              <a:buChar char="§"/>
            </a:pPr>
            <a:r>
              <a:rPr lang="en-US" sz="3100" dirty="0" smtClean="0">
                <a:solidFill>
                  <a:srgbClr val="6C6C6C"/>
                </a:solidFill>
              </a:rPr>
              <a:t>Eventually, application message y and PROBE message m will arrive at node q, and it will generate a correctly </a:t>
            </a:r>
            <a:r>
              <a:rPr lang="en-US" sz="3100" dirty="0" err="1" smtClean="0">
                <a:solidFill>
                  <a:srgbClr val="6C6C6C"/>
                </a:solidFill>
              </a:rPr>
              <a:t>timestamped</a:t>
            </a:r>
            <a:r>
              <a:rPr lang="en-US" sz="3100" dirty="0" smtClean="0">
                <a:solidFill>
                  <a:srgbClr val="6C6C6C"/>
                </a:solidFill>
              </a:rPr>
              <a:t> reply.</a:t>
            </a:r>
          </a:p>
          <a:p>
            <a:pPr marL="565150" indent="-273050" algn="just">
              <a:buClr>
                <a:srgbClr val="FF9900"/>
              </a:buClr>
              <a:buSzPct val="100000"/>
              <a:buFont typeface="Wingdings" pitchFamily="2" charset="2"/>
              <a:buChar char="§"/>
            </a:pPr>
            <a:r>
              <a:rPr lang="en-US" sz="3100" dirty="0" smtClean="0">
                <a:solidFill>
                  <a:srgbClr val="6C6C6C"/>
                </a:solidFill>
              </a:rPr>
              <a:t>Once p receives responses (DECLINE messages or delayed ATTACH messages) for every PROBE message it sent (ignoring old messages) </a:t>
            </a:r>
            <a:r>
              <a:rPr lang="en-US" sz="3100" dirty="0" err="1" smtClean="0">
                <a:solidFill>
                  <a:srgbClr val="6C6C6C"/>
                </a:solidFill>
              </a:rPr>
              <a:t>p.friendSet</a:t>
            </a:r>
            <a:r>
              <a:rPr lang="en-US" sz="3100" dirty="0" smtClean="0">
                <a:solidFill>
                  <a:srgbClr val="6C6C6C"/>
                </a:solidFill>
              </a:rPr>
              <a:t> becomes empty.</a:t>
            </a:r>
          </a:p>
          <a:p>
            <a:pPr lvl="1" algn="just"/>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detach contd.</a:t>
            </a:r>
            <a:endParaRPr lang="en-US" dirty="0"/>
          </a:p>
        </p:txBody>
      </p:sp>
      <p:sp>
        <p:nvSpPr>
          <p:cNvPr id="3" name="Content Placeholder 2"/>
          <p:cNvSpPr>
            <a:spLocks noGrp="1"/>
          </p:cNvSpPr>
          <p:nvPr>
            <p:ph idx="1"/>
          </p:nvPr>
        </p:nvSpPr>
        <p:spPr/>
        <p:txBody>
          <a:bodyPr>
            <a:normAutofit/>
          </a:bodyPr>
          <a:lstStyle/>
          <a:p>
            <a:pPr marL="514350" indent="-514350" algn="just">
              <a:buSzPct val="100000"/>
              <a:buFont typeface="+mj-lt"/>
              <a:buAutoNum type="arabicPeriod"/>
            </a:pPr>
            <a:r>
              <a:rPr lang="en-US" dirty="0" smtClean="0"/>
              <a:t>Node p detects that it’s a leaf node (cont.)</a:t>
            </a:r>
          </a:p>
          <a:p>
            <a:pPr marL="565150" indent="-273050" algn="just">
              <a:buClr>
                <a:srgbClr val="FF9900"/>
              </a:buClr>
              <a:buSzPct val="100000"/>
              <a:buFont typeface="Wingdings" pitchFamily="2" charset="2"/>
              <a:buChar char="§"/>
            </a:pPr>
            <a:r>
              <a:rPr lang="en-US" sz="2400" dirty="0" smtClean="0">
                <a:solidFill>
                  <a:srgbClr val="6C6C6C"/>
                </a:solidFill>
              </a:rPr>
              <a:t>If </a:t>
            </a:r>
            <a:r>
              <a:rPr lang="en-US" sz="2400" dirty="0" err="1" smtClean="0">
                <a:solidFill>
                  <a:srgbClr val="6C6C6C"/>
                </a:solidFill>
              </a:rPr>
              <a:t>p.guestSet</a:t>
            </a:r>
            <a:r>
              <a:rPr lang="en-US" sz="2400" dirty="0" smtClean="0">
                <a:solidFill>
                  <a:srgbClr val="6C6C6C"/>
                </a:solidFill>
              </a:rPr>
              <a:t> is now non-empty, then p is not a leaf node, and does not detach unless the flag </a:t>
            </a:r>
            <a:r>
              <a:rPr lang="en-US" sz="2400" dirty="0" err="1" smtClean="0">
                <a:solidFill>
                  <a:srgbClr val="6C6C6C"/>
                </a:solidFill>
              </a:rPr>
              <a:t>p.detachFlag</a:t>
            </a:r>
            <a:r>
              <a:rPr lang="en-US" sz="2400" dirty="0" smtClean="0">
                <a:solidFill>
                  <a:srgbClr val="6C6C6C"/>
                </a:solidFill>
              </a:rPr>
              <a:t> is true.</a:t>
            </a:r>
          </a:p>
          <a:p>
            <a:pPr marL="1022350" indent="-450850" algn="just">
              <a:buClr>
                <a:srgbClr val="FF9900"/>
              </a:buClr>
              <a:buSzPct val="100000"/>
              <a:buFont typeface="Wingdings" pitchFamily="2" charset="2"/>
              <a:buChar char="Ø"/>
            </a:pPr>
            <a:r>
              <a:rPr lang="en-US" sz="2200" dirty="0" smtClean="0"/>
              <a:t>If </a:t>
            </a:r>
            <a:r>
              <a:rPr lang="en-US" sz="2200" dirty="0" err="1" smtClean="0"/>
              <a:t>p.detachF</a:t>
            </a:r>
            <a:r>
              <a:rPr lang="en-US" sz="2200" dirty="0" smtClean="0"/>
              <a:t> lag is true, the node departs using case 2.</a:t>
            </a:r>
          </a:p>
          <a:p>
            <a:pPr marL="565150" indent="-273050" algn="just">
              <a:buClr>
                <a:srgbClr val="FF9900"/>
              </a:buClr>
              <a:buSzPct val="100000"/>
              <a:buFont typeface="Wingdings" pitchFamily="2" charset="2"/>
              <a:buChar char="§"/>
            </a:pPr>
            <a:r>
              <a:rPr lang="en-US" sz="2400" dirty="0" smtClean="0">
                <a:solidFill>
                  <a:srgbClr val="6C6C6C"/>
                </a:solidFill>
              </a:rPr>
              <a:t>else if the </a:t>
            </a:r>
            <a:r>
              <a:rPr lang="en-US" sz="2400" dirty="0" err="1" smtClean="0">
                <a:solidFill>
                  <a:srgbClr val="6C6C6C"/>
                </a:solidFill>
              </a:rPr>
              <a:t>p.guestSet</a:t>
            </a:r>
            <a:r>
              <a:rPr lang="en-US" sz="2400" dirty="0" smtClean="0">
                <a:solidFill>
                  <a:srgbClr val="6C6C6C"/>
                </a:solidFill>
              </a:rPr>
              <a:t> is empty, then p is a leaf node and it sends a DETACHED message </a:t>
            </a:r>
            <a:r>
              <a:rPr lang="en-US" sz="2400" dirty="0" smtClean="0">
                <a:solidFill>
                  <a:srgbClr val="FF0000"/>
                </a:solidFill>
              </a:rPr>
              <a:t>z</a:t>
            </a:r>
            <a:r>
              <a:rPr lang="en-US" sz="2400" dirty="0" smtClean="0">
                <a:solidFill>
                  <a:srgbClr val="6C6C6C"/>
                </a:solidFill>
              </a:rPr>
              <a:t> to its contact where </a:t>
            </a:r>
            <a:r>
              <a:rPr lang="en-US" sz="2400" dirty="0" err="1" smtClean="0">
                <a:solidFill>
                  <a:srgbClr val="6C6C6C"/>
                </a:solidFill>
              </a:rPr>
              <a:t>z.recvTS</a:t>
            </a:r>
            <a:r>
              <a:rPr lang="en-US" sz="2400" dirty="0" smtClean="0">
                <a:solidFill>
                  <a:srgbClr val="6C6C6C"/>
                </a:solidFill>
              </a:rPr>
              <a:t> = </a:t>
            </a:r>
            <a:r>
              <a:rPr lang="en-US" sz="2400" dirty="0" err="1" smtClean="0">
                <a:solidFill>
                  <a:srgbClr val="6C6C6C"/>
                </a:solidFill>
              </a:rPr>
              <a:t>p.receiveSet</a:t>
            </a:r>
            <a:r>
              <a:rPr lang="en-US" sz="2400" dirty="0" smtClean="0">
                <a:solidFill>
                  <a:srgbClr val="6C6C6C"/>
                </a:solidFill>
              </a:rPr>
              <a:t>[</a:t>
            </a:r>
            <a:r>
              <a:rPr lang="en-US" sz="2400" dirty="0" err="1" smtClean="0">
                <a:solidFill>
                  <a:srgbClr val="6C6C6C"/>
                </a:solidFill>
              </a:rPr>
              <a:t>p.contact</a:t>
            </a:r>
            <a:r>
              <a:rPr lang="en-US" sz="2400" dirty="0" smtClean="0">
                <a:solidFill>
                  <a:srgbClr val="6C6C6C"/>
                </a:solidFill>
              </a:rPr>
              <a:t>].</a:t>
            </a:r>
          </a:p>
          <a:p>
            <a:pPr lvl="1" algn="just"/>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detach contd.</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lgn="just">
              <a:buSzPct val="100000"/>
              <a:buFont typeface="+mj-lt"/>
              <a:buAutoNum type="arabicPeriod"/>
            </a:pPr>
            <a:r>
              <a:rPr lang="en-US" sz="3100" dirty="0" smtClean="0"/>
              <a:t>Node p detects that it’s a leaf node (cont.)</a:t>
            </a:r>
          </a:p>
          <a:p>
            <a:pPr marL="565150" indent="-273050" algn="just">
              <a:buClr>
                <a:srgbClr val="FF9900"/>
              </a:buClr>
              <a:buSzPct val="100000"/>
              <a:buFont typeface="Wingdings" pitchFamily="2" charset="2"/>
              <a:buChar char="§"/>
            </a:pPr>
            <a:r>
              <a:rPr lang="en-US" sz="2800" dirty="0" smtClean="0">
                <a:solidFill>
                  <a:srgbClr val="6C6C6C"/>
                </a:solidFill>
              </a:rPr>
              <a:t>Let r be </a:t>
            </a:r>
            <a:r>
              <a:rPr lang="en-US" sz="2800" dirty="0" err="1" smtClean="0">
                <a:solidFill>
                  <a:srgbClr val="6C6C6C"/>
                </a:solidFill>
              </a:rPr>
              <a:t>p.contact</a:t>
            </a:r>
            <a:r>
              <a:rPr lang="en-US" sz="2800" dirty="0" smtClean="0">
                <a:solidFill>
                  <a:srgbClr val="6C6C6C"/>
                </a:solidFill>
              </a:rPr>
              <a:t>, then upon receiving this message, r will check if </a:t>
            </a:r>
            <a:r>
              <a:rPr lang="en-US" sz="2800" dirty="0" err="1" smtClean="0">
                <a:solidFill>
                  <a:srgbClr val="6C6C6C"/>
                </a:solidFill>
              </a:rPr>
              <a:t>z.recvTS</a:t>
            </a:r>
            <a:r>
              <a:rPr lang="en-US" sz="2800" dirty="0" smtClean="0">
                <a:solidFill>
                  <a:srgbClr val="6C6C6C"/>
                </a:solidFill>
              </a:rPr>
              <a:t> = </a:t>
            </a:r>
            <a:r>
              <a:rPr lang="en-US" sz="2800" dirty="0" err="1" smtClean="0">
                <a:solidFill>
                  <a:srgbClr val="6C6C6C"/>
                </a:solidFill>
              </a:rPr>
              <a:t>r.sentSet</a:t>
            </a:r>
            <a:r>
              <a:rPr lang="en-US" sz="2800" dirty="0" smtClean="0">
                <a:solidFill>
                  <a:srgbClr val="6C6C6C"/>
                </a:solidFill>
              </a:rPr>
              <a:t>[p].</a:t>
            </a:r>
          </a:p>
          <a:p>
            <a:pPr marL="908050" indent="-336550" algn="just">
              <a:buClr>
                <a:srgbClr val="FF9900"/>
              </a:buClr>
              <a:buFont typeface="Wingdings" pitchFamily="2" charset="2"/>
              <a:buChar char="Ø"/>
            </a:pPr>
            <a:r>
              <a:rPr lang="en-US" dirty="0" smtClean="0"/>
              <a:t>If they are equal, r removes p from </a:t>
            </a:r>
            <a:r>
              <a:rPr lang="en-US" dirty="0" err="1" smtClean="0"/>
              <a:t>r.guestSet</a:t>
            </a:r>
            <a:r>
              <a:rPr lang="en-US" dirty="0" smtClean="0"/>
              <a:t> and then the node is detached from the tree.</a:t>
            </a:r>
          </a:p>
          <a:p>
            <a:pPr marL="908050" indent="-336550" algn="just">
              <a:buClr>
                <a:srgbClr val="FF9900"/>
              </a:buClr>
              <a:buFont typeface="Wingdings" pitchFamily="2" charset="2"/>
              <a:buChar char="Ø"/>
            </a:pPr>
            <a:r>
              <a:rPr lang="en-US" dirty="0" smtClean="0"/>
              <a:t>else If they are not equal, then there must be at least one application message that r has sent to p that p has not received yet.</a:t>
            </a:r>
          </a:p>
          <a:p>
            <a:pPr marL="565150" indent="-273050" algn="just">
              <a:buClr>
                <a:srgbClr val="FF9900"/>
              </a:buClr>
              <a:buSzPct val="100000"/>
              <a:buFont typeface="Wingdings" pitchFamily="2" charset="2"/>
              <a:buChar char="§"/>
            </a:pPr>
            <a:r>
              <a:rPr lang="en-US" sz="2800" dirty="0" smtClean="0">
                <a:solidFill>
                  <a:srgbClr val="6C6C6C"/>
                </a:solidFill>
              </a:rPr>
              <a:t>Node r will move p from </a:t>
            </a:r>
            <a:r>
              <a:rPr lang="en-US" sz="2800" dirty="0" err="1" smtClean="0">
                <a:solidFill>
                  <a:srgbClr val="6C6C6C"/>
                </a:solidFill>
              </a:rPr>
              <a:t>p.guestSet</a:t>
            </a:r>
            <a:r>
              <a:rPr lang="en-US" sz="2800" dirty="0" smtClean="0">
                <a:solidFill>
                  <a:srgbClr val="6C6C6C"/>
                </a:solidFill>
              </a:rPr>
              <a:t> to </a:t>
            </a:r>
            <a:r>
              <a:rPr lang="en-US" sz="2800" dirty="0" err="1" smtClean="0">
                <a:solidFill>
                  <a:srgbClr val="6C6C6C"/>
                </a:solidFill>
              </a:rPr>
              <a:t>p.friendSet</a:t>
            </a:r>
            <a:r>
              <a:rPr lang="en-US" sz="2800" dirty="0" smtClean="0">
                <a:solidFill>
                  <a:srgbClr val="6C6C6C"/>
                </a:solidFill>
              </a:rPr>
              <a:t>.</a:t>
            </a:r>
          </a:p>
          <a:p>
            <a:pPr marL="565150" indent="-273050" algn="just">
              <a:buClr>
                <a:srgbClr val="FF9900"/>
              </a:buClr>
              <a:buSzPct val="100000"/>
              <a:buFont typeface="Wingdings" pitchFamily="2" charset="2"/>
              <a:buChar char="§"/>
            </a:pPr>
            <a:r>
              <a:rPr lang="en-US" sz="2800" dirty="0" smtClean="0">
                <a:solidFill>
                  <a:srgbClr val="6C6C6C"/>
                </a:solidFill>
              </a:rPr>
              <a:t>p has detached, however it may re-attach when it receives the outstanding application message.</a:t>
            </a:r>
          </a:p>
          <a:p>
            <a:pPr lvl="1" algn="just"/>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detach contd.</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lgn="just">
              <a:buSzPct val="100000"/>
              <a:buFont typeface="+mj-lt"/>
              <a:buAutoNum type="arabicPeriod" startAt="2"/>
            </a:pPr>
            <a:r>
              <a:rPr lang="en-US" sz="3400" dirty="0" smtClean="0"/>
              <a:t>The node receives a GRANT</a:t>
            </a:r>
          </a:p>
          <a:p>
            <a:pPr marL="565150" indent="-273050" algn="just">
              <a:buClr>
                <a:srgbClr val="FF9900"/>
              </a:buClr>
              <a:buSzPct val="100000"/>
              <a:buFont typeface="Wingdings" pitchFamily="2" charset="2"/>
              <a:buChar char="§"/>
            </a:pPr>
            <a:r>
              <a:rPr lang="en-US" sz="2800" dirty="0" smtClean="0">
                <a:solidFill>
                  <a:srgbClr val="6C6C6C"/>
                </a:solidFill>
              </a:rPr>
              <a:t>In order for the second case to occur, an interior node p becomes passive and decides that it wishes to </a:t>
            </a:r>
            <a:r>
              <a:rPr lang="en-US" sz="2800" dirty="0" smtClean="0">
                <a:solidFill>
                  <a:srgbClr val="FF9900"/>
                </a:solidFill>
              </a:rPr>
              <a:t>detach</a:t>
            </a:r>
            <a:r>
              <a:rPr lang="en-US" sz="2800" dirty="0" smtClean="0">
                <a:solidFill>
                  <a:srgbClr val="6C6C6C"/>
                </a:solidFill>
              </a:rPr>
              <a:t>.</a:t>
            </a:r>
          </a:p>
          <a:p>
            <a:pPr marL="565150" indent="-273050" algn="just">
              <a:buClr>
                <a:srgbClr val="FF9900"/>
              </a:buClr>
              <a:buSzPct val="100000"/>
              <a:buFont typeface="Wingdings" pitchFamily="2" charset="2"/>
              <a:buChar char="§"/>
            </a:pPr>
            <a:r>
              <a:rPr lang="en-US" sz="2800" dirty="0" smtClean="0">
                <a:solidFill>
                  <a:srgbClr val="6C6C6C"/>
                </a:solidFill>
              </a:rPr>
              <a:t>Node p sends a DETACH message to </a:t>
            </a:r>
            <a:r>
              <a:rPr lang="en-US" sz="2800" dirty="0" err="1" smtClean="0">
                <a:solidFill>
                  <a:srgbClr val="6C6C6C"/>
                </a:solidFill>
              </a:rPr>
              <a:t>p.contact</a:t>
            </a:r>
            <a:r>
              <a:rPr lang="en-US" sz="2800" dirty="0" smtClean="0">
                <a:solidFill>
                  <a:srgbClr val="6C6C6C"/>
                </a:solidFill>
              </a:rPr>
              <a:t> and waits for a response.</a:t>
            </a:r>
          </a:p>
          <a:p>
            <a:pPr marL="565150" indent="-273050" algn="just">
              <a:buClr>
                <a:srgbClr val="FF9900"/>
              </a:buClr>
              <a:buSzPct val="100000"/>
              <a:buFont typeface="Wingdings" pitchFamily="2" charset="2"/>
              <a:buChar char="§"/>
            </a:pPr>
            <a:r>
              <a:rPr lang="en-US" sz="2800" dirty="0" smtClean="0">
                <a:solidFill>
                  <a:srgbClr val="6C6C6C"/>
                </a:solidFill>
              </a:rPr>
              <a:t>Let r be </a:t>
            </a:r>
            <a:r>
              <a:rPr lang="en-US" sz="2800" dirty="0" err="1" smtClean="0">
                <a:solidFill>
                  <a:srgbClr val="6C6C6C"/>
                </a:solidFill>
              </a:rPr>
              <a:t>p.contact</a:t>
            </a:r>
            <a:r>
              <a:rPr lang="en-US" sz="2800" dirty="0" smtClean="0">
                <a:solidFill>
                  <a:srgbClr val="6C6C6C"/>
                </a:solidFill>
              </a:rPr>
              <a:t>, then if r is departing, p eventually receives a RELOCATE message, and this becomes case 3.</a:t>
            </a:r>
          </a:p>
          <a:p>
            <a:pPr marL="565150" indent="-273050" algn="just">
              <a:buClr>
                <a:srgbClr val="FF9900"/>
              </a:buClr>
              <a:buSzPct val="100000"/>
              <a:buFont typeface="Wingdings" pitchFamily="2" charset="2"/>
              <a:buChar char="§"/>
            </a:pPr>
            <a:r>
              <a:rPr lang="en-US" sz="2800" dirty="0" smtClean="0">
                <a:solidFill>
                  <a:srgbClr val="6C6C6C"/>
                </a:solidFill>
              </a:rPr>
              <a:t>Otherwise, r immediately replies with a GRANT message and adds p to </a:t>
            </a:r>
            <a:r>
              <a:rPr lang="en-US" sz="2800" dirty="0" err="1" smtClean="0">
                <a:solidFill>
                  <a:srgbClr val="6C6C6C"/>
                </a:solidFill>
              </a:rPr>
              <a:t>r.grantedSet</a:t>
            </a:r>
            <a:r>
              <a:rPr lang="en-US" sz="2800" dirty="0" smtClean="0">
                <a:solidFill>
                  <a:srgbClr val="6C6C6C"/>
                </a:solidFill>
              </a:rPr>
              <a:t>.</a:t>
            </a:r>
          </a:p>
          <a:p>
            <a:pPr marL="565150" indent="-273050" algn="just">
              <a:buClr>
                <a:srgbClr val="FF9900"/>
              </a:buClr>
              <a:buSzPct val="100000"/>
              <a:buFont typeface="Wingdings" pitchFamily="2" charset="2"/>
              <a:buChar char="§"/>
            </a:pPr>
            <a:r>
              <a:rPr lang="en-US" sz="2800" dirty="0" smtClean="0">
                <a:solidFill>
                  <a:srgbClr val="6C6C6C"/>
                </a:solidFill>
              </a:rPr>
              <a:t>When p receives this message it sends a RELOCATE message m to all nodes in </a:t>
            </a:r>
            <a:r>
              <a:rPr lang="en-US" sz="2800" dirty="0" err="1" smtClean="0">
                <a:solidFill>
                  <a:srgbClr val="6C6C6C"/>
                </a:solidFill>
              </a:rPr>
              <a:t>p.guestSet</a:t>
            </a:r>
            <a:r>
              <a:rPr lang="en-US" sz="2800" dirty="0" smtClean="0">
                <a:solidFill>
                  <a:srgbClr val="6C6C6C"/>
                </a:solidFill>
              </a:rPr>
              <a:t> and </a:t>
            </a:r>
            <a:r>
              <a:rPr lang="en-US" sz="2800" dirty="0" err="1" smtClean="0">
                <a:solidFill>
                  <a:srgbClr val="6C6C6C"/>
                </a:solidFill>
              </a:rPr>
              <a:t>p.friendSet</a:t>
            </a:r>
            <a:r>
              <a:rPr lang="en-US" sz="2800" dirty="0" smtClean="0">
                <a:solidFill>
                  <a:srgbClr val="6C6C6C"/>
                </a:solidFill>
              </a:rPr>
              <a:t>.</a:t>
            </a:r>
          </a:p>
          <a:p>
            <a:pPr marL="565150" indent="-273050" algn="just">
              <a:buClr>
                <a:srgbClr val="FF9900"/>
              </a:buClr>
              <a:buSzPct val="100000"/>
              <a:buFont typeface="Wingdings" pitchFamily="2" charset="2"/>
              <a:buChar char="§"/>
            </a:pPr>
            <a:r>
              <a:rPr lang="en-US" sz="2800" dirty="0" smtClean="0">
                <a:solidFill>
                  <a:srgbClr val="6C6C6C"/>
                </a:solidFill>
              </a:rPr>
              <a:t>Message m contains the variable </a:t>
            </a:r>
            <a:r>
              <a:rPr lang="en-US" sz="2800" dirty="0" err="1" smtClean="0">
                <a:solidFill>
                  <a:srgbClr val="6C6C6C"/>
                </a:solidFill>
              </a:rPr>
              <a:t>m.newContact</a:t>
            </a:r>
            <a:r>
              <a:rPr lang="en-US" sz="2800" dirty="0" smtClean="0">
                <a:solidFill>
                  <a:srgbClr val="6C6C6C"/>
                </a:solidFill>
              </a:rPr>
              <a:t> = r.</a:t>
            </a: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detach contd.</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lgn="just">
              <a:buSzPct val="100000"/>
              <a:buFont typeface="+mj-lt"/>
              <a:buAutoNum type="arabicPeriod" startAt="2"/>
            </a:pPr>
            <a:r>
              <a:rPr lang="en-US" sz="4700" dirty="0" smtClean="0"/>
              <a:t>The node receives a GRANT (contd.)</a:t>
            </a:r>
          </a:p>
          <a:p>
            <a:pPr marL="514350" indent="-273050" algn="just">
              <a:buClr>
                <a:srgbClr val="FF9900"/>
              </a:buClr>
              <a:buSzPct val="100000"/>
              <a:buFont typeface="Wingdings" pitchFamily="2" charset="2"/>
              <a:buChar char="§"/>
            </a:pPr>
            <a:r>
              <a:rPr lang="en-US" sz="3500" dirty="0" smtClean="0">
                <a:solidFill>
                  <a:srgbClr val="6C6C6C"/>
                </a:solidFill>
              </a:rPr>
              <a:t>When p receives a RELOCATED message it removes that node q from the appropriate set.</a:t>
            </a:r>
          </a:p>
          <a:p>
            <a:pPr marL="514350" indent="-273050" algn="just">
              <a:buClr>
                <a:srgbClr val="FF9900"/>
              </a:buClr>
              <a:buSzPct val="100000"/>
              <a:buFont typeface="Wingdings" pitchFamily="2" charset="2"/>
              <a:buChar char="§"/>
            </a:pPr>
            <a:r>
              <a:rPr lang="en-US" sz="3500" dirty="0" smtClean="0">
                <a:solidFill>
                  <a:srgbClr val="6C6C6C"/>
                </a:solidFill>
              </a:rPr>
              <a:t>However, if p receives a DETACHED or DECLINE message d, it must compare </a:t>
            </a:r>
            <a:r>
              <a:rPr lang="en-US" sz="3500" dirty="0" err="1" smtClean="0">
                <a:solidFill>
                  <a:srgbClr val="6C6C6C"/>
                </a:solidFill>
              </a:rPr>
              <a:t>p.sentSet</a:t>
            </a:r>
            <a:r>
              <a:rPr lang="en-US" sz="3500" dirty="0" smtClean="0">
                <a:solidFill>
                  <a:srgbClr val="6C6C6C"/>
                </a:solidFill>
              </a:rPr>
              <a:t>[q] to </a:t>
            </a:r>
            <a:r>
              <a:rPr lang="en-US" sz="3500" dirty="0" err="1" smtClean="0">
                <a:solidFill>
                  <a:srgbClr val="6C6C6C"/>
                </a:solidFill>
              </a:rPr>
              <a:t>d.timestamp</a:t>
            </a:r>
            <a:r>
              <a:rPr lang="en-US" sz="3500" dirty="0" smtClean="0">
                <a:solidFill>
                  <a:srgbClr val="6C6C6C"/>
                </a:solidFill>
              </a:rPr>
              <a:t>.</a:t>
            </a:r>
          </a:p>
          <a:p>
            <a:pPr marL="793750" indent="-336550" algn="just">
              <a:buClr>
                <a:srgbClr val="FF9900"/>
              </a:buClr>
              <a:buSzPct val="100000"/>
              <a:buFont typeface="Wingdings" pitchFamily="2" charset="2"/>
              <a:buChar char="Ø"/>
            </a:pPr>
            <a:r>
              <a:rPr lang="en-US" sz="3500" dirty="0" smtClean="0"/>
              <a:t>If these two values are equal, then p removes this node from the appropriate set.</a:t>
            </a:r>
          </a:p>
          <a:p>
            <a:pPr marL="793750" indent="-336550" algn="just">
              <a:buClr>
                <a:srgbClr val="FF9900"/>
              </a:buClr>
              <a:buSzPct val="100000"/>
              <a:buFont typeface="Wingdings" pitchFamily="2" charset="2"/>
              <a:buChar char="Ø"/>
            </a:pPr>
            <a:r>
              <a:rPr lang="en-US" sz="3500" dirty="0" smtClean="0"/>
              <a:t>else If these values are not equal, then the message is old and is ignored.</a:t>
            </a:r>
          </a:p>
          <a:p>
            <a:pPr marL="514350" indent="-273050" algn="just">
              <a:buClr>
                <a:srgbClr val="FF9900"/>
              </a:buClr>
              <a:buSzPct val="100000"/>
              <a:buFont typeface="Wingdings" pitchFamily="2" charset="2"/>
              <a:buChar char="§"/>
            </a:pPr>
            <a:r>
              <a:rPr lang="en-US" sz="3500" dirty="0" smtClean="0">
                <a:solidFill>
                  <a:srgbClr val="6C6C6C"/>
                </a:solidFill>
              </a:rPr>
              <a:t>Once p receives a response from every node, </a:t>
            </a:r>
            <a:r>
              <a:rPr lang="en-US" sz="3500" dirty="0" err="1" smtClean="0">
                <a:solidFill>
                  <a:srgbClr val="6C6C6C"/>
                </a:solidFill>
              </a:rPr>
              <a:t>p.guestSet</a:t>
            </a:r>
            <a:r>
              <a:rPr lang="en-US" sz="3500" dirty="0" smtClean="0">
                <a:solidFill>
                  <a:srgbClr val="6C6C6C"/>
                </a:solidFill>
              </a:rPr>
              <a:t> and </a:t>
            </a:r>
            <a:r>
              <a:rPr lang="en-US" sz="3500" dirty="0" err="1" smtClean="0">
                <a:solidFill>
                  <a:srgbClr val="6C6C6C"/>
                </a:solidFill>
              </a:rPr>
              <a:t>p.friendSet</a:t>
            </a:r>
            <a:r>
              <a:rPr lang="en-US" sz="3500" dirty="0" smtClean="0">
                <a:solidFill>
                  <a:srgbClr val="6C6C6C"/>
                </a:solidFill>
              </a:rPr>
              <a:t> both become empty.</a:t>
            </a:r>
          </a:p>
          <a:p>
            <a:pPr marL="514350" indent="-273050" algn="just">
              <a:buClr>
                <a:srgbClr val="FF9900"/>
              </a:buClr>
              <a:buSzPct val="100000"/>
              <a:buFont typeface="Wingdings" pitchFamily="2" charset="2"/>
              <a:buChar char="§"/>
            </a:pPr>
            <a:r>
              <a:rPr lang="en-US" sz="3500" dirty="0" smtClean="0">
                <a:solidFill>
                  <a:srgbClr val="6C6C6C"/>
                </a:solidFill>
              </a:rPr>
              <a:t>At this point, this case is symmetric to case 1 when both sets are empty.</a:t>
            </a:r>
          </a:p>
          <a:p>
            <a:pPr marL="514350" indent="-273050" algn="just">
              <a:buClr>
                <a:srgbClr val="FF9900"/>
              </a:buClr>
              <a:buSzPct val="100000"/>
              <a:buFont typeface="Wingdings" pitchFamily="2" charset="2"/>
              <a:buChar char="§"/>
            </a:pPr>
            <a:r>
              <a:rPr lang="en-US" sz="3500" dirty="0" smtClean="0">
                <a:solidFill>
                  <a:srgbClr val="6C6C6C"/>
                </a:solidFill>
              </a:rPr>
              <a:t>Node p has become a leaf node, so it sends a DETACHED message to its contact.</a:t>
            </a:r>
            <a:endParaRPr lang="en-US" sz="3500" dirty="0">
              <a:solidFill>
                <a:srgbClr val="6C6C6C"/>
              </a:solidFill>
            </a:endParaRP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 detach contd.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lgn="just">
              <a:buSzPct val="100000"/>
              <a:buFont typeface="+mj-lt"/>
              <a:buAutoNum type="arabicPeriod" startAt="3"/>
            </a:pPr>
            <a:r>
              <a:rPr lang="en-US" sz="2800" dirty="0" smtClean="0"/>
              <a:t>The node receives a RELOCATE</a:t>
            </a:r>
          </a:p>
          <a:p>
            <a:pPr marL="514350" indent="-273050" algn="just">
              <a:buClr>
                <a:srgbClr val="FF9900"/>
              </a:buClr>
              <a:buSzPct val="100000"/>
              <a:buFont typeface="Wingdings" pitchFamily="2" charset="2"/>
              <a:buChar char="§"/>
            </a:pPr>
            <a:r>
              <a:rPr lang="en-US" sz="2800" dirty="0" smtClean="0">
                <a:solidFill>
                  <a:srgbClr val="6C6C6C"/>
                </a:solidFill>
              </a:rPr>
              <a:t>The third case occurs when </a:t>
            </a:r>
            <a:r>
              <a:rPr lang="en-US" sz="2800" dirty="0" err="1" smtClean="0">
                <a:solidFill>
                  <a:srgbClr val="6C6C6C"/>
                </a:solidFill>
              </a:rPr>
              <a:t>p’s</a:t>
            </a:r>
            <a:r>
              <a:rPr lang="en-US" sz="2800" dirty="0" smtClean="0">
                <a:solidFill>
                  <a:srgbClr val="6C6C6C"/>
                </a:solidFill>
              </a:rPr>
              <a:t> contact is itself detaching from the tree.</a:t>
            </a:r>
          </a:p>
          <a:p>
            <a:pPr marL="514350" indent="-273050" algn="just">
              <a:buClr>
                <a:srgbClr val="FF9900"/>
              </a:buClr>
              <a:buSzPct val="100000"/>
              <a:buFont typeface="Wingdings" pitchFamily="2" charset="2"/>
              <a:buChar char="§"/>
            </a:pPr>
            <a:r>
              <a:rPr lang="en-US" sz="2800" dirty="0" smtClean="0">
                <a:solidFill>
                  <a:srgbClr val="6C6C6C"/>
                </a:solidFill>
              </a:rPr>
              <a:t>If p receives a RELOCATE message m and is passive, it can decide to detach.</a:t>
            </a:r>
          </a:p>
          <a:p>
            <a:pPr marL="514350" indent="-273050" algn="just">
              <a:buClr>
                <a:srgbClr val="FF9900"/>
              </a:buClr>
              <a:buSzPct val="100000"/>
              <a:buFont typeface="Wingdings" pitchFamily="2" charset="2"/>
              <a:buChar char="§"/>
            </a:pPr>
            <a:r>
              <a:rPr lang="en-US" sz="2800" dirty="0" smtClean="0">
                <a:solidFill>
                  <a:srgbClr val="6C6C6C"/>
                </a:solidFill>
              </a:rPr>
              <a:t>Node p then sends a RELOCATE message x to all nodes in its </a:t>
            </a:r>
            <a:r>
              <a:rPr lang="en-US" sz="2800" dirty="0" err="1" smtClean="0">
                <a:solidFill>
                  <a:srgbClr val="6C6C6C"/>
                </a:solidFill>
              </a:rPr>
              <a:t>guestSet</a:t>
            </a:r>
            <a:r>
              <a:rPr lang="en-US" sz="2800" dirty="0" smtClean="0">
                <a:solidFill>
                  <a:srgbClr val="6C6C6C"/>
                </a:solidFill>
              </a:rPr>
              <a:t> and </a:t>
            </a:r>
            <a:r>
              <a:rPr lang="en-US" sz="2800" dirty="0" err="1" smtClean="0">
                <a:solidFill>
                  <a:srgbClr val="6C6C6C"/>
                </a:solidFill>
              </a:rPr>
              <a:t>friendSet</a:t>
            </a:r>
            <a:r>
              <a:rPr lang="en-US" sz="2800" dirty="0" smtClean="0">
                <a:solidFill>
                  <a:srgbClr val="6C6C6C"/>
                </a:solidFill>
              </a:rPr>
              <a:t> where </a:t>
            </a:r>
            <a:r>
              <a:rPr lang="en-US" sz="2800" dirty="0" err="1" smtClean="0">
                <a:solidFill>
                  <a:srgbClr val="6C6C6C"/>
                </a:solidFill>
              </a:rPr>
              <a:t>x.newContact</a:t>
            </a:r>
            <a:r>
              <a:rPr lang="en-US" sz="2800" dirty="0" smtClean="0">
                <a:solidFill>
                  <a:srgbClr val="6C6C6C"/>
                </a:solidFill>
              </a:rPr>
              <a:t> is set to </a:t>
            </a:r>
            <a:r>
              <a:rPr lang="en-US" sz="2800" dirty="0" err="1" smtClean="0">
                <a:solidFill>
                  <a:srgbClr val="6C6C6C"/>
                </a:solidFill>
              </a:rPr>
              <a:t>m.newContact</a:t>
            </a:r>
            <a:r>
              <a:rPr lang="en-US" sz="2800" dirty="0" smtClean="0">
                <a:solidFill>
                  <a:srgbClr val="6C6C6C"/>
                </a:solidFill>
              </a:rPr>
              <a:t>.</a:t>
            </a:r>
          </a:p>
          <a:p>
            <a:pPr marL="514350" indent="-273050" algn="just">
              <a:buClr>
                <a:srgbClr val="FF9900"/>
              </a:buClr>
              <a:buSzPct val="100000"/>
              <a:buFont typeface="Wingdings" pitchFamily="2" charset="2"/>
              <a:buChar char="§"/>
            </a:pPr>
            <a:r>
              <a:rPr lang="en-US" sz="2800" dirty="0" smtClean="0">
                <a:solidFill>
                  <a:srgbClr val="6C6C6C"/>
                </a:solidFill>
              </a:rPr>
              <a:t>Once this message is sent, this case is identical to the second case after p sends RELOCATE messages.</a:t>
            </a:r>
            <a:endParaRPr lang="en-US" dirty="0" smtClean="0">
              <a:solidFill>
                <a:srgbClr val="6C6C6C"/>
              </a:solidFill>
            </a:endParaRP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4"/>
          </p:cNvCxnSpPr>
          <p:nvPr/>
        </p:nvCxnSpPr>
        <p:spPr>
          <a:xfrm rot="16200000" flipH="1">
            <a:off x="3505200" y="2438400"/>
            <a:ext cx="381000" cy="3810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4"/>
          </p:cNvCxnSpPr>
          <p:nvPr/>
        </p:nvCxnSpPr>
        <p:spPr>
          <a:xfrm rot="5400000">
            <a:off x="3124200" y="26670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4"/>
          </p:cNvCxnSpPr>
          <p:nvPr/>
        </p:nvCxnSpPr>
        <p:spPr>
          <a:xfrm rot="5400000">
            <a:off x="2933700" y="24003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9" idx="4"/>
          </p:cNvCxnSpPr>
          <p:nvPr/>
        </p:nvCxnSpPr>
        <p:spPr>
          <a:xfrm rot="16200000" flipH="1">
            <a:off x="4495800" y="35052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4"/>
          </p:cNvCxnSpPr>
          <p:nvPr/>
        </p:nvCxnSpPr>
        <p:spPr>
          <a:xfrm rot="5400000">
            <a:off x="4267200" y="3581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4"/>
          </p:cNvCxnSpPr>
          <p:nvPr/>
        </p:nvCxnSpPr>
        <p:spPr>
          <a:xfrm rot="5400000">
            <a:off x="40767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p:cNvCxnSpPr>
          <p:nvPr/>
        </p:nvCxnSpPr>
        <p:spPr>
          <a:xfrm rot="16200000" flipH="1">
            <a:off x="46863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429000" y="5486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1" name="Oval 40"/>
          <p:cNvSpPr/>
          <p:nvPr/>
        </p:nvSpPr>
        <p:spPr>
          <a:xfrm>
            <a:off x="4343400" y="45720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1" idx="4"/>
          </p:cNvCxnSpPr>
          <p:nvPr/>
        </p:nvCxnSpPr>
        <p:spPr>
          <a:xfrm rot="16200000" flipH="1">
            <a:off x="4495800" y="53340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4"/>
          </p:cNvCxnSpPr>
          <p:nvPr/>
        </p:nvCxnSpPr>
        <p:spPr>
          <a:xfrm rot="5400000">
            <a:off x="4267200" y="54102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4"/>
            <a:endCxn id="26" idx="0"/>
          </p:cNvCxnSpPr>
          <p:nvPr/>
        </p:nvCxnSpPr>
        <p:spPr>
          <a:xfrm rot="5400000">
            <a:off x="4038600" y="4876800"/>
            <a:ext cx="304800" cy="914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4"/>
          </p:cNvCxnSpPr>
          <p:nvPr/>
        </p:nvCxnSpPr>
        <p:spPr>
          <a:xfrm rot="16200000" flipH="1">
            <a:off x="4686300" y="51435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1200329"/>
          </a:xfrm>
          <a:prstGeom prst="rect">
            <a:avLst/>
          </a:prstGeom>
          <a:noFill/>
        </p:spPr>
        <p:txBody>
          <a:bodyPr wrap="square" rtlCol="0">
            <a:spAutoFit/>
          </a:bodyPr>
          <a:lstStyle/>
          <a:p>
            <a:r>
              <a:rPr lang="en-US" dirty="0" smtClean="0"/>
              <a:t>P</a:t>
            </a:r>
            <a:r>
              <a:rPr lang="en-US" baseline="-25000" dirty="0" smtClean="0"/>
              <a:t>0</a:t>
            </a:r>
            <a:r>
              <a:rPr lang="en-US" dirty="0" smtClean="0"/>
              <a:t> ,P</a:t>
            </a:r>
            <a:r>
              <a:rPr lang="en-US" baseline="-25000" dirty="0" smtClean="0"/>
              <a:t>1</a:t>
            </a:r>
            <a:r>
              <a:rPr lang="en-US" dirty="0" smtClean="0"/>
              <a:t>,…, P</a:t>
            </a:r>
            <a:r>
              <a:rPr lang="en-US" baseline="-25000" dirty="0" smtClean="0"/>
              <a:t>h</a:t>
            </a:r>
            <a:r>
              <a:rPr lang="en-US" dirty="0" smtClean="0"/>
              <a:t> is a chain of nodes</a:t>
            </a:r>
          </a:p>
          <a:p>
            <a:r>
              <a:rPr lang="en-US" dirty="0" smtClean="0"/>
              <a:t>P</a:t>
            </a:r>
            <a:r>
              <a:rPr lang="en-US" baseline="-25000" dirty="0" smtClean="0"/>
              <a:t>0</a:t>
            </a:r>
            <a:r>
              <a:rPr lang="en-US" dirty="0" smtClean="0"/>
              <a:t> is the root</a:t>
            </a:r>
          </a:p>
          <a:p>
            <a:r>
              <a:rPr lang="en-US" dirty="0" smtClean="0"/>
              <a:t>P</a:t>
            </a:r>
            <a:r>
              <a:rPr lang="en-US" baseline="-25000" dirty="0" smtClean="0"/>
              <a:t>h</a:t>
            </a:r>
            <a:r>
              <a:rPr lang="en-US" dirty="0" smtClean="0"/>
              <a:t> is a leaf node</a:t>
            </a:r>
            <a:endParaRPr lang="en-US" dirty="0"/>
          </a:p>
        </p:txBody>
      </p:sp>
      <p:sp>
        <p:nvSpPr>
          <p:cNvPr id="39" name="Oval 38"/>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Distributed system</a:t>
            </a:r>
            <a:endParaRPr lang="en-US" dirty="0"/>
          </a:p>
        </p:txBody>
      </p:sp>
      <p:sp>
        <p:nvSpPr>
          <p:cNvPr id="3" name="Content Placeholder 2"/>
          <p:cNvSpPr>
            <a:spLocks noGrp="1"/>
          </p:cNvSpPr>
          <p:nvPr>
            <p:ph idx="1"/>
          </p:nvPr>
        </p:nvSpPr>
        <p:spPr/>
        <p:txBody>
          <a:bodyPr>
            <a:normAutofit/>
          </a:bodyPr>
          <a:lstStyle/>
          <a:p>
            <a:pPr algn="just"/>
            <a:r>
              <a:rPr lang="en-US" dirty="0" smtClean="0"/>
              <a:t>In a dynamic distributed system, processes can </a:t>
            </a:r>
            <a:r>
              <a:rPr lang="en-US" dirty="0" smtClean="0">
                <a:solidFill>
                  <a:srgbClr val="FF3399"/>
                </a:solidFill>
              </a:rPr>
              <a:t>join and leave </a:t>
            </a:r>
            <a:r>
              <a:rPr lang="en-US" dirty="0" smtClean="0"/>
              <a:t>the system at </a:t>
            </a:r>
            <a:r>
              <a:rPr lang="en-US" dirty="0" smtClean="0">
                <a:solidFill>
                  <a:srgbClr val="FF3399"/>
                </a:solidFill>
              </a:rPr>
              <a:t>anytime</a:t>
            </a:r>
            <a:r>
              <a:rPr lang="en-US" dirty="0" smtClean="0"/>
              <a:t>.</a:t>
            </a:r>
          </a:p>
          <a:p>
            <a:pPr algn="just"/>
            <a:r>
              <a:rPr lang="en-US" dirty="0" smtClean="0"/>
              <a:t>Consequently, the set of processes in the system may change with time.</a:t>
            </a:r>
          </a:p>
          <a:p>
            <a:pPr algn="just"/>
            <a:r>
              <a:rPr lang="en-US" dirty="0" smtClean="0"/>
              <a:t>Dynamic distributed systems are especially useful for solving large-scale problems that require vast computational power. For example, projects that involve searching a large state-space to locate a solution.</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182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p:cNvCxnSpPr>
            <a:stCxn id="13" idx="4"/>
          </p:cNvCxnSpPr>
          <p:nvPr/>
        </p:nvCxnSpPr>
        <p:spPr>
          <a:xfrm rot="16200000" flipH="1">
            <a:off x="3505200" y="2438400"/>
            <a:ext cx="381000" cy="3810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4"/>
          </p:cNvCxnSpPr>
          <p:nvPr/>
        </p:nvCxnSpPr>
        <p:spPr>
          <a:xfrm rot="5400000">
            <a:off x="3124200" y="26670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4"/>
          </p:cNvCxnSpPr>
          <p:nvPr/>
        </p:nvCxnSpPr>
        <p:spPr>
          <a:xfrm rot="5400000">
            <a:off x="2933700" y="24003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Connector 19"/>
          <p:cNvCxnSpPr>
            <a:stCxn id="19" idx="4"/>
          </p:cNvCxnSpPr>
          <p:nvPr/>
        </p:nvCxnSpPr>
        <p:spPr>
          <a:xfrm rot="16200000" flipH="1">
            <a:off x="4495800" y="35052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4"/>
          </p:cNvCxnSpPr>
          <p:nvPr/>
        </p:nvCxnSpPr>
        <p:spPr>
          <a:xfrm rot="5400000">
            <a:off x="4267200" y="3581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4"/>
          </p:cNvCxnSpPr>
          <p:nvPr/>
        </p:nvCxnSpPr>
        <p:spPr>
          <a:xfrm rot="5400000">
            <a:off x="40767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p:cNvCxnSpPr>
          <p:nvPr/>
        </p:nvCxnSpPr>
        <p:spPr>
          <a:xfrm rot="16200000" flipH="1">
            <a:off x="46863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429000" y="54864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1" name="Oval 40"/>
          <p:cNvSpPr/>
          <p:nvPr/>
        </p:nvSpPr>
        <p:spPr>
          <a:xfrm>
            <a:off x="4343400" y="45720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Connector 41"/>
          <p:cNvCxnSpPr>
            <a:stCxn id="41" idx="4"/>
          </p:cNvCxnSpPr>
          <p:nvPr/>
        </p:nvCxnSpPr>
        <p:spPr>
          <a:xfrm rot="16200000" flipH="1">
            <a:off x="4495800" y="53340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4"/>
          </p:cNvCxnSpPr>
          <p:nvPr/>
        </p:nvCxnSpPr>
        <p:spPr>
          <a:xfrm rot="5400000">
            <a:off x="4267200" y="54102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4"/>
            <a:endCxn id="26" idx="0"/>
          </p:cNvCxnSpPr>
          <p:nvPr/>
        </p:nvCxnSpPr>
        <p:spPr>
          <a:xfrm rot="5400000">
            <a:off x="4038600" y="4876800"/>
            <a:ext cx="304800" cy="914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4"/>
          </p:cNvCxnSpPr>
          <p:nvPr/>
        </p:nvCxnSpPr>
        <p:spPr>
          <a:xfrm rot="16200000" flipH="1">
            <a:off x="4686300" y="51435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2862322"/>
          </a:xfrm>
          <a:prstGeom prst="rect">
            <a:avLst/>
          </a:prstGeom>
          <a:noFill/>
        </p:spPr>
        <p:txBody>
          <a:bodyPr wrap="square" rtlCol="0">
            <a:spAutoFit/>
          </a:bodyPr>
          <a:lstStyle/>
          <a:p>
            <a:r>
              <a:rPr lang="en-US" dirty="0" smtClean="0"/>
              <a:t>Assume that the series of nodes P</a:t>
            </a:r>
            <a:r>
              <a:rPr lang="en-US" baseline="-25000" dirty="0" smtClean="0"/>
              <a:t>1</a:t>
            </a:r>
            <a:r>
              <a:rPr lang="en-US" dirty="0" smtClean="0"/>
              <a:t> ,P</a:t>
            </a:r>
            <a:r>
              <a:rPr lang="en-US" baseline="-25000" dirty="0" smtClean="0"/>
              <a:t>2</a:t>
            </a:r>
            <a:r>
              <a:rPr lang="en-US" dirty="0" smtClean="0"/>
              <a:t>,…,P</a:t>
            </a:r>
            <a:r>
              <a:rPr lang="en-US" baseline="-25000" dirty="0" smtClean="0"/>
              <a:t>h</a:t>
            </a:r>
            <a:r>
              <a:rPr lang="en-US" dirty="0" smtClean="0"/>
              <a:t> are passive and decide to detach</a:t>
            </a:r>
          </a:p>
          <a:p>
            <a:endParaRPr lang="en-US" dirty="0" smtClean="0"/>
          </a:p>
          <a:p>
            <a:r>
              <a:rPr lang="en-US" dirty="0" smtClean="0"/>
              <a:t>Node P</a:t>
            </a:r>
            <a:r>
              <a:rPr lang="en-US" baseline="-25000" dirty="0" smtClean="0"/>
              <a:t>i</a:t>
            </a:r>
            <a:r>
              <a:rPr lang="en-US" dirty="0" smtClean="0"/>
              <a:t>, with 1&lt;=</a:t>
            </a:r>
            <a:r>
              <a:rPr lang="en-US" dirty="0" err="1" smtClean="0"/>
              <a:t>i</a:t>
            </a:r>
            <a:r>
              <a:rPr lang="en-US" dirty="0" smtClean="0"/>
              <a:t>&lt;=h sends a </a:t>
            </a:r>
            <a:r>
              <a:rPr lang="en-US" b="1" dirty="0" smtClean="0"/>
              <a:t>DETACH</a:t>
            </a:r>
            <a:r>
              <a:rPr lang="en-US" dirty="0" smtClean="0"/>
              <a:t> message to P</a:t>
            </a:r>
            <a:r>
              <a:rPr lang="en-US" baseline="-25000" dirty="0" smtClean="0"/>
              <a:t>i-1</a:t>
            </a:r>
          </a:p>
          <a:p>
            <a:endParaRPr lang="en-US" dirty="0" smtClean="0"/>
          </a:p>
          <a:p>
            <a:endParaRPr lang="en-US" dirty="0"/>
          </a:p>
        </p:txBody>
      </p:sp>
      <p:cxnSp>
        <p:nvCxnSpPr>
          <p:cNvPr id="46" name="Straight Arrow Connector 45"/>
          <p:cNvCxnSpPr/>
          <p:nvPr/>
        </p:nvCxnSpPr>
        <p:spPr>
          <a:xfrm rot="10800000">
            <a:off x="2819400" y="1447800"/>
            <a:ext cx="6858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rot="10800000">
            <a:off x="3886200" y="2362200"/>
            <a:ext cx="6858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3657600" y="5105400"/>
            <a:ext cx="6096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rot="16200000" flipV="1">
            <a:off x="4991894" y="3391694"/>
            <a:ext cx="457200" cy="3794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7" name="Oval 46"/>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4" name="Straight Connector 13"/>
          <p:cNvCxnSpPr>
            <a:stCxn id="13" idx="4"/>
          </p:cNvCxnSpPr>
          <p:nvPr/>
        </p:nvCxnSpPr>
        <p:spPr>
          <a:xfrm rot="16200000" flipH="1">
            <a:off x="3505200" y="2438400"/>
            <a:ext cx="381000" cy="3810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4"/>
          </p:cNvCxnSpPr>
          <p:nvPr/>
        </p:nvCxnSpPr>
        <p:spPr>
          <a:xfrm rot="5400000">
            <a:off x="3124200" y="26670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4"/>
          </p:cNvCxnSpPr>
          <p:nvPr/>
        </p:nvCxnSpPr>
        <p:spPr>
          <a:xfrm rot="5400000">
            <a:off x="2933700" y="24003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Connector 19"/>
          <p:cNvCxnSpPr>
            <a:stCxn id="19" idx="4"/>
          </p:cNvCxnSpPr>
          <p:nvPr/>
        </p:nvCxnSpPr>
        <p:spPr>
          <a:xfrm rot="16200000" flipH="1">
            <a:off x="4495800" y="35052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4"/>
          </p:cNvCxnSpPr>
          <p:nvPr/>
        </p:nvCxnSpPr>
        <p:spPr>
          <a:xfrm rot="5400000">
            <a:off x="4267200" y="3581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4"/>
          </p:cNvCxnSpPr>
          <p:nvPr/>
        </p:nvCxnSpPr>
        <p:spPr>
          <a:xfrm rot="5400000">
            <a:off x="40767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p:cNvCxnSpPr>
          <p:nvPr/>
        </p:nvCxnSpPr>
        <p:spPr>
          <a:xfrm rot="16200000" flipH="1">
            <a:off x="46863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429000" y="54864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1" name="Oval 40"/>
          <p:cNvSpPr/>
          <p:nvPr/>
        </p:nvSpPr>
        <p:spPr>
          <a:xfrm>
            <a:off x="4343400" y="45720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Connector 41"/>
          <p:cNvCxnSpPr>
            <a:stCxn id="41" idx="4"/>
          </p:cNvCxnSpPr>
          <p:nvPr/>
        </p:nvCxnSpPr>
        <p:spPr>
          <a:xfrm rot="16200000" flipH="1">
            <a:off x="4495800" y="53340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4"/>
          </p:cNvCxnSpPr>
          <p:nvPr/>
        </p:nvCxnSpPr>
        <p:spPr>
          <a:xfrm rot="5400000">
            <a:off x="4267200" y="54102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4"/>
            <a:endCxn id="26" idx="0"/>
          </p:cNvCxnSpPr>
          <p:nvPr/>
        </p:nvCxnSpPr>
        <p:spPr>
          <a:xfrm rot="5400000">
            <a:off x="4038600" y="4876800"/>
            <a:ext cx="304800" cy="914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4"/>
          </p:cNvCxnSpPr>
          <p:nvPr/>
        </p:nvCxnSpPr>
        <p:spPr>
          <a:xfrm rot="16200000" flipH="1">
            <a:off x="4686300" y="51435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2585323"/>
          </a:xfrm>
          <a:prstGeom prst="rect">
            <a:avLst/>
          </a:prstGeom>
          <a:noFill/>
        </p:spPr>
        <p:txBody>
          <a:bodyPr wrap="square" rtlCol="0">
            <a:spAutoFit/>
          </a:bodyPr>
          <a:lstStyle/>
          <a:p>
            <a:r>
              <a:rPr lang="en-US" dirty="0" smtClean="0"/>
              <a:t>In this case the node P</a:t>
            </a:r>
            <a:r>
              <a:rPr lang="en-US" baseline="-25000" dirty="0" smtClean="0"/>
              <a:t>1</a:t>
            </a:r>
            <a:r>
              <a:rPr lang="en-US" dirty="0" smtClean="0"/>
              <a:t> receives a </a:t>
            </a:r>
            <a:r>
              <a:rPr lang="en-US" b="1" dirty="0" smtClean="0"/>
              <a:t>GRANT</a:t>
            </a:r>
            <a:r>
              <a:rPr lang="en-US" dirty="0" smtClean="0"/>
              <a:t> message from P</a:t>
            </a:r>
            <a:r>
              <a:rPr lang="en-US" baseline="-25000" dirty="0" smtClean="0"/>
              <a:t>0</a:t>
            </a:r>
            <a:r>
              <a:rPr lang="en-US" dirty="0" smtClean="0"/>
              <a:t> </a:t>
            </a:r>
          </a:p>
          <a:p>
            <a:endParaRPr lang="en-US" dirty="0" smtClean="0"/>
          </a:p>
          <a:p>
            <a:r>
              <a:rPr lang="en-US" dirty="0" smtClean="0"/>
              <a:t>This single GRANT message gives permission to P</a:t>
            </a:r>
            <a:r>
              <a:rPr lang="en-US" baseline="-25000" dirty="0" smtClean="0"/>
              <a:t>1</a:t>
            </a:r>
            <a:r>
              <a:rPr lang="en-US" dirty="0" smtClean="0"/>
              <a:t> and any of it’s descendents to detach</a:t>
            </a:r>
          </a:p>
        </p:txBody>
      </p:sp>
      <p:cxnSp>
        <p:nvCxnSpPr>
          <p:cNvPr id="40" name="Straight Arrow Connector 39"/>
          <p:cNvCxnSpPr/>
          <p:nvPr/>
        </p:nvCxnSpPr>
        <p:spPr>
          <a:xfrm>
            <a:off x="2895600" y="1371600"/>
            <a:ext cx="685800" cy="3048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39" name="Oval 38"/>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4" name="Straight Connector 13"/>
          <p:cNvCxnSpPr>
            <a:stCxn id="13" idx="4"/>
            <a:endCxn id="64" idx="0"/>
          </p:cNvCxnSpPr>
          <p:nvPr/>
        </p:nvCxnSpPr>
        <p:spPr>
          <a:xfrm rot="16200000" flipH="1">
            <a:off x="3391297" y="2552302"/>
            <a:ext cx="456405" cy="22859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4"/>
          </p:cNvCxnSpPr>
          <p:nvPr/>
        </p:nvCxnSpPr>
        <p:spPr>
          <a:xfrm rot="5400000">
            <a:off x="3200400" y="2590800"/>
            <a:ext cx="4572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4"/>
          </p:cNvCxnSpPr>
          <p:nvPr/>
        </p:nvCxnSpPr>
        <p:spPr>
          <a:xfrm rot="5400000">
            <a:off x="2971800" y="2362200"/>
            <a:ext cx="4572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Connector 19"/>
          <p:cNvCxnSpPr>
            <a:stCxn id="19" idx="4"/>
          </p:cNvCxnSpPr>
          <p:nvPr/>
        </p:nvCxnSpPr>
        <p:spPr>
          <a:xfrm rot="16200000" flipH="1">
            <a:off x="4495800" y="35052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4"/>
          </p:cNvCxnSpPr>
          <p:nvPr/>
        </p:nvCxnSpPr>
        <p:spPr>
          <a:xfrm rot="5400000">
            <a:off x="4267200" y="3581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4"/>
          </p:cNvCxnSpPr>
          <p:nvPr/>
        </p:nvCxnSpPr>
        <p:spPr>
          <a:xfrm rot="5400000">
            <a:off x="40767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p:cNvCxnSpPr>
          <p:nvPr/>
        </p:nvCxnSpPr>
        <p:spPr>
          <a:xfrm rot="16200000" flipH="1">
            <a:off x="46863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429000" y="54864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1" name="Oval 40"/>
          <p:cNvSpPr/>
          <p:nvPr/>
        </p:nvSpPr>
        <p:spPr>
          <a:xfrm>
            <a:off x="4343400" y="45720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Connector 41"/>
          <p:cNvCxnSpPr>
            <a:stCxn id="41" idx="4"/>
          </p:cNvCxnSpPr>
          <p:nvPr/>
        </p:nvCxnSpPr>
        <p:spPr>
          <a:xfrm rot="16200000" flipH="1">
            <a:off x="4495800" y="53340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4"/>
          </p:cNvCxnSpPr>
          <p:nvPr/>
        </p:nvCxnSpPr>
        <p:spPr>
          <a:xfrm rot="5400000">
            <a:off x="4267200" y="54102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4"/>
            <a:endCxn id="26" idx="0"/>
          </p:cNvCxnSpPr>
          <p:nvPr/>
        </p:nvCxnSpPr>
        <p:spPr>
          <a:xfrm rot="5400000">
            <a:off x="4038600" y="4876800"/>
            <a:ext cx="304800" cy="914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4"/>
          </p:cNvCxnSpPr>
          <p:nvPr/>
        </p:nvCxnSpPr>
        <p:spPr>
          <a:xfrm rot="16200000" flipH="1">
            <a:off x="4686300" y="51435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923330"/>
          </a:xfrm>
          <a:prstGeom prst="rect">
            <a:avLst/>
          </a:prstGeom>
          <a:noFill/>
        </p:spPr>
        <p:txBody>
          <a:bodyPr wrap="square" rtlCol="0">
            <a:spAutoFit/>
          </a:bodyPr>
          <a:lstStyle/>
          <a:p>
            <a:r>
              <a:rPr lang="en-US" dirty="0" smtClean="0"/>
              <a:t>Node P1 sends a </a:t>
            </a:r>
            <a:r>
              <a:rPr lang="en-US" b="1" dirty="0" smtClean="0"/>
              <a:t>RELOCATE</a:t>
            </a:r>
            <a:r>
              <a:rPr lang="en-US" dirty="0" smtClean="0"/>
              <a:t> to all it’s guests.</a:t>
            </a:r>
          </a:p>
        </p:txBody>
      </p:sp>
      <p:sp>
        <p:nvSpPr>
          <p:cNvPr id="53" name="Oval 52"/>
          <p:cNvSpPr/>
          <p:nvPr/>
        </p:nvSpPr>
        <p:spPr>
          <a:xfrm>
            <a:off x="2438400" y="2895599"/>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3" idx="4"/>
          </p:cNvCxnSpPr>
          <p:nvPr/>
        </p:nvCxnSpPr>
        <p:spPr>
          <a:xfrm rot="16200000" flipH="1">
            <a:off x="2743200" y="3505199"/>
            <a:ext cx="228600" cy="228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3" idx="4"/>
          </p:cNvCxnSpPr>
          <p:nvPr/>
        </p:nvCxnSpPr>
        <p:spPr>
          <a:xfrm rot="5400000">
            <a:off x="2514602" y="3505201"/>
            <a:ext cx="228601" cy="22859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3" idx="4"/>
          </p:cNvCxnSpPr>
          <p:nvPr/>
        </p:nvCxnSpPr>
        <p:spPr>
          <a:xfrm rot="5400000">
            <a:off x="2400300" y="3390901"/>
            <a:ext cx="228602" cy="45719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4"/>
          </p:cNvCxnSpPr>
          <p:nvPr/>
        </p:nvCxnSpPr>
        <p:spPr>
          <a:xfrm rot="5400000">
            <a:off x="2628108" y="3619501"/>
            <a:ext cx="229394" cy="791"/>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428999" y="289480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4"/>
          </p:cNvCxnSpPr>
          <p:nvPr/>
        </p:nvCxnSpPr>
        <p:spPr>
          <a:xfrm rot="16200000" flipH="1">
            <a:off x="3733799" y="3504405"/>
            <a:ext cx="228600" cy="228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4" idx="4"/>
          </p:cNvCxnSpPr>
          <p:nvPr/>
        </p:nvCxnSpPr>
        <p:spPr>
          <a:xfrm rot="5400000">
            <a:off x="3505201" y="3504407"/>
            <a:ext cx="228601" cy="22859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4" idx="4"/>
          </p:cNvCxnSpPr>
          <p:nvPr/>
        </p:nvCxnSpPr>
        <p:spPr>
          <a:xfrm rot="5400000">
            <a:off x="3390899" y="3390107"/>
            <a:ext cx="228602" cy="45719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4" idx="4"/>
          </p:cNvCxnSpPr>
          <p:nvPr/>
        </p:nvCxnSpPr>
        <p:spPr>
          <a:xfrm rot="5400000">
            <a:off x="3618707" y="3618707"/>
            <a:ext cx="229394" cy="791"/>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124200" y="3200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200400" y="3200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276600" y="3200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p:cNvCxnSpPr/>
          <p:nvPr/>
        </p:nvCxnSpPr>
        <p:spPr>
          <a:xfrm>
            <a:off x="3886200" y="2362200"/>
            <a:ext cx="685800" cy="3048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0" name="Straight Arrow Connector 89"/>
          <p:cNvCxnSpPr/>
          <p:nvPr/>
        </p:nvCxnSpPr>
        <p:spPr>
          <a:xfrm rot="5400000">
            <a:off x="2819400" y="2438400"/>
            <a:ext cx="381000" cy="381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2" name="Straight Arrow Connector 91"/>
          <p:cNvCxnSpPr/>
          <p:nvPr/>
        </p:nvCxnSpPr>
        <p:spPr>
          <a:xfrm rot="16200000" flipH="1">
            <a:off x="3619500" y="2552700"/>
            <a:ext cx="304800" cy="2286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0" name="Oval 59"/>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4" name="Straight Connector 13"/>
          <p:cNvCxnSpPr>
            <a:endCxn id="64" idx="0"/>
          </p:cNvCxnSpPr>
          <p:nvPr/>
        </p:nvCxnSpPr>
        <p:spPr>
          <a:xfrm rot="16200000" flipH="1">
            <a:off x="2476898" y="1561704"/>
            <a:ext cx="456405" cy="22859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286001" y="1600202"/>
            <a:ext cx="4572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057401" y="1371602"/>
            <a:ext cx="4572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0" name="Straight Connector 19"/>
          <p:cNvCxnSpPr>
            <a:stCxn id="19" idx="4"/>
          </p:cNvCxnSpPr>
          <p:nvPr/>
        </p:nvCxnSpPr>
        <p:spPr>
          <a:xfrm rot="16200000" flipH="1">
            <a:off x="4495800" y="35052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4"/>
          </p:cNvCxnSpPr>
          <p:nvPr/>
        </p:nvCxnSpPr>
        <p:spPr>
          <a:xfrm rot="5400000">
            <a:off x="4267200" y="3581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4"/>
          </p:cNvCxnSpPr>
          <p:nvPr/>
        </p:nvCxnSpPr>
        <p:spPr>
          <a:xfrm rot="5400000">
            <a:off x="40767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p:cNvCxnSpPr>
          <p:nvPr/>
        </p:nvCxnSpPr>
        <p:spPr>
          <a:xfrm rot="16200000" flipH="1">
            <a:off x="46863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429000" y="54864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1" name="Oval 40"/>
          <p:cNvSpPr/>
          <p:nvPr/>
        </p:nvSpPr>
        <p:spPr>
          <a:xfrm>
            <a:off x="4343400" y="45720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Connector 41"/>
          <p:cNvCxnSpPr>
            <a:stCxn id="41" idx="4"/>
          </p:cNvCxnSpPr>
          <p:nvPr/>
        </p:nvCxnSpPr>
        <p:spPr>
          <a:xfrm rot="16200000" flipH="1">
            <a:off x="4495800" y="53340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4"/>
          </p:cNvCxnSpPr>
          <p:nvPr/>
        </p:nvCxnSpPr>
        <p:spPr>
          <a:xfrm rot="5400000">
            <a:off x="4267200" y="54102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4"/>
            <a:endCxn id="26" idx="0"/>
          </p:cNvCxnSpPr>
          <p:nvPr/>
        </p:nvCxnSpPr>
        <p:spPr>
          <a:xfrm rot="5400000">
            <a:off x="4038600" y="4876800"/>
            <a:ext cx="304800" cy="914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4"/>
          </p:cNvCxnSpPr>
          <p:nvPr/>
        </p:nvCxnSpPr>
        <p:spPr>
          <a:xfrm rot="16200000" flipH="1">
            <a:off x="4686300" y="51435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1477328"/>
          </a:xfrm>
          <a:prstGeom prst="rect">
            <a:avLst/>
          </a:prstGeom>
          <a:noFill/>
        </p:spPr>
        <p:txBody>
          <a:bodyPr wrap="square" rtlCol="0">
            <a:spAutoFit/>
          </a:bodyPr>
          <a:lstStyle/>
          <a:p>
            <a:r>
              <a:rPr lang="en-US" dirty="0" smtClean="0"/>
              <a:t>Any node who wishes</a:t>
            </a:r>
          </a:p>
          <a:p>
            <a:r>
              <a:rPr lang="en-US" dirty="0" smtClean="0"/>
              <a:t>to remain a member of the computation tree and is a descendant of P</a:t>
            </a:r>
            <a:r>
              <a:rPr lang="en-US" baseline="-25000" dirty="0" smtClean="0"/>
              <a:t>1</a:t>
            </a:r>
            <a:r>
              <a:rPr lang="en-US" dirty="0" smtClean="0"/>
              <a:t> may relocate to P</a:t>
            </a:r>
            <a:r>
              <a:rPr lang="en-US" baseline="-25000" dirty="0" smtClean="0"/>
              <a:t>0</a:t>
            </a:r>
          </a:p>
        </p:txBody>
      </p:sp>
      <p:sp>
        <p:nvSpPr>
          <p:cNvPr id="53" name="Oval 52"/>
          <p:cNvSpPr/>
          <p:nvPr/>
        </p:nvSpPr>
        <p:spPr>
          <a:xfrm>
            <a:off x="1524001" y="1905001"/>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a:stCxn id="53" idx="4"/>
          </p:cNvCxnSpPr>
          <p:nvPr/>
        </p:nvCxnSpPr>
        <p:spPr>
          <a:xfrm rot="16200000" flipH="1">
            <a:off x="1828801" y="2514601"/>
            <a:ext cx="228600" cy="228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3" idx="4"/>
          </p:cNvCxnSpPr>
          <p:nvPr/>
        </p:nvCxnSpPr>
        <p:spPr>
          <a:xfrm rot="5400000">
            <a:off x="1600203" y="2514603"/>
            <a:ext cx="228601" cy="22859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3" idx="4"/>
          </p:cNvCxnSpPr>
          <p:nvPr/>
        </p:nvCxnSpPr>
        <p:spPr>
          <a:xfrm rot="5400000">
            <a:off x="1485901" y="2400303"/>
            <a:ext cx="228602" cy="45719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4"/>
          </p:cNvCxnSpPr>
          <p:nvPr/>
        </p:nvCxnSpPr>
        <p:spPr>
          <a:xfrm rot="5400000">
            <a:off x="1713709" y="2628903"/>
            <a:ext cx="229394" cy="791"/>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514600" y="190420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a:stCxn id="64" idx="4"/>
          </p:cNvCxnSpPr>
          <p:nvPr/>
        </p:nvCxnSpPr>
        <p:spPr>
          <a:xfrm rot="16200000" flipH="1">
            <a:off x="2819400" y="2513807"/>
            <a:ext cx="228600" cy="228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4" idx="4"/>
          </p:cNvCxnSpPr>
          <p:nvPr/>
        </p:nvCxnSpPr>
        <p:spPr>
          <a:xfrm rot="5400000">
            <a:off x="2590802" y="2513809"/>
            <a:ext cx="228601" cy="22859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4" idx="4"/>
          </p:cNvCxnSpPr>
          <p:nvPr/>
        </p:nvCxnSpPr>
        <p:spPr>
          <a:xfrm rot="5400000">
            <a:off x="2476500" y="2399509"/>
            <a:ext cx="228602" cy="45719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4" idx="4"/>
          </p:cNvCxnSpPr>
          <p:nvPr/>
        </p:nvCxnSpPr>
        <p:spPr>
          <a:xfrm rot="5400000">
            <a:off x="2704308" y="2628109"/>
            <a:ext cx="229394" cy="791"/>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209801" y="22098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286001" y="22098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62201" y="220980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rot="10800000">
            <a:off x="2590430" y="3048000"/>
            <a:ext cx="609970" cy="2088"/>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60" name="Straight Connector 59"/>
          <p:cNvCxnSpPr/>
          <p:nvPr/>
        </p:nvCxnSpPr>
        <p:spPr>
          <a:xfrm rot="16200000" flipH="1">
            <a:off x="2133599" y="3507290"/>
            <a:ext cx="914400" cy="1"/>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61" name="Straight Connector 60"/>
          <p:cNvCxnSpPr/>
          <p:nvPr/>
        </p:nvCxnSpPr>
        <p:spPr>
          <a:xfrm>
            <a:off x="2590430" y="3964489"/>
            <a:ext cx="609970" cy="2088"/>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75" name="Up Arrow 74"/>
          <p:cNvSpPr/>
          <p:nvPr/>
        </p:nvSpPr>
        <p:spPr>
          <a:xfrm>
            <a:off x="2057400" y="2895600"/>
            <a:ext cx="2286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0" name="Straight Connector 19"/>
          <p:cNvCxnSpPr>
            <a:stCxn id="19" idx="4"/>
          </p:cNvCxnSpPr>
          <p:nvPr/>
        </p:nvCxnSpPr>
        <p:spPr>
          <a:xfrm rot="16200000" flipH="1">
            <a:off x="4495800" y="35052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4"/>
          </p:cNvCxnSpPr>
          <p:nvPr/>
        </p:nvCxnSpPr>
        <p:spPr>
          <a:xfrm rot="5400000">
            <a:off x="4267200" y="3581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4"/>
          </p:cNvCxnSpPr>
          <p:nvPr/>
        </p:nvCxnSpPr>
        <p:spPr>
          <a:xfrm rot="5400000">
            <a:off x="40767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p:cNvCxnSpPr>
          <p:nvPr/>
        </p:nvCxnSpPr>
        <p:spPr>
          <a:xfrm rot="16200000" flipH="1">
            <a:off x="46863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429000" y="54864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1" name="Oval 40"/>
          <p:cNvSpPr/>
          <p:nvPr/>
        </p:nvSpPr>
        <p:spPr>
          <a:xfrm>
            <a:off x="4343400" y="45720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Connector 41"/>
          <p:cNvCxnSpPr>
            <a:stCxn id="41" idx="4"/>
          </p:cNvCxnSpPr>
          <p:nvPr/>
        </p:nvCxnSpPr>
        <p:spPr>
          <a:xfrm rot="16200000" flipH="1">
            <a:off x="4495800" y="53340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4"/>
          </p:cNvCxnSpPr>
          <p:nvPr/>
        </p:nvCxnSpPr>
        <p:spPr>
          <a:xfrm rot="5400000">
            <a:off x="4267200" y="54102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4"/>
            <a:endCxn id="26" idx="0"/>
          </p:cNvCxnSpPr>
          <p:nvPr/>
        </p:nvCxnSpPr>
        <p:spPr>
          <a:xfrm rot="5400000">
            <a:off x="4038600" y="4876800"/>
            <a:ext cx="304800" cy="914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4"/>
          </p:cNvCxnSpPr>
          <p:nvPr/>
        </p:nvCxnSpPr>
        <p:spPr>
          <a:xfrm rot="16200000" flipH="1">
            <a:off x="4686300" y="51435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3693319"/>
          </a:xfrm>
          <a:prstGeom prst="rect">
            <a:avLst/>
          </a:prstGeom>
          <a:noFill/>
        </p:spPr>
        <p:txBody>
          <a:bodyPr wrap="square" rtlCol="0">
            <a:spAutoFit/>
          </a:bodyPr>
          <a:lstStyle/>
          <a:p>
            <a:r>
              <a:rPr lang="en-US" dirty="0" smtClean="0"/>
              <a:t>Node P</a:t>
            </a:r>
            <a:r>
              <a:rPr lang="en-US" baseline="-25000" dirty="0" smtClean="0"/>
              <a:t>2</a:t>
            </a:r>
            <a:r>
              <a:rPr lang="en-US" dirty="0" smtClean="0"/>
              <a:t> forwards this </a:t>
            </a:r>
            <a:r>
              <a:rPr lang="en-US" b="1" dirty="0" smtClean="0"/>
              <a:t>RELOCATE</a:t>
            </a:r>
            <a:r>
              <a:rPr lang="en-US" dirty="0" smtClean="0"/>
              <a:t> message to it’s </a:t>
            </a:r>
            <a:r>
              <a:rPr lang="en-US" i="1" dirty="0" err="1" smtClean="0"/>
              <a:t>guestSet</a:t>
            </a:r>
            <a:r>
              <a:rPr lang="en-US" i="1" dirty="0" smtClean="0"/>
              <a:t> </a:t>
            </a:r>
            <a:r>
              <a:rPr lang="en-US" dirty="0" smtClean="0"/>
              <a:t>and </a:t>
            </a:r>
            <a:r>
              <a:rPr lang="en-US" i="1" dirty="0" err="1" smtClean="0"/>
              <a:t>friendSet</a:t>
            </a:r>
            <a:r>
              <a:rPr lang="en-US" dirty="0" smtClean="0"/>
              <a:t>.</a:t>
            </a:r>
          </a:p>
          <a:p>
            <a:endParaRPr lang="en-US" dirty="0" smtClean="0"/>
          </a:p>
          <a:p>
            <a:endParaRPr lang="en-US" dirty="0" smtClean="0"/>
          </a:p>
          <a:p>
            <a:r>
              <a:rPr lang="en-US" dirty="0" smtClean="0"/>
              <a:t>This chain of RELOCATE messages propagates downwards until it reaches P</a:t>
            </a:r>
            <a:r>
              <a:rPr lang="en-US" baseline="-25000" dirty="0" smtClean="0"/>
              <a:t>h</a:t>
            </a:r>
            <a:r>
              <a:rPr lang="en-US" dirty="0" smtClean="0"/>
              <a:t>.</a:t>
            </a:r>
          </a:p>
          <a:p>
            <a:endParaRPr lang="en-US" dirty="0" smtClean="0"/>
          </a:p>
          <a:p>
            <a:endParaRPr lang="en-US" dirty="0" smtClean="0"/>
          </a:p>
          <a:p>
            <a:endParaRPr lang="en-US" dirty="0" smtClean="0"/>
          </a:p>
        </p:txBody>
      </p:sp>
      <p:cxnSp>
        <p:nvCxnSpPr>
          <p:cNvPr id="46" name="Straight Arrow Connector 45"/>
          <p:cNvCxnSpPr/>
          <p:nvPr/>
        </p:nvCxnSpPr>
        <p:spPr>
          <a:xfrm>
            <a:off x="4876800" y="3352800"/>
            <a:ext cx="533400" cy="4572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3" name="Straight Arrow Connector 52"/>
          <p:cNvCxnSpPr/>
          <p:nvPr/>
        </p:nvCxnSpPr>
        <p:spPr>
          <a:xfrm rot="5400000">
            <a:off x="3886200" y="3352800"/>
            <a:ext cx="457200" cy="4572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p:nvPr/>
        </p:nvCxnSpPr>
        <p:spPr>
          <a:xfrm rot="16200000" flipH="1">
            <a:off x="4457700" y="3771900"/>
            <a:ext cx="457200" cy="762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9" name="Oval 38"/>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0" name="Straight Connector 19"/>
          <p:cNvCxnSpPr>
            <a:stCxn id="19" idx="4"/>
          </p:cNvCxnSpPr>
          <p:nvPr/>
        </p:nvCxnSpPr>
        <p:spPr>
          <a:xfrm rot="16200000" flipH="1">
            <a:off x="4495800" y="35052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4"/>
          </p:cNvCxnSpPr>
          <p:nvPr/>
        </p:nvCxnSpPr>
        <p:spPr>
          <a:xfrm rot="5400000">
            <a:off x="4267200" y="3581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4"/>
          </p:cNvCxnSpPr>
          <p:nvPr/>
        </p:nvCxnSpPr>
        <p:spPr>
          <a:xfrm rot="5400000">
            <a:off x="40767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p:cNvCxnSpPr>
          <p:nvPr/>
        </p:nvCxnSpPr>
        <p:spPr>
          <a:xfrm rot="16200000" flipH="1">
            <a:off x="46863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429000" y="5486400"/>
            <a:ext cx="60960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1" name="Oval 40"/>
          <p:cNvSpPr/>
          <p:nvPr/>
        </p:nvSpPr>
        <p:spPr>
          <a:xfrm>
            <a:off x="4343400" y="45720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2" name="Straight Connector 41"/>
          <p:cNvCxnSpPr>
            <a:stCxn id="41" idx="4"/>
          </p:cNvCxnSpPr>
          <p:nvPr/>
        </p:nvCxnSpPr>
        <p:spPr>
          <a:xfrm rot="16200000" flipH="1">
            <a:off x="4495800" y="53340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4"/>
          </p:cNvCxnSpPr>
          <p:nvPr/>
        </p:nvCxnSpPr>
        <p:spPr>
          <a:xfrm rot="5400000">
            <a:off x="4267200" y="54102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4"/>
            <a:endCxn id="26" idx="0"/>
          </p:cNvCxnSpPr>
          <p:nvPr/>
        </p:nvCxnSpPr>
        <p:spPr>
          <a:xfrm rot="5400000">
            <a:off x="4038600" y="4876800"/>
            <a:ext cx="304800" cy="914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4"/>
          </p:cNvCxnSpPr>
          <p:nvPr/>
        </p:nvCxnSpPr>
        <p:spPr>
          <a:xfrm rot="16200000" flipH="1">
            <a:off x="4686300" y="51435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5355312"/>
          </a:xfrm>
          <a:prstGeom prst="rect">
            <a:avLst/>
          </a:prstGeom>
          <a:noFill/>
        </p:spPr>
        <p:txBody>
          <a:bodyPr wrap="square" rtlCol="0">
            <a:spAutoFit/>
          </a:bodyPr>
          <a:lstStyle/>
          <a:p>
            <a:r>
              <a:rPr lang="en-US" dirty="0" smtClean="0"/>
              <a:t>Any node who wishes</a:t>
            </a:r>
          </a:p>
          <a:p>
            <a:r>
              <a:rPr lang="en-US" dirty="0" smtClean="0"/>
              <a:t>to remain a member of the computation tree and is a descendant of P</a:t>
            </a:r>
            <a:r>
              <a:rPr lang="en-US" baseline="-25000" dirty="0" smtClean="0"/>
              <a:t>2</a:t>
            </a:r>
            <a:r>
              <a:rPr lang="en-US" dirty="0" smtClean="0"/>
              <a:t> may relocate to P</a:t>
            </a:r>
            <a:r>
              <a:rPr lang="en-US" baseline="-25000" dirty="0" smtClean="0"/>
              <a:t>0</a:t>
            </a:r>
          </a:p>
          <a:p>
            <a:endParaRPr lang="en-US" dirty="0" smtClean="0"/>
          </a:p>
          <a:p>
            <a:r>
              <a:rPr lang="en-US" dirty="0" smtClean="0"/>
              <a:t>Node P</a:t>
            </a:r>
            <a:r>
              <a:rPr lang="en-US" baseline="-25000" dirty="0" smtClean="0"/>
              <a:t>h-1</a:t>
            </a:r>
            <a:r>
              <a:rPr lang="en-US" dirty="0" smtClean="0"/>
              <a:t> forwards this </a:t>
            </a:r>
            <a:r>
              <a:rPr lang="en-US" b="1" dirty="0" smtClean="0"/>
              <a:t>RELOCATE</a:t>
            </a:r>
            <a:r>
              <a:rPr lang="en-US" dirty="0" smtClean="0"/>
              <a:t> message to it’s </a:t>
            </a:r>
            <a:r>
              <a:rPr lang="en-US" i="1" dirty="0" err="1" smtClean="0"/>
              <a:t>guestSet</a:t>
            </a:r>
            <a:r>
              <a:rPr lang="en-US" i="1" dirty="0" smtClean="0"/>
              <a:t> </a:t>
            </a:r>
            <a:r>
              <a:rPr lang="en-US" dirty="0" smtClean="0"/>
              <a:t>and </a:t>
            </a:r>
            <a:r>
              <a:rPr lang="en-US" i="1" dirty="0" err="1" smtClean="0"/>
              <a:t>friendSet</a:t>
            </a:r>
            <a:r>
              <a:rPr lang="en-US" dirty="0" smtClean="0"/>
              <a:t>. </a:t>
            </a:r>
          </a:p>
          <a:p>
            <a:endParaRPr lang="en-US" dirty="0" smtClean="0"/>
          </a:p>
          <a:p>
            <a:r>
              <a:rPr lang="en-US" dirty="0" smtClean="0"/>
              <a:t>This chain of RELOCATE messages propagates downwards until it reaches P</a:t>
            </a:r>
            <a:r>
              <a:rPr lang="en-US" baseline="-25000" dirty="0" smtClean="0"/>
              <a:t>h</a:t>
            </a:r>
            <a:r>
              <a:rPr lang="en-US" dirty="0" smtClean="0"/>
              <a:t>.</a:t>
            </a:r>
          </a:p>
          <a:p>
            <a:endParaRPr lang="en-US" dirty="0" smtClean="0"/>
          </a:p>
          <a:p>
            <a:endParaRPr lang="en-US" dirty="0" smtClean="0"/>
          </a:p>
          <a:p>
            <a:endParaRPr lang="en-US" dirty="0" smtClean="0"/>
          </a:p>
          <a:p>
            <a:endParaRPr lang="en-US" dirty="0" smtClean="0"/>
          </a:p>
        </p:txBody>
      </p:sp>
      <p:cxnSp>
        <p:nvCxnSpPr>
          <p:cNvPr id="56" name="Straight Arrow Connector 55"/>
          <p:cNvCxnSpPr/>
          <p:nvPr/>
        </p:nvCxnSpPr>
        <p:spPr>
          <a:xfrm rot="16200000" flipH="1">
            <a:off x="4914900" y="5067300"/>
            <a:ext cx="685800" cy="4572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7" name="Straight Arrow Connector 46"/>
          <p:cNvCxnSpPr/>
          <p:nvPr/>
        </p:nvCxnSpPr>
        <p:spPr>
          <a:xfrm rot="10800000" flipV="1">
            <a:off x="3733800" y="5105400"/>
            <a:ext cx="533400" cy="2286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7" name="Straight Connector 56"/>
          <p:cNvCxnSpPr/>
          <p:nvPr/>
        </p:nvCxnSpPr>
        <p:spPr>
          <a:xfrm rot="10800000">
            <a:off x="3428630" y="3120023"/>
            <a:ext cx="609970" cy="2088"/>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58" name="Straight Connector 57"/>
          <p:cNvCxnSpPr/>
          <p:nvPr/>
        </p:nvCxnSpPr>
        <p:spPr>
          <a:xfrm rot="16200000" flipH="1">
            <a:off x="2971799" y="3579313"/>
            <a:ext cx="914400" cy="1"/>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59" name="Straight Connector 58"/>
          <p:cNvCxnSpPr/>
          <p:nvPr/>
        </p:nvCxnSpPr>
        <p:spPr>
          <a:xfrm>
            <a:off x="3428630" y="4036512"/>
            <a:ext cx="609970" cy="2088"/>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60" name="Up Arrow 59"/>
          <p:cNvSpPr/>
          <p:nvPr/>
        </p:nvSpPr>
        <p:spPr>
          <a:xfrm flipH="1">
            <a:off x="2743200" y="1905000"/>
            <a:ext cx="152400" cy="16722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1" name="Straight Connector 20"/>
          <p:cNvCxnSpPr>
            <a:stCxn id="19" idx="4"/>
          </p:cNvCxnSpPr>
          <p:nvPr/>
        </p:nvCxnSpPr>
        <p:spPr>
          <a:xfrm rot="5400000">
            <a:off x="4267200" y="3581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429000" y="54864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1" name="Oval 40"/>
          <p:cNvSpPr/>
          <p:nvPr/>
        </p:nvSpPr>
        <p:spPr>
          <a:xfrm>
            <a:off x="4343400" y="45720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2" name="Straight Connector 41"/>
          <p:cNvCxnSpPr>
            <a:stCxn id="41" idx="4"/>
          </p:cNvCxnSpPr>
          <p:nvPr/>
        </p:nvCxnSpPr>
        <p:spPr>
          <a:xfrm rot="16200000" flipH="1">
            <a:off x="4495800" y="5334000"/>
            <a:ext cx="609600" cy="3048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4"/>
          </p:cNvCxnSpPr>
          <p:nvPr/>
        </p:nvCxnSpPr>
        <p:spPr>
          <a:xfrm rot="5400000">
            <a:off x="4267200" y="54102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4"/>
            <a:endCxn id="26" idx="0"/>
          </p:cNvCxnSpPr>
          <p:nvPr/>
        </p:nvCxnSpPr>
        <p:spPr>
          <a:xfrm rot="5400000">
            <a:off x="4038600" y="4876800"/>
            <a:ext cx="304800" cy="914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4"/>
          </p:cNvCxnSpPr>
          <p:nvPr/>
        </p:nvCxnSpPr>
        <p:spPr>
          <a:xfrm rot="16200000" flipH="1">
            <a:off x="4686300" y="51435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2862322"/>
          </a:xfrm>
          <a:prstGeom prst="rect">
            <a:avLst/>
          </a:prstGeom>
          <a:noFill/>
        </p:spPr>
        <p:txBody>
          <a:bodyPr wrap="square" rtlCol="0">
            <a:spAutoFit/>
          </a:bodyPr>
          <a:lstStyle/>
          <a:p>
            <a:r>
              <a:rPr lang="en-US" dirty="0" smtClean="0"/>
              <a:t>This chain of RELOCATE messages propagates downwards until it reaches P</a:t>
            </a:r>
            <a:r>
              <a:rPr lang="en-US" baseline="-25000" dirty="0" smtClean="0"/>
              <a:t>h</a:t>
            </a:r>
            <a:r>
              <a:rPr lang="en-US" dirty="0" smtClean="0"/>
              <a:t>.</a:t>
            </a:r>
          </a:p>
          <a:p>
            <a:endParaRPr lang="en-US" dirty="0" smtClean="0"/>
          </a:p>
          <a:p>
            <a:endParaRPr lang="en-US" dirty="0" smtClean="0"/>
          </a:p>
          <a:p>
            <a:r>
              <a:rPr lang="en-US" dirty="0" smtClean="0"/>
              <a:t>Descendants who wish to remain part of the computation, move to </a:t>
            </a:r>
            <a:r>
              <a:rPr lang="en-US" dirty="0" err="1" smtClean="0"/>
              <a:t>RELOCATE.newContact</a:t>
            </a:r>
            <a:endParaRPr lang="en-US" dirty="0" smtClean="0"/>
          </a:p>
        </p:txBody>
      </p:sp>
      <p:cxnSp>
        <p:nvCxnSpPr>
          <p:cNvPr id="39" name="Straight Connector 38"/>
          <p:cNvCxnSpPr/>
          <p:nvPr/>
        </p:nvCxnSpPr>
        <p:spPr>
          <a:xfrm flipV="1">
            <a:off x="5105400" y="5101223"/>
            <a:ext cx="304430" cy="4177"/>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40" name="Straight Connector 39"/>
          <p:cNvCxnSpPr/>
          <p:nvPr/>
        </p:nvCxnSpPr>
        <p:spPr>
          <a:xfrm rot="16200000" flipH="1">
            <a:off x="4952999" y="5560513"/>
            <a:ext cx="914400" cy="1"/>
          </a:xfrm>
          <a:prstGeom prst="line">
            <a:avLst/>
          </a:prstGeom>
          <a:ln w="25400"/>
        </p:spPr>
        <p:style>
          <a:lnRef idx="1">
            <a:schemeClr val="accent5"/>
          </a:lnRef>
          <a:fillRef idx="0">
            <a:schemeClr val="accent5"/>
          </a:fillRef>
          <a:effectRef idx="0">
            <a:schemeClr val="accent5"/>
          </a:effectRef>
          <a:fontRef idx="minor">
            <a:schemeClr val="tx1"/>
          </a:fontRef>
        </p:style>
      </p:cxnSp>
      <p:cxnSp>
        <p:nvCxnSpPr>
          <p:cNvPr id="46" name="Straight Connector 45"/>
          <p:cNvCxnSpPr/>
          <p:nvPr/>
        </p:nvCxnSpPr>
        <p:spPr>
          <a:xfrm rot="10800000" flipV="1">
            <a:off x="5105400" y="6017712"/>
            <a:ext cx="304430" cy="2088"/>
          </a:xfrm>
          <a:prstGeom prst="line">
            <a:avLst/>
          </a:prstGeom>
          <a:ln w="25400"/>
        </p:spPr>
        <p:style>
          <a:lnRef idx="1">
            <a:schemeClr val="accent5"/>
          </a:lnRef>
          <a:fillRef idx="0">
            <a:schemeClr val="accent5"/>
          </a:fillRef>
          <a:effectRef idx="0">
            <a:schemeClr val="accent5"/>
          </a:effectRef>
          <a:fontRef idx="minor">
            <a:schemeClr val="tx1"/>
          </a:fontRef>
        </p:style>
      </p:cxnSp>
      <p:sp>
        <p:nvSpPr>
          <p:cNvPr id="47" name="Up Arrow 46"/>
          <p:cNvSpPr/>
          <p:nvPr/>
        </p:nvSpPr>
        <p:spPr>
          <a:xfrm flipH="1">
            <a:off x="2743200" y="1905000"/>
            <a:ext cx="152400" cy="3657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1" name="Straight Connector 20"/>
          <p:cNvCxnSpPr>
            <a:stCxn id="19" idx="4"/>
          </p:cNvCxnSpPr>
          <p:nvPr/>
        </p:nvCxnSpPr>
        <p:spPr>
          <a:xfrm rot="5400000">
            <a:off x="4267200" y="3581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429000" y="54864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1" name="Oval 40"/>
          <p:cNvSpPr/>
          <p:nvPr/>
        </p:nvSpPr>
        <p:spPr>
          <a:xfrm>
            <a:off x="4343400" y="45720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4" name="Straight Connector 43"/>
          <p:cNvCxnSpPr>
            <a:stCxn id="41" idx="4"/>
            <a:endCxn id="26" idx="0"/>
          </p:cNvCxnSpPr>
          <p:nvPr/>
        </p:nvCxnSpPr>
        <p:spPr>
          <a:xfrm rot="5400000">
            <a:off x="4038600" y="4876800"/>
            <a:ext cx="304800" cy="9144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2585323"/>
          </a:xfrm>
          <a:prstGeom prst="rect">
            <a:avLst/>
          </a:prstGeom>
          <a:noFill/>
        </p:spPr>
        <p:txBody>
          <a:bodyPr wrap="square" rtlCol="0">
            <a:spAutoFit/>
          </a:bodyPr>
          <a:lstStyle/>
          <a:p>
            <a:r>
              <a:rPr lang="en-US" dirty="0" smtClean="0"/>
              <a:t>Since Ph is a leaf node, it detaches by sending a </a:t>
            </a:r>
            <a:r>
              <a:rPr lang="en-US" b="1" dirty="0" smtClean="0"/>
              <a:t>DETACHED </a:t>
            </a:r>
            <a:r>
              <a:rPr lang="en-US" dirty="0" smtClean="0"/>
              <a:t>message to it’s contact</a:t>
            </a:r>
          </a:p>
          <a:p>
            <a:endParaRPr lang="en-US" dirty="0" smtClean="0"/>
          </a:p>
          <a:p>
            <a:endParaRPr lang="en-US" dirty="0" smtClean="0"/>
          </a:p>
          <a:p>
            <a:endParaRPr lang="en-US" dirty="0" smtClean="0"/>
          </a:p>
          <a:p>
            <a:endParaRPr lang="en-US" dirty="0" smtClean="0"/>
          </a:p>
          <a:p>
            <a:endParaRPr lang="en-US" dirty="0" smtClean="0"/>
          </a:p>
        </p:txBody>
      </p:sp>
      <p:cxnSp>
        <p:nvCxnSpPr>
          <p:cNvPr id="38" name="Straight Arrow Connector 37"/>
          <p:cNvCxnSpPr/>
          <p:nvPr/>
        </p:nvCxnSpPr>
        <p:spPr>
          <a:xfrm flipV="1">
            <a:off x="3733800" y="5105400"/>
            <a:ext cx="609600" cy="304800"/>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sp>
        <p:nvSpPr>
          <p:cNvPr id="29" name="Oval 28"/>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1" name="Straight Connector 20"/>
          <p:cNvCxnSpPr>
            <a:stCxn id="19" idx="4"/>
          </p:cNvCxnSpPr>
          <p:nvPr/>
        </p:nvCxnSpPr>
        <p:spPr>
          <a:xfrm rot="5400000">
            <a:off x="4267200" y="3581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1" name="Oval 40"/>
          <p:cNvSpPr/>
          <p:nvPr/>
        </p:nvSpPr>
        <p:spPr>
          <a:xfrm>
            <a:off x="4343400" y="45720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3139321"/>
          </a:xfrm>
          <a:prstGeom prst="rect">
            <a:avLst/>
          </a:prstGeom>
          <a:noFill/>
        </p:spPr>
        <p:txBody>
          <a:bodyPr wrap="square" rtlCol="0">
            <a:spAutoFit/>
          </a:bodyPr>
          <a:lstStyle/>
          <a:p>
            <a:r>
              <a:rPr lang="en-US" dirty="0" smtClean="0"/>
              <a:t>Eventually the Node </a:t>
            </a:r>
            <a:br>
              <a:rPr lang="en-US" dirty="0" smtClean="0"/>
            </a:br>
            <a:r>
              <a:rPr lang="en-US" dirty="0" smtClean="0"/>
              <a:t>P</a:t>
            </a:r>
            <a:r>
              <a:rPr lang="en-US" baseline="-25000" dirty="0" smtClean="0"/>
              <a:t>h-1</a:t>
            </a:r>
            <a:r>
              <a:rPr lang="en-US" dirty="0" smtClean="0"/>
              <a:t>.guestSet and </a:t>
            </a:r>
            <a:br>
              <a:rPr lang="en-US" dirty="0" smtClean="0"/>
            </a:br>
            <a:r>
              <a:rPr lang="en-US" dirty="0" smtClean="0"/>
              <a:t>P</a:t>
            </a:r>
            <a:r>
              <a:rPr lang="en-US" baseline="-25000" dirty="0" smtClean="0"/>
              <a:t>h-1</a:t>
            </a:r>
            <a:r>
              <a:rPr lang="en-US" dirty="0" smtClean="0"/>
              <a:t>.friendSet become empty and it to can send the </a:t>
            </a:r>
            <a:r>
              <a:rPr lang="en-US" b="1" dirty="0" smtClean="0"/>
              <a:t>DETACHED </a:t>
            </a:r>
            <a:r>
              <a:rPr lang="en-US" dirty="0" smtClean="0"/>
              <a:t>message to it’s contact</a:t>
            </a:r>
          </a:p>
          <a:p>
            <a:endParaRPr lang="en-US" dirty="0" smtClean="0"/>
          </a:p>
          <a:p>
            <a:endParaRPr lang="en-US" dirty="0" smtClean="0"/>
          </a:p>
          <a:p>
            <a:endParaRPr lang="en-US" dirty="0" smtClean="0"/>
          </a:p>
          <a:p>
            <a:endParaRPr lang="en-US" dirty="0" smtClean="0"/>
          </a:p>
          <a:p>
            <a:endParaRPr lang="en-US" dirty="0" smtClean="0"/>
          </a:p>
        </p:txBody>
      </p:sp>
      <p:cxnSp>
        <p:nvCxnSpPr>
          <p:cNvPr id="39" name="Straight Arrow Connector 38"/>
          <p:cNvCxnSpPr/>
          <p:nvPr/>
        </p:nvCxnSpPr>
        <p:spPr>
          <a:xfrm rot="5400000" flipH="1" flipV="1">
            <a:off x="4724400" y="4419600"/>
            <a:ext cx="457200" cy="1588"/>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sp>
        <p:nvSpPr>
          <p:cNvPr id="27" name="Oval 26"/>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4"/>
            <a:endCxn id="13" idx="0"/>
          </p:cNvCxnSpPr>
          <p:nvPr/>
        </p:nvCxnSpPr>
        <p:spPr>
          <a:xfrm rot="16200000" flipH="1">
            <a:off x="2819400" y="1143000"/>
            <a:ext cx="381000" cy="990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00400" y="1828800"/>
            <a:ext cx="609600" cy="6096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7" name="Straight Connector 16"/>
          <p:cNvCxnSpPr>
            <a:stCxn id="13" idx="4"/>
            <a:endCxn id="19" idx="0"/>
          </p:cNvCxnSpPr>
          <p:nvPr/>
        </p:nvCxnSpPr>
        <p:spPr>
          <a:xfrm rot="16200000" flipH="1">
            <a:off x="3924300" y="2019300"/>
            <a:ext cx="304800" cy="11430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743200"/>
            <a:ext cx="609600" cy="6096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Connector 22"/>
          <p:cNvCxnSpPr>
            <a:stCxn id="19" idx="4"/>
          </p:cNvCxnSpPr>
          <p:nvPr/>
        </p:nvCxnSpPr>
        <p:spPr>
          <a:xfrm rot="16200000" flipH="1">
            <a:off x="4686300" y="3314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267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67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672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2585323"/>
          </a:xfrm>
          <a:prstGeom prst="rect">
            <a:avLst/>
          </a:prstGeom>
          <a:noFill/>
        </p:spPr>
        <p:txBody>
          <a:bodyPr wrap="square" rtlCol="0">
            <a:spAutoFit/>
          </a:bodyPr>
          <a:lstStyle/>
          <a:p>
            <a:r>
              <a:rPr lang="en-US" dirty="0" smtClean="0"/>
              <a:t>This chain of </a:t>
            </a:r>
            <a:r>
              <a:rPr lang="en-US" b="1" dirty="0" smtClean="0"/>
              <a:t>DETACHED</a:t>
            </a:r>
            <a:r>
              <a:rPr lang="en-US" dirty="0" smtClean="0"/>
              <a:t> message right up to the root, allows nodes P</a:t>
            </a:r>
            <a:r>
              <a:rPr lang="en-US" baseline="-25000" dirty="0" smtClean="0"/>
              <a:t>1</a:t>
            </a:r>
            <a:r>
              <a:rPr lang="en-US" dirty="0" smtClean="0"/>
              <a:t>… P</a:t>
            </a:r>
            <a:r>
              <a:rPr lang="en-US" baseline="-25000" dirty="0" smtClean="0"/>
              <a:t>h</a:t>
            </a:r>
            <a:r>
              <a:rPr lang="en-US" dirty="0" smtClean="0"/>
              <a:t> to DETACH</a:t>
            </a:r>
          </a:p>
          <a:p>
            <a:endParaRPr lang="en-US" dirty="0" smtClean="0"/>
          </a:p>
          <a:p>
            <a:endParaRPr lang="en-US" dirty="0" smtClean="0"/>
          </a:p>
          <a:p>
            <a:endParaRPr lang="en-US" dirty="0" smtClean="0"/>
          </a:p>
          <a:p>
            <a:endParaRPr lang="en-US" dirty="0" smtClean="0"/>
          </a:p>
          <a:p>
            <a:endParaRPr lang="en-US" dirty="0" smtClean="0"/>
          </a:p>
        </p:txBody>
      </p:sp>
      <p:cxnSp>
        <p:nvCxnSpPr>
          <p:cNvPr id="39" name="Straight Arrow Connector 38"/>
          <p:cNvCxnSpPr/>
          <p:nvPr/>
        </p:nvCxnSpPr>
        <p:spPr>
          <a:xfrm rot="16200000" flipV="1">
            <a:off x="4876006" y="3429794"/>
            <a:ext cx="533400" cy="227012"/>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rot="10800000">
            <a:off x="3962400" y="2209800"/>
            <a:ext cx="762000" cy="381000"/>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rot="10800000">
            <a:off x="2895600" y="1295400"/>
            <a:ext cx="685800" cy="457200"/>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sp>
        <p:nvSpPr>
          <p:cNvPr id="28" name="Oval 27"/>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Premise</a:t>
            </a:r>
            <a:endParaRPr lang="en-US"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Authors focus on detecting termination of </a:t>
            </a:r>
            <a:r>
              <a:rPr lang="en-US" dirty="0" smtClean="0">
                <a:solidFill>
                  <a:srgbClr val="FF3399"/>
                </a:solidFill>
              </a:rPr>
              <a:t>diffusing computations</a:t>
            </a:r>
            <a:r>
              <a:rPr lang="en-US" dirty="0" smtClean="0"/>
              <a:t> in which only a single node is active to begin with and that node is responsible for </a:t>
            </a:r>
            <a:r>
              <a:rPr lang="en-US" dirty="0" smtClean="0">
                <a:solidFill>
                  <a:srgbClr val="00B0F0"/>
                </a:solidFill>
              </a:rPr>
              <a:t>spreading </a:t>
            </a:r>
            <a:r>
              <a:rPr lang="en-US" dirty="0" smtClean="0"/>
              <a:t>the computation directly or indirectly to other nodes via application messages.</a:t>
            </a:r>
          </a:p>
          <a:p>
            <a:pPr algn="just"/>
            <a:r>
              <a:rPr lang="en-US" dirty="0" smtClean="0"/>
              <a:t>It is assumed that the initiator of the diffusing computation is </a:t>
            </a:r>
            <a:r>
              <a:rPr lang="en-US" dirty="0" smtClean="0">
                <a:solidFill>
                  <a:srgbClr val="FF9900"/>
                </a:solidFill>
              </a:rPr>
              <a:t>permanent</a:t>
            </a:r>
            <a:r>
              <a:rPr lang="en-US" dirty="0" smtClean="0"/>
              <a:t>, i.e., the initiator belongs to the system in the beginning and never leaves the system.</a:t>
            </a:r>
          </a:p>
          <a:p>
            <a:pPr algn="just"/>
            <a:r>
              <a:rPr lang="en-US" dirty="0" smtClean="0"/>
              <a:t>An incoming node joins the system as a passive node.</a:t>
            </a:r>
          </a:p>
          <a:p>
            <a:pPr algn="just"/>
            <a:r>
              <a:rPr lang="en-US" dirty="0" smtClean="0"/>
              <a:t>It allows a node to depart from the system only if it is passive.</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Algorithm: in action …</a:t>
            </a:r>
            <a:endParaRPr lang="en-US" dirty="0"/>
          </a:p>
        </p:txBody>
      </p:sp>
      <p:sp>
        <p:nvSpPr>
          <p:cNvPr id="4" name="Oval 3"/>
          <p:cNvSpPr/>
          <p:nvPr/>
        </p:nvSpPr>
        <p:spPr>
          <a:xfrm>
            <a:off x="2209800" y="8382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4" idx="4"/>
          </p:cNvCxnSpPr>
          <p:nvPr/>
        </p:nvCxnSpPr>
        <p:spPr>
          <a:xfrm rot="5400000">
            <a:off x="2133600" y="1676400"/>
            <a:ext cx="609600" cy="1524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p:cNvCxnSpPr>
          <p:nvPr/>
        </p:nvCxnSpPr>
        <p:spPr>
          <a:xfrm rot="5400000">
            <a:off x="19431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p:cNvCxnSpPr>
          <p:nvPr/>
        </p:nvCxnSpPr>
        <p:spPr>
          <a:xfrm rot="16200000" flipH="1">
            <a:off x="2552700" y="1409700"/>
            <a:ext cx="533400" cy="6096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66800" y="990600"/>
            <a:ext cx="533400" cy="461665"/>
          </a:xfrm>
          <a:prstGeom prst="rect">
            <a:avLst/>
          </a:prstGeom>
          <a:noFill/>
        </p:spPr>
        <p:txBody>
          <a:bodyPr wrap="square" rtlCol="0">
            <a:spAutoFit/>
          </a:bodyPr>
          <a:lstStyle/>
          <a:p>
            <a:r>
              <a:rPr lang="en-US" sz="2400" b="1" dirty="0" smtClean="0"/>
              <a:t>P</a:t>
            </a:r>
            <a:r>
              <a:rPr lang="en-US" sz="2400" b="1" baseline="-25000" dirty="0" smtClean="0"/>
              <a:t>0</a:t>
            </a:r>
            <a:endParaRPr lang="en-US" sz="2400" b="1" baseline="-25000" dirty="0"/>
          </a:p>
        </p:txBody>
      </p:sp>
      <p:sp>
        <p:nvSpPr>
          <p:cNvPr id="36" name="TextBox 35"/>
          <p:cNvSpPr txBox="1"/>
          <p:nvPr/>
        </p:nvSpPr>
        <p:spPr>
          <a:xfrm>
            <a:off x="1066800" y="1905000"/>
            <a:ext cx="533400" cy="461665"/>
          </a:xfrm>
          <a:prstGeom prst="rect">
            <a:avLst/>
          </a:prstGeom>
          <a:noFill/>
        </p:spPr>
        <p:txBody>
          <a:bodyPr wrap="square" rtlCol="0">
            <a:spAutoFit/>
          </a:bodyPr>
          <a:lstStyle/>
          <a:p>
            <a:r>
              <a:rPr lang="en-US" sz="2400" b="1" dirty="0" smtClean="0"/>
              <a:t>P</a:t>
            </a:r>
            <a:r>
              <a:rPr lang="en-US" sz="2400" b="1" baseline="-25000" dirty="0" smtClean="0"/>
              <a:t>1</a:t>
            </a:r>
            <a:endParaRPr lang="en-US" sz="2400" b="1" baseline="-25000" dirty="0"/>
          </a:p>
        </p:txBody>
      </p:sp>
      <p:sp>
        <p:nvSpPr>
          <p:cNvPr id="37" name="TextBox 36"/>
          <p:cNvSpPr txBox="1"/>
          <p:nvPr/>
        </p:nvSpPr>
        <p:spPr>
          <a:xfrm>
            <a:off x="1066800" y="2895600"/>
            <a:ext cx="533400" cy="461665"/>
          </a:xfrm>
          <a:prstGeom prst="rect">
            <a:avLst/>
          </a:prstGeom>
          <a:noFill/>
        </p:spPr>
        <p:txBody>
          <a:bodyPr wrap="square" rtlCol="0">
            <a:spAutoFit/>
          </a:bodyPr>
          <a:lstStyle/>
          <a:p>
            <a:r>
              <a:rPr lang="en-US" sz="2400" b="1" dirty="0" smtClean="0"/>
              <a:t>P</a:t>
            </a:r>
            <a:r>
              <a:rPr lang="en-US" sz="2400" b="1" baseline="-25000" dirty="0" smtClean="0"/>
              <a:t>2</a:t>
            </a:r>
          </a:p>
        </p:txBody>
      </p:sp>
      <p:sp>
        <p:nvSpPr>
          <p:cNvPr id="48" name="TextBox 47"/>
          <p:cNvSpPr txBox="1"/>
          <p:nvPr/>
        </p:nvSpPr>
        <p:spPr>
          <a:xfrm>
            <a:off x="1066800" y="4643735"/>
            <a:ext cx="685800" cy="461665"/>
          </a:xfrm>
          <a:prstGeom prst="rect">
            <a:avLst/>
          </a:prstGeom>
          <a:noFill/>
        </p:spPr>
        <p:txBody>
          <a:bodyPr wrap="square" rtlCol="0">
            <a:spAutoFit/>
          </a:bodyPr>
          <a:lstStyle/>
          <a:p>
            <a:r>
              <a:rPr lang="en-US" sz="2400" b="1" dirty="0" smtClean="0"/>
              <a:t>P</a:t>
            </a:r>
            <a:r>
              <a:rPr lang="en-US" sz="2400" b="1" baseline="-25000" dirty="0" smtClean="0"/>
              <a:t>h-1</a:t>
            </a:r>
          </a:p>
        </p:txBody>
      </p:sp>
      <p:sp>
        <p:nvSpPr>
          <p:cNvPr id="49" name="TextBox 48"/>
          <p:cNvSpPr txBox="1"/>
          <p:nvPr/>
        </p:nvSpPr>
        <p:spPr>
          <a:xfrm>
            <a:off x="1066800" y="5634335"/>
            <a:ext cx="533400" cy="461665"/>
          </a:xfrm>
          <a:prstGeom prst="rect">
            <a:avLst/>
          </a:prstGeom>
          <a:noFill/>
        </p:spPr>
        <p:txBody>
          <a:bodyPr wrap="square" rtlCol="0">
            <a:spAutoFit/>
          </a:bodyPr>
          <a:lstStyle/>
          <a:p>
            <a:r>
              <a:rPr lang="en-US" sz="2400" b="1" dirty="0" smtClean="0"/>
              <a:t>P</a:t>
            </a:r>
            <a:r>
              <a:rPr lang="en-US" sz="2400" b="1" baseline="-25000" dirty="0" smtClean="0"/>
              <a:t>h</a:t>
            </a:r>
          </a:p>
        </p:txBody>
      </p:sp>
      <p:sp>
        <p:nvSpPr>
          <p:cNvPr id="50" name="Oval 49"/>
          <p:cNvSpPr/>
          <p:nvPr/>
        </p:nvSpPr>
        <p:spPr>
          <a:xfrm>
            <a:off x="1295400" y="3962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Oval 50"/>
          <p:cNvSpPr/>
          <p:nvPr/>
        </p:nvSpPr>
        <p:spPr>
          <a:xfrm>
            <a:off x="1295400" y="41148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p:cNvSpPr/>
          <p:nvPr/>
        </p:nvSpPr>
        <p:spPr>
          <a:xfrm>
            <a:off x="1295400" y="4267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5334000" y="914400"/>
            <a:ext cx="2819400" cy="2585323"/>
          </a:xfrm>
          <a:prstGeom prst="rect">
            <a:avLst/>
          </a:prstGeom>
          <a:noFill/>
        </p:spPr>
        <p:txBody>
          <a:bodyPr wrap="square" rtlCol="0">
            <a:spAutoFit/>
          </a:bodyPr>
          <a:lstStyle/>
          <a:p>
            <a:r>
              <a:rPr lang="en-US" dirty="0" smtClean="0"/>
              <a:t>This chain of </a:t>
            </a:r>
            <a:r>
              <a:rPr lang="en-US" b="1" dirty="0" smtClean="0"/>
              <a:t>DETACHED</a:t>
            </a:r>
            <a:r>
              <a:rPr lang="en-US" dirty="0" smtClean="0"/>
              <a:t> message rite up to the root, allows nodes P</a:t>
            </a:r>
            <a:r>
              <a:rPr lang="en-US" baseline="-25000" dirty="0" smtClean="0"/>
              <a:t>1</a:t>
            </a:r>
            <a:r>
              <a:rPr lang="en-US" dirty="0" smtClean="0"/>
              <a:t>… P</a:t>
            </a:r>
            <a:r>
              <a:rPr lang="en-US" baseline="-25000" dirty="0" smtClean="0"/>
              <a:t>h</a:t>
            </a:r>
            <a:r>
              <a:rPr lang="en-US" dirty="0" smtClean="0"/>
              <a:t> to DETACH</a:t>
            </a:r>
          </a:p>
          <a:p>
            <a:endParaRPr lang="en-US" dirty="0" smtClean="0"/>
          </a:p>
          <a:p>
            <a:endParaRPr lang="en-US" dirty="0" smtClean="0"/>
          </a:p>
          <a:p>
            <a:endParaRPr lang="en-US" dirty="0" smtClean="0"/>
          </a:p>
          <a:p>
            <a:endParaRPr lang="en-US" dirty="0" smtClean="0"/>
          </a:p>
          <a:p>
            <a:endParaRPr lang="en-US" dirty="0" smtClean="0"/>
          </a:p>
        </p:txBody>
      </p:sp>
      <p:sp>
        <p:nvSpPr>
          <p:cNvPr id="17" name="Oval 16"/>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Departing from the System</a:t>
            </a:r>
            <a:endParaRPr lang="en-US" dirty="0"/>
          </a:p>
        </p:txBody>
      </p:sp>
      <p:sp>
        <p:nvSpPr>
          <p:cNvPr id="3" name="Content Placeholder 2"/>
          <p:cNvSpPr>
            <a:spLocks noGrp="1"/>
          </p:cNvSpPr>
          <p:nvPr>
            <p:ph idx="1"/>
          </p:nvPr>
        </p:nvSpPr>
        <p:spPr/>
        <p:txBody>
          <a:bodyPr/>
          <a:lstStyle/>
          <a:p>
            <a:pPr algn="just"/>
            <a:r>
              <a:rPr lang="en-US" dirty="0" smtClean="0"/>
              <a:t>In order for a node to depart, it can’t be a member of the computation tree i.e., it has </a:t>
            </a:r>
            <a:r>
              <a:rPr lang="en-US" dirty="0" smtClean="0">
                <a:solidFill>
                  <a:srgbClr val="FF6600"/>
                </a:solidFill>
              </a:rPr>
              <a:t>detached</a:t>
            </a:r>
            <a:r>
              <a:rPr lang="en-US" dirty="0" smtClean="0"/>
              <a:t> from the computation tree.</a:t>
            </a:r>
          </a:p>
          <a:p>
            <a:pPr algn="just"/>
            <a:r>
              <a:rPr lang="en-US" dirty="0" smtClean="0"/>
              <a:t>Once this is true, a node contacts the name service and </a:t>
            </a:r>
            <a:r>
              <a:rPr lang="en-US" dirty="0" smtClean="0">
                <a:solidFill>
                  <a:srgbClr val="FF3399"/>
                </a:solidFill>
              </a:rPr>
              <a:t>de-registers</a:t>
            </a:r>
            <a:r>
              <a:rPr lang="en-US" dirty="0" smtClean="0"/>
              <a:t> itself.</a:t>
            </a:r>
          </a:p>
          <a:p>
            <a:pPr algn="just"/>
            <a:r>
              <a:rPr lang="en-US" dirty="0" smtClean="0"/>
              <a:t>At this time, the node has departed from the system.</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 Detection</a:t>
            </a:r>
            <a:endParaRPr lang="en-US" dirty="0"/>
          </a:p>
        </p:txBody>
      </p:sp>
      <p:sp>
        <p:nvSpPr>
          <p:cNvPr id="3" name="Content Placeholder 2"/>
          <p:cNvSpPr>
            <a:spLocks noGrp="1"/>
          </p:cNvSpPr>
          <p:nvPr>
            <p:ph idx="1"/>
          </p:nvPr>
        </p:nvSpPr>
        <p:spPr/>
        <p:txBody>
          <a:bodyPr>
            <a:normAutofit/>
          </a:bodyPr>
          <a:lstStyle/>
          <a:p>
            <a:pPr algn="just"/>
            <a:r>
              <a:rPr lang="en-US" dirty="0" smtClean="0"/>
              <a:t>Continuing with the quoted analogy, since the host’s house is very large, it would be impractical for him to search the entire house to ensure that the party is indeed finished.</a:t>
            </a:r>
          </a:p>
          <a:p>
            <a:pPr algn="just"/>
            <a:r>
              <a:rPr lang="en-US" dirty="0" smtClean="0"/>
              <a:t>Instead, the host only keeps track of the guests that he invited, or that were introduced to him.</a:t>
            </a:r>
          </a:p>
          <a:p>
            <a:pPr algn="just"/>
            <a:r>
              <a:rPr lang="en-US" dirty="0" smtClean="0"/>
              <a:t>Once the host’s list is empty, and he too wishes the party to finish, termination is detected.</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Termination Detection contd.</a:t>
            </a:r>
            <a:endParaRPr lang="en-US" dirty="0"/>
          </a:p>
        </p:txBody>
      </p:sp>
      <p:sp>
        <p:nvSpPr>
          <p:cNvPr id="3" name="Content Placeholder 2"/>
          <p:cNvSpPr>
            <a:spLocks noGrp="1"/>
          </p:cNvSpPr>
          <p:nvPr>
            <p:ph idx="1"/>
          </p:nvPr>
        </p:nvSpPr>
        <p:spPr/>
        <p:txBody>
          <a:bodyPr>
            <a:normAutofit/>
          </a:bodyPr>
          <a:lstStyle/>
          <a:p>
            <a:pPr algn="just"/>
            <a:r>
              <a:rPr lang="en-US" dirty="0" smtClean="0"/>
              <a:t>The node p that initiated the diffusing computation declares termination whenever p becomes passive, or receives a control message that causes </a:t>
            </a:r>
            <a:r>
              <a:rPr lang="en-US" dirty="0" err="1" smtClean="0"/>
              <a:t>p.friendSet</a:t>
            </a:r>
            <a:r>
              <a:rPr lang="en-US" dirty="0" smtClean="0"/>
              <a:t> or </a:t>
            </a:r>
            <a:r>
              <a:rPr lang="en-US" dirty="0" err="1" smtClean="0"/>
              <a:t>p.guestSet</a:t>
            </a:r>
            <a:r>
              <a:rPr lang="en-US" dirty="0" smtClean="0"/>
              <a:t> to reduce in size.</a:t>
            </a:r>
          </a:p>
          <a:p>
            <a:pPr algn="just"/>
            <a:r>
              <a:rPr lang="en-US" dirty="0" smtClean="0"/>
              <a:t>Only when </a:t>
            </a:r>
            <a:r>
              <a:rPr lang="en-US" dirty="0" err="1" smtClean="0"/>
              <a:t>p.guestSet</a:t>
            </a:r>
            <a:r>
              <a:rPr lang="en-US" dirty="0" smtClean="0"/>
              <a:t> </a:t>
            </a:r>
            <a:r>
              <a:rPr lang="en-US" b="1" dirty="0" smtClean="0">
                <a:sym typeface="Symbol"/>
              </a:rPr>
              <a:t></a:t>
            </a:r>
            <a:r>
              <a:rPr lang="en-US" dirty="0" smtClean="0">
                <a:sym typeface="Symbol"/>
              </a:rPr>
              <a:t> </a:t>
            </a:r>
            <a:r>
              <a:rPr lang="en-US" dirty="0" err="1" smtClean="0"/>
              <a:t>p.friendSet</a:t>
            </a:r>
            <a:r>
              <a:rPr lang="en-US" dirty="0" smtClean="0"/>
              <a:t> = </a:t>
            </a:r>
            <a:r>
              <a:rPr lang="en-US" dirty="0" smtClean="0">
                <a:sym typeface="Symbol"/>
              </a:rPr>
              <a:t></a:t>
            </a:r>
            <a:r>
              <a:rPr lang="en-US" dirty="0" smtClean="0"/>
              <a:t> and </a:t>
            </a:r>
            <a:r>
              <a:rPr lang="en-US" dirty="0" err="1" smtClean="0"/>
              <a:t>p.state</a:t>
            </a:r>
            <a:r>
              <a:rPr lang="en-US" dirty="0" smtClean="0"/>
              <a:t> = passive, termination will be announced.</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 of correctness</a:t>
            </a:r>
            <a:endParaRPr lang="en-US" dirty="0"/>
          </a:p>
        </p:txBody>
      </p:sp>
      <p:sp>
        <p:nvSpPr>
          <p:cNvPr id="3" name="Content Placeholder 2"/>
          <p:cNvSpPr>
            <a:spLocks noGrp="1"/>
          </p:cNvSpPr>
          <p:nvPr>
            <p:ph idx="1"/>
          </p:nvPr>
        </p:nvSpPr>
        <p:spPr/>
        <p:txBody>
          <a:bodyPr>
            <a:normAutofit/>
          </a:bodyPr>
          <a:lstStyle/>
          <a:p>
            <a:pPr algn="just"/>
            <a:r>
              <a:rPr lang="en-US" dirty="0" smtClean="0"/>
              <a:t>The proof is presented in three components. It is shown that the termination detection algorithm is:</a:t>
            </a:r>
          </a:p>
          <a:p>
            <a:pPr marL="565150" indent="-273050" algn="just">
              <a:buClr>
                <a:srgbClr val="FF9900"/>
              </a:buClr>
              <a:buSzPct val="100000"/>
              <a:buFont typeface="Wingdings" pitchFamily="2" charset="2"/>
              <a:buChar char="§"/>
            </a:pPr>
            <a:r>
              <a:rPr lang="en-US" sz="2400" dirty="0" smtClean="0">
                <a:solidFill>
                  <a:srgbClr val="6C6C6C"/>
                </a:solidFill>
              </a:rPr>
              <a:t>Safe (i.e., it announces termination only if the computation has indeed terminated) and</a:t>
            </a:r>
          </a:p>
          <a:p>
            <a:pPr marL="565150" indent="-273050" algn="just">
              <a:buClr>
                <a:srgbClr val="FF9900"/>
              </a:buClr>
              <a:buSzPct val="100000"/>
              <a:buFont typeface="Wingdings" pitchFamily="2" charset="2"/>
              <a:buChar char="§"/>
            </a:pPr>
            <a:r>
              <a:rPr lang="en-US" sz="2400" dirty="0" smtClean="0">
                <a:solidFill>
                  <a:srgbClr val="6C6C6C"/>
                </a:solidFill>
              </a:rPr>
              <a:t>live (i.e., once the computation terminates, it eventually announces termination).</a:t>
            </a:r>
          </a:p>
          <a:p>
            <a:pPr marL="565150" indent="-273050" algn="just">
              <a:buClr>
                <a:srgbClr val="FF9900"/>
              </a:buClr>
              <a:buSzPct val="100000"/>
              <a:buFont typeface="Wingdings" pitchFamily="2" charset="2"/>
              <a:buChar char="§"/>
            </a:pPr>
            <a:r>
              <a:rPr lang="en-US" sz="2400" dirty="0" smtClean="0">
                <a:solidFill>
                  <a:srgbClr val="6C6C6C"/>
                </a:solidFill>
              </a:rPr>
              <a:t>It is also shown that the detach operation is live (i.e., it eventually terminates).</a:t>
            </a:r>
            <a:endParaRPr lang="en-US" sz="2400" dirty="0">
              <a:solidFill>
                <a:srgbClr val="6C6C6C"/>
              </a:solidFill>
            </a:endParaRP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Complexity analysis:</a:t>
            </a:r>
            <a:r>
              <a:rPr lang="en-US" sz="4000" dirty="0" smtClean="0"/>
              <a:t> </a:t>
            </a:r>
            <a:r>
              <a:rPr lang="en-US" dirty="0" smtClean="0"/>
              <a:t>message complexity</a:t>
            </a:r>
            <a:endParaRPr lang="en-US" dirty="0"/>
          </a:p>
        </p:txBody>
      </p:sp>
      <p:sp>
        <p:nvSpPr>
          <p:cNvPr id="3" name="Content Placeholder 2"/>
          <p:cNvSpPr>
            <a:spLocks noGrp="1"/>
          </p:cNvSpPr>
          <p:nvPr>
            <p:ph idx="1"/>
          </p:nvPr>
        </p:nvSpPr>
        <p:spPr/>
        <p:txBody>
          <a:bodyPr>
            <a:noAutofit/>
          </a:bodyPr>
          <a:lstStyle/>
          <a:p>
            <a:pPr algn="just"/>
            <a:r>
              <a:rPr lang="en-US" sz="2400" dirty="0" smtClean="0"/>
              <a:t>The message complexity of the algorithm is dominated by DECLINE and RELOCATE messages.</a:t>
            </a:r>
          </a:p>
          <a:p>
            <a:pPr algn="just"/>
            <a:r>
              <a:rPr lang="en-US" sz="2400" dirty="0" smtClean="0"/>
              <a:t>The number of DECLINE messages is bounded by O(</a:t>
            </a:r>
            <a:r>
              <a:rPr lang="en-US" sz="2400" dirty="0" err="1" smtClean="0"/>
              <a:t>M</a:t>
            </a:r>
            <a:r>
              <a:rPr lang="en-US" sz="2400" baseline="-25000" dirty="0" err="1" smtClean="0"/>
              <a:t>app</a:t>
            </a:r>
            <a:r>
              <a:rPr lang="en-US" sz="2400" dirty="0" smtClean="0"/>
              <a:t>), where </a:t>
            </a:r>
            <a:r>
              <a:rPr lang="en-US" sz="2400" dirty="0" err="1" smtClean="0"/>
              <a:t>M</a:t>
            </a:r>
            <a:r>
              <a:rPr lang="en-US" sz="2400" baseline="-25000" dirty="0" err="1" smtClean="0"/>
              <a:t>app</a:t>
            </a:r>
            <a:r>
              <a:rPr lang="en-US" sz="2400" dirty="0" smtClean="0"/>
              <a:t> denotes the number of application messages generated by the underlying computation.</a:t>
            </a:r>
          </a:p>
          <a:p>
            <a:pPr algn="just"/>
            <a:r>
              <a:rPr lang="en-US" sz="2400" dirty="0" smtClean="0"/>
              <a:t>The number of RELOCATE messages is bounded by O(</a:t>
            </a:r>
            <a:r>
              <a:rPr lang="el-GR" sz="2400" dirty="0" smtClean="0"/>
              <a:t>Δ</a:t>
            </a:r>
            <a:r>
              <a:rPr lang="en-US" sz="2400" dirty="0" smtClean="0"/>
              <a:t> </a:t>
            </a:r>
            <a:r>
              <a:rPr lang="en-US" sz="2400" dirty="0" err="1" smtClean="0"/>
              <a:t>N</a:t>
            </a:r>
            <a:r>
              <a:rPr lang="en-US" sz="2400" baseline="-25000" dirty="0" err="1" smtClean="0"/>
              <a:t>depart</a:t>
            </a:r>
            <a:r>
              <a:rPr lang="en-US" sz="2400" dirty="0" smtClean="0"/>
              <a:t>), where </a:t>
            </a:r>
            <a:r>
              <a:rPr lang="el-GR" sz="2400" dirty="0" smtClean="0"/>
              <a:t>Δ</a:t>
            </a:r>
            <a:r>
              <a:rPr lang="en-US" sz="2400" dirty="0" smtClean="0"/>
              <a:t> denotes the maximum degree of any node and </a:t>
            </a:r>
            <a:r>
              <a:rPr lang="en-US" sz="2400" dirty="0" err="1" smtClean="0"/>
              <a:t>N</a:t>
            </a:r>
            <a:r>
              <a:rPr lang="en-US" sz="2400" baseline="-25000" dirty="0" err="1" smtClean="0"/>
              <a:t>depart</a:t>
            </a:r>
            <a:r>
              <a:rPr lang="en-US" sz="2400" dirty="0" smtClean="0"/>
              <a:t> denotes the number of nodes that depart during the algorithm’s execution.</a:t>
            </a:r>
          </a:p>
          <a:p>
            <a:pPr algn="just"/>
            <a:r>
              <a:rPr lang="en-US" sz="2400" dirty="0" smtClean="0"/>
              <a:t>Therefore, the message complexity of the algorithm is O(</a:t>
            </a:r>
            <a:r>
              <a:rPr lang="en-US" sz="2400" dirty="0" err="1" smtClean="0"/>
              <a:t>M</a:t>
            </a:r>
            <a:r>
              <a:rPr lang="en-US" sz="2400" baseline="-25000" dirty="0" err="1" smtClean="0"/>
              <a:t>app</a:t>
            </a:r>
            <a:r>
              <a:rPr lang="en-US" sz="2400" dirty="0" smtClean="0"/>
              <a:t> + </a:t>
            </a:r>
            <a:r>
              <a:rPr lang="el-GR" sz="2400" dirty="0" smtClean="0"/>
              <a:t>Δ</a:t>
            </a:r>
            <a:r>
              <a:rPr lang="en-US" sz="2400" dirty="0" smtClean="0"/>
              <a:t> </a:t>
            </a:r>
            <a:r>
              <a:rPr lang="en-US" sz="2400" dirty="0" err="1" smtClean="0"/>
              <a:t>N</a:t>
            </a:r>
            <a:r>
              <a:rPr lang="en-US" sz="2400" baseline="-25000" dirty="0" err="1" smtClean="0"/>
              <a:t>depart</a:t>
            </a:r>
            <a:r>
              <a:rPr lang="en-US" sz="2400" dirty="0" smtClean="0"/>
              <a:t>).</a:t>
            </a:r>
            <a:endParaRPr lang="en-US" sz="2400" dirty="0">
              <a:solidFill>
                <a:srgbClr val="6C6C6C"/>
              </a:solidFill>
            </a:endParaRP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Complexity analysis: Detection latency</a:t>
            </a:r>
            <a:endParaRPr lang="en-US" dirty="0"/>
          </a:p>
        </p:txBody>
      </p:sp>
      <p:sp>
        <p:nvSpPr>
          <p:cNvPr id="3" name="Content Placeholder 2"/>
          <p:cNvSpPr>
            <a:spLocks noGrp="1"/>
          </p:cNvSpPr>
          <p:nvPr>
            <p:ph idx="1"/>
          </p:nvPr>
        </p:nvSpPr>
        <p:spPr/>
        <p:txBody>
          <a:bodyPr>
            <a:noAutofit/>
          </a:bodyPr>
          <a:lstStyle/>
          <a:p>
            <a:pPr algn="just"/>
            <a:r>
              <a:rPr lang="en-US" dirty="0" smtClean="0"/>
              <a:t>Detection latency can be bounded by O(</a:t>
            </a:r>
            <a:r>
              <a:rPr lang="en-US" dirty="0" err="1" smtClean="0"/>
              <a:t>H</a:t>
            </a:r>
            <a:r>
              <a:rPr lang="en-US" baseline="-25000" dirty="0" err="1" smtClean="0"/>
              <a:t>max</a:t>
            </a:r>
            <a:r>
              <a:rPr lang="en-US" dirty="0" smtClean="0"/>
              <a:t>) where </a:t>
            </a:r>
            <a:r>
              <a:rPr lang="en-US" dirty="0" err="1" smtClean="0"/>
              <a:t>H</a:t>
            </a:r>
            <a:r>
              <a:rPr lang="en-US" baseline="-25000" dirty="0" err="1" smtClean="0"/>
              <a:t>max</a:t>
            </a:r>
            <a:r>
              <a:rPr lang="en-US" dirty="0" smtClean="0"/>
              <a:t> denotes the maximum height of the computation tree.</a:t>
            </a:r>
          </a:p>
          <a:p>
            <a:pPr algn="just"/>
            <a:r>
              <a:rPr lang="en-US" dirty="0" smtClean="0"/>
              <a:t>Once termination occurs, the tree height reduces by one and this reduction in height only takes O(1) time.</a:t>
            </a:r>
          </a:p>
          <a:p>
            <a:pPr algn="just"/>
            <a:r>
              <a:rPr lang="en-US" dirty="0" smtClean="0"/>
              <a:t>As far as the time complexity of attach and detach operations is concerned, an attach operation has time complexity of O(1) because each ATTACH message received immediately generates an ACCEPT message.</a:t>
            </a:r>
            <a:endParaRPr lang="en-US" dirty="0">
              <a:solidFill>
                <a:srgbClr val="6C6C6C"/>
              </a:solidFill>
            </a:endParaRP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Complexity analysis: Detection latency contd.</a:t>
            </a:r>
            <a:endParaRPr lang="en-US" dirty="0"/>
          </a:p>
        </p:txBody>
      </p:sp>
      <p:sp>
        <p:nvSpPr>
          <p:cNvPr id="3" name="Content Placeholder 2"/>
          <p:cNvSpPr>
            <a:spLocks noGrp="1"/>
          </p:cNvSpPr>
          <p:nvPr>
            <p:ph idx="1"/>
          </p:nvPr>
        </p:nvSpPr>
        <p:spPr/>
        <p:txBody>
          <a:bodyPr>
            <a:noAutofit/>
          </a:bodyPr>
          <a:lstStyle/>
          <a:p>
            <a:pPr algn="just"/>
            <a:r>
              <a:rPr lang="en-US" dirty="0" smtClean="0"/>
              <a:t>However, detach operations have higher worst-case time complexity because there may be multiple nodes in a chain wishing to detach at the same time.</a:t>
            </a:r>
          </a:p>
          <a:p>
            <a:pPr algn="just"/>
            <a:r>
              <a:rPr lang="en-US" dirty="0" smtClean="0"/>
              <a:t>However, this chain is bounded by O(</a:t>
            </a:r>
            <a:r>
              <a:rPr lang="en-US" dirty="0" err="1" smtClean="0"/>
              <a:t>H</a:t>
            </a:r>
            <a:r>
              <a:rPr lang="en-US" baseline="-25000" dirty="0" err="1" smtClean="0"/>
              <a:t>max</a:t>
            </a:r>
            <a:r>
              <a:rPr lang="en-US" dirty="0" smtClean="0"/>
              <a:t>) because the root node never detaches from the tree and will always grant DETACH requests.</a:t>
            </a:r>
            <a:endParaRPr lang="en-US" dirty="0">
              <a:solidFill>
                <a:srgbClr val="6C6C6C"/>
              </a:solidFill>
            </a:endParaRP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a:xfrm>
            <a:off x="457200" y="1524000"/>
            <a:ext cx="7543800" cy="4876800"/>
          </a:xfrm>
        </p:spPr>
        <p:txBody>
          <a:bodyPr>
            <a:noAutofit/>
          </a:bodyPr>
          <a:lstStyle/>
          <a:p>
            <a:pPr algn="just">
              <a:buNone/>
            </a:pPr>
            <a:r>
              <a:rPr lang="en-US" dirty="0" smtClean="0"/>
              <a:t>	P. Johnson and N. </a:t>
            </a:r>
            <a:r>
              <a:rPr lang="en-US" dirty="0" err="1" smtClean="0"/>
              <a:t>Mittal</a:t>
            </a:r>
            <a:r>
              <a:rPr lang="en-US" dirty="0" smtClean="0"/>
              <a:t>, A distributed termination detection algorithm for dynamic asynchronous systems, 29</a:t>
            </a:r>
            <a:r>
              <a:rPr lang="en-US" baseline="30000" dirty="0" smtClean="0"/>
              <a:t>th</a:t>
            </a:r>
            <a:r>
              <a:rPr lang="en-US" dirty="0" smtClean="0"/>
              <a:t> IEEE International Conference on Distributed Computing Systems, 2009, pp. 343–351.</a:t>
            </a:r>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Model</a:t>
            </a:r>
            <a:endParaRPr lang="en-US" dirty="0"/>
          </a:p>
        </p:txBody>
      </p:sp>
      <p:sp>
        <p:nvSpPr>
          <p:cNvPr id="2" name="Content Placeholder 1"/>
          <p:cNvSpPr>
            <a:spLocks noGrp="1"/>
          </p:cNvSpPr>
          <p:nvPr>
            <p:ph idx="1"/>
          </p:nvPr>
        </p:nvSpPr>
        <p:spPr>
          <a:xfrm>
            <a:off x="457200" y="1609416"/>
            <a:ext cx="7239000" cy="3165784"/>
          </a:xfrm>
        </p:spPr>
        <p:txBody>
          <a:bodyPr>
            <a:normAutofit fontScale="77500" lnSpcReduction="20000"/>
          </a:bodyPr>
          <a:lstStyle/>
          <a:p>
            <a:pPr algn="just"/>
            <a:r>
              <a:rPr lang="en-US" dirty="0" smtClean="0"/>
              <a:t>The distributed computation whose termination is to be detected is modeled as follows.</a:t>
            </a:r>
          </a:p>
          <a:p>
            <a:pPr algn="just"/>
            <a:r>
              <a:rPr lang="en-US" dirty="0" smtClean="0"/>
              <a:t>At any given time, a node can be in either the active or passive state.</a:t>
            </a:r>
          </a:p>
          <a:p>
            <a:pPr algn="just"/>
            <a:r>
              <a:rPr lang="en-US" dirty="0" smtClean="0"/>
              <a:t>Intuitively, an active node is involved in some computational work whereas a passive node is idle.</a:t>
            </a:r>
          </a:p>
          <a:p>
            <a:pPr algn="just"/>
            <a:r>
              <a:rPr lang="en-US" dirty="0" smtClean="0"/>
              <a:t>An active node can send an application message to another node.</a:t>
            </a:r>
          </a:p>
          <a:p>
            <a:pPr algn="just"/>
            <a:r>
              <a:rPr lang="en-US" dirty="0" smtClean="0"/>
              <a:t>A passive node becomes active on receiving an application message.</a:t>
            </a:r>
          </a:p>
          <a:p>
            <a:pPr algn="just"/>
            <a:r>
              <a:rPr lang="en-US" dirty="0" smtClean="0"/>
              <a:t>An active node can become passive at any time.</a:t>
            </a:r>
          </a:p>
        </p:txBody>
      </p:sp>
      <p:sp>
        <p:nvSpPr>
          <p:cNvPr id="5" name="Oval 4"/>
          <p:cNvSpPr/>
          <p:nvPr/>
        </p:nvSpPr>
        <p:spPr>
          <a:xfrm>
            <a:off x="838200" y="5054600"/>
            <a:ext cx="1295400" cy="9906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Active State</a:t>
            </a:r>
            <a:endParaRPr lang="en-US" dirty="0"/>
          </a:p>
        </p:txBody>
      </p:sp>
      <p:sp>
        <p:nvSpPr>
          <p:cNvPr id="6" name="Oval 5"/>
          <p:cNvSpPr/>
          <p:nvPr/>
        </p:nvSpPr>
        <p:spPr>
          <a:xfrm>
            <a:off x="6096000" y="5054600"/>
            <a:ext cx="1295400" cy="990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Passive State</a:t>
            </a:r>
            <a:endParaRPr lang="en-US" dirty="0"/>
          </a:p>
        </p:txBody>
      </p:sp>
      <p:cxnSp>
        <p:nvCxnSpPr>
          <p:cNvPr id="7" name="Straight Arrow Connector 6"/>
          <p:cNvCxnSpPr>
            <a:stCxn id="5" idx="7"/>
            <a:endCxn id="6" idx="1"/>
          </p:cNvCxnSpPr>
          <p:nvPr/>
        </p:nvCxnSpPr>
        <p:spPr>
          <a:xfrm rot="5400000" flipH="1" flipV="1">
            <a:off x="4114800" y="3028763"/>
            <a:ext cx="1588" cy="4341814"/>
          </a:xfrm>
          <a:prstGeom prst="straightConnector1">
            <a:avLst/>
          </a:prstGeom>
          <a:ln>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6" idx="3"/>
            <a:endCxn id="5" idx="5"/>
          </p:cNvCxnSpPr>
          <p:nvPr/>
        </p:nvCxnSpPr>
        <p:spPr>
          <a:xfrm rot="5400000">
            <a:off x="4114800" y="3729223"/>
            <a:ext cx="1588" cy="4341814"/>
          </a:xfrm>
          <a:prstGeom prst="straightConnector1">
            <a:avLst/>
          </a:prstGeom>
          <a:ln>
            <a:solidFill>
              <a:srgbClr val="FF99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962400" y="4876800"/>
            <a:ext cx="723900" cy="381000"/>
          </a:xfrm>
          <a:prstGeom prst="rect">
            <a:avLst/>
          </a:prstGeom>
          <a:noFill/>
        </p:spPr>
        <p:txBody>
          <a:bodyPr wrap="square" rtlCol="0">
            <a:spAutoFit/>
          </a:bodyPr>
          <a:lstStyle/>
          <a:p>
            <a:r>
              <a:rPr lang="en-US" dirty="0" smtClean="0">
                <a:solidFill>
                  <a:srgbClr val="00B0F0"/>
                </a:solidFill>
              </a:rPr>
              <a:t>Idle</a:t>
            </a:r>
            <a:endParaRPr lang="en-US" dirty="0">
              <a:solidFill>
                <a:srgbClr val="00B0F0"/>
              </a:solidFill>
            </a:endParaRPr>
          </a:p>
        </p:txBody>
      </p:sp>
      <p:sp>
        <p:nvSpPr>
          <p:cNvPr id="10" name="TextBox 9"/>
          <p:cNvSpPr txBox="1"/>
          <p:nvPr/>
        </p:nvSpPr>
        <p:spPr>
          <a:xfrm>
            <a:off x="2667000" y="5892800"/>
            <a:ext cx="3505200" cy="369332"/>
          </a:xfrm>
          <a:prstGeom prst="rect">
            <a:avLst/>
          </a:prstGeom>
          <a:noFill/>
        </p:spPr>
        <p:txBody>
          <a:bodyPr wrap="square" rtlCol="0">
            <a:spAutoFit/>
          </a:bodyPr>
          <a:lstStyle/>
          <a:p>
            <a:r>
              <a:rPr lang="en-US" dirty="0" smtClean="0">
                <a:solidFill>
                  <a:srgbClr val="FF9900"/>
                </a:solidFill>
              </a:rPr>
              <a:t>Received application message</a:t>
            </a:r>
            <a:endParaRPr lang="en-US" dirty="0">
              <a:solidFill>
                <a:srgbClr val="FF9900"/>
              </a:solidFill>
            </a:endParaRPr>
          </a:p>
        </p:txBody>
      </p:sp>
      <p:sp>
        <p:nvSpPr>
          <p:cNvPr id="11" name="Oval 10"/>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2000"/>
                                        <p:tgtEl>
                                          <p:spTgt spid="7"/>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right)">
                                      <p:cBhvr>
                                        <p:cTn id="47" dur="2000"/>
                                        <p:tgtEl>
                                          <p:spTgt spid="8"/>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6"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Model contd.</a:t>
            </a:r>
            <a:endParaRPr lang="en-US" dirty="0"/>
          </a:p>
        </p:txBody>
      </p:sp>
      <p:sp>
        <p:nvSpPr>
          <p:cNvPr id="2" name="Content Placeholder 1"/>
          <p:cNvSpPr>
            <a:spLocks noGrp="1"/>
          </p:cNvSpPr>
          <p:nvPr>
            <p:ph idx="1"/>
          </p:nvPr>
        </p:nvSpPr>
        <p:spPr/>
        <p:txBody>
          <a:bodyPr>
            <a:normAutofit/>
          </a:bodyPr>
          <a:lstStyle/>
          <a:p>
            <a:pPr algn="just"/>
            <a:r>
              <a:rPr lang="en-US" dirty="0" smtClean="0"/>
              <a:t>The computation is said to have terminated once all nodes have become passive and stay passive thereafter.</a:t>
            </a:r>
          </a:p>
          <a:p>
            <a:pPr algn="just"/>
            <a:r>
              <a:rPr lang="en-US" dirty="0" smtClean="0"/>
              <a:t>For a static distributed system, this is equivalent to the condition that all nodes have become passive and all channels have become empty.</a:t>
            </a:r>
          </a:p>
          <a:p>
            <a:pPr algn="just"/>
            <a:r>
              <a:rPr lang="en-US" dirty="0" smtClean="0"/>
              <a:t>Termination is known to be a </a:t>
            </a:r>
            <a:r>
              <a:rPr lang="en-US" dirty="0" smtClean="0">
                <a:solidFill>
                  <a:srgbClr val="FF3399"/>
                </a:solidFill>
              </a:rPr>
              <a:t>stable</a:t>
            </a:r>
            <a:r>
              <a:rPr lang="en-US" dirty="0" smtClean="0"/>
              <a:t> </a:t>
            </a:r>
            <a:r>
              <a:rPr lang="en-US" dirty="0" smtClean="0">
                <a:solidFill>
                  <a:srgbClr val="FF3399"/>
                </a:solidFill>
              </a:rPr>
              <a:t>property</a:t>
            </a:r>
            <a:r>
              <a:rPr lang="en-US" dirty="0" smtClean="0"/>
              <a:t>; once the computation terminates, it stays terminated.</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 </a:t>
            </a:r>
            <a:r>
              <a:rPr lang="en-US" sz="3600" dirty="0" smtClean="0"/>
              <a:t>Introduction</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The algorithm maintains a tree of all nodes currently participating in the computation rooted at the initiator of the computation.</a:t>
            </a:r>
          </a:p>
          <a:p>
            <a:pPr algn="just"/>
            <a:r>
              <a:rPr lang="en-US" dirty="0" smtClean="0"/>
              <a:t>When an application message m is sent to a node p that is not a member of the tree, p </a:t>
            </a:r>
            <a:r>
              <a:rPr lang="en-US" dirty="0" smtClean="0">
                <a:solidFill>
                  <a:srgbClr val="00B0F0"/>
                </a:solidFill>
              </a:rPr>
              <a:t>attaches</a:t>
            </a:r>
            <a:r>
              <a:rPr lang="en-US" dirty="0" smtClean="0"/>
              <a:t> to the tree with the sender of m as its parent.</a:t>
            </a:r>
          </a:p>
          <a:p>
            <a:pPr algn="just"/>
            <a:r>
              <a:rPr lang="en-US" dirty="0" smtClean="0"/>
              <a:t>Passive nodes </a:t>
            </a:r>
            <a:r>
              <a:rPr lang="en-US" dirty="0" smtClean="0">
                <a:solidFill>
                  <a:srgbClr val="FF9900"/>
                </a:solidFill>
              </a:rPr>
              <a:t>detach</a:t>
            </a:r>
            <a:r>
              <a:rPr lang="en-US" dirty="0" smtClean="0"/>
              <a:t> from the tree in a way that does not violate termination detection safety.</a:t>
            </a:r>
          </a:p>
          <a:p>
            <a:pPr algn="just"/>
            <a:r>
              <a:rPr lang="en-US" dirty="0" smtClean="0"/>
              <a:t>Termination is declared when the root node is the only member of the tree, and is passive.</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node first joins the system.</a:t>
            </a:r>
          </a:p>
          <a:p>
            <a:pPr algn="just"/>
            <a:r>
              <a:rPr lang="en-US" dirty="0" smtClean="0"/>
              <a:t>As part of the system, it may receive application messages causing it to join the computation tree.</a:t>
            </a:r>
          </a:p>
          <a:p>
            <a:pPr algn="just"/>
            <a:r>
              <a:rPr lang="en-US" dirty="0" smtClean="0"/>
              <a:t>After becoming part of the computation tree, the node may leave the tree at some later time.</a:t>
            </a:r>
          </a:p>
          <a:p>
            <a:pPr algn="just"/>
            <a:r>
              <a:rPr lang="en-US" dirty="0" smtClean="0"/>
              <a:t>In fact, a node may join and leave the computation tree multiple times.</a:t>
            </a:r>
          </a:p>
          <a:p>
            <a:pPr algn="just"/>
            <a:r>
              <a:rPr lang="en-US" dirty="0" smtClean="0"/>
              <a:t>Finally, the node may leave/depart from the system.</a:t>
            </a:r>
          </a:p>
          <a:p>
            <a:pPr algn="just"/>
            <a:r>
              <a:rPr lang="en-US" dirty="0" smtClean="0"/>
              <a:t>To avoid the confusion, authors use the phrases </a:t>
            </a:r>
            <a:r>
              <a:rPr lang="en-US" dirty="0" smtClean="0">
                <a:solidFill>
                  <a:srgbClr val="00B0F0"/>
                </a:solidFill>
              </a:rPr>
              <a:t>attaching to the tree </a:t>
            </a:r>
            <a:r>
              <a:rPr lang="en-US" dirty="0" smtClean="0"/>
              <a:t>and </a:t>
            </a:r>
            <a:r>
              <a:rPr lang="en-US" dirty="0" smtClean="0">
                <a:solidFill>
                  <a:srgbClr val="FF9900"/>
                </a:solidFill>
              </a:rPr>
              <a:t>detaching from the tree</a:t>
            </a:r>
            <a:r>
              <a:rPr lang="en-US" dirty="0" smtClean="0"/>
              <a:t> to refer to joining and leaving the computation tree, respectively.</a:t>
            </a:r>
            <a:endParaRPr lang="en-US" dirty="0"/>
          </a:p>
        </p:txBody>
      </p:sp>
      <p:sp>
        <p:nvSpPr>
          <p:cNvPr id="5" name="Oval 4"/>
          <p:cNvSpPr/>
          <p:nvPr/>
        </p:nvSpPr>
        <p:spPr>
          <a:xfrm>
            <a:off x="7569200" y="6311900"/>
            <a:ext cx="508000" cy="46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txBox="1">
            <a:spLocks/>
          </p:cNvSpPr>
          <p:nvPr/>
        </p:nvSpPr>
        <p:spPr>
          <a:xfrm>
            <a:off x="7381748" y="6480048"/>
            <a:ext cx="588336" cy="228600"/>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E97FDE9-3DD6-41EE-B300-29048FD056A0}" type="slidenum">
              <a:rPr kumimoji="0" lang="en-US" sz="2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7974</TotalTime>
  <Words>3996</Words>
  <Application>Microsoft Office PowerPoint</Application>
  <PresentationFormat>On-screen Show (4:3)</PresentationFormat>
  <Paragraphs>450</Paragraphs>
  <Slides>58</Slides>
  <Notes>1</Notes>
  <HiddenSlides>19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Calibri</vt:lpstr>
      <vt:lpstr>Courier New</vt:lpstr>
      <vt:lpstr>Symbol</vt:lpstr>
      <vt:lpstr>Trebuchet MS</vt:lpstr>
      <vt:lpstr>Wingdings</vt:lpstr>
      <vt:lpstr>Wingdings 2</vt:lpstr>
      <vt:lpstr>Opulent</vt:lpstr>
      <vt:lpstr>A Distributed Termination Detection Algorithm for DYNAMIC Asynchronous Systems</vt:lpstr>
      <vt:lpstr>Problem Definition</vt:lpstr>
      <vt:lpstr>Dynamic Distributed system</vt:lpstr>
      <vt:lpstr>Dynamic Distributed system</vt:lpstr>
      <vt:lpstr>Premise</vt:lpstr>
      <vt:lpstr>System Model</vt:lpstr>
      <vt:lpstr>System Model contd.</vt:lpstr>
      <vt:lpstr>Algorithm - Introduction</vt:lpstr>
      <vt:lpstr>Terminology</vt:lpstr>
      <vt:lpstr>Variables used</vt:lpstr>
      <vt:lpstr>Variables used contd.</vt:lpstr>
      <vt:lpstr>Variables used contd.</vt:lpstr>
      <vt:lpstr>Variables used contd.</vt:lpstr>
      <vt:lpstr>Variables used contd.</vt:lpstr>
      <vt:lpstr>Variables used contd.</vt:lpstr>
      <vt:lpstr>Variables used contd.</vt:lpstr>
      <vt:lpstr>Variables used contd.</vt:lpstr>
      <vt:lpstr>Phases</vt:lpstr>
      <vt:lpstr>Joining the System</vt:lpstr>
      <vt:lpstr>Attaching to the tree: an analogy</vt:lpstr>
      <vt:lpstr>Attaching to the tree: an analogy</vt:lpstr>
      <vt:lpstr>Detaching from the tree: an analogy</vt:lpstr>
      <vt:lpstr>Detaching from the tree: an analogy contd.</vt:lpstr>
      <vt:lpstr>Detaching from the tree: an analogy contd.</vt:lpstr>
      <vt:lpstr>Detaching from the tree: an analogy</vt:lpstr>
      <vt:lpstr>OPERATION – attach</vt:lpstr>
      <vt:lpstr>OPERATION – attach contd.</vt:lpstr>
      <vt:lpstr>OPERATION – attach contd.</vt:lpstr>
      <vt:lpstr>OPERATION – attach contd.</vt:lpstr>
      <vt:lpstr>OPERATION – detach</vt:lpstr>
      <vt:lpstr>OPERATION – detach contd.</vt:lpstr>
      <vt:lpstr>OPERATION – detach contd.</vt:lpstr>
      <vt:lpstr>OPERATION – detach contd.</vt:lpstr>
      <vt:lpstr>OPERATION – detach contd.</vt:lpstr>
      <vt:lpstr>OPERATION – detach contd.</vt:lpstr>
      <vt:lpstr>OPERATION – detach contd.</vt:lpstr>
      <vt:lpstr>OPERATION – detach contd.</vt:lpstr>
      <vt:lpstr>OPERATION – detach contd.</vt:lpstr>
      <vt:lpstr>Algorithm: in action</vt:lpstr>
      <vt:lpstr>Algorithm: in action …</vt:lpstr>
      <vt:lpstr>Algorithm: in action …</vt:lpstr>
      <vt:lpstr>Algorithm: in action …</vt:lpstr>
      <vt:lpstr>Algorithm: in action …</vt:lpstr>
      <vt:lpstr>Algorithm: in action …</vt:lpstr>
      <vt:lpstr>Algorithm: in action …</vt:lpstr>
      <vt:lpstr>Algorithm: in action …</vt:lpstr>
      <vt:lpstr>Algorithm: in action …</vt:lpstr>
      <vt:lpstr>Algorithm: in action …</vt:lpstr>
      <vt:lpstr>Algorithm: in action …</vt:lpstr>
      <vt:lpstr>Algorithm: in action …</vt:lpstr>
      <vt:lpstr>Departing from the System</vt:lpstr>
      <vt:lpstr>Termination Detection</vt:lpstr>
      <vt:lpstr>Termination Detection contd.</vt:lpstr>
      <vt:lpstr>Proof of correctness</vt:lpstr>
      <vt:lpstr>The Complexity analysis: message complexity</vt:lpstr>
      <vt:lpstr>The Complexity analysis: Detection latency</vt:lpstr>
      <vt:lpstr>The Complexity analysis: Detection latency contd.</vt:lpstr>
      <vt:lpstr>Reference</vt:lpstr>
    </vt:vector>
  </TitlesOfParts>
  <Company>NIT Kkr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Distributed Termination Detection Algorithm for Asynchronous Distributes Systems</dc:title>
  <dc:creator>Dr.AKS</dc:creator>
  <cp:lastModifiedBy>Dr.AKS</cp:lastModifiedBy>
  <cp:revision>121</cp:revision>
  <dcterms:created xsi:type="dcterms:W3CDTF">2010-01-26T22:44:11Z</dcterms:created>
  <dcterms:modified xsi:type="dcterms:W3CDTF">2019-11-19T05:49:43Z</dcterms:modified>
</cp:coreProperties>
</file>