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54"/>
  </p:notesMasterIdLst>
  <p:sldIdLst>
    <p:sldId id="256" r:id="rId2"/>
    <p:sldId id="257" r:id="rId3"/>
    <p:sldId id="258" r:id="rId4"/>
    <p:sldId id="259" r:id="rId5"/>
    <p:sldId id="260" r:id="rId6"/>
    <p:sldId id="261" r:id="rId7"/>
    <p:sldId id="262" r:id="rId8"/>
    <p:sldId id="308" r:id="rId9"/>
    <p:sldId id="299" r:id="rId10"/>
    <p:sldId id="300" r:id="rId11"/>
    <p:sldId id="301" r:id="rId12"/>
    <p:sldId id="302" r:id="rId13"/>
    <p:sldId id="303" r:id="rId14"/>
    <p:sldId id="304" r:id="rId15"/>
    <p:sldId id="305" r:id="rId16"/>
    <p:sldId id="306" r:id="rId17"/>
    <p:sldId id="307" r:id="rId18"/>
    <p:sldId id="266" r:id="rId19"/>
    <p:sldId id="267" r:id="rId20"/>
    <p:sldId id="269" r:id="rId21"/>
    <p:sldId id="270" r:id="rId22"/>
    <p:sldId id="271" r:id="rId23"/>
    <p:sldId id="268" r:id="rId24"/>
    <p:sldId id="272" r:id="rId25"/>
    <p:sldId id="273" r:id="rId26"/>
    <p:sldId id="274" r:id="rId27"/>
    <p:sldId id="275" r:id="rId28"/>
    <p:sldId id="276" r:id="rId29"/>
    <p:sldId id="316" r:id="rId30"/>
    <p:sldId id="317" r:id="rId31"/>
    <p:sldId id="277" r:id="rId32"/>
    <p:sldId id="278" r:id="rId33"/>
    <p:sldId id="279" r:id="rId34"/>
    <p:sldId id="280" r:id="rId35"/>
    <p:sldId id="281" r:id="rId36"/>
    <p:sldId id="282" r:id="rId37"/>
    <p:sldId id="283" r:id="rId38"/>
    <p:sldId id="284" r:id="rId39"/>
    <p:sldId id="285" r:id="rId40"/>
    <p:sldId id="286" r:id="rId41"/>
    <p:sldId id="287" r:id="rId42"/>
    <p:sldId id="314" r:id="rId43"/>
    <p:sldId id="288" r:id="rId44"/>
    <p:sldId id="289" r:id="rId45"/>
    <p:sldId id="290" r:id="rId46"/>
    <p:sldId id="291" r:id="rId47"/>
    <p:sldId id="292" r:id="rId48"/>
    <p:sldId id="293" r:id="rId49"/>
    <p:sldId id="294" r:id="rId50"/>
    <p:sldId id="296" r:id="rId51"/>
    <p:sldId id="310" r:id="rId52"/>
    <p:sldId id="312"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6600"/>
    <a:srgbClr val="C939B8"/>
    <a:srgbClr val="2A08B8"/>
    <a:srgbClr val="BD45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374" autoAdjust="0"/>
  </p:normalViewPr>
  <p:slideViewPr>
    <p:cSldViewPr snapToGrid="0">
      <p:cViewPr varScale="1">
        <p:scale>
          <a:sx n="62" d="100"/>
          <a:sy n="62" d="100"/>
        </p:scale>
        <p:origin x="1332"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1AF075E-AC05-4EAC-B3A7-2AFBE190BDBE}" type="datetimeFigureOut">
              <a:rPr lang="en-US"/>
              <a:pPr>
                <a:defRPr/>
              </a:pPr>
              <a:t>11/19/2019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6B76E9E-C096-43B6-982E-FFDE75E8F76B}"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6B76E9E-C096-43B6-982E-FFDE75E8F76B}" type="slidenum">
              <a:rPr lang="en-IN" smtClean="0"/>
              <a:pPr>
                <a:defRPr/>
              </a:pPr>
              <a:t>21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6B76E9E-C096-43B6-982E-FFDE75E8F76B}" type="slidenum">
              <a:rPr lang="en-IN" smtClean="0"/>
              <a:pPr>
                <a:defRPr/>
              </a:pPr>
              <a:t>43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1BD072C8-BF05-4169-B5AE-59E185C19EDF}" type="datetime1">
              <a:rPr lang="en-US"/>
              <a:pPr>
                <a:defRPr/>
              </a:pPr>
              <a:t>11/19/2019</a:t>
            </a:fld>
            <a:endParaRPr lang="en-IN"/>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IN"/>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6D04A9C3-EB56-41AE-BC29-B56435737003}" type="slidenum">
              <a:rPr lang="en-IN"/>
              <a:pPr>
                <a:defRPr/>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76F4ECB2-FBE1-40FC-AA08-CDD168D8B2A7}" type="datetime1">
              <a:rPr lang="en-US"/>
              <a:pPr>
                <a:defRPr/>
              </a:pPr>
              <a:t>11/19/2019</a:t>
            </a:fld>
            <a:endParaRPr lang="en-IN"/>
          </a:p>
        </p:txBody>
      </p:sp>
      <p:sp>
        <p:nvSpPr>
          <p:cNvPr id="5" name="Footer Placeholder 2"/>
          <p:cNvSpPr>
            <a:spLocks noGrp="1"/>
          </p:cNvSpPr>
          <p:nvPr>
            <p:ph type="ftr" sz="quarter" idx="11"/>
          </p:nvPr>
        </p:nvSpPr>
        <p:spPr/>
        <p:txBody>
          <a:bodyPr/>
          <a:lstStyle>
            <a:lvl1pPr>
              <a:defRPr/>
            </a:lvl1pPr>
          </a:lstStyle>
          <a:p>
            <a:pPr>
              <a:defRPr/>
            </a:pPr>
            <a:endParaRPr lang="en-IN"/>
          </a:p>
        </p:txBody>
      </p:sp>
      <p:sp>
        <p:nvSpPr>
          <p:cNvPr id="6" name="Slide Number Placeholder 22"/>
          <p:cNvSpPr>
            <a:spLocks noGrp="1"/>
          </p:cNvSpPr>
          <p:nvPr>
            <p:ph type="sldNum" sz="quarter" idx="12"/>
          </p:nvPr>
        </p:nvSpPr>
        <p:spPr/>
        <p:txBody>
          <a:bodyPr/>
          <a:lstStyle>
            <a:lvl1pPr>
              <a:defRPr/>
            </a:lvl1pPr>
          </a:lstStyle>
          <a:p>
            <a:pPr>
              <a:defRPr/>
            </a:pPr>
            <a:fld id="{0D1586A3-D07C-4095-AF62-468D67D7019B}"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435EF20-1170-4401-8A41-C29F5300D6C1}" type="datetime1">
              <a:rPr lang="en-US"/>
              <a:pPr>
                <a:defRPr/>
              </a:pPr>
              <a:t>11/19/2019</a:t>
            </a:fld>
            <a:endParaRPr lang="en-IN"/>
          </a:p>
        </p:txBody>
      </p:sp>
      <p:sp>
        <p:nvSpPr>
          <p:cNvPr id="5" name="Footer Placeholder 2"/>
          <p:cNvSpPr>
            <a:spLocks noGrp="1"/>
          </p:cNvSpPr>
          <p:nvPr>
            <p:ph type="ftr" sz="quarter" idx="11"/>
          </p:nvPr>
        </p:nvSpPr>
        <p:spPr/>
        <p:txBody>
          <a:bodyPr/>
          <a:lstStyle>
            <a:lvl1pPr>
              <a:defRPr/>
            </a:lvl1pPr>
          </a:lstStyle>
          <a:p>
            <a:pPr>
              <a:defRPr/>
            </a:pPr>
            <a:endParaRPr lang="en-IN"/>
          </a:p>
        </p:txBody>
      </p:sp>
      <p:sp>
        <p:nvSpPr>
          <p:cNvPr id="6" name="Slide Number Placeholder 22"/>
          <p:cNvSpPr>
            <a:spLocks noGrp="1"/>
          </p:cNvSpPr>
          <p:nvPr>
            <p:ph type="sldNum" sz="quarter" idx="12"/>
          </p:nvPr>
        </p:nvSpPr>
        <p:spPr/>
        <p:txBody>
          <a:bodyPr/>
          <a:lstStyle>
            <a:lvl1pPr>
              <a:defRPr/>
            </a:lvl1pPr>
          </a:lstStyle>
          <a:p>
            <a:pPr>
              <a:defRPr/>
            </a:pPr>
            <a:fld id="{F966E10C-1E41-4220-991F-7BAA89C6068A}"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fld id="{2743269D-A13F-4FBB-8443-CDB2B50D9DA9}" type="datetime1">
              <a:rPr lang="en-US"/>
              <a:pPr>
                <a:defRPr/>
              </a:pPr>
              <a:t>11/19/2019</a:t>
            </a:fld>
            <a:endParaRPr lang="en-IN"/>
          </a:p>
        </p:txBody>
      </p:sp>
      <p:sp>
        <p:nvSpPr>
          <p:cNvPr id="5" name="Slide Number Placeholder 8"/>
          <p:cNvSpPr>
            <a:spLocks noGrp="1"/>
          </p:cNvSpPr>
          <p:nvPr>
            <p:ph type="sldNum" sz="quarter" idx="11"/>
          </p:nvPr>
        </p:nvSpPr>
        <p:spPr/>
        <p:txBody>
          <a:bodyPr rtlCol="0"/>
          <a:lstStyle>
            <a:lvl1pPr>
              <a:defRPr/>
            </a:lvl1pPr>
          </a:lstStyle>
          <a:p>
            <a:pPr>
              <a:defRPr/>
            </a:pPr>
            <a:fld id="{37C40BFC-5398-4D53-A711-44B6766D7B14}" type="slidenum">
              <a:rPr lang="en-IN"/>
              <a:pPr>
                <a:defRPr/>
              </a:pPr>
              <a:t>‹#›</a:t>
            </a:fld>
            <a:endParaRPr lang="en-IN"/>
          </a:p>
        </p:txBody>
      </p:sp>
      <p:sp>
        <p:nvSpPr>
          <p:cNvPr id="6" name="Footer Placeholder 9"/>
          <p:cNvSpPr>
            <a:spLocks noGrp="1"/>
          </p:cNvSpPr>
          <p:nvPr>
            <p:ph type="ftr" sz="quarter" idx="12"/>
          </p:nvPr>
        </p:nvSpPr>
        <p:spPr/>
        <p:txBody>
          <a:bodyPr rtlCol="0"/>
          <a:lstStyle>
            <a:lvl1pPr>
              <a:defRPr/>
            </a:lvl1pPr>
          </a:lstStyle>
          <a:p>
            <a:pPr>
              <a:defRPr/>
            </a:pP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C9086589-EEB0-4DA7-9F36-971F088873D7}" type="datetime1">
              <a:rPr lang="en-US"/>
              <a:pPr>
                <a:defRPr/>
              </a:pPr>
              <a:t>11/19/2019</a:t>
            </a:fld>
            <a:endParaRPr lang="en-IN"/>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IN"/>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56592F2D-1820-4420-A47D-A611F9CFEA68}"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BEB12775-9433-4F1B-BAD9-C76F8A89827E}" type="datetime1">
              <a:rPr lang="en-US"/>
              <a:pPr>
                <a:defRPr/>
              </a:pPr>
              <a:t>11/19/2019</a:t>
            </a:fld>
            <a:endParaRPr lang="en-IN"/>
          </a:p>
        </p:txBody>
      </p:sp>
      <p:sp>
        <p:nvSpPr>
          <p:cNvPr id="6" name="Footer Placeholder 2"/>
          <p:cNvSpPr>
            <a:spLocks noGrp="1"/>
          </p:cNvSpPr>
          <p:nvPr>
            <p:ph type="ftr" sz="quarter" idx="11"/>
          </p:nvPr>
        </p:nvSpPr>
        <p:spPr/>
        <p:txBody>
          <a:bodyPr/>
          <a:lstStyle>
            <a:lvl1pPr>
              <a:defRPr/>
            </a:lvl1pPr>
          </a:lstStyle>
          <a:p>
            <a:pPr>
              <a:defRPr/>
            </a:pPr>
            <a:endParaRPr lang="en-IN"/>
          </a:p>
        </p:txBody>
      </p:sp>
      <p:sp>
        <p:nvSpPr>
          <p:cNvPr id="7" name="Slide Number Placeholder 22"/>
          <p:cNvSpPr>
            <a:spLocks noGrp="1"/>
          </p:cNvSpPr>
          <p:nvPr>
            <p:ph type="sldNum" sz="quarter" idx="12"/>
          </p:nvPr>
        </p:nvSpPr>
        <p:spPr/>
        <p:txBody>
          <a:bodyPr/>
          <a:lstStyle>
            <a:lvl1pPr>
              <a:defRPr/>
            </a:lvl1pPr>
          </a:lstStyle>
          <a:p>
            <a:pPr>
              <a:defRPr/>
            </a:pPr>
            <a:fld id="{0B0B20EB-1A47-43B9-95A3-BF9F5AAB4CFE}"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fld id="{0CF4D75A-D924-449A-80C9-BF36975C1425}" type="datetime1">
              <a:rPr lang="en-US"/>
              <a:pPr>
                <a:defRPr/>
              </a:pPr>
              <a:t>11/19/2019</a:t>
            </a:fld>
            <a:endParaRPr lang="en-IN"/>
          </a:p>
        </p:txBody>
      </p:sp>
      <p:sp>
        <p:nvSpPr>
          <p:cNvPr id="8" name="Footer Placeholder 2"/>
          <p:cNvSpPr>
            <a:spLocks noGrp="1"/>
          </p:cNvSpPr>
          <p:nvPr>
            <p:ph type="ftr" sz="quarter" idx="11"/>
          </p:nvPr>
        </p:nvSpPr>
        <p:spPr/>
        <p:txBody>
          <a:bodyPr/>
          <a:lstStyle>
            <a:lvl1pPr>
              <a:defRPr/>
            </a:lvl1pPr>
          </a:lstStyle>
          <a:p>
            <a:pPr>
              <a:defRPr/>
            </a:pPr>
            <a:endParaRPr lang="en-IN"/>
          </a:p>
        </p:txBody>
      </p:sp>
      <p:sp>
        <p:nvSpPr>
          <p:cNvPr id="9" name="Slide Number Placeholder 22"/>
          <p:cNvSpPr>
            <a:spLocks noGrp="1"/>
          </p:cNvSpPr>
          <p:nvPr>
            <p:ph type="sldNum" sz="quarter" idx="12"/>
          </p:nvPr>
        </p:nvSpPr>
        <p:spPr/>
        <p:txBody>
          <a:bodyPr/>
          <a:lstStyle>
            <a:lvl1pPr>
              <a:defRPr/>
            </a:lvl1pPr>
          </a:lstStyle>
          <a:p>
            <a:pPr>
              <a:defRPr/>
            </a:pPr>
            <a:fld id="{D31FF992-9028-4CA1-9272-71A824778ABF}"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fld id="{FC99750A-6E20-470B-AA68-37842C062E5E}" type="datetime1">
              <a:rPr lang="en-US"/>
              <a:pPr>
                <a:defRPr/>
              </a:pPr>
              <a:t>11/19/2019</a:t>
            </a:fld>
            <a:endParaRPr lang="en-IN"/>
          </a:p>
        </p:txBody>
      </p:sp>
      <p:sp>
        <p:nvSpPr>
          <p:cNvPr id="4" name="Slide Number Placeholder 6"/>
          <p:cNvSpPr>
            <a:spLocks noGrp="1"/>
          </p:cNvSpPr>
          <p:nvPr>
            <p:ph type="sldNum" sz="quarter" idx="11"/>
          </p:nvPr>
        </p:nvSpPr>
        <p:spPr/>
        <p:txBody>
          <a:bodyPr rtlCol="0"/>
          <a:lstStyle>
            <a:lvl1pPr>
              <a:defRPr/>
            </a:lvl1pPr>
          </a:lstStyle>
          <a:p>
            <a:pPr>
              <a:defRPr/>
            </a:pPr>
            <a:fld id="{69FFD14C-91DC-49B2-9955-9D6E083C9B53}" type="slidenum">
              <a:rPr lang="en-IN"/>
              <a:pPr>
                <a:defRPr/>
              </a:pPr>
              <a:t>‹#›</a:t>
            </a:fld>
            <a:endParaRPr lang="en-IN"/>
          </a:p>
        </p:txBody>
      </p:sp>
      <p:sp>
        <p:nvSpPr>
          <p:cNvPr id="5" name="Footer Placeholder 7"/>
          <p:cNvSpPr>
            <a:spLocks noGrp="1"/>
          </p:cNvSpPr>
          <p:nvPr>
            <p:ph type="ftr" sz="quarter" idx="12"/>
          </p:nvPr>
        </p:nvSpPr>
        <p:spPr/>
        <p:txBody>
          <a:bodyPr rtlCol="0"/>
          <a:lstStyle>
            <a:lvl1pPr>
              <a:defRPr/>
            </a:lvl1pPr>
          </a:lstStyle>
          <a:p>
            <a:pPr>
              <a:defRPr/>
            </a:pP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A3B9738E-9CCF-4402-BD90-263F6E2F4A3E}" type="datetime1">
              <a:rPr lang="en-US"/>
              <a:pPr>
                <a:defRPr/>
              </a:pPr>
              <a:t>11/19/2019</a:t>
            </a:fld>
            <a:endParaRPr lang="en-IN"/>
          </a:p>
        </p:txBody>
      </p:sp>
      <p:sp>
        <p:nvSpPr>
          <p:cNvPr id="3" name="Footer Placeholder 2"/>
          <p:cNvSpPr>
            <a:spLocks noGrp="1"/>
          </p:cNvSpPr>
          <p:nvPr>
            <p:ph type="ftr" sz="quarter" idx="11"/>
          </p:nvPr>
        </p:nvSpPr>
        <p:spPr/>
        <p:txBody>
          <a:bodyPr/>
          <a:lstStyle>
            <a:lvl1pPr>
              <a:defRPr/>
            </a:lvl1pPr>
          </a:lstStyle>
          <a:p>
            <a:pPr>
              <a:defRPr/>
            </a:pPr>
            <a:endParaRPr lang="en-IN"/>
          </a:p>
        </p:txBody>
      </p:sp>
      <p:sp>
        <p:nvSpPr>
          <p:cNvPr id="4" name="Slide Number Placeholder 22"/>
          <p:cNvSpPr>
            <a:spLocks noGrp="1"/>
          </p:cNvSpPr>
          <p:nvPr>
            <p:ph type="sldNum" sz="quarter" idx="12"/>
          </p:nvPr>
        </p:nvSpPr>
        <p:spPr/>
        <p:txBody>
          <a:bodyPr/>
          <a:lstStyle>
            <a:lvl1pPr>
              <a:defRPr/>
            </a:lvl1pPr>
          </a:lstStyle>
          <a:p>
            <a:pPr>
              <a:defRPr/>
            </a:pPr>
            <a:fld id="{6D3C5C81-CE4C-4F5C-9235-D5AAA6EFF803}"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Straight Connector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8" name="Straight Connector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fld id="{23BD0598-709C-4791-B7C4-FF6C926A8B47}" type="datetime1">
              <a:rPr lang="en-US"/>
              <a:pPr>
                <a:defRPr/>
              </a:pPr>
              <a:t>11/19/2019</a:t>
            </a:fld>
            <a:endParaRPr lang="en-IN"/>
          </a:p>
        </p:txBody>
      </p:sp>
      <p:sp>
        <p:nvSpPr>
          <p:cNvPr id="13" name="Slide Number Placeholder 21"/>
          <p:cNvSpPr>
            <a:spLocks noGrp="1"/>
          </p:cNvSpPr>
          <p:nvPr>
            <p:ph type="sldNum" sz="quarter" idx="11"/>
          </p:nvPr>
        </p:nvSpPr>
        <p:spPr/>
        <p:txBody>
          <a:bodyPr rtlCol="0"/>
          <a:lstStyle>
            <a:lvl1pPr>
              <a:defRPr/>
            </a:lvl1pPr>
          </a:lstStyle>
          <a:p>
            <a:pPr>
              <a:defRPr/>
            </a:pPr>
            <a:fld id="{8401A60A-96B9-4698-B6A8-54E66AD9F1FD}" type="slidenum">
              <a:rPr lang="en-IN"/>
              <a:pPr>
                <a:defRPr/>
              </a:pPr>
              <a:t>‹#›</a:t>
            </a:fld>
            <a:endParaRPr lang="en-IN"/>
          </a:p>
        </p:txBody>
      </p:sp>
      <p:sp>
        <p:nvSpPr>
          <p:cNvPr id="14" name="Footer Placeholder 22"/>
          <p:cNvSpPr>
            <a:spLocks noGrp="1"/>
          </p:cNvSpPr>
          <p:nvPr>
            <p:ph type="ftr" sz="quarter" idx="12"/>
          </p:nvPr>
        </p:nvSpPr>
        <p:spPr/>
        <p:txBody>
          <a:bodyPr rtlCol="0"/>
          <a:lstStyle>
            <a:lvl1pPr>
              <a:defRPr/>
            </a:lvl1pPr>
          </a:lstStyle>
          <a:p>
            <a:pPr>
              <a:defRPr/>
            </a:pPr>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Straight Connector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Straight Connector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D99721E2-83D1-4BE8-A738-9786C643A608}" type="datetime1">
              <a:rPr lang="en-US"/>
              <a:pPr>
                <a:defRPr/>
              </a:pPr>
              <a:t>11/19/2019</a:t>
            </a:fld>
            <a:endParaRPr lang="en-IN"/>
          </a:p>
        </p:txBody>
      </p:sp>
      <p:sp>
        <p:nvSpPr>
          <p:cNvPr id="13" name="Slide Number Placeholder 17"/>
          <p:cNvSpPr>
            <a:spLocks noGrp="1"/>
          </p:cNvSpPr>
          <p:nvPr>
            <p:ph type="sldNum" sz="quarter" idx="11"/>
          </p:nvPr>
        </p:nvSpPr>
        <p:spPr/>
        <p:txBody>
          <a:bodyPr rtlCol="0"/>
          <a:lstStyle>
            <a:lvl1pPr>
              <a:defRPr/>
            </a:lvl1pPr>
          </a:lstStyle>
          <a:p>
            <a:pPr>
              <a:defRPr/>
            </a:pPr>
            <a:fld id="{3146975F-763C-4B3A-9766-59B42A95E36A}" type="slidenum">
              <a:rPr lang="en-IN"/>
              <a:pPr>
                <a:defRPr/>
              </a:pPr>
              <a:t>‹#›</a:t>
            </a:fld>
            <a:endParaRPr lang="en-IN"/>
          </a:p>
        </p:txBody>
      </p:sp>
      <p:sp>
        <p:nvSpPr>
          <p:cNvPr id="14" name="Footer Placeholder 20"/>
          <p:cNvSpPr>
            <a:spLocks noGrp="1"/>
          </p:cNvSpPr>
          <p:nvPr>
            <p:ph type="ftr" sz="quarter" idx="12"/>
          </p:nvPr>
        </p:nvSpPr>
        <p:spPr/>
        <p:txBody>
          <a:bodyPr rtlCol="0"/>
          <a:lstStyle>
            <a:lvl1pPr>
              <a:defRPr/>
            </a:lvl1pPr>
          </a:lstStyle>
          <a:p>
            <a:pPr>
              <a:defRPr/>
            </a:pP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defRPr>
            </a:lvl1pPr>
          </a:lstStyle>
          <a:p>
            <a:pPr>
              <a:defRPr/>
            </a:pPr>
            <a:fld id="{56F232B1-A0D6-4985-BFCD-3E3F40C2364E}" type="datetime1">
              <a:rPr lang="en-US"/>
              <a:pPr>
                <a:defRPr/>
              </a:pPr>
              <a:t>11/19/2019</a:t>
            </a:fld>
            <a:endParaRPr lang="en-IN"/>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latinLnBrk="0" hangingPunct="1">
              <a:defRPr kumimoji="0" sz="1400" b="1">
                <a:solidFill>
                  <a:srgbClr val="FFFFFF"/>
                </a:solidFill>
              </a:defRPr>
            </a:lvl1pPr>
          </a:lstStyle>
          <a:p>
            <a:pPr>
              <a:defRPr/>
            </a:pPr>
            <a:fld id="{802AADFA-DD62-4825-B46F-4D66664A91BB}"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1" r:id="rId4"/>
    <p:sldLayoutId id="2147484012" r:id="rId5"/>
    <p:sldLayoutId id="2147484019" r:id="rId6"/>
    <p:sldLayoutId id="2147484013" r:id="rId7"/>
    <p:sldLayoutId id="2147484020" r:id="rId8"/>
    <p:sldLayoutId id="2147484021" r:id="rId9"/>
    <p:sldLayoutId id="2147484014" r:id="rId10"/>
    <p:sldLayoutId id="2147484015" r:id="rId11"/>
  </p:sldLayoutIdLst>
  <p:hf hdr="0" ftr="0" dt="0"/>
  <p:txStyles>
    <p:titleStyle>
      <a:lvl1pPr algn="l" rtl="0" eaLnBrk="1" fontAlgn="base" hangingPunct="1">
        <a:spcBef>
          <a:spcPct val="0"/>
        </a:spcBef>
        <a:spcAft>
          <a:spcPct val="0"/>
        </a:spcAft>
        <a:defRPr sz="3000" kern="1200" cap="small">
          <a:solidFill>
            <a:schemeClr val="tx2"/>
          </a:solidFill>
          <a:latin typeface="+mj-lt"/>
          <a:ea typeface="+mj-ea"/>
          <a:cs typeface="+mj-cs"/>
        </a:defRPr>
      </a:lvl1pPr>
      <a:lvl2pPr algn="l" rtl="0" eaLnBrk="1" fontAlgn="base" hangingPunct="1">
        <a:spcBef>
          <a:spcPct val="0"/>
        </a:spcBef>
        <a:spcAft>
          <a:spcPct val="0"/>
        </a:spcAft>
        <a:defRPr sz="3000">
          <a:solidFill>
            <a:schemeClr val="tx2"/>
          </a:solidFill>
          <a:latin typeface="Century Schoolbook" pitchFamily="18" charset="0"/>
        </a:defRPr>
      </a:lvl2pPr>
      <a:lvl3pPr algn="l" rtl="0" eaLnBrk="1" fontAlgn="base" hangingPunct="1">
        <a:spcBef>
          <a:spcPct val="0"/>
        </a:spcBef>
        <a:spcAft>
          <a:spcPct val="0"/>
        </a:spcAft>
        <a:defRPr sz="3000">
          <a:solidFill>
            <a:schemeClr val="tx2"/>
          </a:solidFill>
          <a:latin typeface="Century Schoolbook" pitchFamily="18" charset="0"/>
        </a:defRPr>
      </a:lvl3pPr>
      <a:lvl4pPr algn="l" rtl="0" eaLnBrk="1" fontAlgn="base" hangingPunct="1">
        <a:spcBef>
          <a:spcPct val="0"/>
        </a:spcBef>
        <a:spcAft>
          <a:spcPct val="0"/>
        </a:spcAft>
        <a:defRPr sz="3000">
          <a:solidFill>
            <a:schemeClr val="tx2"/>
          </a:solidFill>
          <a:latin typeface="Century Schoolbook" pitchFamily="18" charset="0"/>
        </a:defRPr>
      </a:lvl4pPr>
      <a:lvl5pPr algn="l" rtl="0" eaLnBrk="1" fontAlgn="base" hangingPunct="1">
        <a:spcBef>
          <a:spcPct val="0"/>
        </a:spcBef>
        <a:spcAft>
          <a:spcPct val="0"/>
        </a:spcAft>
        <a:defRPr sz="3000">
          <a:solidFill>
            <a:schemeClr val="tx2"/>
          </a:solidFill>
          <a:latin typeface="Century Schoolbook" pitchFamily="18" charset="0"/>
        </a:defRPr>
      </a:lvl5pPr>
      <a:lvl6pPr marL="457200" algn="l" rtl="0" eaLnBrk="1" fontAlgn="base" hangingPunct="1">
        <a:spcBef>
          <a:spcPct val="0"/>
        </a:spcBef>
        <a:spcAft>
          <a:spcPct val="0"/>
        </a:spcAft>
        <a:defRPr sz="3000">
          <a:solidFill>
            <a:schemeClr val="tx2"/>
          </a:solidFill>
          <a:latin typeface="Century Schoolbook" pitchFamily="18" charset="0"/>
        </a:defRPr>
      </a:lvl6pPr>
      <a:lvl7pPr marL="914400" algn="l" rtl="0" eaLnBrk="1" fontAlgn="base" hangingPunct="1">
        <a:spcBef>
          <a:spcPct val="0"/>
        </a:spcBef>
        <a:spcAft>
          <a:spcPct val="0"/>
        </a:spcAft>
        <a:defRPr sz="3000">
          <a:solidFill>
            <a:schemeClr val="tx2"/>
          </a:solidFill>
          <a:latin typeface="Century Schoolbook" pitchFamily="18" charset="0"/>
        </a:defRPr>
      </a:lvl7pPr>
      <a:lvl8pPr marL="1371600" algn="l" rtl="0" eaLnBrk="1" fontAlgn="base" hangingPunct="1">
        <a:spcBef>
          <a:spcPct val="0"/>
        </a:spcBef>
        <a:spcAft>
          <a:spcPct val="0"/>
        </a:spcAft>
        <a:defRPr sz="3000">
          <a:solidFill>
            <a:schemeClr val="tx2"/>
          </a:solidFill>
          <a:latin typeface="Century Schoolbook" pitchFamily="18" charset="0"/>
        </a:defRPr>
      </a:lvl8pPr>
      <a:lvl9pPr marL="1828800" algn="l" rtl="0" eaLnBrk="1" fontAlgn="base" hangingPunct="1">
        <a:spcBef>
          <a:spcPct val="0"/>
        </a:spcBef>
        <a:spcAft>
          <a:spcPct val="0"/>
        </a:spcAft>
        <a:defRPr sz="3000">
          <a:solidFill>
            <a:schemeClr val="tx2"/>
          </a:solidFill>
          <a:latin typeface="Century Schoolbook" pitchFamily="18" charset="0"/>
        </a:defRPr>
      </a:lvl9pPr>
    </p:titleStyle>
    <p:bodyStyle>
      <a:lvl1pPr marL="273050" indent="-273050" algn="l" rtl="0" eaLnBrk="1" fontAlgn="base" hangingPunct="1">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1" fontAlgn="base" hangingPunct="1">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1" fontAlgn="base" hangingPunct="1">
        <a:spcBef>
          <a:spcPct val="20000"/>
        </a:spcBef>
        <a:spcAft>
          <a:spcPct val="0"/>
        </a:spcAft>
        <a:buClr>
          <a:srgbClr val="E0752F"/>
        </a:buClr>
        <a:buSzPct val="60000"/>
        <a:buFont typeface="Wingdings" pitchFamily="2" charset="2"/>
        <a:buChar char=""/>
        <a:defRPr sz="2400" kern="1200">
          <a:solidFill>
            <a:schemeClr val="tx1"/>
          </a:solidFill>
          <a:latin typeface="+mn-lt"/>
          <a:ea typeface="+mn-ea"/>
          <a:cs typeface="+mn-cs"/>
        </a:defRPr>
      </a:lvl3pPr>
      <a:lvl4pPr marL="1187450" indent="-182563" algn="l" rtl="0" eaLnBrk="1" fontAlgn="base" hangingPunct="1">
        <a:spcBef>
          <a:spcPct val="20000"/>
        </a:spcBef>
        <a:spcAft>
          <a:spcPct val="0"/>
        </a:spcAft>
        <a:buClr>
          <a:srgbClr val="FEC3AE"/>
        </a:buClr>
        <a:buSzPct val="60000"/>
        <a:buFont typeface="Wingdings" pitchFamily="2" charset="2"/>
        <a:buChar char=""/>
        <a:defRPr sz="2000" kern="1200">
          <a:solidFill>
            <a:schemeClr val="tx1"/>
          </a:solidFill>
          <a:latin typeface="+mn-lt"/>
          <a:ea typeface="+mn-ea"/>
          <a:cs typeface="+mn-cs"/>
        </a:defRPr>
      </a:lvl4pPr>
      <a:lvl5pPr marL="1462088" indent="-182563" algn="l" rtl="0" eaLnBrk="1" fontAlgn="base" hangingPunct="1">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1474375" y="857250"/>
            <a:ext cx="7772400" cy="1470025"/>
          </a:xfrm>
        </p:spPr>
        <p:txBody>
          <a:bodyPr/>
          <a:lstStyle/>
          <a:p>
            <a:pPr algn="ctr" eaLnBrk="1" fontAlgn="auto" hangingPunct="1">
              <a:spcAft>
                <a:spcPts val="0"/>
              </a:spcAft>
              <a:defRPr/>
            </a:pPr>
            <a:r>
              <a:rPr lang="en-US" dirty="0" smtClean="0"/>
              <a:t> </a:t>
            </a:r>
            <a:r>
              <a:rPr lang="en-IN" dirty="0" smtClean="0">
                <a:effectLst>
                  <a:outerShdw blurRad="38100" dist="38100" dir="2700000" algn="tl">
                    <a:srgbClr val="000000">
                      <a:alpha val="43137"/>
                    </a:srgbClr>
                  </a:outerShdw>
                </a:effectLst>
              </a:rPr>
              <a:t>Detecting Termination </a:t>
            </a:r>
            <a:br>
              <a:rPr lang="en-IN" dirty="0" smtClean="0">
                <a:effectLst>
                  <a:outerShdw blurRad="38100" dist="38100" dir="2700000" algn="tl">
                    <a:srgbClr val="000000">
                      <a:alpha val="43137"/>
                    </a:srgbClr>
                  </a:outerShdw>
                </a:effectLst>
              </a:rPr>
            </a:br>
            <a:r>
              <a:rPr lang="en-IN" dirty="0" smtClean="0">
                <a:effectLst>
                  <a:outerShdw blurRad="38100" dist="38100" dir="2700000" algn="tl">
                    <a:srgbClr val="000000">
                      <a:alpha val="43137"/>
                    </a:srgbClr>
                  </a:outerShdw>
                </a:effectLst>
              </a:rPr>
              <a:t>by Weight Throwing </a:t>
            </a:r>
            <a:br>
              <a:rPr lang="en-IN" dirty="0" smtClean="0">
                <a:effectLst>
                  <a:outerShdw blurRad="38100" dist="38100" dir="2700000" algn="tl">
                    <a:srgbClr val="000000">
                      <a:alpha val="43137"/>
                    </a:srgbClr>
                  </a:outerShdw>
                </a:effectLst>
              </a:rPr>
            </a:br>
            <a:r>
              <a:rPr lang="en-IN" dirty="0" smtClean="0">
                <a:effectLst>
                  <a:outerShdw blurRad="38100" dist="38100" dir="2700000" algn="tl">
                    <a:srgbClr val="000000">
                      <a:alpha val="43137"/>
                    </a:srgbClr>
                  </a:outerShdw>
                </a:effectLst>
              </a:rPr>
              <a:t>in a Faulty Distributed System</a:t>
            </a:r>
          </a:p>
        </p:txBody>
      </p:sp>
      <p:sp>
        <p:nvSpPr>
          <p:cNvPr id="8195" name="Subtitle 2"/>
          <p:cNvSpPr>
            <a:spLocks noGrp="1"/>
          </p:cNvSpPr>
          <p:nvPr>
            <p:ph type="subTitle" idx="1"/>
          </p:nvPr>
        </p:nvSpPr>
        <p:spPr>
          <a:xfrm>
            <a:off x="2286000" y="5003800"/>
            <a:ext cx="6172200" cy="1371600"/>
          </a:xfrm>
        </p:spPr>
        <p:txBody>
          <a:bodyPr/>
          <a:lstStyle/>
          <a:p>
            <a:pPr algn="r"/>
            <a:r>
              <a:rPr lang="en-US" sz="2400" dirty="0" smtClean="0">
                <a:solidFill>
                  <a:schemeClr val="accent3">
                    <a:lumMod val="75000"/>
                  </a:schemeClr>
                </a:solidFill>
              </a:rPr>
              <a:t>Dr. A.K. Singh</a:t>
            </a:r>
          </a:p>
          <a:p>
            <a:pPr algn="r"/>
            <a:r>
              <a:rPr lang="en-US" sz="2400" dirty="0" smtClean="0">
                <a:solidFill>
                  <a:schemeClr val="accent3">
                    <a:lumMod val="75000"/>
                  </a:schemeClr>
                </a:solidFill>
              </a:rPr>
              <a:t>Computer Engineering</a:t>
            </a:r>
          </a:p>
          <a:p>
            <a:pPr algn="r"/>
            <a:r>
              <a:rPr lang="en-US" sz="2400" dirty="0" smtClean="0">
                <a:solidFill>
                  <a:schemeClr val="accent3">
                    <a:lumMod val="75000"/>
                  </a:schemeClr>
                </a:solidFill>
              </a:rPr>
              <a:t>N I T </a:t>
            </a:r>
            <a:r>
              <a:rPr lang="en-US" sz="2400" dirty="0" err="1" smtClean="0">
                <a:solidFill>
                  <a:schemeClr val="accent3">
                    <a:lumMod val="75000"/>
                  </a:schemeClr>
                </a:solidFill>
              </a:rPr>
              <a:t>Kurukshetra</a:t>
            </a:r>
            <a:endParaRPr lang="en-IN" sz="2400" dirty="0" smtClean="0"/>
          </a:p>
        </p:txBody>
      </p:sp>
      <p:sp>
        <p:nvSpPr>
          <p:cNvPr id="8204" name="Slide Number Placeholder 4"/>
          <p:cNvSpPr>
            <a:spLocks noGrp="1"/>
          </p:cNvSpPr>
          <p:nvPr>
            <p:ph type="sldNum" sz="quarter" idx="12"/>
          </p:nvPr>
        </p:nvSpPr>
        <p:spPr>
          <a:noFill/>
          <a:ln>
            <a:miter lim="800000"/>
            <a:headEnd/>
            <a:tailEnd/>
          </a:ln>
        </p:spPr>
        <p:txBody>
          <a:bodyPr wrap="square" lIns="91440" tIns="45720" rIns="91440" bIns="45720" numCol="1" anchorCtr="0" compatLnSpc="1">
            <a:prstTxWarp prst="textNoShape">
              <a:avLst/>
            </a:prstTxWarp>
          </a:bodyPr>
          <a:lstStyle/>
          <a:p>
            <a:fld id="{FF522D8E-71EA-4D1E-B57A-51407127E6F9}" type="slidenum">
              <a:rPr lang="en-IN" smtClean="0"/>
              <a:pPr/>
              <a:t>1</a:t>
            </a:fld>
            <a:endParaRPr lang="en-I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A64DA6D7-C39D-457F-AB60-E921F603B3E6}" type="slidenum">
              <a:rPr lang="en-IN" smtClean="0"/>
              <a:pPr/>
              <a:t>10</a:t>
            </a:fld>
            <a:endParaRPr lang="en-IN" dirty="0" smtClean="0"/>
          </a:p>
        </p:txBody>
      </p:sp>
      <p:sp>
        <p:nvSpPr>
          <p:cNvPr id="6" name="Oval 5"/>
          <p:cNvSpPr/>
          <p:nvPr/>
        </p:nvSpPr>
        <p:spPr>
          <a:xfrm>
            <a:off x="3712193" y="3138985"/>
            <a:ext cx="491319" cy="46402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2513462" y="3973778"/>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Oval 10"/>
          <p:cNvSpPr/>
          <p:nvPr/>
        </p:nvSpPr>
        <p:spPr>
          <a:xfrm>
            <a:off x="4972336" y="3935109"/>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2" name="Oval 11"/>
          <p:cNvSpPr/>
          <p:nvPr/>
        </p:nvSpPr>
        <p:spPr>
          <a:xfrm>
            <a:off x="2954737" y="5220269"/>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3" name="Oval 12"/>
          <p:cNvSpPr/>
          <p:nvPr/>
        </p:nvSpPr>
        <p:spPr>
          <a:xfrm>
            <a:off x="4608393" y="5222543"/>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7" name="Straight Connector 16"/>
          <p:cNvCxnSpPr>
            <a:stCxn id="6" idx="5"/>
            <a:endCxn id="11" idx="2"/>
          </p:cNvCxnSpPr>
          <p:nvPr/>
        </p:nvCxnSpPr>
        <p:spPr>
          <a:xfrm rot="16200000" flipH="1">
            <a:off x="4235915" y="3430699"/>
            <a:ext cx="632067" cy="840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3"/>
            <a:endCxn id="10" idx="6"/>
          </p:cNvCxnSpPr>
          <p:nvPr/>
        </p:nvCxnSpPr>
        <p:spPr>
          <a:xfrm rot="5400000">
            <a:off x="3059095" y="3480740"/>
            <a:ext cx="670736" cy="779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4"/>
            <a:endCxn id="13" idx="0"/>
          </p:cNvCxnSpPr>
          <p:nvPr/>
        </p:nvCxnSpPr>
        <p:spPr>
          <a:xfrm rot="5400000">
            <a:off x="4624320" y="4628867"/>
            <a:ext cx="823410" cy="3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 idx="4"/>
            <a:endCxn id="12" idx="0"/>
          </p:cNvCxnSpPr>
          <p:nvPr/>
        </p:nvCxnSpPr>
        <p:spPr>
          <a:xfrm rot="16200000" flipH="1">
            <a:off x="2588526" y="4608397"/>
            <a:ext cx="782467" cy="441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6"/>
            <a:endCxn id="13" idx="2"/>
          </p:cNvCxnSpPr>
          <p:nvPr/>
        </p:nvCxnSpPr>
        <p:spPr>
          <a:xfrm>
            <a:off x="3446056" y="5452281"/>
            <a:ext cx="1162337" cy="2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4"/>
            <a:endCxn id="12" idx="7"/>
          </p:cNvCxnSpPr>
          <p:nvPr/>
        </p:nvCxnSpPr>
        <p:spPr>
          <a:xfrm rot="5400000">
            <a:off x="2823372" y="4153742"/>
            <a:ext cx="1685215" cy="583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7"/>
            <a:endCxn id="11" idx="3"/>
          </p:cNvCxnSpPr>
          <p:nvPr/>
        </p:nvCxnSpPr>
        <p:spPr>
          <a:xfrm rot="5400000" flipH="1" flipV="1">
            <a:off x="3730673" y="3974609"/>
            <a:ext cx="957046" cy="1670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5"/>
            <a:endCxn id="13" idx="1"/>
          </p:cNvCxnSpPr>
          <p:nvPr/>
        </p:nvCxnSpPr>
        <p:spPr>
          <a:xfrm rot="16200000" flipH="1">
            <a:off x="3346262" y="3956414"/>
            <a:ext cx="920651" cy="1747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6" idx="4"/>
            <a:endCxn id="13" idx="1"/>
          </p:cNvCxnSpPr>
          <p:nvPr/>
        </p:nvCxnSpPr>
        <p:spPr>
          <a:xfrm rot="16200000" flipH="1">
            <a:off x="3475355" y="4085507"/>
            <a:ext cx="1687489" cy="722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1" idx="3"/>
            <a:endCxn id="10" idx="5"/>
          </p:cNvCxnSpPr>
          <p:nvPr/>
        </p:nvCxnSpPr>
        <p:spPr>
          <a:xfrm rot="5400000">
            <a:off x="3969225" y="3294783"/>
            <a:ext cx="38669" cy="2111459"/>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493821" y="2756848"/>
            <a:ext cx="873457" cy="276999"/>
          </a:xfrm>
          <a:prstGeom prst="rect">
            <a:avLst/>
          </a:prstGeom>
          <a:noFill/>
        </p:spPr>
        <p:txBody>
          <a:bodyPr wrap="square" rtlCol="0">
            <a:spAutoFit/>
          </a:bodyPr>
          <a:lstStyle/>
          <a:p>
            <a:r>
              <a:rPr lang="en-US" sz="1200" dirty="0" smtClean="0"/>
              <a:t>W1 =.20</a:t>
            </a:r>
            <a:endParaRPr lang="en-US" sz="1200" dirty="0"/>
          </a:p>
        </p:txBody>
      </p:sp>
      <p:sp>
        <p:nvSpPr>
          <p:cNvPr id="47" name="TextBox 46"/>
          <p:cNvSpPr txBox="1"/>
          <p:nvPr/>
        </p:nvSpPr>
        <p:spPr>
          <a:xfrm>
            <a:off x="1653654" y="3741761"/>
            <a:ext cx="802943" cy="276999"/>
          </a:xfrm>
          <a:prstGeom prst="rect">
            <a:avLst/>
          </a:prstGeom>
          <a:noFill/>
        </p:spPr>
        <p:txBody>
          <a:bodyPr wrap="square" rtlCol="0">
            <a:spAutoFit/>
          </a:bodyPr>
          <a:lstStyle/>
          <a:p>
            <a:r>
              <a:rPr lang="en-US" sz="1200" dirty="0" smtClean="0"/>
              <a:t>W2 =.20</a:t>
            </a:r>
            <a:endParaRPr lang="en-US" sz="1200" dirty="0"/>
          </a:p>
        </p:txBody>
      </p:sp>
      <p:sp>
        <p:nvSpPr>
          <p:cNvPr id="48" name="TextBox 47"/>
          <p:cNvSpPr txBox="1"/>
          <p:nvPr/>
        </p:nvSpPr>
        <p:spPr>
          <a:xfrm>
            <a:off x="2024419" y="5354473"/>
            <a:ext cx="814316" cy="276999"/>
          </a:xfrm>
          <a:prstGeom prst="rect">
            <a:avLst/>
          </a:prstGeom>
          <a:noFill/>
        </p:spPr>
        <p:txBody>
          <a:bodyPr wrap="square" rtlCol="0">
            <a:spAutoFit/>
          </a:bodyPr>
          <a:lstStyle/>
          <a:p>
            <a:r>
              <a:rPr lang="en-US" sz="1200" dirty="0" smtClean="0"/>
              <a:t>W3 =.20</a:t>
            </a:r>
            <a:endParaRPr lang="en-US" sz="1200" dirty="0"/>
          </a:p>
        </p:txBody>
      </p:sp>
      <p:sp>
        <p:nvSpPr>
          <p:cNvPr id="49" name="TextBox 48"/>
          <p:cNvSpPr txBox="1"/>
          <p:nvPr/>
        </p:nvSpPr>
        <p:spPr>
          <a:xfrm>
            <a:off x="5138382" y="5343100"/>
            <a:ext cx="798394" cy="276999"/>
          </a:xfrm>
          <a:prstGeom prst="rect">
            <a:avLst/>
          </a:prstGeom>
          <a:noFill/>
        </p:spPr>
        <p:txBody>
          <a:bodyPr wrap="square" rtlCol="0">
            <a:spAutoFit/>
          </a:bodyPr>
          <a:lstStyle/>
          <a:p>
            <a:r>
              <a:rPr lang="en-US" sz="1200" dirty="0" smtClean="0"/>
              <a:t>W4 =.20</a:t>
            </a:r>
            <a:endParaRPr lang="en-US" sz="1200" dirty="0"/>
          </a:p>
        </p:txBody>
      </p:sp>
      <p:sp>
        <p:nvSpPr>
          <p:cNvPr id="50" name="TextBox 49"/>
          <p:cNvSpPr txBox="1"/>
          <p:nvPr/>
        </p:nvSpPr>
        <p:spPr>
          <a:xfrm>
            <a:off x="5454556" y="3789529"/>
            <a:ext cx="755175" cy="276999"/>
          </a:xfrm>
          <a:prstGeom prst="rect">
            <a:avLst/>
          </a:prstGeom>
          <a:noFill/>
        </p:spPr>
        <p:txBody>
          <a:bodyPr wrap="square" rtlCol="0">
            <a:spAutoFit/>
          </a:bodyPr>
          <a:lstStyle/>
          <a:p>
            <a:r>
              <a:rPr lang="en-US" sz="1200" dirty="0" smtClean="0"/>
              <a:t>W5 =.20</a:t>
            </a:r>
            <a:endParaRPr lang="en-US" sz="1200" dirty="0"/>
          </a:p>
        </p:txBody>
      </p:sp>
      <p:sp>
        <p:nvSpPr>
          <p:cNvPr id="69" name="Rectangle 68"/>
          <p:cNvSpPr/>
          <p:nvPr/>
        </p:nvSpPr>
        <p:spPr>
          <a:xfrm>
            <a:off x="4626591" y="2606722"/>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rot="5400000">
            <a:off x="4797189" y="272272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5113364" y="271135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5402242" y="271362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5718416" y="271590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599294" y="2606723"/>
            <a:ext cx="491320" cy="259306"/>
          </a:xfrm>
          <a:prstGeom prst="rect">
            <a:avLst/>
          </a:prstGeom>
          <a:noFill/>
        </p:spPr>
        <p:txBody>
          <a:bodyPr wrap="square" rtlCol="0">
            <a:spAutoFit/>
          </a:bodyPr>
          <a:lstStyle/>
          <a:p>
            <a:r>
              <a:rPr lang="en-US" sz="1100" dirty="0" smtClean="0"/>
              <a:t>0</a:t>
            </a:r>
            <a:endParaRPr lang="en-US" sz="900" dirty="0"/>
          </a:p>
        </p:txBody>
      </p:sp>
      <p:sp>
        <p:nvSpPr>
          <p:cNvPr id="76" name="TextBox 75"/>
          <p:cNvSpPr txBox="1"/>
          <p:nvPr/>
        </p:nvSpPr>
        <p:spPr>
          <a:xfrm>
            <a:off x="5816220" y="2595350"/>
            <a:ext cx="491320" cy="259306"/>
          </a:xfrm>
          <a:prstGeom prst="rect">
            <a:avLst/>
          </a:prstGeom>
          <a:noFill/>
        </p:spPr>
        <p:txBody>
          <a:bodyPr wrap="square" rtlCol="0">
            <a:spAutoFit/>
          </a:bodyPr>
          <a:lstStyle/>
          <a:p>
            <a:r>
              <a:rPr lang="en-US" sz="1100" dirty="0" smtClean="0"/>
              <a:t>0</a:t>
            </a:r>
            <a:endParaRPr lang="en-US" sz="900" dirty="0"/>
          </a:p>
        </p:txBody>
      </p:sp>
      <p:sp>
        <p:nvSpPr>
          <p:cNvPr id="77" name="TextBox 76"/>
          <p:cNvSpPr txBox="1"/>
          <p:nvPr/>
        </p:nvSpPr>
        <p:spPr>
          <a:xfrm>
            <a:off x="5518244" y="2597624"/>
            <a:ext cx="491320" cy="259306"/>
          </a:xfrm>
          <a:prstGeom prst="rect">
            <a:avLst/>
          </a:prstGeom>
          <a:noFill/>
        </p:spPr>
        <p:txBody>
          <a:bodyPr wrap="square" rtlCol="0">
            <a:spAutoFit/>
          </a:bodyPr>
          <a:lstStyle/>
          <a:p>
            <a:r>
              <a:rPr lang="en-US" sz="1100" dirty="0" smtClean="0"/>
              <a:t>0</a:t>
            </a:r>
            <a:endParaRPr lang="en-US" sz="900" dirty="0"/>
          </a:p>
        </p:txBody>
      </p:sp>
      <p:sp>
        <p:nvSpPr>
          <p:cNvPr id="78" name="TextBox 77"/>
          <p:cNvSpPr txBox="1"/>
          <p:nvPr/>
        </p:nvSpPr>
        <p:spPr>
          <a:xfrm>
            <a:off x="5233916" y="2599899"/>
            <a:ext cx="491320" cy="259306"/>
          </a:xfrm>
          <a:prstGeom prst="rect">
            <a:avLst/>
          </a:prstGeom>
          <a:noFill/>
        </p:spPr>
        <p:txBody>
          <a:bodyPr wrap="square" rtlCol="0">
            <a:spAutoFit/>
          </a:bodyPr>
          <a:lstStyle/>
          <a:p>
            <a:r>
              <a:rPr lang="en-US" sz="1100" dirty="0" smtClean="0"/>
              <a:t>0</a:t>
            </a:r>
            <a:endParaRPr lang="en-US" sz="900" dirty="0"/>
          </a:p>
        </p:txBody>
      </p:sp>
      <p:sp>
        <p:nvSpPr>
          <p:cNvPr id="79" name="TextBox 78"/>
          <p:cNvSpPr txBox="1"/>
          <p:nvPr/>
        </p:nvSpPr>
        <p:spPr>
          <a:xfrm>
            <a:off x="4908644" y="2606723"/>
            <a:ext cx="491320" cy="261610"/>
          </a:xfrm>
          <a:prstGeom prst="rect">
            <a:avLst/>
          </a:prstGeom>
          <a:noFill/>
        </p:spPr>
        <p:txBody>
          <a:bodyPr wrap="square" rtlCol="0">
            <a:spAutoFit/>
          </a:bodyPr>
          <a:lstStyle/>
          <a:p>
            <a:r>
              <a:rPr lang="en-US" sz="1100" dirty="0" smtClean="0"/>
              <a:t>0</a:t>
            </a:r>
            <a:endParaRPr lang="en-US" sz="900" dirty="0"/>
          </a:p>
        </p:txBody>
      </p:sp>
      <p:sp>
        <p:nvSpPr>
          <p:cNvPr id="81" name="TextBox 80"/>
          <p:cNvSpPr txBox="1"/>
          <p:nvPr/>
        </p:nvSpPr>
        <p:spPr>
          <a:xfrm>
            <a:off x="4189863" y="2606725"/>
            <a:ext cx="436728" cy="276999"/>
          </a:xfrm>
          <a:prstGeom prst="rect">
            <a:avLst/>
          </a:prstGeom>
          <a:noFill/>
        </p:spPr>
        <p:txBody>
          <a:bodyPr wrap="square" rtlCol="0">
            <a:spAutoFit/>
          </a:bodyPr>
          <a:lstStyle/>
          <a:p>
            <a:r>
              <a:rPr lang="en-US" sz="1200" dirty="0" smtClean="0"/>
              <a:t>IN1</a:t>
            </a:r>
            <a:endParaRPr lang="en-US" sz="1200" dirty="0"/>
          </a:p>
        </p:txBody>
      </p:sp>
      <p:sp>
        <p:nvSpPr>
          <p:cNvPr id="82" name="Rectangle 81"/>
          <p:cNvSpPr/>
          <p:nvPr/>
        </p:nvSpPr>
        <p:spPr>
          <a:xfrm>
            <a:off x="4642512" y="2963836"/>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p:cNvCxnSpPr/>
          <p:nvPr/>
        </p:nvCxnSpPr>
        <p:spPr>
          <a:xfrm rot="5400000">
            <a:off x="4813110" y="307984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5129285" y="306846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5418163" y="307074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5734337" y="307301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615215" y="2963837"/>
            <a:ext cx="491320" cy="259306"/>
          </a:xfrm>
          <a:prstGeom prst="rect">
            <a:avLst/>
          </a:prstGeom>
          <a:noFill/>
        </p:spPr>
        <p:txBody>
          <a:bodyPr wrap="square" rtlCol="0">
            <a:spAutoFit/>
          </a:bodyPr>
          <a:lstStyle/>
          <a:p>
            <a:r>
              <a:rPr lang="en-US" sz="1100" dirty="0" smtClean="0"/>
              <a:t>0</a:t>
            </a:r>
            <a:endParaRPr lang="en-US" sz="900" dirty="0"/>
          </a:p>
        </p:txBody>
      </p:sp>
      <p:sp>
        <p:nvSpPr>
          <p:cNvPr id="88" name="TextBox 87"/>
          <p:cNvSpPr txBox="1"/>
          <p:nvPr/>
        </p:nvSpPr>
        <p:spPr>
          <a:xfrm>
            <a:off x="5832141" y="2952464"/>
            <a:ext cx="491320" cy="259306"/>
          </a:xfrm>
          <a:prstGeom prst="rect">
            <a:avLst/>
          </a:prstGeom>
          <a:noFill/>
        </p:spPr>
        <p:txBody>
          <a:bodyPr wrap="square" rtlCol="0">
            <a:spAutoFit/>
          </a:bodyPr>
          <a:lstStyle/>
          <a:p>
            <a:r>
              <a:rPr lang="en-US" sz="1100" dirty="0" smtClean="0"/>
              <a:t>0</a:t>
            </a:r>
            <a:endParaRPr lang="en-US" sz="900" dirty="0"/>
          </a:p>
        </p:txBody>
      </p:sp>
      <p:sp>
        <p:nvSpPr>
          <p:cNvPr id="89" name="TextBox 88"/>
          <p:cNvSpPr txBox="1"/>
          <p:nvPr/>
        </p:nvSpPr>
        <p:spPr>
          <a:xfrm>
            <a:off x="5534165" y="2954738"/>
            <a:ext cx="491320" cy="259306"/>
          </a:xfrm>
          <a:prstGeom prst="rect">
            <a:avLst/>
          </a:prstGeom>
          <a:noFill/>
        </p:spPr>
        <p:txBody>
          <a:bodyPr wrap="square" rtlCol="0">
            <a:spAutoFit/>
          </a:bodyPr>
          <a:lstStyle/>
          <a:p>
            <a:r>
              <a:rPr lang="en-US" sz="1100" dirty="0" smtClean="0"/>
              <a:t>0</a:t>
            </a:r>
            <a:endParaRPr lang="en-US" sz="900" dirty="0"/>
          </a:p>
        </p:txBody>
      </p:sp>
      <p:sp>
        <p:nvSpPr>
          <p:cNvPr id="90" name="TextBox 89"/>
          <p:cNvSpPr txBox="1"/>
          <p:nvPr/>
        </p:nvSpPr>
        <p:spPr>
          <a:xfrm>
            <a:off x="5249837" y="2957013"/>
            <a:ext cx="491320" cy="259306"/>
          </a:xfrm>
          <a:prstGeom prst="rect">
            <a:avLst/>
          </a:prstGeom>
          <a:noFill/>
        </p:spPr>
        <p:txBody>
          <a:bodyPr wrap="square" rtlCol="0">
            <a:spAutoFit/>
          </a:bodyPr>
          <a:lstStyle/>
          <a:p>
            <a:r>
              <a:rPr lang="en-US" sz="1100" dirty="0" smtClean="0"/>
              <a:t>0</a:t>
            </a:r>
            <a:endParaRPr lang="en-US" sz="900" dirty="0"/>
          </a:p>
        </p:txBody>
      </p:sp>
      <p:sp>
        <p:nvSpPr>
          <p:cNvPr id="91" name="TextBox 90"/>
          <p:cNvSpPr txBox="1"/>
          <p:nvPr/>
        </p:nvSpPr>
        <p:spPr>
          <a:xfrm>
            <a:off x="4924565" y="2963837"/>
            <a:ext cx="491320" cy="261610"/>
          </a:xfrm>
          <a:prstGeom prst="rect">
            <a:avLst/>
          </a:prstGeom>
          <a:noFill/>
        </p:spPr>
        <p:txBody>
          <a:bodyPr wrap="square" rtlCol="0">
            <a:spAutoFit/>
          </a:bodyPr>
          <a:lstStyle/>
          <a:p>
            <a:r>
              <a:rPr lang="en-US" sz="1100" dirty="0" smtClean="0"/>
              <a:t>0</a:t>
            </a:r>
            <a:endParaRPr lang="en-US" sz="900" dirty="0"/>
          </a:p>
        </p:txBody>
      </p:sp>
      <p:sp>
        <p:nvSpPr>
          <p:cNvPr id="92" name="TextBox 91"/>
          <p:cNvSpPr txBox="1"/>
          <p:nvPr/>
        </p:nvSpPr>
        <p:spPr>
          <a:xfrm>
            <a:off x="4110249" y="2950193"/>
            <a:ext cx="666466" cy="276999"/>
          </a:xfrm>
          <a:prstGeom prst="rect">
            <a:avLst/>
          </a:prstGeom>
          <a:noFill/>
        </p:spPr>
        <p:txBody>
          <a:bodyPr wrap="square" rtlCol="0">
            <a:spAutoFit/>
          </a:bodyPr>
          <a:lstStyle/>
          <a:p>
            <a:r>
              <a:rPr lang="en-US" sz="1200" dirty="0" smtClean="0"/>
              <a:t>OUT1</a:t>
            </a:r>
            <a:endParaRPr lang="en-US" sz="1200" dirty="0"/>
          </a:p>
        </p:txBody>
      </p:sp>
      <p:sp>
        <p:nvSpPr>
          <p:cNvPr id="97" name="Rectangle 96"/>
          <p:cNvSpPr/>
          <p:nvPr/>
        </p:nvSpPr>
        <p:spPr>
          <a:xfrm>
            <a:off x="780196" y="4110251"/>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rot="5400000">
            <a:off x="950794" y="422625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1266969" y="421488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1555847" y="421715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1872021" y="421943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52899" y="4110252"/>
            <a:ext cx="491320" cy="259306"/>
          </a:xfrm>
          <a:prstGeom prst="rect">
            <a:avLst/>
          </a:prstGeom>
          <a:noFill/>
        </p:spPr>
        <p:txBody>
          <a:bodyPr wrap="square" rtlCol="0">
            <a:spAutoFit/>
          </a:bodyPr>
          <a:lstStyle/>
          <a:p>
            <a:r>
              <a:rPr lang="en-US" sz="1100" dirty="0" smtClean="0"/>
              <a:t>0</a:t>
            </a:r>
            <a:endParaRPr lang="en-US" sz="900" dirty="0"/>
          </a:p>
        </p:txBody>
      </p:sp>
      <p:sp>
        <p:nvSpPr>
          <p:cNvPr id="103" name="TextBox 102"/>
          <p:cNvSpPr txBox="1"/>
          <p:nvPr/>
        </p:nvSpPr>
        <p:spPr>
          <a:xfrm>
            <a:off x="1969825" y="4098879"/>
            <a:ext cx="491320" cy="259306"/>
          </a:xfrm>
          <a:prstGeom prst="rect">
            <a:avLst/>
          </a:prstGeom>
          <a:noFill/>
        </p:spPr>
        <p:txBody>
          <a:bodyPr wrap="square" rtlCol="0">
            <a:spAutoFit/>
          </a:bodyPr>
          <a:lstStyle/>
          <a:p>
            <a:r>
              <a:rPr lang="en-US" sz="1100" dirty="0" smtClean="0"/>
              <a:t>0</a:t>
            </a:r>
            <a:endParaRPr lang="en-US" sz="900" dirty="0"/>
          </a:p>
        </p:txBody>
      </p:sp>
      <p:sp>
        <p:nvSpPr>
          <p:cNvPr id="104" name="TextBox 103"/>
          <p:cNvSpPr txBox="1"/>
          <p:nvPr/>
        </p:nvSpPr>
        <p:spPr>
          <a:xfrm>
            <a:off x="1699143" y="4101153"/>
            <a:ext cx="491320" cy="259306"/>
          </a:xfrm>
          <a:prstGeom prst="rect">
            <a:avLst/>
          </a:prstGeom>
          <a:noFill/>
        </p:spPr>
        <p:txBody>
          <a:bodyPr wrap="square" rtlCol="0">
            <a:spAutoFit/>
          </a:bodyPr>
          <a:lstStyle/>
          <a:p>
            <a:r>
              <a:rPr lang="en-US" sz="1100" dirty="0" smtClean="0"/>
              <a:t>0</a:t>
            </a:r>
            <a:endParaRPr lang="en-US" sz="900" dirty="0"/>
          </a:p>
        </p:txBody>
      </p:sp>
      <p:sp>
        <p:nvSpPr>
          <p:cNvPr id="105" name="TextBox 104"/>
          <p:cNvSpPr txBox="1"/>
          <p:nvPr/>
        </p:nvSpPr>
        <p:spPr>
          <a:xfrm>
            <a:off x="1387521" y="4103428"/>
            <a:ext cx="491320" cy="259306"/>
          </a:xfrm>
          <a:prstGeom prst="rect">
            <a:avLst/>
          </a:prstGeom>
          <a:noFill/>
        </p:spPr>
        <p:txBody>
          <a:bodyPr wrap="square" rtlCol="0">
            <a:spAutoFit/>
          </a:bodyPr>
          <a:lstStyle/>
          <a:p>
            <a:r>
              <a:rPr lang="en-US" sz="1100" dirty="0" smtClean="0"/>
              <a:t>0</a:t>
            </a:r>
            <a:endParaRPr lang="en-US" sz="900" dirty="0"/>
          </a:p>
        </p:txBody>
      </p:sp>
      <p:sp>
        <p:nvSpPr>
          <p:cNvPr id="106" name="TextBox 105"/>
          <p:cNvSpPr txBox="1"/>
          <p:nvPr/>
        </p:nvSpPr>
        <p:spPr>
          <a:xfrm>
            <a:off x="1062249" y="4110252"/>
            <a:ext cx="491320" cy="261610"/>
          </a:xfrm>
          <a:prstGeom prst="rect">
            <a:avLst/>
          </a:prstGeom>
          <a:noFill/>
        </p:spPr>
        <p:txBody>
          <a:bodyPr wrap="square" rtlCol="0">
            <a:spAutoFit/>
          </a:bodyPr>
          <a:lstStyle/>
          <a:p>
            <a:r>
              <a:rPr lang="en-US" sz="1100" dirty="0" smtClean="0"/>
              <a:t>0</a:t>
            </a:r>
            <a:endParaRPr lang="en-US" sz="900" dirty="0"/>
          </a:p>
        </p:txBody>
      </p:sp>
      <p:sp>
        <p:nvSpPr>
          <p:cNvPr id="107" name="TextBox 106"/>
          <p:cNvSpPr txBox="1"/>
          <p:nvPr/>
        </p:nvSpPr>
        <p:spPr>
          <a:xfrm>
            <a:off x="343468" y="4110254"/>
            <a:ext cx="436728" cy="276999"/>
          </a:xfrm>
          <a:prstGeom prst="rect">
            <a:avLst/>
          </a:prstGeom>
          <a:noFill/>
        </p:spPr>
        <p:txBody>
          <a:bodyPr wrap="square" rtlCol="0">
            <a:spAutoFit/>
          </a:bodyPr>
          <a:lstStyle/>
          <a:p>
            <a:r>
              <a:rPr lang="en-US" sz="1200" dirty="0" smtClean="0"/>
              <a:t>IN2</a:t>
            </a:r>
            <a:endParaRPr lang="en-US" sz="1200" dirty="0"/>
          </a:p>
        </p:txBody>
      </p:sp>
      <p:sp>
        <p:nvSpPr>
          <p:cNvPr id="108" name="Rectangle 107"/>
          <p:cNvSpPr/>
          <p:nvPr/>
        </p:nvSpPr>
        <p:spPr>
          <a:xfrm>
            <a:off x="796117" y="4467365"/>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rot="5400000">
            <a:off x="966715" y="458337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a:off x="1282890" y="457199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1571768" y="457427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1887942" y="457654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68820" y="4467366"/>
            <a:ext cx="491320" cy="259306"/>
          </a:xfrm>
          <a:prstGeom prst="rect">
            <a:avLst/>
          </a:prstGeom>
          <a:noFill/>
        </p:spPr>
        <p:txBody>
          <a:bodyPr wrap="square" rtlCol="0">
            <a:spAutoFit/>
          </a:bodyPr>
          <a:lstStyle/>
          <a:p>
            <a:r>
              <a:rPr lang="en-US" sz="1100" dirty="0" smtClean="0"/>
              <a:t>0</a:t>
            </a:r>
            <a:endParaRPr lang="en-US" sz="900" dirty="0"/>
          </a:p>
        </p:txBody>
      </p:sp>
      <p:sp>
        <p:nvSpPr>
          <p:cNvPr id="114" name="TextBox 113"/>
          <p:cNvSpPr txBox="1"/>
          <p:nvPr/>
        </p:nvSpPr>
        <p:spPr>
          <a:xfrm>
            <a:off x="1985746" y="4455993"/>
            <a:ext cx="491320" cy="259306"/>
          </a:xfrm>
          <a:prstGeom prst="rect">
            <a:avLst/>
          </a:prstGeom>
          <a:noFill/>
        </p:spPr>
        <p:txBody>
          <a:bodyPr wrap="square" rtlCol="0">
            <a:spAutoFit/>
          </a:bodyPr>
          <a:lstStyle/>
          <a:p>
            <a:r>
              <a:rPr lang="en-US" sz="1100" dirty="0" smtClean="0"/>
              <a:t>0</a:t>
            </a:r>
            <a:endParaRPr lang="en-US" sz="900" dirty="0"/>
          </a:p>
        </p:txBody>
      </p:sp>
      <p:sp>
        <p:nvSpPr>
          <p:cNvPr id="115" name="TextBox 114"/>
          <p:cNvSpPr txBox="1"/>
          <p:nvPr/>
        </p:nvSpPr>
        <p:spPr>
          <a:xfrm>
            <a:off x="1687770" y="4458267"/>
            <a:ext cx="491320" cy="259306"/>
          </a:xfrm>
          <a:prstGeom prst="rect">
            <a:avLst/>
          </a:prstGeom>
          <a:noFill/>
        </p:spPr>
        <p:txBody>
          <a:bodyPr wrap="square" rtlCol="0">
            <a:spAutoFit/>
          </a:bodyPr>
          <a:lstStyle/>
          <a:p>
            <a:r>
              <a:rPr lang="en-US" sz="1100" dirty="0" smtClean="0"/>
              <a:t>0</a:t>
            </a:r>
            <a:endParaRPr lang="en-US" sz="900" dirty="0"/>
          </a:p>
        </p:txBody>
      </p:sp>
      <p:sp>
        <p:nvSpPr>
          <p:cNvPr id="116" name="TextBox 115"/>
          <p:cNvSpPr txBox="1"/>
          <p:nvPr/>
        </p:nvSpPr>
        <p:spPr>
          <a:xfrm>
            <a:off x="1403442" y="4460542"/>
            <a:ext cx="491320" cy="259306"/>
          </a:xfrm>
          <a:prstGeom prst="rect">
            <a:avLst/>
          </a:prstGeom>
          <a:noFill/>
        </p:spPr>
        <p:txBody>
          <a:bodyPr wrap="square" rtlCol="0">
            <a:spAutoFit/>
          </a:bodyPr>
          <a:lstStyle/>
          <a:p>
            <a:r>
              <a:rPr lang="en-US" sz="1100" dirty="0" smtClean="0"/>
              <a:t>0</a:t>
            </a:r>
            <a:endParaRPr lang="en-US" sz="900" dirty="0"/>
          </a:p>
        </p:txBody>
      </p:sp>
      <p:sp>
        <p:nvSpPr>
          <p:cNvPr id="117" name="TextBox 116"/>
          <p:cNvSpPr txBox="1"/>
          <p:nvPr/>
        </p:nvSpPr>
        <p:spPr>
          <a:xfrm>
            <a:off x="1078170" y="4467366"/>
            <a:ext cx="491320" cy="261610"/>
          </a:xfrm>
          <a:prstGeom prst="rect">
            <a:avLst/>
          </a:prstGeom>
          <a:noFill/>
        </p:spPr>
        <p:txBody>
          <a:bodyPr wrap="square" rtlCol="0">
            <a:spAutoFit/>
          </a:bodyPr>
          <a:lstStyle/>
          <a:p>
            <a:r>
              <a:rPr lang="en-US" sz="1100" dirty="0" smtClean="0"/>
              <a:t>0</a:t>
            </a:r>
            <a:endParaRPr lang="en-US" sz="900" dirty="0"/>
          </a:p>
        </p:txBody>
      </p:sp>
      <p:sp>
        <p:nvSpPr>
          <p:cNvPr id="118" name="TextBox 117"/>
          <p:cNvSpPr txBox="1"/>
          <p:nvPr/>
        </p:nvSpPr>
        <p:spPr>
          <a:xfrm>
            <a:off x="263854" y="4453722"/>
            <a:ext cx="666466" cy="276999"/>
          </a:xfrm>
          <a:prstGeom prst="rect">
            <a:avLst/>
          </a:prstGeom>
          <a:noFill/>
        </p:spPr>
        <p:txBody>
          <a:bodyPr wrap="square" rtlCol="0">
            <a:spAutoFit/>
          </a:bodyPr>
          <a:lstStyle/>
          <a:p>
            <a:r>
              <a:rPr lang="en-US" sz="1200" dirty="0" smtClean="0"/>
              <a:t>OUT2</a:t>
            </a:r>
            <a:endParaRPr lang="en-US" sz="1200" dirty="0"/>
          </a:p>
        </p:txBody>
      </p:sp>
      <p:sp>
        <p:nvSpPr>
          <p:cNvPr id="119" name="Rectangle 118"/>
          <p:cNvSpPr/>
          <p:nvPr/>
        </p:nvSpPr>
        <p:spPr>
          <a:xfrm>
            <a:off x="1489881" y="5802573"/>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p:nvPr/>
        </p:nvCxnSpPr>
        <p:spPr>
          <a:xfrm rot="5400000">
            <a:off x="1660479" y="591857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1976654" y="590720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5400000">
            <a:off x="2265532" y="5909480"/>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a:off x="2581706" y="591175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1462584" y="5802574"/>
            <a:ext cx="491320" cy="259306"/>
          </a:xfrm>
          <a:prstGeom prst="rect">
            <a:avLst/>
          </a:prstGeom>
          <a:noFill/>
        </p:spPr>
        <p:txBody>
          <a:bodyPr wrap="square" rtlCol="0">
            <a:spAutoFit/>
          </a:bodyPr>
          <a:lstStyle/>
          <a:p>
            <a:r>
              <a:rPr lang="en-US" sz="1100" dirty="0" smtClean="0"/>
              <a:t>0</a:t>
            </a:r>
            <a:endParaRPr lang="en-US" sz="900" dirty="0"/>
          </a:p>
        </p:txBody>
      </p:sp>
      <p:sp>
        <p:nvSpPr>
          <p:cNvPr id="125" name="TextBox 124"/>
          <p:cNvSpPr txBox="1"/>
          <p:nvPr/>
        </p:nvSpPr>
        <p:spPr>
          <a:xfrm>
            <a:off x="2679510" y="5791201"/>
            <a:ext cx="491320" cy="259306"/>
          </a:xfrm>
          <a:prstGeom prst="rect">
            <a:avLst/>
          </a:prstGeom>
          <a:noFill/>
        </p:spPr>
        <p:txBody>
          <a:bodyPr wrap="square" rtlCol="0">
            <a:spAutoFit/>
          </a:bodyPr>
          <a:lstStyle/>
          <a:p>
            <a:r>
              <a:rPr lang="en-US" sz="1100" dirty="0" smtClean="0"/>
              <a:t>0</a:t>
            </a:r>
            <a:endParaRPr lang="en-US" sz="900" dirty="0"/>
          </a:p>
        </p:txBody>
      </p:sp>
      <p:sp>
        <p:nvSpPr>
          <p:cNvPr id="126" name="TextBox 125"/>
          <p:cNvSpPr txBox="1"/>
          <p:nvPr/>
        </p:nvSpPr>
        <p:spPr>
          <a:xfrm>
            <a:off x="2381534" y="5793475"/>
            <a:ext cx="491320" cy="259306"/>
          </a:xfrm>
          <a:prstGeom prst="rect">
            <a:avLst/>
          </a:prstGeom>
          <a:noFill/>
        </p:spPr>
        <p:txBody>
          <a:bodyPr wrap="square" rtlCol="0">
            <a:spAutoFit/>
          </a:bodyPr>
          <a:lstStyle/>
          <a:p>
            <a:r>
              <a:rPr lang="en-US" sz="1100" dirty="0" smtClean="0"/>
              <a:t>0</a:t>
            </a:r>
            <a:endParaRPr lang="en-US" sz="900" dirty="0"/>
          </a:p>
        </p:txBody>
      </p:sp>
      <p:sp>
        <p:nvSpPr>
          <p:cNvPr id="127" name="TextBox 126"/>
          <p:cNvSpPr txBox="1"/>
          <p:nvPr/>
        </p:nvSpPr>
        <p:spPr>
          <a:xfrm>
            <a:off x="2097206" y="5795750"/>
            <a:ext cx="491320" cy="259306"/>
          </a:xfrm>
          <a:prstGeom prst="rect">
            <a:avLst/>
          </a:prstGeom>
          <a:noFill/>
        </p:spPr>
        <p:txBody>
          <a:bodyPr wrap="square" rtlCol="0">
            <a:spAutoFit/>
          </a:bodyPr>
          <a:lstStyle/>
          <a:p>
            <a:r>
              <a:rPr lang="en-US" sz="1100" dirty="0" smtClean="0"/>
              <a:t>0</a:t>
            </a:r>
            <a:endParaRPr lang="en-US" sz="900" dirty="0"/>
          </a:p>
        </p:txBody>
      </p:sp>
      <p:sp>
        <p:nvSpPr>
          <p:cNvPr id="128" name="TextBox 127"/>
          <p:cNvSpPr txBox="1"/>
          <p:nvPr/>
        </p:nvSpPr>
        <p:spPr>
          <a:xfrm>
            <a:off x="1771934" y="5802574"/>
            <a:ext cx="491320" cy="261610"/>
          </a:xfrm>
          <a:prstGeom prst="rect">
            <a:avLst/>
          </a:prstGeom>
          <a:noFill/>
        </p:spPr>
        <p:txBody>
          <a:bodyPr wrap="square" rtlCol="0">
            <a:spAutoFit/>
          </a:bodyPr>
          <a:lstStyle/>
          <a:p>
            <a:r>
              <a:rPr lang="en-US" sz="1100" dirty="0" smtClean="0"/>
              <a:t>0</a:t>
            </a:r>
            <a:endParaRPr lang="en-US" sz="900" dirty="0"/>
          </a:p>
        </p:txBody>
      </p:sp>
      <p:sp>
        <p:nvSpPr>
          <p:cNvPr id="129" name="TextBox 128"/>
          <p:cNvSpPr txBox="1"/>
          <p:nvPr/>
        </p:nvSpPr>
        <p:spPr>
          <a:xfrm>
            <a:off x="1053153" y="5802576"/>
            <a:ext cx="436728" cy="276999"/>
          </a:xfrm>
          <a:prstGeom prst="rect">
            <a:avLst/>
          </a:prstGeom>
          <a:noFill/>
        </p:spPr>
        <p:txBody>
          <a:bodyPr wrap="square" rtlCol="0">
            <a:spAutoFit/>
          </a:bodyPr>
          <a:lstStyle/>
          <a:p>
            <a:r>
              <a:rPr lang="en-US" sz="1200" dirty="0" smtClean="0"/>
              <a:t>IN3</a:t>
            </a:r>
            <a:endParaRPr lang="en-US" sz="1200" dirty="0"/>
          </a:p>
        </p:txBody>
      </p:sp>
      <p:sp>
        <p:nvSpPr>
          <p:cNvPr id="130" name="Rectangle 129"/>
          <p:cNvSpPr/>
          <p:nvPr/>
        </p:nvSpPr>
        <p:spPr>
          <a:xfrm>
            <a:off x="1505802" y="6159687"/>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rot="5400000">
            <a:off x="1676400" y="627569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a:off x="1992575" y="626431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2281453" y="626659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2597627" y="626886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478505" y="6159688"/>
            <a:ext cx="491320" cy="259306"/>
          </a:xfrm>
          <a:prstGeom prst="rect">
            <a:avLst/>
          </a:prstGeom>
          <a:noFill/>
        </p:spPr>
        <p:txBody>
          <a:bodyPr wrap="square" rtlCol="0">
            <a:spAutoFit/>
          </a:bodyPr>
          <a:lstStyle/>
          <a:p>
            <a:r>
              <a:rPr lang="en-US" sz="1100" dirty="0" smtClean="0"/>
              <a:t>0</a:t>
            </a:r>
            <a:endParaRPr lang="en-US" sz="900" dirty="0"/>
          </a:p>
        </p:txBody>
      </p:sp>
      <p:sp>
        <p:nvSpPr>
          <p:cNvPr id="136" name="TextBox 135"/>
          <p:cNvSpPr txBox="1"/>
          <p:nvPr/>
        </p:nvSpPr>
        <p:spPr>
          <a:xfrm>
            <a:off x="2695431" y="6148315"/>
            <a:ext cx="491320" cy="259306"/>
          </a:xfrm>
          <a:prstGeom prst="rect">
            <a:avLst/>
          </a:prstGeom>
          <a:noFill/>
        </p:spPr>
        <p:txBody>
          <a:bodyPr wrap="square" rtlCol="0">
            <a:spAutoFit/>
          </a:bodyPr>
          <a:lstStyle/>
          <a:p>
            <a:r>
              <a:rPr lang="en-US" sz="1100" dirty="0" smtClean="0"/>
              <a:t>0</a:t>
            </a:r>
            <a:endParaRPr lang="en-US" sz="900" dirty="0"/>
          </a:p>
        </p:txBody>
      </p:sp>
      <p:sp>
        <p:nvSpPr>
          <p:cNvPr id="137" name="TextBox 136"/>
          <p:cNvSpPr txBox="1"/>
          <p:nvPr/>
        </p:nvSpPr>
        <p:spPr>
          <a:xfrm>
            <a:off x="2397455" y="6150589"/>
            <a:ext cx="491320" cy="259306"/>
          </a:xfrm>
          <a:prstGeom prst="rect">
            <a:avLst/>
          </a:prstGeom>
          <a:noFill/>
        </p:spPr>
        <p:txBody>
          <a:bodyPr wrap="square" rtlCol="0">
            <a:spAutoFit/>
          </a:bodyPr>
          <a:lstStyle/>
          <a:p>
            <a:r>
              <a:rPr lang="en-US" sz="1100" dirty="0" smtClean="0"/>
              <a:t>0</a:t>
            </a:r>
            <a:endParaRPr lang="en-US" sz="900" dirty="0"/>
          </a:p>
        </p:txBody>
      </p:sp>
      <p:sp>
        <p:nvSpPr>
          <p:cNvPr id="138" name="TextBox 137"/>
          <p:cNvSpPr txBox="1"/>
          <p:nvPr/>
        </p:nvSpPr>
        <p:spPr>
          <a:xfrm>
            <a:off x="2113127" y="6152864"/>
            <a:ext cx="491320" cy="259306"/>
          </a:xfrm>
          <a:prstGeom prst="rect">
            <a:avLst/>
          </a:prstGeom>
          <a:noFill/>
        </p:spPr>
        <p:txBody>
          <a:bodyPr wrap="square" rtlCol="0">
            <a:spAutoFit/>
          </a:bodyPr>
          <a:lstStyle/>
          <a:p>
            <a:r>
              <a:rPr lang="en-US" sz="1100" dirty="0" smtClean="0"/>
              <a:t>0</a:t>
            </a:r>
            <a:endParaRPr lang="en-US" sz="900" dirty="0"/>
          </a:p>
        </p:txBody>
      </p:sp>
      <p:sp>
        <p:nvSpPr>
          <p:cNvPr id="139" name="TextBox 138"/>
          <p:cNvSpPr txBox="1"/>
          <p:nvPr/>
        </p:nvSpPr>
        <p:spPr>
          <a:xfrm>
            <a:off x="1787855" y="6159688"/>
            <a:ext cx="491320" cy="261610"/>
          </a:xfrm>
          <a:prstGeom prst="rect">
            <a:avLst/>
          </a:prstGeom>
          <a:noFill/>
        </p:spPr>
        <p:txBody>
          <a:bodyPr wrap="square" rtlCol="0">
            <a:spAutoFit/>
          </a:bodyPr>
          <a:lstStyle/>
          <a:p>
            <a:r>
              <a:rPr lang="en-US" sz="1100" dirty="0" smtClean="0"/>
              <a:t>0</a:t>
            </a:r>
            <a:endParaRPr lang="en-US" sz="900" dirty="0"/>
          </a:p>
        </p:txBody>
      </p:sp>
      <p:sp>
        <p:nvSpPr>
          <p:cNvPr id="140" name="TextBox 139"/>
          <p:cNvSpPr txBox="1"/>
          <p:nvPr/>
        </p:nvSpPr>
        <p:spPr>
          <a:xfrm>
            <a:off x="973539" y="6146044"/>
            <a:ext cx="666466" cy="276999"/>
          </a:xfrm>
          <a:prstGeom prst="rect">
            <a:avLst/>
          </a:prstGeom>
          <a:noFill/>
        </p:spPr>
        <p:txBody>
          <a:bodyPr wrap="square" rtlCol="0">
            <a:spAutoFit/>
          </a:bodyPr>
          <a:lstStyle/>
          <a:p>
            <a:r>
              <a:rPr lang="en-US" sz="1200" dirty="0" smtClean="0"/>
              <a:t>OUT3</a:t>
            </a:r>
            <a:endParaRPr lang="en-US" sz="1200" dirty="0"/>
          </a:p>
        </p:txBody>
      </p:sp>
      <p:sp>
        <p:nvSpPr>
          <p:cNvPr id="141" name="Rectangle 140"/>
          <p:cNvSpPr/>
          <p:nvPr/>
        </p:nvSpPr>
        <p:spPr>
          <a:xfrm>
            <a:off x="4942764" y="5775277"/>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p:nvPr/>
        </p:nvCxnSpPr>
        <p:spPr>
          <a:xfrm rot="5400000">
            <a:off x="5113362" y="589128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5429537" y="587990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5400000">
            <a:off x="5718415" y="588218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5400000">
            <a:off x="6034589" y="588445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4915467" y="5775278"/>
            <a:ext cx="491320" cy="259306"/>
          </a:xfrm>
          <a:prstGeom prst="rect">
            <a:avLst/>
          </a:prstGeom>
          <a:noFill/>
        </p:spPr>
        <p:txBody>
          <a:bodyPr wrap="square" rtlCol="0">
            <a:spAutoFit/>
          </a:bodyPr>
          <a:lstStyle/>
          <a:p>
            <a:r>
              <a:rPr lang="en-US" sz="1100" dirty="0" smtClean="0"/>
              <a:t>0</a:t>
            </a:r>
            <a:endParaRPr lang="en-US" sz="900" dirty="0"/>
          </a:p>
        </p:txBody>
      </p:sp>
      <p:sp>
        <p:nvSpPr>
          <p:cNvPr id="147" name="TextBox 146"/>
          <p:cNvSpPr txBox="1"/>
          <p:nvPr/>
        </p:nvSpPr>
        <p:spPr>
          <a:xfrm>
            <a:off x="6132393" y="5763905"/>
            <a:ext cx="491320" cy="259306"/>
          </a:xfrm>
          <a:prstGeom prst="rect">
            <a:avLst/>
          </a:prstGeom>
          <a:noFill/>
        </p:spPr>
        <p:txBody>
          <a:bodyPr wrap="square" rtlCol="0">
            <a:spAutoFit/>
          </a:bodyPr>
          <a:lstStyle/>
          <a:p>
            <a:r>
              <a:rPr lang="en-US" sz="1100" dirty="0" smtClean="0"/>
              <a:t>0</a:t>
            </a:r>
            <a:endParaRPr lang="en-US" sz="900" dirty="0"/>
          </a:p>
        </p:txBody>
      </p:sp>
      <p:sp>
        <p:nvSpPr>
          <p:cNvPr id="148" name="TextBox 147"/>
          <p:cNvSpPr txBox="1"/>
          <p:nvPr/>
        </p:nvSpPr>
        <p:spPr>
          <a:xfrm>
            <a:off x="5834417" y="5766179"/>
            <a:ext cx="491320" cy="259306"/>
          </a:xfrm>
          <a:prstGeom prst="rect">
            <a:avLst/>
          </a:prstGeom>
          <a:noFill/>
        </p:spPr>
        <p:txBody>
          <a:bodyPr wrap="square" rtlCol="0">
            <a:spAutoFit/>
          </a:bodyPr>
          <a:lstStyle/>
          <a:p>
            <a:r>
              <a:rPr lang="en-US" sz="1100" dirty="0" smtClean="0"/>
              <a:t>0</a:t>
            </a:r>
            <a:endParaRPr lang="en-US" sz="900" dirty="0"/>
          </a:p>
        </p:txBody>
      </p:sp>
      <p:sp>
        <p:nvSpPr>
          <p:cNvPr id="149" name="TextBox 148"/>
          <p:cNvSpPr txBox="1"/>
          <p:nvPr/>
        </p:nvSpPr>
        <p:spPr>
          <a:xfrm>
            <a:off x="5550089" y="5768454"/>
            <a:ext cx="491320" cy="259306"/>
          </a:xfrm>
          <a:prstGeom prst="rect">
            <a:avLst/>
          </a:prstGeom>
          <a:noFill/>
        </p:spPr>
        <p:txBody>
          <a:bodyPr wrap="square" rtlCol="0">
            <a:spAutoFit/>
          </a:bodyPr>
          <a:lstStyle/>
          <a:p>
            <a:r>
              <a:rPr lang="en-US" sz="1100" dirty="0" smtClean="0"/>
              <a:t>0</a:t>
            </a:r>
            <a:endParaRPr lang="en-US" sz="900" dirty="0"/>
          </a:p>
        </p:txBody>
      </p:sp>
      <p:sp>
        <p:nvSpPr>
          <p:cNvPr id="150" name="TextBox 149"/>
          <p:cNvSpPr txBox="1"/>
          <p:nvPr/>
        </p:nvSpPr>
        <p:spPr>
          <a:xfrm>
            <a:off x="5224817" y="5775278"/>
            <a:ext cx="491320" cy="261610"/>
          </a:xfrm>
          <a:prstGeom prst="rect">
            <a:avLst/>
          </a:prstGeom>
          <a:noFill/>
        </p:spPr>
        <p:txBody>
          <a:bodyPr wrap="square" rtlCol="0">
            <a:spAutoFit/>
          </a:bodyPr>
          <a:lstStyle/>
          <a:p>
            <a:r>
              <a:rPr lang="en-US" sz="1100" dirty="0" smtClean="0"/>
              <a:t>0</a:t>
            </a:r>
            <a:endParaRPr lang="en-US" sz="900" dirty="0"/>
          </a:p>
        </p:txBody>
      </p:sp>
      <p:sp>
        <p:nvSpPr>
          <p:cNvPr id="151" name="TextBox 150"/>
          <p:cNvSpPr txBox="1"/>
          <p:nvPr/>
        </p:nvSpPr>
        <p:spPr>
          <a:xfrm>
            <a:off x="4506036" y="5775280"/>
            <a:ext cx="436728" cy="276999"/>
          </a:xfrm>
          <a:prstGeom prst="rect">
            <a:avLst/>
          </a:prstGeom>
          <a:noFill/>
        </p:spPr>
        <p:txBody>
          <a:bodyPr wrap="square" rtlCol="0">
            <a:spAutoFit/>
          </a:bodyPr>
          <a:lstStyle/>
          <a:p>
            <a:r>
              <a:rPr lang="en-US" sz="1200" dirty="0" smtClean="0"/>
              <a:t>IN4</a:t>
            </a:r>
            <a:endParaRPr lang="en-US" sz="1200" dirty="0"/>
          </a:p>
        </p:txBody>
      </p:sp>
      <p:sp>
        <p:nvSpPr>
          <p:cNvPr id="152" name="Rectangle 151"/>
          <p:cNvSpPr/>
          <p:nvPr/>
        </p:nvSpPr>
        <p:spPr>
          <a:xfrm>
            <a:off x="4958685" y="6132391"/>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p:cNvCxnSpPr/>
          <p:nvPr/>
        </p:nvCxnSpPr>
        <p:spPr>
          <a:xfrm rot="5400000">
            <a:off x="5129283" y="624839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5400000">
            <a:off x="5445458" y="623702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5400000">
            <a:off x="5734336" y="623929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5400000">
            <a:off x="6050510" y="624157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4931388" y="6132392"/>
            <a:ext cx="491320" cy="259306"/>
          </a:xfrm>
          <a:prstGeom prst="rect">
            <a:avLst/>
          </a:prstGeom>
          <a:noFill/>
        </p:spPr>
        <p:txBody>
          <a:bodyPr wrap="square" rtlCol="0">
            <a:spAutoFit/>
          </a:bodyPr>
          <a:lstStyle/>
          <a:p>
            <a:r>
              <a:rPr lang="en-US" sz="1100" dirty="0" smtClean="0"/>
              <a:t>0</a:t>
            </a:r>
            <a:endParaRPr lang="en-US" sz="900" dirty="0"/>
          </a:p>
        </p:txBody>
      </p:sp>
      <p:sp>
        <p:nvSpPr>
          <p:cNvPr id="158" name="TextBox 157"/>
          <p:cNvSpPr txBox="1"/>
          <p:nvPr/>
        </p:nvSpPr>
        <p:spPr>
          <a:xfrm>
            <a:off x="6148314" y="6121019"/>
            <a:ext cx="491320" cy="259306"/>
          </a:xfrm>
          <a:prstGeom prst="rect">
            <a:avLst/>
          </a:prstGeom>
          <a:noFill/>
        </p:spPr>
        <p:txBody>
          <a:bodyPr wrap="square" rtlCol="0">
            <a:spAutoFit/>
          </a:bodyPr>
          <a:lstStyle/>
          <a:p>
            <a:r>
              <a:rPr lang="en-US" sz="1100" dirty="0" smtClean="0"/>
              <a:t>0</a:t>
            </a:r>
            <a:endParaRPr lang="en-US" sz="900" dirty="0"/>
          </a:p>
        </p:txBody>
      </p:sp>
      <p:sp>
        <p:nvSpPr>
          <p:cNvPr id="159" name="TextBox 158"/>
          <p:cNvSpPr txBox="1"/>
          <p:nvPr/>
        </p:nvSpPr>
        <p:spPr>
          <a:xfrm>
            <a:off x="5850338" y="6123293"/>
            <a:ext cx="491320" cy="259306"/>
          </a:xfrm>
          <a:prstGeom prst="rect">
            <a:avLst/>
          </a:prstGeom>
          <a:noFill/>
        </p:spPr>
        <p:txBody>
          <a:bodyPr wrap="square" rtlCol="0">
            <a:spAutoFit/>
          </a:bodyPr>
          <a:lstStyle/>
          <a:p>
            <a:r>
              <a:rPr lang="en-US" sz="1100" dirty="0" smtClean="0"/>
              <a:t>0</a:t>
            </a:r>
            <a:endParaRPr lang="en-US" sz="900" dirty="0"/>
          </a:p>
        </p:txBody>
      </p:sp>
      <p:sp>
        <p:nvSpPr>
          <p:cNvPr id="160" name="TextBox 159"/>
          <p:cNvSpPr txBox="1"/>
          <p:nvPr/>
        </p:nvSpPr>
        <p:spPr>
          <a:xfrm>
            <a:off x="5566010" y="6125568"/>
            <a:ext cx="491320" cy="259306"/>
          </a:xfrm>
          <a:prstGeom prst="rect">
            <a:avLst/>
          </a:prstGeom>
          <a:noFill/>
        </p:spPr>
        <p:txBody>
          <a:bodyPr wrap="square" rtlCol="0">
            <a:spAutoFit/>
          </a:bodyPr>
          <a:lstStyle/>
          <a:p>
            <a:r>
              <a:rPr lang="en-US" sz="1100" dirty="0" smtClean="0"/>
              <a:t>0</a:t>
            </a:r>
            <a:endParaRPr lang="en-US" sz="900" dirty="0"/>
          </a:p>
        </p:txBody>
      </p:sp>
      <p:sp>
        <p:nvSpPr>
          <p:cNvPr id="161" name="TextBox 160"/>
          <p:cNvSpPr txBox="1"/>
          <p:nvPr/>
        </p:nvSpPr>
        <p:spPr>
          <a:xfrm>
            <a:off x="5240738" y="6132392"/>
            <a:ext cx="491320" cy="261610"/>
          </a:xfrm>
          <a:prstGeom prst="rect">
            <a:avLst/>
          </a:prstGeom>
          <a:noFill/>
        </p:spPr>
        <p:txBody>
          <a:bodyPr wrap="square" rtlCol="0">
            <a:spAutoFit/>
          </a:bodyPr>
          <a:lstStyle/>
          <a:p>
            <a:r>
              <a:rPr lang="en-US" sz="1100" dirty="0" smtClean="0"/>
              <a:t>0</a:t>
            </a:r>
            <a:endParaRPr lang="en-US" sz="900" dirty="0"/>
          </a:p>
        </p:txBody>
      </p:sp>
      <p:sp>
        <p:nvSpPr>
          <p:cNvPr id="162" name="TextBox 161"/>
          <p:cNvSpPr txBox="1"/>
          <p:nvPr/>
        </p:nvSpPr>
        <p:spPr>
          <a:xfrm>
            <a:off x="4426422" y="6118748"/>
            <a:ext cx="666466" cy="276999"/>
          </a:xfrm>
          <a:prstGeom prst="rect">
            <a:avLst/>
          </a:prstGeom>
          <a:noFill/>
        </p:spPr>
        <p:txBody>
          <a:bodyPr wrap="square" rtlCol="0">
            <a:spAutoFit/>
          </a:bodyPr>
          <a:lstStyle/>
          <a:p>
            <a:r>
              <a:rPr lang="en-US" sz="1200" dirty="0" smtClean="0"/>
              <a:t>OUT4</a:t>
            </a:r>
            <a:endParaRPr lang="en-US" sz="1200" dirty="0"/>
          </a:p>
        </p:txBody>
      </p:sp>
      <p:sp>
        <p:nvSpPr>
          <p:cNvPr id="163" name="Rectangle 162"/>
          <p:cNvSpPr/>
          <p:nvPr/>
        </p:nvSpPr>
        <p:spPr>
          <a:xfrm>
            <a:off x="5966347" y="4082955"/>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rot="5400000">
            <a:off x="6136945" y="419896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6453120" y="418758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6741998" y="418986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7058172" y="419213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5939050" y="4082956"/>
            <a:ext cx="491320" cy="259306"/>
          </a:xfrm>
          <a:prstGeom prst="rect">
            <a:avLst/>
          </a:prstGeom>
          <a:noFill/>
        </p:spPr>
        <p:txBody>
          <a:bodyPr wrap="square" rtlCol="0">
            <a:spAutoFit/>
          </a:bodyPr>
          <a:lstStyle/>
          <a:p>
            <a:r>
              <a:rPr lang="en-US" sz="1100" dirty="0" smtClean="0"/>
              <a:t>0</a:t>
            </a:r>
            <a:endParaRPr lang="en-US" sz="900" dirty="0"/>
          </a:p>
        </p:txBody>
      </p:sp>
      <p:sp>
        <p:nvSpPr>
          <p:cNvPr id="169" name="TextBox 168"/>
          <p:cNvSpPr txBox="1"/>
          <p:nvPr/>
        </p:nvSpPr>
        <p:spPr>
          <a:xfrm>
            <a:off x="7155976" y="4071583"/>
            <a:ext cx="491320" cy="259306"/>
          </a:xfrm>
          <a:prstGeom prst="rect">
            <a:avLst/>
          </a:prstGeom>
          <a:noFill/>
        </p:spPr>
        <p:txBody>
          <a:bodyPr wrap="square" rtlCol="0">
            <a:spAutoFit/>
          </a:bodyPr>
          <a:lstStyle/>
          <a:p>
            <a:r>
              <a:rPr lang="en-US" sz="1100" dirty="0" smtClean="0"/>
              <a:t>0</a:t>
            </a:r>
            <a:endParaRPr lang="en-US" sz="900" dirty="0"/>
          </a:p>
        </p:txBody>
      </p:sp>
      <p:sp>
        <p:nvSpPr>
          <p:cNvPr id="170" name="TextBox 169"/>
          <p:cNvSpPr txBox="1"/>
          <p:nvPr/>
        </p:nvSpPr>
        <p:spPr>
          <a:xfrm>
            <a:off x="6858000" y="4073857"/>
            <a:ext cx="491320" cy="259306"/>
          </a:xfrm>
          <a:prstGeom prst="rect">
            <a:avLst/>
          </a:prstGeom>
          <a:noFill/>
        </p:spPr>
        <p:txBody>
          <a:bodyPr wrap="square" rtlCol="0">
            <a:spAutoFit/>
          </a:bodyPr>
          <a:lstStyle/>
          <a:p>
            <a:r>
              <a:rPr lang="en-US" sz="1100" dirty="0" smtClean="0"/>
              <a:t>0</a:t>
            </a:r>
            <a:endParaRPr lang="en-US" sz="900" dirty="0"/>
          </a:p>
        </p:txBody>
      </p:sp>
      <p:sp>
        <p:nvSpPr>
          <p:cNvPr id="171" name="TextBox 170"/>
          <p:cNvSpPr txBox="1"/>
          <p:nvPr/>
        </p:nvSpPr>
        <p:spPr>
          <a:xfrm>
            <a:off x="6573672" y="4076132"/>
            <a:ext cx="491320" cy="259306"/>
          </a:xfrm>
          <a:prstGeom prst="rect">
            <a:avLst/>
          </a:prstGeom>
          <a:noFill/>
        </p:spPr>
        <p:txBody>
          <a:bodyPr wrap="square" rtlCol="0">
            <a:spAutoFit/>
          </a:bodyPr>
          <a:lstStyle/>
          <a:p>
            <a:r>
              <a:rPr lang="en-US" sz="1100" dirty="0" smtClean="0"/>
              <a:t>0</a:t>
            </a:r>
            <a:endParaRPr lang="en-US" sz="900" dirty="0"/>
          </a:p>
        </p:txBody>
      </p:sp>
      <p:sp>
        <p:nvSpPr>
          <p:cNvPr id="172" name="TextBox 171"/>
          <p:cNvSpPr txBox="1"/>
          <p:nvPr/>
        </p:nvSpPr>
        <p:spPr>
          <a:xfrm>
            <a:off x="6248400" y="4082956"/>
            <a:ext cx="491320" cy="261610"/>
          </a:xfrm>
          <a:prstGeom prst="rect">
            <a:avLst/>
          </a:prstGeom>
          <a:noFill/>
        </p:spPr>
        <p:txBody>
          <a:bodyPr wrap="square" rtlCol="0">
            <a:spAutoFit/>
          </a:bodyPr>
          <a:lstStyle/>
          <a:p>
            <a:r>
              <a:rPr lang="en-US" sz="1100" dirty="0" smtClean="0"/>
              <a:t>0</a:t>
            </a:r>
            <a:endParaRPr lang="en-US" sz="900" dirty="0"/>
          </a:p>
        </p:txBody>
      </p:sp>
      <p:sp>
        <p:nvSpPr>
          <p:cNvPr id="173" name="TextBox 172"/>
          <p:cNvSpPr txBox="1"/>
          <p:nvPr/>
        </p:nvSpPr>
        <p:spPr>
          <a:xfrm>
            <a:off x="5529619" y="4082958"/>
            <a:ext cx="436728" cy="276999"/>
          </a:xfrm>
          <a:prstGeom prst="rect">
            <a:avLst/>
          </a:prstGeom>
          <a:noFill/>
        </p:spPr>
        <p:txBody>
          <a:bodyPr wrap="square" rtlCol="0">
            <a:spAutoFit/>
          </a:bodyPr>
          <a:lstStyle/>
          <a:p>
            <a:r>
              <a:rPr lang="en-US" sz="1200" dirty="0" smtClean="0"/>
              <a:t>IN5</a:t>
            </a:r>
            <a:endParaRPr lang="en-US" sz="1200" dirty="0"/>
          </a:p>
        </p:txBody>
      </p:sp>
      <p:sp>
        <p:nvSpPr>
          <p:cNvPr id="174" name="Rectangle 173"/>
          <p:cNvSpPr/>
          <p:nvPr/>
        </p:nvSpPr>
        <p:spPr>
          <a:xfrm>
            <a:off x="5982268" y="4440069"/>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p:cNvCxnSpPr/>
          <p:nvPr/>
        </p:nvCxnSpPr>
        <p:spPr>
          <a:xfrm rot="5400000">
            <a:off x="6152866" y="455607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6469041" y="454470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6757919" y="4546976"/>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7074093" y="454925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5954971" y="4440070"/>
            <a:ext cx="491320" cy="259306"/>
          </a:xfrm>
          <a:prstGeom prst="rect">
            <a:avLst/>
          </a:prstGeom>
          <a:noFill/>
        </p:spPr>
        <p:txBody>
          <a:bodyPr wrap="square" rtlCol="0">
            <a:spAutoFit/>
          </a:bodyPr>
          <a:lstStyle/>
          <a:p>
            <a:r>
              <a:rPr lang="en-US" sz="1100" dirty="0" smtClean="0"/>
              <a:t>0</a:t>
            </a:r>
            <a:endParaRPr lang="en-US" sz="900" dirty="0"/>
          </a:p>
        </p:txBody>
      </p:sp>
      <p:sp>
        <p:nvSpPr>
          <p:cNvPr id="180" name="TextBox 179"/>
          <p:cNvSpPr txBox="1"/>
          <p:nvPr/>
        </p:nvSpPr>
        <p:spPr>
          <a:xfrm>
            <a:off x="7171897" y="4428697"/>
            <a:ext cx="491320" cy="259306"/>
          </a:xfrm>
          <a:prstGeom prst="rect">
            <a:avLst/>
          </a:prstGeom>
          <a:noFill/>
        </p:spPr>
        <p:txBody>
          <a:bodyPr wrap="square" rtlCol="0">
            <a:spAutoFit/>
          </a:bodyPr>
          <a:lstStyle/>
          <a:p>
            <a:r>
              <a:rPr lang="en-US" sz="1100" dirty="0" smtClean="0"/>
              <a:t>0</a:t>
            </a:r>
            <a:endParaRPr lang="en-US" sz="900" dirty="0"/>
          </a:p>
        </p:txBody>
      </p:sp>
      <p:sp>
        <p:nvSpPr>
          <p:cNvPr id="181" name="TextBox 180"/>
          <p:cNvSpPr txBox="1"/>
          <p:nvPr/>
        </p:nvSpPr>
        <p:spPr>
          <a:xfrm>
            <a:off x="6873921" y="4430971"/>
            <a:ext cx="491320" cy="259306"/>
          </a:xfrm>
          <a:prstGeom prst="rect">
            <a:avLst/>
          </a:prstGeom>
          <a:noFill/>
        </p:spPr>
        <p:txBody>
          <a:bodyPr wrap="square" rtlCol="0">
            <a:spAutoFit/>
          </a:bodyPr>
          <a:lstStyle/>
          <a:p>
            <a:r>
              <a:rPr lang="en-US" sz="1100" dirty="0" smtClean="0"/>
              <a:t>0</a:t>
            </a:r>
            <a:endParaRPr lang="en-US" sz="900" dirty="0"/>
          </a:p>
        </p:txBody>
      </p:sp>
      <p:sp>
        <p:nvSpPr>
          <p:cNvPr id="182" name="TextBox 181"/>
          <p:cNvSpPr txBox="1"/>
          <p:nvPr/>
        </p:nvSpPr>
        <p:spPr>
          <a:xfrm>
            <a:off x="6589593" y="4433246"/>
            <a:ext cx="491320" cy="259306"/>
          </a:xfrm>
          <a:prstGeom prst="rect">
            <a:avLst/>
          </a:prstGeom>
          <a:noFill/>
        </p:spPr>
        <p:txBody>
          <a:bodyPr wrap="square" rtlCol="0">
            <a:spAutoFit/>
          </a:bodyPr>
          <a:lstStyle/>
          <a:p>
            <a:r>
              <a:rPr lang="en-US" sz="1100" dirty="0" smtClean="0"/>
              <a:t>0</a:t>
            </a:r>
            <a:endParaRPr lang="en-US" sz="900" dirty="0"/>
          </a:p>
        </p:txBody>
      </p:sp>
      <p:sp>
        <p:nvSpPr>
          <p:cNvPr id="183" name="TextBox 182"/>
          <p:cNvSpPr txBox="1"/>
          <p:nvPr/>
        </p:nvSpPr>
        <p:spPr>
          <a:xfrm>
            <a:off x="6264321" y="4440070"/>
            <a:ext cx="491320" cy="261610"/>
          </a:xfrm>
          <a:prstGeom prst="rect">
            <a:avLst/>
          </a:prstGeom>
          <a:noFill/>
        </p:spPr>
        <p:txBody>
          <a:bodyPr wrap="square" rtlCol="0">
            <a:spAutoFit/>
          </a:bodyPr>
          <a:lstStyle/>
          <a:p>
            <a:r>
              <a:rPr lang="en-US" sz="1100" dirty="0" smtClean="0"/>
              <a:t>0</a:t>
            </a:r>
            <a:endParaRPr lang="en-US" sz="900" dirty="0"/>
          </a:p>
        </p:txBody>
      </p:sp>
      <p:sp>
        <p:nvSpPr>
          <p:cNvPr id="184" name="TextBox 183"/>
          <p:cNvSpPr txBox="1"/>
          <p:nvPr/>
        </p:nvSpPr>
        <p:spPr>
          <a:xfrm>
            <a:off x="5450005" y="4426426"/>
            <a:ext cx="666466" cy="276999"/>
          </a:xfrm>
          <a:prstGeom prst="rect">
            <a:avLst/>
          </a:prstGeom>
          <a:noFill/>
        </p:spPr>
        <p:txBody>
          <a:bodyPr wrap="square" rtlCol="0">
            <a:spAutoFit/>
          </a:bodyPr>
          <a:lstStyle/>
          <a:p>
            <a:r>
              <a:rPr lang="en-US" sz="1200" dirty="0" smtClean="0"/>
              <a:t>OUT5</a:t>
            </a:r>
            <a:endParaRPr lang="en-US" sz="1200" dirty="0"/>
          </a:p>
        </p:txBody>
      </p:sp>
      <p:sp>
        <p:nvSpPr>
          <p:cNvPr id="185" name="TextBox 184"/>
          <p:cNvSpPr txBox="1"/>
          <p:nvPr/>
        </p:nvSpPr>
        <p:spPr>
          <a:xfrm>
            <a:off x="3111695" y="3002507"/>
            <a:ext cx="614150" cy="276999"/>
          </a:xfrm>
          <a:prstGeom prst="rect">
            <a:avLst/>
          </a:prstGeom>
          <a:noFill/>
        </p:spPr>
        <p:txBody>
          <a:bodyPr wrap="square" rtlCol="0">
            <a:spAutoFit/>
          </a:bodyPr>
          <a:lstStyle/>
          <a:p>
            <a:r>
              <a:rPr lang="en-US" sz="1200" dirty="0" smtClean="0"/>
              <a:t>leader</a:t>
            </a:r>
            <a:endParaRPr lang="en-US" sz="1200" dirty="0"/>
          </a:p>
        </p:txBody>
      </p:sp>
      <p:sp>
        <p:nvSpPr>
          <p:cNvPr id="186" name="TextBox 185"/>
          <p:cNvSpPr txBox="1"/>
          <p:nvPr/>
        </p:nvSpPr>
        <p:spPr>
          <a:xfrm>
            <a:off x="3496093" y="2745472"/>
            <a:ext cx="873457" cy="276999"/>
          </a:xfrm>
          <a:prstGeom prst="rect">
            <a:avLst/>
          </a:prstGeom>
          <a:noFill/>
        </p:spPr>
        <p:txBody>
          <a:bodyPr wrap="square" rtlCol="0">
            <a:spAutoFit/>
          </a:bodyPr>
          <a:lstStyle/>
          <a:p>
            <a:r>
              <a:rPr lang="en-US" sz="1200" dirty="0" smtClean="0"/>
              <a:t>W1 =.10</a:t>
            </a:r>
            <a:endParaRPr lang="en-US" sz="1200" dirty="0"/>
          </a:p>
        </p:txBody>
      </p:sp>
      <p:sp>
        <p:nvSpPr>
          <p:cNvPr id="187" name="TextBox 186"/>
          <p:cNvSpPr txBox="1"/>
          <p:nvPr/>
        </p:nvSpPr>
        <p:spPr>
          <a:xfrm>
            <a:off x="5481845" y="2957003"/>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cxnSp>
        <p:nvCxnSpPr>
          <p:cNvPr id="189" name="Straight Arrow Connector 188"/>
          <p:cNvCxnSpPr>
            <a:stCxn id="6" idx="5"/>
            <a:endCxn id="13" idx="0"/>
          </p:cNvCxnSpPr>
          <p:nvPr/>
        </p:nvCxnSpPr>
        <p:spPr>
          <a:xfrm rot="16200000" flipH="1">
            <a:off x="3649062" y="4017551"/>
            <a:ext cx="1687489" cy="722493"/>
          </a:xfrm>
          <a:prstGeom prst="straightConnector1">
            <a:avLst/>
          </a:prstGeom>
          <a:ln>
            <a:solidFill>
              <a:srgbClr val="2A08B8"/>
            </a:solidFill>
            <a:tailEnd type="arrow"/>
          </a:ln>
        </p:spPr>
        <p:style>
          <a:lnRef idx="1">
            <a:schemeClr val="accent1"/>
          </a:lnRef>
          <a:fillRef idx="0">
            <a:schemeClr val="accent1"/>
          </a:fillRef>
          <a:effectRef idx="0">
            <a:schemeClr val="accent1"/>
          </a:effectRef>
          <a:fontRef idx="minor">
            <a:schemeClr val="tx1"/>
          </a:fontRef>
        </p:style>
      </p:cxnSp>
      <p:sp>
        <p:nvSpPr>
          <p:cNvPr id="190" name="TextBox 189"/>
          <p:cNvSpPr txBox="1"/>
          <p:nvPr/>
        </p:nvSpPr>
        <p:spPr>
          <a:xfrm>
            <a:off x="4863147" y="5777550"/>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91" name="TextBox 190"/>
          <p:cNvSpPr txBox="1"/>
          <p:nvPr/>
        </p:nvSpPr>
        <p:spPr>
          <a:xfrm>
            <a:off x="5140654" y="5345372"/>
            <a:ext cx="798394" cy="276999"/>
          </a:xfrm>
          <a:prstGeom prst="rect">
            <a:avLst/>
          </a:prstGeom>
          <a:noFill/>
        </p:spPr>
        <p:txBody>
          <a:bodyPr wrap="square" rtlCol="0">
            <a:spAutoFit/>
          </a:bodyPr>
          <a:lstStyle/>
          <a:p>
            <a:r>
              <a:rPr lang="en-US" sz="1200" dirty="0" smtClean="0"/>
              <a:t>W4 =.30</a:t>
            </a:r>
            <a:endParaRPr lang="en-US" sz="1200" dirty="0"/>
          </a:p>
        </p:txBody>
      </p:sp>
      <p:cxnSp>
        <p:nvCxnSpPr>
          <p:cNvPr id="188" name="Straight Connector 187"/>
          <p:cNvCxnSpPr/>
          <p:nvPr/>
        </p:nvCxnSpPr>
        <p:spPr>
          <a:xfrm>
            <a:off x="5991361" y="327545"/>
            <a:ext cx="409433"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6455391" y="177420"/>
            <a:ext cx="2688609" cy="276999"/>
          </a:xfrm>
          <a:prstGeom prst="rect">
            <a:avLst/>
          </a:prstGeom>
          <a:noFill/>
        </p:spPr>
        <p:txBody>
          <a:bodyPr wrap="square" rtlCol="0">
            <a:spAutoFit/>
          </a:bodyPr>
          <a:lstStyle/>
          <a:p>
            <a:r>
              <a:rPr lang="en-US" sz="1200" dirty="0" smtClean="0"/>
              <a:t>Communication b/w processes</a:t>
            </a:r>
            <a:endParaRPr lang="en-US" sz="1200" dirty="0"/>
          </a:p>
        </p:txBody>
      </p:sp>
      <p:sp>
        <p:nvSpPr>
          <p:cNvPr id="193" name="TextBox 192"/>
          <p:cNvSpPr txBox="1"/>
          <p:nvPr/>
        </p:nvSpPr>
        <p:spPr>
          <a:xfrm>
            <a:off x="6469037" y="464023"/>
            <a:ext cx="1392072" cy="286603"/>
          </a:xfrm>
          <a:prstGeom prst="rect">
            <a:avLst/>
          </a:prstGeom>
          <a:noFill/>
        </p:spPr>
        <p:txBody>
          <a:bodyPr wrap="square" rtlCol="0">
            <a:spAutoFit/>
          </a:bodyPr>
          <a:lstStyle/>
          <a:p>
            <a:r>
              <a:rPr lang="en-US" sz="1200" dirty="0" smtClean="0"/>
              <a:t>Basic messages</a:t>
            </a:r>
            <a:endParaRPr lang="en-US" sz="1200" dirty="0"/>
          </a:p>
        </p:txBody>
      </p:sp>
      <p:sp>
        <p:nvSpPr>
          <p:cNvPr id="194" name="TextBox 193"/>
          <p:cNvSpPr txBox="1"/>
          <p:nvPr/>
        </p:nvSpPr>
        <p:spPr>
          <a:xfrm>
            <a:off x="6455386" y="791569"/>
            <a:ext cx="1624085" cy="276999"/>
          </a:xfrm>
          <a:prstGeom prst="rect">
            <a:avLst/>
          </a:prstGeom>
          <a:noFill/>
        </p:spPr>
        <p:txBody>
          <a:bodyPr wrap="square" rtlCol="0">
            <a:spAutoFit/>
          </a:bodyPr>
          <a:lstStyle/>
          <a:p>
            <a:r>
              <a:rPr lang="en-US" sz="1200" dirty="0" smtClean="0"/>
              <a:t>Control messages</a:t>
            </a:r>
            <a:endParaRPr lang="en-US" sz="1200" dirty="0"/>
          </a:p>
        </p:txBody>
      </p:sp>
      <p:cxnSp>
        <p:nvCxnSpPr>
          <p:cNvPr id="195" name="Straight Arrow Connector 194"/>
          <p:cNvCxnSpPr>
            <a:endCxn id="193" idx="1"/>
          </p:cNvCxnSpPr>
          <p:nvPr/>
        </p:nvCxnSpPr>
        <p:spPr>
          <a:xfrm flipV="1">
            <a:off x="6005015" y="607325"/>
            <a:ext cx="464022" cy="6824"/>
          </a:xfrm>
          <a:prstGeom prst="straightConnector1">
            <a:avLst/>
          </a:prstGeom>
          <a:ln>
            <a:solidFill>
              <a:srgbClr val="2A08B8"/>
            </a:solidFill>
            <a:tailEnd type="arrow"/>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endCxn id="194" idx="1"/>
          </p:cNvCxnSpPr>
          <p:nvPr/>
        </p:nvCxnSpPr>
        <p:spPr>
          <a:xfrm>
            <a:off x="6005015" y="928048"/>
            <a:ext cx="450371" cy="2021"/>
          </a:xfrm>
          <a:prstGeom prst="straightConnector1">
            <a:avLst/>
          </a:prstGeom>
          <a:ln>
            <a:solidFill>
              <a:srgbClr val="C939B8"/>
            </a:solidFill>
            <a:tailEnd type="arrow"/>
          </a:ln>
        </p:spPr>
        <p:style>
          <a:lnRef idx="1">
            <a:schemeClr val="accent1"/>
          </a:lnRef>
          <a:fillRef idx="0">
            <a:schemeClr val="accent1"/>
          </a:fillRef>
          <a:effectRef idx="0">
            <a:schemeClr val="accent1"/>
          </a:effectRef>
          <a:fontRef idx="minor">
            <a:schemeClr val="tx1"/>
          </a:fontRef>
        </p:style>
      </p:cxnSp>
      <p:sp>
        <p:nvSpPr>
          <p:cNvPr id="197" name="Oval 196"/>
          <p:cNvSpPr/>
          <p:nvPr/>
        </p:nvSpPr>
        <p:spPr>
          <a:xfrm>
            <a:off x="2702257" y="245660"/>
            <a:ext cx="245659" cy="245659"/>
          </a:xfrm>
          <a:prstGeom prst="ellipse">
            <a:avLst/>
          </a:prstGeom>
          <a:solidFill>
            <a:schemeClr val="tx1">
              <a:lumMod val="50000"/>
              <a:lumOff val="5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704529" y="548188"/>
            <a:ext cx="245659" cy="24565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2704529" y="875740"/>
            <a:ext cx="245659" cy="245659"/>
          </a:xfrm>
          <a:prstGeom prst="ellipse">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3207225" y="259308"/>
            <a:ext cx="1282888" cy="276999"/>
          </a:xfrm>
          <a:prstGeom prst="rect">
            <a:avLst/>
          </a:prstGeom>
          <a:noFill/>
        </p:spPr>
        <p:txBody>
          <a:bodyPr wrap="square" rtlCol="0">
            <a:spAutoFit/>
          </a:bodyPr>
          <a:lstStyle/>
          <a:p>
            <a:r>
              <a:rPr lang="en-US" sz="1200" dirty="0" smtClean="0"/>
              <a:t>Normal process</a:t>
            </a:r>
            <a:endParaRPr lang="en-US" sz="1200" dirty="0"/>
          </a:p>
        </p:txBody>
      </p:sp>
      <p:sp>
        <p:nvSpPr>
          <p:cNvPr id="201" name="TextBox 200"/>
          <p:cNvSpPr txBox="1"/>
          <p:nvPr/>
        </p:nvSpPr>
        <p:spPr>
          <a:xfrm>
            <a:off x="3207222" y="504968"/>
            <a:ext cx="1392072" cy="276999"/>
          </a:xfrm>
          <a:prstGeom prst="rect">
            <a:avLst/>
          </a:prstGeom>
          <a:noFill/>
        </p:spPr>
        <p:txBody>
          <a:bodyPr wrap="square" rtlCol="0">
            <a:spAutoFit/>
          </a:bodyPr>
          <a:lstStyle/>
          <a:p>
            <a:r>
              <a:rPr lang="en-US" sz="1200" dirty="0" smtClean="0"/>
              <a:t>Leader process</a:t>
            </a:r>
            <a:endParaRPr lang="en-US" sz="1200" dirty="0"/>
          </a:p>
        </p:txBody>
      </p:sp>
      <p:sp>
        <p:nvSpPr>
          <p:cNvPr id="202" name="TextBox 201"/>
          <p:cNvSpPr txBox="1"/>
          <p:nvPr/>
        </p:nvSpPr>
        <p:spPr>
          <a:xfrm>
            <a:off x="3220872" y="832513"/>
            <a:ext cx="1091821" cy="286603"/>
          </a:xfrm>
          <a:prstGeom prst="rect">
            <a:avLst/>
          </a:prstGeom>
          <a:noFill/>
        </p:spPr>
        <p:txBody>
          <a:bodyPr wrap="square" rtlCol="0">
            <a:spAutoFit/>
          </a:bodyPr>
          <a:lstStyle/>
          <a:p>
            <a:r>
              <a:rPr lang="en-US" sz="1200" dirty="0" smtClean="0"/>
              <a:t>Idle process</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withEffect">
                                  <p:stCondLst>
                                    <p:cond delay="0"/>
                                  </p:stCondLst>
                                  <p:childTnLst>
                                    <p:animEffect transition="out" filter="dissolve">
                                      <p:cBhvr>
                                        <p:cTn id="6" dur="2000"/>
                                        <p:tgtEl>
                                          <p:spTgt spid="46"/>
                                        </p:tgtEl>
                                      </p:cBhvr>
                                    </p:animEffect>
                                    <p:set>
                                      <p:cBhvr>
                                        <p:cTn id="7" dur="1" fill="hold">
                                          <p:stCondLst>
                                            <p:cond delay="1999"/>
                                          </p:stCondLst>
                                        </p:cTn>
                                        <p:tgtEl>
                                          <p:spTgt spid="46"/>
                                        </p:tgtEl>
                                        <p:attrNameLst>
                                          <p:attrName>style.visibility</p:attrName>
                                        </p:attrNameLst>
                                      </p:cBhvr>
                                      <p:to>
                                        <p:strVal val="hidden"/>
                                      </p:to>
                                    </p:set>
                                  </p:childTnLst>
                                </p:cTn>
                              </p:par>
                            </p:childTnLst>
                          </p:cTn>
                        </p:par>
                        <p:par>
                          <p:cTn id="8" fill="hold">
                            <p:stCondLst>
                              <p:cond delay="2000"/>
                            </p:stCondLst>
                            <p:childTnLst>
                              <p:par>
                                <p:cTn id="9" presetID="12" presetClass="entr" presetSubtype="4" fill="hold" grpId="0" nodeType="afterEffect">
                                  <p:stCondLst>
                                    <p:cond delay="0"/>
                                  </p:stCondLst>
                                  <p:childTnLst>
                                    <p:set>
                                      <p:cBhvr>
                                        <p:cTn id="10" dur="1" fill="hold">
                                          <p:stCondLst>
                                            <p:cond delay="0"/>
                                          </p:stCondLst>
                                        </p:cTn>
                                        <p:tgtEl>
                                          <p:spTgt spid="186"/>
                                        </p:tgtEl>
                                        <p:attrNameLst>
                                          <p:attrName>style.visibility</p:attrName>
                                        </p:attrNameLst>
                                      </p:cBhvr>
                                      <p:to>
                                        <p:strVal val="visible"/>
                                      </p:to>
                                    </p:set>
                                    <p:animEffect transition="in" filter="slide(fromBottom)">
                                      <p:cBhvr>
                                        <p:cTn id="11" dur="2000"/>
                                        <p:tgtEl>
                                          <p:spTgt spid="186"/>
                                        </p:tgtEl>
                                      </p:cBhvr>
                                    </p:animEffect>
                                  </p:childTnLst>
                                </p:cTn>
                              </p:par>
                            </p:childTnLst>
                          </p:cTn>
                        </p:par>
                        <p:par>
                          <p:cTn id="12" fill="hold">
                            <p:stCondLst>
                              <p:cond delay="4000"/>
                            </p:stCondLst>
                            <p:childTnLst>
                              <p:par>
                                <p:cTn id="13" presetID="9" presetClass="exit" presetSubtype="0" fill="hold" grpId="0" nodeType="afterEffect">
                                  <p:stCondLst>
                                    <p:cond delay="0"/>
                                  </p:stCondLst>
                                  <p:childTnLst>
                                    <p:animEffect transition="out" filter="dissolve">
                                      <p:cBhvr>
                                        <p:cTn id="14" dur="2000"/>
                                        <p:tgtEl>
                                          <p:spTgt spid="89"/>
                                        </p:tgtEl>
                                      </p:cBhvr>
                                    </p:animEffect>
                                    <p:set>
                                      <p:cBhvr>
                                        <p:cTn id="15" dur="1" fill="hold">
                                          <p:stCondLst>
                                            <p:cond delay="1999"/>
                                          </p:stCondLst>
                                        </p:cTn>
                                        <p:tgtEl>
                                          <p:spTgt spid="89"/>
                                        </p:tgtEl>
                                        <p:attrNameLst>
                                          <p:attrName>style.visibility</p:attrName>
                                        </p:attrNameLst>
                                      </p:cBhvr>
                                      <p:to>
                                        <p:strVal val="hidden"/>
                                      </p:to>
                                    </p:set>
                                  </p:childTnLst>
                                </p:cTn>
                              </p:par>
                            </p:childTnLst>
                          </p:cTn>
                        </p:par>
                        <p:par>
                          <p:cTn id="16" fill="hold">
                            <p:stCondLst>
                              <p:cond delay="6000"/>
                            </p:stCondLst>
                            <p:childTnLst>
                              <p:par>
                                <p:cTn id="17" presetID="12" presetClass="entr" presetSubtype="4" fill="hold" grpId="0" nodeType="afterEffect">
                                  <p:stCondLst>
                                    <p:cond delay="0"/>
                                  </p:stCondLst>
                                  <p:childTnLst>
                                    <p:set>
                                      <p:cBhvr>
                                        <p:cTn id="18" dur="1" fill="hold">
                                          <p:stCondLst>
                                            <p:cond delay="0"/>
                                          </p:stCondLst>
                                        </p:cTn>
                                        <p:tgtEl>
                                          <p:spTgt spid="187"/>
                                        </p:tgtEl>
                                        <p:attrNameLst>
                                          <p:attrName>style.visibility</p:attrName>
                                        </p:attrNameLst>
                                      </p:cBhvr>
                                      <p:to>
                                        <p:strVal val="visible"/>
                                      </p:to>
                                    </p:set>
                                    <p:animEffect transition="in" filter="slide(fromBottom)">
                                      <p:cBhvr>
                                        <p:cTn id="19" dur="2000"/>
                                        <p:tgtEl>
                                          <p:spTgt spid="187"/>
                                        </p:tgtEl>
                                      </p:cBhvr>
                                    </p:animEffect>
                                  </p:childTnLst>
                                </p:cTn>
                              </p:par>
                            </p:childTnLst>
                          </p:cTn>
                        </p:par>
                        <p:par>
                          <p:cTn id="20" fill="hold">
                            <p:stCondLst>
                              <p:cond delay="8000"/>
                            </p:stCondLst>
                            <p:childTnLst>
                              <p:par>
                                <p:cTn id="21" presetID="22" presetClass="entr" presetSubtype="1" fill="hold" nodeType="afterEffect">
                                  <p:stCondLst>
                                    <p:cond delay="0"/>
                                  </p:stCondLst>
                                  <p:childTnLst>
                                    <p:set>
                                      <p:cBhvr>
                                        <p:cTn id="22" dur="1" fill="hold">
                                          <p:stCondLst>
                                            <p:cond delay="0"/>
                                          </p:stCondLst>
                                        </p:cTn>
                                        <p:tgtEl>
                                          <p:spTgt spid="189"/>
                                        </p:tgtEl>
                                        <p:attrNameLst>
                                          <p:attrName>style.visibility</p:attrName>
                                        </p:attrNameLst>
                                      </p:cBhvr>
                                      <p:to>
                                        <p:strVal val="visible"/>
                                      </p:to>
                                    </p:set>
                                    <p:animEffect transition="in" filter="wipe(up)">
                                      <p:cBhvr>
                                        <p:cTn id="23" dur="2000"/>
                                        <p:tgtEl>
                                          <p:spTgt spid="189"/>
                                        </p:tgtEl>
                                      </p:cBhvr>
                                    </p:animEffect>
                                  </p:childTnLst>
                                </p:cTn>
                              </p:par>
                            </p:childTnLst>
                          </p:cTn>
                        </p:par>
                        <p:par>
                          <p:cTn id="24" fill="hold">
                            <p:stCondLst>
                              <p:cond delay="10000"/>
                            </p:stCondLst>
                            <p:childTnLst>
                              <p:par>
                                <p:cTn id="25" presetID="9" presetClass="exit" presetSubtype="0" fill="hold" grpId="0" nodeType="afterEffect">
                                  <p:stCondLst>
                                    <p:cond delay="0"/>
                                  </p:stCondLst>
                                  <p:childTnLst>
                                    <p:animEffect transition="out" filter="dissolve">
                                      <p:cBhvr>
                                        <p:cTn id="26" dur="2000"/>
                                        <p:tgtEl>
                                          <p:spTgt spid="146"/>
                                        </p:tgtEl>
                                      </p:cBhvr>
                                    </p:animEffect>
                                    <p:set>
                                      <p:cBhvr>
                                        <p:cTn id="27" dur="1" fill="hold">
                                          <p:stCondLst>
                                            <p:cond delay="1999"/>
                                          </p:stCondLst>
                                        </p:cTn>
                                        <p:tgtEl>
                                          <p:spTgt spid="146"/>
                                        </p:tgtEl>
                                        <p:attrNameLst>
                                          <p:attrName>style.visibility</p:attrName>
                                        </p:attrNameLst>
                                      </p:cBhvr>
                                      <p:to>
                                        <p:strVal val="hidden"/>
                                      </p:to>
                                    </p:set>
                                  </p:childTnLst>
                                </p:cTn>
                              </p:par>
                            </p:childTnLst>
                          </p:cTn>
                        </p:par>
                        <p:par>
                          <p:cTn id="28" fill="hold">
                            <p:stCondLst>
                              <p:cond delay="12000"/>
                            </p:stCondLst>
                            <p:childTnLst>
                              <p:par>
                                <p:cTn id="29" presetID="12" presetClass="entr" presetSubtype="4" fill="hold" grpId="0" nodeType="afterEffect">
                                  <p:stCondLst>
                                    <p:cond delay="0"/>
                                  </p:stCondLst>
                                  <p:childTnLst>
                                    <p:set>
                                      <p:cBhvr>
                                        <p:cTn id="30" dur="1" fill="hold">
                                          <p:stCondLst>
                                            <p:cond delay="0"/>
                                          </p:stCondLst>
                                        </p:cTn>
                                        <p:tgtEl>
                                          <p:spTgt spid="190"/>
                                        </p:tgtEl>
                                        <p:attrNameLst>
                                          <p:attrName>style.visibility</p:attrName>
                                        </p:attrNameLst>
                                      </p:cBhvr>
                                      <p:to>
                                        <p:strVal val="visible"/>
                                      </p:to>
                                    </p:set>
                                    <p:animEffect transition="in" filter="slide(fromBottom)">
                                      <p:cBhvr>
                                        <p:cTn id="31" dur="2000"/>
                                        <p:tgtEl>
                                          <p:spTgt spid="190"/>
                                        </p:tgtEl>
                                      </p:cBhvr>
                                    </p:animEffect>
                                  </p:childTnLst>
                                </p:cTn>
                              </p:par>
                            </p:childTnLst>
                          </p:cTn>
                        </p:par>
                        <p:par>
                          <p:cTn id="32" fill="hold">
                            <p:stCondLst>
                              <p:cond delay="14000"/>
                            </p:stCondLst>
                            <p:childTnLst>
                              <p:par>
                                <p:cTn id="33" presetID="9" presetClass="exit" presetSubtype="0" fill="hold" grpId="0" nodeType="afterEffect">
                                  <p:stCondLst>
                                    <p:cond delay="0"/>
                                  </p:stCondLst>
                                  <p:childTnLst>
                                    <p:animEffect transition="out" filter="dissolve">
                                      <p:cBhvr>
                                        <p:cTn id="34" dur="2000"/>
                                        <p:tgtEl>
                                          <p:spTgt spid="49"/>
                                        </p:tgtEl>
                                      </p:cBhvr>
                                    </p:animEffect>
                                    <p:set>
                                      <p:cBhvr>
                                        <p:cTn id="35" dur="1" fill="hold">
                                          <p:stCondLst>
                                            <p:cond delay="1999"/>
                                          </p:stCondLst>
                                        </p:cTn>
                                        <p:tgtEl>
                                          <p:spTgt spid="49"/>
                                        </p:tgtEl>
                                        <p:attrNameLst>
                                          <p:attrName>style.visibility</p:attrName>
                                        </p:attrNameLst>
                                      </p:cBhvr>
                                      <p:to>
                                        <p:strVal val="hidden"/>
                                      </p:to>
                                    </p:set>
                                  </p:childTnLst>
                                </p:cTn>
                              </p:par>
                            </p:childTnLst>
                          </p:cTn>
                        </p:par>
                        <p:par>
                          <p:cTn id="36" fill="hold">
                            <p:stCondLst>
                              <p:cond delay="16000"/>
                            </p:stCondLst>
                            <p:childTnLst>
                              <p:par>
                                <p:cTn id="37" presetID="12" presetClass="entr" presetSubtype="4" fill="hold" grpId="0" nodeType="afterEffect">
                                  <p:stCondLst>
                                    <p:cond delay="0"/>
                                  </p:stCondLst>
                                  <p:childTnLst>
                                    <p:set>
                                      <p:cBhvr>
                                        <p:cTn id="38" dur="1" fill="hold">
                                          <p:stCondLst>
                                            <p:cond delay="0"/>
                                          </p:stCondLst>
                                        </p:cTn>
                                        <p:tgtEl>
                                          <p:spTgt spid="191"/>
                                        </p:tgtEl>
                                        <p:attrNameLst>
                                          <p:attrName>style.visibility</p:attrName>
                                        </p:attrNameLst>
                                      </p:cBhvr>
                                      <p:to>
                                        <p:strVal val="visible"/>
                                      </p:to>
                                    </p:set>
                                    <p:animEffect transition="in" filter="slide(fromBottom)">
                                      <p:cBhvr>
                                        <p:cTn id="39" dur="2000"/>
                                        <p:tgtEl>
                                          <p:spTgt spid="191"/>
                                        </p:tgtEl>
                                      </p:cBhvr>
                                    </p:animEffect>
                                  </p:childTnLst>
                                </p:cTn>
                              </p:par>
                            </p:childTnLst>
                          </p:cTn>
                        </p:par>
                        <p:par>
                          <p:cTn id="40" fill="hold">
                            <p:stCondLst>
                              <p:cond delay="18000"/>
                            </p:stCondLst>
                            <p:childTnLst>
                              <p:par>
                                <p:cTn id="41" presetID="9" presetClass="exit" presetSubtype="0" fill="hold" nodeType="afterEffect">
                                  <p:stCondLst>
                                    <p:cond delay="0"/>
                                  </p:stCondLst>
                                  <p:childTnLst>
                                    <p:animEffect transition="out" filter="dissolve">
                                      <p:cBhvr>
                                        <p:cTn id="42" dur="2000"/>
                                        <p:tgtEl>
                                          <p:spTgt spid="189"/>
                                        </p:tgtEl>
                                      </p:cBhvr>
                                    </p:animEffect>
                                    <p:set>
                                      <p:cBhvr>
                                        <p:cTn id="43" dur="1" fill="hold">
                                          <p:stCondLst>
                                            <p:cond delay="1999"/>
                                          </p:stCondLst>
                                        </p:cTn>
                                        <p:tgtEl>
                                          <p:spTgt spid="1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9" grpId="0"/>
      <p:bldP spid="89" grpId="0"/>
      <p:bldP spid="146" grpId="0"/>
      <p:bldP spid="186" grpId="0"/>
      <p:bldP spid="187" grpId="0"/>
      <p:bldP spid="190" grpId="0"/>
      <p:bldP spid="191"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A64DA6D7-C39D-457F-AB60-E921F603B3E6}" type="slidenum">
              <a:rPr lang="en-IN" smtClean="0"/>
              <a:pPr/>
              <a:t>11</a:t>
            </a:fld>
            <a:endParaRPr lang="en-IN" dirty="0" smtClean="0"/>
          </a:p>
        </p:txBody>
      </p:sp>
      <p:sp>
        <p:nvSpPr>
          <p:cNvPr id="6" name="Oval 5"/>
          <p:cNvSpPr/>
          <p:nvPr/>
        </p:nvSpPr>
        <p:spPr>
          <a:xfrm>
            <a:off x="3712193" y="3138985"/>
            <a:ext cx="491319" cy="46402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2513462" y="3973778"/>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Oval 10"/>
          <p:cNvSpPr/>
          <p:nvPr/>
        </p:nvSpPr>
        <p:spPr>
          <a:xfrm>
            <a:off x="4972336" y="3935109"/>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2" name="Oval 11"/>
          <p:cNvSpPr/>
          <p:nvPr/>
        </p:nvSpPr>
        <p:spPr>
          <a:xfrm>
            <a:off x="2954737" y="5220269"/>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3" name="Oval 12"/>
          <p:cNvSpPr/>
          <p:nvPr/>
        </p:nvSpPr>
        <p:spPr>
          <a:xfrm>
            <a:off x="4608393" y="5222543"/>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7" name="Straight Connector 16"/>
          <p:cNvCxnSpPr>
            <a:stCxn id="6" idx="5"/>
            <a:endCxn id="11" idx="2"/>
          </p:cNvCxnSpPr>
          <p:nvPr/>
        </p:nvCxnSpPr>
        <p:spPr>
          <a:xfrm rot="16200000" flipH="1">
            <a:off x="4235915" y="3430699"/>
            <a:ext cx="632067" cy="840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3"/>
            <a:endCxn id="10" idx="6"/>
          </p:cNvCxnSpPr>
          <p:nvPr/>
        </p:nvCxnSpPr>
        <p:spPr>
          <a:xfrm rot="5400000">
            <a:off x="3059095" y="3480740"/>
            <a:ext cx="670736" cy="779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4"/>
            <a:endCxn id="13" idx="0"/>
          </p:cNvCxnSpPr>
          <p:nvPr/>
        </p:nvCxnSpPr>
        <p:spPr>
          <a:xfrm rot="5400000">
            <a:off x="4624320" y="4628867"/>
            <a:ext cx="823410" cy="3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 idx="4"/>
            <a:endCxn id="12" idx="0"/>
          </p:cNvCxnSpPr>
          <p:nvPr/>
        </p:nvCxnSpPr>
        <p:spPr>
          <a:xfrm rot="16200000" flipH="1">
            <a:off x="2588526" y="4608397"/>
            <a:ext cx="782467" cy="441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6"/>
            <a:endCxn id="13" idx="2"/>
          </p:cNvCxnSpPr>
          <p:nvPr/>
        </p:nvCxnSpPr>
        <p:spPr>
          <a:xfrm>
            <a:off x="3446056" y="5452281"/>
            <a:ext cx="1162337" cy="2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4"/>
            <a:endCxn id="12" idx="7"/>
          </p:cNvCxnSpPr>
          <p:nvPr/>
        </p:nvCxnSpPr>
        <p:spPr>
          <a:xfrm rot="5400000">
            <a:off x="2823372" y="4153742"/>
            <a:ext cx="1685215" cy="583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7"/>
            <a:endCxn id="11" idx="3"/>
          </p:cNvCxnSpPr>
          <p:nvPr/>
        </p:nvCxnSpPr>
        <p:spPr>
          <a:xfrm rot="5400000" flipH="1" flipV="1">
            <a:off x="3730673" y="3974609"/>
            <a:ext cx="957046" cy="1670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5"/>
            <a:endCxn id="13" idx="1"/>
          </p:cNvCxnSpPr>
          <p:nvPr/>
        </p:nvCxnSpPr>
        <p:spPr>
          <a:xfrm rot="16200000" flipH="1">
            <a:off x="3346262" y="3956414"/>
            <a:ext cx="920651" cy="1747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6" idx="4"/>
            <a:endCxn id="13" idx="1"/>
          </p:cNvCxnSpPr>
          <p:nvPr/>
        </p:nvCxnSpPr>
        <p:spPr>
          <a:xfrm rot="16200000" flipH="1">
            <a:off x="3475355" y="4085507"/>
            <a:ext cx="1687489" cy="722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1" idx="3"/>
            <a:endCxn id="10" idx="5"/>
          </p:cNvCxnSpPr>
          <p:nvPr/>
        </p:nvCxnSpPr>
        <p:spPr>
          <a:xfrm rot="5400000">
            <a:off x="3969225" y="3294783"/>
            <a:ext cx="38669" cy="2111459"/>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493821" y="2756848"/>
            <a:ext cx="873457" cy="276999"/>
          </a:xfrm>
          <a:prstGeom prst="rect">
            <a:avLst/>
          </a:prstGeom>
          <a:noFill/>
        </p:spPr>
        <p:txBody>
          <a:bodyPr wrap="square" rtlCol="0">
            <a:spAutoFit/>
          </a:bodyPr>
          <a:lstStyle/>
          <a:p>
            <a:r>
              <a:rPr lang="en-US" sz="1200" dirty="0" smtClean="0"/>
              <a:t>W1 =.10</a:t>
            </a:r>
            <a:endParaRPr lang="en-US" sz="1200" dirty="0"/>
          </a:p>
        </p:txBody>
      </p:sp>
      <p:sp>
        <p:nvSpPr>
          <p:cNvPr id="47" name="TextBox 46"/>
          <p:cNvSpPr txBox="1"/>
          <p:nvPr/>
        </p:nvSpPr>
        <p:spPr>
          <a:xfrm>
            <a:off x="1653654" y="3741761"/>
            <a:ext cx="802943" cy="276999"/>
          </a:xfrm>
          <a:prstGeom prst="rect">
            <a:avLst/>
          </a:prstGeom>
          <a:noFill/>
        </p:spPr>
        <p:txBody>
          <a:bodyPr wrap="square" rtlCol="0">
            <a:spAutoFit/>
          </a:bodyPr>
          <a:lstStyle/>
          <a:p>
            <a:r>
              <a:rPr lang="en-US" sz="1200" dirty="0" smtClean="0"/>
              <a:t>W2 =.20</a:t>
            </a:r>
            <a:endParaRPr lang="en-US" sz="1200" dirty="0"/>
          </a:p>
        </p:txBody>
      </p:sp>
      <p:sp>
        <p:nvSpPr>
          <p:cNvPr id="48" name="TextBox 47"/>
          <p:cNvSpPr txBox="1"/>
          <p:nvPr/>
        </p:nvSpPr>
        <p:spPr>
          <a:xfrm>
            <a:off x="2024419" y="5354473"/>
            <a:ext cx="814316" cy="276999"/>
          </a:xfrm>
          <a:prstGeom prst="rect">
            <a:avLst/>
          </a:prstGeom>
          <a:noFill/>
        </p:spPr>
        <p:txBody>
          <a:bodyPr wrap="square" rtlCol="0">
            <a:spAutoFit/>
          </a:bodyPr>
          <a:lstStyle/>
          <a:p>
            <a:r>
              <a:rPr lang="en-US" sz="1200" dirty="0" smtClean="0"/>
              <a:t>W3 =.20</a:t>
            </a:r>
            <a:endParaRPr lang="en-US" sz="1200" dirty="0"/>
          </a:p>
        </p:txBody>
      </p:sp>
      <p:sp>
        <p:nvSpPr>
          <p:cNvPr id="49" name="TextBox 48"/>
          <p:cNvSpPr txBox="1"/>
          <p:nvPr/>
        </p:nvSpPr>
        <p:spPr>
          <a:xfrm>
            <a:off x="5138382" y="5343100"/>
            <a:ext cx="798394" cy="276999"/>
          </a:xfrm>
          <a:prstGeom prst="rect">
            <a:avLst/>
          </a:prstGeom>
          <a:noFill/>
        </p:spPr>
        <p:txBody>
          <a:bodyPr wrap="square" rtlCol="0">
            <a:spAutoFit/>
          </a:bodyPr>
          <a:lstStyle/>
          <a:p>
            <a:r>
              <a:rPr lang="en-US" sz="1200" dirty="0" smtClean="0"/>
              <a:t>W4 =.30</a:t>
            </a:r>
            <a:endParaRPr lang="en-US" sz="1200" dirty="0"/>
          </a:p>
        </p:txBody>
      </p:sp>
      <p:sp>
        <p:nvSpPr>
          <p:cNvPr id="50" name="TextBox 49"/>
          <p:cNvSpPr txBox="1"/>
          <p:nvPr/>
        </p:nvSpPr>
        <p:spPr>
          <a:xfrm>
            <a:off x="5454556" y="3789529"/>
            <a:ext cx="755175" cy="276999"/>
          </a:xfrm>
          <a:prstGeom prst="rect">
            <a:avLst/>
          </a:prstGeom>
          <a:noFill/>
        </p:spPr>
        <p:txBody>
          <a:bodyPr wrap="square" rtlCol="0">
            <a:spAutoFit/>
          </a:bodyPr>
          <a:lstStyle/>
          <a:p>
            <a:r>
              <a:rPr lang="en-US" sz="1200" dirty="0" smtClean="0"/>
              <a:t>W5 =.20</a:t>
            </a:r>
            <a:endParaRPr lang="en-US" sz="1200" dirty="0"/>
          </a:p>
        </p:txBody>
      </p:sp>
      <p:sp>
        <p:nvSpPr>
          <p:cNvPr id="69" name="Rectangle 68"/>
          <p:cNvSpPr/>
          <p:nvPr/>
        </p:nvSpPr>
        <p:spPr>
          <a:xfrm>
            <a:off x="4626591" y="2606722"/>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rot="5400000">
            <a:off x="4797189" y="272272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5113364" y="271135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5402242" y="271362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5718416" y="271590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599294" y="2606723"/>
            <a:ext cx="491320" cy="259306"/>
          </a:xfrm>
          <a:prstGeom prst="rect">
            <a:avLst/>
          </a:prstGeom>
          <a:noFill/>
        </p:spPr>
        <p:txBody>
          <a:bodyPr wrap="square" rtlCol="0">
            <a:spAutoFit/>
          </a:bodyPr>
          <a:lstStyle/>
          <a:p>
            <a:r>
              <a:rPr lang="en-US" sz="1100" dirty="0" smtClean="0"/>
              <a:t>0</a:t>
            </a:r>
            <a:endParaRPr lang="en-US" sz="900" dirty="0"/>
          </a:p>
        </p:txBody>
      </p:sp>
      <p:sp>
        <p:nvSpPr>
          <p:cNvPr id="76" name="TextBox 75"/>
          <p:cNvSpPr txBox="1"/>
          <p:nvPr/>
        </p:nvSpPr>
        <p:spPr>
          <a:xfrm>
            <a:off x="5816220" y="2595350"/>
            <a:ext cx="491320" cy="259306"/>
          </a:xfrm>
          <a:prstGeom prst="rect">
            <a:avLst/>
          </a:prstGeom>
          <a:noFill/>
        </p:spPr>
        <p:txBody>
          <a:bodyPr wrap="square" rtlCol="0">
            <a:spAutoFit/>
          </a:bodyPr>
          <a:lstStyle/>
          <a:p>
            <a:r>
              <a:rPr lang="en-US" sz="1100" dirty="0" smtClean="0"/>
              <a:t>0</a:t>
            </a:r>
            <a:endParaRPr lang="en-US" sz="900" dirty="0"/>
          </a:p>
        </p:txBody>
      </p:sp>
      <p:sp>
        <p:nvSpPr>
          <p:cNvPr id="77" name="TextBox 76"/>
          <p:cNvSpPr txBox="1"/>
          <p:nvPr/>
        </p:nvSpPr>
        <p:spPr>
          <a:xfrm>
            <a:off x="5518244" y="2597624"/>
            <a:ext cx="491320" cy="259306"/>
          </a:xfrm>
          <a:prstGeom prst="rect">
            <a:avLst/>
          </a:prstGeom>
          <a:noFill/>
        </p:spPr>
        <p:txBody>
          <a:bodyPr wrap="square" rtlCol="0">
            <a:spAutoFit/>
          </a:bodyPr>
          <a:lstStyle/>
          <a:p>
            <a:r>
              <a:rPr lang="en-US" sz="1100" dirty="0" smtClean="0"/>
              <a:t>0</a:t>
            </a:r>
            <a:endParaRPr lang="en-US" sz="900" dirty="0"/>
          </a:p>
        </p:txBody>
      </p:sp>
      <p:sp>
        <p:nvSpPr>
          <p:cNvPr id="78" name="TextBox 77"/>
          <p:cNvSpPr txBox="1"/>
          <p:nvPr/>
        </p:nvSpPr>
        <p:spPr>
          <a:xfrm>
            <a:off x="5233916" y="2599899"/>
            <a:ext cx="491320" cy="259306"/>
          </a:xfrm>
          <a:prstGeom prst="rect">
            <a:avLst/>
          </a:prstGeom>
          <a:noFill/>
        </p:spPr>
        <p:txBody>
          <a:bodyPr wrap="square" rtlCol="0">
            <a:spAutoFit/>
          </a:bodyPr>
          <a:lstStyle/>
          <a:p>
            <a:r>
              <a:rPr lang="en-US" sz="1100" dirty="0" smtClean="0"/>
              <a:t>0</a:t>
            </a:r>
            <a:endParaRPr lang="en-US" sz="900" dirty="0"/>
          </a:p>
        </p:txBody>
      </p:sp>
      <p:sp>
        <p:nvSpPr>
          <p:cNvPr id="79" name="TextBox 78"/>
          <p:cNvSpPr txBox="1"/>
          <p:nvPr/>
        </p:nvSpPr>
        <p:spPr>
          <a:xfrm>
            <a:off x="4908644" y="2606723"/>
            <a:ext cx="491320" cy="261610"/>
          </a:xfrm>
          <a:prstGeom prst="rect">
            <a:avLst/>
          </a:prstGeom>
          <a:noFill/>
        </p:spPr>
        <p:txBody>
          <a:bodyPr wrap="square" rtlCol="0">
            <a:spAutoFit/>
          </a:bodyPr>
          <a:lstStyle/>
          <a:p>
            <a:r>
              <a:rPr lang="en-US" sz="1100" dirty="0" smtClean="0"/>
              <a:t>0</a:t>
            </a:r>
            <a:endParaRPr lang="en-US" sz="900" dirty="0"/>
          </a:p>
        </p:txBody>
      </p:sp>
      <p:sp>
        <p:nvSpPr>
          <p:cNvPr id="81" name="TextBox 80"/>
          <p:cNvSpPr txBox="1"/>
          <p:nvPr/>
        </p:nvSpPr>
        <p:spPr>
          <a:xfrm>
            <a:off x="4189863" y="2606725"/>
            <a:ext cx="436728" cy="276999"/>
          </a:xfrm>
          <a:prstGeom prst="rect">
            <a:avLst/>
          </a:prstGeom>
          <a:noFill/>
        </p:spPr>
        <p:txBody>
          <a:bodyPr wrap="square" rtlCol="0">
            <a:spAutoFit/>
          </a:bodyPr>
          <a:lstStyle/>
          <a:p>
            <a:r>
              <a:rPr lang="en-US" sz="1200" dirty="0" smtClean="0"/>
              <a:t>IN1</a:t>
            </a:r>
            <a:endParaRPr lang="en-US" sz="1200" dirty="0"/>
          </a:p>
        </p:txBody>
      </p:sp>
      <p:sp>
        <p:nvSpPr>
          <p:cNvPr id="82" name="Rectangle 81"/>
          <p:cNvSpPr/>
          <p:nvPr/>
        </p:nvSpPr>
        <p:spPr>
          <a:xfrm>
            <a:off x="4642512" y="2963836"/>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p:cNvCxnSpPr/>
          <p:nvPr/>
        </p:nvCxnSpPr>
        <p:spPr>
          <a:xfrm rot="5400000">
            <a:off x="4813110" y="307984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5129285" y="306846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5418163" y="307074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5734337" y="307301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615215" y="2963837"/>
            <a:ext cx="491320" cy="259306"/>
          </a:xfrm>
          <a:prstGeom prst="rect">
            <a:avLst/>
          </a:prstGeom>
          <a:noFill/>
        </p:spPr>
        <p:txBody>
          <a:bodyPr wrap="square" rtlCol="0">
            <a:spAutoFit/>
          </a:bodyPr>
          <a:lstStyle/>
          <a:p>
            <a:r>
              <a:rPr lang="en-US" sz="1100" dirty="0" smtClean="0"/>
              <a:t>0</a:t>
            </a:r>
            <a:endParaRPr lang="en-US" sz="900" dirty="0"/>
          </a:p>
        </p:txBody>
      </p:sp>
      <p:sp>
        <p:nvSpPr>
          <p:cNvPr id="88" name="TextBox 87"/>
          <p:cNvSpPr txBox="1"/>
          <p:nvPr/>
        </p:nvSpPr>
        <p:spPr>
          <a:xfrm>
            <a:off x="5832141" y="2952464"/>
            <a:ext cx="491320" cy="259306"/>
          </a:xfrm>
          <a:prstGeom prst="rect">
            <a:avLst/>
          </a:prstGeom>
          <a:noFill/>
        </p:spPr>
        <p:txBody>
          <a:bodyPr wrap="square" rtlCol="0">
            <a:spAutoFit/>
          </a:bodyPr>
          <a:lstStyle/>
          <a:p>
            <a:r>
              <a:rPr lang="en-US" sz="1100" dirty="0" smtClean="0"/>
              <a:t>0</a:t>
            </a:r>
            <a:endParaRPr lang="en-US" sz="900" dirty="0"/>
          </a:p>
        </p:txBody>
      </p:sp>
      <p:sp>
        <p:nvSpPr>
          <p:cNvPr id="90" name="TextBox 89"/>
          <p:cNvSpPr txBox="1"/>
          <p:nvPr/>
        </p:nvSpPr>
        <p:spPr>
          <a:xfrm>
            <a:off x="5249837" y="2957013"/>
            <a:ext cx="491320" cy="259306"/>
          </a:xfrm>
          <a:prstGeom prst="rect">
            <a:avLst/>
          </a:prstGeom>
          <a:noFill/>
        </p:spPr>
        <p:txBody>
          <a:bodyPr wrap="square" rtlCol="0">
            <a:spAutoFit/>
          </a:bodyPr>
          <a:lstStyle/>
          <a:p>
            <a:r>
              <a:rPr lang="en-US" sz="1100" dirty="0" smtClean="0"/>
              <a:t>0</a:t>
            </a:r>
            <a:endParaRPr lang="en-US" sz="900" dirty="0"/>
          </a:p>
        </p:txBody>
      </p:sp>
      <p:sp>
        <p:nvSpPr>
          <p:cNvPr id="91" name="TextBox 90"/>
          <p:cNvSpPr txBox="1"/>
          <p:nvPr/>
        </p:nvSpPr>
        <p:spPr>
          <a:xfrm>
            <a:off x="4924565" y="2963837"/>
            <a:ext cx="491320" cy="261610"/>
          </a:xfrm>
          <a:prstGeom prst="rect">
            <a:avLst/>
          </a:prstGeom>
          <a:noFill/>
        </p:spPr>
        <p:txBody>
          <a:bodyPr wrap="square" rtlCol="0">
            <a:spAutoFit/>
          </a:bodyPr>
          <a:lstStyle/>
          <a:p>
            <a:r>
              <a:rPr lang="en-US" sz="1100" dirty="0" smtClean="0"/>
              <a:t>0</a:t>
            </a:r>
            <a:endParaRPr lang="en-US" sz="900" dirty="0"/>
          </a:p>
        </p:txBody>
      </p:sp>
      <p:sp>
        <p:nvSpPr>
          <p:cNvPr id="92" name="TextBox 91"/>
          <p:cNvSpPr txBox="1"/>
          <p:nvPr/>
        </p:nvSpPr>
        <p:spPr>
          <a:xfrm>
            <a:off x="4110249" y="2950193"/>
            <a:ext cx="666466" cy="276999"/>
          </a:xfrm>
          <a:prstGeom prst="rect">
            <a:avLst/>
          </a:prstGeom>
          <a:noFill/>
        </p:spPr>
        <p:txBody>
          <a:bodyPr wrap="square" rtlCol="0">
            <a:spAutoFit/>
          </a:bodyPr>
          <a:lstStyle/>
          <a:p>
            <a:r>
              <a:rPr lang="en-US" sz="1200" dirty="0" smtClean="0"/>
              <a:t>OUT1</a:t>
            </a:r>
            <a:endParaRPr lang="en-US" sz="1200" dirty="0"/>
          </a:p>
        </p:txBody>
      </p:sp>
      <p:sp>
        <p:nvSpPr>
          <p:cNvPr id="97" name="Rectangle 96"/>
          <p:cNvSpPr/>
          <p:nvPr/>
        </p:nvSpPr>
        <p:spPr>
          <a:xfrm>
            <a:off x="780196" y="4110251"/>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rot="5400000">
            <a:off x="950794" y="422625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1266969" y="421488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1555847" y="421715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1872021" y="421943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52899" y="4110252"/>
            <a:ext cx="491320" cy="259306"/>
          </a:xfrm>
          <a:prstGeom prst="rect">
            <a:avLst/>
          </a:prstGeom>
          <a:noFill/>
        </p:spPr>
        <p:txBody>
          <a:bodyPr wrap="square" rtlCol="0">
            <a:spAutoFit/>
          </a:bodyPr>
          <a:lstStyle/>
          <a:p>
            <a:r>
              <a:rPr lang="en-US" sz="1100" dirty="0" smtClean="0"/>
              <a:t>0</a:t>
            </a:r>
            <a:endParaRPr lang="en-US" sz="900" dirty="0"/>
          </a:p>
        </p:txBody>
      </p:sp>
      <p:sp>
        <p:nvSpPr>
          <p:cNvPr id="103" name="TextBox 102"/>
          <p:cNvSpPr txBox="1"/>
          <p:nvPr/>
        </p:nvSpPr>
        <p:spPr>
          <a:xfrm>
            <a:off x="1969825" y="4098879"/>
            <a:ext cx="491320" cy="259306"/>
          </a:xfrm>
          <a:prstGeom prst="rect">
            <a:avLst/>
          </a:prstGeom>
          <a:noFill/>
        </p:spPr>
        <p:txBody>
          <a:bodyPr wrap="square" rtlCol="0">
            <a:spAutoFit/>
          </a:bodyPr>
          <a:lstStyle/>
          <a:p>
            <a:r>
              <a:rPr lang="en-US" sz="1100" dirty="0" smtClean="0"/>
              <a:t>0</a:t>
            </a:r>
            <a:endParaRPr lang="en-US" sz="900" dirty="0"/>
          </a:p>
        </p:txBody>
      </p:sp>
      <p:sp>
        <p:nvSpPr>
          <p:cNvPr id="104" name="TextBox 103"/>
          <p:cNvSpPr txBox="1"/>
          <p:nvPr/>
        </p:nvSpPr>
        <p:spPr>
          <a:xfrm>
            <a:off x="1699143" y="4101153"/>
            <a:ext cx="491320" cy="259306"/>
          </a:xfrm>
          <a:prstGeom prst="rect">
            <a:avLst/>
          </a:prstGeom>
          <a:noFill/>
        </p:spPr>
        <p:txBody>
          <a:bodyPr wrap="square" rtlCol="0">
            <a:spAutoFit/>
          </a:bodyPr>
          <a:lstStyle/>
          <a:p>
            <a:r>
              <a:rPr lang="en-US" sz="1100" dirty="0" smtClean="0"/>
              <a:t>0</a:t>
            </a:r>
            <a:endParaRPr lang="en-US" sz="900" dirty="0"/>
          </a:p>
        </p:txBody>
      </p:sp>
      <p:sp>
        <p:nvSpPr>
          <p:cNvPr id="105" name="TextBox 104"/>
          <p:cNvSpPr txBox="1"/>
          <p:nvPr/>
        </p:nvSpPr>
        <p:spPr>
          <a:xfrm>
            <a:off x="1387521" y="4103428"/>
            <a:ext cx="491320" cy="259306"/>
          </a:xfrm>
          <a:prstGeom prst="rect">
            <a:avLst/>
          </a:prstGeom>
          <a:noFill/>
        </p:spPr>
        <p:txBody>
          <a:bodyPr wrap="square" rtlCol="0">
            <a:spAutoFit/>
          </a:bodyPr>
          <a:lstStyle/>
          <a:p>
            <a:r>
              <a:rPr lang="en-US" sz="1100" dirty="0" smtClean="0"/>
              <a:t>0</a:t>
            </a:r>
            <a:endParaRPr lang="en-US" sz="900" dirty="0"/>
          </a:p>
        </p:txBody>
      </p:sp>
      <p:sp>
        <p:nvSpPr>
          <p:cNvPr id="106" name="TextBox 105"/>
          <p:cNvSpPr txBox="1"/>
          <p:nvPr/>
        </p:nvSpPr>
        <p:spPr>
          <a:xfrm>
            <a:off x="1062249" y="4110252"/>
            <a:ext cx="491320" cy="261610"/>
          </a:xfrm>
          <a:prstGeom prst="rect">
            <a:avLst/>
          </a:prstGeom>
          <a:noFill/>
        </p:spPr>
        <p:txBody>
          <a:bodyPr wrap="square" rtlCol="0">
            <a:spAutoFit/>
          </a:bodyPr>
          <a:lstStyle/>
          <a:p>
            <a:r>
              <a:rPr lang="en-US" sz="1100" dirty="0" smtClean="0"/>
              <a:t>0</a:t>
            </a:r>
            <a:endParaRPr lang="en-US" sz="900" dirty="0"/>
          </a:p>
        </p:txBody>
      </p:sp>
      <p:sp>
        <p:nvSpPr>
          <p:cNvPr id="107" name="TextBox 106"/>
          <p:cNvSpPr txBox="1"/>
          <p:nvPr/>
        </p:nvSpPr>
        <p:spPr>
          <a:xfrm>
            <a:off x="343468" y="4110254"/>
            <a:ext cx="436728" cy="276999"/>
          </a:xfrm>
          <a:prstGeom prst="rect">
            <a:avLst/>
          </a:prstGeom>
          <a:noFill/>
        </p:spPr>
        <p:txBody>
          <a:bodyPr wrap="square" rtlCol="0">
            <a:spAutoFit/>
          </a:bodyPr>
          <a:lstStyle/>
          <a:p>
            <a:r>
              <a:rPr lang="en-US" sz="1200" dirty="0" smtClean="0"/>
              <a:t>IN2</a:t>
            </a:r>
            <a:endParaRPr lang="en-US" sz="1200" dirty="0"/>
          </a:p>
        </p:txBody>
      </p:sp>
      <p:sp>
        <p:nvSpPr>
          <p:cNvPr id="108" name="Rectangle 107"/>
          <p:cNvSpPr/>
          <p:nvPr/>
        </p:nvSpPr>
        <p:spPr>
          <a:xfrm>
            <a:off x="796117" y="4467365"/>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rot="5400000">
            <a:off x="966715" y="458337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a:off x="1282890" y="457199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1571768" y="457427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1887942" y="457654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68820" y="4467366"/>
            <a:ext cx="491320" cy="259306"/>
          </a:xfrm>
          <a:prstGeom prst="rect">
            <a:avLst/>
          </a:prstGeom>
          <a:noFill/>
        </p:spPr>
        <p:txBody>
          <a:bodyPr wrap="square" rtlCol="0">
            <a:spAutoFit/>
          </a:bodyPr>
          <a:lstStyle/>
          <a:p>
            <a:r>
              <a:rPr lang="en-US" sz="1100" dirty="0" smtClean="0"/>
              <a:t>0</a:t>
            </a:r>
            <a:endParaRPr lang="en-US" sz="900" dirty="0"/>
          </a:p>
        </p:txBody>
      </p:sp>
      <p:sp>
        <p:nvSpPr>
          <p:cNvPr id="114" name="TextBox 113"/>
          <p:cNvSpPr txBox="1"/>
          <p:nvPr/>
        </p:nvSpPr>
        <p:spPr>
          <a:xfrm>
            <a:off x="1985746" y="4455993"/>
            <a:ext cx="491320" cy="259306"/>
          </a:xfrm>
          <a:prstGeom prst="rect">
            <a:avLst/>
          </a:prstGeom>
          <a:noFill/>
        </p:spPr>
        <p:txBody>
          <a:bodyPr wrap="square" rtlCol="0">
            <a:spAutoFit/>
          </a:bodyPr>
          <a:lstStyle/>
          <a:p>
            <a:r>
              <a:rPr lang="en-US" sz="1100" dirty="0" smtClean="0"/>
              <a:t>0</a:t>
            </a:r>
            <a:endParaRPr lang="en-US" sz="900" dirty="0"/>
          </a:p>
        </p:txBody>
      </p:sp>
      <p:sp>
        <p:nvSpPr>
          <p:cNvPr id="115" name="TextBox 114"/>
          <p:cNvSpPr txBox="1"/>
          <p:nvPr/>
        </p:nvSpPr>
        <p:spPr>
          <a:xfrm>
            <a:off x="1687770" y="4458267"/>
            <a:ext cx="491320" cy="259306"/>
          </a:xfrm>
          <a:prstGeom prst="rect">
            <a:avLst/>
          </a:prstGeom>
          <a:noFill/>
        </p:spPr>
        <p:txBody>
          <a:bodyPr wrap="square" rtlCol="0">
            <a:spAutoFit/>
          </a:bodyPr>
          <a:lstStyle/>
          <a:p>
            <a:r>
              <a:rPr lang="en-US" sz="1100" dirty="0" smtClean="0"/>
              <a:t>0</a:t>
            </a:r>
            <a:endParaRPr lang="en-US" sz="900" dirty="0"/>
          </a:p>
        </p:txBody>
      </p:sp>
      <p:sp>
        <p:nvSpPr>
          <p:cNvPr id="116" name="TextBox 115"/>
          <p:cNvSpPr txBox="1"/>
          <p:nvPr/>
        </p:nvSpPr>
        <p:spPr>
          <a:xfrm>
            <a:off x="1403442" y="4460542"/>
            <a:ext cx="491320" cy="259306"/>
          </a:xfrm>
          <a:prstGeom prst="rect">
            <a:avLst/>
          </a:prstGeom>
          <a:noFill/>
        </p:spPr>
        <p:txBody>
          <a:bodyPr wrap="square" rtlCol="0">
            <a:spAutoFit/>
          </a:bodyPr>
          <a:lstStyle/>
          <a:p>
            <a:r>
              <a:rPr lang="en-US" sz="1100" dirty="0" smtClean="0"/>
              <a:t>0</a:t>
            </a:r>
            <a:endParaRPr lang="en-US" sz="900" dirty="0"/>
          </a:p>
        </p:txBody>
      </p:sp>
      <p:sp>
        <p:nvSpPr>
          <p:cNvPr id="117" name="TextBox 116"/>
          <p:cNvSpPr txBox="1"/>
          <p:nvPr/>
        </p:nvSpPr>
        <p:spPr>
          <a:xfrm>
            <a:off x="1078170" y="4467366"/>
            <a:ext cx="491320" cy="261610"/>
          </a:xfrm>
          <a:prstGeom prst="rect">
            <a:avLst/>
          </a:prstGeom>
          <a:noFill/>
        </p:spPr>
        <p:txBody>
          <a:bodyPr wrap="square" rtlCol="0">
            <a:spAutoFit/>
          </a:bodyPr>
          <a:lstStyle/>
          <a:p>
            <a:r>
              <a:rPr lang="en-US" sz="1100" dirty="0" smtClean="0"/>
              <a:t>0</a:t>
            </a:r>
            <a:endParaRPr lang="en-US" sz="900" dirty="0"/>
          </a:p>
        </p:txBody>
      </p:sp>
      <p:sp>
        <p:nvSpPr>
          <p:cNvPr id="118" name="TextBox 117"/>
          <p:cNvSpPr txBox="1"/>
          <p:nvPr/>
        </p:nvSpPr>
        <p:spPr>
          <a:xfrm>
            <a:off x="263854" y="4453722"/>
            <a:ext cx="666466" cy="276999"/>
          </a:xfrm>
          <a:prstGeom prst="rect">
            <a:avLst/>
          </a:prstGeom>
          <a:noFill/>
        </p:spPr>
        <p:txBody>
          <a:bodyPr wrap="square" rtlCol="0">
            <a:spAutoFit/>
          </a:bodyPr>
          <a:lstStyle/>
          <a:p>
            <a:r>
              <a:rPr lang="en-US" sz="1200" dirty="0" smtClean="0"/>
              <a:t>OUT2</a:t>
            </a:r>
            <a:endParaRPr lang="en-US" sz="1200" dirty="0"/>
          </a:p>
        </p:txBody>
      </p:sp>
      <p:sp>
        <p:nvSpPr>
          <p:cNvPr id="119" name="Rectangle 118"/>
          <p:cNvSpPr/>
          <p:nvPr/>
        </p:nvSpPr>
        <p:spPr>
          <a:xfrm>
            <a:off x="1489881" y="5802573"/>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p:nvPr/>
        </p:nvCxnSpPr>
        <p:spPr>
          <a:xfrm rot="5400000">
            <a:off x="1660479" y="591857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1976654" y="590720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5400000">
            <a:off x="2265532" y="5909480"/>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a:off x="2581706" y="591175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1462584" y="5802574"/>
            <a:ext cx="491320" cy="259306"/>
          </a:xfrm>
          <a:prstGeom prst="rect">
            <a:avLst/>
          </a:prstGeom>
          <a:noFill/>
        </p:spPr>
        <p:txBody>
          <a:bodyPr wrap="square" rtlCol="0">
            <a:spAutoFit/>
          </a:bodyPr>
          <a:lstStyle/>
          <a:p>
            <a:r>
              <a:rPr lang="en-US" sz="1100" dirty="0" smtClean="0"/>
              <a:t>0</a:t>
            </a:r>
            <a:endParaRPr lang="en-US" sz="900" dirty="0"/>
          </a:p>
        </p:txBody>
      </p:sp>
      <p:sp>
        <p:nvSpPr>
          <p:cNvPr id="125" name="TextBox 124"/>
          <p:cNvSpPr txBox="1"/>
          <p:nvPr/>
        </p:nvSpPr>
        <p:spPr>
          <a:xfrm>
            <a:off x="2679510" y="5791201"/>
            <a:ext cx="491320" cy="259306"/>
          </a:xfrm>
          <a:prstGeom prst="rect">
            <a:avLst/>
          </a:prstGeom>
          <a:noFill/>
        </p:spPr>
        <p:txBody>
          <a:bodyPr wrap="square" rtlCol="0">
            <a:spAutoFit/>
          </a:bodyPr>
          <a:lstStyle/>
          <a:p>
            <a:r>
              <a:rPr lang="en-US" sz="1100" dirty="0" smtClean="0"/>
              <a:t>0</a:t>
            </a:r>
            <a:endParaRPr lang="en-US" sz="900" dirty="0"/>
          </a:p>
        </p:txBody>
      </p:sp>
      <p:sp>
        <p:nvSpPr>
          <p:cNvPr id="126" name="TextBox 125"/>
          <p:cNvSpPr txBox="1"/>
          <p:nvPr/>
        </p:nvSpPr>
        <p:spPr>
          <a:xfrm>
            <a:off x="2381534" y="5793475"/>
            <a:ext cx="491320" cy="259306"/>
          </a:xfrm>
          <a:prstGeom prst="rect">
            <a:avLst/>
          </a:prstGeom>
          <a:noFill/>
        </p:spPr>
        <p:txBody>
          <a:bodyPr wrap="square" rtlCol="0">
            <a:spAutoFit/>
          </a:bodyPr>
          <a:lstStyle/>
          <a:p>
            <a:r>
              <a:rPr lang="en-US" sz="1100" dirty="0" smtClean="0"/>
              <a:t>0</a:t>
            </a:r>
            <a:endParaRPr lang="en-US" sz="900" dirty="0"/>
          </a:p>
        </p:txBody>
      </p:sp>
      <p:sp>
        <p:nvSpPr>
          <p:cNvPr id="127" name="TextBox 126"/>
          <p:cNvSpPr txBox="1"/>
          <p:nvPr/>
        </p:nvSpPr>
        <p:spPr>
          <a:xfrm>
            <a:off x="2097206" y="5795750"/>
            <a:ext cx="491320" cy="259306"/>
          </a:xfrm>
          <a:prstGeom prst="rect">
            <a:avLst/>
          </a:prstGeom>
          <a:noFill/>
        </p:spPr>
        <p:txBody>
          <a:bodyPr wrap="square" rtlCol="0">
            <a:spAutoFit/>
          </a:bodyPr>
          <a:lstStyle/>
          <a:p>
            <a:r>
              <a:rPr lang="en-US" sz="1100" dirty="0" smtClean="0"/>
              <a:t>0</a:t>
            </a:r>
            <a:endParaRPr lang="en-US" sz="900" dirty="0"/>
          </a:p>
        </p:txBody>
      </p:sp>
      <p:sp>
        <p:nvSpPr>
          <p:cNvPr id="128" name="TextBox 127"/>
          <p:cNvSpPr txBox="1"/>
          <p:nvPr/>
        </p:nvSpPr>
        <p:spPr>
          <a:xfrm>
            <a:off x="1771934" y="5802574"/>
            <a:ext cx="491320" cy="261610"/>
          </a:xfrm>
          <a:prstGeom prst="rect">
            <a:avLst/>
          </a:prstGeom>
          <a:noFill/>
        </p:spPr>
        <p:txBody>
          <a:bodyPr wrap="square" rtlCol="0">
            <a:spAutoFit/>
          </a:bodyPr>
          <a:lstStyle/>
          <a:p>
            <a:r>
              <a:rPr lang="en-US" sz="1100" dirty="0" smtClean="0"/>
              <a:t>0</a:t>
            </a:r>
            <a:endParaRPr lang="en-US" sz="900" dirty="0"/>
          </a:p>
        </p:txBody>
      </p:sp>
      <p:sp>
        <p:nvSpPr>
          <p:cNvPr id="129" name="TextBox 128"/>
          <p:cNvSpPr txBox="1"/>
          <p:nvPr/>
        </p:nvSpPr>
        <p:spPr>
          <a:xfrm>
            <a:off x="1053153" y="5802576"/>
            <a:ext cx="436728" cy="276999"/>
          </a:xfrm>
          <a:prstGeom prst="rect">
            <a:avLst/>
          </a:prstGeom>
          <a:noFill/>
        </p:spPr>
        <p:txBody>
          <a:bodyPr wrap="square" rtlCol="0">
            <a:spAutoFit/>
          </a:bodyPr>
          <a:lstStyle/>
          <a:p>
            <a:r>
              <a:rPr lang="en-US" sz="1200" dirty="0" smtClean="0"/>
              <a:t>IN3</a:t>
            </a:r>
            <a:endParaRPr lang="en-US" sz="1200" dirty="0"/>
          </a:p>
        </p:txBody>
      </p:sp>
      <p:sp>
        <p:nvSpPr>
          <p:cNvPr id="130" name="Rectangle 129"/>
          <p:cNvSpPr/>
          <p:nvPr/>
        </p:nvSpPr>
        <p:spPr>
          <a:xfrm>
            <a:off x="1505802" y="6159687"/>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rot="5400000">
            <a:off x="1676400" y="627569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a:off x="1992575" y="626431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2281453" y="626659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2597627" y="626886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478505" y="6159688"/>
            <a:ext cx="491320" cy="259306"/>
          </a:xfrm>
          <a:prstGeom prst="rect">
            <a:avLst/>
          </a:prstGeom>
          <a:noFill/>
        </p:spPr>
        <p:txBody>
          <a:bodyPr wrap="square" rtlCol="0">
            <a:spAutoFit/>
          </a:bodyPr>
          <a:lstStyle/>
          <a:p>
            <a:r>
              <a:rPr lang="en-US" sz="1100" dirty="0" smtClean="0"/>
              <a:t>0</a:t>
            </a:r>
            <a:endParaRPr lang="en-US" sz="900" dirty="0"/>
          </a:p>
        </p:txBody>
      </p:sp>
      <p:sp>
        <p:nvSpPr>
          <p:cNvPr id="136" name="TextBox 135"/>
          <p:cNvSpPr txBox="1"/>
          <p:nvPr/>
        </p:nvSpPr>
        <p:spPr>
          <a:xfrm>
            <a:off x="2695431" y="6148315"/>
            <a:ext cx="491320" cy="259306"/>
          </a:xfrm>
          <a:prstGeom prst="rect">
            <a:avLst/>
          </a:prstGeom>
          <a:noFill/>
        </p:spPr>
        <p:txBody>
          <a:bodyPr wrap="square" rtlCol="0">
            <a:spAutoFit/>
          </a:bodyPr>
          <a:lstStyle/>
          <a:p>
            <a:r>
              <a:rPr lang="en-US" sz="1100" dirty="0" smtClean="0"/>
              <a:t>0</a:t>
            </a:r>
            <a:endParaRPr lang="en-US" sz="900" dirty="0"/>
          </a:p>
        </p:txBody>
      </p:sp>
      <p:sp>
        <p:nvSpPr>
          <p:cNvPr id="137" name="TextBox 136"/>
          <p:cNvSpPr txBox="1"/>
          <p:nvPr/>
        </p:nvSpPr>
        <p:spPr>
          <a:xfrm>
            <a:off x="2397455" y="6150589"/>
            <a:ext cx="491320" cy="259306"/>
          </a:xfrm>
          <a:prstGeom prst="rect">
            <a:avLst/>
          </a:prstGeom>
          <a:noFill/>
        </p:spPr>
        <p:txBody>
          <a:bodyPr wrap="square" rtlCol="0">
            <a:spAutoFit/>
          </a:bodyPr>
          <a:lstStyle/>
          <a:p>
            <a:r>
              <a:rPr lang="en-US" sz="1100" dirty="0" smtClean="0"/>
              <a:t>0</a:t>
            </a:r>
            <a:endParaRPr lang="en-US" sz="900" dirty="0"/>
          </a:p>
        </p:txBody>
      </p:sp>
      <p:sp>
        <p:nvSpPr>
          <p:cNvPr id="138" name="TextBox 137"/>
          <p:cNvSpPr txBox="1"/>
          <p:nvPr/>
        </p:nvSpPr>
        <p:spPr>
          <a:xfrm>
            <a:off x="2113127" y="6152864"/>
            <a:ext cx="491320" cy="259306"/>
          </a:xfrm>
          <a:prstGeom prst="rect">
            <a:avLst/>
          </a:prstGeom>
          <a:noFill/>
        </p:spPr>
        <p:txBody>
          <a:bodyPr wrap="square" rtlCol="0">
            <a:spAutoFit/>
          </a:bodyPr>
          <a:lstStyle/>
          <a:p>
            <a:r>
              <a:rPr lang="en-US" sz="1100" dirty="0" smtClean="0"/>
              <a:t>0</a:t>
            </a:r>
            <a:endParaRPr lang="en-US" sz="900" dirty="0"/>
          </a:p>
        </p:txBody>
      </p:sp>
      <p:sp>
        <p:nvSpPr>
          <p:cNvPr id="139" name="TextBox 138"/>
          <p:cNvSpPr txBox="1"/>
          <p:nvPr/>
        </p:nvSpPr>
        <p:spPr>
          <a:xfrm>
            <a:off x="1787855" y="6159688"/>
            <a:ext cx="491320" cy="261610"/>
          </a:xfrm>
          <a:prstGeom prst="rect">
            <a:avLst/>
          </a:prstGeom>
          <a:noFill/>
        </p:spPr>
        <p:txBody>
          <a:bodyPr wrap="square" rtlCol="0">
            <a:spAutoFit/>
          </a:bodyPr>
          <a:lstStyle/>
          <a:p>
            <a:r>
              <a:rPr lang="en-US" sz="1100" dirty="0" smtClean="0"/>
              <a:t>0</a:t>
            </a:r>
            <a:endParaRPr lang="en-US" sz="900" dirty="0"/>
          </a:p>
        </p:txBody>
      </p:sp>
      <p:sp>
        <p:nvSpPr>
          <p:cNvPr id="140" name="TextBox 139"/>
          <p:cNvSpPr txBox="1"/>
          <p:nvPr/>
        </p:nvSpPr>
        <p:spPr>
          <a:xfrm>
            <a:off x="973539" y="6146044"/>
            <a:ext cx="666466" cy="276999"/>
          </a:xfrm>
          <a:prstGeom prst="rect">
            <a:avLst/>
          </a:prstGeom>
          <a:noFill/>
        </p:spPr>
        <p:txBody>
          <a:bodyPr wrap="square" rtlCol="0">
            <a:spAutoFit/>
          </a:bodyPr>
          <a:lstStyle/>
          <a:p>
            <a:r>
              <a:rPr lang="en-US" sz="1200" dirty="0" smtClean="0"/>
              <a:t>OUT3</a:t>
            </a:r>
            <a:endParaRPr lang="en-US" sz="1200" dirty="0"/>
          </a:p>
        </p:txBody>
      </p:sp>
      <p:sp>
        <p:nvSpPr>
          <p:cNvPr id="141" name="Rectangle 140"/>
          <p:cNvSpPr/>
          <p:nvPr/>
        </p:nvSpPr>
        <p:spPr>
          <a:xfrm>
            <a:off x="4942764" y="5775277"/>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p:nvPr/>
        </p:nvCxnSpPr>
        <p:spPr>
          <a:xfrm rot="5400000">
            <a:off x="5113362" y="589128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5429537" y="587990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5400000">
            <a:off x="5718415" y="588218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5400000">
            <a:off x="6034589" y="588445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6132393" y="5763905"/>
            <a:ext cx="491320" cy="259306"/>
          </a:xfrm>
          <a:prstGeom prst="rect">
            <a:avLst/>
          </a:prstGeom>
          <a:noFill/>
        </p:spPr>
        <p:txBody>
          <a:bodyPr wrap="square" rtlCol="0">
            <a:spAutoFit/>
          </a:bodyPr>
          <a:lstStyle/>
          <a:p>
            <a:r>
              <a:rPr lang="en-US" sz="1100" dirty="0" smtClean="0"/>
              <a:t>0</a:t>
            </a:r>
            <a:endParaRPr lang="en-US" sz="900" dirty="0"/>
          </a:p>
        </p:txBody>
      </p:sp>
      <p:sp>
        <p:nvSpPr>
          <p:cNvPr id="148" name="TextBox 147"/>
          <p:cNvSpPr txBox="1"/>
          <p:nvPr/>
        </p:nvSpPr>
        <p:spPr>
          <a:xfrm>
            <a:off x="5834417" y="5766179"/>
            <a:ext cx="491320" cy="259306"/>
          </a:xfrm>
          <a:prstGeom prst="rect">
            <a:avLst/>
          </a:prstGeom>
          <a:noFill/>
        </p:spPr>
        <p:txBody>
          <a:bodyPr wrap="square" rtlCol="0">
            <a:spAutoFit/>
          </a:bodyPr>
          <a:lstStyle/>
          <a:p>
            <a:r>
              <a:rPr lang="en-US" sz="1100" dirty="0" smtClean="0"/>
              <a:t>0</a:t>
            </a:r>
            <a:endParaRPr lang="en-US" sz="900" dirty="0"/>
          </a:p>
        </p:txBody>
      </p:sp>
      <p:sp>
        <p:nvSpPr>
          <p:cNvPr id="149" name="TextBox 148"/>
          <p:cNvSpPr txBox="1"/>
          <p:nvPr/>
        </p:nvSpPr>
        <p:spPr>
          <a:xfrm>
            <a:off x="5550089" y="5768454"/>
            <a:ext cx="491320" cy="259306"/>
          </a:xfrm>
          <a:prstGeom prst="rect">
            <a:avLst/>
          </a:prstGeom>
          <a:noFill/>
        </p:spPr>
        <p:txBody>
          <a:bodyPr wrap="square" rtlCol="0">
            <a:spAutoFit/>
          </a:bodyPr>
          <a:lstStyle/>
          <a:p>
            <a:r>
              <a:rPr lang="en-US" sz="1100" dirty="0" smtClean="0"/>
              <a:t>0</a:t>
            </a:r>
            <a:endParaRPr lang="en-US" sz="900" dirty="0"/>
          </a:p>
        </p:txBody>
      </p:sp>
      <p:sp>
        <p:nvSpPr>
          <p:cNvPr id="150" name="TextBox 149"/>
          <p:cNvSpPr txBox="1"/>
          <p:nvPr/>
        </p:nvSpPr>
        <p:spPr>
          <a:xfrm>
            <a:off x="5224817" y="5775278"/>
            <a:ext cx="491320" cy="261610"/>
          </a:xfrm>
          <a:prstGeom prst="rect">
            <a:avLst/>
          </a:prstGeom>
          <a:noFill/>
        </p:spPr>
        <p:txBody>
          <a:bodyPr wrap="square" rtlCol="0">
            <a:spAutoFit/>
          </a:bodyPr>
          <a:lstStyle/>
          <a:p>
            <a:r>
              <a:rPr lang="en-US" sz="1100" dirty="0" smtClean="0"/>
              <a:t>0</a:t>
            </a:r>
            <a:endParaRPr lang="en-US" sz="900" dirty="0"/>
          </a:p>
        </p:txBody>
      </p:sp>
      <p:sp>
        <p:nvSpPr>
          <p:cNvPr id="151" name="TextBox 150"/>
          <p:cNvSpPr txBox="1"/>
          <p:nvPr/>
        </p:nvSpPr>
        <p:spPr>
          <a:xfrm>
            <a:off x="4506036" y="5775280"/>
            <a:ext cx="436728" cy="276999"/>
          </a:xfrm>
          <a:prstGeom prst="rect">
            <a:avLst/>
          </a:prstGeom>
          <a:noFill/>
        </p:spPr>
        <p:txBody>
          <a:bodyPr wrap="square" rtlCol="0">
            <a:spAutoFit/>
          </a:bodyPr>
          <a:lstStyle/>
          <a:p>
            <a:r>
              <a:rPr lang="en-US" sz="1200" dirty="0" smtClean="0"/>
              <a:t>IN4</a:t>
            </a:r>
            <a:endParaRPr lang="en-US" sz="1200" dirty="0"/>
          </a:p>
        </p:txBody>
      </p:sp>
      <p:sp>
        <p:nvSpPr>
          <p:cNvPr id="152" name="Rectangle 151"/>
          <p:cNvSpPr/>
          <p:nvPr/>
        </p:nvSpPr>
        <p:spPr>
          <a:xfrm>
            <a:off x="4958685" y="6132391"/>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p:cNvCxnSpPr/>
          <p:nvPr/>
        </p:nvCxnSpPr>
        <p:spPr>
          <a:xfrm rot="5400000">
            <a:off x="5129283" y="624839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5400000">
            <a:off x="5445458" y="623702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5400000">
            <a:off x="5734336" y="623929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5400000">
            <a:off x="6050510" y="624157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4931388" y="6132392"/>
            <a:ext cx="491320" cy="259306"/>
          </a:xfrm>
          <a:prstGeom prst="rect">
            <a:avLst/>
          </a:prstGeom>
          <a:noFill/>
        </p:spPr>
        <p:txBody>
          <a:bodyPr wrap="square" rtlCol="0">
            <a:spAutoFit/>
          </a:bodyPr>
          <a:lstStyle/>
          <a:p>
            <a:r>
              <a:rPr lang="en-US" sz="1100" dirty="0" smtClean="0"/>
              <a:t>0</a:t>
            </a:r>
            <a:endParaRPr lang="en-US" sz="900" dirty="0"/>
          </a:p>
        </p:txBody>
      </p:sp>
      <p:sp>
        <p:nvSpPr>
          <p:cNvPr id="158" name="TextBox 157"/>
          <p:cNvSpPr txBox="1"/>
          <p:nvPr/>
        </p:nvSpPr>
        <p:spPr>
          <a:xfrm>
            <a:off x="6148314" y="6121019"/>
            <a:ext cx="491320" cy="259306"/>
          </a:xfrm>
          <a:prstGeom prst="rect">
            <a:avLst/>
          </a:prstGeom>
          <a:noFill/>
        </p:spPr>
        <p:txBody>
          <a:bodyPr wrap="square" rtlCol="0">
            <a:spAutoFit/>
          </a:bodyPr>
          <a:lstStyle/>
          <a:p>
            <a:r>
              <a:rPr lang="en-US" sz="1100" dirty="0" smtClean="0"/>
              <a:t>0</a:t>
            </a:r>
            <a:endParaRPr lang="en-US" sz="900" dirty="0"/>
          </a:p>
        </p:txBody>
      </p:sp>
      <p:sp>
        <p:nvSpPr>
          <p:cNvPr id="159" name="TextBox 158"/>
          <p:cNvSpPr txBox="1"/>
          <p:nvPr/>
        </p:nvSpPr>
        <p:spPr>
          <a:xfrm>
            <a:off x="5850338" y="6123293"/>
            <a:ext cx="491320" cy="259306"/>
          </a:xfrm>
          <a:prstGeom prst="rect">
            <a:avLst/>
          </a:prstGeom>
          <a:noFill/>
        </p:spPr>
        <p:txBody>
          <a:bodyPr wrap="square" rtlCol="0">
            <a:spAutoFit/>
          </a:bodyPr>
          <a:lstStyle/>
          <a:p>
            <a:r>
              <a:rPr lang="en-US" sz="1100" dirty="0" smtClean="0"/>
              <a:t>0</a:t>
            </a:r>
            <a:endParaRPr lang="en-US" sz="900" dirty="0"/>
          </a:p>
        </p:txBody>
      </p:sp>
      <p:sp>
        <p:nvSpPr>
          <p:cNvPr id="160" name="TextBox 159"/>
          <p:cNvSpPr txBox="1"/>
          <p:nvPr/>
        </p:nvSpPr>
        <p:spPr>
          <a:xfrm>
            <a:off x="5566010" y="6125568"/>
            <a:ext cx="491320" cy="259306"/>
          </a:xfrm>
          <a:prstGeom prst="rect">
            <a:avLst/>
          </a:prstGeom>
          <a:noFill/>
        </p:spPr>
        <p:txBody>
          <a:bodyPr wrap="square" rtlCol="0">
            <a:spAutoFit/>
          </a:bodyPr>
          <a:lstStyle/>
          <a:p>
            <a:r>
              <a:rPr lang="en-US" sz="1100" dirty="0" smtClean="0"/>
              <a:t>0</a:t>
            </a:r>
            <a:endParaRPr lang="en-US" sz="900" dirty="0"/>
          </a:p>
        </p:txBody>
      </p:sp>
      <p:sp>
        <p:nvSpPr>
          <p:cNvPr id="161" name="TextBox 160"/>
          <p:cNvSpPr txBox="1"/>
          <p:nvPr/>
        </p:nvSpPr>
        <p:spPr>
          <a:xfrm>
            <a:off x="5240738" y="6132392"/>
            <a:ext cx="491320" cy="261610"/>
          </a:xfrm>
          <a:prstGeom prst="rect">
            <a:avLst/>
          </a:prstGeom>
          <a:noFill/>
        </p:spPr>
        <p:txBody>
          <a:bodyPr wrap="square" rtlCol="0">
            <a:spAutoFit/>
          </a:bodyPr>
          <a:lstStyle/>
          <a:p>
            <a:r>
              <a:rPr lang="en-US" sz="1100" dirty="0" smtClean="0"/>
              <a:t>0</a:t>
            </a:r>
            <a:endParaRPr lang="en-US" sz="900" dirty="0"/>
          </a:p>
        </p:txBody>
      </p:sp>
      <p:sp>
        <p:nvSpPr>
          <p:cNvPr id="162" name="TextBox 161"/>
          <p:cNvSpPr txBox="1"/>
          <p:nvPr/>
        </p:nvSpPr>
        <p:spPr>
          <a:xfrm>
            <a:off x="4426422" y="6118748"/>
            <a:ext cx="666466" cy="276999"/>
          </a:xfrm>
          <a:prstGeom prst="rect">
            <a:avLst/>
          </a:prstGeom>
          <a:noFill/>
        </p:spPr>
        <p:txBody>
          <a:bodyPr wrap="square" rtlCol="0">
            <a:spAutoFit/>
          </a:bodyPr>
          <a:lstStyle/>
          <a:p>
            <a:r>
              <a:rPr lang="en-US" sz="1200" dirty="0" smtClean="0"/>
              <a:t>OUT4</a:t>
            </a:r>
            <a:endParaRPr lang="en-US" sz="1200" dirty="0"/>
          </a:p>
        </p:txBody>
      </p:sp>
      <p:sp>
        <p:nvSpPr>
          <p:cNvPr id="163" name="Rectangle 162"/>
          <p:cNvSpPr/>
          <p:nvPr/>
        </p:nvSpPr>
        <p:spPr>
          <a:xfrm>
            <a:off x="5966347" y="4082955"/>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rot="5400000">
            <a:off x="6136945" y="419896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6453120" y="418758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6741998" y="418986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7058172" y="419213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5939050" y="4082956"/>
            <a:ext cx="491320" cy="259306"/>
          </a:xfrm>
          <a:prstGeom prst="rect">
            <a:avLst/>
          </a:prstGeom>
          <a:noFill/>
        </p:spPr>
        <p:txBody>
          <a:bodyPr wrap="square" rtlCol="0">
            <a:spAutoFit/>
          </a:bodyPr>
          <a:lstStyle/>
          <a:p>
            <a:r>
              <a:rPr lang="en-US" sz="1100" dirty="0" smtClean="0"/>
              <a:t>0</a:t>
            </a:r>
            <a:endParaRPr lang="en-US" sz="900" dirty="0"/>
          </a:p>
        </p:txBody>
      </p:sp>
      <p:sp>
        <p:nvSpPr>
          <p:cNvPr id="169" name="TextBox 168"/>
          <p:cNvSpPr txBox="1"/>
          <p:nvPr/>
        </p:nvSpPr>
        <p:spPr>
          <a:xfrm>
            <a:off x="7155976" y="4071583"/>
            <a:ext cx="491320" cy="259306"/>
          </a:xfrm>
          <a:prstGeom prst="rect">
            <a:avLst/>
          </a:prstGeom>
          <a:noFill/>
        </p:spPr>
        <p:txBody>
          <a:bodyPr wrap="square" rtlCol="0">
            <a:spAutoFit/>
          </a:bodyPr>
          <a:lstStyle/>
          <a:p>
            <a:r>
              <a:rPr lang="en-US" sz="1100" dirty="0" smtClean="0"/>
              <a:t>0</a:t>
            </a:r>
            <a:endParaRPr lang="en-US" sz="900" dirty="0"/>
          </a:p>
        </p:txBody>
      </p:sp>
      <p:sp>
        <p:nvSpPr>
          <p:cNvPr id="170" name="TextBox 169"/>
          <p:cNvSpPr txBox="1"/>
          <p:nvPr/>
        </p:nvSpPr>
        <p:spPr>
          <a:xfrm>
            <a:off x="6858000" y="4073857"/>
            <a:ext cx="491320" cy="259306"/>
          </a:xfrm>
          <a:prstGeom prst="rect">
            <a:avLst/>
          </a:prstGeom>
          <a:noFill/>
        </p:spPr>
        <p:txBody>
          <a:bodyPr wrap="square" rtlCol="0">
            <a:spAutoFit/>
          </a:bodyPr>
          <a:lstStyle/>
          <a:p>
            <a:r>
              <a:rPr lang="en-US" sz="1100" dirty="0" smtClean="0"/>
              <a:t>0</a:t>
            </a:r>
            <a:endParaRPr lang="en-US" sz="900" dirty="0"/>
          </a:p>
        </p:txBody>
      </p:sp>
      <p:sp>
        <p:nvSpPr>
          <p:cNvPr id="171" name="TextBox 170"/>
          <p:cNvSpPr txBox="1"/>
          <p:nvPr/>
        </p:nvSpPr>
        <p:spPr>
          <a:xfrm>
            <a:off x="6573672" y="4076132"/>
            <a:ext cx="491320" cy="259306"/>
          </a:xfrm>
          <a:prstGeom prst="rect">
            <a:avLst/>
          </a:prstGeom>
          <a:noFill/>
        </p:spPr>
        <p:txBody>
          <a:bodyPr wrap="square" rtlCol="0">
            <a:spAutoFit/>
          </a:bodyPr>
          <a:lstStyle/>
          <a:p>
            <a:r>
              <a:rPr lang="en-US" sz="1100" dirty="0" smtClean="0"/>
              <a:t>0</a:t>
            </a:r>
            <a:endParaRPr lang="en-US" sz="900" dirty="0"/>
          </a:p>
        </p:txBody>
      </p:sp>
      <p:sp>
        <p:nvSpPr>
          <p:cNvPr id="172" name="TextBox 171"/>
          <p:cNvSpPr txBox="1"/>
          <p:nvPr/>
        </p:nvSpPr>
        <p:spPr>
          <a:xfrm>
            <a:off x="6248400" y="4082956"/>
            <a:ext cx="491320" cy="261610"/>
          </a:xfrm>
          <a:prstGeom prst="rect">
            <a:avLst/>
          </a:prstGeom>
          <a:noFill/>
        </p:spPr>
        <p:txBody>
          <a:bodyPr wrap="square" rtlCol="0">
            <a:spAutoFit/>
          </a:bodyPr>
          <a:lstStyle/>
          <a:p>
            <a:r>
              <a:rPr lang="en-US" sz="1100" dirty="0" smtClean="0"/>
              <a:t>0</a:t>
            </a:r>
            <a:endParaRPr lang="en-US" sz="900" dirty="0"/>
          </a:p>
        </p:txBody>
      </p:sp>
      <p:sp>
        <p:nvSpPr>
          <p:cNvPr id="173" name="TextBox 172"/>
          <p:cNvSpPr txBox="1"/>
          <p:nvPr/>
        </p:nvSpPr>
        <p:spPr>
          <a:xfrm>
            <a:off x="5529619" y="4082958"/>
            <a:ext cx="436728" cy="276999"/>
          </a:xfrm>
          <a:prstGeom prst="rect">
            <a:avLst/>
          </a:prstGeom>
          <a:noFill/>
        </p:spPr>
        <p:txBody>
          <a:bodyPr wrap="square" rtlCol="0">
            <a:spAutoFit/>
          </a:bodyPr>
          <a:lstStyle/>
          <a:p>
            <a:r>
              <a:rPr lang="en-US" sz="1200" dirty="0" smtClean="0"/>
              <a:t>IN5</a:t>
            </a:r>
            <a:endParaRPr lang="en-US" sz="1200" dirty="0"/>
          </a:p>
        </p:txBody>
      </p:sp>
      <p:sp>
        <p:nvSpPr>
          <p:cNvPr id="174" name="Rectangle 173"/>
          <p:cNvSpPr/>
          <p:nvPr/>
        </p:nvSpPr>
        <p:spPr>
          <a:xfrm>
            <a:off x="5982268" y="4440069"/>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p:cNvCxnSpPr/>
          <p:nvPr/>
        </p:nvCxnSpPr>
        <p:spPr>
          <a:xfrm rot="5400000">
            <a:off x="6152866" y="455607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6469041" y="454470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6757919" y="4546976"/>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7074093" y="454925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5954971" y="4440070"/>
            <a:ext cx="491320" cy="259306"/>
          </a:xfrm>
          <a:prstGeom prst="rect">
            <a:avLst/>
          </a:prstGeom>
          <a:noFill/>
        </p:spPr>
        <p:txBody>
          <a:bodyPr wrap="square" rtlCol="0">
            <a:spAutoFit/>
          </a:bodyPr>
          <a:lstStyle/>
          <a:p>
            <a:r>
              <a:rPr lang="en-US" sz="1100" dirty="0" smtClean="0"/>
              <a:t>0</a:t>
            </a:r>
            <a:endParaRPr lang="en-US" sz="900" dirty="0"/>
          </a:p>
        </p:txBody>
      </p:sp>
      <p:sp>
        <p:nvSpPr>
          <p:cNvPr id="180" name="TextBox 179"/>
          <p:cNvSpPr txBox="1"/>
          <p:nvPr/>
        </p:nvSpPr>
        <p:spPr>
          <a:xfrm>
            <a:off x="7171897" y="4428697"/>
            <a:ext cx="491320" cy="259306"/>
          </a:xfrm>
          <a:prstGeom prst="rect">
            <a:avLst/>
          </a:prstGeom>
          <a:noFill/>
        </p:spPr>
        <p:txBody>
          <a:bodyPr wrap="square" rtlCol="0">
            <a:spAutoFit/>
          </a:bodyPr>
          <a:lstStyle/>
          <a:p>
            <a:r>
              <a:rPr lang="en-US" sz="1100" dirty="0" smtClean="0"/>
              <a:t>0</a:t>
            </a:r>
            <a:endParaRPr lang="en-US" sz="900" dirty="0"/>
          </a:p>
        </p:txBody>
      </p:sp>
      <p:sp>
        <p:nvSpPr>
          <p:cNvPr id="181" name="TextBox 180"/>
          <p:cNvSpPr txBox="1"/>
          <p:nvPr/>
        </p:nvSpPr>
        <p:spPr>
          <a:xfrm>
            <a:off x="6873921" y="4430971"/>
            <a:ext cx="491320" cy="259306"/>
          </a:xfrm>
          <a:prstGeom prst="rect">
            <a:avLst/>
          </a:prstGeom>
          <a:noFill/>
        </p:spPr>
        <p:txBody>
          <a:bodyPr wrap="square" rtlCol="0">
            <a:spAutoFit/>
          </a:bodyPr>
          <a:lstStyle/>
          <a:p>
            <a:r>
              <a:rPr lang="en-US" sz="1100" dirty="0" smtClean="0"/>
              <a:t>0</a:t>
            </a:r>
            <a:endParaRPr lang="en-US" sz="900" dirty="0"/>
          </a:p>
        </p:txBody>
      </p:sp>
      <p:sp>
        <p:nvSpPr>
          <p:cNvPr id="182" name="TextBox 181"/>
          <p:cNvSpPr txBox="1"/>
          <p:nvPr/>
        </p:nvSpPr>
        <p:spPr>
          <a:xfrm>
            <a:off x="6589593" y="4433246"/>
            <a:ext cx="491320" cy="259306"/>
          </a:xfrm>
          <a:prstGeom prst="rect">
            <a:avLst/>
          </a:prstGeom>
          <a:noFill/>
        </p:spPr>
        <p:txBody>
          <a:bodyPr wrap="square" rtlCol="0">
            <a:spAutoFit/>
          </a:bodyPr>
          <a:lstStyle/>
          <a:p>
            <a:r>
              <a:rPr lang="en-US" sz="1100" dirty="0" smtClean="0"/>
              <a:t>0</a:t>
            </a:r>
            <a:endParaRPr lang="en-US" sz="900" dirty="0"/>
          </a:p>
        </p:txBody>
      </p:sp>
      <p:sp>
        <p:nvSpPr>
          <p:cNvPr id="183" name="TextBox 182"/>
          <p:cNvSpPr txBox="1"/>
          <p:nvPr/>
        </p:nvSpPr>
        <p:spPr>
          <a:xfrm>
            <a:off x="6264321" y="4440070"/>
            <a:ext cx="491320" cy="261610"/>
          </a:xfrm>
          <a:prstGeom prst="rect">
            <a:avLst/>
          </a:prstGeom>
          <a:noFill/>
        </p:spPr>
        <p:txBody>
          <a:bodyPr wrap="square" rtlCol="0">
            <a:spAutoFit/>
          </a:bodyPr>
          <a:lstStyle/>
          <a:p>
            <a:r>
              <a:rPr lang="en-US" sz="1100" dirty="0" smtClean="0"/>
              <a:t>0</a:t>
            </a:r>
            <a:endParaRPr lang="en-US" sz="900" dirty="0"/>
          </a:p>
        </p:txBody>
      </p:sp>
      <p:sp>
        <p:nvSpPr>
          <p:cNvPr id="184" name="TextBox 183"/>
          <p:cNvSpPr txBox="1"/>
          <p:nvPr/>
        </p:nvSpPr>
        <p:spPr>
          <a:xfrm>
            <a:off x="5450005" y="4426426"/>
            <a:ext cx="666466" cy="276999"/>
          </a:xfrm>
          <a:prstGeom prst="rect">
            <a:avLst/>
          </a:prstGeom>
          <a:noFill/>
        </p:spPr>
        <p:txBody>
          <a:bodyPr wrap="square" rtlCol="0">
            <a:spAutoFit/>
          </a:bodyPr>
          <a:lstStyle/>
          <a:p>
            <a:r>
              <a:rPr lang="en-US" sz="1200" dirty="0" smtClean="0"/>
              <a:t>OUT5</a:t>
            </a:r>
            <a:endParaRPr lang="en-US" sz="1200" dirty="0"/>
          </a:p>
        </p:txBody>
      </p:sp>
      <p:sp>
        <p:nvSpPr>
          <p:cNvPr id="185" name="TextBox 184"/>
          <p:cNvSpPr txBox="1"/>
          <p:nvPr/>
        </p:nvSpPr>
        <p:spPr>
          <a:xfrm>
            <a:off x="3111695" y="3002507"/>
            <a:ext cx="614150" cy="276999"/>
          </a:xfrm>
          <a:prstGeom prst="rect">
            <a:avLst/>
          </a:prstGeom>
          <a:noFill/>
        </p:spPr>
        <p:txBody>
          <a:bodyPr wrap="square" rtlCol="0">
            <a:spAutoFit/>
          </a:bodyPr>
          <a:lstStyle/>
          <a:p>
            <a:r>
              <a:rPr lang="en-US" sz="1200" dirty="0" smtClean="0"/>
              <a:t>leader</a:t>
            </a:r>
            <a:endParaRPr lang="en-US" sz="1200" dirty="0"/>
          </a:p>
        </p:txBody>
      </p:sp>
      <p:sp>
        <p:nvSpPr>
          <p:cNvPr id="187" name="TextBox 186"/>
          <p:cNvSpPr txBox="1"/>
          <p:nvPr/>
        </p:nvSpPr>
        <p:spPr>
          <a:xfrm>
            <a:off x="5481845" y="2957003"/>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90" name="TextBox 189"/>
          <p:cNvSpPr txBox="1"/>
          <p:nvPr/>
        </p:nvSpPr>
        <p:spPr>
          <a:xfrm>
            <a:off x="4863147" y="5777550"/>
            <a:ext cx="491320" cy="261610"/>
          </a:xfrm>
          <a:prstGeom prst="rect">
            <a:avLst/>
          </a:prstGeom>
          <a:noFill/>
        </p:spPr>
        <p:txBody>
          <a:bodyPr wrap="square" rtlCol="0">
            <a:spAutoFit/>
          </a:bodyPr>
          <a:lstStyle/>
          <a:p>
            <a:r>
              <a:rPr lang="en-US" sz="1100" dirty="0" smtClean="0"/>
              <a:t>.10</a:t>
            </a:r>
            <a:endParaRPr lang="en-US" sz="900" dirty="0"/>
          </a:p>
        </p:txBody>
      </p:sp>
      <p:sp>
        <p:nvSpPr>
          <p:cNvPr id="188" name="TextBox 187"/>
          <p:cNvSpPr txBox="1"/>
          <p:nvPr/>
        </p:nvSpPr>
        <p:spPr>
          <a:xfrm>
            <a:off x="5140654" y="5345372"/>
            <a:ext cx="798394" cy="276999"/>
          </a:xfrm>
          <a:prstGeom prst="rect">
            <a:avLst/>
          </a:prstGeom>
          <a:noFill/>
        </p:spPr>
        <p:txBody>
          <a:bodyPr wrap="square" rtlCol="0">
            <a:spAutoFit/>
          </a:bodyPr>
          <a:lstStyle/>
          <a:p>
            <a:r>
              <a:rPr lang="en-US" sz="1200" dirty="0" smtClean="0"/>
              <a:t>W4 =.15</a:t>
            </a:r>
            <a:endParaRPr lang="en-US" sz="1200" dirty="0"/>
          </a:p>
        </p:txBody>
      </p:sp>
      <p:sp>
        <p:nvSpPr>
          <p:cNvPr id="192" name="TextBox 191"/>
          <p:cNvSpPr txBox="1"/>
          <p:nvPr/>
        </p:nvSpPr>
        <p:spPr>
          <a:xfrm>
            <a:off x="5188418" y="6134664"/>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cxnSp>
        <p:nvCxnSpPr>
          <p:cNvPr id="198" name="Straight Arrow Connector 197"/>
          <p:cNvCxnSpPr>
            <a:stCxn id="13" idx="2"/>
            <a:endCxn id="10" idx="4"/>
          </p:cNvCxnSpPr>
          <p:nvPr/>
        </p:nvCxnSpPr>
        <p:spPr>
          <a:xfrm rot="10800000">
            <a:off x="2759123" y="4437803"/>
            <a:ext cx="1849271" cy="1016753"/>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a:off x="1619527" y="4103425"/>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200" name="TextBox 199"/>
          <p:cNvSpPr txBox="1"/>
          <p:nvPr/>
        </p:nvSpPr>
        <p:spPr>
          <a:xfrm>
            <a:off x="1655926" y="3744033"/>
            <a:ext cx="802943" cy="276999"/>
          </a:xfrm>
          <a:prstGeom prst="rect">
            <a:avLst/>
          </a:prstGeom>
          <a:noFill/>
        </p:spPr>
        <p:txBody>
          <a:bodyPr wrap="square" rtlCol="0">
            <a:spAutoFit/>
          </a:bodyPr>
          <a:lstStyle/>
          <a:p>
            <a:r>
              <a:rPr lang="en-US" sz="1200" dirty="0" smtClean="0"/>
              <a:t>W2 =.35</a:t>
            </a:r>
            <a:endParaRPr lang="en-US" sz="1200" dirty="0"/>
          </a:p>
        </p:txBody>
      </p:sp>
      <p:cxnSp>
        <p:nvCxnSpPr>
          <p:cNvPr id="146" name="Straight Connector 145"/>
          <p:cNvCxnSpPr/>
          <p:nvPr/>
        </p:nvCxnSpPr>
        <p:spPr>
          <a:xfrm>
            <a:off x="5991361" y="327545"/>
            <a:ext cx="409433" cy="1588"/>
          </a:xfrm>
          <a:prstGeom prst="line">
            <a:avLst/>
          </a:prstGeom>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6455392" y="177420"/>
            <a:ext cx="2306472" cy="276999"/>
          </a:xfrm>
          <a:prstGeom prst="rect">
            <a:avLst/>
          </a:prstGeom>
          <a:noFill/>
        </p:spPr>
        <p:txBody>
          <a:bodyPr wrap="square" rtlCol="0">
            <a:spAutoFit/>
          </a:bodyPr>
          <a:lstStyle/>
          <a:p>
            <a:r>
              <a:rPr lang="en-US" sz="1200" dirty="0" smtClean="0"/>
              <a:t>Communication b/w  processes</a:t>
            </a:r>
            <a:endParaRPr lang="en-US" sz="1200" dirty="0"/>
          </a:p>
        </p:txBody>
      </p:sp>
      <p:sp>
        <p:nvSpPr>
          <p:cNvPr id="189" name="TextBox 188"/>
          <p:cNvSpPr txBox="1"/>
          <p:nvPr/>
        </p:nvSpPr>
        <p:spPr>
          <a:xfrm>
            <a:off x="6469037" y="464023"/>
            <a:ext cx="1392072" cy="286603"/>
          </a:xfrm>
          <a:prstGeom prst="rect">
            <a:avLst/>
          </a:prstGeom>
          <a:noFill/>
        </p:spPr>
        <p:txBody>
          <a:bodyPr wrap="square" rtlCol="0">
            <a:spAutoFit/>
          </a:bodyPr>
          <a:lstStyle/>
          <a:p>
            <a:r>
              <a:rPr lang="en-US" sz="1200" dirty="0" smtClean="0"/>
              <a:t>Basic messages</a:t>
            </a:r>
            <a:endParaRPr lang="en-US" sz="1200" dirty="0"/>
          </a:p>
        </p:txBody>
      </p:sp>
      <p:sp>
        <p:nvSpPr>
          <p:cNvPr id="191" name="TextBox 190"/>
          <p:cNvSpPr txBox="1"/>
          <p:nvPr/>
        </p:nvSpPr>
        <p:spPr>
          <a:xfrm>
            <a:off x="6455386" y="791569"/>
            <a:ext cx="1624085" cy="276999"/>
          </a:xfrm>
          <a:prstGeom prst="rect">
            <a:avLst/>
          </a:prstGeom>
          <a:noFill/>
        </p:spPr>
        <p:txBody>
          <a:bodyPr wrap="square" rtlCol="0">
            <a:spAutoFit/>
          </a:bodyPr>
          <a:lstStyle/>
          <a:p>
            <a:r>
              <a:rPr lang="en-US" sz="1200" dirty="0" smtClean="0"/>
              <a:t>Control messages</a:t>
            </a:r>
            <a:endParaRPr lang="en-US" sz="1200" dirty="0"/>
          </a:p>
        </p:txBody>
      </p:sp>
      <p:cxnSp>
        <p:nvCxnSpPr>
          <p:cNvPr id="193" name="Straight Arrow Connector 192"/>
          <p:cNvCxnSpPr>
            <a:endCxn id="189" idx="1"/>
          </p:cNvCxnSpPr>
          <p:nvPr/>
        </p:nvCxnSpPr>
        <p:spPr>
          <a:xfrm flipV="1">
            <a:off x="6005015" y="607325"/>
            <a:ext cx="464022" cy="6824"/>
          </a:xfrm>
          <a:prstGeom prst="straightConnector1">
            <a:avLst/>
          </a:prstGeom>
          <a:ln>
            <a:solidFill>
              <a:srgbClr val="2A08B8"/>
            </a:solidFill>
            <a:tailEnd type="arrow"/>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endCxn id="191" idx="1"/>
          </p:cNvCxnSpPr>
          <p:nvPr/>
        </p:nvCxnSpPr>
        <p:spPr>
          <a:xfrm>
            <a:off x="6005015" y="928048"/>
            <a:ext cx="450371" cy="2021"/>
          </a:xfrm>
          <a:prstGeom prst="straightConnector1">
            <a:avLst/>
          </a:prstGeom>
          <a:ln>
            <a:solidFill>
              <a:srgbClr val="C939B8"/>
            </a:solidFill>
            <a:tailEnd type="arrow"/>
          </a:ln>
        </p:spPr>
        <p:style>
          <a:lnRef idx="1">
            <a:schemeClr val="accent1"/>
          </a:lnRef>
          <a:fillRef idx="0">
            <a:schemeClr val="accent1"/>
          </a:fillRef>
          <a:effectRef idx="0">
            <a:schemeClr val="accent1"/>
          </a:effectRef>
          <a:fontRef idx="minor">
            <a:schemeClr val="tx1"/>
          </a:fontRef>
        </p:style>
      </p:cxnSp>
      <p:sp>
        <p:nvSpPr>
          <p:cNvPr id="195" name="Oval 194"/>
          <p:cNvSpPr/>
          <p:nvPr/>
        </p:nvSpPr>
        <p:spPr>
          <a:xfrm>
            <a:off x="2702257" y="245660"/>
            <a:ext cx="245659" cy="245659"/>
          </a:xfrm>
          <a:prstGeom prst="ellipse">
            <a:avLst/>
          </a:prstGeom>
          <a:solidFill>
            <a:schemeClr val="tx1">
              <a:lumMod val="50000"/>
              <a:lumOff val="5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2704529" y="548188"/>
            <a:ext cx="245659" cy="24565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2704529" y="875740"/>
            <a:ext cx="245659" cy="245659"/>
          </a:xfrm>
          <a:prstGeom prst="ellipse">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3207225" y="259308"/>
            <a:ext cx="1282888" cy="276999"/>
          </a:xfrm>
          <a:prstGeom prst="rect">
            <a:avLst/>
          </a:prstGeom>
          <a:noFill/>
        </p:spPr>
        <p:txBody>
          <a:bodyPr wrap="square" rtlCol="0">
            <a:spAutoFit/>
          </a:bodyPr>
          <a:lstStyle/>
          <a:p>
            <a:r>
              <a:rPr lang="en-US" sz="1200" dirty="0" smtClean="0"/>
              <a:t>Normal process</a:t>
            </a:r>
            <a:endParaRPr lang="en-US" sz="1200" dirty="0"/>
          </a:p>
        </p:txBody>
      </p:sp>
      <p:sp>
        <p:nvSpPr>
          <p:cNvPr id="202" name="TextBox 201"/>
          <p:cNvSpPr txBox="1"/>
          <p:nvPr/>
        </p:nvSpPr>
        <p:spPr>
          <a:xfrm>
            <a:off x="3207222" y="504968"/>
            <a:ext cx="1392072" cy="276999"/>
          </a:xfrm>
          <a:prstGeom prst="rect">
            <a:avLst/>
          </a:prstGeom>
          <a:noFill/>
        </p:spPr>
        <p:txBody>
          <a:bodyPr wrap="square" rtlCol="0">
            <a:spAutoFit/>
          </a:bodyPr>
          <a:lstStyle/>
          <a:p>
            <a:r>
              <a:rPr lang="en-US" sz="1200" dirty="0" smtClean="0"/>
              <a:t>Leader process</a:t>
            </a:r>
            <a:endParaRPr lang="en-US" sz="1200" dirty="0"/>
          </a:p>
        </p:txBody>
      </p:sp>
      <p:sp>
        <p:nvSpPr>
          <p:cNvPr id="203" name="TextBox 202"/>
          <p:cNvSpPr txBox="1"/>
          <p:nvPr/>
        </p:nvSpPr>
        <p:spPr>
          <a:xfrm>
            <a:off x="3220872" y="832513"/>
            <a:ext cx="1091821" cy="286603"/>
          </a:xfrm>
          <a:prstGeom prst="rect">
            <a:avLst/>
          </a:prstGeom>
          <a:noFill/>
        </p:spPr>
        <p:txBody>
          <a:bodyPr wrap="square" rtlCol="0">
            <a:spAutoFit/>
          </a:bodyPr>
          <a:lstStyle/>
          <a:p>
            <a:r>
              <a:rPr lang="en-US" sz="1200" dirty="0" smtClean="0"/>
              <a:t>Idle process</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withEffect">
                                  <p:stCondLst>
                                    <p:cond delay="0"/>
                                  </p:stCondLst>
                                  <p:childTnLst>
                                    <p:animEffect transition="out" filter="dissolve">
                                      <p:cBhvr>
                                        <p:cTn id="6" dur="2000"/>
                                        <p:tgtEl>
                                          <p:spTgt spid="49"/>
                                        </p:tgtEl>
                                      </p:cBhvr>
                                    </p:animEffect>
                                    <p:set>
                                      <p:cBhvr>
                                        <p:cTn id="7" dur="1" fill="hold">
                                          <p:stCondLst>
                                            <p:cond delay="1999"/>
                                          </p:stCondLst>
                                        </p:cTn>
                                        <p:tgtEl>
                                          <p:spTgt spid="49"/>
                                        </p:tgtEl>
                                        <p:attrNameLst>
                                          <p:attrName>style.visibility</p:attrName>
                                        </p:attrNameLst>
                                      </p:cBhvr>
                                      <p:to>
                                        <p:strVal val="hidden"/>
                                      </p:to>
                                    </p:set>
                                  </p:childTnLst>
                                </p:cTn>
                              </p:par>
                            </p:childTnLst>
                          </p:cTn>
                        </p:par>
                        <p:par>
                          <p:cTn id="8" fill="hold">
                            <p:stCondLst>
                              <p:cond delay="2000"/>
                            </p:stCondLst>
                            <p:childTnLst>
                              <p:par>
                                <p:cTn id="9" presetID="12" presetClass="entr" presetSubtype="4" fill="hold" grpId="0" nodeType="afterEffect">
                                  <p:stCondLst>
                                    <p:cond delay="0"/>
                                  </p:stCondLst>
                                  <p:childTnLst>
                                    <p:set>
                                      <p:cBhvr>
                                        <p:cTn id="10" dur="1" fill="hold">
                                          <p:stCondLst>
                                            <p:cond delay="0"/>
                                          </p:stCondLst>
                                        </p:cTn>
                                        <p:tgtEl>
                                          <p:spTgt spid="188"/>
                                        </p:tgtEl>
                                        <p:attrNameLst>
                                          <p:attrName>style.visibility</p:attrName>
                                        </p:attrNameLst>
                                      </p:cBhvr>
                                      <p:to>
                                        <p:strVal val="visible"/>
                                      </p:to>
                                    </p:set>
                                    <p:animEffect transition="in" filter="slide(fromBottom)">
                                      <p:cBhvr>
                                        <p:cTn id="11" dur="2000"/>
                                        <p:tgtEl>
                                          <p:spTgt spid="188"/>
                                        </p:tgtEl>
                                      </p:cBhvr>
                                    </p:animEffect>
                                  </p:childTnLst>
                                </p:cTn>
                              </p:par>
                            </p:childTnLst>
                          </p:cTn>
                        </p:par>
                        <p:par>
                          <p:cTn id="12" fill="hold">
                            <p:stCondLst>
                              <p:cond delay="4000"/>
                            </p:stCondLst>
                            <p:childTnLst>
                              <p:par>
                                <p:cTn id="13" presetID="9" presetClass="exit" presetSubtype="0" fill="hold" grpId="0" nodeType="afterEffect">
                                  <p:stCondLst>
                                    <p:cond delay="0"/>
                                  </p:stCondLst>
                                  <p:childTnLst>
                                    <p:animEffect transition="out" filter="dissolve">
                                      <p:cBhvr>
                                        <p:cTn id="14" dur="2000"/>
                                        <p:tgtEl>
                                          <p:spTgt spid="161"/>
                                        </p:tgtEl>
                                      </p:cBhvr>
                                    </p:animEffect>
                                    <p:set>
                                      <p:cBhvr>
                                        <p:cTn id="15" dur="1" fill="hold">
                                          <p:stCondLst>
                                            <p:cond delay="1999"/>
                                          </p:stCondLst>
                                        </p:cTn>
                                        <p:tgtEl>
                                          <p:spTgt spid="161"/>
                                        </p:tgtEl>
                                        <p:attrNameLst>
                                          <p:attrName>style.visibility</p:attrName>
                                        </p:attrNameLst>
                                      </p:cBhvr>
                                      <p:to>
                                        <p:strVal val="hidden"/>
                                      </p:to>
                                    </p:set>
                                  </p:childTnLst>
                                </p:cTn>
                              </p:par>
                            </p:childTnLst>
                          </p:cTn>
                        </p:par>
                        <p:par>
                          <p:cTn id="16" fill="hold">
                            <p:stCondLst>
                              <p:cond delay="6000"/>
                            </p:stCondLst>
                            <p:childTnLst>
                              <p:par>
                                <p:cTn id="17" presetID="12" presetClass="entr" presetSubtype="4" fill="hold" grpId="0" nodeType="afterEffect">
                                  <p:stCondLst>
                                    <p:cond delay="0"/>
                                  </p:stCondLst>
                                  <p:childTnLst>
                                    <p:set>
                                      <p:cBhvr>
                                        <p:cTn id="18" dur="1" fill="hold">
                                          <p:stCondLst>
                                            <p:cond delay="0"/>
                                          </p:stCondLst>
                                        </p:cTn>
                                        <p:tgtEl>
                                          <p:spTgt spid="192"/>
                                        </p:tgtEl>
                                        <p:attrNameLst>
                                          <p:attrName>style.visibility</p:attrName>
                                        </p:attrNameLst>
                                      </p:cBhvr>
                                      <p:to>
                                        <p:strVal val="visible"/>
                                      </p:to>
                                    </p:set>
                                    <p:animEffect transition="in" filter="slide(fromBottom)">
                                      <p:cBhvr>
                                        <p:cTn id="19" dur="2000"/>
                                        <p:tgtEl>
                                          <p:spTgt spid="192"/>
                                        </p:tgtEl>
                                      </p:cBhvr>
                                    </p:animEffect>
                                  </p:childTnLst>
                                </p:cTn>
                              </p:par>
                            </p:childTnLst>
                          </p:cTn>
                        </p:par>
                        <p:par>
                          <p:cTn id="20" fill="hold">
                            <p:stCondLst>
                              <p:cond delay="8000"/>
                            </p:stCondLst>
                            <p:childTnLst>
                              <p:par>
                                <p:cTn id="21" presetID="22" presetClass="entr" presetSubtype="4" fill="hold" nodeType="afterEffect">
                                  <p:stCondLst>
                                    <p:cond delay="0"/>
                                  </p:stCondLst>
                                  <p:childTnLst>
                                    <p:set>
                                      <p:cBhvr>
                                        <p:cTn id="22" dur="1" fill="hold">
                                          <p:stCondLst>
                                            <p:cond delay="0"/>
                                          </p:stCondLst>
                                        </p:cTn>
                                        <p:tgtEl>
                                          <p:spTgt spid="198"/>
                                        </p:tgtEl>
                                        <p:attrNameLst>
                                          <p:attrName>style.visibility</p:attrName>
                                        </p:attrNameLst>
                                      </p:cBhvr>
                                      <p:to>
                                        <p:strVal val="visible"/>
                                      </p:to>
                                    </p:set>
                                    <p:animEffect transition="in" filter="wipe(down)">
                                      <p:cBhvr>
                                        <p:cTn id="23" dur="2000"/>
                                        <p:tgtEl>
                                          <p:spTgt spid="198"/>
                                        </p:tgtEl>
                                      </p:cBhvr>
                                    </p:animEffect>
                                  </p:childTnLst>
                                </p:cTn>
                              </p:par>
                            </p:childTnLst>
                          </p:cTn>
                        </p:par>
                        <p:par>
                          <p:cTn id="24" fill="hold">
                            <p:stCondLst>
                              <p:cond delay="10000"/>
                            </p:stCondLst>
                            <p:childTnLst>
                              <p:par>
                                <p:cTn id="25" presetID="9" presetClass="exit" presetSubtype="0" fill="hold" grpId="0" nodeType="afterEffect">
                                  <p:stCondLst>
                                    <p:cond delay="0"/>
                                  </p:stCondLst>
                                  <p:childTnLst>
                                    <p:animEffect transition="out" filter="dissolve">
                                      <p:cBhvr>
                                        <p:cTn id="26" dur="2000"/>
                                        <p:tgtEl>
                                          <p:spTgt spid="104"/>
                                        </p:tgtEl>
                                      </p:cBhvr>
                                    </p:animEffect>
                                    <p:set>
                                      <p:cBhvr>
                                        <p:cTn id="27" dur="1" fill="hold">
                                          <p:stCondLst>
                                            <p:cond delay="1999"/>
                                          </p:stCondLst>
                                        </p:cTn>
                                        <p:tgtEl>
                                          <p:spTgt spid="104"/>
                                        </p:tgtEl>
                                        <p:attrNameLst>
                                          <p:attrName>style.visibility</p:attrName>
                                        </p:attrNameLst>
                                      </p:cBhvr>
                                      <p:to>
                                        <p:strVal val="hidden"/>
                                      </p:to>
                                    </p:set>
                                  </p:childTnLst>
                                </p:cTn>
                              </p:par>
                            </p:childTnLst>
                          </p:cTn>
                        </p:par>
                        <p:par>
                          <p:cTn id="28" fill="hold">
                            <p:stCondLst>
                              <p:cond delay="12000"/>
                            </p:stCondLst>
                            <p:childTnLst>
                              <p:par>
                                <p:cTn id="29" presetID="12" presetClass="entr" presetSubtype="4" fill="hold" grpId="0" nodeType="afterEffect">
                                  <p:stCondLst>
                                    <p:cond delay="0"/>
                                  </p:stCondLst>
                                  <p:childTnLst>
                                    <p:set>
                                      <p:cBhvr>
                                        <p:cTn id="30" dur="1" fill="hold">
                                          <p:stCondLst>
                                            <p:cond delay="0"/>
                                          </p:stCondLst>
                                        </p:cTn>
                                        <p:tgtEl>
                                          <p:spTgt spid="199"/>
                                        </p:tgtEl>
                                        <p:attrNameLst>
                                          <p:attrName>style.visibility</p:attrName>
                                        </p:attrNameLst>
                                      </p:cBhvr>
                                      <p:to>
                                        <p:strVal val="visible"/>
                                      </p:to>
                                    </p:set>
                                    <p:animEffect transition="in" filter="slide(fromBottom)">
                                      <p:cBhvr>
                                        <p:cTn id="31" dur="2000"/>
                                        <p:tgtEl>
                                          <p:spTgt spid="199"/>
                                        </p:tgtEl>
                                      </p:cBhvr>
                                    </p:animEffect>
                                  </p:childTnLst>
                                </p:cTn>
                              </p:par>
                            </p:childTnLst>
                          </p:cTn>
                        </p:par>
                        <p:par>
                          <p:cTn id="32" fill="hold">
                            <p:stCondLst>
                              <p:cond delay="14000"/>
                            </p:stCondLst>
                            <p:childTnLst>
                              <p:par>
                                <p:cTn id="33" presetID="9" presetClass="exit" presetSubtype="0" fill="hold" grpId="0" nodeType="afterEffect">
                                  <p:stCondLst>
                                    <p:cond delay="0"/>
                                  </p:stCondLst>
                                  <p:childTnLst>
                                    <p:animEffect transition="out" filter="dissolve">
                                      <p:cBhvr>
                                        <p:cTn id="34" dur="2000"/>
                                        <p:tgtEl>
                                          <p:spTgt spid="47"/>
                                        </p:tgtEl>
                                      </p:cBhvr>
                                    </p:animEffect>
                                    <p:set>
                                      <p:cBhvr>
                                        <p:cTn id="35" dur="1" fill="hold">
                                          <p:stCondLst>
                                            <p:cond delay="1999"/>
                                          </p:stCondLst>
                                        </p:cTn>
                                        <p:tgtEl>
                                          <p:spTgt spid="47"/>
                                        </p:tgtEl>
                                        <p:attrNameLst>
                                          <p:attrName>style.visibility</p:attrName>
                                        </p:attrNameLst>
                                      </p:cBhvr>
                                      <p:to>
                                        <p:strVal val="hidden"/>
                                      </p:to>
                                    </p:set>
                                  </p:childTnLst>
                                </p:cTn>
                              </p:par>
                            </p:childTnLst>
                          </p:cTn>
                        </p:par>
                        <p:par>
                          <p:cTn id="36" fill="hold">
                            <p:stCondLst>
                              <p:cond delay="16000"/>
                            </p:stCondLst>
                            <p:childTnLst>
                              <p:par>
                                <p:cTn id="37" presetID="12" presetClass="entr" presetSubtype="4" fill="hold" grpId="0" nodeType="afterEffect">
                                  <p:stCondLst>
                                    <p:cond delay="0"/>
                                  </p:stCondLst>
                                  <p:childTnLst>
                                    <p:set>
                                      <p:cBhvr>
                                        <p:cTn id="38" dur="1" fill="hold">
                                          <p:stCondLst>
                                            <p:cond delay="0"/>
                                          </p:stCondLst>
                                        </p:cTn>
                                        <p:tgtEl>
                                          <p:spTgt spid="200"/>
                                        </p:tgtEl>
                                        <p:attrNameLst>
                                          <p:attrName>style.visibility</p:attrName>
                                        </p:attrNameLst>
                                      </p:cBhvr>
                                      <p:to>
                                        <p:strVal val="visible"/>
                                      </p:to>
                                    </p:set>
                                    <p:animEffect transition="in" filter="slide(fromBottom)">
                                      <p:cBhvr>
                                        <p:cTn id="39" dur="2000"/>
                                        <p:tgtEl>
                                          <p:spTgt spid="200"/>
                                        </p:tgtEl>
                                      </p:cBhvr>
                                    </p:animEffect>
                                  </p:childTnLst>
                                </p:cTn>
                              </p:par>
                            </p:childTnLst>
                          </p:cTn>
                        </p:par>
                        <p:par>
                          <p:cTn id="40" fill="hold">
                            <p:stCondLst>
                              <p:cond delay="18000"/>
                            </p:stCondLst>
                            <p:childTnLst>
                              <p:par>
                                <p:cTn id="41" presetID="9" presetClass="exit" presetSubtype="0" fill="hold" nodeType="afterEffect">
                                  <p:stCondLst>
                                    <p:cond delay="0"/>
                                  </p:stCondLst>
                                  <p:childTnLst>
                                    <p:animEffect transition="out" filter="dissolve">
                                      <p:cBhvr>
                                        <p:cTn id="42" dur="2000"/>
                                        <p:tgtEl>
                                          <p:spTgt spid="198"/>
                                        </p:tgtEl>
                                      </p:cBhvr>
                                    </p:animEffect>
                                    <p:set>
                                      <p:cBhvr>
                                        <p:cTn id="43" dur="1" fill="hold">
                                          <p:stCondLst>
                                            <p:cond delay="1999"/>
                                          </p:stCondLst>
                                        </p:cTn>
                                        <p:tgtEl>
                                          <p:spTgt spid="1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9" grpId="0"/>
      <p:bldP spid="104" grpId="0"/>
      <p:bldP spid="161" grpId="0"/>
      <p:bldP spid="188" grpId="0"/>
      <p:bldP spid="192" grpId="0"/>
      <p:bldP spid="199" grpId="0"/>
      <p:bldP spid="200"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A64DA6D7-C39D-457F-AB60-E921F603B3E6}" type="slidenum">
              <a:rPr lang="en-IN" smtClean="0"/>
              <a:pPr/>
              <a:t>12</a:t>
            </a:fld>
            <a:endParaRPr lang="en-IN" dirty="0" smtClean="0"/>
          </a:p>
        </p:txBody>
      </p:sp>
      <p:sp>
        <p:nvSpPr>
          <p:cNvPr id="6" name="Oval 5"/>
          <p:cNvSpPr/>
          <p:nvPr/>
        </p:nvSpPr>
        <p:spPr>
          <a:xfrm>
            <a:off x="3712193" y="3138985"/>
            <a:ext cx="491319" cy="46402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2513462" y="3973778"/>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Oval 10"/>
          <p:cNvSpPr/>
          <p:nvPr/>
        </p:nvSpPr>
        <p:spPr>
          <a:xfrm>
            <a:off x="4972336" y="3935109"/>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2" name="Oval 11"/>
          <p:cNvSpPr/>
          <p:nvPr/>
        </p:nvSpPr>
        <p:spPr>
          <a:xfrm>
            <a:off x="2954737" y="5220269"/>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3" name="Oval 12"/>
          <p:cNvSpPr/>
          <p:nvPr/>
        </p:nvSpPr>
        <p:spPr>
          <a:xfrm>
            <a:off x="4608393" y="5222543"/>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7" name="Straight Connector 16"/>
          <p:cNvCxnSpPr>
            <a:stCxn id="6" idx="5"/>
            <a:endCxn id="11" idx="2"/>
          </p:cNvCxnSpPr>
          <p:nvPr/>
        </p:nvCxnSpPr>
        <p:spPr>
          <a:xfrm rot="16200000" flipH="1">
            <a:off x="4235915" y="3430699"/>
            <a:ext cx="632067" cy="840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3"/>
            <a:endCxn id="10" idx="6"/>
          </p:cNvCxnSpPr>
          <p:nvPr/>
        </p:nvCxnSpPr>
        <p:spPr>
          <a:xfrm rot="5400000">
            <a:off x="3059095" y="3480740"/>
            <a:ext cx="670736" cy="779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4"/>
            <a:endCxn id="13" idx="0"/>
          </p:cNvCxnSpPr>
          <p:nvPr/>
        </p:nvCxnSpPr>
        <p:spPr>
          <a:xfrm rot="5400000">
            <a:off x="4624320" y="4628867"/>
            <a:ext cx="823410" cy="3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 idx="4"/>
            <a:endCxn id="12" idx="0"/>
          </p:cNvCxnSpPr>
          <p:nvPr/>
        </p:nvCxnSpPr>
        <p:spPr>
          <a:xfrm rot="16200000" flipH="1">
            <a:off x="2588526" y="4608397"/>
            <a:ext cx="782467" cy="441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6"/>
            <a:endCxn id="13" idx="2"/>
          </p:cNvCxnSpPr>
          <p:nvPr/>
        </p:nvCxnSpPr>
        <p:spPr>
          <a:xfrm>
            <a:off x="3446056" y="5452281"/>
            <a:ext cx="1162337" cy="2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4"/>
            <a:endCxn id="12" idx="7"/>
          </p:cNvCxnSpPr>
          <p:nvPr/>
        </p:nvCxnSpPr>
        <p:spPr>
          <a:xfrm rot="5400000">
            <a:off x="2823372" y="4153742"/>
            <a:ext cx="1685215" cy="583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7"/>
            <a:endCxn id="11" idx="3"/>
          </p:cNvCxnSpPr>
          <p:nvPr/>
        </p:nvCxnSpPr>
        <p:spPr>
          <a:xfrm rot="5400000" flipH="1" flipV="1">
            <a:off x="3730673" y="3974609"/>
            <a:ext cx="957046" cy="1670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5"/>
            <a:endCxn id="13" idx="1"/>
          </p:cNvCxnSpPr>
          <p:nvPr/>
        </p:nvCxnSpPr>
        <p:spPr>
          <a:xfrm rot="16200000" flipH="1">
            <a:off x="3346262" y="3956414"/>
            <a:ext cx="920651" cy="1747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6" idx="4"/>
            <a:endCxn id="13" idx="1"/>
          </p:cNvCxnSpPr>
          <p:nvPr/>
        </p:nvCxnSpPr>
        <p:spPr>
          <a:xfrm rot="16200000" flipH="1">
            <a:off x="3475355" y="4085507"/>
            <a:ext cx="1687489" cy="722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1" idx="3"/>
            <a:endCxn id="10" idx="5"/>
          </p:cNvCxnSpPr>
          <p:nvPr/>
        </p:nvCxnSpPr>
        <p:spPr>
          <a:xfrm rot="5400000">
            <a:off x="3969225" y="3294783"/>
            <a:ext cx="38669" cy="2111459"/>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493821" y="2756848"/>
            <a:ext cx="873457" cy="276999"/>
          </a:xfrm>
          <a:prstGeom prst="rect">
            <a:avLst/>
          </a:prstGeom>
          <a:noFill/>
        </p:spPr>
        <p:txBody>
          <a:bodyPr wrap="square" rtlCol="0">
            <a:spAutoFit/>
          </a:bodyPr>
          <a:lstStyle/>
          <a:p>
            <a:r>
              <a:rPr lang="en-US" sz="1200" dirty="0" smtClean="0"/>
              <a:t>W1 =.10</a:t>
            </a:r>
            <a:endParaRPr lang="en-US" sz="1200" dirty="0"/>
          </a:p>
        </p:txBody>
      </p:sp>
      <p:sp>
        <p:nvSpPr>
          <p:cNvPr id="47" name="TextBox 46"/>
          <p:cNvSpPr txBox="1"/>
          <p:nvPr/>
        </p:nvSpPr>
        <p:spPr>
          <a:xfrm>
            <a:off x="1653654" y="3741761"/>
            <a:ext cx="802943" cy="276999"/>
          </a:xfrm>
          <a:prstGeom prst="rect">
            <a:avLst/>
          </a:prstGeom>
          <a:noFill/>
        </p:spPr>
        <p:txBody>
          <a:bodyPr wrap="square" rtlCol="0">
            <a:spAutoFit/>
          </a:bodyPr>
          <a:lstStyle/>
          <a:p>
            <a:r>
              <a:rPr lang="en-US" sz="1200" dirty="0" smtClean="0"/>
              <a:t>W2 =.35</a:t>
            </a:r>
            <a:endParaRPr lang="en-US" sz="1200" dirty="0"/>
          </a:p>
        </p:txBody>
      </p:sp>
      <p:sp>
        <p:nvSpPr>
          <p:cNvPr id="48" name="TextBox 47"/>
          <p:cNvSpPr txBox="1"/>
          <p:nvPr/>
        </p:nvSpPr>
        <p:spPr>
          <a:xfrm>
            <a:off x="2024419" y="5354473"/>
            <a:ext cx="814316" cy="276999"/>
          </a:xfrm>
          <a:prstGeom prst="rect">
            <a:avLst/>
          </a:prstGeom>
          <a:noFill/>
        </p:spPr>
        <p:txBody>
          <a:bodyPr wrap="square" rtlCol="0">
            <a:spAutoFit/>
          </a:bodyPr>
          <a:lstStyle/>
          <a:p>
            <a:r>
              <a:rPr lang="en-US" sz="1200" dirty="0" smtClean="0"/>
              <a:t>W3 =.20</a:t>
            </a:r>
            <a:endParaRPr lang="en-US" sz="1200" dirty="0"/>
          </a:p>
        </p:txBody>
      </p:sp>
      <p:sp>
        <p:nvSpPr>
          <p:cNvPr id="49" name="TextBox 48"/>
          <p:cNvSpPr txBox="1"/>
          <p:nvPr/>
        </p:nvSpPr>
        <p:spPr>
          <a:xfrm>
            <a:off x="5138382" y="5343100"/>
            <a:ext cx="798394" cy="276999"/>
          </a:xfrm>
          <a:prstGeom prst="rect">
            <a:avLst/>
          </a:prstGeom>
          <a:noFill/>
        </p:spPr>
        <p:txBody>
          <a:bodyPr wrap="square" rtlCol="0">
            <a:spAutoFit/>
          </a:bodyPr>
          <a:lstStyle/>
          <a:p>
            <a:r>
              <a:rPr lang="en-US" sz="1200" dirty="0" smtClean="0"/>
              <a:t>W4 =.15</a:t>
            </a:r>
            <a:endParaRPr lang="en-US" sz="1200" dirty="0"/>
          </a:p>
        </p:txBody>
      </p:sp>
      <p:sp>
        <p:nvSpPr>
          <p:cNvPr id="50" name="TextBox 49"/>
          <p:cNvSpPr txBox="1"/>
          <p:nvPr/>
        </p:nvSpPr>
        <p:spPr>
          <a:xfrm>
            <a:off x="5454556" y="3789529"/>
            <a:ext cx="755175" cy="276999"/>
          </a:xfrm>
          <a:prstGeom prst="rect">
            <a:avLst/>
          </a:prstGeom>
          <a:noFill/>
        </p:spPr>
        <p:txBody>
          <a:bodyPr wrap="square" rtlCol="0">
            <a:spAutoFit/>
          </a:bodyPr>
          <a:lstStyle/>
          <a:p>
            <a:r>
              <a:rPr lang="en-US" sz="1200" dirty="0" smtClean="0"/>
              <a:t>W5 =.20</a:t>
            </a:r>
            <a:endParaRPr lang="en-US" sz="1200" dirty="0"/>
          </a:p>
        </p:txBody>
      </p:sp>
      <p:sp>
        <p:nvSpPr>
          <p:cNvPr id="69" name="Rectangle 68"/>
          <p:cNvSpPr/>
          <p:nvPr/>
        </p:nvSpPr>
        <p:spPr>
          <a:xfrm>
            <a:off x="4626591" y="2606722"/>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rot="5400000">
            <a:off x="4797189" y="272272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5113364" y="271135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5402242" y="271362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5718416" y="271590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599294" y="2606723"/>
            <a:ext cx="491320" cy="259306"/>
          </a:xfrm>
          <a:prstGeom prst="rect">
            <a:avLst/>
          </a:prstGeom>
          <a:noFill/>
        </p:spPr>
        <p:txBody>
          <a:bodyPr wrap="square" rtlCol="0">
            <a:spAutoFit/>
          </a:bodyPr>
          <a:lstStyle/>
          <a:p>
            <a:r>
              <a:rPr lang="en-US" sz="1100" dirty="0" smtClean="0"/>
              <a:t>0</a:t>
            </a:r>
            <a:endParaRPr lang="en-US" sz="900" dirty="0"/>
          </a:p>
        </p:txBody>
      </p:sp>
      <p:sp>
        <p:nvSpPr>
          <p:cNvPr id="76" name="TextBox 75"/>
          <p:cNvSpPr txBox="1"/>
          <p:nvPr/>
        </p:nvSpPr>
        <p:spPr>
          <a:xfrm>
            <a:off x="5816220" y="2595350"/>
            <a:ext cx="491320" cy="259306"/>
          </a:xfrm>
          <a:prstGeom prst="rect">
            <a:avLst/>
          </a:prstGeom>
          <a:noFill/>
        </p:spPr>
        <p:txBody>
          <a:bodyPr wrap="square" rtlCol="0">
            <a:spAutoFit/>
          </a:bodyPr>
          <a:lstStyle/>
          <a:p>
            <a:r>
              <a:rPr lang="en-US" sz="1100" dirty="0" smtClean="0"/>
              <a:t>0</a:t>
            </a:r>
            <a:endParaRPr lang="en-US" sz="900" dirty="0"/>
          </a:p>
        </p:txBody>
      </p:sp>
      <p:sp>
        <p:nvSpPr>
          <p:cNvPr id="77" name="TextBox 76"/>
          <p:cNvSpPr txBox="1"/>
          <p:nvPr/>
        </p:nvSpPr>
        <p:spPr>
          <a:xfrm>
            <a:off x="5518244" y="2597624"/>
            <a:ext cx="491320" cy="259306"/>
          </a:xfrm>
          <a:prstGeom prst="rect">
            <a:avLst/>
          </a:prstGeom>
          <a:noFill/>
        </p:spPr>
        <p:txBody>
          <a:bodyPr wrap="square" rtlCol="0">
            <a:spAutoFit/>
          </a:bodyPr>
          <a:lstStyle/>
          <a:p>
            <a:r>
              <a:rPr lang="en-US" sz="1100" dirty="0" smtClean="0"/>
              <a:t>0</a:t>
            </a:r>
            <a:endParaRPr lang="en-US" sz="900" dirty="0"/>
          </a:p>
        </p:txBody>
      </p:sp>
      <p:sp>
        <p:nvSpPr>
          <p:cNvPr id="78" name="TextBox 77"/>
          <p:cNvSpPr txBox="1"/>
          <p:nvPr/>
        </p:nvSpPr>
        <p:spPr>
          <a:xfrm>
            <a:off x="5233916" y="2599899"/>
            <a:ext cx="491320" cy="259306"/>
          </a:xfrm>
          <a:prstGeom prst="rect">
            <a:avLst/>
          </a:prstGeom>
          <a:noFill/>
        </p:spPr>
        <p:txBody>
          <a:bodyPr wrap="square" rtlCol="0">
            <a:spAutoFit/>
          </a:bodyPr>
          <a:lstStyle/>
          <a:p>
            <a:r>
              <a:rPr lang="en-US" sz="1100" dirty="0" smtClean="0"/>
              <a:t>0</a:t>
            </a:r>
            <a:endParaRPr lang="en-US" sz="900" dirty="0"/>
          </a:p>
        </p:txBody>
      </p:sp>
      <p:sp>
        <p:nvSpPr>
          <p:cNvPr id="79" name="TextBox 78"/>
          <p:cNvSpPr txBox="1"/>
          <p:nvPr/>
        </p:nvSpPr>
        <p:spPr>
          <a:xfrm>
            <a:off x="4908644" y="2606723"/>
            <a:ext cx="491320" cy="261610"/>
          </a:xfrm>
          <a:prstGeom prst="rect">
            <a:avLst/>
          </a:prstGeom>
          <a:noFill/>
        </p:spPr>
        <p:txBody>
          <a:bodyPr wrap="square" rtlCol="0">
            <a:spAutoFit/>
          </a:bodyPr>
          <a:lstStyle/>
          <a:p>
            <a:r>
              <a:rPr lang="en-US" sz="1100" dirty="0" smtClean="0"/>
              <a:t>0</a:t>
            </a:r>
            <a:endParaRPr lang="en-US" sz="900" dirty="0"/>
          </a:p>
        </p:txBody>
      </p:sp>
      <p:sp>
        <p:nvSpPr>
          <p:cNvPr id="81" name="TextBox 80"/>
          <p:cNvSpPr txBox="1"/>
          <p:nvPr/>
        </p:nvSpPr>
        <p:spPr>
          <a:xfrm>
            <a:off x="4189863" y="2606725"/>
            <a:ext cx="436728" cy="276999"/>
          </a:xfrm>
          <a:prstGeom prst="rect">
            <a:avLst/>
          </a:prstGeom>
          <a:noFill/>
        </p:spPr>
        <p:txBody>
          <a:bodyPr wrap="square" rtlCol="0">
            <a:spAutoFit/>
          </a:bodyPr>
          <a:lstStyle/>
          <a:p>
            <a:r>
              <a:rPr lang="en-US" sz="1200" dirty="0" smtClean="0"/>
              <a:t>IN1</a:t>
            </a:r>
            <a:endParaRPr lang="en-US" sz="1200" dirty="0"/>
          </a:p>
        </p:txBody>
      </p:sp>
      <p:sp>
        <p:nvSpPr>
          <p:cNvPr id="82" name="Rectangle 81"/>
          <p:cNvSpPr/>
          <p:nvPr/>
        </p:nvSpPr>
        <p:spPr>
          <a:xfrm>
            <a:off x="4642512" y="2963836"/>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p:cNvCxnSpPr/>
          <p:nvPr/>
        </p:nvCxnSpPr>
        <p:spPr>
          <a:xfrm rot="5400000">
            <a:off x="4813110" y="307984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5129285" y="306846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5418163" y="307074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5734337" y="307301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615215" y="2963837"/>
            <a:ext cx="491320" cy="259306"/>
          </a:xfrm>
          <a:prstGeom prst="rect">
            <a:avLst/>
          </a:prstGeom>
          <a:noFill/>
        </p:spPr>
        <p:txBody>
          <a:bodyPr wrap="square" rtlCol="0">
            <a:spAutoFit/>
          </a:bodyPr>
          <a:lstStyle/>
          <a:p>
            <a:r>
              <a:rPr lang="en-US" sz="1100" dirty="0" smtClean="0"/>
              <a:t>0</a:t>
            </a:r>
            <a:endParaRPr lang="en-US" sz="900" dirty="0"/>
          </a:p>
        </p:txBody>
      </p:sp>
      <p:sp>
        <p:nvSpPr>
          <p:cNvPr id="88" name="TextBox 87"/>
          <p:cNvSpPr txBox="1"/>
          <p:nvPr/>
        </p:nvSpPr>
        <p:spPr>
          <a:xfrm>
            <a:off x="5832141" y="2952464"/>
            <a:ext cx="491320" cy="259306"/>
          </a:xfrm>
          <a:prstGeom prst="rect">
            <a:avLst/>
          </a:prstGeom>
          <a:noFill/>
        </p:spPr>
        <p:txBody>
          <a:bodyPr wrap="square" rtlCol="0">
            <a:spAutoFit/>
          </a:bodyPr>
          <a:lstStyle/>
          <a:p>
            <a:r>
              <a:rPr lang="en-US" sz="1100" dirty="0" smtClean="0"/>
              <a:t>0</a:t>
            </a:r>
            <a:endParaRPr lang="en-US" sz="900" dirty="0"/>
          </a:p>
        </p:txBody>
      </p:sp>
      <p:sp>
        <p:nvSpPr>
          <p:cNvPr id="90" name="TextBox 89"/>
          <p:cNvSpPr txBox="1"/>
          <p:nvPr/>
        </p:nvSpPr>
        <p:spPr>
          <a:xfrm>
            <a:off x="5249837" y="2957013"/>
            <a:ext cx="491320" cy="259306"/>
          </a:xfrm>
          <a:prstGeom prst="rect">
            <a:avLst/>
          </a:prstGeom>
          <a:noFill/>
        </p:spPr>
        <p:txBody>
          <a:bodyPr wrap="square" rtlCol="0">
            <a:spAutoFit/>
          </a:bodyPr>
          <a:lstStyle/>
          <a:p>
            <a:r>
              <a:rPr lang="en-US" sz="1100" dirty="0" smtClean="0"/>
              <a:t>0</a:t>
            </a:r>
            <a:endParaRPr lang="en-US" sz="900" dirty="0"/>
          </a:p>
        </p:txBody>
      </p:sp>
      <p:sp>
        <p:nvSpPr>
          <p:cNvPr id="91" name="TextBox 90"/>
          <p:cNvSpPr txBox="1"/>
          <p:nvPr/>
        </p:nvSpPr>
        <p:spPr>
          <a:xfrm>
            <a:off x="4924565" y="2963837"/>
            <a:ext cx="491320" cy="261610"/>
          </a:xfrm>
          <a:prstGeom prst="rect">
            <a:avLst/>
          </a:prstGeom>
          <a:noFill/>
        </p:spPr>
        <p:txBody>
          <a:bodyPr wrap="square" rtlCol="0">
            <a:spAutoFit/>
          </a:bodyPr>
          <a:lstStyle/>
          <a:p>
            <a:r>
              <a:rPr lang="en-US" sz="1100" dirty="0" smtClean="0"/>
              <a:t>0</a:t>
            </a:r>
            <a:endParaRPr lang="en-US" sz="900" dirty="0"/>
          </a:p>
        </p:txBody>
      </p:sp>
      <p:sp>
        <p:nvSpPr>
          <p:cNvPr id="92" name="TextBox 91"/>
          <p:cNvSpPr txBox="1"/>
          <p:nvPr/>
        </p:nvSpPr>
        <p:spPr>
          <a:xfrm>
            <a:off x="4110249" y="2950193"/>
            <a:ext cx="666466" cy="276999"/>
          </a:xfrm>
          <a:prstGeom prst="rect">
            <a:avLst/>
          </a:prstGeom>
          <a:noFill/>
        </p:spPr>
        <p:txBody>
          <a:bodyPr wrap="square" rtlCol="0">
            <a:spAutoFit/>
          </a:bodyPr>
          <a:lstStyle/>
          <a:p>
            <a:r>
              <a:rPr lang="en-US" sz="1200" dirty="0" smtClean="0"/>
              <a:t>OUT1</a:t>
            </a:r>
            <a:endParaRPr lang="en-US" sz="1200" dirty="0"/>
          </a:p>
        </p:txBody>
      </p:sp>
      <p:sp>
        <p:nvSpPr>
          <p:cNvPr id="97" name="Rectangle 96"/>
          <p:cNvSpPr/>
          <p:nvPr/>
        </p:nvSpPr>
        <p:spPr>
          <a:xfrm>
            <a:off x="780196" y="4110251"/>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rot="5400000">
            <a:off x="950794" y="422625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1266969" y="421488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1555847" y="421715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1872021" y="421943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52899" y="4110252"/>
            <a:ext cx="491320" cy="259306"/>
          </a:xfrm>
          <a:prstGeom prst="rect">
            <a:avLst/>
          </a:prstGeom>
          <a:noFill/>
        </p:spPr>
        <p:txBody>
          <a:bodyPr wrap="square" rtlCol="0">
            <a:spAutoFit/>
          </a:bodyPr>
          <a:lstStyle/>
          <a:p>
            <a:r>
              <a:rPr lang="en-US" sz="1100" dirty="0" smtClean="0"/>
              <a:t>0</a:t>
            </a:r>
            <a:endParaRPr lang="en-US" sz="900" dirty="0"/>
          </a:p>
        </p:txBody>
      </p:sp>
      <p:sp>
        <p:nvSpPr>
          <p:cNvPr id="103" name="TextBox 102"/>
          <p:cNvSpPr txBox="1"/>
          <p:nvPr/>
        </p:nvSpPr>
        <p:spPr>
          <a:xfrm>
            <a:off x="1969825" y="4098879"/>
            <a:ext cx="491320" cy="259306"/>
          </a:xfrm>
          <a:prstGeom prst="rect">
            <a:avLst/>
          </a:prstGeom>
          <a:noFill/>
        </p:spPr>
        <p:txBody>
          <a:bodyPr wrap="square" rtlCol="0">
            <a:spAutoFit/>
          </a:bodyPr>
          <a:lstStyle/>
          <a:p>
            <a:r>
              <a:rPr lang="en-US" sz="1100" dirty="0" smtClean="0"/>
              <a:t>0</a:t>
            </a:r>
            <a:endParaRPr lang="en-US" sz="900" dirty="0"/>
          </a:p>
        </p:txBody>
      </p:sp>
      <p:sp>
        <p:nvSpPr>
          <p:cNvPr id="105" name="TextBox 104"/>
          <p:cNvSpPr txBox="1"/>
          <p:nvPr/>
        </p:nvSpPr>
        <p:spPr>
          <a:xfrm>
            <a:off x="1387521" y="4103428"/>
            <a:ext cx="491320" cy="259306"/>
          </a:xfrm>
          <a:prstGeom prst="rect">
            <a:avLst/>
          </a:prstGeom>
          <a:noFill/>
        </p:spPr>
        <p:txBody>
          <a:bodyPr wrap="square" rtlCol="0">
            <a:spAutoFit/>
          </a:bodyPr>
          <a:lstStyle/>
          <a:p>
            <a:r>
              <a:rPr lang="en-US" sz="1100" dirty="0" smtClean="0"/>
              <a:t>0</a:t>
            </a:r>
            <a:endParaRPr lang="en-US" sz="900" dirty="0"/>
          </a:p>
        </p:txBody>
      </p:sp>
      <p:sp>
        <p:nvSpPr>
          <p:cNvPr id="106" name="TextBox 105"/>
          <p:cNvSpPr txBox="1"/>
          <p:nvPr/>
        </p:nvSpPr>
        <p:spPr>
          <a:xfrm>
            <a:off x="1062249" y="4110252"/>
            <a:ext cx="491320" cy="261610"/>
          </a:xfrm>
          <a:prstGeom prst="rect">
            <a:avLst/>
          </a:prstGeom>
          <a:noFill/>
        </p:spPr>
        <p:txBody>
          <a:bodyPr wrap="square" rtlCol="0">
            <a:spAutoFit/>
          </a:bodyPr>
          <a:lstStyle/>
          <a:p>
            <a:r>
              <a:rPr lang="en-US" sz="1100" dirty="0" smtClean="0"/>
              <a:t>0</a:t>
            </a:r>
            <a:endParaRPr lang="en-US" sz="900" dirty="0"/>
          </a:p>
        </p:txBody>
      </p:sp>
      <p:sp>
        <p:nvSpPr>
          <p:cNvPr id="107" name="TextBox 106"/>
          <p:cNvSpPr txBox="1"/>
          <p:nvPr/>
        </p:nvSpPr>
        <p:spPr>
          <a:xfrm>
            <a:off x="343468" y="4110254"/>
            <a:ext cx="436728" cy="276999"/>
          </a:xfrm>
          <a:prstGeom prst="rect">
            <a:avLst/>
          </a:prstGeom>
          <a:noFill/>
        </p:spPr>
        <p:txBody>
          <a:bodyPr wrap="square" rtlCol="0">
            <a:spAutoFit/>
          </a:bodyPr>
          <a:lstStyle/>
          <a:p>
            <a:r>
              <a:rPr lang="en-US" sz="1200" dirty="0" smtClean="0"/>
              <a:t>IN2</a:t>
            </a:r>
            <a:endParaRPr lang="en-US" sz="1200" dirty="0"/>
          </a:p>
        </p:txBody>
      </p:sp>
      <p:sp>
        <p:nvSpPr>
          <p:cNvPr id="108" name="Rectangle 107"/>
          <p:cNvSpPr/>
          <p:nvPr/>
        </p:nvSpPr>
        <p:spPr>
          <a:xfrm>
            <a:off x="796117" y="4467365"/>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rot="5400000">
            <a:off x="966715" y="458337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a:off x="1282890" y="457199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1571768" y="457427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1887942" y="457654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68820" y="4467366"/>
            <a:ext cx="491320" cy="259306"/>
          </a:xfrm>
          <a:prstGeom prst="rect">
            <a:avLst/>
          </a:prstGeom>
          <a:noFill/>
        </p:spPr>
        <p:txBody>
          <a:bodyPr wrap="square" rtlCol="0">
            <a:spAutoFit/>
          </a:bodyPr>
          <a:lstStyle/>
          <a:p>
            <a:r>
              <a:rPr lang="en-US" sz="1100" dirty="0" smtClean="0"/>
              <a:t>0</a:t>
            </a:r>
            <a:endParaRPr lang="en-US" sz="900" dirty="0"/>
          </a:p>
        </p:txBody>
      </p:sp>
      <p:sp>
        <p:nvSpPr>
          <p:cNvPr id="114" name="TextBox 113"/>
          <p:cNvSpPr txBox="1"/>
          <p:nvPr/>
        </p:nvSpPr>
        <p:spPr>
          <a:xfrm>
            <a:off x="1985746" y="4455993"/>
            <a:ext cx="491320" cy="259306"/>
          </a:xfrm>
          <a:prstGeom prst="rect">
            <a:avLst/>
          </a:prstGeom>
          <a:noFill/>
        </p:spPr>
        <p:txBody>
          <a:bodyPr wrap="square" rtlCol="0">
            <a:spAutoFit/>
          </a:bodyPr>
          <a:lstStyle/>
          <a:p>
            <a:r>
              <a:rPr lang="en-US" sz="1100" dirty="0" smtClean="0"/>
              <a:t>0</a:t>
            </a:r>
            <a:endParaRPr lang="en-US" sz="900" dirty="0"/>
          </a:p>
        </p:txBody>
      </p:sp>
      <p:sp>
        <p:nvSpPr>
          <p:cNvPr id="115" name="TextBox 114"/>
          <p:cNvSpPr txBox="1"/>
          <p:nvPr/>
        </p:nvSpPr>
        <p:spPr>
          <a:xfrm>
            <a:off x="1687770" y="4458267"/>
            <a:ext cx="491320" cy="259306"/>
          </a:xfrm>
          <a:prstGeom prst="rect">
            <a:avLst/>
          </a:prstGeom>
          <a:noFill/>
        </p:spPr>
        <p:txBody>
          <a:bodyPr wrap="square" rtlCol="0">
            <a:spAutoFit/>
          </a:bodyPr>
          <a:lstStyle/>
          <a:p>
            <a:r>
              <a:rPr lang="en-US" sz="1100" dirty="0" smtClean="0"/>
              <a:t>0</a:t>
            </a:r>
            <a:endParaRPr lang="en-US" sz="900" dirty="0"/>
          </a:p>
        </p:txBody>
      </p:sp>
      <p:sp>
        <p:nvSpPr>
          <p:cNvPr id="116" name="TextBox 115"/>
          <p:cNvSpPr txBox="1"/>
          <p:nvPr/>
        </p:nvSpPr>
        <p:spPr>
          <a:xfrm>
            <a:off x="1403442" y="4460542"/>
            <a:ext cx="491320" cy="259306"/>
          </a:xfrm>
          <a:prstGeom prst="rect">
            <a:avLst/>
          </a:prstGeom>
          <a:noFill/>
        </p:spPr>
        <p:txBody>
          <a:bodyPr wrap="square" rtlCol="0">
            <a:spAutoFit/>
          </a:bodyPr>
          <a:lstStyle/>
          <a:p>
            <a:r>
              <a:rPr lang="en-US" sz="1100" dirty="0" smtClean="0"/>
              <a:t>0</a:t>
            </a:r>
            <a:endParaRPr lang="en-US" sz="900" dirty="0"/>
          </a:p>
        </p:txBody>
      </p:sp>
      <p:sp>
        <p:nvSpPr>
          <p:cNvPr id="117" name="TextBox 116"/>
          <p:cNvSpPr txBox="1"/>
          <p:nvPr/>
        </p:nvSpPr>
        <p:spPr>
          <a:xfrm>
            <a:off x="1078170" y="4467366"/>
            <a:ext cx="491320" cy="261610"/>
          </a:xfrm>
          <a:prstGeom prst="rect">
            <a:avLst/>
          </a:prstGeom>
          <a:noFill/>
        </p:spPr>
        <p:txBody>
          <a:bodyPr wrap="square" rtlCol="0">
            <a:spAutoFit/>
          </a:bodyPr>
          <a:lstStyle/>
          <a:p>
            <a:r>
              <a:rPr lang="en-US" sz="1100" dirty="0" smtClean="0"/>
              <a:t>0</a:t>
            </a:r>
            <a:endParaRPr lang="en-US" sz="900" dirty="0"/>
          </a:p>
        </p:txBody>
      </p:sp>
      <p:sp>
        <p:nvSpPr>
          <p:cNvPr id="118" name="TextBox 117"/>
          <p:cNvSpPr txBox="1"/>
          <p:nvPr/>
        </p:nvSpPr>
        <p:spPr>
          <a:xfrm>
            <a:off x="263854" y="4453722"/>
            <a:ext cx="666466" cy="276999"/>
          </a:xfrm>
          <a:prstGeom prst="rect">
            <a:avLst/>
          </a:prstGeom>
          <a:noFill/>
        </p:spPr>
        <p:txBody>
          <a:bodyPr wrap="square" rtlCol="0">
            <a:spAutoFit/>
          </a:bodyPr>
          <a:lstStyle/>
          <a:p>
            <a:r>
              <a:rPr lang="en-US" sz="1200" dirty="0" smtClean="0"/>
              <a:t>OUT2</a:t>
            </a:r>
            <a:endParaRPr lang="en-US" sz="1200" dirty="0"/>
          </a:p>
        </p:txBody>
      </p:sp>
      <p:sp>
        <p:nvSpPr>
          <p:cNvPr id="119" name="Rectangle 118"/>
          <p:cNvSpPr/>
          <p:nvPr/>
        </p:nvSpPr>
        <p:spPr>
          <a:xfrm>
            <a:off x="1489881" y="5802573"/>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p:nvPr/>
        </p:nvCxnSpPr>
        <p:spPr>
          <a:xfrm rot="5400000">
            <a:off x="1660479" y="591857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1976654" y="590720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5400000">
            <a:off x="2265532" y="5909480"/>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a:off x="2581706" y="591175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1462584" y="5802574"/>
            <a:ext cx="491320" cy="259306"/>
          </a:xfrm>
          <a:prstGeom prst="rect">
            <a:avLst/>
          </a:prstGeom>
          <a:noFill/>
        </p:spPr>
        <p:txBody>
          <a:bodyPr wrap="square" rtlCol="0">
            <a:spAutoFit/>
          </a:bodyPr>
          <a:lstStyle/>
          <a:p>
            <a:r>
              <a:rPr lang="en-US" sz="1100" dirty="0" smtClean="0"/>
              <a:t>0</a:t>
            </a:r>
            <a:endParaRPr lang="en-US" sz="900" dirty="0"/>
          </a:p>
        </p:txBody>
      </p:sp>
      <p:sp>
        <p:nvSpPr>
          <p:cNvPr id="125" name="TextBox 124"/>
          <p:cNvSpPr txBox="1"/>
          <p:nvPr/>
        </p:nvSpPr>
        <p:spPr>
          <a:xfrm>
            <a:off x="2679510" y="5791201"/>
            <a:ext cx="491320" cy="259306"/>
          </a:xfrm>
          <a:prstGeom prst="rect">
            <a:avLst/>
          </a:prstGeom>
          <a:noFill/>
        </p:spPr>
        <p:txBody>
          <a:bodyPr wrap="square" rtlCol="0">
            <a:spAutoFit/>
          </a:bodyPr>
          <a:lstStyle/>
          <a:p>
            <a:r>
              <a:rPr lang="en-US" sz="1100" dirty="0" smtClean="0"/>
              <a:t>0</a:t>
            </a:r>
            <a:endParaRPr lang="en-US" sz="900" dirty="0"/>
          </a:p>
        </p:txBody>
      </p:sp>
      <p:sp>
        <p:nvSpPr>
          <p:cNvPr id="126" name="TextBox 125"/>
          <p:cNvSpPr txBox="1"/>
          <p:nvPr/>
        </p:nvSpPr>
        <p:spPr>
          <a:xfrm>
            <a:off x="2381534" y="5793475"/>
            <a:ext cx="491320" cy="259306"/>
          </a:xfrm>
          <a:prstGeom prst="rect">
            <a:avLst/>
          </a:prstGeom>
          <a:noFill/>
        </p:spPr>
        <p:txBody>
          <a:bodyPr wrap="square" rtlCol="0">
            <a:spAutoFit/>
          </a:bodyPr>
          <a:lstStyle/>
          <a:p>
            <a:r>
              <a:rPr lang="en-US" sz="1100" dirty="0" smtClean="0"/>
              <a:t>0</a:t>
            </a:r>
            <a:endParaRPr lang="en-US" sz="900" dirty="0"/>
          </a:p>
        </p:txBody>
      </p:sp>
      <p:sp>
        <p:nvSpPr>
          <p:cNvPr id="127" name="TextBox 126"/>
          <p:cNvSpPr txBox="1"/>
          <p:nvPr/>
        </p:nvSpPr>
        <p:spPr>
          <a:xfrm>
            <a:off x="2097206" y="5795750"/>
            <a:ext cx="491320" cy="259306"/>
          </a:xfrm>
          <a:prstGeom prst="rect">
            <a:avLst/>
          </a:prstGeom>
          <a:noFill/>
        </p:spPr>
        <p:txBody>
          <a:bodyPr wrap="square" rtlCol="0">
            <a:spAutoFit/>
          </a:bodyPr>
          <a:lstStyle/>
          <a:p>
            <a:r>
              <a:rPr lang="en-US" sz="1100" dirty="0" smtClean="0"/>
              <a:t>0</a:t>
            </a:r>
            <a:endParaRPr lang="en-US" sz="900" dirty="0"/>
          </a:p>
        </p:txBody>
      </p:sp>
      <p:sp>
        <p:nvSpPr>
          <p:cNvPr id="128" name="TextBox 127"/>
          <p:cNvSpPr txBox="1"/>
          <p:nvPr/>
        </p:nvSpPr>
        <p:spPr>
          <a:xfrm>
            <a:off x="1771934" y="5802574"/>
            <a:ext cx="491320" cy="261610"/>
          </a:xfrm>
          <a:prstGeom prst="rect">
            <a:avLst/>
          </a:prstGeom>
          <a:noFill/>
        </p:spPr>
        <p:txBody>
          <a:bodyPr wrap="square" rtlCol="0">
            <a:spAutoFit/>
          </a:bodyPr>
          <a:lstStyle/>
          <a:p>
            <a:r>
              <a:rPr lang="en-US" sz="1100" dirty="0" smtClean="0"/>
              <a:t>0</a:t>
            </a:r>
            <a:endParaRPr lang="en-US" sz="900" dirty="0"/>
          </a:p>
        </p:txBody>
      </p:sp>
      <p:sp>
        <p:nvSpPr>
          <p:cNvPr id="129" name="TextBox 128"/>
          <p:cNvSpPr txBox="1"/>
          <p:nvPr/>
        </p:nvSpPr>
        <p:spPr>
          <a:xfrm>
            <a:off x="1053153" y="5802576"/>
            <a:ext cx="436728" cy="276999"/>
          </a:xfrm>
          <a:prstGeom prst="rect">
            <a:avLst/>
          </a:prstGeom>
          <a:noFill/>
        </p:spPr>
        <p:txBody>
          <a:bodyPr wrap="square" rtlCol="0">
            <a:spAutoFit/>
          </a:bodyPr>
          <a:lstStyle/>
          <a:p>
            <a:r>
              <a:rPr lang="en-US" sz="1200" dirty="0" smtClean="0"/>
              <a:t>IN3</a:t>
            </a:r>
            <a:endParaRPr lang="en-US" sz="1200" dirty="0"/>
          </a:p>
        </p:txBody>
      </p:sp>
      <p:sp>
        <p:nvSpPr>
          <p:cNvPr id="130" name="Rectangle 129"/>
          <p:cNvSpPr/>
          <p:nvPr/>
        </p:nvSpPr>
        <p:spPr>
          <a:xfrm>
            <a:off x="1505802" y="6159687"/>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rot="5400000">
            <a:off x="1676400" y="627569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a:off x="1992575" y="626431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2281453" y="626659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2597627" y="626886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478505" y="6159688"/>
            <a:ext cx="491320" cy="259306"/>
          </a:xfrm>
          <a:prstGeom prst="rect">
            <a:avLst/>
          </a:prstGeom>
          <a:noFill/>
        </p:spPr>
        <p:txBody>
          <a:bodyPr wrap="square" rtlCol="0">
            <a:spAutoFit/>
          </a:bodyPr>
          <a:lstStyle/>
          <a:p>
            <a:r>
              <a:rPr lang="en-US" sz="1100" dirty="0" smtClean="0"/>
              <a:t>0</a:t>
            </a:r>
            <a:endParaRPr lang="en-US" sz="900" dirty="0"/>
          </a:p>
        </p:txBody>
      </p:sp>
      <p:sp>
        <p:nvSpPr>
          <p:cNvPr id="136" name="TextBox 135"/>
          <p:cNvSpPr txBox="1"/>
          <p:nvPr/>
        </p:nvSpPr>
        <p:spPr>
          <a:xfrm>
            <a:off x="2695431" y="6148315"/>
            <a:ext cx="491320" cy="259306"/>
          </a:xfrm>
          <a:prstGeom prst="rect">
            <a:avLst/>
          </a:prstGeom>
          <a:noFill/>
        </p:spPr>
        <p:txBody>
          <a:bodyPr wrap="square" rtlCol="0">
            <a:spAutoFit/>
          </a:bodyPr>
          <a:lstStyle/>
          <a:p>
            <a:r>
              <a:rPr lang="en-US" sz="1100" dirty="0" smtClean="0"/>
              <a:t>0</a:t>
            </a:r>
            <a:endParaRPr lang="en-US" sz="900" dirty="0"/>
          </a:p>
        </p:txBody>
      </p:sp>
      <p:sp>
        <p:nvSpPr>
          <p:cNvPr id="137" name="TextBox 136"/>
          <p:cNvSpPr txBox="1"/>
          <p:nvPr/>
        </p:nvSpPr>
        <p:spPr>
          <a:xfrm>
            <a:off x="2397455" y="6150589"/>
            <a:ext cx="491320" cy="259306"/>
          </a:xfrm>
          <a:prstGeom prst="rect">
            <a:avLst/>
          </a:prstGeom>
          <a:noFill/>
        </p:spPr>
        <p:txBody>
          <a:bodyPr wrap="square" rtlCol="0">
            <a:spAutoFit/>
          </a:bodyPr>
          <a:lstStyle/>
          <a:p>
            <a:r>
              <a:rPr lang="en-US" sz="1100" dirty="0" smtClean="0"/>
              <a:t>0</a:t>
            </a:r>
            <a:endParaRPr lang="en-US" sz="900" dirty="0"/>
          </a:p>
        </p:txBody>
      </p:sp>
      <p:sp>
        <p:nvSpPr>
          <p:cNvPr id="138" name="TextBox 137"/>
          <p:cNvSpPr txBox="1"/>
          <p:nvPr/>
        </p:nvSpPr>
        <p:spPr>
          <a:xfrm>
            <a:off x="2113127" y="6152864"/>
            <a:ext cx="491320" cy="259306"/>
          </a:xfrm>
          <a:prstGeom prst="rect">
            <a:avLst/>
          </a:prstGeom>
          <a:noFill/>
        </p:spPr>
        <p:txBody>
          <a:bodyPr wrap="square" rtlCol="0">
            <a:spAutoFit/>
          </a:bodyPr>
          <a:lstStyle/>
          <a:p>
            <a:r>
              <a:rPr lang="en-US" sz="1100" dirty="0" smtClean="0"/>
              <a:t>0</a:t>
            </a:r>
            <a:endParaRPr lang="en-US" sz="900" dirty="0"/>
          </a:p>
        </p:txBody>
      </p:sp>
      <p:sp>
        <p:nvSpPr>
          <p:cNvPr id="139" name="TextBox 138"/>
          <p:cNvSpPr txBox="1"/>
          <p:nvPr/>
        </p:nvSpPr>
        <p:spPr>
          <a:xfrm>
            <a:off x="1787855" y="6159688"/>
            <a:ext cx="491320" cy="261610"/>
          </a:xfrm>
          <a:prstGeom prst="rect">
            <a:avLst/>
          </a:prstGeom>
          <a:noFill/>
        </p:spPr>
        <p:txBody>
          <a:bodyPr wrap="square" rtlCol="0">
            <a:spAutoFit/>
          </a:bodyPr>
          <a:lstStyle/>
          <a:p>
            <a:r>
              <a:rPr lang="en-US" sz="1100" dirty="0" smtClean="0"/>
              <a:t>0</a:t>
            </a:r>
            <a:endParaRPr lang="en-US" sz="900" dirty="0"/>
          </a:p>
        </p:txBody>
      </p:sp>
      <p:sp>
        <p:nvSpPr>
          <p:cNvPr id="140" name="TextBox 139"/>
          <p:cNvSpPr txBox="1"/>
          <p:nvPr/>
        </p:nvSpPr>
        <p:spPr>
          <a:xfrm>
            <a:off x="973539" y="6146044"/>
            <a:ext cx="666466" cy="276999"/>
          </a:xfrm>
          <a:prstGeom prst="rect">
            <a:avLst/>
          </a:prstGeom>
          <a:noFill/>
        </p:spPr>
        <p:txBody>
          <a:bodyPr wrap="square" rtlCol="0">
            <a:spAutoFit/>
          </a:bodyPr>
          <a:lstStyle/>
          <a:p>
            <a:r>
              <a:rPr lang="en-US" sz="1200" dirty="0" smtClean="0"/>
              <a:t>OUT3</a:t>
            </a:r>
            <a:endParaRPr lang="en-US" sz="1200" dirty="0"/>
          </a:p>
        </p:txBody>
      </p:sp>
      <p:sp>
        <p:nvSpPr>
          <p:cNvPr id="141" name="Rectangle 140"/>
          <p:cNvSpPr/>
          <p:nvPr/>
        </p:nvSpPr>
        <p:spPr>
          <a:xfrm>
            <a:off x="4942764" y="5775277"/>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p:nvPr/>
        </p:nvCxnSpPr>
        <p:spPr>
          <a:xfrm rot="5400000">
            <a:off x="5113362" y="589128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5429537" y="587990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5400000">
            <a:off x="5718415" y="588218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5400000">
            <a:off x="6034589" y="588445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6132393" y="5763905"/>
            <a:ext cx="491320" cy="259306"/>
          </a:xfrm>
          <a:prstGeom prst="rect">
            <a:avLst/>
          </a:prstGeom>
          <a:noFill/>
        </p:spPr>
        <p:txBody>
          <a:bodyPr wrap="square" rtlCol="0">
            <a:spAutoFit/>
          </a:bodyPr>
          <a:lstStyle/>
          <a:p>
            <a:r>
              <a:rPr lang="en-US" sz="1100" dirty="0" smtClean="0"/>
              <a:t>0</a:t>
            </a:r>
            <a:endParaRPr lang="en-US" sz="900" dirty="0"/>
          </a:p>
        </p:txBody>
      </p:sp>
      <p:sp>
        <p:nvSpPr>
          <p:cNvPr id="148" name="TextBox 147"/>
          <p:cNvSpPr txBox="1"/>
          <p:nvPr/>
        </p:nvSpPr>
        <p:spPr>
          <a:xfrm>
            <a:off x="5834417" y="5766179"/>
            <a:ext cx="491320" cy="259306"/>
          </a:xfrm>
          <a:prstGeom prst="rect">
            <a:avLst/>
          </a:prstGeom>
          <a:noFill/>
        </p:spPr>
        <p:txBody>
          <a:bodyPr wrap="square" rtlCol="0">
            <a:spAutoFit/>
          </a:bodyPr>
          <a:lstStyle/>
          <a:p>
            <a:r>
              <a:rPr lang="en-US" sz="1100" dirty="0" smtClean="0"/>
              <a:t>0</a:t>
            </a:r>
            <a:endParaRPr lang="en-US" sz="900" dirty="0"/>
          </a:p>
        </p:txBody>
      </p:sp>
      <p:sp>
        <p:nvSpPr>
          <p:cNvPr id="149" name="TextBox 148"/>
          <p:cNvSpPr txBox="1"/>
          <p:nvPr/>
        </p:nvSpPr>
        <p:spPr>
          <a:xfrm>
            <a:off x="5550089" y="5768454"/>
            <a:ext cx="491320" cy="259306"/>
          </a:xfrm>
          <a:prstGeom prst="rect">
            <a:avLst/>
          </a:prstGeom>
          <a:noFill/>
        </p:spPr>
        <p:txBody>
          <a:bodyPr wrap="square" rtlCol="0">
            <a:spAutoFit/>
          </a:bodyPr>
          <a:lstStyle/>
          <a:p>
            <a:r>
              <a:rPr lang="en-US" sz="1100" dirty="0" smtClean="0"/>
              <a:t>0</a:t>
            </a:r>
            <a:endParaRPr lang="en-US" sz="900" dirty="0"/>
          </a:p>
        </p:txBody>
      </p:sp>
      <p:sp>
        <p:nvSpPr>
          <p:cNvPr id="150" name="TextBox 149"/>
          <p:cNvSpPr txBox="1"/>
          <p:nvPr/>
        </p:nvSpPr>
        <p:spPr>
          <a:xfrm>
            <a:off x="5224817" y="5775278"/>
            <a:ext cx="491320" cy="261610"/>
          </a:xfrm>
          <a:prstGeom prst="rect">
            <a:avLst/>
          </a:prstGeom>
          <a:noFill/>
        </p:spPr>
        <p:txBody>
          <a:bodyPr wrap="square" rtlCol="0">
            <a:spAutoFit/>
          </a:bodyPr>
          <a:lstStyle/>
          <a:p>
            <a:r>
              <a:rPr lang="en-US" sz="1100" dirty="0" smtClean="0"/>
              <a:t>0</a:t>
            </a:r>
            <a:endParaRPr lang="en-US" sz="900" dirty="0"/>
          </a:p>
        </p:txBody>
      </p:sp>
      <p:sp>
        <p:nvSpPr>
          <p:cNvPr id="151" name="TextBox 150"/>
          <p:cNvSpPr txBox="1"/>
          <p:nvPr/>
        </p:nvSpPr>
        <p:spPr>
          <a:xfrm>
            <a:off x="4506036" y="5775280"/>
            <a:ext cx="436728" cy="276999"/>
          </a:xfrm>
          <a:prstGeom prst="rect">
            <a:avLst/>
          </a:prstGeom>
          <a:noFill/>
        </p:spPr>
        <p:txBody>
          <a:bodyPr wrap="square" rtlCol="0">
            <a:spAutoFit/>
          </a:bodyPr>
          <a:lstStyle/>
          <a:p>
            <a:r>
              <a:rPr lang="en-US" sz="1200" dirty="0" smtClean="0"/>
              <a:t>IN4</a:t>
            </a:r>
            <a:endParaRPr lang="en-US" sz="1200" dirty="0"/>
          </a:p>
        </p:txBody>
      </p:sp>
      <p:sp>
        <p:nvSpPr>
          <p:cNvPr id="152" name="Rectangle 151"/>
          <p:cNvSpPr/>
          <p:nvPr/>
        </p:nvSpPr>
        <p:spPr>
          <a:xfrm>
            <a:off x="4958685" y="6132391"/>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p:cNvCxnSpPr/>
          <p:nvPr/>
        </p:nvCxnSpPr>
        <p:spPr>
          <a:xfrm rot="5400000">
            <a:off x="5129283" y="624839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5400000">
            <a:off x="5445458" y="623702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5400000">
            <a:off x="5734336" y="623929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5400000">
            <a:off x="6050510" y="624157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4931388" y="6132392"/>
            <a:ext cx="491320" cy="259306"/>
          </a:xfrm>
          <a:prstGeom prst="rect">
            <a:avLst/>
          </a:prstGeom>
          <a:noFill/>
        </p:spPr>
        <p:txBody>
          <a:bodyPr wrap="square" rtlCol="0">
            <a:spAutoFit/>
          </a:bodyPr>
          <a:lstStyle/>
          <a:p>
            <a:r>
              <a:rPr lang="en-US" sz="1100" dirty="0" smtClean="0"/>
              <a:t>0</a:t>
            </a:r>
            <a:endParaRPr lang="en-US" sz="900" dirty="0"/>
          </a:p>
        </p:txBody>
      </p:sp>
      <p:sp>
        <p:nvSpPr>
          <p:cNvPr id="158" name="TextBox 157"/>
          <p:cNvSpPr txBox="1"/>
          <p:nvPr/>
        </p:nvSpPr>
        <p:spPr>
          <a:xfrm>
            <a:off x="6148314" y="6121019"/>
            <a:ext cx="491320" cy="259306"/>
          </a:xfrm>
          <a:prstGeom prst="rect">
            <a:avLst/>
          </a:prstGeom>
          <a:noFill/>
        </p:spPr>
        <p:txBody>
          <a:bodyPr wrap="square" rtlCol="0">
            <a:spAutoFit/>
          </a:bodyPr>
          <a:lstStyle/>
          <a:p>
            <a:r>
              <a:rPr lang="en-US" sz="1100" dirty="0" smtClean="0"/>
              <a:t>0</a:t>
            </a:r>
            <a:endParaRPr lang="en-US" sz="900" dirty="0"/>
          </a:p>
        </p:txBody>
      </p:sp>
      <p:sp>
        <p:nvSpPr>
          <p:cNvPr id="159" name="TextBox 158"/>
          <p:cNvSpPr txBox="1"/>
          <p:nvPr/>
        </p:nvSpPr>
        <p:spPr>
          <a:xfrm>
            <a:off x="5850338" y="6123293"/>
            <a:ext cx="491320" cy="259306"/>
          </a:xfrm>
          <a:prstGeom prst="rect">
            <a:avLst/>
          </a:prstGeom>
          <a:noFill/>
        </p:spPr>
        <p:txBody>
          <a:bodyPr wrap="square" rtlCol="0">
            <a:spAutoFit/>
          </a:bodyPr>
          <a:lstStyle/>
          <a:p>
            <a:r>
              <a:rPr lang="en-US" sz="1100" dirty="0" smtClean="0"/>
              <a:t>0</a:t>
            </a:r>
            <a:endParaRPr lang="en-US" sz="900" dirty="0"/>
          </a:p>
        </p:txBody>
      </p:sp>
      <p:sp>
        <p:nvSpPr>
          <p:cNvPr id="160" name="TextBox 159"/>
          <p:cNvSpPr txBox="1"/>
          <p:nvPr/>
        </p:nvSpPr>
        <p:spPr>
          <a:xfrm>
            <a:off x="5566010" y="6125568"/>
            <a:ext cx="491320" cy="259306"/>
          </a:xfrm>
          <a:prstGeom prst="rect">
            <a:avLst/>
          </a:prstGeom>
          <a:noFill/>
        </p:spPr>
        <p:txBody>
          <a:bodyPr wrap="square" rtlCol="0">
            <a:spAutoFit/>
          </a:bodyPr>
          <a:lstStyle/>
          <a:p>
            <a:r>
              <a:rPr lang="en-US" sz="1100" dirty="0" smtClean="0"/>
              <a:t>0</a:t>
            </a:r>
            <a:endParaRPr lang="en-US" sz="900" dirty="0"/>
          </a:p>
        </p:txBody>
      </p:sp>
      <p:sp>
        <p:nvSpPr>
          <p:cNvPr id="162" name="TextBox 161"/>
          <p:cNvSpPr txBox="1"/>
          <p:nvPr/>
        </p:nvSpPr>
        <p:spPr>
          <a:xfrm>
            <a:off x="4426422" y="6118748"/>
            <a:ext cx="666466" cy="276999"/>
          </a:xfrm>
          <a:prstGeom prst="rect">
            <a:avLst/>
          </a:prstGeom>
          <a:noFill/>
        </p:spPr>
        <p:txBody>
          <a:bodyPr wrap="square" rtlCol="0">
            <a:spAutoFit/>
          </a:bodyPr>
          <a:lstStyle/>
          <a:p>
            <a:r>
              <a:rPr lang="en-US" sz="1200" dirty="0" smtClean="0"/>
              <a:t>OUT4</a:t>
            </a:r>
            <a:endParaRPr lang="en-US" sz="1200" dirty="0"/>
          </a:p>
        </p:txBody>
      </p:sp>
      <p:sp>
        <p:nvSpPr>
          <p:cNvPr id="163" name="Rectangle 162"/>
          <p:cNvSpPr/>
          <p:nvPr/>
        </p:nvSpPr>
        <p:spPr>
          <a:xfrm>
            <a:off x="5966347" y="4082955"/>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rot="5400000">
            <a:off x="6136945" y="419896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6453120" y="418758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6741998" y="418986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7058172" y="419213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5939050" y="4082956"/>
            <a:ext cx="491320" cy="259306"/>
          </a:xfrm>
          <a:prstGeom prst="rect">
            <a:avLst/>
          </a:prstGeom>
          <a:noFill/>
        </p:spPr>
        <p:txBody>
          <a:bodyPr wrap="square" rtlCol="0">
            <a:spAutoFit/>
          </a:bodyPr>
          <a:lstStyle/>
          <a:p>
            <a:r>
              <a:rPr lang="en-US" sz="1100" dirty="0" smtClean="0"/>
              <a:t>0</a:t>
            </a:r>
            <a:endParaRPr lang="en-US" sz="900" dirty="0"/>
          </a:p>
        </p:txBody>
      </p:sp>
      <p:sp>
        <p:nvSpPr>
          <p:cNvPr id="169" name="TextBox 168"/>
          <p:cNvSpPr txBox="1"/>
          <p:nvPr/>
        </p:nvSpPr>
        <p:spPr>
          <a:xfrm>
            <a:off x="7155976" y="4071583"/>
            <a:ext cx="491320" cy="259306"/>
          </a:xfrm>
          <a:prstGeom prst="rect">
            <a:avLst/>
          </a:prstGeom>
          <a:noFill/>
        </p:spPr>
        <p:txBody>
          <a:bodyPr wrap="square" rtlCol="0">
            <a:spAutoFit/>
          </a:bodyPr>
          <a:lstStyle/>
          <a:p>
            <a:r>
              <a:rPr lang="en-US" sz="1100" dirty="0" smtClean="0"/>
              <a:t>0</a:t>
            </a:r>
            <a:endParaRPr lang="en-US" sz="900" dirty="0"/>
          </a:p>
        </p:txBody>
      </p:sp>
      <p:sp>
        <p:nvSpPr>
          <p:cNvPr id="170" name="TextBox 169"/>
          <p:cNvSpPr txBox="1"/>
          <p:nvPr/>
        </p:nvSpPr>
        <p:spPr>
          <a:xfrm>
            <a:off x="6858000" y="4073857"/>
            <a:ext cx="491320" cy="259306"/>
          </a:xfrm>
          <a:prstGeom prst="rect">
            <a:avLst/>
          </a:prstGeom>
          <a:noFill/>
        </p:spPr>
        <p:txBody>
          <a:bodyPr wrap="square" rtlCol="0">
            <a:spAutoFit/>
          </a:bodyPr>
          <a:lstStyle/>
          <a:p>
            <a:r>
              <a:rPr lang="en-US" sz="1100" dirty="0" smtClean="0"/>
              <a:t>0</a:t>
            </a:r>
            <a:endParaRPr lang="en-US" sz="900" dirty="0"/>
          </a:p>
        </p:txBody>
      </p:sp>
      <p:sp>
        <p:nvSpPr>
          <p:cNvPr id="171" name="TextBox 170"/>
          <p:cNvSpPr txBox="1"/>
          <p:nvPr/>
        </p:nvSpPr>
        <p:spPr>
          <a:xfrm>
            <a:off x="6573672" y="4076132"/>
            <a:ext cx="491320" cy="259306"/>
          </a:xfrm>
          <a:prstGeom prst="rect">
            <a:avLst/>
          </a:prstGeom>
          <a:noFill/>
        </p:spPr>
        <p:txBody>
          <a:bodyPr wrap="square" rtlCol="0">
            <a:spAutoFit/>
          </a:bodyPr>
          <a:lstStyle/>
          <a:p>
            <a:r>
              <a:rPr lang="en-US" sz="1100" dirty="0" smtClean="0"/>
              <a:t>0</a:t>
            </a:r>
            <a:endParaRPr lang="en-US" sz="900" dirty="0"/>
          </a:p>
        </p:txBody>
      </p:sp>
      <p:sp>
        <p:nvSpPr>
          <p:cNvPr id="172" name="TextBox 171"/>
          <p:cNvSpPr txBox="1"/>
          <p:nvPr/>
        </p:nvSpPr>
        <p:spPr>
          <a:xfrm>
            <a:off x="6248400" y="4082956"/>
            <a:ext cx="491320" cy="261610"/>
          </a:xfrm>
          <a:prstGeom prst="rect">
            <a:avLst/>
          </a:prstGeom>
          <a:noFill/>
        </p:spPr>
        <p:txBody>
          <a:bodyPr wrap="square" rtlCol="0">
            <a:spAutoFit/>
          </a:bodyPr>
          <a:lstStyle/>
          <a:p>
            <a:r>
              <a:rPr lang="en-US" sz="1100" dirty="0" smtClean="0"/>
              <a:t>0</a:t>
            </a:r>
            <a:endParaRPr lang="en-US" sz="900" dirty="0"/>
          </a:p>
        </p:txBody>
      </p:sp>
      <p:sp>
        <p:nvSpPr>
          <p:cNvPr id="173" name="TextBox 172"/>
          <p:cNvSpPr txBox="1"/>
          <p:nvPr/>
        </p:nvSpPr>
        <p:spPr>
          <a:xfrm>
            <a:off x="5529619" y="4082958"/>
            <a:ext cx="436728" cy="276999"/>
          </a:xfrm>
          <a:prstGeom prst="rect">
            <a:avLst/>
          </a:prstGeom>
          <a:noFill/>
        </p:spPr>
        <p:txBody>
          <a:bodyPr wrap="square" rtlCol="0">
            <a:spAutoFit/>
          </a:bodyPr>
          <a:lstStyle/>
          <a:p>
            <a:r>
              <a:rPr lang="en-US" sz="1200" dirty="0" smtClean="0"/>
              <a:t>IN5</a:t>
            </a:r>
            <a:endParaRPr lang="en-US" sz="1200" dirty="0"/>
          </a:p>
        </p:txBody>
      </p:sp>
      <p:sp>
        <p:nvSpPr>
          <p:cNvPr id="174" name="Rectangle 173"/>
          <p:cNvSpPr/>
          <p:nvPr/>
        </p:nvSpPr>
        <p:spPr>
          <a:xfrm>
            <a:off x="5982268" y="4440069"/>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p:cNvCxnSpPr/>
          <p:nvPr/>
        </p:nvCxnSpPr>
        <p:spPr>
          <a:xfrm rot="5400000">
            <a:off x="6152866" y="455607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6469041" y="454470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6757919" y="4546976"/>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7074093" y="454925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5954971" y="4440070"/>
            <a:ext cx="491320" cy="259306"/>
          </a:xfrm>
          <a:prstGeom prst="rect">
            <a:avLst/>
          </a:prstGeom>
          <a:noFill/>
        </p:spPr>
        <p:txBody>
          <a:bodyPr wrap="square" rtlCol="0">
            <a:spAutoFit/>
          </a:bodyPr>
          <a:lstStyle/>
          <a:p>
            <a:r>
              <a:rPr lang="en-US" sz="1100" dirty="0" smtClean="0"/>
              <a:t>0</a:t>
            </a:r>
            <a:endParaRPr lang="en-US" sz="900" dirty="0"/>
          </a:p>
        </p:txBody>
      </p:sp>
      <p:sp>
        <p:nvSpPr>
          <p:cNvPr id="180" name="TextBox 179"/>
          <p:cNvSpPr txBox="1"/>
          <p:nvPr/>
        </p:nvSpPr>
        <p:spPr>
          <a:xfrm>
            <a:off x="7171897" y="4428697"/>
            <a:ext cx="491320" cy="259306"/>
          </a:xfrm>
          <a:prstGeom prst="rect">
            <a:avLst/>
          </a:prstGeom>
          <a:noFill/>
        </p:spPr>
        <p:txBody>
          <a:bodyPr wrap="square" rtlCol="0">
            <a:spAutoFit/>
          </a:bodyPr>
          <a:lstStyle/>
          <a:p>
            <a:r>
              <a:rPr lang="en-US" sz="1100" dirty="0" smtClean="0"/>
              <a:t>0</a:t>
            </a:r>
            <a:endParaRPr lang="en-US" sz="900" dirty="0"/>
          </a:p>
        </p:txBody>
      </p:sp>
      <p:sp>
        <p:nvSpPr>
          <p:cNvPr id="181" name="TextBox 180"/>
          <p:cNvSpPr txBox="1"/>
          <p:nvPr/>
        </p:nvSpPr>
        <p:spPr>
          <a:xfrm>
            <a:off x="6873921" y="4430971"/>
            <a:ext cx="491320" cy="259306"/>
          </a:xfrm>
          <a:prstGeom prst="rect">
            <a:avLst/>
          </a:prstGeom>
          <a:noFill/>
        </p:spPr>
        <p:txBody>
          <a:bodyPr wrap="square" rtlCol="0">
            <a:spAutoFit/>
          </a:bodyPr>
          <a:lstStyle/>
          <a:p>
            <a:r>
              <a:rPr lang="en-US" sz="1100" dirty="0" smtClean="0"/>
              <a:t>0</a:t>
            </a:r>
            <a:endParaRPr lang="en-US" sz="900" dirty="0"/>
          </a:p>
        </p:txBody>
      </p:sp>
      <p:sp>
        <p:nvSpPr>
          <p:cNvPr id="182" name="TextBox 181"/>
          <p:cNvSpPr txBox="1"/>
          <p:nvPr/>
        </p:nvSpPr>
        <p:spPr>
          <a:xfrm>
            <a:off x="6589593" y="4433246"/>
            <a:ext cx="491320" cy="259306"/>
          </a:xfrm>
          <a:prstGeom prst="rect">
            <a:avLst/>
          </a:prstGeom>
          <a:noFill/>
        </p:spPr>
        <p:txBody>
          <a:bodyPr wrap="square" rtlCol="0">
            <a:spAutoFit/>
          </a:bodyPr>
          <a:lstStyle/>
          <a:p>
            <a:r>
              <a:rPr lang="en-US" sz="1100" dirty="0" smtClean="0"/>
              <a:t>0</a:t>
            </a:r>
            <a:endParaRPr lang="en-US" sz="900" dirty="0"/>
          </a:p>
        </p:txBody>
      </p:sp>
      <p:sp>
        <p:nvSpPr>
          <p:cNvPr id="183" name="TextBox 182"/>
          <p:cNvSpPr txBox="1"/>
          <p:nvPr/>
        </p:nvSpPr>
        <p:spPr>
          <a:xfrm>
            <a:off x="6264321" y="4440070"/>
            <a:ext cx="491320" cy="261610"/>
          </a:xfrm>
          <a:prstGeom prst="rect">
            <a:avLst/>
          </a:prstGeom>
          <a:noFill/>
        </p:spPr>
        <p:txBody>
          <a:bodyPr wrap="square" rtlCol="0">
            <a:spAutoFit/>
          </a:bodyPr>
          <a:lstStyle/>
          <a:p>
            <a:r>
              <a:rPr lang="en-US" sz="1100" dirty="0" smtClean="0"/>
              <a:t>0</a:t>
            </a:r>
            <a:endParaRPr lang="en-US" sz="900" dirty="0"/>
          </a:p>
        </p:txBody>
      </p:sp>
      <p:sp>
        <p:nvSpPr>
          <p:cNvPr id="184" name="TextBox 183"/>
          <p:cNvSpPr txBox="1"/>
          <p:nvPr/>
        </p:nvSpPr>
        <p:spPr>
          <a:xfrm>
            <a:off x="5450005" y="4426426"/>
            <a:ext cx="666466" cy="276999"/>
          </a:xfrm>
          <a:prstGeom prst="rect">
            <a:avLst/>
          </a:prstGeom>
          <a:noFill/>
        </p:spPr>
        <p:txBody>
          <a:bodyPr wrap="square" rtlCol="0">
            <a:spAutoFit/>
          </a:bodyPr>
          <a:lstStyle/>
          <a:p>
            <a:r>
              <a:rPr lang="en-US" sz="1200" dirty="0" smtClean="0"/>
              <a:t>OUT5</a:t>
            </a:r>
            <a:endParaRPr lang="en-US" sz="1200" dirty="0"/>
          </a:p>
        </p:txBody>
      </p:sp>
      <p:sp>
        <p:nvSpPr>
          <p:cNvPr id="185" name="TextBox 184"/>
          <p:cNvSpPr txBox="1"/>
          <p:nvPr/>
        </p:nvSpPr>
        <p:spPr>
          <a:xfrm>
            <a:off x="3111695" y="3002507"/>
            <a:ext cx="614150" cy="276999"/>
          </a:xfrm>
          <a:prstGeom prst="rect">
            <a:avLst/>
          </a:prstGeom>
          <a:noFill/>
        </p:spPr>
        <p:txBody>
          <a:bodyPr wrap="square" rtlCol="0">
            <a:spAutoFit/>
          </a:bodyPr>
          <a:lstStyle/>
          <a:p>
            <a:r>
              <a:rPr lang="en-US" sz="1200" dirty="0" smtClean="0"/>
              <a:t>leader</a:t>
            </a:r>
            <a:endParaRPr lang="en-US" sz="1200" dirty="0"/>
          </a:p>
        </p:txBody>
      </p:sp>
      <p:sp>
        <p:nvSpPr>
          <p:cNvPr id="187" name="TextBox 186"/>
          <p:cNvSpPr txBox="1"/>
          <p:nvPr/>
        </p:nvSpPr>
        <p:spPr>
          <a:xfrm>
            <a:off x="5481845" y="2957003"/>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90" name="TextBox 189"/>
          <p:cNvSpPr txBox="1"/>
          <p:nvPr/>
        </p:nvSpPr>
        <p:spPr>
          <a:xfrm>
            <a:off x="4863147" y="5777550"/>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92" name="TextBox 191"/>
          <p:cNvSpPr txBox="1"/>
          <p:nvPr/>
        </p:nvSpPr>
        <p:spPr>
          <a:xfrm>
            <a:off x="5188418" y="6121016"/>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199" name="TextBox 198"/>
          <p:cNvSpPr txBox="1"/>
          <p:nvPr/>
        </p:nvSpPr>
        <p:spPr>
          <a:xfrm>
            <a:off x="1619527" y="4103425"/>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146" name="TextBox 145"/>
          <p:cNvSpPr txBox="1"/>
          <p:nvPr/>
        </p:nvSpPr>
        <p:spPr>
          <a:xfrm>
            <a:off x="1655926" y="3744033"/>
            <a:ext cx="802943" cy="276999"/>
          </a:xfrm>
          <a:prstGeom prst="rect">
            <a:avLst/>
          </a:prstGeom>
          <a:noFill/>
        </p:spPr>
        <p:txBody>
          <a:bodyPr wrap="square" rtlCol="0">
            <a:spAutoFit/>
          </a:bodyPr>
          <a:lstStyle/>
          <a:p>
            <a:r>
              <a:rPr lang="en-US" sz="1200" dirty="0" smtClean="0"/>
              <a:t>W2 =.30</a:t>
            </a:r>
            <a:endParaRPr lang="en-US" sz="1200" dirty="0"/>
          </a:p>
        </p:txBody>
      </p:sp>
      <p:sp>
        <p:nvSpPr>
          <p:cNvPr id="186" name="TextBox 185"/>
          <p:cNvSpPr txBox="1"/>
          <p:nvPr/>
        </p:nvSpPr>
        <p:spPr>
          <a:xfrm>
            <a:off x="1392066" y="4462814"/>
            <a:ext cx="491320" cy="261610"/>
          </a:xfrm>
          <a:prstGeom prst="rect">
            <a:avLst/>
          </a:prstGeom>
          <a:noFill/>
        </p:spPr>
        <p:txBody>
          <a:bodyPr wrap="square" rtlCol="0">
            <a:spAutoFit/>
          </a:bodyPr>
          <a:lstStyle/>
          <a:p>
            <a:r>
              <a:rPr lang="en-US" sz="1100" dirty="0" smtClean="0">
                <a:solidFill>
                  <a:srgbClr val="FF0000"/>
                </a:solidFill>
              </a:rPr>
              <a:t>.5</a:t>
            </a:r>
            <a:endParaRPr lang="en-US" sz="900" dirty="0">
              <a:solidFill>
                <a:srgbClr val="FF0000"/>
              </a:solidFill>
            </a:endParaRPr>
          </a:p>
        </p:txBody>
      </p:sp>
      <p:cxnSp>
        <p:nvCxnSpPr>
          <p:cNvPr id="191" name="Straight Arrow Connector 190"/>
          <p:cNvCxnSpPr>
            <a:stCxn id="10" idx="3"/>
            <a:endCxn id="12" idx="1"/>
          </p:cNvCxnSpPr>
          <p:nvPr/>
        </p:nvCxnSpPr>
        <p:spPr>
          <a:xfrm rot="16200000" flipH="1">
            <a:off x="2346863" y="4608397"/>
            <a:ext cx="918377" cy="441275"/>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93" name="TextBox 192"/>
          <p:cNvSpPr txBox="1"/>
          <p:nvPr/>
        </p:nvSpPr>
        <p:spPr>
          <a:xfrm>
            <a:off x="1746910" y="5804846"/>
            <a:ext cx="491320" cy="261610"/>
          </a:xfrm>
          <a:prstGeom prst="rect">
            <a:avLst/>
          </a:prstGeom>
          <a:noFill/>
        </p:spPr>
        <p:txBody>
          <a:bodyPr wrap="square" rtlCol="0">
            <a:spAutoFit/>
          </a:bodyPr>
          <a:lstStyle/>
          <a:p>
            <a:r>
              <a:rPr lang="en-US" sz="1100" dirty="0" smtClean="0">
                <a:solidFill>
                  <a:srgbClr val="FF0000"/>
                </a:solidFill>
              </a:rPr>
              <a:t>.5</a:t>
            </a:r>
            <a:endParaRPr lang="en-US" sz="900" dirty="0">
              <a:solidFill>
                <a:srgbClr val="FF0000"/>
              </a:solidFill>
            </a:endParaRPr>
          </a:p>
        </p:txBody>
      </p:sp>
      <p:sp>
        <p:nvSpPr>
          <p:cNvPr id="194" name="TextBox 193"/>
          <p:cNvSpPr txBox="1"/>
          <p:nvPr/>
        </p:nvSpPr>
        <p:spPr>
          <a:xfrm>
            <a:off x="2026691" y="5356745"/>
            <a:ext cx="814316" cy="276999"/>
          </a:xfrm>
          <a:prstGeom prst="rect">
            <a:avLst/>
          </a:prstGeom>
          <a:noFill/>
        </p:spPr>
        <p:txBody>
          <a:bodyPr wrap="square" rtlCol="0">
            <a:spAutoFit/>
          </a:bodyPr>
          <a:lstStyle/>
          <a:p>
            <a:r>
              <a:rPr lang="en-US" sz="1200" dirty="0" smtClean="0"/>
              <a:t>W3 =.25</a:t>
            </a:r>
            <a:endParaRPr lang="en-US" sz="1200" dirty="0"/>
          </a:p>
        </p:txBody>
      </p:sp>
      <p:cxnSp>
        <p:nvCxnSpPr>
          <p:cNvPr id="161" name="Straight Connector 160"/>
          <p:cNvCxnSpPr/>
          <p:nvPr/>
        </p:nvCxnSpPr>
        <p:spPr>
          <a:xfrm>
            <a:off x="5991361" y="327545"/>
            <a:ext cx="409433" cy="1588"/>
          </a:xfrm>
          <a:prstGeom prst="line">
            <a:avLst/>
          </a:prstGeom>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6455392" y="177420"/>
            <a:ext cx="2306472" cy="276999"/>
          </a:xfrm>
          <a:prstGeom prst="rect">
            <a:avLst/>
          </a:prstGeom>
          <a:noFill/>
        </p:spPr>
        <p:txBody>
          <a:bodyPr wrap="square" rtlCol="0">
            <a:spAutoFit/>
          </a:bodyPr>
          <a:lstStyle/>
          <a:p>
            <a:r>
              <a:rPr lang="en-US" sz="1200" dirty="0" smtClean="0"/>
              <a:t>Communication b/w processes</a:t>
            </a:r>
            <a:endParaRPr lang="en-US" sz="1200" dirty="0"/>
          </a:p>
        </p:txBody>
      </p:sp>
      <p:sp>
        <p:nvSpPr>
          <p:cNvPr id="189" name="TextBox 188"/>
          <p:cNvSpPr txBox="1"/>
          <p:nvPr/>
        </p:nvSpPr>
        <p:spPr>
          <a:xfrm>
            <a:off x="6469037" y="464023"/>
            <a:ext cx="1392072" cy="286603"/>
          </a:xfrm>
          <a:prstGeom prst="rect">
            <a:avLst/>
          </a:prstGeom>
          <a:noFill/>
        </p:spPr>
        <p:txBody>
          <a:bodyPr wrap="square" rtlCol="0">
            <a:spAutoFit/>
          </a:bodyPr>
          <a:lstStyle/>
          <a:p>
            <a:r>
              <a:rPr lang="en-US" sz="1200" dirty="0" smtClean="0"/>
              <a:t>Basic messages</a:t>
            </a:r>
            <a:endParaRPr lang="en-US" sz="1200" dirty="0"/>
          </a:p>
        </p:txBody>
      </p:sp>
      <p:sp>
        <p:nvSpPr>
          <p:cNvPr id="195" name="TextBox 194"/>
          <p:cNvSpPr txBox="1"/>
          <p:nvPr/>
        </p:nvSpPr>
        <p:spPr>
          <a:xfrm>
            <a:off x="6455386" y="791569"/>
            <a:ext cx="1624085" cy="276999"/>
          </a:xfrm>
          <a:prstGeom prst="rect">
            <a:avLst/>
          </a:prstGeom>
          <a:noFill/>
        </p:spPr>
        <p:txBody>
          <a:bodyPr wrap="square" rtlCol="0">
            <a:spAutoFit/>
          </a:bodyPr>
          <a:lstStyle/>
          <a:p>
            <a:r>
              <a:rPr lang="en-US" sz="1200" dirty="0" smtClean="0"/>
              <a:t>Control messages</a:t>
            </a:r>
            <a:endParaRPr lang="en-US" sz="1200" dirty="0"/>
          </a:p>
        </p:txBody>
      </p:sp>
      <p:cxnSp>
        <p:nvCxnSpPr>
          <p:cNvPr id="196" name="Straight Arrow Connector 195"/>
          <p:cNvCxnSpPr>
            <a:endCxn id="189" idx="1"/>
          </p:cNvCxnSpPr>
          <p:nvPr/>
        </p:nvCxnSpPr>
        <p:spPr>
          <a:xfrm flipV="1">
            <a:off x="6005015" y="607325"/>
            <a:ext cx="464022" cy="6824"/>
          </a:xfrm>
          <a:prstGeom prst="straightConnector1">
            <a:avLst/>
          </a:prstGeom>
          <a:ln>
            <a:solidFill>
              <a:srgbClr val="2A08B8"/>
            </a:solidFill>
            <a:tailEnd type="arrow"/>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endCxn id="195" idx="1"/>
          </p:cNvCxnSpPr>
          <p:nvPr/>
        </p:nvCxnSpPr>
        <p:spPr>
          <a:xfrm>
            <a:off x="6005015" y="928048"/>
            <a:ext cx="450371" cy="2021"/>
          </a:xfrm>
          <a:prstGeom prst="straightConnector1">
            <a:avLst/>
          </a:prstGeom>
          <a:ln>
            <a:solidFill>
              <a:srgbClr val="C939B8"/>
            </a:solidFill>
            <a:tailEnd type="arrow"/>
          </a:ln>
        </p:spPr>
        <p:style>
          <a:lnRef idx="1">
            <a:schemeClr val="accent1"/>
          </a:lnRef>
          <a:fillRef idx="0">
            <a:schemeClr val="accent1"/>
          </a:fillRef>
          <a:effectRef idx="0">
            <a:schemeClr val="accent1"/>
          </a:effectRef>
          <a:fontRef idx="minor">
            <a:schemeClr val="tx1"/>
          </a:fontRef>
        </p:style>
      </p:cxnSp>
      <p:sp>
        <p:nvSpPr>
          <p:cNvPr id="198" name="Oval 197"/>
          <p:cNvSpPr/>
          <p:nvPr/>
        </p:nvSpPr>
        <p:spPr>
          <a:xfrm>
            <a:off x="2702257" y="245660"/>
            <a:ext cx="245659" cy="245659"/>
          </a:xfrm>
          <a:prstGeom prst="ellipse">
            <a:avLst/>
          </a:prstGeom>
          <a:solidFill>
            <a:schemeClr val="tx1">
              <a:lumMod val="50000"/>
              <a:lumOff val="5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2704529" y="548188"/>
            <a:ext cx="245659" cy="24565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2704529" y="875740"/>
            <a:ext cx="245659" cy="245659"/>
          </a:xfrm>
          <a:prstGeom prst="ellipse">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extBox 201"/>
          <p:cNvSpPr txBox="1"/>
          <p:nvPr/>
        </p:nvSpPr>
        <p:spPr>
          <a:xfrm>
            <a:off x="3207225" y="259308"/>
            <a:ext cx="1282888" cy="276999"/>
          </a:xfrm>
          <a:prstGeom prst="rect">
            <a:avLst/>
          </a:prstGeom>
          <a:noFill/>
        </p:spPr>
        <p:txBody>
          <a:bodyPr wrap="square" rtlCol="0">
            <a:spAutoFit/>
          </a:bodyPr>
          <a:lstStyle/>
          <a:p>
            <a:r>
              <a:rPr lang="en-US" sz="1200" dirty="0" smtClean="0"/>
              <a:t>Normal process</a:t>
            </a:r>
            <a:endParaRPr lang="en-US" sz="1200" dirty="0"/>
          </a:p>
        </p:txBody>
      </p:sp>
      <p:sp>
        <p:nvSpPr>
          <p:cNvPr id="203" name="TextBox 202"/>
          <p:cNvSpPr txBox="1"/>
          <p:nvPr/>
        </p:nvSpPr>
        <p:spPr>
          <a:xfrm>
            <a:off x="3207222" y="504968"/>
            <a:ext cx="1392072" cy="276999"/>
          </a:xfrm>
          <a:prstGeom prst="rect">
            <a:avLst/>
          </a:prstGeom>
          <a:noFill/>
        </p:spPr>
        <p:txBody>
          <a:bodyPr wrap="square" rtlCol="0">
            <a:spAutoFit/>
          </a:bodyPr>
          <a:lstStyle/>
          <a:p>
            <a:r>
              <a:rPr lang="en-US" sz="1200" dirty="0" smtClean="0"/>
              <a:t>Leader process</a:t>
            </a:r>
            <a:endParaRPr lang="en-US" sz="1200" dirty="0"/>
          </a:p>
        </p:txBody>
      </p:sp>
      <p:sp>
        <p:nvSpPr>
          <p:cNvPr id="204" name="TextBox 203"/>
          <p:cNvSpPr txBox="1"/>
          <p:nvPr/>
        </p:nvSpPr>
        <p:spPr>
          <a:xfrm>
            <a:off x="3220872" y="832513"/>
            <a:ext cx="1091821" cy="286603"/>
          </a:xfrm>
          <a:prstGeom prst="rect">
            <a:avLst/>
          </a:prstGeom>
          <a:noFill/>
        </p:spPr>
        <p:txBody>
          <a:bodyPr wrap="square" rtlCol="0">
            <a:spAutoFit/>
          </a:bodyPr>
          <a:lstStyle/>
          <a:p>
            <a:r>
              <a:rPr lang="en-US" sz="1200" dirty="0" smtClean="0"/>
              <a:t>Idle process</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withEffect">
                                  <p:stCondLst>
                                    <p:cond delay="0"/>
                                  </p:stCondLst>
                                  <p:childTnLst>
                                    <p:animEffect transition="out" filter="dissolve">
                                      <p:cBhvr>
                                        <p:cTn id="6" dur="2000"/>
                                        <p:tgtEl>
                                          <p:spTgt spid="47"/>
                                        </p:tgtEl>
                                      </p:cBhvr>
                                    </p:animEffect>
                                    <p:set>
                                      <p:cBhvr>
                                        <p:cTn id="7" dur="1" fill="hold">
                                          <p:stCondLst>
                                            <p:cond delay="1999"/>
                                          </p:stCondLst>
                                        </p:cTn>
                                        <p:tgtEl>
                                          <p:spTgt spid="47"/>
                                        </p:tgtEl>
                                        <p:attrNameLst>
                                          <p:attrName>style.visibility</p:attrName>
                                        </p:attrNameLst>
                                      </p:cBhvr>
                                      <p:to>
                                        <p:strVal val="hidden"/>
                                      </p:to>
                                    </p:set>
                                  </p:childTnLst>
                                </p:cTn>
                              </p:par>
                            </p:childTnLst>
                          </p:cTn>
                        </p:par>
                        <p:par>
                          <p:cTn id="8" fill="hold">
                            <p:stCondLst>
                              <p:cond delay="2000"/>
                            </p:stCondLst>
                            <p:childTnLst>
                              <p:par>
                                <p:cTn id="9" presetID="12" presetClass="entr" presetSubtype="4" fill="hold" grpId="0" nodeType="after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slide(fromBottom)">
                                      <p:cBhvr>
                                        <p:cTn id="11" dur="2000"/>
                                        <p:tgtEl>
                                          <p:spTgt spid="146"/>
                                        </p:tgtEl>
                                      </p:cBhvr>
                                    </p:animEffect>
                                  </p:childTnLst>
                                </p:cTn>
                              </p:par>
                            </p:childTnLst>
                          </p:cTn>
                        </p:par>
                        <p:par>
                          <p:cTn id="12" fill="hold">
                            <p:stCondLst>
                              <p:cond delay="4000"/>
                            </p:stCondLst>
                            <p:childTnLst>
                              <p:par>
                                <p:cTn id="13" presetID="9" presetClass="exit" presetSubtype="0" fill="hold" grpId="0" nodeType="afterEffect">
                                  <p:stCondLst>
                                    <p:cond delay="0"/>
                                  </p:stCondLst>
                                  <p:childTnLst>
                                    <p:animEffect transition="out" filter="dissolve">
                                      <p:cBhvr>
                                        <p:cTn id="14" dur="2000"/>
                                        <p:tgtEl>
                                          <p:spTgt spid="116"/>
                                        </p:tgtEl>
                                      </p:cBhvr>
                                    </p:animEffect>
                                    <p:set>
                                      <p:cBhvr>
                                        <p:cTn id="15" dur="1" fill="hold">
                                          <p:stCondLst>
                                            <p:cond delay="1999"/>
                                          </p:stCondLst>
                                        </p:cTn>
                                        <p:tgtEl>
                                          <p:spTgt spid="116"/>
                                        </p:tgtEl>
                                        <p:attrNameLst>
                                          <p:attrName>style.visibility</p:attrName>
                                        </p:attrNameLst>
                                      </p:cBhvr>
                                      <p:to>
                                        <p:strVal val="hidden"/>
                                      </p:to>
                                    </p:set>
                                  </p:childTnLst>
                                </p:cTn>
                              </p:par>
                            </p:childTnLst>
                          </p:cTn>
                        </p:par>
                        <p:par>
                          <p:cTn id="16" fill="hold">
                            <p:stCondLst>
                              <p:cond delay="6000"/>
                            </p:stCondLst>
                            <p:childTnLst>
                              <p:par>
                                <p:cTn id="17" presetID="12" presetClass="entr" presetSubtype="4" fill="hold" grpId="0" nodeType="afterEffect">
                                  <p:stCondLst>
                                    <p:cond delay="0"/>
                                  </p:stCondLst>
                                  <p:childTnLst>
                                    <p:set>
                                      <p:cBhvr>
                                        <p:cTn id="18" dur="1" fill="hold">
                                          <p:stCondLst>
                                            <p:cond delay="0"/>
                                          </p:stCondLst>
                                        </p:cTn>
                                        <p:tgtEl>
                                          <p:spTgt spid="186"/>
                                        </p:tgtEl>
                                        <p:attrNameLst>
                                          <p:attrName>style.visibility</p:attrName>
                                        </p:attrNameLst>
                                      </p:cBhvr>
                                      <p:to>
                                        <p:strVal val="visible"/>
                                      </p:to>
                                    </p:set>
                                    <p:animEffect transition="in" filter="slide(fromBottom)">
                                      <p:cBhvr>
                                        <p:cTn id="19" dur="2000"/>
                                        <p:tgtEl>
                                          <p:spTgt spid="186"/>
                                        </p:tgtEl>
                                      </p:cBhvr>
                                    </p:animEffect>
                                  </p:childTnLst>
                                </p:cTn>
                              </p:par>
                            </p:childTnLst>
                          </p:cTn>
                        </p:par>
                        <p:par>
                          <p:cTn id="20" fill="hold">
                            <p:stCondLst>
                              <p:cond delay="8000"/>
                            </p:stCondLst>
                            <p:childTnLst>
                              <p:par>
                                <p:cTn id="21" presetID="22" presetClass="entr" presetSubtype="1" fill="hold" nodeType="afterEffect">
                                  <p:stCondLst>
                                    <p:cond delay="0"/>
                                  </p:stCondLst>
                                  <p:childTnLst>
                                    <p:set>
                                      <p:cBhvr>
                                        <p:cTn id="22" dur="1" fill="hold">
                                          <p:stCondLst>
                                            <p:cond delay="0"/>
                                          </p:stCondLst>
                                        </p:cTn>
                                        <p:tgtEl>
                                          <p:spTgt spid="191"/>
                                        </p:tgtEl>
                                        <p:attrNameLst>
                                          <p:attrName>style.visibility</p:attrName>
                                        </p:attrNameLst>
                                      </p:cBhvr>
                                      <p:to>
                                        <p:strVal val="visible"/>
                                      </p:to>
                                    </p:set>
                                    <p:animEffect transition="in" filter="wipe(up)">
                                      <p:cBhvr>
                                        <p:cTn id="23" dur="2000"/>
                                        <p:tgtEl>
                                          <p:spTgt spid="191"/>
                                        </p:tgtEl>
                                      </p:cBhvr>
                                    </p:animEffect>
                                  </p:childTnLst>
                                </p:cTn>
                              </p:par>
                            </p:childTnLst>
                          </p:cTn>
                        </p:par>
                        <p:par>
                          <p:cTn id="24" fill="hold">
                            <p:stCondLst>
                              <p:cond delay="10000"/>
                            </p:stCondLst>
                            <p:childTnLst>
                              <p:par>
                                <p:cTn id="25" presetID="9" presetClass="exit" presetSubtype="0" fill="hold" grpId="0" nodeType="afterEffect">
                                  <p:stCondLst>
                                    <p:cond delay="0"/>
                                  </p:stCondLst>
                                  <p:childTnLst>
                                    <p:animEffect transition="out" filter="dissolve">
                                      <p:cBhvr>
                                        <p:cTn id="26" dur="2000"/>
                                        <p:tgtEl>
                                          <p:spTgt spid="128"/>
                                        </p:tgtEl>
                                      </p:cBhvr>
                                    </p:animEffect>
                                    <p:set>
                                      <p:cBhvr>
                                        <p:cTn id="27" dur="1" fill="hold">
                                          <p:stCondLst>
                                            <p:cond delay="1999"/>
                                          </p:stCondLst>
                                        </p:cTn>
                                        <p:tgtEl>
                                          <p:spTgt spid="128"/>
                                        </p:tgtEl>
                                        <p:attrNameLst>
                                          <p:attrName>style.visibility</p:attrName>
                                        </p:attrNameLst>
                                      </p:cBhvr>
                                      <p:to>
                                        <p:strVal val="hidden"/>
                                      </p:to>
                                    </p:set>
                                  </p:childTnLst>
                                </p:cTn>
                              </p:par>
                            </p:childTnLst>
                          </p:cTn>
                        </p:par>
                        <p:par>
                          <p:cTn id="28" fill="hold">
                            <p:stCondLst>
                              <p:cond delay="12000"/>
                            </p:stCondLst>
                            <p:childTnLst>
                              <p:par>
                                <p:cTn id="29" presetID="12" presetClass="entr" presetSubtype="4" fill="hold" grpId="0" nodeType="afterEffect">
                                  <p:stCondLst>
                                    <p:cond delay="0"/>
                                  </p:stCondLst>
                                  <p:childTnLst>
                                    <p:set>
                                      <p:cBhvr>
                                        <p:cTn id="30" dur="1" fill="hold">
                                          <p:stCondLst>
                                            <p:cond delay="0"/>
                                          </p:stCondLst>
                                        </p:cTn>
                                        <p:tgtEl>
                                          <p:spTgt spid="193"/>
                                        </p:tgtEl>
                                        <p:attrNameLst>
                                          <p:attrName>style.visibility</p:attrName>
                                        </p:attrNameLst>
                                      </p:cBhvr>
                                      <p:to>
                                        <p:strVal val="visible"/>
                                      </p:to>
                                    </p:set>
                                    <p:animEffect transition="in" filter="slide(fromBottom)">
                                      <p:cBhvr>
                                        <p:cTn id="31" dur="2000"/>
                                        <p:tgtEl>
                                          <p:spTgt spid="193"/>
                                        </p:tgtEl>
                                      </p:cBhvr>
                                    </p:animEffect>
                                  </p:childTnLst>
                                </p:cTn>
                              </p:par>
                            </p:childTnLst>
                          </p:cTn>
                        </p:par>
                        <p:par>
                          <p:cTn id="32" fill="hold">
                            <p:stCondLst>
                              <p:cond delay="14000"/>
                            </p:stCondLst>
                            <p:childTnLst>
                              <p:par>
                                <p:cTn id="33" presetID="9" presetClass="exit" presetSubtype="0" fill="hold" grpId="0" nodeType="afterEffect">
                                  <p:stCondLst>
                                    <p:cond delay="0"/>
                                  </p:stCondLst>
                                  <p:childTnLst>
                                    <p:animEffect transition="out" filter="dissolve">
                                      <p:cBhvr>
                                        <p:cTn id="34" dur="2000"/>
                                        <p:tgtEl>
                                          <p:spTgt spid="48"/>
                                        </p:tgtEl>
                                      </p:cBhvr>
                                    </p:animEffect>
                                    <p:set>
                                      <p:cBhvr>
                                        <p:cTn id="35" dur="1" fill="hold">
                                          <p:stCondLst>
                                            <p:cond delay="1999"/>
                                          </p:stCondLst>
                                        </p:cTn>
                                        <p:tgtEl>
                                          <p:spTgt spid="48"/>
                                        </p:tgtEl>
                                        <p:attrNameLst>
                                          <p:attrName>style.visibility</p:attrName>
                                        </p:attrNameLst>
                                      </p:cBhvr>
                                      <p:to>
                                        <p:strVal val="hidden"/>
                                      </p:to>
                                    </p:set>
                                  </p:childTnLst>
                                </p:cTn>
                              </p:par>
                            </p:childTnLst>
                          </p:cTn>
                        </p:par>
                        <p:par>
                          <p:cTn id="36" fill="hold">
                            <p:stCondLst>
                              <p:cond delay="16000"/>
                            </p:stCondLst>
                            <p:childTnLst>
                              <p:par>
                                <p:cTn id="37" presetID="12" presetClass="entr" presetSubtype="4" fill="hold" grpId="0" nodeType="afterEffect">
                                  <p:stCondLst>
                                    <p:cond delay="0"/>
                                  </p:stCondLst>
                                  <p:childTnLst>
                                    <p:set>
                                      <p:cBhvr>
                                        <p:cTn id="38" dur="1" fill="hold">
                                          <p:stCondLst>
                                            <p:cond delay="0"/>
                                          </p:stCondLst>
                                        </p:cTn>
                                        <p:tgtEl>
                                          <p:spTgt spid="194"/>
                                        </p:tgtEl>
                                        <p:attrNameLst>
                                          <p:attrName>style.visibility</p:attrName>
                                        </p:attrNameLst>
                                      </p:cBhvr>
                                      <p:to>
                                        <p:strVal val="visible"/>
                                      </p:to>
                                    </p:set>
                                    <p:animEffect transition="in" filter="slide(fromBottom)">
                                      <p:cBhvr>
                                        <p:cTn id="39" dur="2000"/>
                                        <p:tgtEl>
                                          <p:spTgt spid="194"/>
                                        </p:tgtEl>
                                      </p:cBhvr>
                                    </p:animEffect>
                                  </p:childTnLst>
                                </p:cTn>
                              </p:par>
                            </p:childTnLst>
                          </p:cTn>
                        </p:par>
                        <p:par>
                          <p:cTn id="40" fill="hold">
                            <p:stCondLst>
                              <p:cond delay="18000"/>
                            </p:stCondLst>
                            <p:childTnLst>
                              <p:par>
                                <p:cTn id="41" presetID="9" presetClass="exit" presetSubtype="0" fill="hold" nodeType="afterEffect">
                                  <p:stCondLst>
                                    <p:cond delay="0"/>
                                  </p:stCondLst>
                                  <p:childTnLst>
                                    <p:animEffect transition="out" filter="dissolve">
                                      <p:cBhvr>
                                        <p:cTn id="42" dur="2000"/>
                                        <p:tgtEl>
                                          <p:spTgt spid="191"/>
                                        </p:tgtEl>
                                      </p:cBhvr>
                                    </p:animEffect>
                                    <p:set>
                                      <p:cBhvr>
                                        <p:cTn id="43" dur="1" fill="hold">
                                          <p:stCondLst>
                                            <p:cond delay="1999"/>
                                          </p:stCondLst>
                                        </p:cTn>
                                        <p:tgtEl>
                                          <p:spTgt spid="1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116" grpId="0"/>
      <p:bldP spid="128" grpId="0"/>
      <p:bldP spid="146" grpId="0"/>
      <p:bldP spid="186" grpId="0"/>
      <p:bldP spid="193" grpId="0"/>
      <p:bldP spid="194"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A64DA6D7-C39D-457F-AB60-E921F603B3E6}" type="slidenum">
              <a:rPr lang="en-IN" smtClean="0"/>
              <a:pPr/>
              <a:t>13</a:t>
            </a:fld>
            <a:endParaRPr lang="en-IN" dirty="0" smtClean="0"/>
          </a:p>
        </p:txBody>
      </p:sp>
      <p:sp>
        <p:nvSpPr>
          <p:cNvPr id="6" name="Oval 5"/>
          <p:cNvSpPr/>
          <p:nvPr/>
        </p:nvSpPr>
        <p:spPr>
          <a:xfrm>
            <a:off x="3712193" y="3138985"/>
            <a:ext cx="491319" cy="46402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2513462" y="3973778"/>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Oval 10"/>
          <p:cNvSpPr/>
          <p:nvPr/>
        </p:nvSpPr>
        <p:spPr>
          <a:xfrm>
            <a:off x="4972336" y="3935109"/>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2" name="Oval 11"/>
          <p:cNvSpPr/>
          <p:nvPr/>
        </p:nvSpPr>
        <p:spPr>
          <a:xfrm>
            <a:off x="2954737" y="5220269"/>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3" name="Oval 12"/>
          <p:cNvSpPr/>
          <p:nvPr/>
        </p:nvSpPr>
        <p:spPr>
          <a:xfrm>
            <a:off x="4608393" y="5222543"/>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7" name="Straight Connector 16"/>
          <p:cNvCxnSpPr>
            <a:stCxn id="6" idx="5"/>
            <a:endCxn id="11" idx="2"/>
          </p:cNvCxnSpPr>
          <p:nvPr/>
        </p:nvCxnSpPr>
        <p:spPr>
          <a:xfrm rot="16200000" flipH="1">
            <a:off x="4235915" y="3430699"/>
            <a:ext cx="632067" cy="840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3"/>
            <a:endCxn id="10" idx="6"/>
          </p:cNvCxnSpPr>
          <p:nvPr/>
        </p:nvCxnSpPr>
        <p:spPr>
          <a:xfrm rot="5400000">
            <a:off x="3059095" y="3480740"/>
            <a:ext cx="670736" cy="779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4"/>
            <a:endCxn id="13" idx="0"/>
          </p:cNvCxnSpPr>
          <p:nvPr/>
        </p:nvCxnSpPr>
        <p:spPr>
          <a:xfrm rot="5400000">
            <a:off x="4624320" y="4628867"/>
            <a:ext cx="823410" cy="3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 idx="4"/>
            <a:endCxn id="12" idx="0"/>
          </p:cNvCxnSpPr>
          <p:nvPr/>
        </p:nvCxnSpPr>
        <p:spPr>
          <a:xfrm rot="16200000" flipH="1">
            <a:off x="2588526" y="4608397"/>
            <a:ext cx="782467" cy="441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6"/>
            <a:endCxn id="13" idx="2"/>
          </p:cNvCxnSpPr>
          <p:nvPr/>
        </p:nvCxnSpPr>
        <p:spPr>
          <a:xfrm>
            <a:off x="3446056" y="5452281"/>
            <a:ext cx="1162337" cy="2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4"/>
            <a:endCxn id="12" idx="7"/>
          </p:cNvCxnSpPr>
          <p:nvPr/>
        </p:nvCxnSpPr>
        <p:spPr>
          <a:xfrm rot="5400000">
            <a:off x="2823372" y="4153742"/>
            <a:ext cx="1685215" cy="583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7"/>
            <a:endCxn id="11" idx="3"/>
          </p:cNvCxnSpPr>
          <p:nvPr/>
        </p:nvCxnSpPr>
        <p:spPr>
          <a:xfrm rot="5400000" flipH="1" flipV="1">
            <a:off x="3730673" y="3974609"/>
            <a:ext cx="957046" cy="1670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5"/>
            <a:endCxn id="13" idx="1"/>
          </p:cNvCxnSpPr>
          <p:nvPr/>
        </p:nvCxnSpPr>
        <p:spPr>
          <a:xfrm rot="16200000" flipH="1">
            <a:off x="3346262" y="3956414"/>
            <a:ext cx="920651" cy="1747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6" idx="4"/>
            <a:endCxn id="13" idx="1"/>
          </p:cNvCxnSpPr>
          <p:nvPr/>
        </p:nvCxnSpPr>
        <p:spPr>
          <a:xfrm rot="16200000" flipH="1">
            <a:off x="3475355" y="4085507"/>
            <a:ext cx="1687489" cy="722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1" idx="3"/>
            <a:endCxn id="10" idx="5"/>
          </p:cNvCxnSpPr>
          <p:nvPr/>
        </p:nvCxnSpPr>
        <p:spPr>
          <a:xfrm rot="5400000">
            <a:off x="3969225" y="3294783"/>
            <a:ext cx="38669" cy="2111459"/>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493821" y="2756848"/>
            <a:ext cx="873457" cy="276999"/>
          </a:xfrm>
          <a:prstGeom prst="rect">
            <a:avLst/>
          </a:prstGeom>
          <a:noFill/>
        </p:spPr>
        <p:txBody>
          <a:bodyPr wrap="square" rtlCol="0">
            <a:spAutoFit/>
          </a:bodyPr>
          <a:lstStyle/>
          <a:p>
            <a:r>
              <a:rPr lang="en-US" sz="1200" dirty="0" smtClean="0"/>
              <a:t>W1 =.10</a:t>
            </a:r>
            <a:endParaRPr lang="en-US" sz="1200" dirty="0"/>
          </a:p>
        </p:txBody>
      </p:sp>
      <p:sp>
        <p:nvSpPr>
          <p:cNvPr id="47" name="TextBox 46"/>
          <p:cNvSpPr txBox="1"/>
          <p:nvPr/>
        </p:nvSpPr>
        <p:spPr>
          <a:xfrm>
            <a:off x="1653654" y="3741761"/>
            <a:ext cx="802943" cy="276999"/>
          </a:xfrm>
          <a:prstGeom prst="rect">
            <a:avLst/>
          </a:prstGeom>
          <a:noFill/>
        </p:spPr>
        <p:txBody>
          <a:bodyPr wrap="square" rtlCol="0">
            <a:spAutoFit/>
          </a:bodyPr>
          <a:lstStyle/>
          <a:p>
            <a:r>
              <a:rPr lang="en-US" sz="1200" dirty="0" smtClean="0"/>
              <a:t>W2 =.30</a:t>
            </a:r>
            <a:endParaRPr lang="en-US" sz="1200" dirty="0"/>
          </a:p>
        </p:txBody>
      </p:sp>
      <p:sp>
        <p:nvSpPr>
          <p:cNvPr id="48" name="TextBox 47"/>
          <p:cNvSpPr txBox="1"/>
          <p:nvPr/>
        </p:nvSpPr>
        <p:spPr>
          <a:xfrm>
            <a:off x="2024419" y="5354473"/>
            <a:ext cx="814316" cy="276999"/>
          </a:xfrm>
          <a:prstGeom prst="rect">
            <a:avLst/>
          </a:prstGeom>
          <a:noFill/>
        </p:spPr>
        <p:txBody>
          <a:bodyPr wrap="square" rtlCol="0">
            <a:spAutoFit/>
          </a:bodyPr>
          <a:lstStyle/>
          <a:p>
            <a:r>
              <a:rPr lang="en-US" sz="1200" dirty="0" smtClean="0"/>
              <a:t>W3 =.25</a:t>
            </a:r>
            <a:endParaRPr lang="en-US" sz="1200" dirty="0"/>
          </a:p>
        </p:txBody>
      </p:sp>
      <p:sp>
        <p:nvSpPr>
          <p:cNvPr id="49" name="TextBox 48"/>
          <p:cNvSpPr txBox="1"/>
          <p:nvPr/>
        </p:nvSpPr>
        <p:spPr>
          <a:xfrm>
            <a:off x="5138382" y="5343100"/>
            <a:ext cx="798394" cy="276999"/>
          </a:xfrm>
          <a:prstGeom prst="rect">
            <a:avLst/>
          </a:prstGeom>
          <a:noFill/>
        </p:spPr>
        <p:txBody>
          <a:bodyPr wrap="square" rtlCol="0">
            <a:spAutoFit/>
          </a:bodyPr>
          <a:lstStyle/>
          <a:p>
            <a:r>
              <a:rPr lang="en-US" sz="1200" dirty="0" smtClean="0"/>
              <a:t>W4 =.15</a:t>
            </a:r>
            <a:endParaRPr lang="en-US" sz="1200" dirty="0"/>
          </a:p>
        </p:txBody>
      </p:sp>
      <p:sp>
        <p:nvSpPr>
          <p:cNvPr id="50" name="TextBox 49"/>
          <p:cNvSpPr txBox="1"/>
          <p:nvPr/>
        </p:nvSpPr>
        <p:spPr>
          <a:xfrm>
            <a:off x="5454556" y="3789529"/>
            <a:ext cx="755175" cy="276999"/>
          </a:xfrm>
          <a:prstGeom prst="rect">
            <a:avLst/>
          </a:prstGeom>
          <a:noFill/>
        </p:spPr>
        <p:txBody>
          <a:bodyPr wrap="square" rtlCol="0">
            <a:spAutoFit/>
          </a:bodyPr>
          <a:lstStyle/>
          <a:p>
            <a:r>
              <a:rPr lang="en-US" sz="1200" dirty="0" smtClean="0"/>
              <a:t>W5 =.20</a:t>
            </a:r>
            <a:endParaRPr lang="en-US" sz="1200" dirty="0"/>
          </a:p>
        </p:txBody>
      </p:sp>
      <p:sp>
        <p:nvSpPr>
          <p:cNvPr id="69" name="Rectangle 68"/>
          <p:cNvSpPr/>
          <p:nvPr/>
        </p:nvSpPr>
        <p:spPr>
          <a:xfrm>
            <a:off x="4626591" y="2606722"/>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rot="5400000">
            <a:off x="4797189" y="272272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5113364" y="271135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5402242" y="271362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5718416" y="271590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599294" y="2606723"/>
            <a:ext cx="491320" cy="259306"/>
          </a:xfrm>
          <a:prstGeom prst="rect">
            <a:avLst/>
          </a:prstGeom>
          <a:noFill/>
        </p:spPr>
        <p:txBody>
          <a:bodyPr wrap="square" rtlCol="0">
            <a:spAutoFit/>
          </a:bodyPr>
          <a:lstStyle/>
          <a:p>
            <a:r>
              <a:rPr lang="en-US" sz="1100" dirty="0" smtClean="0"/>
              <a:t>0</a:t>
            </a:r>
            <a:endParaRPr lang="en-US" sz="900" dirty="0"/>
          </a:p>
        </p:txBody>
      </p:sp>
      <p:sp>
        <p:nvSpPr>
          <p:cNvPr id="76" name="TextBox 75"/>
          <p:cNvSpPr txBox="1"/>
          <p:nvPr/>
        </p:nvSpPr>
        <p:spPr>
          <a:xfrm>
            <a:off x="5816220" y="2595350"/>
            <a:ext cx="491320" cy="259306"/>
          </a:xfrm>
          <a:prstGeom prst="rect">
            <a:avLst/>
          </a:prstGeom>
          <a:noFill/>
        </p:spPr>
        <p:txBody>
          <a:bodyPr wrap="square" rtlCol="0">
            <a:spAutoFit/>
          </a:bodyPr>
          <a:lstStyle/>
          <a:p>
            <a:r>
              <a:rPr lang="en-US" sz="1100" dirty="0" smtClean="0"/>
              <a:t>0</a:t>
            </a:r>
            <a:endParaRPr lang="en-US" sz="900" dirty="0"/>
          </a:p>
        </p:txBody>
      </p:sp>
      <p:sp>
        <p:nvSpPr>
          <p:cNvPr id="77" name="TextBox 76"/>
          <p:cNvSpPr txBox="1"/>
          <p:nvPr/>
        </p:nvSpPr>
        <p:spPr>
          <a:xfrm>
            <a:off x="5518244" y="2597624"/>
            <a:ext cx="491320" cy="259306"/>
          </a:xfrm>
          <a:prstGeom prst="rect">
            <a:avLst/>
          </a:prstGeom>
          <a:noFill/>
        </p:spPr>
        <p:txBody>
          <a:bodyPr wrap="square" rtlCol="0">
            <a:spAutoFit/>
          </a:bodyPr>
          <a:lstStyle/>
          <a:p>
            <a:r>
              <a:rPr lang="en-US" sz="1100" dirty="0" smtClean="0"/>
              <a:t>0</a:t>
            </a:r>
            <a:endParaRPr lang="en-US" sz="900" dirty="0"/>
          </a:p>
        </p:txBody>
      </p:sp>
      <p:sp>
        <p:nvSpPr>
          <p:cNvPr id="78" name="TextBox 77"/>
          <p:cNvSpPr txBox="1"/>
          <p:nvPr/>
        </p:nvSpPr>
        <p:spPr>
          <a:xfrm>
            <a:off x="5233916" y="2599899"/>
            <a:ext cx="491320" cy="259306"/>
          </a:xfrm>
          <a:prstGeom prst="rect">
            <a:avLst/>
          </a:prstGeom>
          <a:noFill/>
        </p:spPr>
        <p:txBody>
          <a:bodyPr wrap="square" rtlCol="0">
            <a:spAutoFit/>
          </a:bodyPr>
          <a:lstStyle/>
          <a:p>
            <a:r>
              <a:rPr lang="en-US" sz="1100" dirty="0" smtClean="0"/>
              <a:t>0</a:t>
            </a:r>
            <a:endParaRPr lang="en-US" sz="900" dirty="0"/>
          </a:p>
        </p:txBody>
      </p:sp>
      <p:sp>
        <p:nvSpPr>
          <p:cNvPr id="79" name="TextBox 78"/>
          <p:cNvSpPr txBox="1"/>
          <p:nvPr/>
        </p:nvSpPr>
        <p:spPr>
          <a:xfrm>
            <a:off x="4908644" y="2606723"/>
            <a:ext cx="491320" cy="261610"/>
          </a:xfrm>
          <a:prstGeom prst="rect">
            <a:avLst/>
          </a:prstGeom>
          <a:noFill/>
        </p:spPr>
        <p:txBody>
          <a:bodyPr wrap="square" rtlCol="0">
            <a:spAutoFit/>
          </a:bodyPr>
          <a:lstStyle/>
          <a:p>
            <a:r>
              <a:rPr lang="en-US" sz="1100" dirty="0" smtClean="0"/>
              <a:t>0</a:t>
            </a:r>
            <a:endParaRPr lang="en-US" sz="900" dirty="0"/>
          </a:p>
        </p:txBody>
      </p:sp>
      <p:sp>
        <p:nvSpPr>
          <p:cNvPr id="81" name="TextBox 80"/>
          <p:cNvSpPr txBox="1"/>
          <p:nvPr/>
        </p:nvSpPr>
        <p:spPr>
          <a:xfrm>
            <a:off x="4189863" y="2606725"/>
            <a:ext cx="436728" cy="276999"/>
          </a:xfrm>
          <a:prstGeom prst="rect">
            <a:avLst/>
          </a:prstGeom>
          <a:noFill/>
        </p:spPr>
        <p:txBody>
          <a:bodyPr wrap="square" rtlCol="0">
            <a:spAutoFit/>
          </a:bodyPr>
          <a:lstStyle/>
          <a:p>
            <a:r>
              <a:rPr lang="en-US" sz="1200" dirty="0" smtClean="0"/>
              <a:t>IN1</a:t>
            </a:r>
            <a:endParaRPr lang="en-US" sz="1200" dirty="0"/>
          </a:p>
        </p:txBody>
      </p:sp>
      <p:sp>
        <p:nvSpPr>
          <p:cNvPr id="82" name="Rectangle 81"/>
          <p:cNvSpPr/>
          <p:nvPr/>
        </p:nvSpPr>
        <p:spPr>
          <a:xfrm>
            <a:off x="4642512" y="2963836"/>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p:cNvCxnSpPr/>
          <p:nvPr/>
        </p:nvCxnSpPr>
        <p:spPr>
          <a:xfrm rot="5400000">
            <a:off x="4813110" y="307984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5129285" y="306846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5418163" y="307074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5734337" y="307301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615215" y="2963837"/>
            <a:ext cx="491320" cy="259306"/>
          </a:xfrm>
          <a:prstGeom prst="rect">
            <a:avLst/>
          </a:prstGeom>
          <a:noFill/>
        </p:spPr>
        <p:txBody>
          <a:bodyPr wrap="square" rtlCol="0">
            <a:spAutoFit/>
          </a:bodyPr>
          <a:lstStyle/>
          <a:p>
            <a:r>
              <a:rPr lang="en-US" sz="1100" dirty="0" smtClean="0"/>
              <a:t>0</a:t>
            </a:r>
            <a:endParaRPr lang="en-US" sz="900" dirty="0"/>
          </a:p>
        </p:txBody>
      </p:sp>
      <p:sp>
        <p:nvSpPr>
          <p:cNvPr id="88" name="TextBox 87"/>
          <p:cNvSpPr txBox="1"/>
          <p:nvPr/>
        </p:nvSpPr>
        <p:spPr>
          <a:xfrm>
            <a:off x="5832141" y="2952464"/>
            <a:ext cx="491320" cy="259306"/>
          </a:xfrm>
          <a:prstGeom prst="rect">
            <a:avLst/>
          </a:prstGeom>
          <a:noFill/>
        </p:spPr>
        <p:txBody>
          <a:bodyPr wrap="square" rtlCol="0">
            <a:spAutoFit/>
          </a:bodyPr>
          <a:lstStyle/>
          <a:p>
            <a:r>
              <a:rPr lang="en-US" sz="1100" dirty="0" smtClean="0"/>
              <a:t>0</a:t>
            </a:r>
            <a:endParaRPr lang="en-US" sz="900" dirty="0"/>
          </a:p>
        </p:txBody>
      </p:sp>
      <p:sp>
        <p:nvSpPr>
          <p:cNvPr id="90" name="TextBox 89"/>
          <p:cNvSpPr txBox="1"/>
          <p:nvPr/>
        </p:nvSpPr>
        <p:spPr>
          <a:xfrm>
            <a:off x="5249837" y="2957013"/>
            <a:ext cx="491320" cy="259306"/>
          </a:xfrm>
          <a:prstGeom prst="rect">
            <a:avLst/>
          </a:prstGeom>
          <a:noFill/>
        </p:spPr>
        <p:txBody>
          <a:bodyPr wrap="square" rtlCol="0">
            <a:spAutoFit/>
          </a:bodyPr>
          <a:lstStyle/>
          <a:p>
            <a:r>
              <a:rPr lang="en-US" sz="1100" dirty="0" smtClean="0"/>
              <a:t>0</a:t>
            </a:r>
            <a:endParaRPr lang="en-US" sz="900" dirty="0"/>
          </a:p>
        </p:txBody>
      </p:sp>
      <p:sp>
        <p:nvSpPr>
          <p:cNvPr id="91" name="TextBox 90"/>
          <p:cNvSpPr txBox="1"/>
          <p:nvPr/>
        </p:nvSpPr>
        <p:spPr>
          <a:xfrm>
            <a:off x="4924565" y="2963837"/>
            <a:ext cx="491320" cy="261610"/>
          </a:xfrm>
          <a:prstGeom prst="rect">
            <a:avLst/>
          </a:prstGeom>
          <a:noFill/>
        </p:spPr>
        <p:txBody>
          <a:bodyPr wrap="square" rtlCol="0">
            <a:spAutoFit/>
          </a:bodyPr>
          <a:lstStyle/>
          <a:p>
            <a:r>
              <a:rPr lang="en-US" sz="1100" dirty="0" smtClean="0"/>
              <a:t>0</a:t>
            </a:r>
            <a:endParaRPr lang="en-US" sz="900" dirty="0"/>
          </a:p>
        </p:txBody>
      </p:sp>
      <p:sp>
        <p:nvSpPr>
          <p:cNvPr id="92" name="TextBox 91"/>
          <p:cNvSpPr txBox="1"/>
          <p:nvPr/>
        </p:nvSpPr>
        <p:spPr>
          <a:xfrm>
            <a:off x="4110249" y="2950193"/>
            <a:ext cx="666466" cy="276999"/>
          </a:xfrm>
          <a:prstGeom prst="rect">
            <a:avLst/>
          </a:prstGeom>
          <a:noFill/>
        </p:spPr>
        <p:txBody>
          <a:bodyPr wrap="square" rtlCol="0">
            <a:spAutoFit/>
          </a:bodyPr>
          <a:lstStyle/>
          <a:p>
            <a:r>
              <a:rPr lang="en-US" sz="1200" dirty="0" smtClean="0"/>
              <a:t>OUT1</a:t>
            </a:r>
            <a:endParaRPr lang="en-US" sz="1200" dirty="0"/>
          </a:p>
        </p:txBody>
      </p:sp>
      <p:sp>
        <p:nvSpPr>
          <p:cNvPr id="97" name="Rectangle 96"/>
          <p:cNvSpPr/>
          <p:nvPr/>
        </p:nvSpPr>
        <p:spPr>
          <a:xfrm>
            <a:off x="780196" y="4110251"/>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rot="5400000">
            <a:off x="950794" y="422625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1266969" y="421488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1555847" y="421715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1872021" y="421943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52899" y="4110252"/>
            <a:ext cx="491320" cy="259306"/>
          </a:xfrm>
          <a:prstGeom prst="rect">
            <a:avLst/>
          </a:prstGeom>
          <a:noFill/>
        </p:spPr>
        <p:txBody>
          <a:bodyPr wrap="square" rtlCol="0">
            <a:spAutoFit/>
          </a:bodyPr>
          <a:lstStyle/>
          <a:p>
            <a:r>
              <a:rPr lang="en-US" sz="1100" dirty="0" smtClean="0"/>
              <a:t>0</a:t>
            </a:r>
            <a:endParaRPr lang="en-US" sz="900" dirty="0"/>
          </a:p>
        </p:txBody>
      </p:sp>
      <p:sp>
        <p:nvSpPr>
          <p:cNvPr id="103" name="TextBox 102"/>
          <p:cNvSpPr txBox="1"/>
          <p:nvPr/>
        </p:nvSpPr>
        <p:spPr>
          <a:xfrm>
            <a:off x="1969825" y="4098879"/>
            <a:ext cx="491320" cy="259306"/>
          </a:xfrm>
          <a:prstGeom prst="rect">
            <a:avLst/>
          </a:prstGeom>
          <a:noFill/>
        </p:spPr>
        <p:txBody>
          <a:bodyPr wrap="square" rtlCol="0">
            <a:spAutoFit/>
          </a:bodyPr>
          <a:lstStyle/>
          <a:p>
            <a:r>
              <a:rPr lang="en-US" sz="1100" dirty="0" smtClean="0"/>
              <a:t>0</a:t>
            </a:r>
            <a:endParaRPr lang="en-US" sz="900" dirty="0"/>
          </a:p>
        </p:txBody>
      </p:sp>
      <p:sp>
        <p:nvSpPr>
          <p:cNvPr id="105" name="TextBox 104"/>
          <p:cNvSpPr txBox="1"/>
          <p:nvPr/>
        </p:nvSpPr>
        <p:spPr>
          <a:xfrm>
            <a:off x="1387521" y="4103428"/>
            <a:ext cx="491320" cy="259306"/>
          </a:xfrm>
          <a:prstGeom prst="rect">
            <a:avLst/>
          </a:prstGeom>
          <a:noFill/>
        </p:spPr>
        <p:txBody>
          <a:bodyPr wrap="square" rtlCol="0">
            <a:spAutoFit/>
          </a:bodyPr>
          <a:lstStyle/>
          <a:p>
            <a:r>
              <a:rPr lang="en-US" sz="1100" dirty="0" smtClean="0"/>
              <a:t>0</a:t>
            </a:r>
            <a:endParaRPr lang="en-US" sz="900" dirty="0"/>
          </a:p>
        </p:txBody>
      </p:sp>
      <p:sp>
        <p:nvSpPr>
          <p:cNvPr id="106" name="TextBox 105"/>
          <p:cNvSpPr txBox="1"/>
          <p:nvPr/>
        </p:nvSpPr>
        <p:spPr>
          <a:xfrm>
            <a:off x="1062249" y="4110252"/>
            <a:ext cx="491320" cy="261610"/>
          </a:xfrm>
          <a:prstGeom prst="rect">
            <a:avLst/>
          </a:prstGeom>
          <a:noFill/>
        </p:spPr>
        <p:txBody>
          <a:bodyPr wrap="square" rtlCol="0">
            <a:spAutoFit/>
          </a:bodyPr>
          <a:lstStyle/>
          <a:p>
            <a:r>
              <a:rPr lang="en-US" sz="1100" dirty="0" smtClean="0"/>
              <a:t>0</a:t>
            </a:r>
            <a:endParaRPr lang="en-US" sz="900" dirty="0"/>
          </a:p>
        </p:txBody>
      </p:sp>
      <p:sp>
        <p:nvSpPr>
          <p:cNvPr id="107" name="TextBox 106"/>
          <p:cNvSpPr txBox="1"/>
          <p:nvPr/>
        </p:nvSpPr>
        <p:spPr>
          <a:xfrm>
            <a:off x="343468" y="4110254"/>
            <a:ext cx="436728" cy="276999"/>
          </a:xfrm>
          <a:prstGeom prst="rect">
            <a:avLst/>
          </a:prstGeom>
          <a:noFill/>
        </p:spPr>
        <p:txBody>
          <a:bodyPr wrap="square" rtlCol="0">
            <a:spAutoFit/>
          </a:bodyPr>
          <a:lstStyle/>
          <a:p>
            <a:r>
              <a:rPr lang="en-US" sz="1200" dirty="0" smtClean="0"/>
              <a:t>IN2</a:t>
            </a:r>
            <a:endParaRPr lang="en-US" sz="1200" dirty="0"/>
          </a:p>
        </p:txBody>
      </p:sp>
      <p:sp>
        <p:nvSpPr>
          <p:cNvPr id="108" name="Rectangle 107"/>
          <p:cNvSpPr/>
          <p:nvPr/>
        </p:nvSpPr>
        <p:spPr>
          <a:xfrm>
            <a:off x="796117" y="4467365"/>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rot="5400000">
            <a:off x="966715" y="458337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a:off x="1282890" y="457199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1571768" y="457427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1887942" y="457654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68820" y="4467366"/>
            <a:ext cx="491320" cy="259306"/>
          </a:xfrm>
          <a:prstGeom prst="rect">
            <a:avLst/>
          </a:prstGeom>
          <a:noFill/>
        </p:spPr>
        <p:txBody>
          <a:bodyPr wrap="square" rtlCol="0">
            <a:spAutoFit/>
          </a:bodyPr>
          <a:lstStyle/>
          <a:p>
            <a:r>
              <a:rPr lang="en-US" sz="1100" dirty="0" smtClean="0"/>
              <a:t>0</a:t>
            </a:r>
            <a:endParaRPr lang="en-US" sz="900" dirty="0"/>
          </a:p>
        </p:txBody>
      </p:sp>
      <p:sp>
        <p:nvSpPr>
          <p:cNvPr id="114" name="TextBox 113"/>
          <p:cNvSpPr txBox="1"/>
          <p:nvPr/>
        </p:nvSpPr>
        <p:spPr>
          <a:xfrm>
            <a:off x="1985746" y="4455993"/>
            <a:ext cx="491320" cy="259306"/>
          </a:xfrm>
          <a:prstGeom prst="rect">
            <a:avLst/>
          </a:prstGeom>
          <a:noFill/>
        </p:spPr>
        <p:txBody>
          <a:bodyPr wrap="square" rtlCol="0">
            <a:spAutoFit/>
          </a:bodyPr>
          <a:lstStyle/>
          <a:p>
            <a:r>
              <a:rPr lang="en-US" sz="1100" dirty="0" smtClean="0"/>
              <a:t>0</a:t>
            </a:r>
            <a:endParaRPr lang="en-US" sz="900" dirty="0"/>
          </a:p>
        </p:txBody>
      </p:sp>
      <p:sp>
        <p:nvSpPr>
          <p:cNvPr id="115" name="TextBox 114"/>
          <p:cNvSpPr txBox="1"/>
          <p:nvPr/>
        </p:nvSpPr>
        <p:spPr>
          <a:xfrm>
            <a:off x="1687770" y="4458267"/>
            <a:ext cx="491320" cy="259306"/>
          </a:xfrm>
          <a:prstGeom prst="rect">
            <a:avLst/>
          </a:prstGeom>
          <a:noFill/>
        </p:spPr>
        <p:txBody>
          <a:bodyPr wrap="square" rtlCol="0">
            <a:spAutoFit/>
          </a:bodyPr>
          <a:lstStyle/>
          <a:p>
            <a:r>
              <a:rPr lang="en-US" sz="1100" dirty="0" smtClean="0"/>
              <a:t>0</a:t>
            </a:r>
            <a:endParaRPr lang="en-US" sz="900" dirty="0"/>
          </a:p>
        </p:txBody>
      </p:sp>
      <p:sp>
        <p:nvSpPr>
          <p:cNvPr id="117" name="TextBox 116"/>
          <p:cNvSpPr txBox="1"/>
          <p:nvPr/>
        </p:nvSpPr>
        <p:spPr>
          <a:xfrm>
            <a:off x="1078170" y="4467366"/>
            <a:ext cx="491320" cy="261610"/>
          </a:xfrm>
          <a:prstGeom prst="rect">
            <a:avLst/>
          </a:prstGeom>
          <a:noFill/>
        </p:spPr>
        <p:txBody>
          <a:bodyPr wrap="square" rtlCol="0">
            <a:spAutoFit/>
          </a:bodyPr>
          <a:lstStyle/>
          <a:p>
            <a:r>
              <a:rPr lang="en-US" sz="1100" dirty="0" smtClean="0"/>
              <a:t>0</a:t>
            </a:r>
            <a:endParaRPr lang="en-US" sz="900" dirty="0"/>
          </a:p>
        </p:txBody>
      </p:sp>
      <p:sp>
        <p:nvSpPr>
          <p:cNvPr id="118" name="TextBox 117"/>
          <p:cNvSpPr txBox="1"/>
          <p:nvPr/>
        </p:nvSpPr>
        <p:spPr>
          <a:xfrm>
            <a:off x="263854" y="4453722"/>
            <a:ext cx="666466" cy="276999"/>
          </a:xfrm>
          <a:prstGeom prst="rect">
            <a:avLst/>
          </a:prstGeom>
          <a:noFill/>
        </p:spPr>
        <p:txBody>
          <a:bodyPr wrap="square" rtlCol="0">
            <a:spAutoFit/>
          </a:bodyPr>
          <a:lstStyle/>
          <a:p>
            <a:r>
              <a:rPr lang="en-US" sz="1200" dirty="0" smtClean="0"/>
              <a:t>OUT2</a:t>
            </a:r>
            <a:endParaRPr lang="en-US" sz="1200" dirty="0"/>
          </a:p>
        </p:txBody>
      </p:sp>
      <p:sp>
        <p:nvSpPr>
          <p:cNvPr id="119" name="Rectangle 118"/>
          <p:cNvSpPr/>
          <p:nvPr/>
        </p:nvSpPr>
        <p:spPr>
          <a:xfrm>
            <a:off x="1489881" y="5802573"/>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p:nvPr/>
        </p:nvCxnSpPr>
        <p:spPr>
          <a:xfrm rot="5400000">
            <a:off x="1660479" y="591857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1976654" y="590720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5400000">
            <a:off x="2265532" y="5909480"/>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a:off x="2581706" y="591175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1462584" y="5802574"/>
            <a:ext cx="491320" cy="259306"/>
          </a:xfrm>
          <a:prstGeom prst="rect">
            <a:avLst/>
          </a:prstGeom>
          <a:noFill/>
        </p:spPr>
        <p:txBody>
          <a:bodyPr wrap="square" rtlCol="0">
            <a:spAutoFit/>
          </a:bodyPr>
          <a:lstStyle/>
          <a:p>
            <a:r>
              <a:rPr lang="en-US" sz="1100" dirty="0" smtClean="0"/>
              <a:t>0</a:t>
            </a:r>
            <a:endParaRPr lang="en-US" sz="900" dirty="0"/>
          </a:p>
        </p:txBody>
      </p:sp>
      <p:sp>
        <p:nvSpPr>
          <p:cNvPr id="125" name="TextBox 124"/>
          <p:cNvSpPr txBox="1"/>
          <p:nvPr/>
        </p:nvSpPr>
        <p:spPr>
          <a:xfrm>
            <a:off x="2679510" y="5791201"/>
            <a:ext cx="491320" cy="259306"/>
          </a:xfrm>
          <a:prstGeom prst="rect">
            <a:avLst/>
          </a:prstGeom>
          <a:noFill/>
        </p:spPr>
        <p:txBody>
          <a:bodyPr wrap="square" rtlCol="0">
            <a:spAutoFit/>
          </a:bodyPr>
          <a:lstStyle/>
          <a:p>
            <a:r>
              <a:rPr lang="en-US" sz="1100" dirty="0" smtClean="0"/>
              <a:t>0</a:t>
            </a:r>
            <a:endParaRPr lang="en-US" sz="900" dirty="0"/>
          </a:p>
        </p:txBody>
      </p:sp>
      <p:sp>
        <p:nvSpPr>
          <p:cNvPr id="126" name="TextBox 125"/>
          <p:cNvSpPr txBox="1"/>
          <p:nvPr/>
        </p:nvSpPr>
        <p:spPr>
          <a:xfrm>
            <a:off x="2381534" y="5793475"/>
            <a:ext cx="491320" cy="259306"/>
          </a:xfrm>
          <a:prstGeom prst="rect">
            <a:avLst/>
          </a:prstGeom>
          <a:noFill/>
        </p:spPr>
        <p:txBody>
          <a:bodyPr wrap="square" rtlCol="0">
            <a:spAutoFit/>
          </a:bodyPr>
          <a:lstStyle/>
          <a:p>
            <a:r>
              <a:rPr lang="en-US" sz="1100" dirty="0" smtClean="0"/>
              <a:t>0</a:t>
            </a:r>
            <a:endParaRPr lang="en-US" sz="900" dirty="0"/>
          </a:p>
        </p:txBody>
      </p:sp>
      <p:sp>
        <p:nvSpPr>
          <p:cNvPr id="127" name="TextBox 126"/>
          <p:cNvSpPr txBox="1"/>
          <p:nvPr/>
        </p:nvSpPr>
        <p:spPr>
          <a:xfrm>
            <a:off x="2097206" y="5795750"/>
            <a:ext cx="491320" cy="259306"/>
          </a:xfrm>
          <a:prstGeom prst="rect">
            <a:avLst/>
          </a:prstGeom>
          <a:noFill/>
        </p:spPr>
        <p:txBody>
          <a:bodyPr wrap="square" rtlCol="0">
            <a:spAutoFit/>
          </a:bodyPr>
          <a:lstStyle/>
          <a:p>
            <a:r>
              <a:rPr lang="en-US" sz="1100" dirty="0" smtClean="0"/>
              <a:t>0</a:t>
            </a:r>
            <a:endParaRPr lang="en-US" sz="900" dirty="0"/>
          </a:p>
        </p:txBody>
      </p:sp>
      <p:sp>
        <p:nvSpPr>
          <p:cNvPr id="129" name="TextBox 128"/>
          <p:cNvSpPr txBox="1"/>
          <p:nvPr/>
        </p:nvSpPr>
        <p:spPr>
          <a:xfrm>
            <a:off x="1053153" y="5802576"/>
            <a:ext cx="436728" cy="276999"/>
          </a:xfrm>
          <a:prstGeom prst="rect">
            <a:avLst/>
          </a:prstGeom>
          <a:noFill/>
        </p:spPr>
        <p:txBody>
          <a:bodyPr wrap="square" rtlCol="0">
            <a:spAutoFit/>
          </a:bodyPr>
          <a:lstStyle/>
          <a:p>
            <a:r>
              <a:rPr lang="en-US" sz="1200" dirty="0" smtClean="0"/>
              <a:t>IN3</a:t>
            </a:r>
            <a:endParaRPr lang="en-US" sz="1200" dirty="0"/>
          </a:p>
        </p:txBody>
      </p:sp>
      <p:sp>
        <p:nvSpPr>
          <p:cNvPr id="130" name="Rectangle 129"/>
          <p:cNvSpPr/>
          <p:nvPr/>
        </p:nvSpPr>
        <p:spPr>
          <a:xfrm>
            <a:off x="1505802" y="6159687"/>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rot="5400000">
            <a:off x="1676400" y="627569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a:off x="1992575" y="626431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2281453" y="626659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2597627" y="626886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478505" y="6159688"/>
            <a:ext cx="491320" cy="259306"/>
          </a:xfrm>
          <a:prstGeom prst="rect">
            <a:avLst/>
          </a:prstGeom>
          <a:noFill/>
        </p:spPr>
        <p:txBody>
          <a:bodyPr wrap="square" rtlCol="0">
            <a:spAutoFit/>
          </a:bodyPr>
          <a:lstStyle/>
          <a:p>
            <a:r>
              <a:rPr lang="en-US" sz="1100" dirty="0" smtClean="0"/>
              <a:t>0</a:t>
            </a:r>
            <a:endParaRPr lang="en-US" sz="900" dirty="0"/>
          </a:p>
        </p:txBody>
      </p:sp>
      <p:sp>
        <p:nvSpPr>
          <p:cNvPr id="136" name="TextBox 135"/>
          <p:cNvSpPr txBox="1"/>
          <p:nvPr/>
        </p:nvSpPr>
        <p:spPr>
          <a:xfrm>
            <a:off x="2695431" y="6148315"/>
            <a:ext cx="491320" cy="259306"/>
          </a:xfrm>
          <a:prstGeom prst="rect">
            <a:avLst/>
          </a:prstGeom>
          <a:noFill/>
        </p:spPr>
        <p:txBody>
          <a:bodyPr wrap="square" rtlCol="0">
            <a:spAutoFit/>
          </a:bodyPr>
          <a:lstStyle/>
          <a:p>
            <a:r>
              <a:rPr lang="en-US" sz="1100" dirty="0" smtClean="0"/>
              <a:t>0</a:t>
            </a:r>
            <a:endParaRPr lang="en-US" sz="900" dirty="0"/>
          </a:p>
        </p:txBody>
      </p:sp>
      <p:sp>
        <p:nvSpPr>
          <p:cNvPr id="137" name="TextBox 136"/>
          <p:cNvSpPr txBox="1"/>
          <p:nvPr/>
        </p:nvSpPr>
        <p:spPr>
          <a:xfrm>
            <a:off x="2397455" y="6150589"/>
            <a:ext cx="491320" cy="259306"/>
          </a:xfrm>
          <a:prstGeom prst="rect">
            <a:avLst/>
          </a:prstGeom>
          <a:noFill/>
        </p:spPr>
        <p:txBody>
          <a:bodyPr wrap="square" rtlCol="0">
            <a:spAutoFit/>
          </a:bodyPr>
          <a:lstStyle/>
          <a:p>
            <a:r>
              <a:rPr lang="en-US" sz="1100" dirty="0" smtClean="0"/>
              <a:t>0</a:t>
            </a:r>
            <a:endParaRPr lang="en-US" sz="900" dirty="0"/>
          </a:p>
        </p:txBody>
      </p:sp>
      <p:sp>
        <p:nvSpPr>
          <p:cNvPr id="138" name="TextBox 137"/>
          <p:cNvSpPr txBox="1"/>
          <p:nvPr/>
        </p:nvSpPr>
        <p:spPr>
          <a:xfrm>
            <a:off x="2113127" y="6152864"/>
            <a:ext cx="491320" cy="259306"/>
          </a:xfrm>
          <a:prstGeom prst="rect">
            <a:avLst/>
          </a:prstGeom>
          <a:noFill/>
        </p:spPr>
        <p:txBody>
          <a:bodyPr wrap="square" rtlCol="0">
            <a:spAutoFit/>
          </a:bodyPr>
          <a:lstStyle/>
          <a:p>
            <a:r>
              <a:rPr lang="en-US" sz="1100" dirty="0" smtClean="0"/>
              <a:t>0</a:t>
            </a:r>
            <a:endParaRPr lang="en-US" sz="900" dirty="0"/>
          </a:p>
        </p:txBody>
      </p:sp>
      <p:sp>
        <p:nvSpPr>
          <p:cNvPr id="139" name="TextBox 138"/>
          <p:cNvSpPr txBox="1"/>
          <p:nvPr/>
        </p:nvSpPr>
        <p:spPr>
          <a:xfrm>
            <a:off x="1787855" y="6159688"/>
            <a:ext cx="491320" cy="261610"/>
          </a:xfrm>
          <a:prstGeom prst="rect">
            <a:avLst/>
          </a:prstGeom>
          <a:noFill/>
        </p:spPr>
        <p:txBody>
          <a:bodyPr wrap="square" rtlCol="0">
            <a:spAutoFit/>
          </a:bodyPr>
          <a:lstStyle/>
          <a:p>
            <a:r>
              <a:rPr lang="en-US" sz="1100" dirty="0" smtClean="0"/>
              <a:t>0</a:t>
            </a:r>
            <a:endParaRPr lang="en-US" sz="900" dirty="0"/>
          </a:p>
        </p:txBody>
      </p:sp>
      <p:sp>
        <p:nvSpPr>
          <p:cNvPr id="140" name="TextBox 139"/>
          <p:cNvSpPr txBox="1"/>
          <p:nvPr/>
        </p:nvSpPr>
        <p:spPr>
          <a:xfrm>
            <a:off x="973539" y="6146044"/>
            <a:ext cx="666466" cy="276999"/>
          </a:xfrm>
          <a:prstGeom prst="rect">
            <a:avLst/>
          </a:prstGeom>
          <a:noFill/>
        </p:spPr>
        <p:txBody>
          <a:bodyPr wrap="square" rtlCol="0">
            <a:spAutoFit/>
          </a:bodyPr>
          <a:lstStyle/>
          <a:p>
            <a:r>
              <a:rPr lang="en-US" sz="1200" dirty="0" smtClean="0"/>
              <a:t>OUT3</a:t>
            </a:r>
            <a:endParaRPr lang="en-US" sz="1200" dirty="0"/>
          </a:p>
        </p:txBody>
      </p:sp>
      <p:sp>
        <p:nvSpPr>
          <p:cNvPr id="141" name="Rectangle 140"/>
          <p:cNvSpPr/>
          <p:nvPr/>
        </p:nvSpPr>
        <p:spPr>
          <a:xfrm>
            <a:off x="4942764" y="5775277"/>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p:nvPr/>
        </p:nvCxnSpPr>
        <p:spPr>
          <a:xfrm rot="5400000">
            <a:off x="5113362" y="589128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5429537" y="587990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5400000">
            <a:off x="5718415" y="588218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5400000">
            <a:off x="6034589" y="588445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6132393" y="5763905"/>
            <a:ext cx="491320" cy="259306"/>
          </a:xfrm>
          <a:prstGeom prst="rect">
            <a:avLst/>
          </a:prstGeom>
          <a:noFill/>
        </p:spPr>
        <p:txBody>
          <a:bodyPr wrap="square" rtlCol="0">
            <a:spAutoFit/>
          </a:bodyPr>
          <a:lstStyle/>
          <a:p>
            <a:r>
              <a:rPr lang="en-US" sz="1100" dirty="0" smtClean="0"/>
              <a:t>0</a:t>
            </a:r>
            <a:endParaRPr lang="en-US" sz="900" dirty="0"/>
          </a:p>
        </p:txBody>
      </p:sp>
      <p:sp>
        <p:nvSpPr>
          <p:cNvPr id="148" name="TextBox 147"/>
          <p:cNvSpPr txBox="1"/>
          <p:nvPr/>
        </p:nvSpPr>
        <p:spPr>
          <a:xfrm>
            <a:off x="5834417" y="5766179"/>
            <a:ext cx="491320" cy="259306"/>
          </a:xfrm>
          <a:prstGeom prst="rect">
            <a:avLst/>
          </a:prstGeom>
          <a:noFill/>
        </p:spPr>
        <p:txBody>
          <a:bodyPr wrap="square" rtlCol="0">
            <a:spAutoFit/>
          </a:bodyPr>
          <a:lstStyle/>
          <a:p>
            <a:r>
              <a:rPr lang="en-US" sz="1100" dirty="0" smtClean="0"/>
              <a:t>0</a:t>
            </a:r>
            <a:endParaRPr lang="en-US" sz="900" dirty="0"/>
          </a:p>
        </p:txBody>
      </p:sp>
      <p:sp>
        <p:nvSpPr>
          <p:cNvPr id="149" name="TextBox 148"/>
          <p:cNvSpPr txBox="1"/>
          <p:nvPr/>
        </p:nvSpPr>
        <p:spPr>
          <a:xfrm>
            <a:off x="5550089" y="5768454"/>
            <a:ext cx="491320" cy="259306"/>
          </a:xfrm>
          <a:prstGeom prst="rect">
            <a:avLst/>
          </a:prstGeom>
          <a:noFill/>
        </p:spPr>
        <p:txBody>
          <a:bodyPr wrap="square" rtlCol="0">
            <a:spAutoFit/>
          </a:bodyPr>
          <a:lstStyle/>
          <a:p>
            <a:r>
              <a:rPr lang="en-US" sz="1100" dirty="0" smtClean="0"/>
              <a:t>0</a:t>
            </a:r>
            <a:endParaRPr lang="en-US" sz="900" dirty="0"/>
          </a:p>
        </p:txBody>
      </p:sp>
      <p:sp>
        <p:nvSpPr>
          <p:cNvPr id="150" name="TextBox 149"/>
          <p:cNvSpPr txBox="1"/>
          <p:nvPr/>
        </p:nvSpPr>
        <p:spPr>
          <a:xfrm>
            <a:off x="5224817" y="5775278"/>
            <a:ext cx="491320" cy="261610"/>
          </a:xfrm>
          <a:prstGeom prst="rect">
            <a:avLst/>
          </a:prstGeom>
          <a:noFill/>
        </p:spPr>
        <p:txBody>
          <a:bodyPr wrap="square" rtlCol="0">
            <a:spAutoFit/>
          </a:bodyPr>
          <a:lstStyle/>
          <a:p>
            <a:r>
              <a:rPr lang="en-US" sz="1100" dirty="0" smtClean="0"/>
              <a:t>0</a:t>
            </a:r>
            <a:endParaRPr lang="en-US" sz="900" dirty="0"/>
          </a:p>
        </p:txBody>
      </p:sp>
      <p:sp>
        <p:nvSpPr>
          <p:cNvPr id="151" name="TextBox 150"/>
          <p:cNvSpPr txBox="1"/>
          <p:nvPr/>
        </p:nvSpPr>
        <p:spPr>
          <a:xfrm>
            <a:off x="4506036" y="5775280"/>
            <a:ext cx="436728" cy="276999"/>
          </a:xfrm>
          <a:prstGeom prst="rect">
            <a:avLst/>
          </a:prstGeom>
          <a:noFill/>
        </p:spPr>
        <p:txBody>
          <a:bodyPr wrap="square" rtlCol="0">
            <a:spAutoFit/>
          </a:bodyPr>
          <a:lstStyle/>
          <a:p>
            <a:r>
              <a:rPr lang="en-US" sz="1200" dirty="0" smtClean="0"/>
              <a:t>IN4</a:t>
            </a:r>
            <a:endParaRPr lang="en-US" sz="1200" dirty="0"/>
          </a:p>
        </p:txBody>
      </p:sp>
      <p:sp>
        <p:nvSpPr>
          <p:cNvPr id="152" name="Rectangle 151"/>
          <p:cNvSpPr/>
          <p:nvPr/>
        </p:nvSpPr>
        <p:spPr>
          <a:xfrm>
            <a:off x="4958685" y="6132391"/>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p:cNvCxnSpPr/>
          <p:nvPr/>
        </p:nvCxnSpPr>
        <p:spPr>
          <a:xfrm rot="5400000">
            <a:off x="5129283" y="624839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5400000">
            <a:off x="5445458" y="623702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5400000">
            <a:off x="5734336" y="623929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5400000">
            <a:off x="6050510" y="624157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4931388" y="6132392"/>
            <a:ext cx="491320" cy="259306"/>
          </a:xfrm>
          <a:prstGeom prst="rect">
            <a:avLst/>
          </a:prstGeom>
          <a:noFill/>
        </p:spPr>
        <p:txBody>
          <a:bodyPr wrap="square" rtlCol="0">
            <a:spAutoFit/>
          </a:bodyPr>
          <a:lstStyle/>
          <a:p>
            <a:r>
              <a:rPr lang="en-US" sz="1100" dirty="0" smtClean="0"/>
              <a:t>0</a:t>
            </a:r>
            <a:endParaRPr lang="en-US" sz="900" dirty="0"/>
          </a:p>
        </p:txBody>
      </p:sp>
      <p:sp>
        <p:nvSpPr>
          <p:cNvPr id="158" name="TextBox 157"/>
          <p:cNvSpPr txBox="1"/>
          <p:nvPr/>
        </p:nvSpPr>
        <p:spPr>
          <a:xfrm>
            <a:off x="6148314" y="6121019"/>
            <a:ext cx="491320" cy="259306"/>
          </a:xfrm>
          <a:prstGeom prst="rect">
            <a:avLst/>
          </a:prstGeom>
          <a:noFill/>
        </p:spPr>
        <p:txBody>
          <a:bodyPr wrap="square" rtlCol="0">
            <a:spAutoFit/>
          </a:bodyPr>
          <a:lstStyle/>
          <a:p>
            <a:r>
              <a:rPr lang="en-US" sz="1100" dirty="0" smtClean="0"/>
              <a:t>0</a:t>
            </a:r>
            <a:endParaRPr lang="en-US" sz="900" dirty="0"/>
          </a:p>
        </p:txBody>
      </p:sp>
      <p:sp>
        <p:nvSpPr>
          <p:cNvPr id="159" name="TextBox 158"/>
          <p:cNvSpPr txBox="1"/>
          <p:nvPr/>
        </p:nvSpPr>
        <p:spPr>
          <a:xfrm>
            <a:off x="5850338" y="6123293"/>
            <a:ext cx="491320" cy="259306"/>
          </a:xfrm>
          <a:prstGeom prst="rect">
            <a:avLst/>
          </a:prstGeom>
          <a:noFill/>
        </p:spPr>
        <p:txBody>
          <a:bodyPr wrap="square" rtlCol="0">
            <a:spAutoFit/>
          </a:bodyPr>
          <a:lstStyle/>
          <a:p>
            <a:r>
              <a:rPr lang="en-US" sz="1100" dirty="0" smtClean="0"/>
              <a:t>0</a:t>
            </a:r>
            <a:endParaRPr lang="en-US" sz="900" dirty="0"/>
          </a:p>
        </p:txBody>
      </p:sp>
      <p:sp>
        <p:nvSpPr>
          <p:cNvPr id="160" name="TextBox 159"/>
          <p:cNvSpPr txBox="1"/>
          <p:nvPr/>
        </p:nvSpPr>
        <p:spPr>
          <a:xfrm>
            <a:off x="5566010" y="6125568"/>
            <a:ext cx="491320" cy="259306"/>
          </a:xfrm>
          <a:prstGeom prst="rect">
            <a:avLst/>
          </a:prstGeom>
          <a:noFill/>
        </p:spPr>
        <p:txBody>
          <a:bodyPr wrap="square" rtlCol="0">
            <a:spAutoFit/>
          </a:bodyPr>
          <a:lstStyle/>
          <a:p>
            <a:r>
              <a:rPr lang="en-US" sz="1100" dirty="0" smtClean="0"/>
              <a:t>0</a:t>
            </a:r>
            <a:endParaRPr lang="en-US" sz="900" dirty="0"/>
          </a:p>
        </p:txBody>
      </p:sp>
      <p:sp>
        <p:nvSpPr>
          <p:cNvPr id="162" name="TextBox 161"/>
          <p:cNvSpPr txBox="1"/>
          <p:nvPr/>
        </p:nvSpPr>
        <p:spPr>
          <a:xfrm>
            <a:off x="4426422" y="6118748"/>
            <a:ext cx="666466" cy="276999"/>
          </a:xfrm>
          <a:prstGeom prst="rect">
            <a:avLst/>
          </a:prstGeom>
          <a:noFill/>
        </p:spPr>
        <p:txBody>
          <a:bodyPr wrap="square" rtlCol="0">
            <a:spAutoFit/>
          </a:bodyPr>
          <a:lstStyle/>
          <a:p>
            <a:r>
              <a:rPr lang="en-US" sz="1200" dirty="0" smtClean="0"/>
              <a:t>OUT4</a:t>
            </a:r>
            <a:endParaRPr lang="en-US" sz="1200" dirty="0"/>
          </a:p>
        </p:txBody>
      </p:sp>
      <p:sp>
        <p:nvSpPr>
          <p:cNvPr id="163" name="Rectangle 162"/>
          <p:cNvSpPr/>
          <p:nvPr/>
        </p:nvSpPr>
        <p:spPr>
          <a:xfrm>
            <a:off x="5966347" y="4082955"/>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rot="5400000">
            <a:off x="6136945" y="419896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6453120" y="418758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6741998" y="418986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7058172" y="419213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5939050" y="4082956"/>
            <a:ext cx="491320" cy="259306"/>
          </a:xfrm>
          <a:prstGeom prst="rect">
            <a:avLst/>
          </a:prstGeom>
          <a:noFill/>
        </p:spPr>
        <p:txBody>
          <a:bodyPr wrap="square" rtlCol="0">
            <a:spAutoFit/>
          </a:bodyPr>
          <a:lstStyle/>
          <a:p>
            <a:r>
              <a:rPr lang="en-US" sz="1100" dirty="0" smtClean="0"/>
              <a:t>0</a:t>
            </a:r>
            <a:endParaRPr lang="en-US" sz="900" dirty="0"/>
          </a:p>
        </p:txBody>
      </p:sp>
      <p:sp>
        <p:nvSpPr>
          <p:cNvPr id="169" name="TextBox 168"/>
          <p:cNvSpPr txBox="1"/>
          <p:nvPr/>
        </p:nvSpPr>
        <p:spPr>
          <a:xfrm>
            <a:off x="7155976" y="4071583"/>
            <a:ext cx="491320" cy="259306"/>
          </a:xfrm>
          <a:prstGeom prst="rect">
            <a:avLst/>
          </a:prstGeom>
          <a:noFill/>
        </p:spPr>
        <p:txBody>
          <a:bodyPr wrap="square" rtlCol="0">
            <a:spAutoFit/>
          </a:bodyPr>
          <a:lstStyle/>
          <a:p>
            <a:r>
              <a:rPr lang="en-US" sz="1100" dirty="0" smtClean="0"/>
              <a:t>0</a:t>
            </a:r>
            <a:endParaRPr lang="en-US" sz="900" dirty="0"/>
          </a:p>
        </p:txBody>
      </p:sp>
      <p:sp>
        <p:nvSpPr>
          <p:cNvPr id="170" name="TextBox 169"/>
          <p:cNvSpPr txBox="1"/>
          <p:nvPr/>
        </p:nvSpPr>
        <p:spPr>
          <a:xfrm>
            <a:off x="6858000" y="4073857"/>
            <a:ext cx="491320" cy="259306"/>
          </a:xfrm>
          <a:prstGeom prst="rect">
            <a:avLst/>
          </a:prstGeom>
          <a:noFill/>
        </p:spPr>
        <p:txBody>
          <a:bodyPr wrap="square" rtlCol="0">
            <a:spAutoFit/>
          </a:bodyPr>
          <a:lstStyle/>
          <a:p>
            <a:r>
              <a:rPr lang="en-US" sz="1100" dirty="0" smtClean="0"/>
              <a:t>0</a:t>
            </a:r>
            <a:endParaRPr lang="en-US" sz="900" dirty="0"/>
          </a:p>
        </p:txBody>
      </p:sp>
      <p:sp>
        <p:nvSpPr>
          <p:cNvPr id="171" name="TextBox 170"/>
          <p:cNvSpPr txBox="1"/>
          <p:nvPr/>
        </p:nvSpPr>
        <p:spPr>
          <a:xfrm>
            <a:off x="6573672" y="4076132"/>
            <a:ext cx="491320" cy="259306"/>
          </a:xfrm>
          <a:prstGeom prst="rect">
            <a:avLst/>
          </a:prstGeom>
          <a:noFill/>
        </p:spPr>
        <p:txBody>
          <a:bodyPr wrap="square" rtlCol="0">
            <a:spAutoFit/>
          </a:bodyPr>
          <a:lstStyle/>
          <a:p>
            <a:r>
              <a:rPr lang="en-US" sz="1100" dirty="0" smtClean="0"/>
              <a:t>0</a:t>
            </a:r>
            <a:endParaRPr lang="en-US" sz="900" dirty="0"/>
          </a:p>
        </p:txBody>
      </p:sp>
      <p:sp>
        <p:nvSpPr>
          <p:cNvPr id="172" name="TextBox 171"/>
          <p:cNvSpPr txBox="1"/>
          <p:nvPr/>
        </p:nvSpPr>
        <p:spPr>
          <a:xfrm>
            <a:off x="6248400" y="4055660"/>
            <a:ext cx="491320" cy="261610"/>
          </a:xfrm>
          <a:prstGeom prst="rect">
            <a:avLst/>
          </a:prstGeom>
          <a:noFill/>
        </p:spPr>
        <p:txBody>
          <a:bodyPr wrap="square" rtlCol="0">
            <a:spAutoFit/>
          </a:bodyPr>
          <a:lstStyle/>
          <a:p>
            <a:r>
              <a:rPr lang="en-US" sz="1100" dirty="0" smtClean="0"/>
              <a:t>0</a:t>
            </a:r>
            <a:endParaRPr lang="en-US" sz="900" dirty="0"/>
          </a:p>
        </p:txBody>
      </p:sp>
      <p:sp>
        <p:nvSpPr>
          <p:cNvPr id="173" name="TextBox 172"/>
          <p:cNvSpPr txBox="1"/>
          <p:nvPr/>
        </p:nvSpPr>
        <p:spPr>
          <a:xfrm>
            <a:off x="5529619" y="4082958"/>
            <a:ext cx="436728" cy="276999"/>
          </a:xfrm>
          <a:prstGeom prst="rect">
            <a:avLst/>
          </a:prstGeom>
          <a:noFill/>
        </p:spPr>
        <p:txBody>
          <a:bodyPr wrap="square" rtlCol="0">
            <a:spAutoFit/>
          </a:bodyPr>
          <a:lstStyle/>
          <a:p>
            <a:r>
              <a:rPr lang="en-US" sz="1200" dirty="0" smtClean="0"/>
              <a:t>IN5</a:t>
            </a:r>
            <a:endParaRPr lang="en-US" sz="1200" dirty="0"/>
          </a:p>
        </p:txBody>
      </p:sp>
      <p:sp>
        <p:nvSpPr>
          <p:cNvPr id="174" name="Rectangle 173"/>
          <p:cNvSpPr/>
          <p:nvPr/>
        </p:nvSpPr>
        <p:spPr>
          <a:xfrm>
            <a:off x="5982268" y="4440069"/>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p:cNvCxnSpPr/>
          <p:nvPr/>
        </p:nvCxnSpPr>
        <p:spPr>
          <a:xfrm rot="5400000">
            <a:off x="6152866" y="455607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6469041" y="454470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6757919" y="4546976"/>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7074093" y="454925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5954971" y="4440070"/>
            <a:ext cx="491320" cy="259306"/>
          </a:xfrm>
          <a:prstGeom prst="rect">
            <a:avLst/>
          </a:prstGeom>
          <a:noFill/>
        </p:spPr>
        <p:txBody>
          <a:bodyPr wrap="square" rtlCol="0">
            <a:spAutoFit/>
          </a:bodyPr>
          <a:lstStyle/>
          <a:p>
            <a:r>
              <a:rPr lang="en-US" sz="1100" dirty="0" smtClean="0"/>
              <a:t>0</a:t>
            </a:r>
            <a:endParaRPr lang="en-US" sz="900" dirty="0"/>
          </a:p>
        </p:txBody>
      </p:sp>
      <p:sp>
        <p:nvSpPr>
          <p:cNvPr id="180" name="TextBox 179"/>
          <p:cNvSpPr txBox="1"/>
          <p:nvPr/>
        </p:nvSpPr>
        <p:spPr>
          <a:xfrm>
            <a:off x="7171897" y="4428697"/>
            <a:ext cx="491320" cy="259306"/>
          </a:xfrm>
          <a:prstGeom prst="rect">
            <a:avLst/>
          </a:prstGeom>
          <a:noFill/>
        </p:spPr>
        <p:txBody>
          <a:bodyPr wrap="square" rtlCol="0">
            <a:spAutoFit/>
          </a:bodyPr>
          <a:lstStyle/>
          <a:p>
            <a:r>
              <a:rPr lang="en-US" sz="1100" dirty="0" smtClean="0"/>
              <a:t>0</a:t>
            </a:r>
            <a:endParaRPr lang="en-US" sz="900" dirty="0"/>
          </a:p>
        </p:txBody>
      </p:sp>
      <p:sp>
        <p:nvSpPr>
          <p:cNvPr id="181" name="TextBox 180"/>
          <p:cNvSpPr txBox="1"/>
          <p:nvPr/>
        </p:nvSpPr>
        <p:spPr>
          <a:xfrm>
            <a:off x="6873921" y="4430971"/>
            <a:ext cx="491320" cy="259306"/>
          </a:xfrm>
          <a:prstGeom prst="rect">
            <a:avLst/>
          </a:prstGeom>
          <a:noFill/>
        </p:spPr>
        <p:txBody>
          <a:bodyPr wrap="square" rtlCol="0">
            <a:spAutoFit/>
          </a:bodyPr>
          <a:lstStyle/>
          <a:p>
            <a:r>
              <a:rPr lang="en-US" sz="1100" dirty="0" smtClean="0"/>
              <a:t>0</a:t>
            </a:r>
            <a:endParaRPr lang="en-US" sz="900" dirty="0"/>
          </a:p>
        </p:txBody>
      </p:sp>
      <p:sp>
        <p:nvSpPr>
          <p:cNvPr id="182" name="TextBox 181"/>
          <p:cNvSpPr txBox="1"/>
          <p:nvPr/>
        </p:nvSpPr>
        <p:spPr>
          <a:xfrm>
            <a:off x="6589593" y="4433246"/>
            <a:ext cx="491320" cy="259306"/>
          </a:xfrm>
          <a:prstGeom prst="rect">
            <a:avLst/>
          </a:prstGeom>
          <a:noFill/>
        </p:spPr>
        <p:txBody>
          <a:bodyPr wrap="square" rtlCol="0">
            <a:spAutoFit/>
          </a:bodyPr>
          <a:lstStyle/>
          <a:p>
            <a:r>
              <a:rPr lang="en-US" sz="1100" dirty="0" smtClean="0"/>
              <a:t>0</a:t>
            </a:r>
            <a:endParaRPr lang="en-US" sz="900" dirty="0"/>
          </a:p>
        </p:txBody>
      </p:sp>
      <p:sp>
        <p:nvSpPr>
          <p:cNvPr id="183" name="TextBox 182"/>
          <p:cNvSpPr txBox="1"/>
          <p:nvPr/>
        </p:nvSpPr>
        <p:spPr>
          <a:xfrm>
            <a:off x="6264321" y="4440070"/>
            <a:ext cx="491320" cy="261610"/>
          </a:xfrm>
          <a:prstGeom prst="rect">
            <a:avLst/>
          </a:prstGeom>
          <a:noFill/>
        </p:spPr>
        <p:txBody>
          <a:bodyPr wrap="square" rtlCol="0">
            <a:spAutoFit/>
          </a:bodyPr>
          <a:lstStyle/>
          <a:p>
            <a:r>
              <a:rPr lang="en-US" sz="1100" dirty="0" smtClean="0"/>
              <a:t>0</a:t>
            </a:r>
            <a:endParaRPr lang="en-US" sz="900" dirty="0"/>
          </a:p>
        </p:txBody>
      </p:sp>
      <p:sp>
        <p:nvSpPr>
          <p:cNvPr id="184" name="TextBox 183"/>
          <p:cNvSpPr txBox="1"/>
          <p:nvPr/>
        </p:nvSpPr>
        <p:spPr>
          <a:xfrm>
            <a:off x="5450005" y="4426426"/>
            <a:ext cx="666466" cy="276999"/>
          </a:xfrm>
          <a:prstGeom prst="rect">
            <a:avLst/>
          </a:prstGeom>
          <a:noFill/>
        </p:spPr>
        <p:txBody>
          <a:bodyPr wrap="square" rtlCol="0">
            <a:spAutoFit/>
          </a:bodyPr>
          <a:lstStyle/>
          <a:p>
            <a:r>
              <a:rPr lang="en-US" sz="1200" dirty="0" smtClean="0"/>
              <a:t>OUT5</a:t>
            </a:r>
            <a:endParaRPr lang="en-US" sz="1200" dirty="0"/>
          </a:p>
        </p:txBody>
      </p:sp>
      <p:sp>
        <p:nvSpPr>
          <p:cNvPr id="185" name="TextBox 184"/>
          <p:cNvSpPr txBox="1"/>
          <p:nvPr/>
        </p:nvSpPr>
        <p:spPr>
          <a:xfrm>
            <a:off x="3111695" y="3002507"/>
            <a:ext cx="614150" cy="276999"/>
          </a:xfrm>
          <a:prstGeom prst="rect">
            <a:avLst/>
          </a:prstGeom>
          <a:noFill/>
        </p:spPr>
        <p:txBody>
          <a:bodyPr wrap="square" rtlCol="0">
            <a:spAutoFit/>
          </a:bodyPr>
          <a:lstStyle/>
          <a:p>
            <a:r>
              <a:rPr lang="en-US" sz="1200" dirty="0" smtClean="0"/>
              <a:t>leader</a:t>
            </a:r>
            <a:endParaRPr lang="en-US" sz="1200" dirty="0"/>
          </a:p>
        </p:txBody>
      </p:sp>
      <p:sp>
        <p:nvSpPr>
          <p:cNvPr id="187" name="TextBox 186"/>
          <p:cNvSpPr txBox="1"/>
          <p:nvPr/>
        </p:nvSpPr>
        <p:spPr>
          <a:xfrm>
            <a:off x="5481845" y="2957003"/>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90" name="TextBox 189"/>
          <p:cNvSpPr txBox="1"/>
          <p:nvPr/>
        </p:nvSpPr>
        <p:spPr>
          <a:xfrm>
            <a:off x="4863147" y="5777550"/>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92" name="TextBox 191"/>
          <p:cNvSpPr txBox="1"/>
          <p:nvPr/>
        </p:nvSpPr>
        <p:spPr>
          <a:xfrm>
            <a:off x="5188418" y="6121016"/>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199" name="TextBox 198"/>
          <p:cNvSpPr txBox="1"/>
          <p:nvPr/>
        </p:nvSpPr>
        <p:spPr>
          <a:xfrm>
            <a:off x="1619527" y="4103425"/>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186" name="TextBox 185"/>
          <p:cNvSpPr txBox="1"/>
          <p:nvPr/>
        </p:nvSpPr>
        <p:spPr>
          <a:xfrm>
            <a:off x="1392066" y="4462814"/>
            <a:ext cx="491320" cy="261610"/>
          </a:xfrm>
          <a:prstGeom prst="rect">
            <a:avLst/>
          </a:prstGeom>
          <a:noFill/>
        </p:spPr>
        <p:txBody>
          <a:bodyPr wrap="square" rtlCol="0">
            <a:spAutoFit/>
          </a:bodyPr>
          <a:lstStyle/>
          <a:p>
            <a:r>
              <a:rPr lang="en-US" sz="1100" dirty="0" smtClean="0">
                <a:solidFill>
                  <a:srgbClr val="FF0000"/>
                </a:solidFill>
              </a:rPr>
              <a:t>.5</a:t>
            </a:r>
            <a:endParaRPr lang="en-US" sz="900" dirty="0">
              <a:solidFill>
                <a:srgbClr val="FF0000"/>
              </a:solidFill>
            </a:endParaRPr>
          </a:p>
        </p:txBody>
      </p:sp>
      <p:sp>
        <p:nvSpPr>
          <p:cNvPr id="193" name="TextBox 192"/>
          <p:cNvSpPr txBox="1"/>
          <p:nvPr/>
        </p:nvSpPr>
        <p:spPr>
          <a:xfrm>
            <a:off x="1746910" y="5791198"/>
            <a:ext cx="491320" cy="261610"/>
          </a:xfrm>
          <a:prstGeom prst="rect">
            <a:avLst/>
          </a:prstGeom>
          <a:noFill/>
        </p:spPr>
        <p:txBody>
          <a:bodyPr wrap="square" rtlCol="0">
            <a:spAutoFit/>
          </a:bodyPr>
          <a:lstStyle/>
          <a:p>
            <a:r>
              <a:rPr lang="en-US" sz="1100" dirty="0" smtClean="0">
                <a:solidFill>
                  <a:srgbClr val="FF0000"/>
                </a:solidFill>
              </a:rPr>
              <a:t>.5</a:t>
            </a:r>
            <a:endParaRPr lang="en-US" sz="900" dirty="0">
              <a:solidFill>
                <a:srgbClr val="FF0000"/>
              </a:solidFill>
            </a:endParaRPr>
          </a:p>
        </p:txBody>
      </p:sp>
      <p:sp>
        <p:nvSpPr>
          <p:cNvPr id="161" name="TextBox 160"/>
          <p:cNvSpPr txBox="1"/>
          <p:nvPr/>
        </p:nvSpPr>
        <p:spPr>
          <a:xfrm>
            <a:off x="2026703" y="5356755"/>
            <a:ext cx="814316" cy="276999"/>
          </a:xfrm>
          <a:prstGeom prst="rect">
            <a:avLst/>
          </a:prstGeom>
          <a:noFill/>
        </p:spPr>
        <p:txBody>
          <a:bodyPr wrap="square" rtlCol="0">
            <a:spAutoFit/>
          </a:bodyPr>
          <a:lstStyle/>
          <a:p>
            <a:r>
              <a:rPr lang="en-US" sz="1200" dirty="0" smtClean="0"/>
              <a:t>W3 =.15</a:t>
            </a:r>
            <a:endParaRPr lang="en-US" sz="1200" dirty="0"/>
          </a:p>
        </p:txBody>
      </p:sp>
      <p:sp>
        <p:nvSpPr>
          <p:cNvPr id="188" name="TextBox 187"/>
          <p:cNvSpPr txBox="1"/>
          <p:nvPr/>
        </p:nvSpPr>
        <p:spPr>
          <a:xfrm>
            <a:off x="2656759" y="6150587"/>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cxnSp>
        <p:nvCxnSpPr>
          <p:cNvPr id="195" name="Straight Arrow Connector 194"/>
          <p:cNvCxnSpPr>
            <a:stCxn id="12" idx="6"/>
            <a:endCxn id="11" idx="4"/>
          </p:cNvCxnSpPr>
          <p:nvPr/>
        </p:nvCxnSpPr>
        <p:spPr>
          <a:xfrm flipV="1">
            <a:off x="3446056" y="4399133"/>
            <a:ext cx="1771940" cy="1053148"/>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6489490" y="4073862"/>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97" name="TextBox 196"/>
          <p:cNvSpPr txBox="1"/>
          <p:nvPr/>
        </p:nvSpPr>
        <p:spPr>
          <a:xfrm>
            <a:off x="5443174" y="3791811"/>
            <a:ext cx="755175" cy="276999"/>
          </a:xfrm>
          <a:prstGeom prst="rect">
            <a:avLst/>
          </a:prstGeom>
          <a:noFill/>
        </p:spPr>
        <p:txBody>
          <a:bodyPr wrap="square" rtlCol="0">
            <a:spAutoFit/>
          </a:bodyPr>
          <a:lstStyle/>
          <a:p>
            <a:r>
              <a:rPr lang="en-US" sz="1200" dirty="0" smtClean="0"/>
              <a:t>W5 =.30</a:t>
            </a:r>
            <a:endParaRPr lang="en-US" sz="1200" dirty="0"/>
          </a:p>
        </p:txBody>
      </p:sp>
      <p:cxnSp>
        <p:nvCxnSpPr>
          <p:cNvPr id="146" name="Straight Connector 145"/>
          <p:cNvCxnSpPr/>
          <p:nvPr/>
        </p:nvCxnSpPr>
        <p:spPr>
          <a:xfrm>
            <a:off x="5991361" y="327545"/>
            <a:ext cx="409433" cy="1588"/>
          </a:xfrm>
          <a:prstGeom prst="line">
            <a:avLst/>
          </a:prstGeom>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6455392" y="177420"/>
            <a:ext cx="2306472" cy="276999"/>
          </a:xfrm>
          <a:prstGeom prst="rect">
            <a:avLst/>
          </a:prstGeom>
          <a:noFill/>
        </p:spPr>
        <p:txBody>
          <a:bodyPr wrap="square" rtlCol="0">
            <a:spAutoFit/>
          </a:bodyPr>
          <a:lstStyle/>
          <a:p>
            <a:r>
              <a:rPr lang="en-US" sz="1200" dirty="0" smtClean="0"/>
              <a:t>Communication b/w processes</a:t>
            </a:r>
            <a:endParaRPr lang="en-US" sz="1200" dirty="0"/>
          </a:p>
        </p:txBody>
      </p:sp>
      <p:sp>
        <p:nvSpPr>
          <p:cNvPr id="191" name="TextBox 190"/>
          <p:cNvSpPr txBox="1"/>
          <p:nvPr/>
        </p:nvSpPr>
        <p:spPr>
          <a:xfrm>
            <a:off x="6469037" y="464023"/>
            <a:ext cx="1392072" cy="286603"/>
          </a:xfrm>
          <a:prstGeom prst="rect">
            <a:avLst/>
          </a:prstGeom>
          <a:noFill/>
        </p:spPr>
        <p:txBody>
          <a:bodyPr wrap="square" rtlCol="0">
            <a:spAutoFit/>
          </a:bodyPr>
          <a:lstStyle/>
          <a:p>
            <a:r>
              <a:rPr lang="en-US" sz="1200" dirty="0" smtClean="0"/>
              <a:t>Basic messages</a:t>
            </a:r>
            <a:endParaRPr lang="en-US" sz="1200" dirty="0"/>
          </a:p>
        </p:txBody>
      </p:sp>
      <p:sp>
        <p:nvSpPr>
          <p:cNvPr id="194" name="TextBox 193"/>
          <p:cNvSpPr txBox="1"/>
          <p:nvPr/>
        </p:nvSpPr>
        <p:spPr>
          <a:xfrm>
            <a:off x="6455386" y="791569"/>
            <a:ext cx="1624085" cy="276999"/>
          </a:xfrm>
          <a:prstGeom prst="rect">
            <a:avLst/>
          </a:prstGeom>
          <a:noFill/>
        </p:spPr>
        <p:txBody>
          <a:bodyPr wrap="square" rtlCol="0">
            <a:spAutoFit/>
          </a:bodyPr>
          <a:lstStyle/>
          <a:p>
            <a:r>
              <a:rPr lang="en-US" sz="1200" dirty="0" smtClean="0"/>
              <a:t>Control messages</a:t>
            </a:r>
            <a:endParaRPr lang="en-US" sz="1200" dirty="0"/>
          </a:p>
        </p:txBody>
      </p:sp>
      <p:cxnSp>
        <p:nvCxnSpPr>
          <p:cNvPr id="198" name="Straight Arrow Connector 197"/>
          <p:cNvCxnSpPr>
            <a:endCxn id="191" idx="1"/>
          </p:cNvCxnSpPr>
          <p:nvPr/>
        </p:nvCxnSpPr>
        <p:spPr>
          <a:xfrm flipV="1">
            <a:off x="6005015" y="607325"/>
            <a:ext cx="464022" cy="6824"/>
          </a:xfrm>
          <a:prstGeom prst="straightConnector1">
            <a:avLst/>
          </a:prstGeom>
          <a:ln>
            <a:solidFill>
              <a:srgbClr val="2A08B8"/>
            </a:solidFill>
            <a:tailEnd type="arrow"/>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endCxn id="194" idx="1"/>
          </p:cNvCxnSpPr>
          <p:nvPr/>
        </p:nvCxnSpPr>
        <p:spPr>
          <a:xfrm>
            <a:off x="6005015" y="928048"/>
            <a:ext cx="450371" cy="2021"/>
          </a:xfrm>
          <a:prstGeom prst="straightConnector1">
            <a:avLst/>
          </a:prstGeom>
          <a:ln>
            <a:solidFill>
              <a:srgbClr val="C939B8"/>
            </a:solidFill>
            <a:tailEnd type="arrow"/>
          </a:ln>
        </p:spPr>
        <p:style>
          <a:lnRef idx="1">
            <a:schemeClr val="accent1"/>
          </a:lnRef>
          <a:fillRef idx="0">
            <a:schemeClr val="accent1"/>
          </a:fillRef>
          <a:effectRef idx="0">
            <a:schemeClr val="accent1"/>
          </a:effectRef>
          <a:fontRef idx="minor">
            <a:schemeClr val="tx1"/>
          </a:fontRef>
        </p:style>
      </p:cxnSp>
      <p:sp>
        <p:nvSpPr>
          <p:cNvPr id="201" name="Oval 200"/>
          <p:cNvSpPr/>
          <p:nvPr/>
        </p:nvSpPr>
        <p:spPr>
          <a:xfrm>
            <a:off x="2702257" y="245660"/>
            <a:ext cx="245659" cy="245659"/>
          </a:xfrm>
          <a:prstGeom prst="ellipse">
            <a:avLst/>
          </a:prstGeom>
          <a:solidFill>
            <a:schemeClr val="tx1">
              <a:lumMod val="50000"/>
              <a:lumOff val="5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2704529" y="548188"/>
            <a:ext cx="245659" cy="24565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2704529" y="875740"/>
            <a:ext cx="245659" cy="245659"/>
          </a:xfrm>
          <a:prstGeom prst="ellipse">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TextBox 203"/>
          <p:cNvSpPr txBox="1"/>
          <p:nvPr/>
        </p:nvSpPr>
        <p:spPr>
          <a:xfrm>
            <a:off x="3207225" y="259308"/>
            <a:ext cx="1282888" cy="276999"/>
          </a:xfrm>
          <a:prstGeom prst="rect">
            <a:avLst/>
          </a:prstGeom>
          <a:noFill/>
        </p:spPr>
        <p:txBody>
          <a:bodyPr wrap="square" rtlCol="0">
            <a:spAutoFit/>
          </a:bodyPr>
          <a:lstStyle/>
          <a:p>
            <a:r>
              <a:rPr lang="en-US" sz="1200" dirty="0" smtClean="0"/>
              <a:t>Normal process</a:t>
            </a:r>
            <a:endParaRPr lang="en-US" sz="1200" dirty="0"/>
          </a:p>
        </p:txBody>
      </p:sp>
      <p:sp>
        <p:nvSpPr>
          <p:cNvPr id="205" name="TextBox 204"/>
          <p:cNvSpPr txBox="1"/>
          <p:nvPr/>
        </p:nvSpPr>
        <p:spPr>
          <a:xfrm>
            <a:off x="3207222" y="504968"/>
            <a:ext cx="1392072" cy="276999"/>
          </a:xfrm>
          <a:prstGeom prst="rect">
            <a:avLst/>
          </a:prstGeom>
          <a:noFill/>
        </p:spPr>
        <p:txBody>
          <a:bodyPr wrap="square" rtlCol="0">
            <a:spAutoFit/>
          </a:bodyPr>
          <a:lstStyle/>
          <a:p>
            <a:r>
              <a:rPr lang="en-US" sz="1200" dirty="0" smtClean="0"/>
              <a:t>Leader process</a:t>
            </a:r>
            <a:endParaRPr lang="en-US" sz="1200" dirty="0"/>
          </a:p>
        </p:txBody>
      </p:sp>
      <p:sp>
        <p:nvSpPr>
          <p:cNvPr id="206" name="TextBox 205"/>
          <p:cNvSpPr txBox="1"/>
          <p:nvPr/>
        </p:nvSpPr>
        <p:spPr>
          <a:xfrm>
            <a:off x="3220872" y="832513"/>
            <a:ext cx="1091821" cy="286603"/>
          </a:xfrm>
          <a:prstGeom prst="rect">
            <a:avLst/>
          </a:prstGeom>
          <a:noFill/>
        </p:spPr>
        <p:txBody>
          <a:bodyPr wrap="square" rtlCol="0">
            <a:spAutoFit/>
          </a:bodyPr>
          <a:lstStyle/>
          <a:p>
            <a:r>
              <a:rPr lang="en-US" sz="1200" dirty="0" smtClean="0"/>
              <a:t>Idle process</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withEffect">
                                  <p:stCondLst>
                                    <p:cond delay="0"/>
                                  </p:stCondLst>
                                  <p:childTnLst>
                                    <p:animEffect transition="out" filter="dissolve">
                                      <p:cBhvr>
                                        <p:cTn id="6" dur="2000"/>
                                        <p:tgtEl>
                                          <p:spTgt spid="48"/>
                                        </p:tgtEl>
                                      </p:cBhvr>
                                    </p:animEffect>
                                    <p:set>
                                      <p:cBhvr>
                                        <p:cTn id="7" dur="1" fill="hold">
                                          <p:stCondLst>
                                            <p:cond delay="1999"/>
                                          </p:stCondLst>
                                        </p:cTn>
                                        <p:tgtEl>
                                          <p:spTgt spid="48"/>
                                        </p:tgtEl>
                                        <p:attrNameLst>
                                          <p:attrName>style.visibility</p:attrName>
                                        </p:attrNameLst>
                                      </p:cBhvr>
                                      <p:to>
                                        <p:strVal val="hidden"/>
                                      </p:to>
                                    </p:set>
                                  </p:childTnLst>
                                </p:cTn>
                              </p:par>
                              <p:par>
                                <p:cTn id="8" presetID="12" presetClass="entr" presetSubtype="4" fill="hold" grpId="0" nodeType="withEffect">
                                  <p:stCondLst>
                                    <p:cond delay="0"/>
                                  </p:stCondLst>
                                  <p:childTnLst>
                                    <p:set>
                                      <p:cBhvr>
                                        <p:cTn id="9" dur="1" fill="hold">
                                          <p:stCondLst>
                                            <p:cond delay="0"/>
                                          </p:stCondLst>
                                        </p:cTn>
                                        <p:tgtEl>
                                          <p:spTgt spid="161"/>
                                        </p:tgtEl>
                                        <p:attrNameLst>
                                          <p:attrName>style.visibility</p:attrName>
                                        </p:attrNameLst>
                                      </p:cBhvr>
                                      <p:to>
                                        <p:strVal val="visible"/>
                                      </p:to>
                                    </p:set>
                                    <p:animEffect transition="in" filter="slide(fromBottom)">
                                      <p:cBhvr>
                                        <p:cTn id="10" dur="2000"/>
                                        <p:tgtEl>
                                          <p:spTgt spid="161"/>
                                        </p:tgtEl>
                                      </p:cBhvr>
                                    </p:animEffect>
                                  </p:childTnLst>
                                </p:cTn>
                              </p:par>
                            </p:childTnLst>
                          </p:cTn>
                        </p:par>
                        <p:par>
                          <p:cTn id="11" fill="hold">
                            <p:stCondLst>
                              <p:cond delay="2000"/>
                            </p:stCondLst>
                            <p:childTnLst>
                              <p:par>
                                <p:cTn id="12" presetID="9" presetClass="exit" presetSubtype="0" fill="hold" grpId="0" nodeType="afterEffect">
                                  <p:stCondLst>
                                    <p:cond delay="0"/>
                                  </p:stCondLst>
                                  <p:childTnLst>
                                    <p:animEffect transition="out" filter="dissolve">
                                      <p:cBhvr>
                                        <p:cTn id="13" dur="2000"/>
                                        <p:tgtEl>
                                          <p:spTgt spid="136"/>
                                        </p:tgtEl>
                                      </p:cBhvr>
                                    </p:animEffect>
                                    <p:set>
                                      <p:cBhvr>
                                        <p:cTn id="14" dur="1" fill="hold">
                                          <p:stCondLst>
                                            <p:cond delay="1999"/>
                                          </p:stCondLst>
                                        </p:cTn>
                                        <p:tgtEl>
                                          <p:spTgt spid="136"/>
                                        </p:tgtEl>
                                        <p:attrNameLst>
                                          <p:attrName>style.visibility</p:attrName>
                                        </p:attrNameLst>
                                      </p:cBhvr>
                                      <p:to>
                                        <p:strVal val="hidden"/>
                                      </p:to>
                                    </p:set>
                                  </p:childTnLst>
                                </p:cTn>
                              </p:par>
                            </p:childTnLst>
                          </p:cTn>
                        </p:par>
                        <p:par>
                          <p:cTn id="15" fill="hold">
                            <p:stCondLst>
                              <p:cond delay="4000"/>
                            </p:stCondLst>
                            <p:childTnLst>
                              <p:par>
                                <p:cTn id="16" presetID="12" presetClass="entr" presetSubtype="4" fill="hold" grpId="0" nodeType="afterEffect">
                                  <p:stCondLst>
                                    <p:cond delay="0"/>
                                  </p:stCondLst>
                                  <p:childTnLst>
                                    <p:set>
                                      <p:cBhvr>
                                        <p:cTn id="17" dur="1" fill="hold">
                                          <p:stCondLst>
                                            <p:cond delay="0"/>
                                          </p:stCondLst>
                                        </p:cTn>
                                        <p:tgtEl>
                                          <p:spTgt spid="188"/>
                                        </p:tgtEl>
                                        <p:attrNameLst>
                                          <p:attrName>style.visibility</p:attrName>
                                        </p:attrNameLst>
                                      </p:cBhvr>
                                      <p:to>
                                        <p:strVal val="visible"/>
                                      </p:to>
                                    </p:set>
                                    <p:animEffect transition="in" filter="slide(fromBottom)">
                                      <p:cBhvr>
                                        <p:cTn id="18" dur="2000"/>
                                        <p:tgtEl>
                                          <p:spTgt spid="188"/>
                                        </p:tgtEl>
                                      </p:cBhvr>
                                    </p:animEffect>
                                  </p:childTnLst>
                                </p:cTn>
                              </p:par>
                            </p:childTnLst>
                          </p:cTn>
                        </p:par>
                        <p:par>
                          <p:cTn id="19" fill="hold">
                            <p:stCondLst>
                              <p:cond delay="6000"/>
                            </p:stCondLst>
                            <p:childTnLst>
                              <p:par>
                                <p:cTn id="20" presetID="22" presetClass="entr" presetSubtype="4" fill="hold" nodeType="afterEffect">
                                  <p:stCondLst>
                                    <p:cond delay="0"/>
                                  </p:stCondLst>
                                  <p:childTnLst>
                                    <p:set>
                                      <p:cBhvr>
                                        <p:cTn id="21" dur="1" fill="hold">
                                          <p:stCondLst>
                                            <p:cond delay="0"/>
                                          </p:stCondLst>
                                        </p:cTn>
                                        <p:tgtEl>
                                          <p:spTgt spid="195"/>
                                        </p:tgtEl>
                                        <p:attrNameLst>
                                          <p:attrName>style.visibility</p:attrName>
                                        </p:attrNameLst>
                                      </p:cBhvr>
                                      <p:to>
                                        <p:strVal val="visible"/>
                                      </p:to>
                                    </p:set>
                                    <p:animEffect transition="in" filter="wipe(down)">
                                      <p:cBhvr>
                                        <p:cTn id="22" dur="2000"/>
                                        <p:tgtEl>
                                          <p:spTgt spid="195"/>
                                        </p:tgtEl>
                                      </p:cBhvr>
                                    </p:animEffect>
                                  </p:childTnLst>
                                </p:cTn>
                              </p:par>
                            </p:childTnLst>
                          </p:cTn>
                        </p:par>
                        <p:par>
                          <p:cTn id="23" fill="hold">
                            <p:stCondLst>
                              <p:cond delay="8000"/>
                            </p:stCondLst>
                            <p:childTnLst>
                              <p:par>
                                <p:cTn id="24" presetID="9" presetClass="exit" presetSubtype="0" fill="hold" grpId="0" nodeType="afterEffect">
                                  <p:stCondLst>
                                    <p:cond delay="0"/>
                                  </p:stCondLst>
                                  <p:childTnLst>
                                    <p:animEffect transition="out" filter="dissolve">
                                      <p:cBhvr>
                                        <p:cTn id="25" dur="500"/>
                                        <p:tgtEl>
                                          <p:spTgt spid="171"/>
                                        </p:tgtEl>
                                      </p:cBhvr>
                                    </p:animEffect>
                                    <p:set>
                                      <p:cBhvr>
                                        <p:cTn id="26" dur="1" fill="hold">
                                          <p:stCondLst>
                                            <p:cond delay="499"/>
                                          </p:stCondLst>
                                        </p:cTn>
                                        <p:tgtEl>
                                          <p:spTgt spid="171"/>
                                        </p:tgtEl>
                                        <p:attrNameLst>
                                          <p:attrName>style.visibility</p:attrName>
                                        </p:attrNameLst>
                                      </p:cBhvr>
                                      <p:to>
                                        <p:strVal val="hidden"/>
                                      </p:to>
                                    </p:set>
                                  </p:childTnLst>
                                </p:cTn>
                              </p:par>
                            </p:childTnLst>
                          </p:cTn>
                        </p:par>
                        <p:par>
                          <p:cTn id="27" fill="hold">
                            <p:stCondLst>
                              <p:cond delay="8500"/>
                            </p:stCondLst>
                            <p:childTnLst>
                              <p:par>
                                <p:cTn id="28" presetID="12" presetClass="entr" presetSubtype="4" fill="hold" grpId="0" nodeType="afterEffect">
                                  <p:stCondLst>
                                    <p:cond delay="0"/>
                                  </p:stCondLst>
                                  <p:childTnLst>
                                    <p:set>
                                      <p:cBhvr>
                                        <p:cTn id="29" dur="1" fill="hold">
                                          <p:stCondLst>
                                            <p:cond delay="0"/>
                                          </p:stCondLst>
                                        </p:cTn>
                                        <p:tgtEl>
                                          <p:spTgt spid="196"/>
                                        </p:tgtEl>
                                        <p:attrNameLst>
                                          <p:attrName>style.visibility</p:attrName>
                                        </p:attrNameLst>
                                      </p:cBhvr>
                                      <p:to>
                                        <p:strVal val="visible"/>
                                      </p:to>
                                    </p:set>
                                    <p:animEffect transition="in" filter="slide(fromBottom)">
                                      <p:cBhvr>
                                        <p:cTn id="30" dur="2000"/>
                                        <p:tgtEl>
                                          <p:spTgt spid="196"/>
                                        </p:tgtEl>
                                      </p:cBhvr>
                                    </p:animEffect>
                                  </p:childTnLst>
                                </p:cTn>
                              </p:par>
                            </p:childTnLst>
                          </p:cTn>
                        </p:par>
                        <p:par>
                          <p:cTn id="31" fill="hold">
                            <p:stCondLst>
                              <p:cond delay="10500"/>
                            </p:stCondLst>
                            <p:childTnLst>
                              <p:par>
                                <p:cTn id="32" presetID="9" presetClass="exit" presetSubtype="0" fill="hold" grpId="0" nodeType="afterEffect">
                                  <p:stCondLst>
                                    <p:cond delay="0"/>
                                  </p:stCondLst>
                                  <p:childTnLst>
                                    <p:animEffect transition="out" filter="dissolve">
                                      <p:cBhvr>
                                        <p:cTn id="33" dur="2000"/>
                                        <p:tgtEl>
                                          <p:spTgt spid="50"/>
                                        </p:tgtEl>
                                      </p:cBhvr>
                                    </p:animEffect>
                                    <p:set>
                                      <p:cBhvr>
                                        <p:cTn id="34" dur="1" fill="hold">
                                          <p:stCondLst>
                                            <p:cond delay="1999"/>
                                          </p:stCondLst>
                                        </p:cTn>
                                        <p:tgtEl>
                                          <p:spTgt spid="50"/>
                                        </p:tgtEl>
                                        <p:attrNameLst>
                                          <p:attrName>style.visibility</p:attrName>
                                        </p:attrNameLst>
                                      </p:cBhvr>
                                      <p:to>
                                        <p:strVal val="hidden"/>
                                      </p:to>
                                    </p:set>
                                  </p:childTnLst>
                                </p:cTn>
                              </p:par>
                            </p:childTnLst>
                          </p:cTn>
                        </p:par>
                        <p:par>
                          <p:cTn id="35" fill="hold">
                            <p:stCondLst>
                              <p:cond delay="12500"/>
                            </p:stCondLst>
                            <p:childTnLst>
                              <p:par>
                                <p:cTn id="36" presetID="12" presetClass="entr" presetSubtype="4" fill="hold" grpId="0" nodeType="afterEffect">
                                  <p:stCondLst>
                                    <p:cond delay="0"/>
                                  </p:stCondLst>
                                  <p:childTnLst>
                                    <p:set>
                                      <p:cBhvr>
                                        <p:cTn id="37" dur="1" fill="hold">
                                          <p:stCondLst>
                                            <p:cond delay="0"/>
                                          </p:stCondLst>
                                        </p:cTn>
                                        <p:tgtEl>
                                          <p:spTgt spid="197"/>
                                        </p:tgtEl>
                                        <p:attrNameLst>
                                          <p:attrName>style.visibility</p:attrName>
                                        </p:attrNameLst>
                                      </p:cBhvr>
                                      <p:to>
                                        <p:strVal val="visible"/>
                                      </p:to>
                                    </p:set>
                                    <p:animEffect transition="in" filter="slide(fromBottom)">
                                      <p:cBhvr>
                                        <p:cTn id="38" dur="2000"/>
                                        <p:tgtEl>
                                          <p:spTgt spid="197"/>
                                        </p:tgtEl>
                                      </p:cBhvr>
                                    </p:animEffect>
                                  </p:childTnLst>
                                </p:cTn>
                              </p:par>
                            </p:childTnLst>
                          </p:cTn>
                        </p:par>
                        <p:par>
                          <p:cTn id="39" fill="hold">
                            <p:stCondLst>
                              <p:cond delay="14500"/>
                            </p:stCondLst>
                            <p:childTnLst>
                              <p:par>
                                <p:cTn id="40" presetID="9" presetClass="exit" presetSubtype="0" fill="hold" nodeType="afterEffect">
                                  <p:stCondLst>
                                    <p:cond delay="0"/>
                                  </p:stCondLst>
                                  <p:childTnLst>
                                    <p:animEffect transition="out" filter="dissolve">
                                      <p:cBhvr>
                                        <p:cTn id="41" dur="2000"/>
                                        <p:tgtEl>
                                          <p:spTgt spid="195"/>
                                        </p:tgtEl>
                                      </p:cBhvr>
                                    </p:animEffect>
                                    <p:set>
                                      <p:cBhvr>
                                        <p:cTn id="42" dur="1" fill="hold">
                                          <p:stCondLst>
                                            <p:cond delay="1999"/>
                                          </p:stCondLst>
                                        </p:cTn>
                                        <p:tgtEl>
                                          <p:spTgt spid="1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136" grpId="0"/>
      <p:bldP spid="171" grpId="0"/>
      <p:bldP spid="161" grpId="0"/>
      <p:bldP spid="188" grpId="0"/>
      <p:bldP spid="196" grpId="0"/>
      <p:bldP spid="197"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A64DA6D7-C39D-457F-AB60-E921F603B3E6}" type="slidenum">
              <a:rPr lang="en-IN" smtClean="0"/>
              <a:pPr/>
              <a:t>14</a:t>
            </a:fld>
            <a:endParaRPr lang="en-IN" dirty="0" smtClean="0"/>
          </a:p>
        </p:txBody>
      </p:sp>
      <p:sp>
        <p:nvSpPr>
          <p:cNvPr id="6" name="Oval 5"/>
          <p:cNvSpPr/>
          <p:nvPr/>
        </p:nvSpPr>
        <p:spPr>
          <a:xfrm>
            <a:off x="3712193" y="3138985"/>
            <a:ext cx="491319" cy="46402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2513462" y="3973778"/>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Oval 10"/>
          <p:cNvSpPr/>
          <p:nvPr/>
        </p:nvSpPr>
        <p:spPr>
          <a:xfrm>
            <a:off x="4972336" y="3935109"/>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2" name="Oval 11"/>
          <p:cNvSpPr/>
          <p:nvPr/>
        </p:nvSpPr>
        <p:spPr>
          <a:xfrm>
            <a:off x="2954737" y="5220269"/>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3" name="Oval 12"/>
          <p:cNvSpPr/>
          <p:nvPr/>
        </p:nvSpPr>
        <p:spPr>
          <a:xfrm>
            <a:off x="4608393" y="5222543"/>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7" name="Straight Connector 16"/>
          <p:cNvCxnSpPr>
            <a:stCxn id="6" idx="5"/>
            <a:endCxn id="11" idx="2"/>
          </p:cNvCxnSpPr>
          <p:nvPr/>
        </p:nvCxnSpPr>
        <p:spPr>
          <a:xfrm rot="16200000" flipH="1">
            <a:off x="4235915" y="3430699"/>
            <a:ext cx="632067" cy="840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3"/>
            <a:endCxn id="10" idx="6"/>
          </p:cNvCxnSpPr>
          <p:nvPr/>
        </p:nvCxnSpPr>
        <p:spPr>
          <a:xfrm rot="5400000">
            <a:off x="3059095" y="3480740"/>
            <a:ext cx="670736" cy="779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4"/>
            <a:endCxn id="13" idx="0"/>
          </p:cNvCxnSpPr>
          <p:nvPr/>
        </p:nvCxnSpPr>
        <p:spPr>
          <a:xfrm rot="5400000">
            <a:off x="4624320" y="4628867"/>
            <a:ext cx="823410" cy="3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 idx="4"/>
            <a:endCxn id="12" idx="0"/>
          </p:cNvCxnSpPr>
          <p:nvPr/>
        </p:nvCxnSpPr>
        <p:spPr>
          <a:xfrm rot="16200000" flipH="1">
            <a:off x="2588526" y="4608397"/>
            <a:ext cx="782467" cy="441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6"/>
            <a:endCxn id="13" idx="2"/>
          </p:cNvCxnSpPr>
          <p:nvPr/>
        </p:nvCxnSpPr>
        <p:spPr>
          <a:xfrm>
            <a:off x="3446056" y="5452281"/>
            <a:ext cx="1162337" cy="2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4"/>
            <a:endCxn id="12" idx="7"/>
          </p:cNvCxnSpPr>
          <p:nvPr/>
        </p:nvCxnSpPr>
        <p:spPr>
          <a:xfrm rot="5400000">
            <a:off x="2823372" y="4153742"/>
            <a:ext cx="1685215" cy="583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7"/>
            <a:endCxn id="11" idx="3"/>
          </p:cNvCxnSpPr>
          <p:nvPr/>
        </p:nvCxnSpPr>
        <p:spPr>
          <a:xfrm rot="5400000" flipH="1" flipV="1">
            <a:off x="3730673" y="3974609"/>
            <a:ext cx="957046" cy="1670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5"/>
            <a:endCxn id="13" idx="1"/>
          </p:cNvCxnSpPr>
          <p:nvPr/>
        </p:nvCxnSpPr>
        <p:spPr>
          <a:xfrm rot="16200000" flipH="1">
            <a:off x="3346262" y="3956414"/>
            <a:ext cx="920651" cy="1747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6" idx="4"/>
            <a:endCxn id="13" idx="1"/>
          </p:cNvCxnSpPr>
          <p:nvPr/>
        </p:nvCxnSpPr>
        <p:spPr>
          <a:xfrm rot="16200000" flipH="1">
            <a:off x="3475355" y="4085507"/>
            <a:ext cx="1687489" cy="722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1" idx="3"/>
            <a:endCxn id="10" idx="5"/>
          </p:cNvCxnSpPr>
          <p:nvPr/>
        </p:nvCxnSpPr>
        <p:spPr>
          <a:xfrm rot="5400000">
            <a:off x="3969225" y="3294783"/>
            <a:ext cx="38669" cy="2111459"/>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493821" y="2756848"/>
            <a:ext cx="873457" cy="276999"/>
          </a:xfrm>
          <a:prstGeom prst="rect">
            <a:avLst/>
          </a:prstGeom>
          <a:noFill/>
        </p:spPr>
        <p:txBody>
          <a:bodyPr wrap="square" rtlCol="0">
            <a:spAutoFit/>
          </a:bodyPr>
          <a:lstStyle/>
          <a:p>
            <a:r>
              <a:rPr lang="en-US" sz="1200" dirty="0" smtClean="0"/>
              <a:t>W1 =.10</a:t>
            </a:r>
            <a:endParaRPr lang="en-US" sz="1200" dirty="0"/>
          </a:p>
        </p:txBody>
      </p:sp>
      <p:sp>
        <p:nvSpPr>
          <p:cNvPr id="47" name="TextBox 46"/>
          <p:cNvSpPr txBox="1"/>
          <p:nvPr/>
        </p:nvSpPr>
        <p:spPr>
          <a:xfrm>
            <a:off x="1653654" y="3741761"/>
            <a:ext cx="802943" cy="276999"/>
          </a:xfrm>
          <a:prstGeom prst="rect">
            <a:avLst/>
          </a:prstGeom>
          <a:noFill/>
        </p:spPr>
        <p:txBody>
          <a:bodyPr wrap="square" rtlCol="0">
            <a:spAutoFit/>
          </a:bodyPr>
          <a:lstStyle/>
          <a:p>
            <a:r>
              <a:rPr lang="en-US" sz="1200" dirty="0" smtClean="0"/>
              <a:t>W2 =.30</a:t>
            </a:r>
            <a:endParaRPr lang="en-US" sz="1200" dirty="0"/>
          </a:p>
        </p:txBody>
      </p:sp>
      <p:sp>
        <p:nvSpPr>
          <p:cNvPr id="48" name="TextBox 47"/>
          <p:cNvSpPr txBox="1"/>
          <p:nvPr/>
        </p:nvSpPr>
        <p:spPr>
          <a:xfrm>
            <a:off x="2024419" y="5354473"/>
            <a:ext cx="814316" cy="276999"/>
          </a:xfrm>
          <a:prstGeom prst="rect">
            <a:avLst/>
          </a:prstGeom>
          <a:noFill/>
        </p:spPr>
        <p:txBody>
          <a:bodyPr wrap="square" rtlCol="0">
            <a:spAutoFit/>
          </a:bodyPr>
          <a:lstStyle/>
          <a:p>
            <a:r>
              <a:rPr lang="en-US" sz="1200" dirty="0" smtClean="0"/>
              <a:t>W3 =.15</a:t>
            </a:r>
            <a:endParaRPr lang="en-US" sz="1200" dirty="0"/>
          </a:p>
        </p:txBody>
      </p:sp>
      <p:sp>
        <p:nvSpPr>
          <p:cNvPr id="49" name="TextBox 48"/>
          <p:cNvSpPr txBox="1"/>
          <p:nvPr/>
        </p:nvSpPr>
        <p:spPr>
          <a:xfrm>
            <a:off x="5138382" y="5343100"/>
            <a:ext cx="798394" cy="276999"/>
          </a:xfrm>
          <a:prstGeom prst="rect">
            <a:avLst/>
          </a:prstGeom>
          <a:noFill/>
        </p:spPr>
        <p:txBody>
          <a:bodyPr wrap="square" rtlCol="0">
            <a:spAutoFit/>
          </a:bodyPr>
          <a:lstStyle/>
          <a:p>
            <a:r>
              <a:rPr lang="en-US" sz="1200" dirty="0" smtClean="0"/>
              <a:t>W4 =.15</a:t>
            </a:r>
            <a:endParaRPr lang="en-US" sz="1200" dirty="0"/>
          </a:p>
        </p:txBody>
      </p:sp>
      <p:sp>
        <p:nvSpPr>
          <p:cNvPr id="50" name="TextBox 49"/>
          <p:cNvSpPr txBox="1"/>
          <p:nvPr/>
        </p:nvSpPr>
        <p:spPr>
          <a:xfrm>
            <a:off x="5454556" y="3789529"/>
            <a:ext cx="755175" cy="276999"/>
          </a:xfrm>
          <a:prstGeom prst="rect">
            <a:avLst/>
          </a:prstGeom>
          <a:noFill/>
        </p:spPr>
        <p:txBody>
          <a:bodyPr wrap="square" rtlCol="0">
            <a:spAutoFit/>
          </a:bodyPr>
          <a:lstStyle/>
          <a:p>
            <a:r>
              <a:rPr lang="en-US" sz="1200" dirty="0" smtClean="0"/>
              <a:t>W5 =.30</a:t>
            </a:r>
            <a:endParaRPr lang="en-US" sz="1200" dirty="0"/>
          </a:p>
        </p:txBody>
      </p:sp>
      <p:sp>
        <p:nvSpPr>
          <p:cNvPr id="69" name="Rectangle 68"/>
          <p:cNvSpPr/>
          <p:nvPr/>
        </p:nvSpPr>
        <p:spPr>
          <a:xfrm>
            <a:off x="4626591" y="2606722"/>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rot="5400000">
            <a:off x="4797189" y="272272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5113364" y="271135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5402242" y="271362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5718416" y="271590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599294" y="2606723"/>
            <a:ext cx="491320" cy="259306"/>
          </a:xfrm>
          <a:prstGeom prst="rect">
            <a:avLst/>
          </a:prstGeom>
          <a:noFill/>
        </p:spPr>
        <p:txBody>
          <a:bodyPr wrap="square" rtlCol="0">
            <a:spAutoFit/>
          </a:bodyPr>
          <a:lstStyle/>
          <a:p>
            <a:r>
              <a:rPr lang="en-US" sz="1100" dirty="0" smtClean="0"/>
              <a:t>0</a:t>
            </a:r>
            <a:endParaRPr lang="en-US" sz="900" dirty="0"/>
          </a:p>
        </p:txBody>
      </p:sp>
      <p:sp>
        <p:nvSpPr>
          <p:cNvPr id="76" name="TextBox 75"/>
          <p:cNvSpPr txBox="1"/>
          <p:nvPr/>
        </p:nvSpPr>
        <p:spPr>
          <a:xfrm>
            <a:off x="5816220" y="2595350"/>
            <a:ext cx="491320" cy="259306"/>
          </a:xfrm>
          <a:prstGeom prst="rect">
            <a:avLst/>
          </a:prstGeom>
          <a:noFill/>
        </p:spPr>
        <p:txBody>
          <a:bodyPr wrap="square" rtlCol="0">
            <a:spAutoFit/>
          </a:bodyPr>
          <a:lstStyle/>
          <a:p>
            <a:r>
              <a:rPr lang="en-US" sz="1100" dirty="0" smtClean="0"/>
              <a:t>0</a:t>
            </a:r>
            <a:endParaRPr lang="en-US" sz="900" dirty="0"/>
          </a:p>
        </p:txBody>
      </p:sp>
      <p:sp>
        <p:nvSpPr>
          <p:cNvPr id="77" name="TextBox 76"/>
          <p:cNvSpPr txBox="1"/>
          <p:nvPr/>
        </p:nvSpPr>
        <p:spPr>
          <a:xfrm>
            <a:off x="5518244" y="2597624"/>
            <a:ext cx="491320" cy="259306"/>
          </a:xfrm>
          <a:prstGeom prst="rect">
            <a:avLst/>
          </a:prstGeom>
          <a:noFill/>
        </p:spPr>
        <p:txBody>
          <a:bodyPr wrap="square" rtlCol="0">
            <a:spAutoFit/>
          </a:bodyPr>
          <a:lstStyle/>
          <a:p>
            <a:r>
              <a:rPr lang="en-US" sz="1100" dirty="0" smtClean="0"/>
              <a:t>0</a:t>
            </a:r>
            <a:endParaRPr lang="en-US" sz="900" dirty="0"/>
          </a:p>
        </p:txBody>
      </p:sp>
      <p:sp>
        <p:nvSpPr>
          <p:cNvPr id="78" name="TextBox 77"/>
          <p:cNvSpPr txBox="1"/>
          <p:nvPr/>
        </p:nvSpPr>
        <p:spPr>
          <a:xfrm>
            <a:off x="5233916" y="2599899"/>
            <a:ext cx="491320" cy="259306"/>
          </a:xfrm>
          <a:prstGeom prst="rect">
            <a:avLst/>
          </a:prstGeom>
          <a:noFill/>
        </p:spPr>
        <p:txBody>
          <a:bodyPr wrap="square" rtlCol="0">
            <a:spAutoFit/>
          </a:bodyPr>
          <a:lstStyle/>
          <a:p>
            <a:r>
              <a:rPr lang="en-US" sz="1100" dirty="0" smtClean="0"/>
              <a:t>0</a:t>
            </a:r>
            <a:endParaRPr lang="en-US" sz="900" dirty="0"/>
          </a:p>
        </p:txBody>
      </p:sp>
      <p:sp>
        <p:nvSpPr>
          <p:cNvPr id="79" name="TextBox 78"/>
          <p:cNvSpPr txBox="1"/>
          <p:nvPr/>
        </p:nvSpPr>
        <p:spPr>
          <a:xfrm>
            <a:off x="4908644" y="2606723"/>
            <a:ext cx="491320" cy="261610"/>
          </a:xfrm>
          <a:prstGeom prst="rect">
            <a:avLst/>
          </a:prstGeom>
          <a:noFill/>
        </p:spPr>
        <p:txBody>
          <a:bodyPr wrap="square" rtlCol="0">
            <a:spAutoFit/>
          </a:bodyPr>
          <a:lstStyle/>
          <a:p>
            <a:r>
              <a:rPr lang="en-US" sz="1100" dirty="0" smtClean="0"/>
              <a:t>0</a:t>
            </a:r>
            <a:endParaRPr lang="en-US" sz="900" dirty="0"/>
          </a:p>
        </p:txBody>
      </p:sp>
      <p:sp>
        <p:nvSpPr>
          <p:cNvPr id="81" name="TextBox 80"/>
          <p:cNvSpPr txBox="1"/>
          <p:nvPr/>
        </p:nvSpPr>
        <p:spPr>
          <a:xfrm>
            <a:off x="4189863" y="2606725"/>
            <a:ext cx="436728" cy="276999"/>
          </a:xfrm>
          <a:prstGeom prst="rect">
            <a:avLst/>
          </a:prstGeom>
          <a:noFill/>
        </p:spPr>
        <p:txBody>
          <a:bodyPr wrap="square" rtlCol="0">
            <a:spAutoFit/>
          </a:bodyPr>
          <a:lstStyle/>
          <a:p>
            <a:r>
              <a:rPr lang="en-US" sz="1200" dirty="0" smtClean="0"/>
              <a:t>IN1</a:t>
            </a:r>
            <a:endParaRPr lang="en-US" sz="1200" dirty="0"/>
          </a:p>
        </p:txBody>
      </p:sp>
      <p:sp>
        <p:nvSpPr>
          <p:cNvPr id="82" name="Rectangle 81"/>
          <p:cNvSpPr/>
          <p:nvPr/>
        </p:nvSpPr>
        <p:spPr>
          <a:xfrm>
            <a:off x="4642512" y="2963836"/>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p:cNvCxnSpPr/>
          <p:nvPr/>
        </p:nvCxnSpPr>
        <p:spPr>
          <a:xfrm rot="5400000">
            <a:off x="4813110" y="307984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5129285" y="306846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5418163" y="307074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5734337" y="307301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615215" y="2963837"/>
            <a:ext cx="491320" cy="259306"/>
          </a:xfrm>
          <a:prstGeom prst="rect">
            <a:avLst/>
          </a:prstGeom>
          <a:noFill/>
        </p:spPr>
        <p:txBody>
          <a:bodyPr wrap="square" rtlCol="0">
            <a:spAutoFit/>
          </a:bodyPr>
          <a:lstStyle/>
          <a:p>
            <a:r>
              <a:rPr lang="en-US" sz="1100" dirty="0" smtClean="0"/>
              <a:t>0</a:t>
            </a:r>
            <a:endParaRPr lang="en-US" sz="900" dirty="0"/>
          </a:p>
        </p:txBody>
      </p:sp>
      <p:sp>
        <p:nvSpPr>
          <p:cNvPr id="88" name="TextBox 87"/>
          <p:cNvSpPr txBox="1"/>
          <p:nvPr/>
        </p:nvSpPr>
        <p:spPr>
          <a:xfrm>
            <a:off x="5832141" y="2952464"/>
            <a:ext cx="491320" cy="259306"/>
          </a:xfrm>
          <a:prstGeom prst="rect">
            <a:avLst/>
          </a:prstGeom>
          <a:noFill/>
        </p:spPr>
        <p:txBody>
          <a:bodyPr wrap="square" rtlCol="0">
            <a:spAutoFit/>
          </a:bodyPr>
          <a:lstStyle/>
          <a:p>
            <a:r>
              <a:rPr lang="en-US" sz="1100" dirty="0" smtClean="0"/>
              <a:t>0</a:t>
            </a:r>
            <a:endParaRPr lang="en-US" sz="900" dirty="0"/>
          </a:p>
        </p:txBody>
      </p:sp>
      <p:sp>
        <p:nvSpPr>
          <p:cNvPr id="90" name="TextBox 89"/>
          <p:cNvSpPr txBox="1"/>
          <p:nvPr/>
        </p:nvSpPr>
        <p:spPr>
          <a:xfrm>
            <a:off x="5249837" y="2957013"/>
            <a:ext cx="491320" cy="259306"/>
          </a:xfrm>
          <a:prstGeom prst="rect">
            <a:avLst/>
          </a:prstGeom>
          <a:noFill/>
        </p:spPr>
        <p:txBody>
          <a:bodyPr wrap="square" rtlCol="0">
            <a:spAutoFit/>
          </a:bodyPr>
          <a:lstStyle/>
          <a:p>
            <a:r>
              <a:rPr lang="en-US" sz="1100" dirty="0" smtClean="0"/>
              <a:t>0</a:t>
            </a:r>
            <a:endParaRPr lang="en-US" sz="900" dirty="0"/>
          </a:p>
        </p:txBody>
      </p:sp>
      <p:sp>
        <p:nvSpPr>
          <p:cNvPr id="91" name="TextBox 90"/>
          <p:cNvSpPr txBox="1"/>
          <p:nvPr/>
        </p:nvSpPr>
        <p:spPr>
          <a:xfrm>
            <a:off x="4924565" y="2963837"/>
            <a:ext cx="491320" cy="261610"/>
          </a:xfrm>
          <a:prstGeom prst="rect">
            <a:avLst/>
          </a:prstGeom>
          <a:noFill/>
        </p:spPr>
        <p:txBody>
          <a:bodyPr wrap="square" rtlCol="0">
            <a:spAutoFit/>
          </a:bodyPr>
          <a:lstStyle/>
          <a:p>
            <a:r>
              <a:rPr lang="en-US" sz="1100" dirty="0" smtClean="0"/>
              <a:t>0</a:t>
            </a:r>
            <a:endParaRPr lang="en-US" sz="900" dirty="0"/>
          </a:p>
        </p:txBody>
      </p:sp>
      <p:sp>
        <p:nvSpPr>
          <p:cNvPr id="92" name="TextBox 91"/>
          <p:cNvSpPr txBox="1"/>
          <p:nvPr/>
        </p:nvSpPr>
        <p:spPr>
          <a:xfrm>
            <a:off x="4110249" y="2950193"/>
            <a:ext cx="666466" cy="276999"/>
          </a:xfrm>
          <a:prstGeom prst="rect">
            <a:avLst/>
          </a:prstGeom>
          <a:noFill/>
        </p:spPr>
        <p:txBody>
          <a:bodyPr wrap="square" rtlCol="0">
            <a:spAutoFit/>
          </a:bodyPr>
          <a:lstStyle/>
          <a:p>
            <a:r>
              <a:rPr lang="en-US" sz="1200" dirty="0" smtClean="0"/>
              <a:t>OUT1</a:t>
            </a:r>
            <a:endParaRPr lang="en-US" sz="1200" dirty="0"/>
          </a:p>
        </p:txBody>
      </p:sp>
      <p:sp>
        <p:nvSpPr>
          <p:cNvPr id="97" name="Rectangle 96"/>
          <p:cNvSpPr/>
          <p:nvPr/>
        </p:nvSpPr>
        <p:spPr>
          <a:xfrm>
            <a:off x="780196" y="4110251"/>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rot="5400000">
            <a:off x="950794" y="422625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1266969" y="421488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1555847" y="421715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1872021" y="421943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52899" y="4110252"/>
            <a:ext cx="491320" cy="259306"/>
          </a:xfrm>
          <a:prstGeom prst="rect">
            <a:avLst/>
          </a:prstGeom>
          <a:noFill/>
        </p:spPr>
        <p:txBody>
          <a:bodyPr wrap="square" rtlCol="0">
            <a:spAutoFit/>
          </a:bodyPr>
          <a:lstStyle/>
          <a:p>
            <a:r>
              <a:rPr lang="en-US" sz="1100" dirty="0" smtClean="0"/>
              <a:t>0</a:t>
            </a:r>
            <a:endParaRPr lang="en-US" sz="900" dirty="0"/>
          </a:p>
        </p:txBody>
      </p:sp>
      <p:sp>
        <p:nvSpPr>
          <p:cNvPr id="103" name="TextBox 102"/>
          <p:cNvSpPr txBox="1"/>
          <p:nvPr/>
        </p:nvSpPr>
        <p:spPr>
          <a:xfrm>
            <a:off x="1969825" y="4098879"/>
            <a:ext cx="491320" cy="259306"/>
          </a:xfrm>
          <a:prstGeom prst="rect">
            <a:avLst/>
          </a:prstGeom>
          <a:noFill/>
        </p:spPr>
        <p:txBody>
          <a:bodyPr wrap="square" rtlCol="0">
            <a:spAutoFit/>
          </a:bodyPr>
          <a:lstStyle/>
          <a:p>
            <a:r>
              <a:rPr lang="en-US" sz="1100" dirty="0" smtClean="0"/>
              <a:t>0</a:t>
            </a:r>
            <a:endParaRPr lang="en-US" sz="900" dirty="0"/>
          </a:p>
        </p:txBody>
      </p:sp>
      <p:sp>
        <p:nvSpPr>
          <p:cNvPr id="105" name="TextBox 104"/>
          <p:cNvSpPr txBox="1"/>
          <p:nvPr/>
        </p:nvSpPr>
        <p:spPr>
          <a:xfrm>
            <a:off x="1387521" y="4103428"/>
            <a:ext cx="491320" cy="259306"/>
          </a:xfrm>
          <a:prstGeom prst="rect">
            <a:avLst/>
          </a:prstGeom>
          <a:noFill/>
        </p:spPr>
        <p:txBody>
          <a:bodyPr wrap="square" rtlCol="0">
            <a:spAutoFit/>
          </a:bodyPr>
          <a:lstStyle/>
          <a:p>
            <a:r>
              <a:rPr lang="en-US" sz="1100" dirty="0" smtClean="0"/>
              <a:t>0</a:t>
            </a:r>
            <a:endParaRPr lang="en-US" sz="900" dirty="0"/>
          </a:p>
        </p:txBody>
      </p:sp>
      <p:sp>
        <p:nvSpPr>
          <p:cNvPr id="106" name="TextBox 105"/>
          <p:cNvSpPr txBox="1"/>
          <p:nvPr/>
        </p:nvSpPr>
        <p:spPr>
          <a:xfrm>
            <a:off x="1062249" y="4110252"/>
            <a:ext cx="491320" cy="261610"/>
          </a:xfrm>
          <a:prstGeom prst="rect">
            <a:avLst/>
          </a:prstGeom>
          <a:noFill/>
        </p:spPr>
        <p:txBody>
          <a:bodyPr wrap="square" rtlCol="0">
            <a:spAutoFit/>
          </a:bodyPr>
          <a:lstStyle/>
          <a:p>
            <a:r>
              <a:rPr lang="en-US" sz="1100" dirty="0" smtClean="0"/>
              <a:t>0</a:t>
            </a:r>
            <a:endParaRPr lang="en-US" sz="900" dirty="0"/>
          </a:p>
        </p:txBody>
      </p:sp>
      <p:sp>
        <p:nvSpPr>
          <p:cNvPr id="107" name="TextBox 106"/>
          <p:cNvSpPr txBox="1"/>
          <p:nvPr/>
        </p:nvSpPr>
        <p:spPr>
          <a:xfrm>
            <a:off x="343468" y="4110254"/>
            <a:ext cx="436728" cy="276999"/>
          </a:xfrm>
          <a:prstGeom prst="rect">
            <a:avLst/>
          </a:prstGeom>
          <a:noFill/>
        </p:spPr>
        <p:txBody>
          <a:bodyPr wrap="square" rtlCol="0">
            <a:spAutoFit/>
          </a:bodyPr>
          <a:lstStyle/>
          <a:p>
            <a:r>
              <a:rPr lang="en-US" sz="1200" dirty="0" smtClean="0"/>
              <a:t>IN2</a:t>
            </a:r>
            <a:endParaRPr lang="en-US" sz="1200" dirty="0"/>
          </a:p>
        </p:txBody>
      </p:sp>
      <p:sp>
        <p:nvSpPr>
          <p:cNvPr id="108" name="Rectangle 107"/>
          <p:cNvSpPr/>
          <p:nvPr/>
        </p:nvSpPr>
        <p:spPr>
          <a:xfrm>
            <a:off x="796117" y="4467365"/>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rot="5400000">
            <a:off x="966715" y="458337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a:off x="1282890" y="457199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1571768" y="457427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1887942" y="457654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68820" y="4467366"/>
            <a:ext cx="491320" cy="259306"/>
          </a:xfrm>
          <a:prstGeom prst="rect">
            <a:avLst/>
          </a:prstGeom>
          <a:noFill/>
        </p:spPr>
        <p:txBody>
          <a:bodyPr wrap="square" rtlCol="0">
            <a:spAutoFit/>
          </a:bodyPr>
          <a:lstStyle/>
          <a:p>
            <a:r>
              <a:rPr lang="en-US" sz="1100" dirty="0" smtClean="0"/>
              <a:t>0</a:t>
            </a:r>
            <a:endParaRPr lang="en-US" sz="900" dirty="0"/>
          </a:p>
        </p:txBody>
      </p:sp>
      <p:sp>
        <p:nvSpPr>
          <p:cNvPr id="114" name="TextBox 113"/>
          <p:cNvSpPr txBox="1"/>
          <p:nvPr/>
        </p:nvSpPr>
        <p:spPr>
          <a:xfrm>
            <a:off x="1985746" y="4455993"/>
            <a:ext cx="491320" cy="259306"/>
          </a:xfrm>
          <a:prstGeom prst="rect">
            <a:avLst/>
          </a:prstGeom>
          <a:noFill/>
        </p:spPr>
        <p:txBody>
          <a:bodyPr wrap="square" rtlCol="0">
            <a:spAutoFit/>
          </a:bodyPr>
          <a:lstStyle/>
          <a:p>
            <a:r>
              <a:rPr lang="en-US" sz="1100" dirty="0" smtClean="0"/>
              <a:t>0</a:t>
            </a:r>
            <a:endParaRPr lang="en-US" sz="900" dirty="0"/>
          </a:p>
        </p:txBody>
      </p:sp>
      <p:sp>
        <p:nvSpPr>
          <p:cNvPr id="115" name="TextBox 114"/>
          <p:cNvSpPr txBox="1"/>
          <p:nvPr/>
        </p:nvSpPr>
        <p:spPr>
          <a:xfrm>
            <a:off x="1687770" y="4458267"/>
            <a:ext cx="491320" cy="259306"/>
          </a:xfrm>
          <a:prstGeom prst="rect">
            <a:avLst/>
          </a:prstGeom>
          <a:noFill/>
        </p:spPr>
        <p:txBody>
          <a:bodyPr wrap="square" rtlCol="0">
            <a:spAutoFit/>
          </a:bodyPr>
          <a:lstStyle/>
          <a:p>
            <a:r>
              <a:rPr lang="en-US" sz="1100" dirty="0" smtClean="0"/>
              <a:t>0</a:t>
            </a:r>
            <a:endParaRPr lang="en-US" sz="900" dirty="0"/>
          </a:p>
        </p:txBody>
      </p:sp>
      <p:sp>
        <p:nvSpPr>
          <p:cNvPr id="116" name="TextBox 115"/>
          <p:cNvSpPr txBox="1"/>
          <p:nvPr/>
        </p:nvSpPr>
        <p:spPr>
          <a:xfrm>
            <a:off x="1403442" y="4460542"/>
            <a:ext cx="491320" cy="261610"/>
          </a:xfrm>
          <a:prstGeom prst="rect">
            <a:avLst/>
          </a:prstGeom>
          <a:noFill/>
        </p:spPr>
        <p:txBody>
          <a:bodyPr wrap="square" rtlCol="0">
            <a:spAutoFit/>
          </a:bodyPr>
          <a:lstStyle/>
          <a:p>
            <a:r>
              <a:rPr lang="en-US" sz="1100" dirty="0" smtClean="0">
                <a:solidFill>
                  <a:srgbClr val="FF0000"/>
                </a:solidFill>
              </a:rPr>
              <a:t>.5</a:t>
            </a:r>
            <a:endParaRPr lang="en-US" sz="900" dirty="0">
              <a:solidFill>
                <a:srgbClr val="FF0000"/>
              </a:solidFill>
            </a:endParaRPr>
          </a:p>
        </p:txBody>
      </p:sp>
      <p:sp>
        <p:nvSpPr>
          <p:cNvPr id="117" name="TextBox 116"/>
          <p:cNvSpPr txBox="1"/>
          <p:nvPr/>
        </p:nvSpPr>
        <p:spPr>
          <a:xfrm>
            <a:off x="1078170" y="4467366"/>
            <a:ext cx="491320" cy="261610"/>
          </a:xfrm>
          <a:prstGeom prst="rect">
            <a:avLst/>
          </a:prstGeom>
          <a:noFill/>
        </p:spPr>
        <p:txBody>
          <a:bodyPr wrap="square" rtlCol="0">
            <a:spAutoFit/>
          </a:bodyPr>
          <a:lstStyle/>
          <a:p>
            <a:r>
              <a:rPr lang="en-US" sz="1100" dirty="0" smtClean="0"/>
              <a:t>0</a:t>
            </a:r>
            <a:endParaRPr lang="en-US" sz="900" dirty="0"/>
          </a:p>
        </p:txBody>
      </p:sp>
      <p:sp>
        <p:nvSpPr>
          <p:cNvPr id="118" name="TextBox 117"/>
          <p:cNvSpPr txBox="1"/>
          <p:nvPr/>
        </p:nvSpPr>
        <p:spPr>
          <a:xfrm>
            <a:off x="263854" y="4453722"/>
            <a:ext cx="666466" cy="276999"/>
          </a:xfrm>
          <a:prstGeom prst="rect">
            <a:avLst/>
          </a:prstGeom>
          <a:noFill/>
        </p:spPr>
        <p:txBody>
          <a:bodyPr wrap="square" rtlCol="0">
            <a:spAutoFit/>
          </a:bodyPr>
          <a:lstStyle/>
          <a:p>
            <a:r>
              <a:rPr lang="en-US" sz="1200" dirty="0" smtClean="0"/>
              <a:t>OUT2</a:t>
            </a:r>
            <a:endParaRPr lang="en-US" sz="1200" dirty="0"/>
          </a:p>
        </p:txBody>
      </p:sp>
      <p:sp>
        <p:nvSpPr>
          <p:cNvPr id="119" name="Rectangle 118"/>
          <p:cNvSpPr/>
          <p:nvPr/>
        </p:nvSpPr>
        <p:spPr>
          <a:xfrm>
            <a:off x="1489881" y="5802573"/>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p:nvPr/>
        </p:nvCxnSpPr>
        <p:spPr>
          <a:xfrm rot="5400000">
            <a:off x="1660479" y="591857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1976654" y="590720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5400000">
            <a:off x="2265532" y="5909480"/>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a:off x="2581706" y="591175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1462584" y="5802574"/>
            <a:ext cx="491320" cy="259306"/>
          </a:xfrm>
          <a:prstGeom prst="rect">
            <a:avLst/>
          </a:prstGeom>
          <a:noFill/>
        </p:spPr>
        <p:txBody>
          <a:bodyPr wrap="square" rtlCol="0">
            <a:spAutoFit/>
          </a:bodyPr>
          <a:lstStyle/>
          <a:p>
            <a:r>
              <a:rPr lang="en-US" sz="1100" dirty="0" smtClean="0"/>
              <a:t>0</a:t>
            </a:r>
            <a:endParaRPr lang="en-US" sz="900" dirty="0"/>
          </a:p>
        </p:txBody>
      </p:sp>
      <p:sp>
        <p:nvSpPr>
          <p:cNvPr id="125" name="TextBox 124"/>
          <p:cNvSpPr txBox="1"/>
          <p:nvPr/>
        </p:nvSpPr>
        <p:spPr>
          <a:xfrm>
            <a:off x="2679510" y="5791201"/>
            <a:ext cx="491320" cy="259306"/>
          </a:xfrm>
          <a:prstGeom prst="rect">
            <a:avLst/>
          </a:prstGeom>
          <a:noFill/>
        </p:spPr>
        <p:txBody>
          <a:bodyPr wrap="square" rtlCol="0">
            <a:spAutoFit/>
          </a:bodyPr>
          <a:lstStyle/>
          <a:p>
            <a:r>
              <a:rPr lang="en-US" sz="1100" dirty="0" smtClean="0"/>
              <a:t>0</a:t>
            </a:r>
            <a:endParaRPr lang="en-US" sz="900" dirty="0"/>
          </a:p>
        </p:txBody>
      </p:sp>
      <p:sp>
        <p:nvSpPr>
          <p:cNvPr id="126" name="TextBox 125"/>
          <p:cNvSpPr txBox="1"/>
          <p:nvPr/>
        </p:nvSpPr>
        <p:spPr>
          <a:xfrm>
            <a:off x="2381534" y="5793475"/>
            <a:ext cx="491320" cy="259306"/>
          </a:xfrm>
          <a:prstGeom prst="rect">
            <a:avLst/>
          </a:prstGeom>
          <a:noFill/>
        </p:spPr>
        <p:txBody>
          <a:bodyPr wrap="square" rtlCol="0">
            <a:spAutoFit/>
          </a:bodyPr>
          <a:lstStyle/>
          <a:p>
            <a:r>
              <a:rPr lang="en-US" sz="1100" dirty="0" smtClean="0"/>
              <a:t>0</a:t>
            </a:r>
            <a:endParaRPr lang="en-US" sz="900" dirty="0"/>
          </a:p>
        </p:txBody>
      </p:sp>
      <p:sp>
        <p:nvSpPr>
          <p:cNvPr id="127" name="TextBox 126"/>
          <p:cNvSpPr txBox="1"/>
          <p:nvPr/>
        </p:nvSpPr>
        <p:spPr>
          <a:xfrm>
            <a:off x="2097206" y="5795750"/>
            <a:ext cx="491320" cy="259306"/>
          </a:xfrm>
          <a:prstGeom prst="rect">
            <a:avLst/>
          </a:prstGeom>
          <a:noFill/>
        </p:spPr>
        <p:txBody>
          <a:bodyPr wrap="square" rtlCol="0">
            <a:spAutoFit/>
          </a:bodyPr>
          <a:lstStyle/>
          <a:p>
            <a:r>
              <a:rPr lang="en-US" sz="1100" dirty="0" smtClean="0"/>
              <a:t>0</a:t>
            </a:r>
            <a:endParaRPr lang="en-US" sz="900" dirty="0"/>
          </a:p>
        </p:txBody>
      </p:sp>
      <p:sp>
        <p:nvSpPr>
          <p:cNvPr id="128" name="TextBox 127"/>
          <p:cNvSpPr txBox="1"/>
          <p:nvPr/>
        </p:nvSpPr>
        <p:spPr>
          <a:xfrm>
            <a:off x="1771934" y="5802574"/>
            <a:ext cx="491320" cy="261610"/>
          </a:xfrm>
          <a:prstGeom prst="rect">
            <a:avLst/>
          </a:prstGeom>
          <a:noFill/>
        </p:spPr>
        <p:txBody>
          <a:bodyPr wrap="square" rtlCol="0">
            <a:spAutoFit/>
          </a:bodyPr>
          <a:lstStyle/>
          <a:p>
            <a:r>
              <a:rPr lang="en-US" sz="1100" dirty="0" smtClean="0">
                <a:solidFill>
                  <a:srgbClr val="FF0000"/>
                </a:solidFill>
              </a:rPr>
              <a:t>.5</a:t>
            </a:r>
            <a:endParaRPr lang="en-US" sz="900" dirty="0">
              <a:solidFill>
                <a:srgbClr val="FF0000"/>
              </a:solidFill>
            </a:endParaRPr>
          </a:p>
        </p:txBody>
      </p:sp>
      <p:sp>
        <p:nvSpPr>
          <p:cNvPr id="129" name="TextBox 128"/>
          <p:cNvSpPr txBox="1"/>
          <p:nvPr/>
        </p:nvSpPr>
        <p:spPr>
          <a:xfrm>
            <a:off x="1053153" y="5802576"/>
            <a:ext cx="436728" cy="276999"/>
          </a:xfrm>
          <a:prstGeom prst="rect">
            <a:avLst/>
          </a:prstGeom>
          <a:noFill/>
        </p:spPr>
        <p:txBody>
          <a:bodyPr wrap="square" rtlCol="0">
            <a:spAutoFit/>
          </a:bodyPr>
          <a:lstStyle/>
          <a:p>
            <a:r>
              <a:rPr lang="en-US" sz="1200" dirty="0" smtClean="0"/>
              <a:t>IN3</a:t>
            </a:r>
            <a:endParaRPr lang="en-US" sz="1200" dirty="0"/>
          </a:p>
        </p:txBody>
      </p:sp>
      <p:sp>
        <p:nvSpPr>
          <p:cNvPr id="130" name="Rectangle 129"/>
          <p:cNvSpPr/>
          <p:nvPr/>
        </p:nvSpPr>
        <p:spPr>
          <a:xfrm>
            <a:off x="1505802" y="6159687"/>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rot="5400000">
            <a:off x="1676400" y="627569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a:off x="1992575" y="626431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2281453" y="626659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2597627" y="626886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478505" y="6159688"/>
            <a:ext cx="491320" cy="259306"/>
          </a:xfrm>
          <a:prstGeom prst="rect">
            <a:avLst/>
          </a:prstGeom>
          <a:noFill/>
        </p:spPr>
        <p:txBody>
          <a:bodyPr wrap="square" rtlCol="0">
            <a:spAutoFit/>
          </a:bodyPr>
          <a:lstStyle/>
          <a:p>
            <a:r>
              <a:rPr lang="en-US" sz="1100" dirty="0" smtClean="0"/>
              <a:t>0</a:t>
            </a:r>
            <a:endParaRPr lang="en-US" sz="900" dirty="0"/>
          </a:p>
        </p:txBody>
      </p:sp>
      <p:sp>
        <p:nvSpPr>
          <p:cNvPr id="137" name="TextBox 136"/>
          <p:cNvSpPr txBox="1"/>
          <p:nvPr/>
        </p:nvSpPr>
        <p:spPr>
          <a:xfrm>
            <a:off x="2397455" y="6150589"/>
            <a:ext cx="491320" cy="259306"/>
          </a:xfrm>
          <a:prstGeom prst="rect">
            <a:avLst/>
          </a:prstGeom>
          <a:noFill/>
        </p:spPr>
        <p:txBody>
          <a:bodyPr wrap="square" rtlCol="0">
            <a:spAutoFit/>
          </a:bodyPr>
          <a:lstStyle/>
          <a:p>
            <a:r>
              <a:rPr lang="en-US" sz="1100" dirty="0" smtClean="0"/>
              <a:t>0</a:t>
            </a:r>
            <a:endParaRPr lang="en-US" sz="900" dirty="0"/>
          </a:p>
        </p:txBody>
      </p:sp>
      <p:sp>
        <p:nvSpPr>
          <p:cNvPr id="138" name="TextBox 137"/>
          <p:cNvSpPr txBox="1"/>
          <p:nvPr/>
        </p:nvSpPr>
        <p:spPr>
          <a:xfrm>
            <a:off x="2113127" y="6152864"/>
            <a:ext cx="491320" cy="259306"/>
          </a:xfrm>
          <a:prstGeom prst="rect">
            <a:avLst/>
          </a:prstGeom>
          <a:noFill/>
        </p:spPr>
        <p:txBody>
          <a:bodyPr wrap="square" rtlCol="0">
            <a:spAutoFit/>
          </a:bodyPr>
          <a:lstStyle/>
          <a:p>
            <a:r>
              <a:rPr lang="en-US" sz="1100" dirty="0" smtClean="0"/>
              <a:t>0</a:t>
            </a:r>
            <a:endParaRPr lang="en-US" sz="900" dirty="0"/>
          </a:p>
        </p:txBody>
      </p:sp>
      <p:sp>
        <p:nvSpPr>
          <p:cNvPr id="139" name="TextBox 138"/>
          <p:cNvSpPr txBox="1"/>
          <p:nvPr/>
        </p:nvSpPr>
        <p:spPr>
          <a:xfrm>
            <a:off x="1787855" y="6159688"/>
            <a:ext cx="491320" cy="261610"/>
          </a:xfrm>
          <a:prstGeom prst="rect">
            <a:avLst/>
          </a:prstGeom>
          <a:noFill/>
        </p:spPr>
        <p:txBody>
          <a:bodyPr wrap="square" rtlCol="0">
            <a:spAutoFit/>
          </a:bodyPr>
          <a:lstStyle/>
          <a:p>
            <a:r>
              <a:rPr lang="en-US" sz="1100" dirty="0" smtClean="0"/>
              <a:t>0</a:t>
            </a:r>
            <a:endParaRPr lang="en-US" sz="900" dirty="0"/>
          </a:p>
        </p:txBody>
      </p:sp>
      <p:sp>
        <p:nvSpPr>
          <p:cNvPr id="140" name="TextBox 139"/>
          <p:cNvSpPr txBox="1"/>
          <p:nvPr/>
        </p:nvSpPr>
        <p:spPr>
          <a:xfrm>
            <a:off x="973539" y="6146044"/>
            <a:ext cx="666466" cy="276999"/>
          </a:xfrm>
          <a:prstGeom prst="rect">
            <a:avLst/>
          </a:prstGeom>
          <a:noFill/>
        </p:spPr>
        <p:txBody>
          <a:bodyPr wrap="square" rtlCol="0">
            <a:spAutoFit/>
          </a:bodyPr>
          <a:lstStyle/>
          <a:p>
            <a:r>
              <a:rPr lang="en-US" sz="1200" dirty="0" smtClean="0"/>
              <a:t>OUT3</a:t>
            </a:r>
            <a:endParaRPr lang="en-US" sz="1200" dirty="0"/>
          </a:p>
        </p:txBody>
      </p:sp>
      <p:sp>
        <p:nvSpPr>
          <p:cNvPr id="141" name="Rectangle 140"/>
          <p:cNvSpPr/>
          <p:nvPr/>
        </p:nvSpPr>
        <p:spPr>
          <a:xfrm>
            <a:off x="4942764" y="5775277"/>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p:nvPr/>
        </p:nvCxnSpPr>
        <p:spPr>
          <a:xfrm rot="5400000">
            <a:off x="5113362" y="589128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5429537" y="587990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5400000">
            <a:off x="5718415" y="588218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5400000">
            <a:off x="6034589" y="588445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6132393" y="5763905"/>
            <a:ext cx="491320" cy="259306"/>
          </a:xfrm>
          <a:prstGeom prst="rect">
            <a:avLst/>
          </a:prstGeom>
          <a:noFill/>
        </p:spPr>
        <p:txBody>
          <a:bodyPr wrap="square" rtlCol="0">
            <a:spAutoFit/>
          </a:bodyPr>
          <a:lstStyle/>
          <a:p>
            <a:r>
              <a:rPr lang="en-US" sz="1100" dirty="0" smtClean="0"/>
              <a:t>0</a:t>
            </a:r>
            <a:endParaRPr lang="en-US" sz="900" dirty="0"/>
          </a:p>
        </p:txBody>
      </p:sp>
      <p:sp>
        <p:nvSpPr>
          <p:cNvPr id="148" name="TextBox 147"/>
          <p:cNvSpPr txBox="1"/>
          <p:nvPr/>
        </p:nvSpPr>
        <p:spPr>
          <a:xfrm>
            <a:off x="5834417" y="5766179"/>
            <a:ext cx="491320" cy="259306"/>
          </a:xfrm>
          <a:prstGeom prst="rect">
            <a:avLst/>
          </a:prstGeom>
          <a:noFill/>
        </p:spPr>
        <p:txBody>
          <a:bodyPr wrap="square" rtlCol="0">
            <a:spAutoFit/>
          </a:bodyPr>
          <a:lstStyle/>
          <a:p>
            <a:r>
              <a:rPr lang="en-US" sz="1100" dirty="0" smtClean="0"/>
              <a:t>0</a:t>
            </a:r>
            <a:endParaRPr lang="en-US" sz="900" dirty="0"/>
          </a:p>
        </p:txBody>
      </p:sp>
      <p:sp>
        <p:nvSpPr>
          <p:cNvPr id="149" name="TextBox 148"/>
          <p:cNvSpPr txBox="1"/>
          <p:nvPr/>
        </p:nvSpPr>
        <p:spPr>
          <a:xfrm>
            <a:off x="5550089" y="5768454"/>
            <a:ext cx="491320" cy="259306"/>
          </a:xfrm>
          <a:prstGeom prst="rect">
            <a:avLst/>
          </a:prstGeom>
          <a:noFill/>
        </p:spPr>
        <p:txBody>
          <a:bodyPr wrap="square" rtlCol="0">
            <a:spAutoFit/>
          </a:bodyPr>
          <a:lstStyle/>
          <a:p>
            <a:r>
              <a:rPr lang="en-US" sz="1100" dirty="0" smtClean="0"/>
              <a:t>0</a:t>
            </a:r>
            <a:endParaRPr lang="en-US" sz="900" dirty="0"/>
          </a:p>
        </p:txBody>
      </p:sp>
      <p:sp>
        <p:nvSpPr>
          <p:cNvPr id="150" name="TextBox 149"/>
          <p:cNvSpPr txBox="1"/>
          <p:nvPr/>
        </p:nvSpPr>
        <p:spPr>
          <a:xfrm>
            <a:off x="5224817" y="5775278"/>
            <a:ext cx="491320" cy="261610"/>
          </a:xfrm>
          <a:prstGeom prst="rect">
            <a:avLst/>
          </a:prstGeom>
          <a:noFill/>
        </p:spPr>
        <p:txBody>
          <a:bodyPr wrap="square" rtlCol="0">
            <a:spAutoFit/>
          </a:bodyPr>
          <a:lstStyle/>
          <a:p>
            <a:r>
              <a:rPr lang="en-US" sz="1100" dirty="0" smtClean="0"/>
              <a:t>0</a:t>
            </a:r>
            <a:endParaRPr lang="en-US" sz="900" dirty="0"/>
          </a:p>
        </p:txBody>
      </p:sp>
      <p:sp>
        <p:nvSpPr>
          <p:cNvPr id="151" name="TextBox 150"/>
          <p:cNvSpPr txBox="1"/>
          <p:nvPr/>
        </p:nvSpPr>
        <p:spPr>
          <a:xfrm>
            <a:off x="4506036" y="5775280"/>
            <a:ext cx="436728" cy="276999"/>
          </a:xfrm>
          <a:prstGeom prst="rect">
            <a:avLst/>
          </a:prstGeom>
          <a:noFill/>
        </p:spPr>
        <p:txBody>
          <a:bodyPr wrap="square" rtlCol="0">
            <a:spAutoFit/>
          </a:bodyPr>
          <a:lstStyle/>
          <a:p>
            <a:r>
              <a:rPr lang="en-US" sz="1200" dirty="0" smtClean="0"/>
              <a:t>IN4</a:t>
            </a:r>
            <a:endParaRPr lang="en-US" sz="1200" dirty="0"/>
          </a:p>
        </p:txBody>
      </p:sp>
      <p:sp>
        <p:nvSpPr>
          <p:cNvPr id="152" name="Rectangle 151"/>
          <p:cNvSpPr/>
          <p:nvPr/>
        </p:nvSpPr>
        <p:spPr>
          <a:xfrm>
            <a:off x="4958685" y="6132391"/>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p:cNvCxnSpPr/>
          <p:nvPr/>
        </p:nvCxnSpPr>
        <p:spPr>
          <a:xfrm rot="5400000">
            <a:off x="5129283" y="624839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5400000">
            <a:off x="5445458" y="623702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5400000">
            <a:off x="5734336" y="623929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5400000">
            <a:off x="6050510" y="624157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4931388" y="6132392"/>
            <a:ext cx="491320" cy="259306"/>
          </a:xfrm>
          <a:prstGeom prst="rect">
            <a:avLst/>
          </a:prstGeom>
          <a:noFill/>
        </p:spPr>
        <p:txBody>
          <a:bodyPr wrap="square" rtlCol="0">
            <a:spAutoFit/>
          </a:bodyPr>
          <a:lstStyle/>
          <a:p>
            <a:r>
              <a:rPr lang="en-US" sz="1100" dirty="0" smtClean="0"/>
              <a:t>0</a:t>
            </a:r>
            <a:endParaRPr lang="en-US" sz="900" dirty="0"/>
          </a:p>
        </p:txBody>
      </p:sp>
      <p:sp>
        <p:nvSpPr>
          <p:cNvPr id="158" name="TextBox 157"/>
          <p:cNvSpPr txBox="1"/>
          <p:nvPr/>
        </p:nvSpPr>
        <p:spPr>
          <a:xfrm>
            <a:off x="6148314" y="6121019"/>
            <a:ext cx="491320" cy="259306"/>
          </a:xfrm>
          <a:prstGeom prst="rect">
            <a:avLst/>
          </a:prstGeom>
          <a:noFill/>
        </p:spPr>
        <p:txBody>
          <a:bodyPr wrap="square" rtlCol="0">
            <a:spAutoFit/>
          </a:bodyPr>
          <a:lstStyle/>
          <a:p>
            <a:r>
              <a:rPr lang="en-US" sz="1100" dirty="0" smtClean="0"/>
              <a:t>0</a:t>
            </a:r>
            <a:endParaRPr lang="en-US" sz="900" dirty="0"/>
          </a:p>
        </p:txBody>
      </p:sp>
      <p:sp>
        <p:nvSpPr>
          <p:cNvPr id="159" name="TextBox 158"/>
          <p:cNvSpPr txBox="1"/>
          <p:nvPr/>
        </p:nvSpPr>
        <p:spPr>
          <a:xfrm>
            <a:off x="5850338" y="6123293"/>
            <a:ext cx="491320" cy="259306"/>
          </a:xfrm>
          <a:prstGeom prst="rect">
            <a:avLst/>
          </a:prstGeom>
          <a:noFill/>
        </p:spPr>
        <p:txBody>
          <a:bodyPr wrap="square" rtlCol="0">
            <a:spAutoFit/>
          </a:bodyPr>
          <a:lstStyle/>
          <a:p>
            <a:r>
              <a:rPr lang="en-US" sz="1100" dirty="0" smtClean="0"/>
              <a:t>0</a:t>
            </a:r>
            <a:endParaRPr lang="en-US" sz="900" dirty="0"/>
          </a:p>
        </p:txBody>
      </p:sp>
      <p:sp>
        <p:nvSpPr>
          <p:cNvPr id="160" name="TextBox 159"/>
          <p:cNvSpPr txBox="1"/>
          <p:nvPr/>
        </p:nvSpPr>
        <p:spPr>
          <a:xfrm>
            <a:off x="5566010" y="6125568"/>
            <a:ext cx="491320" cy="259306"/>
          </a:xfrm>
          <a:prstGeom prst="rect">
            <a:avLst/>
          </a:prstGeom>
          <a:noFill/>
        </p:spPr>
        <p:txBody>
          <a:bodyPr wrap="square" rtlCol="0">
            <a:spAutoFit/>
          </a:bodyPr>
          <a:lstStyle/>
          <a:p>
            <a:r>
              <a:rPr lang="en-US" sz="1100" dirty="0" smtClean="0"/>
              <a:t>0</a:t>
            </a:r>
            <a:endParaRPr lang="en-US" sz="900" dirty="0"/>
          </a:p>
        </p:txBody>
      </p:sp>
      <p:sp>
        <p:nvSpPr>
          <p:cNvPr id="162" name="TextBox 161"/>
          <p:cNvSpPr txBox="1"/>
          <p:nvPr/>
        </p:nvSpPr>
        <p:spPr>
          <a:xfrm>
            <a:off x="4426422" y="6118748"/>
            <a:ext cx="666466" cy="276999"/>
          </a:xfrm>
          <a:prstGeom prst="rect">
            <a:avLst/>
          </a:prstGeom>
          <a:noFill/>
        </p:spPr>
        <p:txBody>
          <a:bodyPr wrap="square" rtlCol="0">
            <a:spAutoFit/>
          </a:bodyPr>
          <a:lstStyle/>
          <a:p>
            <a:r>
              <a:rPr lang="en-US" sz="1200" dirty="0" smtClean="0"/>
              <a:t>OUT4</a:t>
            </a:r>
            <a:endParaRPr lang="en-US" sz="1200" dirty="0"/>
          </a:p>
        </p:txBody>
      </p:sp>
      <p:sp>
        <p:nvSpPr>
          <p:cNvPr id="163" name="Rectangle 162"/>
          <p:cNvSpPr/>
          <p:nvPr/>
        </p:nvSpPr>
        <p:spPr>
          <a:xfrm>
            <a:off x="5966347" y="4082955"/>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rot="5400000">
            <a:off x="6136945" y="419896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6453120" y="418758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6741998" y="418986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7058172" y="419213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5939050" y="4082956"/>
            <a:ext cx="491320" cy="259306"/>
          </a:xfrm>
          <a:prstGeom prst="rect">
            <a:avLst/>
          </a:prstGeom>
          <a:noFill/>
        </p:spPr>
        <p:txBody>
          <a:bodyPr wrap="square" rtlCol="0">
            <a:spAutoFit/>
          </a:bodyPr>
          <a:lstStyle/>
          <a:p>
            <a:r>
              <a:rPr lang="en-US" sz="1100" dirty="0" smtClean="0"/>
              <a:t>0</a:t>
            </a:r>
            <a:endParaRPr lang="en-US" sz="900" dirty="0"/>
          </a:p>
        </p:txBody>
      </p:sp>
      <p:sp>
        <p:nvSpPr>
          <p:cNvPr id="169" name="TextBox 168"/>
          <p:cNvSpPr txBox="1"/>
          <p:nvPr/>
        </p:nvSpPr>
        <p:spPr>
          <a:xfrm>
            <a:off x="7155976" y="4071583"/>
            <a:ext cx="491320" cy="259306"/>
          </a:xfrm>
          <a:prstGeom prst="rect">
            <a:avLst/>
          </a:prstGeom>
          <a:noFill/>
        </p:spPr>
        <p:txBody>
          <a:bodyPr wrap="square" rtlCol="0">
            <a:spAutoFit/>
          </a:bodyPr>
          <a:lstStyle/>
          <a:p>
            <a:r>
              <a:rPr lang="en-US" sz="1100" dirty="0" smtClean="0"/>
              <a:t>0</a:t>
            </a:r>
            <a:endParaRPr lang="en-US" sz="900" dirty="0"/>
          </a:p>
        </p:txBody>
      </p:sp>
      <p:sp>
        <p:nvSpPr>
          <p:cNvPr id="171" name="TextBox 170"/>
          <p:cNvSpPr txBox="1"/>
          <p:nvPr/>
        </p:nvSpPr>
        <p:spPr>
          <a:xfrm>
            <a:off x="6573672" y="4076132"/>
            <a:ext cx="491320" cy="259306"/>
          </a:xfrm>
          <a:prstGeom prst="rect">
            <a:avLst/>
          </a:prstGeom>
          <a:noFill/>
        </p:spPr>
        <p:txBody>
          <a:bodyPr wrap="square" rtlCol="0">
            <a:spAutoFit/>
          </a:bodyPr>
          <a:lstStyle/>
          <a:p>
            <a:r>
              <a:rPr lang="en-US" sz="1100" dirty="0" smtClean="0"/>
              <a:t>0</a:t>
            </a:r>
            <a:endParaRPr lang="en-US" sz="900" dirty="0"/>
          </a:p>
        </p:txBody>
      </p:sp>
      <p:sp>
        <p:nvSpPr>
          <p:cNvPr id="172" name="TextBox 171"/>
          <p:cNvSpPr txBox="1"/>
          <p:nvPr/>
        </p:nvSpPr>
        <p:spPr>
          <a:xfrm>
            <a:off x="6248400" y="4082956"/>
            <a:ext cx="491320" cy="261610"/>
          </a:xfrm>
          <a:prstGeom prst="rect">
            <a:avLst/>
          </a:prstGeom>
          <a:noFill/>
        </p:spPr>
        <p:txBody>
          <a:bodyPr wrap="square" rtlCol="0">
            <a:spAutoFit/>
          </a:bodyPr>
          <a:lstStyle/>
          <a:p>
            <a:r>
              <a:rPr lang="en-US" sz="1100" dirty="0" smtClean="0"/>
              <a:t>0</a:t>
            </a:r>
            <a:endParaRPr lang="en-US" sz="900" dirty="0"/>
          </a:p>
        </p:txBody>
      </p:sp>
      <p:sp>
        <p:nvSpPr>
          <p:cNvPr id="173" name="TextBox 172"/>
          <p:cNvSpPr txBox="1"/>
          <p:nvPr/>
        </p:nvSpPr>
        <p:spPr>
          <a:xfrm>
            <a:off x="5529619" y="4082958"/>
            <a:ext cx="436728" cy="276999"/>
          </a:xfrm>
          <a:prstGeom prst="rect">
            <a:avLst/>
          </a:prstGeom>
          <a:noFill/>
        </p:spPr>
        <p:txBody>
          <a:bodyPr wrap="square" rtlCol="0">
            <a:spAutoFit/>
          </a:bodyPr>
          <a:lstStyle/>
          <a:p>
            <a:r>
              <a:rPr lang="en-US" sz="1200" dirty="0" smtClean="0"/>
              <a:t>IN5</a:t>
            </a:r>
            <a:endParaRPr lang="en-US" sz="1200" dirty="0"/>
          </a:p>
        </p:txBody>
      </p:sp>
      <p:sp>
        <p:nvSpPr>
          <p:cNvPr id="174" name="Rectangle 173"/>
          <p:cNvSpPr/>
          <p:nvPr/>
        </p:nvSpPr>
        <p:spPr>
          <a:xfrm>
            <a:off x="5982268" y="4440069"/>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p:cNvCxnSpPr/>
          <p:nvPr/>
        </p:nvCxnSpPr>
        <p:spPr>
          <a:xfrm rot="5400000">
            <a:off x="6152866" y="455607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6469041" y="454470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6757919" y="4546976"/>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7074093" y="454925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5954971" y="4440070"/>
            <a:ext cx="491320" cy="259306"/>
          </a:xfrm>
          <a:prstGeom prst="rect">
            <a:avLst/>
          </a:prstGeom>
          <a:noFill/>
        </p:spPr>
        <p:txBody>
          <a:bodyPr wrap="square" rtlCol="0">
            <a:spAutoFit/>
          </a:bodyPr>
          <a:lstStyle/>
          <a:p>
            <a:r>
              <a:rPr lang="en-US" sz="1100" dirty="0" smtClean="0"/>
              <a:t>0</a:t>
            </a:r>
            <a:endParaRPr lang="en-US" sz="900" dirty="0"/>
          </a:p>
        </p:txBody>
      </p:sp>
      <p:sp>
        <p:nvSpPr>
          <p:cNvPr id="180" name="TextBox 179"/>
          <p:cNvSpPr txBox="1"/>
          <p:nvPr/>
        </p:nvSpPr>
        <p:spPr>
          <a:xfrm>
            <a:off x="7171897" y="4428697"/>
            <a:ext cx="491320" cy="259306"/>
          </a:xfrm>
          <a:prstGeom prst="rect">
            <a:avLst/>
          </a:prstGeom>
          <a:noFill/>
        </p:spPr>
        <p:txBody>
          <a:bodyPr wrap="square" rtlCol="0">
            <a:spAutoFit/>
          </a:bodyPr>
          <a:lstStyle/>
          <a:p>
            <a:r>
              <a:rPr lang="en-US" sz="1100" dirty="0" smtClean="0"/>
              <a:t>0</a:t>
            </a:r>
            <a:endParaRPr lang="en-US" sz="900" dirty="0"/>
          </a:p>
        </p:txBody>
      </p:sp>
      <p:sp>
        <p:nvSpPr>
          <p:cNvPr id="181" name="TextBox 180"/>
          <p:cNvSpPr txBox="1"/>
          <p:nvPr/>
        </p:nvSpPr>
        <p:spPr>
          <a:xfrm>
            <a:off x="6873921" y="4430971"/>
            <a:ext cx="491320" cy="259306"/>
          </a:xfrm>
          <a:prstGeom prst="rect">
            <a:avLst/>
          </a:prstGeom>
          <a:noFill/>
        </p:spPr>
        <p:txBody>
          <a:bodyPr wrap="square" rtlCol="0">
            <a:spAutoFit/>
          </a:bodyPr>
          <a:lstStyle/>
          <a:p>
            <a:r>
              <a:rPr lang="en-US" sz="1100" dirty="0" smtClean="0"/>
              <a:t>0</a:t>
            </a:r>
            <a:endParaRPr lang="en-US" sz="900" dirty="0"/>
          </a:p>
        </p:txBody>
      </p:sp>
      <p:sp>
        <p:nvSpPr>
          <p:cNvPr id="182" name="TextBox 181"/>
          <p:cNvSpPr txBox="1"/>
          <p:nvPr/>
        </p:nvSpPr>
        <p:spPr>
          <a:xfrm>
            <a:off x="6589593" y="4433246"/>
            <a:ext cx="491320" cy="259306"/>
          </a:xfrm>
          <a:prstGeom prst="rect">
            <a:avLst/>
          </a:prstGeom>
          <a:noFill/>
        </p:spPr>
        <p:txBody>
          <a:bodyPr wrap="square" rtlCol="0">
            <a:spAutoFit/>
          </a:bodyPr>
          <a:lstStyle/>
          <a:p>
            <a:r>
              <a:rPr lang="en-US" sz="1100" dirty="0" smtClean="0"/>
              <a:t>0</a:t>
            </a:r>
            <a:endParaRPr lang="en-US" sz="900" dirty="0"/>
          </a:p>
        </p:txBody>
      </p:sp>
      <p:sp>
        <p:nvSpPr>
          <p:cNvPr id="183" name="TextBox 182"/>
          <p:cNvSpPr txBox="1"/>
          <p:nvPr/>
        </p:nvSpPr>
        <p:spPr>
          <a:xfrm>
            <a:off x="6264321" y="4440070"/>
            <a:ext cx="491320" cy="261610"/>
          </a:xfrm>
          <a:prstGeom prst="rect">
            <a:avLst/>
          </a:prstGeom>
          <a:noFill/>
        </p:spPr>
        <p:txBody>
          <a:bodyPr wrap="square" rtlCol="0">
            <a:spAutoFit/>
          </a:bodyPr>
          <a:lstStyle/>
          <a:p>
            <a:r>
              <a:rPr lang="en-US" sz="1100" dirty="0" smtClean="0"/>
              <a:t>0</a:t>
            </a:r>
            <a:endParaRPr lang="en-US" sz="900" dirty="0"/>
          </a:p>
        </p:txBody>
      </p:sp>
      <p:sp>
        <p:nvSpPr>
          <p:cNvPr id="184" name="TextBox 183"/>
          <p:cNvSpPr txBox="1"/>
          <p:nvPr/>
        </p:nvSpPr>
        <p:spPr>
          <a:xfrm>
            <a:off x="5450005" y="4426426"/>
            <a:ext cx="666466" cy="276999"/>
          </a:xfrm>
          <a:prstGeom prst="rect">
            <a:avLst/>
          </a:prstGeom>
          <a:noFill/>
        </p:spPr>
        <p:txBody>
          <a:bodyPr wrap="square" rtlCol="0">
            <a:spAutoFit/>
          </a:bodyPr>
          <a:lstStyle/>
          <a:p>
            <a:r>
              <a:rPr lang="en-US" sz="1200" dirty="0" smtClean="0"/>
              <a:t>OUT5</a:t>
            </a:r>
            <a:endParaRPr lang="en-US" sz="1200" dirty="0"/>
          </a:p>
        </p:txBody>
      </p:sp>
      <p:sp>
        <p:nvSpPr>
          <p:cNvPr id="185" name="TextBox 184"/>
          <p:cNvSpPr txBox="1"/>
          <p:nvPr/>
        </p:nvSpPr>
        <p:spPr>
          <a:xfrm>
            <a:off x="3111695" y="3002507"/>
            <a:ext cx="614150" cy="276999"/>
          </a:xfrm>
          <a:prstGeom prst="rect">
            <a:avLst/>
          </a:prstGeom>
          <a:noFill/>
        </p:spPr>
        <p:txBody>
          <a:bodyPr wrap="square" rtlCol="0">
            <a:spAutoFit/>
          </a:bodyPr>
          <a:lstStyle/>
          <a:p>
            <a:r>
              <a:rPr lang="en-US" sz="1200" dirty="0" smtClean="0"/>
              <a:t>leader</a:t>
            </a:r>
            <a:endParaRPr lang="en-US" sz="1200" dirty="0"/>
          </a:p>
        </p:txBody>
      </p:sp>
      <p:sp>
        <p:nvSpPr>
          <p:cNvPr id="187" name="TextBox 186"/>
          <p:cNvSpPr txBox="1"/>
          <p:nvPr/>
        </p:nvSpPr>
        <p:spPr>
          <a:xfrm>
            <a:off x="5481845" y="2957003"/>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90" name="TextBox 189"/>
          <p:cNvSpPr txBox="1"/>
          <p:nvPr/>
        </p:nvSpPr>
        <p:spPr>
          <a:xfrm>
            <a:off x="4863147" y="5777550"/>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92" name="TextBox 191"/>
          <p:cNvSpPr txBox="1"/>
          <p:nvPr/>
        </p:nvSpPr>
        <p:spPr>
          <a:xfrm>
            <a:off x="5188418" y="6121016"/>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199" name="TextBox 198"/>
          <p:cNvSpPr txBox="1"/>
          <p:nvPr/>
        </p:nvSpPr>
        <p:spPr>
          <a:xfrm>
            <a:off x="1619527" y="4103425"/>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161" name="TextBox 160"/>
          <p:cNvSpPr txBox="1"/>
          <p:nvPr/>
        </p:nvSpPr>
        <p:spPr>
          <a:xfrm>
            <a:off x="2656759" y="6136939"/>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89" name="TextBox 188"/>
          <p:cNvSpPr txBox="1"/>
          <p:nvPr/>
        </p:nvSpPr>
        <p:spPr>
          <a:xfrm>
            <a:off x="6819318" y="4076147"/>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93" name="Oval 192"/>
          <p:cNvSpPr/>
          <p:nvPr/>
        </p:nvSpPr>
        <p:spPr>
          <a:xfrm>
            <a:off x="4610665" y="5224815"/>
            <a:ext cx="491319" cy="464024"/>
          </a:xfrm>
          <a:prstGeom prst="ellipse">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94" name="TextBox 193"/>
          <p:cNvSpPr txBox="1"/>
          <p:nvPr/>
        </p:nvSpPr>
        <p:spPr>
          <a:xfrm>
            <a:off x="5140647" y="5349927"/>
            <a:ext cx="798394" cy="286099"/>
          </a:xfrm>
          <a:prstGeom prst="rect">
            <a:avLst/>
          </a:prstGeom>
          <a:noFill/>
        </p:spPr>
        <p:txBody>
          <a:bodyPr wrap="square" rtlCol="0">
            <a:spAutoFit/>
          </a:bodyPr>
          <a:lstStyle/>
          <a:p>
            <a:r>
              <a:rPr lang="en-US" sz="1200" dirty="0" smtClean="0"/>
              <a:t>W4 =0</a:t>
            </a:r>
            <a:endParaRPr lang="en-US" sz="1200" dirty="0"/>
          </a:p>
        </p:txBody>
      </p:sp>
      <p:sp>
        <p:nvSpPr>
          <p:cNvPr id="196" name="TextBox 195"/>
          <p:cNvSpPr txBox="1"/>
          <p:nvPr/>
        </p:nvSpPr>
        <p:spPr>
          <a:xfrm>
            <a:off x="4865418" y="6134662"/>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cxnSp>
        <p:nvCxnSpPr>
          <p:cNvPr id="201" name="Straight Arrow Connector 200"/>
          <p:cNvCxnSpPr>
            <a:stCxn id="193" idx="0"/>
            <a:endCxn id="6" idx="5"/>
          </p:cNvCxnSpPr>
          <p:nvPr/>
        </p:nvCxnSpPr>
        <p:spPr>
          <a:xfrm rot="16200000" flipV="1">
            <a:off x="3649063" y="4017552"/>
            <a:ext cx="1689761" cy="724765"/>
          </a:xfrm>
          <a:prstGeom prst="straightConnector1">
            <a:avLst/>
          </a:prstGeom>
          <a:ln>
            <a:solidFill>
              <a:srgbClr val="BD45AC"/>
            </a:solidFill>
            <a:tailEnd type="arrow"/>
          </a:ln>
        </p:spPr>
        <p:style>
          <a:lnRef idx="1">
            <a:schemeClr val="accent1"/>
          </a:lnRef>
          <a:fillRef idx="0">
            <a:schemeClr val="accent1"/>
          </a:fillRef>
          <a:effectRef idx="0">
            <a:schemeClr val="accent1"/>
          </a:effectRef>
          <a:fontRef idx="minor">
            <a:schemeClr val="tx1"/>
          </a:fontRef>
        </p:style>
      </p:cxnSp>
      <p:sp>
        <p:nvSpPr>
          <p:cNvPr id="202" name="TextBox 201"/>
          <p:cNvSpPr txBox="1"/>
          <p:nvPr/>
        </p:nvSpPr>
        <p:spPr>
          <a:xfrm>
            <a:off x="5452266" y="2599921"/>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203" name="TextBox 202"/>
          <p:cNvSpPr txBox="1"/>
          <p:nvPr/>
        </p:nvSpPr>
        <p:spPr>
          <a:xfrm>
            <a:off x="3496098" y="2745482"/>
            <a:ext cx="873457" cy="276999"/>
          </a:xfrm>
          <a:prstGeom prst="rect">
            <a:avLst/>
          </a:prstGeom>
          <a:noFill/>
        </p:spPr>
        <p:txBody>
          <a:bodyPr wrap="square" rtlCol="0">
            <a:spAutoFit/>
          </a:bodyPr>
          <a:lstStyle/>
          <a:p>
            <a:r>
              <a:rPr lang="en-US" sz="1200" dirty="0" smtClean="0"/>
              <a:t>W1 =.25</a:t>
            </a:r>
            <a:endParaRPr lang="en-US" sz="1200" dirty="0"/>
          </a:p>
        </p:txBody>
      </p:sp>
      <p:cxnSp>
        <p:nvCxnSpPr>
          <p:cNvPr id="146" name="Straight Connector 145"/>
          <p:cNvCxnSpPr/>
          <p:nvPr/>
        </p:nvCxnSpPr>
        <p:spPr>
          <a:xfrm>
            <a:off x="5991361" y="327545"/>
            <a:ext cx="409433"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6455392" y="177420"/>
            <a:ext cx="2306472" cy="276999"/>
          </a:xfrm>
          <a:prstGeom prst="rect">
            <a:avLst/>
          </a:prstGeom>
          <a:noFill/>
        </p:spPr>
        <p:txBody>
          <a:bodyPr wrap="square" rtlCol="0">
            <a:spAutoFit/>
          </a:bodyPr>
          <a:lstStyle/>
          <a:p>
            <a:r>
              <a:rPr lang="en-US" sz="1200" dirty="0" smtClean="0"/>
              <a:t>Communication b/w processes</a:t>
            </a:r>
            <a:endParaRPr lang="en-US" sz="1200" dirty="0"/>
          </a:p>
        </p:txBody>
      </p:sp>
      <p:sp>
        <p:nvSpPr>
          <p:cNvPr id="186" name="TextBox 185"/>
          <p:cNvSpPr txBox="1"/>
          <p:nvPr/>
        </p:nvSpPr>
        <p:spPr>
          <a:xfrm>
            <a:off x="6469037" y="464023"/>
            <a:ext cx="1392072" cy="286603"/>
          </a:xfrm>
          <a:prstGeom prst="rect">
            <a:avLst/>
          </a:prstGeom>
          <a:noFill/>
        </p:spPr>
        <p:txBody>
          <a:bodyPr wrap="square" rtlCol="0">
            <a:spAutoFit/>
          </a:bodyPr>
          <a:lstStyle/>
          <a:p>
            <a:r>
              <a:rPr lang="en-US" sz="1200" dirty="0" smtClean="0"/>
              <a:t>Basic messages</a:t>
            </a:r>
            <a:endParaRPr lang="en-US" sz="1200" dirty="0"/>
          </a:p>
        </p:txBody>
      </p:sp>
      <p:sp>
        <p:nvSpPr>
          <p:cNvPr id="188" name="TextBox 187"/>
          <p:cNvSpPr txBox="1"/>
          <p:nvPr/>
        </p:nvSpPr>
        <p:spPr>
          <a:xfrm>
            <a:off x="6455386" y="791569"/>
            <a:ext cx="1624085" cy="276999"/>
          </a:xfrm>
          <a:prstGeom prst="rect">
            <a:avLst/>
          </a:prstGeom>
          <a:noFill/>
        </p:spPr>
        <p:txBody>
          <a:bodyPr wrap="square" rtlCol="0">
            <a:spAutoFit/>
          </a:bodyPr>
          <a:lstStyle/>
          <a:p>
            <a:r>
              <a:rPr lang="en-US" sz="1200" dirty="0" smtClean="0"/>
              <a:t>Control messages</a:t>
            </a:r>
            <a:endParaRPr lang="en-US" sz="1200" dirty="0"/>
          </a:p>
        </p:txBody>
      </p:sp>
      <p:cxnSp>
        <p:nvCxnSpPr>
          <p:cNvPr id="191" name="Straight Arrow Connector 190"/>
          <p:cNvCxnSpPr>
            <a:endCxn id="186" idx="1"/>
          </p:cNvCxnSpPr>
          <p:nvPr/>
        </p:nvCxnSpPr>
        <p:spPr>
          <a:xfrm flipV="1">
            <a:off x="6005015" y="607325"/>
            <a:ext cx="464022" cy="6824"/>
          </a:xfrm>
          <a:prstGeom prst="straightConnector1">
            <a:avLst/>
          </a:prstGeom>
          <a:ln>
            <a:solidFill>
              <a:srgbClr val="2A08B8"/>
            </a:solidFill>
            <a:tailEnd type="arrow"/>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a:endCxn id="188" idx="1"/>
          </p:cNvCxnSpPr>
          <p:nvPr/>
        </p:nvCxnSpPr>
        <p:spPr>
          <a:xfrm>
            <a:off x="6005015" y="928048"/>
            <a:ext cx="450371" cy="2021"/>
          </a:xfrm>
          <a:prstGeom prst="straightConnector1">
            <a:avLst/>
          </a:prstGeom>
          <a:ln>
            <a:solidFill>
              <a:srgbClr val="C939B8"/>
            </a:solidFill>
            <a:tailEnd type="arrow"/>
          </a:ln>
        </p:spPr>
        <p:style>
          <a:lnRef idx="1">
            <a:schemeClr val="accent1"/>
          </a:lnRef>
          <a:fillRef idx="0">
            <a:schemeClr val="accent1"/>
          </a:fillRef>
          <a:effectRef idx="0">
            <a:schemeClr val="accent1"/>
          </a:effectRef>
          <a:fontRef idx="minor">
            <a:schemeClr val="tx1"/>
          </a:fontRef>
        </p:style>
      </p:cxnSp>
      <p:sp>
        <p:nvSpPr>
          <p:cNvPr id="197" name="Oval 196"/>
          <p:cNvSpPr/>
          <p:nvPr/>
        </p:nvSpPr>
        <p:spPr>
          <a:xfrm>
            <a:off x="2702257" y="245660"/>
            <a:ext cx="245659" cy="245659"/>
          </a:xfrm>
          <a:prstGeom prst="ellipse">
            <a:avLst/>
          </a:prstGeom>
          <a:solidFill>
            <a:schemeClr val="tx1">
              <a:lumMod val="50000"/>
              <a:lumOff val="5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704529" y="548188"/>
            <a:ext cx="245659" cy="24565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2704529" y="875740"/>
            <a:ext cx="245659" cy="245659"/>
          </a:xfrm>
          <a:prstGeom prst="ellipse">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TextBox 203"/>
          <p:cNvSpPr txBox="1"/>
          <p:nvPr/>
        </p:nvSpPr>
        <p:spPr>
          <a:xfrm>
            <a:off x="3207225" y="259308"/>
            <a:ext cx="1282888" cy="276999"/>
          </a:xfrm>
          <a:prstGeom prst="rect">
            <a:avLst/>
          </a:prstGeom>
          <a:noFill/>
        </p:spPr>
        <p:txBody>
          <a:bodyPr wrap="square" rtlCol="0">
            <a:spAutoFit/>
          </a:bodyPr>
          <a:lstStyle/>
          <a:p>
            <a:r>
              <a:rPr lang="en-US" sz="1200" dirty="0" smtClean="0"/>
              <a:t>Normal process</a:t>
            </a:r>
            <a:endParaRPr lang="en-US" sz="1200" dirty="0"/>
          </a:p>
        </p:txBody>
      </p:sp>
      <p:sp>
        <p:nvSpPr>
          <p:cNvPr id="205" name="TextBox 204"/>
          <p:cNvSpPr txBox="1"/>
          <p:nvPr/>
        </p:nvSpPr>
        <p:spPr>
          <a:xfrm>
            <a:off x="3207222" y="504968"/>
            <a:ext cx="1392072" cy="276999"/>
          </a:xfrm>
          <a:prstGeom prst="rect">
            <a:avLst/>
          </a:prstGeom>
          <a:noFill/>
        </p:spPr>
        <p:txBody>
          <a:bodyPr wrap="square" rtlCol="0">
            <a:spAutoFit/>
          </a:bodyPr>
          <a:lstStyle/>
          <a:p>
            <a:r>
              <a:rPr lang="en-US" sz="1200" dirty="0" smtClean="0"/>
              <a:t>Leader process</a:t>
            </a:r>
            <a:endParaRPr lang="en-US" sz="1200" dirty="0"/>
          </a:p>
        </p:txBody>
      </p:sp>
      <p:sp>
        <p:nvSpPr>
          <p:cNvPr id="206" name="TextBox 205"/>
          <p:cNvSpPr txBox="1"/>
          <p:nvPr/>
        </p:nvSpPr>
        <p:spPr>
          <a:xfrm>
            <a:off x="3220872" y="832513"/>
            <a:ext cx="1091821" cy="286603"/>
          </a:xfrm>
          <a:prstGeom prst="rect">
            <a:avLst/>
          </a:prstGeom>
          <a:noFill/>
        </p:spPr>
        <p:txBody>
          <a:bodyPr wrap="square" rtlCol="0">
            <a:spAutoFit/>
          </a:bodyPr>
          <a:lstStyle/>
          <a:p>
            <a:r>
              <a:rPr lang="en-US" sz="1200" dirty="0" smtClean="0"/>
              <a:t>Idle process</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diamond(in)">
                                      <p:cBhvr>
                                        <p:cTn id="7" dur="2000"/>
                                        <p:tgtEl>
                                          <p:spTgt spid="193"/>
                                        </p:tgtEl>
                                      </p:cBhvr>
                                    </p:animEffect>
                                  </p:childTnLst>
                                </p:cTn>
                              </p:par>
                              <p:par>
                                <p:cTn id="8" presetID="8" presetClass="exit" presetSubtype="16" fill="hold" grpId="0" nodeType="withEffect">
                                  <p:stCondLst>
                                    <p:cond delay="0"/>
                                  </p:stCondLst>
                                  <p:childTnLst>
                                    <p:animEffect transition="out" filter="diamond(in)">
                                      <p:cBhvr>
                                        <p:cTn id="9" dur="2000"/>
                                        <p:tgtEl>
                                          <p:spTgt spid="13"/>
                                        </p:tgtEl>
                                      </p:cBhvr>
                                    </p:animEffect>
                                    <p:set>
                                      <p:cBhvr>
                                        <p:cTn id="10" dur="1" fill="hold">
                                          <p:stCondLst>
                                            <p:cond delay="1999"/>
                                          </p:stCondLst>
                                        </p:cTn>
                                        <p:tgtEl>
                                          <p:spTgt spid="13"/>
                                        </p:tgtEl>
                                        <p:attrNameLst>
                                          <p:attrName>style.visibility</p:attrName>
                                        </p:attrNameLst>
                                      </p:cBhvr>
                                      <p:to>
                                        <p:strVal val="hidden"/>
                                      </p:to>
                                    </p:set>
                                  </p:childTnLst>
                                </p:cTn>
                              </p:par>
                            </p:childTnLst>
                          </p:cTn>
                        </p:par>
                        <p:par>
                          <p:cTn id="11" fill="hold">
                            <p:stCondLst>
                              <p:cond delay="2000"/>
                            </p:stCondLst>
                            <p:childTnLst>
                              <p:par>
                                <p:cTn id="12" presetID="9" presetClass="exit" presetSubtype="0" fill="hold" grpId="0" nodeType="afterEffect">
                                  <p:stCondLst>
                                    <p:cond delay="0"/>
                                  </p:stCondLst>
                                  <p:childTnLst>
                                    <p:animEffect transition="out" filter="dissolve">
                                      <p:cBhvr>
                                        <p:cTn id="13" dur="2000"/>
                                        <p:tgtEl>
                                          <p:spTgt spid="49"/>
                                        </p:tgtEl>
                                      </p:cBhvr>
                                    </p:animEffect>
                                    <p:set>
                                      <p:cBhvr>
                                        <p:cTn id="14" dur="1" fill="hold">
                                          <p:stCondLst>
                                            <p:cond delay="1999"/>
                                          </p:stCondLst>
                                        </p:cTn>
                                        <p:tgtEl>
                                          <p:spTgt spid="49"/>
                                        </p:tgtEl>
                                        <p:attrNameLst>
                                          <p:attrName>style.visibility</p:attrName>
                                        </p:attrNameLst>
                                      </p:cBhvr>
                                      <p:to>
                                        <p:strVal val="hidden"/>
                                      </p:to>
                                    </p:set>
                                  </p:childTnLst>
                                </p:cTn>
                              </p:par>
                            </p:childTnLst>
                          </p:cTn>
                        </p:par>
                        <p:par>
                          <p:cTn id="15" fill="hold">
                            <p:stCondLst>
                              <p:cond delay="4000"/>
                            </p:stCondLst>
                            <p:childTnLst>
                              <p:par>
                                <p:cTn id="16" presetID="12" presetClass="entr" presetSubtype="4" fill="hold" grpId="0" nodeType="afterEffect">
                                  <p:stCondLst>
                                    <p:cond delay="0"/>
                                  </p:stCondLst>
                                  <p:childTnLst>
                                    <p:set>
                                      <p:cBhvr>
                                        <p:cTn id="17" dur="1" fill="hold">
                                          <p:stCondLst>
                                            <p:cond delay="0"/>
                                          </p:stCondLst>
                                        </p:cTn>
                                        <p:tgtEl>
                                          <p:spTgt spid="194"/>
                                        </p:tgtEl>
                                        <p:attrNameLst>
                                          <p:attrName>style.visibility</p:attrName>
                                        </p:attrNameLst>
                                      </p:cBhvr>
                                      <p:to>
                                        <p:strVal val="visible"/>
                                      </p:to>
                                    </p:set>
                                    <p:animEffect transition="in" filter="slide(fromBottom)">
                                      <p:cBhvr>
                                        <p:cTn id="18" dur="2000"/>
                                        <p:tgtEl>
                                          <p:spTgt spid="194"/>
                                        </p:tgtEl>
                                      </p:cBhvr>
                                    </p:animEffect>
                                  </p:childTnLst>
                                </p:cTn>
                              </p:par>
                            </p:childTnLst>
                          </p:cTn>
                        </p:par>
                        <p:par>
                          <p:cTn id="19" fill="hold">
                            <p:stCondLst>
                              <p:cond delay="6000"/>
                            </p:stCondLst>
                            <p:childTnLst>
                              <p:par>
                                <p:cTn id="20" presetID="9" presetClass="exit" presetSubtype="0" fill="hold" grpId="0" nodeType="afterEffect">
                                  <p:stCondLst>
                                    <p:cond delay="0"/>
                                  </p:stCondLst>
                                  <p:childTnLst>
                                    <p:animEffect transition="out" filter="dissolve">
                                      <p:cBhvr>
                                        <p:cTn id="21" dur="2000"/>
                                        <p:tgtEl>
                                          <p:spTgt spid="157"/>
                                        </p:tgtEl>
                                      </p:cBhvr>
                                    </p:animEffect>
                                    <p:set>
                                      <p:cBhvr>
                                        <p:cTn id="22" dur="1" fill="hold">
                                          <p:stCondLst>
                                            <p:cond delay="1999"/>
                                          </p:stCondLst>
                                        </p:cTn>
                                        <p:tgtEl>
                                          <p:spTgt spid="157"/>
                                        </p:tgtEl>
                                        <p:attrNameLst>
                                          <p:attrName>style.visibility</p:attrName>
                                        </p:attrNameLst>
                                      </p:cBhvr>
                                      <p:to>
                                        <p:strVal val="hidden"/>
                                      </p:to>
                                    </p:set>
                                  </p:childTnLst>
                                </p:cTn>
                              </p:par>
                            </p:childTnLst>
                          </p:cTn>
                        </p:par>
                        <p:par>
                          <p:cTn id="23" fill="hold">
                            <p:stCondLst>
                              <p:cond delay="8000"/>
                            </p:stCondLst>
                            <p:childTnLst>
                              <p:par>
                                <p:cTn id="24" presetID="12" presetClass="entr" presetSubtype="4" fill="hold" grpId="0" nodeType="afterEffect">
                                  <p:stCondLst>
                                    <p:cond delay="0"/>
                                  </p:stCondLst>
                                  <p:childTnLst>
                                    <p:set>
                                      <p:cBhvr>
                                        <p:cTn id="25" dur="1" fill="hold">
                                          <p:stCondLst>
                                            <p:cond delay="0"/>
                                          </p:stCondLst>
                                        </p:cTn>
                                        <p:tgtEl>
                                          <p:spTgt spid="196"/>
                                        </p:tgtEl>
                                        <p:attrNameLst>
                                          <p:attrName>style.visibility</p:attrName>
                                        </p:attrNameLst>
                                      </p:cBhvr>
                                      <p:to>
                                        <p:strVal val="visible"/>
                                      </p:to>
                                    </p:set>
                                    <p:animEffect transition="in" filter="slide(fromBottom)">
                                      <p:cBhvr>
                                        <p:cTn id="26" dur="2000"/>
                                        <p:tgtEl>
                                          <p:spTgt spid="196"/>
                                        </p:tgtEl>
                                      </p:cBhvr>
                                    </p:animEffect>
                                  </p:childTnLst>
                                </p:cTn>
                              </p:par>
                            </p:childTnLst>
                          </p:cTn>
                        </p:par>
                        <p:par>
                          <p:cTn id="27" fill="hold">
                            <p:stCondLst>
                              <p:cond delay="10000"/>
                            </p:stCondLst>
                            <p:childTnLst>
                              <p:par>
                                <p:cTn id="28" presetID="22" presetClass="entr" presetSubtype="4" fill="hold" nodeType="afterEffect">
                                  <p:stCondLst>
                                    <p:cond delay="0"/>
                                  </p:stCondLst>
                                  <p:childTnLst>
                                    <p:set>
                                      <p:cBhvr>
                                        <p:cTn id="29" dur="1" fill="hold">
                                          <p:stCondLst>
                                            <p:cond delay="0"/>
                                          </p:stCondLst>
                                        </p:cTn>
                                        <p:tgtEl>
                                          <p:spTgt spid="201"/>
                                        </p:tgtEl>
                                        <p:attrNameLst>
                                          <p:attrName>style.visibility</p:attrName>
                                        </p:attrNameLst>
                                      </p:cBhvr>
                                      <p:to>
                                        <p:strVal val="visible"/>
                                      </p:to>
                                    </p:set>
                                    <p:animEffect transition="in" filter="wipe(down)">
                                      <p:cBhvr>
                                        <p:cTn id="30" dur="2000"/>
                                        <p:tgtEl>
                                          <p:spTgt spid="201"/>
                                        </p:tgtEl>
                                      </p:cBhvr>
                                    </p:animEffect>
                                  </p:childTnLst>
                                </p:cTn>
                              </p:par>
                            </p:childTnLst>
                          </p:cTn>
                        </p:par>
                        <p:par>
                          <p:cTn id="31" fill="hold">
                            <p:stCondLst>
                              <p:cond delay="12000"/>
                            </p:stCondLst>
                            <p:childTnLst>
                              <p:par>
                                <p:cTn id="32" presetID="9" presetClass="exit" presetSubtype="0" fill="hold" grpId="0" nodeType="afterEffect">
                                  <p:stCondLst>
                                    <p:cond delay="0"/>
                                  </p:stCondLst>
                                  <p:childTnLst>
                                    <p:animEffect transition="out" filter="dissolve">
                                      <p:cBhvr>
                                        <p:cTn id="33" dur="2000"/>
                                        <p:tgtEl>
                                          <p:spTgt spid="77"/>
                                        </p:tgtEl>
                                      </p:cBhvr>
                                    </p:animEffect>
                                    <p:set>
                                      <p:cBhvr>
                                        <p:cTn id="34" dur="1" fill="hold">
                                          <p:stCondLst>
                                            <p:cond delay="1999"/>
                                          </p:stCondLst>
                                        </p:cTn>
                                        <p:tgtEl>
                                          <p:spTgt spid="77"/>
                                        </p:tgtEl>
                                        <p:attrNameLst>
                                          <p:attrName>style.visibility</p:attrName>
                                        </p:attrNameLst>
                                      </p:cBhvr>
                                      <p:to>
                                        <p:strVal val="hidden"/>
                                      </p:to>
                                    </p:set>
                                  </p:childTnLst>
                                </p:cTn>
                              </p:par>
                            </p:childTnLst>
                          </p:cTn>
                        </p:par>
                        <p:par>
                          <p:cTn id="35" fill="hold">
                            <p:stCondLst>
                              <p:cond delay="14000"/>
                            </p:stCondLst>
                            <p:childTnLst>
                              <p:par>
                                <p:cTn id="36" presetID="12" presetClass="entr" presetSubtype="4" fill="hold" grpId="0" nodeType="afterEffect">
                                  <p:stCondLst>
                                    <p:cond delay="0"/>
                                  </p:stCondLst>
                                  <p:childTnLst>
                                    <p:set>
                                      <p:cBhvr>
                                        <p:cTn id="37" dur="1" fill="hold">
                                          <p:stCondLst>
                                            <p:cond delay="0"/>
                                          </p:stCondLst>
                                        </p:cTn>
                                        <p:tgtEl>
                                          <p:spTgt spid="202"/>
                                        </p:tgtEl>
                                        <p:attrNameLst>
                                          <p:attrName>style.visibility</p:attrName>
                                        </p:attrNameLst>
                                      </p:cBhvr>
                                      <p:to>
                                        <p:strVal val="visible"/>
                                      </p:to>
                                    </p:set>
                                    <p:animEffect transition="in" filter="slide(fromBottom)">
                                      <p:cBhvr>
                                        <p:cTn id="38" dur="2000"/>
                                        <p:tgtEl>
                                          <p:spTgt spid="202"/>
                                        </p:tgtEl>
                                      </p:cBhvr>
                                    </p:animEffect>
                                  </p:childTnLst>
                                </p:cTn>
                              </p:par>
                            </p:childTnLst>
                          </p:cTn>
                        </p:par>
                        <p:par>
                          <p:cTn id="39" fill="hold">
                            <p:stCondLst>
                              <p:cond delay="16000"/>
                            </p:stCondLst>
                            <p:childTnLst>
                              <p:par>
                                <p:cTn id="40" presetID="9" presetClass="exit" presetSubtype="0" fill="hold" grpId="0" nodeType="afterEffect">
                                  <p:stCondLst>
                                    <p:cond delay="0"/>
                                  </p:stCondLst>
                                  <p:childTnLst>
                                    <p:animEffect transition="out" filter="dissolve">
                                      <p:cBhvr>
                                        <p:cTn id="41" dur="2000"/>
                                        <p:tgtEl>
                                          <p:spTgt spid="46"/>
                                        </p:tgtEl>
                                      </p:cBhvr>
                                    </p:animEffect>
                                    <p:set>
                                      <p:cBhvr>
                                        <p:cTn id="42" dur="1" fill="hold">
                                          <p:stCondLst>
                                            <p:cond delay="1999"/>
                                          </p:stCondLst>
                                        </p:cTn>
                                        <p:tgtEl>
                                          <p:spTgt spid="46"/>
                                        </p:tgtEl>
                                        <p:attrNameLst>
                                          <p:attrName>style.visibility</p:attrName>
                                        </p:attrNameLst>
                                      </p:cBhvr>
                                      <p:to>
                                        <p:strVal val="hidden"/>
                                      </p:to>
                                    </p:set>
                                  </p:childTnLst>
                                </p:cTn>
                              </p:par>
                            </p:childTnLst>
                          </p:cTn>
                        </p:par>
                        <p:par>
                          <p:cTn id="43" fill="hold">
                            <p:stCondLst>
                              <p:cond delay="18000"/>
                            </p:stCondLst>
                            <p:childTnLst>
                              <p:par>
                                <p:cTn id="44" presetID="12" presetClass="entr" presetSubtype="4" fill="hold" grpId="0" nodeType="afterEffect">
                                  <p:stCondLst>
                                    <p:cond delay="0"/>
                                  </p:stCondLst>
                                  <p:childTnLst>
                                    <p:set>
                                      <p:cBhvr>
                                        <p:cTn id="45" dur="1" fill="hold">
                                          <p:stCondLst>
                                            <p:cond delay="0"/>
                                          </p:stCondLst>
                                        </p:cTn>
                                        <p:tgtEl>
                                          <p:spTgt spid="203"/>
                                        </p:tgtEl>
                                        <p:attrNameLst>
                                          <p:attrName>style.visibility</p:attrName>
                                        </p:attrNameLst>
                                      </p:cBhvr>
                                      <p:to>
                                        <p:strVal val="visible"/>
                                      </p:to>
                                    </p:set>
                                    <p:animEffect transition="in" filter="slide(fromBottom)">
                                      <p:cBhvr>
                                        <p:cTn id="46" dur="2000"/>
                                        <p:tgtEl>
                                          <p:spTgt spid="203"/>
                                        </p:tgtEl>
                                      </p:cBhvr>
                                    </p:animEffect>
                                  </p:childTnLst>
                                </p:cTn>
                              </p:par>
                            </p:childTnLst>
                          </p:cTn>
                        </p:par>
                        <p:par>
                          <p:cTn id="47" fill="hold">
                            <p:stCondLst>
                              <p:cond delay="20000"/>
                            </p:stCondLst>
                            <p:childTnLst>
                              <p:par>
                                <p:cTn id="48" presetID="9" presetClass="exit" presetSubtype="0" fill="hold" nodeType="afterEffect">
                                  <p:stCondLst>
                                    <p:cond delay="0"/>
                                  </p:stCondLst>
                                  <p:childTnLst>
                                    <p:animEffect transition="out" filter="dissolve">
                                      <p:cBhvr>
                                        <p:cTn id="49" dur="2000"/>
                                        <p:tgtEl>
                                          <p:spTgt spid="201"/>
                                        </p:tgtEl>
                                      </p:cBhvr>
                                    </p:animEffect>
                                    <p:set>
                                      <p:cBhvr>
                                        <p:cTn id="50" dur="1" fill="hold">
                                          <p:stCondLst>
                                            <p:cond delay="1999"/>
                                          </p:stCondLst>
                                        </p:cTn>
                                        <p:tgtEl>
                                          <p:spTgt spid="2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6" grpId="0"/>
      <p:bldP spid="49" grpId="0"/>
      <p:bldP spid="77" grpId="0"/>
      <p:bldP spid="157" grpId="0"/>
      <p:bldP spid="193" grpId="0" animBg="1"/>
      <p:bldP spid="194" grpId="0"/>
      <p:bldP spid="196" grpId="0"/>
      <p:bldP spid="202" grpId="0"/>
      <p:bldP spid="203"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A64DA6D7-C39D-457F-AB60-E921F603B3E6}" type="slidenum">
              <a:rPr lang="en-IN" smtClean="0"/>
              <a:pPr/>
              <a:t>15</a:t>
            </a:fld>
            <a:endParaRPr lang="en-IN" dirty="0" smtClean="0"/>
          </a:p>
        </p:txBody>
      </p:sp>
      <p:sp>
        <p:nvSpPr>
          <p:cNvPr id="6" name="Oval 5"/>
          <p:cNvSpPr/>
          <p:nvPr/>
        </p:nvSpPr>
        <p:spPr>
          <a:xfrm>
            <a:off x="3712193" y="3138985"/>
            <a:ext cx="491319" cy="46402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2513462" y="3973778"/>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Oval 10"/>
          <p:cNvSpPr/>
          <p:nvPr/>
        </p:nvSpPr>
        <p:spPr>
          <a:xfrm>
            <a:off x="4972336" y="3935109"/>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2" name="Oval 11"/>
          <p:cNvSpPr/>
          <p:nvPr/>
        </p:nvSpPr>
        <p:spPr>
          <a:xfrm>
            <a:off x="2954737" y="5220269"/>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17" name="Straight Connector 16"/>
          <p:cNvCxnSpPr>
            <a:stCxn id="6" idx="5"/>
            <a:endCxn id="11" idx="2"/>
          </p:cNvCxnSpPr>
          <p:nvPr/>
        </p:nvCxnSpPr>
        <p:spPr>
          <a:xfrm rot="16200000" flipH="1">
            <a:off x="4235915" y="3430699"/>
            <a:ext cx="632067" cy="840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3"/>
            <a:endCxn id="10" idx="6"/>
          </p:cNvCxnSpPr>
          <p:nvPr/>
        </p:nvCxnSpPr>
        <p:spPr>
          <a:xfrm rot="5400000">
            <a:off x="3059095" y="3480740"/>
            <a:ext cx="670736" cy="779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4"/>
          </p:cNvCxnSpPr>
          <p:nvPr/>
        </p:nvCxnSpPr>
        <p:spPr>
          <a:xfrm rot="5400000">
            <a:off x="4624320" y="4628867"/>
            <a:ext cx="823410" cy="3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 idx="4"/>
            <a:endCxn id="12" idx="0"/>
          </p:cNvCxnSpPr>
          <p:nvPr/>
        </p:nvCxnSpPr>
        <p:spPr>
          <a:xfrm rot="16200000" flipH="1">
            <a:off x="2588526" y="4608397"/>
            <a:ext cx="782467" cy="441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6"/>
          </p:cNvCxnSpPr>
          <p:nvPr/>
        </p:nvCxnSpPr>
        <p:spPr>
          <a:xfrm>
            <a:off x="3446056" y="5452281"/>
            <a:ext cx="1162337" cy="2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4"/>
            <a:endCxn id="12" idx="7"/>
          </p:cNvCxnSpPr>
          <p:nvPr/>
        </p:nvCxnSpPr>
        <p:spPr>
          <a:xfrm rot="5400000">
            <a:off x="2823372" y="4153742"/>
            <a:ext cx="1685215" cy="583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7"/>
            <a:endCxn id="11" idx="3"/>
          </p:cNvCxnSpPr>
          <p:nvPr/>
        </p:nvCxnSpPr>
        <p:spPr>
          <a:xfrm rot="5400000" flipH="1" flipV="1">
            <a:off x="3730673" y="3974609"/>
            <a:ext cx="957046" cy="1670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5"/>
          </p:cNvCxnSpPr>
          <p:nvPr/>
        </p:nvCxnSpPr>
        <p:spPr>
          <a:xfrm rot="16200000" flipH="1">
            <a:off x="3346262" y="3956414"/>
            <a:ext cx="920651" cy="1747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6" idx="4"/>
          </p:cNvCxnSpPr>
          <p:nvPr/>
        </p:nvCxnSpPr>
        <p:spPr>
          <a:xfrm rot="16200000" flipH="1">
            <a:off x="3475355" y="4085507"/>
            <a:ext cx="1687489" cy="722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1" idx="3"/>
            <a:endCxn id="10" idx="5"/>
          </p:cNvCxnSpPr>
          <p:nvPr/>
        </p:nvCxnSpPr>
        <p:spPr>
          <a:xfrm rot="5400000">
            <a:off x="3969225" y="3294783"/>
            <a:ext cx="38669" cy="2111459"/>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493821" y="2756848"/>
            <a:ext cx="873457" cy="276999"/>
          </a:xfrm>
          <a:prstGeom prst="rect">
            <a:avLst/>
          </a:prstGeom>
          <a:noFill/>
        </p:spPr>
        <p:txBody>
          <a:bodyPr wrap="square" rtlCol="0">
            <a:spAutoFit/>
          </a:bodyPr>
          <a:lstStyle/>
          <a:p>
            <a:r>
              <a:rPr lang="en-US" sz="1200" dirty="0" smtClean="0"/>
              <a:t>W1 =.25</a:t>
            </a:r>
            <a:endParaRPr lang="en-US" sz="1200" dirty="0"/>
          </a:p>
        </p:txBody>
      </p:sp>
      <p:sp>
        <p:nvSpPr>
          <p:cNvPr id="47" name="TextBox 46"/>
          <p:cNvSpPr txBox="1"/>
          <p:nvPr/>
        </p:nvSpPr>
        <p:spPr>
          <a:xfrm>
            <a:off x="1653654" y="3741761"/>
            <a:ext cx="802943" cy="276999"/>
          </a:xfrm>
          <a:prstGeom prst="rect">
            <a:avLst/>
          </a:prstGeom>
          <a:noFill/>
        </p:spPr>
        <p:txBody>
          <a:bodyPr wrap="square" rtlCol="0">
            <a:spAutoFit/>
          </a:bodyPr>
          <a:lstStyle/>
          <a:p>
            <a:r>
              <a:rPr lang="en-US" sz="1200" dirty="0" smtClean="0"/>
              <a:t>W2 =.30</a:t>
            </a:r>
            <a:endParaRPr lang="en-US" sz="1200" dirty="0"/>
          </a:p>
        </p:txBody>
      </p:sp>
      <p:sp>
        <p:nvSpPr>
          <p:cNvPr id="48" name="TextBox 47"/>
          <p:cNvSpPr txBox="1"/>
          <p:nvPr/>
        </p:nvSpPr>
        <p:spPr>
          <a:xfrm>
            <a:off x="2024419" y="5354473"/>
            <a:ext cx="814316" cy="276999"/>
          </a:xfrm>
          <a:prstGeom prst="rect">
            <a:avLst/>
          </a:prstGeom>
          <a:noFill/>
        </p:spPr>
        <p:txBody>
          <a:bodyPr wrap="square" rtlCol="0">
            <a:spAutoFit/>
          </a:bodyPr>
          <a:lstStyle/>
          <a:p>
            <a:r>
              <a:rPr lang="en-US" sz="1200" dirty="0" smtClean="0"/>
              <a:t>W3 =.15</a:t>
            </a:r>
            <a:endParaRPr lang="en-US" sz="1200" dirty="0"/>
          </a:p>
        </p:txBody>
      </p:sp>
      <p:sp>
        <p:nvSpPr>
          <p:cNvPr id="49" name="TextBox 48"/>
          <p:cNvSpPr txBox="1"/>
          <p:nvPr/>
        </p:nvSpPr>
        <p:spPr>
          <a:xfrm>
            <a:off x="5138382" y="5343100"/>
            <a:ext cx="798394" cy="276999"/>
          </a:xfrm>
          <a:prstGeom prst="rect">
            <a:avLst/>
          </a:prstGeom>
          <a:noFill/>
        </p:spPr>
        <p:txBody>
          <a:bodyPr wrap="square" rtlCol="0">
            <a:spAutoFit/>
          </a:bodyPr>
          <a:lstStyle/>
          <a:p>
            <a:r>
              <a:rPr lang="en-US" sz="1200" dirty="0" smtClean="0"/>
              <a:t>W4 =0</a:t>
            </a:r>
            <a:endParaRPr lang="en-US" sz="1200" dirty="0"/>
          </a:p>
        </p:txBody>
      </p:sp>
      <p:sp>
        <p:nvSpPr>
          <p:cNvPr id="50" name="TextBox 49"/>
          <p:cNvSpPr txBox="1"/>
          <p:nvPr/>
        </p:nvSpPr>
        <p:spPr>
          <a:xfrm>
            <a:off x="5454556" y="3789529"/>
            <a:ext cx="755175" cy="276999"/>
          </a:xfrm>
          <a:prstGeom prst="rect">
            <a:avLst/>
          </a:prstGeom>
          <a:noFill/>
        </p:spPr>
        <p:txBody>
          <a:bodyPr wrap="square" rtlCol="0">
            <a:spAutoFit/>
          </a:bodyPr>
          <a:lstStyle/>
          <a:p>
            <a:r>
              <a:rPr lang="en-US" sz="1200" dirty="0" smtClean="0"/>
              <a:t>W5 =.30</a:t>
            </a:r>
            <a:endParaRPr lang="en-US" sz="1200" dirty="0"/>
          </a:p>
        </p:txBody>
      </p:sp>
      <p:sp>
        <p:nvSpPr>
          <p:cNvPr id="69" name="Rectangle 68"/>
          <p:cNvSpPr/>
          <p:nvPr/>
        </p:nvSpPr>
        <p:spPr>
          <a:xfrm>
            <a:off x="4626591" y="2606722"/>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rot="5400000">
            <a:off x="4797189" y="272272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5113364" y="271135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5402242" y="271362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5718416" y="271590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599294" y="2606723"/>
            <a:ext cx="491320" cy="259306"/>
          </a:xfrm>
          <a:prstGeom prst="rect">
            <a:avLst/>
          </a:prstGeom>
          <a:noFill/>
        </p:spPr>
        <p:txBody>
          <a:bodyPr wrap="square" rtlCol="0">
            <a:spAutoFit/>
          </a:bodyPr>
          <a:lstStyle/>
          <a:p>
            <a:r>
              <a:rPr lang="en-US" sz="1100" dirty="0" smtClean="0"/>
              <a:t>0</a:t>
            </a:r>
            <a:endParaRPr lang="en-US" sz="900" dirty="0"/>
          </a:p>
        </p:txBody>
      </p:sp>
      <p:sp>
        <p:nvSpPr>
          <p:cNvPr id="76" name="TextBox 75"/>
          <p:cNvSpPr txBox="1"/>
          <p:nvPr/>
        </p:nvSpPr>
        <p:spPr>
          <a:xfrm>
            <a:off x="5816220" y="2595350"/>
            <a:ext cx="491320" cy="259306"/>
          </a:xfrm>
          <a:prstGeom prst="rect">
            <a:avLst/>
          </a:prstGeom>
          <a:noFill/>
        </p:spPr>
        <p:txBody>
          <a:bodyPr wrap="square" rtlCol="0">
            <a:spAutoFit/>
          </a:bodyPr>
          <a:lstStyle/>
          <a:p>
            <a:r>
              <a:rPr lang="en-US" sz="1100" dirty="0" smtClean="0"/>
              <a:t>0</a:t>
            </a:r>
            <a:endParaRPr lang="en-US" sz="900" dirty="0"/>
          </a:p>
        </p:txBody>
      </p:sp>
      <p:sp>
        <p:nvSpPr>
          <p:cNvPr id="78" name="TextBox 77"/>
          <p:cNvSpPr txBox="1"/>
          <p:nvPr/>
        </p:nvSpPr>
        <p:spPr>
          <a:xfrm>
            <a:off x="5233916" y="2599899"/>
            <a:ext cx="491320" cy="259306"/>
          </a:xfrm>
          <a:prstGeom prst="rect">
            <a:avLst/>
          </a:prstGeom>
          <a:noFill/>
        </p:spPr>
        <p:txBody>
          <a:bodyPr wrap="square" rtlCol="0">
            <a:spAutoFit/>
          </a:bodyPr>
          <a:lstStyle/>
          <a:p>
            <a:r>
              <a:rPr lang="en-US" sz="1100" dirty="0" smtClean="0"/>
              <a:t>0</a:t>
            </a:r>
            <a:endParaRPr lang="en-US" sz="900" dirty="0"/>
          </a:p>
        </p:txBody>
      </p:sp>
      <p:sp>
        <p:nvSpPr>
          <p:cNvPr id="79" name="TextBox 78"/>
          <p:cNvSpPr txBox="1"/>
          <p:nvPr/>
        </p:nvSpPr>
        <p:spPr>
          <a:xfrm>
            <a:off x="4908644" y="2606723"/>
            <a:ext cx="491320" cy="261610"/>
          </a:xfrm>
          <a:prstGeom prst="rect">
            <a:avLst/>
          </a:prstGeom>
          <a:noFill/>
        </p:spPr>
        <p:txBody>
          <a:bodyPr wrap="square" rtlCol="0">
            <a:spAutoFit/>
          </a:bodyPr>
          <a:lstStyle/>
          <a:p>
            <a:r>
              <a:rPr lang="en-US" sz="1100" dirty="0" smtClean="0"/>
              <a:t>0</a:t>
            </a:r>
            <a:endParaRPr lang="en-US" sz="900" dirty="0"/>
          </a:p>
        </p:txBody>
      </p:sp>
      <p:sp>
        <p:nvSpPr>
          <p:cNvPr id="81" name="TextBox 80"/>
          <p:cNvSpPr txBox="1"/>
          <p:nvPr/>
        </p:nvSpPr>
        <p:spPr>
          <a:xfrm>
            <a:off x="4189863" y="2606725"/>
            <a:ext cx="436728" cy="276999"/>
          </a:xfrm>
          <a:prstGeom prst="rect">
            <a:avLst/>
          </a:prstGeom>
          <a:noFill/>
        </p:spPr>
        <p:txBody>
          <a:bodyPr wrap="square" rtlCol="0">
            <a:spAutoFit/>
          </a:bodyPr>
          <a:lstStyle/>
          <a:p>
            <a:r>
              <a:rPr lang="en-US" sz="1200" dirty="0" smtClean="0"/>
              <a:t>IN1</a:t>
            </a:r>
            <a:endParaRPr lang="en-US" sz="1200" dirty="0"/>
          </a:p>
        </p:txBody>
      </p:sp>
      <p:sp>
        <p:nvSpPr>
          <p:cNvPr id="82" name="Rectangle 81"/>
          <p:cNvSpPr/>
          <p:nvPr/>
        </p:nvSpPr>
        <p:spPr>
          <a:xfrm>
            <a:off x="4642512" y="2963836"/>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p:cNvCxnSpPr/>
          <p:nvPr/>
        </p:nvCxnSpPr>
        <p:spPr>
          <a:xfrm rot="5400000">
            <a:off x="4813110" y="307984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5129285" y="306846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5418163" y="307074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5734337" y="307301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615215" y="2963837"/>
            <a:ext cx="491320" cy="259306"/>
          </a:xfrm>
          <a:prstGeom prst="rect">
            <a:avLst/>
          </a:prstGeom>
          <a:noFill/>
        </p:spPr>
        <p:txBody>
          <a:bodyPr wrap="square" rtlCol="0">
            <a:spAutoFit/>
          </a:bodyPr>
          <a:lstStyle/>
          <a:p>
            <a:r>
              <a:rPr lang="en-US" sz="1100" dirty="0" smtClean="0"/>
              <a:t>0</a:t>
            </a:r>
            <a:endParaRPr lang="en-US" sz="900" dirty="0"/>
          </a:p>
        </p:txBody>
      </p:sp>
      <p:sp>
        <p:nvSpPr>
          <p:cNvPr id="88" name="TextBox 87"/>
          <p:cNvSpPr txBox="1"/>
          <p:nvPr/>
        </p:nvSpPr>
        <p:spPr>
          <a:xfrm>
            <a:off x="5832141" y="2952464"/>
            <a:ext cx="491320" cy="259306"/>
          </a:xfrm>
          <a:prstGeom prst="rect">
            <a:avLst/>
          </a:prstGeom>
          <a:noFill/>
        </p:spPr>
        <p:txBody>
          <a:bodyPr wrap="square" rtlCol="0">
            <a:spAutoFit/>
          </a:bodyPr>
          <a:lstStyle/>
          <a:p>
            <a:r>
              <a:rPr lang="en-US" sz="1100" dirty="0" smtClean="0"/>
              <a:t>0</a:t>
            </a:r>
            <a:endParaRPr lang="en-US" sz="900" dirty="0"/>
          </a:p>
        </p:txBody>
      </p:sp>
      <p:sp>
        <p:nvSpPr>
          <p:cNvPr id="90" name="TextBox 89"/>
          <p:cNvSpPr txBox="1"/>
          <p:nvPr/>
        </p:nvSpPr>
        <p:spPr>
          <a:xfrm>
            <a:off x="5249837" y="2957013"/>
            <a:ext cx="491320" cy="259306"/>
          </a:xfrm>
          <a:prstGeom prst="rect">
            <a:avLst/>
          </a:prstGeom>
          <a:noFill/>
        </p:spPr>
        <p:txBody>
          <a:bodyPr wrap="square" rtlCol="0">
            <a:spAutoFit/>
          </a:bodyPr>
          <a:lstStyle/>
          <a:p>
            <a:r>
              <a:rPr lang="en-US" sz="1100" dirty="0" smtClean="0"/>
              <a:t>0</a:t>
            </a:r>
            <a:endParaRPr lang="en-US" sz="900" dirty="0"/>
          </a:p>
        </p:txBody>
      </p:sp>
      <p:sp>
        <p:nvSpPr>
          <p:cNvPr id="91" name="TextBox 90"/>
          <p:cNvSpPr txBox="1"/>
          <p:nvPr/>
        </p:nvSpPr>
        <p:spPr>
          <a:xfrm>
            <a:off x="4924565" y="2963837"/>
            <a:ext cx="491320" cy="261610"/>
          </a:xfrm>
          <a:prstGeom prst="rect">
            <a:avLst/>
          </a:prstGeom>
          <a:noFill/>
        </p:spPr>
        <p:txBody>
          <a:bodyPr wrap="square" rtlCol="0">
            <a:spAutoFit/>
          </a:bodyPr>
          <a:lstStyle/>
          <a:p>
            <a:r>
              <a:rPr lang="en-US" sz="1100" dirty="0" smtClean="0"/>
              <a:t>0</a:t>
            </a:r>
            <a:endParaRPr lang="en-US" sz="900" dirty="0"/>
          </a:p>
        </p:txBody>
      </p:sp>
      <p:sp>
        <p:nvSpPr>
          <p:cNvPr id="92" name="TextBox 91"/>
          <p:cNvSpPr txBox="1"/>
          <p:nvPr/>
        </p:nvSpPr>
        <p:spPr>
          <a:xfrm>
            <a:off x="4110249" y="2950193"/>
            <a:ext cx="666466" cy="276999"/>
          </a:xfrm>
          <a:prstGeom prst="rect">
            <a:avLst/>
          </a:prstGeom>
          <a:noFill/>
        </p:spPr>
        <p:txBody>
          <a:bodyPr wrap="square" rtlCol="0">
            <a:spAutoFit/>
          </a:bodyPr>
          <a:lstStyle/>
          <a:p>
            <a:r>
              <a:rPr lang="en-US" sz="1200" dirty="0" smtClean="0"/>
              <a:t>OUT1</a:t>
            </a:r>
            <a:endParaRPr lang="en-US" sz="1200" dirty="0"/>
          </a:p>
        </p:txBody>
      </p:sp>
      <p:sp>
        <p:nvSpPr>
          <p:cNvPr id="97" name="Rectangle 96"/>
          <p:cNvSpPr/>
          <p:nvPr/>
        </p:nvSpPr>
        <p:spPr>
          <a:xfrm>
            <a:off x="780196" y="4110251"/>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rot="5400000">
            <a:off x="950794" y="422625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1266969" y="421488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1555847" y="421715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1872021" y="421943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52899" y="4110252"/>
            <a:ext cx="491320" cy="259306"/>
          </a:xfrm>
          <a:prstGeom prst="rect">
            <a:avLst/>
          </a:prstGeom>
          <a:noFill/>
        </p:spPr>
        <p:txBody>
          <a:bodyPr wrap="square" rtlCol="0">
            <a:spAutoFit/>
          </a:bodyPr>
          <a:lstStyle/>
          <a:p>
            <a:r>
              <a:rPr lang="en-US" sz="1100" dirty="0" smtClean="0"/>
              <a:t>0</a:t>
            </a:r>
            <a:endParaRPr lang="en-US" sz="900" dirty="0"/>
          </a:p>
        </p:txBody>
      </p:sp>
      <p:sp>
        <p:nvSpPr>
          <p:cNvPr id="103" name="TextBox 102"/>
          <p:cNvSpPr txBox="1"/>
          <p:nvPr/>
        </p:nvSpPr>
        <p:spPr>
          <a:xfrm>
            <a:off x="1969825" y="4098879"/>
            <a:ext cx="491320" cy="259306"/>
          </a:xfrm>
          <a:prstGeom prst="rect">
            <a:avLst/>
          </a:prstGeom>
          <a:noFill/>
        </p:spPr>
        <p:txBody>
          <a:bodyPr wrap="square" rtlCol="0">
            <a:spAutoFit/>
          </a:bodyPr>
          <a:lstStyle/>
          <a:p>
            <a:r>
              <a:rPr lang="en-US" sz="1100" dirty="0" smtClean="0"/>
              <a:t>0</a:t>
            </a:r>
            <a:endParaRPr lang="en-US" sz="900" dirty="0"/>
          </a:p>
        </p:txBody>
      </p:sp>
      <p:sp>
        <p:nvSpPr>
          <p:cNvPr id="105" name="TextBox 104"/>
          <p:cNvSpPr txBox="1"/>
          <p:nvPr/>
        </p:nvSpPr>
        <p:spPr>
          <a:xfrm>
            <a:off x="1387521" y="4103428"/>
            <a:ext cx="491320" cy="259306"/>
          </a:xfrm>
          <a:prstGeom prst="rect">
            <a:avLst/>
          </a:prstGeom>
          <a:noFill/>
        </p:spPr>
        <p:txBody>
          <a:bodyPr wrap="square" rtlCol="0">
            <a:spAutoFit/>
          </a:bodyPr>
          <a:lstStyle/>
          <a:p>
            <a:r>
              <a:rPr lang="en-US" sz="1100" dirty="0" smtClean="0"/>
              <a:t>0</a:t>
            </a:r>
            <a:endParaRPr lang="en-US" sz="900" dirty="0"/>
          </a:p>
        </p:txBody>
      </p:sp>
      <p:sp>
        <p:nvSpPr>
          <p:cNvPr id="106" name="TextBox 105"/>
          <p:cNvSpPr txBox="1"/>
          <p:nvPr/>
        </p:nvSpPr>
        <p:spPr>
          <a:xfrm>
            <a:off x="1062249" y="4110252"/>
            <a:ext cx="491320" cy="261610"/>
          </a:xfrm>
          <a:prstGeom prst="rect">
            <a:avLst/>
          </a:prstGeom>
          <a:noFill/>
        </p:spPr>
        <p:txBody>
          <a:bodyPr wrap="square" rtlCol="0">
            <a:spAutoFit/>
          </a:bodyPr>
          <a:lstStyle/>
          <a:p>
            <a:r>
              <a:rPr lang="en-US" sz="1100" dirty="0" smtClean="0"/>
              <a:t>0</a:t>
            </a:r>
            <a:endParaRPr lang="en-US" sz="900" dirty="0"/>
          </a:p>
        </p:txBody>
      </p:sp>
      <p:sp>
        <p:nvSpPr>
          <p:cNvPr id="107" name="TextBox 106"/>
          <p:cNvSpPr txBox="1"/>
          <p:nvPr/>
        </p:nvSpPr>
        <p:spPr>
          <a:xfrm>
            <a:off x="343468" y="4110254"/>
            <a:ext cx="436728" cy="276999"/>
          </a:xfrm>
          <a:prstGeom prst="rect">
            <a:avLst/>
          </a:prstGeom>
          <a:noFill/>
        </p:spPr>
        <p:txBody>
          <a:bodyPr wrap="square" rtlCol="0">
            <a:spAutoFit/>
          </a:bodyPr>
          <a:lstStyle/>
          <a:p>
            <a:r>
              <a:rPr lang="en-US" sz="1200" dirty="0" smtClean="0"/>
              <a:t>IN2</a:t>
            </a:r>
            <a:endParaRPr lang="en-US" sz="1200" dirty="0"/>
          </a:p>
        </p:txBody>
      </p:sp>
      <p:sp>
        <p:nvSpPr>
          <p:cNvPr id="108" name="Rectangle 107"/>
          <p:cNvSpPr/>
          <p:nvPr/>
        </p:nvSpPr>
        <p:spPr>
          <a:xfrm>
            <a:off x="796117" y="4467365"/>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rot="5400000">
            <a:off x="966715" y="458337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a:off x="1282890" y="457199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1571768" y="457427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1887942" y="457654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68820" y="4467366"/>
            <a:ext cx="491320" cy="259306"/>
          </a:xfrm>
          <a:prstGeom prst="rect">
            <a:avLst/>
          </a:prstGeom>
          <a:noFill/>
        </p:spPr>
        <p:txBody>
          <a:bodyPr wrap="square" rtlCol="0">
            <a:spAutoFit/>
          </a:bodyPr>
          <a:lstStyle/>
          <a:p>
            <a:r>
              <a:rPr lang="en-US" sz="1100" dirty="0" smtClean="0"/>
              <a:t>0</a:t>
            </a:r>
            <a:endParaRPr lang="en-US" sz="900" dirty="0"/>
          </a:p>
        </p:txBody>
      </p:sp>
      <p:sp>
        <p:nvSpPr>
          <p:cNvPr id="114" name="TextBox 113"/>
          <p:cNvSpPr txBox="1"/>
          <p:nvPr/>
        </p:nvSpPr>
        <p:spPr>
          <a:xfrm>
            <a:off x="1985746" y="4455993"/>
            <a:ext cx="491320" cy="259306"/>
          </a:xfrm>
          <a:prstGeom prst="rect">
            <a:avLst/>
          </a:prstGeom>
          <a:noFill/>
        </p:spPr>
        <p:txBody>
          <a:bodyPr wrap="square" rtlCol="0">
            <a:spAutoFit/>
          </a:bodyPr>
          <a:lstStyle/>
          <a:p>
            <a:r>
              <a:rPr lang="en-US" sz="1100" dirty="0" smtClean="0"/>
              <a:t>0</a:t>
            </a:r>
            <a:endParaRPr lang="en-US" sz="900" dirty="0"/>
          </a:p>
        </p:txBody>
      </p:sp>
      <p:sp>
        <p:nvSpPr>
          <p:cNvPr id="115" name="TextBox 114"/>
          <p:cNvSpPr txBox="1"/>
          <p:nvPr/>
        </p:nvSpPr>
        <p:spPr>
          <a:xfrm>
            <a:off x="1687770" y="4458267"/>
            <a:ext cx="491320" cy="259306"/>
          </a:xfrm>
          <a:prstGeom prst="rect">
            <a:avLst/>
          </a:prstGeom>
          <a:noFill/>
        </p:spPr>
        <p:txBody>
          <a:bodyPr wrap="square" rtlCol="0">
            <a:spAutoFit/>
          </a:bodyPr>
          <a:lstStyle/>
          <a:p>
            <a:r>
              <a:rPr lang="en-US" sz="1100" dirty="0" smtClean="0"/>
              <a:t>0</a:t>
            </a:r>
            <a:endParaRPr lang="en-US" sz="900" dirty="0"/>
          </a:p>
        </p:txBody>
      </p:sp>
      <p:sp>
        <p:nvSpPr>
          <p:cNvPr id="116" name="TextBox 115"/>
          <p:cNvSpPr txBox="1"/>
          <p:nvPr/>
        </p:nvSpPr>
        <p:spPr>
          <a:xfrm>
            <a:off x="1403442" y="4460542"/>
            <a:ext cx="491320" cy="261610"/>
          </a:xfrm>
          <a:prstGeom prst="rect">
            <a:avLst/>
          </a:prstGeom>
          <a:noFill/>
        </p:spPr>
        <p:txBody>
          <a:bodyPr wrap="square" rtlCol="0">
            <a:spAutoFit/>
          </a:bodyPr>
          <a:lstStyle/>
          <a:p>
            <a:r>
              <a:rPr lang="en-US" sz="1100" dirty="0" smtClean="0">
                <a:solidFill>
                  <a:srgbClr val="FF0000"/>
                </a:solidFill>
              </a:rPr>
              <a:t>.5</a:t>
            </a:r>
            <a:endParaRPr lang="en-US" sz="900" dirty="0">
              <a:solidFill>
                <a:srgbClr val="FF0000"/>
              </a:solidFill>
            </a:endParaRPr>
          </a:p>
        </p:txBody>
      </p:sp>
      <p:sp>
        <p:nvSpPr>
          <p:cNvPr id="117" name="TextBox 116"/>
          <p:cNvSpPr txBox="1"/>
          <p:nvPr/>
        </p:nvSpPr>
        <p:spPr>
          <a:xfrm>
            <a:off x="1078170" y="4467366"/>
            <a:ext cx="491320" cy="261610"/>
          </a:xfrm>
          <a:prstGeom prst="rect">
            <a:avLst/>
          </a:prstGeom>
          <a:noFill/>
        </p:spPr>
        <p:txBody>
          <a:bodyPr wrap="square" rtlCol="0">
            <a:spAutoFit/>
          </a:bodyPr>
          <a:lstStyle/>
          <a:p>
            <a:r>
              <a:rPr lang="en-US" sz="1100" dirty="0" smtClean="0"/>
              <a:t>0</a:t>
            </a:r>
            <a:endParaRPr lang="en-US" sz="900" dirty="0"/>
          </a:p>
        </p:txBody>
      </p:sp>
      <p:sp>
        <p:nvSpPr>
          <p:cNvPr id="118" name="TextBox 117"/>
          <p:cNvSpPr txBox="1"/>
          <p:nvPr/>
        </p:nvSpPr>
        <p:spPr>
          <a:xfrm>
            <a:off x="263854" y="4453722"/>
            <a:ext cx="666466" cy="276999"/>
          </a:xfrm>
          <a:prstGeom prst="rect">
            <a:avLst/>
          </a:prstGeom>
          <a:noFill/>
        </p:spPr>
        <p:txBody>
          <a:bodyPr wrap="square" rtlCol="0">
            <a:spAutoFit/>
          </a:bodyPr>
          <a:lstStyle/>
          <a:p>
            <a:r>
              <a:rPr lang="en-US" sz="1200" dirty="0" smtClean="0"/>
              <a:t>OUT2</a:t>
            </a:r>
            <a:endParaRPr lang="en-US" sz="1200" dirty="0"/>
          </a:p>
        </p:txBody>
      </p:sp>
      <p:sp>
        <p:nvSpPr>
          <p:cNvPr id="119" name="Rectangle 118"/>
          <p:cNvSpPr/>
          <p:nvPr/>
        </p:nvSpPr>
        <p:spPr>
          <a:xfrm>
            <a:off x="1489881" y="5802573"/>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p:nvPr/>
        </p:nvCxnSpPr>
        <p:spPr>
          <a:xfrm rot="5400000">
            <a:off x="1660479" y="591857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1976654" y="590720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5400000">
            <a:off x="2265532" y="5909480"/>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a:off x="2581706" y="591175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1462584" y="5802574"/>
            <a:ext cx="491320" cy="259306"/>
          </a:xfrm>
          <a:prstGeom prst="rect">
            <a:avLst/>
          </a:prstGeom>
          <a:noFill/>
        </p:spPr>
        <p:txBody>
          <a:bodyPr wrap="square" rtlCol="0">
            <a:spAutoFit/>
          </a:bodyPr>
          <a:lstStyle/>
          <a:p>
            <a:r>
              <a:rPr lang="en-US" sz="1100" dirty="0" smtClean="0"/>
              <a:t>0</a:t>
            </a:r>
            <a:endParaRPr lang="en-US" sz="900" dirty="0"/>
          </a:p>
        </p:txBody>
      </p:sp>
      <p:sp>
        <p:nvSpPr>
          <p:cNvPr id="125" name="TextBox 124"/>
          <p:cNvSpPr txBox="1"/>
          <p:nvPr/>
        </p:nvSpPr>
        <p:spPr>
          <a:xfrm>
            <a:off x="2679510" y="5791201"/>
            <a:ext cx="491320" cy="259306"/>
          </a:xfrm>
          <a:prstGeom prst="rect">
            <a:avLst/>
          </a:prstGeom>
          <a:noFill/>
        </p:spPr>
        <p:txBody>
          <a:bodyPr wrap="square" rtlCol="0">
            <a:spAutoFit/>
          </a:bodyPr>
          <a:lstStyle/>
          <a:p>
            <a:r>
              <a:rPr lang="en-US" sz="1100" dirty="0" smtClean="0"/>
              <a:t>0</a:t>
            </a:r>
            <a:endParaRPr lang="en-US" sz="900" dirty="0"/>
          </a:p>
        </p:txBody>
      </p:sp>
      <p:sp>
        <p:nvSpPr>
          <p:cNvPr id="126" name="TextBox 125"/>
          <p:cNvSpPr txBox="1"/>
          <p:nvPr/>
        </p:nvSpPr>
        <p:spPr>
          <a:xfrm>
            <a:off x="2381534" y="5793475"/>
            <a:ext cx="491320" cy="259306"/>
          </a:xfrm>
          <a:prstGeom prst="rect">
            <a:avLst/>
          </a:prstGeom>
          <a:noFill/>
        </p:spPr>
        <p:txBody>
          <a:bodyPr wrap="square" rtlCol="0">
            <a:spAutoFit/>
          </a:bodyPr>
          <a:lstStyle/>
          <a:p>
            <a:r>
              <a:rPr lang="en-US" sz="1100" dirty="0" smtClean="0"/>
              <a:t>0</a:t>
            </a:r>
            <a:endParaRPr lang="en-US" sz="900" dirty="0"/>
          </a:p>
        </p:txBody>
      </p:sp>
      <p:sp>
        <p:nvSpPr>
          <p:cNvPr id="127" name="TextBox 126"/>
          <p:cNvSpPr txBox="1"/>
          <p:nvPr/>
        </p:nvSpPr>
        <p:spPr>
          <a:xfrm>
            <a:off x="2097206" y="5795750"/>
            <a:ext cx="491320" cy="259306"/>
          </a:xfrm>
          <a:prstGeom prst="rect">
            <a:avLst/>
          </a:prstGeom>
          <a:noFill/>
        </p:spPr>
        <p:txBody>
          <a:bodyPr wrap="square" rtlCol="0">
            <a:spAutoFit/>
          </a:bodyPr>
          <a:lstStyle/>
          <a:p>
            <a:r>
              <a:rPr lang="en-US" sz="1100" dirty="0" smtClean="0"/>
              <a:t>0</a:t>
            </a:r>
            <a:endParaRPr lang="en-US" sz="900" dirty="0"/>
          </a:p>
        </p:txBody>
      </p:sp>
      <p:sp>
        <p:nvSpPr>
          <p:cNvPr id="128" name="TextBox 127"/>
          <p:cNvSpPr txBox="1"/>
          <p:nvPr/>
        </p:nvSpPr>
        <p:spPr>
          <a:xfrm>
            <a:off x="1771934" y="5802574"/>
            <a:ext cx="491320" cy="261610"/>
          </a:xfrm>
          <a:prstGeom prst="rect">
            <a:avLst/>
          </a:prstGeom>
          <a:noFill/>
        </p:spPr>
        <p:txBody>
          <a:bodyPr wrap="square" rtlCol="0">
            <a:spAutoFit/>
          </a:bodyPr>
          <a:lstStyle/>
          <a:p>
            <a:r>
              <a:rPr lang="en-US" sz="1100" dirty="0" smtClean="0">
                <a:solidFill>
                  <a:srgbClr val="FF0000"/>
                </a:solidFill>
              </a:rPr>
              <a:t>.5</a:t>
            </a:r>
            <a:endParaRPr lang="en-US" sz="900" dirty="0">
              <a:solidFill>
                <a:srgbClr val="FF0000"/>
              </a:solidFill>
            </a:endParaRPr>
          </a:p>
        </p:txBody>
      </p:sp>
      <p:sp>
        <p:nvSpPr>
          <p:cNvPr id="129" name="TextBox 128"/>
          <p:cNvSpPr txBox="1"/>
          <p:nvPr/>
        </p:nvSpPr>
        <p:spPr>
          <a:xfrm>
            <a:off x="1053153" y="5802576"/>
            <a:ext cx="436728" cy="276999"/>
          </a:xfrm>
          <a:prstGeom prst="rect">
            <a:avLst/>
          </a:prstGeom>
          <a:noFill/>
        </p:spPr>
        <p:txBody>
          <a:bodyPr wrap="square" rtlCol="0">
            <a:spAutoFit/>
          </a:bodyPr>
          <a:lstStyle/>
          <a:p>
            <a:r>
              <a:rPr lang="en-US" sz="1200" dirty="0" smtClean="0"/>
              <a:t>IN3</a:t>
            </a:r>
            <a:endParaRPr lang="en-US" sz="1200" dirty="0"/>
          </a:p>
        </p:txBody>
      </p:sp>
      <p:sp>
        <p:nvSpPr>
          <p:cNvPr id="130" name="Rectangle 129"/>
          <p:cNvSpPr/>
          <p:nvPr/>
        </p:nvSpPr>
        <p:spPr>
          <a:xfrm>
            <a:off x="1505802" y="6159687"/>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rot="5400000">
            <a:off x="1676400" y="627569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a:off x="1992575" y="626431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2281453" y="626659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2597627" y="626886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478505" y="6159688"/>
            <a:ext cx="491320" cy="259306"/>
          </a:xfrm>
          <a:prstGeom prst="rect">
            <a:avLst/>
          </a:prstGeom>
          <a:noFill/>
        </p:spPr>
        <p:txBody>
          <a:bodyPr wrap="square" rtlCol="0">
            <a:spAutoFit/>
          </a:bodyPr>
          <a:lstStyle/>
          <a:p>
            <a:r>
              <a:rPr lang="en-US" sz="1100" dirty="0" smtClean="0"/>
              <a:t>0</a:t>
            </a:r>
            <a:endParaRPr lang="en-US" sz="900" dirty="0"/>
          </a:p>
        </p:txBody>
      </p:sp>
      <p:sp>
        <p:nvSpPr>
          <p:cNvPr id="137" name="TextBox 136"/>
          <p:cNvSpPr txBox="1"/>
          <p:nvPr/>
        </p:nvSpPr>
        <p:spPr>
          <a:xfrm>
            <a:off x="2397455" y="6150589"/>
            <a:ext cx="491320" cy="259306"/>
          </a:xfrm>
          <a:prstGeom prst="rect">
            <a:avLst/>
          </a:prstGeom>
          <a:noFill/>
        </p:spPr>
        <p:txBody>
          <a:bodyPr wrap="square" rtlCol="0">
            <a:spAutoFit/>
          </a:bodyPr>
          <a:lstStyle/>
          <a:p>
            <a:r>
              <a:rPr lang="en-US" sz="1100" dirty="0" smtClean="0"/>
              <a:t>0</a:t>
            </a:r>
            <a:endParaRPr lang="en-US" sz="900" dirty="0"/>
          </a:p>
        </p:txBody>
      </p:sp>
      <p:sp>
        <p:nvSpPr>
          <p:cNvPr id="138" name="TextBox 137"/>
          <p:cNvSpPr txBox="1"/>
          <p:nvPr/>
        </p:nvSpPr>
        <p:spPr>
          <a:xfrm>
            <a:off x="2113127" y="6152864"/>
            <a:ext cx="491320" cy="259306"/>
          </a:xfrm>
          <a:prstGeom prst="rect">
            <a:avLst/>
          </a:prstGeom>
          <a:noFill/>
        </p:spPr>
        <p:txBody>
          <a:bodyPr wrap="square" rtlCol="0">
            <a:spAutoFit/>
          </a:bodyPr>
          <a:lstStyle/>
          <a:p>
            <a:r>
              <a:rPr lang="en-US" sz="1100" dirty="0" smtClean="0"/>
              <a:t>0</a:t>
            </a:r>
            <a:endParaRPr lang="en-US" sz="900" dirty="0"/>
          </a:p>
        </p:txBody>
      </p:sp>
      <p:sp>
        <p:nvSpPr>
          <p:cNvPr id="139" name="TextBox 138"/>
          <p:cNvSpPr txBox="1"/>
          <p:nvPr/>
        </p:nvSpPr>
        <p:spPr>
          <a:xfrm>
            <a:off x="1787855" y="6159688"/>
            <a:ext cx="491320" cy="261610"/>
          </a:xfrm>
          <a:prstGeom prst="rect">
            <a:avLst/>
          </a:prstGeom>
          <a:noFill/>
        </p:spPr>
        <p:txBody>
          <a:bodyPr wrap="square" rtlCol="0">
            <a:spAutoFit/>
          </a:bodyPr>
          <a:lstStyle/>
          <a:p>
            <a:r>
              <a:rPr lang="en-US" sz="1100" dirty="0" smtClean="0"/>
              <a:t>0</a:t>
            </a:r>
            <a:endParaRPr lang="en-US" sz="900" dirty="0"/>
          </a:p>
        </p:txBody>
      </p:sp>
      <p:sp>
        <p:nvSpPr>
          <p:cNvPr id="140" name="TextBox 139"/>
          <p:cNvSpPr txBox="1"/>
          <p:nvPr/>
        </p:nvSpPr>
        <p:spPr>
          <a:xfrm>
            <a:off x="973539" y="6146044"/>
            <a:ext cx="666466" cy="276999"/>
          </a:xfrm>
          <a:prstGeom prst="rect">
            <a:avLst/>
          </a:prstGeom>
          <a:noFill/>
        </p:spPr>
        <p:txBody>
          <a:bodyPr wrap="square" rtlCol="0">
            <a:spAutoFit/>
          </a:bodyPr>
          <a:lstStyle/>
          <a:p>
            <a:r>
              <a:rPr lang="en-US" sz="1200" dirty="0" smtClean="0"/>
              <a:t>OUT3</a:t>
            </a:r>
            <a:endParaRPr lang="en-US" sz="1200" dirty="0"/>
          </a:p>
        </p:txBody>
      </p:sp>
      <p:sp>
        <p:nvSpPr>
          <p:cNvPr id="141" name="Rectangle 140"/>
          <p:cNvSpPr/>
          <p:nvPr/>
        </p:nvSpPr>
        <p:spPr>
          <a:xfrm>
            <a:off x="4942764" y="5775277"/>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p:nvPr/>
        </p:nvCxnSpPr>
        <p:spPr>
          <a:xfrm rot="5400000">
            <a:off x="5113362" y="589128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5429537" y="587990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5400000">
            <a:off x="5718415" y="588218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5400000">
            <a:off x="6034589" y="588445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6132393" y="5763905"/>
            <a:ext cx="491320" cy="259306"/>
          </a:xfrm>
          <a:prstGeom prst="rect">
            <a:avLst/>
          </a:prstGeom>
          <a:noFill/>
        </p:spPr>
        <p:txBody>
          <a:bodyPr wrap="square" rtlCol="0">
            <a:spAutoFit/>
          </a:bodyPr>
          <a:lstStyle/>
          <a:p>
            <a:r>
              <a:rPr lang="en-US" sz="1100" dirty="0" smtClean="0"/>
              <a:t>0</a:t>
            </a:r>
            <a:endParaRPr lang="en-US" sz="900" dirty="0"/>
          </a:p>
        </p:txBody>
      </p:sp>
      <p:sp>
        <p:nvSpPr>
          <p:cNvPr id="148" name="TextBox 147"/>
          <p:cNvSpPr txBox="1"/>
          <p:nvPr/>
        </p:nvSpPr>
        <p:spPr>
          <a:xfrm>
            <a:off x="5834417" y="5766179"/>
            <a:ext cx="491320" cy="259306"/>
          </a:xfrm>
          <a:prstGeom prst="rect">
            <a:avLst/>
          </a:prstGeom>
          <a:noFill/>
        </p:spPr>
        <p:txBody>
          <a:bodyPr wrap="square" rtlCol="0">
            <a:spAutoFit/>
          </a:bodyPr>
          <a:lstStyle/>
          <a:p>
            <a:r>
              <a:rPr lang="en-US" sz="1100" dirty="0" smtClean="0"/>
              <a:t>0</a:t>
            </a:r>
            <a:endParaRPr lang="en-US" sz="900" dirty="0"/>
          </a:p>
        </p:txBody>
      </p:sp>
      <p:sp>
        <p:nvSpPr>
          <p:cNvPr id="149" name="TextBox 148"/>
          <p:cNvSpPr txBox="1"/>
          <p:nvPr/>
        </p:nvSpPr>
        <p:spPr>
          <a:xfrm>
            <a:off x="5550089" y="5768454"/>
            <a:ext cx="491320" cy="259306"/>
          </a:xfrm>
          <a:prstGeom prst="rect">
            <a:avLst/>
          </a:prstGeom>
          <a:noFill/>
        </p:spPr>
        <p:txBody>
          <a:bodyPr wrap="square" rtlCol="0">
            <a:spAutoFit/>
          </a:bodyPr>
          <a:lstStyle/>
          <a:p>
            <a:r>
              <a:rPr lang="en-US" sz="1100" dirty="0" smtClean="0"/>
              <a:t>0</a:t>
            </a:r>
            <a:endParaRPr lang="en-US" sz="900" dirty="0"/>
          </a:p>
        </p:txBody>
      </p:sp>
      <p:sp>
        <p:nvSpPr>
          <p:cNvPr id="150" name="TextBox 149"/>
          <p:cNvSpPr txBox="1"/>
          <p:nvPr/>
        </p:nvSpPr>
        <p:spPr>
          <a:xfrm>
            <a:off x="5224817" y="5775278"/>
            <a:ext cx="491320" cy="261610"/>
          </a:xfrm>
          <a:prstGeom prst="rect">
            <a:avLst/>
          </a:prstGeom>
          <a:noFill/>
        </p:spPr>
        <p:txBody>
          <a:bodyPr wrap="square" rtlCol="0">
            <a:spAutoFit/>
          </a:bodyPr>
          <a:lstStyle/>
          <a:p>
            <a:r>
              <a:rPr lang="en-US" sz="1100" dirty="0" smtClean="0"/>
              <a:t>0</a:t>
            </a:r>
            <a:endParaRPr lang="en-US" sz="900" dirty="0"/>
          </a:p>
        </p:txBody>
      </p:sp>
      <p:sp>
        <p:nvSpPr>
          <p:cNvPr id="151" name="TextBox 150"/>
          <p:cNvSpPr txBox="1"/>
          <p:nvPr/>
        </p:nvSpPr>
        <p:spPr>
          <a:xfrm>
            <a:off x="4506036" y="5775280"/>
            <a:ext cx="436728" cy="276999"/>
          </a:xfrm>
          <a:prstGeom prst="rect">
            <a:avLst/>
          </a:prstGeom>
          <a:noFill/>
        </p:spPr>
        <p:txBody>
          <a:bodyPr wrap="square" rtlCol="0">
            <a:spAutoFit/>
          </a:bodyPr>
          <a:lstStyle/>
          <a:p>
            <a:r>
              <a:rPr lang="en-US" sz="1200" dirty="0" smtClean="0"/>
              <a:t>IN4</a:t>
            </a:r>
            <a:endParaRPr lang="en-US" sz="1200" dirty="0"/>
          </a:p>
        </p:txBody>
      </p:sp>
      <p:sp>
        <p:nvSpPr>
          <p:cNvPr id="152" name="Rectangle 151"/>
          <p:cNvSpPr/>
          <p:nvPr/>
        </p:nvSpPr>
        <p:spPr>
          <a:xfrm>
            <a:off x="4958685" y="6132391"/>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p:cNvCxnSpPr/>
          <p:nvPr/>
        </p:nvCxnSpPr>
        <p:spPr>
          <a:xfrm rot="5400000">
            <a:off x="5129283" y="624839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5400000">
            <a:off x="5445458" y="623702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5400000">
            <a:off x="5734336" y="623929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5400000">
            <a:off x="6050510" y="624157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6148314" y="6121019"/>
            <a:ext cx="491320" cy="259306"/>
          </a:xfrm>
          <a:prstGeom prst="rect">
            <a:avLst/>
          </a:prstGeom>
          <a:noFill/>
        </p:spPr>
        <p:txBody>
          <a:bodyPr wrap="square" rtlCol="0">
            <a:spAutoFit/>
          </a:bodyPr>
          <a:lstStyle/>
          <a:p>
            <a:r>
              <a:rPr lang="en-US" sz="1100" dirty="0" smtClean="0"/>
              <a:t>0</a:t>
            </a:r>
            <a:endParaRPr lang="en-US" sz="900" dirty="0"/>
          </a:p>
        </p:txBody>
      </p:sp>
      <p:sp>
        <p:nvSpPr>
          <p:cNvPr id="159" name="TextBox 158"/>
          <p:cNvSpPr txBox="1"/>
          <p:nvPr/>
        </p:nvSpPr>
        <p:spPr>
          <a:xfrm>
            <a:off x="5850338" y="6123293"/>
            <a:ext cx="491320" cy="259306"/>
          </a:xfrm>
          <a:prstGeom prst="rect">
            <a:avLst/>
          </a:prstGeom>
          <a:noFill/>
        </p:spPr>
        <p:txBody>
          <a:bodyPr wrap="square" rtlCol="0">
            <a:spAutoFit/>
          </a:bodyPr>
          <a:lstStyle/>
          <a:p>
            <a:r>
              <a:rPr lang="en-US" sz="1100" dirty="0" smtClean="0"/>
              <a:t>0</a:t>
            </a:r>
            <a:endParaRPr lang="en-US" sz="900" dirty="0"/>
          </a:p>
        </p:txBody>
      </p:sp>
      <p:sp>
        <p:nvSpPr>
          <p:cNvPr id="160" name="TextBox 159"/>
          <p:cNvSpPr txBox="1"/>
          <p:nvPr/>
        </p:nvSpPr>
        <p:spPr>
          <a:xfrm>
            <a:off x="5566010" y="6125568"/>
            <a:ext cx="491320" cy="259306"/>
          </a:xfrm>
          <a:prstGeom prst="rect">
            <a:avLst/>
          </a:prstGeom>
          <a:noFill/>
        </p:spPr>
        <p:txBody>
          <a:bodyPr wrap="square" rtlCol="0">
            <a:spAutoFit/>
          </a:bodyPr>
          <a:lstStyle/>
          <a:p>
            <a:r>
              <a:rPr lang="en-US" sz="1100" dirty="0" smtClean="0"/>
              <a:t>0</a:t>
            </a:r>
            <a:endParaRPr lang="en-US" sz="900" dirty="0"/>
          </a:p>
        </p:txBody>
      </p:sp>
      <p:sp>
        <p:nvSpPr>
          <p:cNvPr id="162" name="TextBox 161"/>
          <p:cNvSpPr txBox="1"/>
          <p:nvPr/>
        </p:nvSpPr>
        <p:spPr>
          <a:xfrm>
            <a:off x="4426422" y="6118748"/>
            <a:ext cx="666466" cy="276999"/>
          </a:xfrm>
          <a:prstGeom prst="rect">
            <a:avLst/>
          </a:prstGeom>
          <a:noFill/>
        </p:spPr>
        <p:txBody>
          <a:bodyPr wrap="square" rtlCol="0">
            <a:spAutoFit/>
          </a:bodyPr>
          <a:lstStyle/>
          <a:p>
            <a:r>
              <a:rPr lang="en-US" sz="1200" dirty="0" smtClean="0"/>
              <a:t>OUT4</a:t>
            </a:r>
            <a:endParaRPr lang="en-US" sz="1200" dirty="0"/>
          </a:p>
        </p:txBody>
      </p:sp>
      <p:sp>
        <p:nvSpPr>
          <p:cNvPr id="163" name="Rectangle 162"/>
          <p:cNvSpPr/>
          <p:nvPr/>
        </p:nvSpPr>
        <p:spPr>
          <a:xfrm>
            <a:off x="5966347" y="4082955"/>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rot="5400000">
            <a:off x="6136945" y="419896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6453120" y="418758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6741998" y="418986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7058172" y="419213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5939050" y="4082956"/>
            <a:ext cx="491320" cy="259306"/>
          </a:xfrm>
          <a:prstGeom prst="rect">
            <a:avLst/>
          </a:prstGeom>
          <a:noFill/>
        </p:spPr>
        <p:txBody>
          <a:bodyPr wrap="square" rtlCol="0">
            <a:spAutoFit/>
          </a:bodyPr>
          <a:lstStyle/>
          <a:p>
            <a:r>
              <a:rPr lang="en-US" sz="1100" dirty="0" smtClean="0"/>
              <a:t>0</a:t>
            </a:r>
            <a:endParaRPr lang="en-US" sz="900" dirty="0"/>
          </a:p>
        </p:txBody>
      </p:sp>
      <p:sp>
        <p:nvSpPr>
          <p:cNvPr id="169" name="TextBox 168"/>
          <p:cNvSpPr txBox="1"/>
          <p:nvPr/>
        </p:nvSpPr>
        <p:spPr>
          <a:xfrm>
            <a:off x="7155976" y="4071583"/>
            <a:ext cx="491320" cy="259306"/>
          </a:xfrm>
          <a:prstGeom prst="rect">
            <a:avLst/>
          </a:prstGeom>
          <a:noFill/>
        </p:spPr>
        <p:txBody>
          <a:bodyPr wrap="square" rtlCol="0">
            <a:spAutoFit/>
          </a:bodyPr>
          <a:lstStyle/>
          <a:p>
            <a:r>
              <a:rPr lang="en-US" sz="1100" dirty="0" smtClean="0"/>
              <a:t>0</a:t>
            </a:r>
            <a:endParaRPr lang="en-US" sz="900" dirty="0"/>
          </a:p>
        </p:txBody>
      </p:sp>
      <p:sp>
        <p:nvSpPr>
          <p:cNvPr id="171" name="TextBox 170"/>
          <p:cNvSpPr txBox="1"/>
          <p:nvPr/>
        </p:nvSpPr>
        <p:spPr>
          <a:xfrm>
            <a:off x="6573672" y="4076132"/>
            <a:ext cx="491320" cy="259306"/>
          </a:xfrm>
          <a:prstGeom prst="rect">
            <a:avLst/>
          </a:prstGeom>
          <a:noFill/>
        </p:spPr>
        <p:txBody>
          <a:bodyPr wrap="square" rtlCol="0">
            <a:spAutoFit/>
          </a:bodyPr>
          <a:lstStyle/>
          <a:p>
            <a:r>
              <a:rPr lang="en-US" sz="1100" dirty="0" smtClean="0"/>
              <a:t>0</a:t>
            </a:r>
            <a:endParaRPr lang="en-US" sz="900" dirty="0"/>
          </a:p>
        </p:txBody>
      </p:sp>
      <p:sp>
        <p:nvSpPr>
          <p:cNvPr id="172" name="TextBox 171"/>
          <p:cNvSpPr txBox="1"/>
          <p:nvPr/>
        </p:nvSpPr>
        <p:spPr>
          <a:xfrm>
            <a:off x="6248400" y="4082956"/>
            <a:ext cx="491320" cy="261610"/>
          </a:xfrm>
          <a:prstGeom prst="rect">
            <a:avLst/>
          </a:prstGeom>
          <a:noFill/>
        </p:spPr>
        <p:txBody>
          <a:bodyPr wrap="square" rtlCol="0">
            <a:spAutoFit/>
          </a:bodyPr>
          <a:lstStyle/>
          <a:p>
            <a:r>
              <a:rPr lang="en-US" sz="1100" dirty="0" smtClean="0"/>
              <a:t>0</a:t>
            </a:r>
            <a:endParaRPr lang="en-US" sz="900" dirty="0"/>
          </a:p>
        </p:txBody>
      </p:sp>
      <p:sp>
        <p:nvSpPr>
          <p:cNvPr id="173" name="TextBox 172"/>
          <p:cNvSpPr txBox="1"/>
          <p:nvPr/>
        </p:nvSpPr>
        <p:spPr>
          <a:xfrm>
            <a:off x="5529619" y="4082958"/>
            <a:ext cx="436728" cy="276999"/>
          </a:xfrm>
          <a:prstGeom prst="rect">
            <a:avLst/>
          </a:prstGeom>
          <a:noFill/>
        </p:spPr>
        <p:txBody>
          <a:bodyPr wrap="square" rtlCol="0">
            <a:spAutoFit/>
          </a:bodyPr>
          <a:lstStyle/>
          <a:p>
            <a:r>
              <a:rPr lang="en-US" sz="1200" dirty="0" smtClean="0"/>
              <a:t>IN5</a:t>
            </a:r>
            <a:endParaRPr lang="en-US" sz="1200" dirty="0"/>
          </a:p>
        </p:txBody>
      </p:sp>
      <p:sp>
        <p:nvSpPr>
          <p:cNvPr id="174" name="Rectangle 173"/>
          <p:cNvSpPr/>
          <p:nvPr/>
        </p:nvSpPr>
        <p:spPr>
          <a:xfrm>
            <a:off x="5982268" y="4440069"/>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p:cNvCxnSpPr/>
          <p:nvPr/>
        </p:nvCxnSpPr>
        <p:spPr>
          <a:xfrm rot="5400000">
            <a:off x="6152866" y="455607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6469041" y="454470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6757919" y="4546976"/>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7074093" y="454925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5954971" y="4440070"/>
            <a:ext cx="491320" cy="259306"/>
          </a:xfrm>
          <a:prstGeom prst="rect">
            <a:avLst/>
          </a:prstGeom>
          <a:noFill/>
        </p:spPr>
        <p:txBody>
          <a:bodyPr wrap="square" rtlCol="0">
            <a:spAutoFit/>
          </a:bodyPr>
          <a:lstStyle/>
          <a:p>
            <a:r>
              <a:rPr lang="en-US" sz="1100" dirty="0" smtClean="0"/>
              <a:t>0</a:t>
            </a:r>
            <a:endParaRPr lang="en-US" sz="900" dirty="0"/>
          </a:p>
        </p:txBody>
      </p:sp>
      <p:sp>
        <p:nvSpPr>
          <p:cNvPr id="180" name="TextBox 179"/>
          <p:cNvSpPr txBox="1"/>
          <p:nvPr/>
        </p:nvSpPr>
        <p:spPr>
          <a:xfrm>
            <a:off x="7171897" y="4428697"/>
            <a:ext cx="491320" cy="259306"/>
          </a:xfrm>
          <a:prstGeom prst="rect">
            <a:avLst/>
          </a:prstGeom>
          <a:noFill/>
        </p:spPr>
        <p:txBody>
          <a:bodyPr wrap="square" rtlCol="0">
            <a:spAutoFit/>
          </a:bodyPr>
          <a:lstStyle/>
          <a:p>
            <a:r>
              <a:rPr lang="en-US" sz="1100" dirty="0" smtClean="0"/>
              <a:t>0</a:t>
            </a:r>
            <a:endParaRPr lang="en-US" sz="900" dirty="0"/>
          </a:p>
        </p:txBody>
      </p:sp>
      <p:sp>
        <p:nvSpPr>
          <p:cNvPr id="181" name="TextBox 180"/>
          <p:cNvSpPr txBox="1"/>
          <p:nvPr/>
        </p:nvSpPr>
        <p:spPr>
          <a:xfrm>
            <a:off x="6873921" y="4430971"/>
            <a:ext cx="491320" cy="259306"/>
          </a:xfrm>
          <a:prstGeom prst="rect">
            <a:avLst/>
          </a:prstGeom>
          <a:noFill/>
        </p:spPr>
        <p:txBody>
          <a:bodyPr wrap="square" rtlCol="0">
            <a:spAutoFit/>
          </a:bodyPr>
          <a:lstStyle/>
          <a:p>
            <a:r>
              <a:rPr lang="en-US" sz="1100" dirty="0" smtClean="0"/>
              <a:t>0</a:t>
            </a:r>
            <a:endParaRPr lang="en-US" sz="900" dirty="0"/>
          </a:p>
        </p:txBody>
      </p:sp>
      <p:sp>
        <p:nvSpPr>
          <p:cNvPr id="182" name="TextBox 181"/>
          <p:cNvSpPr txBox="1"/>
          <p:nvPr/>
        </p:nvSpPr>
        <p:spPr>
          <a:xfrm>
            <a:off x="6589593" y="4433246"/>
            <a:ext cx="491320" cy="259306"/>
          </a:xfrm>
          <a:prstGeom prst="rect">
            <a:avLst/>
          </a:prstGeom>
          <a:noFill/>
        </p:spPr>
        <p:txBody>
          <a:bodyPr wrap="square" rtlCol="0">
            <a:spAutoFit/>
          </a:bodyPr>
          <a:lstStyle/>
          <a:p>
            <a:r>
              <a:rPr lang="en-US" sz="1100" dirty="0" smtClean="0"/>
              <a:t>0</a:t>
            </a:r>
            <a:endParaRPr lang="en-US" sz="900" dirty="0"/>
          </a:p>
        </p:txBody>
      </p:sp>
      <p:sp>
        <p:nvSpPr>
          <p:cNvPr id="183" name="TextBox 182"/>
          <p:cNvSpPr txBox="1"/>
          <p:nvPr/>
        </p:nvSpPr>
        <p:spPr>
          <a:xfrm>
            <a:off x="6264321" y="4440070"/>
            <a:ext cx="491320" cy="261610"/>
          </a:xfrm>
          <a:prstGeom prst="rect">
            <a:avLst/>
          </a:prstGeom>
          <a:noFill/>
        </p:spPr>
        <p:txBody>
          <a:bodyPr wrap="square" rtlCol="0">
            <a:spAutoFit/>
          </a:bodyPr>
          <a:lstStyle/>
          <a:p>
            <a:r>
              <a:rPr lang="en-US" sz="1100" dirty="0" smtClean="0"/>
              <a:t>0</a:t>
            </a:r>
            <a:endParaRPr lang="en-US" sz="900" dirty="0"/>
          </a:p>
        </p:txBody>
      </p:sp>
      <p:sp>
        <p:nvSpPr>
          <p:cNvPr id="184" name="TextBox 183"/>
          <p:cNvSpPr txBox="1"/>
          <p:nvPr/>
        </p:nvSpPr>
        <p:spPr>
          <a:xfrm>
            <a:off x="5450005" y="4426426"/>
            <a:ext cx="666466" cy="276999"/>
          </a:xfrm>
          <a:prstGeom prst="rect">
            <a:avLst/>
          </a:prstGeom>
          <a:noFill/>
        </p:spPr>
        <p:txBody>
          <a:bodyPr wrap="square" rtlCol="0">
            <a:spAutoFit/>
          </a:bodyPr>
          <a:lstStyle/>
          <a:p>
            <a:r>
              <a:rPr lang="en-US" sz="1200" dirty="0" smtClean="0"/>
              <a:t>OUT5</a:t>
            </a:r>
            <a:endParaRPr lang="en-US" sz="1200" dirty="0"/>
          </a:p>
        </p:txBody>
      </p:sp>
      <p:sp>
        <p:nvSpPr>
          <p:cNvPr id="185" name="TextBox 184"/>
          <p:cNvSpPr txBox="1"/>
          <p:nvPr/>
        </p:nvSpPr>
        <p:spPr>
          <a:xfrm>
            <a:off x="3111695" y="3002507"/>
            <a:ext cx="614150" cy="276999"/>
          </a:xfrm>
          <a:prstGeom prst="rect">
            <a:avLst/>
          </a:prstGeom>
          <a:noFill/>
        </p:spPr>
        <p:txBody>
          <a:bodyPr wrap="square" rtlCol="0">
            <a:spAutoFit/>
          </a:bodyPr>
          <a:lstStyle/>
          <a:p>
            <a:r>
              <a:rPr lang="en-US" sz="1200" dirty="0" smtClean="0"/>
              <a:t>leader</a:t>
            </a:r>
            <a:endParaRPr lang="en-US" sz="1200" dirty="0"/>
          </a:p>
        </p:txBody>
      </p:sp>
      <p:sp>
        <p:nvSpPr>
          <p:cNvPr id="187" name="TextBox 186"/>
          <p:cNvSpPr txBox="1"/>
          <p:nvPr/>
        </p:nvSpPr>
        <p:spPr>
          <a:xfrm>
            <a:off x="5481845" y="2957003"/>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90" name="TextBox 189"/>
          <p:cNvSpPr txBox="1"/>
          <p:nvPr/>
        </p:nvSpPr>
        <p:spPr>
          <a:xfrm>
            <a:off x="4863147" y="5777550"/>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92" name="TextBox 191"/>
          <p:cNvSpPr txBox="1"/>
          <p:nvPr/>
        </p:nvSpPr>
        <p:spPr>
          <a:xfrm>
            <a:off x="5188418" y="6121016"/>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199" name="TextBox 198"/>
          <p:cNvSpPr txBox="1"/>
          <p:nvPr/>
        </p:nvSpPr>
        <p:spPr>
          <a:xfrm>
            <a:off x="1619527" y="4103425"/>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161" name="TextBox 160"/>
          <p:cNvSpPr txBox="1"/>
          <p:nvPr/>
        </p:nvSpPr>
        <p:spPr>
          <a:xfrm>
            <a:off x="2656759" y="6136939"/>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89" name="TextBox 188"/>
          <p:cNvSpPr txBox="1"/>
          <p:nvPr/>
        </p:nvSpPr>
        <p:spPr>
          <a:xfrm>
            <a:off x="6819318" y="4076147"/>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93" name="Oval 192"/>
          <p:cNvSpPr/>
          <p:nvPr/>
        </p:nvSpPr>
        <p:spPr>
          <a:xfrm>
            <a:off x="4610665" y="5224815"/>
            <a:ext cx="491319" cy="464024"/>
          </a:xfrm>
          <a:prstGeom prst="ellipse">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96" name="TextBox 195"/>
          <p:cNvSpPr txBox="1"/>
          <p:nvPr/>
        </p:nvSpPr>
        <p:spPr>
          <a:xfrm>
            <a:off x="4865418" y="6121014"/>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202" name="TextBox 201"/>
          <p:cNvSpPr txBox="1"/>
          <p:nvPr/>
        </p:nvSpPr>
        <p:spPr>
          <a:xfrm>
            <a:off x="5452266" y="2599921"/>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170" name="Oval 169"/>
          <p:cNvSpPr/>
          <p:nvPr/>
        </p:nvSpPr>
        <p:spPr>
          <a:xfrm>
            <a:off x="2515734" y="3976050"/>
            <a:ext cx="491319" cy="464024"/>
          </a:xfrm>
          <a:prstGeom prst="ellipse">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86" name="TextBox 185"/>
          <p:cNvSpPr txBox="1"/>
          <p:nvPr/>
        </p:nvSpPr>
        <p:spPr>
          <a:xfrm>
            <a:off x="1655929" y="3744044"/>
            <a:ext cx="802943" cy="276999"/>
          </a:xfrm>
          <a:prstGeom prst="rect">
            <a:avLst/>
          </a:prstGeom>
          <a:noFill/>
        </p:spPr>
        <p:txBody>
          <a:bodyPr wrap="square" rtlCol="0">
            <a:spAutoFit/>
          </a:bodyPr>
          <a:lstStyle/>
          <a:p>
            <a:r>
              <a:rPr lang="en-US" sz="1200" dirty="0" smtClean="0"/>
              <a:t>W2 =0</a:t>
            </a:r>
            <a:endParaRPr lang="en-US" sz="1200" dirty="0"/>
          </a:p>
        </p:txBody>
      </p:sp>
      <p:sp>
        <p:nvSpPr>
          <p:cNvPr id="188" name="TextBox 187"/>
          <p:cNvSpPr txBox="1"/>
          <p:nvPr/>
        </p:nvSpPr>
        <p:spPr>
          <a:xfrm>
            <a:off x="730148" y="4469638"/>
            <a:ext cx="491320" cy="261610"/>
          </a:xfrm>
          <a:prstGeom prst="rect">
            <a:avLst/>
          </a:prstGeom>
          <a:noFill/>
        </p:spPr>
        <p:txBody>
          <a:bodyPr wrap="square" rtlCol="0">
            <a:spAutoFit/>
          </a:bodyPr>
          <a:lstStyle/>
          <a:p>
            <a:r>
              <a:rPr lang="en-US" sz="1100" dirty="0" smtClean="0">
                <a:solidFill>
                  <a:srgbClr val="FF0000"/>
                </a:solidFill>
              </a:rPr>
              <a:t>.30</a:t>
            </a:r>
            <a:endParaRPr lang="en-US" sz="900" dirty="0">
              <a:solidFill>
                <a:srgbClr val="FF0000"/>
              </a:solidFill>
            </a:endParaRPr>
          </a:p>
        </p:txBody>
      </p:sp>
      <p:cxnSp>
        <p:nvCxnSpPr>
          <p:cNvPr id="195" name="Straight Arrow Connector 194"/>
          <p:cNvCxnSpPr>
            <a:stCxn id="170" idx="7"/>
            <a:endCxn id="6" idx="2"/>
          </p:cNvCxnSpPr>
          <p:nvPr/>
        </p:nvCxnSpPr>
        <p:spPr>
          <a:xfrm rot="5400000" flipH="1" flipV="1">
            <a:off x="2987143" y="3318955"/>
            <a:ext cx="673008" cy="777092"/>
          </a:xfrm>
          <a:prstGeom prst="straightConnector1">
            <a:avLst/>
          </a:prstGeom>
          <a:ln>
            <a:solidFill>
              <a:srgbClr val="BD45AC"/>
            </a:solidFill>
            <a:tailEnd type="arrow"/>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4842674" y="2595362"/>
            <a:ext cx="491320" cy="261610"/>
          </a:xfrm>
          <a:prstGeom prst="rect">
            <a:avLst/>
          </a:prstGeom>
          <a:noFill/>
        </p:spPr>
        <p:txBody>
          <a:bodyPr wrap="square" rtlCol="0">
            <a:spAutoFit/>
          </a:bodyPr>
          <a:lstStyle/>
          <a:p>
            <a:r>
              <a:rPr lang="en-US" sz="1100" dirty="0" smtClean="0">
                <a:solidFill>
                  <a:srgbClr val="FF0000"/>
                </a:solidFill>
              </a:rPr>
              <a:t>.30</a:t>
            </a:r>
            <a:endParaRPr lang="en-US" sz="900" dirty="0">
              <a:solidFill>
                <a:srgbClr val="FF0000"/>
              </a:solidFill>
            </a:endParaRPr>
          </a:p>
        </p:txBody>
      </p:sp>
      <p:sp>
        <p:nvSpPr>
          <p:cNvPr id="198" name="TextBox 197"/>
          <p:cNvSpPr txBox="1"/>
          <p:nvPr/>
        </p:nvSpPr>
        <p:spPr>
          <a:xfrm>
            <a:off x="3496106" y="2745486"/>
            <a:ext cx="873457" cy="276999"/>
          </a:xfrm>
          <a:prstGeom prst="rect">
            <a:avLst/>
          </a:prstGeom>
          <a:noFill/>
        </p:spPr>
        <p:txBody>
          <a:bodyPr wrap="square" rtlCol="0">
            <a:spAutoFit/>
          </a:bodyPr>
          <a:lstStyle/>
          <a:p>
            <a:r>
              <a:rPr lang="en-US" sz="1200" dirty="0" smtClean="0"/>
              <a:t>W1 =.55</a:t>
            </a:r>
            <a:endParaRPr lang="en-US" sz="1200" dirty="0"/>
          </a:p>
        </p:txBody>
      </p:sp>
      <p:cxnSp>
        <p:nvCxnSpPr>
          <p:cNvPr id="146" name="Straight Connector 145"/>
          <p:cNvCxnSpPr/>
          <p:nvPr/>
        </p:nvCxnSpPr>
        <p:spPr>
          <a:xfrm>
            <a:off x="5991361" y="327545"/>
            <a:ext cx="409433"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6455392" y="177420"/>
            <a:ext cx="2306472" cy="276999"/>
          </a:xfrm>
          <a:prstGeom prst="rect">
            <a:avLst/>
          </a:prstGeom>
          <a:noFill/>
        </p:spPr>
        <p:txBody>
          <a:bodyPr wrap="square" rtlCol="0">
            <a:spAutoFit/>
          </a:bodyPr>
          <a:lstStyle/>
          <a:p>
            <a:r>
              <a:rPr lang="en-US" sz="1200" dirty="0" smtClean="0"/>
              <a:t>Communication  b/w processes</a:t>
            </a:r>
            <a:endParaRPr lang="en-US" sz="1200" dirty="0"/>
          </a:p>
        </p:txBody>
      </p:sp>
      <p:sp>
        <p:nvSpPr>
          <p:cNvPr id="191" name="TextBox 190"/>
          <p:cNvSpPr txBox="1"/>
          <p:nvPr/>
        </p:nvSpPr>
        <p:spPr>
          <a:xfrm>
            <a:off x="6469037" y="464023"/>
            <a:ext cx="1392072" cy="286603"/>
          </a:xfrm>
          <a:prstGeom prst="rect">
            <a:avLst/>
          </a:prstGeom>
          <a:noFill/>
        </p:spPr>
        <p:txBody>
          <a:bodyPr wrap="square" rtlCol="0">
            <a:spAutoFit/>
          </a:bodyPr>
          <a:lstStyle/>
          <a:p>
            <a:r>
              <a:rPr lang="en-US" sz="1200" dirty="0" smtClean="0"/>
              <a:t>Basic messages</a:t>
            </a:r>
            <a:endParaRPr lang="en-US" sz="1200" dirty="0"/>
          </a:p>
        </p:txBody>
      </p:sp>
      <p:sp>
        <p:nvSpPr>
          <p:cNvPr id="194" name="TextBox 193"/>
          <p:cNvSpPr txBox="1"/>
          <p:nvPr/>
        </p:nvSpPr>
        <p:spPr>
          <a:xfrm>
            <a:off x="6455386" y="791569"/>
            <a:ext cx="1624085" cy="276999"/>
          </a:xfrm>
          <a:prstGeom prst="rect">
            <a:avLst/>
          </a:prstGeom>
          <a:noFill/>
        </p:spPr>
        <p:txBody>
          <a:bodyPr wrap="square" rtlCol="0">
            <a:spAutoFit/>
          </a:bodyPr>
          <a:lstStyle/>
          <a:p>
            <a:r>
              <a:rPr lang="en-US" sz="1200" dirty="0" smtClean="0"/>
              <a:t>Control messages</a:t>
            </a:r>
            <a:endParaRPr lang="en-US" sz="1200" dirty="0"/>
          </a:p>
        </p:txBody>
      </p:sp>
      <p:cxnSp>
        <p:nvCxnSpPr>
          <p:cNvPr id="200" name="Straight Arrow Connector 199"/>
          <p:cNvCxnSpPr>
            <a:endCxn id="191" idx="1"/>
          </p:cNvCxnSpPr>
          <p:nvPr/>
        </p:nvCxnSpPr>
        <p:spPr>
          <a:xfrm flipV="1">
            <a:off x="6005015" y="607325"/>
            <a:ext cx="464022" cy="6824"/>
          </a:xfrm>
          <a:prstGeom prst="straightConnector1">
            <a:avLst/>
          </a:prstGeom>
          <a:ln>
            <a:solidFill>
              <a:srgbClr val="2A08B8"/>
            </a:solidFill>
            <a:tailEnd type="arrow"/>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endCxn id="194" idx="1"/>
          </p:cNvCxnSpPr>
          <p:nvPr/>
        </p:nvCxnSpPr>
        <p:spPr>
          <a:xfrm>
            <a:off x="6005015" y="928048"/>
            <a:ext cx="450371" cy="2021"/>
          </a:xfrm>
          <a:prstGeom prst="straightConnector1">
            <a:avLst/>
          </a:prstGeom>
          <a:ln>
            <a:solidFill>
              <a:srgbClr val="C939B8"/>
            </a:solidFill>
            <a:tailEnd type="arrow"/>
          </a:ln>
        </p:spPr>
        <p:style>
          <a:lnRef idx="1">
            <a:schemeClr val="accent1"/>
          </a:lnRef>
          <a:fillRef idx="0">
            <a:schemeClr val="accent1"/>
          </a:fillRef>
          <a:effectRef idx="0">
            <a:schemeClr val="accent1"/>
          </a:effectRef>
          <a:fontRef idx="minor">
            <a:schemeClr val="tx1"/>
          </a:fontRef>
        </p:style>
      </p:cxnSp>
      <p:sp>
        <p:nvSpPr>
          <p:cNvPr id="203" name="Oval 202"/>
          <p:cNvSpPr/>
          <p:nvPr/>
        </p:nvSpPr>
        <p:spPr>
          <a:xfrm>
            <a:off x="2702257" y="245660"/>
            <a:ext cx="245659" cy="245659"/>
          </a:xfrm>
          <a:prstGeom prst="ellipse">
            <a:avLst/>
          </a:prstGeom>
          <a:solidFill>
            <a:schemeClr val="tx1">
              <a:lumMod val="50000"/>
              <a:lumOff val="5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2704529" y="548188"/>
            <a:ext cx="245659" cy="24565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2704529" y="875740"/>
            <a:ext cx="245659" cy="245659"/>
          </a:xfrm>
          <a:prstGeom prst="ellipse">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extBox 205"/>
          <p:cNvSpPr txBox="1"/>
          <p:nvPr/>
        </p:nvSpPr>
        <p:spPr>
          <a:xfrm>
            <a:off x="3207225" y="259308"/>
            <a:ext cx="1282888" cy="276999"/>
          </a:xfrm>
          <a:prstGeom prst="rect">
            <a:avLst/>
          </a:prstGeom>
          <a:noFill/>
        </p:spPr>
        <p:txBody>
          <a:bodyPr wrap="square" rtlCol="0">
            <a:spAutoFit/>
          </a:bodyPr>
          <a:lstStyle/>
          <a:p>
            <a:r>
              <a:rPr lang="en-US" sz="1200" dirty="0" smtClean="0"/>
              <a:t>Normal process</a:t>
            </a:r>
            <a:endParaRPr lang="en-US" sz="1200" dirty="0"/>
          </a:p>
        </p:txBody>
      </p:sp>
      <p:sp>
        <p:nvSpPr>
          <p:cNvPr id="207" name="TextBox 206"/>
          <p:cNvSpPr txBox="1"/>
          <p:nvPr/>
        </p:nvSpPr>
        <p:spPr>
          <a:xfrm>
            <a:off x="3207222" y="504968"/>
            <a:ext cx="1392072" cy="276999"/>
          </a:xfrm>
          <a:prstGeom prst="rect">
            <a:avLst/>
          </a:prstGeom>
          <a:noFill/>
        </p:spPr>
        <p:txBody>
          <a:bodyPr wrap="square" rtlCol="0">
            <a:spAutoFit/>
          </a:bodyPr>
          <a:lstStyle/>
          <a:p>
            <a:r>
              <a:rPr lang="en-US" sz="1200" dirty="0" smtClean="0"/>
              <a:t>Leader process</a:t>
            </a:r>
            <a:endParaRPr lang="en-US" sz="1200" dirty="0"/>
          </a:p>
        </p:txBody>
      </p:sp>
      <p:sp>
        <p:nvSpPr>
          <p:cNvPr id="208" name="TextBox 207"/>
          <p:cNvSpPr txBox="1"/>
          <p:nvPr/>
        </p:nvSpPr>
        <p:spPr>
          <a:xfrm>
            <a:off x="3220872" y="832513"/>
            <a:ext cx="1091821" cy="286603"/>
          </a:xfrm>
          <a:prstGeom prst="rect">
            <a:avLst/>
          </a:prstGeom>
          <a:noFill/>
        </p:spPr>
        <p:txBody>
          <a:bodyPr wrap="square" rtlCol="0">
            <a:spAutoFit/>
          </a:bodyPr>
          <a:lstStyle/>
          <a:p>
            <a:r>
              <a:rPr lang="en-US" sz="1200" dirty="0" smtClean="0"/>
              <a:t>Idle process</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xit" presetSubtype="16" fill="hold" grpId="0" nodeType="withEffect">
                                  <p:stCondLst>
                                    <p:cond delay="0"/>
                                  </p:stCondLst>
                                  <p:childTnLst>
                                    <p:animEffect transition="out" filter="diamond(in)">
                                      <p:cBhvr>
                                        <p:cTn id="6" dur="2000"/>
                                        <p:tgtEl>
                                          <p:spTgt spid="10"/>
                                        </p:tgtEl>
                                      </p:cBhvr>
                                    </p:animEffect>
                                    <p:set>
                                      <p:cBhvr>
                                        <p:cTn id="7" dur="1" fill="hold">
                                          <p:stCondLst>
                                            <p:cond delay="1999"/>
                                          </p:stCondLst>
                                        </p:cTn>
                                        <p:tgtEl>
                                          <p:spTgt spid="10"/>
                                        </p:tgtEl>
                                        <p:attrNameLst>
                                          <p:attrName>style.visibility</p:attrName>
                                        </p:attrNameLst>
                                      </p:cBhvr>
                                      <p:to>
                                        <p:strVal val="hidden"/>
                                      </p:to>
                                    </p:set>
                                  </p:childTnLst>
                                </p:cTn>
                              </p:par>
                              <p:par>
                                <p:cTn id="8" presetID="8" presetClass="entr" presetSubtype="16" fill="hold" grpId="0" nodeType="withEffect">
                                  <p:stCondLst>
                                    <p:cond delay="0"/>
                                  </p:stCondLst>
                                  <p:childTnLst>
                                    <p:set>
                                      <p:cBhvr>
                                        <p:cTn id="9" dur="1" fill="hold">
                                          <p:stCondLst>
                                            <p:cond delay="0"/>
                                          </p:stCondLst>
                                        </p:cTn>
                                        <p:tgtEl>
                                          <p:spTgt spid="170"/>
                                        </p:tgtEl>
                                        <p:attrNameLst>
                                          <p:attrName>style.visibility</p:attrName>
                                        </p:attrNameLst>
                                      </p:cBhvr>
                                      <p:to>
                                        <p:strVal val="visible"/>
                                      </p:to>
                                    </p:set>
                                    <p:animEffect transition="in" filter="diamond(in)">
                                      <p:cBhvr>
                                        <p:cTn id="10" dur="2000"/>
                                        <p:tgtEl>
                                          <p:spTgt spid="170"/>
                                        </p:tgtEl>
                                      </p:cBhvr>
                                    </p:animEffect>
                                  </p:childTnLst>
                                </p:cTn>
                              </p:par>
                            </p:childTnLst>
                          </p:cTn>
                        </p:par>
                        <p:par>
                          <p:cTn id="11" fill="hold">
                            <p:stCondLst>
                              <p:cond delay="2000"/>
                            </p:stCondLst>
                            <p:childTnLst>
                              <p:par>
                                <p:cTn id="12" presetID="9" presetClass="exit" presetSubtype="0" fill="hold" grpId="0" nodeType="afterEffect">
                                  <p:stCondLst>
                                    <p:cond delay="0"/>
                                  </p:stCondLst>
                                  <p:childTnLst>
                                    <p:animEffect transition="out" filter="dissolve">
                                      <p:cBhvr>
                                        <p:cTn id="13" dur="2000"/>
                                        <p:tgtEl>
                                          <p:spTgt spid="47"/>
                                        </p:tgtEl>
                                      </p:cBhvr>
                                    </p:animEffect>
                                    <p:set>
                                      <p:cBhvr>
                                        <p:cTn id="14" dur="1" fill="hold">
                                          <p:stCondLst>
                                            <p:cond delay="1999"/>
                                          </p:stCondLst>
                                        </p:cTn>
                                        <p:tgtEl>
                                          <p:spTgt spid="47"/>
                                        </p:tgtEl>
                                        <p:attrNameLst>
                                          <p:attrName>style.visibility</p:attrName>
                                        </p:attrNameLst>
                                      </p:cBhvr>
                                      <p:to>
                                        <p:strVal val="hidden"/>
                                      </p:to>
                                    </p:set>
                                  </p:childTnLst>
                                </p:cTn>
                              </p:par>
                            </p:childTnLst>
                          </p:cTn>
                        </p:par>
                        <p:par>
                          <p:cTn id="15" fill="hold">
                            <p:stCondLst>
                              <p:cond delay="4000"/>
                            </p:stCondLst>
                            <p:childTnLst>
                              <p:par>
                                <p:cTn id="16" presetID="12" presetClass="entr" presetSubtype="4" fill="hold" grpId="0" nodeType="afterEffect">
                                  <p:stCondLst>
                                    <p:cond delay="0"/>
                                  </p:stCondLst>
                                  <p:childTnLst>
                                    <p:set>
                                      <p:cBhvr>
                                        <p:cTn id="17" dur="1" fill="hold">
                                          <p:stCondLst>
                                            <p:cond delay="0"/>
                                          </p:stCondLst>
                                        </p:cTn>
                                        <p:tgtEl>
                                          <p:spTgt spid="186"/>
                                        </p:tgtEl>
                                        <p:attrNameLst>
                                          <p:attrName>style.visibility</p:attrName>
                                        </p:attrNameLst>
                                      </p:cBhvr>
                                      <p:to>
                                        <p:strVal val="visible"/>
                                      </p:to>
                                    </p:set>
                                    <p:animEffect transition="in" filter="slide(fromBottom)">
                                      <p:cBhvr>
                                        <p:cTn id="18" dur="2000"/>
                                        <p:tgtEl>
                                          <p:spTgt spid="186"/>
                                        </p:tgtEl>
                                      </p:cBhvr>
                                    </p:animEffect>
                                  </p:childTnLst>
                                </p:cTn>
                              </p:par>
                            </p:childTnLst>
                          </p:cTn>
                        </p:par>
                        <p:par>
                          <p:cTn id="19" fill="hold">
                            <p:stCondLst>
                              <p:cond delay="6000"/>
                            </p:stCondLst>
                            <p:childTnLst>
                              <p:par>
                                <p:cTn id="20" presetID="9" presetClass="exit" presetSubtype="0" fill="hold" grpId="0" nodeType="afterEffect">
                                  <p:stCondLst>
                                    <p:cond delay="0"/>
                                  </p:stCondLst>
                                  <p:childTnLst>
                                    <p:animEffect transition="out" filter="dissolve">
                                      <p:cBhvr>
                                        <p:cTn id="21" dur="2000"/>
                                        <p:tgtEl>
                                          <p:spTgt spid="113"/>
                                        </p:tgtEl>
                                      </p:cBhvr>
                                    </p:animEffect>
                                    <p:set>
                                      <p:cBhvr>
                                        <p:cTn id="22" dur="1" fill="hold">
                                          <p:stCondLst>
                                            <p:cond delay="1999"/>
                                          </p:stCondLst>
                                        </p:cTn>
                                        <p:tgtEl>
                                          <p:spTgt spid="113"/>
                                        </p:tgtEl>
                                        <p:attrNameLst>
                                          <p:attrName>style.visibility</p:attrName>
                                        </p:attrNameLst>
                                      </p:cBhvr>
                                      <p:to>
                                        <p:strVal val="hidden"/>
                                      </p:to>
                                    </p:set>
                                  </p:childTnLst>
                                </p:cTn>
                              </p:par>
                            </p:childTnLst>
                          </p:cTn>
                        </p:par>
                        <p:par>
                          <p:cTn id="23" fill="hold">
                            <p:stCondLst>
                              <p:cond delay="8000"/>
                            </p:stCondLst>
                            <p:childTnLst>
                              <p:par>
                                <p:cTn id="24" presetID="12" presetClass="entr" presetSubtype="4" fill="hold" grpId="0" nodeType="afterEffect">
                                  <p:stCondLst>
                                    <p:cond delay="0"/>
                                  </p:stCondLst>
                                  <p:childTnLst>
                                    <p:set>
                                      <p:cBhvr>
                                        <p:cTn id="25" dur="1" fill="hold">
                                          <p:stCondLst>
                                            <p:cond delay="0"/>
                                          </p:stCondLst>
                                        </p:cTn>
                                        <p:tgtEl>
                                          <p:spTgt spid="188"/>
                                        </p:tgtEl>
                                        <p:attrNameLst>
                                          <p:attrName>style.visibility</p:attrName>
                                        </p:attrNameLst>
                                      </p:cBhvr>
                                      <p:to>
                                        <p:strVal val="visible"/>
                                      </p:to>
                                    </p:set>
                                    <p:animEffect transition="in" filter="slide(fromBottom)">
                                      <p:cBhvr>
                                        <p:cTn id="26" dur="2000"/>
                                        <p:tgtEl>
                                          <p:spTgt spid="188"/>
                                        </p:tgtEl>
                                      </p:cBhvr>
                                    </p:animEffect>
                                  </p:childTnLst>
                                </p:cTn>
                              </p:par>
                            </p:childTnLst>
                          </p:cTn>
                        </p:par>
                        <p:par>
                          <p:cTn id="27" fill="hold">
                            <p:stCondLst>
                              <p:cond delay="10000"/>
                            </p:stCondLst>
                            <p:childTnLst>
                              <p:par>
                                <p:cTn id="28" presetID="22" presetClass="entr" presetSubtype="4" fill="hold" nodeType="afterEffect">
                                  <p:stCondLst>
                                    <p:cond delay="0"/>
                                  </p:stCondLst>
                                  <p:childTnLst>
                                    <p:set>
                                      <p:cBhvr>
                                        <p:cTn id="29" dur="1" fill="hold">
                                          <p:stCondLst>
                                            <p:cond delay="0"/>
                                          </p:stCondLst>
                                        </p:cTn>
                                        <p:tgtEl>
                                          <p:spTgt spid="195"/>
                                        </p:tgtEl>
                                        <p:attrNameLst>
                                          <p:attrName>style.visibility</p:attrName>
                                        </p:attrNameLst>
                                      </p:cBhvr>
                                      <p:to>
                                        <p:strVal val="visible"/>
                                      </p:to>
                                    </p:set>
                                    <p:animEffect transition="in" filter="wipe(down)">
                                      <p:cBhvr>
                                        <p:cTn id="30" dur="2000"/>
                                        <p:tgtEl>
                                          <p:spTgt spid="195"/>
                                        </p:tgtEl>
                                      </p:cBhvr>
                                    </p:animEffect>
                                  </p:childTnLst>
                                </p:cTn>
                              </p:par>
                            </p:childTnLst>
                          </p:cTn>
                        </p:par>
                        <p:par>
                          <p:cTn id="31" fill="hold">
                            <p:stCondLst>
                              <p:cond delay="12000"/>
                            </p:stCondLst>
                            <p:childTnLst>
                              <p:par>
                                <p:cTn id="32" presetID="9" presetClass="exit" presetSubtype="0" fill="hold" grpId="0" nodeType="afterEffect">
                                  <p:stCondLst>
                                    <p:cond delay="0"/>
                                  </p:stCondLst>
                                  <p:childTnLst>
                                    <p:animEffect transition="out" filter="dissolve">
                                      <p:cBhvr>
                                        <p:cTn id="33" dur="2000"/>
                                        <p:tgtEl>
                                          <p:spTgt spid="79"/>
                                        </p:tgtEl>
                                      </p:cBhvr>
                                    </p:animEffect>
                                    <p:set>
                                      <p:cBhvr>
                                        <p:cTn id="34" dur="1" fill="hold">
                                          <p:stCondLst>
                                            <p:cond delay="1999"/>
                                          </p:stCondLst>
                                        </p:cTn>
                                        <p:tgtEl>
                                          <p:spTgt spid="79"/>
                                        </p:tgtEl>
                                        <p:attrNameLst>
                                          <p:attrName>style.visibility</p:attrName>
                                        </p:attrNameLst>
                                      </p:cBhvr>
                                      <p:to>
                                        <p:strVal val="hidden"/>
                                      </p:to>
                                    </p:set>
                                  </p:childTnLst>
                                </p:cTn>
                              </p:par>
                            </p:childTnLst>
                          </p:cTn>
                        </p:par>
                        <p:par>
                          <p:cTn id="35" fill="hold">
                            <p:stCondLst>
                              <p:cond delay="14000"/>
                            </p:stCondLst>
                            <p:childTnLst>
                              <p:par>
                                <p:cTn id="36" presetID="12" presetClass="entr" presetSubtype="4" fill="hold" grpId="0" nodeType="afterEffect">
                                  <p:stCondLst>
                                    <p:cond delay="0"/>
                                  </p:stCondLst>
                                  <p:childTnLst>
                                    <p:set>
                                      <p:cBhvr>
                                        <p:cTn id="37" dur="1" fill="hold">
                                          <p:stCondLst>
                                            <p:cond delay="0"/>
                                          </p:stCondLst>
                                        </p:cTn>
                                        <p:tgtEl>
                                          <p:spTgt spid="197"/>
                                        </p:tgtEl>
                                        <p:attrNameLst>
                                          <p:attrName>style.visibility</p:attrName>
                                        </p:attrNameLst>
                                      </p:cBhvr>
                                      <p:to>
                                        <p:strVal val="visible"/>
                                      </p:to>
                                    </p:set>
                                    <p:animEffect transition="in" filter="slide(fromBottom)">
                                      <p:cBhvr>
                                        <p:cTn id="38" dur="2000"/>
                                        <p:tgtEl>
                                          <p:spTgt spid="197"/>
                                        </p:tgtEl>
                                      </p:cBhvr>
                                    </p:animEffect>
                                  </p:childTnLst>
                                </p:cTn>
                              </p:par>
                            </p:childTnLst>
                          </p:cTn>
                        </p:par>
                        <p:par>
                          <p:cTn id="39" fill="hold">
                            <p:stCondLst>
                              <p:cond delay="16000"/>
                            </p:stCondLst>
                            <p:childTnLst>
                              <p:par>
                                <p:cTn id="40" presetID="9" presetClass="exit" presetSubtype="0" fill="hold" grpId="0" nodeType="afterEffect">
                                  <p:stCondLst>
                                    <p:cond delay="0"/>
                                  </p:stCondLst>
                                  <p:childTnLst>
                                    <p:animEffect transition="out" filter="dissolve">
                                      <p:cBhvr>
                                        <p:cTn id="41" dur="2000"/>
                                        <p:tgtEl>
                                          <p:spTgt spid="46"/>
                                        </p:tgtEl>
                                      </p:cBhvr>
                                    </p:animEffect>
                                    <p:set>
                                      <p:cBhvr>
                                        <p:cTn id="42" dur="1" fill="hold">
                                          <p:stCondLst>
                                            <p:cond delay="1999"/>
                                          </p:stCondLst>
                                        </p:cTn>
                                        <p:tgtEl>
                                          <p:spTgt spid="46"/>
                                        </p:tgtEl>
                                        <p:attrNameLst>
                                          <p:attrName>style.visibility</p:attrName>
                                        </p:attrNameLst>
                                      </p:cBhvr>
                                      <p:to>
                                        <p:strVal val="hidden"/>
                                      </p:to>
                                    </p:set>
                                  </p:childTnLst>
                                </p:cTn>
                              </p:par>
                            </p:childTnLst>
                          </p:cTn>
                        </p:par>
                        <p:par>
                          <p:cTn id="43" fill="hold">
                            <p:stCondLst>
                              <p:cond delay="18000"/>
                            </p:stCondLst>
                            <p:childTnLst>
                              <p:par>
                                <p:cTn id="44" presetID="12" presetClass="entr" presetSubtype="4" fill="hold" grpId="0" nodeType="afterEffect">
                                  <p:stCondLst>
                                    <p:cond delay="0"/>
                                  </p:stCondLst>
                                  <p:childTnLst>
                                    <p:set>
                                      <p:cBhvr>
                                        <p:cTn id="45" dur="1" fill="hold">
                                          <p:stCondLst>
                                            <p:cond delay="0"/>
                                          </p:stCondLst>
                                        </p:cTn>
                                        <p:tgtEl>
                                          <p:spTgt spid="198"/>
                                        </p:tgtEl>
                                        <p:attrNameLst>
                                          <p:attrName>style.visibility</p:attrName>
                                        </p:attrNameLst>
                                      </p:cBhvr>
                                      <p:to>
                                        <p:strVal val="visible"/>
                                      </p:to>
                                    </p:set>
                                    <p:animEffect transition="in" filter="slide(fromBottom)">
                                      <p:cBhvr>
                                        <p:cTn id="46" dur="2000"/>
                                        <p:tgtEl>
                                          <p:spTgt spid="198"/>
                                        </p:tgtEl>
                                      </p:cBhvr>
                                    </p:animEffect>
                                  </p:childTnLst>
                                </p:cTn>
                              </p:par>
                            </p:childTnLst>
                          </p:cTn>
                        </p:par>
                        <p:par>
                          <p:cTn id="47" fill="hold">
                            <p:stCondLst>
                              <p:cond delay="20000"/>
                            </p:stCondLst>
                            <p:childTnLst>
                              <p:par>
                                <p:cTn id="48" presetID="9" presetClass="exit" presetSubtype="0" fill="hold" nodeType="afterEffect">
                                  <p:stCondLst>
                                    <p:cond delay="0"/>
                                  </p:stCondLst>
                                  <p:childTnLst>
                                    <p:animEffect transition="out" filter="dissolve">
                                      <p:cBhvr>
                                        <p:cTn id="49" dur="2000"/>
                                        <p:tgtEl>
                                          <p:spTgt spid="195"/>
                                        </p:tgtEl>
                                      </p:cBhvr>
                                    </p:animEffect>
                                    <p:set>
                                      <p:cBhvr>
                                        <p:cTn id="50" dur="1" fill="hold">
                                          <p:stCondLst>
                                            <p:cond delay="1999"/>
                                          </p:stCondLst>
                                        </p:cTn>
                                        <p:tgtEl>
                                          <p:spTgt spid="1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6" grpId="0"/>
      <p:bldP spid="47" grpId="0"/>
      <p:bldP spid="79" grpId="0"/>
      <p:bldP spid="113" grpId="0"/>
      <p:bldP spid="170" grpId="0" animBg="1"/>
      <p:bldP spid="186" grpId="0"/>
      <p:bldP spid="188" grpId="0"/>
      <p:bldP spid="197" grpId="0"/>
      <p:bldP spid="198"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A64DA6D7-C39D-457F-AB60-E921F603B3E6}" type="slidenum">
              <a:rPr lang="en-IN" smtClean="0"/>
              <a:pPr/>
              <a:t>16</a:t>
            </a:fld>
            <a:endParaRPr lang="en-IN" dirty="0" smtClean="0"/>
          </a:p>
        </p:txBody>
      </p:sp>
      <p:sp>
        <p:nvSpPr>
          <p:cNvPr id="6" name="Oval 5"/>
          <p:cNvSpPr/>
          <p:nvPr/>
        </p:nvSpPr>
        <p:spPr>
          <a:xfrm>
            <a:off x="3712193" y="3138985"/>
            <a:ext cx="491319" cy="46402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4972336" y="3935109"/>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2" name="Oval 11"/>
          <p:cNvSpPr/>
          <p:nvPr/>
        </p:nvSpPr>
        <p:spPr>
          <a:xfrm>
            <a:off x="2954737" y="5220269"/>
            <a:ext cx="491319" cy="464024"/>
          </a:xfrm>
          <a:prstGeom prst="ellipse">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17" name="Straight Connector 16"/>
          <p:cNvCxnSpPr>
            <a:stCxn id="6" idx="5"/>
            <a:endCxn id="11" idx="2"/>
          </p:cNvCxnSpPr>
          <p:nvPr/>
        </p:nvCxnSpPr>
        <p:spPr>
          <a:xfrm rot="16200000" flipH="1">
            <a:off x="4235915" y="3430699"/>
            <a:ext cx="632067" cy="840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3"/>
          </p:cNvCxnSpPr>
          <p:nvPr/>
        </p:nvCxnSpPr>
        <p:spPr>
          <a:xfrm rot="5400000">
            <a:off x="3059095" y="3480740"/>
            <a:ext cx="670736" cy="779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4"/>
          </p:cNvCxnSpPr>
          <p:nvPr/>
        </p:nvCxnSpPr>
        <p:spPr>
          <a:xfrm rot="5400000">
            <a:off x="4624320" y="4628867"/>
            <a:ext cx="823410" cy="3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2" idx="0"/>
          </p:cNvCxnSpPr>
          <p:nvPr/>
        </p:nvCxnSpPr>
        <p:spPr>
          <a:xfrm rot="16200000" flipH="1">
            <a:off x="2588526" y="4608397"/>
            <a:ext cx="782467" cy="441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6"/>
          </p:cNvCxnSpPr>
          <p:nvPr/>
        </p:nvCxnSpPr>
        <p:spPr>
          <a:xfrm>
            <a:off x="3446056" y="5452281"/>
            <a:ext cx="1162337" cy="2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4"/>
            <a:endCxn id="12" idx="7"/>
          </p:cNvCxnSpPr>
          <p:nvPr/>
        </p:nvCxnSpPr>
        <p:spPr>
          <a:xfrm rot="5400000">
            <a:off x="2823372" y="4153742"/>
            <a:ext cx="1685215" cy="583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7"/>
            <a:endCxn id="11" idx="3"/>
          </p:cNvCxnSpPr>
          <p:nvPr/>
        </p:nvCxnSpPr>
        <p:spPr>
          <a:xfrm rot="5400000" flipH="1" flipV="1">
            <a:off x="3730673" y="3974609"/>
            <a:ext cx="957046" cy="1670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3346262" y="3956414"/>
            <a:ext cx="920651" cy="1747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6" idx="4"/>
          </p:cNvCxnSpPr>
          <p:nvPr/>
        </p:nvCxnSpPr>
        <p:spPr>
          <a:xfrm rot="16200000" flipH="1">
            <a:off x="3475355" y="4085507"/>
            <a:ext cx="1687489" cy="722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1" idx="3"/>
          </p:cNvCxnSpPr>
          <p:nvPr/>
        </p:nvCxnSpPr>
        <p:spPr>
          <a:xfrm rot="5400000">
            <a:off x="3969225" y="3294783"/>
            <a:ext cx="38669" cy="2111459"/>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493821" y="2756848"/>
            <a:ext cx="873457" cy="276999"/>
          </a:xfrm>
          <a:prstGeom prst="rect">
            <a:avLst/>
          </a:prstGeom>
          <a:noFill/>
        </p:spPr>
        <p:txBody>
          <a:bodyPr wrap="square" rtlCol="0">
            <a:spAutoFit/>
          </a:bodyPr>
          <a:lstStyle/>
          <a:p>
            <a:r>
              <a:rPr lang="en-US" sz="1200" dirty="0" smtClean="0"/>
              <a:t>W1 =.55</a:t>
            </a:r>
            <a:endParaRPr lang="en-US" sz="1200" dirty="0"/>
          </a:p>
        </p:txBody>
      </p:sp>
      <p:sp>
        <p:nvSpPr>
          <p:cNvPr id="47" name="TextBox 46"/>
          <p:cNvSpPr txBox="1"/>
          <p:nvPr/>
        </p:nvSpPr>
        <p:spPr>
          <a:xfrm>
            <a:off x="1653654" y="3741761"/>
            <a:ext cx="802943" cy="276999"/>
          </a:xfrm>
          <a:prstGeom prst="rect">
            <a:avLst/>
          </a:prstGeom>
          <a:noFill/>
        </p:spPr>
        <p:txBody>
          <a:bodyPr wrap="square" rtlCol="0">
            <a:spAutoFit/>
          </a:bodyPr>
          <a:lstStyle/>
          <a:p>
            <a:r>
              <a:rPr lang="en-US" sz="1200" dirty="0" smtClean="0"/>
              <a:t>W2 =0</a:t>
            </a:r>
            <a:endParaRPr lang="en-US" sz="1200" dirty="0"/>
          </a:p>
        </p:txBody>
      </p:sp>
      <p:sp>
        <p:nvSpPr>
          <p:cNvPr id="48" name="TextBox 47"/>
          <p:cNvSpPr txBox="1"/>
          <p:nvPr/>
        </p:nvSpPr>
        <p:spPr>
          <a:xfrm>
            <a:off x="2024419" y="5354473"/>
            <a:ext cx="814316" cy="276999"/>
          </a:xfrm>
          <a:prstGeom prst="rect">
            <a:avLst/>
          </a:prstGeom>
          <a:noFill/>
        </p:spPr>
        <p:txBody>
          <a:bodyPr wrap="square" rtlCol="0">
            <a:spAutoFit/>
          </a:bodyPr>
          <a:lstStyle/>
          <a:p>
            <a:r>
              <a:rPr lang="en-US" sz="1200" dirty="0" smtClean="0"/>
              <a:t>W3 =.15</a:t>
            </a:r>
            <a:endParaRPr lang="en-US" sz="1200" dirty="0"/>
          </a:p>
        </p:txBody>
      </p:sp>
      <p:sp>
        <p:nvSpPr>
          <p:cNvPr id="49" name="TextBox 48"/>
          <p:cNvSpPr txBox="1"/>
          <p:nvPr/>
        </p:nvSpPr>
        <p:spPr>
          <a:xfrm>
            <a:off x="5138382" y="5343100"/>
            <a:ext cx="798394" cy="276999"/>
          </a:xfrm>
          <a:prstGeom prst="rect">
            <a:avLst/>
          </a:prstGeom>
          <a:noFill/>
        </p:spPr>
        <p:txBody>
          <a:bodyPr wrap="square" rtlCol="0">
            <a:spAutoFit/>
          </a:bodyPr>
          <a:lstStyle/>
          <a:p>
            <a:r>
              <a:rPr lang="en-US" sz="1200" dirty="0" smtClean="0"/>
              <a:t>W4 =0</a:t>
            </a:r>
            <a:endParaRPr lang="en-US" sz="1200" dirty="0"/>
          </a:p>
        </p:txBody>
      </p:sp>
      <p:sp>
        <p:nvSpPr>
          <p:cNvPr id="50" name="TextBox 49"/>
          <p:cNvSpPr txBox="1"/>
          <p:nvPr/>
        </p:nvSpPr>
        <p:spPr>
          <a:xfrm>
            <a:off x="5454556" y="3789529"/>
            <a:ext cx="755175" cy="276999"/>
          </a:xfrm>
          <a:prstGeom prst="rect">
            <a:avLst/>
          </a:prstGeom>
          <a:noFill/>
        </p:spPr>
        <p:txBody>
          <a:bodyPr wrap="square" rtlCol="0">
            <a:spAutoFit/>
          </a:bodyPr>
          <a:lstStyle/>
          <a:p>
            <a:r>
              <a:rPr lang="en-US" sz="1200" dirty="0" smtClean="0"/>
              <a:t>W5 =.30</a:t>
            </a:r>
            <a:endParaRPr lang="en-US" sz="1200" dirty="0"/>
          </a:p>
        </p:txBody>
      </p:sp>
      <p:sp>
        <p:nvSpPr>
          <p:cNvPr id="69" name="Rectangle 68"/>
          <p:cNvSpPr/>
          <p:nvPr/>
        </p:nvSpPr>
        <p:spPr>
          <a:xfrm>
            <a:off x="4626591" y="2606722"/>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rot="5400000">
            <a:off x="4797189" y="272272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5113364" y="271135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5402242" y="271362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5718416" y="271590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599294" y="2606723"/>
            <a:ext cx="491320" cy="259306"/>
          </a:xfrm>
          <a:prstGeom prst="rect">
            <a:avLst/>
          </a:prstGeom>
          <a:noFill/>
        </p:spPr>
        <p:txBody>
          <a:bodyPr wrap="square" rtlCol="0">
            <a:spAutoFit/>
          </a:bodyPr>
          <a:lstStyle/>
          <a:p>
            <a:r>
              <a:rPr lang="en-US" sz="1100" dirty="0" smtClean="0"/>
              <a:t>0</a:t>
            </a:r>
            <a:endParaRPr lang="en-US" sz="900" dirty="0"/>
          </a:p>
        </p:txBody>
      </p:sp>
      <p:sp>
        <p:nvSpPr>
          <p:cNvPr id="76" name="TextBox 75"/>
          <p:cNvSpPr txBox="1"/>
          <p:nvPr/>
        </p:nvSpPr>
        <p:spPr>
          <a:xfrm>
            <a:off x="5816220" y="2595350"/>
            <a:ext cx="491320" cy="259306"/>
          </a:xfrm>
          <a:prstGeom prst="rect">
            <a:avLst/>
          </a:prstGeom>
          <a:noFill/>
        </p:spPr>
        <p:txBody>
          <a:bodyPr wrap="square" rtlCol="0">
            <a:spAutoFit/>
          </a:bodyPr>
          <a:lstStyle/>
          <a:p>
            <a:r>
              <a:rPr lang="en-US" sz="1100" dirty="0" smtClean="0"/>
              <a:t>0</a:t>
            </a:r>
            <a:endParaRPr lang="en-US" sz="900" dirty="0"/>
          </a:p>
        </p:txBody>
      </p:sp>
      <p:sp>
        <p:nvSpPr>
          <p:cNvPr id="78" name="TextBox 77"/>
          <p:cNvSpPr txBox="1"/>
          <p:nvPr/>
        </p:nvSpPr>
        <p:spPr>
          <a:xfrm>
            <a:off x="5233916" y="2599899"/>
            <a:ext cx="491320" cy="259306"/>
          </a:xfrm>
          <a:prstGeom prst="rect">
            <a:avLst/>
          </a:prstGeom>
          <a:noFill/>
        </p:spPr>
        <p:txBody>
          <a:bodyPr wrap="square" rtlCol="0">
            <a:spAutoFit/>
          </a:bodyPr>
          <a:lstStyle/>
          <a:p>
            <a:r>
              <a:rPr lang="en-US" sz="1100" dirty="0" smtClean="0"/>
              <a:t>0</a:t>
            </a:r>
            <a:endParaRPr lang="en-US" sz="900" dirty="0"/>
          </a:p>
        </p:txBody>
      </p:sp>
      <p:sp>
        <p:nvSpPr>
          <p:cNvPr id="81" name="TextBox 80"/>
          <p:cNvSpPr txBox="1"/>
          <p:nvPr/>
        </p:nvSpPr>
        <p:spPr>
          <a:xfrm>
            <a:off x="4189863" y="2606725"/>
            <a:ext cx="436728" cy="276999"/>
          </a:xfrm>
          <a:prstGeom prst="rect">
            <a:avLst/>
          </a:prstGeom>
          <a:noFill/>
        </p:spPr>
        <p:txBody>
          <a:bodyPr wrap="square" rtlCol="0">
            <a:spAutoFit/>
          </a:bodyPr>
          <a:lstStyle/>
          <a:p>
            <a:r>
              <a:rPr lang="en-US" sz="1200" dirty="0" smtClean="0"/>
              <a:t>IN1</a:t>
            </a:r>
            <a:endParaRPr lang="en-US" sz="1200" dirty="0"/>
          </a:p>
        </p:txBody>
      </p:sp>
      <p:sp>
        <p:nvSpPr>
          <p:cNvPr id="82" name="Rectangle 81"/>
          <p:cNvSpPr/>
          <p:nvPr/>
        </p:nvSpPr>
        <p:spPr>
          <a:xfrm>
            <a:off x="4642512" y="2963836"/>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p:cNvCxnSpPr/>
          <p:nvPr/>
        </p:nvCxnSpPr>
        <p:spPr>
          <a:xfrm rot="5400000">
            <a:off x="4813110" y="307984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5129285" y="306846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5418163" y="307074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5734337" y="307301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615215" y="2963837"/>
            <a:ext cx="491320" cy="259306"/>
          </a:xfrm>
          <a:prstGeom prst="rect">
            <a:avLst/>
          </a:prstGeom>
          <a:noFill/>
        </p:spPr>
        <p:txBody>
          <a:bodyPr wrap="square" rtlCol="0">
            <a:spAutoFit/>
          </a:bodyPr>
          <a:lstStyle/>
          <a:p>
            <a:r>
              <a:rPr lang="en-US" sz="1100" dirty="0" smtClean="0"/>
              <a:t>0</a:t>
            </a:r>
            <a:endParaRPr lang="en-US" sz="900" dirty="0"/>
          </a:p>
        </p:txBody>
      </p:sp>
      <p:sp>
        <p:nvSpPr>
          <p:cNvPr id="88" name="TextBox 87"/>
          <p:cNvSpPr txBox="1"/>
          <p:nvPr/>
        </p:nvSpPr>
        <p:spPr>
          <a:xfrm>
            <a:off x="5832141" y="2952464"/>
            <a:ext cx="491320" cy="259306"/>
          </a:xfrm>
          <a:prstGeom prst="rect">
            <a:avLst/>
          </a:prstGeom>
          <a:noFill/>
        </p:spPr>
        <p:txBody>
          <a:bodyPr wrap="square" rtlCol="0">
            <a:spAutoFit/>
          </a:bodyPr>
          <a:lstStyle/>
          <a:p>
            <a:r>
              <a:rPr lang="en-US" sz="1100" dirty="0" smtClean="0"/>
              <a:t>0</a:t>
            </a:r>
            <a:endParaRPr lang="en-US" sz="900" dirty="0"/>
          </a:p>
        </p:txBody>
      </p:sp>
      <p:sp>
        <p:nvSpPr>
          <p:cNvPr id="90" name="TextBox 89"/>
          <p:cNvSpPr txBox="1"/>
          <p:nvPr/>
        </p:nvSpPr>
        <p:spPr>
          <a:xfrm>
            <a:off x="5249837" y="2957013"/>
            <a:ext cx="491320" cy="259306"/>
          </a:xfrm>
          <a:prstGeom prst="rect">
            <a:avLst/>
          </a:prstGeom>
          <a:noFill/>
        </p:spPr>
        <p:txBody>
          <a:bodyPr wrap="square" rtlCol="0">
            <a:spAutoFit/>
          </a:bodyPr>
          <a:lstStyle/>
          <a:p>
            <a:r>
              <a:rPr lang="en-US" sz="1100" dirty="0" smtClean="0"/>
              <a:t>0</a:t>
            </a:r>
            <a:endParaRPr lang="en-US" sz="900" dirty="0"/>
          </a:p>
        </p:txBody>
      </p:sp>
      <p:sp>
        <p:nvSpPr>
          <p:cNvPr id="91" name="TextBox 90"/>
          <p:cNvSpPr txBox="1"/>
          <p:nvPr/>
        </p:nvSpPr>
        <p:spPr>
          <a:xfrm>
            <a:off x="4924565" y="2963837"/>
            <a:ext cx="491320" cy="261610"/>
          </a:xfrm>
          <a:prstGeom prst="rect">
            <a:avLst/>
          </a:prstGeom>
          <a:noFill/>
        </p:spPr>
        <p:txBody>
          <a:bodyPr wrap="square" rtlCol="0">
            <a:spAutoFit/>
          </a:bodyPr>
          <a:lstStyle/>
          <a:p>
            <a:r>
              <a:rPr lang="en-US" sz="1100" dirty="0" smtClean="0"/>
              <a:t>0</a:t>
            </a:r>
            <a:endParaRPr lang="en-US" sz="900" dirty="0"/>
          </a:p>
        </p:txBody>
      </p:sp>
      <p:sp>
        <p:nvSpPr>
          <p:cNvPr id="92" name="TextBox 91"/>
          <p:cNvSpPr txBox="1"/>
          <p:nvPr/>
        </p:nvSpPr>
        <p:spPr>
          <a:xfrm>
            <a:off x="4110249" y="2950193"/>
            <a:ext cx="666466" cy="276999"/>
          </a:xfrm>
          <a:prstGeom prst="rect">
            <a:avLst/>
          </a:prstGeom>
          <a:noFill/>
        </p:spPr>
        <p:txBody>
          <a:bodyPr wrap="square" rtlCol="0">
            <a:spAutoFit/>
          </a:bodyPr>
          <a:lstStyle/>
          <a:p>
            <a:r>
              <a:rPr lang="en-US" sz="1200" dirty="0" smtClean="0"/>
              <a:t>OUT1</a:t>
            </a:r>
            <a:endParaRPr lang="en-US" sz="1200" dirty="0"/>
          </a:p>
        </p:txBody>
      </p:sp>
      <p:sp>
        <p:nvSpPr>
          <p:cNvPr id="97" name="Rectangle 96"/>
          <p:cNvSpPr/>
          <p:nvPr/>
        </p:nvSpPr>
        <p:spPr>
          <a:xfrm>
            <a:off x="780196" y="4110251"/>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rot="5400000">
            <a:off x="950794" y="422625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1266969" y="421488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1555847" y="421715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1872021" y="421943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52899" y="4110252"/>
            <a:ext cx="491320" cy="259306"/>
          </a:xfrm>
          <a:prstGeom prst="rect">
            <a:avLst/>
          </a:prstGeom>
          <a:noFill/>
        </p:spPr>
        <p:txBody>
          <a:bodyPr wrap="square" rtlCol="0">
            <a:spAutoFit/>
          </a:bodyPr>
          <a:lstStyle/>
          <a:p>
            <a:r>
              <a:rPr lang="en-US" sz="1100" dirty="0" smtClean="0"/>
              <a:t>0</a:t>
            </a:r>
            <a:endParaRPr lang="en-US" sz="900" dirty="0"/>
          </a:p>
        </p:txBody>
      </p:sp>
      <p:sp>
        <p:nvSpPr>
          <p:cNvPr id="103" name="TextBox 102"/>
          <p:cNvSpPr txBox="1"/>
          <p:nvPr/>
        </p:nvSpPr>
        <p:spPr>
          <a:xfrm>
            <a:off x="1969825" y="4098879"/>
            <a:ext cx="491320" cy="259306"/>
          </a:xfrm>
          <a:prstGeom prst="rect">
            <a:avLst/>
          </a:prstGeom>
          <a:noFill/>
        </p:spPr>
        <p:txBody>
          <a:bodyPr wrap="square" rtlCol="0">
            <a:spAutoFit/>
          </a:bodyPr>
          <a:lstStyle/>
          <a:p>
            <a:r>
              <a:rPr lang="en-US" sz="1100" dirty="0" smtClean="0"/>
              <a:t>0</a:t>
            </a:r>
            <a:endParaRPr lang="en-US" sz="900" dirty="0"/>
          </a:p>
        </p:txBody>
      </p:sp>
      <p:sp>
        <p:nvSpPr>
          <p:cNvPr id="105" name="TextBox 104"/>
          <p:cNvSpPr txBox="1"/>
          <p:nvPr/>
        </p:nvSpPr>
        <p:spPr>
          <a:xfrm>
            <a:off x="1387521" y="4103428"/>
            <a:ext cx="491320" cy="259306"/>
          </a:xfrm>
          <a:prstGeom prst="rect">
            <a:avLst/>
          </a:prstGeom>
          <a:noFill/>
        </p:spPr>
        <p:txBody>
          <a:bodyPr wrap="square" rtlCol="0">
            <a:spAutoFit/>
          </a:bodyPr>
          <a:lstStyle/>
          <a:p>
            <a:r>
              <a:rPr lang="en-US" sz="1100" dirty="0" smtClean="0"/>
              <a:t>0</a:t>
            </a:r>
            <a:endParaRPr lang="en-US" sz="900" dirty="0"/>
          </a:p>
        </p:txBody>
      </p:sp>
      <p:sp>
        <p:nvSpPr>
          <p:cNvPr id="106" name="TextBox 105"/>
          <p:cNvSpPr txBox="1"/>
          <p:nvPr/>
        </p:nvSpPr>
        <p:spPr>
          <a:xfrm>
            <a:off x="1062249" y="4110252"/>
            <a:ext cx="491320" cy="261610"/>
          </a:xfrm>
          <a:prstGeom prst="rect">
            <a:avLst/>
          </a:prstGeom>
          <a:noFill/>
        </p:spPr>
        <p:txBody>
          <a:bodyPr wrap="square" rtlCol="0">
            <a:spAutoFit/>
          </a:bodyPr>
          <a:lstStyle/>
          <a:p>
            <a:r>
              <a:rPr lang="en-US" sz="1100" dirty="0" smtClean="0"/>
              <a:t>0</a:t>
            </a:r>
            <a:endParaRPr lang="en-US" sz="900" dirty="0"/>
          </a:p>
        </p:txBody>
      </p:sp>
      <p:sp>
        <p:nvSpPr>
          <p:cNvPr id="107" name="TextBox 106"/>
          <p:cNvSpPr txBox="1"/>
          <p:nvPr/>
        </p:nvSpPr>
        <p:spPr>
          <a:xfrm>
            <a:off x="343468" y="4110254"/>
            <a:ext cx="436728" cy="276999"/>
          </a:xfrm>
          <a:prstGeom prst="rect">
            <a:avLst/>
          </a:prstGeom>
          <a:noFill/>
        </p:spPr>
        <p:txBody>
          <a:bodyPr wrap="square" rtlCol="0">
            <a:spAutoFit/>
          </a:bodyPr>
          <a:lstStyle/>
          <a:p>
            <a:r>
              <a:rPr lang="en-US" sz="1200" dirty="0" smtClean="0"/>
              <a:t>IN2</a:t>
            </a:r>
            <a:endParaRPr lang="en-US" sz="1200" dirty="0"/>
          </a:p>
        </p:txBody>
      </p:sp>
      <p:sp>
        <p:nvSpPr>
          <p:cNvPr id="108" name="Rectangle 107"/>
          <p:cNvSpPr/>
          <p:nvPr/>
        </p:nvSpPr>
        <p:spPr>
          <a:xfrm>
            <a:off x="796117" y="4467365"/>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rot="5400000">
            <a:off x="966715" y="458337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a:off x="1282890" y="457199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1571768" y="457427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1887942" y="457654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1985746" y="4455993"/>
            <a:ext cx="491320" cy="259306"/>
          </a:xfrm>
          <a:prstGeom prst="rect">
            <a:avLst/>
          </a:prstGeom>
          <a:noFill/>
        </p:spPr>
        <p:txBody>
          <a:bodyPr wrap="square" rtlCol="0">
            <a:spAutoFit/>
          </a:bodyPr>
          <a:lstStyle/>
          <a:p>
            <a:r>
              <a:rPr lang="en-US" sz="1100" dirty="0" smtClean="0"/>
              <a:t>0</a:t>
            </a:r>
            <a:endParaRPr lang="en-US" sz="900" dirty="0"/>
          </a:p>
        </p:txBody>
      </p:sp>
      <p:sp>
        <p:nvSpPr>
          <p:cNvPr id="115" name="TextBox 114"/>
          <p:cNvSpPr txBox="1"/>
          <p:nvPr/>
        </p:nvSpPr>
        <p:spPr>
          <a:xfrm>
            <a:off x="1687770" y="4458267"/>
            <a:ext cx="491320" cy="259306"/>
          </a:xfrm>
          <a:prstGeom prst="rect">
            <a:avLst/>
          </a:prstGeom>
          <a:noFill/>
        </p:spPr>
        <p:txBody>
          <a:bodyPr wrap="square" rtlCol="0">
            <a:spAutoFit/>
          </a:bodyPr>
          <a:lstStyle/>
          <a:p>
            <a:r>
              <a:rPr lang="en-US" sz="1100" dirty="0" smtClean="0"/>
              <a:t>0</a:t>
            </a:r>
            <a:endParaRPr lang="en-US" sz="900" dirty="0"/>
          </a:p>
        </p:txBody>
      </p:sp>
      <p:sp>
        <p:nvSpPr>
          <p:cNvPr id="116" name="TextBox 115"/>
          <p:cNvSpPr txBox="1"/>
          <p:nvPr/>
        </p:nvSpPr>
        <p:spPr>
          <a:xfrm>
            <a:off x="1403442" y="4460542"/>
            <a:ext cx="491320" cy="261610"/>
          </a:xfrm>
          <a:prstGeom prst="rect">
            <a:avLst/>
          </a:prstGeom>
          <a:noFill/>
        </p:spPr>
        <p:txBody>
          <a:bodyPr wrap="square" rtlCol="0">
            <a:spAutoFit/>
          </a:bodyPr>
          <a:lstStyle/>
          <a:p>
            <a:r>
              <a:rPr lang="en-US" sz="1100" dirty="0" smtClean="0">
                <a:solidFill>
                  <a:srgbClr val="FF0000"/>
                </a:solidFill>
              </a:rPr>
              <a:t>.5</a:t>
            </a:r>
            <a:endParaRPr lang="en-US" sz="900" dirty="0">
              <a:solidFill>
                <a:srgbClr val="FF0000"/>
              </a:solidFill>
            </a:endParaRPr>
          </a:p>
        </p:txBody>
      </p:sp>
      <p:sp>
        <p:nvSpPr>
          <p:cNvPr id="117" name="TextBox 116"/>
          <p:cNvSpPr txBox="1"/>
          <p:nvPr/>
        </p:nvSpPr>
        <p:spPr>
          <a:xfrm>
            <a:off x="1078170" y="4467366"/>
            <a:ext cx="491320" cy="261610"/>
          </a:xfrm>
          <a:prstGeom prst="rect">
            <a:avLst/>
          </a:prstGeom>
          <a:noFill/>
        </p:spPr>
        <p:txBody>
          <a:bodyPr wrap="square" rtlCol="0">
            <a:spAutoFit/>
          </a:bodyPr>
          <a:lstStyle/>
          <a:p>
            <a:r>
              <a:rPr lang="en-US" sz="1100" dirty="0" smtClean="0"/>
              <a:t>0</a:t>
            </a:r>
            <a:endParaRPr lang="en-US" sz="900" dirty="0"/>
          </a:p>
        </p:txBody>
      </p:sp>
      <p:sp>
        <p:nvSpPr>
          <p:cNvPr id="118" name="TextBox 117"/>
          <p:cNvSpPr txBox="1"/>
          <p:nvPr/>
        </p:nvSpPr>
        <p:spPr>
          <a:xfrm>
            <a:off x="263854" y="4453722"/>
            <a:ext cx="666466" cy="276999"/>
          </a:xfrm>
          <a:prstGeom prst="rect">
            <a:avLst/>
          </a:prstGeom>
          <a:noFill/>
        </p:spPr>
        <p:txBody>
          <a:bodyPr wrap="square" rtlCol="0">
            <a:spAutoFit/>
          </a:bodyPr>
          <a:lstStyle/>
          <a:p>
            <a:r>
              <a:rPr lang="en-US" sz="1200" dirty="0" smtClean="0"/>
              <a:t>OUT2</a:t>
            </a:r>
            <a:endParaRPr lang="en-US" sz="1200" dirty="0"/>
          </a:p>
        </p:txBody>
      </p:sp>
      <p:sp>
        <p:nvSpPr>
          <p:cNvPr id="119" name="Rectangle 118"/>
          <p:cNvSpPr/>
          <p:nvPr/>
        </p:nvSpPr>
        <p:spPr>
          <a:xfrm>
            <a:off x="1489881" y="5802573"/>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p:nvPr/>
        </p:nvCxnSpPr>
        <p:spPr>
          <a:xfrm rot="5400000">
            <a:off x="1660479" y="591857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1976654" y="590720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5400000">
            <a:off x="2265532" y="5909480"/>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a:off x="2581706" y="591175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1462584" y="5802574"/>
            <a:ext cx="491320" cy="259306"/>
          </a:xfrm>
          <a:prstGeom prst="rect">
            <a:avLst/>
          </a:prstGeom>
          <a:noFill/>
        </p:spPr>
        <p:txBody>
          <a:bodyPr wrap="square" rtlCol="0">
            <a:spAutoFit/>
          </a:bodyPr>
          <a:lstStyle/>
          <a:p>
            <a:r>
              <a:rPr lang="en-US" sz="1100" dirty="0" smtClean="0"/>
              <a:t>0</a:t>
            </a:r>
            <a:endParaRPr lang="en-US" sz="900" dirty="0"/>
          </a:p>
        </p:txBody>
      </p:sp>
      <p:sp>
        <p:nvSpPr>
          <p:cNvPr id="125" name="TextBox 124"/>
          <p:cNvSpPr txBox="1"/>
          <p:nvPr/>
        </p:nvSpPr>
        <p:spPr>
          <a:xfrm>
            <a:off x="2679510" y="5791201"/>
            <a:ext cx="491320" cy="259306"/>
          </a:xfrm>
          <a:prstGeom prst="rect">
            <a:avLst/>
          </a:prstGeom>
          <a:noFill/>
        </p:spPr>
        <p:txBody>
          <a:bodyPr wrap="square" rtlCol="0">
            <a:spAutoFit/>
          </a:bodyPr>
          <a:lstStyle/>
          <a:p>
            <a:r>
              <a:rPr lang="en-US" sz="1100" dirty="0" smtClean="0"/>
              <a:t>0</a:t>
            </a:r>
            <a:endParaRPr lang="en-US" sz="900" dirty="0"/>
          </a:p>
        </p:txBody>
      </p:sp>
      <p:sp>
        <p:nvSpPr>
          <p:cNvPr id="126" name="TextBox 125"/>
          <p:cNvSpPr txBox="1"/>
          <p:nvPr/>
        </p:nvSpPr>
        <p:spPr>
          <a:xfrm>
            <a:off x="2381534" y="5793475"/>
            <a:ext cx="491320" cy="259306"/>
          </a:xfrm>
          <a:prstGeom prst="rect">
            <a:avLst/>
          </a:prstGeom>
          <a:noFill/>
        </p:spPr>
        <p:txBody>
          <a:bodyPr wrap="square" rtlCol="0">
            <a:spAutoFit/>
          </a:bodyPr>
          <a:lstStyle/>
          <a:p>
            <a:r>
              <a:rPr lang="en-US" sz="1100" dirty="0" smtClean="0"/>
              <a:t>0</a:t>
            </a:r>
            <a:endParaRPr lang="en-US" sz="900" dirty="0"/>
          </a:p>
        </p:txBody>
      </p:sp>
      <p:sp>
        <p:nvSpPr>
          <p:cNvPr id="127" name="TextBox 126"/>
          <p:cNvSpPr txBox="1"/>
          <p:nvPr/>
        </p:nvSpPr>
        <p:spPr>
          <a:xfrm>
            <a:off x="2097206" y="5795750"/>
            <a:ext cx="491320" cy="259306"/>
          </a:xfrm>
          <a:prstGeom prst="rect">
            <a:avLst/>
          </a:prstGeom>
          <a:noFill/>
        </p:spPr>
        <p:txBody>
          <a:bodyPr wrap="square" rtlCol="0">
            <a:spAutoFit/>
          </a:bodyPr>
          <a:lstStyle/>
          <a:p>
            <a:r>
              <a:rPr lang="en-US" sz="1100" dirty="0" smtClean="0"/>
              <a:t>0</a:t>
            </a:r>
            <a:endParaRPr lang="en-US" sz="900" dirty="0"/>
          </a:p>
        </p:txBody>
      </p:sp>
      <p:sp>
        <p:nvSpPr>
          <p:cNvPr id="128" name="TextBox 127"/>
          <p:cNvSpPr txBox="1"/>
          <p:nvPr/>
        </p:nvSpPr>
        <p:spPr>
          <a:xfrm>
            <a:off x="1771934" y="5802574"/>
            <a:ext cx="491320" cy="261610"/>
          </a:xfrm>
          <a:prstGeom prst="rect">
            <a:avLst/>
          </a:prstGeom>
          <a:noFill/>
        </p:spPr>
        <p:txBody>
          <a:bodyPr wrap="square" rtlCol="0">
            <a:spAutoFit/>
          </a:bodyPr>
          <a:lstStyle/>
          <a:p>
            <a:r>
              <a:rPr lang="en-US" sz="1100" dirty="0" smtClean="0">
                <a:solidFill>
                  <a:srgbClr val="FF0000"/>
                </a:solidFill>
              </a:rPr>
              <a:t>.5</a:t>
            </a:r>
            <a:endParaRPr lang="en-US" sz="900" dirty="0">
              <a:solidFill>
                <a:srgbClr val="FF0000"/>
              </a:solidFill>
            </a:endParaRPr>
          </a:p>
        </p:txBody>
      </p:sp>
      <p:sp>
        <p:nvSpPr>
          <p:cNvPr id="129" name="TextBox 128"/>
          <p:cNvSpPr txBox="1"/>
          <p:nvPr/>
        </p:nvSpPr>
        <p:spPr>
          <a:xfrm>
            <a:off x="1053153" y="5802576"/>
            <a:ext cx="436728" cy="276999"/>
          </a:xfrm>
          <a:prstGeom prst="rect">
            <a:avLst/>
          </a:prstGeom>
          <a:noFill/>
        </p:spPr>
        <p:txBody>
          <a:bodyPr wrap="square" rtlCol="0">
            <a:spAutoFit/>
          </a:bodyPr>
          <a:lstStyle/>
          <a:p>
            <a:r>
              <a:rPr lang="en-US" sz="1200" dirty="0" smtClean="0"/>
              <a:t>IN3</a:t>
            </a:r>
            <a:endParaRPr lang="en-US" sz="1200" dirty="0"/>
          </a:p>
        </p:txBody>
      </p:sp>
      <p:sp>
        <p:nvSpPr>
          <p:cNvPr id="130" name="Rectangle 129"/>
          <p:cNvSpPr/>
          <p:nvPr/>
        </p:nvSpPr>
        <p:spPr>
          <a:xfrm>
            <a:off x="1505802" y="6159687"/>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rot="5400000">
            <a:off x="1676400" y="627569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a:off x="1992575" y="626431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2281453" y="626659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2597627" y="626886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478505" y="6159688"/>
            <a:ext cx="491320" cy="259306"/>
          </a:xfrm>
          <a:prstGeom prst="rect">
            <a:avLst/>
          </a:prstGeom>
          <a:noFill/>
        </p:spPr>
        <p:txBody>
          <a:bodyPr wrap="square" rtlCol="0">
            <a:spAutoFit/>
          </a:bodyPr>
          <a:lstStyle/>
          <a:p>
            <a:r>
              <a:rPr lang="en-US" sz="1100" dirty="0" smtClean="0"/>
              <a:t>0</a:t>
            </a:r>
            <a:endParaRPr lang="en-US" sz="900" dirty="0"/>
          </a:p>
        </p:txBody>
      </p:sp>
      <p:sp>
        <p:nvSpPr>
          <p:cNvPr id="137" name="TextBox 136"/>
          <p:cNvSpPr txBox="1"/>
          <p:nvPr/>
        </p:nvSpPr>
        <p:spPr>
          <a:xfrm>
            <a:off x="2397455" y="6150589"/>
            <a:ext cx="491320" cy="259306"/>
          </a:xfrm>
          <a:prstGeom prst="rect">
            <a:avLst/>
          </a:prstGeom>
          <a:noFill/>
        </p:spPr>
        <p:txBody>
          <a:bodyPr wrap="square" rtlCol="0">
            <a:spAutoFit/>
          </a:bodyPr>
          <a:lstStyle/>
          <a:p>
            <a:r>
              <a:rPr lang="en-US" sz="1100" dirty="0" smtClean="0"/>
              <a:t>0</a:t>
            </a:r>
            <a:endParaRPr lang="en-US" sz="900" dirty="0"/>
          </a:p>
        </p:txBody>
      </p:sp>
      <p:sp>
        <p:nvSpPr>
          <p:cNvPr id="138" name="TextBox 137"/>
          <p:cNvSpPr txBox="1"/>
          <p:nvPr/>
        </p:nvSpPr>
        <p:spPr>
          <a:xfrm>
            <a:off x="2113127" y="6152864"/>
            <a:ext cx="491320" cy="259306"/>
          </a:xfrm>
          <a:prstGeom prst="rect">
            <a:avLst/>
          </a:prstGeom>
          <a:noFill/>
        </p:spPr>
        <p:txBody>
          <a:bodyPr wrap="square" rtlCol="0">
            <a:spAutoFit/>
          </a:bodyPr>
          <a:lstStyle/>
          <a:p>
            <a:r>
              <a:rPr lang="en-US" sz="1100" dirty="0" smtClean="0"/>
              <a:t>0</a:t>
            </a:r>
            <a:endParaRPr lang="en-US" sz="900" dirty="0"/>
          </a:p>
        </p:txBody>
      </p:sp>
      <p:sp>
        <p:nvSpPr>
          <p:cNvPr id="139" name="TextBox 138"/>
          <p:cNvSpPr txBox="1"/>
          <p:nvPr/>
        </p:nvSpPr>
        <p:spPr>
          <a:xfrm>
            <a:off x="1787855" y="6159688"/>
            <a:ext cx="491320" cy="261610"/>
          </a:xfrm>
          <a:prstGeom prst="rect">
            <a:avLst/>
          </a:prstGeom>
          <a:noFill/>
        </p:spPr>
        <p:txBody>
          <a:bodyPr wrap="square" rtlCol="0">
            <a:spAutoFit/>
          </a:bodyPr>
          <a:lstStyle/>
          <a:p>
            <a:r>
              <a:rPr lang="en-US" sz="1100" dirty="0" smtClean="0"/>
              <a:t>0</a:t>
            </a:r>
            <a:endParaRPr lang="en-US" sz="900" dirty="0"/>
          </a:p>
        </p:txBody>
      </p:sp>
      <p:sp>
        <p:nvSpPr>
          <p:cNvPr id="140" name="TextBox 139"/>
          <p:cNvSpPr txBox="1"/>
          <p:nvPr/>
        </p:nvSpPr>
        <p:spPr>
          <a:xfrm>
            <a:off x="973539" y="6146044"/>
            <a:ext cx="666466" cy="276999"/>
          </a:xfrm>
          <a:prstGeom prst="rect">
            <a:avLst/>
          </a:prstGeom>
          <a:noFill/>
        </p:spPr>
        <p:txBody>
          <a:bodyPr wrap="square" rtlCol="0">
            <a:spAutoFit/>
          </a:bodyPr>
          <a:lstStyle/>
          <a:p>
            <a:r>
              <a:rPr lang="en-US" sz="1200" dirty="0" smtClean="0"/>
              <a:t>OUT3</a:t>
            </a:r>
            <a:endParaRPr lang="en-US" sz="1200" dirty="0"/>
          </a:p>
        </p:txBody>
      </p:sp>
      <p:sp>
        <p:nvSpPr>
          <p:cNvPr id="141" name="Rectangle 140"/>
          <p:cNvSpPr/>
          <p:nvPr/>
        </p:nvSpPr>
        <p:spPr>
          <a:xfrm>
            <a:off x="4942764" y="5775277"/>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p:nvPr/>
        </p:nvCxnSpPr>
        <p:spPr>
          <a:xfrm rot="5400000">
            <a:off x="5113362" y="589128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5429537" y="587990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5400000">
            <a:off x="5718415" y="588218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5400000">
            <a:off x="6034589" y="588445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6132393" y="5763905"/>
            <a:ext cx="491320" cy="259306"/>
          </a:xfrm>
          <a:prstGeom prst="rect">
            <a:avLst/>
          </a:prstGeom>
          <a:noFill/>
        </p:spPr>
        <p:txBody>
          <a:bodyPr wrap="square" rtlCol="0">
            <a:spAutoFit/>
          </a:bodyPr>
          <a:lstStyle/>
          <a:p>
            <a:r>
              <a:rPr lang="en-US" sz="1100" dirty="0" smtClean="0"/>
              <a:t>0</a:t>
            </a:r>
            <a:endParaRPr lang="en-US" sz="900" dirty="0"/>
          </a:p>
        </p:txBody>
      </p:sp>
      <p:sp>
        <p:nvSpPr>
          <p:cNvPr id="148" name="TextBox 147"/>
          <p:cNvSpPr txBox="1"/>
          <p:nvPr/>
        </p:nvSpPr>
        <p:spPr>
          <a:xfrm>
            <a:off x="5834417" y="5766179"/>
            <a:ext cx="491320" cy="259306"/>
          </a:xfrm>
          <a:prstGeom prst="rect">
            <a:avLst/>
          </a:prstGeom>
          <a:noFill/>
        </p:spPr>
        <p:txBody>
          <a:bodyPr wrap="square" rtlCol="0">
            <a:spAutoFit/>
          </a:bodyPr>
          <a:lstStyle/>
          <a:p>
            <a:r>
              <a:rPr lang="en-US" sz="1100" dirty="0" smtClean="0"/>
              <a:t>0</a:t>
            </a:r>
            <a:endParaRPr lang="en-US" sz="900" dirty="0"/>
          </a:p>
        </p:txBody>
      </p:sp>
      <p:sp>
        <p:nvSpPr>
          <p:cNvPr id="149" name="TextBox 148"/>
          <p:cNvSpPr txBox="1"/>
          <p:nvPr/>
        </p:nvSpPr>
        <p:spPr>
          <a:xfrm>
            <a:off x="5550089" y="5768454"/>
            <a:ext cx="491320" cy="259306"/>
          </a:xfrm>
          <a:prstGeom prst="rect">
            <a:avLst/>
          </a:prstGeom>
          <a:noFill/>
        </p:spPr>
        <p:txBody>
          <a:bodyPr wrap="square" rtlCol="0">
            <a:spAutoFit/>
          </a:bodyPr>
          <a:lstStyle/>
          <a:p>
            <a:r>
              <a:rPr lang="en-US" sz="1100" dirty="0" smtClean="0"/>
              <a:t>0</a:t>
            </a:r>
            <a:endParaRPr lang="en-US" sz="900" dirty="0"/>
          </a:p>
        </p:txBody>
      </p:sp>
      <p:sp>
        <p:nvSpPr>
          <p:cNvPr id="150" name="TextBox 149"/>
          <p:cNvSpPr txBox="1"/>
          <p:nvPr/>
        </p:nvSpPr>
        <p:spPr>
          <a:xfrm>
            <a:off x="5224817" y="5775278"/>
            <a:ext cx="491320" cy="261610"/>
          </a:xfrm>
          <a:prstGeom prst="rect">
            <a:avLst/>
          </a:prstGeom>
          <a:noFill/>
        </p:spPr>
        <p:txBody>
          <a:bodyPr wrap="square" rtlCol="0">
            <a:spAutoFit/>
          </a:bodyPr>
          <a:lstStyle/>
          <a:p>
            <a:r>
              <a:rPr lang="en-US" sz="1100" dirty="0" smtClean="0"/>
              <a:t>0</a:t>
            </a:r>
            <a:endParaRPr lang="en-US" sz="900" dirty="0"/>
          </a:p>
        </p:txBody>
      </p:sp>
      <p:sp>
        <p:nvSpPr>
          <p:cNvPr id="151" name="TextBox 150"/>
          <p:cNvSpPr txBox="1"/>
          <p:nvPr/>
        </p:nvSpPr>
        <p:spPr>
          <a:xfrm>
            <a:off x="4506036" y="5775280"/>
            <a:ext cx="436728" cy="276999"/>
          </a:xfrm>
          <a:prstGeom prst="rect">
            <a:avLst/>
          </a:prstGeom>
          <a:noFill/>
        </p:spPr>
        <p:txBody>
          <a:bodyPr wrap="square" rtlCol="0">
            <a:spAutoFit/>
          </a:bodyPr>
          <a:lstStyle/>
          <a:p>
            <a:r>
              <a:rPr lang="en-US" sz="1200" dirty="0" smtClean="0"/>
              <a:t>IN4</a:t>
            </a:r>
            <a:endParaRPr lang="en-US" sz="1200" dirty="0"/>
          </a:p>
        </p:txBody>
      </p:sp>
      <p:sp>
        <p:nvSpPr>
          <p:cNvPr id="152" name="Rectangle 151"/>
          <p:cNvSpPr/>
          <p:nvPr/>
        </p:nvSpPr>
        <p:spPr>
          <a:xfrm>
            <a:off x="4958685" y="6132391"/>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p:cNvCxnSpPr/>
          <p:nvPr/>
        </p:nvCxnSpPr>
        <p:spPr>
          <a:xfrm rot="5400000">
            <a:off x="5129283" y="624839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5400000">
            <a:off x="5445458" y="623702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5400000">
            <a:off x="5734336" y="623929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5400000">
            <a:off x="6050510" y="624157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6148314" y="6121019"/>
            <a:ext cx="491320" cy="259306"/>
          </a:xfrm>
          <a:prstGeom prst="rect">
            <a:avLst/>
          </a:prstGeom>
          <a:noFill/>
        </p:spPr>
        <p:txBody>
          <a:bodyPr wrap="square" rtlCol="0">
            <a:spAutoFit/>
          </a:bodyPr>
          <a:lstStyle/>
          <a:p>
            <a:r>
              <a:rPr lang="en-US" sz="1100" dirty="0" smtClean="0"/>
              <a:t>0</a:t>
            </a:r>
            <a:endParaRPr lang="en-US" sz="900" dirty="0"/>
          </a:p>
        </p:txBody>
      </p:sp>
      <p:sp>
        <p:nvSpPr>
          <p:cNvPr id="159" name="TextBox 158"/>
          <p:cNvSpPr txBox="1"/>
          <p:nvPr/>
        </p:nvSpPr>
        <p:spPr>
          <a:xfrm>
            <a:off x="5850338" y="6123293"/>
            <a:ext cx="491320" cy="259306"/>
          </a:xfrm>
          <a:prstGeom prst="rect">
            <a:avLst/>
          </a:prstGeom>
          <a:noFill/>
        </p:spPr>
        <p:txBody>
          <a:bodyPr wrap="square" rtlCol="0">
            <a:spAutoFit/>
          </a:bodyPr>
          <a:lstStyle/>
          <a:p>
            <a:r>
              <a:rPr lang="en-US" sz="1100" dirty="0" smtClean="0"/>
              <a:t>0</a:t>
            </a:r>
            <a:endParaRPr lang="en-US" sz="900" dirty="0"/>
          </a:p>
        </p:txBody>
      </p:sp>
      <p:sp>
        <p:nvSpPr>
          <p:cNvPr id="160" name="TextBox 159"/>
          <p:cNvSpPr txBox="1"/>
          <p:nvPr/>
        </p:nvSpPr>
        <p:spPr>
          <a:xfrm>
            <a:off x="5566010" y="6125568"/>
            <a:ext cx="491320" cy="259306"/>
          </a:xfrm>
          <a:prstGeom prst="rect">
            <a:avLst/>
          </a:prstGeom>
          <a:noFill/>
        </p:spPr>
        <p:txBody>
          <a:bodyPr wrap="square" rtlCol="0">
            <a:spAutoFit/>
          </a:bodyPr>
          <a:lstStyle/>
          <a:p>
            <a:r>
              <a:rPr lang="en-US" sz="1100" dirty="0" smtClean="0"/>
              <a:t>0</a:t>
            </a:r>
            <a:endParaRPr lang="en-US" sz="900" dirty="0"/>
          </a:p>
        </p:txBody>
      </p:sp>
      <p:sp>
        <p:nvSpPr>
          <p:cNvPr id="162" name="TextBox 161"/>
          <p:cNvSpPr txBox="1"/>
          <p:nvPr/>
        </p:nvSpPr>
        <p:spPr>
          <a:xfrm>
            <a:off x="4426422" y="6118748"/>
            <a:ext cx="666466" cy="276999"/>
          </a:xfrm>
          <a:prstGeom prst="rect">
            <a:avLst/>
          </a:prstGeom>
          <a:noFill/>
        </p:spPr>
        <p:txBody>
          <a:bodyPr wrap="square" rtlCol="0">
            <a:spAutoFit/>
          </a:bodyPr>
          <a:lstStyle/>
          <a:p>
            <a:r>
              <a:rPr lang="en-US" sz="1200" dirty="0" smtClean="0"/>
              <a:t>OUT4</a:t>
            </a:r>
            <a:endParaRPr lang="en-US" sz="1200" dirty="0"/>
          </a:p>
        </p:txBody>
      </p:sp>
      <p:sp>
        <p:nvSpPr>
          <p:cNvPr id="163" name="Rectangle 162"/>
          <p:cNvSpPr/>
          <p:nvPr/>
        </p:nvSpPr>
        <p:spPr>
          <a:xfrm>
            <a:off x="5966347" y="4082955"/>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rot="5400000">
            <a:off x="6136945" y="419896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6453120" y="418758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6741998" y="418986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7058172" y="419213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5939050" y="4082956"/>
            <a:ext cx="491320" cy="259306"/>
          </a:xfrm>
          <a:prstGeom prst="rect">
            <a:avLst/>
          </a:prstGeom>
          <a:noFill/>
        </p:spPr>
        <p:txBody>
          <a:bodyPr wrap="square" rtlCol="0">
            <a:spAutoFit/>
          </a:bodyPr>
          <a:lstStyle/>
          <a:p>
            <a:r>
              <a:rPr lang="en-US" sz="1100" dirty="0" smtClean="0"/>
              <a:t>0</a:t>
            </a:r>
            <a:endParaRPr lang="en-US" sz="900" dirty="0"/>
          </a:p>
        </p:txBody>
      </p:sp>
      <p:sp>
        <p:nvSpPr>
          <p:cNvPr id="169" name="TextBox 168"/>
          <p:cNvSpPr txBox="1"/>
          <p:nvPr/>
        </p:nvSpPr>
        <p:spPr>
          <a:xfrm>
            <a:off x="7155976" y="4071583"/>
            <a:ext cx="491320" cy="259306"/>
          </a:xfrm>
          <a:prstGeom prst="rect">
            <a:avLst/>
          </a:prstGeom>
          <a:noFill/>
        </p:spPr>
        <p:txBody>
          <a:bodyPr wrap="square" rtlCol="0">
            <a:spAutoFit/>
          </a:bodyPr>
          <a:lstStyle/>
          <a:p>
            <a:r>
              <a:rPr lang="en-US" sz="1100" dirty="0" smtClean="0"/>
              <a:t>0</a:t>
            </a:r>
            <a:endParaRPr lang="en-US" sz="900" dirty="0"/>
          </a:p>
        </p:txBody>
      </p:sp>
      <p:sp>
        <p:nvSpPr>
          <p:cNvPr id="171" name="TextBox 170"/>
          <p:cNvSpPr txBox="1"/>
          <p:nvPr/>
        </p:nvSpPr>
        <p:spPr>
          <a:xfrm>
            <a:off x="6573672" y="4076132"/>
            <a:ext cx="491320" cy="259306"/>
          </a:xfrm>
          <a:prstGeom prst="rect">
            <a:avLst/>
          </a:prstGeom>
          <a:noFill/>
        </p:spPr>
        <p:txBody>
          <a:bodyPr wrap="square" rtlCol="0">
            <a:spAutoFit/>
          </a:bodyPr>
          <a:lstStyle/>
          <a:p>
            <a:r>
              <a:rPr lang="en-US" sz="1100" dirty="0" smtClean="0"/>
              <a:t>0</a:t>
            </a:r>
            <a:endParaRPr lang="en-US" sz="900" dirty="0"/>
          </a:p>
        </p:txBody>
      </p:sp>
      <p:sp>
        <p:nvSpPr>
          <p:cNvPr id="172" name="TextBox 171"/>
          <p:cNvSpPr txBox="1"/>
          <p:nvPr/>
        </p:nvSpPr>
        <p:spPr>
          <a:xfrm>
            <a:off x="6248400" y="4082956"/>
            <a:ext cx="491320" cy="261610"/>
          </a:xfrm>
          <a:prstGeom prst="rect">
            <a:avLst/>
          </a:prstGeom>
          <a:noFill/>
        </p:spPr>
        <p:txBody>
          <a:bodyPr wrap="square" rtlCol="0">
            <a:spAutoFit/>
          </a:bodyPr>
          <a:lstStyle/>
          <a:p>
            <a:r>
              <a:rPr lang="en-US" sz="1100" dirty="0" smtClean="0"/>
              <a:t>0</a:t>
            </a:r>
            <a:endParaRPr lang="en-US" sz="900" dirty="0"/>
          </a:p>
        </p:txBody>
      </p:sp>
      <p:sp>
        <p:nvSpPr>
          <p:cNvPr id="173" name="TextBox 172"/>
          <p:cNvSpPr txBox="1"/>
          <p:nvPr/>
        </p:nvSpPr>
        <p:spPr>
          <a:xfrm>
            <a:off x="5529619" y="4082958"/>
            <a:ext cx="436728" cy="276999"/>
          </a:xfrm>
          <a:prstGeom prst="rect">
            <a:avLst/>
          </a:prstGeom>
          <a:noFill/>
        </p:spPr>
        <p:txBody>
          <a:bodyPr wrap="square" rtlCol="0">
            <a:spAutoFit/>
          </a:bodyPr>
          <a:lstStyle/>
          <a:p>
            <a:r>
              <a:rPr lang="en-US" sz="1200" dirty="0" smtClean="0"/>
              <a:t>IN5</a:t>
            </a:r>
            <a:endParaRPr lang="en-US" sz="1200" dirty="0"/>
          </a:p>
        </p:txBody>
      </p:sp>
      <p:sp>
        <p:nvSpPr>
          <p:cNvPr id="174" name="Rectangle 173"/>
          <p:cNvSpPr/>
          <p:nvPr/>
        </p:nvSpPr>
        <p:spPr>
          <a:xfrm>
            <a:off x="5982268" y="4440069"/>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p:cNvCxnSpPr/>
          <p:nvPr/>
        </p:nvCxnSpPr>
        <p:spPr>
          <a:xfrm rot="5400000">
            <a:off x="6152866" y="455607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6469041" y="454470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6757919" y="4546976"/>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7074093" y="454925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5954971" y="4440070"/>
            <a:ext cx="491320" cy="259306"/>
          </a:xfrm>
          <a:prstGeom prst="rect">
            <a:avLst/>
          </a:prstGeom>
          <a:noFill/>
        </p:spPr>
        <p:txBody>
          <a:bodyPr wrap="square" rtlCol="0">
            <a:spAutoFit/>
          </a:bodyPr>
          <a:lstStyle/>
          <a:p>
            <a:r>
              <a:rPr lang="en-US" sz="1100" dirty="0" smtClean="0"/>
              <a:t>0</a:t>
            </a:r>
            <a:endParaRPr lang="en-US" sz="900" dirty="0"/>
          </a:p>
        </p:txBody>
      </p:sp>
      <p:sp>
        <p:nvSpPr>
          <p:cNvPr id="180" name="TextBox 179"/>
          <p:cNvSpPr txBox="1"/>
          <p:nvPr/>
        </p:nvSpPr>
        <p:spPr>
          <a:xfrm>
            <a:off x="7171897" y="4428697"/>
            <a:ext cx="491320" cy="259306"/>
          </a:xfrm>
          <a:prstGeom prst="rect">
            <a:avLst/>
          </a:prstGeom>
          <a:noFill/>
        </p:spPr>
        <p:txBody>
          <a:bodyPr wrap="square" rtlCol="0">
            <a:spAutoFit/>
          </a:bodyPr>
          <a:lstStyle/>
          <a:p>
            <a:r>
              <a:rPr lang="en-US" sz="1100" dirty="0" smtClean="0"/>
              <a:t>0</a:t>
            </a:r>
            <a:endParaRPr lang="en-US" sz="900" dirty="0"/>
          </a:p>
        </p:txBody>
      </p:sp>
      <p:sp>
        <p:nvSpPr>
          <p:cNvPr id="181" name="TextBox 180"/>
          <p:cNvSpPr txBox="1"/>
          <p:nvPr/>
        </p:nvSpPr>
        <p:spPr>
          <a:xfrm>
            <a:off x="6873921" y="4430971"/>
            <a:ext cx="491320" cy="259306"/>
          </a:xfrm>
          <a:prstGeom prst="rect">
            <a:avLst/>
          </a:prstGeom>
          <a:noFill/>
        </p:spPr>
        <p:txBody>
          <a:bodyPr wrap="square" rtlCol="0">
            <a:spAutoFit/>
          </a:bodyPr>
          <a:lstStyle/>
          <a:p>
            <a:r>
              <a:rPr lang="en-US" sz="1100" dirty="0" smtClean="0"/>
              <a:t>0</a:t>
            </a:r>
            <a:endParaRPr lang="en-US" sz="900" dirty="0"/>
          </a:p>
        </p:txBody>
      </p:sp>
      <p:sp>
        <p:nvSpPr>
          <p:cNvPr id="182" name="TextBox 181"/>
          <p:cNvSpPr txBox="1"/>
          <p:nvPr/>
        </p:nvSpPr>
        <p:spPr>
          <a:xfrm>
            <a:off x="6589593" y="4433246"/>
            <a:ext cx="491320" cy="259306"/>
          </a:xfrm>
          <a:prstGeom prst="rect">
            <a:avLst/>
          </a:prstGeom>
          <a:noFill/>
        </p:spPr>
        <p:txBody>
          <a:bodyPr wrap="square" rtlCol="0">
            <a:spAutoFit/>
          </a:bodyPr>
          <a:lstStyle/>
          <a:p>
            <a:r>
              <a:rPr lang="en-US" sz="1100" dirty="0" smtClean="0"/>
              <a:t>0</a:t>
            </a:r>
            <a:endParaRPr lang="en-US" sz="900" dirty="0"/>
          </a:p>
        </p:txBody>
      </p:sp>
      <p:sp>
        <p:nvSpPr>
          <p:cNvPr id="183" name="TextBox 182"/>
          <p:cNvSpPr txBox="1"/>
          <p:nvPr/>
        </p:nvSpPr>
        <p:spPr>
          <a:xfrm>
            <a:off x="6264321" y="4440070"/>
            <a:ext cx="491320" cy="261610"/>
          </a:xfrm>
          <a:prstGeom prst="rect">
            <a:avLst/>
          </a:prstGeom>
          <a:noFill/>
        </p:spPr>
        <p:txBody>
          <a:bodyPr wrap="square" rtlCol="0">
            <a:spAutoFit/>
          </a:bodyPr>
          <a:lstStyle/>
          <a:p>
            <a:r>
              <a:rPr lang="en-US" sz="1100" dirty="0" smtClean="0"/>
              <a:t>0</a:t>
            </a:r>
            <a:endParaRPr lang="en-US" sz="900" dirty="0"/>
          </a:p>
        </p:txBody>
      </p:sp>
      <p:sp>
        <p:nvSpPr>
          <p:cNvPr id="184" name="TextBox 183"/>
          <p:cNvSpPr txBox="1"/>
          <p:nvPr/>
        </p:nvSpPr>
        <p:spPr>
          <a:xfrm>
            <a:off x="5450005" y="4426426"/>
            <a:ext cx="666466" cy="276999"/>
          </a:xfrm>
          <a:prstGeom prst="rect">
            <a:avLst/>
          </a:prstGeom>
          <a:noFill/>
        </p:spPr>
        <p:txBody>
          <a:bodyPr wrap="square" rtlCol="0">
            <a:spAutoFit/>
          </a:bodyPr>
          <a:lstStyle/>
          <a:p>
            <a:r>
              <a:rPr lang="en-US" sz="1200" dirty="0" smtClean="0"/>
              <a:t>OUT5</a:t>
            </a:r>
            <a:endParaRPr lang="en-US" sz="1200" dirty="0"/>
          </a:p>
        </p:txBody>
      </p:sp>
      <p:sp>
        <p:nvSpPr>
          <p:cNvPr id="185" name="TextBox 184"/>
          <p:cNvSpPr txBox="1"/>
          <p:nvPr/>
        </p:nvSpPr>
        <p:spPr>
          <a:xfrm>
            <a:off x="3111695" y="3002507"/>
            <a:ext cx="614150" cy="276999"/>
          </a:xfrm>
          <a:prstGeom prst="rect">
            <a:avLst/>
          </a:prstGeom>
          <a:noFill/>
        </p:spPr>
        <p:txBody>
          <a:bodyPr wrap="square" rtlCol="0">
            <a:spAutoFit/>
          </a:bodyPr>
          <a:lstStyle/>
          <a:p>
            <a:r>
              <a:rPr lang="en-US" sz="1200" dirty="0" smtClean="0"/>
              <a:t>leader</a:t>
            </a:r>
            <a:endParaRPr lang="en-US" sz="1200" dirty="0"/>
          </a:p>
        </p:txBody>
      </p:sp>
      <p:sp>
        <p:nvSpPr>
          <p:cNvPr id="187" name="TextBox 186"/>
          <p:cNvSpPr txBox="1"/>
          <p:nvPr/>
        </p:nvSpPr>
        <p:spPr>
          <a:xfrm>
            <a:off x="5481845" y="2957003"/>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90" name="TextBox 189"/>
          <p:cNvSpPr txBox="1"/>
          <p:nvPr/>
        </p:nvSpPr>
        <p:spPr>
          <a:xfrm>
            <a:off x="4863147" y="5777550"/>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92" name="TextBox 191"/>
          <p:cNvSpPr txBox="1"/>
          <p:nvPr/>
        </p:nvSpPr>
        <p:spPr>
          <a:xfrm>
            <a:off x="5188418" y="6121016"/>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199" name="TextBox 198"/>
          <p:cNvSpPr txBox="1"/>
          <p:nvPr/>
        </p:nvSpPr>
        <p:spPr>
          <a:xfrm>
            <a:off x="1619527" y="4103425"/>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161" name="TextBox 160"/>
          <p:cNvSpPr txBox="1"/>
          <p:nvPr/>
        </p:nvSpPr>
        <p:spPr>
          <a:xfrm>
            <a:off x="2656759" y="6136939"/>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89" name="TextBox 188"/>
          <p:cNvSpPr txBox="1"/>
          <p:nvPr/>
        </p:nvSpPr>
        <p:spPr>
          <a:xfrm>
            <a:off x="6819318" y="4076147"/>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93" name="Oval 192"/>
          <p:cNvSpPr/>
          <p:nvPr/>
        </p:nvSpPr>
        <p:spPr>
          <a:xfrm>
            <a:off x="4610665" y="5224815"/>
            <a:ext cx="491319" cy="464024"/>
          </a:xfrm>
          <a:prstGeom prst="ellipse">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96" name="TextBox 195"/>
          <p:cNvSpPr txBox="1"/>
          <p:nvPr/>
        </p:nvSpPr>
        <p:spPr>
          <a:xfrm>
            <a:off x="4865418" y="6121014"/>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202" name="TextBox 201"/>
          <p:cNvSpPr txBox="1"/>
          <p:nvPr/>
        </p:nvSpPr>
        <p:spPr>
          <a:xfrm>
            <a:off x="5452266" y="2599921"/>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170" name="Oval 169"/>
          <p:cNvSpPr/>
          <p:nvPr/>
        </p:nvSpPr>
        <p:spPr>
          <a:xfrm>
            <a:off x="2515734" y="3976050"/>
            <a:ext cx="491319" cy="464024"/>
          </a:xfrm>
          <a:prstGeom prst="ellipse">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88" name="TextBox 187"/>
          <p:cNvSpPr txBox="1"/>
          <p:nvPr/>
        </p:nvSpPr>
        <p:spPr>
          <a:xfrm>
            <a:off x="730148" y="4469638"/>
            <a:ext cx="491320" cy="261610"/>
          </a:xfrm>
          <a:prstGeom prst="rect">
            <a:avLst/>
          </a:prstGeom>
          <a:noFill/>
        </p:spPr>
        <p:txBody>
          <a:bodyPr wrap="square" rtlCol="0">
            <a:spAutoFit/>
          </a:bodyPr>
          <a:lstStyle/>
          <a:p>
            <a:r>
              <a:rPr lang="en-US" sz="1100" dirty="0" smtClean="0">
                <a:solidFill>
                  <a:srgbClr val="FF0000"/>
                </a:solidFill>
              </a:rPr>
              <a:t>.30</a:t>
            </a:r>
            <a:endParaRPr lang="en-US" sz="900" dirty="0">
              <a:solidFill>
                <a:srgbClr val="FF0000"/>
              </a:solidFill>
            </a:endParaRPr>
          </a:p>
        </p:txBody>
      </p:sp>
      <p:sp>
        <p:nvSpPr>
          <p:cNvPr id="197" name="TextBox 196"/>
          <p:cNvSpPr txBox="1"/>
          <p:nvPr/>
        </p:nvSpPr>
        <p:spPr>
          <a:xfrm>
            <a:off x="4842674" y="2595362"/>
            <a:ext cx="491320" cy="261610"/>
          </a:xfrm>
          <a:prstGeom prst="rect">
            <a:avLst/>
          </a:prstGeom>
          <a:noFill/>
        </p:spPr>
        <p:txBody>
          <a:bodyPr wrap="square" rtlCol="0">
            <a:spAutoFit/>
          </a:bodyPr>
          <a:lstStyle/>
          <a:p>
            <a:r>
              <a:rPr lang="en-US" sz="1100" dirty="0" smtClean="0">
                <a:solidFill>
                  <a:srgbClr val="FF0000"/>
                </a:solidFill>
              </a:rPr>
              <a:t>.30</a:t>
            </a:r>
            <a:endParaRPr lang="en-US" sz="900" dirty="0">
              <a:solidFill>
                <a:srgbClr val="FF0000"/>
              </a:solidFill>
            </a:endParaRPr>
          </a:p>
        </p:txBody>
      </p:sp>
      <p:sp>
        <p:nvSpPr>
          <p:cNvPr id="146" name="Oval 145"/>
          <p:cNvSpPr/>
          <p:nvPr/>
        </p:nvSpPr>
        <p:spPr>
          <a:xfrm>
            <a:off x="2943361" y="5222541"/>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57" name="TextBox 156"/>
          <p:cNvSpPr txBox="1"/>
          <p:nvPr/>
        </p:nvSpPr>
        <p:spPr>
          <a:xfrm>
            <a:off x="2026691" y="5356745"/>
            <a:ext cx="814316" cy="276999"/>
          </a:xfrm>
          <a:prstGeom prst="rect">
            <a:avLst/>
          </a:prstGeom>
          <a:noFill/>
        </p:spPr>
        <p:txBody>
          <a:bodyPr wrap="square" rtlCol="0">
            <a:spAutoFit/>
          </a:bodyPr>
          <a:lstStyle/>
          <a:p>
            <a:r>
              <a:rPr lang="en-US" sz="1200" dirty="0" smtClean="0"/>
              <a:t>W3 =0</a:t>
            </a:r>
            <a:endParaRPr lang="en-US" sz="1200" dirty="0"/>
          </a:p>
        </p:txBody>
      </p:sp>
      <p:sp>
        <p:nvSpPr>
          <p:cNvPr id="191" name="TextBox 190"/>
          <p:cNvSpPr txBox="1"/>
          <p:nvPr/>
        </p:nvSpPr>
        <p:spPr>
          <a:xfrm>
            <a:off x="1426186" y="6161958"/>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cxnSp>
        <p:nvCxnSpPr>
          <p:cNvPr id="200" name="Straight Arrow Connector 199"/>
          <p:cNvCxnSpPr>
            <a:stCxn id="146" idx="0"/>
            <a:endCxn id="6" idx="3"/>
          </p:cNvCxnSpPr>
          <p:nvPr/>
        </p:nvCxnSpPr>
        <p:spPr>
          <a:xfrm rot="5400000" flipH="1" flipV="1">
            <a:off x="2642840" y="4081236"/>
            <a:ext cx="1687487" cy="595124"/>
          </a:xfrm>
          <a:prstGeom prst="straightConnector1">
            <a:avLst/>
          </a:prstGeom>
          <a:ln>
            <a:solidFill>
              <a:srgbClr val="BD45AC"/>
            </a:solidFill>
            <a:tailEnd type="arrow"/>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5167954" y="2602185"/>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203" name="TextBox 202"/>
          <p:cNvSpPr txBox="1"/>
          <p:nvPr/>
        </p:nvSpPr>
        <p:spPr>
          <a:xfrm>
            <a:off x="3496109" y="2745483"/>
            <a:ext cx="873457" cy="276999"/>
          </a:xfrm>
          <a:prstGeom prst="rect">
            <a:avLst/>
          </a:prstGeom>
          <a:noFill/>
        </p:spPr>
        <p:txBody>
          <a:bodyPr wrap="square" rtlCol="0">
            <a:spAutoFit/>
          </a:bodyPr>
          <a:lstStyle/>
          <a:p>
            <a:r>
              <a:rPr lang="en-US" sz="1200" dirty="0" smtClean="0"/>
              <a:t>W1 =.70</a:t>
            </a:r>
            <a:endParaRPr lang="en-US" sz="1200" dirty="0"/>
          </a:p>
        </p:txBody>
      </p:sp>
      <p:cxnSp>
        <p:nvCxnSpPr>
          <p:cNvPr id="186" name="Straight Connector 185"/>
          <p:cNvCxnSpPr/>
          <p:nvPr/>
        </p:nvCxnSpPr>
        <p:spPr>
          <a:xfrm>
            <a:off x="5991361" y="327545"/>
            <a:ext cx="409433"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4" name="TextBox 193"/>
          <p:cNvSpPr txBox="1"/>
          <p:nvPr/>
        </p:nvSpPr>
        <p:spPr>
          <a:xfrm>
            <a:off x="6455392" y="177420"/>
            <a:ext cx="2306472" cy="276999"/>
          </a:xfrm>
          <a:prstGeom prst="rect">
            <a:avLst/>
          </a:prstGeom>
          <a:noFill/>
        </p:spPr>
        <p:txBody>
          <a:bodyPr wrap="square" rtlCol="0">
            <a:spAutoFit/>
          </a:bodyPr>
          <a:lstStyle/>
          <a:p>
            <a:r>
              <a:rPr lang="en-US" sz="1200" dirty="0" smtClean="0"/>
              <a:t>Communication b/w processes</a:t>
            </a:r>
            <a:endParaRPr lang="en-US" sz="1200" dirty="0"/>
          </a:p>
        </p:txBody>
      </p:sp>
      <p:sp>
        <p:nvSpPr>
          <p:cNvPr id="195" name="TextBox 194"/>
          <p:cNvSpPr txBox="1"/>
          <p:nvPr/>
        </p:nvSpPr>
        <p:spPr>
          <a:xfrm>
            <a:off x="6469037" y="464023"/>
            <a:ext cx="1392072" cy="286603"/>
          </a:xfrm>
          <a:prstGeom prst="rect">
            <a:avLst/>
          </a:prstGeom>
          <a:noFill/>
        </p:spPr>
        <p:txBody>
          <a:bodyPr wrap="square" rtlCol="0">
            <a:spAutoFit/>
          </a:bodyPr>
          <a:lstStyle/>
          <a:p>
            <a:r>
              <a:rPr lang="en-US" sz="1200" dirty="0" smtClean="0"/>
              <a:t>Basic messages</a:t>
            </a:r>
            <a:endParaRPr lang="en-US" sz="1200" dirty="0"/>
          </a:p>
        </p:txBody>
      </p:sp>
      <p:sp>
        <p:nvSpPr>
          <p:cNvPr id="198" name="TextBox 197"/>
          <p:cNvSpPr txBox="1"/>
          <p:nvPr/>
        </p:nvSpPr>
        <p:spPr>
          <a:xfrm>
            <a:off x="6455386" y="791569"/>
            <a:ext cx="1624085" cy="276999"/>
          </a:xfrm>
          <a:prstGeom prst="rect">
            <a:avLst/>
          </a:prstGeom>
          <a:noFill/>
        </p:spPr>
        <p:txBody>
          <a:bodyPr wrap="square" rtlCol="0">
            <a:spAutoFit/>
          </a:bodyPr>
          <a:lstStyle/>
          <a:p>
            <a:r>
              <a:rPr lang="en-US" sz="1200" dirty="0" smtClean="0"/>
              <a:t>Control messages</a:t>
            </a:r>
            <a:endParaRPr lang="en-US" sz="1200" dirty="0"/>
          </a:p>
        </p:txBody>
      </p:sp>
      <p:cxnSp>
        <p:nvCxnSpPr>
          <p:cNvPr id="204" name="Straight Arrow Connector 203"/>
          <p:cNvCxnSpPr>
            <a:endCxn id="195" idx="1"/>
          </p:cNvCxnSpPr>
          <p:nvPr/>
        </p:nvCxnSpPr>
        <p:spPr>
          <a:xfrm flipV="1">
            <a:off x="6005015" y="607325"/>
            <a:ext cx="464022" cy="6824"/>
          </a:xfrm>
          <a:prstGeom prst="straightConnector1">
            <a:avLst/>
          </a:prstGeom>
          <a:ln>
            <a:solidFill>
              <a:srgbClr val="2A08B8"/>
            </a:solidFill>
            <a:tailEnd type="arrow"/>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endCxn id="198" idx="1"/>
          </p:cNvCxnSpPr>
          <p:nvPr/>
        </p:nvCxnSpPr>
        <p:spPr>
          <a:xfrm>
            <a:off x="6005015" y="928048"/>
            <a:ext cx="450371" cy="2021"/>
          </a:xfrm>
          <a:prstGeom prst="straightConnector1">
            <a:avLst/>
          </a:prstGeom>
          <a:ln>
            <a:solidFill>
              <a:srgbClr val="C939B8"/>
            </a:solidFill>
            <a:tailEnd type="arrow"/>
          </a:ln>
        </p:spPr>
        <p:style>
          <a:lnRef idx="1">
            <a:schemeClr val="accent1"/>
          </a:lnRef>
          <a:fillRef idx="0">
            <a:schemeClr val="accent1"/>
          </a:fillRef>
          <a:effectRef idx="0">
            <a:schemeClr val="accent1"/>
          </a:effectRef>
          <a:fontRef idx="minor">
            <a:schemeClr val="tx1"/>
          </a:fontRef>
        </p:style>
      </p:cxnSp>
      <p:sp>
        <p:nvSpPr>
          <p:cNvPr id="206" name="Oval 205"/>
          <p:cNvSpPr/>
          <p:nvPr/>
        </p:nvSpPr>
        <p:spPr>
          <a:xfrm>
            <a:off x="2702257" y="245660"/>
            <a:ext cx="245659" cy="245659"/>
          </a:xfrm>
          <a:prstGeom prst="ellipse">
            <a:avLst/>
          </a:prstGeom>
          <a:solidFill>
            <a:schemeClr val="tx1">
              <a:lumMod val="50000"/>
              <a:lumOff val="5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2704529" y="548188"/>
            <a:ext cx="245659" cy="24565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2704529" y="875740"/>
            <a:ext cx="245659" cy="245659"/>
          </a:xfrm>
          <a:prstGeom prst="ellipse">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extBox 208"/>
          <p:cNvSpPr txBox="1"/>
          <p:nvPr/>
        </p:nvSpPr>
        <p:spPr>
          <a:xfrm>
            <a:off x="3207225" y="259308"/>
            <a:ext cx="1282888" cy="276999"/>
          </a:xfrm>
          <a:prstGeom prst="rect">
            <a:avLst/>
          </a:prstGeom>
          <a:noFill/>
        </p:spPr>
        <p:txBody>
          <a:bodyPr wrap="square" rtlCol="0">
            <a:spAutoFit/>
          </a:bodyPr>
          <a:lstStyle/>
          <a:p>
            <a:r>
              <a:rPr lang="en-US" sz="1200" dirty="0" smtClean="0"/>
              <a:t>Normal process</a:t>
            </a:r>
            <a:endParaRPr lang="en-US" sz="1200" dirty="0"/>
          </a:p>
        </p:txBody>
      </p:sp>
      <p:sp>
        <p:nvSpPr>
          <p:cNvPr id="210" name="TextBox 209"/>
          <p:cNvSpPr txBox="1"/>
          <p:nvPr/>
        </p:nvSpPr>
        <p:spPr>
          <a:xfrm>
            <a:off x="3207222" y="504968"/>
            <a:ext cx="1392072" cy="276999"/>
          </a:xfrm>
          <a:prstGeom prst="rect">
            <a:avLst/>
          </a:prstGeom>
          <a:noFill/>
        </p:spPr>
        <p:txBody>
          <a:bodyPr wrap="square" rtlCol="0">
            <a:spAutoFit/>
          </a:bodyPr>
          <a:lstStyle/>
          <a:p>
            <a:r>
              <a:rPr lang="en-US" sz="1200" dirty="0" smtClean="0"/>
              <a:t>Leader process</a:t>
            </a:r>
            <a:endParaRPr lang="en-US" sz="1200" dirty="0"/>
          </a:p>
        </p:txBody>
      </p:sp>
      <p:sp>
        <p:nvSpPr>
          <p:cNvPr id="211" name="TextBox 210"/>
          <p:cNvSpPr txBox="1"/>
          <p:nvPr/>
        </p:nvSpPr>
        <p:spPr>
          <a:xfrm>
            <a:off x="3220872" y="832513"/>
            <a:ext cx="1091821" cy="286603"/>
          </a:xfrm>
          <a:prstGeom prst="rect">
            <a:avLst/>
          </a:prstGeom>
          <a:noFill/>
        </p:spPr>
        <p:txBody>
          <a:bodyPr wrap="square" rtlCol="0">
            <a:spAutoFit/>
          </a:bodyPr>
          <a:lstStyle/>
          <a:p>
            <a:r>
              <a:rPr lang="en-US" sz="1200" dirty="0" smtClean="0"/>
              <a:t>Idle process</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xit" presetSubtype="16" fill="hold" grpId="0" nodeType="withEffect">
                                  <p:stCondLst>
                                    <p:cond delay="0"/>
                                  </p:stCondLst>
                                  <p:childTnLst>
                                    <p:animEffect transition="out" filter="diamond(in)">
                                      <p:cBhvr>
                                        <p:cTn id="6" dur="2000"/>
                                        <p:tgtEl>
                                          <p:spTgt spid="146"/>
                                        </p:tgtEl>
                                      </p:cBhvr>
                                    </p:animEffect>
                                    <p:set>
                                      <p:cBhvr>
                                        <p:cTn id="7" dur="1" fill="hold">
                                          <p:stCondLst>
                                            <p:cond delay="1999"/>
                                          </p:stCondLst>
                                        </p:cTn>
                                        <p:tgtEl>
                                          <p:spTgt spid="146"/>
                                        </p:tgtEl>
                                        <p:attrNameLst>
                                          <p:attrName>style.visibility</p:attrName>
                                        </p:attrNameLst>
                                      </p:cBhvr>
                                      <p:to>
                                        <p:strVal val="hidden"/>
                                      </p:to>
                                    </p:set>
                                  </p:childTnLst>
                                </p:cTn>
                              </p:par>
                              <p:par>
                                <p:cTn id="8" presetID="8"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amond(in)">
                                      <p:cBhvr>
                                        <p:cTn id="10" dur="2000"/>
                                        <p:tgtEl>
                                          <p:spTgt spid="12"/>
                                        </p:tgtEl>
                                      </p:cBhvr>
                                    </p:animEffect>
                                  </p:childTnLst>
                                </p:cTn>
                              </p:par>
                            </p:childTnLst>
                          </p:cTn>
                        </p:par>
                        <p:par>
                          <p:cTn id="11" fill="hold">
                            <p:stCondLst>
                              <p:cond delay="2000"/>
                            </p:stCondLst>
                            <p:childTnLst>
                              <p:par>
                                <p:cTn id="12" presetID="9" presetClass="exit" presetSubtype="0" fill="hold" grpId="0" nodeType="afterEffect">
                                  <p:stCondLst>
                                    <p:cond delay="0"/>
                                  </p:stCondLst>
                                  <p:childTnLst>
                                    <p:animEffect transition="out" filter="dissolve">
                                      <p:cBhvr>
                                        <p:cTn id="13" dur="2000"/>
                                        <p:tgtEl>
                                          <p:spTgt spid="48"/>
                                        </p:tgtEl>
                                      </p:cBhvr>
                                    </p:animEffect>
                                    <p:set>
                                      <p:cBhvr>
                                        <p:cTn id="14" dur="1" fill="hold">
                                          <p:stCondLst>
                                            <p:cond delay="1999"/>
                                          </p:stCondLst>
                                        </p:cTn>
                                        <p:tgtEl>
                                          <p:spTgt spid="48"/>
                                        </p:tgtEl>
                                        <p:attrNameLst>
                                          <p:attrName>style.visibility</p:attrName>
                                        </p:attrNameLst>
                                      </p:cBhvr>
                                      <p:to>
                                        <p:strVal val="hidden"/>
                                      </p:to>
                                    </p:set>
                                  </p:childTnLst>
                                </p:cTn>
                              </p:par>
                            </p:childTnLst>
                          </p:cTn>
                        </p:par>
                        <p:par>
                          <p:cTn id="15" fill="hold">
                            <p:stCondLst>
                              <p:cond delay="4000"/>
                            </p:stCondLst>
                            <p:childTnLst>
                              <p:par>
                                <p:cTn id="16" presetID="12" presetClass="entr" presetSubtype="4" fill="hold" grpId="0" nodeType="afterEffect">
                                  <p:stCondLst>
                                    <p:cond delay="0"/>
                                  </p:stCondLst>
                                  <p:childTnLst>
                                    <p:set>
                                      <p:cBhvr>
                                        <p:cTn id="17" dur="1" fill="hold">
                                          <p:stCondLst>
                                            <p:cond delay="0"/>
                                          </p:stCondLst>
                                        </p:cTn>
                                        <p:tgtEl>
                                          <p:spTgt spid="157"/>
                                        </p:tgtEl>
                                        <p:attrNameLst>
                                          <p:attrName>style.visibility</p:attrName>
                                        </p:attrNameLst>
                                      </p:cBhvr>
                                      <p:to>
                                        <p:strVal val="visible"/>
                                      </p:to>
                                    </p:set>
                                    <p:animEffect transition="in" filter="slide(fromBottom)">
                                      <p:cBhvr>
                                        <p:cTn id="18" dur="2000"/>
                                        <p:tgtEl>
                                          <p:spTgt spid="157"/>
                                        </p:tgtEl>
                                      </p:cBhvr>
                                    </p:animEffect>
                                  </p:childTnLst>
                                </p:cTn>
                              </p:par>
                            </p:childTnLst>
                          </p:cTn>
                        </p:par>
                        <p:par>
                          <p:cTn id="19" fill="hold">
                            <p:stCondLst>
                              <p:cond delay="6000"/>
                            </p:stCondLst>
                            <p:childTnLst>
                              <p:par>
                                <p:cTn id="20" presetID="9" presetClass="exit" presetSubtype="0" fill="hold" grpId="0" nodeType="afterEffect">
                                  <p:stCondLst>
                                    <p:cond delay="0"/>
                                  </p:stCondLst>
                                  <p:childTnLst>
                                    <p:animEffect transition="out" filter="dissolve">
                                      <p:cBhvr>
                                        <p:cTn id="21" dur="2000"/>
                                        <p:tgtEl>
                                          <p:spTgt spid="135"/>
                                        </p:tgtEl>
                                      </p:cBhvr>
                                    </p:animEffect>
                                    <p:set>
                                      <p:cBhvr>
                                        <p:cTn id="22" dur="1" fill="hold">
                                          <p:stCondLst>
                                            <p:cond delay="1999"/>
                                          </p:stCondLst>
                                        </p:cTn>
                                        <p:tgtEl>
                                          <p:spTgt spid="135"/>
                                        </p:tgtEl>
                                        <p:attrNameLst>
                                          <p:attrName>style.visibility</p:attrName>
                                        </p:attrNameLst>
                                      </p:cBhvr>
                                      <p:to>
                                        <p:strVal val="hidden"/>
                                      </p:to>
                                    </p:set>
                                  </p:childTnLst>
                                </p:cTn>
                              </p:par>
                            </p:childTnLst>
                          </p:cTn>
                        </p:par>
                        <p:par>
                          <p:cTn id="23" fill="hold">
                            <p:stCondLst>
                              <p:cond delay="8000"/>
                            </p:stCondLst>
                            <p:childTnLst>
                              <p:par>
                                <p:cTn id="24" presetID="12" presetClass="entr" presetSubtype="4" fill="hold" grpId="0" nodeType="after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slide(fromBottom)">
                                      <p:cBhvr>
                                        <p:cTn id="26" dur="2000"/>
                                        <p:tgtEl>
                                          <p:spTgt spid="191"/>
                                        </p:tgtEl>
                                      </p:cBhvr>
                                    </p:animEffect>
                                  </p:childTnLst>
                                </p:cTn>
                              </p:par>
                            </p:childTnLst>
                          </p:cTn>
                        </p:par>
                        <p:par>
                          <p:cTn id="27" fill="hold">
                            <p:stCondLst>
                              <p:cond delay="10000"/>
                            </p:stCondLst>
                            <p:childTnLst>
                              <p:par>
                                <p:cTn id="28" presetID="22" presetClass="entr" presetSubtype="4" fill="hold" nodeType="afterEffect">
                                  <p:stCondLst>
                                    <p:cond delay="0"/>
                                  </p:stCondLst>
                                  <p:childTnLst>
                                    <p:set>
                                      <p:cBhvr>
                                        <p:cTn id="29" dur="1" fill="hold">
                                          <p:stCondLst>
                                            <p:cond delay="0"/>
                                          </p:stCondLst>
                                        </p:cTn>
                                        <p:tgtEl>
                                          <p:spTgt spid="200"/>
                                        </p:tgtEl>
                                        <p:attrNameLst>
                                          <p:attrName>style.visibility</p:attrName>
                                        </p:attrNameLst>
                                      </p:cBhvr>
                                      <p:to>
                                        <p:strVal val="visible"/>
                                      </p:to>
                                    </p:set>
                                    <p:animEffect transition="in" filter="wipe(down)">
                                      <p:cBhvr>
                                        <p:cTn id="30" dur="2000"/>
                                        <p:tgtEl>
                                          <p:spTgt spid="200"/>
                                        </p:tgtEl>
                                      </p:cBhvr>
                                    </p:animEffect>
                                  </p:childTnLst>
                                </p:cTn>
                              </p:par>
                            </p:childTnLst>
                          </p:cTn>
                        </p:par>
                        <p:par>
                          <p:cTn id="31" fill="hold">
                            <p:stCondLst>
                              <p:cond delay="12000"/>
                            </p:stCondLst>
                            <p:childTnLst>
                              <p:par>
                                <p:cTn id="32" presetID="9" presetClass="exit" presetSubtype="0" fill="hold" grpId="0" nodeType="afterEffect">
                                  <p:stCondLst>
                                    <p:cond delay="0"/>
                                  </p:stCondLst>
                                  <p:childTnLst>
                                    <p:animEffect transition="out" filter="dissolve">
                                      <p:cBhvr>
                                        <p:cTn id="33" dur="2000"/>
                                        <p:tgtEl>
                                          <p:spTgt spid="78"/>
                                        </p:tgtEl>
                                      </p:cBhvr>
                                    </p:animEffect>
                                    <p:set>
                                      <p:cBhvr>
                                        <p:cTn id="34" dur="1" fill="hold">
                                          <p:stCondLst>
                                            <p:cond delay="1999"/>
                                          </p:stCondLst>
                                        </p:cTn>
                                        <p:tgtEl>
                                          <p:spTgt spid="78"/>
                                        </p:tgtEl>
                                        <p:attrNameLst>
                                          <p:attrName>style.visibility</p:attrName>
                                        </p:attrNameLst>
                                      </p:cBhvr>
                                      <p:to>
                                        <p:strVal val="hidden"/>
                                      </p:to>
                                    </p:set>
                                  </p:childTnLst>
                                </p:cTn>
                              </p:par>
                            </p:childTnLst>
                          </p:cTn>
                        </p:par>
                        <p:par>
                          <p:cTn id="35" fill="hold">
                            <p:stCondLst>
                              <p:cond delay="14000"/>
                            </p:stCondLst>
                            <p:childTnLst>
                              <p:par>
                                <p:cTn id="36" presetID="12" presetClass="entr" presetSubtype="4" fill="hold" grpId="0" nodeType="afterEffect">
                                  <p:stCondLst>
                                    <p:cond delay="0"/>
                                  </p:stCondLst>
                                  <p:childTnLst>
                                    <p:set>
                                      <p:cBhvr>
                                        <p:cTn id="37" dur="1" fill="hold">
                                          <p:stCondLst>
                                            <p:cond delay="0"/>
                                          </p:stCondLst>
                                        </p:cTn>
                                        <p:tgtEl>
                                          <p:spTgt spid="201"/>
                                        </p:tgtEl>
                                        <p:attrNameLst>
                                          <p:attrName>style.visibility</p:attrName>
                                        </p:attrNameLst>
                                      </p:cBhvr>
                                      <p:to>
                                        <p:strVal val="visible"/>
                                      </p:to>
                                    </p:set>
                                    <p:animEffect transition="in" filter="slide(fromBottom)">
                                      <p:cBhvr>
                                        <p:cTn id="38" dur="2000"/>
                                        <p:tgtEl>
                                          <p:spTgt spid="201"/>
                                        </p:tgtEl>
                                      </p:cBhvr>
                                    </p:animEffect>
                                  </p:childTnLst>
                                </p:cTn>
                              </p:par>
                            </p:childTnLst>
                          </p:cTn>
                        </p:par>
                        <p:par>
                          <p:cTn id="39" fill="hold">
                            <p:stCondLst>
                              <p:cond delay="16000"/>
                            </p:stCondLst>
                            <p:childTnLst>
                              <p:par>
                                <p:cTn id="40" presetID="9" presetClass="exit" presetSubtype="0" fill="hold" grpId="0" nodeType="afterEffect">
                                  <p:stCondLst>
                                    <p:cond delay="0"/>
                                  </p:stCondLst>
                                  <p:childTnLst>
                                    <p:animEffect transition="out" filter="dissolve">
                                      <p:cBhvr>
                                        <p:cTn id="41" dur="2000"/>
                                        <p:tgtEl>
                                          <p:spTgt spid="46"/>
                                        </p:tgtEl>
                                      </p:cBhvr>
                                    </p:animEffect>
                                    <p:set>
                                      <p:cBhvr>
                                        <p:cTn id="42" dur="1" fill="hold">
                                          <p:stCondLst>
                                            <p:cond delay="1999"/>
                                          </p:stCondLst>
                                        </p:cTn>
                                        <p:tgtEl>
                                          <p:spTgt spid="46"/>
                                        </p:tgtEl>
                                        <p:attrNameLst>
                                          <p:attrName>style.visibility</p:attrName>
                                        </p:attrNameLst>
                                      </p:cBhvr>
                                      <p:to>
                                        <p:strVal val="hidden"/>
                                      </p:to>
                                    </p:set>
                                  </p:childTnLst>
                                </p:cTn>
                              </p:par>
                            </p:childTnLst>
                          </p:cTn>
                        </p:par>
                        <p:par>
                          <p:cTn id="43" fill="hold">
                            <p:stCondLst>
                              <p:cond delay="18000"/>
                            </p:stCondLst>
                            <p:childTnLst>
                              <p:par>
                                <p:cTn id="44" presetID="12" presetClass="entr" presetSubtype="4" fill="hold" grpId="0" nodeType="afterEffect">
                                  <p:stCondLst>
                                    <p:cond delay="0"/>
                                  </p:stCondLst>
                                  <p:childTnLst>
                                    <p:set>
                                      <p:cBhvr>
                                        <p:cTn id="45" dur="1" fill="hold">
                                          <p:stCondLst>
                                            <p:cond delay="0"/>
                                          </p:stCondLst>
                                        </p:cTn>
                                        <p:tgtEl>
                                          <p:spTgt spid="203"/>
                                        </p:tgtEl>
                                        <p:attrNameLst>
                                          <p:attrName>style.visibility</p:attrName>
                                        </p:attrNameLst>
                                      </p:cBhvr>
                                      <p:to>
                                        <p:strVal val="visible"/>
                                      </p:to>
                                    </p:set>
                                    <p:animEffect transition="in" filter="slide(fromBottom)">
                                      <p:cBhvr>
                                        <p:cTn id="46" dur="2000"/>
                                        <p:tgtEl>
                                          <p:spTgt spid="203"/>
                                        </p:tgtEl>
                                      </p:cBhvr>
                                    </p:animEffect>
                                  </p:childTnLst>
                                </p:cTn>
                              </p:par>
                            </p:childTnLst>
                          </p:cTn>
                        </p:par>
                        <p:par>
                          <p:cTn id="47" fill="hold">
                            <p:stCondLst>
                              <p:cond delay="20000"/>
                            </p:stCondLst>
                            <p:childTnLst>
                              <p:par>
                                <p:cTn id="48" presetID="9" presetClass="exit" presetSubtype="0" fill="hold" nodeType="afterEffect">
                                  <p:stCondLst>
                                    <p:cond delay="0"/>
                                  </p:stCondLst>
                                  <p:childTnLst>
                                    <p:animEffect transition="out" filter="dissolve">
                                      <p:cBhvr>
                                        <p:cTn id="49" dur="2000"/>
                                        <p:tgtEl>
                                          <p:spTgt spid="200"/>
                                        </p:tgtEl>
                                      </p:cBhvr>
                                    </p:animEffect>
                                    <p:set>
                                      <p:cBhvr>
                                        <p:cTn id="50" dur="1" fill="hold">
                                          <p:stCondLst>
                                            <p:cond delay="1999"/>
                                          </p:stCondLst>
                                        </p:cTn>
                                        <p:tgtEl>
                                          <p:spTgt spid="2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6" grpId="0"/>
      <p:bldP spid="48" grpId="0"/>
      <p:bldP spid="78" grpId="0"/>
      <p:bldP spid="135" grpId="0"/>
      <p:bldP spid="146" grpId="0" animBg="1"/>
      <p:bldP spid="157" grpId="0"/>
      <p:bldP spid="191" grpId="0"/>
      <p:bldP spid="201" grpId="0"/>
      <p:bldP spid="203"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A64DA6D7-C39D-457F-AB60-E921F603B3E6}" type="slidenum">
              <a:rPr lang="en-IN" smtClean="0"/>
              <a:pPr/>
              <a:t>17</a:t>
            </a:fld>
            <a:endParaRPr lang="en-IN" dirty="0" smtClean="0"/>
          </a:p>
        </p:txBody>
      </p:sp>
      <p:sp>
        <p:nvSpPr>
          <p:cNvPr id="6" name="Oval 5"/>
          <p:cNvSpPr/>
          <p:nvPr/>
        </p:nvSpPr>
        <p:spPr>
          <a:xfrm>
            <a:off x="3712193" y="3138985"/>
            <a:ext cx="491319" cy="46402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4972336" y="3921461"/>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2" name="Oval 11"/>
          <p:cNvSpPr/>
          <p:nvPr/>
        </p:nvSpPr>
        <p:spPr>
          <a:xfrm>
            <a:off x="2954737" y="5220269"/>
            <a:ext cx="491319" cy="464024"/>
          </a:xfrm>
          <a:prstGeom prst="ellipse">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17" name="Straight Connector 16"/>
          <p:cNvCxnSpPr>
            <a:stCxn id="6" idx="5"/>
            <a:endCxn id="11" idx="2"/>
          </p:cNvCxnSpPr>
          <p:nvPr/>
        </p:nvCxnSpPr>
        <p:spPr>
          <a:xfrm rot="16200000" flipH="1">
            <a:off x="4242739" y="3423875"/>
            <a:ext cx="618419" cy="840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3"/>
          </p:cNvCxnSpPr>
          <p:nvPr/>
        </p:nvCxnSpPr>
        <p:spPr>
          <a:xfrm rot="5400000">
            <a:off x="3059095" y="3480740"/>
            <a:ext cx="670736" cy="779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4"/>
          </p:cNvCxnSpPr>
          <p:nvPr/>
        </p:nvCxnSpPr>
        <p:spPr>
          <a:xfrm rot="5400000">
            <a:off x="4624320" y="4615219"/>
            <a:ext cx="823410" cy="3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2" idx="0"/>
          </p:cNvCxnSpPr>
          <p:nvPr/>
        </p:nvCxnSpPr>
        <p:spPr>
          <a:xfrm rot="16200000" flipH="1">
            <a:off x="2588526" y="4608397"/>
            <a:ext cx="782467" cy="441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6"/>
          </p:cNvCxnSpPr>
          <p:nvPr/>
        </p:nvCxnSpPr>
        <p:spPr>
          <a:xfrm>
            <a:off x="3446056" y="5452281"/>
            <a:ext cx="1162337" cy="2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4"/>
            <a:endCxn id="12" idx="7"/>
          </p:cNvCxnSpPr>
          <p:nvPr/>
        </p:nvCxnSpPr>
        <p:spPr>
          <a:xfrm rot="5400000">
            <a:off x="2823372" y="4153742"/>
            <a:ext cx="1685215" cy="583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7"/>
            <a:endCxn id="11" idx="3"/>
          </p:cNvCxnSpPr>
          <p:nvPr/>
        </p:nvCxnSpPr>
        <p:spPr>
          <a:xfrm rot="5400000" flipH="1" flipV="1">
            <a:off x="3723849" y="3967785"/>
            <a:ext cx="970694" cy="1670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3346262" y="3956414"/>
            <a:ext cx="920651" cy="1747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6" idx="4"/>
          </p:cNvCxnSpPr>
          <p:nvPr/>
        </p:nvCxnSpPr>
        <p:spPr>
          <a:xfrm rot="16200000" flipH="1">
            <a:off x="3475355" y="4085507"/>
            <a:ext cx="1687489" cy="722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1" idx="3"/>
          </p:cNvCxnSpPr>
          <p:nvPr/>
        </p:nvCxnSpPr>
        <p:spPr>
          <a:xfrm rot="5400000">
            <a:off x="3969225" y="3281135"/>
            <a:ext cx="38669" cy="2111459"/>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493821" y="2756848"/>
            <a:ext cx="873457" cy="276999"/>
          </a:xfrm>
          <a:prstGeom prst="rect">
            <a:avLst/>
          </a:prstGeom>
          <a:noFill/>
        </p:spPr>
        <p:txBody>
          <a:bodyPr wrap="square" rtlCol="0">
            <a:spAutoFit/>
          </a:bodyPr>
          <a:lstStyle/>
          <a:p>
            <a:r>
              <a:rPr lang="en-US" sz="1200" dirty="0" smtClean="0"/>
              <a:t>W1 =.70</a:t>
            </a:r>
            <a:endParaRPr lang="en-US" sz="1200" dirty="0"/>
          </a:p>
        </p:txBody>
      </p:sp>
      <p:sp>
        <p:nvSpPr>
          <p:cNvPr id="47" name="TextBox 46"/>
          <p:cNvSpPr txBox="1"/>
          <p:nvPr/>
        </p:nvSpPr>
        <p:spPr>
          <a:xfrm>
            <a:off x="1653654" y="3741761"/>
            <a:ext cx="802943" cy="276999"/>
          </a:xfrm>
          <a:prstGeom prst="rect">
            <a:avLst/>
          </a:prstGeom>
          <a:noFill/>
        </p:spPr>
        <p:txBody>
          <a:bodyPr wrap="square" rtlCol="0">
            <a:spAutoFit/>
          </a:bodyPr>
          <a:lstStyle/>
          <a:p>
            <a:r>
              <a:rPr lang="en-US" sz="1200" dirty="0" smtClean="0"/>
              <a:t>W2 =0</a:t>
            </a:r>
            <a:endParaRPr lang="en-US" sz="1200" dirty="0"/>
          </a:p>
        </p:txBody>
      </p:sp>
      <p:sp>
        <p:nvSpPr>
          <p:cNvPr id="48" name="TextBox 47"/>
          <p:cNvSpPr txBox="1"/>
          <p:nvPr/>
        </p:nvSpPr>
        <p:spPr>
          <a:xfrm>
            <a:off x="2024419" y="5354473"/>
            <a:ext cx="814316" cy="276999"/>
          </a:xfrm>
          <a:prstGeom prst="rect">
            <a:avLst/>
          </a:prstGeom>
          <a:noFill/>
        </p:spPr>
        <p:txBody>
          <a:bodyPr wrap="square" rtlCol="0">
            <a:spAutoFit/>
          </a:bodyPr>
          <a:lstStyle/>
          <a:p>
            <a:r>
              <a:rPr lang="en-US" sz="1200" dirty="0" smtClean="0"/>
              <a:t>W3 =0</a:t>
            </a:r>
            <a:endParaRPr lang="en-US" sz="1200" dirty="0"/>
          </a:p>
        </p:txBody>
      </p:sp>
      <p:sp>
        <p:nvSpPr>
          <p:cNvPr id="49" name="TextBox 48"/>
          <p:cNvSpPr txBox="1"/>
          <p:nvPr/>
        </p:nvSpPr>
        <p:spPr>
          <a:xfrm>
            <a:off x="5138382" y="5343100"/>
            <a:ext cx="798394" cy="276999"/>
          </a:xfrm>
          <a:prstGeom prst="rect">
            <a:avLst/>
          </a:prstGeom>
          <a:noFill/>
        </p:spPr>
        <p:txBody>
          <a:bodyPr wrap="square" rtlCol="0">
            <a:spAutoFit/>
          </a:bodyPr>
          <a:lstStyle/>
          <a:p>
            <a:r>
              <a:rPr lang="en-US" sz="1200" dirty="0" smtClean="0"/>
              <a:t>W4 =0</a:t>
            </a:r>
            <a:endParaRPr lang="en-US" sz="1200" dirty="0"/>
          </a:p>
        </p:txBody>
      </p:sp>
      <p:sp>
        <p:nvSpPr>
          <p:cNvPr id="50" name="TextBox 49"/>
          <p:cNvSpPr txBox="1"/>
          <p:nvPr/>
        </p:nvSpPr>
        <p:spPr>
          <a:xfrm>
            <a:off x="5454556" y="3789529"/>
            <a:ext cx="755175" cy="276999"/>
          </a:xfrm>
          <a:prstGeom prst="rect">
            <a:avLst/>
          </a:prstGeom>
          <a:noFill/>
        </p:spPr>
        <p:txBody>
          <a:bodyPr wrap="square" rtlCol="0">
            <a:spAutoFit/>
          </a:bodyPr>
          <a:lstStyle/>
          <a:p>
            <a:r>
              <a:rPr lang="en-US" sz="1200" dirty="0" smtClean="0"/>
              <a:t>W5 =.30</a:t>
            </a:r>
            <a:endParaRPr lang="en-US" sz="1200" dirty="0"/>
          </a:p>
        </p:txBody>
      </p:sp>
      <p:sp>
        <p:nvSpPr>
          <p:cNvPr id="69" name="Rectangle 68"/>
          <p:cNvSpPr/>
          <p:nvPr/>
        </p:nvSpPr>
        <p:spPr>
          <a:xfrm>
            <a:off x="4626591" y="2606722"/>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rot="5400000">
            <a:off x="4797189" y="272272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5113364" y="271135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5402242" y="271362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5718416" y="271590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599294" y="2606723"/>
            <a:ext cx="491320" cy="259306"/>
          </a:xfrm>
          <a:prstGeom prst="rect">
            <a:avLst/>
          </a:prstGeom>
          <a:noFill/>
        </p:spPr>
        <p:txBody>
          <a:bodyPr wrap="square" rtlCol="0">
            <a:spAutoFit/>
          </a:bodyPr>
          <a:lstStyle/>
          <a:p>
            <a:r>
              <a:rPr lang="en-US" sz="1100" dirty="0" smtClean="0"/>
              <a:t>0</a:t>
            </a:r>
            <a:endParaRPr lang="en-US" sz="900" dirty="0"/>
          </a:p>
        </p:txBody>
      </p:sp>
      <p:sp>
        <p:nvSpPr>
          <p:cNvPr id="76" name="TextBox 75"/>
          <p:cNvSpPr txBox="1"/>
          <p:nvPr/>
        </p:nvSpPr>
        <p:spPr>
          <a:xfrm>
            <a:off x="5816220" y="2595350"/>
            <a:ext cx="491320" cy="259306"/>
          </a:xfrm>
          <a:prstGeom prst="rect">
            <a:avLst/>
          </a:prstGeom>
          <a:noFill/>
        </p:spPr>
        <p:txBody>
          <a:bodyPr wrap="square" rtlCol="0">
            <a:spAutoFit/>
          </a:bodyPr>
          <a:lstStyle/>
          <a:p>
            <a:r>
              <a:rPr lang="en-US" sz="1100" dirty="0" smtClean="0"/>
              <a:t>0</a:t>
            </a:r>
            <a:endParaRPr lang="en-US" sz="900" dirty="0"/>
          </a:p>
        </p:txBody>
      </p:sp>
      <p:sp>
        <p:nvSpPr>
          <p:cNvPr id="81" name="TextBox 80"/>
          <p:cNvSpPr txBox="1"/>
          <p:nvPr/>
        </p:nvSpPr>
        <p:spPr>
          <a:xfrm>
            <a:off x="4189863" y="2606725"/>
            <a:ext cx="436728" cy="276999"/>
          </a:xfrm>
          <a:prstGeom prst="rect">
            <a:avLst/>
          </a:prstGeom>
          <a:noFill/>
        </p:spPr>
        <p:txBody>
          <a:bodyPr wrap="square" rtlCol="0">
            <a:spAutoFit/>
          </a:bodyPr>
          <a:lstStyle/>
          <a:p>
            <a:r>
              <a:rPr lang="en-US" sz="1200" dirty="0" smtClean="0"/>
              <a:t>IN1</a:t>
            </a:r>
            <a:endParaRPr lang="en-US" sz="1200" dirty="0"/>
          </a:p>
        </p:txBody>
      </p:sp>
      <p:sp>
        <p:nvSpPr>
          <p:cNvPr id="82" name="Rectangle 81"/>
          <p:cNvSpPr/>
          <p:nvPr/>
        </p:nvSpPr>
        <p:spPr>
          <a:xfrm>
            <a:off x="4642512" y="2963836"/>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p:cNvCxnSpPr/>
          <p:nvPr/>
        </p:nvCxnSpPr>
        <p:spPr>
          <a:xfrm rot="5400000">
            <a:off x="4813110" y="307984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5129285" y="306846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5418163" y="307074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5734337" y="307301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615215" y="2963837"/>
            <a:ext cx="491320" cy="259306"/>
          </a:xfrm>
          <a:prstGeom prst="rect">
            <a:avLst/>
          </a:prstGeom>
          <a:noFill/>
        </p:spPr>
        <p:txBody>
          <a:bodyPr wrap="square" rtlCol="0">
            <a:spAutoFit/>
          </a:bodyPr>
          <a:lstStyle/>
          <a:p>
            <a:r>
              <a:rPr lang="en-US" sz="1100" dirty="0" smtClean="0"/>
              <a:t>0</a:t>
            </a:r>
            <a:endParaRPr lang="en-US" sz="900" dirty="0"/>
          </a:p>
        </p:txBody>
      </p:sp>
      <p:sp>
        <p:nvSpPr>
          <p:cNvPr id="88" name="TextBox 87"/>
          <p:cNvSpPr txBox="1"/>
          <p:nvPr/>
        </p:nvSpPr>
        <p:spPr>
          <a:xfrm>
            <a:off x="5832141" y="2952464"/>
            <a:ext cx="491320" cy="259306"/>
          </a:xfrm>
          <a:prstGeom prst="rect">
            <a:avLst/>
          </a:prstGeom>
          <a:noFill/>
        </p:spPr>
        <p:txBody>
          <a:bodyPr wrap="square" rtlCol="0">
            <a:spAutoFit/>
          </a:bodyPr>
          <a:lstStyle/>
          <a:p>
            <a:r>
              <a:rPr lang="en-US" sz="1100" dirty="0" smtClean="0"/>
              <a:t>0</a:t>
            </a:r>
            <a:endParaRPr lang="en-US" sz="900" dirty="0"/>
          </a:p>
        </p:txBody>
      </p:sp>
      <p:sp>
        <p:nvSpPr>
          <p:cNvPr id="90" name="TextBox 89"/>
          <p:cNvSpPr txBox="1"/>
          <p:nvPr/>
        </p:nvSpPr>
        <p:spPr>
          <a:xfrm>
            <a:off x="5249837" y="2957013"/>
            <a:ext cx="491320" cy="259306"/>
          </a:xfrm>
          <a:prstGeom prst="rect">
            <a:avLst/>
          </a:prstGeom>
          <a:noFill/>
        </p:spPr>
        <p:txBody>
          <a:bodyPr wrap="square" rtlCol="0">
            <a:spAutoFit/>
          </a:bodyPr>
          <a:lstStyle/>
          <a:p>
            <a:r>
              <a:rPr lang="en-US" sz="1100" dirty="0" smtClean="0"/>
              <a:t>0</a:t>
            </a:r>
            <a:endParaRPr lang="en-US" sz="900" dirty="0"/>
          </a:p>
        </p:txBody>
      </p:sp>
      <p:sp>
        <p:nvSpPr>
          <p:cNvPr id="91" name="TextBox 90"/>
          <p:cNvSpPr txBox="1"/>
          <p:nvPr/>
        </p:nvSpPr>
        <p:spPr>
          <a:xfrm>
            <a:off x="4924565" y="2963837"/>
            <a:ext cx="491320" cy="261610"/>
          </a:xfrm>
          <a:prstGeom prst="rect">
            <a:avLst/>
          </a:prstGeom>
          <a:noFill/>
        </p:spPr>
        <p:txBody>
          <a:bodyPr wrap="square" rtlCol="0">
            <a:spAutoFit/>
          </a:bodyPr>
          <a:lstStyle/>
          <a:p>
            <a:r>
              <a:rPr lang="en-US" sz="1100" dirty="0" smtClean="0"/>
              <a:t>0</a:t>
            </a:r>
            <a:endParaRPr lang="en-US" sz="900" dirty="0"/>
          </a:p>
        </p:txBody>
      </p:sp>
      <p:sp>
        <p:nvSpPr>
          <p:cNvPr id="92" name="TextBox 91"/>
          <p:cNvSpPr txBox="1"/>
          <p:nvPr/>
        </p:nvSpPr>
        <p:spPr>
          <a:xfrm>
            <a:off x="4110249" y="2950193"/>
            <a:ext cx="666466" cy="276999"/>
          </a:xfrm>
          <a:prstGeom prst="rect">
            <a:avLst/>
          </a:prstGeom>
          <a:noFill/>
        </p:spPr>
        <p:txBody>
          <a:bodyPr wrap="square" rtlCol="0">
            <a:spAutoFit/>
          </a:bodyPr>
          <a:lstStyle/>
          <a:p>
            <a:r>
              <a:rPr lang="en-US" sz="1200" dirty="0" smtClean="0"/>
              <a:t>OUT1</a:t>
            </a:r>
            <a:endParaRPr lang="en-US" sz="1200" dirty="0"/>
          </a:p>
        </p:txBody>
      </p:sp>
      <p:sp>
        <p:nvSpPr>
          <p:cNvPr id="97" name="Rectangle 96"/>
          <p:cNvSpPr/>
          <p:nvPr/>
        </p:nvSpPr>
        <p:spPr>
          <a:xfrm>
            <a:off x="780196" y="4110251"/>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rot="5400000">
            <a:off x="950794" y="422625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1266969" y="421488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1555847" y="421715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1872021" y="421943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52899" y="4110252"/>
            <a:ext cx="491320" cy="259306"/>
          </a:xfrm>
          <a:prstGeom prst="rect">
            <a:avLst/>
          </a:prstGeom>
          <a:noFill/>
        </p:spPr>
        <p:txBody>
          <a:bodyPr wrap="square" rtlCol="0">
            <a:spAutoFit/>
          </a:bodyPr>
          <a:lstStyle/>
          <a:p>
            <a:r>
              <a:rPr lang="en-US" sz="1100" dirty="0" smtClean="0"/>
              <a:t>0</a:t>
            </a:r>
            <a:endParaRPr lang="en-US" sz="900" dirty="0"/>
          </a:p>
        </p:txBody>
      </p:sp>
      <p:sp>
        <p:nvSpPr>
          <p:cNvPr id="103" name="TextBox 102"/>
          <p:cNvSpPr txBox="1"/>
          <p:nvPr/>
        </p:nvSpPr>
        <p:spPr>
          <a:xfrm>
            <a:off x="1969825" y="4098879"/>
            <a:ext cx="491320" cy="259306"/>
          </a:xfrm>
          <a:prstGeom prst="rect">
            <a:avLst/>
          </a:prstGeom>
          <a:noFill/>
        </p:spPr>
        <p:txBody>
          <a:bodyPr wrap="square" rtlCol="0">
            <a:spAutoFit/>
          </a:bodyPr>
          <a:lstStyle/>
          <a:p>
            <a:r>
              <a:rPr lang="en-US" sz="1100" dirty="0" smtClean="0"/>
              <a:t>0</a:t>
            </a:r>
            <a:endParaRPr lang="en-US" sz="900" dirty="0"/>
          </a:p>
        </p:txBody>
      </p:sp>
      <p:sp>
        <p:nvSpPr>
          <p:cNvPr id="105" name="TextBox 104"/>
          <p:cNvSpPr txBox="1"/>
          <p:nvPr/>
        </p:nvSpPr>
        <p:spPr>
          <a:xfrm>
            <a:off x="1387521" y="4103428"/>
            <a:ext cx="491320" cy="259306"/>
          </a:xfrm>
          <a:prstGeom prst="rect">
            <a:avLst/>
          </a:prstGeom>
          <a:noFill/>
        </p:spPr>
        <p:txBody>
          <a:bodyPr wrap="square" rtlCol="0">
            <a:spAutoFit/>
          </a:bodyPr>
          <a:lstStyle/>
          <a:p>
            <a:r>
              <a:rPr lang="en-US" sz="1100" dirty="0" smtClean="0"/>
              <a:t>0</a:t>
            </a:r>
            <a:endParaRPr lang="en-US" sz="900" dirty="0"/>
          </a:p>
        </p:txBody>
      </p:sp>
      <p:sp>
        <p:nvSpPr>
          <p:cNvPr id="106" name="TextBox 105"/>
          <p:cNvSpPr txBox="1"/>
          <p:nvPr/>
        </p:nvSpPr>
        <p:spPr>
          <a:xfrm>
            <a:off x="1062249" y="4110252"/>
            <a:ext cx="491320" cy="261610"/>
          </a:xfrm>
          <a:prstGeom prst="rect">
            <a:avLst/>
          </a:prstGeom>
          <a:noFill/>
        </p:spPr>
        <p:txBody>
          <a:bodyPr wrap="square" rtlCol="0">
            <a:spAutoFit/>
          </a:bodyPr>
          <a:lstStyle/>
          <a:p>
            <a:r>
              <a:rPr lang="en-US" sz="1100" dirty="0" smtClean="0"/>
              <a:t>0</a:t>
            </a:r>
            <a:endParaRPr lang="en-US" sz="900" dirty="0"/>
          </a:p>
        </p:txBody>
      </p:sp>
      <p:sp>
        <p:nvSpPr>
          <p:cNvPr id="107" name="TextBox 106"/>
          <p:cNvSpPr txBox="1"/>
          <p:nvPr/>
        </p:nvSpPr>
        <p:spPr>
          <a:xfrm>
            <a:off x="343468" y="4110254"/>
            <a:ext cx="436728" cy="276999"/>
          </a:xfrm>
          <a:prstGeom prst="rect">
            <a:avLst/>
          </a:prstGeom>
          <a:noFill/>
        </p:spPr>
        <p:txBody>
          <a:bodyPr wrap="square" rtlCol="0">
            <a:spAutoFit/>
          </a:bodyPr>
          <a:lstStyle/>
          <a:p>
            <a:r>
              <a:rPr lang="en-US" sz="1200" dirty="0" smtClean="0"/>
              <a:t>IN2</a:t>
            </a:r>
            <a:endParaRPr lang="en-US" sz="1200" dirty="0"/>
          </a:p>
        </p:txBody>
      </p:sp>
      <p:sp>
        <p:nvSpPr>
          <p:cNvPr id="108" name="Rectangle 107"/>
          <p:cNvSpPr/>
          <p:nvPr/>
        </p:nvSpPr>
        <p:spPr>
          <a:xfrm>
            <a:off x="796117" y="4467365"/>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rot="5400000">
            <a:off x="966715" y="458337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a:off x="1282890" y="457199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1571768" y="457427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1887942" y="457654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1985746" y="4455993"/>
            <a:ext cx="491320" cy="259306"/>
          </a:xfrm>
          <a:prstGeom prst="rect">
            <a:avLst/>
          </a:prstGeom>
          <a:noFill/>
        </p:spPr>
        <p:txBody>
          <a:bodyPr wrap="square" rtlCol="0">
            <a:spAutoFit/>
          </a:bodyPr>
          <a:lstStyle/>
          <a:p>
            <a:r>
              <a:rPr lang="en-US" sz="1100" dirty="0" smtClean="0"/>
              <a:t>0</a:t>
            </a:r>
            <a:endParaRPr lang="en-US" sz="900" dirty="0"/>
          </a:p>
        </p:txBody>
      </p:sp>
      <p:sp>
        <p:nvSpPr>
          <p:cNvPr id="115" name="TextBox 114"/>
          <p:cNvSpPr txBox="1"/>
          <p:nvPr/>
        </p:nvSpPr>
        <p:spPr>
          <a:xfrm>
            <a:off x="1687770" y="4458267"/>
            <a:ext cx="491320" cy="259306"/>
          </a:xfrm>
          <a:prstGeom prst="rect">
            <a:avLst/>
          </a:prstGeom>
          <a:noFill/>
        </p:spPr>
        <p:txBody>
          <a:bodyPr wrap="square" rtlCol="0">
            <a:spAutoFit/>
          </a:bodyPr>
          <a:lstStyle/>
          <a:p>
            <a:r>
              <a:rPr lang="en-US" sz="1100" dirty="0" smtClean="0"/>
              <a:t>0</a:t>
            </a:r>
            <a:endParaRPr lang="en-US" sz="900" dirty="0"/>
          </a:p>
        </p:txBody>
      </p:sp>
      <p:sp>
        <p:nvSpPr>
          <p:cNvPr id="116" name="TextBox 115"/>
          <p:cNvSpPr txBox="1"/>
          <p:nvPr/>
        </p:nvSpPr>
        <p:spPr>
          <a:xfrm>
            <a:off x="1403442" y="4460542"/>
            <a:ext cx="491320" cy="261610"/>
          </a:xfrm>
          <a:prstGeom prst="rect">
            <a:avLst/>
          </a:prstGeom>
          <a:noFill/>
        </p:spPr>
        <p:txBody>
          <a:bodyPr wrap="square" rtlCol="0">
            <a:spAutoFit/>
          </a:bodyPr>
          <a:lstStyle/>
          <a:p>
            <a:r>
              <a:rPr lang="en-US" sz="1100" dirty="0" smtClean="0">
                <a:solidFill>
                  <a:srgbClr val="FF0000"/>
                </a:solidFill>
              </a:rPr>
              <a:t>.5</a:t>
            </a:r>
            <a:endParaRPr lang="en-US" sz="900" dirty="0">
              <a:solidFill>
                <a:srgbClr val="FF0000"/>
              </a:solidFill>
            </a:endParaRPr>
          </a:p>
        </p:txBody>
      </p:sp>
      <p:sp>
        <p:nvSpPr>
          <p:cNvPr id="117" name="TextBox 116"/>
          <p:cNvSpPr txBox="1"/>
          <p:nvPr/>
        </p:nvSpPr>
        <p:spPr>
          <a:xfrm>
            <a:off x="1078170" y="4467366"/>
            <a:ext cx="491320" cy="261610"/>
          </a:xfrm>
          <a:prstGeom prst="rect">
            <a:avLst/>
          </a:prstGeom>
          <a:noFill/>
        </p:spPr>
        <p:txBody>
          <a:bodyPr wrap="square" rtlCol="0">
            <a:spAutoFit/>
          </a:bodyPr>
          <a:lstStyle/>
          <a:p>
            <a:r>
              <a:rPr lang="en-US" sz="1100" dirty="0" smtClean="0"/>
              <a:t>0</a:t>
            </a:r>
            <a:endParaRPr lang="en-US" sz="900" dirty="0"/>
          </a:p>
        </p:txBody>
      </p:sp>
      <p:sp>
        <p:nvSpPr>
          <p:cNvPr id="118" name="TextBox 117"/>
          <p:cNvSpPr txBox="1"/>
          <p:nvPr/>
        </p:nvSpPr>
        <p:spPr>
          <a:xfrm>
            <a:off x="263854" y="4453722"/>
            <a:ext cx="666466" cy="276999"/>
          </a:xfrm>
          <a:prstGeom prst="rect">
            <a:avLst/>
          </a:prstGeom>
          <a:noFill/>
        </p:spPr>
        <p:txBody>
          <a:bodyPr wrap="square" rtlCol="0">
            <a:spAutoFit/>
          </a:bodyPr>
          <a:lstStyle/>
          <a:p>
            <a:r>
              <a:rPr lang="en-US" sz="1200" dirty="0" smtClean="0"/>
              <a:t>OUT2</a:t>
            </a:r>
            <a:endParaRPr lang="en-US" sz="1200" dirty="0"/>
          </a:p>
        </p:txBody>
      </p:sp>
      <p:sp>
        <p:nvSpPr>
          <p:cNvPr id="119" name="Rectangle 118"/>
          <p:cNvSpPr/>
          <p:nvPr/>
        </p:nvSpPr>
        <p:spPr>
          <a:xfrm>
            <a:off x="1489881" y="5802573"/>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p:nvPr/>
        </p:nvCxnSpPr>
        <p:spPr>
          <a:xfrm rot="5400000">
            <a:off x="1660479" y="591857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1976654" y="590720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5400000">
            <a:off x="2265532" y="5909480"/>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a:off x="2581706" y="591175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1462584" y="5802574"/>
            <a:ext cx="491320" cy="259306"/>
          </a:xfrm>
          <a:prstGeom prst="rect">
            <a:avLst/>
          </a:prstGeom>
          <a:noFill/>
        </p:spPr>
        <p:txBody>
          <a:bodyPr wrap="square" rtlCol="0">
            <a:spAutoFit/>
          </a:bodyPr>
          <a:lstStyle/>
          <a:p>
            <a:r>
              <a:rPr lang="en-US" sz="1100" dirty="0" smtClean="0"/>
              <a:t>0</a:t>
            </a:r>
            <a:endParaRPr lang="en-US" sz="900" dirty="0"/>
          </a:p>
        </p:txBody>
      </p:sp>
      <p:sp>
        <p:nvSpPr>
          <p:cNvPr id="125" name="TextBox 124"/>
          <p:cNvSpPr txBox="1"/>
          <p:nvPr/>
        </p:nvSpPr>
        <p:spPr>
          <a:xfrm>
            <a:off x="2679510" y="5791201"/>
            <a:ext cx="491320" cy="259306"/>
          </a:xfrm>
          <a:prstGeom prst="rect">
            <a:avLst/>
          </a:prstGeom>
          <a:noFill/>
        </p:spPr>
        <p:txBody>
          <a:bodyPr wrap="square" rtlCol="0">
            <a:spAutoFit/>
          </a:bodyPr>
          <a:lstStyle/>
          <a:p>
            <a:r>
              <a:rPr lang="en-US" sz="1100" dirty="0" smtClean="0"/>
              <a:t>0</a:t>
            </a:r>
            <a:endParaRPr lang="en-US" sz="900" dirty="0"/>
          </a:p>
        </p:txBody>
      </p:sp>
      <p:sp>
        <p:nvSpPr>
          <p:cNvPr id="126" name="TextBox 125"/>
          <p:cNvSpPr txBox="1"/>
          <p:nvPr/>
        </p:nvSpPr>
        <p:spPr>
          <a:xfrm>
            <a:off x="2381534" y="5793475"/>
            <a:ext cx="491320" cy="259306"/>
          </a:xfrm>
          <a:prstGeom prst="rect">
            <a:avLst/>
          </a:prstGeom>
          <a:noFill/>
        </p:spPr>
        <p:txBody>
          <a:bodyPr wrap="square" rtlCol="0">
            <a:spAutoFit/>
          </a:bodyPr>
          <a:lstStyle/>
          <a:p>
            <a:r>
              <a:rPr lang="en-US" sz="1100" dirty="0" smtClean="0"/>
              <a:t>0</a:t>
            </a:r>
            <a:endParaRPr lang="en-US" sz="900" dirty="0"/>
          </a:p>
        </p:txBody>
      </p:sp>
      <p:sp>
        <p:nvSpPr>
          <p:cNvPr id="127" name="TextBox 126"/>
          <p:cNvSpPr txBox="1"/>
          <p:nvPr/>
        </p:nvSpPr>
        <p:spPr>
          <a:xfrm>
            <a:off x="2097206" y="5795750"/>
            <a:ext cx="491320" cy="259306"/>
          </a:xfrm>
          <a:prstGeom prst="rect">
            <a:avLst/>
          </a:prstGeom>
          <a:noFill/>
        </p:spPr>
        <p:txBody>
          <a:bodyPr wrap="square" rtlCol="0">
            <a:spAutoFit/>
          </a:bodyPr>
          <a:lstStyle/>
          <a:p>
            <a:r>
              <a:rPr lang="en-US" sz="1100" dirty="0" smtClean="0"/>
              <a:t>0</a:t>
            </a:r>
            <a:endParaRPr lang="en-US" sz="900" dirty="0"/>
          </a:p>
        </p:txBody>
      </p:sp>
      <p:sp>
        <p:nvSpPr>
          <p:cNvPr id="128" name="TextBox 127"/>
          <p:cNvSpPr txBox="1"/>
          <p:nvPr/>
        </p:nvSpPr>
        <p:spPr>
          <a:xfrm>
            <a:off x="1771934" y="5802574"/>
            <a:ext cx="491320" cy="261610"/>
          </a:xfrm>
          <a:prstGeom prst="rect">
            <a:avLst/>
          </a:prstGeom>
          <a:noFill/>
        </p:spPr>
        <p:txBody>
          <a:bodyPr wrap="square" rtlCol="0">
            <a:spAutoFit/>
          </a:bodyPr>
          <a:lstStyle/>
          <a:p>
            <a:r>
              <a:rPr lang="en-US" sz="1100" dirty="0" smtClean="0">
                <a:solidFill>
                  <a:srgbClr val="FF0000"/>
                </a:solidFill>
              </a:rPr>
              <a:t>.5</a:t>
            </a:r>
            <a:endParaRPr lang="en-US" sz="900" dirty="0">
              <a:solidFill>
                <a:srgbClr val="FF0000"/>
              </a:solidFill>
            </a:endParaRPr>
          </a:p>
        </p:txBody>
      </p:sp>
      <p:sp>
        <p:nvSpPr>
          <p:cNvPr id="129" name="TextBox 128"/>
          <p:cNvSpPr txBox="1"/>
          <p:nvPr/>
        </p:nvSpPr>
        <p:spPr>
          <a:xfrm>
            <a:off x="1053153" y="5802576"/>
            <a:ext cx="436728" cy="276999"/>
          </a:xfrm>
          <a:prstGeom prst="rect">
            <a:avLst/>
          </a:prstGeom>
          <a:noFill/>
        </p:spPr>
        <p:txBody>
          <a:bodyPr wrap="square" rtlCol="0">
            <a:spAutoFit/>
          </a:bodyPr>
          <a:lstStyle/>
          <a:p>
            <a:r>
              <a:rPr lang="en-US" sz="1200" dirty="0" smtClean="0"/>
              <a:t>IN3</a:t>
            </a:r>
            <a:endParaRPr lang="en-US" sz="1200" dirty="0"/>
          </a:p>
        </p:txBody>
      </p:sp>
      <p:sp>
        <p:nvSpPr>
          <p:cNvPr id="130" name="Rectangle 129"/>
          <p:cNvSpPr/>
          <p:nvPr/>
        </p:nvSpPr>
        <p:spPr>
          <a:xfrm>
            <a:off x="1505802" y="6159687"/>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rot="5400000">
            <a:off x="1676400" y="627569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a:off x="1992575" y="626431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2281453" y="626659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2597627" y="626886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2397455" y="6150589"/>
            <a:ext cx="491320" cy="259306"/>
          </a:xfrm>
          <a:prstGeom prst="rect">
            <a:avLst/>
          </a:prstGeom>
          <a:noFill/>
        </p:spPr>
        <p:txBody>
          <a:bodyPr wrap="square" rtlCol="0">
            <a:spAutoFit/>
          </a:bodyPr>
          <a:lstStyle/>
          <a:p>
            <a:r>
              <a:rPr lang="en-US" sz="1100" dirty="0" smtClean="0"/>
              <a:t>0</a:t>
            </a:r>
            <a:endParaRPr lang="en-US" sz="900" dirty="0"/>
          </a:p>
        </p:txBody>
      </p:sp>
      <p:sp>
        <p:nvSpPr>
          <p:cNvPr id="138" name="TextBox 137"/>
          <p:cNvSpPr txBox="1"/>
          <p:nvPr/>
        </p:nvSpPr>
        <p:spPr>
          <a:xfrm>
            <a:off x="2113127" y="6152864"/>
            <a:ext cx="491320" cy="259306"/>
          </a:xfrm>
          <a:prstGeom prst="rect">
            <a:avLst/>
          </a:prstGeom>
          <a:noFill/>
        </p:spPr>
        <p:txBody>
          <a:bodyPr wrap="square" rtlCol="0">
            <a:spAutoFit/>
          </a:bodyPr>
          <a:lstStyle/>
          <a:p>
            <a:r>
              <a:rPr lang="en-US" sz="1100" dirty="0" smtClean="0"/>
              <a:t>0</a:t>
            </a:r>
            <a:endParaRPr lang="en-US" sz="900" dirty="0"/>
          </a:p>
        </p:txBody>
      </p:sp>
      <p:sp>
        <p:nvSpPr>
          <p:cNvPr id="139" name="TextBox 138"/>
          <p:cNvSpPr txBox="1"/>
          <p:nvPr/>
        </p:nvSpPr>
        <p:spPr>
          <a:xfrm>
            <a:off x="1787855" y="6159688"/>
            <a:ext cx="491320" cy="261610"/>
          </a:xfrm>
          <a:prstGeom prst="rect">
            <a:avLst/>
          </a:prstGeom>
          <a:noFill/>
        </p:spPr>
        <p:txBody>
          <a:bodyPr wrap="square" rtlCol="0">
            <a:spAutoFit/>
          </a:bodyPr>
          <a:lstStyle/>
          <a:p>
            <a:r>
              <a:rPr lang="en-US" sz="1100" dirty="0" smtClean="0"/>
              <a:t>0</a:t>
            </a:r>
            <a:endParaRPr lang="en-US" sz="900" dirty="0"/>
          </a:p>
        </p:txBody>
      </p:sp>
      <p:sp>
        <p:nvSpPr>
          <p:cNvPr id="140" name="TextBox 139"/>
          <p:cNvSpPr txBox="1"/>
          <p:nvPr/>
        </p:nvSpPr>
        <p:spPr>
          <a:xfrm>
            <a:off x="973539" y="6146044"/>
            <a:ext cx="666466" cy="276999"/>
          </a:xfrm>
          <a:prstGeom prst="rect">
            <a:avLst/>
          </a:prstGeom>
          <a:noFill/>
        </p:spPr>
        <p:txBody>
          <a:bodyPr wrap="square" rtlCol="0">
            <a:spAutoFit/>
          </a:bodyPr>
          <a:lstStyle/>
          <a:p>
            <a:r>
              <a:rPr lang="en-US" sz="1200" dirty="0" smtClean="0"/>
              <a:t>OUT3</a:t>
            </a:r>
            <a:endParaRPr lang="en-US" sz="1200" dirty="0"/>
          </a:p>
        </p:txBody>
      </p:sp>
      <p:sp>
        <p:nvSpPr>
          <p:cNvPr id="141" name="Rectangle 140"/>
          <p:cNvSpPr/>
          <p:nvPr/>
        </p:nvSpPr>
        <p:spPr>
          <a:xfrm>
            <a:off x="4942764" y="5775277"/>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p:nvPr/>
        </p:nvCxnSpPr>
        <p:spPr>
          <a:xfrm rot="5400000">
            <a:off x="5113362" y="589128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5429537" y="587990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5400000">
            <a:off x="5718415" y="588218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5400000">
            <a:off x="6034589" y="588445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6132393" y="5763905"/>
            <a:ext cx="491320" cy="259306"/>
          </a:xfrm>
          <a:prstGeom prst="rect">
            <a:avLst/>
          </a:prstGeom>
          <a:noFill/>
        </p:spPr>
        <p:txBody>
          <a:bodyPr wrap="square" rtlCol="0">
            <a:spAutoFit/>
          </a:bodyPr>
          <a:lstStyle/>
          <a:p>
            <a:r>
              <a:rPr lang="en-US" sz="1100" dirty="0" smtClean="0"/>
              <a:t>0</a:t>
            </a:r>
            <a:endParaRPr lang="en-US" sz="900" dirty="0"/>
          </a:p>
        </p:txBody>
      </p:sp>
      <p:sp>
        <p:nvSpPr>
          <p:cNvPr id="148" name="TextBox 147"/>
          <p:cNvSpPr txBox="1"/>
          <p:nvPr/>
        </p:nvSpPr>
        <p:spPr>
          <a:xfrm>
            <a:off x="5834417" y="5766179"/>
            <a:ext cx="491320" cy="259306"/>
          </a:xfrm>
          <a:prstGeom prst="rect">
            <a:avLst/>
          </a:prstGeom>
          <a:noFill/>
        </p:spPr>
        <p:txBody>
          <a:bodyPr wrap="square" rtlCol="0">
            <a:spAutoFit/>
          </a:bodyPr>
          <a:lstStyle/>
          <a:p>
            <a:r>
              <a:rPr lang="en-US" sz="1100" dirty="0" smtClean="0"/>
              <a:t>0</a:t>
            </a:r>
            <a:endParaRPr lang="en-US" sz="900" dirty="0"/>
          </a:p>
        </p:txBody>
      </p:sp>
      <p:sp>
        <p:nvSpPr>
          <p:cNvPr id="149" name="TextBox 148"/>
          <p:cNvSpPr txBox="1"/>
          <p:nvPr/>
        </p:nvSpPr>
        <p:spPr>
          <a:xfrm>
            <a:off x="5550089" y="5768454"/>
            <a:ext cx="491320" cy="259306"/>
          </a:xfrm>
          <a:prstGeom prst="rect">
            <a:avLst/>
          </a:prstGeom>
          <a:noFill/>
        </p:spPr>
        <p:txBody>
          <a:bodyPr wrap="square" rtlCol="0">
            <a:spAutoFit/>
          </a:bodyPr>
          <a:lstStyle/>
          <a:p>
            <a:r>
              <a:rPr lang="en-US" sz="1100" dirty="0" smtClean="0"/>
              <a:t>0</a:t>
            </a:r>
            <a:endParaRPr lang="en-US" sz="900" dirty="0"/>
          </a:p>
        </p:txBody>
      </p:sp>
      <p:sp>
        <p:nvSpPr>
          <p:cNvPr id="150" name="TextBox 149"/>
          <p:cNvSpPr txBox="1"/>
          <p:nvPr/>
        </p:nvSpPr>
        <p:spPr>
          <a:xfrm>
            <a:off x="5224817" y="5775278"/>
            <a:ext cx="491320" cy="261610"/>
          </a:xfrm>
          <a:prstGeom prst="rect">
            <a:avLst/>
          </a:prstGeom>
          <a:noFill/>
        </p:spPr>
        <p:txBody>
          <a:bodyPr wrap="square" rtlCol="0">
            <a:spAutoFit/>
          </a:bodyPr>
          <a:lstStyle/>
          <a:p>
            <a:r>
              <a:rPr lang="en-US" sz="1100" dirty="0" smtClean="0"/>
              <a:t>0</a:t>
            </a:r>
            <a:endParaRPr lang="en-US" sz="900" dirty="0"/>
          </a:p>
        </p:txBody>
      </p:sp>
      <p:sp>
        <p:nvSpPr>
          <p:cNvPr id="151" name="TextBox 150"/>
          <p:cNvSpPr txBox="1"/>
          <p:nvPr/>
        </p:nvSpPr>
        <p:spPr>
          <a:xfrm>
            <a:off x="4506036" y="5775280"/>
            <a:ext cx="436728" cy="276999"/>
          </a:xfrm>
          <a:prstGeom prst="rect">
            <a:avLst/>
          </a:prstGeom>
          <a:noFill/>
        </p:spPr>
        <p:txBody>
          <a:bodyPr wrap="square" rtlCol="0">
            <a:spAutoFit/>
          </a:bodyPr>
          <a:lstStyle/>
          <a:p>
            <a:r>
              <a:rPr lang="en-US" sz="1200" dirty="0" smtClean="0"/>
              <a:t>IN4</a:t>
            </a:r>
            <a:endParaRPr lang="en-US" sz="1200" dirty="0"/>
          </a:p>
        </p:txBody>
      </p:sp>
      <p:sp>
        <p:nvSpPr>
          <p:cNvPr id="152" name="Rectangle 151"/>
          <p:cNvSpPr/>
          <p:nvPr/>
        </p:nvSpPr>
        <p:spPr>
          <a:xfrm>
            <a:off x="4958685" y="6132391"/>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p:cNvCxnSpPr/>
          <p:nvPr/>
        </p:nvCxnSpPr>
        <p:spPr>
          <a:xfrm rot="5400000">
            <a:off x="5129283" y="624839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5400000">
            <a:off x="5445458" y="623702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5400000">
            <a:off x="5734336" y="623929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5400000">
            <a:off x="6050510" y="624157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6148314" y="6121019"/>
            <a:ext cx="491320" cy="259306"/>
          </a:xfrm>
          <a:prstGeom prst="rect">
            <a:avLst/>
          </a:prstGeom>
          <a:noFill/>
        </p:spPr>
        <p:txBody>
          <a:bodyPr wrap="square" rtlCol="0">
            <a:spAutoFit/>
          </a:bodyPr>
          <a:lstStyle/>
          <a:p>
            <a:r>
              <a:rPr lang="en-US" sz="1100" dirty="0" smtClean="0"/>
              <a:t>0</a:t>
            </a:r>
            <a:endParaRPr lang="en-US" sz="900" dirty="0"/>
          </a:p>
        </p:txBody>
      </p:sp>
      <p:sp>
        <p:nvSpPr>
          <p:cNvPr id="159" name="TextBox 158"/>
          <p:cNvSpPr txBox="1"/>
          <p:nvPr/>
        </p:nvSpPr>
        <p:spPr>
          <a:xfrm>
            <a:off x="5850338" y="6123293"/>
            <a:ext cx="491320" cy="259306"/>
          </a:xfrm>
          <a:prstGeom prst="rect">
            <a:avLst/>
          </a:prstGeom>
          <a:noFill/>
        </p:spPr>
        <p:txBody>
          <a:bodyPr wrap="square" rtlCol="0">
            <a:spAutoFit/>
          </a:bodyPr>
          <a:lstStyle/>
          <a:p>
            <a:r>
              <a:rPr lang="en-US" sz="1100" dirty="0" smtClean="0"/>
              <a:t>0</a:t>
            </a:r>
            <a:endParaRPr lang="en-US" sz="900" dirty="0"/>
          </a:p>
        </p:txBody>
      </p:sp>
      <p:sp>
        <p:nvSpPr>
          <p:cNvPr id="160" name="TextBox 159"/>
          <p:cNvSpPr txBox="1"/>
          <p:nvPr/>
        </p:nvSpPr>
        <p:spPr>
          <a:xfrm>
            <a:off x="5566010" y="6125568"/>
            <a:ext cx="491320" cy="259306"/>
          </a:xfrm>
          <a:prstGeom prst="rect">
            <a:avLst/>
          </a:prstGeom>
          <a:noFill/>
        </p:spPr>
        <p:txBody>
          <a:bodyPr wrap="square" rtlCol="0">
            <a:spAutoFit/>
          </a:bodyPr>
          <a:lstStyle/>
          <a:p>
            <a:r>
              <a:rPr lang="en-US" sz="1100" dirty="0" smtClean="0"/>
              <a:t>0</a:t>
            </a:r>
            <a:endParaRPr lang="en-US" sz="900" dirty="0"/>
          </a:p>
        </p:txBody>
      </p:sp>
      <p:sp>
        <p:nvSpPr>
          <p:cNvPr id="162" name="TextBox 161"/>
          <p:cNvSpPr txBox="1"/>
          <p:nvPr/>
        </p:nvSpPr>
        <p:spPr>
          <a:xfrm>
            <a:off x="4426422" y="6118748"/>
            <a:ext cx="666466" cy="276999"/>
          </a:xfrm>
          <a:prstGeom prst="rect">
            <a:avLst/>
          </a:prstGeom>
          <a:noFill/>
        </p:spPr>
        <p:txBody>
          <a:bodyPr wrap="square" rtlCol="0">
            <a:spAutoFit/>
          </a:bodyPr>
          <a:lstStyle/>
          <a:p>
            <a:r>
              <a:rPr lang="en-US" sz="1200" dirty="0" smtClean="0"/>
              <a:t>OUT4</a:t>
            </a:r>
            <a:endParaRPr lang="en-US" sz="1200" dirty="0"/>
          </a:p>
        </p:txBody>
      </p:sp>
      <p:sp>
        <p:nvSpPr>
          <p:cNvPr id="163" name="Rectangle 162"/>
          <p:cNvSpPr/>
          <p:nvPr/>
        </p:nvSpPr>
        <p:spPr>
          <a:xfrm>
            <a:off x="5966347" y="4082955"/>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rot="5400000">
            <a:off x="6136945" y="419896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6453120" y="418758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6741998" y="418986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7058172" y="419213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5939050" y="4082956"/>
            <a:ext cx="491320" cy="259306"/>
          </a:xfrm>
          <a:prstGeom prst="rect">
            <a:avLst/>
          </a:prstGeom>
          <a:noFill/>
        </p:spPr>
        <p:txBody>
          <a:bodyPr wrap="square" rtlCol="0">
            <a:spAutoFit/>
          </a:bodyPr>
          <a:lstStyle/>
          <a:p>
            <a:r>
              <a:rPr lang="en-US" sz="1100" dirty="0" smtClean="0"/>
              <a:t>0</a:t>
            </a:r>
            <a:endParaRPr lang="en-US" sz="900" dirty="0"/>
          </a:p>
        </p:txBody>
      </p:sp>
      <p:sp>
        <p:nvSpPr>
          <p:cNvPr id="169" name="TextBox 168"/>
          <p:cNvSpPr txBox="1"/>
          <p:nvPr/>
        </p:nvSpPr>
        <p:spPr>
          <a:xfrm>
            <a:off x="7155976" y="4071583"/>
            <a:ext cx="491320" cy="259306"/>
          </a:xfrm>
          <a:prstGeom prst="rect">
            <a:avLst/>
          </a:prstGeom>
          <a:noFill/>
        </p:spPr>
        <p:txBody>
          <a:bodyPr wrap="square" rtlCol="0">
            <a:spAutoFit/>
          </a:bodyPr>
          <a:lstStyle/>
          <a:p>
            <a:r>
              <a:rPr lang="en-US" sz="1100" dirty="0" smtClean="0"/>
              <a:t>0</a:t>
            </a:r>
            <a:endParaRPr lang="en-US" sz="900" dirty="0"/>
          </a:p>
        </p:txBody>
      </p:sp>
      <p:sp>
        <p:nvSpPr>
          <p:cNvPr id="171" name="TextBox 170"/>
          <p:cNvSpPr txBox="1"/>
          <p:nvPr/>
        </p:nvSpPr>
        <p:spPr>
          <a:xfrm>
            <a:off x="6573672" y="4076132"/>
            <a:ext cx="491320" cy="259306"/>
          </a:xfrm>
          <a:prstGeom prst="rect">
            <a:avLst/>
          </a:prstGeom>
          <a:noFill/>
        </p:spPr>
        <p:txBody>
          <a:bodyPr wrap="square" rtlCol="0">
            <a:spAutoFit/>
          </a:bodyPr>
          <a:lstStyle/>
          <a:p>
            <a:r>
              <a:rPr lang="en-US" sz="1100" dirty="0" smtClean="0"/>
              <a:t>0</a:t>
            </a:r>
            <a:endParaRPr lang="en-US" sz="900" dirty="0"/>
          </a:p>
        </p:txBody>
      </p:sp>
      <p:sp>
        <p:nvSpPr>
          <p:cNvPr id="172" name="TextBox 171"/>
          <p:cNvSpPr txBox="1"/>
          <p:nvPr/>
        </p:nvSpPr>
        <p:spPr>
          <a:xfrm>
            <a:off x="6248400" y="4082956"/>
            <a:ext cx="491320" cy="261610"/>
          </a:xfrm>
          <a:prstGeom prst="rect">
            <a:avLst/>
          </a:prstGeom>
          <a:noFill/>
        </p:spPr>
        <p:txBody>
          <a:bodyPr wrap="square" rtlCol="0">
            <a:spAutoFit/>
          </a:bodyPr>
          <a:lstStyle/>
          <a:p>
            <a:r>
              <a:rPr lang="en-US" sz="1100" dirty="0" smtClean="0"/>
              <a:t>0</a:t>
            </a:r>
            <a:endParaRPr lang="en-US" sz="900" dirty="0"/>
          </a:p>
        </p:txBody>
      </p:sp>
      <p:sp>
        <p:nvSpPr>
          <p:cNvPr id="173" name="TextBox 172"/>
          <p:cNvSpPr txBox="1"/>
          <p:nvPr/>
        </p:nvSpPr>
        <p:spPr>
          <a:xfrm>
            <a:off x="5529619" y="4082958"/>
            <a:ext cx="436728" cy="276999"/>
          </a:xfrm>
          <a:prstGeom prst="rect">
            <a:avLst/>
          </a:prstGeom>
          <a:noFill/>
        </p:spPr>
        <p:txBody>
          <a:bodyPr wrap="square" rtlCol="0">
            <a:spAutoFit/>
          </a:bodyPr>
          <a:lstStyle/>
          <a:p>
            <a:r>
              <a:rPr lang="en-US" sz="1200" dirty="0" smtClean="0"/>
              <a:t>IN5</a:t>
            </a:r>
            <a:endParaRPr lang="en-US" sz="1200" dirty="0"/>
          </a:p>
        </p:txBody>
      </p:sp>
      <p:sp>
        <p:nvSpPr>
          <p:cNvPr id="174" name="Rectangle 173"/>
          <p:cNvSpPr/>
          <p:nvPr/>
        </p:nvSpPr>
        <p:spPr>
          <a:xfrm>
            <a:off x="5982268" y="4440069"/>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p:cNvCxnSpPr/>
          <p:nvPr/>
        </p:nvCxnSpPr>
        <p:spPr>
          <a:xfrm rot="5400000">
            <a:off x="6152866" y="455607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6469041" y="454470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6757919" y="4546976"/>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7074093" y="454925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5954971" y="4440070"/>
            <a:ext cx="491320" cy="259306"/>
          </a:xfrm>
          <a:prstGeom prst="rect">
            <a:avLst/>
          </a:prstGeom>
          <a:noFill/>
        </p:spPr>
        <p:txBody>
          <a:bodyPr wrap="square" rtlCol="0">
            <a:spAutoFit/>
          </a:bodyPr>
          <a:lstStyle/>
          <a:p>
            <a:r>
              <a:rPr lang="en-US" sz="1100" dirty="0" smtClean="0"/>
              <a:t>0</a:t>
            </a:r>
            <a:endParaRPr lang="en-US" sz="900" dirty="0"/>
          </a:p>
        </p:txBody>
      </p:sp>
      <p:sp>
        <p:nvSpPr>
          <p:cNvPr id="180" name="TextBox 179"/>
          <p:cNvSpPr txBox="1"/>
          <p:nvPr/>
        </p:nvSpPr>
        <p:spPr>
          <a:xfrm>
            <a:off x="7171897" y="4428697"/>
            <a:ext cx="491320" cy="259306"/>
          </a:xfrm>
          <a:prstGeom prst="rect">
            <a:avLst/>
          </a:prstGeom>
          <a:noFill/>
        </p:spPr>
        <p:txBody>
          <a:bodyPr wrap="square" rtlCol="0">
            <a:spAutoFit/>
          </a:bodyPr>
          <a:lstStyle/>
          <a:p>
            <a:r>
              <a:rPr lang="en-US" sz="1100" dirty="0" smtClean="0"/>
              <a:t>0</a:t>
            </a:r>
            <a:endParaRPr lang="en-US" sz="900" dirty="0"/>
          </a:p>
        </p:txBody>
      </p:sp>
      <p:sp>
        <p:nvSpPr>
          <p:cNvPr id="181" name="TextBox 180"/>
          <p:cNvSpPr txBox="1"/>
          <p:nvPr/>
        </p:nvSpPr>
        <p:spPr>
          <a:xfrm>
            <a:off x="6873921" y="4430971"/>
            <a:ext cx="491320" cy="259306"/>
          </a:xfrm>
          <a:prstGeom prst="rect">
            <a:avLst/>
          </a:prstGeom>
          <a:noFill/>
        </p:spPr>
        <p:txBody>
          <a:bodyPr wrap="square" rtlCol="0">
            <a:spAutoFit/>
          </a:bodyPr>
          <a:lstStyle/>
          <a:p>
            <a:r>
              <a:rPr lang="en-US" sz="1100" dirty="0" smtClean="0"/>
              <a:t>0</a:t>
            </a:r>
            <a:endParaRPr lang="en-US" sz="900" dirty="0"/>
          </a:p>
        </p:txBody>
      </p:sp>
      <p:sp>
        <p:nvSpPr>
          <p:cNvPr id="182" name="TextBox 181"/>
          <p:cNvSpPr txBox="1"/>
          <p:nvPr/>
        </p:nvSpPr>
        <p:spPr>
          <a:xfrm>
            <a:off x="6589593" y="4433246"/>
            <a:ext cx="491320" cy="259306"/>
          </a:xfrm>
          <a:prstGeom prst="rect">
            <a:avLst/>
          </a:prstGeom>
          <a:noFill/>
        </p:spPr>
        <p:txBody>
          <a:bodyPr wrap="square" rtlCol="0">
            <a:spAutoFit/>
          </a:bodyPr>
          <a:lstStyle/>
          <a:p>
            <a:r>
              <a:rPr lang="en-US" sz="1100" dirty="0" smtClean="0"/>
              <a:t>0</a:t>
            </a:r>
            <a:endParaRPr lang="en-US" sz="900" dirty="0"/>
          </a:p>
        </p:txBody>
      </p:sp>
      <p:sp>
        <p:nvSpPr>
          <p:cNvPr id="183" name="TextBox 182"/>
          <p:cNvSpPr txBox="1"/>
          <p:nvPr/>
        </p:nvSpPr>
        <p:spPr>
          <a:xfrm>
            <a:off x="5909467" y="4440062"/>
            <a:ext cx="491320" cy="261610"/>
          </a:xfrm>
          <a:prstGeom prst="rect">
            <a:avLst/>
          </a:prstGeom>
          <a:noFill/>
        </p:spPr>
        <p:txBody>
          <a:bodyPr wrap="square" rtlCol="0">
            <a:spAutoFit/>
          </a:bodyPr>
          <a:lstStyle/>
          <a:p>
            <a:r>
              <a:rPr lang="en-US" sz="1100" dirty="0" smtClean="0">
                <a:solidFill>
                  <a:srgbClr val="FF0000"/>
                </a:solidFill>
              </a:rPr>
              <a:t>.30</a:t>
            </a:r>
            <a:endParaRPr lang="en-US" sz="900" dirty="0">
              <a:solidFill>
                <a:srgbClr val="FF0000"/>
              </a:solidFill>
            </a:endParaRPr>
          </a:p>
        </p:txBody>
      </p:sp>
      <p:sp>
        <p:nvSpPr>
          <p:cNvPr id="184" name="TextBox 183"/>
          <p:cNvSpPr txBox="1"/>
          <p:nvPr/>
        </p:nvSpPr>
        <p:spPr>
          <a:xfrm>
            <a:off x="5450005" y="4426426"/>
            <a:ext cx="666466" cy="276999"/>
          </a:xfrm>
          <a:prstGeom prst="rect">
            <a:avLst/>
          </a:prstGeom>
          <a:noFill/>
        </p:spPr>
        <p:txBody>
          <a:bodyPr wrap="square" rtlCol="0">
            <a:spAutoFit/>
          </a:bodyPr>
          <a:lstStyle/>
          <a:p>
            <a:r>
              <a:rPr lang="en-US" sz="1200" dirty="0" smtClean="0"/>
              <a:t>OUT5</a:t>
            </a:r>
            <a:endParaRPr lang="en-US" sz="1200" dirty="0"/>
          </a:p>
        </p:txBody>
      </p:sp>
      <p:sp>
        <p:nvSpPr>
          <p:cNvPr id="185" name="TextBox 184"/>
          <p:cNvSpPr txBox="1"/>
          <p:nvPr/>
        </p:nvSpPr>
        <p:spPr>
          <a:xfrm>
            <a:off x="3111695" y="3002507"/>
            <a:ext cx="614150" cy="276999"/>
          </a:xfrm>
          <a:prstGeom prst="rect">
            <a:avLst/>
          </a:prstGeom>
          <a:noFill/>
        </p:spPr>
        <p:txBody>
          <a:bodyPr wrap="square" rtlCol="0">
            <a:spAutoFit/>
          </a:bodyPr>
          <a:lstStyle/>
          <a:p>
            <a:r>
              <a:rPr lang="en-US" sz="1200" dirty="0" smtClean="0"/>
              <a:t>leader</a:t>
            </a:r>
            <a:endParaRPr lang="en-US" sz="1200" dirty="0"/>
          </a:p>
        </p:txBody>
      </p:sp>
      <p:sp>
        <p:nvSpPr>
          <p:cNvPr id="187" name="TextBox 186"/>
          <p:cNvSpPr txBox="1"/>
          <p:nvPr/>
        </p:nvSpPr>
        <p:spPr>
          <a:xfrm>
            <a:off x="5481845" y="2957003"/>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90" name="TextBox 189"/>
          <p:cNvSpPr txBox="1"/>
          <p:nvPr/>
        </p:nvSpPr>
        <p:spPr>
          <a:xfrm>
            <a:off x="4863147" y="5777550"/>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92" name="TextBox 191"/>
          <p:cNvSpPr txBox="1"/>
          <p:nvPr/>
        </p:nvSpPr>
        <p:spPr>
          <a:xfrm>
            <a:off x="5188418" y="6121016"/>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199" name="TextBox 198"/>
          <p:cNvSpPr txBox="1"/>
          <p:nvPr/>
        </p:nvSpPr>
        <p:spPr>
          <a:xfrm>
            <a:off x="1619527" y="4103425"/>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161" name="TextBox 160"/>
          <p:cNvSpPr txBox="1"/>
          <p:nvPr/>
        </p:nvSpPr>
        <p:spPr>
          <a:xfrm>
            <a:off x="2656759" y="6136939"/>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89" name="TextBox 188"/>
          <p:cNvSpPr txBox="1"/>
          <p:nvPr/>
        </p:nvSpPr>
        <p:spPr>
          <a:xfrm>
            <a:off x="6819318" y="4076147"/>
            <a:ext cx="491320" cy="261610"/>
          </a:xfrm>
          <a:prstGeom prst="rect">
            <a:avLst/>
          </a:prstGeom>
          <a:noFill/>
        </p:spPr>
        <p:txBody>
          <a:bodyPr wrap="square" rtlCol="0">
            <a:spAutoFit/>
          </a:bodyPr>
          <a:lstStyle/>
          <a:p>
            <a:r>
              <a:rPr lang="en-US" sz="1100" dirty="0" smtClean="0">
                <a:solidFill>
                  <a:srgbClr val="FF0000"/>
                </a:solidFill>
              </a:rPr>
              <a:t>.10</a:t>
            </a:r>
            <a:endParaRPr lang="en-US" sz="900" dirty="0">
              <a:solidFill>
                <a:srgbClr val="FF0000"/>
              </a:solidFill>
            </a:endParaRPr>
          </a:p>
        </p:txBody>
      </p:sp>
      <p:sp>
        <p:nvSpPr>
          <p:cNvPr id="193" name="Oval 192"/>
          <p:cNvSpPr/>
          <p:nvPr/>
        </p:nvSpPr>
        <p:spPr>
          <a:xfrm>
            <a:off x="4610665" y="5224815"/>
            <a:ext cx="491319" cy="464024"/>
          </a:xfrm>
          <a:prstGeom prst="ellipse">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96" name="TextBox 195"/>
          <p:cNvSpPr txBox="1"/>
          <p:nvPr/>
        </p:nvSpPr>
        <p:spPr>
          <a:xfrm>
            <a:off x="4865418" y="6121014"/>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202" name="TextBox 201"/>
          <p:cNvSpPr txBox="1"/>
          <p:nvPr/>
        </p:nvSpPr>
        <p:spPr>
          <a:xfrm>
            <a:off x="5452266" y="2599921"/>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170" name="Oval 169"/>
          <p:cNvSpPr/>
          <p:nvPr/>
        </p:nvSpPr>
        <p:spPr>
          <a:xfrm>
            <a:off x="2515734" y="3976050"/>
            <a:ext cx="491319" cy="464024"/>
          </a:xfrm>
          <a:prstGeom prst="ellipse">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88" name="TextBox 187"/>
          <p:cNvSpPr txBox="1"/>
          <p:nvPr/>
        </p:nvSpPr>
        <p:spPr>
          <a:xfrm>
            <a:off x="730148" y="4469638"/>
            <a:ext cx="491320" cy="261610"/>
          </a:xfrm>
          <a:prstGeom prst="rect">
            <a:avLst/>
          </a:prstGeom>
          <a:noFill/>
        </p:spPr>
        <p:txBody>
          <a:bodyPr wrap="square" rtlCol="0">
            <a:spAutoFit/>
          </a:bodyPr>
          <a:lstStyle/>
          <a:p>
            <a:r>
              <a:rPr lang="en-US" sz="1100" dirty="0" smtClean="0">
                <a:solidFill>
                  <a:srgbClr val="FF0000"/>
                </a:solidFill>
              </a:rPr>
              <a:t>.30</a:t>
            </a:r>
            <a:endParaRPr lang="en-US" sz="900" dirty="0">
              <a:solidFill>
                <a:srgbClr val="FF0000"/>
              </a:solidFill>
            </a:endParaRPr>
          </a:p>
        </p:txBody>
      </p:sp>
      <p:sp>
        <p:nvSpPr>
          <p:cNvPr id="197" name="TextBox 196"/>
          <p:cNvSpPr txBox="1"/>
          <p:nvPr/>
        </p:nvSpPr>
        <p:spPr>
          <a:xfrm>
            <a:off x="4842674" y="2595362"/>
            <a:ext cx="491320" cy="261610"/>
          </a:xfrm>
          <a:prstGeom prst="rect">
            <a:avLst/>
          </a:prstGeom>
          <a:noFill/>
        </p:spPr>
        <p:txBody>
          <a:bodyPr wrap="square" rtlCol="0">
            <a:spAutoFit/>
          </a:bodyPr>
          <a:lstStyle/>
          <a:p>
            <a:r>
              <a:rPr lang="en-US" sz="1100" dirty="0" smtClean="0">
                <a:solidFill>
                  <a:srgbClr val="FF0000"/>
                </a:solidFill>
              </a:rPr>
              <a:t>.30</a:t>
            </a:r>
            <a:endParaRPr lang="en-US" sz="900" dirty="0">
              <a:solidFill>
                <a:srgbClr val="FF0000"/>
              </a:solidFill>
            </a:endParaRPr>
          </a:p>
        </p:txBody>
      </p:sp>
      <p:sp>
        <p:nvSpPr>
          <p:cNvPr id="191" name="TextBox 190"/>
          <p:cNvSpPr txBox="1"/>
          <p:nvPr/>
        </p:nvSpPr>
        <p:spPr>
          <a:xfrm>
            <a:off x="1426186" y="6161958"/>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201" name="TextBox 200"/>
          <p:cNvSpPr txBox="1"/>
          <p:nvPr/>
        </p:nvSpPr>
        <p:spPr>
          <a:xfrm>
            <a:off x="5167954" y="2602185"/>
            <a:ext cx="491320" cy="261610"/>
          </a:xfrm>
          <a:prstGeom prst="rect">
            <a:avLst/>
          </a:prstGeom>
          <a:noFill/>
        </p:spPr>
        <p:txBody>
          <a:bodyPr wrap="square" rtlCol="0">
            <a:spAutoFit/>
          </a:bodyPr>
          <a:lstStyle/>
          <a:p>
            <a:r>
              <a:rPr lang="en-US" sz="1100" dirty="0" smtClean="0">
                <a:solidFill>
                  <a:srgbClr val="FF0000"/>
                </a:solidFill>
              </a:rPr>
              <a:t>.15</a:t>
            </a:r>
            <a:endParaRPr lang="en-US" sz="900" dirty="0">
              <a:solidFill>
                <a:srgbClr val="FF0000"/>
              </a:solidFill>
            </a:endParaRPr>
          </a:p>
        </p:txBody>
      </p:sp>
      <p:sp>
        <p:nvSpPr>
          <p:cNvPr id="186" name="Oval 185"/>
          <p:cNvSpPr/>
          <p:nvPr/>
        </p:nvSpPr>
        <p:spPr>
          <a:xfrm>
            <a:off x="4974608" y="3910085"/>
            <a:ext cx="491319" cy="464024"/>
          </a:xfrm>
          <a:prstGeom prst="ellipse">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94" name="TextBox 193"/>
          <p:cNvSpPr txBox="1"/>
          <p:nvPr/>
        </p:nvSpPr>
        <p:spPr>
          <a:xfrm>
            <a:off x="5443175" y="3791809"/>
            <a:ext cx="755175" cy="276999"/>
          </a:xfrm>
          <a:prstGeom prst="rect">
            <a:avLst/>
          </a:prstGeom>
          <a:noFill/>
        </p:spPr>
        <p:txBody>
          <a:bodyPr wrap="square" rtlCol="0">
            <a:spAutoFit/>
          </a:bodyPr>
          <a:lstStyle/>
          <a:p>
            <a:r>
              <a:rPr lang="en-US" sz="1200" dirty="0" smtClean="0"/>
              <a:t>W5 =0</a:t>
            </a:r>
            <a:endParaRPr lang="en-US" sz="1200" dirty="0"/>
          </a:p>
        </p:txBody>
      </p:sp>
      <p:sp>
        <p:nvSpPr>
          <p:cNvPr id="195" name="TextBox 194"/>
          <p:cNvSpPr txBox="1"/>
          <p:nvPr/>
        </p:nvSpPr>
        <p:spPr>
          <a:xfrm>
            <a:off x="6257499" y="4442342"/>
            <a:ext cx="491320" cy="259306"/>
          </a:xfrm>
          <a:prstGeom prst="rect">
            <a:avLst/>
          </a:prstGeom>
          <a:noFill/>
        </p:spPr>
        <p:txBody>
          <a:bodyPr wrap="square" rtlCol="0">
            <a:spAutoFit/>
          </a:bodyPr>
          <a:lstStyle/>
          <a:p>
            <a:r>
              <a:rPr lang="en-US" sz="1100" dirty="0" smtClean="0"/>
              <a:t>0</a:t>
            </a:r>
            <a:endParaRPr lang="en-US" sz="900" dirty="0"/>
          </a:p>
        </p:txBody>
      </p:sp>
      <p:cxnSp>
        <p:nvCxnSpPr>
          <p:cNvPr id="204" name="Straight Arrow Connector 203"/>
          <p:cNvCxnSpPr>
            <a:stCxn id="186" idx="1"/>
            <a:endCxn id="6" idx="6"/>
          </p:cNvCxnSpPr>
          <p:nvPr/>
        </p:nvCxnSpPr>
        <p:spPr>
          <a:xfrm rot="16200000" flipV="1">
            <a:off x="4321515" y="3252995"/>
            <a:ext cx="607043" cy="843048"/>
          </a:xfrm>
          <a:prstGeom prst="straightConnector1">
            <a:avLst/>
          </a:prstGeom>
          <a:ln>
            <a:solidFill>
              <a:srgbClr val="BD45AC"/>
            </a:solidFill>
            <a:tailEnd type="arrow"/>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5777551" y="2597629"/>
            <a:ext cx="491320" cy="261610"/>
          </a:xfrm>
          <a:prstGeom prst="rect">
            <a:avLst/>
          </a:prstGeom>
          <a:noFill/>
        </p:spPr>
        <p:txBody>
          <a:bodyPr wrap="square" rtlCol="0">
            <a:spAutoFit/>
          </a:bodyPr>
          <a:lstStyle/>
          <a:p>
            <a:r>
              <a:rPr lang="en-US" sz="1100" dirty="0" smtClean="0">
                <a:solidFill>
                  <a:srgbClr val="FF0000"/>
                </a:solidFill>
              </a:rPr>
              <a:t>.30</a:t>
            </a:r>
            <a:endParaRPr lang="en-US" sz="900" dirty="0">
              <a:solidFill>
                <a:srgbClr val="FF0000"/>
              </a:solidFill>
            </a:endParaRPr>
          </a:p>
        </p:txBody>
      </p:sp>
      <p:sp>
        <p:nvSpPr>
          <p:cNvPr id="206" name="TextBox 205"/>
          <p:cNvSpPr txBox="1"/>
          <p:nvPr/>
        </p:nvSpPr>
        <p:spPr>
          <a:xfrm>
            <a:off x="3496098" y="2745480"/>
            <a:ext cx="873457" cy="276999"/>
          </a:xfrm>
          <a:prstGeom prst="rect">
            <a:avLst/>
          </a:prstGeom>
          <a:noFill/>
        </p:spPr>
        <p:txBody>
          <a:bodyPr wrap="square" rtlCol="0">
            <a:spAutoFit/>
          </a:bodyPr>
          <a:lstStyle/>
          <a:p>
            <a:r>
              <a:rPr lang="en-US" sz="1200" dirty="0" smtClean="0"/>
              <a:t>W1 =1</a:t>
            </a:r>
            <a:endParaRPr lang="en-US" sz="1200" dirty="0"/>
          </a:p>
        </p:txBody>
      </p:sp>
      <p:sp>
        <p:nvSpPr>
          <p:cNvPr id="207" name="Oval 206"/>
          <p:cNvSpPr/>
          <p:nvPr/>
        </p:nvSpPr>
        <p:spPr>
          <a:xfrm>
            <a:off x="3714465" y="3141257"/>
            <a:ext cx="491319" cy="464024"/>
          </a:xfrm>
          <a:prstGeom prst="ellipse">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08" name="TextBox 207"/>
          <p:cNvSpPr txBox="1"/>
          <p:nvPr/>
        </p:nvSpPr>
        <p:spPr>
          <a:xfrm>
            <a:off x="4394547" y="3248167"/>
            <a:ext cx="2806353" cy="369332"/>
          </a:xfrm>
          <a:prstGeom prst="rect">
            <a:avLst/>
          </a:prstGeom>
          <a:noFill/>
          <a:ln>
            <a:noFill/>
          </a:ln>
        </p:spPr>
        <p:txBody>
          <a:bodyPr wrap="square" rtlCol="0">
            <a:spAutoFit/>
          </a:bodyPr>
          <a:lstStyle/>
          <a:p>
            <a:r>
              <a:rPr lang="en-US" b="1" dirty="0" smtClean="0">
                <a:solidFill>
                  <a:srgbClr val="FF0000"/>
                </a:solidFill>
              </a:rPr>
              <a:t>Termination detected !!!</a:t>
            </a:r>
            <a:endParaRPr lang="en-US" b="1" dirty="0">
              <a:solidFill>
                <a:srgbClr val="FF0000"/>
              </a:solidFill>
            </a:endParaRPr>
          </a:p>
        </p:txBody>
      </p:sp>
      <p:cxnSp>
        <p:nvCxnSpPr>
          <p:cNvPr id="146" name="Straight Connector 145"/>
          <p:cNvCxnSpPr/>
          <p:nvPr/>
        </p:nvCxnSpPr>
        <p:spPr>
          <a:xfrm>
            <a:off x="5991361" y="327545"/>
            <a:ext cx="409433"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6455392" y="177420"/>
            <a:ext cx="2306472" cy="276999"/>
          </a:xfrm>
          <a:prstGeom prst="rect">
            <a:avLst/>
          </a:prstGeom>
          <a:noFill/>
        </p:spPr>
        <p:txBody>
          <a:bodyPr wrap="square" rtlCol="0">
            <a:spAutoFit/>
          </a:bodyPr>
          <a:lstStyle/>
          <a:p>
            <a:r>
              <a:rPr lang="en-US" sz="1200" dirty="0" smtClean="0"/>
              <a:t>Communication  b/w processes</a:t>
            </a:r>
            <a:endParaRPr lang="en-US" sz="1200" dirty="0"/>
          </a:p>
        </p:txBody>
      </p:sp>
      <p:sp>
        <p:nvSpPr>
          <p:cNvPr id="198" name="TextBox 197"/>
          <p:cNvSpPr txBox="1"/>
          <p:nvPr/>
        </p:nvSpPr>
        <p:spPr>
          <a:xfrm>
            <a:off x="6469037" y="464023"/>
            <a:ext cx="1392072" cy="286603"/>
          </a:xfrm>
          <a:prstGeom prst="rect">
            <a:avLst/>
          </a:prstGeom>
          <a:noFill/>
        </p:spPr>
        <p:txBody>
          <a:bodyPr wrap="square" rtlCol="0">
            <a:spAutoFit/>
          </a:bodyPr>
          <a:lstStyle/>
          <a:p>
            <a:r>
              <a:rPr lang="en-US" sz="1200" dirty="0" smtClean="0"/>
              <a:t>Basic messages</a:t>
            </a:r>
            <a:endParaRPr lang="en-US" sz="1200" dirty="0"/>
          </a:p>
        </p:txBody>
      </p:sp>
      <p:sp>
        <p:nvSpPr>
          <p:cNvPr id="200" name="TextBox 199"/>
          <p:cNvSpPr txBox="1"/>
          <p:nvPr/>
        </p:nvSpPr>
        <p:spPr>
          <a:xfrm>
            <a:off x="6455386" y="791569"/>
            <a:ext cx="1624085" cy="276999"/>
          </a:xfrm>
          <a:prstGeom prst="rect">
            <a:avLst/>
          </a:prstGeom>
          <a:noFill/>
        </p:spPr>
        <p:txBody>
          <a:bodyPr wrap="square" rtlCol="0">
            <a:spAutoFit/>
          </a:bodyPr>
          <a:lstStyle/>
          <a:p>
            <a:r>
              <a:rPr lang="en-US" sz="1200" dirty="0" smtClean="0"/>
              <a:t>Control messages</a:t>
            </a:r>
            <a:endParaRPr lang="en-US" sz="1200" dirty="0"/>
          </a:p>
        </p:txBody>
      </p:sp>
      <p:cxnSp>
        <p:nvCxnSpPr>
          <p:cNvPr id="203" name="Straight Arrow Connector 202"/>
          <p:cNvCxnSpPr>
            <a:endCxn id="198" idx="1"/>
          </p:cNvCxnSpPr>
          <p:nvPr/>
        </p:nvCxnSpPr>
        <p:spPr>
          <a:xfrm flipV="1">
            <a:off x="6005015" y="607325"/>
            <a:ext cx="464022" cy="6824"/>
          </a:xfrm>
          <a:prstGeom prst="straightConnector1">
            <a:avLst/>
          </a:prstGeom>
          <a:ln>
            <a:solidFill>
              <a:srgbClr val="2A08B8"/>
            </a:solidFill>
            <a:tailEnd type="arrow"/>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endCxn id="200" idx="1"/>
          </p:cNvCxnSpPr>
          <p:nvPr/>
        </p:nvCxnSpPr>
        <p:spPr>
          <a:xfrm>
            <a:off x="6005015" y="928048"/>
            <a:ext cx="450371" cy="2021"/>
          </a:xfrm>
          <a:prstGeom prst="straightConnector1">
            <a:avLst/>
          </a:prstGeom>
          <a:ln>
            <a:solidFill>
              <a:srgbClr val="C939B8"/>
            </a:solidFill>
            <a:tailEnd type="arrow"/>
          </a:ln>
        </p:spPr>
        <p:style>
          <a:lnRef idx="1">
            <a:schemeClr val="accent1"/>
          </a:lnRef>
          <a:fillRef idx="0">
            <a:schemeClr val="accent1"/>
          </a:fillRef>
          <a:effectRef idx="0">
            <a:schemeClr val="accent1"/>
          </a:effectRef>
          <a:fontRef idx="minor">
            <a:schemeClr val="tx1"/>
          </a:fontRef>
        </p:style>
      </p:cxnSp>
      <p:sp>
        <p:nvSpPr>
          <p:cNvPr id="210" name="Oval 209"/>
          <p:cNvSpPr/>
          <p:nvPr/>
        </p:nvSpPr>
        <p:spPr>
          <a:xfrm>
            <a:off x="2702257" y="245660"/>
            <a:ext cx="245659" cy="245659"/>
          </a:xfrm>
          <a:prstGeom prst="ellipse">
            <a:avLst/>
          </a:prstGeom>
          <a:solidFill>
            <a:schemeClr val="tx1">
              <a:lumMod val="50000"/>
              <a:lumOff val="5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2704529" y="548188"/>
            <a:ext cx="245659" cy="24565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2704529" y="875740"/>
            <a:ext cx="245659" cy="245659"/>
          </a:xfrm>
          <a:prstGeom prst="ellipse">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TextBox 212"/>
          <p:cNvSpPr txBox="1"/>
          <p:nvPr/>
        </p:nvSpPr>
        <p:spPr>
          <a:xfrm>
            <a:off x="3207225" y="259308"/>
            <a:ext cx="1282888" cy="276999"/>
          </a:xfrm>
          <a:prstGeom prst="rect">
            <a:avLst/>
          </a:prstGeom>
          <a:noFill/>
        </p:spPr>
        <p:txBody>
          <a:bodyPr wrap="square" rtlCol="0">
            <a:spAutoFit/>
          </a:bodyPr>
          <a:lstStyle/>
          <a:p>
            <a:r>
              <a:rPr lang="en-US" sz="1200" dirty="0" smtClean="0"/>
              <a:t>Normal process</a:t>
            </a:r>
            <a:endParaRPr lang="en-US" sz="1200" dirty="0"/>
          </a:p>
        </p:txBody>
      </p:sp>
      <p:sp>
        <p:nvSpPr>
          <p:cNvPr id="214" name="TextBox 213"/>
          <p:cNvSpPr txBox="1"/>
          <p:nvPr/>
        </p:nvSpPr>
        <p:spPr>
          <a:xfrm>
            <a:off x="3207222" y="504968"/>
            <a:ext cx="1392072" cy="276999"/>
          </a:xfrm>
          <a:prstGeom prst="rect">
            <a:avLst/>
          </a:prstGeom>
          <a:noFill/>
        </p:spPr>
        <p:txBody>
          <a:bodyPr wrap="square" rtlCol="0">
            <a:spAutoFit/>
          </a:bodyPr>
          <a:lstStyle/>
          <a:p>
            <a:r>
              <a:rPr lang="en-US" sz="1200" dirty="0" smtClean="0"/>
              <a:t>Leader process</a:t>
            </a:r>
            <a:endParaRPr lang="en-US" sz="1200" dirty="0"/>
          </a:p>
        </p:txBody>
      </p:sp>
      <p:sp>
        <p:nvSpPr>
          <p:cNvPr id="215" name="TextBox 214"/>
          <p:cNvSpPr txBox="1"/>
          <p:nvPr/>
        </p:nvSpPr>
        <p:spPr>
          <a:xfrm>
            <a:off x="3220872" y="832513"/>
            <a:ext cx="1091821" cy="286603"/>
          </a:xfrm>
          <a:prstGeom prst="rect">
            <a:avLst/>
          </a:prstGeom>
          <a:noFill/>
        </p:spPr>
        <p:txBody>
          <a:bodyPr wrap="square" rtlCol="0">
            <a:spAutoFit/>
          </a:bodyPr>
          <a:lstStyle/>
          <a:p>
            <a:r>
              <a:rPr lang="en-US" sz="1200" dirty="0" smtClean="0"/>
              <a:t>Idle process</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xit" presetSubtype="16" fill="hold" grpId="0" nodeType="withEffect">
                                  <p:stCondLst>
                                    <p:cond delay="0"/>
                                  </p:stCondLst>
                                  <p:childTnLst>
                                    <p:animEffect transition="out" filter="diamond(in)">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par>
                                <p:cTn id="8" presetID="8" presetClass="entr" presetSubtype="16" fill="hold" grpId="0"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diamond(in)">
                                      <p:cBhvr>
                                        <p:cTn id="10" dur="2000"/>
                                        <p:tgtEl>
                                          <p:spTgt spid="186"/>
                                        </p:tgtEl>
                                      </p:cBhvr>
                                    </p:animEffect>
                                  </p:childTnLst>
                                </p:cTn>
                              </p:par>
                            </p:childTnLst>
                          </p:cTn>
                        </p:par>
                        <p:par>
                          <p:cTn id="11" fill="hold">
                            <p:stCondLst>
                              <p:cond delay="2000"/>
                            </p:stCondLst>
                            <p:childTnLst>
                              <p:par>
                                <p:cTn id="12" presetID="9" presetClass="exit" presetSubtype="0" fill="hold" grpId="0" nodeType="afterEffect">
                                  <p:stCondLst>
                                    <p:cond delay="0"/>
                                  </p:stCondLst>
                                  <p:childTnLst>
                                    <p:animEffect transition="out" filter="dissolve">
                                      <p:cBhvr>
                                        <p:cTn id="13" dur="2000"/>
                                        <p:tgtEl>
                                          <p:spTgt spid="50"/>
                                        </p:tgtEl>
                                      </p:cBhvr>
                                    </p:animEffect>
                                    <p:set>
                                      <p:cBhvr>
                                        <p:cTn id="14" dur="1" fill="hold">
                                          <p:stCondLst>
                                            <p:cond delay="1999"/>
                                          </p:stCondLst>
                                        </p:cTn>
                                        <p:tgtEl>
                                          <p:spTgt spid="50"/>
                                        </p:tgtEl>
                                        <p:attrNameLst>
                                          <p:attrName>style.visibility</p:attrName>
                                        </p:attrNameLst>
                                      </p:cBhvr>
                                      <p:to>
                                        <p:strVal val="hidden"/>
                                      </p:to>
                                    </p:set>
                                  </p:childTnLst>
                                </p:cTn>
                              </p:par>
                            </p:childTnLst>
                          </p:cTn>
                        </p:par>
                        <p:par>
                          <p:cTn id="15" fill="hold">
                            <p:stCondLst>
                              <p:cond delay="4000"/>
                            </p:stCondLst>
                            <p:childTnLst>
                              <p:par>
                                <p:cTn id="16" presetID="12" presetClass="entr" presetSubtype="4" fill="hold" grpId="0" nodeType="afterEffect">
                                  <p:stCondLst>
                                    <p:cond delay="0"/>
                                  </p:stCondLst>
                                  <p:childTnLst>
                                    <p:set>
                                      <p:cBhvr>
                                        <p:cTn id="17" dur="1" fill="hold">
                                          <p:stCondLst>
                                            <p:cond delay="0"/>
                                          </p:stCondLst>
                                        </p:cTn>
                                        <p:tgtEl>
                                          <p:spTgt spid="194"/>
                                        </p:tgtEl>
                                        <p:attrNameLst>
                                          <p:attrName>style.visibility</p:attrName>
                                        </p:attrNameLst>
                                      </p:cBhvr>
                                      <p:to>
                                        <p:strVal val="visible"/>
                                      </p:to>
                                    </p:set>
                                    <p:animEffect transition="in" filter="slide(fromBottom)">
                                      <p:cBhvr>
                                        <p:cTn id="18" dur="2000"/>
                                        <p:tgtEl>
                                          <p:spTgt spid="194"/>
                                        </p:tgtEl>
                                      </p:cBhvr>
                                    </p:animEffect>
                                  </p:childTnLst>
                                </p:cTn>
                              </p:par>
                            </p:childTnLst>
                          </p:cTn>
                        </p:par>
                        <p:par>
                          <p:cTn id="19" fill="hold">
                            <p:stCondLst>
                              <p:cond delay="6000"/>
                            </p:stCondLst>
                            <p:childTnLst>
                              <p:par>
                                <p:cTn id="20" presetID="9" presetClass="exit" presetSubtype="0" fill="hold" grpId="0" nodeType="afterEffect">
                                  <p:stCondLst>
                                    <p:cond delay="0"/>
                                  </p:stCondLst>
                                  <p:childTnLst>
                                    <p:animEffect transition="out" filter="dissolve">
                                      <p:cBhvr>
                                        <p:cTn id="21" dur="2000"/>
                                        <p:tgtEl>
                                          <p:spTgt spid="179"/>
                                        </p:tgtEl>
                                      </p:cBhvr>
                                    </p:animEffect>
                                    <p:set>
                                      <p:cBhvr>
                                        <p:cTn id="22" dur="1" fill="hold">
                                          <p:stCondLst>
                                            <p:cond delay="1999"/>
                                          </p:stCondLst>
                                        </p:cTn>
                                        <p:tgtEl>
                                          <p:spTgt spid="179"/>
                                        </p:tgtEl>
                                        <p:attrNameLst>
                                          <p:attrName>style.visibility</p:attrName>
                                        </p:attrNameLst>
                                      </p:cBhvr>
                                      <p:to>
                                        <p:strVal val="hidden"/>
                                      </p:to>
                                    </p:set>
                                  </p:childTnLst>
                                </p:cTn>
                              </p:par>
                            </p:childTnLst>
                          </p:cTn>
                        </p:par>
                        <p:par>
                          <p:cTn id="23" fill="hold">
                            <p:stCondLst>
                              <p:cond delay="8000"/>
                            </p:stCondLst>
                            <p:childTnLst>
                              <p:par>
                                <p:cTn id="24" presetID="12" presetClass="entr" presetSubtype="4" fill="hold" grpId="0" nodeType="afterEffect">
                                  <p:stCondLst>
                                    <p:cond delay="0"/>
                                  </p:stCondLst>
                                  <p:childTnLst>
                                    <p:set>
                                      <p:cBhvr>
                                        <p:cTn id="25" dur="1" fill="hold">
                                          <p:stCondLst>
                                            <p:cond delay="0"/>
                                          </p:stCondLst>
                                        </p:cTn>
                                        <p:tgtEl>
                                          <p:spTgt spid="183"/>
                                        </p:tgtEl>
                                        <p:attrNameLst>
                                          <p:attrName>style.visibility</p:attrName>
                                        </p:attrNameLst>
                                      </p:cBhvr>
                                      <p:to>
                                        <p:strVal val="visible"/>
                                      </p:to>
                                    </p:set>
                                    <p:animEffect transition="in" filter="slide(fromBottom)">
                                      <p:cBhvr>
                                        <p:cTn id="26" dur="2000"/>
                                        <p:tgtEl>
                                          <p:spTgt spid="183"/>
                                        </p:tgtEl>
                                      </p:cBhvr>
                                    </p:animEffect>
                                  </p:childTnLst>
                                </p:cTn>
                              </p:par>
                            </p:childTnLst>
                          </p:cTn>
                        </p:par>
                        <p:par>
                          <p:cTn id="27" fill="hold">
                            <p:stCondLst>
                              <p:cond delay="10000"/>
                            </p:stCondLst>
                            <p:childTnLst>
                              <p:par>
                                <p:cTn id="28" presetID="22" presetClass="entr" presetSubtype="4" fill="hold" nodeType="afterEffect">
                                  <p:stCondLst>
                                    <p:cond delay="0"/>
                                  </p:stCondLst>
                                  <p:childTnLst>
                                    <p:set>
                                      <p:cBhvr>
                                        <p:cTn id="29" dur="1" fill="hold">
                                          <p:stCondLst>
                                            <p:cond delay="0"/>
                                          </p:stCondLst>
                                        </p:cTn>
                                        <p:tgtEl>
                                          <p:spTgt spid="204"/>
                                        </p:tgtEl>
                                        <p:attrNameLst>
                                          <p:attrName>style.visibility</p:attrName>
                                        </p:attrNameLst>
                                      </p:cBhvr>
                                      <p:to>
                                        <p:strVal val="visible"/>
                                      </p:to>
                                    </p:set>
                                    <p:animEffect transition="in" filter="wipe(down)">
                                      <p:cBhvr>
                                        <p:cTn id="30" dur="2000"/>
                                        <p:tgtEl>
                                          <p:spTgt spid="204"/>
                                        </p:tgtEl>
                                      </p:cBhvr>
                                    </p:animEffect>
                                  </p:childTnLst>
                                </p:cTn>
                              </p:par>
                            </p:childTnLst>
                          </p:cTn>
                        </p:par>
                        <p:par>
                          <p:cTn id="31" fill="hold">
                            <p:stCondLst>
                              <p:cond delay="12000"/>
                            </p:stCondLst>
                            <p:childTnLst>
                              <p:par>
                                <p:cTn id="32" presetID="9" presetClass="exit" presetSubtype="0" fill="hold" grpId="0" nodeType="afterEffect">
                                  <p:stCondLst>
                                    <p:cond delay="0"/>
                                  </p:stCondLst>
                                  <p:childTnLst>
                                    <p:animEffect transition="out" filter="dissolve">
                                      <p:cBhvr>
                                        <p:cTn id="33" dur="2000"/>
                                        <p:tgtEl>
                                          <p:spTgt spid="76"/>
                                        </p:tgtEl>
                                      </p:cBhvr>
                                    </p:animEffect>
                                    <p:set>
                                      <p:cBhvr>
                                        <p:cTn id="34" dur="1" fill="hold">
                                          <p:stCondLst>
                                            <p:cond delay="1999"/>
                                          </p:stCondLst>
                                        </p:cTn>
                                        <p:tgtEl>
                                          <p:spTgt spid="76"/>
                                        </p:tgtEl>
                                        <p:attrNameLst>
                                          <p:attrName>style.visibility</p:attrName>
                                        </p:attrNameLst>
                                      </p:cBhvr>
                                      <p:to>
                                        <p:strVal val="hidden"/>
                                      </p:to>
                                    </p:set>
                                  </p:childTnLst>
                                </p:cTn>
                              </p:par>
                            </p:childTnLst>
                          </p:cTn>
                        </p:par>
                        <p:par>
                          <p:cTn id="35" fill="hold">
                            <p:stCondLst>
                              <p:cond delay="14000"/>
                            </p:stCondLst>
                            <p:childTnLst>
                              <p:par>
                                <p:cTn id="36" presetID="12" presetClass="entr" presetSubtype="4" fill="hold" grpId="0" nodeType="afterEffect">
                                  <p:stCondLst>
                                    <p:cond delay="0"/>
                                  </p:stCondLst>
                                  <p:childTnLst>
                                    <p:set>
                                      <p:cBhvr>
                                        <p:cTn id="37" dur="1" fill="hold">
                                          <p:stCondLst>
                                            <p:cond delay="0"/>
                                          </p:stCondLst>
                                        </p:cTn>
                                        <p:tgtEl>
                                          <p:spTgt spid="205"/>
                                        </p:tgtEl>
                                        <p:attrNameLst>
                                          <p:attrName>style.visibility</p:attrName>
                                        </p:attrNameLst>
                                      </p:cBhvr>
                                      <p:to>
                                        <p:strVal val="visible"/>
                                      </p:to>
                                    </p:set>
                                    <p:animEffect transition="in" filter="slide(fromBottom)">
                                      <p:cBhvr>
                                        <p:cTn id="38" dur="2000"/>
                                        <p:tgtEl>
                                          <p:spTgt spid="205"/>
                                        </p:tgtEl>
                                      </p:cBhvr>
                                    </p:animEffect>
                                  </p:childTnLst>
                                </p:cTn>
                              </p:par>
                            </p:childTnLst>
                          </p:cTn>
                        </p:par>
                        <p:par>
                          <p:cTn id="39" fill="hold">
                            <p:stCondLst>
                              <p:cond delay="16000"/>
                            </p:stCondLst>
                            <p:childTnLst>
                              <p:par>
                                <p:cTn id="40" presetID="9" presetClass="exit" presetSubtype="0" fill="hold" grpId="0" nodeType="afterEffect">
                                  <p:stCondLst>
                                    <p:cond delay="0"/>
                                  </p:stCondLst>
                                  <p:childTnLst>
                                    <p:animEffect transition="out" filter="dissolve">
                                      <p:cBhvr>
                                        <p:cTn id="41" dur="2000"/>
                                        <p:tgtEl>
                                          <p:spTgt spid="46"/>
                                        </p:tgtEl>
                                      </p:cBhvr>
                                    </p:animEffect>
                                    <p:set>
                                      <p:cBhvr>
                                        <p:cTn id="42" dur="1" fill="hold">
                                          <p:stCondLst>
                                            <p:cond delay="1999"/>
                                          </p:stCondLst>
                                        </p:cTn>
                                        <p:tgtEl>
                                          <p:spTgt spid="46"/>
                                        </p:tgtEl>
                                        <p:attrNameLst>
                                          <p:attrName>style.visibility</p:attrName>
                                        </p:attrNameLst>
                                      </p:cBhvr>
                                      <p:to>
                                        <p:strVal val="hidden"/>
                                      </p:to>
                                    </p:set>
                                  </p:childTnLst>
                                </p:cTn>
                              </p:par>
                            </p:childTnLst>
                          </p:cTn>
                        </p:par>
                        <p:par>
                          <p:cTn id="43" fill="hold">
                            <p:stCondLst>
                              <p:cond delay="18000"/>
                            </p:stCondLst>
                            <p:childTnLst>
                              <p:par>
                                <p:cTn id="44" presetID="12" presetClass="entr" presetSubtype="4" fill="hold" grpId="0" nodeType="afterEffect">
                                  <p:stCondLst>
                                    <p:cond delay="0"/>
                                  </p:stCondLst>
                                  <p:childTnLst>
                                    <p:set>
                                      <p:cBhvr>
                                        <p:cTn id="45" dur="1" fill="hold">
                                          <p:stCondLst>
                                            <p:cond delay="0"/>
                                          </p:stCondLst>
                                        </p:cTn>
                                        <p:tgtEl>
                                          <p:spTgt spid="206"/>
                                        </p:tgtEl>
                                        <p:attrNameLst>
                                          <p:attrName>style.visibility</p:attrName>
                                        </p:attrNameLst>
                                      </p:cBhvr>
                                      <p:to>
                                        <p:strVal val="visible"/>
                                      </p:to>
                                    </p:set>
                                    <p:animEffect transition="in" filter="slide(fromBottom)">
                                      <p:cBhvr>
                                        <p:cTn id="46" dur="2000"/>
                                        <p:tgtEl>
                                          <p:spTgt spid="206"/>
                                        </p:tgtEl>
                                      </p:cBhvr>
                                    </p:animEffect>
                                  </p:childTnLst>
                                </p:cTn>
                              </p:par>
                            </p:childTnLst>
                          </p:cTn>
                        </p:par>
                        <p:par>
                          <p:cTn id="47" fill="hold">
                            <p:stCondLst>
                              <p:cond delay="20000"/>
                            </p:stCondLst>
                            <p:childTnLst>
                              <p:par>
                                <p:cTn id="48" presetID="9" presetClass="exit" presetSubtype="0" fill="hold" nodeType="afterEffect">
                                  <p:stCondLst>
                                    <p:cond delay="0"/>
                                  </p:stCondLst>
                                  <p:childTnLst>
                                    <p:animEffect transition="out" filter="dissolve">
                                      <p:cBhvr>
                                        <p:cTn id="49" dur="2000"/>
                                        <p:tgtEl>
                                          <p:spTgt spid="204"/>
                                        </p:tgtEl>
                                      </p:cBhvr>
                                    </p:animEffect>
                                    <p:set>
                                      <p:cBhvr>
                                        <p:cTn id="50" dur="1" fill="hold">
                                          <p:stCondLst>
                                            <p:cond delay="1999"/>
                                          </p:stCondLst>
                                        </p:cTn>
                                        <p:tgtEl>
                                          <p:spTgt spid="20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8" presetClass="exit" presetSubtype="16" fill="hold" grpId="0" nodeType="clickEffect">
                                  <p:stCondLst>
                                    <p:cond delay="0"/>
                                  </p:stCondLst>
                                  <p:childTnLst>
                                    <p:animEffect transition="out" filter="diamond(in)">
                                      <p:cBhvr>
                                        <p:cTn id="54" dur="2000"/>
                                        <p:tgtEl>
                                          <p:spTgt spid="6"/>
                                        </p:tgtEl>
                                      </p:cBhvr>
                                    </p:animEffect>
                                    <p:set>
                                      <p:cBhvr>
                                        <p:cTn id="55" dur="1" fill="hold">
                                          <p:stCondLst>
                                            <p:cond delay="1999"/>
                                          </p:stCondLst>
                                        </p:cTn>
                                        <p:tgtEl>
                                          <p:spTgt spid="6"/>
                                        </p:tgtEl>
                                        <p:attrNameLst>
                                          <p:attrName>style.visibility</p:attrName>
                                        </p:attrNameLst>
                                      </p:cBhvr>
                                      <p:to>
                                        <p:strVal val="hidden"/>
                                      </p:to>
                                    </p:set>
                                  </p:childTnLst>
                                </p:cTn>
                              </p:par>
                              <p:par>
                                <p:cTn id="56" presetID="8" presetClass="entr" presetSubtype="16" fill="hold" grpId="0" nodeType="withEffect">
                                  <p:stCondLst>
                                    <p:cond delay="0"/>
                                  </p:stCondLst>
                                  <p:childTnLst>
                                    <p:set>
                                      <p:cBhvr>
                                        <p:cTn id="57" dur="1" fill="hold">
                                          <p:stCondLst>
                                            <p:cond delay="0"/>
                                          </p:stCondLst>
                                        </p:cTn>
                                        <p:tgtEl>
                                          <p:spTgt spid="207"/>
                                        </p:tgtEl>
                                        <p:attrNameLst>
                                          <p:attrName>style.visibility</p:attrName>
                                        </p:attrNameLst>
                                      </p:cBhvr>
                                      <p:to>
                                        <p:strVal val="visible"/>
                                      </p:to>
                                    </p:set>
                                    <p:animEffect transition="in" filter="diamond(in)">
                                      <p:cBhvr>
                                        <p:cTn id="58" dur="2000"/>
                                        <p:tgtEl>
                                          <p:spTgt spid="207"/>
                                        </p:tgtEl>
                                      </p:cBhvr>
                                    </p:animEffect>
                                  </p:childTnLst>
                                </p:cTn>
                              </p:par>
                            </p:childTnLst>
                          </p:cTn>
                        </p:par>
                        <p:par>
                          <p:cTn id="59" fill="hold">
                            <p:stCondLst>
                              <p:cond delay="2000"/>
                            </p:stCondLst>
                            <p:childTnLst>
                              <p:par>
                                <p:cTn id="60" presetID="12" presetClass="entr" presetSubtype="2" fill="hold" grpId="0" nodeType="afterEffect">
                                  <p:stCondLst>
                                    <p:cond delay="0"/>
                                  </p:stCondLst>
                                  <p:childTnLst>
                                    <p:set>
                                      <p:cBhvr>
                                        <p:cTn id="61" dur="1" fill="hold">
                                          <p:stCondLst>
                                            <p:cond delay="0"/>
                                          </p:stCondLst>
                                        </p:cTn>
                                        <p:tgtEl>
                                          <p:spTgt spid="208"/>
                                        </p:tgtEl>
                                        <p:attrNameLst>
                                          <p:attrName>style.visibility</p:attrName>
                                        </p:attrNameLst>
                                      </p:cBhvr>
                                      <p:to>
                                        <p:strVal val="visible"/>
                                      </p:to>
                                    </p:set>
                                    <p:animEffect transition="in" filter="slide(fromRight)">
                                      <p:cBhvr>
                                        <p:cTn id="62" dur="20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46" grpId="0"/>
      <p:bldP spid="50" grpId="0"/>
      <p:bldP spid="76" grpId="0"/>
      <p:bldP spid="179" grpId="0"/>
      <p:bldP spid="183" grpId="0"/>
      <p:bldP spid="186" grpId="0" animBg="1"/>
      <p:bldP spid="194" grpId="0"/>
      <p:bldP spid="205" grpId="0"/>
      <p:bldP spid="206" grpId="0"/>
      <p:bldP spid="207" grpId="0" animBg="1"/>
      <p:bldP spid="20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Flow-Detecting Scheme</a:t>
            </a:r>
            <a:endParaRPr lang="en-US" b="1" dirty="0"/>
          </a:p>
        </p:txBody>
      </p:sp>
      <p:sp>
        <p:nvSpPr>
          <p:cNvPr id="3" name="Content Placeholder 2"/>
          <p:cNvSpPr>
            <a:spLocks noGrp="1"/>
          </p:cNvSpPr>
          <p:nvPr>
            <p:ph sz="quarter" idx="1"/>
          </p:nvPr>
        </p:nvSpPr>
        <p:spPr/>
        <p:txBody>
          <a:bodyPr/>
          <a:lstStyle/>
          <a:p>
            <a:pPr marL="344488" indent="-344488">
              <a:buFont typeface="Wingdings" pitchFamily="2" charset="2"/>
              <a:buChar char="q"/>
            </a:pPr>
            <a:r>
              <a:rPr lang="en-US" dirty="0" smtClean="0"/>
              <a:t>In a faulty system, weights might be lost due to faulty processes holding weights at the time becoming dead or due to undeliverable messages carrying weights.</a:t>
            </a:r>
          </a:p>
          <a:p>
            <a:pPr marL="344488" indent="-344488">
              <a:buFont typeface="Wingdings" pitchFamily="2" charset="2"/>
              <a:buChar char="q"/>
            </a:pPr>
            <a:r>
              <a:rPr lang="en-US" dirty="0" smtClean="0"/>
              <a:t>Hence the leader process (if still alive) may never accumulate sufficient weight.</a:t>
            </a:r>
          </a:p>
          <a:p>
            <a:pPr marL="344488" indent="-344488">
              <a:buFont typeface="Wingdings" pitchFamily="2" charset="2"/>
              <a:buChar char="q"/>
            </a:pPr>
            <a:r>
              <a:rPr lang="en-US" dirty="0" smtClean="0"/>
              <a:t>To solve this problem, a flow-invariant concept has been introduced.</a:t>
            </a: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18</a:t>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marL="344488" indent="-344488">
              <a:buFont typeface="Wingdings" pitchFamily="2" charset="2"/>
              <a:buChar char="q"/>
            </a:pPr>
            <a:r>
              <a:rPr lang="en-US" dirty="0" smtClean="0"/>
              <a:t>Define a subsystem (H </a:t>
            </a:r>
            <a:r>
              <a:rPr lang="en-US" dirty="0" smtClean="0">
                <a:sym typeface="Symbol"/>
              </a:rPr>
              <a:t> </a:t>
            </a:r>
            <a:r>
              <a:rPr lang="en-US" dirty="0" smtClean="0"/>
              <a:t>S) to be part of the system containing all processes in H and all channels connecting two processes in H. Also, consider that the processes in H are </a:t>
            </a:r>
            <a:r>
              <a:rPr lang="en-US" dirty="0" smtClean="0">
                <a:solidFill>
                  <a:srgbClr val="FF0000"/>
                </a:solidFill>
              </a:rPr>
              <a:t>non-faulty</a:t>
            </a:r>
            <a:r>
              <a:rPr lang="en-US" dirty="0" smtClean="0"/>
              <a:t>.</a:t>
            </a:r>
          </a:p>
          <a:p>
            <a:pPr marL="344488" indent="-344488">
              <a:buFont typeface="Wingdings" pitchFamily="2" charset="2"/>
              <a:buChar char="q"/>
            </a:pPr>
            <a:r>
              <a:rPr lang="en-US" dirty="0" smtClean="0"/>
              <a:t>Let I be any time interval during which the system is doing computation. The flow-invariant concept can be stated with the following equality:</a:t>
            </a:r>
          </a:p>
          <a:p>
            <a:pPr marL="344488" indent="-344488">
              <a:buFont typeface="Wingdings" pitchFamily="2" charset="2"/>
              <a:buChar char="Ø"/>
            </a:pPr>
            <a:r>
              <a:rPr lang="en-US" dirty="0" smtClean="0"/>
              <a:t>(The weight change in H during time interval I) = (weights flowing into H during I) – (weights flowing out of H during I).</a:t>
            </a: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19</a:t>
            </a:fld>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sz="quarter" idx="1"/>
          </p:nvPr>
        </p:nvSpPr>
        <p:spPr/>
        <p:txBody>
          <a:bodyPr/>
          <a:lstStyle/>
          <a:p>
            <a:pPr>
              <a:buFont typeface="Wingdings" pitchFamily="2" charset="2"/>
              <a:buChar char="q"/>
            </a:pPr>
            <a:r>
              <a:rPr lang="en-US" dirty="0" smtClean="0">
                <a:latin typeface="+mj-lt"/>
                <a:cs typeface="Arial" pitchFamily="34" charset="0"/>
              </a:rPr>
              <a:t>In a distributed system, a set of processes  cooperate and communicate with one another</a:t>
            </a:r>
          </a:p>
          <a:p>
            <a:pPr>
              <a:buNone/>
            </a:pPr>
            <a:r>
              <a:rPr lang="en-US" dirty="0" smtClean="0">
                <a:latin typeface="+mj-lt"/>
                <a:cs typeface="Arial" pitchFamily="34" charset="0"/>
              </a:rPr>
              <a:t>    by message-passing. </a:t>
            </a:r>
          </a:p>
          <a:p>
            <a:pPr>
              <a:buFont typeface="Wingdings" pitchFamily="2" charset="2"/>
              <a:buChar char="q"/>
            </a:pPr>
            <a:r>
              <a:rPr lang="en-US" dirty="0" smtClean="0">
                <a:latin typeface="+mj-lt"/>
                <a:cs typeface="Arial" pitchFamily="34" charset="0"/>
              </a:rPr>
              <a:t>Each process switches between active and idle states. An active process is free to send, receive messages and may become idle spontaneously, but an idle process can only receive messages. </a:t>
            </a:r>
            <a:endParaRPr lang="en-US" dirty="0">
              <a:latin typeface="+mj-lt"/>
              <a:cs typeface="Arial" pitchFamily="34" charset="0"/>
            </a:endParaRPr>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2</a:t>
            </a:fld>
            <a:endParaRPr lang="en-IN"/>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None/>
            </a:pPr>
            <a:r>
              <a:rPr lang="en-US" dirty="0" smtClean="0"/>
              <a:t>   To implement this invariant in the algorithm, let us impose two variables, </a:t>
            </a:r>
            <a:r>
              <a:rPr lang="en-US" dirty="0" err="1" smtClean="0"/>
              <a:t>in</a:t>
            </a:r>
            <a:r>
              <a:rPr lang="en-US" dirty="0" err="1" smtClean="0">
                <a:latin typeface="Blackadder ITC" pitchFamily="82" charset="0"/>
              </a:rPr>
              <a:t>i</a:t>
            </a:r>
            <a:r>
              <a:rPr lang="en-US" dirty="0" smtClean="0">
                <a:latin typeface="Blackadder ITC" pitchFamily="82" charset="0"/>
              </a:rPr>
              <a:t>  </a:t>
            </a:r>
            <a:r>
              <a:rPr lang="en-US" dirty="0" smtClean="0"/>
              <a:t>and </a:t>
            </a:r>
            <a:r>
              <a:rPr lang="en-US" dirty="0" err="1" smtClean="0"/>
              <a:t>out</a:t>
            </a:r>
            <a:r>
              <a:rPr lang="en-US" dirty="0" err="1" smtClean="0">
                <a:latin typeface="Blackadder ITC" pitchFamily="82" charset="0"/>
              </a:rPr>
              <a:t>i</a:t>
            </a:r>
            <a:r>
              <a:rPr lang="en-US" dirty="0" smtClean="0">
                <a:latin typeface="Blackadder ITC" pitchFamily="82" charset="0"/>
              </a:rPr>
              <a:t> </a:t>
            </a:r>
            <a:r>
              <a:rPr lang="en-US" dirty="0" smtClean="0"/>
              <a:t>, on each P</a:t>
            </a:r>
            <a:r>
              <a:rPr lang="en-US" dirty="0" smtClean="0">
                <a:latin typeface="Blackadder ITC" pitchFamily="82" charset="0"/>
              </a:rPr>
              <a:t>i</a:t>
            </a:r>
            <a:r>
              <a:rPr lang="en-US" dirty="0" smtClean="0">
                <a:sym typeface="Symbol"/>
              </a:rPr>
              <a:t> </a:t>
            </a:r>
            <a:r>
              <a:rPr lang="en-US" dirty="0" smtClean="0"/>
              <a:t>H. Initially, </a:t>
            </a:r>
            <a:r>
              <a:rPr lang="en-US" dirty="0" err="1" smtClean="0"/>
              <a:t>in</a:t>
            </a:r>
            <a:r>
              <a:rPr lang="en-US" dirty="0" err="1" smtClean="0">
                <a:latin typeface="Blackadder ITC" pitchFamily="82" charset="0"/>
              </a:rPr>
              <a:t>i</a:t>
            </a:r>
            <a:r>
              <a:rPr lang="en-US" dirty="0" smtClean="0">
                <a:latin typeface="Blackadder ITC" pitchFamily="82" charset="0"/>
              </a:rPr>
              <a:t>  </a:t>
            </a:r>
            <a:r>
              <a:rPr lang="en-US" dirty="0" smtClean="0"/>
              <a:t>= </a:t>
            </a:r>
            <a:r>
              <a:rPr lang="en-US" dirty="0" err="1" smtClean="0"/>
              <a:t>out</a:t>
            </a:r>
            <a:r>
              <a:rPr lang="en-US" dirty="0" err="1" smtClean="0">
                <a:latin typeface="Blackadder ITC" pitchFamily="82" charset="0"/>
              </a:rPr>
              <a:t>i</a:t>
            </a:r>
            <a:r>
              <a:rPr lang="en-US" dirty="0" smtClean="0">
                <a:latin typeface="Blackadder ITC" pitchFamily="82" charset="0"/>
              </a:rPr>
              <a:t>  </a:t>
            </a:r>
            <a:r>
              <a:rPr lang="en-US" dirty="0" smtClean="0"/>
              <a:t>= 0. On the top of the weight-throwing scheme, we add the following flow-detecting rules:</a:t>
            </a:r>
          </a:p>
          <a:p>
            <a:pPr marL="457200" indent="-457200">
              <a:buFont typeface="+mj-lt"/>
              <a:buAutoNum type="arabicPeriod"/>
            </a:pPr>
            <a:r>
              <a:rPr lang="en-US" dirty="0" smtClean="0"/>
              <a:t>Whenever P</a:t>
            </a:r>
            <a:r>
              <a:rPr lang="en-US" dirty="0" smtClean="0">
                <a:latin typeface="Blackadder ITC" pitchFamily="82" charset="0"/>
              </a:rPr>
              <a:t>i </a:t>
            </a:r>
            <a:r>
              <a:rPr lang="en-US" dirty="0" smtClean="0">
                <a:latin typeface="Blackadder ITC" pitchFamily="82" charset="0"/>
                <a:sym typeface="Symbol"/>
              </a:rPr>
              <a:t> </a:t>
            </a:r>
            <a:r>
              <a:rPr lang="en-US" dirty="0" smtClean="0"/>
              <a:t>H receives a (basic or control) message with weight x from another </a:t>
            </a:r>
            <a:r>
              <a:rPr lang="en-US" dirty="0" err="1" smtClean="0"/>
              <a:t>P</a:t>
            </a:r>
            <a:r>
              <a:rPr lang="en-US" dirty="0" err="1" smtClean="0">
                <a:latin typeface="Blackadder ITC" pitchFamily="82" charset="0"/>
              </a:rPr>
              <a:t>j</a:t>
            </a:r>
            <a:r>
              <a:rPr lang="en-US" dirty="0" smtClean="0">
                <a:latin typeface="Blackadder ITC" pitchFamily="82" charset="0"/>
              </a:rPr>
              <a:t> </a:t>
            </a:r>
            <a:r>
              <a:rPr lang="en-US" dirty="0" smtClean="0">
                <a:latin typeface="Blackadder ITC" pitchFamily="82" charset="0"/>
                <a:sym typeface="Symbol"/>
              </a:rPr>
              <a:t> </a:t>
            </a:r>
            <a:r>
              <a:rPr lang="en-US" dirty="0" smtClean="0"/>
              <a:t>H, add x to </a:t>
            </a:r>
            <a:r>
              <a:rPr lang="en-US" dirty="0" err="1" smtClean="0"/>
              <a:t>in</a:t>
            </a:r>
            <a:r>
              <a:rPr lang="en-US" dirty="0" err="1" smtClean="0">
                <a:latin typeface="Blackadder ITC" pitchFamily="82" charset="0"/>
              </a:rPr>
              <a:t>i</a:t>
            </a:r>
            <a:r>
              <a:rPr lang="en-US" dirty="0" smtClean="0">
                <a:latin typeface="Blackadder ITC" pitchFamily="82" charset="0"/>
              </a:rPr>
              <a:t>  .</a:t>
            </a:r>
            <a:endParaRPr lang="en-US" dirty="0" smtClean="0"/>
          </a:p>
          <a:p>
            <a:pPr marL="457200" indent="-457200">
              <a:buFont typeface="+mj-lt"/>
              <a:buAutoNum type="arabicPeriod"/>
            </a:pPr>
            <a:r>
              <a:rPr lang="en-US" dirty="0" smtClean="0"/>
              <a:t>Whenever P</a:t>
            </a:r>
            <a:r>
              <a:rPr lang="en-US" dirty="0" smtClean="0">
                <a:latin typeface="Blackadder ITC" pitchFamily="82" charset="0"/>
              </a:rPr>
              <a:t>i </a:t>
            </a:r>
            <a:r>
              <a:rPr lang="en-US" dirty="0" smtClean="0">
                <a:latin typeface="Blackadder ITC" pitchFamily="82" charset="0"/>
                <a:sym typeface="Symbol"/>
              </a:rPr>
              <a:t> </a:t>
            </a:r>
            <a:r>
              <a:rPr lang="en-US" dirty="0" smtClean="0"/>
              <a:t>H sends a (basic or control) message with weight x to another </a:t>
            </a:r>
            <a:r>
              <a:rPr lang="en-US" dirty="0" err="1" smtClean="0"/>
              <a:t>P</a:t>
            </a:r>
            <a:r>
              <a:rPr lang="en-US" dirty="0" err="1" smtClean="0">
                <a:latin typeface="Blackadder ITC" pitchFamily="82" charset="0"/>
              </a:rPr>
              <a:t>j</a:t>
            </a:r>
            <a:r>
              <a:rPr lang="en-US" dirty="0" smtClean="0">
                <a:latin typeface="Blackadder ITC" pitchFamily="82" charset="0"/>
              </a:rPr>
              <a:t> </a:t>
            </a:r>
            <a:r>
              <a:rPr lang="en-US" dirty="0" smtClean="0">
                <a:latin typeface="Blackadder ITC" pitchFamily="82" charset="0"/>
                <a:sym typeface="Symbol"/>
              </a:rPr>
              <a:t> </a:t>
            </a:r>
            <a:r>
              <a:rPr lang="en-US" dirty="0" smtClean="0"/>
              <a:t>H, add x to </a:t>
            </a:r>
            <a:r>
              <a:rPr lang="en-US" dirty="0" err="1" smtClean="0"/>
              <a:t>out</a:t>
            </a:r>
            <a:r>
              <a:rPr lang="en-US" dirty="0" err="1" smtClean="0">
                <a:latin typeface="Blackadder ITC" pitchFamily="82" charset="0"/>
              </a:rPr>
              <a:t>i</a:t>
            </a:r>
            <a:r>
              <a:rPr lang="en-US" dirty="0" smtClean="0">
                <a:latin typeface="Blackadder ITC" pitchFamily="82" charset="0"/>
              </a:rPr>
              <a:t>  .</a:t>
            </a: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20</a:t>
            </a:fld>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a:xfrm>
            <a:off x="539087" y="1600200"/>
            <a:ext cx="7467600" cy="4873752"/>
          </a:xfrm>
        </p:spPr>
        <p:txBody>
          <a:bodyPr/>
          <a:lstStyle/>
          <a:p>
            <a:pPr>
              <a:buNone/>
            </a:pPr>
            <a:r>
              <a:rPr lang="en-US" dirty="0" smtClean="0"/>
              <a:t>   </a:t>
            </a:r>
            <a:r>
              <a:rPr lang="en-US" dirty="0" smtClean="0"/>
              <a:t>At </a:t>
            </a:r>
            <a:r>
              <a:rPr lang="en-US" dirty="0" smtClean="0"/>
              <a:t>any moment the following equality holds </a:t>
            </a:r>
            <a:r>
              <a:rPr lang="en-US" dirty="0" smtClean="0"/>
              <a:t>: If 1/n is initial weight held by each P</a:t>
            </a:r>
            <a:r>
              <a:rPr lang="en-US" i="1" dirty="0" smtClean="0">
                <a:latin typeface="Blackadder ITC" panose="04020505051007020D02" pitchFamily="82" charset="0"/>
              </a:rPr>
              <a:t>i</a:t>
            </a:r>
            <a:r>
              <a:rPr lang="en-US" dirty="0" smtClean="0"/>
              <a:t> then</a:t>
            </a:r>
            <a:endParaRPr lang="en-US" dirty="0" smtClean="0"/>
          </a:p>
          <a:p>
            <a:pPr>
              <a:buNone/>
            </a:pPr>
            <a:r>
              <a:rPr lang="en-US" dirty="0" smtClean="0"/>
              <a:t>      </a:t>
            </a:r>
          </a:p>
          <a:p>
            <a:pPr>
              <a:buNone/>
            </a:pPr>
            <a:r>
              <a:rPr lang="en-US" dirty="0" smtClean="0"/>
              <a:t>        </a:t>
            </a:r>
            <a:r>
              <a:rPr lang="en-US" sz="2800" dirty="0" smtClean="0"/>
              <a:t>W</a:t>
            </a:r>
            <a:r>
              <a:rPr lang="en-US" sz="1600" dirty="0" smtClean="0"/>
              <a:t>H = </a:t>
            </a:r>
            <a:r>
              <a:rPr lang="en-US" sz="3200" dirty="0" smtClean="0">
                <a:sym typeface="Symbol"/>
              </a:rPr>
              <a:t> </a:t>
            </a:r>
            <a:r>
              <a:rPr lang="en-US" dirty="0" smtClean="0">
                <a:sym typeface="Symbol"/>
              </a:rPr>
              <a:t>(</a:t>
            </a:r>
            <a:r>
              <a:rPr lang="en-US" dirty="0" err="1" smtClean="0">
                <a:sym typeface="Symbol"/>
              </a:rPr>
              <a:t>in</a:t>
            </a:r>
            <a:r>
              <a:rPr lang="en-US" dirty="0" err="1" smtClean="0">
                <a:latin typeface="Blackadder ITC" pitchFamily="82" charset="0"/>
                <a:sym typeface="Symbol"/>
              </a:rPr>
              <a:t>i</a:t>
            </a:r>
            <a:r>
              <a:rPr lang="en-US" dirty="0" smtClean="0">
                <a:latin typeface="Blackadder ITC" pitchFamily="82" charset="0"/>
                <a:sym typeface="Symbol"/>
              </a:rPr>
              <a:t>  </a:t>
            </a:r>
            <a:r>
              <a:rPr lang="en-US" dirty="0" smtClean="0">
                <a:latin typeface="Arial" pitchFamily="34" charset="0"/>
                <a:cs typeface="Arial" pitchFamily="34" charset="0"/>
                <a:sym typeface="Symbol"/>
              </a:rPr>
              <a:t>- </a:t>
            </a:r>
            <a:r>
              <a:rPr lang="en-US" dirty="0" smtClean="0">
                <a:latin typeface="Blackadder ITC" pitchFamily="82" charset="0"/>
                <a:sym typeface="Symbol"/>
              </a:rPr>
              <a:t> </a:t>
            </a:r>
            <a:r>
              <a:rPr lang="en-US" dirty="0" err="1" smtClean="0">
                <a:sym typeface="Symbol"/>
              </a:rPr>
              <a:t>out</a:t>
            </a:r>
            <a:r>
              <a:rPr lang="en-US" dirty="0" err="1" smtClean="0">
                <a:latin typeface="Blackadder ITC" pitchFamily="82" charset="0"/>
                <a:sym typeface="Symbol"/>
              </a:rPr>
              <a:t>i</a:t>
            </a:r>
            <a:r>
              <a:rPr lang="en-US" dirty="0" smtClean="0">
                <a:latin typeface="Blackadder ITC" pitchFamily="82" charset="0"/>
                <a:sym typeface="Symbol"/>
              </a:rPr>
              <a:t>  </a:t>
            </a:r>
            <a:r>
              <a:rPr lang="en-US" dirty="0" smtClean="0">
                <a:cs typeface="Arial" pitchFamily="34" charset="0"/>
                <a:sym typeface="Symbol"/>
              </a:rPr>
              <a:t>+ 1/n)</a:t>
            </a:r>
          </a:p>
          <a:p>
            <a:pPr>
              <a:buNone/>
            </a:pPr>
            <a:endParaRPr lang="en-US" dirty="0" smtClean="0">
              <a:latin typeface="Arial" pitchFamily="34" charset="0"/>
              <a:cs typeface="Arial" pitchFamily="34" charset="0"/>
              <a:sym typeface="Symbol"/>
            </a:endParaRPr>
          </a:p>
          <a:p>
            <a:pPr>
              <a:buNone/>
            </a:pPr>
            <a:r>
              <a:rPr lang="en-US" dirty="0" smtClean="0">
                <a:latin typeface="Arial" pitchFamily="34" charset="0"/>
                <a:cs typeface="Arial" pitchFamily="34" charset="0"/>
                <a:sym typeface="Symbol"/>
              </a:rPr>
              <a:t>   </a:t>
            </a:r>
            <a:r>
              <a:rPr lang="en-US" dirty="0" smtClean="0">
                <a:latin typeface="+mj-lt"/>
                <a:cs typeface="Arial" pitchFamily="34" charset="0"/>
                <a:sym typeface="Symbol"/>
              </a:rPr>
              <a:t>Suppose H is the set of all healthy processes in the system. Denote the </a:t>
            </a:r>
            <a:r>
              <a:rPr lang="en-US" dirty="0" smtClean="0">
                <a:solidFill>
                  <a:srgbClr val="FF0000"/>
                </a:solidFill>
                <a:latin typeface="+mj-lt"/>
                <a:cs typeface="Arial" pitchFamily="34" charset="0"/>
                <a:sym typeface="Symbol"/>
              </a:rPr>
              <a:t>faulty</a:t>
            </a:r>
            <a:r>
              <a:rPr lang="en-US" dirty="0" smtClean="0">
                <a:latin typeface="+mj-lt"/>
                <a:cs typeface="Arial" pitchFamily="34" charset="0"/>
                <a:sym typeface="Symbol"/>
              </a:rPr>
              <a:t> set as H = S - H. Let us consider the interactions between H and H. Now, we can assume the system S to be constituted of two subsystems; H, the subsystem of correct processes and H, </a:t>
            </a:r>
            <a:r>
              <a:rPr lang="en-US" dirty="0" smtClean="0">
                <a:cs typeface="Arial" pitchFamily="34" charset="0"/>
                <a:sym typeface="Symbol"/>
              </a:rPr>
              <a:t>the subsystem of faulty processes.</a:t>
            </a:r>
            <a:endParaRPr lang="en-US" dirty="0" smtClean="0">
              <a:latin typeface="+mj-lt"/>
              <a:cs typeface="Arial" pitchFamily="34" charset="0"/>
              <a:sym typeface="Symbol"/>
            </a:endParaRPr>
          </a:p>
          <a:p>
            <a:pPr>
              <a:buNone/>
            </a:pPr>
            <a:r>
              <a:rPr lang="en-US" dirty="0" smtClean="0">
                <a:latin typeface="+mj-lt"/>
                <a:cs typeface="Arial" pitchFamily="34" charset="0"/>
              </a:rPr>
              <a:t>   </a:t>
            </a:r>
            <a:endParaRPr lang="en-US" dirty="0">
              <a:latin typeface="+mj-lt"/>
              <a:cs typeface="Arial" pitchFamily="34" charset="0"/>
            </a:endParaRPr>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21</a:t>
            </a:fld>
            <a:endParaRPr lang="en-IN"/>
          </a:p>
        </p:txBody>
      </p:sp>
      <p:sp>
        <p:nvSpPr>
          <p:cNvPr id="7" name="TextBox 6"/>
          <p:cNvSpPr txBox="1"/>
          <p:nvPr/>
        </p:nvSpPr>
        <p:spPr>
          <a:xfrm>
            <a:off x="1842448" y="3330051"/>
            <a:ext cx="696036" cy="369332"/>
          </a:xfrm>
          <a:prstGeom prst="rect">
            <a:avLst/>
          </a:prstGeom>
          <a:noFill/>
        </p:spPr>
        <p:txBody>
          <a:bodyPr wrap="square" rtlCol="0">
            <a:spAutoFit/>
          </a:bodyPr>
          <a:lstStyle/>
          <a:p>
            <a:r>
              <a:rPr lang="en-US" dirty="0" err="1" smtClean="0"/>
              <a:t>p</a:t>
            </a:r>
            <a:r>
              <a:rPr lang="en-US" dirty="0" err="1" smtClean="0">
                <a:latin typeface="Blackadder ITC" pitchFamily="82" charset="0"/>
              </a:rPr>
              <a:t>i</a:t>
            </a:r>
            <a:r>
              <a:rPr lang="en-US" dirty="0" err="1" smtClean="0">
                <a:latin typeface="Blackadder ITC" pitchFamily="82" charset="0"/>
                <a:sym typeface="Symbol"/>
              </a:rPr>
              <a:t></a:t>
            </a:r>
            <a:r>
              <a:rPr lang="en-US" sz="1600" dirty="0" err="1" smtClean="0">
                <a:latin typeface="Arial" pitchFamily="34" charset="0"/>
                <a:cs typeface="Arial" pitchFamily="34" charset="0"/>
                <a:sym typeface="Symbol"/>
              </a:rPr>
              <a:t>H</a:t>
            </a:r>
            <a:endParaRPr lang="en-US" sz="1600" dirty="0">
              <a:latin typeface="Blackadder ITC" pitchFamily="82" charset="0"/>
            </a:endParaRPr>
          </a:p>
        </p:txBody>
      </p:sp>
      <p:cxnSp>
        <p:nvCxnSpPr>
          <p:cNvPr id="9" name="Straight Connector 8"/>
          <p:cNvCxnSpPr/>
          <p:nvPr/>
        </p:nvCxnSpPr>
        <p:spPr>
          <a:xfrm>
            <a:off x="6032310" y="4285397"/>
            <a:ext cx="21836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31943" y="5022513"/>
            <a:ext cx="21836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314432" y="5733053"/>
            <a:ext cx="21836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None/>
            </a:pPr>
            <a:r>
              <a:rPr lang="en-US" dirty="0" smtClean="0"/>
              <a:t>   Weights, according to their distribution, can be partitioned into 4 portions :</a:t>
            </a:r>
          </a:p>
          <a:p>
            <a:pPr>
              <a:buNone/>
            </a:pPr>
            <a:r>
              <a:rPr lang="en-US" dirty="0" smtClean="0"/>
              <a:t>   (a) W</a:t>
            </a:r>
            <a:r>
              <a:rPr lang="en-US" sz="1200" dirty="0" smtClean="0"/>
              <a:t>H</a:t>
            </a:r>
          </a:p>
          <a:p>
            <a:pPr>
              <a:buNone/>
            </a:pPr>
            <a:r>
              <a:rPr lang="en-US" dirty="0" smtClean="0"/>
              <a:t>   (b) W</a:t>
            </a:r>
            <a:r>
              <a:rPr lang="en-US" sz="1200" dirty="0" smtClean="0"/>
              <a:t>H</a:t>
            </a:r>
          </a:p>
          <a:p>
            <a:pPr>
              <a:buNone/>
            </a:pPr>
            <a:r>
              <a:rPr lang="en-US" dirty="0" smtClean="0"/>
              <a:t>   (c) W</a:t>
            </a:r>
            <a:r>
              <a:rPr lang="en-US" sz="1200" dirty="0" smtClean="0"/>
              <a:t>H    H</a:t>
            </a:r>
          </a:p>
          <a:p>
            <a:pPr>
              <a:buNone/>
            </a:pPr>
            <a:r>
              <a:rPr lang="en-US" sz="1200" dirty="0" smtClean="0"/>
              <a:t>      </a:t>
            </a:r>
            <a:r>
              <a:rPr lang="en-US" dirty="0" smtClean="0"/>
              <a:t>(d) W</a:t>
            </a:r>
            <a:r>
              <a:rPr lang="en-US" sz="1200" dirty="0" smtClean="0"/>
              <a:t>H    H</a:t>
            </a:r>
          </a:p>
          <a:p>
            <a:pPr>
              <a:buNone/>
            </a:pPr>
            <a:r>
              <a:rPr lang="en-US" sz="1200" dirty="0" smtClean="0"/>
              <a:t> </a:t>
            </a:r>
          </a:p>
          <a:p>
            <a:pPr>
              <a:buNone/>
            </a:pPr>
            <a:r>
              <a:rPr lang="en-US" dirty="0" smtClean="0"/>
              <a:t>   Messages carried by portion W</a:t>
            </a:r>
            <a:r>
              <a:rPr lang="en-US" sz="1200" dirty="0" smtClean="0"/>
              <a:t>H    H  </a:t>
            </a:r>
            <a:r>
              <a:rPr lang="en-US" dirty="0" smtClean="0"/>
              <a:t>will automatically be discarded by the network.</a:t>
            </a: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22</a:t>
            </a:fld>
            <a:endParaRPr lang="en-IN"/>
          </a:p>
        </p:txBody>
      </p:sp>
      <p:cxnSp>
        <p:nvCxnSpPr>
          <p:cNvPr id="6" name="Straight Connector 5"/>
          <p:cNvCxnSpPr/>
          <p:nvPr/>
        </p:nvCxnSpPr>
        <p:spPr>
          <a:xfrm>
            <a:off x="1815152" y="3465584"/>
            <a:ext cx="1228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37731" y="3589361"/>
            <a:ext cx="177421"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71760" y="3917292"/>
            <a:ext cx="1228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680947" y="4028369"/>
            <a:ext cx="177421"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243032" y="4738057"/>
            <a:ext cx="177421"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544472" y="3029803"/>
            <a:ext cx="175146" cy="2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07160" y="4615792"/>
            <a:ext cx="1228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None/>
            </a:pPr>
            <a:r>
              <a:rPr lang="en-US" dirty="0" smtClean="0"/>
              <a:t>   </a:t>
            </a: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23</a:t>
            </a:fld>
            <a:endParaRPr lang="en-IN"/>
          </a:p>
        </p:txBody>
      </p:sp>
      <p:sp>
        <p:nvSpPr>
          <p:cNvPr id="5" name="Oval 4"/>
          <p:cNvSpPr/>
          <p:nvPr/>
        </p:nvSpPr>
        <p:spPr>
          <a:xfrm>
            <a:off x="1774209" y="2388357"/>
            <a:ext cx="928047" cy="9416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981433" y="2347414"/>
            <a:ext cx="982639" cy="98263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5" idx="7"/>
            <a:endCxn id="6" idx="1"/>
          </p:cNvCxnSpPr>
          <p:nvPr/>
        </p:nvCxnSpPr>
        <p:spPr>
          <a:xfrm rot="5400000" flipH="1" flipV="1">
            <a:off x="3828369" y="1229297"/>
            <a:ext cx="34947" cy="2558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5" idx="5"/>
          </p:cNvCxnSpPr>
          <p:nvPr/>
        </p:nvCxnSpPr>
        <p:spPr>
          <a:xfrm rot="5400000">
            <a:off x="3842844" y="1909652"/>
            <a:ext cx="5996" cy="2558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951630" y="2593075"/>
            <a:ext cx="586854" cy="369332"/>
          </a:xfrm>
          <a:prstGeom prst="rect">
            <a:avLst/>
          </a:prstGeom>
          <a:noFill/>
        </p:spPr>
        <p:txBody>
          <a:bodyPr wrap="square" rtlCol="0">
            <a:spAutoFit/>
          </a:bodyPr>
          <a:lstStyle/>
          <a:p>
            <a:r>
              <a:rPr lang="en-US" dirty="0" smtClean="0"/>
              <a:t>W</a:t>
            </a:r>
            <a:r>
              <a:rPr lang="en-US" sz="1200" dirty="0" smtClean="0">
                <a:latin typeface="Arial" pitchFamily="34" charset="0"/>
                <a:cs typeface="Arial" pitchFamily="34" charset="0"/>
              </a:rPr>
              <a:t>H</a:t>
            </a:r>
            <a:endParaRPr lang="en-US" sz="1200" dirty="0">
              <a:latin typeface="Arial" pitchFamily="34" charset="0"/>
              <a:cs typeface="Arial" pitchFamily="34" charset="0"/>
            </a:endParaRPr>
          </a:p>
        </p:txBody>
      </p:sp>
      <p:sp>
        <p:nvSpPr>
          <p:cNvPr id="20" name="TextBox 19"/>
          <p:cNvSpPr txBox="1"/>
          <p:nvPr/>
        </p:nvSpPr>
        <p:spPr>
          <a:xfrm>
            <a:off x="5145206" y="2565779"/>
            <a:ext cx="682388" cy="369332"/>
          </a:xfrm>
          <a:prstGeom prst="rect">
            <a:avLst/>
          </a:prstGeom>
          <a:noFill/>
        </p:spPr>
        <p:txBody>
          <a:bodyPr wrap="square" rtlCol="0">
            <a:spAutoFit/>
          </a:bodyPr>
          <a:lstStyle/>
          <a:p>
            <a:r>
              <a:rPr lang="en-US" dirty="0" smtClean="0"/>
              <a:t>W</a:t>
            </a:r>
            <a:r>
              <a:rPr lang="en-US" sz="1200" dirty="0" smtClean="0"/>
              <a:t>H</a:t>
            </a:r>
            <a:endParaRPr lang="en-US" sz="1200" dirty="0"/>
          </a:p>
        </p:txBody>
      </p:sp>
      <p:cxnSp>
        <p:nvCxnSpPr>
          <p:cNvPr id="22" name="Straight Connector 21"/>
          <p:cNvCxnSpPr/>
          <p:nvPr/>
        </p:nvCxnSpPr>
        <p:spPr>
          <a:xfrm>
            <a:off x="5472752" y="2688609"/>
            <a:ext cx="9553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295332" y="3684896"/>
            <a:ext cx="491319" cy="369332"/>
          </a:xfrm>
          <a:prstGeom prst="rect">
            <a:avLst/>
          </a:prstGeom>
          <a:noFill/>
        </p:spPr>
        <p:txBody>
          <a:bodyPr wrap="square" rtlCol="0">
            <a:spAutoFit/>
          </a:bodyPr>
          <a:lstStyle/>
          <a:p>
            <a:r>
              <a:rPr lang="en-US" dirty="0" smtClean="0"/>
              <a:t>H</a:t>
            </a:r>
            <a:endParaRPr lang="en-US" dirty="0"/>
          </a:p>
        </p:txBody>
      </p:sp>
      <p:cxnSp>
        <p:nvCxnSpPr>
          <p:cNvPr id="28" name="Straight Connector 27"/>
          <p:cNvCxnSpPr/>
          <p:nvPr/>
        </p:nvCxnSpPr>
        <p:spPr>
          <a:xfrm>
            <a:off x="5363570" y="3732396"/>
            <a:ext cx="17742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51630" y="3562066"/>
            <a:ext cx="532263" cy="369332"/>
          </a:xfrm>
          <a:prstGeom prst="rect">
            <a:avLst/>
          </a:prstGeom>
          <a:noFill/>
        </p:spPr>
        <p:txBody>
          <a:bodyPr wrap="square" rtlCol="0">
            <a:spAutoFit/>
          </a:bodyPr>
          <a:lstStyle/>
          <a:p>
            <a:r>
              <a:rPr lang="en-US" dirty="0" smtClean="0"/>
              <a:t>H</a:t>
            </a:r>
            <a:endParaRPr lang="en-US" dirty="0"/>
          </a:p>
        </p:txBody>
      </p:sp>
      <p:sp>
        <p:nvSpPr>
          <p:cNvPr id="33" name="TextBox 32"/>
          <p:cNvSpPr txBox="1"/>
          <p:nvPr/>
        </p:nvSpPr>
        <p:spPr>
          <a:xfrm>
            <a:off x="2797791" y="2033516"/>
            <a:ext cx="1842448" cy="400110"/>
          </a:xfrm>
          <a:prstGeom prst="rect">
            <a:avLst/>
          </a:prstGeom>
          <a:noFill/>
        </p:spPr>
        <p:txBody>
          <a:bodyPr wrap="square" rtlCol="0">
            <a:spAutoFit/>
          </a:bodyPr>
          <a:lstStyle/>
          <a:p>
            <a:r>
              <a:rPr lang="en-US" sz="2000" dirty="0" smtClean="0"/>
              <a:t>W</a:t>
            </a:r>
            <a:r>
              <a:rPr lang="en-US" sz="1200" dirty="0" smtClean="0"/>
              <a:t>H        H</a:t>
            </a:r>
            <a:endParaRPr lang="en-US" sz="1200" dirty="0"/>
          </a:p>
        </p:txBody>
      </p:sp>
      <p:cxnSp>
        <p:nvCxnSpPr>
          <p:cNvPr id="35" name="Straight Arrow Connector 34"/>
          <p:cNvCxnSpPr/>
          <p:nvPr/>
        </p:nvCxnSpPr>
        <p:spPr>
          <a:xfrm flipV="1">
            <a:off x="3275463" y="2265528"/>
            <a:ext cx="272955" cy="13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562066" y="2156346"/>
            <a:ext cx="17742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825087" y="3302758"/>
            <a:ext cx="1528549" cy="707886"/>
          </a:xfrm>
          <a:prstGeom prst="rect">
            <a:avLst/>
          </a:prstGeom>
          <a:noFill/>
        </p:spPr>
        <p:txBody>
          <a:bodyPr wrap="square" rtlCol="0">
            <a:spAutoFit/>
          </a:bodyPr>
          <a:lstStyle/>
          <a:p>
            <a:r>
              <a:rPr lang="en-US" sz="2000" dirty="0" smtClean="0"/>
              <a:t>W</a:t>
            </a:r>
            <a:r>
              <a:rPr lang="en-US" sz="1200" dirty="0" smtClean="0"/>
              <a:t>H        H</a:t>
            </a:r>
          </a:p>
          <a:p>
            <a:endParaRPr lang="en-US" sz="2000" dirty="0"/>
          </a:p>
        </p:txBody>
      </p:sp>
      <p:cxnSp>
        <p:nvCxnSpPr>
          <p:cNvPr id="41" name="Straight Arrow Connector 40"/>
          <p:cNvCxnSpPr/>
          <p:nvPr/>
        </p:nvCxnSpPr>
        <p:spPr>
          <a:xfrm flipV="1">
            <a:off x="3291386" y="3537044"/>
            <a:ext cx="272955" cy="13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168548" y="3441510"/>
            <a:ext cx="17742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255594" y="4394579"/>
            <a:ext cx="6660107" cy="646331"/>
          </a:xfrm>
          <a:prstGeom prst="rect">
            <a:avLst/>
          </a:prstGeom>
          <a:noFill/>
        </p:spPr>
        <p:txBody>
          <a:bodyPr wrap="square" rtlCol="0">
            <a:spAutoFit/>
          </a:bodyPr>
          <a:lstStyle/>
          <a:p>
            <a:r>
              <a:rPr lang="en-US" dirty="0" smtClean="0"/>
              <a:t>Conceptual weight distribution diagram between subsystems H and H.</a:t>
            </a:r>
            <a:endParaRPr lang="en-US" dirty="0"/>
          </a:p>
        </p:txBody>
      </p:sp>
      <p:cxnSp>
        <p:nvCxnSpPr>
          <p:cNvPr id="44" name="Straight Connector 43"/>
          <p:cNvCxnSpPr/>
          <p:nvPr/>
        </p:nvCxnSpPr>
        <p:spPr>
          <a:xfrm>
            <a:off x="1792399" y="4713027"/>
            <a:ext cx="17742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None/>
            </a:pPr>
            <a:r>
              <a:rPr lang="en-US" dirty="0" smtClean="0"/>
              <a:t>   If any of portions W</a:t>
            </a:r>
            <a:r>
              <a:rPr lang="en-US" sz="1200" dirty="0" smtClean="0">
                <a:latin typeface="Arial" pitchFamily="34" charset="0"/>
                <a:cs typeface="Arial" pitchFamily="34" charset="0"/>
              </a:rPr>
              <a:t>H   </a:t>
            </a:r>
            <a:r>
              <a:rPr lang="en-US" dirty="0" smtClean="0"/>
              <a:t>and W</a:t>
            </a:r>
            <a:r>
              <a:rPr lang="en-US" sz="1200" dirty="0" smtClean="0"/>
              <a:t>H    H</a:t>
            </a:r>
            <a:r>
              <a:rPr lang="en-US" dirty="0" smtClean="0"/>
              <a:t> is nonzero, then the leader can never accumulate the sufficient weight of 1. Moreover, the leader may belong to H .</a:t>
            </a:r>
          </a:p>
          <a:p>
            <a:pPr>
              <a:buNone/>
            </a:pPr>
            <a:r>
              <a:rPr lang="en-US" dirty="0" smtClean="0"/>
              <a:t>   To solve these problems, in the algorithm, we shall “flush or freeze” the channels between H and H , take a snapshot on the subsystem H</a:t>
            </a: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24</a:t>
            </a:fld>
            <a:endParaRPr lang="en-IN"/>
          </a:p>
        </p:txBody>
      </p:sp>
      <p:cxnSp>
        <p:nvCxnSpPr>
          <p:cNvPr id="5" name="Straight Arrow Connector 4"/>
          <p:cNvCxnSpPr/>
          <p:nvPr/>
        </p:nvCxnSpPr>
        <p:spPr>
          <a:xfrm>
            <a:off x="4847249" y="1899323"/>
            <a:ext cx="177421"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036027" y="1787857"/>
            <a:ext cx="1228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34791" y="2772772"/>
            <a:ext cx="243381" cy="11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10271" y="3925004"/>
            <a:ext cx="243381" cy="11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77988" y="1790132"/>
            <a:ext cx="120555" cy="113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Flushing / Freezing Channels</a:t>
            </a:r>
            <a:endParaRPr lang="en-US" b="1" dirty="0"/>
          </a:p>
        </p:txBody>
      </p:sp>
      <p:sp>
        <p:nvSpPr>
          <p:cNvPr id="3" name="Content Placeholder 2"/>
          <p:cNvSpPr>
            <a:spLocks noGrp="1"/>
          </p:cNvSpPr>
          <p:nvPr>
            <p:ph sz="quarter" idx="1"/>
          </p:nvPr>
        </p:nvSpPr>
        <p:spPr/>
        <p:txBody>
          <a:bodyPr/>
          <a:lstStyle/>
          <a:p>
            <a:pPr>
              <a:buNone/>
            </a:pPr>
            <a:r>
              <a:rPr lang="en-US" dirty="0" smtClean="0"/>
              <a:t>   We assume that the underlying network provides the service of flushing or freezing a channel connected to a faulty process. The purpose of flushing or freezing channels between H and H is to cease any further interaction between H and H , so as to find out a stable value W</a:t>
            </a:r>
            <a:r>
              <a:rPr lang="en-US" sz="1200" dirty="0" smtClean="0"/>
              <a:t>H</a:t>
            </a:r>
            <a:r>
              <a:rPr lang="en-US" dirty="0" smtClean="0"/>
              <a:t>. Let us consider the channel </a:t>
            </a:r>
            <a:r>
              <a:rPr lang="en-US" dirty="0" err="1" smtClean="0"/>
              <a:t>C</a:t>
            </a:r>
            <a:r>
              <a:rPr lang="en-US" dirty="0" err="1" smtClean="0">
                <a:latin typeface="Blackadder ITC" pitchFamily="82" charset="0"/>
              </a:rPr>
              <a:t>i,j</a:t>
            </a:r>
            <a:r>
              <a:rPr lang="en-US" dirty="0" smtClean="0"/>
              <a:t> between a P</a:t>
            </a:r>
            <a:r>
              <a:rPr lang="en-US" dirty="0" smtClean="0">
                <a:latin typeface="Blackadder ITC" pitchFamily="82" charset="0"/>
              </a:rPr>
              <a:t>i </a:t>
            </a:r>
            <a:r>
              <a:rPr lang="en-US" dirty="0" smtClean="0">
                <a:latin typeface="Blackadder ITC" pitchFamily="82" charset="0"/>
                <a:sym typeface="Symbol"/>
              </a:rPr>
              <a:t></a:t>
            </a:r>
            <a:r>
              <a:rPr lang="en-US" dirty="0" smtClean="0"/>
              <a:t> H and a </a:t>
            </a:r>
            <a:r>
              <a:rPr lang="en-US" dirty="0" err="1" smtClean="0"/>
              <a:t>P</a:t>
            </a:r>
            <a:r>
              <a:rPr lang="en-US" dirty="0" err="1" smtClean="0">
                <a:latin typeface="Blackadder ITC" pitchFamily="82" charset="0"/>
              </a:rPr>
              <a:t>j</a:t>
            </a:r>
            <a:r>
              <a:rPr lang="en-US" dirty="0" smtClean="0">
                <a:latin typeface="Blackadder ITC" pitchFamily="82" charset="0"/>
              </a:rPr>
              <a:t> </a:t>
            </a:r>
            <a:r>
              <a:rPr lang="en-US" dirty="0" smtClean="0">
                <a:latin typeface="Blackadder ITC" pitchFamily="82" charset="0"/>
                <a:sym typeface="Symbol"/>
              </a:rPr>
              <a:t> </a:t>
            </a:r>
            <a:r>
              <a:rPr lang="en-US" sz="1600" dirty="0" smtClean="0"/>
              <a:t>H</a:t>
            </a:r>
            <a:endParaRPr lang="en-US" sz="1600"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25</a:t>
            </a:fld>
            <a:endParaRPr lang="en-IN"/>
          </a:p>
        </p:txBody>
      </p:sp>
      <p:cxnSp>
        <p:nvCxnSpPr>
          <p:cNvPr id="6" name="Straight Connector 5"/>
          <p:cNvCxnSpPr/>
          <p:nvPr/>
        </p:nvCxnSpPr>
        <p:spPr>
          <a:xfrm>
            <a:off x="7178722" y="2756848"/>
            <a:ext cx="21836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549486" y="3117510"/>
            <a:ext cx="21836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386016" y="4278808"/>
            <a:ext cx="21836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None/>
            </a:pPr>
            <a:r>
              <a:rPr lang="en-US" dirty="0" smtClean="0"/>
              <a:t>   Messages directed to </a:t>
            </a:r>
            <a:r>
              <a:rPr lang="en-US" dirty="0" err="1" smtClean="0"/>
              <a:t>P</a:t>
            </a:r>
            <a:r>
              <a:rPr lang="en-US" dirty="0" err="1" smtClean="0">
                <a:latin typeface="Blackadder ITC" pitchFamily="82" charset="0"/>
              </a:rPr>
              <a:t>j</a:t>
            </a:r>
            <a:r>
              <a:rPr lang="en-US" dirty="0" smtClean="0">
                <a:latin typeface="Blackadder ITC" pitchFamily="82" charset="0"/>
              </a:rPr>
              <a:t>  </a:t>
            </a:r>
            <a:r>
              <a:rPr lang="en-US" dirty="0" smtClean="0"/>
              <a:t>will be discarded by the network and weights carried by them will be lost. For messages directed to P</a:t>
            </a:r>
            <a:r>
              <a:rPr lang="en-US" dirty="0" smtClean="0">
                <a:latin typeface="Blackadder ITC" pitchFamily="82" charset="0"/>
              </a:rPr>
              <a:t>i </a:t>
            </a:r>
            <a:r>
              <a:rPr lang="en-US" dirty="0" smtClean="0"/>
              <a:t>, we assume that P</a:t>
            </a:r>
            <a:r>
              <a:rPr lang="en-US" dirty="0" smtClean="0">
                <a:latin typeface="Blackadder ITC" pitchFamily="82" charset="0"/>
              </a:rPr>
              <a:t>i </a:t>
            </a:r>
            <a:r>
              <a:rPr lang="en-US" dirty="0" smtClean="0"/>
              <a:t>can send a special flush message to the faulty </a:t>
            </a:r>
            <a:r>
              <a:rPr lang="en-US" dirty="0" err="1" smtClean="0"/>
              <a:t>P</a:t>
            </a:r>
            <a:r>
              <a:rPr lang="en-US" dirty="0" err="1" smtClean="0">
                <a:latin typeface="Blackadder ITC" pitchFamily="82" charset="0"/>
              </a:rPr>
              <a:t>j</a:t>
            </a:r>
            <a:r>
              <a:rPr lang="en-US" dirty="0" smtClean="0">
                <a:latin typeface="Blackadder ITC" pitchFamily="82" charset="0"/>
              </a:rPr>
              <a:t>.</a:t>
            </a:r>
          </a:p>
          <a:p>
            <a:pPr>
              <a:buNone/>
            </a:pPr>
            <a:r>
              <a:rPr lang="en-US" dirty="0" smtClean="0">
                <a:latin typeface="Blackadder ITC" pitchFamily="82" charset="0"/>
              </a:rPr>
              <a:t>     </a:t>
            </a:r>
            <a:r>
              <a:rPr lang="en-US" dirty="0" smtClean="0">
                <a:latin typeface="+mj-lt"/>
                <a:cs typeface="Arial" pitchFamily="34" charset="0"/>
              </a:rPr>
              <a:t>This message, on arriving </a:t>
            </a:r>
            <a:r>
              <a:rPr lang="en-US" dirty="0" err="1" smtClean="0">
                <a:latin typeface="+mj-lt"/>
                <a:cs typeface="Arial" pitchFamily="34" charset="0"/>
              </a:rPr>
              <a:t>P</a:t>
            </a:r>
            <a:r>
              <a:rPr lang="en-US" dirty="0" err="1" smtClean="0">
                <a:latin typeface="Blackadder ITC" pitchFamily="82" charset="0"/>
                <a:cs typeface="Arial" pitchFamily="34" charset="0"/>
              </a:rPr>
              <a:t>j</a:t>
            </a:r>
            <a:r>
              <a:rPr lang="en-US" dirty="0" smtClean="0">
                <a:latin typeface="Blackadder ITC" pitchFamily="82" charset="0"/>
                <a:cs typeface="Arial" pitchFamily="34" charset="0"/>
              </a:rPr>
              <a:t> </a:t>
            </a:r>
            <a:r>
              <a:rPr lang="en-US" dirty="0" smtClean="0">
                <a:latin typeface="+mj-lt"/>
                <a:cs typeface="Arial" pitchFamily="34" charset="0"/>
              </a:rPr>
              <a:t>, will </a:t>
            </a:r>
            <a:r>
              <a:rPr lang="en-US" dirty="0" smtClean="0">
                <a:solidFill>
                  <a:srgbClr val="FF0000"/>
                </a:solidFill>
                <a:latin typeface="+mj-lt"/>
                <a:cs typeface="Arial" pitchFamily="34" charset="0"/>
              </a:rPr>
              <a:t>bounce back</a:t>
            </a:r>
            <a:r>
              <a:rPr lang="en-US" dirty="0" smtClean="0">
                <a:latin typeface="+mj-lt"/>
                <a:cs typeface="Arial" pitchFamily="34" charset="0"/>
              </a:rPr>
              <a:t> to P</a:t>
            </a:r>
            <a:r>
              <a:rPr lang="en-US" dirty="0" smtClean="0">
                <a:latin typeface="Blackadder ITC" pitchFamily="82" charset="0"/>
                <a:cs typeface="Arial" pitchFamily="34" charset="0"/>
              </a:rPr>
              <a:t>i  </a:t>
            </a:r>
            <a:r>
              <a:rPr lang="en-US" dirty="0" smtClean="0">
                <a:latin typeface="+mj-lt"/>
                <a:cs typeface="Arial" pitchFamily="34" charset="0"/>
              </a:rPr>
              <a:t>and, on its way back, will pump out all messages directed to P</a:t>
            </a:r>
            <a:r>
              <a:rPr lang="en-US" dirty="0" smtClean="0">
                <a:latin typeface="Blackadder ITC" pitchFamily="82" charset="0"/>
                <a:cs typeface="Arial" pitchFamily="34" charset="0"/>
              </a:rPr>
              <a:t>i . </a:t>
            </a:r>
            <a:r>
              <a:rPr lang="en-US" dirty="0" smtClean="0">
                <a:latin typeface="+mj-lt"/>
                <a:cs typeface="Arial" pitchFamily="34" charset="0"/>
              </a:rPr>
              <a:t>Such a mechanism is called a </a:t>
            </a:r>
            <a:r>
              <a:rPr lang="en-US" dirty="0" smtClean="0">
                <a:solidFill>
                  <a:srgbClr val="FF0000"/>
                </a:solidFill>
                <a:latin typeface="+mj-lt"/>
                <a:cs typeface="Arial" pitchFamily="34" charset="0"/>
              </a:rPr>
              <a:t>return flush</a:t>
            </a:r>
            <a:r>
              <a:rPr lang="en-US" dirty="0" smtClean="0">
                <a:latin typeface="+mj-lt"/>
                <a:cs typeface="Arial" pitchFamily="34" charset="0"/>
              </a:rPr>
              <a:t>.</a:t>
            </a:r>
          </a:p>
          <a:p>
            <a:pPr>
              <a:buNone/>
            </a:pPr>
            <a:r>
              <a:rPr lang="en-US" dirty="0" smtClean="0">
                <a:latin typeface="+mj-lt"/>
                <a:cs typeface="Arial" pitchFamily="34" charset="0"/>
              </a:rPr>
              <a:t>.</a:t>
            </a:r>
          </a:p>
          <a:p>
            <a:pPr>
              <a:buNone/>
            </a:pPr>
            <a:r>
              <a:rPr lang="en-US" dirty="0" smtClean="0">
                <a:latin typeface="+mj-lt"/>
              </a:rPr>
              <a:t> </a:t>
            </a:r>
            <a:endParaRPr lang="en-US" dirty="0">
              <a:latin typeface="+mj-lt"/>
            </a:endParaRPr>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26</a:t>
            </a:fld>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Taking Snapshots</a:t>
            </a:r>
            <a:endParaRPr lang="en-US" dirty="0"/>
          </a:p>
        </p:txBody>
      </p:sp>
      <p:sp>
        <p:nvSpPr>
          <p:cNvPr id="3" name="Content Placeholder 2"/>
          <p:cNvSpPr>
            <a:spLocks noGrp="1"/>
          </p:cNvSpPr>
          <p:nvPr>
            <p:ph sz="quarter" idx="1"/>
          </p:nvPr>
        </p:nvSpPr>
        <p:spPr/>
        <p:txBody>
          <a:bodyPr/>
          <a:lstStyle/>
          <a:p>
            <a:pPr>
              <a:buNone/>
            </a:pPr>
            <a:r>
              <a:rPr lang="en-US" dirty="0" smtClean="0"/>
              <a:t>   Due to the lack of global clock, the global views on W</a:t>
            </a:r>
            <a:r>
              <a:rPr lang="en-US" sz="1200" dirty="0" smtClean="0"/>
              <a:t>H  </a:t>
            </a:r>
            <a:r>
              <a:rPr lang="en-US" dirty="0" smtClean="0"/>
              <a:t>have to be obtained by taking snapshots on H, i.e., set of </a:t>
            </a:r>
            <a:r>
              <a:rPr lang="en-US" dirty="0" smtClean="0">
                <a:solidFill>
                  <a:srgbClr val="FF0000"/>
                </a:solidFill>
              </a:rPr>
              <a:t>healthy</a:t>
            </a:r>
            <a:r>
              <a:rPr lang="en-US" dirty="0" smtClean="0"/>
              <a:t> processes. </a:t>
            </a:r>
          </a:p>
          <a:p>
            <a:pPr>
              <a:buNone/>
            </a:pPr>
            <a:r>
              <a:rPr lang="en-US" dirty="0" smtClean="0"/>
              <a:t>   We define a snapshot on H to be </a:t>
            </a:r>
            <a:r>
              <a:rPr lang="en-US" dirty="0" smtClean="0">
                <a:solidFill>
                  <a:srgbClr val="FF0000"/>
                </a:solidFill>
              </a:rPr>
              <a:t>consistent</a:t>
            </a:r>
            <a:r>
              <a:rPr lang="en-US" dirty="0" smtClean="0"/>
              <a:t> </a:t>
            </a:r>
            <a:r>
              <a:rPr lang="en-US" dirty="0" err="1" smtClean="0"/>
              <a:t>iff</a:t>
            </a:r>
            <a:r>
              <a:rPr lang="en-US" dirty="0" smtClean="0"/>
              <a:t>  every P</a:t>
            </a:r>
            <a:r>
              <a:rPr lang="en-US" dirty="0" smtClean="0">
                <a:latin typeface="Blackadder ITC" pitchFamily="82" charset="0"/>
              </a:rPr>
              <a:t>i</a:t>
            </a:r>
            <a:r>
              <a:rPr lang="en-US" dirty="0" smtClean="0"/>
              <a:t> </a:t>
            </a:r>
            <a:r>
              <a:rPr lang="en-US" dirty="0" smtClean="0">
                <a:sym typeface="Symbol"/>
              </a:rPr>
              <a:t></a:t>
            </a:r>
            <a:r>
              <a:rPr lang="en-US" dirty="0" smtClean="0"/>
              <a:t>H sees the same set of faulty processes H and has “flushed or frozen” its channels connected to H. {(</a:t>
            </a:r>
            <a:r>
              <a:rPr lang="en-US" dirty="0" err="1" smtClean="0">
                <a:sym typeface="Symbol"/>
              </a:rPr>
              <a:t>in</a:t>
            </a:r>
            <a:r>
              <a:rPr lang="en-US" dirty="0" err="1" smtClean="0">
                <a:latin typeface="Blackadder ITC" pitchFamily="82" charset="0"/>
                <a:sym typeface="Symbol"/>
              </a:rPr>
              <a:t>i</a:t>
            </a:r>
            <a:r>
              <a:rPr lang="en-US" dirty="0" smtClean="0">
                <a:latin typeface="Blackadder ITC" pitchFamily="82" charset="0"/>
                <a:sym typeface="Symbol"/>
              </a:rPr>
              <a:t>  </a:t>
            </a:r>
            <a:r>
              <a:rPr lang="en-US" dirty="0" smtClean="0">
                <a:latin typeface="Arial" pitchFamily="34" charset="0"/>
                <a:cs typeface="Arial" pitchFamily="34" charset="0"/>
                <a:sym typeface="Symbol"/>
              </a:rPr>
              <a:t>- </a:t>
            </a:r>
            <a:r>
              <a:rPr lang="en-US" dirty="0" smtClean="0">
                <a:latin typeface="Blackadder ITC" pitchFamily="82" charset="0"/>
                <a:sym typeface="Symbol"/>
              </a:rPr>
              <a:t> </a:t>
            </a:r>
            <a:r>
              <a:rPr lang="en-US" dirty="0" err="1" smtClean="0">
                <a:sym typeface="Symbol"/>
              </a:rPr>
              <a:t>out</a:t>
            </a:r>
            <a:r>
              <a:rPr lang="en-US" dirty="0" err="1" smtClean="0">
                <a:latin typeface="Blackadder ITC" pitchFamily="82" charset="0"/>
                <a:sym typeface="Symbol"/>
              </a:rPr>
              <a:t>i</a:t>
            </a:r>
            <a:r>
              <a:rPr lang="en-US" dirty="0" smtClean="0">
                <a:latin typeface="Blackadder ITC" pitchFamily="82" charset="0"/>
                <a:sym typeface="Symbol"/>
              </a:rPr>
              <a:t> </a:t>
            </a:r>
            <a:r>
              <a:rPr lang="en-US" dirty="0" smtClean="0">
                <a:cs typeface="Arial" pitchFamily="34" charset="0"/>
                <a:sym typeface="Symbol"/>
              </a:rPr>
              <a:t>)</a:t>
            </a:r>
            <a:r>
              <a:rPr lang="en-US" dirty="0" smtClean="0"/>
              <a:t> = </a:t>
            </a:r>
            <a:r>
              <a:rPr lang="en-US" dirty="0" err="1" smtClean="0">
                <a:sym typeface="Symbol"/>
              </a:rPr>
              <a:t>net</a:t>
            </a:r>
            <a:r>
              <a:rPr lang="en-US" i="1" baseline="-25000" dirty="0" err="1" smtClean="0">
                <a:sym typeface="Symbol"/>
              </a:rPr>
              <a:t>i</a:t>
            </a:r>
            <a:r>
              <a:rPr lang="en-US" dirty="0" smtClean="0">
                <a:sym typeface="Symbol"/>
              </a:rPr>
              <a:t> , say}</a:t>
            </a:r>
            <a:endParaRPr lang="en-US" dirty="0" smtClean="0"/>
          </a:p>
          <a:p>
            <a:r>
              <a:rPr lang="en-US" dirty="0" smtClean="0"/>
              <a:t>A snapshot on H is the collection of </a:t>
            </a:r>
            <a:r>
              <a:rPr lang="en-US" dirty="0" err="1" smtClean="0"/>
              <a:t>net</a:t>
            </a:r>
            <a:r>
              <a:rPr lang="en-US" i="1" baseline="-25000" dirty="0" err="1" smtClean="0"/>
              <a:t>i</a:t>
            </a:r>
            <a:r>
              <a:rPr lang="en-US" dirty="0" err="1" smtClean="0"/>
              <a:t>’s</a:t>
            </a:r>
            <a:r>
              <a:rPr lang="en-US" dirty="0" smtClean="0"/>
              <a:t> from all processes P</a:t>
            </a:r>
            <a:r>
              <a:rPr lang="en-US" i="1" baseline="-25000" dirty="0" smtClean="0"/>
              <a:t>i</a:t>
            </a:r>
            <a:r>
              <a:rPr lang="en-US" dirty="0" smtClean="0"/>
              <a:t> in H (This variable records the total weight flowing into and out of the subsystem H).</a:t>
            </a:r>
          </a:p>
          <a:p>
            <a:r>
              <a:rPr lang="en-US" dirty="0" smtClean="0"/>
              <a:t>A snapshot is said to be </a:t>
            </a:r>
            <a:r>
              <a:rPr lang="en-US" dirty="0" smtClean="0">
                <a:solidFill>
                  <a:srgbClr val="FF0000"/>
                </a:solidFill>
              </a:rPr>
              <a:t>consistent</a:t>
            </a:r>
            <a:r>
              <a:rPr lang="en-US" dirty="0" smtClean="0"/>
              <a:t> if all channels from H to H are disconnected </a:t>
            </a:r>
            <a:r>
              <a:rPr lang="en-US" dirty="0" smtClean="0">
                <a:solidFill>
                  <a:srgbClr val="FF0000"/>
                </a:solidFill>
              </a:rPr>
              <a:t>before</a:t>
            </a:r>
            <a:r>
              <a:rPr lang="en-US" dirty="0" smtClean="0"/>
              <a:t> taking the snapshot (i.e., recording the values of </a:t>
            </a:r>
            <a:r>
              <a:rPr lang="en-US" dirty="0" err="1" smtClean="0"/>
              <a:t>net</a:t>
            </a:r>
            <a:r>
              <a:rPr lang="en-US" i="1" baseline="-25000" dirty="0" err="1" smtClean="0"/>
              <a:t>i</a:t>
            </a:r>
            <a:r>
              <a:rPr lang="en-US" dirty="0" smtClean="0"/>
              <a:t>).</a:t>
            </a: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27</a:t>
            </a:fld>
            <a:endParaRPr lang="en-IN"/>
          </a:p>
        </p:txBody>
      </p:sp>
      <p:cxnSp>
        <p:nvCxnSpPr>
          <p:cNvPr id="9" name="Straight Connector 8"/>
          <p:cNvCxnSpPr/>
          <p:nvPr/>
        </p:nvCxnSpPr>
        <p:spPr>
          <a:xfrm>
            <a:off x="2669643" y="3906805"/>
            <a:ext cx="19106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34788" y="3564340"/>
            <a:ext cx="19106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275793" y="5911705"/>
            <a:ext cx="19106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None/>
            </a:pPr>
            <a:r>
              <a:rPr lang="en-US" dirty="0" smtClean="0"/>
              <a:t>   In the algorithm, in the presence of faults, the leader sends a snapshot request to each process in H. </a:t>
            </a:r>
          </a:p>
          <a:p>
            <a:pPr>
              <a:buNone/>
            </a:pPr>
            <a:r>
              <a:rPr lang="en-US" dirty="0" smtClean="0"/>
              <a:t>   On receiving such a request, a process “flushes or freezes”  its channels connected to H and then reports its </a:t>
            </a:r>
            <a:r>
              <a:rPr lang="en-US" dirty="0" err="1" smtClean="0"/>
              <a:t>in</a:t>
            </a:r>
            <a:r>
              <a:rPr lang="en-US" dirty="0" err="1" smtClean="0">
                <a:latin typeface="Blackadder ITC" pitchFamily="82" charset="0"/>
              </a:rPr>
              <a:t>i</a:t>
            </a:r>
            <a:r>
              <a:rPr lang="en-US" dirty="0" smtClean="0">
                <a:latin typeface="Blackadder ITC" pitchFamily="82" charset="0"/>
              </a:rPr>
              <a:t> </a:t>
            </a:r>
            <a:r>
              <a:rPr lang="en-US" dirty="0" smtClean="0"/>
              <a:t>and </a:t>
            </a:r>
            <a:r>
              <a:rPr lang="en-US" dirty="0" err="1" smtClean="0"/>
              <a:t>out</a:t>
            </a:r>
            <a:r>
              <a:rPr lang="en-US" dirty="0" err="1" smtClean="0">
                <a:latin typeface="Blackadder ITC" pitchFamily="82" charset="0"/>
              </a:rPr>
              <a:t>i</a:t>
            </a:r>
            <a:r>
              <a:rPr lang="en-US" dirty="0" smtClean="0">
                <a:latin typeface="Blackadder ITC" pitchFamily="82" charset="0"/>
              </a:rPr>
              <a:t> </a:t>
            </a:r>
            <a:r>
              <a:rPr lang="en-US" dirty="0" smtClean="0"/>
              <a:t>to the leader.</a:t>
            </a:r>
          </a:p>
          <a:p>
            <a:pPr>
              <a:buNone/>
            </a:pPr>
            <a:r>
              <a:rPr lang="en-US" dirty="0" smtClean="0"/>
              <a:t>   The leader then uses these values to calculate W</a:t>
            </a:r>
            <a:r>
              <a:rPr lang="en-US" sz="1200" dirty="0" smtClean="0"/>
              <a:t>H</a:t>
            </a:r>
          </a:p>
          <a:p>
            <a:pPr>
              <a:buNone/>
            </a:pPr>
            <a:r>
              <a:rPr lang="en-US" dirty="0" smtClean="0"/>
              <a:t>.</a:t>
            </a: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28</a:t>
            </a:fld>
            <a:endParaRPr lang="en-IN"/>
          </a:p>
        </p:txBody>
      </p:sp>
      <p:cxnSp>
        <p:nvCxnSpPr>
          <p:cNvPr id="5" name="Straight Connector 4"/>
          <p:cNvCxnSpPr/>
          <p:nvPr/>
        </p:nvCxnSpPr>
        <p:spPr>
          <a:xfrm>
            <a:off x="5707039" y="3195850"/>
            <a:ext cx="19106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Font typeface="Wingdings" pitchFamily="2" charset="2"/>
              <a:buChar char="q"/>
            </a:pPr>
            <a:r>
              <a:rPr lang="en-US" dirty="0" smtClean="0"/>
              <a:t>A snapshot is taken upon a snapshot request by the leader process.</a:t>
            </a:r>
          </a:p>
          <a:p>
            <a:pPr>
              <a:buFont typeface="Wingdings" pitchFamily="2" charset="2"/>
              <a:buChar char="q"/>
            </a:pPr>
            <a:r>
              <a:rPr lang="en-US" dirty="0" smtClean="0"/>
              <a:t>The leader uses the information in a consistent snapshot and equation to compute W</a:t>
            </a:r>
            <a:r>
              <a:rPr lang="en-US" baseline="-25000" dirty="0" smtClean="0"/>
              <a:t>H</a:t>
            </a:r>
            <a:r>
              <a:rPr lang="en-US" dirty="0" smtClean="0"/>
              <a:t> to calculate W</a:t>
            </a:r>
            <a:r>
              <a:rPr lang="en-US" baseline="-25000" dirty="0" smtClean="0"/>
              <a:t>H</a:t>
            </a:r>
            <a:r>
              <a:rPr lang="en-US" dirty="0" smtClean="0"/>
              <a:t>.</a:t>
            </a:r>
          </a:p>
          <a:p>
            <a:pPr>
              <a:buFont typeface="Wingdings" pitchFamily="2" charset="2"/>
              <a:buChar char="q"/>
            </a:pPr>
            <a:r>
              <a:rPr lang="en-US" dirty="0" smtClean="0"/>
              <a:t>Snapshots are requested when a new faulty process is found or when a new leader is elected.</a:t>
            </a:r>
          </a:p>
          <a:p>
            <a:pPr>
              <a:buFont typeface="Wingdings" pitchFamily="2" charset="2"/>
              <a:buChar char="q"/>
            </a:pPr>
            <a:r>
              <a:rPr lang="en-US" dirty="0" smtClean="0"/>
              <a:t>Note that W</a:t>
            </a:r>
            <a:r>
              <a:rPr lang="en-US" baseline="-25000" dirty="0" smtClean="0"/>
              <a:t>H</a:t>
            </a:r>
            <a:r>
              <a:rPr lang="en-US" dirty="0" smtClean="0"/>
              <a:t> is an </a:t>
            </a:r>
            <a:r>
              <a:rPr lang="en-US" dirty="0" smtClean="0">
                <a:solidFill>
                  <a:srgbClr val="FF0000"/>
                </a:solidFill>
              </a:rPr>
              <a:t>estimated</a:t>
            </a:r>
            <a:r>
              <a:rPr lang="en-US" dirty="0" smtClean="0"/>
              <a:t> remaining weight in the system through snapshot.</a:t>
            </a:r>
          </a:p>
          <a:p>
            <a:pPr>
              <a:buFont typeface="Wingdings" pitchFamily="2" charset="2"/>
              <a:buChar char="q"/>
            </a:pPr>
            <a:r>
              <a:rPr lang="en-US" dirty="0" smtClean="0"/>
              <a:t>The processes may fail and stop even after taking snapshot and before becoming idle. Thus, the </a:t>
            </a:r>
            <a:r>
              <a:rPr lang="en-US" dirty="0" smtClean="0">
                <a:solidFill>
                  <a:srgbClr val="FF0000"/>
                </a:solidFill>
              </a:rPr>
              <a:t>estimated</a:t>
            </a:r>
            <a:r>
              <a:rPr lang="en-US" dirty="0" smtClean="0"/>
              <a:t> no. of healthy processes H </a:t>
            </a:r>
            <a:r>
              <a:rPr lang="en-US" dirty="0" smtClean="0">
                <a:solidFill>
                  <a:srgbClr val="FF0000"/>
                </a:solidFill>
              </a:rPr>
              <a:t>may be</a:t>
            </a:r>
            <a:r>
              <a:rPr lang="en-US" dirty="0" smtClean="0"/>
              <a:t> more than the </a:t>
            </a:r>
            <a:r>
              <a:rPr lang="en-US" dirty="0" smtClean="0">
                <a:solidFill>
                  <a:srgbClr val="FF0000"/>
                </a:solidFill>
              </a:rPr>
              <a:t>actual</a:t>
            </a:r>
            <a:r>
              <a:rPr lang="en-US" dirty="0" smtClean="0"/>
              <a:t> no. of healthy processes H′.</a:t>
            </a: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29</a:t>
            </a:fld>
            <a:endParaRPr lang="en-IN"/>
          </a:p>
        </p:txBody>
      </p:sp>
      <p:cxnSp>
        <p:nvCxnSpPr>
          <p:cNvPr id="5" name="Straight Connector 4"/>
          <p:cNvCxnSpPr/>
          <p:nvPr/>
        </p:nvCxnSpPr>
        <p:spPr>
          <a:xfrm>
            <a:off x="2203817" y="3195851"/>
            <a:ext cx="19106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296889" y="4440773"/>
            <a:ext cx="19106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None/>
            </a:pPr>
            <a:r>
              <a:rPr lang="en-US" dirty="0" smtClean="0">
                <a:latin typeface="+mj-lt"/>
                <a:cs typeface="Arial" pitchFamily="34" charset="0"/>
              </a:rPr>
              <a:t>Conventionally, in the fault-free case, the</a:t>
            </a:r>
          </a:p>
          <a:p>
            <a:pPr>
              <a:buNone/>
            </a:pPr>
            <a:r>
              <a:rPr lang="en-US" dirty="0" smtClean="0">
                <a:latin typeface="+mj-lt"/>
                <a:cs typeface="Arial" pitchFamily="34" charset="0"/>
              </a:rPr>
              <a:t>underlying system is said to be terminated if</a:t>
            </a:r>
          </a:p>
          <a:p>
            <a:pPr>
              <a:buFont typeface="Wingdings" pitchFamily="2" charset="2"/>
              <a:buChar char="q"/>
            </a:pPr>
            <a:r>
              <a:rPr lang="en-US" dirty="0" smtClean="0">
                <a:latin typeface="+mj-lt"/>
                <a:cs typeface="Arial" pitchFamily="34" charset="0"/>
              </a:rPr>
              <a:t>All its processes are idle  </a:t>
            </a:r>
          </a:p>
          <a:p>
            <a:pPr>
              <a:buFont typeface="Wingdings" pitchFamily="2" charset="2"/>
              <a:buChar char="q"/>
            </a:pPr>
            <a:r>
              <a:rPr lang="en-US" dirty="0" smtClean="0">
                <a:latin typeface="+mj-lt"/>
                <a:cs typeface="Arial" pitchFamily="34" charset="0"/>
              </a:rPr>
              <a:t>No message is in transit.</a:t>
            </a:r>
          </a:p>
          <a:p>
            <a:pPr>
              <a:buNone/>
            </a:pPr>
            <a:r>
              <a:rPr lang="en-US" dirty="0" smtClean="0"/>
              <a:t>	As one of the merits of using distributed computing is its fault-tolerant capability, it is desirable that a termination detection algorithm work correctly on an underlying system which can tolerate faults</a:t>
            </a: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3</a:t>
            </a:fld>
            <a:endParaRPr lang="en-IN"/>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Font typeface="Wingdings" pitchFamily="2" charset="2"/>
              <a:buChar char="q"/>
            </a:pPr>
            <a:r>
              <a:rPr lang="en-US" dirty="0" smtClean="0"/>
              <a:t>Hence, the actual number of healthy processes H′, from where weight recovery would be possible, will be H′ </a:t>
            </a:r>
            <a:r>
              <a:rPr lang="en-US" dirty="0" smtClean="0">
                <a:sym typeface="Symbol"/>
              </a:rPr>
              <a:t> </a:t>
            </a:r>
            <a:r>
              <a:rPr lang="en-US" dirty="0" smtClean="0"/>
              <a:t>H.</a:t>
            </a:r>
          </a:p>
          <a:p>
            <a:pPr>
              <a:buFont typeface="Wingdings" pitchFamily="2" charset="2"/>
              <a:buChar char="q"/>
            </a:pPr>
            <a:r>
              <a:rPr lang="en-US" dirty="0" smtClean="0"/>
              <a:t>Let, </a:t>
            </a:r>
            <a:r>
              <a:rPr lang="en-US" dirty="0" smtClean="0">
                <a:solidFill>
                  <a:srgbClr val="FF0000"/>
                </a:solidFill>
              </a:rPr>
              <a:t>H′</a:t>
            </a:r>
            <a:r>
              <a:rPr lang="en-US" dirty="0" smtClean="0"/>
              <a:t> is the set of </a:t>
            </a:r>
            <a:r>
              <a:rPr lang="en-US" dirty="0" smtClean="0">
                <a:solidFill>
                  <a:srgbClr val="FF0000"/>
                </a:solidFill>
              </a:rPr>
              <a:t>actually</a:t>
            </a:r>
            <a:r>
              <a:rPr lang="en-US" dirty="0" smtClean="0"/>
              <a:t> </a:t>
            </a:r>
            <a:r>
              <a:rPr lang="en-US" dirty="0" smtClean="0">
                <a:solidFill>
                  <a:srgbClr val="FF0000"/>
                </a:solidFill>
              </a:rPr>
              <a:t>healthy</a:t>
            </a:r>
            <a:r>
              <a:rPr lang="en-US" dirty="0" smtClean="0"/>
              <a:t> processes at some point in time in the computation after taking the snapshot.</a:t>
            </a:r>
          </a:p>
          <a:p>
            <a:pPr>
              <a:buFont typeface="Wingdings" pitchFamily="2" charset="2"/>
              <a:buChar char="q"/>
            </a:pPr>
            <a:r>
              <a:rPr lang="en-US" dirty="0" smtClean="0"/>
              <a:t>If H = H′, then W</a:t>
            </a:r>
            <a:r>
              <a:rPr lang="en-US" baseline="-25000" dirty="0" smtClean="0"/>
              <a:t>H</a:t>
            </a:r>
            <a:r>
              <a:rPr lang="en-US" dirty="0" smtClean="0"/>
              <a:t> = W</a:t>
            </a:r>
            <a:r>
              <a:rPr lang="en-US" baseline="-25000" dirty="0" smtClean="0"/>
              <a:t>H′</a:t>
            </a:r>
            <a:r>
              <a:rPr lang="en-US" dirty="0" smtClean="0"/>
              <a:t> ; otherwise, W</a:t>
            </a:r>
            <a:r>
              <a:rPr lang="en-US" baseline="-25000" dirty="0" smtClean="0"/>
              <a:t>H</a:t>
            </a:r>
            <a:r>
              <a:rPr lang="en-US" dirty="0" smtClean="0"/>
              <a:t> ≥ W</a:t>
            </a:r>
            <a:r>
              <a:rPr lang="en-US" baseline="-25000" dirty="0" smtClean="0"/>
              <a:t>H′</a:t>
            </a:r>
            <a:r>
              <a:rPr lang="en-US" dirty="0" smtClean="0"/>
              <a:t> must be true, because of the fail stop model of processes.</a:t>
            </a:r>
          </a:p>
          <a:p>
            <a:pPr>
              <a:buFont typeface="Wingdings" pitchFamily="2" charset="2"/>
              <a:buChar char="q"/>
            </a:pPr>
            <a:r>
              <a:rPr lang="en-US" dirty="0" smtClean="0"/>
              <a:t>This eliminates the possibility of declaring termination </a:t>
            </a:r>
            <a:r>
              <a:rPr lang="en-US" dirty="0" smtClean="0">
                <a:solidFill>
                  <a:srgbClr val="FF0000"/>
                </a:solidFill>
              </a:rPr>
              <a:t>falsely</a:t>
            </a:r>
            <a:r>
              <a:rPr lang="en-US" dirty="0" smtClean="0"/>
              <a:t>.</a:t>
            </a:r>
          </a:p>
          <a:p>
            <a:pPr>
              <a:buFont typeface="Wingdings" pitchFamily="2" charset="2"/>
              <a:buChar char="q"/>
            </a:pPr>
            <a:r>
              <a:rPr lang="en-US" dirty="0" smtClean="0"/>
              <a:t>Thus, the leader can </a:t>
            </a:r>
            <a:r>
              <a:rPr lang="en-US" dirty="0" smtClean="0">
                <a:solidFill>
                  <a:srgbClr val="0000CC"/>
                </a:solidFill>
              </a:rPr>
              <a:t>safely</a:t>
            </a:r>
            <a:r>
              <a:rPr lang="en-US" dirty="0" smtClean="0"/>
              <a:t> declare termination after it has collected W</a:t>
            </a:r>
            <a:r>
              <a:rPr lang="en-US" baseline="-25000" dirty="0" smtClean="0"/>
              <a:t>H</a:t>
            </a:r>
            <a:r>
              <a:rPr lang="en-US" dirty="0" smtClean="0"/>
              <a:t> of weight.</a:t>
            </a: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30</a:t>
            </a:fld>
            <a:endParaRPr lang="en-IN"/>
          </a:p>
        </p:txBody>
      </p:sp>
      <p:cxnSp>
        <p:nvCxnSpPr>
          <p:cNvPr id="5" name="Straight Connector 4"/>
          <p:cNvCxnSpPr/>
          <p:nvPr/>
        </p:nvCxnSpPr>
        <p:spPr>
          <a:xfrm>
            <a:off x="2987567" y="4003351"/>
            <a:ext cx="19106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81264" y="6352648"/>
            <a:ext cx="19106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108717" y="4013251"/>
            <a:ext cx="19106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Fault-Tolerant Termination Detection Algorithm</a:t>
            </a:r>
            <a:endParaRPr lang="en-US" b="1" dirty="0"/>
          </a:p>
        </p:txBody>
      </p:sp>
      <p:sp>
        <p:nvSpPr>
          <p:cNvPr id="3" name="Content Placeholder 2"/>
          <p:cNvSpPr>
            <a:spLocks noGrp="1"/>
          </p:cNvSpPr>
          <p:nvPr>
            <p:ph sz="quarter" idx="1"/>
          </p:nvPr>
        </p:nvSpPr>
        <p:spPr/>
        <p:txBody>
          <a:bodyPr/>
          <a:lstStyle/>
          <a:p>
            <a:pPr>
              <a:buNone/>
            </a:pPr>
            <a:r>
              <a:rPr lang="en-US" dirty="0" smtClean="0"/>
              <a:t>   The algorithm incorporates the above weight- throwing and flow-detecting schemes and a snapshot-taking scheme.</a:t>
            </a:r>
          </a:p>
          <a:p>
            <a:pPr>
              <a:buNone/>
            </a:pPr>
            <a:r>
              <a:rPr lang="en-US" dirty="0" smtClean="0"/>
              <a:t>   The data structures kept by P</a:t>
            </a:r>
            <a:r>
              <a:rPr lang="en-US" dirty="0" smtClean="0">
                <a:latin typeface="Blackadder ITC" pitchFamily="82" charset="0"/>
              </a:rPr>
              <a:t>i </a:t>
            </a:r>
            <a:r>
              <a:rPr lang="en-US" dirty="0" smtClean="0"/>
              <a:t>, </a:t>
            </a:r>
            <a:r>
              <a:rPr lang="en-US" dirty="0" err="1" smtClean="0"/>
              <a:t>i</a:t>
            </a:r>
            <a:r>
              <a:rPr lang="en-US" dirty="0" smtClean="0"/>
              <a:t> = 1..n, are   defined as follows :</a:t>
            </a:r>
          </a:p>
          <a:p>
            <a:pPr lvl="1">
              <a:buFont typeface="Wingdings" pitchFamily="2" charset="2"/>
              <a:buChar char="q"/>
            </a:pPr>
            <a:r>
              <a:rPr lang="en-US" sz="2400" dirty="0" smtClean="0"/>
              <a:t> </a:t>
            </a:r>
            <a:r>
              <a:rPr lang="en-US" sz="2400" dirty="0" err="1" smtClean="0"/>
              <a:t>leader</a:t>
            </a:r>
            <a:r>
              <a:rPr lang="en-US" sz="2400" dirty="0" err="1" smtClean="0">
                <a:latin typeface="Blackadder ITC" pitchFamily="82" charset="0"/>
              </a:rPr>
              <a:t>i</a:t>
            </a:r>
            <a:r>
              <a:rPr lang="en-US" sz="2400" dirty="0" smtClean="0">
                <a:latin typeface="Blackadder ITC" pitchFamily="82" charset="0"/>
              </a:rPr>
              <a:t>   - </a:t>
            </a:r>
            <a:r>
              <a:rPr lang="en-US" sz="2400" dirty="0" smtClean="0"/>
              <a:t>id of the current leader known to P</a:t>
            </a:r>
            <a:r>
              <a:rPr lang="en-US" sz="2400" dirty="0" smtClean="0">
                <a:latin typeface="Blackadder ITC" pitchFamily="82" charset="0"/>
              </a:rPr>
              <a:t>i </a:t>
            </a:r>
            <a:r>
              <a:rPr lang="en-US" sz="2400" dirty="0" smtClean="0"/>
              <a:t>. Initially, P</a:t>
            </a:r>
            <a:r>
              <a:rPr lang="en-US" sz="2400" dirty="0" smtClean="0">
                <a:latin typeface="Blackadder ITC" pitchFamily="82" charset="0"/>
              </a:rPr>
              <a:t>i </a:t>
            </a:r>
            <a:r>
              <a:rPr lang="en-US" sz="2400" dirty="0" smtClean="0"/>
              <a:t>= 1.</a:t>
            </a:r>
          </a:p>
          <a:p>
            <a:pPr lvl="1">
              <a:buFont typeface="Wingdings" pitchFamily="2" charset="2"/>
              <a:buChar char="q"/>
            </a:pPr>
            <a:r>
              <a:rPr lang="en-US" sz="2400" dirty="0" err="1" smtClean="0"/>
              <a:t>w</a:t>
            </a:r>
            <a:r>
              <a:rPr lang="en-US" sz="2400" dirty="0" err="1" smtClean="0">
                <a:latin typeface="Blackadder ITC" pitchFamily="82" charset="0"/>
              </a:rPr>
              <a:t>i</a:t>
            </a:r>
            <a:r>
              <a:rPr lang="en-US" sz="2400" dirty="0" smtClean="0">
                <a:latin typeface="Blackadder ITC" pitchFamily="82" charset="0"/>
              </a:rPr>
              <a:t>  -  </a:t>
            </a:r>
            <a:r>
              <a:rPr lang="en-US" sz="2400" dirty="0" smtClean="0"/>
              <a:t>a real number, which contains the weight currently held by P</a:t>
            </a:r>
            <a:r>
              <a:rPr lang="en-US" sz="2400" dirty="0" smtClean="0">
                <a:latin typeface="Blackadder ITC" pitchFamily="82" charset="0"/>
              </a:rPr>
              <a:t>i </a:t>
            </a:r>
            <a:r>
              <a:rPr lang="en-US" sz="2400" dirty="0" smtClean="0"/>
              <a:t>. Initially, </a:t>
            </a:r>
            <a:r>
              <a:rPr lang="en-US" sz="2400" dirty="0" err="1" smtClean="0"/>
              <a:t>w</a:t>
            </a:r>
            <a:r>
              <a:rPr lang="en-US" sz="2400" dirty="0" err="1" smtClean="0">
                <a:latin typeface="Blackadder ITC" pitchFamily="82" charset="0"/>
              </a:rPr>
              <a:t>i</a:t>
            </a:r>
            <a:r>
              <a:rPr lang="en-US" sz="2400" dirty="0" smtClean="0">
                <a:latin typeface="Blackadder ITC" pitchFamily="82" charset="0"/>
              </a:rPr>
              <a:t> </a:t>
            </a:r>
            <a:r>
              <a:rPr lang="en-US" sz="2400" dirty="0" smtClean="0"/>
              <a:t>= 1/n.</a:t>
            </a:r>
          </a:p>
          <a:p>
            <a:pPr lvl="1">
              <a:buFont typeface="Wingdings" pitchFamily="2" charset="2"/>
              <a:buChar char="q"/>
            </a:pPr>
            <a:r>
              <a:rPr lang="en-US" sz="2400" dirty="0" err="1" smtClean="0"/>
              <a:t>sum</a:t>
            </a:r>
            <a:r>
              <a:rPr lang="en-US" sz="2400" dirty="0" err="1" smtClean="0">
                <a:latin typeface="Blackadder ITC" pitchFamily="82" charset="0"/>
              </a:rPr>
              <a:t>i</a:t>
            </a:r>
            <a:r>
              <a:rPr lang="en-US" sz="2400" dirty="0" smtClean="0">
                <a:latin typeface="Blackadder ITC" pitchFamily="82" charset="0"/>
              </a:rPr>
              <a:t>  - </a:t>
            </a:r>
            <a:r>
              <a:rPr lang="en-US" sz="2400" dirty="0" smtClean="0"/>
              <a:t>a real number, which is the system's total weight assumed by P</a:t>
            </a:r>
            <a:r>
              <a:rPr lang="en-US" sz="2400" dirty="0" smtClean="0">
                <a:latin typeface="Blackadder ITC" pitchFamily="82" charset="0"/>
              </a:rPr>
              <a:t>i </a:t>
            </a:r>
            <a:r>
              <a:rPr lang="en-US" sz="2400" dirty="0" smtClean="0"/>
              <a:t>. It is only used when P</a:t>
            </a:r>
            <a:r>
              <a:rPr lang="en-US" sz="2400" dirty="0" smtClean="0">
                <a:latin typeface="Blackadder ITC" pitchFamily="82" charset="0"/>
              </a:rPr>
              <a:t>i </a:t>
            </a:r>
            <a:r>
              <a:rPr lang="en-US" sz="2400" dirty="0" smtClean="0"/>
              <a:t>is a leader. Initially, </a:t>
            </a:r>
            <a:r>
              <a:rPr lang="en-US" sz="2400" dirty="0" err="1" smtClean="0"/>
              <a:t>sum</a:t>
            </a:r>
            <a:r>
              <a:rPr lang="en-US" sz="2400" dirty="0" err="1" smtClean="0">
                <a:latin typeface="Blackadder ITC" pitchFamily="82" charset="0"/>
              </a:rPr>
              <a:t>i</a:t>
            </a:r>
            <a:r>
              <a:rPr lang="en-US" sz="2400" dirty="0" smtClean="0">
                <a:latin typeface="Blackadder ITC" pitchFamily="82" charset="0"/>
              </a:rPr>
              <a:t> </a:t>
            </a:r>
            <a:r>
              <a:rPr lang="en-US" sz="2400" dirty="0" smtClean="0"/>
              <a:t>= 1.</a:t>
            </a:r>
            <a:endParaRPr lang="en-US" sz="2400"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31</a:t>
            </a:fld>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Font typeface="Wingdings" pitchFamily="2" charset="2"/>
              <a:buChar char="q"/>
            </a:pPr>
            <a:r>
              <a:rPr lang="en-US" dirty="0" err="1" smtClean="0"/>
              <a:t>IN</a:t>
            </a:r>
            <a:r>
              <a:rPr lang="en-US" dirty="0" err="1" smtClean="0">
                <a:latin typeface="Blackadder ITC" pitchFamily="82" charset="0"/>
              </a:rPr>
              <a:t>i</a:t>
            </a:r>
            <a:r>
              <a:rPr lang="en-US" dirty="0" smtClean="0"/>
              <a:t>[1..n] - an array of real numbers. </a:t>
            </a:r>
            <a:r>
              <a:rPr lang="en-US" dirty="0" err="1" smtClean="0"/>
              <a:t>IN</a:t>
            </a:r>
            <a:r>
              <a:rPr lang="en-US" dirty="0" err="1" smtClean="0">
                <a:latin typeface="Blackadder ITC" pitchFamily="82" charset="0"/>
              </a:rPr>
              <a:t>i</a:t>
            </a:r>
            <a:r>
              <a:rPr lang="en-US" dirty="0" smtClean="0"/>
              <a:t>[j]   records the total weight that has been thrown from </a:t>
            </a:r>
            <a:r>
              <a:rPr lang="en-US" dirty="0" err="1" smtClean="0"/>
              <a:t>P</a:t>
            </a:r>
            <a:r>
              <a:rPr lang="en-US" dirty="0" err="1" smtClean="0">
                <a:latin typeface="Blackadder ITC" pitchFamily="82" charset="0"/>
              </a:rPr>
              <a:t>j</a:t>
            </a:r>
            <a:r>
              <a:rPr lang="en-US" dirty="0" smtClean="0">
                <a:latin typeface="Blackadder ITC" pitchFamily="82" charset="0"/>
              </a:rPr>
              <a:t> </a:t>
            </a:r>
            <a:r>
              <a:rPr lang="en-US" dirty="0" smtClean="0"/>
              <a:t>to P</a:t>
            </a:r>
            <a:r>
              <a:rPr lang="en-US" dirty="0" smtClean="0">
                <a:latin typeface="Blackadder ITC" pitchFamily="82" charset="0"/>
              </a:rPr>
              <a:t>i </a:t>
            </a:r>
            <a:r>
              <a:rPr lang="en-US" dirty="0" smtClean="0"/>
              <a:t>. Initially, </a:t>
            </a:r>
            <a:r>
              <a:rPr lang="en-US" dirty="0" err="1" smtClean="0"/>
              <a:t>IN</a:t>
            </a:r>
            <a:r>
              <a:rPr lang="en-US" dirty="0" err="1" smtClean="0">
                <a:latin typeface="Blackadder ITC" pitchFamily="82" charset="0"/>
              </a:rPr>
              <a:t>i</a:t>
            </a:r>
            <a:r>
              <a:rPr lang="en-US" dirty="0" smtClean="0"/>
              <a:t>[j] = 0 for all j = 1..n.</a:t>
            </a:r>
          </a:p>
          <a:p>
            <a:pPr>
              <a:buFont typeface="Wingdings" pitchFamily="2" charset="2"/>
              <a:buChar char="q"/>
            </a:pPr>
            <a:r>
              <a:rPr lang="en-US" dirty="0" err="1" smtClean="0">
                <a:latin typeface="+mj-lt"/>
              </a:rPr>
              <a:t>OUT</a:t>
            </a:r>
            <a:r>
              <a:rPr lang="en-US" dirty="0" err="1" smtClean="0">
                <a:latin typeface="Blackadder ITC" pitchFamily="82" charset="0"/>
              </a:rPr>
              <a:t>i</a:t>
            </a:r>
            <a:r>
              <a:rPr lang="en-US" dirty="0" smtClean="0"/>
              <a:t>[1..n] - an array of real numbers. </a:t>
            </a:r>
            <a:r>
              <a:rPr lang="en-US" dirty="0" err="1" smtClean="0"/>
              <a:t>OUT</a:t>
            </a:r>
            <a:r>
              <a:rPr lang="en-US" dirty="0" err="1" smtClean="0">
                <a:latin typeface="Blackadder ITC" pitchFamily="82" charset="0"/>
              </a:rPr>
              <a:t>i</a:t>
            </a:r>
            <a:r>
              <a:rPr lang="en-US" dirty="0" smtClean="0"/>
              <a:t>[j]   records the total weight that has been thrown to </a:t>
            </a:r>
            <a:r>
              <a:rPr lang="en-US" dirty="0" err="1" smtClean="0"/>
              <a:t>P</a:t>
            </a:r>
            <a:r>
              <a:rPr lang="en-US" dirty="0" err="1" smtClean="0">
                <a:latin typeface="Blackadder ITC" pitchFamily="82" charset="0"/>
              </a:rPr>
              <a:t>j</a:t>
            </a:r>
            <a:r>
              <a:rPr lang="en-US" dirty="0" smtClean="0">
                <a:latin typeface="Blackadder ITC" pitchFamily="82" charset="0"/>
              </a:rPr>
              <a:t>  </a:t>
            </a:r>
            <a:r>
              <a:rPr lang="en-US" dirty="0" smtClean="0"/>
              <a:t>from  P</a:t>
            </a:r>
            <a:r>
              <a:rPr lang="en-US" dirty="0" smtClean="0">
                <a:latin typeface="Blackadder ITC" pitchFamily="82" charset="0"/>
              </a:rPr>
              <a:t>i </a:t>
            </a:r>
            <a:r>
              <a:rPr lang="en-US" dirty="0" smtClean="0"/>
              <a:t>. Initially, </a:t>
            </a:r>
            <a:r>
              <a:rPr lang="en-US" dirty="0" err="1" smtClean="0"/>
              <a:t>OUT</a:t>
            </a:r>
            <a:r>
              <a:rPr lang="en-US" dirty="0" err="1" smtClean="0">
                <a:latin typeface="Blackadder ITC" pitchFamily="82" charset="0"/>
              </a:rPr>
              <a:t>i</a:t>
            </a:r>
            <a:r>
              <a:rPr lang="en-US" dirty="0" smtClean="0"/>
              <a:t>[j] = 0 for all j = 1..n.</a:t>
            </a:r>
          </a:p>
          <a:p>
            <a:pPr>
              <a:buFont typeface="Wingdings" pitchFamily="2" charset="2"/>
              <a:buChar char="q"/>
            </a:pPr>
            <a:r>
              <a:rPr lang="en-US" dirty="0" err="1" smtClean="0"/>
              <a:t>F</a:t>
            </a:r>
            <a:r>
              <a:rPr lang="en-US" dirty="0" err="1" smtClean="0">
                <a:latin typeface="Blackadder ITC" pitchFamily="82" charset="0"/>
              </a:rPr>
              <a:t>i</a:t>
            </a:r>
            <a:r>
              <a:rPr lang="en-US" dirty="0" smtClean="0">
                <a:latin typeface="Blackadder ITC" pitchFamily="82" charset="0"/>
              </a:rPr>
              <a:t>  - </a:t>
            </a:r>
            <a:r>
              <a:rPr lang="en-US" dirty="0" smtClean="0"/>
              <a:t>a set of processes. A process </a:t>
            </a:r>
            <a:r>
              <a:rPr lang="en-US" dirty="0" err="1" smtClean="0"/>
              <a:t>P</a:t>
            </a:r>
            <a:r>
              <a:rPr lang="en-US" dirty="0" err="1" smtClean="0">
                <a:latin typeface="Blackadder ITC" pitchFamily="82" charset="0"/>
              </a:rPr>
              <a:t>j</a:t>
            </a:r>
            <a:r>
              <a:rPr lang="en-US" dirty="0" err="1" smtClean="0">
                <a:latin typeface="Blackadder ITC" pitchFamily="82" charset="0"/>
                <a:sym typeface="Symbol"/>
              </a:rPr>
              <a:t></a:t>
            </a:r>
            <a:r>
              <a:rPr lang="en-US" dirty="0" err="1" smtClean="0">
                <a:latin typeface="+mj-lt"/>
                <a:sym typeface="Symbol"/>
              </a:rPr>
              <a:t>F</a:t>
            </a:r>
            <a:r>
              <a:rPr lang="en-US" dirty="0" err="1" smtClean="0">
                <a:latin typeface="Blackadder ITC" pitchFamily="82" charset="0"/>
              </a:rPr>
              <a:t>i</a:t>
            </a:r>
            <a:r>
              <a:rPr lang="en-US" dirty="0" smtClean="0">
                <a:latin typeface="Blackadder ITC" pitchFamily="82" charset="0"/>
              </a:rPr>
              <a:t> </a:t>
            </a:r>
            <a:r>
              <a:rPr lang="en-US" dirty="0" smtClean="0">
                <a:latin typeface="+mj-lt"/>
              </a:rPr>
              <a:t> </a:t>
            </a:r>
            <a:r>
              <a:rPr lang="en-US" dirty="0" err="1" smtClean="0">
                <a:latin typeface="+mj-lt"/>
              </a:rPr>
              <a:t>iff</a:t>
            </a:r>
            <a:r>
              <a:rPr lang="en-US" dirty="0" smtClean="0"/>
              <a:t> P</a:t>
            </a:r>
            <a:r>
              <a:rPr lang="en-US" dirty="0" smtClean="0">
                <a:latin typeface="Blackadder ITC" pitchFamily="82" charset="0"/>
              </a:rPr>
              <a:t>i </a:t>
            </a:r>
            <a:r>
              <a:rPr lang="en-US" dirty="0" smtClean="0"/>
              <a:t>knows </a:t>
            </a:r>
            <a:r>
              <a:rPr lang="en-US" dirty="0" err="1" smtClean="0"/>
              <a:t>P</a:t>
            </a:r>
            <a:r>
              <a:rPr lang="en-US" dirty="0" err="1" smtClean="0">
                <a:latin typeface="Blackadder ITC" pitchFamily="82" charset="0"/>
              </a:rPr>
              <a:t>j</a:t>
            </a:r>
            <a:r>
              <a:rPr lang="en-US" dirty="0" smtClean="0">
                <a:latin typeface="Blackadder ITC" pitchFamily="82" charset="0"/>
              </a:rPr>
              <a:t> </a:t>
            </a:r>
            <a:r>
              <a:rPr lang="en-US" dirty="0" smtClean="0"/>
              <a:t>to be faulty and P</a:t>
            </a:r>
            <a:r>
              <a:rPr lang="en-US" dirty="0" smtClean="0">
                <a:latin typeface="Blackadder ITC" pitchFamily="82" charset="0"/>
              </a:rPr>
              <a:t>i  </a:t>
            </a:r>
            <a:r>
              <a:rPr lang="en-US" dirty="0" smtClean="0"/>
              <a:t>has “flushed or frozen”  the channels connected to </a:t>
            </a:r>
            <a:r>
              <a:rPr lang="en-US" dirty="0" err="1" smtClean="0"/>
              <a:t>P</a:t>
            </a:r>
            <a:r>
              <a:rPr lang="en-US" dirty="0" err="1" smtClean="0">
                <a:latin typeface="Blackadder ITC" pitchFamily="82" charset="0"/>
              </a:rPr>
              <a:t>j</a:t>
            </a:r>
            <a:r>
              <a:rPr lang="en-US" dirty="0" smtClean="0"/>
              <a:t>. Initially, assume  </a:t>
            </a:r>
            <a:r>
              <a:rPr lang="en-US" dirty="0" err="1" smtClean="0"/>
              <a:t>F</a:t>
            </a:r>
            <a:r>
              <a:rPr lang="en-US" dirty="0" err="1" smtClean="0">
                <a:latin typeface="Blackadder ITC" pitchFamily="82" charset="0"/>
              </a:rPr>
              <a:t>i</a:t>
            </a:r>
            <a:r>
              <a:rPr lang="en-US" dirty="0" smtClean="0">
                <a:latin typeface="Blackadder ITC" pitchFamily="82" charset="0"/>
              </a:rPr>
              <a:t> </a:t>
            </a:r>
            <a:r>
              <a:rPr lang="en-US" dirty="0" smtClean="0"/>
              <a:t>= </a:t>
            </a:r>
            <a:r>
              <a:rPr lang="en-US" dirty="0" smtClean="0">
                <a:sym typeface="Symbol"/>
              </a:rPr>
              <a:t></a:t>
            </a:r>
            <a:r>
              <a:rPr lang="en-US" dirty="0" smtClean="0"/>
              <a:t>.</a:t>
            </a: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32</a:t>
            </a:fld>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Font typeface="Wingdings" pitchFamily="2" charset="2"/>
              <a:buChar char="q"/>
            </a:pPr>
            <a:r>
              <a:rPr lang="en-US" dirty="0" err="1" smtClean="0"/>
              <a:t>SN</a:t>
            </a:r>
            <a:r>
              <a:rPr lang="en-US" dirty="0" err="1" smtClean="0">
                <a:latin typeface="Blackadder ITC" pitchFamily="82" charset="0"/>
              </a:rPr>
              <a:t>i</a:t>
            </a:r>
            <a:r>
              <a:rPr lang="en-US" dirty="0" smtClean="0">
                <a:latin typeface="Blackadder ITC" pitchFamily="82" charset="0"/>
              </a:rPr>
              <a:t>  - </a:t>
            </a:r>
            <a:r>
              <a:rPr lang="en-US" dirty="0" smtClean="0"/>
              <a:t>a set of processes. When P</a:t>
            </a:r>
            <a:r>
              <a:rPr lang="en-US" dirty="0" smtClean="0">
                <a:latin typeface="Blackadder ITC" pitchFamily="82" charset="0"/>
              </a:rPr>
              <a:t>i  </a:t>
            </a:r>
            <a:r>
              <a:rPr lang="en-US" dirty="0" smtClean="0"/>
              <a:t>initiates a snapshot, </a:t>
            </a:r>
            <a:r>
              <a:rPr lang="en-US" dirty="0" err="1" smtClean="0"/>
              <a:t>SN</a:t>
            </a:r>
            <a:r>
              <a:rPr lang="en-US" dirty="0" err="1" smtClean="0">
                <a:latin typeface="Blackadder ITC" pitchFamily="82" charset="0"/>
              </a:rPr>
              <a:t>i</a:t>
            </a:r>
            <a:r>
              <a:rPr lang="en-US" dirty="0" smtClean="0">
                <a:latin typeface="Blackadder ITC" pitchFamily="82" charset="0"/>
              </a:rPr>
              <a:t>  </a:t>
            </a:r>
            <a:r>
              <a:rPr lang="en-US" dirty="0" smtClean="0"/>
              <a:t>is set equal to the set of processes to which snapshot requests are sent. Initially </a:t>
            </a:r>
            <a:r>
              <a:rPr lang="en-US" dirty="0" err="1" smtClean="0"/>
              <a:t>SN</a:t>
            </a:r>
            <a:r>
              <a:rPr lang="en-US" dirty="0" err="1" smtClean="0">
                <a:latin typeface="Blackadder ITC" pitchFamily="82" charset="0"/>
              </a:rPr>
              <a:t>i</a:t>
            </a:r>
            <a:r>
              <a:rPr lang="en-US" dirty="0" smtClean="0">
                <a:latin typeface="Blackadder ITC" pitchFamily="82" charset="0"/>
              </a:rPr>
              <a:t> </a:t>
            </a:r>
            <a:r>
              <a:rPr lang="en-US" dirty="0" smtClean="0">
                <a:latin typeface="+mj-lt"/>
              </a:rPr>
              <a:t>= </a:t>
            </a:r>
            <a:r>
              <a:rPr lang="en-US" dirty="0" smtClean="0">
                <a:latin typeface="+mj-lt"/>
                <a:sym typeface="Symbol"/>
              </a:rPr>
              <a:t></a:t>
            </a:r>
            <a:r>
              <a:rPr lang="en-US" dirty="0" smtClean="0">
                <a:latin typeface="+mj-lt"/>
              </a:rPr>
              <a:t>  and we use this to indicate no snapshot in progress.</a:t>
            </a:r>
          </a:p>
          <a:p>
            <a:pPr>
              <a:buFont typeface="Wingdings" pitchFamily="2" charset="2"/>
              <a:buChar char="q"/>
            </a:pPr>
            <a:r>
              <a:rPr lang="en-US" dirty="0" err="1" smtClean="0">
                <a:latin typeface="+mj-lt"/>
              </a:rPr>
              <a:t>temp_sum</a:t>
            </a:r>
            <a:r>
              <a:rPr lang="en-US" dirty="0" err="1" smtClean="0">
                <a:latin typeface="Blackadder ITC" pitchFamily="82" charset="0"/>
              </a:rPr>
              <a:t>i</a:t>
            </a:r>
            <a:r>
              <a:rPr lang="en-US" dirty="0" smtClean="0">
                <a:latin typeface="Blackadder ITC" pitchFamily="82" charset="0"/>
              </a:rPr>
              <a:t> - </a:t>
            </a:r>
            <a:r>
              <a:rPr lang="en-US" dirty="0" smtClean="0">
                <a:latin typeface="+mj-lt"/>
              </a:rPr>
              <a:t>a real number, for temporarily calculating the total remaining weight while a snapshot is in progress.</a:t>
            </a:r>
          </a:p>
          <a:p>
            <a:pPr>
              <a:buFont typeface="Wingdings" pitchFamily="2" charset="2"/>
              <a:buChar char="q"/>
            </a:pPr>
            <a:r>
              <a:rPr lang="en-US" dirty="0" err="1" smtClean="0">
                <a:latin typeface="+mj-lt"/>
              </a:rPr>
              <a:t>consistent</a:t>
            </a:r>
            <a:r>
              <a:rPr lang="en-US" dirty="0" err="1" smtClean="0">
                <a:latin typeface="Blackadder ITC" pitchFamily="82" charset="0"/>
              </a:rPr>
              <a:t>i</a:t>
            </a:r>
            <a:r>
              <a:rPr lang="en-US" dirty="0" smtClean="0">
                <a:latin typeface="Blackadder ITC" pitchFamily="82" charset="0"/>
              </a:rPr>
              <a:t>  - </a:t>
            </a:r>
            <a:r>
              <a:rPr lang="en-US" dirty="0" smtClean="0">
                <a:latin typeface="+mj-lt"/>
              </a:rPr>
              <a:t>a </a:t>
            </a:r>
            <a:r>
              <a:rPr lang="en-US" dirty="0" err="1" smtClean="0">
                <a:latin typeface="+mj-lt"/>
              </a:rPr>
              <a:t>boolean</a:t>
            </a:r>
            <a:r>
              <a:rPr lang="en-US" dirty="0" smtClean="0">
                <a:latin typeface="+mj-lt"/>
              </a:rPr>
              <a:t>, for recording the consistency of a snapshot.</a:t>
            </a:r>
            <a:endParaRPr lang="en-US" dirty="0">
              <a:latin typeface="+mj-lt"/>
            </a:endParaRPr>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33</a:t>
            </a:fld>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None/>
            </a:pPr>
            <a:r>
              <a:rPr lang="en-US" dirty="0" smtClean="0"/>
              <a:t>   There are 4 types of messages that will be sent in the system:</a:t>
            </a:r>
          </a:p>
          <a:p>
            <a:pPr>
              <a:buFont typeface="Wingdings" pitchFamily="2" charset="2"/>
              <a:buChar char="q"/>
            </a:pPr>
            <a:r>
              <a:rPr lang="en-US" dirty="0" smtClean="0"/>
              <a:t>B(x) - a basic message B appended with weight x.</a:t>
            </a:r>
          </a:p>
          <a:p>
            <a:pPr>
              <a:buFont typeface="Wingdings" pitchFamily="2" charset="2"/>
              <a:buChar char="q"/>
            </a:pPr>
            <a:r>
              <a:rPr lang="en-US" dirty="0" smtClean="0"/>
              <a:t>C(x) - a control message that is used to report weight x to the leader.</a:t>
            </a:r>
          </a:p>
          <a:p>
            <a:pPr>
              <a:buFont typeface="Wingdings" pitchFamily="2" charset="2"/>
              <a:buChar char="q"/>
            </a:pPr>
            <a:r>
              <a:rPr lang="en-US" dirty="0" smtClean="0"/>
              <a:t>Request(</a:t>
            </a:r>
            <a:r>
              <a:rPr lang="en-US" dirty="0" err="1" smtClean="0"/>
              <a:t>i</a:t>
            </a:r>
            <a:r>
              <a:rPr lang="en-US" dirty="0" smtClean="0"/>
              <a:t>) - a snapshot-requesting message sent by the current leader P</a:t>
            </a:r>
            <a:r>
              <a:rPr lang="en-US" dirty="0" smtClean="0">
                <a:latin typeface="Blackadder ITC" pitchFamily="82" charset="0"/>
              </a:rPr>
              <a:t>i </a:t>
            </a:r>
            <a:r>
              <a:rPr lang="en-US" dirty="0" smtClean="0"/>
              <a:t>. Set </a:t>
            </a:r>
            <a:r>
              <a:rPr lang="en-US" dirty="0" err="1" smtClean="0"/>
              <a:t>F</a:t>
            </a:r>
            <a:r>
              <a:rPr lang="en-US" dirty="0" err="1" smtClean="0">
                <a:latin typeface="Blackadder ITC" pitchFamily="82" charset="0"/>
              </a:rPr>
              <a:t>i</a:t>
            </a:r>
            <a:r>
              <a:rPr lang="en-US" dirty="0" smtClean="0"/>
              <a:t> informs the receiver the set of faulty processes known to P</a:t>
            </a:r>
            <a:r>
              <a:rPr lang="en-US" dirty="0" smtClean="0">
                <a:latin typeface="Blackadder ITC" pitchFamily="82" charset="0"/>
              </a:rPr>
              <a:t>i </a:t>
            </a:r>
            <a:r>
              <a:rPr lang="en-US" dirty="0" smtClean="0"/>
              <a:t>.</a:t>
            </a:r>
          </a:p>
          <a:p>
            <a:pPr>
              <a:buFont typeface="Wingdings" pitchFamily="2" charset="2"/>
              <a:buChar char="q"/>
            </a:pPr>
            <a:r>
              <a:rPr lang="en-US" dirty="0" smtClean="0"/>
              <a:t>Reply(</a:t>
            </a:r>
            <a:r>
              <a:rPr lang="en-US" dirty="0" err="1" smtClean="0"/>
              <a:t>F</a:t>
            </a:r>
            <a:r>
              <a:rPr lang="en-US" dirty="0" err="1" smtClean="0">
                <a:latin typeface="Blackadder ITC" pitchFamily="82" charset="0"/>
              </a:rPr>
              <a:t>i</a:t>
            </a:r>
            <a:r>
              <a:rPr lang="en-US" dirty="0" smtClean="0">
                <a:latin typeface="Blackadder ITC" pitchFamily="82" charset="0"/>
              </a:rPr>
              <a:t>  </a:t>
            </a:r>
            <a:r>
              <a:rPr lang="en-US" dirty="0" smtClean="0">
                <a:latin typeface="+mj-lt"/>
              </a:rPr>
              <a:t>, </a:t>
            </a:r>
            <a:r>
              <a:rPr lang="en-US" dirty="0" err="1" smtClean="0"/>
              <a:t>IN</a:t>
            </a:r>
            <a:r>
              <a:rPr lang="en-US" dirty="0" err="1" smtClean="0">
                <a:latin typeface="Blackadder ITC" pitchFamily="82" charset="0"/>
              </a:rPr>
              <a:t>i</a:t>
            </a:r>
            <a:r>
              <a:rPr lang="en-US" dirty="0" smtClean="0"/>
              <a:t> , </a:t>
            </a:r>
            <a:r>
              <a:rPr lang="en-US" dirty="0" err="1" smtClean="0"/>
              <a:t>OUT</a:t>
            </a:r>
            <a:r>
              <a:rPr lang="en-US" dirty="0" err="1" smtClean="0">
                <a:latin typeface="Blackadder ITC" pitchFamily="82" charset="0"/>
              </a:rPr>
              <a:t>i</a:t>
            </a:r>
            <a:r>
              <a:rPr lang="en-US" dirty="0" smtClean="0"/>
              <a:t>)  - the state-reporting message sent by P</a:t>
            </a:r>
            <a:r>
              <a:rPr lang="en-US" dirty="0" smtClean="0">
                <a:latin typeface="Blackadder ITC" pitchFamily="82" charset="0"/>
              </a:rPr>
              <a:t>i </a:t>
            </a:r>
            <a:r>
              <a:rPr lang="en-US" dirty="0" smtClean="0"/>
              <a:t>. This is to reply the leader's Request() message.</a:t>
            </a:r>
          </a:p>
          <a:p>
            <a:pPr>
              <a:buNone/>
            </a:pP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34</a:t>
            </a:fld>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None/>
            </a:pPr>
            <a:r>
              <a:rPr lang="en-US" dirty="0" smtClean="0"/>
              <a:t>   </a:t>
            </a:r>
            <a:r>
              <a:rPr lang="en-US" dirty="0" smtClean="0"/>
              <a:t>There </a:t>
            </a:r>
            <a:r>
              <a:rPr lang="en-US" dirty="0" smtClean="0"/>
              <a:t>are two set of actions </a:t>
            </a:r>
          </a:p>
          <a:p>
            <a:pPr>
              <a:buNone/>
            </a:pPr>
            <a:r>
              <a:rPr lang="en-US" dirty="0" smtClean="0"/>
              <a:t>    A1 – A5  which implements weight-throwing and flow detecting schemes .</a:t>
            </a:r>
          </a:p>
          <a:p>
            <a:pPr>
              <a:buNone/>
            </a:pPr>
            <a:r>
              <a:rPr lang="en-US" dirty="0" smtClean="0"/>
              <a:t>    F1 - F4  which deals with the faults and take snapshot on the system .</a:t>
            </a:r>
          </a:p>
          <a:p>
            <a:pPr>
              <a:buNone/>
            </a:pPr>
            <a:r>
              <a:rPr lang="en-US" dirty="0" smtClean="0"/>
              <a:t>    </a:t>
            </a:r>
            <a:r>
              <a:rPr lang="en-US" dirty="0" smtClean="0">
                <a:solidFill>
                  <a:srgbClr val="0000CC"/>
                </a:solidFill>
              </a:rPr>
              <a:t>Actions:</a:t>
            </a:r>
          </a:p>
          <a:p>
            <a:pPr>
              <a:buNone/>
            </a:pPr>
            <a:r>
              <a:rPr lang="en-US" dirty="0" smtClean="0"/>
              <a:t>     A1 : (p</a:t>
            </a:r>
            <a:r>
              <a:rPr lang="en-US" dirty="0" smtClean="0">
                <a:latin typeface="Blackadder ITC" pitchFamily="82" charset="0"/>
              </a:rPr>
              <a:t>i </a:t>
            </a:r>
            <a:r>
              <a:rPr lang="en-US" dirty="0" smtClean="0">
                <a:latin typeface="+mj-lt"/>
              </a:rPr>
              <a:t> sending the basic message B to </a:t>
            </a:r>
            <a:r>
              <a:rPr lang="en-US" dirty="0" err="1" smtClean="0">
                <a:latin typeface="+mj-lt"/>
              </a:rPr>
              <a:t>p</a:t>
            </a:r>
            <a:r>
              <a:rPr lang="en-US" dirty="0" err="1" smtClean="0">
                <a:latin typeface="Blackadder ITC" pitchFamily="82" charset="0"/>
              </a:rPr>
              <a:t>j</a:t>
            </a:r>
            <a:r>
              <a:rPr lang="en-US" dirty="0" smtClean="0">
                <a:latin typeface="+mj-lt"/>
              </a:rPr>
              <a:t>)</a:t>
            </a:r>
          </a:p>
          <a:p>
            <a:pPr>
              <a:buNone/>
            </a:pPr>
            <a:r>
              <a:rPr lang="en-US" dirty="0" smtClean="0">
                <a:latin typeface="+mj-lt"/>
              </a:rPr>
              <a:t>             partition </a:t>
            </a:r>
            <a:r>
              <a:rPr lang="en-US" dirty="0" err="1" smtClean="0">
                <a:latin typeface="+mj-lt"/>
              </a:rPr>
              <a:t>w</a:t>
            </a:r>
            <a:r>
              <a:rPr lang="en-US" dirty="0" err="1" smtClean="0">
                <a:latin typeface="Blackadder ITC" panose="04020505051007020D02" pitchFamily="82" charset="0"/>
              </a:rPr>
              <a:t>i</a:t>
            </a:r>
            <a:r>
              <a:rPr lang="en-US" dirty="0" smtClean="0">
                <a:latin typeface="+mj-lt"/>
              </a:rPr>
              <a:t> into x and y such that x&gt;0 ,y&gt;0</a:t>
            </a:r>
          </a:p>
          <a:p>
            <a:pPr>
              <a:buNone/>
            </a:pPr>
            <a:r>
              <a:rPr lang="en-US" dirty="0" smtClean="0">
                <a:latin typeface="+mj-lt"/>
              </a:rPr>
              <a:t>             and </a:t>
            </a:r>
            <a:r>
              <a:rPr lang="en-US" dirty="0" err="1" smtClean="0">
                <a:latin typeface="+mj-lt"/>
              </a:rPr>
              <a:t>x+y</a:t>
            </a:r>
            <a:r>
              <a:rPr lang="en-US" dirty="0" smtClean="0">
                <a:latin typeface="+mj-lt"/>
              </a:rPr>
              <a:t> = </a:t>
            </a:r>
            <a:r>
              <a:rPr lang="en-US" dirty="0" err="1" smtClean="0">
                <a:latin typeface="+mj-lt"/>
              </a:rPr>
              <a:t>w</a:t>
            </a:r>
            <a:r>
              <a:rPr lang="en-US" dirty="0" err="1" smtClean="0">
                <a:latin typeface="Blackadder ITC" pitchFamily="82" charset="0"/>
              </a:rPr>
              <a:t>i</a:t>
            </a:r>
            <a:r>
              <a:rPr lang="en-US" dirty="0" smtClean="0">
                <a:latin typeface="+mj-lt"/>
              </a:rPr>
              <a:t> </a:t>
            </a:r>
            <a:r>
              <a:rPr lang="en-US" dirty="0" smtClean="0">
                <a:latin typeface="+mj-lt"/>
              </a:rPr>
              <a:t>;</a:t>
            </a:r>
          </a:p>
          <a:p>
            <a:pPr>
              <a:buNone/>
            </a:pPr>
            <a:r>
              <a:rPr lang="en-US" dirty="0" smtClean="0">
                <a:latin typeface="+mj-lt"/>
              </a:rPr>
              <a:t>             send B(x) to </a:t>
            </a:r>
            <a:r>
              <a:rPr lang="en-US" dirty="0" err="1" smtClean="0">
                <a:latin typeface="+mj-lt"/>
              </a:rPr>
              <a:t>p</a:t>
            </a:r>
            <a:r>
              <a:rPr lang="en-US" dirty="0" err="1" smtClean="0">
                <a:latin typeface="Blackadder ITC" pitchFamily="82" charset="0"/>
              </a:rPr>
              <a:t>j</a:t>
            </a:r>
            <a:r>
              <a:rPr lang="en-US" dirty="0" smtClean="0">
                <a:latin typeface="+mj-lt"/>
              </a:rPr>
              <a:t>;</a:t>
            </a:r>
          </a:p>
          <a:p>
            <a:pPr>
              <a:buNone/>
            </a:pPr>
            <a:r>
              <a:rPr lang="en-US" dirty="0" smtClean="0">
                <a:latin typeface="+mj-lt"/>
              </a:rPr>
              <a:t>             </a:t>
            </a:r>
            <a:r>
              <a:rPr lang="en-US" dirty="0" err="1" smtClean="0">
                <a:latin typeface="+mj-lt"/>
              </a:rPr>
              <a:t>OUT</a:t>
            </a:r>
            <a:r>
              <a:rPr lang="en-US" dirty="0" err="1" smtClean="0">
                <a:latin typeface="Blackadder ITC" pitchFamily="82" charset="0"/>
              </a:rPr>
              <a:t>i</a:t>
            </a:r>
            <a:r>
              <a:rPr lang="en-US" dirty="0" smtClean="0">
                <a:latin typeface="+mj-lt"/>
              </a:rPr>
              <a:t>[j] := </a:t>
            </a:r>
            <a:r>
              <a:rPr lang="en-US" dirty="0" err="1" smtClean="0"/>
              <a:t>OUT</a:t>
            </a:r>
            <a:r>
              <a:rPr lang="en-US" dirty="0" err="1" smtClean="0">
                <a:latin typeface="Blackadder ITC" pitchFamily="82" charset="0"/>
              </a:rPr>
              <a:t>i</a:t>
            </a:r>
            <a:r>
              <a:rPr lang="en-US" dirty="0" smtClean="0"/>
              <a:t>[j] + x;</a:t>
            </a:r>
            <a:endParaRPr lang="en-US" dirty="0">
              <a:latin typeface="Blackadder ITC" pitchFamily="82" charset="0"/>
            </a:endParaRPr>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35</a:t>
            </a:fld>
            <a:endParaRPr lang="en-IN"/>
          </a:p>
        </p:txBody>
      </p:sp>
      <p:cxnSp>
        <p:nvCxnSpPr>
          <p:cNvPr id="6" name="Straight Arrow Connector 5"/>
          <p:cNvCxnSpPr/>
          <p:nvPr/>
        </p:nvCxnSpPr>
        <p:spPr>
          <a:xfrm>
            <a:off x="6960358" y="4339988"/>
            <a:ext cx="34119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None/>
            </a:pPr>
            <a:r>
              <a:rPr lang="en-US" dirty="0" smtClean="0"/>
              <a:t>             </a:t>
            </a:r>
            <a:r>
              <a:rPr lang="en-US" dirty="0" err="1" smtClean="0"/>
              <a:t>w</a:t>
            </a:r>
            <a:r>
              <a:rPr lang="en-US" dirty="0" err="1" smtClean="0">
                <a:latin typeface="Blackadder ITC" pitchFamily="82" charset="0"/>
              </a:rPr>
              <a:t>i</a:t>
            </a:r>
            <a:r>
              <a:rPr lang="en-US" dirty="0" smtClean="0"/>
              <a:t>:= y;</a:t>
            </a:r>
          </a:p>
          <a:p>
            <a:pPr>
              <a:buNone/>
            </a:pPr>
            <a:r>
              <a:rPr lang="en-US" dirty="0" smtClean="0"/>
              <a:t>    A2 : (p</a:t>
            </a:r>
            <a:r>
              <a:rPr lang="en-US" dirty="0" smtClean="0">
                <a:latin typeface="Blackadder ITC" pitchFamily="82" charset="0"/>
              </a:rPr>
              <a:t>i </a:t>
            </a:r>
            <a:r>
              <a:rPr lang="en-US" dirty="0" smtClean="0"/>
              <a:t> receiving the basic message B(x) from </a:t>
            </a:r>
            <a:r>
              <a:rPr lang="en-US" dirty="0" err="1" smtClean="0"/>
              <a:t>p</a:t>
            </a:r>
            <a:r>
              <a:rPr lang="en-US" dirty="0" err="1" smtClean="0">
                <a:latin typeface="Blackadder ITC" pitchFamily="82" charset="0"/>
              </a:rPr>
              <a:t>j</a:t>
            </a:r>
            <a:r>
              <a:rPr lang="en-US" dirty="0" smtClean="0"/>
              <a:t>)</a:t>
            </a:r>
          </a:p>
          <a:p>
            <a:pPr>
              <a:buNone/>
            </a:pPr>
            <a:r>
              <a:rPr lang="en-US" dirty="0" smtClean="0"/>
              <a:t>            </a:t>
            </a:r>
            <a:r>
              <a:rPr lang="en-US" dirty="0" err="1" smtClean="0"/>
              <a:t>IN</a:t>
            </a:r>
            <a:r>
              <a:rPr lang="en-US" dirty="0" err="1" smtClean="0">
                <a:latin typeface="Blackadder ITC" pitchFamily="82" charset="0"/>
              </a:rPr>
              <a:t>i</a:t>
            </a:r>
            <a:r>
              <a:rPr lang="en-US" dirty="0" smtClean="0"/>
              <a:t>[j] := </a:t>
            </a:r>
            <a:r>
              <a:rPr lang="en-US" dirty="0" err="1" smtClean="0"/>
              <a:t>IN</a:t>
            </a:r>
            <a:r>
              <a:rPr lang="en-US" dirty="0" err="1" smtClean="0">
                <a:latin typeface="Blackadder ITC" pitchFamily="82" charset="0"/>
              </a:rPr>
              <a:t>i</a:t>
            </a:r>
            <a:r>
              <a:rPr lang="en-US" dirty="0" smtClean="0"/>
              <a:t>[j] + x;</a:t>
            </a:r>
          </a:p>
          <a:p>
            <a:pPr>
              <a:buNone/>
            </a:pPr>
            <a:r>
              <a:rPr lang="en-US" dirty="0" smtClean="0">
                <a:latin typeface="Blackadder ITC" pitchFamily="82" charset="0"/>
              </a:rPr>
              <a:t>                     </a:t>
            </a:r>
            <a:r>
              <a:rPr lang="en-US" dirty="0" err="1" smtClean="0">
                <a:latin typeface="+mj-lt"/>
              </a:rPr>
              <a:t>w</a:t>
            </a:r>
            <a:r>
              <a:rPr lang="en-US" dirty="0" err="1" smtClean="0">
                <a:latin typeface="Blackadder ITC" pitchFamily="82" charset="0"/>
              </a:rPr>
              <a:t>i</a:t>
            </a:r>
            <a:r>
              <a:rPr lang="en-US" dirty="0" smtClean="0">
                <a:latin typeface="+mj-lt"/>
              </a:rPr>
              <a:t> := </a:t>
            </a:r>
            <a:r>
              <a:rPr lang="en-US" dirty="0" err="1" smtClean="0">
                <a:latin typeface="+mj-lt"/>
              </a:rPr>
              <a:t>w</a:t>
            </a:r>
            <a:r>
              <a:rPr lang="en-US" dirty="0" err="1" smtClean="0">
                <a:latin typeface="Blackadder ITC" pitchFamily="82" charset="0"/>
              </a:rPr>
              <a:t>i</a:t>
            </a:r>
            <a:r>
              <a:rPr lang="en-US" dirty="0" err="1" smtClean="0">
                <a:latin typeface="+mj-lt"/>
              </a:rPr>
              <a:t>+x</a:t>
            </a:r>
            <a:r>
              <a:rPr lang="en-US" dirty="0" smtClean="0">
                <a:latin typeface="+mj-lt"/>
              </a:rPr>
              <a:t>;</a:t>
            </a:r>
          </a:p>
          <a:p>
            <a:pPr>
              <a:buNone/>
            </a:pPr>
            <a:r>
              <a:rPr lang="en-US" dirty="0" smtClean="0">
                <a:latin typeface="+mj-lt"/>
              </a:rPr>
              <a:t>            pass the basic message B(x) to the  </a:t>
            </a:r>
          </a:p>
          <a:p>
            <a:pPr>
              <a:buNone/>
            </a:pPr>
            <a:r>
              <a:rPr lang="en-US" dirty="0" smtClean="0">
                <a:latin typeface="+mj-lt"/>
              </a:rPr>
              <a:t>            underlying system ;         </a:t>
            </a:r>
            <a:endParaRPr lang="en-US" dirty="0" smtClean="0">
              <a:latin typeface="Blackadder ITC" pitchFamily="82" charset="0"/>
            </a:endParaRPr>
          </a:p>
          <a:p>
            <a:pPr>
              <a:buNone/>
            </a:pPr>
            <a:r>
              <a:rPr lang="en-US" dirty="0" smtClean="0"/>
              <a:t>    A3 : (p</a:t>
            </a:r>
            <a:r>
              <a:rPr lang="en-US" dirty="0" smtClean="0">
                <a:latin typeface="Blackadder ITC" pitchFamily="82" charset="0"/>
              </a:rPr>
              <a:t>i </a:t>
            </a:r>
            <a:r>
              <a:rPr lang="en-US" dirty="0" smtClean="0"/>
              <a:t> becoming idle)  </a:t>
            </a:r>
          </a:p>
          <a:p>
            <a:pPr>
              <a:buNone/>
            </a:pPr>
            <a:r>
              <a:rPr lang="en-US" dirty="0" smtClean="0"/>
              <a:t>            if  </a:t>
            </a:r>
            <a:r>
              <a:rPr lang="en-US" dirty="0" err="1" smtClean="0"/>
              <a:t>leader</a:t>
            </a:r>
            <a:r>
              <a:rPr lang="en-US" dirty="0" err="1" smtClean="0">
                <a:latin typeface="Blackadder ITC" pitchFamily="82" charset="0"/>
              </a:rPr>
              <a:t>i</a:t>
            </a:r>
            <a:r>
              <a:rPr lang="en-US" dirty="0" smtClean="0">
                <a:latin typeface="Blackadder ITC" pitchFamily="82" charset="0"/>
              </a:rPr>
              <a:t>  </a:t>
            </a:r>
            <a:r>
              <a:rPr lang="en-US" dirty="0" smtClean="0">
                <a:latin typeface="Blackadder ITC" pitchFamily="82" charset="0"/>
                <a:sym typeface="Symbol"/>
              </a:rPr>
              <a:t></a:t>
            </a:r>
            <a:r>
              <a:rPr lang="en-US" dirty="0" smtClean="0">
                <a:latin typeface="+mj-lt"/>
                <a:sym typeface="Symbol"/>
              </a:rPr>
              <a:t>= </a:t>
            </a:r>
            <a:r>
              <a:rPr lang="en-US" dirty="0" err="1" smtClean="0">
                <a:latin typeface="+mj-lt"/>
                <a:sym typeface="Symbol"/>
              </a:rPr>
              <a:t>i</a:t>
            </a:r>
            <a:r>
              <a:rPr lang="en-US" dirty="0" smtClean="0">
                <a:latin typeface="+mj-lt"/>
                <a:sym typeface="Symbol"/>
              </a:rPr>
              <a:t> then </a:t>
            </a:r>
            <a:endParaRPr lang="en-US" dirty="0" smtClean="0">
              <a:latin typeface="+mj-lt"/>
            </a:endParaRPr>
          </a:p>
          <a:p>
            <a:pPr>
              <a:buNone/>
            </a:pPr>
            <a:r>
              <a:rPr lang="en-US" dirty="0" smtClean="0">
                <a:latin typeface="Blackadder ITC" pitchFamily="82" charset="0"/>
              </a:rPr>
              <a:t>                              </a:t>
            </a:r>
            <a:r>
              <a:rPr lang="en-US" dirty="0" smtClean="0">
                <a:latin typeface="+mj-lt"/>
              </a:rPr>
              <a:t>send C(</a:t>
            </a:r>
            <a:r>
              <a:rPr lang="en-US" dirty="0" err="1" smtClean="0">
                <a:latin typeface="+mj-lt"/>
              </a:rPr>
              <a:t>w</a:t>
            </a:r>
            <a:r>
              <a:rPr lang="en-US" sz="1200" dirty="0" err="1" smtClean="0">
                <a:latin typeface="+mj-lt"/>
              </a:rPr>
              <a:t>i</a:t>
            </a:r>
            <a:r>
              <a:rPr lang="en-US" dirty="0" smtClean="0">
                <a:latin typeface="+mj-lt"/>
              </a:rPr>
              <a:t>) to </a:t>
            </a:r>
            <a:r>
              <a:rPr lang="en-US" dirty="0" err="1" smtClean="0">
                <a:latin typeface="+mj-lt"/>
              </a:rPr>
              <a:t>P</a:t>
            </a:r>
            <a:r>
              <a:rPr lang="en-US" sz="1200" dirty="0" err="1" smtClean="0">
                <a:latin typeface="+mj-lt"/>
              </a:rPr>
              <a:t>leader</a:t>
            </a:r>
            <a:r>
              <a:rPr lang="en-US" sz="1200" dirty="0" err="1" smtClean="0">
                <a:latin typeface="Blackadder ITC" pitchFamily="82" charset="0"/>
              </a:rPr>
              <a:t>i</a:t>
            </a:r>
            <a:r>
              <a:rPr lang="en-US" sz="1200" dirty="0" smtClean="0">
                <a:latin typeface="Blackadder ITC" pitchFamily="82" charset="0"/>
              </a:rPr>
              <a:t> </a:t>
            </a:r>
            <a:r>
              <a:rPr lang="en-US" dirty="0" smtClean="0">
                <a:latin typeface="+mj-lt"/>
              </a:rPr>
              <a:t>;</a:t>
            </a:r>
          </a:p>
          <a:p>
            <a:pPr>
              <a:buNone/>
            </a:pPr>
            <a:r>
              <a:rPr lang="en-US" dirty="0" smtClean="0">
                <a:latin typeface="+mj-lt"/>
              </a:rPr>
              <a:t>                 </a:t>
            </a:r>
            <a:r>
              <a:rPr lang="en-US" dirty="0" err="1" smtClean="0"/>
              <a:t>OUT</a:t>
            </a:r>
            <a:r>
              <a:rPr lang="en-US" dirty="0" err="1" smtClean="0">
                <a:latin typeface="Blackadder ITC" pitchFamily="82" charset="0"/>
              </a:rPr>
              <a:t>i</a:t>
            </a:r>
            <a:r>
              <a:rPr lang="en-US" dirty="0" smtClean="0"/>
              <a:t>[</a:t>
            </a:r>
            <a:r>
              <a:rPr lang="en-US" dirty="0" err="1" smtClean="0"/>
              <a:t>leader</a:t>
            </a:r>
            <a:r>
              <a:rPr lang="en-US" dirty="0" err="1" smtClean="0">
                <a:latin typeface="Blackadder ITC" pitchFamily="82" charset="0"/>
              </a:rPr>
              <a:t>i</a:t>
            </a:r>
            <a:r>
              <a:rPr lang="en-US" dirty="0" smtClean="0"/>
              <a:t>] := </a:t>
            </a:r>
            <a:r>
              <a:rPr lang="en-US" dirty="0" err="1" smtClean="0"/>
              <a:t>OUT</a:t>
            </a:r>
            <a:r>
              <a:rPr lang="en-US" dirty="0" err="1" smtClean="0">
                <a:latin typeface="Blackadder ITC" pitchFamily="82" charset="0"/>
              </a:rPr>
              <a:t>i</a:t>
            </a:r>
            <a:r>
              <a:rPr lang="en-US" dirty="0" smtClean="0"/>
              <a:t>[</a:t>
            </a:r>
            <a:r>
              <a:rPr lang="en-US" dirty="0" err="1" smtClean="0"/>
              <a:t>leader</a:t>
            </a:r>
            <a:r>
              <a:rPr lang="en-US" dirty="0" err="1" smtClean="0">
                <a:latin typeface="Blackadder ITC" pitchFamily="82" charset="0"/>
              </a:rPr>
              <a:t>i</a:t>
            </a:r>
            <a:r>
              <a:rPr lang="en-US" dirty="0" smtClean="0"/>
              <a:t>] + </a:t>
            </a:r>
            <a:r>
              <a:rPr lang="en-US" dirty="0" err="1" smtClean="0"/>
              <a:t>w</a:t>
            </a:r>
            <a:r>
              <a:rPr lang="en-US" dirty="0" err="1" smtClean="0">
                <a:latin typeface="Blackadder ITC" pitchFamily="82" charset="0"/>
              </a:rPr>
              <a:t>i</a:t>
            </a:r>
            <a:r>
              <a:rPr lang="en-US" dirty="0" smtClean="0"/>
              <a:t>;</a:t>
            </a:r>
            <a:r>
              <a:rPr lang="en-US" dirty="0" smtClean="0">
                <a:latin typeface="+mj-lt"/>
              </a:rPr>
              <a:t> </a:t>
            </a:r>
          </a:p>
          <a:p>
            <a:pPr>
              <a:buNone/>
            </a:pPr>
            <a:r>
              <a:rPr lang="en-US" dirty="0" smtClean="0">
                <a:latin typeface="+mj-lt"/>
              </a:rPr>
              <a:t>                 </a:t>
            </a:r>
            <a:r>
              <a:rPr lang="en-US" dirty="0" err="1" smtClean="0">
                <a:latin typeface="+mj-lt"/>
              </a:rPr>
              <a:t>w</a:t>
            </a:r>
            <a:r>
              <a:rPr lang="en-US" dirty="0" err="1" smtClean="0">
                <a:latin typeface="Blackadder ITC" pitchFamily="82" charset="0"/>
              </a:rPr>
              <a:t>i</a:t>
            </a:r>
            <a:r>
              <a:rPr lang="en-US" dirty="0" smtClean="0">
                <a:latin typeface="+mj-lt"/>
              </a:rPr>
              <a:t> :=0;</a:t>
            </a:r>
          </a:p>
          <a:p>
            <a:pPr>
              <a:buNone/>
            </a:pPr>
            <a:r>
              <a:rPr lang="en-US" dirty="0" smtClean="0"/>
              <a:t>            </a:t>
            </a:r>
          </a:p>
          <a:p>
            <a:pPr>
              <a:buNone/>
            </a:pP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36</a:t>
            </a:fld>
            <a:endParaRPr lang="en-IN"/>
          </a:p>
        </p:txBody>
      </p:sp>
      <p:cxnSp>
        <p:nvCxnSpPr>
          <p:cNvPr id="6" name="Straight Arrow Connector 5"/>
          <p:cNvCxnSpPr/>
          <p:nvPr/>
        </p:nvCxnSpPr>
        <p:spPr>
          <a:xfrm>
            <a:off x="7765576" y="2292824"/>
            <a:ext cx="15012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135272" y="4490113"/>
            <a:ext cx="31389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None/>
            </a:pPr>
            <a:r>
              <a:rPr lang="en-US" dirty="0" smtClean="0"/>
              <a:t>   A4 : (p</a:t>
            </a:r>
            <a:r>
              <a:rPr lang="en-US" dirty="0" smtClean="0">
                <a:latin typeface="Blackadder ITC" pitchFamily="82" charset="0"/>
              </a:rPr>
              <a:t>i </a:t>
            </a:r>
            <a:r>
              <a:rPr lang="en-US" dirty="0" smtClean="0"/>
              <a:t> receiving C(x) from </a:t>
            </a:r>
            <a:r>
              <a:rPr lang="en-US" dirty="0" err="1" smtClean="0"/>
              <a:t>p</a:t>
            </a:r>
            <a:r>
              <a:rPr lang="en-US" dirty="0" err="1" smtClean="0">
                <a:latin typeface="Blackadder ITC" pitchFamily="82" charset="0"/>
              </a:rPr>
              <a:t>j</a:t>
            </a:r>
            <a:r>
              <a:rPr lang="en-US" dirty="0" smtClean="0"/>
              <a:t>) </a:t>
            </a:r>
          </a:p>
          <a:p>
            <a:pPr>
              <a:buNone/>
            </a:pPr>
            <a:r>
              <a:rPr lang="en-US" dirty="0" smtClean="0"/>
              <a:t>            </a:t>
            </a:r>
            <a:r>
              <a:rPr lang="en-US" dirty="0" err="1" smtClean="0"/>
              <a:t>IN</a:t>
            </a:r>
            <a:r>
              <a:rPr lang="en-US" dirty="0" err="1" smtClean="0">
                <a:latin typeface="Blackadder ITC" pitchFamily="82" charset="0"/>
              </a:rPr>
              <a:t>i</a:t>
            </a:r>
            <a:r>
              <a:rPr lang="en-US" dirty="0" smtClean="0"/>
              <a:t>[j] := </a:t>
            </a:r>
            <a:r>
              <a:rPr lang="en-US" dirty="0" err="1" smtClean="0"/>
              <a:t>IN</a:t>
            </a:r>
            <a:r>
              <a:rPr lang="en-US" dirty="0" err="1" smtClean="0">
                <a:latin typeface="Blackadder ITC" pitchFamily="82" charset="0"/>
              </a:rPr>
              <a:t>i</a:t>
            </a:r>
            <a:r>
              <a:rPr lang="en-US" dirty="0" smtClean="0"/>
              <a:t>[j] + x;</a:t>
            </a:r>
          </a:p>
          <a:p>
            <a:pPr>
              <a:buNone/>
            </a:pPr>
            <a:r>
              <a:rPr lang="en-US" dirty="0" smtClean="0">
                <a:latin typeface="Blackadder ITC" pitchFamily="82" charset="0"/>
              </a:rPr>
              <a:t>                     </a:t>
            </a:r>
            <a:r>
              <a:rPr lang="en-US" dirty="0" err="1" smtClean="0"/>
              <a:t>w</a:t>
            </a:r>
            <a:r>
              <a:rPr lang="en-US" dirty="0" err="1" smtClean="0">
                <a:latin typeface="Blackadder ITC" pitchFamily="82" charset="0"/>
              </a:rPr>
              <a:t>i</a:t>
            </a:r>
            <a:r>
              <a:rPr lang="en-US" dirty="0" smtClean="0"/>
              <a:t> := </a:t>
            </a:r>
            <a:r>
              <a:rPr lang="en-US" dirty="0" err="1" smtClean="0"/>
              <a:t>w</a:t>
            </a:r>
            <a:r>
              <a:rPr lang="en-US" dirty="0" err="1" smtClean="0">
                <a:latin typeface="Blackadder ITC" pitchFamily="82" charset="0"/>
              </a:rPr>
              <a:t>i</a:t>
            </a:r>
            <a:r>
              <a:rPr lang="en-US" dirty="0" err="1" smtClean="0"/>
              <a:t>+x</a:t>
            </a:r>
            <a:r>
              <a:rPr lang="en-US" dirty="0" smtClean="0"/>
              <a:t>;</a:t>
            </a:r>
          </a:p>
          <a:p>
            <a:pPr>
              <a:buNone/>
            </a:pPr>
            <a:r>
              <a:rPr lang="en-US" dirty="0" smtClean="0"/>
              <a:t>   A5 : (p</a:t>
            </a:r>
            <a:r>
              <a:rPr lang="en-US" dirty="0" smtClean="0">
                <a:latin typeface="Blackadder ITC" pitchFamily="82" charset="0"/>
              </a:rPr>
              <a:t>i </a:t>
            </a:r>
            <a:r>
              <a:rPr lang="en-US" dirty="0" smtClean="0"/>
              <a:t> is idle) </a:t>
            </a:r>
            <a:r>
              <a:rPr lang="en-US" dirty="0" smtClean="0">
                <a:sym typeface="Symbol"/>
              </a:rPr>
              <a:t> ( </a:t>
            </a:r>
            <a:r>
              <a:rPr lang="en-US" dirty="0" err="1" smtClean="0">
                <a:sym typeface="Symbol"/>
              </a:rPr>
              <a:t>sum</a:t>
            </a:r>
            <a:r>
              <a:rPr lang="en-US" dirty="0" err="1" smtClean="0">
                <a:latin typeface="Blackadder ITC" pitchFamily="82" charset="0"/>
                <a:sym typeface="Symbol"/>
              </a:rPr>
              <a:t>i</a:t>
            </a:r>
            <a:r>
              <a:rPr lang="en-US" dirty="0" smtClean="0">
                <a:sym typeface="Symbol"/>
              </a:rPr>
              <a:t> = </a:t>
            </a:r>
            <a:r>
              <a:rPr lang="en-US" dirty="0" err="1" smtClean="0">
                <a:sym typeface="Symbol"/>
              </a:rPr>
              <a:t>w</a:t>
            </a:r>
            <a:r>
              <a:rPr lang="en-US" dirty="0" err="1" smtClean="0">
                <a:latin typeface="Blackadder ITC" pitchFamily="82" charset="0"/>
                <a:sym typeface="Symbol"/>
              </a:rPr>
              <a:t>i</a:t>
            </a:r>
            <a:r>
              <a:rPr lang="en-US" dirty="0" smtClean="0">
                <a:sym typeface="Symbol"/>
              </a:rPr>
              <a:t>)  </a:t>
            </a:r>
            <a:endParaRPr lang="en-US" dirty="0" smtClean="0"/>
          </a:p>
          <a:p>
            <a:pPr>
              <a:buNone/>
            </a:pPr>
            <a:r>
              <a:rPr lang="en-US" dirty="0" smtClean="0"/>
              <a:t>            announce “Termination” ;</a:t>
            </a:r>
          </a:p>
          <a:p>
            <a:pPr>
              <a:buNone/>
            </a:pPr>
            <a:r>
              <a:rPr lang="en-US" dirty="0" smtClean="0">
                <a:solidFill>
                  <a:srgbClr val="0000CC"/>
                </a:solidFill>
                <a:latin typeface="Blackadder ITC" pitchFamily="82" charset="0"/>
              </a:rPr>
              <a:t>      </a:t>
            </a:r>
            <a:r>
              <a:rPr lang="en-US" dirty="0" smtClean="0">
                <a:solidFill>
                  <a:srgbClr val="0000CC"/>
                </a:solidFill>
                <a:latin typeface="+mj-lt"/>
              </a:rPr>
              <a:t>/* actions for fault detection when no snapshot is in progress */</a:t>
            </a:r>
            <a:r>
              <a:rPr lang="en-US" dirty="0" smtClean="0">
                <a:solidFill>
                  <a:srgbClr val="0000CC"/>
                </a:solidFill>
                <a:latin typeface="Blackadder ITC" pitchFamily="82" charset="0"/>
              </a:rPr>
              <a:t> </a:t>
            </a:r>
            <a:r>
              <a:rPr lang="en-US" dirty="0" smtClean="0">
                <a:latin typeface="Blackadder ITC" pitchFamily="82" charset="0"/>
              </a:rPr>
              <a:t>             </a:t>
            </a:r>
            <a:endParaRPr lang="en-US" dirty="0" smtClean="0"/>
          </a:p>
          <a:p>
            <a:pPr>
              <a:buNone/>
            </a:pPr>
            <a:r>
              <a:rPr lang="en-US" dirty="0" smtClean="0"/>
              <a:t>   F1 :  (p</a:t>
            </a:r>
            <a:r>
              <a:rPr lang="en-US" dirty="0" smtClean="0">
                <a:latin typeface="Blackadder ITC" pitchFamily="82" charset="0"/>
              </a:rPr>
              <a:t>i</a:t>
            </a:r>
            <a:r>
              <a:rPr lang="en-US" dirty="0" smtClean="0"/>
              <a:t> detecting </a:t>
            </a:r>
            <a:r>
              <a:rPr lang="en-US" dirty="0" err="1" smtClean="0"/>
              <a:t>p</a:t>
            </a:r>
            <a:r>
              <a:rPr lang="en-US" dirty="0" err="1" smtClean="0">
                <a:latin typeface="Blackadder ITC" pitchFamily="82" charset="0"/>
              </a:rPr>
              <a:t>j</a:t>
            </a:r>
            <a:r>
              <a:rPr lang="en-US" dirty="0" smtClean="0"/>
              <a:t> faulty)</a:t>
            </a:r>
            <a:r>
              <a:rPr lang="en-US" dirty="0" smtClean="0">
                <a:sym typeface="Symbol"/>
              </a:rPr>
              <a:t>(</a:t>
            </a:r>
            <a:r>
              <a:rPr lang="en-US" dirty="0" err="1" smtClean="0">
                <a:sym typeface="Symbol"/>
              </a:rPr>
              <a:t>p</a:t>
            </a:r>
            <a:r>
              <a:rPr lang="en-US" dirty="0" err="1" smtClean="0">
                <a:latin typeface="Blackadder ITC" pitchFamily="82" charset="0"/>
                <a:sym typeface="Symbol"/>
              </a:rPr>
              <a:t>j</a:t>
            </a:r>
            <a:r>
              <a:rPr lang="en-US" dirty="0" err="1" smtClean="0">
                <a:sym typeface="Symbol"/>
              </a:rPr>
              <a:t>F</a:t>
            </a:r>
            <a:r>
              <a:rPr lang="en-US" dirty="0" err="1" smtClean="0">
                <a:latin typeface="Blackadder ITC" pitchFamily="82" charset="0"/>
                <a:sym typeface="Symbol"/>
              </a:rPr>
              <a:t>i</a:t>
            </a:r>
            <a:r>
              <a:rPr lang="en-US" dirty="0" smtClean="0">
                <a:sym typeface="Symbol"/>
              </a:rPr>
              <a:t>)(</a:t>
            </a:r>
            <a:r>
              <a:rPr lang="en-US" dirty="0" err="1" smtClean="0">
                <a:sym typeface="Symbol"/>
              </a:rPr>
              <a:t>SN</a:t>
            </a:r>
            <a:r>
              <a:rPr lang="en-US" dirty="0" err="1" smtClean="0">
                <a:latin typeface="Blackadder ITC" pitchFamily="82" charset="0"/>
                <a:sym typeface="Symbol"/>
              </a:rPr>
              <a:t>i</a:t>
            </a:r>
            <a:r>
              <a:rPr lang="en-US" dirty="0" smtClean="0">
                <a:sym typeface="Symbol"/>
              </a:rPr>
              <a:t>=)</a:t>
            </a:r>
            <a:endParaRPr lang="en-US" dirty="0" smtClean="0"/>
          </a:p>
          <a:p>
            <a:pPr>
              <a:buNone/>
            </a:pPr>
            <a:r>
              <a:rPr lang="en-US" dirty="0" smtClean="0"/>
              <a:t>            flush channel </a:t>
            </a:r>
            <a:r>
              <a:rPr lang="en-US" dirty="0" err="1" smtClean="0"/>
              <a:t>C</a:t>
            </a:r>
            <a:r>
              <a:rPr lang="en-US" dirty="0" err="1" smtClean="0">
                <a:latin typeface="Blackadder ITC" pitchFamily="82" charset="0"/>
              </a:rPr>
              <a:t>ij</a:t>
            </a:r>
            <a:r>
              <a:rPr lang="en-US" dirty="0" smtClean="0"/>
              <a:t> ;</a:t>
            </a:r>
          </a:p>
          <a:p>
            <a:pPr>
              <a:buNone/>
            </a:pPr>
            <a:r>
              <a:rPr lang="en-US" dirty="0" smtClean="0"/>
              <a:t>            </a:t>
            </a:r>
            <a:r>
              <a:rPr lang="en-US" dirty="0" err="1" smtClean="0"/>
              <a:t>F</a:t>
            </a:r>
            <a:r>
              <a:rPr lang="en-US" dirty="0" err="1" smtClean="0">
                <a:latin typeface="Blackadder ITC" pitchFamily="82" charset="0"/>
              </a:rPr>
              <a:t>i</a:t>
            </a:r>
            <a:r>
              <a:rPr lang="en-US" dirty="0" smtClean="0"/>
              <a:t>:=</a:t>
            </a:r>
            <a:r>
              <a:rPr lang="en-US" dirty="0" err="1" smtClean="0"/>
              <a:t>F</a:t>
            </a:r>
            <a:r>
              <a:rPr lang="en-US" dirty="0" err="1" smtClean="0">
                <a:latin typeface="Blackadder ITC" pitchFamily="82" charset="0"/>
              </a:rPr>
              <a:t>i</a:t>
            </a:r>
            <a:r>
              <a:rPr lang="en-US" dirty="0" smtClean="0"/>
              <a:t> </a:t>
            </a:r>
            <a:r>
              <a:rPr lang="en-US" dirty="0" smtClean="0">
                <a:sym typeface="Symbol"/>
              </a:rPr>
              <a:t> {</a:t>
            </a:r>
            <a:r>
              <a:rPr lang="en-US" dirty="0" err="1" smtClean="0">
                <a:sym typeface="Symbol"/>
              </a:rPr>
              <a:t>p</a:t>
            </a:r>
            <a:r>
              <a:rPr lang="en-US" dirty="0" err="1" smtClean="0">
                <a:latin typeface="Blackadder ITC" pitchFamily="82" charset="0"/>
                <a:sym typeface="Symbol"/>
              </a:rPr>
              <a:t>j</a:t>
            </a:r>
            <a:r>
              <a:rPr lang="en-US" dirty="0" smtClean="0">
                <a:sym typeface="Symbol"/>
              </a:rPr>
              <a:t>} ;</a:t>
            </a:r>
          </a:p>
          <a:p>
            <a:pPr>
              <a:buNone/>
            </a:pPr>
            <a:r>
              <a:rPr lang="en-US" dirty="0" smtClean="0">
                <a:sym typeface="Symbol"/>
              </a:rPr>
              <a:t>            </a:t>
            </a:r>
            <a:r>
              <a:rPr lang="en-US" dirty="0" err="1" smtClean="0">
                <a:sym typeface="Symbol"/>
              </a:rPr>
              <a:t>leader</a:t>
            </a:r>
            <a:r>
              <a:rPr lang="en-US" dirty="0" err="1" smtClean="0">
                <a:latin typeface="Blackadder ITC" pitchFamily="82" charset="0"/>
                <a:sym typeface="Symbol"/>
              </a:rPr>
              <a:t>i</a:t>
            </a:r>
            <a:r>
              <a:rPr lang="en-US" dirty="0" smtClean="0">
                <a:sym typeface="Symbol"/>
              </a:rPr>
              <a:t> = </a:t>
            </a:r>
            <a:r>
              <a:rPr lang="en-US" dirty="0" smtClean="0">
                <a:solidFill>
                  <a:srgbClr val="FF0000"/>
                </a:solidFill>
                <a:sym typeface="Symbol"/>
              </a:rPr>
              <a:t>min</a:t>
            </a:r>
            <a:r>
              <a:rPr lang="en-US" dirty="0" smtClean="0">
                <a:sym typeface="Symbol"/>
              </a:rPr>
              <a:t>{</a:t>
            </a:r>
            <a:r>
              <a:rPr lang="en-US" dirty="0" err="1" smtClean="0">
                <a:sym typeface="Symbol"/>
              </a:rPr>
              <a:t>k|p</a:t>
            </a:r>
            <a:r>
              <a:rPr lang="en-US" dirty="0" err="1" smtClean="0">
                <a:latin typeface="Blackadder ITC" pitchFamily="82" charset="0"/>
                <a:sym typeface="Symbol"/>
              </a:rPr>
              <a:t>k</a:t>
            </a:r>
            <a:r>
              <a:rPr lang="en-US" dirty="0" err="1" smtClean="0">
                <a:sym typeface="Symbol"/>
              </a:rPr>
              <a:t>S-F</a:t>
            </a:r>
            <a:r>
              <a:rPr lang="en-US" dirty="0" err="1" smtClean="0">
                <a:latin typeface="Blackadder ITC" pitchFamily="82" charset="0"/>
                <a:sym typeface="Symbol"/>
              </a:rPr>
              <a:t>i</a:t>
            </a:r>
            <a:r>
              <a:rPr lang="en-US" dirty="0" smtClean="0">
                <a:sym typeface="Symbol"/>
              </a:rPr>
              <a:t>} </a:t>
            </a: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37</a:t>
            </a:fld>
            <a:endParaRPr lang="en-IN"/>
          </a:p>
        </p:txBody>
      </p:sp>
      <p:cxnSp>
        <p:nvCxnSpPr>
          <p:cNvPr id="6" name="Straight Arrow Connector 5"/>
          <p:cNvCxnSpPr/>
          <p:nvPr/>
        </p:nvCxnSpPr>
        <p:spPr>
          <a:xfrm>
            <a:off x="5131558" y="1842448"/>
            <a:ext cx="38213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008728" y="3152633"/>
            <a:ext cx="423081"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342496" y="4885899"/>
            <a:ext cx="354841"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None/>
            </a:pPr>
            <a:r>
              <a:rPr lang="en-US" dirty="0" smtClean="0"/>
              <a:t>            if(</a:t>
            </a:r>
            <a:r>
              <a:rPr lang="en-US" dirty="0" err="1" smtClean="0"/>
              <a:t>leader</a:t>
            </a:r>
            <a:r>
              <a:rPr lang="en-US" dirty="0" err="1" smtClean="0">
                <a:latin typeface="Blackadder ITC" pitchFamily="82" charset="0"/>
              </a:rPr>
              <a:t>i</a:t>
            </a:r>
            <a:r>
              <a:rPr lang="en-US" dirty="0" smtClean="0"/>
              <a:t> =</a:t>
            </a:r>
            <a:r>
              <a:rPr lang="en-US" dirty="0" err="1" smtClean="0">
                <a:latin typeface="Blackadder ITC" pitchFamily="82" charset="0"/>
              </a:rPr>
              <a:t>i</a:t>
            </a:r>
            <a:r>
              <a:rPr lang="en-US" dirty="0" smtClean="0"/>
              <a:t>) then call snapshot();</a:t>
            </a:r>
          </a:p>
          <a:p>
            <a:pPr>
              <a:buNone/>
            </a:pPr>
            <a:r>
              <a:rPr lang="en-US" dirty="0" smtClean="0"/>
              <a:t>    </a:t>
            </a:r>
            <a:r>
              <a:rPr lang="en-US" dirty="0" smtClean="0">
                <a:solidFill>
                  <a:srgbClr val="0000CC"/>
                </a:solidFill>
              </a:rPr>
              <a:t>/*action for receiving a snapshot request*/</a:t>
            </a:r>
          </a:p>
          <a:p>
            <a:pPr>
              <a:buNone/>
            </a:pPr>
            <a:r>
              <a:rPr lang="en-US" dirty="0" smtClean="0"/>
              <a:t>    F2 :  (p</a:t>
            </a:r>
            <a:r>
              <a:rPr lang="en-US" dirty="0" smtClean="0">
                <a:latin typeface="Blackadder ITC" pitchFamily="82" charset="0"/>
              </a:rPr>
              <a:t>i</a:t>
            </a:r>
            <a:r>
              <a:rPr lang="en-US" dirty="0" smtClean="0"/>
              <a:t> receiving request(</a:t>
            </a:r>
            <a:r>
              <a:rPr lang="en-US" dirty="0" err="1" smtClean="0"/>
              <a:t>F</a:t>
            </a:r>
            <a:r>
              <a:rPr lang="en-US" dirty="0" err="1" smtClean="0">
                <a:latin typeface="Blackadder ITC" pitchFamily="82" charset="0"/>
              </a:rPr>
              <a:t>j</a:t>
            </a:r>
            <a:r>
              <a:rPr lang="en-US" dirty="0" smtClean="0"/>
              <a:t>) from </a:t>
            </a:r>
            <a:r>
              <a:rPr lang="en-US" dirty="0" err="1" smtClean="0"/>
              <a:t>p</a:t>
            </a:r>
            <a:r>
              <a:rPr lang="en-US" i="1" baseline="-25000" dirty="0" err="1" smtClean="0"/>
              <a:t>j</a:t>
            </a:r>
            <a:r>
              <a:rPr lang="en-US" dirty="0" smtClean="0"/>
              <a:t>)</a:t>
            </a:r>
          </a:p>
          <a:p>
            <a:pPr>
              <a:buNone/>
            </a:pPr>
            <a:r>
              <a:rPr lang="en-US" dirty="0" smtClean="0"/>
              <a:t>             </a:t>
            </a:r>
            <a:r>
              <a:rPr lang="en-US" dirty="0" err="1" smtClean="0"/>
              <a:t>leader</a:t>
            </a:r>
            <a:r>
              <a:rPr lang="en-US" dirty="0" err="1" smtClean="0">
                <a:latin typeface="Blackadder ITC" pitchFamily="82" charset="0"/>
              </a:rPr>
              <a:t>i</a:t>
            </a:r>
            <a:r>
              <a:rPr lang="en-US" dirty="0" smtClean="0"/>
              <a:t> := </a:t>
            </a:r>
            <a:r>
              <a:rPr lang="en-US" dirty="0" smtClean="0">
                <a:latin typeface="Blackadder ITC" pitchFamily="82" charset="0"/>
              </a:rPr>
              <a:t>j</a:t>
            </a:r>
            <a:r>
              <a:rPr lang="en-US" dirty="0" smtClean="0"/>
              <a:t> ;</a:t>
            </a:r>
          </a:p>
          <a:p>
            <a:pPr>
              <a:buNone/>
            </a:pPr>
            <a:r>
              <a:rPr lang="en-US" dirty="0" smtClean="0"/>
              <a:t>             </a:t>
            </a:r>
            <a:r>
              <a:rPr lang="en-US" dirty="0" smtClean="0">
                <a:sym typeface="Symbol"/>
              </a:rPr>
              <a:t>P</a:t>
            </a:r>
            <a:r>
              <a:rPr lang="en-US" dirty="0" smtClean="0">
                <a:latin typeface="Blackadder ITC" pitchFamily="82" charset="0"/>
                <a:sym typeface="Symbol"/>
              </a:rPr>
              <a:t>f</a:t>
            </a:r>
            <a:r>
              <a:rPr lang="en-US" dirty="0" smtClean="0">
                <a:sym typeface="Symbol"/>
              </a:rPr>
              <a:t> </a:t>
            </a:r>
            <a:r>
              <a:rPr lang="en-US" dirty="0" err="1" smtClean="0">
                <a:sym typeface="Symbol"/>
              </a:rPr>
              <a:t>F</a:t>
            </a:r>
            <a:r>
              <a:rPr lang="en-US" dirty="0" err="1" smtClean="0">
                <a:latin typeface="Blackadder ITC" pitchFamily="82" charset="0"/>
                <a:sym typeface="Symbol"/>
              </a:rPr>
              <a:t>j</a:t>
            </a:r>
            <a:r>
              <a:rPr lang="en-US" dirty="0" smtClean="0">
                <a:sym typeface="Symbol"/>
              </a:rPr>
              <a:t> – </a:t>
            </a:r>
            <a:r>
              <a:rPr lang="en-US" dirty="0" err="1" smtClean="0">
                <a:sym typeface="Symbol"/>
              </a:rPr>
              <a:t>F</a:t>
            </a:r>
            <a:r>
              <a:rPr lang="en-US" dirty="0" err="1" smtClean="0">
                <a:latin typeface="Blackadder ITC" pitchFamily="82" charset="0"/>
                <a:sym typeface="Symbol"/>
              </a:rPr>
              <a:t>i</a:t>
            </a:r>
            <a:r>
              <a:rPr lang="en-US" dirty="0" smtClean="0">
                <a:sym typeface="Symbol"/>
              </a:rPr>
              <a:t> :: flush channel </a:t>
            </a:r>
            <a:r>
              <a:rPr lang="en-US" dirty="0" err="1" smtClean="0">
                <a:sym typeface="Symbol"/>
              </a:rPr>
              <a:t>C</a:t>
            </a:r>
            <a:r>
              <a:rPr lang="en-US" dirty="0" err="1" smtClean="0">
                <a:latin typeface="Blackadder ITC" pitchFamily="82" charset="0"/>
                <a:sym typeface="Symbol"/>
              </a:rPr>
              <a:t>if</a:t>
            </a:r>
            <a:r>
              <a:rPr lang="en-US" dirty="0" smtClean="0">
                <a:sym typeface="Symbol"/>
              </a:rPr>
              <a:t>;</a:t>
            </a:r>
          </a:p>
          <a:p>
            <a:pPr>
              <a:buNone/>
            </a:pPr>
            <a:r>
              <a:rPr lang="en-US" dirty="0" smtClean="0">
                <a:sym typeface="Symbol"/>
              </a:rPr>
              <a:t>              </a:t>
            </a:r>
            <a:r>
              <a:rPr lang="en-US" dirty="0" err="1" smtClean="0">
                <a:sym typeface="Symbol"/>
              </a:rPr>
              <a:t>F</a:t>
            </a:r>
            <a:r>
              <a:rPr lang="en-US" dirty="0" err="1" smtClean="0">
                <a:latin typeface="Blackadder ITC" pitchFamily="82" charset="0"/>
                <a:sym typeface="Symbol"/>
              </a:rPr>
              <a:t>i</a:t>
            </a:r>
            <a:r>
              <a:rPr lang="en-US" dirty="0" smtClean="0">
                <a:sym typeface="Symbol"/>
              </a:rPr>
              <a:t> := </a:t>
            </a:r>
            <a:r>
              <a:rPr lang="en-US" dirty="0" err="1" smtClean="0">
                <a:sym typeface="Symbol"/>
              </a:rPr>
              <a:t>F</a:t>
            </a:r>
            <a:r>
              <a:rPr lang="en-US" dirty="0" err="1" smtClean="0">
                <a:latin typeface="Blackadder ITC" pitchFamily="82" charset="0"/>
                <a:sym typeface="Symbol"/>
              </a:rPr>
              <a:t>i</a:t>
            </a:r>
            <a:r>
              <a:rPr lang="en-US" dirty="0" smtClean="0">
                <a:sym typeface="Symbol"/>
              </a:rPr>
              <a:t>  </a:t>
            </a:r>
            <a:r>
              <a:rPr lang="en-US" dirty="0" err="1" smtClean="0">
                <a:sym typeface="Symbol"/>
              </a:rPr>
              <a:t>F</a:t>
            </a:r>
            <a:r>
              <a:rPr lang="en-US" dirty="0" err="1" smtClean="0">
                <a:latin typeface="Blackadder ITC" pitchFamily="82" charset="0"/>
                <a:sym typeface="Symbol"/>
              </a:rPr>
              <a:t>j</a:t>
            </a:r>
            <a:r>
              <a:rPr lang="en-US" dirty="0" smtClean="0">
                <a:sym typeface="Symbol"/>
              </a:rPr>
              <a:t> ;</a:t>
            </a:r>
          </a:p>
          <a:p>
            <a:pPr>
              <a:buNone/>
            </a:pPr>
            <a:r>
              <a:rPr lang="en-US" dirty="0" smtClean="0">
                <a:sym typeface="Symbol"/>
              </a:rPr>
              <a:t>               send a reply (</a:t>
            </a:r>
            <a:r>
              <a:rPr lang="en-US" dirty="0" err="1" smtClean="0">
                <a:sym typeface="Symbol"/>
              </a:rPr>
              <a:t>F</a:t>
            </a:r>
            <a:r>
              <a:rPr lang="en-US" dirty="0" err="1" smtClean="0">
                <a:latin typeface="Blackadder ITC" pitchFamily="82" charset="0"/>
                <a:sym typeface="Symbol"/>
              </a:rPr>
              <a:t>i</a:t>
            </a:r>
            <a:r>
              <a:rPr lang="en-US" dirty="0" smtClean="0">
                <a:sym typeface="Symbol"/>
              </a:rPr>
              <a:t> , </a:t>
            </a:r>
            <a:r>
              <a:rPr lang="en-US" dirty="0" err="1" smtClean="0">
                <a:sym typeface="Symbol"/>
              </a:rPr>
              <a:t>IN</a:t>
            </a:r>
            <a:r>
              <a:rPr lang="en-US" dirty="0" err="1" smtClean="0">
                <a:latin typeface="Blackadder ITC" pitchFamily="82" charset="0"/>
                <a:sym typeface="Symbol"/>
              </a:rPr>
              <a:t>i</a:t>
            </a:r>
            <a:r>
              <a:rPr lang="en-US" dirty="0" smtClean="0">
                <a:sym typeface="Symbol"/>
              </a:rPr>
              <a:t>[1..n] , </a:t>
            </a:r>
            <a:r>
              <a:rPr lang="en-US" dirty="0" err="1" smtClean="0">
                <a:sym typeface="Symbol"/>
              </a:rPr>
              <a:t>OUT</a:t>
            </a:r>
            <a:r>
              <a:rPr lang="en-US" dirty="0" err="1" smtClean="0">
                <a:latin typeface="Blackadder ITC" pitchFamily="82" charset="0"/>
                <a:sym typeface="Symbol"/>
              </a:rPr>
              <a:t>i</a:t>
            </a:r>
            <a:r>
              <a:rPr lang="en-US" dirty="0" smtClean="0">
                <a:sym typeface="Symbol"/>
              </a:rPr>
              <a:t>[1..n]) to   </a:t>
            </a:r>
          </a:p>
          <a:p>
            <a:pPr>
              <a:buNone/>
            </a:pPr>
            <a:r>
              <a:rPr lang="en-US" dirty="0" smtClean="0">
                <a:sym typeface="Symbol"/>
              </a:rPr>
              <a:t>               </a:t>
            </a:r>
            <a:r>
              <a:rPr lang="en-US" dirty="0" err="1" smtClean="0">
                <a:sym typeface="Symbol"/>
              </a:rPr>
              <a:t>p</a:t>
            </a:r>
            <a:r>
              <a:rPr lang="en-US" dirty="0" err="1" smtClean="0">
                <a:latin typeface="Blackadder ITC" pitchFamily="82" charset="0"/>
                <a:sym typeface="Symbol"/>
              </a:rPr>
              <a:t>j</a:t>
            </a:r>
            <a:r>
              <a:rPr lang="en-US" dirty="0" smtClean="0"/>
              <a:t>  </a:t>
            </a: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38</a:t>
            </a:fld>
            <a:endParaRPr lang="en-IN"/>
          </a:p>
        </p:txBody>
      </p:sp>
      <p:cxnSp>
        <p:nvCxnSpPr>
          <p:cNvPr id="6" name="Straight Arrow Connector 5"/>
          <p:cNvCxnSpPr/>
          <p:nvPr/>
        </p:nvCxnSpPr>
        <p:spPr>
          <a:xfrm>
            <a:off x="6291618" y="2756848"/>
            <a:ext cx="47767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None/>
            </a:pPr>
            <a:r>
              <a:rPr lang="en-US" dirty="0" smtClean="0"/>
              <a:t>    </a:t>
            </a:r>
            <a:r>
              <a:rPr lang="en-US" dirty="0" smtClean="0">
                <a:solidFill>
                  <a:srgbClr val="0000CC"/>
                </a:solidFill>
              </a:rPr>
              <a:t>/*action for receiving a snapshot response*/</a:t>
            </a:r>
          </a:p>
          <a:p>
            <a:pPr>
              <a:buNone/>
            </a:pPr>
            <a:r>
              <a:rPr lang="en-US" dirty="0" smtClean="0"/>
              <a:t>    F3 :  (p</a:t>
            </a:r>
            <a:r>
              <a:rPr lang="en-US" dirty="0" smtClean="0">
                <a:latin typeface="Blackadder ITC" pitchFamily="82" charset="0"/>
              </a:rPr>
              <a:t>i</a:t>
            </a:r>
            <a:r>
              <a:rPr lang="en-US" dirty="0" smtClean="0"/>
              <a:t> receiving reply(</a:t>
            </a:r>
            <a:r>
              <a:rPr lang="en-US" dirty="0" err="1" smtClean="0">
                <a:sym typeface="Symbol"/>
              </a:rPr>
              <a:t>F</a:t>
            </a:r>
            <a:r>
              <a:rPr lang="en-US" dirty="0" err="1" smtClean="0">
                <a:latin typeface="Blackadder ITC" pitchFamily="82" charset="0"/>
                <a:sym typeface="Symbol"/>
              </a:rPr>
              <a:t>i</a:t>
            </a:r>
            <a:r>
              <a:rPr lang="en-US" dirty="0" smtClean="0">
                <a:sym typeface="Symbol"/>
              </a:rPr>
              <a:t> , </a:t>
            </a:r>
            <a:r>
              <a:rPr lang="en-US" dirty="0" err="1" smtClean="0">
                <a:sym typeface="Symbol"/>
              </a:rPr>
              <a:t>IN</a:t>
            </a:r>
            <a:r>
              <a:rPr lang="en-US" dirty="0" err="1" smtClean="0">
                <a:latin typeface="Blackadder ITC" pitchFamily="82" charset="0"/>
                <a:sym typeface="Symbol"/>
              </a:rPr>
              <a:t>i</a:t>
            </a:r>
            <a:r>
              <a:rPr lang="en-US" dirty="0" smtClean="0">
                <a:sym typeface="Symbol"/>
              </a:rPr>
              <a:t>[1..n] , </a:t>
            </a:r>
            <a:r>
              <a:rPr lang="en-US" dirty="0" err="1" smtClean="0">
                <a:sym typeface="Symbol"/>
              </a:rPr>
              <a:t>OUT</a:t>
            </a:r>
            <a:r>
              <a:rPr lang="en-US" dirty="0" err="1" smtClean="0">
                <a:latin typeface="Blackadder ITC" pitchFamily="82" charset="0"/>
                <a:sym typeface="Symbol"/>
              </a:rPr>
              <a:t>i</a:t>
            </a:r>
            <a:r>
              <a:rPr lang="en-US" dirty="0" smtClean="0">
                <a:sym typeface="Symbol"/>
              </a:rPr>
              <a:t>[1..n])   </a:t>
            </a:r>
          </a:p>
          <a:p>
            <a:pPr>
              <a:buNone/>
            </a:pPr>
            <a:r>
              <a:rPr lang="en-US" dirty="0" smtClean="0">
                <a:sym typeface="Symbol"/>
              </a:rPr>
              <a:t>             from </a:t>
            </a:r>
            <a:r>
              <a:rPr lang="en-US" dirty="0" err="1" smtClean="0">
                <a:sym typeface="Symbol"/>
              </a:rPr>
              <a:t>p</a:t>
            </a:r>
            <a:r>
              <a:rPr lang="en-US" dirty="0" err="1" smtClean="0">
                <a:latin typeface="Blackadder ITC" pitchFamily="82" charset="0"/>
                <a:sym typeface="Symbol"/>
              </a:rPr>
              <a:t>j</a:t>
            </a:r>
            <a:r>
              <a:rPr lang="en-US" dirty="0" smtClean="0">
                <a:sym typeface="Symbol"/>
              </a:rPr>
              <a:t> </a:t>
            </a:r>
            <a:r>
              <a:rPr lang="en-US" dirty="0" smtClean="0"/>
              <a:t>)</a:t>
            </a:r>
          </a:p>
          <a:p>
            <a:pPr>
              <a:buNone/>
            </a:pPr>
            <a:r>
              <a:rPr lang="en-US" dirty="0" smtClean="0"/>
              <a:t>             if (</a:t>
            </a:r>
            <a:r>
              <a:rPr lang="en-US" dirty="0" err="1" smtClean="0">
                <a:sym typeface="Symbol"/>
              </a:rPr>
              <a:t>F</a:t>
            </a:r>
            <a:r>
              <a:rPr lang="en-US" dirty="0" err="1" smtClean="0">
                <a:latin typeface="Blackadder ITC" pitchFamily="82" charset="0"/>
                <a:sym typeface="Symbol"/>
              </a:rPr>
              <a:t>i</a:t>
            </a:r>
            <a:r>
              <a:rPr lang="en-US" dirty="0" smtClean="0">
                <a:sym typeface="Symbol"/>
              </a:rPr>
              <a:t> = </a:t>
            </a:r>
            <a:r>
              <a:rPr lang="en-US" dirty="0" err="1" smtClean="0">
                <a:sym typeface="Symbol"/>
              </a:rPr>
              <a:t>F</a:t>
            </a:r>
            <a:r>
              <a:rPr lang="en-US" dirty="0" err="1" smtClean="0">
                <a:latin typeface="Blackadder ITC" pitchFamily="82" charset="0"/>
                <a:sym typeface="Symbol"/>
              </a:rPr>
              <a:t>j</a:t>
            </a:r>
            <a:r>
              <a:rPr lang="en-US" dirty="0" smtClean="0">
                <a:latin typeface="+mj-lt"/>
                <a:sym typeface="Symbol"/>
              </a:rPr>
              <a:t>)</a:t>
            </a:r>
            <a:r>
              <a:rPr lang="en-US" dirty="0" err="1" smtClean="0">
                <a:latin typeface="+mj-lt"/>
                <a:sym typeface="Symbol"/>
              </a:rPr>
              <a:t>consistent</a:t>
            </a:r>
            <a:r>
              <a:rPr lang="en-US" dirty="0" err="1" smtClean="0">
                <a:latin typeface="Blackadder ITC" pitchFamily="82" charset="0"/>
                <a:sym typeface="Symbol"/>
              </a:rPr>
              <a:t>i</a:t>
            </a:r>
            <a:r>
              <a:rPr lang="en-US" dirty="0" smtClean="0">
                <a:latin typeface="+mj-lt"/>
                <a:sym typeface="Symbol"/>
              </a:rPr>
              <a:t> then</a:t>
            </a:r>
            <a:r>
              <a:rPr lang="en-US" dirty="0" smtClean="0">
                <a:sym typeface="Symbol"/>
              </a:rPr>
              <a:t> </a:t>
            </a:r>
            <a:endParaRPr lang="en-US" dirty="0" smtClean="0"/>
          </a:p>
          <a:p>
            <a:pPr>
              <a:buNone/>
            </a:pPr>
            <a:r>
              <a:rPr lang="en-US" dirty="0" smtClean="0"/>
              <a:t>                  </a:t>
            </a:r>
            <a:r>
              <a:rPr lang="en-US" dirty="0" smtClean="0">
                <a:sym typeface="Symbol"/>
              </a:rPr>
              <a:t>P</a:t>
            </a:r>
            <a:r>
              <a:rPr lang="en-US" dirty="0" smtClean="0">
                <a:latin typeface="Blackadder ITC" pitchFamily="82" charset="0"/>
                <a:sym typeface="Symbol"/>
              </a:rPr>
              <a:t>f</a:t>
            </a:r>
            <a:r>
              <a:rPr lang="en-US" dirty="0" smtClean="0">
                <a:sym typeface="Symbol"/>
              </a:rPr>
              <a:t> </a:t>
            </a:r>
            <a:r>
              <a:rPr lang="en-US" dirty="0" err="1" smtClean="0">
                <a:sym typeface="Symbol"/>
              </a:rPr>
              <a:t>F</a:t>
            </a:r>
            <a:r>
              <a:rPr lang="en-US" dirty="0" err="1" smtClean="0">
                <a:latin typeface="Blackadder ITC" pitchFamily="82" charset="0"/>
                <a:sym typeface="Symbol"/>
              </a:rPr>
              <a:t>j</a:t>
            </a:r>
            <a:r>
              <a:rPr lang="en-US" dirty="0" smtClean="0">
                <a:sym typeface="Symbol"/>
              </a:rPr>
              <a:t> – </a:t>
            </a:r>
            <a:r>
              <a:rPr lang="en-US" dirty="0" err="1" smtClean="0">
                <a:sym typeface="Symbol"/>
              </a:rPr>
              <a:t>F</a:t>
            </a:r>
            <a:r>
              <a:rPr lang="en-US" dirty="0" err="1" smtClean="0">
                <a:latin typeface="Blackadder ITC" pitchFamily="82" charset="0"/>
                <a:sym typeface="Symbol"/>
              </a:rPr>
              <a:t>i</a:t>
            </a:r>
            <a:r>
              <a:rPr lang="en-US" dirty="0" smtClean="0">
                <a:sym typeface="Symbol"/>
              </a:rPr>
              <a:t> :: flush channel </a:t>
            </a:r>
            <a:r>
              <a:rPr lang="en-US" dirty="0" err="1" smtClean="0">
                <a:sym typeface="Symbol"/>
              </a:rPr>
              <a:t>C</a:t>
            </a:r>
            <a:r>
              <a:rPr lang="en-US" dirty="0" err="1" smtClean="0">
                <a:latin typeface="Blackadder ITC" pitchFamily="82" charset="0"/>
                <a:sym typeface="Symbol"/>
              </a:rPr>
              <a:t>i,f</a:t>
            </a:r>
            <a:r>
              <a:rPr lang="en-US" dirty="0" smtClean="0">
                <a:latin typeface="Blackadder ITC" pitchFamily="82" charset="0"/>
                <a:sym typeface="Symbol"/>
              </a:rPr>
              <a:t>   </a:t>
            </a:r>
            <a:r>
              <a:rPr lang="en-US" dirty="0" smtClean="0">
                <a:sym typeface="Symbol"/>
              </a:rPr>
              <a:t>;</a:t>
            </a:r>
          </a:p>
          <a:p>
            <a:pPr>
              <a:buNone/>
            </a:pPr>
            <a:r>
              <a:rPr lang="en-US" dirty="0" smtClean="0">
                <a:sym typeface="Symbol"/>
              </a:rPr>
              <a:t>                   </a:t>
            </a:r>
            <a:r>
              <a:rPr lang="en-US" dirty="0" err="1" smtClean="0">
                <a:sym typeface="Symbol"/>
              </a:rPr>
              <a:t>F</a:t>
            </a:r>
            <a:r>
              <a:rPr lang="en-US" dirty="0" err="1" smtClean="0">
                <a:latin typeface="Blackadder ITC" pitchFamily="82" charset="0"/>
                <a:sym typeface="Symbol"/>
              </a:rPr>
              <a:t>i</a:t>
            </a:r>
            <a:r>
              <a:rPr lang="en-US" dirty="0" smtClean="0">
                <a:sym typeface="Symbol"/>
              </a:rPr>
              <a:t> := </a:t>
            </a:r>
            <a:r>
              <a:rPr lang="en-US" dirty="0" err="1" smtClean="0">
                <a:sym typeface="Symbol"/>
              </a:rPr>
              <a:t>F</a:t>
            </a:r>
            <a:r>
              <a:rPr lang="en-US" dirty="0" err="1" smtClean="0">
                <a:latin typeface="Blackadder ITC" pitchFamily="82" charset="0"/>
                <a:sym typeface="Symbol"/>
              </a:rPr>
              <a:t>i</a:t>
            </a:r>
            <a:r>
              <a:rPr lang="en-US" dirty="0" smtClean="0">
                <a:sym typeface="Symbol"/>
              </a:rPr>
              <a:t>  </a:t>
            </a:r>
            <a:r>
              <a:rPr lang="en-US" dirty="0" err="1" smtClean="0">
                <a:sym typeface="Symbol"/>
              </a:rPr>
              <a:t>F</a:t>
            </a:r>
            <a:r>
              <a:rPr lang="en-US" dirty="0" err="1" smtClean="0">
                <a:latin typeface="Blackadder ITC" pitchFamily="82" charset="0"/>
                <a:sym typeface="Symbol"/>
              </a:rPr>
              <a:t>j</a:t>
            </a:r>
            <a:r>
              <a:rPr lang="en-US" dirty="0" smtClean="0">
                <a:sym typeface="Symbol"/>
              </a:rPr>
              <a:t> ;</a:t>
            </a:r>
          </a:p>
          <a:p>
            <a:pPr>
              <a:buNone/>
            </a:pPr>
            <a:r>
              <a:rPr lang="en-US" dirty="0" smtClean="0">
                <a:sym typeface="Symbol"/>
              </a:rPr>
              <a:t>                   </a:t>
            </a:r>
            <a:r>
              <a:rPr lang="en-US" dirty="0" err="1" smtClean="0">
                <a:sym typeface="Symbol"/>
              </a:rPr>
              <a:t>consistent</a:t>
            </a:r>
            <a:r>
              <a:rPr lang="en-US" dirty="0" err="1" smtClean="0">
                <a:latin typeface="Blackadder ITC" pitchFamily="82" charset="0"/>
                <a:sym typeface="Symbol"/>
              </a:rPr>
              <a:t>i</a:t>
            </a:r>
            <a:r>
              <a:rPr lang="en-US" dirty="0" smtClean="0">
                <a:sym typeface="Symbol"/>
              </a:rPr>
              <a:t> := false ;</a:t>
            </a:r>
          </a:p>
          <a:p>
            <a:pPr>
              <a:buNone/>
            </a:pPr>
            <a:r>
              <a:rPr lang="en-US" dirty="0" smtClean="0">
                <a:sym typeface="Symbol"/>
              </a:rPr>
              <a:t>             else </a:t>
            </a:r>
            <a:r>
              <a:rPr lang="en-US" dirty="0" err="1" smtClean="0">
                <a:sym typeface="Symbol"/>
              </a:rPr>
              <a:t>temp_sum</a:t>
            </a:r>
            <a:r>
              <a:rPr lang="en-US" dirty="0" err="1" smtClean="0">
                <a:latin typeface="Blackadder ITC" pitchFamily="82" charset="0"/>
                <a:sym typeface="Symbol"/>
              </a:rPr>
              <a:t>i</a:t>
            </a:r>
            <a:r>
              <a:rPr lang="en-US" dirty="0" smtClean="0">
                <a:sym typeface="Symbol"/>
              </a:rPr>
              <a:t> = temp_sum</a:t>
            </a:r>
            <a:r>
              <a:rPr lang="en-US" dirty="0" smtClean="0">
                <a:latin typeface="Blackadder ITC" pitchFamily="82" charset="0"/>
                <a:sym typeface="Symbol"/>
              </a:rPr>
              <a:t>i</a:t>
            </a:r>
            <a:r>
              <a:rPr lang="en-US" dirty="0" smtClean="0">
                <a:sym typeface="Symbol"/>
              </a:rPr>
              <a:t>+1/n+</a:t>
            </a:r>
            <a:r>
              <a:rPr lang="en-US" sz="3200" dirty="0" smtClean="0">
                <a:sym typeface="Symbol"/>
              </a:rPr>
              <a:t>        </a:t>
            </a:r>
          </a:p>
          <a:p>
            <a:pPr>
              <a:buNone/>
            </a:pPr>
            <a:r>
              <a:rPr lang="en-US" sz="3200" dirty="0" smtClean="0">
                <a:sym typeface="Symbol"/>
              </a:rPr>
              <a:t>                         </a:t>
            </a:r>
            <a:r>
              <a:rPr lang="en-US" sz="2800" dirty="0" smtClean="0">
                <a:sym typeface="Symbol"/>
              </a:rPr>
              <a:t></a:t>
            </a:r>
            <a:r>
              <a:rPr lang="en-US" sz="1400" dirty="0" smtClean="0">
                <a:sym typeface="Symbol"/>
              </a:rPr>
              <a:t> P</a:t>
            </a:r>
            <a:r>
              <a:rPr lang="en-US" sz="1400" dirty="0" smtClean="0">
                <a:latin typeface="Blackadder ITC" pitchFamily="82" charset="0"/>
                <a:sym typeface="Symbol"/>
              </a:rPr>
              <a:t>f</a:t>
            </a:r>
            <a:r>
              <a:rPr lang="en-US" sz="1400" dirty="0" smtClean="0">
                <a:sym typeface="Symbol"/>
              </a:rPr>
              <a:t> </a:t>
            </a:r>
            <a:r>
              <a:rPr lang="en-US" sz="1400" dirty="0" err="1" smtClean="0">
                <a:sym typeface="Symbol"/>
              </a:rPr>
              <a:t>F</a:t>
            </a:r>
            <a:r>
              <a:rPr lang="en-US" sz="1400" dirty="0" err="1" smtClean="0">
                <a:latin typeface="Blackadder ITC" pitchFamily="82" charset="0"/>
                <a:sym typeface="Symbol"/>
              </a:rPr>
              <a:t>j</a:t>
            </a:r>
            <a:r>
              <a:rPr lang="en-US" dirty="0" smtClean="0">
                <a:sym typeface="Symbol"/>
              </a:rPr>
              <a:t> ( </a:t>
            </a:r>
            <a:r>
              <a:rPr lang="en-US" dirty="0" err="1" smtClean="0">
                <a:sym typeface="Symbol"/>
              </a:rPr>
              <a:t>IN</a:t>
            </a:r>
            <a:r>
              <a:rPr lang="en-US" dirty="0" err="1" smtClean="0">
                <a:latin typeface="Blackadder ITC" pitchFamily="82" charset="0"/>
                <a:sym typeface="Symbol"/>
              </a:rPr>
              <a:t>i</a:t>
            </a:r>
            <a:r>
              <a:rPr lang="en-US" dirty="0" smtClean="0">
                <a:latin typeface="Blackadder ITC" pitchFamily="82" charset="0"/>
                <a:sym typeface="Symbol"/>
              </a:rPr>
              <a:t> </a:t>
            </a:r>
            <a:r>
              <a:rPr lang="en-US" dirty="0" smtClean="0">
                <a:latin typeface="+mj-lt"/>
                <a:sym typeface="Symbol"/>
              </a:rPr>
              <a:t>[f] </a:t>
            </a:r>
            <a:r>
              <a:rPr lang="en-US" dirty="0" smtClean="0">
                <a:latin typeface="Blackadder ITC" pitchFamily="82" charset="0"/>
                <a:sym typeface="Symbol"/>
              </a:rPr>
              <a:t> </a:t>
            </a:r>
            <a:r>
              <a:rPr lang="en-US" dirty="0" smtClean="0">
                <a:latin typeface="Arial" pitchFamily="34" charset="0"/>
                <a:cs typeface="Arial" pitchFamily="34" charset="0"/>
                <a:sym typeface="Symbol"/>
              </a:rPr>
              <a:t>-</a:t>
            </a:r>
            <a:r>
              <a:rPr lang="en-US" dirty="0" smtClean="0">
                <a:latin typeface="Blackadder ITC" pitchFamily="82" charset="0"/>
                <a:sym typeface="Symbol"/>
              </a:rPr>
              <a:t>  </a:t>
            </a:r>
            <a:r>
              <a:rPr lang="en-US" dirty="0" err="1" smtClean="0">
                <a:sym typeface="Symbol"/>
              </a:rPr>
              <a:t>OUT</a:t>
            </a:r>
            <a:r>
              <a:rPr lang="en-US" dirty="0" err="1" smtClean="0">
                <a:latin typeface="Blackadder ITC" pitchFamily="82" charset="0"/>
                <a:sym typeface="Symbol"/>
              </a:rPr>
              <a:t>i</a:t>
            </a:r>
            <a:r>
              <a:rPr lang="en-US" dirty="0" smtClean="0">
                <a:latin typeface="Blackadder ITC" pitchFamily="82" charset="0"/>
                <a:sym typeface="Symbol"/>
              </a:rPr>
              <a:t> </a:t>
            </a:r>
            <a:r>
              <a:rPr lang="en-US" dirty="0" smtClean="0">
                <a:latin typeface="+mj-lt"/>
                <a:sym typeface="Symbol"/>
              </a:rPr>
              <a:t>[f]</a:t>
            </a:r>
            <a:r>
              <a:rPr lang="en-US" dirty="0" smtClean="0">
                <a:latin typeface="Arial" pitchFamily="34" charset="0"/>
                <a:cs typeface="Arial" pitchFamily="34" charset="0"/>
                <a:sym typeface="Symbol"/>
              </a:rPr>
              <a:t>);</a:t>
            </a:r>
            <a:r>
              <a:rPr lang="en-US" dirty="0" smtClean="0">
                <a:sym typeface="Symbol"/>
              </a:rPr>
              <a:t> </a:t>
            </a:r>
            <a:r>
              <a:rPr lang="en-US" sz="3200" dirty="0" smtClean="0">
                <a:sym typeface="Symbol"/>
              </a:rPr>
              <a:t>   </a:t>
            </a:r>
          </a:p>
          <a:p>
            <a:pPr>
              <a:buNone/>
            </a:pPr>
            <a:r>
              <a:rPr lang="en-US" sz="3200" dirty="0" smtClean="0">
                <a:sym typeface="Symbol"/>
              </a:rPr>
              <a:t>         </a:t>
            </a:r>
            <a:r>
              <a:rPr lang="en-US" dirty="0" smtClean="0">
                <a:sym typeface="Symbol"/>
              </a:rPr>
              <a:t> </a:t>
            </a:r>
            <a:r>
              <a:rPr lang="en-US" dirty="0" err="1" smtClean="0">
                <a:sym typeface="Symbol"/>
              </a:rPr>
              <a:t>SN</a:t>
            </a:r>
            <a:r>
              <a:rPr lang="en-US" dirty="0" err="1" smtClean="0">
                <a:latin typeface="Blackadder ITC" pitchFamily="82" charset="0"/>
                <a:sym typeface="Symbol"/>
              </a:rPr>
              <a:t>i</a:t>
            </a:r>
            <a:r>
              <a:rPr lang="en-US" dirty="0" smtClean="0">
                <a:sym typeface="Symbol"/>
              </a:rPr>
              <a:t> := </a:t>
            </a:r>
            <a:r>
              <a:rPr lang="en-US" dirty="0" err="1" smtClean="0">
                <a:sym typeface="Symbol"/>
              </a:rPr>
              <a:t>SN</a:t>
            </a:r>
            <a:r>
              <a:rPr lang="en-US" dirty="0" err="1" smtClean="0">
                <a:latin typeface="Blackadder ITC" pitchFamily="82" charset="0"/>
                <a:sym typeface="Symbol"/>
              </a:rPr>
              <a:t>i</a:t>
            </a:r>
            <a:r>
              <a:rPr lang="en-US" dirty="0" smtClean="0">
                <a:sym typeface="Symbol"/>
              </a:rPr>
              <a:t> – {</a:t>
            </a:r>
            <a:r>
              <a:rPr lang="en-US" dirty="0" err="1" smtClean="0">
                <a:sym typeface="Symbol"/>
              </a:rPr>
              <a:t>P</a:t>
            </a:r>
            <a:r>
              <a:rPr lang="en-US" dirty="0" err="1" smtClean="0">
                <a:latin typeface="Blackadder ITC" pitchFamily="82" charset="0"/>
                <a:sym typeface="Symbol"/>
              </a:rPr>
              <a:t>j</a:t>
            </a:r>
            <a:r>
              <a:rPr lang="en-US" dirty="0" smtClean="0">
                <a:sym typeface="Symbol"/>
              </a:rPr>
              <a:t>} ;  </a:t>
            </a:r>
          </a:p>
          <a:p>
            <a:pPr>
              <a:buNone/>
            </a:pPr>
            <a:r>
              <a:rPr lang="en-US" dirty="0" smtClean="0">
                <a:sym typeface="Symbol"/>
              </a:rPr>
              <a:t>               </a:t>
            </a:r>
            <a:r>
              <a:rPr lang="en-US" dirty="0" smtClean="0"/>
              <a:t>  </a:t>
            </a:r>
          </a:p>
          <a:p>
            <a:pPr>
              <a:buNone/>
            </a:pP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39</a:t>
            </a:fld>
            <a:endParaRPr lang="en-IN"/>
          </a:p>
        </p:txBody>
      </p:sp>
      <p:cxnSp>
        <p:nvCxnSpPr>
          <p:cNvPr id="6" name="Straight Arrow Connector 5"/>
          <p:cNvCxnSpPr/>
          <p:nvPr/>
        </p:nvCxnSpPr>
        <p:spPr>
          <a:xfrm>
            <a:off x="2920621" y="2756848"/>
            <a:ext cx="409433"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Font typeface="Wingdings" pitchFamily="2" charset="2"/>
              <a:buChar char="q"/>
            </a:pPr>
            <a:r>
              <a:rPr lang="en-US" dirty="0" smtClean="0"/>
              <a:t>This paper is motivated by the elegant message  optimal but fault-intolerant termination detection algorithm proposed  called weight-throwing scheme. </a:t>
            </a:r>
          </a:p>
          <a:p>
            <a:pPr>
              <a:buFont typeface="Wingdings" pitchFamily="2" charset="2"/>
              <a:buChar char="q"/>
            </a:pPr>
            <a:r>
              <a:rPr lang="en-US" dirty="0" smtClean="0"/>
              <a:t>Authors developed on the top of this scheme a new flow-detecting scheme and proposed a fault-tolerant termination detection algorithm that has comparable message complexity to the existing algorithms and better detection delay.</a:t>
            </a: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4</a:t>
            </a:fld>
            <a:endParaRPr lang="en-IN"/>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None/>
            </a:pPr>
            <a:r>
              <a:rPr lang="en-US" dirty="0" smtClean="0"/>
              <a:t>           if </a:t>
            </a:r>
            <a:r>
              <a:rPr lang="en-US" dirty="0" err="1" smtClean="0"/>
              <a:t>SN</a:t>
            </a:r>
            <a:r>
              <a:rPr lang="en-US" dirty="0" err="1" smtClean="0">
                <a:latin typeface="Blackadder ITC" pitchFamily="82" charset="0"/>
              </a:rPr>
              <a:t>i</a:t>
            </a:r>
            <a:r>
              <a:rPr lang="en-US" dirty="0" smtClean="0"/>
              <a:t> </a:t>
            </a:r>
            <a:r>
              <a:rPr lang="en-US" dirty="0" smtClean="0">
                <a:sym typeface="Symbol"/>
              </a:rPr>
              <a:t>  </a:t>
            </a:r>
            <a:r>
              <a:rPr lang="en-US" dirty="0" smtClean="0"/>
              <a:t> then </a:t>
            </a:r>
          </a:p>
          <a:p>
            <a:pPr>
              <a:buNone/>
            </a:pPr>
            <a:r>
              <a:rPr lang="en-US" dirty="0" smtClean="0"/>
              <a:t>               if (</a:t>
            </a:r>
            <a:r>
              <a:rPr lang="en-US" dirty="0" err="1" smtClean="0"/>
              <a:t>consistent</a:t>
            </a:r>
            <a:r>
              <a:rPr lang="en-US" dirty="0" err="1" smtClean="0">
                <a:latin typeface="Blackadder ITC" pitchFamily="82" charset="0"/>
              </a:rPr>
              <a:t>i</a:t>
            </a:r>
            <a:r>
              <a:rPr lang="en-US" dirty="0" smtClean="0"/>
              <a:t>) then </a:t>
            </a:r>
            <a:r>
              <a:rPr lang="en-US" dirty="0" err="1" smtClean="0"/>
              <a:t>sum</a:t>
            </a:r>
            <a:r>
              <a:rPr lang="en-US" dirty="0" err="1" smtClean="0">
                <a:latin typeface="Blackadder ITC" pitchFamily="82" charset="0"/>
              </a:rPr>
              <a:t>i</a:t>
            </a:r>
            <a:r>
              <a:rPr lang="en-US" dirty="0" smtClean="0"/>
              <a:t>=</a:t>
            </a:r>
            <a:r>
              <a:rPr lang="en-US" dirty="0" err="1" smtClean="0"/>
              <a:t>temp_sum</a:t>
            </a:r>
            <a:r>
              <a:rPr lang="en-US" dirty="0" err="1" smtClean="0">
                <a:latin typeface="Blackadder ITC" pitchFamily="82" charset="0"/>
              </a:rPr>
              <a:t>i</a:t>
            </a:r>
            <a:r>
              <a:rPr lang="en-US" dirty="0" smtClean="0">
                <a:latin typeface="Blackadder ITC" pitchFamily="82" charset="0"/>
              </a:rPr>
              <a:t>  </a:t>
            </a:r>
            <a:r>
              <a:rPr lang="en-US" dirty="0" smtClean="0">
                <a:latin typeface="+mj-lt"/>
              </a:rPr>
              <a:t>;</a:t>
            </a:r>
          </a:p>
          <a:p>
            <a:pPr>
              <a:buNone/>
            </a:pPr>
            <a:r>
              <a:rPr lang="en-US" dirty="0" smtClean="0">
                <a:latin typeface="+mj-lt"/>
              </a:rPr>
              <a:t>               else call snapshot();</a:t>
            </a:r>
          </a:p>
          <a:p>
            <a:pPr>
              <a:buNone/>
            </a:pPr>
            <a:r>
              <a:rPr lang="en-US" dirty="0" smtClean="0">
                <a:latin typeface="+mj-lt"/>
              </a:rPr>
              <a:t>           end if </a:t>
            </a:r>
          </a:p>
          <a:p>
            <a:pPr>
              <a:buNone/>
            </a:pPr>
            <a:r>
              <a:rPr lang="en-US" dirty="0" smtClean="0">
                <a:solidFill>
                  <a:srgbClr val="0000CC"/>
                </a:solidFill>
                <a:latin typeface="+mj-lt"/>
              </a:rPr>
              <a:t>    </a:t>
            </a:r>
            <a:r>
              <a:rPr lang="en-US" dirty="0" smtClean="0">
                <a:solidFill>
                  <a:srgbClr val="0000CC"/>
                </a:solidFill>
              </a:rPr>
              <a:t> /*action for detecting a fault when a snapshot is            in progress*/</a:t>
            </a:r>
          </a:p>
          <a:p>
            <a:pPr>
              <a:buNone/>
            </a:pPr>
            <a:r>
              <a:rPr lang="en-US" dirty="0" smtClean="0"/>
              <a:t>    F4 :  (p</a:t>
            </a:r>
            <a:r>
              <a:rPr lang="en-US" dirty="0" smtClean="0">
                <a:latin typeface="Blackadder ITC" pitchFamily="82" charset="0"/>
              </a:rPr>
              <a:t>i</a:t>
            </a:r>
            <a:r>
              <a:rPr lang="en-US" dirty="0" smtClean="0"/>
              <a:t> detecting </a:t>
            </a:r>
            <a:r>
              <a:rPr lang="en-US" dirty="0" err="1" smtClean="0"/>
              <a:t>p</a:t>
            </a:r>
            <a:r>
              <a:rPr lang="en-US" dirty="0" err="1" smtClean="0">
                <a:latin typeface="Blackadder ITC" pitchFamily="82" charset="0"/>
              </a:rPr>
              <a:t>j</a:t>
            </a:r>
            <a:r>
              <a:rPr lang="en-US" dirty="0" smtClean="0"/>
              <a:t> faulty)</a:t>
            </a:r>
            <a:r>
              <a:rPr lang="en-US" dirty="0" smtClean="0">
                <a:sym typeface="Symbol"/>
              </a:rPr>
              <a:t> (</a:t>
            </a:r>
            <a:r>
              <a:rPr lang="en-US" dirty="0" err="1" smtClean="0"/>
              <a:t>SN</a:t>
            </a:r>
            <a:r>
              <a:rPr lang="en-US" dirty="0" err="1" smtClean="0">
                <a:latin typeface="Blackadder ITC" pitchFamily="82" charset="0"/>
              </a:rPr>
              <a:t>i</a:t>
            </a:r>
            <a:r>
              <a:rPr lang="en-US" dirty="0" smtClean="0"/>
              <a:t> </a:t>
            </a:r>
            <a:r>
              <a:rPr lang="en-US" dirty="0" smtClean="0">
                <a:sym typeface="Symbol"/>
              </a:rPr>
              <a:t>  )</a:t>
            </a:r>
            <a:endParaRPr lang="en-US" dirty="0" smtClean="0"/>
          </a:p>
          <a:p>
            <a:pPr>
              <a:buNone/>
            </a:pPr>
            <a:r>
              <a:rPr lang="en-US" dirty="0" smtClean="0"/>
              <a:t>             </a:t>
            </a:r>
            <a:r>
              <a:rPr lang="en-US" dirty="0" smtClean="0">
                <a:sym typeface="Symbol"/>
              </a:rPr>
              <a:t>flush channel </a:t>
            </a:r>
            <a:r>
              <a:rPr lang="en-US" dirty="0" err="1" smtClean="0">
                <a:sym typeface="Symbol"/>
              </a:rPr>
              <a:t>C</a:t>
            </a:r>
            <a:r>
              <a:rPr lang="en-US" dirty="0" err="1" smtClean="0">
                <a:latin typeface="Blackadder ITC" pitchFamily="82" charset="0"/>
                <a:sym typeface="Symbol"/>
              </a:rPr>
              <a:t>i,j</a:t>
            </a:r>
            <a:r>
              <a:rPr lang="en-US" dirty="0" smtClean="0">
                <a:latin typeface="Blackadder ITC" pitchFamily="82" charset="0"/>
                <a:sym typeface="Symbol"/>
              </a:rPr>
              <a:t>   </a:t>
            </a:r>
            <a:r>
              <a:rPr lang="en-US" dirty="0" smtClean="0">
                <a:latin typeface="+mj-lt"/>
                <a:sym typeface="Symbol"/>
              </a:rPr>
              <a:t>; </a:t>
            </a:r>
            <a:r>
              <a:rPr lang="en-US" dirty="0" err="1" smtClean="0">
                <a:sym typeface="Symbol"/>
              </a:rPr>
              <a:t>F</a:t>
            </a:r>
            <a:r>
              <a:rPr lang="en-US" dirty="0" err="1" smtClean="0">
                <a:latin typeface="Blackadder ITC" pitchFamily="82" charset="0"/>
                <a:sym typeface="Symbol"/>
              </a:rPr>
              <a:t>i</a:t>
            </a:r>
            <a:r>
              <a:rPr lang="en-US" dirty="0" smtClean="0">
                <a:sym typeface="Symbol"/>
              </a:rPr>
              <a:t> := </a:t>
            </a:r>
            <a:r>
              <a:rPr lang="en-US" dirty="0" err="1" smtClean="0">
                <a:sym typeface="Symbol"/>
              </a:rPr>
              <a:t>F</a:t>
            </a:r>
            <a:r>
              <a:rPr lang="en-US" dirty="0" err="1" smtClean="0">
                <a:latin typeface="Blackadder ITC" pitchFamily="82" charset="0"/>
                <a:sym typeface="Symbol"/>
              </a:rPr>
              <a:t>i</a:t>
            </a:r>
            <a:r>
              <a:rPr lang="en-US" dirty="0" smtClean="0">
                <a:sym typeface="Symbol"/>
              </a:rPr>
              <a:t>  { </a:t>
            </a:r>
            <a:r>
              <a:rPr lang="en-US" dirty="0" err="1" smtClean="0">
                <a:sym typeface="Symbol"/>
              </a:rPr>
              <a:t>P</a:t>
            </a:r>
            <a:r>
              <a:rPr lang="en-US" dirty="0" err="1" smtClean="0">
                <a:latin typeface="Blackadder ITC" pitchFamily="82" charset="0"/>
                <a:sym typeface="Symbol"/>
              </a:rPr>
              <a:t>j</a:t>
            </a:r>
            <a:r>
              <a:rPr lang="en-US" dirty="0" smtClean="0">
                <a:latin typeface="Blackadder ITC" pitchFamily="82" charset="0"/>
                <a:sym typeface="Symbol"/>
              </a:rPr>
              <a:t> </a:t>
            </a:r>
            <a:r>
              <a:rPr lang="en-US" dirty="0" smtClean="0">
                <a:latin typeface="+mj-lt"/>
                <a:sym typeface="Symbol"/>
              </a:rPr>
              <a:t>}</a:t>
            </a:r>
            <a:r>
              <a:rPr lang="en-US" dirty="0" smtClean="0">
                <a:sym typeface="Symbol"/>
              </a:rPr>
              <a:t> ;</a:t>
            </a:r>
            <a:endParaRPr lang="en-US" dirty="0" smtClean="0">
              <a:latin typeface="Blackadder ITC" pitchFamily="82" charset="0"/>
              <a:sym typeface="Symbol"/>
            </a:endParaRPr>
          </a:p>
          <a:p>
            <a:pPr>
              <a:buNone/>
            </a:pPr>
            <a:r>
              <a:rPr lang="en-US" dirty="0" smtClean="0">
                <a:latin typeface="Blackadder ITC" pitchFamily="82" charset="0"/>
                <a:sym typeface="Symbol"/>
              </a:rPr>
              <a:t>                      </a:t>
            </a:r>
            <a:r>
              <a:rPr lang="en-US" dirty="0" err="1" smtClean="0"/>
              <a:t>consistent</a:t>
            </a:r>
            <a:r>
              <a:rPr lang="en-US" dirty="0" err="1" smtClean="0">
                <a:latin typeface="Blackadder ITC" pitchFamily="82" charset="0"/>
              </a:rPr>
              <a:t>i</a:t>
            </a:r>
            <a:r>
              <a:rPr lang="en-US" dirty="0" smtClean="0">
                <a:latin typeface="Blackadder ITC" pitchFamily="82" charset="0"/>
              </a:rPr>
              <a:t>  </a:t>
            </a:r>
            <a:r>
              <a:rPr lang="en-US" dirty="0" smtClean="0">
                <a:latin typeface="+mj-lt"/>
              </a:rPr>
              <a:t>= false ;</a:t>
            </a:r>
            <a:r>
              <a:rPr lang="en-US" dirty="0" smtClean="0">
                <a:sym typeface="Symbol"/>
              </a:rPr>
              <a:t> </a:t>
            </a:r>
            <a:endParaRPr lang="en-US" dirty="0" smtClean="0"/>
          </a:p>
          <a:p>
            <a:pPr>
              <a:buNone/>
            </a:pPr>
            <a:r>
              <a:rPr lang="en-US" dirty="0" smtClean="0"/>
              <a:t>             </a:t>
            </a:r>
            <a:r>
              <a:rPr lang="en-US" dirty="0" err="1" smtClean="0">
                <a:sym typeface="Symbol"/>
              </a:rPr>
              <a:t>SN</a:t>
            </a:r>
            <a:r>
              <a:rPr lang="en-US" dirty="0" err="1" smtClean="0">
                <a:latin typeface="Blackadder ITC" pitchFamily="82" charset="0"/>
                <a:sym typeface="Symbol"/>
              </a:rPr>
              <a:t>i</a:t>
            </a:r>
            <a:r>
              <a:rPr lang="en-US" dirty="0" smtClean="0">
                <a:sym typeface="Symbol"/>
              </a:rPr>
              <a:t> := </a:t>
            </a:r>
            <a:r>
              <a:rPr lang="en-US" dirty="0" err="1" smtClean="0">
                <a:sym typeface="Symbol"/>
              </a:rPr>
              <a:t>SN</a:t>
            </a:r>
            <a:r>
              <a:rPr lang="en-US" dirty="0" err="1" smtClean="0">
                <a:latin typeface="Blackadder ITC" pitchFamily="82" charset="0"/>
                <a:sym typeface="Symbol"/>
              </a:rPr>
              <a:t>i</a:t>
            </a:r>
            <a:r>
              <a:rPr lang="en-US" dirty="0" smtClean="0">
                <a:sym typeface="Symbol"/>
              </a:rPr>
              <a:t> – {</a:t>
            </a:r>
            <a:r>
              <a:rPr lang="en-US" dirty="0" err="1" smtClean="0">
                <a:sym typeface="Symbol"/>
              </a:rPr>
              <a:t>P</a:t>
            </a:r>
            <a:r>
              <a:rPr lang="en-US" dirty="0" err="1" smtClean="0">
                <a:latin typeface="Blackadder ITC" pitchFamily="82" charset="0"/>
                <a:sym typeface="Symbol"/>
              </a:rPr>
              <a:t>j</a:t>
            </a:r>
            <a:r>
              <a:rPr lang="en-US" dirty="0" smtClean="0">
                <a:sym typeface="Symbol"/>
              </a:rPr>
              <a:t>} ;</a:t>
            </a:r>
          </a:p>
          <a:p>
            <a:pPr>
              <a:buNone/>
            </a:pPr>
            <a:r>
              <a:rPr lang="en-US" dirty="0" smtClean="0">
                <a:sym typeface="Symbol"/>
              </a:rPr>
              <a:t>             </a:t>
            </a:r>
            <a:r>
              <a:rPr lang="en-US" dirty="0" smtClean="0"/>
              <a:t>if </a:t>
            </a:r>
            <a:r>
              <a:rPr lang="en-US" dirty="0" err="1" smtClean="0"/>
              <a:t>SN</a:t>
            </a:r>
            <a:r>
              <a:rPr lang="en-US" dirty="0" err="1" smtClean="0">
                <a:latin typeface="Blackadder ITC" pitchFamily="82" charset="0"/>
              </a:rPr>
              <a:t>i</a:t>
            </a:r>
            <a:r>
              <a:rPr lang="en-US" dirty="0" smtClean="0"/>
              <a:t> </a:t>
            </a:r>
            <a:r>
              <a:rPr lang="en-US" dirty="0" smtClean="0">
                <a:sym typeface="Symbol"/>
              </a:rPr>
              <a:t>  </a:t>
            </a:r>
            <a:r>
              <a:rPr lang="en-US" dirty="0" smtClean="0"/>
              <a:t> then call snapshot();</a:t>
            </a:r>
            <a:endParaRPr lang="en-US" dirty="0" smtClean="0">
              <a:sym typeface="Symbol"/>
            </a:endParaRPr>
          </a:p>
          <a:p>
            <a:pPr>
              <a:buNone/>
            </a:pPr>
            <a:r>
              <a:rPr lang="en-US" dirty="0" smtClean="0">
                <a:sym typeface="Symbol"/>
              </a:rPr>
              <a:t>          </a:t>
            </a:r>
            <a:r>
              <a:rPr lang="en-US" sz="3200" dirty="0" smtClean="0">
                <a:sym typeface="Symbol"/>
              </a:rPr>
              <a:t>   </a:t>
            </a:r>
          </a:p>
          <a:p>
            <a:pPr>
              <a:buNone/>
            </a:pPr>
            <a:r>
              <a:rPr lang="en-US" sz="3200" dirty="0" smtClean="0">
                <a:sym typeface="Symbol"/>
              </a:rPr>
              <a:t>       </a:t>
            </a:r>
            <a:r>
              <a:rPr lang="en-US" dirty="0" smtClean="0">
                <a:latin typeface="+mj-lt"/>
              </a:rPr>
              <a:t> </a:t>
            </a:r>
          </a:p>
          <a:p>
            <a:pPr>
              <a:buNone/>
            </a:pPr>
            <a:r>
              <a:rPr lang="en-US" dirty="0" smtClean="0">
                <a:latin typeface="+mj-lt"/>
              </a:rPr>
              <a:t>       </a:t>
            </a:r>
          </a:p>
          <a:p>
            <a:pPr>
              <a:buNone/>
            </a:pPr>
            <a:endParaRPr lang="en-US" dirty="0">
              <a:latin typeface="Blackadder ITC" pitchFamily="82" charset="0"/>
            </a:endParaRPr>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40</a:t>
            </a:fld>
            <a:endParaRPr lang="en-IN"/>
          </a:p>
        </p:txBody>
      </p:sp>
      <p:cxnSp>
        <p:nvCxnSpPr>
          <p:cNvPr id="6" name="Straight Arrow Connector 5"/>
          <p:cNvCxnSpPr/>
          <p:nvPr/>
        </p:nvCxnSpPr>
        <p:spPr>
          <a:xfrm flipV="1">
            <a:off x="6564573" y="4380931"/>
            <a:ext cx="450376" cy="13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None/>
            </a:pPr>
            <a:r>
              <a:rPr lang="en-US" dirty="0" smtClean="0"/>
              <a:t>    Procedure snapshot();</a:t>
            </a:r>
          </a:p>
          <a:p>
            <a:pPr>
              <a:buNone/>
            </a:pPr>
            <a:r>
              <a:rPr lang="en-US" dirty="0" smtClean="0"/>
              <a:t>        begin</a:t>
            </a:r>
          </a:p>
          <a:p>
            <a:pPr>
              <a:buNone/>
            </a:pPr>
            <a:r>
              <a:rPr lang="en-US" dirty="0" smtClean="0"/>
              <a:t>           </a:t>
            </a:r>
            <a:r>
              <a:rPr lang="en-US" dirty="0" err="1" smtClean="0"/>
              <a:t>SNi</a:t>
            </a:r>
            <a:r>
              <a:rPr lang="en-US" dirty="0" smtClean="0"/>
              <a:t> :=S - </a:t>
            </a:r>
            <a:r>
              <a:rPr lang="en-US" dirty="0" err="1" smtClean="0"/>
              <a:t>Fi</a:t>
            </a:r>
            <a:r>
              <a:rPr lang="en-US" dirty="0" smtClean="0"/>
              <a:t> – { Pi} ;</a:t>
            </a:r>
          </a:p>
          <a:p>
            <a:pPr>
              <a:buNone/>
            </a:pPr>
            <a:r>
              <a:rPr lang="en-US" dirty="0" smtClean="0"/>
              <a:t>           </a:t>
            </a:r>
            <a:r>
              <a:rPr lang="en-US" dirty="0" smtClean="0">
                <a:sym typeface="Symbol"/>
              </a:rPr>
              <a:t></a:t>
            </a:r>
            <a:r>
              <a:rPr lang="en-US" dirty="0" err="1" smtClean="0">
                <a:sym typeface="Symbol"/>
              </a:rPr>
              <a:t>P</a:t>
            </a:r>
            <a:r>
              <a:rPr lang="en-US" dirty="0" err="1" smtClean="0">
                <a:latin typeface="Blackadder ITC" pitchFamily="82" charset="0"/>
                <a:sym typeface="Symbol"/>
              </a:rPr>
              <a:t>k</a:t>
            </a:r>
            <a:r>
              <a:rPr lang="en-US" dirty="0" smtClean="0">
                <a:sym typeface="Symbol"/>
              </a:rPr>
              <a:t> </a:t>
            </a:r>
            <a:r>
              <a:rPr lang="en-US" dirty="0" err="1" smtClean="0">
                <a:sym typeface="Symbol"/>
              </a:rPr>
              <a:t>SN</a:t>
            </a:r>
            <a:r>
              <a:rPr lang="en-US" dirty="0" err="1" smtClean="0">
                <a:latin typeface="Blackadder ITC" pitchFamily="82" charset="0"/>
                <a:sym typeface="Symbol"/>
              </a:rPr>
              <a:t>i</a:t>
            </a:r>
            <a:r>
              <a:rPr lang="en-US" dirty="0" smtClean="0">
                <a:sym typeface="Symbol"/>
              </a:rPr>
              <a:t>  :: send request (</a:t>
            </a:r>
            <a:r>
              <a:rPr lang="en-US" dirty="0" err="1" smtClean="0">
                <a:sym typeface="Symbol"/>
              </a:rPr>
              <a:t>F</a:t>
            </a:r>
            <a:r>
              <a:rPr lang="en-US" dirty="0" err="1" smtClean="0">
                <a:latin typeface="Blackadder ITC" pitchFamily="82" charset="0"/>
                <a:sym typeface="Symbol"/>
              </a:rPr>
              <a:t>i</a:t>
            </a:r>
            <a:r>
              <a:rPr lang="en-US" dirty="0" smtClean="0">
                <a:sym typeface="Symbol"/>
              </a:rPr>
              <a:t>) to </a:t>
            </a:r>
            <a:r>
              <a:rPr lang="en-US" dirty="0" err="1" smtClean="0">
                <a:sym typeface="Symbol"/>
              </a:rPr>
              <a:t>P</a:t>
            </a:r>
            <a:r>
              <a:rPr lang="en-US" dirty="0" err="1" smtClean="0">
                <a:latin typeface="Blackadder ITC" pitchFamily="82" charset="0"/>
                <a:sym typeface="Symbol"/>
              </a:rPr>
              <a:t>k</a:t>
            </a:r>
            <a:r>
              <a:rPr lang="en-US" dirty="0" smtClean="0">
                <a:sym typeface="Symbol"/>
              </a:rPr>
              <a:t> ;</a:t>
            </a:r>
          </a:p>
          <a:p>
            <a:pPr>
              <a:buNone/>
            </a:pPr>
            <a:r>
              <a:rPr lang="en-US" dirty="0" smtClean="0">
                <a:sym typeface="Symbol"/>
              </a:rPr>
              <a:t>            </a:t>
            </a:r>
            <a:r>
              <a:rPr lang="en-US" dirty="0" err="1" smtClean="0">
                <a:sym typeface="Symbol"/>
              </a:rPr>
              <a:t>temp_sum</a:t>
            </a:r>
            <a:r>
              <a:rPr lang="en-US" dirty="0" err="1" smtClean="0">
                <a:latin typeface="Blackadder ITC" pitchFamily="82" charset="0"/>
                <a:sym typeface="Symbol"/>
              </a:rPr>
              <a:t>i</a:t>
            </a:r>
            <a:r>
              <a:rPr lang="en-US" dirty="0" smtClean="0">
                <a:sym typeface="Symbol"/>
              </a:rPr>
              <a:t> := 1/n+</a:t>
            </a:r>
            <a:r>
              <a:rPr lang="en-US" sz="2800" dirty="0" smtClean="0">
                <a:sym typeface="Symbol"/>
              </a:rPr>
              <a:t> </a:t>
            </a:r>
            <a:r>
              <a:rPr lang="en-US" sz="1400" dirty="0" smtClean="0">
                <a:sym typeface="Symbol"/>
              </a:rPr>
              <a:t> P</a:t>
            </a:r>
            <a:r>
              <a:rPr lang="en-US" sz="1400" dirty="0" smtClean="0">
                <a:latin typeface="Blackadder ITC" pitchFamily="82" charset="0"/>
                <a:sym typeface="Symbol"/>
              </a:rPr>
              <a:t>f</a:t>
            </a:r>
            <a:r>
              <a:rPr lang="en-US" sz="1400" dirty="0" smtClean="0">
                <a:sym typeface="Symbol"/>
              </a:rPr>
              <a:t> </a:t>
            </a:r>
            <a:r>
              <a:rPr lang="en-US" sz="1400" dirty="0" err="1" smtClean="0">
                <a:sym typeface="Symbol"/>
              </a:rPr>
              <a:t>F</a:t>
            </a:r>
            <a:r>
              <a:rPr lang="en-US" sz="1400" dirty="0" err="1" smtClean="0">
                <a:latin typeface="Blackadder ITC" pitchFamily="82" charset="0"/>
                <a:sym typeface="Symbol"/>
              </a:rPr>
              <a:t>i</a:t>
            </a:r>
            <a:r>
              <a:rPr lang="en-US" dirty="0" smtClean="0">
                <a:sym typeface="Symbol"/>
              </a:rPr>
              <a:t> ( </a:t>
            </a:r>
            <a:r>
              <a:rPr lang="en-US" dirty="0" err="1" smtClean="0">
                <a:sym typeface="Symbol"/>
              </a:rPr>
              <a:t>IN</a:t>
            </a:r>
            <a:r>
              <a:rPr lang="en-US" dirty="0" err="1" smtClean="0">
                <a:latin typeface="Blackadder ITC" pitchFamily="82" charset="0"/>
                <a:sym typeface="Symbol"/>
              </a:rPr>
              <a:t>i</a:t>
            </a:r>
            <a:r>
              <a:rPr lang="en-US" dirty="0" smtClean="0">
                <a:latin typeface="Blackadder ITC" pitchFamily="82" charset="0"/>
                <a:sym typeface="Symbol"/>
              </a:rPr>
              <a:t> </a:t>
            </a:r>
            <a:r>
              <a:rPr lang="en-US" dirty="0" smtClean="0">
                <a:sym typeface="Symbol"/>
              </a:rPr>
              <a:t>[f] </a:t>
            </a:r>
            <a:r>
              <a:rPr lang="en-US" dirty="0" smtClean="0">
                <a:latin typeface="Blackadder ITC" pitchFamily="82" charset="0"/>
                <a:sym typeface="Symbol"/>
              </a:rPr>
              <a:t> </a:t>
            </a:r>
            <a:r>
              <a:rPr lang="en-US" dirty="0" smtClean="0">
                <a:latin typeface="Arial" pitchFamily="34" charset="0"/>
                <a:cs typeface="Arial" pitchFamily="34" charset="0"/>
                <a:sym typeface="Symbol"/>
              </a:rPr>
              <a:t>-</a:t>
            </a:r>
            <a:r>
              <a:rPr lang="en-US" dirty="0" smtClean="0">
                <a:latin typeface="Blackadder ITC" pitchFamily="82" charset="0"/>
                <a:sym typeface="Symbol"/>
              </a:rPr>
              <a:t>  </a:t>
            </a:r>
            <a:r>
              <a:rPr lang="en-US" dirty="0" err="1" smtClean="0">
                <a:sym typeface="Symbol"/>
              </a:rPr>
              <a:t>OUT</a:t>
            </a:r>
            <a:r>
              <a:rPr lang="en-US" dirty="0" err="1" smtClean="0">
                <a:latin typeface="Blackadder ITC" pitchFamily="82" charset="0"/>
                <a:sym typeface="Symbol"/>
              </a:rPr>
              <a:t>i</a:t>
            </a:r>
            <a:r>
              <a:rPr lang="en-US" dirty="0" smtClean="0">
                <a:latin typeface="Blackadder ITC" pitchFamily="82" charset="0"/>
                <a:sym typeface="Symbol"/>
              </a:rPr>
              <a:t> </a:t>
            </a:r>
            <a:r>
              <a:rPr lang="en-US" dirty="0" smtClean="0">
                <a:sym typeface="Symbol"/>
              </a:rPr>
              <a:t>[f]</a:t>
            </a:r>
            <a:r>
              <a:rPr lang="en-US" dirty="0" smtClean="0">
                <a:latin typeface="Arial" pitchFamily="34" charset="0"/>
                <a:cs typeface="Arial" pitchFamily="34" charset="0"/>
                <a:sym typeface="Symbol"/>
              </a:rPr>
              <a:t>);</a:t>
            </a:r>
          </a:p>
          <a:p>
            <a:pPr>
              <a:buNone/>
            </a:pPr>
            <a:r>
              <a:rPr lang="en-US" dirty="0" smtClean="0">
                <a:latin typeface="Arial" pitchFamily="34" charset="0"/>
                <a:cs typeface="Arial" pitchFamily="34" charset="0"/>
                <a:sym typeface="Symbol"/>
              </a:rPr>
              <a:t>            </a:t>
            </a:r>
            <a:r>
              <a:rPr lang="en-US" dirty="0" err="1" smtClean="0"/>
              <a:t>consistent</a:t>
            </a:r>
            <a:r>
              <a:rPr lang="en-US" dirty="0" err="1" smtClean="0">
                <a:latin typeface="Blackadder ITC" pitchFamily="82" charset="0"/>
              </a:rPr>
              <a:t>i</a:t>
            </a:r>
            <a:r>
              <a:rPr lang="en-US" dirty="0" smtClean="0">
                <a:latin typeface="Blackadder ITC" pitchFamily="82" charset="0"/>
              </a:rPr>
              <a:t>  </a:t>
            </a:r>
            <a:r>
              <a:rPr lang="en-US" dirty="0" smtClean="0"/>
              <a:t>= true ;</a:t>
            </a:r>
          </a:p>
          <a:p>
            <a:pPr>
              <a:buNone/>
            </a:pPr>
            <a:r>
              <a:rPr lang="en-US" dirty="0" smtClean="0">
                <a:sym typeface="Symbol"/>
              </a:rPr>
              <a:t>        end ; </a:t>
            </a: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41</a:t>
            </a:fld>
            <a:endParaRPr lang="en-I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A64DA6D7-C39D-457F-AB60-E921F603B3E6}" type="slidenum">
              <a:rPr lang="en-IN" smtClean="0"/>
              <a:pPr/>
              <a:t>42</a:t>
            </a:fld>
            <a:endParaRPr lang="en-IN" dirty="0" smtClean="0"/>
          </a:p>
        </p:txBody>
      </p:sp>
      <p:sp>
        <p:nvSpPr>
          <p:cNvPr id="6" name="Oval 5"/>
          <p:cNvSpPr/>
          <p:nvPr/>
        </p:nvSpPr>
        <p:spPr>
          <a:xfrm>
            <a:off x="3712193" y="3138985"/>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2513462" y="3973778"/>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Oval 10"/>
          <p:cNvSpPr/>
          <p:nvPr/>
        </p:nvSpPr>
        <p:spPr>
          <a:xfrm>
            <a:off x="4972336" y="3935109"/>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2" name="Oval 11"/>
          <p:cNvSpPr/>
          <p:nvPr/>
        </p:nvSpPr>
        <p:spPr>
          <a:xfrm>
            <a:off x="2954737" y="5220269"/>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3" name="Oval 12"/>
          <p:cNvSpPr/>
          <p:nvPr/>
        </p:nvSpPr>
        <p:spPr>
          <a:xfrm>
            <a:off x="4608393" y="5222543"/>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7" name="Straight Connector 16"/>
          <p:cNvCxnSpPr>
            <a:stCxn id="6" idx="5"/>
            <a:endCxn id="11" idx="2"/>
          </p:cNvCxnSpPr>
          <p:nvPr/>
        </p:nvCxnSpPr>
        <p:spPr>
          <a:xfrm rot="16200000" flipH="1">
            <a:off x="4235915" y="3430699"/>
            <a:ext cx="632067" cy="840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3"/>
            <a:endCxn id="10" idx="6"/>
          </p:cNvCxnSpPr>
          <p:nvPr/>
        </p:nvCxnSpPr>
        <p:spPr>
          <a:xfrm rot="5400000">
            <a:off x="3059095" y="3480740"/>
            <a:ext cx="670736" cy="779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4"/>
            <a:endCxn id="13" idx="0"/>
          </p:cNvCxnSpPr>
          <p:nvPr/>
        </p:nvCxnSpPr>
        <p:spPr>
          <a:xfrm rot="5400000">
            <a:off x="4624320" y="4628867"/>
            <a:ext cx="823410" cy="3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 idx="4"/>
            <a:endCxn id="12" idx="0"/>
          </p:cNvCxnSpPr>
          <p:nvPr/>
        </p:nvCxnSpPr>
        <p:spPr>
          <a:xfrm rot="16200000" flipH="1">
            <a:off x="2588526" y="4608397"/>
            <a:ext cx="782467" cy="441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6"/>
            <a:endCxn id="13" idx="2"/>
          </p:cNvCxnSpPr>
          <p:nvPr/>
        </p:nvCxnSpPr>
        <p:spPr>
          <a:xfrm>
            <a:off x="3446056" y="5452281"/>
            <a:ext cx="1162337" cy="2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4"/>
            <a:endCxn id="12" idx="7"/>
          </p:cNvCxnSpPr>
          <p:nvPr/>
        </p:nvCxnSpPr>
        <p:spPr>
          <a:xfrm rot="5400000">
            <a:off x="2823372" y="4153742"/>
            <a:ext cx="1685215" cy="583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7"/>
            <a:endCxn id="11" idx="3"/>
          </p:cNvCxnSpPr>
          <p:nvPr/>
        </p:nvCxnSpPr>
        <p:spPr>
          <a:xfrm rot="5400000" flipH="1" flipV="1">
            <a:off x="3730673" y="3974609"/>
            <a:ext cx="957046" cy="1670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5"/>
            <a:endCxn id="13" idx="1"/>
          </p:cNvCxnSpPr>
          <p:nvPr/>
        </p:nvCxnSpPr>
        <p:spPr>
          <a:xfrm rot="16200000" flipH="1">
            <a:off x="3346262" y="3956414"/>
            <a:ext cx="920651" cy="1747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6" idx="4"/>
            <a:endCxn id="13" idx="1"/>
          </p:cNvCxnSpPr>
          <p:nvPr/>
        </p:nvCxnSpPr>
        <p:spPr>
          <a:xfrm rot="16200000" flipH="1">
            <a:off x="3475355" y="4085507"/>
            <a:ext cx="1687489" cy="722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1" idx="3"/>
            <a:endCxn id="10" idx="5"/>
          </p:cNvCxnSpPr>
          <p:nvPr/>
        </p:nvCxnSpPr>
        <p:spPr>
          <a:xfrm rot="5400000">
            <a:off x="3969225" y="3294783"/>
            <a:ext cx="38669" cy="2111459"/>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493821" y="2756848"/>
            <a:ext cx="873457" cy="276999"/>
          </a:xfrm>
          <a:prstGeom prst="rect">
            <a:avLst/>
          </a:prstGeom>
          <a:noFill/>
        </p:spPr>
        <p:txBody>
          <a:bodyPr wrap="square" rtlCol="0">
            <a:spAutoFit/>
          </a:bodyPr>
          <a:lstStyle/>
          <a:p>
            <a:r>
              <a:rPr lang="en-US" sz="1200" dirty="0" smtClean="0">
                <a:solidFill>
                  <a:srgbClr val="00B050"/>
                </a:solidFill>
              </a:rPr>
              <a:t>W1 =.10</a:t>
            </a:r>
            <a:endParaRPr lang="en-US" sz="1200" dirty="0">
              <a:solidFill>
                <a:srgbClr val="00B050"/>
              </a:solidFill>
            </a:endParaRPr>
          </a:p>
        </p:txBody>
      </p:sp>
      <p:sp>
        <p:nvSpPr>
          <p:cNvPr id="47" name="TextBox 46"/>
          <p:cNvSpPr txBox="1"/>
          <p:nvPr/>
        </p:nvSpPr>
        <p:spPr>
          <a:xfrm>
            <a:off x="1653654" y="3741761"/>
            <a:ext cx="802943" cy="276999"/>
          </a:xfrm>
          <a:prstGeom prst="rect">
            <a:avLst/>
          </a:prstGeom>
          <a:noFill/>
        </p:spPr>
        <p:txBody>
          <a:bodyPr wrap="square" rtlCol="0">
            <a:spAutoFit/>
          </a:bodyPr>
          <a:lstStyle/>
          <a:p>
            <a:r>
              <a:rPr lang="en-US" sz="1200" dirty="0" smtClean="0">
                <a:solidFill>
                  <a:srgbClr val="00B050"/>
                </a:solidFill>
              </a:rPr>
              <a:t>W2 =.15</a:t>
            </a:r>
            <a:endParaRPr lang="en-US" sz="1200" dirty="0">
              <a:solidFill>
                <a:srgbClr val="00B050"/>
              </a:solidFill>
            </a:endParaRPr>
          </a:p>
        </p:txBody>
      </p:sp>
      <p:sp>
        <p:nvSpPr>
          <p:cNvPr id="48" name="TextBox 47"/>
          <p:cNvSpPr txBox="1"/>
          <p:nvPr/>
        </p:nvSpPr>
        <p:spPr>
          <a:xfrm>
            <a:off x="2024419" y="5354473"/>
            <a:ext cx="814316" cy="276999"/>
          </a:xfrm>
          <a:prstGeom prst="rect">
            <a:avLst/>
          </a:prstGeom>
          <a:noFill/>
        </p:spPr>
        <p:txBody>
          <a:bodyPr wrap="square" rtlCol="0">
            <a:spAutoFit/>
          </a:bodyPr>
          <a:lstStyle/>
          <a:p>
            <a:r>
              <a:rPr lang="en-US" sz="1200" dirty="0" smtClean="0">
                <a:solidFill>
                  <a:srgbClr val="00B050"/>
                </a:solidFill>
              </a:rPr>
              <a:t>W3 =.30</a:t>
            </a:r>
            <a:endParaRPr lang="en-US" sz="1200" dirty="0">
              <a:solidFill>
                <a:srgbClr val="00B050"/>
              </a:solidFill>
            </a:endParaRPr>
          </a:p>
        </p:txBody>
      </p:sp>
      <p:sp>
        <p:nvSpPr>
          <p:cNvPr id="49" name="TextBox 48"/>
          <p:cNvSpPr txBox="1"/>
          <p:nvPr/>
        </p:nvSpPr>
        <p:spPr>
          <a:xfrm>
            <a:off x="5138382" y="5343100"/>
            <a:ext cx="798394" cy="276999"/>
          </a:xfrm>
          <a:prstGeom prst="rect">
            <a:avLst/>
          </a:prstGeom>
          <a:noFill/>
        </p:spPr>
        <p:txBody>
          <a:bodyPr wrap="square" rtlCol="0">
            <a:spAutoFit/>
          </a:bodyPr>
          <a:lstStyle/>
          <a:p>
            <a:r>
              <a:rPr lang="en-US" sz="1200" dirty="0" smtClean="0">
                <a:solidFill>
                  <a:srgbClr val="00B050"/>
                </a:solidFill>
              </a:rPr>
              <a:t>W4 =.15</a:t>
            </a:r>
            <a:endParaRPr lang="en-US" sz="1200" dirty="0">
              <a:solidFill>
                <a:srgbClr val="00B050"/>
              </a:solidFill>
            </a:endParaRPr>
          </a:p>
        </p:txBody>
      </p:sp>
      <p:sp>
        <p:nvSpPr>
          <p:cNvPr id="50" name="TextBox 49"/>
          <p:cNvSpPr txBox="1"/>
          <p:nvPr/>
        </p:nvSpPr>
        <p:spPr>
          <a:xfrm>
            <a:off x="5454556" y="3789529"/>
            <a:ext cx="755175" cy="276999"/>
          </a:xfrm>
          <a:prstGeom prst="rect">
            <a:avLst/>
          </a:prstGeom>
          <a:noFill/>
        </p:spPr>
        <p:txBody>
          <a:bodyPr wrap="square" rtlCol="0">
            <a:spAutoFit/>
          </a:bodyPr>
          <a:lstStyle/>
          <a:p>
            <a:r>
              <a:rPr lang="en-US" sz="1200" dirty="0" smtClean="0">
                <a:solidFill>
                  <a:srgbClr val="00B050"/>
                </a:solidFill>
              </a:rPr>
              <a:t>W5 =.30</a:t>
            </a:r>
            <a:endParaRPr lang="en-US" sz="1200" dirty="0">
              <a:solidFill>
                <a:srgbClr val="00B050"/>
              </a:solidFill>
            </a:endParaRPr>
          </a:p>
        </p:txBody>
      </p:sp>
      <p:cxnSp>
        <p:nvCxnSpPr>
          <p:cNvPr id="198" name="Straight Connector 197"/>
          <p:cNvCxnSpPr/>
          <p:nvPr/>
        </p:nvCxnSpPr>
        <p:spPr>
          <a:xfrm>
            <a:off x="5991361" y="327545"/>
            <a:ext cx="409433"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a:off x="6455392" y="177420"/>
            <a:ext cx="2306472" cy="276999"/>
          </a:xfrm>
          <a:prstGeom prst="rect">
            <a:avLst/>
          </a:prstGeom>
          <a:noFill/>
        </p:spPr>
        <p:txBody>
          <a:bodyPr wrap="square" rtlCol="0">
            <a:spAutoFit/>
          </a:bodyPr>
          <a:lstStyle/>
          <a:p>
            <a:r>
              <a:rPr lang="en-US" sz="1200" dirty="0" smtClean="0"/>
              <a:t>Link between processes</a:t>
            </a:r>
            <a:endParaRPr lang="en-US" sz="1200" dirty="0"/>
          </a:p>
        </p:txBody>
      </p:sp>
      <p:sp>
        <p:nvSpPr>
          <p:cNvPr id="200" name="TextBox 199"/>
          <p:cNvSpPr txBox="1"/>
          <p:nvPr/>
        </p:nvSpPr>
        <p:spPr>
          <a:xfrm>
            <a:off x="6469037" y="464023"/>
            <a:ext cx="1392072" cy="286603"/>
          </a:xfrm>
          <a:prstGeom prst="rect">
            <a:avLst/>
          </a:prstGeom>
          <a:noFill/>
        </p:spPr>
        <p:txBody>
          <a:bodyPr wrap="square" rtlCol="0">
            <a:spAutoFit/>
          </a:bodyPr>
          <a:lstStyle/>
          <a:p>
            <a:r>
              <a:rPr lang="en-US" sz="1200" dirty="0" smtClean="0"/>
              <a:t>Basic messages</a:t>
            </a:r>
            <a:endParaRPr lang="en-US" sz="1200" dirty="0"/>
          </a:p>
        </p:txBody>
      </p:sp>
      <p:sp>
        <p:nvSpPr>
          <p:cNvPr id="201" name="TextBox 200"/>
          <p:cNvSpPr txBox="1"/>
          <p:nvPr/>
        </p:nvSpPr>
        <p:spPr>
          <a:xfrm>
            <a:off x="6455386" y="791569"/>
            <a:ext cx="1624085" cy="276999"/>
          </a:xfrm>
          <a:prstGeom prst="rect">
            <a:avLst/>
          </a:prstGeom>
          <a:noFill/>
        </p:spPr>
        <p:txBody>
          <a:bodyPr wrap="square" rtlCol="0">
            <a:spAutoFit/>
          </a:bodyPr>
          <a:lstStyle/>
          <a:p>
            <a:r>
              <a:rPr lang="en-US" sz="1200" dirty="0" smtClean="0"/>
              <a:t>Control messages</a:t>
            </a:r>
            <a:endParaRPr lang="en-US" sz="1200" dirty="0"/>
          </a:p>
        </p:txBody>
      </p:sp>
      <p:cxnSp>
        <p:nvCxnSpPr>
          <p:cNvPr id="202" name="Straight Arrow Connector 201"/>
          <p:cNvCxnSpPr>
            <a:endCxn id="200" idx="1"/>
          </p:cNvCxnSpPr>
          <p:nvPr/>
        </p:nvCxnSpPr>
        <p:spPr>
          <a:xfrm flipV="1">
            <a:off x="6005015" y="607325"/>
            <a:ext cx="464022" cy="6824"/>
          </a:xfrm>
          <a:prstGeom prst="straightConnector1">
            <a:avLst/>
          </a:prstGeom>
          <a:ln>
            <a:solidFill>
              <a:srgbClr val="2A08B8"/>
            </a:solidFill>
            <a:tailEnd type="arrow"/>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endCxn id="201" idx="1"/>
          </p:cNvCxnSpPr>
          <p:nvPr/>
        </p:nvCxnSpPr>
        <p:spPr>
          <a:xfrm>
            <a:off x="6005015" y="928048"/>
            <a:ext cx="450371" cy="2021"/>
          </a:xfrm>
          <a:prstGeom prst="straightConnector1">
            <a:avLst/>
          </a:prstGeom>
          <a:ln>
            <a:solidFill>
              <a:srgbClr val="C939B8"/>
            </a:solidFill>
            <a:tailEnd type="arrow"/>
          </a:ln>
        </p:spPr>
        <p:style>
          <a:lnRef idx="1">
            <a:schemeClr val="accent1"/>
          </a:lnRef>
          <a:fillRef idx="0">
            <a:schemeClr val="accent1"/>
          </a:fillRef>
          <a:effectRef idx="0">
            <a:schemeClr val="accent1"/>
          </a:effectRef>
          <a:fontRef idx="minor">
            <a:schemeClr val="tx1"/>
          </a:fontRef>
        </p:style>
      </p:cxnSp>
      <p:sp>
        <p:nvSpPr>
          <p:cNvPr id="204" name="Oval 203"/>
          <p:cNvSpPr/>
          <p:nvPr/>
        </p:nvSpPr>
        <p:spPr>
          <a:xfrm>
            <a:off x="2702257" y="245660"/>
            <a:ext cx="245659" cy="245659"/>
          </a:xfrm>
          <a:prstGeom prst="ellipse">
            <a:avLst/>
          </a:prstGeom>
          <a:solidFill>
            <a:schemeClr val="tx1">
              <a:lumMod val="50000"/>
              <a:lumOff val="5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2704529" y="548188"/>
            <a:ext cx="245659" cy="245659"/>
          </a:xfrm>
          <a:prstGeom prst="ellipse">
            <a:avLst/>
          </a:prstGeom>
          <a:solidFill>
            <a:srgbClr val="B53715"/>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2704529" y="875740"/>
            <a:ext cx="245659" cy="245659"/>
          </a:xfrm>
          <a:prstGeom prst="ellipse">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206"/>
          <p:cNvSpPr txBox="1"/>
          <p:nvPr/>
        </p:nvSpPr>
        <p:spPr>
          <a:xfrm>
            <a:off x="3207225" y="259308"/>
            <a:ext cx="1282888" cy="276999"/>
          </a:xfrm>
          <a:prstGeom prst="rect">
            <a:avLst/>
          </a:prstGeom>
          <a:noFill/>
        </p:spPr>
        <p:txBody>
          <a:bodyPr wrap="square" rtlCol="0">
            <a:spAutoFit/>
          </a:bodyPr>
          <a:lstStyle/>
          <a:p>
            <a:r>
              <a:rPr lang="en-US" sz="1200" dirty="0" smtClean="0"/>
              <a:t>Active process</a:t>
            </a:r>
            <a:endParaRPr lang="en-US" sz="1200" dirty="0"/>
          </a:p>
        </p:txBody>
      </p:sp>
      <p:sp>
        <p:nvSpPr>
          <p:cNvPr id="208" name="TextBox 207"/>
          <p:cNvSpPr txBox="1"/>
          <p:nvPr/>
        </p:nvSpPr>
        <p:spPr>
          <a:xfrm>
            <a:off x="3207222" y="504968"/>
            <a:ext cx="1392072" cy="276999"/>
          </a:xfrm>
          <a:prstGeom prst="rect">
            <a:avLst/>
          </a:prstGeom>
          <a:noFill/>
        </p:spPr>
        <p:txBody>
          <a:bodyPr wrap="square" rtlCol="0">
            <a:spAutoFit/>
          </a:bodyPr>
          <a:lstStyle/>
          <a:p>
            <a:r>
              <a:rPr lang="en-US" sz="1200" dirty="0" smtClean="0"/>
              <a:t>Leader process</a:t>
            </a:r>
            <a:endParaRPr lang="en-US" sz="1200" dirty="0"/>
          </a:p>
        </p:txBody>
      </p:sp>
      <p:sp>
        <p:nvSpPr>
          <p:cNvPr id="209" name="TextBox 208"/>
          <p:cNvSpPr txBox="1"/>
          <p:nvPr/>
        </p:nvSpPr>
        <p:spPr>
          <a:xfrm>
            <a:off x="3207224" y="832513"/>
            <a:ext cx="1091821" cy="286603"/>
          </a:xfrm>
          <a:prstGeom prst="rect">
            <a:avLst/>
          </a:prstGeom>
          <a:noFill/>
        </p:spPr>
        <p:txBody>
          <a:bodyPr wrap="square" rtlCol="0">
            <a:spAutoFit/>
          </a:bodyPr>
          <a:lstStyle/>
          <a:p>
            <a:r>
              <a:rPr lang="en-US" sz="1200" dirty="0" smtClean="0"/>
              <a:t>Idle process</a:t>
            </a:r>
            <a:endParaRPr lang="en-US" sz="1200" dirty="0"/>
          </a:p>
        </p:txBody>
      </p:sp>
      <p:sp>
        <p:nvSpPr>
          <p:cNvPr id="210" name="TextBox 209"/>
          <p:cNvSpPr txBox="1"/>
          <p:nvPr/>
        </p:nvSpPr>
        <p:spPr>
          <a:xfrm>
            <a:off x="2934275" y="2838739"/>
            <a:ext cx="709677" cy="276999"/>
          </a:xfrm>
          <a:prstGeom prst="rect">
            <a:avLst/>
          </a:prstGeom>
          <a:noFill/>
          <a:ln>
            <a:solidFill>
              <a:schemeClr val="bg1"/>
            </a:solidFill>
          </a:ln>
        </p:spPr>
        <p:txBody>
          <a:bodyPr wrap="square" rtlCol="0">
            <a:spAutoFit/>
          </a:bodyPr>
          <a:lstStyle/>
          <a:p>
            <a:r>
              <a:rPr lang="en-US" sz="1200" dirty="0" smtClean="0"/>
              <a:t>F1={</a:t>
            </a:r>
            <a:r>
              <a:rPr lang="en-US" sz="1200" dirty="0" smtClean="0">
                <a:sym typeface="Symbol"/>
              </a:rPr>
              <a:t></a:t>
            </a:r>
            <a:r>
              <a:rPr lang="en-US" sz="1200" dirty="0" smtClean="0"/>
              <a:t>}</a:t>
            </a:r>
            <a:endParaRPr lang="en-US" sz="1200" dirty="0"/>
          </a:p>
        </p:txBody>
      </p:sp>
      <p:sp>
        <p:nvSpPr>
          <p:cNvPr id="211" name="TextBox 210"/>
          <p:cNvSpPr txBox="1"/>
          <p:nvPr/>
        </p:nvSpPr>
        <p:spPr>
          <a:xfrm>
            <a:off x="2920627" y="3043451"/>
            <a:ext cx="805211" cy="276999"/>
          </a:xfrm>
          <a:prstGeom prst="rect">
            <a:avLst/>
          </a:prstGeom>
          <a:noFill/>
        </p:spPr>
        <p:txBody>
          <a:bodyPr wrap="square" rtlCol="0">
            <a:spAutoFit/>
          </a:bodyPr>
          <a:lstStyle/>
          <a:p>
            <a:r>
              <a:rPr lang="en-US" sz="1200" dirty="0" smtClean="0"/>
              <a:t>SN1={</a:t>
            </a:r>
            <a:r>
              <a:rPr lang="en-US" sz="1200" dirty="0" smtClean="0">
                <a:sym typeface="Symbol"/>
              </a:rPr>
              <a:t></a:t>
            </a:r>
            <a:r>
              <a:rPr lang="en-US" sz="1200" dirty="0" smtClean="0"/>
              <a:t>}</a:t>
            </a:r>
            <a:endParaRPr lang="en-US" sz="1200" dirty="0"/>
          </a:p>
        </p:txBody>
      </p:sp>
      <p:sp>
        <p:nvSpPr>
          <p:cNvPr id="212" name="TextBox 211"/>
          <p:cNvSpPr txBox="1"/>
          <p:nvPr/>
        </p:nvSpPr>
        <p:spPr>
          <a:xfrm>
            <a:off x="5625159" y="4219435"/>
            <a:ext cx="734698" cy="276999"/>
          </a:xfrm>
          <a:prstGeom prst="rect">
            <a:avLst/>
          </a:prstGeom>
          <a:noFill/>
        </p:spPr>
        <p:txBody>
          <a:bodyPr wrap="square" rtlCol="0">
            <a:spAutoFit/>
          </a:bodyPr>
          <a:lstStyle/>
          <a:p>
            <a:r>
              <a:rPr lang="en-US" sz="1200" dirty="0" smtClean="0"/>
              <a:t>F5={</a:t>
            </a:r>
            <a:r>
              <a:rPr lang="en-US" sz="1200" dirty="0" smtClean="0">
                <a:sym typeface="Symbol"/>
              </a:rPr>
              <a:t></a:t>
            </a:r>
            <a:r>
              <a:rPr lang="en-US" sz="1200" dirty="0" smtClean="0"/>
              <a:t>}</a:t>
            </a:r>
            <a:endParaRPr lang="en-US" sz="1200" dirty="0"/>
          </a:p>
        </p:txBody>
      </p:sp>
      <p:sp>
        <p:nvSpPr>
          <p:cNvPr id="213" name="TextBox 212"/>
          <p:cNvSpPr txBox="1"/>
          <p:nvPr/>
        </p:nvSpPr>
        <p:spPr>
          <a:xfrm>
            <a:off x="5611512" y="4424149"/>
            <a:ext cx="802935" cy="276999"/>
          </a:xfrm>
          <a:prstGeom prst="rect">
            <a:avLst/>
          </a:prstGeom>
          <a:noFill/>
        </p:spPr>
        <p:txBody>
          <a:bodyPr wrap="square" rtlCol="0">
            <a:spAutoFit/>
          </a:bodyPr>
          <a:lstStyle/>
          <a:p>
            <a:r>
              <a:rPr lang="en-US" sz="1200" dirty="0" smtClean="0"/>
              <a:t>SN5={</a:t>
            </a:r>
            <a:r>
              <a:rPr lang="en-US" sz="1200" dirty="0" smtClean="0">
                <a:sym typeface="Symbol"/>
              </a:rPr>
              <a:t></a:t>
            </a:r>
            <a:r>
              <a:rPr lang="en-US" sz="1200" dirty="0" smtClean="0"/>
              <a:t>}</a:t>
            </a:r>
            <a:endParaRPr lang="en-US" sz="1200" dirty="0"/>
          </a:p>
        </p:txBody>
      </p:sp>
      <p:sp>
        <p:nvSpPr>
          <p:cNvPr id="214" name="TextBox 213"/>
          <p:cNvSpPr txBox="1"/>
          <p:nvPr/>
        </p:nvSpPr>
        <p:spPr>
          <a:xfrm>
            <a:off x="5204352" y="5736611"/>
            <a:ext cx="691481" cy="276999"/>
          </a:xfrm>
          <a:prstGeom prst="rect">
            <a:avLst/>
          </a:prstGeom>
          <a:noFill/>
        </p:spPr>
        <p:txBody>
          <a:bodyPr wrap="square" rtlCol="0">
            <a:spAutoFit/>
          </a:bodyPr>
          <a:lstStyle/>
          <a:p>
            <a:r>
              <a:rPr lang="en-US" sz="1200" dirty="0" smtClean="0"/>
              <a:t>F4={</a:t>
            </a:r>
            <a:r>
              <a:rPr lang="en-US" sz="1200" dirty="0" smtClean="0">
                <a:sym typeface="Symbol"/>
              </a:rPr>
              <a:t></a:t>
            </a:r>
            <a:r>
              <a:rPr lang="en-US" sz="1200" dirty="0" smtClean="0"/>
              <a:t>}</a:t>
            </a:r>
            <a:endParaRPr lang="en-US" sz="1200" dirty="0"/>
          </a:p>
        </p:txBody>
      </p:sp>
      <p:sp>
        <p:nvSpPr>
          <p:cNvPr id="215" name="TextBox 214"/>
          <p:cNvSpPr txBox="1"/>
          <p:nvPr/>
        </p:nvSpPr>
        <p:spPr>
          <a:xfrm>
            <a:off x="5190706" y="5968621"/>
            <a:ext cx="841604" cy="276999"/>
          </a:xfrm>
          <a:prstGeom prst="rect">
            <a:avLst/>
          </a:prstGeom>
          <a:noFill/>
        </p:spPr>
        <p:txBody>
          <a:bodyPr wrap="square" rtlCol="0">
            <a:spAutoFit/>
          </a:bodyPr>
          <a:lstStyle/>
          <a:p>
            <a:r>
              <a:rPr lang="en-US" sz="1200" dirty="0" smtClean="0"/>
              <a:t>SN4={</a:t>
            </a:r>
            <a:r>
              <a:rPr lang="en-US" sz="1200" dirty="0" smtClean="0">
                <a:sym typeface="Symbol"/>
              </a:rPr>
              <a:t></a:t>
            </a:r>
            <a:r>
              <a:rPr lang="en-US" sz="1200" dirty="0" smtClean="0"/>
              <a:t>}</a:t>
            </a:r>
            <a:endParaRPr lang="en-US" sz="1200" dirty="0"/>
          </a:p>
        </p:txBody>
      </p:sp>
      <p:sp>
        <p:nvSpPr>
          <p:cNvPr id="216" name="TextBox 215"/>
          <p:cNvSpPr txBox="1"/>
          <p:nvPr/>
        </p:nvSpPr>
        <p:spPr>
          <a:xfrm>
            <a:off x="2149529" y="5670648"/>
            <a:ext cx="675557" cy="276999"/>
          </a:xfrm>
          <a:prstGeom prst="rect">
            <a:avLst/>
          </a:prstGeom>
          <a:noFill/>
        </p:spPr>
        <p:txBody>
          <a:bodyPr wrap="square" rtlCol="0">
            <a:spAutoFit/>
          </a:bodyPr>
          <a:lstStyle/>
          <a:p>
            <a:r>
              <a:rPr lang="en-US" sz="1200" dirty="0" smtClean="0"/>
              <a:t>F3={</a:t>
            </a:r>
            <a:r>
              <a:rPr lang="en-US" sz="1200" dirty="0" smtClean="0">
                <a:sym typeface="Symbol"/>
              </a:rPr>
              <a:t></a:t>
            </a:r>
            <a:r>
              <a:rPr lang="en-US" sz="1200" dirty="0" smtClean="0"/>
              <a:t>}</a:t>
            </a:r>
            <a:endParaRPr lang="en-US" sz="1200" dirty="0"/>
          </a:p>
        </p:txBody>
      </p:sp>
      <p:sp>
        <p:nvSpPr>
          <p:cNvPr id="217" name="TextBox 216"/>
          <p:cNvSpPr txBox="1"/>
          <p:nvPr/>
        </p:nvSpPr>
        <p:spPr>
          <a:xfrm>
            <a:off x="2135882" y="5902657"/>
            <a:ext cx="812034" cy="276999"/>
          </a:xfrm>
          <a:prstGeom prst="rect">
            <a:avLst/>
          </a:prstGeom>
          <a:noFill/>
        </p:spPr>
        <p:txBody>
          <a:bodyPr wrap="square" rtlCol="0">
            <a:spAutoFit/>
          </a:bodyPr>
          <a:lstStyle/>
          <a:p>
            <a:r>
              <a:rPr lang="en-US" sz="1200" dirty="0" smtClean="0"/>
              <a:t>SN3={</a:t>
            </a:r>
            <a:r>
              <a:rPr lang="en-US" sz="1200" dirty="0" smtClean="0">
                <a:sym typeface="Symbol"/>
              </a:rPr>
              <a:t></a:t>
            </a:r>
            <a:r>
              <a:rPr lang="en-US" sz="1200" dirty="0" smtClean="0"/>
              <a:t>}</a:t>
            </a:r>
            <a:endParaRPr lang="en-US" sz="1200" dirty="0"/>
          </a:p>
        </p:txBody>
      </p:sp>
      <p:sp>
        <p:nvSpPr>
          <p:cNvPr id="218" name="TextBox 217"/>
          <p:cNvSpPr txBox="1"/>
          <p:nvPr/>
        </p:nvSpPr>
        <p:spPr>
          <a:xfrm>
            <a:off x="1551303" y="4021542"/>
            <a:ext cx="700578" cy="276999"/>
          </a:xfrm>
          <a:prstGeom prst="rect">
            <a:avLst/>
          </a:prstGeom>
          <a:noFill/>
        </p:spPr>
        <p:txBody>
          <a:bodyPr wrap="square" rtlCol="0">
            <a:spAutoFit/>
          </a:bodyPr>
          <a:lstStyle/>
          <a:p>
            <a:r>
              <a:rPr lang="en-US" sz="1200" dirty="0" smtClean="0"/>
              <a:t>F2={</a:t>
            </a:r>
            <a:r>
              <a:rPr lang="en-US" sz="1200" dirty="0" smtClean="0">
                <a:sym typeface="Symbol"/>
              </a:rPr>
              <a:t></a:t>
            </a:r>
            <a:r>
              <a:rPr lang="en-US" sz="1200" dirty="0" smtClean="0"/>
              <a:t>}</a:t>
            </a:r>
            <a:endParaRPr lang="en-US" sz="1200" dirty="0"/>
          </a:p>
        </p:txBody>
      </p:sp>
      <p:sp>
        <p:nvSpPr>
          <p:cNvPr id="219" name="TextBox 218"/>
          <p:cNvSpPr txBox="1"/>
          <p:nvPr/>
        </p:nvSpPr>
        <p:spPr>
          <a:xfrm>
            <a:off x="1537655" y="4253552"/>
            <a:ext cx="796112" cy="276999"/>
          </a:xfrm>
          <a:prstGeom prst="rect">
            <a:avLst/>
          </a:prstGeom>
          <a:noFill/>
        </p:spPr>
        <p:txBody>
          <a:bodyPr wrap="square" rtlCol="0">
            <a:spAutoFit/>
          </a:bodyPr>
          <a:lstStyle/>
          <a:p>
            <a:r>
              <a:rPr lang="en-US" sz="1200" dirty="0" smtClean="0"/>
              <a:t>SN2={</a:t>
            </a:r>
            <a:r>
              <a:rPr lang="en-US" sz="1200" dirty="0" smtClean="0">
                <a:sym typeface="Symbol"/>
              </a:rPr>
              <a:t></a:t>
            </a:r>
            <a:r>
              <a:rPr lang="en-US" sz="1200" dirty="0" smtClean="0"/>
              <a:t>}</a:t>
            </a:r>
            <a:endParaRPr lang="en-US" sz="1200" dirty="0"/>
          </a:p>
        </p:txBody>
      </p:sp>
      <p:sp>
        <p:nvSpPr>
          <p:cNvPr id="222" name="Oval 221"/>
          <p:cNvSpPr/>
          <p:nvPr/>
        </p:nvSpPr>
        <p:spPr>
          <a:xfrm>
            <a:off x="4610655" y="5224820"/>
            <a:ext cx="491319" cy="464024"/>
          </a:xfrm>
          <a:prstGeom prst="ellipse">
            <a:avLst/>
          </a:prstGeom>
          <a:solidFill>
            <a:schemeClr val="accent2">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224" name="Straight Arrow Connector 223"/>
          <p:cNvCxnSpPr>
            <a:stCxn id="222" idx="3"/>
            <a:endCxn id="12" idx="5"/>
          </p:cNvCxnSpPr>
          <p:nvPr/>
        </p:nvCxnSpPr>
        <p:spPr>
          <a:xfrm rot="5400000" flipH="1">
            <a:off x="4026080" y="4964363"/>
            <a:ext cx="4551" cy="1308503"/>
          </a:xfrm>
          <a:prstGeom prst="straightConnector1">
            <a:avLst/>
          </a:prstGeom>
          <a:ln>
            <a:solidFill>
              <a:srgbClr val="BD45AC"/>
            </a:solidFill>
            <a:tailEnd type="arrow"/>
          </a:ln>
        </p:spPr>
        <p:style>
          <a:lnRef idx="1">
            <a:schemeClr val="accent1"/>
          </a:lnRef>
          <a:fillRef idx="0">
            <a:schemeClr val="accent1"/>
          </a:fillRef>
          <a:effectRef idx="0">
            <a:schemeClr val="accent1"/>
          </a:effectRef>
          <a:fontRef idx="minor">
            <a:schemeClr val="tx1"/>
          </a:fontRef>
        </p:style>
      </p:cxnSp>
      <p:sp>
        <p:nvSpPr>
          <p:cNvPr id="225" name="TextBox 224"/>
          <p:cNvSpPr txBox="1"/>
          <p:nvPr/>
        </p:nvSpPr>
        <p:spPr>
          <a:xfrm>
            <a:off x="2151793" y="5672916"/>
            <a:ext cx="782464" cy="276999"/>
          </a:xfrm>
          <a:prstGeom prst="rect">
            <a:avLst/>
          </a:prstGeom>
          <a:noFill/>
        </p:spPr>
        <p:txBody>
          <a:bodyPr wrap="square" rtlCol="0">
            <a:spAutoFit/>
          </a:bodyPr>
          <a:lstStyle/>
          <a:p>
            <a:r>
              <a:rPr lang="en-US" sz="1200" dirty="0" smtClean="0"/>
              <a:t>F3={P4}</a:t>
            </a:r>
            <a:endParaRPr lang="en-US" sz="1200" dirty="0"/>
          </a:p>
        </p:txBody>
      </p:sp>
      <p:sp>
        <p:nvSpPr>
          <p:cNvPr id="226" name="TextBox 225"/>
          <p:cNvSpPr txBox="1"/>
          <p:nvPr/>
        </p:nvSpPr>
        <p:spPr>
          <a:xfrm>
            <a:off x="2129051" y="6196084"/>
            <a:ext cx="968991" cy="286603"/>
          </a:xfrm>
          <a:prstGeom prst="rect">
            <a:avLst/>
          </a:prstGeom>
          <a:noFill/>
        </p:spPr>
        <p:txBody>
          <a:bodyPr wrap="square" rtlCol="0">
            <a:spAutoFit/>
          </a:bodyPr>
          <a:lstStyle/>
          <a:p>
            <a:r>
              <a:rPr lang="en-US" sz="1200" dirty="0" smtClean="0">
                <a:solidFill>
                  <a:srgbClr val="FF0000"/>
                </a:solidFill>
              </a:rPr>
              <a:t>Leader3=1</a:t>
            </a:r>
            <a:endParaRPr lang="en-US" sz="1200" dirty="0">
              <a:solidFill>
                <a:srgbClr val="FF0000"/>
              </a:solidFill>
            </a:endParaRPr>
          </a:p>
        </p:txBody>
      </p:sp>
      <p:cxnSp>
        <p:nvCxnSpPr>
          <p:cNvPr id="228" name="Straight Arrow Connector 227"/>
          <p:cNvCxnSpPr>
            <a:stCxn id="222" idx="1"/>
            <a:endCxn id="11" idx="3"/>
          </p:cNvCxnSpPr>
          <p:nvPr/>
        </p:nvCxnSpPr>
        <p:spPr>
          <a:xfrm rot="5400000" flipH="1" flipV="1">
            <a:off x="4382649" y="4631137"/>
            <a:ext cx="961597" cy="361681"/>
          </a:xfrm>
          <a:prstGeom prst="straightConnector1">
            <a:avLst/>
          </a:prstGeom>
          <a:ln>
            <a:solidFill>
              <a:srgbClr val="BD45AC"/>
            </a:solidFill>
            <a:tailEnd type="arrow"/>
          </a:ln>
        </p:spPr>
        <p:style>
          <a:lnRef idx="1">
            <a:schemeClr val="accent1"/>
          </a:lnRef>
          <a:fillRef idx="0">
            <a:schemeClr val="accent1"/>
          </a:fillRef>
          <a:effectRef idx="0">
            <a:schemeClr val="accent1"/>
          </a:effectRef>
          <a:fontRef idx="minor">
            <a:schemeClr val="tx1"/>
          </a:fontRef>
        </p:style>
      </p:cxnSp>
      <p:sp>
        <p:nvSpPr>
          <p:cNvPr id="229" name="TextBox 228"/>
          <p:cNvSpPr txBox="1"/>
          <p:nvPr/>
        </p:nvSpPr>
        <p:spPr>
          <a:xfrm>
            <a:off x="5627421" y="4218801"/>
            <a:ext cx="732423" cy="276999"/>
          </a:xfrm>
          <a:prstGeom prst="rect">
            <a:avLst/>
          </a:prstGeom>
          <a:noFill/>
        </p:spPr>
        <p:txBody>
          <a:bodyPr wrap="square" rtlCol="0">
            <a:spAutoFit/>
          </a:bodyPr>
          <a:lstStyle/>
          <a:p>
            <a:r>
              <a:rPr lang="en-US" sz="1200" dirty="0" smtClean="0"/>
              <a:t>F5={p4}</a:t>
            </a:r>
            <a:endParaRPr lang="en-US" sz="1200" dirty="0"/>
          </a:p>
        </p:txBody>
      </p:sp>
      <p:sp>
        <p:nvSpPr>
          <p:cNvPr id="230" name="TextBox 229"/>
          <p:cNvSpPr txBox="1"/>
          <p:nvPr/>
        </p:nvSpPr>
        <p:spPr>
          <a:xfrm>
            <a:off x="5663821" y="4681183"/>
            <a:ext cx="955343" cy="276999"/>
          </a:xfrm>
          <a:prstGeom prst="rect">
            <a:avLst/>
          </a:prstGeom>
          <a:noFill/>
        </p:spPr>
        <p:txBody>
          <a:bodyPr wrap="square" rtlCol="0">
            <a:spAutoFit/>
          </a:bodyPr>
          <a:lstStyle/>
          <a:p>
            <a:r>
              <a:rPr lang="en-US" sz="1200" dirty="0" smtClean="0">
                <a:solidFill>
                  <a:srgbClr val="FF0000"/>
                </a:solidFill>
              </a:rPr>
              <a:t>Leader5=1</a:t>
            </a:r>
            <a:endParaRPr lang="en-US" sz="1200" dirty="0">
              <a:solidFill>
                <a:srgbClr val="FF0000"/>
              </a:solidFill>
            </a:endParaRPr>
          </a:p>
        </p:txBody>
      </p:sp>
      <p:cxnSp>
        <p:nvCxnSpPr>
          <p:cNvPr id="232" name="Straight Arrow Connector 231"/>
          <p:cNvCxnSpPr>
            <a:stCxn id="222" idx="2"/>
            <a:endCxn id="10" idx="4"/>
          </p:cNvCxnSpPr>
          <p:nvPr/>
        </p:nvCxnSpPr>
        <p:spPr>
          <a:xfrm rot="10800000">
            <a:off x="2759123" y="4437802"/>
            <a:ext cx="1851533" cy="1019030"/>
          </a:xfrm>
          <a:prstGeom prst="straightConnector1">
            <a:avLst/>
          </a:prstGeom>
          <a:ln>
            <a:solidFill>
              <a:srgbClr val="BD45AC"/>
            </a:solidFill>
            <a:tailEnd type="arrow"/>
          </a:ln>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1539930" y="4038600"/>
            <a:ext cx="793838" cy="276999"/>
          </a:xfrm>
          <a:prstGeom prst="rect">
            <a:avLst/>
          </a:prstGeom>
          <a:noFill/>
        </p:spPr>
        <p:txBody>
          <a:bodyPr wrap="square" rtlCol="0">
            <a:spAutoFit/>
          </a:bodyPr>
          <a:lstStyle/>
          <a:p>
            <a:r>
              <a:rPr lang="en-US" sz="1200" dirty="0" smtClean="0"/>
              <a:t>F2={p4}</a:t>
            </a:r>
            <a:endParaRPr lang="en-US" sz="1200" dirty="0"/>
          </a:p>
        </p:txBody>
      </p:sp>
      <p:sp>
        <p:nvSpPr>
          <p:cNvPr id="234" name="TextBox 233"/>
          <p:cNvSpPr txBox="1"/>
          <p:nvPr/>
        </p:nvSpPr>
        <p:spPr>
          <a:xfrm>
            <a:off x="1530824" y="4519684"/>
            <a:ext cx="955343" cy="276999"/>
          </a:xfrm>
          <a:prstGeom prst="rect">
            <a:avLst/>
          </a:prstGeom>
          <a:noFill/>
        </p:spPr>
        <p:txBody>
          <a:bodyPr wrap="square" rtlCol="0">
            <a:spAutoFit/>
          </a:bodyPr>
          <a:lstStyle/>
          <a:p>
            <a:r>
              <a:rPr lang="en-US" sz="1200" dirty="0" smtClean="0">
                <a:solidFill>
                  <a:srgbClr val="FF0000"/>
                </a:solidFill>
              </a:rPr>
              <a:t>Leader2=1</a:t>
            </a:r>
            <a:endParaRPr lang="en-US" sz="1200" dirty="0">
              <a:solidFill>
                <a:srgbClr val="FF0000"/>
              </a:solidFill>
            </a:endParaRPr>
          </a:p>
        </p:txBody>
      </p:sp>
      <p:cxnSp>
        <p:nvCxnSpPr>
          <p:cNvPr id="236" name="Straight Arrow Connector 235"/>
          <p:cNvCxnSpPr>
            <a:stCxn id="222" idx="0"/>
            <a:endCxn id="6" idx="5"/>
          </p:cNvCxnSpPr>
          <p:nvPr/>
        </p:nvCxnSpPr>
        <p:spPr>
          <a:xfrm rot="16200000" flipV="1">
            <a:off x="3649055" y="4017559"/>
            <a:ext cx="1689766" cy="724755"/>
          </a:xfrm>
          <a:prstGeom prst="straightConnector1">
            <a:avLst/>
          </a:prstGeom>
          <a:ln>
            <a:solidFill>
              <a:srgbClr val="BD45AC"/>
            </a:solidFill>
            <a:tailEnd type="arrow"/>
          </a:ln>
        </p:spPr>
        <p:style>
          <a:lnRef idx="1">
            <a:schemeClr val="accent1"/>
          </a:lnRef>
          <a:fillRef idx="0">
            <a:schemeClr val="accent1"/>
          </a:fillRef>
          <a:effectRef idx="0">
            <a:schemeClr val="accent1"/>
          </a:effectRef>
          <a:fontRef idx="minor">
            <a:schemeClr val="tx1"/>
          </a:fontRef>
        </p:style>
      </p:cxnSp>
      <p:sp>
        <p:nvSpPr>
          <p:cNvPr id="237" name="TextBox 236"/>
          <p:cNvSpPr txBox="1"/>
          <p:nvPr/>
        </p:nvSpPr>
        <p:spPr>
          <a:xfrm>
            <a:off x="2936549" y="2839875"/>
            <a:ext cx="721051" cy="284325"/>
          </a:xfrm>
          <a:prstGeom prst="rect">
            <a:avLst/>
          </a:prstGeom>
          <a:noFill/>
          <a:ln>
            <a:solidFill>
              <a:schemeClr val="bg1"/>
            </a:solidFill>
          </a:ln>
        </p:spPr>
        <p:txBody>
          <a:bodyPr wrap="square" rtlCol="0">
            <a:spAutoFit/>
          </a:bodyPr>
          <a:lstStyle/>
          <a:p>
            <a:r>
              <a:rPr lang="en-US" sz="1200" dirty="0" smtClean="0"/>
              <a:t>F1={p4}</a:t>
            </a:r>
            <a:endParaRPr lang="en-US" sz="1200" dirty="0"/>
          </a:p>
        </p:txBody>
      </p:sp>
      <p:sp>
        <p:nvSpPr>
          <p:cNvPr id="238" name="TextBox 237"/>
          <p:cNvSpPr txBox="1"/>
          <p:nvPr/>
        </p:nvSpPr>
        <p:spPr>
          <a:xfrm>
            <a:off x="2636293" y="3305034"/>
            <a:ext cx="955343" cy="276999"/>
          </a:xfrm>
          <a:prstGeom prst="rect">
            <a:avLst/>
          </a:prstGeom>
          <a:noFill/>
        </p:spPr>
        <p:txBody>
          <a:bodyPr wrap="square" rtlCol="0">
            <a:spAutoFit/>
          </a:bodyPr>
          <a:lstStyle/>
          <a:p>
            <a:r>
              <a:rPr lang="en-US" sz="1200" dirty="0" smtClean="0">
                <a:solidFill>
                  <a:srgbClr val="FF0000"/>
                </a:solidFill>
              </a:rPr>
              <a:t>Leader1=1</a:t>
            </a:r>
            <a:endParaRPr lang="en-US" sz="1200" dirty="0">
              <a:solidFill>
                <a:srgbClr val="FF0000"/>
              </a:solidFill>
            </a:endParaRPr>
          </a:p>
        </p:txBody>
      </p:sp>
      <p:sp>
        <p:nvSpPr>
          <p:cNvPr id="239" name="TextBox 238"/>
          <p:cNvSpPr txBox="1"/>
          <p:nvPr/>
        </p:nvSpPr>
        <p:spPr>
          <a:xfrm>
            <a:off x="2827368" y="3032082"/>
            <a:ext cx="1021302" cy="276999"/>
          </a:xfrm>
          <a:prstGeom prst="rect">
            <a:avLst/>
          </a:prstGeom>
          <a:noFill/>
        </p:spPr>
        <p:txBody>
          <a:bodyPr wrap="square" rtlCol="0">
            <a:spAutoFit/>
          </a:bodyPr>
          <a:lstStyle/>
          <a:p>
            <a:r>
              <a:rPr lang="en-US" sz="1200" dirty="0" smtClean="0"/>
              <a:t>SN1={2,3,5}</a:t>
            </a:r>
            <a:endParaRPr lang="en-US" sz="1200" dirty="0"/>
          </a:p>
        </p:txBody>
      </p:sp>
      <p:sp>
        <p:nvSpPr>
          <p:cNvPr id="240" name="Oval 239"/>
          <p:cNvSpPr/>
          <p:nvPr/>
        </p:nvSpPr>
        <p:spPr>
          <a:xfrm>
            <a:off x="3728113" y="3141257"/>
            <a:ext cx="491319" cy="464024"/>
          </a:xfrm>
          <a:prstGeom prst="ellipse">
            <a:avLst/>
          </a:prstGeom>
          <a:solidFill>
            <a:srgbClr val="983328"/>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41" name="TextBox 240"/>
          <p:cNvSpPr txBox="1"/>
          <p:nvPr/>
        </p:nvSpPr>
        <p:spPr>
          <a:xfrm>
            <a:off x="4326340" y="2947918"/>
            <a:ext cx="1746914" cy="276999"/>
          </a:xfrm>
          <a:prstGeom prst="rect">
            <a:avLst/>
          </a:prstGeom>
          <a:noFill/>
        </p:spPr>
        <p:txBody>
          <a:bodyPr wrap="square" rtlCol="0">
            <a:spAutoFit/>
          </a:bodyPr>
          <a:lstStyle/>
          <a:p>
            <a:r>
              <a:rPr lang="en-US" sz="1200" b="1" dirty="0" smtClean="0"/>
              <a:t>call snapshot()</a:t>
            </a:r>
            <a:endParaRPr lang="en-US" sz="1200" b="1" dirty="0"/>
          </a:p>
        </p:txBody>
      </p:sp>
      <p:sp>
        <p:nvSpPr>
          <p:cNvPr id="61" name="Oval 60"/>
          <p:cNvSpPr/>
          <p:nvPr/>
        </p:nvSpPr>
        <p:spPr>
          <a:xfrm>
            <a:off x="2706801" y="1232860"/>
            <a:ext cx="245659" cy="245659"/>
          </a:xfrm>
          <a:prstGeom prst="ellipse">
            <a:avLst/>
          </a:prstGeom>
          <a:solidFill>
            <a:srgbClr val="0000CC"/>
          </a:solidFill>
          <a:ln>
            <a:solidFill>
              <a:srgbClr val="B53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3209496" y="1175986"/>
            <a:ext cx="1198730" cy="276999"/>
          </a:xfrm>
          <a:prstGeom prst="rect">
            <a:avLst/>
          </a:prstGeom>
          <a:noFill/>
        </p:spPr>
        <p:txBody>
          <a:bodyPr wrap="square" rtlCol="0">
            <a:spAutoFit/>
          </a:bodyPr>
          <a:lstStyle/>
          <a:p>
            <a:r>
              <a:rPr lang="en-US" sz="1200" dirty="0" smtClean="0"/>
              <a:t>Faulty process</a:t>
            </a:r>
            <a:endParaRPr lang="en-US" sz="1200" dirty="0"/>
          </a:p>
        </p:txBody>
      </p:sp>
      <p:sp>
        <p:nvSpPr>
          <p:cNvPr id="63" name="TextBox 62"/>
          <p:cNvSpPr txBox="1"/>
          <p:nvPr/>
        </p:nvSpPr>
        <p:spPr>
          <a:xfrm>
            <a:off x="3343701" y="2402007"/>
            <a:ext cx="1719618" cy="276999"/>
          </a:xfrm>
          <a:prstGeom prst="rect">
            <a:avLst/>
          </a:prstGeom>
          <a:noFill/>
        </p:spPr>
        <p:txBody>
          <a:bodyPr wrap="square" rtlCol="0">
            <a:spAutoFit/>
          </a:bodyPr>
          <a:lstStyle/>
          <a:p>
            <a:r>
              <a:rPr lang="en-US" sz="1200" dirty="0" smtClean="0">
                <a:solidFill>
                  <a:srgbClr val="0000CC"/>
                </a:solidFill>
              </a:rPr>
              <a:t>Consistent _1= TRUE</a:t>
            </a:r>
            <a:endParaRPr lang="en-US" sz="1200" dirty="0">
              <a:solidFill>
                <a:srgbClr val="0000CC"/>
              </a:solidFill>
            </a:endParaRPr>
          </a:p>
        </p:txBody>
      </p:sp>
      <p:cxnSp>
        <p:nvCxnSpPr>
          <p:cNvPr id="67" name="Straight Arrow Connector 66"/>
          <p:cNvCxnSpPr/>
          <p:nvPr/>
        </p:nvCxnSpPr>
        <p:spPr>
          <a:xfrm rot="10800000" flipV="1">
            <a:off x="2919181" y="3400565"/>
            <a:ext cx="795284" cy="668464"/>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40" idx="3"/>
            <a:endCxn id="12" idx="0"/>
          </p:cNvCxnSpPr>
          <p:nvPr/>
        </p:nvCxnSpPr>
        <p:spPr>
          <a:xfrm rot="5400000">
            <a:off x="2658760" y="4078963"/>
            <a:ext cx="1682943" cy="59966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0" idx="6"/>
            <a:endCxn id="11" idx="1"/>
          </p:cNvCxnSpPr>
          <p:nvPr/>
        </p:nvCxnSpPr>
        <p:spPr>
          <a:xfrm>
            <a:off x="4219432" y="3373269"/>
            <a:ext cx="824856" cy="629795"/>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0" idx="7"/>
            <a:endCxn id="240" idx="2"/>
          </p:cNvCxnSpPr>
          <p:nvPr/>
        </p:nvCxnSpPr>
        <p:spPr>
          <a:xfrm rot="5400000" flipH="1" flipV="1">
            <a:off x="2996239" y="3309859"/>
            <a:ext cx="668464" cy="7952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2" idx="0"/>
            <a:endCxn id="240" idx="3"/>
          </p:cNvCxnSpPr>
          <p:nvPr/>
        </p:nvCxnSpPr>
        <p:spPr>
          <a:xfrm rot="5400000" flipH="1" flipV="1">
            <a:off x="2658760" y="4078964"/>
            <a:ext cx="1682943" cy="5996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16200000" flipV="1">
            <a:off x="4316963" y="3255270"/>
            <a:ext cx="629795" cy="8248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815992" y="3034354"/>
            <a:ext cx="1021302" cy="276999"/>
          </a:xfrm>
          <a:prstGeom prst="rect">
            <a:avLst/>
          </a:prstGeom>
          <a:noFill/>
        </p:spPr>
        <p:txBody>
          <a:bodyPr wrap="square" rtlCol="0">
            <a:spAutoFit/>
          </a:bodyPr>
          <a:lstStyle/>
          <a:p>
            <a:r>
              <a:rPr lang="en-US" sz="1200" dirty="0" smtClean="0"/>
              <a:t>SN1={3,5}</a:t>
            </a:r>
            <a:endParaRPr lang="en-US" sz="1200" dirty="0"/>
          </a:p>
        </p:txBody>
      </p:sp>
      <p:sp>
        <p:nvSpPr>
          <p:cNvPr id="79" name="TextBox 78"/>
          <p:cNvSpPr txBox="1"/>
          <p:nvPr/>
        </p:nvSpPr>
        <p:spPr>
          <a:xfrm>
            <a:off x="2815992" y="3034354"/>
            <a:ext cx="1021302" cy="276999"/>
          </a:xfrm>
          <a:prstGeom prst="rect">
            <a:avLst/>
          </a:prstGeom>
          <a:noFill/>
        </p:spPr>
        <p:txBody>
          <a:bodyPr wrap="square" rtlCol="0">
            <a:spAutoFit/>
          </a:bodyPr>
          <a:lstStyle/>
          <a:p>
            <a:r>
              <a:rPr lang="en-US" sz="1200" dirty="0" smtClean="0"/>
              <a:t>SN1={5}</a:t>
            </a:r>
            <a:endParaRPr lang="en-US" sz="1200" dirty="0"/>
          </a:p>
        </p:txBody>
      </p:sp>
      <p:sp>
        <p:nvSpPr>
          <p:cNvPr id="80" name="TextBox 79"/>
          <p:cNvSpPr txBox="1"/>
          <p:nvPr/>
        </p:nvSpPr>
        <p:spPr>
          <a:xfrm>
            <a:off x="2815992" y="3034354"/>
            <a:ext cx="1021302" cy="276999"/>
          </a:xfrm>
          <a:prstGeom prst="rect">
            <a:avLst/>
          </a:prstGeom>
          <a:noFill/>
        </p:spPr>
        <p:txBody>
          <a:bodyPr wrap="square" rtlCol="0">
            <a:spAutoFit/>
          </a:bodyPr>
          <a:lstStyle/>
          <a:p>
            <a:r>
              <a:rPr lang="en-US" sz="1200" dirty="0" smtClean="0"/>
              <a:t>SN1={</a:t>
            </a:r>
            <a:r>
              <a:rPr lang="en-US" sz="1200" dirty="0" smtClean="0">
                <a:sym typeface="Symbol"/>
              </a:rPr>
              <a:t></a:t>
            </a:r>
            <a:r>
              <a:rPr lang="en-US" sz="1200" dirty="0" smtClean="0"/>
              <a:t>}</a:t>
            </a:r>
            <a:endParaRPr lang="en-US" sz="1200" dirty="0"/>
          </a:p>
        </p:txBody>
      </p:sp>
      <p:sp>
        <p:nvSpPr>
          <p:cNvPr id="82" name="TextBox 81"/>
          <p:cNvSpPr txBox="1"/>
          <p:nvPr/>
        </p:nvSpPr>
        <p:spPr>
          <a:xfrm>
            <a:off x="4339986" y="2634018"/>
            <a:ext cx="1446665" cy="276999"/>
          </a:xfrm>
          <a:prstGeom prst="rect">
            <a:avLst/>
          </a:prstGeom>
          <a:noFill/>
        </p:spPr>
        <p:txBody>
          <a:bodyPr wrap="square" rtlCol="0">
            <a:spAutoFit/>
          </a:bodyPr>
          <a:lstStyle/>
          <a:p>
            <a:r>
              <a:rPr lang="en-US" sz="1200" dirty="0" smtClean="0">
                <a:solidFill>
                  <a:srgbClr val="008000"/>
                </a:solidFill>
              </a:rPr>
              <a:t>Temp_sum1 = .10</a:t>
            </a:r>
            <a:endParaRPr lang="en-US" dirty="0">
              <a:solidFill>
                <a:srgbClr val="008000"/>
              </a:solidFill>
            </a:endParaRPr>
          </a:p>
        </p:txBody>
      </p:sp>
      <p:sp>
        <p:nvSpPr>
          <p:cNvPr id="83" name="TextBox 82"/>
          <p:cNvSpPr txBox="1"/>
          <p:nvPr/>
        </p:nvSpPr>
        <p:spPr>
          <a:xfrm>
            <a:off x="4339986" y="2634018"/>
            <a:ext cx="1446665" cy="276999"/>
          </a:xfrm>
          <a:prstGeom prst="rect">
            <a:avLst/>
          </a:prstGeom>
          <a:noFill/>
        </p:spPr>
        <p:txBody>
          <a:bodyPr wrap="square" rtlCol="0">
            <a:spAutoFit/>
          </a:bodyPr>
          <a:lstStyle/>
          <a:p>
            <a:r>
              <a:rPr lang="en-US" sz="1200" dirty="0" smtClean="0">
                <a:solidFill>
                  <a:srgbClr val="008000"/>
                </a:solidFill>
              </a:rPr>
              <a:t>Temp_sum1 = .25</a:t>
            </a:r>
            <a:endParaRPr lang="en-US" dirty="0">
              <a:solidFill>
                <a:srgbClr val="008000"/>
              </a:solidFill>
            </a:endParaRPr>
          </a:p>
        </p:txBody>
      </p:sp>
      <p:sp>
        <p:nvSpPr>
          <p:cNvPr id="84" name="TextBox 83"/>
          <p:cNvSpPr txBox="1"/>
          <p:nvPr/>
        </p:nvSpPr>
        <p:spPr>
          <a:xfrm>
            <a:off x="4342258" y="2622642"/>
            <a:ext cx="1446665" cy="276999"/>
          </a:xfrm>
          <a:prstGeom prst="rect">
            <a:avLst/>
          </a:prstGeom>
          <a:noFill/>
        </p:spPr>
        <p:txBody>
          <a:bodyPr wrap="square" rtlCol="0">
            <a:spAutoFit/>
          </a:bodyPr>
          <a:lstStyle/>
          <a:p>
            <a:r>
              <a:rPr lang="en-US" sz="1200" dirty="0" smtClean="0">
                <a:solidFill>
                  <a:srgbClr val="008000"/>
                </a:solidFill>
              </a:rPr>
              <a:t>Temp_sum1 = .55</a:t>
            </a:r>
            <a:endParaRPr lang="en-US" dirty="0">
              <a:solidFill>
                <a:srgbClr val="008000"/>
              </a:solidFill>
            </a:endParaRPr>
          </a:p>
        </p:txBody>
      </p:sp>
      <p:sp>
        <p:nvSpPr>
          <p:cNvPr id="85" name="TextBox 84"/>
          <p:cNvSpPr txBox="1"/>
          <p:nvPr/>
        </p:nvSpPr>
        <p:spPr>
          <a:xfrm>
            <a:off x="4344530" y="2624914"/>
            <a:ext cx="1446665" cy="276999"/>
          </a:xfrm>
          <a:prstGeom prst="rect">
            <a:avLst/>
          </a:prstGeom>
          <a:noFill/>
        </p:spPr>
        <p:txBody>
          <a:bodyPr wrap="square" rtlCol="0">
            <a:spAutoFit/>
          </a:bodyPr>
          <a:lstStyle/>
          <a:p>
            <a:r>
              <a:rPr lang="en-US" sz="1200" dirty="0" smtClean="0">
                <a:solidFill>
                  <a:srgbClr val="008000"/>
                </a:solidFill>
              </a:rPr>
              <a:t>Temp_sum1 = .85</a:t>
            </a:r>
            <a:endParaRPr lang="en-US" dirty="0">
              <a:solidFill>
                <a:srgbClr val="008000"/>
              </a:solidFill>
            </a:endParaRPr>
          </a:p>
        </p:txBody>
      </p:sp>
      <p:sp>
        <p:nvSpPr>
          <p:cNvPr id="86" name="TextBox 85"/>
          <p:cNvSpPr txBox="1"/>
          <p:nvPr/>
        </p:nvSpPr>
        <p:spPr>
          <a:xfrm>
            <a:off x="3330052" y="2115403"/>
            <a:ext cx="818867" cy="286603"/>
          </a:xfrm>
          <a:prstGeom prst="rect">
            <a:avLst/>
          </a:prstGeom>
          <a:noFill/>
        </p:spPr>
        <p:txBody>
          <a:bodyPr wrap="square" rtlCol="0">
            <a:spAutoFit/>
          </a:bodyPr>
          <a:lstStyle/>
          <a:p>
            <a:r>
              <a:rPr lang="en-US" sz="1200" dirty="0" smtClean="0"/>
              <a:t>Sum = 0</a:t>
            </a:r>
            <a:endParaRPr lang="en-US" dirty="0"/>
          </a:p>
        </p:txBody>
      </p:sp>
      <p:sp>
        <p:nvSpPr>
          <p:cNvPr id="88" name="TextBox 87"/>
          <p:cNvSpPr txBox="1"/>
          <p:nvPr/>
        </p:nvSpPr>
        <p:spPr>
          <a:xfrm>
            <a:off x="3330052" y="2115404"/>
            <a:ext cx="968993" cy="276999"/>
          </a:xfrm>
          <a:prstGeom prst="rect">
            <a:avLst/>
          </a:prstGeom>
          <a:noFill/>
        </p:spPr>
        <p:txBody>
          <a:bodyPr wrap="square" rtlCol="0">
            <a:spAutoFit/>
          </a:bodyPr>
          <a:lstStyle/>
          <a:p>
            <a:r>
              <a:rPr lang="en-US" sz="1200" dirty="0" smtClean="0"/>
              <a:t>Sum = .85</a:t>
            </a:r>
            <a:endParaRPr lang="en-US" dirty="0"/>
          </a:p>
        </p:txBody>
      </p:sp>
      <p:sp>
        <p:nvSpPr>
          <p:cNvPr id="89" name="TextBox 88"/>
          <p:cNvSpPr txBox="1"/>
          <p:nvPr/>
        </p:nvSpPr>
        <p:spPr>
          <a:xfrm>
            <a:off x="4362057" y="2595655"/>
            <a:ext cx="2775343" cy="369332"/>
          </a:xfrm>
          <a:prstGeom prst="rect">
            <a:avLst/>
          </a:prstGeom>
          <a:noFill/>
          <a:ln>
            <a:noFill/>
          </a:ln>
        </p:spPr>
        <p:txBody>
          <a:bodyPr wrap="square" rtlCol="0">
            <a:spAutoFit/>
          </a:bodyPr>
          <a:lstStyle/>
          <a:p>
            <a:r>
              <a:rPr lang="en-US" b="1" dirty="0" smtClean="0">
                <a:solidFill>
                  <a:schemeClr val="accent3"/>
                </a:solidFill>
              </a:rPr>
              <a:t>Termination detected !!!</a:t>
            </a:r>
            <a:endParaRPr lang="en-US" b="1" dirty="0">
              <a:solidFill>
                <a:schemeClr val="accent3"/>
              </a:solidFill>
            </a:endParaRPr>
          </a:p>
        </p:txBody>
      </p:sp>
      <p:cxnSp>
        <p:nvCxnSpPr>
          <p:cNvPr id="87" name="Straight Arrow Connector 86"/>
          <p:cNvCxnSpPr/>
          <p:nvPr/>
        </p:nvCxnSpPr>
        <p:spPr>
          <a:xfrm>
            <a:off x="6019800" y="1217612"/>
            <a:ext cx="457200" cy="158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476999" y="1066800"/>
            <a:ext cx="2366749" cy="276999"/>
          </a:xfrm>
          <a:prstGeom prst="rect">
            <a:avLst/>
          </a:prstGeom>
          <a:noFill/>
        </p:spPr>
        <p:txBody>
          <a:bodyPr wrap="square" rtlCol="0">
            <a:spAutoFit/>
          </a:bodyPr>
          <a:lstStyle/>
          <a:p>
            <a:r>
              <a:rPr lang="en-US" sz="1200" dirty="0" smtClean="0"/>
              <a:t>Snapshot request message</a:t>
            </a:r>
            <a:endParaRPr lang="en-US" sz="1200" dirty="0"/>
          </a:p>
        </p:txBody>
      </p:sp>
      <p:cxnSp>
        <p:nvCxnSpPr>
          <p:cNvPr id="92" name="Straight Arrow Connector 91"/>
          <p:cNvCxnSpPr/>
          <p:nvPr/>
        </p:nvCxnSpPr>
        <p:spPr>
          <a:xfrm>
            <a:off x="6019800" y="1522412"/>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6476999" y="1399401"/>
            <a:ext cx="2489579" cy="276999"/>
          </a:xfrm>
          <a:prstGeom prst="rect">
            <a:avLst/>
          </a:prstGeom>
          <a:noFill/>
        </p:spPr>
        <p:txBody>
          <a:bodyPr wrap="square" rtlCol="0">
            <a:spAutoFit/>
          </a:bodyPr>
          <a:lstStyle/>
          <a:p>
            <a:r>
              <a:rPr lang="en-US" sz="1200" dirty="0" smtClean="0"/>
              <a:t>Snapshot response message</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slide(fromBottom)">
                                      <p:cBhvr>
                                        <p:cTn id="7" dur="2000"/>
                                        <p:tgtEl>
                                          <p:spTgt spid="46"/>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0"/>
                                        </p:tgtEl>
                                        <p:attrNameLst>
                                          <p:attrName>style.visibility</p:attrName>
                                        </p:attrNameLst>
                                      </p:cBhvr>
                                      <p:to>
                                        <p:strVal val="visible"/>
                                      </p:to>
                                    </p:set>
                                    <p:animEffect transition="in" filter="slide(fromBottom)">
                                      <p:cBhvr>
                                        <p:cTn id="10" dur="2000"/>
                                        <p:tgtEl>
                                          <p:spTgt spid="210"/>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11"/>
                                        </p:tgtEl>
                                        <p:attrNameLst>
                                          <p:attrName>style.visibility</p:attrName>
                                        </p:attrNameLst>
                                      </p:cBhvr>
                                      <p:to>
                                        <p:strVal val="visible"/>
                                      </p:to>
                                    </p:set>
                                    <p:animEffect transition="in" filter="slide(fromBottom)">
                                      <p:cBhvr>
                                        <p:cTn id="13" dur="2000"/>
                                        <p:tgtEl>
                                          <p:spTgt spid="211"/>
                                        </p:tgtEl>
                                      </p:cBhvr>
                                    </p:animEffect>
                                  </p:childTnLst>
                                </p:cTn>
                              </p:par>
                            </p:childTnLst>
                          </p:cTn>
                        </p:par>
                        <p:par>
                          <p:cTn id="14" fill="hold">
                            <p:stCondLst>
                              <p:cond delay="2000"/>
                            </p:stCondLst>
                            <p:childTnLst>
                              <p:par>
                                <p:cTn id="15" presetID="12" presetClass="entr" presetSubtype="4"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slide(fromBottom)">
                                      <p:cBhvr>
                                        <p:cTn id="17" dur="2000"/>
                                        <p:tgtEl>
                                          <p:spTgt spid="47"/>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218"/>
                                        </p:tgtEl>
                                        <p:attrNameLst>
                                          <p:attrName>style.visibility</p:attrName>
                                        </p:attrNameLst>
                                      </p:cBhvr>
                                      <p:to>
                                        <p:strVal val="visible"/>
                                      </p:to>
                                    </p:set>
                                    <p:animEffect transition="in" filter="slide(fromBottom)">
                                      <p:cBhvr>
                                        <p:cTn id="20" dur="2000"/>
                                        <p:tgtEl>
                                          <p:spTgt spid="218"/>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219"/>
                                        </p:tgtEl>
                                        <p:attrNameLst>
                                          <p:attrName>style.visibility</p:attrName>
                                        </p:attrNameLst>
                                      </p:cBhvr>
                                      <p:to>
                                        <p:strVal val="visible"/>
                                      </p:to>
                                    </p:set>
                                    <p:animEffect transition="in" filter="slide(fromBottom)">
                                      <p:cBhvr>
                                        <p:cTn id="23" dur="2000"/>
                                        <p:tgtEl>
                                          <p:spTgt spid="219"/>
                                        </p:tgtEl>
                                      </p:cBhvr>
                                    </p:animEffect>
                                  </p:childTnLst>
                                </p:cTn>
                              </p:par>
                            </p:childTnLst>
                          </p:cTn>
                        </p:par>
                        <p:par>
                          <p:cTn id="24" fill="hold">
                            <p:stCondLst>
                              <p:cond delay="4000"/>
                            </p:stCondLst>
                            <p:childTnLst>
                              <p:par>
                                <p:cTn id="25" presetID="12" presetClass="entr" presetSubtype="4"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slide(fromBottom)">
                                      <p:cBhvr>
                                        <p:cTn id="27" dur="2000"/>
                                        <p:tgtEl>
                                          <p:spTgt spid="48"/>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216"/>
                                        </p:tgtEl>
                                        <p:attrNameLst>
                                          <p:attrName>style.visibility</p:attrName>
                                        </p:attrNameLst>
                                      </p:cBhvr>
                                      <p:to>
                                        <p:strVal val="visible"/>
                                      </p:to>
                                    </p:set>
                                    <p:animEffect transition="in" filter="slide(fromBottom)">
                                      <p:cBhvr>
                                        <p:cTn id="30" dur="2000"/>
                                        <p:tgtEl>
                                          <p:spTgt spid="216"/>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217"/>
                                        </p:tgtEl>
                                        <p:attrNameLst>
                                          <p:attrName>style.visibility</p:attrName>
                                        </p:attrNameLst>
                                      </p:cBhvr>
                                      <p:to>
                                        <p:strVal val="visible"/>
                                      </p:to>
                                    </p:set>
                                    <p:animEffect transition="in" filter="slide(fromBottom)">
                                      <p:cBhvr>
                                        <p:cTn id="33" dur="2000"/>
                                        <p:tgtEl>
                                          <p:spTgt spid="217"/>
                                        </p:tgtEl>
                                      </p:cBhvr>
                                    </p:animEffect>
                                  </p:childTnLst>
                                </p:cTn>
                              </p:par>
                            </p:childTnLst>
                          </p:cTn>
                        </p:par>
                        <p:par>
                          <p:cTn id="34" fill="hold">
                            <p:stCondLst>
                              <p:cond delay="6000"/>
                            </p:stCondLst>
                            <p:childTnLst>
                              <p:par>
                                <p:cTn id="35" presetID="12" presetClass="entr" presetSubtype="4" fill="hold" grpId="0" nodeType="after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slide(fromBottom)">
                                      <p:cBhvr>
                                        <p:cTn id="37" dur="2000"/>
                                        <p:tgtEl>
                                          <p:spTgt spid="49"/>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214"/>
                                        </p:tgtEl>
                                        <p:attrNameLst>
                                          <p:attrName>style.visibility</p:attrName>
                                        </p:attrNameLst>
                                      </p:cBhvr>
                                      <p:to>
                                        <p:strVal val="visible"/>
                                      </p:to>
                                    </p:set>
                                    <p:animEffect transition="in" filter="slide(fromBottom)">
                                      <p:cBhvr>
                                        <p:cTn id="40" dur="2000"/>
                                        <p:tgtEl>
                                          <p:spTgt spid="214"/>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215"/>
                                        </p:tgtEl>
                                        <p:attrNameLst>
                                          <p:attrName>style.visibility</p:attrName>
                                        </p:attrNameLst>
                                      </p:cBhvr>
                                      <p:to>
                                        <p:strVal val="visible"/>
                                      </p:to>
                                    </p:set>
                                    <p:animEffect transition="in" filter="slide(fromBottom)">
                                      <p:cBhvr>
                                        <p:cTn id="43" dur="2000"/>
                                        <p:tgtEl>
                                          <p:spTgt spid="215"/>
                                        </p:tgtEl>
                                      </p:cBhvr>
                                    </p:animEffect>
                                  </p:childTnLst>
                                </p:cTn>
                              </p:par>
                            </p:childTnLst>
                          </p:cTn>
                        </p:par>
                        <p:par>
                          <p:cTn id="44" fill="hold">
                            <p:stCondLst>
                              <p:cond delay="8000"/>
                            </p:stCondLst>
                            <p:childTnLst>
                              <p:par>
                                <p:cTn id="45" presetID="12" presetClass="entr" presetSubtype="4"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slide(fromBottom)">
                                      <p:cBhvr>
                                        <p:cTn id="47" dur="2000"/>
                                        <p:tgtEl>
                                          <p:spTgt spid="50"/>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212"/>
                                        </p:tgtEl>
                                        <p:attrNameLst>
                                          <p:attrName>style.visibility</p:attrName>
                                        </p:attrNameLst>
                                      </p:cBhvr>
                                      <p:to>
                                        <p:strVal val="visible"/>
                                      </p:to>
                                    </p:set>
                                    <p:animEffect transition="in" filter="slide(fromBottom)">
                                      <p:cBhvr>
                                        <p:cTn id="50" dur="2000"/>
                                        <p:tgtEl>
                                          <p:spTgt spid="212"/>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213"/>
                                        </p:tgtEl>
                                        <p:attrNameLst>
                                          <p:attrName>style.visibility</p:attrName>
                                        </p:attrNameLst>
                                      </p:cBhvr>
                                      <p:to>
                                        <p:strVal val="visible"/>
                                      </p:to>
                                    </p:set>
                                    <p:animEffect transition="in" filter="slide(fromBottom)">
                                      <p:cBhvr>
                                        <p:cTn id="53" dur="2000"/>
                                        <p:tgtEl>
                                          <p:spTgt spid="213"/>
                                        </p:tgtEl>
                                      </p:cBhvr>
                                    </p:animEffect>
                                  </p:childTnLst>
                                </p:cTn>
                              </p:par>
                            </p:childTnLst>
                          </p:cTn>
                        </p:par>
                      </p:childTnLst>
                    </p:cTn>
                  </p:par>
                  <p:par>
                    <p:cTn id="54" fill="hold">
                      <p:stCondLst>
                        <p:cond delay="indefinite"/>
                      </p:stCondLst>
                      <p:childTnLst>
                        <p:par>
                          <p:cTn id="55" fill="hold">
                            <p:stCondLst>
                              <p:cond delay="0"/>
                            </p:stCondLst>
                            <p:childTnLst>
                              <p:par>
                                <p:cTn id="56" presetID="8" presetClass="exit" presetSubtype="16" fill="hold" grpId="0" nodeType="clickEffect">
                                  <p:stCondLst>
                                    <p:cond delay="0"/>
                                  </p:stCondLst>
                                  <p:childTnLst>
                                    <p:animEffect transition="out" filter="diamond(in)">
                                      <p:cBhvr>
                                        <p:cTn id="57" dur="2000"/>
                                        <p:tgtEl>
                                          <p:spTgt spid="13"/>
                                        </p:tgtEl>
                                      </p:cBhvr>
                                    </p:animEffect>
                                    <p:set>
                                      <p:cBhvr>
                                        <p:cTn id="58" dur="1" fill="hold">
                                          <p:stCondLst>
                                            <p:cond delay="1999"/>
                                          </p:stCondLst>
                                        </p:cTn>
                                        <p:tgtEl>
                                          <p:spTgt spid="13"/>
                                        </p:tgtEl>
                                        <p:attrNameLst>
                                          <p:attrName>style.visibility</p:attrName>
                                        </p:attrNameLst>
                                      </p:cBhvr>
                                      <p:to>
                                        <p:strVal val="hidden"/>
                                      </p:to>
                                    </p:set>
                                  </p:childTnLst>
                                </p:cTn>
                              </p:par>
                              <p:par>
                                <p:cTn id="59" presetID="8" presetClass="entr" presetSubtype="16" fill="hold" grpId="0" nodeType="withEffect">
                                  <p:stCondLst>
                                    <p:cond delay="0"/>
                                  </p:stCondLst>
                                  <p:childTnLst>
                                    <p:set>
                                      <p:cBhvr>
                                        <p:cTn id="60" dur="1" fill="hold">
                                          <p:stCondLst>
                                            <p:cond delay="0"/>
                                          </p:stCondLst>
                                        </p:cTn>
                                        <p:tgtEl>
                                          <p:spTgt spid="222"/>
                                        </p:tgtEl>
                                        <p:attrNameLst>
                                          <p:attrName>style.visibility</p:attrName>
                                        </p:attrNameLst>
                                      </p:cBhvr>
                                      <p:to>
                                        <p:strVal val="visible"/>
                                      </p:to>
                                    </p:set>
                                    <p:animEffect transition="in" filter="diamond(in)">
                                      <p:cBhvr>
                                        <p:cTn id="61" dur="2000"/>
                                        <p:tgtEl>
                                          <p:spTgt spid="22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224"/>
                                        </p:tgtEl>
                                        <p:attrNameLst>
                                          <p:attrName>style.visibility</p:attrName>
                                        </p:attrNameLst>
                                      </p:cBhvr>
                                      <p:to>
                                        <p:strVal val="visible"/>
                                      </p:to>
                                    </p:set>
                                    <p:animEffect transition="in" filter="wipe(right)">
                                      <p:cBhvr>
                                        <p:cTn id="66" dur="2000"/>
                                        <p:tgtEl>
                                          <p:spTgt spid="224"/>
                                        </p:tgtEl>
                                      </p:cBhvr>
                                    </p:animEffect>
                                  </p:childTnLst>
                                </p:cTn>
                              </p:par>
                            </p:childTnLst>
                          </p:cTn>
                        </p:par>
                        <p:par>
                          <p:cTn id="67" fill="hold">
                            <p:stCondLst>
                              <p:cond delay="2000"/>
                            </p:stCondLst>
                            <p:childTnLst>
                              <p:par>
                                <p:cTn id="68" presetID="9" presetClass="exit" presetSubtype="0" fill="hold" grpId="1" nodeType="afterEffect">
                                  <p:stCondLst>
                                    <p:cond delay="0"/>
                                  </p:stCondLst>
                                  <p:childTnLst>
                                    <p:animEffect transition="out" filter="dissolve">
                                      <p:cBhvr>
                                        <p:cTn id="69" dur="2000"/>
                                        <p:tgtEl>
                                          <p:spTgt spid="216"/>
                                        </p:tgtEl>
                                      </p:cBhvr>
                                    </p:animEffect>
                                    <p:set>
                                      <p:cBhvr>
                                        <p:cTn id="70" dur="1" fill="hold">
                                          <p:stCondLst>
                                            <p:cond delay="1999"/>
                                          </p:stCondLst>
                                        </p:cTn>
                                        <p:tgtEl>
                                          <p:spTgt spid="216"/>
                                        </p:tgtEl>
                                        <p:attrNameLst>
                                          <p:attrName>style.visibility</p:attrName>
                                        </p:attrNameLst>
                                      </p:cBhvr>
                                      <p:to>
                                        <p:strVal val="hidden"/>
                                      </p:to>
                                    </p:set>
                                  </p:childTnLst>
                                </p:cTn>
                              </p:par>
                            </p:childTnLst>
                          </p:cTn>
                        </p:par>
                        <p:par>
                          <p:cTn id="71" fill="hold">
                            <p:stCondLst>
                              <p:cond delay="4000"/>
                            </p:stCondLst>
                            <p:childTnLst>
                              <p:par>
                                <p:cTn id="72" presetID="12" presetClass="entr" presetSubtype="4" fill="hold" grpId="0" nodeType="afterEffect">
                                  <p:stCondLst>
                                    <p:cond delay="0"/>
                                  </p:stCondLst>
                                  <p:childTnLst>
                                    <p:set>
                                      <p:cBhvr>
                                        <p:cTn id="73" dur="1" fill="hold">
                                          <p:stCondLst>
                                            <p:cond delay="0"/>
                                          </p:stCondLst>
                                        </p:cTn>
                                        <p:tgtEl>
                                          <p:spTgt spid="225"/>
                                        </p:tgtEl>
                                        <p:attrNameLst>
                                          <p:attrName>style.visibility</p:attrName>
                                        </p:attrNameLst>
                                      </p:cBhvr>
                                      <p:to>
                                        <p:strVal val="visible"/>
                                      </p:to>
                                    </p:set>
                                    <p:animEffect transition="in" filter="slide(fromBottom)">
                                      <p:cBhvr>
                                        <p:cTn id="74" dur="2000"/>
                                        <p:tgtEl>
                                          <p:spTgt spid="225"/>
                                        </p:tgtEl>
                                      </p:cBhvr>
                                    </p:animEffect>
                                  </p:childTnLst>
                                </p:cTn>
                              </p:par>
                            </p:childTnLst>
                          </p:cTn>
                        </p:par>
                        <p:par>
                          <p:cTn id="75" fill="hold">
                            <p:stCondLst>
                              <p:cond delay="6000"/>
                            </p:stCondLst>
                            <p:childTnLst>
                              <p:par>
                                <p:cTn id="76" presetID="9" presetClass="exit" presetSubtype="0" fill="hold" nodeType="afterEffect">
                                  <p:stCondLst>
                                    <p:cond delay="0"/>
                                  </p:stCondLst>
                                  <p:childTnLst>
                                    <p:animEffect transition="out" filter="dissolve">
                                      <p:cBhvr>
                                        <p:cTn id="77" dur="2000"/>
                                        <p:tgtEl>
                                          <p:spTgt spid="224"/>
                                        </p:tgtEl>
                                      </p:cBhvr>
                                    </p:animEffect>
                                    <p:set>
                                      <p:cBhvr>
                                        <p:cTn id="78" dur="1" fill="hold">
                                          <p:stCondLst>
                                            <p:cond delay="1999"/>
                                          </p:stCondLst>
                                        </p:cTn>
                                        <p:tgtEl>
                                          <p:spTgt spid="224"/>
                                        </p:tgtEl>
                                        <p:attrNameLst>
                                          <p:attrName>style.visibility</p:attrName>
                                        </p:attrNameLst>
                                      </p:cBhvr>
                                      <p:to>
                                        <p:strVal val="hidden"/>
                                      </p:to>
                                    </p:set>
                                  </p:childTnLst>
                                </p:cTn>
                              </p:par>
                              <p:par>
                                <p:cTn id="79" presetID="9" presetClass="exit" presetSubtype="0" fill="hold" nodeType="withEffect">
                                  <p:stCondLst>
                                    <p:cond delay="0"/>
                                  </p:stCondLst>
                                  <p:childTnLst>
                                    <p:animEffect transition="out" filter="dissolve">
                                      <p:cBhvr>
                                        <p:cTn id="80" dur="2000"/>
                                        <p:tgtEl>
                                          <p:spTgt spid="27"/>
                                        </p:tgtEl>
                                      </p:cBhvr>
                                    </p:animEffect>
                                    <p:set>
                                      <p:cBhvr>
                                        <p:cTn id="81" dur="1" fill="hold">
                                          <p:stCondLst>
                                            <p:cond delay="1999"/>
                                          </p:stCondLst>
                                        </p:cTn>
                                        <p:tgtEl>
                                          <p:spTgt spid="27"/>
                                        </p:tgtEl>
                                        <p:attrNameLst>
                                          <p:attrName>style.visibility</p:attrName>
                                        </p:attrNameLst>
                                      </p:cBhvr>
                                      <p:to>
                                        <p:strVal val="hidden"/>
                                      </p:to>
                                    </p:set>
                                  </p:childTnLst>
                                </p:cTn>
                              </p:par>
                            </p:childTnLst>
                          </p:cTn>
                        </p:par>
                        <p:par>
                          <p:cTn id="82" fill="hold">
                            <p:stCondLst>
                              <p:cond delay="8000"/>
                            </p:stCondLst>
                            <p:childTnLst>
                              <p:par>
                                <p:cTn id="83" presetID="12" presetClass="entr" presetSubtype="4" fill="hold" grpId="0" nodeType="afterEffect">
                                  <p:stCondLst>
                                    <p:cond delay="0"/>
                                  </p:stCondLst>
                                  <p:childTnLst>
                                    <p:set>
                                      <p:cBhvr>
                                        <p:cTn id="84" dur="1" fill="hold">
                                          <p:stCondLst>
                                            <p:cond delay="0"/>
                                          </p:stCondLst>
                                        </p:cTn>
                                        <p:tgtEl>
                                          <p:spTgt spid="226"/>
                                        </p:tgtEl>
                                        <p:attrNameLst>
                                          <p:attrName>style.visibility</p:attrName>
                                        </p:attrNameLst>
                                      </p:cBhvr>
                                      <p:to>
                                        <p:strVal val="visible"/>
                                      </p:to>
                                    </p:set>
                                    <p:animEffect transition="in" filter="slide(fromBottom)">
                                      <p:cBhvr>
                                        <p:cTn id="85" dur="2000"/>
                                        <p:tgtEl>
                                          <p:spTgt spid="22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228"/>
                                        </p:tgtEl>
                                        <p:attrNameLst>
                                          <p:attrName>style.visibility</p:attrName>
                                        </p:attrNameLst>
                                      </p:cBhvr>
                                      <p:to>
                                        <p:strVal val="visible"/>
                                      </p:to>
                                    </p:set>
                                    <p:animEffect transition="in" filter="wipe(down)">
                                      <p:cBhvr>
                                        <p:cTn id="90" dur="2000"/>
                                        <p:tgtEl>
                                          <p:spTgt spid="228"/>
                                        </p:tgtEl>
                                      </p:cBhvr>
                                    </p:animEffect>
                                  </p:childTnLst>
                                </p:cTn>
                              </p:par>
                            </p:childTnLst>
                          </p:cTn>
                        </p:par>
                        <p:par>
                          <p:cTn id="91" fill="hold">
                            <p:stCondLst>
                              <p:cond delay="2000"/>
                            </p:stCondLst>
                            <p:childTnLst>
                              <p:par>
                                <p:cTn id="92" presetID="9" presetClass="exit" presetSubtype="0" fill="hold" grpId="1" nodeType="afterEffect">
                                  <p:stCondLst>
                                    <p:cond delay="0"/>
                                  </p:stCondLst>
                                  <p:childTnLst>
                                    <p:animEffect transition="out" filter="dissolve">
                                      <p:cBhvr>
                                        <p:cTn id="93" dur="2000"/>
                                        <p:tgtEl>
                                          <p:spTgt spid="212"/>
                                        </p:tgtEl>
                                      </p:cBhvr>
                                    </p:animEffect>
                                    <p:set>
                                      <p:cBhvr>
                                        <p:cTn id="94" dur="1" fill="hold">
                                          <p:stCondLst>
                                            <p:cond delay="1999"/>
                                          </p:stCondLst>
                                        </p:cTn>
                                        <p:tgtEl>
                                          <p:spTgt spid="212"/>
                                        </p:tgtEl>
                                        <p:attrNameLst>
                                          <p:attrName>style.visibility</p:attrName>
                                        </p:attrNameLst>
                                      </p:cBhvr>
                                      <p:to>
                                        <p:strVal val="hidden"/>
                                      </p:to>
                                    </p:set>
                                  </p:childTnLst>
                                </p:cTn>
                              </p:par>
                            </p:childTnLst>
                          </p:cTn>
                        </p:par>
                        <p:par>
                          <p:cTn id="95" fill="hold">
                            <p:stCondLst>
                              <p:cond delay="4000"/>
                            </p:stCondLst>
                            <p:childTnLst>
                              <p:par>
                                <p:cTn id="96" presetID="12" presetClass="entr" presetSubtype="4" fill="hold" grpId="0" nodeType="afterEffect">
                                  <p:stCondLst>
                                    <p:cond delay="0"/>
                                  </p:stCondLst>
                                  <p:childTnLst>
                                    <p:set>
                                      <p:cBhvr>
                                        <p:cTn id="97" dur="1" fill="hold">
                                          <p:stCondLst>
                                            <p:cond delay="0"/>
                                          </p:stCondLst>
                                        </p:cTn>
                                        <p:tgtEl>
                                          <p:spTgt spid="229"/>
                                        </p:tgtEl>
                                        <p:attrNameLst>
                                          <p:attrName>style.visibility</p:attrName>
                                        </p:attrNameLst>
                                      </p:cBhvr>
                                      <p:to>
                                        <p:strVal val="visible"/>
                                      </p:to>
                                    </p:set>
                                    <p:animEffect transition="in" filter="slide(fromBottom)">
                                      <p:cBhvr>
                                        <p:cTn id="98" dur="2000"/>
                                        <p:tgtEl>
                                          <p:spTgt spid="229"/>
                                        </p:tgtEl>
                                      </p:cBhvr>
                                    </p:animEffect>
                                  </p:childTnLst>
                                </p:cTn>
                              </p:par>
                            </p:childTnLst>
                          </p:cTn>
                        </p:par>
                        <p:par>
                          <p:cTn id="99" fill="hold">
                            <p:stCondLst>
                              <p:cond delay="6000"/>
                            </p:stCondLst>
                            <p:childTnLst>
                              <p:par>
                                <p:cTn id="100" presetID="12" presetClass="entr" presetSubtype="4" fill="hold" grpId="0" nodeType="afterEffect">
                                  <p:stCondLst>
                                    <p:cond delay="0"/>
                                  </p:stCondLst>
                                  <p:childTnLst>
                                    <p:set>
                                      <p:cBhvr>
                                        <p:cTn id="101" dur="1" fill="hold">
                                          <p:stCondLst>
                                            <p:cond delay="0"/>
                                          </p:stCondLst>
                                        </p:cTn>
                                        <p:tgtEl>
                                          <p:spTgt spid="230"/>
                                        </p:tgtEl>
                                        <p:attrNameLst>
                                          <p:attrName>style.visibility</p:attrName>
                                        </p:attrNameLst>
                                      </p:cBhvr>
                                      <p:to>
                                        <p:strVal val="visible"/>
                                      </p:to>
                                    </p:set>
                                    <p:animEffect transition="in" filter="slide(fromBottom)">
                                      <p:cBhvr>
                                        <p:cTn id="102" dur="2000"/>
                                        <p:tgtEl>
                                          <p:spTgt spid="230"/>
                                        </p:tgtEl>
                                      </p:cBhvr>
                                    </p:animEffect>
                                  </p:childTnLst>
                                </p:cTn>
                              </p:par>
                            </p:childTnLst>
                          </p:cTn>
                        </p:par>
                        <p:par>
                          <p:cTn id="103" fill="hold">
                            <p:stCondLst>
                              <p:cond delay="8000"/>
                            </p:stCondLst>
                            <p:childTnLst>
                              <p:par>
                                <p:cTn id="104" presetID="9" presetClass="exit" presetSubtype="0" fill="hold" nodeType="afterEffect">
                                  <p:stCondLst>
                                    <p:cond delay="0"/>
                                  </p:stCondLst>
                                  <p:childTnLst>
                                    <p:animEffect transition="out" filter="dissolve">
                                      <p:cBhvr>
                                        <p:cTn id="105" dur="2000"/>
                                        <p:tgtEl>
                                          <p:spTgt spid="228"/>
                                        </p:tgtEl>
                                      </p:cBhvr>
                                    </p:animEffect>
                                    <p:set>
                                      <p:cBhvr>
                                        <p:cTn id="106" dur="1" fill="hold">
                                          <p:stCondLst>
                                            <p:cond delay="1999"/>
                                          </p:stCondLst>
                                        </p:cTn>
                                        <p:tgtEl>
                                          <p:spTgt spid="228"/>
                                        </p:tgtEl>
                                        <p:attrNameLst>
                                          <p:attrName>style.visibility</p:attrName>
                                        </p:attrNameLst>
                                      </p:cBhvr>
                                      <p:to>
                                        <p:strVal val="hidden"/>
                                      </p:to>
                                    </p:set>
                                  </p:childTnLst>
                                </p:cTn>
                              </p:par>
                              <p:par>
                                <p:cTn id="107" presetID="9" presetClass="exit" presetSubtype="0" fill="hold" nodeType="withEffect">
                                  <p:stCondLst>
                                    <p:cond delay="0"/>
                                  </p:stCondLst>
                                  <p:childTnLst>
                                    <p:animEffect transition="out" filter="dissolve">
                                      <p:cBhvr>
                                        <p:cTn id="108" dur="2000"/>
                                        <p:tgtEl>
                                          <p:spTgt spid="21"/>
                                        </p:tgtEl>
                                      </p:cBhvr>
                                    </p:animEffect>
                                    <p:set>
                                      <p:cBhvr>
                                        <p:cTn id="109" dur="1" fill="hold">
                                          <p:stCondLst>
                                            <p:cond delay="1999"/>
                                          </p:stCondLst>
                                        </p:cTn>
                                        <p:tgtEl>
                                          <p:spTgt spid="21"/>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232"/>
                                        </p:tgtEl>
                                        <p:attrNameLst>
                                          <p:attrName>style.visibility</p:attrName>
                                        </p:attrNameLst>
                                      </p:cBhvr>
                                      <p:to>
                                        <p:strVal val="visible"/>
                                      </p:to>
                                    </p:set>
                                    <p:animEffect transition="in" filter="wipe(down)">
                                      <p:cBhvr>
                                        <p:cTn id="114" dur="2000"/>
                                        <p:tgtEl>
                                          <p:spTgt spid="232"/>
                                        </p:tgtEl>
                                      </p:cBhvr>
                                    </p:animEffect>
                                  </p:childTnLst>
                                </p:cTn>
                              </p:par>
                            </p:childTnLst>
                          </p:cTn>
                        </p:par>
                        <p:par>
                          <p:cTn id="115" fill="hold">
                            <p:stCondLst>
                              <p:cond delay="2000"/>
                            </p:stCondLst>
                            <p:childTnLst>
                              <p:par>
                                <p:cTn id="116" presetID="9" presetClass="exit" presetSubtype="0" fill="hold" grpId="1" nodeType="afterEffect">
                                  <p:stCondLst>
                                    <p:cond delay="0"/>
                                  </p:stCondLst>
                                  <p:childTnLst>
                                    <p:animEffect transition="out" filter="dissolve">
                                      <p:cBhvr>
                                        <p:cTn id="117" dur="2000"/>
                                        <p:tgtEl>
                                          <p:spTgt spid="218"/>
                                        </p:tgtEl>
                                      </p:cBhvr>
                                    </p:animEffect>
                                    <p:set>
                                      <p:cBhvr>
                                        <p:cTn id="118" dur="1" fill="hold">
                                          <p:stCondLst>
                                            <p:cond delay="1999"/>
                                          </p:stCondLst>
                                        </p:cTn>
                                        <p:tgtEl>
                                          <p:spTgt spid="218"/>
                                        </p:tgtEl>
                                        <p:attrNameLst>
                                          <p:attrName>style.visibility</p:attrName>
                                        </p:attrNameLst>
                                      </p:cBhvr>
                                      <p:to>
                                        <p:strVal val="hidden"/>
                                      </p:to>
                                    </p:set>
                                  </p:childTnLst>
                                </p:cTn>
                              </p:par>
                            </p:childTnLst>
                          </p:cTn>
                        </p:par>
                        <p:par>
                          <p:cTn id="119" fill="hold">
                            <p:stCondLst>
                              <p:cond delay="4000"/>
                            </p:stCondLst>
                            <p:childTnLst>
                              <p:par>
                                <p:cTn id="120" presetID="12" presetClass="entr" presetSubtype="4" fill="hold" grpId="0" nodeType="afterEffect">
                                  <p:stCondLst>
                                    <p:cond delay="0"/>
                                  </p:stCondLst>
                                  <p:childTnLst>
                                    <p:set>
                                      <p:cBhvr>
                                        <p:cTn id="121" dur="1" fill="hold">
                                          <p:stCondLst>
                                            <p:cond delay="0"/>
                                          </p:stCondLst>
                                        </p:cTn>
                                        <p:tgtEl>
                                          <p:spTgt spid="233"/>
                                        </p:tgtEl>
                                        <p:attrNameLst>
                                          <p:attrName>style.visibility</p:attrName>
                                        </p:attrNameLst>
                                      </p:cBhvr>
                                      <p:to>
                                        <p:strVal val="visible"/>
                                      </p:to>
                                    </p:set>
                                    <p:animEffect transition="in" filter="slide(fromBottom)">
                                      <p:cBhvr>
                                        <p:cTn id="122" dur="2000"/>
                                        <p:tgtEl>
                                          <p:spTgt spid="233"/>
                                        </p:tgtEl>
                                      </p:cBhvr>
                                    </p:animEffect>
                                  </p:childTnLst>
                                </p:cTn>
                              </p:par>
                            </p:childTnLst>
                          </p:cTn>
                        </p:par>
                        <p:par>
                          <p:cTn id="123" fill="hold">
                            <p:stCondLst>
                              <p:cond delay="6000"/>
                            </p:stCondLst>
                            <p:childTnLst>
                              <p:par>
                                <p:cTn id="124" presetID="12" presetClass="entr" presetSubtype="4" fill="hold" grpId="0" nodeType="afterEffect">
                                  <p:stCondLst>
                                    <p:cond delay="0"/>
                                  </p:stCondLst>
                                  <p:childTnLst>
                                    <p:set>
                                      <p:cBhvr>
                                        <p:cTn id="125" dur="1" fill="hold">
                                          <p:stCondLst>
                                            <p:cond delay="0"/>
                                          </p:stCondLst>
                                        </p:cTn>
                                        <p:tgtEl>
                                          <p:spTgt spid="234"/>
                                        </p:tgtEl>
                                        <p:attrNameLst>
                                          <p:attrName>style.visibility</p:attrName>
                                        </p:attrNameLst>
                                      </p:cBhvr>
                                      <p:to>
                                        <p:strVal val="visible"/>
                                      </p:to>
                                    </p:set>
                                    <p:animEffect transition="in" filter="slide(fromBottom)">
                                      <p:cBhvr>
                                        <p:cTn id="126" dur="2000"/>
                                        <p:tgtEl>
                                          <p:spTgt spid="234"/>
                                        </p:tgtEl>
                                      </p:cBhvr>
                                    </p:animEffect>
                                  </p:childTnLst>
                                </p:cTn>
                              </p:par>
                            </p:childTnLst>
                          </p:cTn>
                        </p:par>
                        <p:par>
                          <p:cTn id="127" fill="hold">
                            <p:stCondLst>
                              <p:cond delay="8000"/>
                            </p:stCondLst>
                            <p:childTnLst>
                              <p:par>
                                <p:cTn id="128" presetID="9" presetClass="exit" presetSubtype="0" fill="hold" nodeType="afterEffect">
                                  <p:stCondLst>
                                    <p:cond delay="0"/>
                                  </p:stCondLst>
                                  <p:childTnLst>
                                    <p:animEffect transition="out" filter="dissolve">
                                      <p:cBhvr>
                                        <p:cTn id="129" dur="2000"/>
                                        <p:tgtEl>
                                          <p:spTgt spid="232"/>
                                        </p:tgtEl>
                                      </p:cBhvr>
                                    </p:animEffect>
                                    <p:set>
                                      <p:cBhvr>
                                        <p:cTn id="130" dur="1" fill="hold">
                                          <p:stCondLst>
                                            <p:cond delay="1999"/>
                                          </p:stCondLst>
                                        </p:cTn>
                                        <p:tgtEl>
                                          <p:spTgt spid="232"/>
                                        </p:tgtEl>
                                        <p:attrNameLst>
                                          <p:attrName>style.visibility</p:attrName>
                                        </p:attrNameLst>
                                      </p:cBhvr>
                                      <p:to>
                                        <p:strVal val="hidden"/>
                                      </p:to>
                                    </p:set>
                                  </p:childTnLst>
                                </p:cTn>
                              </p:par>
                              <p:par>
                                <p:cTn id="131" presetID="9" presetClass="exit" presetSubtype="0" fill="hold" nodeType="withEffect">
                                  <p:stCondLst>
                                    <p:cond delay="0"/>
                                  </p:stCondLst>
                                  <p:childTnLst>
                                    <p:animEffect transition="out" filter="dissolve">
                                      <p:cBhvr>
                                        <p:cTn id="132" dur="2000"/>
                                        <p:tgtEl>
                                          <p:spTgt spid="38"/>
                                        </p:tgtEl>
                                      </p:cBhvr>
                                    </p:animEffect>
                                    <p:set>
                                      <p:cBhvr>
                                        <p:cTn id="133" dur="1" fill="hold">
                                          <p:stCondLst>
                                            <p:cond delay="1999"/>
                                          </p:stCondLst>
                                        </p:cTn>
                                        <p:tgtEl>
                                          <p:spTgt spid="38"/>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nodeType="clickEffect">
                                  <p:stCondLst>
                                    <p:cond delay="0"/>
                                  </p:stCondLst>
                                  <p:childTnLst>
                                    <p:set>
                                      <p:cBhvr>
                                        <p:cTn id="137" dur="1" fill="hold">
                                          <p:stCondLst>
                                            <p:cond delay="0"/>
                                          </p:stCondLst>
                                        </p:cTn>
                                        <p:tgtEl>
                                          <p:spTgt spid="236"/>
                                        </p:tgtEl>
                                        <p:attrNameLst>
                                          <p:attrName>style.visibility</p:attrName>
                                        </p:attrNameLst>
                                      </p:cBhvr>
                                      <p:to>
                                        <p:strVal val="visible"/>
                                      </p:to>
                                    </p:set>
                                    <p:animEffect transition="in" filter="wipe(down)">
                                      <p:cBhvr>
                                        <p:cTn id="138" dur="2000"/>
                                        <p:tgtEl>
                                          <p:spTgt spid="236"/>
                                        </p:tgtEl>
                                      </p:cBhvr>
                                    </p:animEffect>
                                  </p:childTnLst>
                                </p:cTn>
                              </p:par>
                            </p:childTnLst>
                          </p:cTn>
                        </p:par>
                        <p:par>
                          <p:cTn id="139" fill="hold">
                            <p:stCondLst>
                              <p:cond delay="2000"/>
                            </p:stCondLst>
                            <p:childTnLst>
                              <p:par>
                                <p:cTn id="140" presetID="9" presetClass="exit" presetSubtype="0" fill="hold" grpId="1" nodeType="afterEffect">
                                  <p:stCondLst>
                                    <p:cond delay="0"/>
                                  </p:stCondLst>
                                  <p:childTnLst>
                                    <p:animEffect transition="out" filter="dissolve">
                                      <p:cBhvr>
                                        <p:cTn id="141" dur="2000"/>
                                        <p:tgtEl>
                                          <p:spTgt spid="210"/>
                                        </p:tgtEl>
                                      </p:cBhvr>
                                    </p:animEffect>
                                    <p:set>
                                      <p:cBhvr>
                                        <p:cTn id="142" dur="1" fill="hold">
                                          <p:stCondLst>
                                            <p:cond delay="1999"/>
                                          </p:stCondLst>
                                        </p:cTn>
                                        <p:tgtEl>
                                          <p:spTgt spid="210"/>
                                        </p:tgtEl>
                                        <p:attrNameLst>
                                          <p:attrName>style.visibility</p:attrName>
                                        </p:attrNameLst>
                                      </p:cBhvr>
                                      <p:to>
                                        <p:strVal val="hidden"/>
                                      </p:to>
                                    </p:set>
                                  </p:childTnLst>
                                </p:cTn>
                              </p:par>
                            </p:childTnLst>
                          </p:cTn>
                        </p:par>
                        <p:par>
                          <p:cTn id="143" fill="hold">
                            <p:stCondLst>
                              <p:cond delay="4000"/>
                            </p:stCondLst>
                            <p:childTnLst>
                              <p:par>
                                <p:cTn id="144" presetID="12" presetClass="entr" presetSubtype="4" fill="hold" grpId="0" nodeType="afterEffect">
                                  <p:stCondLst>
                                    <p:cond delay="0"/>
                                  </p:stCondLst>
                                  <p:childTnLst>
                                    <p:set>
                                      <p:cBhvr>
                                        <p:cTn id="145" dur="1" fill="hold">
                                          <p:stCondLst>
                                            <p:cond delay="0"/>
                                          </p:stCondLst>
                                        </p:cTn>
                                        <p:tgtEl>
                                          <p:spTgt spid="237"/>
                                        </p:tgtEl>
                                        <p:attrNameLst>
                                          <p:attrName>style.visibility</p:attrName>
                                        </p:attrNameLst>
                                      </p:cBhvr>
                                      <p:to>
                                        <p:strVal val="visible"/>
                                      </p:to>
                                    </p:set>
                                    <p:animEffect transition="in" filter="slide(fromBottom)">
                                      <p:cBhvr>
                                        <p:cTn id="146" dur="2000"/>
                                        <p:tgtEl>
                                          <p:spTgt spid="237"/>
                                        </p:tgtEl>
                                      </p:cBhvr>
                                    </p:animEffect>
                                  </p:childTnLst>
                                </p:cTn>
                              </p:par>
                            </p:childTnLst>
                          </p:cTn>
                        </p:par>
                        <p:par>
                          <p:cTn id="147" fill="hold">
                            <p:stCondLst>
                              <p:cond delay="6000"/>
                            </p:stCondLst>
                            <p:childTnLst>
                              <p:par>
                                <p:cTn id="148" presetID="12" presetClass="entr" presetSubtype="4" fill="hold" grpId="0" nodeType="afterEffect">
                                  <p:stCondLst>
                                    <p:cond delay="0"/>
                                  </p:stCondLst>
                                  <p:childTnLst>
                                    <p:set>
                                      <p:cBhvr>
                                        <p:cTn id="149" dur="1" fill="hold">
                                          <p:stCondLst>
                                            <p:cond delay="0"/>
                                          </p:stCondLst>
                                        </p:cTn>
                                        <p:tgtEl>
                                          <p:spTgt spid="238"/>
                                        </p:tgtEl>
                                        <p:attrNameLst>
                                          <p:attrName>style.visibility</p:attrName>
                                        </p:attrNameLst>
                                      </p:cBhvr>
                                      <p:to>
                                        <p:strVal val="visible"/>
                                      </p:to>
                                    </p:set>
                                    <p:animEffect transition="in" filter="slide(fromBottom)">
                                      <p:cBhvr>
                                        <p:cTn id="150" dur="2000"/>
                                        <p:tgtEl>
                                          <p:spTgt spid="238"/>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xit" presetSubtype="0" fill="hold" grpId="1" nodeType="clickEffect">
                                  <p:stCondLst>
                                    <p:cond delay="0"/>
                                  </p:stCondLst>
                                  <p:childTnLst>
                                    <p:animEffect transition="out" filter="dissolve">
                                      <p:cBhvr>
                                        <p:cTn id="154" dur="2000"/>
                                        <p:tgtEl>
                                          <p:spTgt spid="211"/>
                                        </p:tgtEl>
                                      </p:cBhvr>
                                    </p:animEffect>
                                    <p:set>
                                      <p:cBhvr>
                                        <p:cTn id="155" dur="1" fill="hold">
                                          <p:stCondLst>
                                            <p:cond delay="1999"/>
                                          </p:stCondLst>
                                        </p:cTn>
                                        <p:tgtEl>
                                          <p:spTgt spid="211"/>
                                        </p:tgtEl>
                                        <p:attrNameLst>
                                          <p:attrName>style.visibility</p:attrName>
                                        </p:attrNameLst>
                                      </p:cBhvr>
                                      <p:to>
                                        <p:strVal val="hidden"/>
                                      </p:to>
                                    </p:set>
                                  </p:childTnLst>
                                </p:cTn>
                              </p:par>
                            </p:childTnLst>
                          </p:cTn>
                        </p:par>
                        <p:par>
                          <p:cTn id="156" fill="hold">
                            <p:stCondLst>
                              <p:cond delay="2000"/>
                            </p:stCondLst>
                            <p:childTnLst>
                              <p:par>
                                <p:cTn id="157" presetID="12" presetClass="entr" presetSubtype="4" fill="hold" grpId="0" nodeType="afterEffect">
                                  <p:stCondLst>
                                    <p:cond delay="0"/>
                                  </p:stCondLst>
                                  <p:childTnLst>
                                    <p:set>
                                      <p:cBhvr>
                                        <p:cTn id="158" dur="1" fill="hold">
                                          <p:stCondLst>
                                            <p:cond delay="0"/>
                                          </p:stCondLst>
                                        </p:cTn>
                                        <p:tgtEl>
                                          <p:spTgt spid="239"/>
                                        </p:tgtEl>
                                        <p:attrNameLst>
                                          <p:attrName>style.visibility</p:attrName>
                                        </p:attrNameLst>
                                      </p:cBhvr>
                                      <p:to>
                                        <p:strVal val="visible"/>
                                      </p:to>
                                    </p:set>
                                    <p:animEffect transition="in" filter="slide(fromBottom)">
                                      <p:cBhvr>
                                        <p:cTn id="159" dur="2000"/>
                                        <p:tgtEl>
                                          <p:spTgt spid="239"/>
                                        </p:tgtEl>
                                      </p:cBhvr>
                                    </p:animEffect>
                                  </p:childTnLst>
                                </p:cTn>
                              </p:par>
                            </p:childTnLst>
                          </p:cTn>
                        </p:par>
                        <p:par>
                          <p:cTn id="160" fill="hold">
                            <p:stCondLst>
                              <p:cond delay="4000"/>
                            </p:stCondLst>
                            <p:childTnLst>
                              <p:par>
                                <p:cTn id="161" presetID="9" presetClass="exit" presetSubtype="0" fill="hold" nodeType="afterEffect">
                                  <p:stCondLst>
                                    <p:cond delay="0"/>
                                  </p:stCondLst>
                                  <p:childTnLst>
                                    <p:animEffect transition="out" filter="dissolve">
                                      <p:cBhvr>
                                        <p:cTn id="162" dur="2000"/>
                                        <p:tgtEl>
                                          <p:spTgt spid="236"/>
                                        </p:tgtEl>
                                      </p:cBhvr>
                                    </p:animEffect>
                                    <p:set>
                                      <p:cBhvr>
                                        <p:cTn id="163" dur="1" fill="hold">
                                          <p:stCondLst>
                                            <p:cond delay="1999"/>
                                          </p:stCondLst>
                                        </p:cTn>
                                        <p:tgtEl>
                                          <p:spTgt spid="236"/>
                                        </p:tgtEl>
                                        <p:attrNameLst>
                                          <p:attrName>style.visibility</p:attrName>
                                        </p:attrNameLst>
                                      </p:cBhvr>
                                      <p:to>
                                        <p:strVal val="hidden"/>
                                      </p:to>
                                    </p:set>
                                  </p:childTnLst>
                                </p:cTn>
                              </p:par>
                              <p:par>
                                <p:cTn id="164" presetID="9" presetClass="exit" presetSubtype="0" fill="hold" nodeType="withEffect">
                                  <p:stCondLst>
                                    <p:cond delay="0"/>
                                  </p:stCondLst>
                                  <p:childTnLst>
                                    <p:animEffect transition="out" filter="dissolve">
                                      <p:cBhvr>
                                        <p:cTn id="165" dur="2000"/>
                                        <p:tgtEl>
                                          <p:spTgt spid="40"/>
                                        </p:tgtEl>
                                      </p:cBhvr>
                                    </p:animEffect>
                                    <p:set>
                                      <p:cBhvr>
                                        <p:cTn id="166" dur="1" fill="hold">
                                          <p:stCondLst>
                                            <p:cond delay="1999"/>
                                          </p:stCondLst>
                                        </p:cTn>
                                        <p:tgtEl>
                                          <p:spTgt spid="40"/>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8" presetClass="exit" presetSubtype="16" fill="hold" grpId="0" nodeType="clickEffect">
                                  <p:stCondLst>
                                    <p:cond delay="0"/>
                                  </p:stCondLst>
                                  <p:childTnLst>
                                    <p:animEffect transition="out" filter="diamond(in)">
                                      <p:cBhvr>
                                        <p:cTn id="170" dur="2000"/>
                                        <p:tgtEl>
                                          <p:spTgt spid="6"/>
                                        </p:tgtEl>
                                      </p:cBhvr>
                                    </p:animEffect>
                                    <p:set>
                                      <p:cBhvr>
                                        <p:cTn id="171" dur="1" fill="hold">
                                          <p:stCondLst>
                                            <p:cond delay="1999"/>
                                          </p:stCondLst>
                                        </p:cTn>
                                        <p:tgtEl>
                                          <p:spTgt spid="6"/>
                                        </p:tgtEl>
                                        <p:attrNameLst>
                                          <p:attrName>style.visibility</p:attrName>
                                        </p:attrNameLst>
                                      </p:cBhvr>
                                      <p:to>
                                        <p:strVal val="hidden"/>
                                      </p:to>
                                    </p:set>
                                  </p:childTnLst>
                                </p:cTn>
                              </p:par>
                              <p:par>
                                <p:cTn id="172" presetID="8" presetClass="entr" presetSubtype="16" fill="hold" grpId="0" nodeType="withEffect">
                                  <p:stCondLst>
                                    <p:cond delay="0"/>
                                  </p:stCondLst>
                                  <p:childTnLst>
                                    <p:set>
                                      <p:cBhvr>
                                        <p:cTn id="173" dur="1" fill="hold">
                                          <p:stCondLst>
                                            <p:cond delay="0"/>
                                          </p:stCondLst>
                                        </p:cTn>
                                        <p:tgtEl>
                                          <p:spTgt spid="240"/>
                                        </p:tgtEl>
                                        <p:attrNameLst>
                                          <p:attrName>style.visibility</p:attrName>
                                        </p:attrNameLst>
                                      </p:cBhvr>
                                      <p:to>
                                        <p:strVal val="visible"/>
                                      </p:to>
                                    </p:set>
                                    <p:animEffect transition="in" filter="diamond(in)">
                                      <p:cBhvr>
                                        <p:cTn id="174" dur="2000"/>
                                        <p:tgtEl>
                                          <p:spTgt spid="240"/>
                                        </p:tgtEl>
                                      </p:cBhvr>
                                    </p:animEffect>
                                  </p:childTnLst>
                                </p:cTn>
                              </p:par>
                            </p:childTnLst>
                          </p:cTn>
                        </p:par>
                      </p:childTnLst>
                    </p:cTn>
                  </p:par>
                  <p:par>
                    <p:cTn id="175" fill="hold">
                      <p:stCondLst>
                        <p:cond delay="indefinite"/>
                      </p:stCondLst>
                      <p:childTnLst>
                        <p:par>
                          <p:cTn id="176" fill="hold">
                            <p:stCondLst>
                              <p:cond delay="0"/>
                            </p:stCondLst>
                            <p:childTnLst>
                              <p:par>
                                <p:cTn id="177" presetID="12" presetClass="entr" presetSubtype="4" fill="hold" grpId="0" nodeType="clickEffect">
                                  <p:stCondLst>
                                    <p:cond delay="0"/>
                                  </p:stCondLst>
                                  <p:iterate type="lt">
                                    <p:tmPct val="0"/>
                                  </p:iterate>
                                  <p:childTnLst>
                                    <p:set>
                                      <p:cBhvr>
                                        <p:cTn id="178" dur="1" fill="hold">
                                          <p:stCondLst>
                                            <p:cond delay="0"/>
                                          </p:stCondLst>
                                        </p:cTn>
                                        <p:tgtEl>
                                          <p:spTgt spid="63"/>
                                        </p:tgtEl>
                                        <p:attrNameLst>
                                          <p:attrName>style.visibility</p:attrName>
                                        </p:attrNameLst>
                                      </p:cBhvr>
                                      <p:to>
                                        <p:strVal val="visible"/>
                                      </p:to>
                                    </p:set>
                                    <p:animEffect transition="in" filter="slide(fromBottom)">
                                      <p:cBhvr>
                                        <p:cTn id="179" dur="2000"/>
                                        <p:tgtEl>
                                          <p:spTgt spid="63"/>
                                        </p:tgtEl>
                                      </p:cBhvr>
                                    </p:animEffect>
                                  </p:childTnLst>
                                </p:cTn>
                              </p:par>
                            </p:childTnLst>
                          </p:cTn>
                        </p:par>
                      </p:childTnLst>
                    </p:cTn>
                  </p:par>
                  <p:par>
                    <p:cTn id="180" fill="hold">
                      <p:stCondLst>
                        <p:cond delay="indefinite"/>
                      </p:stCondLst>
                      <p:childTnLst>
                        <p:par>
                          <p:cTn id="181" fill="hold">
                            <p:stCondLst>
                              <p:cond delay="0"/>
                            </p:stCondLst>
                            <p:childTnLst>
                              <p:par>
                                <p:cTn id="182" presetID="12" presetClass="entr" presetSubtype="4" fill="hold" grpId="0" nodeType="clickEffect">
                                  <p:stCondLst>
                                    <p:cond delay="0"/>
                                  </p:stCondLst>
                                  <p:childTnLst>
                                    <p:set>
                                      <p:cBhvr>
                                        <p:cTn id="183" dur="1" fill="hold">
                                          <p:stCondLst>
                                            <p:cond delay="0"/>
                                          </p:stCondLst>
                                        </p:cTn>
                                        <p:tgtEl>
                                          <p:spTgt spid="82"/>
                                        </p:tgtEl>
                                        <p:attrNameLst>
                                          <p:attrName>style.visibility</p:attrName>
                                        </p:attrNameLst>
                                      </p:cBhvr>
                                      <p:to>
                                        <p:strVal val="visible"/>
                                      </p:to>
                                    </p:set>
                                    <p:animEffect transition="in" filter="slide(fromBottom)">
                                      <p:cBhvr>
                                        <p:cTn id="184" dur="2000"/>
                                        <p:tgtEl>
                                          <p:spTgt spid="82"/>
                                        </p:tgtEl>
                                      </p:cBhvr>
                                    </p:animEffect>
                                  </p:childTnLst>
                                </p:cTn>
                              </p:par>
                            </p:childTnLst>
                          </p:cTn>
                        </p:par>
                        <p:par>
                          <p:cTn id="185" fill="hold">
                            <p:stCondLst>
                              <p:cond delay="2000"/>
                            </p:stCondLst>
                            <p:childTnLst>
                              <p:par>
                                <p:cTn id="186" presetID="12" presetClass="entr" presetSubtype="4" fill="hold" grpId="0" nodeType="afterEffect">
                                  <p:stCondLst>
                                    <p:cond delay="0"/>
                                  </p:stCondLst>
                                  <p:childTnLst>
                                    <p:set>
                                      <p:cBhvr>
                                        <p:cTn id="187" dur="1" fill="hold">
                                          <p:stCondLst>
                                            <p:cond delay="0"/>
                                          </p:stCondLst>
                                        </p:cTn>
                                        <p:tgtEl>
                                          <p:spTgt spid="86"/>
                                        </p:tgtEl>
                                        <p:attrNameLst>
                                          <p:attrName>style.visibility</p:attrName>
                                        </p:attrNameLst>
                                      </p:cBhvr>
                                      <p:to>
                                        <p:strVal val="visible"/>
                                      </p:to>
                                    </p:set>
                                    <p:animEffect transition="in" filter="slide(fromBottom)">
                                      <p:cBhvr>
                                        <p:cTn id="188" dur="2000"/>
                                        <p:tgtEl>
                                          <p:spTgt spid="86"/>
                                        </p:tgtEl>
                                      </p:cBhvr>
                                    </p:animEffect>
                                  </p:childTnLst>
                                </p:cTn>
                              </p:par>
                            </p:childTnLst>
                          </p:cTn>
                        </p:par>
                        <p:par>
                          <p:cTn id="189" fill="hold">
                            <p:stCondLst>
                              <p:cond delay="4000"/>
                            </p:stCondLst>
                            <p:childTnLst>
                              <p:par>
                                <p:cTn id="190" presetID="12" presetClass="entr" presetSubtype="2" fill="hold" grpId="0" nodeType="afterEffect">
                                  <p:stCondLst>
                                    <p:cond delay="0"/>
                                  </p:stCondLst>
                                  <p:childTnLst>
                                    <p:set>
                                      <p:cBhvr>
                                        <p:cTn id="191" dur="1" fill="hold">
                                          <p:stCondLst>
                                            <p:cond delay="0"/>
                                          </p:stCondLst>
                                        </p:cTn>
                                        <p:tgtEl>
                                          <p:spTgt spid="241"/>
                                        </p:tgtEl>
                                        <p:attrNameLst>
                                          <p:attrName>style.visibility</p:attrName>
                                        </p:attrNameLst>
                                      </p:cBhvr>
                                      <p:to>
                                        <p:strVal val="visible"/>
                                      </p:to>
                                    </p:set>
                                    <p:animEffect transition="in" filter="slide(fromRight)">
                                      <p:cBhvr>
                                        <p:cTn id="192" dur="2000"/>
                                        <p:tgtEl>
                                          <p:spTgt spid="241"/>
                                        </p:tgtEl>
                                      </p:cBhvr>
                                    </p:animEffect>
                                  </p:childTnLst>
                                </p:cTn>
                              </p:par>
                            </p:childTnLst>
                          </p:cTn>
                        </p:par>
                      </p:childTnLst>
                    </p:cTn>
                  </p:par>
                  <p:par>
                    <p:cTn id="193" fill="hold">
                      <p:stCondLst>
                        <p:cond delay="indefinite"/>
                      </p:stCondLst>
                      <p:childTnLst>
                        <p:par>
                          <p:cTn id="194" fill="hold">
                            <p:stCondLst>
                              <p:cond delay="0"/>
                            </p:stCondLst>
                            <p:childTnLst>
                              <p:par>
                                <p:cTn id="195" presetID="9" presetClass="exit" presetSubtype="0" fill="hold" grpId="1" nodeType="clickEffect">
                                  <p:stCondLst>
                                    <p:cond delay="0"/>
                                  </p:stCondLst>
                                  <p:childTnLst>
                                    <p:animEffect transition="out" filter="dissolve">
                                      <p:cBhvr>
                                        <p:cTn id="196" dur="2000"/>
                                        <p:tgtEl>
                                          <p:spTgt spid="241"/>
                                        </p:tgtEl>
                                      </p:cBhvr>
                                    </p:animEffect>
                                    <p:set>
                                      <p:cBhvr>
                                        <p:cTn id="197" dur="1" fill="hold">
                                          <p:stCondLst>
                                            <p:cond delay="1999"/>
                                          </p:stCondLst>
                                        </p:cTn>
                                        <p:tgtEl>
                                          <p:spTgt spid="241"/>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22" presetClass="entr" presetSubtype="1" fill="hold" nodeType="clickEffect">
                                  <p:stCondLst>
                                    <p:cond delay="0"/>
                                  </p:stCondLst>
                                  <p:childTnLst>
                                    <p:set>
                                      <p:cBhvr>
                                        <p:cTn id="201" dur="1" fill="hold">
                                          <p:stCondLst>
                                            <p:cond delay="0"/>
                                          </p:stCondLst>
                                        </p:cTn>
                                        <p:tgtEl>
                                          <p:spTgt spid="67"/>
                                        </p:tgtEl>
                                        <p:attrNameLst>
                                          <p:attrName>style.visibility</p:attrName>
                                        </p:attrNameLst>
                                      </p:cBhvr>
                                      <p:to>
                                        <p:strVal val="visible"/>
                                      </p:to>
                                    </p:set>
                                    <p:animEffect transition="in" filter="wipe(up)">
                                      <p:cBhvr>
                                        <p:cTn id="202" dur="2000"/>
                                        <p:tgtEl>
                                          <p:spTgt spid="67"/>
                                        </p:tgtEl>
                                      </p:cBhvr>
                                    </p:animEffect>
                                  </p:childTnLst>
                                </p:cTn>
                              </p:par>
                              <p:par>
                                <p:cTn id="203" presetID="22" presetClass="entr" presetSubtype="1" fill="hold" nodeType="withEffect">
                                  <p:stCondLst>
                                    <p:cond delay="0"/>
                                  </p:stCondLst>
                                  <p:childTnLst>
                                    <p:set>
                                      <p:cBhvr>
                                        <p:cTn id="204" dur="1" fill="hold">
                                          <p:stCondLst>
                                            <p:cond delay="0"/>
                                          </p:stCondLst>
                                        </p:cTn>
                                        <p:tgtEl>
                                          <p:spTgt spid="69"/>
                                        </p:tgtEl>
                                        <p:attrNameLst>
                                          <p:attrName>style.visibility</p:attrName>
                                        </p:attrNameLst>
                                      </p:cBhvr>
                                      <p:to>
                                        <p:strVal val="visible"/>
                                      </p:to>
                                    </p:set>
                                    <p:animEffect transition="in" filter="wipe(up)">
                                      <p:cBhvr>
                                        <p:cTn id="205" dur="2000"/>
                                        <p:tgtEl>
                                          <p:spTgt spid="69"/>
                                        </p:tgtEl>
                                      </p:cBhvr>
                                    </p:animEffect>
                                  </p:childTnLst>
                                </p:cTn>
                              </p:par>
                              <p:par>
                                <p:cTn id="206" presetID="22" presetClass="entr" presetSubtype="1" fill="hold" nodeType="with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wipe(up)">
                                      <p:cBhvr>
                                        <p:cTn id="208" dur="2000"/>
                                        <p:tgtEl>
                                          <p:spTgt spid="7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xit" presetSubtype="0" fill="hold" nodeType="clickEffect">
                                  <p:stCondLst>
                                    <p:cond delay="0"/>
                                  </p:stCondLst>
                                  <p:childTnLst>
                                    <p:animEffect transition="out" filter="dissolve">
                                      <p:cBhvr>
                                        <p:cTn id="212" dur="2000"/>
                                        <p:tgtEl>
                                          <p:spTgt spid="67"/>
                                        </p:tgtEl>
                                      </p:cBhvr>
                                    </p:animEffect>
                                    <p:set>
                                      <p:cBhvr>
                                        <p:cTn id="213" dur="1" fill="hold">
                                          <p:stCondLst>
                                            <p:cond delay="1999"/>
                                          </p:stCondLst>
                                        </p:cTn>
                                        <p:tgtEl>
                                          <p:spTgt spid="67"/>
                                        </p:tgtEl>
                                        <p:attrNameLst>
                                          <p:attrName>style.visibility</p:attrName>
                                        </p:attrNameLst>
                                      </p:cBhvr>
                                      <p:to>
                                        <p:strVal val="hidden"/>
                                      </p:to>
                                    </p:set>
                                  </p:childTnLst>
                                </p:cTn>
                              </p:par>
                              <p:par>
                                <p:cTn id="214" presetID="9" presetClass="exit" presetSubtype="0" fill="hold" nodeType="withEffect">
                                  <p:stCondLst>
                                    <p:cond delay="0"/>
                                  </p:stCondLst>
                                  <p:childTnLst>
                                    <p:animEffect transition="out" filter="dissolve">
                                      <p:cBhvr>
                                        <p:cTn id="215" dur="2000"/>
                                        <p:tgtEl>
                                          <p:spTgt spid="69"/>
                                        </p:tgtEl>
                                      </p:cBhvr>
                                    </p:animEffect>
                                    <p:set>
                                      <p:cBhvr>
                                        <p:cTn id="216" dur="1" fill="hold">
                                          <p:stCondLst>
                                            <p:cond delay="1999"/>
                                          </p:stCondLst>
                                        </p:cTn>
                                        <p:tgtEl>
                                          <p:spTgt spid="69"/>
                                        </p:tgtEl>
                                        <p:attrNameLst>
                                          <p:attrName>style.visibility</p:attrName>
                                        </p:attrNameLst>
                                      </p:cBhvr>
                                      <p:to>
                                        <p:strVal val="hidden"/>
                                      </p:to>
                                    </p:set>
                                  </p:childTnLst>
                                </p:cTn>
                              </p:par>
                              <p:par>
                                <p:cTn id="217" presetID="9" presetClass="exit" presetSubtype="0" fill="hold" nodeType="withEffect">
                                  <p:stCondLst>
                                    <p:cond delay="0"/>
                                  </p:stCondLst>
                                  <p:childTnLst>
                                    <p:animEffect transition="out" filter="dissolve">
                                      <p:cBhvr>
                                        <p:cTn id="218" dur="2000"/>
                                        <p:tgtEl>
                                          <p:spTgt spid="71"/>
                                        </p:tgtEl>
                                      </p:cBhvr>
                                    </p:animEffect>
                                    <p:set>
                                      <p:cBhvr>
                                        <p:cTn id="219" dur="1" fill="hold">
                                          <p:stCondLst>
                                            <p:cond delay="1999"/>
                                          </p:stCondLst>
                                        </p:cTn>
                                        <p:tgtEl>
                                          <p:spTgt spid="71"/>
                                        </p:tgtEl>
                                        <p:attrNameLst>
                                          <p:attrName>style.visibility</p:attrName>
                                        </p:attrNameLst>
                                      </p:cBhvr>
                                      <p:to>
                                        <p:strVal val="hidden"/>
                                      </p:to>
                                    </p:set>
                                  </p:childTnLst>
                                </p:cTn>
                              </p:par>
                            </p:childTnLst>
                          </p:cTn>
                        </p:par>
                      </p:childTnLst>
                    </p:cTn>
                  </p:par>
                  <p:par>
                    <p:cTn id="220" fill="hold">
                      <p:stCondLst>
                        <p:cond delay="indefinite"/>
                      </p:stCondLst>
                      <p:childTnLst>
                        <p:par>
                          <p:cTn id="221" fill="hold">
                            <p:stCondLst>
                              <p:cond delay="0"/>
                            </p:stCondLst>
                            <p:childTnLst>
                              <p:par>
                                <p:cTn id="222" presetID="22" presetClass="entr" presetSubtype="4" fill="hold" nodeType="clickEffect">
                                  <p:stCondLst>
                                    <p:cond delay="0"/>
                                  </p:stCondLst>
                                  <p:childTnLst>
                                    <p:set>
                                      <p:cBhvr>
                                        <p:cTn id="223" dur="1" fill="hold">
                                          <p:stCondLst>
                                            <p:cond delay="0"/>
                                          </p:stCondLst>
                                        </p:cTn>
                                        <p:tgtEl>
                                          <p:spTgt spid="73"/>
                                        </p:tgtEl>
                                        <p:attrNameLst>
                                          <p:attrName>style.visibility</p:attrName>
                                        </p:attrNameLst>
                                      </p:cBhvr>
                                      <p:to>
                                        <p:strVal val="visible"/>
                                      </p:to>
                                    </p:set>
                                    <p:animEffect transition="in" filter="wipe(down)">
                                      <p:cBhvr>
                                        <p:cTn id="224" dur="2000"/>
                                        <p:tgtEl>
                                          <p:spTgt spid="73"/>
                                        </p:tgtEl>
                                      </p:cBhvr>
                                    </p:animEffect>
                                  </p:childTnLst>
                                </p:cTn>
                              </p:par>
                            </p:childTnLst>
                          </p:cTn>
                        </p:par>
                        <p:par>
                          <p:cTn id="225" fill="hold">
                            <p:stCondLst>
                              <p:cond delay="2000"/>
                            </p:stCondLst>
                            <p:childTnLst>
                              <p:par>
                                <p:cTn id="226" presetID="9" presetClass="exit" presetSubtype="0" fill="hold" grpId="1" nodeType="afterEffect">
                                  <p:stCondLst>
                                    <p:cond delay="0"/>
                                  </p:stCondLst>
                                  <p:childTnLst>
                                    <p:animEffect transition="out" filter="dissolve">
                                      <p:cBhvr>
                                        <p:cTn id="227" dur="2000"/>
                                        <p:tgtEl>
                                          <p:spTgt spid="239"/>
                                        </p:tgtEl>
                                      </p:cBhvr>
                                    </p:animEffect>
                                    <p:set>
                                      <p:cBhvr>
                                        <p:cTn id="228" dur="1" fill="hold">
                                          <p:stCondLst>
                                            <p:cond delay="1999"/>
                                          </p:stCondLst>
                                        </p:cTn>
                                        <p:tgtEl>
                                          <p:spTgt spid="239"/>
                                        </p:tgtEl>
                                        <p:attrNameLst>
                                          <p:attrName>style.visibility</p:attrName>
                                        </p:attrNameLst>
                                      </p:cBhvr>
                                      <p:to>
                                        <p:strVal val="hidden"/>
                                      </p:to>
                                    </p:set>
                                  </p:childTnLst>
                                </p:cTn>
                              </p:par>
                            </p:childTnLst>
                          </p:cTn>
                        </p:par>
                        <p:par>
                          <p:cTn id="229" fill="hold">
                            <p:stCondLst>
                              <p:cond delay="4000"/>
                            </p:stCondLst>
                            <p:childTnLst>
                              <p:par>
                                <p:cTn id="230" presetID="12" presetClass="entr" presetSubtype="4" fill="hold" grpId="0" nodeType="afterEffect">
                                  <p:stCondLst>
                                    <p:cond delay="0"/>
                                  </p:stCondLst>
                                  <p:childTnLst>
                                    <p:set>
                                      <p:cBhvr>
                                        <p:cTn id="231" dur="1" fill="hold">
                                          <p:stCondLst>
                                            <p:cond delay="0"/>
                                          </p:stCondLst>
                                        </p:cTn>
                                        <p:tgtEl>
                                          <p:spTgt spid="78"/>
                                        </p:tgtEl>
                                        <p:attrNameLst>
                                          <p:attrName>style.visibility</p:attrName>
                                        </p:attrNameLst>
                                      </p:cBhvr>
                                      <p:to>
                                        <p:strVal val="visible"/>
                                      </p:to>
                                    </p:set>
                                    <p:animEffect transition="in" filter="slide(fromBottom)">
                                      <p:cBhvr>
                                        <p:cTn id="232" dur="2000"/>
                                        <p:tgtEl>
                                          <p:spTgt spid="78"/>
                                        </p:tgtEl>
                                      </p:cBhvr>
                                    </p:animEffect>
                                  </p:childTnLst>
                                </p:cTn>
                              </p:par>
                            </p:childTnLst>
                          </p:cTn>
                        </p:par>
                        <p:par>
                          <p:cTn id="233" fill="hold">
                            <p:stCondLst>
                              <p:cond delay="6000"/>
                            </p:stCondLst>
                            <p:childTnLst>
                              <p:par>
                                <p:cTn id="234" presetID="8" presetClass="emph" presetSubtype="0" fill="hold" grpId="1" nodeType="afterEffect">
                                  <p:stCondLst>
                                    <p:cond delay="0"/>
                                  </p:stCondLst>
                                  <p:iterate type="lt">
                                    <p:tmPct val="0"/>
                                  </p:iterate>
                                  <p:childTnLst>
                                    <p:animRot by="21600000">
                                      <p:cBhvr>
                                        <p:cTn id="235" dur="2000" fill="hold"/>
                                        <p:tgtEl>
                                          <p:spTgt spid="63"/>
                                        </p:tgtEl>
                                        <p:attrNameLst>
                                          <p:attrName>r</p:attrName>
                                        </p:attrNameLst>
                                      </p:cBhvr>
                                    </p:animRot>
                                  </p:childTnLst>
                                </p:cTn>
                              </p:par>
                            </p:childTnLst>
                          </p:cTn>
                        </p:par>
                      </p:childTnLst>
                    </p:cTn>
                  </p:par>
                  <p:par>
                    <p:cTn id="236" fill="hold">
                      <p:stCondLst>
                        <p:cond delay="indefinite"/>
                      </p:stCondLst>
                      <p:childTnLst>
                        <p:par>
                          <p:cTn id="237" fill="hold">
                            <p:stCondLst>
                              <p:cond delay="0"/>
                            </p:stCondLst>
                            <p:childTnLst>
                              <p:par>
                                <p:cTn id="238" presetID="9" presetClass="exit" presetSubtype="0" fill="hold" grpId="1" nodeType="clickEffect">
                                  <p:stCondLst>
                                    <p:cond delay="0"/>
                                  </p:stCondLst>
                                  <p:childTnLst>
                                    <p:animEffect transition="out" filter="dissolve">
                                      <p:cBhvr>
                                        <p:cTn id="239" dur="2000"/>
                                        <p:tgtEl>
                                          <p:spTgt spid="82"/>
                                        </p:tgtEl>
                                      </p:cBhvr>
                                    </p:animEffect>
                                    <p:set>
                                      <p:cBhvr>
                                        <p:cTn id="240" dur="1" fill="hold">
                                          <p:stCondLst>
                                            <p:cond delay="1999"/>
                                          </p:stCondLst>
                                        </p:cTn>
                                        <p:tgtEl>
                                          <p:spTgt spid="82"/>
                                        </p:tgtEl>
                                        <p:attrNameLst>
                                          <p:attrName>style.visibility</p:attrName>
                                        </p:attrNameLst>
                                      </p:cBhvr>
                                      <p:to>
                                        <p:strVal val="hidden"/>
                                      </p:to>
                                    </p:set>
                                  </p:childTnLst>
                                </p:cTn>
                              </p:par>
                            </p:childTnLst>
                          </p:cTn>
                        </p:par>
                        <p:par>
                          <p:cTn id="241" fill="hold">
                            <p:stCondLst>
                              <p:cond delay="2000"/>
                            </p:stCondLst>
                            <p:childTnLst>
                              <p:par>
                                <p:cTn id="242" presetID="12" presetClass="entr" presetSubtype="4" fill="hold" grpId="0" nodeType="afterEffect">
                                  <p:stCondLst>
                                    <p:cond delay="0"/>
                                  </p:stCondLst>
                                  <p:childTnLst>
                                    <p:set>
                                      <p:cBhvr>
                                        <p:cTn id="243" dur="1" fill="hold">
                                          <p:stCondLst>
                                            <p:cond delay="0"/>
                                          </p:stCondLst>
                                        </p:cTn>
                                        <p:tgtEl>
                                          <p:spTgt spid="83"/>
                                        </p:tgtEl>
                                        <p:attrNameLst>
                                          <p:attrName>style.visibility</p:attrName>
                                        </p:attrNameLst>
                                      </p:cBhvr>
                                      <p:to>
                                        <p:strVal val="visible"/>
                                      </p:to>
                                    </p:set>
                                    <p:animEffect transition="in" filter="slide(fromBottom)">
                                      <p:cBhvr>
                                        <p:cTn id="244" dur="2000"/>
                                        <p:tgtEl>
                                          <p:spTgt spid="83"/>
                                        </p:tgtEl>
                                      </p:cBhvr>
                                    </p:animEffect>
                                  </p:childTnLst>
                                </p:cTn>
                              </p:par>
                            </p:childTnLst>
                          </p:cTn>
                        </p:par>
                      </p:childTnLst>
                    </p:cTn>
                  </p:par>
                  <p:par>
                    <p:cTn id="245" fill="hold">
                      <p:stCondLst>
                        <p:cond delay="indefinite"/>
                      </p:stCondLst>
                      <p:childTnLst>
                        <p:par>
                          <p:cTn id="246" fill="hold">
                            <p:stCondLst>
                              <p:cond delay="0"/>
                            </p:stCondLst>
                            <p:childTnLst>
                              <p:par>
                                <p:cTn id="247" presetID="9" presetClass="exit" presetSubtype="0" fill="hold" nodeType="clickEffect">
                                  <p:stCondLst>
                                    <p:cond delay="0"/>
                                  </p:stCondLst>
                                  <p:childTnLst>
                                    <p:animEffect transition="out" filter="dissolve">
                                      <p:cBhvr>
                                        <p:cTn id="248" dur="2000"/>
                                        <p:tgtEl>
                                          <p:spTgt spid="73"/>
                                        </p:tgtEl>
                                      </p:cBhvr>
                                    </p:animEffect>
                                    <p:set>
                                      <p:cBhvr>
                                        <p:cTn id="249" dur="1" fill="hold">
                                          <p:stCondLst>
                                            <p:cond delay="1999"/>
                                          </p:stCondLst>
                                        </p:cTn>
                                        <p:tgtEl>
                                          <p:spTgt spid="73"/>
                                        </p:tgtEl>
                                        <p:attrNameLst>
                                          <p:attrName>style.visibility</p:attrName>
                                        </p:attrNameLst>
                                      </p:cBhvr>
                                      <p:to>
                                        <p:strVal val="hidden"/>
                                      </p:to>
                                    </p:set>
                                  </p:childTnLst>
                                </p:cTn>
                              </p:par>
                            </p:childTnLst>
                          </p:cTn>
                        </p:par>
                      </p:childTnLst>
                    </p:cTn>
                  </p:par>
                  <p:par>
                    <p:cTn id="250" fill="hold">
                      <p:stCondLst>
                        <p:cond delay="indefinite"/>
                      </p:stCondLst>
                      <p:childTnLst>
                        <p:par>
                          <p:cTn id="251" fill="hold">
                            <p:stCondLst>
                              <p:cond delay="0"/>
                            </p:stCondLst>
                            <p:childTnLst>
                              <p:par>
                                <p:cTn id="252" presetID="22" presetClass="entr" presetSubtype="4" fill="hold" nodeType="clickEffect">
                                  <p:stCondLst>
                                    <p:cond delay="0"/>
                                  </p:stCondLst>
                                  <p:childTnLst>
                                    <p:set>
                                      <p:cBhvr>
                                        <p:cTn id="253" dur="1" fill="hold">
                                          <p:stCondLst>
                                            <p:cond delay="0"/>
                                          </p:stCondLst>
                                        </p:cTn>
                                        <p:tgtEl>
                                          <p:spTgt spid="75"/>
                                        </p:tgtEl>
                                        <p:attrNameLst>
                                          <p:attrName>style.visibility</p:attrName>
                                        </p:attrNameLst>
                                      </p:cBhvr>
                                      <p:to>
                                        <p:strVal val="visible"/>
                                      </p:to>
                                    </p:set>
                                    <p:animEffect transition="in" filter="wipe(down)">
                                      <p:cBhvr>
                                        <p:cTn id="254" dur="2000"/>
                                        <p:tgtEl>
                                          <p:spTgt spid="75"/>
                                        </p:tgtEl>
                                      </p:cBhvr>
                                    </p:animEffect>
                                  </p:childTnLst>
                                </p:cTn>
                              </p:par>
                            </p:childTnLst>
                          </p:cTn>
                        </p:par>
                        <p:par>
                          <p:cTn id="255" fill="hold">
                            <p:stCondLst>
                              <p:cond delay="2000"/>
                            </p:stCondLst>
                            <p:childTnLst>
                              <p:par>
                                <p:cTn id="256" presetID="9" presetClass="exit" presetSubtype="0" fill="hold" grpId="1" nodeType="afterEffect">
                                  <p:stCondLst>
                                    <p:cond delay="0"/>
                                  </p:stCondLst>
                                  <p:childTnLst>
                                    <p:animEffect transition="out" filter="dissolve">
                                      <p:cBhvr>
                                        <p:cTn id="257" dur="2000"/>
                                        <p:tgtEl>
                                          <p:spTgt spid="78"/>
                                        </p:tgtEl>
                                      </p:cBhvr>
                                    </p:animEffect>
                                    <p:set>
                                      <p:cBhvr>
                                        <p:cTn id="258" dur="1" fill="hold">
                                          <p:stCondLst>
                                            <p:cond delay="1999"/>
                                          </p:stCondLst>
                                        </p:cTn>
                                        <p:tgtEl>
                                          <p:spTgt spid="78"/>
                                        </p:tgtEl>
                                        <p:attrNameLst>
                                          <p:attrName>style.visibility</p:attrName>
                                        </p:attrNameLst>
                                      </p:cBhvr>
                                      <p:to>
                                        <p:strVal val="hidden"/>
                                      </p:to>
                                    </p:set>
                                  </p:childTnLst>
                                </p:cTn>
                              </p:par>
                            </p:childTnLst>
                          </p:cTn>
                        </p:par>
                        <p:par>
                          <p:cTn id="259" fill="hold">
                            <p:stCondLst>
                              <p:cond delay="4000"/>
                            </p:stCondLst>
                            <p:childTnLst>
                              <p:par>
                                <p:cTn id="260" presetID="12" presetClass="entr" presetSubtype="4" fill="hold" grpId="0" nodeType="afterEffect">
                                  <p:stCondLst>
                                    <p:cond delay="0"/>
                                  </p:stCondLst>
                                  <p:childTnLst>
                                    <p:set>
                                      <p:cBhvr>
                                        <p:cTn id="261" dur="1" fill="hold">
                                          <p:stCondLst>
                                            <p:cond delay="0"/>
                                          </p:stCondLst>
                                        </p:cTn>
                                        <p:tgtEl>
                                          <p:spTgt spid="79"/>
                                        </p:tgtEl>
                                        <p:attrNameLst>
                                          <p:attrName>style.visibility</p:attrName>
                                        </p:attrNameLst>
                                      </p:cBhvr>
                                      <p:to>
                                        <p:strVal val="visible"/>
                                      </p:to>
                                    </p:set>
                                    <p:animEffect transition="in" filter="slide(fromBottom)">
                                      <p:cBhvr>
                                        <p:cTn id="262" dur="2000"/>
                                        <p:tgtEl>
                                          <p:spTgt spid="79"/>
                                        </p:tgtEl>
                                      </p:cBhvr>
                                    </p:animEffect>
                                  </p:childTnLst>
                                </p:cTn>
                              </p:par>
                            </p:childTnLst>
                          </p:cTn>
                        </p:par>
                        <p:par>
                          <p:cTn id="263" fill="hold">
                            <p:stCondLst>
                              <p:cond delay="6000"/>
                            </p:stCondLst>
                            <p:childTnLst>
                              <p:par>
                                <p:cTn id="264" presetID="8" presetClass="emph" presetSubtype="0" fill="hold" grpId="2" nodeType="afterEffect">
                                  <p:stCondLst>
                                    <p:cond delay="0"/>
                                  </p:stCondLst>
                                  <p:iterate type="lt">
                                    <p:tmPct val="0"/>
                                  </p:iterate>
                                  <p:childTnLst>
                                    <p:animRot by="21600000">
                                      <p:cBhvr>
                                        <p:cTn id="265" dur="2000" fill="hold"/>
                                        <p:tgtEl>
                                          <p:spTgt spid="63"/>
                                        </p:tgtEl>
                                        <p:attrNameLst>
                                          <p:attrName>r</p:attrName>
                                        </p:attrNameLst>
                                      </p:cBhvr>
                                    </p:animRot>
                                  </p:childTnLst>
                                </p:cTn>
                              </p:par>
                            </p:childTnLst>
                          </p:cTn>
                        </p:par>
                      </p:childTnLst>
                    </p:cTn>
                  </p:par>
                  <p:par>
                    <p:cTn id="266" fill="hold">
                      <p:stCondLst>
                        <p:cond delay="indefinite"/>
                      </p:stCondLst>
                      <p:childTnLst>
                        <p:par>
                          <p:cTn id="267" fill="hold">
                            <p:stCondLst>
                              <p:cond delay="0"/>
                            </p:stCondLst>
                            <p:childTnLst>
                              <p:par>
                                <p:cTn id="268" presetID="9" presetClass="exit" presetSubtype="0" fill="hold" grpId="1" nodeType="clickEffect">
                                  <p:stCondLst>
                                    <p:cond delay="0"/>
                                  </p:stCondLst>
                                  <p:childTnLst>
                                    <p:animEffect transition="out" filter="dissolve">
                                      <p:cBhvr>
                                        <p:cTn id="269" dur="2000"/>
                                        <p:tgtEl>
                                          <p:spTgt spid="83"/>
                                        </p:tgtEl>
                                      </p:cBhvr>
                                    </p:animEffect>
                                    <p:set>
                                      <p:cBhvr>
                                        <p:cTn id="270" dur="1" fill="hold">
                                          <p:stCondLst>
                                            <p:cond delay="1999"/>
                                          </p:stCondLst>
                                        </p:cTn>
                                        <p:tgtEl>
                                          <p:spTgt spid="83"/>
                                        </p:tgtEl>
                                        <p:attrNameLst>
                                          <p:attrName>style.visibility</p:attrName>
                                        </p:attrNameLst>
                                      </p:cBhvr>
                                      <p:to>
                                        <p:strVal val="hidden"/>
                                      </p:to>
                                    </p:set>
                                  </p:childTnLst>
                                </p:cTn>
                              </p:par>
                            </p:childTnLst>
                          </p:cTn>
                        </p:par>
                        <p:par>
                          <p:cTn id="271" fill="hold">
                            <p:stCondLst>
                              <p:cond delay="2000"/>
                            </p:stCondLst>
                            <p:childTnLst>
                              <p:par>
                                <p:cTn id="272" presetID="12" presetClass="entr" presetSubtype="4" fill="hold" grpId="0" nodeType="afterEffect">
                                  <p:stCondLst>
                                    <p:cond delay="0"/>
                                  </p:stCondLst>
                                  <p:childTnLst>
                                    <p:set>
                                      <p:cBhvr>
                                        <p:cTn id="273" dur="1" fill="hold">
                                          <p:stCondLst>
                                            <p:cond delay="0"/>
                                          </p:stCondLst>
                                        </p:cTn>
                                        <p:tgtEl>
                                          <p:spTgt spid="84"/>
                                        </p:tgtEl>
                                        <p:attrNameLst>
                                          <p:attrName>style.visibility</p:attrName>
                                        </p:attrNameLst>
                                      </p:cBhvr>
                                      <p:to>
                                        <p:strVal val="visible"/>
                                      </p:to>
                                    </p:set>
                                    <p:animEffect transition="in" filter="slide(fromBottom)">
                                      <p:cBhvr>
                                        <p:cTn id="274" dur="2000"/>
                                        <p:tgtEl>
                                          <p:spTgt spid="84"/>
                                        </p:tgtEl>
                                      </p:cBhvr>
                                    </p:animEffect>
                                  </p:childTnLst>
                                </p:cTn>
                              </p:par>
                            </p:childTnLst>
                          </p:cTn>
                        </p:par>
                      </p:childTnLst>
                    </p:cTn>
                  </p:par>
                  <p:par>
                    <p:cTn id="275" fill="hold">
                      <p:stCondLst>
                        <p:cond delay="indefinite"/>
                      </p:stCondLst>
                      <p:childTnLst>
                        <p:par>
                          <p:cTn id="276" fill="hold">
                            <p:stCondLst>
                              <p:cond delay="0"/>
                            </p:stCondLst>
                            <p:childTnLst>
                              <p:par>
                                <p:cTn id="277" presetID="9" presetClass="exit" presetSubtype="0" fill="hold" nodeType="clickEffect">
                                  <p:stCondLst>
                                    <p:cond delay="0"/>
                                  </p:stCondLst>
                                  <p:childTnLst>
                                    <p:animEffect transition="out" filter="dissolve">
                                      <p:cBhvr>
                                        <p:cTn id="278" dur="2000"/>
                                        <p:tgtEl>
                                          <p:spTgt spid="75"/>
                                        </p:tgtEl>
                                      </p:cBhvr>
                                    </p:animEffect>
                                    <p:set>
                                      <p:cBhvr>
                                        <p:cTn id="279" dur="1" fill="hold">
                                          <p:stCondLst>
                                            <p:cond delay="1999"/>
                                          </p:stCondLst>
                                        </p:cTn>
                                        <p:tgtEl>
                                          <p:spTgt spid="75"/>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22" presetClass="entr" presetSubtype="4" fill="hold" nodeType="clickEffect">
                                  <p:stCondLst>
                                    <p:cond delay="0"/>
                                  </p:stCondLst>
                                  <p:childTnLst>
                                    <p:set>
                                      <p:cBhvr>
                                        <p:cTn id="283" dur="1" fill="hold">
                                          <p:stCondLst>
                                            <p:cond delay="0"/>
                                          </p:stCondLst>
                                        </p:cTn>
                                        <p:tgtEl>
                                          <p:spTgt spid="77"/>
                                        </p:tgtEl>
                                        <p:attrNameLst>
                                          <p:attrName>style.visibility</p:attrName>
                                        </p:attrNameLst>
                                      </p:cBhvr>
                                      <p:to>
                                        <p:strVal val="visible"/>
                                      </p:to>
                                    </p:set>
                                    <p:animEffect transition="in" filter="wipe(down)">
                                      <p:cBhvr>
                                        <p:cTn id="284" dur="2000"/>
                                        <p:tgtEl>
                                          <p:spTgt spid="77"/>
                                        </p:tgtEl>
                                      </p:cBhvr>
                                    </p:animEffect>
                                  </p:childTnLst>
                                </p:cTn>
                              </p:par>
                            </p:childTnLst>
                          </p:cTn>
                        </p:par>
                        <p:par>
                          <p:cTn id="285" fill="hold">
                            <p:stCondLst>
                              <p:cond delay="2000"/>
                            </p:stCondLst>
                            <p:childTnLst>
                              <p:par>
                                <p:cTn id="286" presetID="9" presetClass="exit" presetSubtype="0" fill="hold" grpId="1" nodeType="afterEffect">
                                  <p:stCondLst>
                                    <p:cond delay="0"/>
                                  </p:stCondLst>
                                  <p:childTnLst>
                                    <p:animEffect transition="out" filter="dissolve">
                                      <p:cBhvr>
                                        <p:cTn id="287" dur="2000"/>
                                        <p:tgtEl>
                                          <p:spTgt spid="79"/>
                                        </p:tgtEl>
                                      </p:cBhvr>
                                    </p:animEffect>
                                    <p:set>
                                      <p:cBhvr>
                                        <p:cTn id="288" dur="1" fill="hold">
                                          <p:stCondLst>
                                            <p:cond delay="1999"/>
                                          </p:stCondLst>
                                        </p:cTn>
                                        <p:tgtEl>
                                          <p:spTgt spid="79"/>
                                        </p:tgtEl>
                                        <p:attrNameLst>
                                          <p:attrName>style.visibility</p:attrName>
                                        </p:attrNameLst>
                                      </p:cBhvr>
                                      <p:to>
                                        <p:strVal val="hidden"/>
                                      </p:to>
                                    </p:set>
                                  </p:childTnLst>
                                </p:cTn>
                              </p:par>
                            </p:childTnLst>
                          </p:cTn>
                        </p:par>
                        <p:par>
                          <p:cTn id="289" fill="hold">
                            <p:stCondLst>
                              <p:cond delay="4000"/>
                            </p:stCondLst>
                            <p:childTnLst>
                              <p:par>
                                <p:cTn id="290" presetID="12" presetClass="entr" presetSubtype="4" fill="hold" grpId="0" nodeType="afterEffect">
                                  <p:stCondLst>
                                    <p:cond delay="0"/>
                                  </p:stCondLst>
                                  <p:childTnLst>
                                    <p:set>
                                      <p:cBhvr>
                                        <p:cTn id="291" dur="1" fill="hold">
                                          <p:stCondLst>
                                            <p:cond delay="0"/>
                                          </p:stCondLst>
                                        </p:cTn>
                                        <p:tgtEl>
                                          <p:spTgt spid="80"/>
                                        </p:tgtEl>
                                        <p:attrNameLst>
                                          <p:attrName>style.visibility</p:attrName>
                                        </p:attrNameLst>
                                      </p:cBhvr>
                                      <p:to>
                                        <p:strVal val="visible"/>
                                      </p:to>
                                    </p:set>
                                    <p:animEffect transition="in" filter="slide(fromBottom)">
                                      <p:cBhvr>
                                        <p:cTn id="292" dur="2000"/>
                                        <p:tgtEl>
                                          <p:spTgt spid="80"/>
                                        </p:tgtEl>
                                      </p:cBhvr>
                                    </p:animEffect>
                                  </p:childTnLst>
                                </p:cTn>
                              </p:par>
                            </p:childTnLst>
                          </p:cTn>
                        </p:par>
                        <p:par>
                          <p:cTn id="293" fill="hold">
                            <p:stCondLst>
                              <p:cond delay="6000"/>
                            </p:stCondLst>
                            <p:childTnLst>
                              <p:par>
                                <p:cTn id="294" presetID="8" presetClass="emph" presetSubtype="0" fill="hold" grpId="3" nodeType="afterEffect">
                                  <p:stCondLst>
                                    <p:cond delay="0"/>
                                  </p:stCondLst>
                                  <p:iterate type="lt">
                                    <p:tmPct val="0"/>
                                  </p:iterate>
                                  <p:childTnLst>
                                    <p:animRot by="21600000">
                                      <p:cBhvr>
                                        <p:cTn id="295" dur="2000" fill="hold"/>
                                        <p:tgtEl>
                                          <p:spTgt spid="63"/>
                                        </p:tgtEl>
                                        <p:attrNameLst>
                                          <p:attrName>r</p:attrName>
                                        </p:attrNameLst>
                                      </p:cBhvr>
                                    </p:animRot>
                                  </p:childTnLst>
                                </p:cTn>
                              </p:par>
                            </p:childTnLst>
                          </p:cTn>
                        </p:par>
                      </p:childTnLst>
                    </p:cTn>
                  </p:par>
                  <p:par>
                    <p:cTn id="296" fill="hold">
                      <p:stCondLst>
                        <p:cond delay="indefinite"/>
                      </p:stCondLst>
                      <p:childTnLst>
                        <p:par>
                          <p:cTn id="297" fill="hold">
                            <p:stCondLst>
                              <p:cond delay="0"/>
                            </p:stCondLst>
                            <p:childTnLst>
                              <p:par>
                                <p:cTn id="298" presetID="9" presetClass="exit" presetSubtype="0" fill="hold" grpId="1" nodeType="clickEffect">
                                  <p:stCondLst>
                                    <p:cond delay="0"/>
                                  </p:stCondLst>
                                  <p:childTnLst>
                                    <p:animEffect transition="out" filter="dissolve">
                                      <p:cBhvr>
                                        <p:cTn id="299" dur="2000"/>
                                        <p:tgtEl>
                                          <p:spTgt spid="84"/>
                                        </p:tgtEl>
                                      </p:cBhvr>
                                    </p:animEffect>
                                    <p:set>
                                      <p:cBhvr>
                                        <p:cTn id="300" dur="1" fill="hold">
                                          <p:stCondLst>
                                            <p:cond delay="1999"/>
                                          </p:stCondLst>
                                        </p:cTn>
                                        <p:tgtEl>
                                          <p:spTgt spid="84"/>
                                        </p:tgtEl>
                                        <p:attrNameLst>
                                          <p:attrName>style.visibility</p:attrName>
                                        </p:attrNameLst>
                                      </p:cBhvr>
                                      <p:to>
                                        <p:strVal val="hidden"/>
                                      </p:to>
                                    </p:set>
                                  </p:childTnLst>
                                </p:cTn>
                              </p:par>
                            </p:childTnLst>
                          </p:cTn>
                        </p:par>
                        <p:par>
                          <p:cTn id="301" fill="hold">
                            <p:stCondLst>
                              <p:cond delay="2000"/>
                            </p:stCondLst>
                            <p:childTnLst>
                              <p:par>
                                <p:cTn id="302" presetID="12" presetClass="entr" presetSubtype="4" fill="hold" grpId="0" nodeType="afterEffect">
                                  <p:stCondLst>
                                    <p:cond delay="0"/>
                                  </p:stCondLst>
                                  <p:childTnLst>
                                    <p:set>
                                      <p:cBhvr>
                                        <p:cTn id="303" dur="1" fill="hold">
                                          <p:stCondLst>
                                            <p:cond delay="0"/>
                                          </p:stCondLst>
                                        </p:cTn>
                                        <p:tgtEl>
                                          <p:spTgt spid="85"/>
                                        </p:tgtEl>
                                        <p:attrNameLst>
                                          <p:attrName>style.visibility</p:attrName>
                                        </p:attrNameLst>
                                      </p:cBhvr>
                                      <p:to>
                                        <p:strVal val="visible"/>
                                      </p:to>
                                    </p:set>
                                    <p:animEffect transition="in" filter="slide(fromBottom)">
                                      <p:cBhvr>
                                        <p:cTn id="304" dur="2000"/>
                                        <p:tgtEl>
                                          <p:spTgt spid="85"/>
                                        </p:tgtEl>
                                      </p:cBhvr>
                                    </p:animEffect>
                                  </p:childTnLst>
                                </p:cTn>
                              </p:par>
                            </p:childTnLst>
                          </p:cTn>
                        </p:par>
                      </p:childTnLst>
                    </p:cTn>
                  </p:par>
                  <p:par>
                    <p:cTn id="305" fill="hold">
                      <p:stCondLst>
                        <p:cond delay="indefinite"/>
                      </p:stCondLst>
                      <p:childTnLst>
                        <p:par>
                          <p:cTn id="306" fill="hold">
                            <p:stCondLst>
                              <p:cond delay="0"/>
                            </p:stCondLst>
                            <p:childTnLst>
                              <p:par>
                                <p:cTn id="307" presetID="9" presetClass="exit" presetSubtype="0" fill="hold" nodeType="clickEffect">
                                  <p:stCondLst>
                                    <p:cond delay="0"/>
                                  </p:stCondLst>
                                  <p:childTnLst>
                                    <p:animEffect transition="out" filter="dissolve">
                                      <p:cBhvr>
                                        <p:cTn id="308" dur="2000"/>
                                        <p:tgtEl>
                                          <p:spTgt spid="77"/>
                                        </p:tgtEl>
                                      </p:cBhvr>
                                    </p:animEffect>
                                    <p:set>
                                      <p:cBhvr>
                                        <p:cTn id="309" dur="1" fill="hold">
                                          <p:stCondLst>
                                            <p:cond delay="1999"/>
                                          </p:stCondLst>
                                        </p:cTn>
                                        <p:tgtEl>
                                          <p:spTgt spid="77"/>
                                        </p:tgtEl>
                                        <p:attrNameLst>
                                          <p:attrName>style.visibility</p:attrName>
                                        </p:attrNameLst>
                                      </p:cBhvr>
                                      <p:to>
                                        <p:strVal val="hidden"/>
                                      </p:to>
                                    </p:set>
                                  </p:childTnLst>
                                </p:cTn>
                              </p:par>
                            </p:childTnLst>
                          </p:cTn>
                        </p:par>
                      </p:childTnLst>
                    </p:cTn>
                  </p:par>
                  <p:par>
                    <p:cTn id="310" fill="hold">
                      <p:stCondLst>
                        <p:cond delay="indefinite"/>
                      </p:stCondLst>
                      <p:childTnLst>
                        <p:par>
                          <p:cTn id="311" fill="hold">
                            <p:stCondLst>
                              <p:cond delay="0"/>
                            </p:stCondLst>
                            <p:childTnLst>
                              <p:par>
                                <p:cTn id="312" presetID="9" presetClass="exit" presetSubtype="0" fill="hold" grpId="1" nodeType="clickEffect">
                                  <p:stCondLst>
                                    <p:cond delay="0"/>
                                  </p:stCondLst>
                                  <p:childTnLst>
                                    <p:animEffect transition="out" filter="dissolve">
                                      <p:cBhvr>
                                        <p:cTn id="313" dur="2000"/>
                                        <p:tgtEl>
                                          <p:spTgt spid="85"/>
                                        </p:tgtEl>
                                      </p:cBhvr>
                                    </p:animEffect>
                                    <p:set>
                                      <p:cBhvr>
                                        <p:cTn id="314" dur="1" fill="hold">
                                          <p:stCondLst>
                                            <p:cond delay="1999"/>
                                          </p:stCondLst>
                                        </p:cTn>
                                        <p:tgtEl>
                                          <p:spTgt spid="85"/>
                                        </p:tgtEl>
                                        <p:attrNameLst>
                                          <p:attrName>style.visibility</p:attrName>
                                        </p:attrNameLst>
                                      </p:cBhvr>
                                      <p:to>
                                        <p:strVal val="hidden"/>
                                      </p:to>
                                    </p:set>
                                  </p:childTnLst>
                                </p:cTn>
                              </p:par>
                            </p:childTnLst>
                          </p:cTn>
                        </p:par>
                        <p:par>
                          <p:cTn id="315" fill="hold">
                            <p:stCondLst>
                              <p:cond delay="2000"/>
                            </p:stCondLst>
                            <p:childTnLst>
                              <p:par>
                                <p:cTn id="316" presetID="9" presetClass="exit" presetSubtype="0" fill="hold" grpId="1" nodeType="afterEffect">
                                  <p:stCondLst>
                                    <p:cond delay="0"/>
                                  </p:stCondLst>
                                  <p:childTnLst>
                                    <p:animEffect transition="out" filter="dissolve">
                                      <p:cBhvr>
                                        <p:cTn id="317" dur="2000"/>
                                        <p:tgtEl>
                                          <p:spTgt spid="86"/>
                                        </p:tgtEl>
                                      </p:cBhvr>
                                    </p:animEffect>
                                    <p:set>
                                      <p:cBhvr>
                                        <p:cTn id="318" dur="1" fill="hold">
                                          <p:stCondLst>
                                            <p:cond delay="1999"/>
                                          </p:stCondLst>
                                        </p:cTn>
                                        <p:tgtEl>
                                          <p:spTgt spid="86"/>
                                        </p:tgtEl>
                                        <p:attrNameLst>
                                          <p:attrName>style.visibility</p:attrName>
                                        </p:attrNameLst>
                                      </p:cBhvr>
                                      <p:to>
                                        <p:strVal val="hidden"/>
                                      </p:to>
                                    </p:set>
                                  </p:childTnLst>
                                </p:cTn>
                              </p:par>
                            </p:childTnLst>
                          </p:cTn>
                        </p:par>
                        <p:par>
                          <p:cTn id="319" fill="hold">
                            <p:stCondLst>
                              <p:cond delay="4000"/>
                            </p:stCondLst>
                            <p:childTnLst>
                              <p:par>
                                <p:cTn id="320" presetID="12" presetClass="entr" presetSubtype="4" fill="hold" grpId="0" nodeType="afterEffect">
                                  <p:stCondLst>
                                    <p:cond delay="0"/>
                                  </p:stCondLst>
                                  <p:childTnLst>
                                    <p:set>
                                      <p:cBhvr>
                                        <p:cTn id="321" dur="1" fill="hold">
                                          <p:stCondLst>
                                            <p:cond delay="0"/>
                                          </p:stCondLst>
                                        </p:cTn>
                                        <p:tgtEl>
                                          <p:spTgt spid="88"/>
                                        </p:tgtEl>
                                        <p:attrNameLst>
                                          <p:attrName>style.visibility</p:attrName>
                                        </p:attrNameLst>
                                      </p:cBhvr>
                                      <p:to>
                                        <p:strVal val="visible"/>
                                      </p:to>
                                    </p:set>
                                    <p:animEffect transition="in" filter="slide(fromBottom)">
                                      <p:cBhvr>
                                        <p:cTn id="322" dur="2000"/>
                                        <p:tgtEl>
                                          <p:spTgt spid="88"/>
                                        </p:tgtEl>
                                      </p:cBhvr>
                                    </p:animEffect>
                                  </p:childTnLst>
                                </p:cTn>
                              </p:par>
                            </p:childTnLst>
                          </p:cTn>
                        </p:par>
                        <p:par>
                          <p:cTn id="323" fill="hold">
                            <p:stCondLst>
                              <p:cond delay="6000"/>
                            </p:stCondLst>
                            <p:childTnLst>
                              <p:par>
                                <p:cTn id="324" presetID="2" presetClass="entr" presetSubtype="2" fill="hold" grpId="0" nodeType="afterEffect">
                                  <p:stCondLst>
                                    <p:cond delay="0"/>
                                  </p:stCondLst>
                                  <p:childTnLst>
                                    <p:set>
                                      <p:cBhvr>
                                        <p:cTn id="325" dur="1" fill="hold">
                                          <p:stCondLst>
                                            <p:cond delay="0"/>
                                          </p:stCondLst>
                                        </p:cTn>
                                        <p:tgtEl>
                                          <p:spTgt spid="89"/>
                                        </p:tgtEl>
                                        <p:attrNameLst>
                                          <p:attrName>style.visibility</p:attrName>
                                        </p:attrNameLst>
                                      </p:cBhvr>
                                      <p:to>
                                        <p:strVal val="visible"/>
                                      </p:to>
                                    </p:set>
                                    <p:anim calcmode="lin" valueType="num">
                                      <p:cBhvr additive="base">
                                        <p:cTn id="326" dur="2000" fill="hold"/>
                                        <p:tgtEl>
                                          <p:spTgt spid="89"/>
                                        </p:tgtEl>
                                        <p:attrNameLst>
                                          <p:attrName>ppt_x</p:attrName>
                                        </p:attrNameLst>
                                      </p:cBhvr>
                                      <p:tavLst>
                                        <p:tav tm="0">
                                          <p:val>
                                            <p:strVal val="1+#ppt_w/2"/>
                                          </p:val>
                                        </p:tav>
                                        <p:tav tm="100000">
                                          <p:val>
                                            <p:strVal val="#ppt_x"/>
                                          </p:val>
                                        </p:tav>
                                      </p:tavLst>
                                    </p:anim>
                                    <p:anim calcmode="lin" valueType="num">
                                      <p:cBhvr additive="base">
                                        <p:cTn id="327" dur="20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46" grpId="0"/>
      <p:bldP spid="47" grpId="0"/>
      <p:bldP spid="48" grpId="0"/>
      <p:bldP spid="49" grpId="0"/>
      <p:bldP spid="50" grpId="0"/>
      <p:bldP spid="210" grpId="0" animBg="1"/>
      <p:bldP spid="210" grpId="1" animBg="1"/>
      <p:bldP spid="211" grpId="0"/>
      <p:bldP spid="211" grpId="1"/>
      <p:bldP spid="212" grpId="0"/>
      <p:bldP spid="212" grpId="1"/>
      <p:bldP spid="213" grpId="0"/>
      <p:bldP spid="214" grpId="0"/>
      <p:bldP spid="215" grpId="0"/>
      <p:bldP spid="216" grpId="0"/>
      <p:bldP spid="216" grpId="1"/>
      <p:bldP spid="217" grpId="0"/>
      <p:bldP spid="218" grpId="0"/>
      <p:bldP spid="218" grpId="1"/>
      <p:bldP spid="219" grpId="0"/>
      <p:bldP spid="222" grpId="0" animBg="1"/>
      <p:bldP spid="225" grpId="0"/>
      <p:bldP spid="226" grpId="0"/>
      <p:bldP spid="229" grpId="0"/>
      <p:bldP spid="230" grpId="0"/>
      <p:bldP spid="233" grpId="0"/>
      <p:bldP spid="234" grpId="0"/>
      <p:bldP spid="237" grpId="0" animBg="1"/>
      <p:bldP spid="238" grpId="0"/>
      <p:bldP spid="239" grpId="0"/>
      <p:bldP spid="239" grpId="1"/>
      <p:bldP spid="240" grpId="0" animBg="1"/>
      <p:bldP spid="241" grpId="0"/>
      <p:bldP spid="241" grpId="1"/>
      <p:bldP spid="63" grpId="0"/>
      <p:bldP spid="63" grpId="1"/>
      <p:bldP spid="63" grpId="2"/>
      <p:bldP spid="63" grpId="3"/>
      <p:bldP spid="78" grpId="0"/>
      <p:bldP spid="78" grpId="1"/>
      <p:bldP spid="79" grpId="0"/>
      <p:bldP spid="79" grpId="1"/>
      <p:bldP spid="80" grpId="0"/>
      <p:bldP spid="82" grpId="0"/>
      <p:bldP spid="82" grpId="1"/>
      <p:bldP spid="83" grpId="0"/>
      <p:bldP spid="83" grpId="1"/>
      <p:bldP spid="84" grpId="0"/>
      <p:bldP spid="84" grpId="1"/>
      <p:bldP spid="85" grpId="0"/>
      <p:bldP spid="85" grpId="1"/>
      <p:bldP spid="86" grpId="0"/>
      <p:bldP spid="86" grpId="1"/>
      <p:bldP spid="88" grpId="0"/>
      <p:bldP spid="8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Correctness Proof</a:t>
            </a:r>
            <a:endParaRPr lang="en-US" b="1" dirty="0"/>
          </a:p>
        </p:txBody>
      </p:sp>
      <p:sp>
        <p:nvSpPr>
          <p:cNvPr id="3" name="Content Placeholder 2"/>
          <p:cNvSpPr>
            <a:spLocks noGrp="1"/>
          </p:cNvSpPr>
          <p:nvPr>
            <p:ph sz="quarter" idx="1"/>
          </p:nvPr>
        </p:nvSpPr>
        <p:spPr/>
        <p:txBody>
          <a:bodyPr/>
          <a:lstStyle/>
          <a:p>
            <a:pPr>
              <a:buNone/>
            </a:pPr>
            <a:r>
              <a:rPr lang="en-US" dirty="0" smtClean="0"/>
              <a:t>   There are three invariants which are preserved by weight-throwing and flow-detecting schemes :</a:t>
            </a:r>
          </a:p>
          <a:p>
            <a:pPr>
              <a:buFont typeface="Wingdings" pitchFamily="2" charset="2"/>
              <a:buChar char="q"/>
            </a:pPr>
            <a:endParaRPr lang="en-US" dirty="0" smtClean="0"/>
          </a:p>
          <a:p>
            <a:pPr>
              <a:buFont typeface="Wingdings" pitchFamily="2" charset="2"/>
              <a:buChar char="q"/>
            </a:pPr>
            <a:r>
              <a:rPr lang="en-US" dirty="0" smtClean="0"/>
              <a:t> INV1: At any time, for any P</a:t>
            </a:r>
            <a:r>
              <a:rPr lang="en-US" dirty="0" smtClean="0">
                <a:latin typeface="Blackadder ITC" pitchFamily="82" charset="0"/>
              </a:rPr>
              <a:t>i</a:t>
            </a:r>
            <a:r>
              <a:rPr lang="en-US" dirty="0" smtClean="0"/>
              <a:t>, if </a:t>
            </a:r>
            <a:r>
              <a:rPr lang="en-US" dirty="0" err="1" smtClean="0">
                <a:latin typeface="Blackadder ITC" pitchFamily="82" charset="0"/>
              </a:rPr>
              <a:t>i</a:t>
            </a:r>
            <a:r>
              <a:rPr lang="en-US" dirty="0" smtClean="0"/>
              <a:t> </a:t>
            </a:r>
            <a:r>
              <a:rPr lang="en-US" dirty="0" smtClean="0">
                <a:sym typeface="Symbol"/>
              </a:rPr>
              <a:t></a:t>
            </a:r>
            <a:r>
              <a:rPr lang="en-US" dirty="0" smtClean="0"/>
              <a:t> min{</a:t>
            </a:r>
            <a:r>
              <a:rPr lang="en-US" dirty="0" err="1" smtClean="0"/>
              <a:t>k|P</a:t>
            </a:r>
            <a:r>
              <a:rPr lang="en-US" dirty="0" err="1" smtClean="0">
                <a:latin typeface="Blackadder ITC" pitchFamily="82" charset="0"/>
              </a:rPr>
              <a:t>k</a:t>
            </a:r>
            <a:r>
              <a:rPr lang="en-US" dirty="0" smtClean="0">
                <a:latin typeface="Blackadder ITC" pitchFamily="82" charset="0"/>
              </a:rPr>
              <a:t> </a:t>
            </a:r>
            <a:r>
              <a:rPr lang="en-US" dirty="0" smtClean="0"/>
              <a:t>is</a:t>
            </a:r>
          </a:p>
          <a:p>
            <a:pPr>
              <a:buNone/>
            </a:pPr>
            <a:r>
              <a:rPr lang="en-US" dirty="0" smtClean="0"/>
              <a:t>               healthy } , then  P</a:t>
            </a:r>
            <a:r>
              <a:rPr lang="en-US" dirty="0" smtClean="0">
                <a:latin typeface="Blackadder ITC" pitchFamily="82" charset="0"/>
              </a:rPr>
              <a:t>i  </a:t>
            </a:r>
            <a:r>
              <a:rPr lang="en-US" dirty="0" smtClean="0"/>
              <a:t>is idle </a:t>
            </a:r>
            <a:r>
              <a:rPr lang="en-US" dirty="0" smtClean="0">
                <a:sym typeface="Symbol"/>
              </a:rPr>
              <a:t></a:t>
            </a:r>
            <a:r>
              <a:rPr lang="en-US" dirty="0" smtClean="0"/>
              <a:t> </a:t>
            </a:r>
            <a:r>
              <a:rPr lang="en-US" dirty="0" err="1" smtClean="0"/>
              <a:t>w</a:t>
            </a:r>
            <a:r>
              <a:rPr lang="en-US" dirty="0" err="1" smtClean="0">
                <a:latin typeface="Blackadder ITC" pitchFamily="82" charset="0"/>
              </a:rPr>
              <a:t>i</a:t>
            </a:r>
            <a:r>
              <a:rPr lang="en-US" dirty="0" smtClean="0"/>
              <a:t> = 0:</a:t>
            </a:r>
          </a:p>
          <a:p>
            <a:pPr>
              <a:buFont typeface="Wingdings" pitchFamily="2" charset="2"/>
              <a:buChar char="q"/>
            </a:pPr>
            <a:r>
              <a:rPr lang="en-US" dirty="0" smtClean="0"/>
              <a:t>INV2: For any message B(x) or C(x), the value x &gt;</a:t>
            </a:r>
          </a:p>
          <a:p>
            <a:pPr>
              <a:buNone/>
            </a:pPr>
            <a:r>
              <a:rPr lang="en-US" dirty="0" smtClean="0"/>
              <a:t>               0.</a:t>
            </a:r>
          </a:p>
          <a:p>
            <a:pPr>
              <a:buFont typeface="Wingdings" pitchFamily="2" charset="2"/>
              <a:buChar char="q"/>
            </a:pPr>
            <a:r>
              <a:rPr lang="en-US" dirty="0" smtClean="0"/>
              <a:t>INV3: For any healthy process P</a:t>
            </a:r>
            <a:r>
              <a:rPr lang="en-US" dirty="0" smtClean="0">
                <a:latin typeface="Blackadder ITC" pitchFamily="82" charset="0"/>
              </a:rPr>
              <a:t>i</a:t>
            </a:r>
            <a:r>
              <a:rPr lang="en-US" dirty="0" smtClean="0"/>
              <a:t>, at any moment  </a:t>
            </a:r>
          </a:p>
          <a:p>
            <a:pPr>
              <a:buNone/>
            </a:pPr>
            <a:r>
              <a:rPr lang="en-US" dirty="0" smtClean="0"/>
              <a:t>                            </a:t>
            </a:r>
            <a:r>
              <a:rPr lang="en-US" dirty="0" err="1" smtClean="0"/>
              <a:t>w</a:t>
            </a:r>
            <a:r>
              <a:rPr lang="en-US" dirty="0" err="1" smtClean="0">
                <a:latin typeface="Blackadder ITC" pitchFamily="82" charset="0"/>
              </a:rPr>
              <a:t>i</a:t>
            </a:r>
            <a:r>
              <a:rPr lang="en-US" dirty="0" smtClean="0"/>
              <a:t> </a:t>
            </a:r>
            <a:r>
              <a:rPr lang="en-US" dirty="0" smtClean="0">
                <a:sym typeface="Symbol"/>
              </a:rPr>
              <a:t>= 1/n + </a:t>
            </a:r>
            <a:r>
              <a:rPr lang="en-US" sz="3200" dirty="0" smtClean="0">
                <a:sym typeface="Symbol"/>
              </a:rPr>
              <a:t></a:t>
            </a:r>
            <a:r>
              <a:rPr lang="en-US" sz="2800" dirty="0" smtClean="0">
                <a:sym typeface="Symbol"/>
              </a:rPr>
              <a:t> </a:t>
            </a:r>
            <a:r>
              <a:rPr lang="en-US" dirty="0" err="1" smtClean="0">
                <a:sym typeface="Symbol"/>
              </a:rPr>
              <a:t>NET</a:t>
            </a:r>
            <a:r>
              <a:rPr lang="en-US" dirty="0" err="1" smtClean="0">
                <a:latin typeface="Blackadder ITC" pitchFamily="82" charset="0"/>
                <a:sym typeface="Symbol"/>
              </a:rPr>
              <a:t>i</a:t>
            </a:r>
            <a:r>
              <a:rPr lang="en-US" dirty="0" smtClean="0">
                <a:sym typeface="Symbol"/>
              </a:rPr>
              <a:t>[</a:t>
            </a:r>
            <a:r>
              <a:rPr lang="en-US" i="1" dirty="0" smtClean="0">
                <a:sym typeface="Symbol"/>
              </a:rPr>
              <a:t>j</a:t>
            </a:r>
            <a:r>
              <a:rPr lang="en-US" dirty="0" smtClean="0">
                <a:sym typeface="Symbol"/>
              </a:rPr>
              <a:t>]</a:t>
            </a: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43</a:t>
            </a:fld>
            <a:endParaRPr lang="en-IN"/>
          </a:p>
        </p:txBody>
      </p:sp>
      <p:sp>
        <p:nvSpPr>
          <p:cNvPr id="7" name="TextBox 6"/>
          <p:cNvSpPr txBox="1"/>
          <p:nvPr/>
        </p:nvSpPr>
        <p:spPr>
          <a:xfrm>
            <a:off x="4344232" y="4972706"/>
            <a:ext cx="313898" cy="276999"/>
          </a:xfrm>
          <a:prstGeom prst="rect">
            <a:avLst/>
          </a:prstGeom>
          <a:noFill/>
        </p:spPr>
        <p:txBody>
          <a:bodyPr wrap="square" rtlCol="0">
            <a:spAutoFit/>
          </a:bodyPr>
          <a:lstStyle/>
          <a:p>
            <a:r>
              <a:rPr lang="en-US" sz="1200" dirty="0" smtClean="0"/>
              <a:t>n</a:t>
            </a:r>
            <a:endParaRPr lang="en-US" sz="1200" dirty="0"/>
          </a:p>
        </p:txBody>
      </p:sp>
      <p:sp>
        <p:nvSpPr>
          <p:cNvPr id="10" name="TextBox 9"/>
          <p:cNvSpPr txBox="1"/>
          <p:nvPr/>
        </p:nvSpPr>
        <p:spPr>
          <a:xfrm>
            <a:off x="4242139" y="5516840"/>
            <a:ext cx="532263" cy="276999"/>
          </a:xfrm>
          <a:prstGeom prst="rect">
            <a:avLst/>
          </a:prstGeom>
          <a:noFill/>
        </p:spPr>
        <p:txBody>
          <a:bodyPr wrap="square" rtlCol="0">
            <a:spAutoFit/>
          </a:bodyPr>
          <a:lstStyle/>
          <a:p>
            <a:r>
              <a:rPr lang="en-US" sz="1200" dirty="0" smtClean="0"/>
              <a:t>J=1</a:t>
            </a:r>
            <a:endParaRPr lang="en-US" sz="12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None/>
            </a:pPr>
            <a:r>
              <a:rPr lang="en-US" dirty="0" smtClean="0"/>
              <a:t> </a:t>
            </a:r>
            <a:r>
              <a:rPr lang="en-US" b="1" dirty="0" smtClean="0">
                <a:solidFill>
                  <a:srgbClr val="FF0000"/>
                </a:solidFill>
              </a:rPr>
              <a:t>Lemma 1:  </a:t>
            </a:r>
            <a:r>
              <a:rPr lang="en-US" dirty="0" smtClean="0"/>
              <a:t>Let P</a:t>
            </a:r>
            <a:r>
              <a:rPr lang="en-US" dirty="0" smtClean="0">
                <a:latin typeface="Blackadder ITC" pitchFamily="82" charset="0"/>
              </a:rPr>
              <a:t>i </a:t>
            </a:r>
            <a:r>
              <a:rPr lang="en-US" dirty="0" smtClean="0"/>
              <a:t>take a snapshot on the system using F1 and finish this snapshot at real time t with H being the set of processes from which P</a:t>
            </a:r>
            <a:r>
              <a:rPr lang="en-US" dirty="0" smtClean="0">
                <a:latin typeface="Blackadder ITC" pitchFamily="82" charset="0"/>
              </a:rPr>
              <a:t>i </a:t>
            </a:r>
            <a:r>
              <a:rPr lang="en-US" dirty="0" smtClean="0"/>
              <a:t>obtains responses. Also let t′ &gt; t be any real time and H′ be the subsystem consisting of all healthy processes at t′. Then, at time t′ , if P</a:t>
            </a:r>
            <a:r>
              <a:rPr lang="en-US" dirty="0" smtClean="0">
                <a:latin typeface="Blackadder ITC" pitchFamily="82" charset="0"/>
              </a:rPr>
              <a:t>i </a:t>
            </a:r>
            <a:r>
              <a:rPr lang="en-US" dirty="0" smtClean="0"/>
              <a:t>is healthy, the following is true:</a:t>
            </a:r>
          </a:p>
          <a:p>
            <a:pPr>
              <a:buNone/>
            </a:pPr>
            <a:r>
              <a:rPr lang="en-US" dirty="0" smtClean="0"/>
              <a:t>   (a)  </a:t>
            </a:r>
            <a:r>
              <a:rPr lang="en-US" dirty="0" err="1" smtClean="0"/>
              <a:t>sum</a:t>
            </a:r>
            <a:r>
              <a:rPr lang="en-US" dirty="0" err="1" smtClean="0">
                <a:latin typeface="Blackadder ITC" pitchFamily="82" charset="0"/>
              </a:rPr>
              <a:t>i</a:t>
            </a:r>
            <a:r>
              <a:rPr lang="en-US" dirty="0" smtClean="0">
                <a:latin typeface="Blackadder ITC" pitchFamily="82" charset="0"/>
              </a:rPr>
              <a:t> </a:t>
            </a:r>
            <a:r>
              <a:rPr lang="en-US" dirty="0" smtClean="0"/>
              <a:t>= W</a:t>
            </a:r>
            <a:r>
              <a:rPr lang="en-US" sz="1200" dirty="0" smtClean="0"/>
              <a:t>H′   </a:t>
            </a:r>
            <a:r>
              <a:rPr lang="en-US" dirty="0" smtClean="0"/>
              <a:t>if H′ = H, and</a:t>
            </a:r>
          </a:p>
          <a:p>
            <a:pPr>
              <a:buNone/>
            </a:pPr>
            <a:r>
              <a:rPr lang="en-US" dirty="0" smtClean="0"/>
              <a:t>   (b)  </a:t>
            </a:r>
            <a:r>
              <a:rPr lang="en-US" dirty="0" err="1" smtClean="0"/>
              <a:t>sum</a:t>
            </a:r>
            <a:r>
              <a:rPr lang="en-US" dirty="0" err="1" smtClean="0">
                <a:latin typeface="Blackadder ITC" pitchFamily="82" charset="0"/>
              </a:rPr>
              <a:t>i</a:t>
            </a:r>
            <a:r>
              <a:rPr lang="en-US" dirty="0" smtClean="0">
                <a:latin typeface="Blackadder ITC" pitchFamily="82" charset="0"/>
              </a:rPr>
              <a:t>  </a:t>
            </a:r>
            <a:r>
              <a:rPr lang="en-US" dirty="0" smtClean="0">
                <a:latin typeface="+mj-lt"/>
              </a:rPr>
              <a:t>&gt;</a:t>
            </a:r>
            <a:r>
              <a:rPr lang="en-US" dirty="0" smtClean="0"/>
              <a:t> W</a:t>
            </a:r>
            <a:r>
              <a:rPr lang="en-US" sz="1400" dirty="0" smtClean="0"/>
              <a:t>H′</a:t>
            </a:r>
            <a:r>
              <a:rPr lang="en-US" dirty="0" smtClean="0"/>
              <a:t> if H′ </a:t>
            </a:r>
            <a:r>
              <a:rPr lang="en-US" dirty="0" smtClean="0">
                <a:sym typeface="Symbol"/>
              </a:rPr>
              <a:t></a:t>
            </a:r>
            <a:r>
              <a:rPr lang="en-US" dirty="0" smtClean="0"/>
              <a:t> H.</a:t>
            </a:r>
          </a:p>
          <a:p>
            <a:pPr>
              <a:buNone/>
            </a:pPr>
            <a:r>
              <a:rPr lang="en-US" dirty="0" smtClean="0"/>
              <a:t> Proof : This lemma is true because after time t all channels between H and H have been flushed or</a:t>
            </a:r>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44</a:t>
            </a:fld>
            <a:endParaRPr lang="en-IN"/>
          </a:p>
        </p:txBody>
      </p:sp>
      <p:cxnSp>
        <p:nvCxnSpPr>
          <p:cNvPr id="6" name="Straight Connector 5"/>
          <p:cNvCxnSpPr/>
          <p:nvPr/>
        </p:nvCxnSpPr>
        <p:spPr>
          <a:xfrm>
            <a:off x="4872251" y="3043451"/>
            <a:ext cx="17742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74460" y="4995081"/>
            <a:ext cx="19106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53636" y="5540991"/>
            <a:ext cx="20471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None/>
            </a:pPr>
            <a:r>
              <a:rPr lang="en-US" dirty="0" smtClean="0"/>
              <a:t>   </a:t>
            </a:r>
          </a:p>
          <a:p>
            <a:pPr>
              <a:buNone/>
            </a:pPr>
            <a:r>
              <a:rPr lang="en-US" dirty="0" smtClean="0"/>
              <a:t>   frozen. H remains isolated from the rest of the system and can not lose weight after t. H′ must be a subset of H. So the obtained </a:t>
            </a:r>
            <a:r>
              <a:rPr lang="en-US" dirty="0" err="1" smtClean="0"/>
              <a:t>sum</a:t>
            </a:r>
            <a:r>
              <a:rPr lang="en-US" dirty="0" err="1" smtClean="0">
                <a:latin typeface="Blackadder ITC" pitchFamily="82" charset="0"/>
              </a:rPr>
              <a:t>i</a:t>
            </a:r>
            <a:r>
              <a:rPr lang="en-US" dirty="0" smtClean="0">
                <a:latin typeface="Blackadder ITC" pitchFamily="82" charset="0"/>
              </a:rPr>
              <a:t> </a:t>
            </a:r>
            <a:r>
              <a:rPr lang="en-US" dirty="0" smtClean="0"/>
              <a:t>is always no less than the weight held in H′.</a:t>
            </a:r>
          </a:p>
          <a:p>
            <a:pPr>
              <a:buNone/>
            </a:pPr>
            <a:endParaRPr lang="en-US" dirty="0" smtClean="0"/>
          </a:p>
          <a:p>
            <a:pPr>
              <a:buNone/>
            </a:pP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45</a:t>
            </a:fld>
            <a:endParaRPr lang="en-I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Soundness  Proof</a:t>
            </a:r>
            <a:endParaRPr lang="en-US" b="1" dirty="0"/>
          </a:p>
        </p:txBody>
      </p:sp>
      <p:sp>
        <p:nvSpPr>
          <p:cNvPr id="3" name="Content Placeholder 2"/>
          <p:cNvSpPr>
            <a:spLocks noGrp="1"/>
          </p:cNvSpPr>
          <p:nvPr>
            <p:ph sz="quarter" idx="1"/>
          </p:nvPr>
        </p:nvSpPr>
        <p:spPr/>
        <p:txBody>
          <a:bodyPr/>
          <a:lstStyle/>
          <a:p>
            <a:pPr>
              <a:buNone/>
            </a:pPr>
            <a:r>
              <a:rPr lang="en-US" dirty="0" smtClean="0"/>
              <a:t>   Suppose that at real time t a process P</a:t>
            </a:r>
            <a:r>
              <a:rPr lang="en-US" dirty="0" smtClean="0">
                <a:latin typeface="Blackadder ITC" pitchFamily="82" charset="0"/>
              </a:rPr>
              <a:t>r </a:t>
            </a:r>
            <a:r>
              <a:rPr lang="en-US" dirty="0" smtClean="0"/>
              <a:t>announces termination. Let H be the set of healthy processes at time t. To prove soundness of algorithm , we have to prove that</a:t>
            </a:r>
          </a:p>
          <a:p>
            <a:pPr marL="457200" indent="-457200">
              <a:buNone/>
            </a:pPr>
            <a:r>
              <a:rPr lang="en-US" dirty="0" smtClean="0"/>
              <a:t>(a) Each Pi </a:t>
            </a:r>
            <a:r>
              <a:rPr lang="en-US" dirty="0" smtClean="0">
                <a:sym typeface="Symbol"/>
              </a:rPr>
              <a:t> </a:t>
            </a:r>
            <a:r>
              <a:rPr lang="en-US" dirty="0" smtClean="0"/>
              <a:t>H is idle and there is no in-transit  basic message between any two Pi , </a:t>
            </a:r>
            <a:r>
              <a:rPr lang="en-US" dirty="0" err="1" smtClean="0"/>
              <a:t>Pj</a:t>
            </a:r>
            <a:r>
              <a:rPr lang="en-US" dirty="0" smtClean="0"/>
              <a:t> </a:t>
            </a:r>
            <a:r>
              <a:rPr lang="en-US" dirty="0" smtClean="0">
                <a:sym typeface="Symbol"/>
              </a:rPr>
              <a:t></a:t>
            </a:r>
            <a:r>
              <a:rPr lang="en-US" dirty="0" smtClean="0"/>
              <a:t> H.</a:t>
            </a:r>
          </a:p>
          <a:p>
            <a:pPr marL="457200" indent="-457200">
              <a:buNone/>
            </a:pPr>
            <a:r>
              <a:rPr lang="en-US" dirty="0" smtClean="0"/>
              <a:t>      proof  : P</a:t>
            </a:r>
            <a:r>
              <a:rPr lang="en-US" dirty="0" smtClean="0">
                <a:latin typeface="Blackadder ITC" pitchFamily="82" charset="0"/>
              </a:rPr>
              <a:t>r</a:t>
            </a:r>
            <a:r>
              <a:rPr lang="en-US" dirty="0" smtClean="0"/>
              <a:t> announcing termination </a:t>
            </a:r>
          </a:p>
          <a:p>
            <a:pPr marL="457200" indent="-457200">
              <a:buNone/>
            </a:pPr>
            <a:r>
              <a:rPr lang="en-US" dirty="0" smtClean="0"/>
              <a:t>                   </a:t>
            </a:r>
            <a:r>
              <a:rPr lang="en-US" dirty="0" smtClean="0">
                <a:sym typeface="Symbol"/>
              </a:rPr>
              <a:t> </a:t>
            </a:r>
            <a:r>
              <a:rPr lang="en-US" dirty="0" err="1" smtClean="0">
                <a:sym typeface="Symbol"/>
              </a:rPr>
              <a:t>w</a:t>
            </a:r>
            <a:r>
              <a:rPr lang="en-US" dirty="0" err="1" smtClean="0">
                <a:latin typeface="Blackadder ITC" pitchFamily="82" charset="0"/>
                <a:sym typeface="Symbol"/>
              </a:rPr>
              <a:t>r</a:t>
            </a:r>
            <a:r>
              <a:rPr lang="en-US" dirty="0" smtClean="0">
                <a:sym typeface="Symbol"/>
              </a:rPr>
              <a:t> = </a:t>
            </a:r>
            <a:r>
              <a:rPr lang="en-US" dirty="0" err="1" smtClean="0">
                <a:sym typeface="Symbol"/>
              </a:rPr>
              <a:t>sum</a:t>
            </a:r>
            <a:r>
              <a:rPr lang="en-US" dirty="0" err="1" smtClean="0">
                <a:latin typeface="Blackadder ITC" pitchFamily="82" charset="0"/>
                <a:sym typeface="Symbol"/>
              </a:rPr>
              <a:t>r</a:t>
            </a:r>
            <a:r>
              <a:rPr lang="en-US" dirty="0" smtClean="0">
                <a:sym typeface="Symbol"/>
              </a:rPr>
              <a:t> ;</a:t>
            </a:r>
          </a:p>
          <a:p>
            <a:pPr marL="457200" indent="-457200">
              <a:buNone/>
            </a:pPr>
            <a:r>
              <a:rPr lang="en-US" dirty="0" smtClean="0">
                <a:sym typeface="Symbol"/>
              </a:rPr>
              <a:t>                   &gt; W</a:t>
            </a:r>
            <a:r>
              <a:rPr lang="en-US" sz="1200" dirty="0" smtClean="0">
                <a:sym typeface="Symbol"/>
              </a:rPr>
              <a:t>H   </a:t>
            </a:r>
            <a:r>
              <a:rPr lang="en-US" dirty="0" smtClean="0">
                <a:sym typeface="Symbol"/>
              </a:rPr>
              <a:t>= </a:t>
            </a:r>
            <a:r>
              <a:rPr lang="en-US" sz="1200" dirty="0" err="1" smtClean="0">
                <a:sym typeface="Symbol"/>
              </a:rPr>
              <a:t>PiH</a:t>
            </a:r>
            <a:r>
              <a:rPr lang="en-US" dirty="0" smtClean="0">
                <a:sym typeface="Symbol"/>
              </a:rPr>
              <a:t> </a:t>
            </a:r>
            <a:r>
              <a:rPr lang="en-US" dirty="0" err="1" smtClean="0">
                <a:sym typeface="Symbol"/>
              </a:rPr>
              <a:t>w</a:t>
            </a:r>
            <a:r>
              <a:rPr lang="en-US" dirty="0" err="1" smtClean="0">
                <a:latin typeface="Blackadder ITC" pitchFamily="82" charset="0"/>
                <a:sym typeface="Symbol"/>
              </a:rPr>
              <a:t>i</a:t>
            </a:r>
            <a:r>
              <a:rPr lang="en-US" dirty="0" smtClean="0">
                <a:latin typeface="Blackadder ITC" pitchFamily="82" charset="0"/>
                <a:sym typeface="Symbol"/>
              </a:rPr>
              <a:t>  </a:t>
            </a:r>
            <a:r>
              <a:rPr lang="en-US" dirty="0" smtClean="0">
                <a:latin typeface="+mj-lt"/>
                <a:sym typeface="Symbol"/>
              </a:rPr>
              <a:t>+ </a:t>
            </a:r>
            <a:r>
              <a:rPr lang="en-US" dirty="0" smtClean="0">
                <a:sym typeface="Symbol"/>
              </a:rPr>
              <a:t></a:t>
            </a:r>
            <a:r>
              <a:rPr lang="en-US" sz="1200" dirty="0" err="1" smtClean="0">
                <a:sym typeface="Symbol"/>
              </a:rPr>
              <a:t>Pi,PjH,B</a:t>
            </a:r>
            <a:r>
              <a:rPr lang="en-US" sz="1200" dirty="0" smtClean="0">
                <a:sym typeface="Symbol"/>
              </a:rPr>
              <a:t>(x)</a:t>
            </a:r>
            <a:r>
              <a:rPr lang="en-US" sz="1200" dirty="0" err="1" smtClean="0">
                <a:sym typeface="Symbol"/>
              </a:rPr>
              <a:t>Ci,j</a:t>
            </a:r>
            <a:r>
              <a:rPr lang="en-US" dirty="0" smtClean="0">
                <a:sym typeface="Symbol"/>
              </a:rPr>
              <a:t> x +</a:t>
            </a:r>
          </a:p>
          <a:p>
            <a:pPr marL="457200" indent="-457200">
              <a:buNone/>
            </a:pPr>
            <a:r>
              <a:rPr lang="en-US" dirty="0" smtClean="0">
                <a:sym typeface="Symbol"/>
              </a:rPr>
              <a:t>                                </a:t>
            </a:r>
            <a:r>
              <a:rPr lang="en-US" sz="1200" dirty="0" err="1" smtClean="0">
                <a:sym typeface="Symbol"/>
              </a:rPr>
              <a:t>Pi,PjH,C</a:t>
            </a:r>
            <a:r>
              <a:rPr lang="en-US" sz="1200" dirty="0" smtClean="0">
                <a:sym typeface="Symbol"/>
              </a:rPr>
              <a:t>(x)</a:t>
            </a:r>
            <a:r>
              <a:rPr lang="en-US" sz="1200" dirty="0" err="1" smtClean="0">
                <a:sym typeface="Symbol"/>
              </a:rPr>
              <a:t>Ci,j</a:t>
            </a:r>
            <a:r>
              <a:rPr lang="en-US" dirty="0" smtClean="0">
                <a:sym typeface="Symbol"/>
              </a:rPr>
              <a:t> x ;</a:t>
            </a:r>
          </a:p>
          <a:p>
            <a:pPr marL="457200" indent="-457200">
              <a:buNone/>
            </a:pPr>
            <a:r>
              <a:rPr lang="en-US" dirty="0" smtClean="0">
                <a:latin typeface="Blackadder ITC" pitchFamily="82" charset="0"/>
                <a:sym typeface="Symbol"/>
              </a:rPr>
              <a:t>                                  </a:t>
            </a:r>
            <a:r>
              <a:rPr lang="en-US" dirty="0" smtClean="0">
                <a:latin typeface="+mj-lt"/>
                <a:sym typeface="Symbol"/>
              </a:rPr>
              <a:t>&gt; </a:t>
            </a:r>
            <a:r>
              <a:rPr lang="en-US" dirty="0" err="1" smtClean="0">
                <a:latin typeface="+mj-lt"/>
                <a:sym typeface="Symbol"/>
              </a:rPr>
              <a:t>w</a:t>
            </a:r>
            <a:r>
              <a:rPr lang="en-US" dirty="0" err="1" smtClean="0">
                <a:latin typeface="Blackadder ITC" pitchFamily="82" charset="0"/>
                <a:sym typeface="Symbol"/>
              </a:rPr>
              <a:t>r</a:t>
            </a:r>
            <a:endParaRPr lang="en-US" dirty="0" smtClean="0">
              <a:latin typeface="Blackadder ITC" pitchFamily="82" charset="0"/>
            </a:endParaRPr>
          </a:p>
          <a:p>
            <a:pPr marL="457200" indent="-457200">
              <a:buNone/>
            </a:pPr>
            <a:endParaRPr lang="en-US" dirty="0" smtClean="0">
              <a:latin typeface="Blackadder ITC" pitchFamily="82" charset="0"/>
            </a:endParaRPr>
          </a:p>
          <a:p>
            <a:pPr marL="457200" indent="-457200">
              <a:buNone/>
            </a:pPr>
            <a:endParaRPr lang="en-US" sz="1200" dirty="0" smtClean="0">
              <a:latin typeface="Blackadder ITC" pitchFamily="82" charset="0"/>
            </a:endParaRPr>
          </a:p>
          <a:p>
            <a:pPr marL="457200" indent="-457200">
              <a:buNone/>
            </a:pPr>
            <a:r>
              <a:rPr lang="en-US" dirty="0" smtClean="0"/>
              <a:t>                 </a:t>
            </a:r>
          </a:p>
          <a:p>
            <a:pPr marL="457200" indent="-457200">
              <a:buNone/>
            </a:pP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46</a:t>
            </a:fld>
            <a:endParaRPr lang="en-IN"/>
          </a:p>
        </p:txBody>
      </p:sp>
      <p:cxnSp>
        <p:nvCxnSpPr>
          <p:cNvPr id="10" name="Straight Connector 9"/>
          <p:cNvCxnSpPr/>
          <p:nvPr/>
        </p:nvCxnSpPr>
        <p:spPr>
          <a:xfrm>
            <a:off x="2115403" y="5172501"/>
            <a:ext cx="17742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83642" y="6018663"/>
            <a:ext cx="15012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None/>
            </a:pPr>
            <a:r>
              <a:rPr lang="en-US" dirty="0" smtClean="0"/>
              <a:t>                   </a:t>
            </a:r>
            <a:r>
              <a:rPr lang="en-US" dirty="0" smtClean="0">
                <a:sym typeface="Symbol"/>
              </a:rPr>
              <a:t></a:t>
            </a:r>
            <a:r>
              <a:rPr lang="en-US" dirty="0" smtClean="0"/>
              <a:t> </a:t>
            </a:r>
            <a:r>
              <a:rPr lang="en-US" dirty="0" smtClean="0">
                <a:sym typeface="Symbol"/>
              </a:rPr>
              <a:t></a:t>
            </a:r>
            <a:r>
              <a:rPr lang="en-US" sz="1200" dirty="0" err="1" smtClean="0">
                <a:sym typeface="Symbol"/>
              </a:rPr>
              <a:t>Pi,PjH,B</a:t>
            </a:r>
            <a:r>
              <a:rPr lang="en-US" sz="1200" dirty="0" smtClean="0">
                <a:sym typeface="Symbol"/>
              </a:rPr>
              <a:t>(x)</a:t>
            </a:r>
            <a:r>
              <a:rPr lang="en-US" sz="1200" dirty="0" err="1" smtClean="0">
                <a:sym typeface="Symbol"/>
              </a:rPr>
              <a:t>Ci,j</a:t>
            </a:r>
            <a:r>
              <a:rPr lang="en-US" dirty="0" smtClean="0">
                <a:sym typeface="Symbol"/>
              </a:rPr>
              <a:t> x + </a:t>
            </a:r>
            <a:r>
              <a:rPr lang="en-US" sz="1200" dirty="0" err="1" smtClean="0">
                <a:sym typeface="Symbol"/>
              </a:rPr>
              <a:t>Pi,PjH,c</a:t>
            </a:r>
            <a:r>
              <a:rPr lang="en-US" sz="1200" dirty="0" smtClean="0">
                <a:sym typeface="Symbol"/>
              </a:rPr>
              <a:t>(x)</a:t>
            </a:r>
            <a:r>
              <a:rPr lang="en-US" sz="1200" dirty="0" err="1" smtClean="0">
                <a:sym typeface="Symbol"/>
              </a:rPr>
              <a:t>Ci,j</a:t>
            </a:r>
            <a:r>
              <a:rPr lang="en-US" dirty="0" smtClean="0">
                <a:sym typeface="Symbol"/>
              </a:rPr>
              <a:t> x = 0 ;</a:t>
            </a:r>
          </a:p>
          <a:p>
            <a:pPr>
              <a:buNone/>
            </a:pPr>
            <a:r>
              <a:rPr lang="en-US" dirty="0" smtClean="0">
                <a:sym typeface="Symbol"/>
              </a:rPr>
              <a:t>                    ( </a:t>
            </a:r>
            <a:r>
              <a:rPr lang="en-US" dirty="0" err="1" smtClean="0">
                <a:sym typeface="Symbol"/>
              </a:rPr>
              <a:t>P</a:t>
            </a:r>
            <a:r>
              <a:rPr lang="en-US" dirty="0" err="1" smtClean="0">
                <a:latin typeface="Blackadder ITC" pitchFamily="82" charset="0"/>
                <a:sym typeface="Symbol"/>
              </a:rPr>
              <a:t>i</a:t>
            </a:r>
            <a:r>
              <a:rPr lang="en-US" dirty="0" err="1" smtClean="0">
                <a:sym typeface="Symbol"/>
              </a:rPr>
              <a:t>H</a:t>
            </a:r>
            <a:r>
              <a:rPr lang="en-US" dirty="0" smtClean="0">
                <a:sym typeface="Symbol"/>
              </a:rPr>
              <a:t> , </a:t>
            </a:r>
            <a:r>
              <a:rPr lang="en-US" dirty="0" err="1" smtClean="0">
                <a:latin typeface="Blackadder ITC" pitchFamily="82" charset="0"/>
                <a:sym typeface="Symbol"/>
              </a:rPr>
              <a:t>i</a:t>
            </a:r>
            <a:r>
              <a:rPr lang="en-US" dirty="0" err="1" smtClean="0">
                <a:sym typeface="Symbol"/>
              </a:rPr>
              <a:t></a:t>
            </a:r>
            <a:r>
              <a:rPr lang="en-US" dirty="0" err="1" smtClean="0">
                <a:latin typeface="Blackadder ITC" pitchFamily="82" charset="0"/>
                <a:sym typeface="Symbol"/>
              </a:rPr>
              <a:t>r</a:t>
            </a:r>
            <a:r>
              <a:rPr lang="en-US" dirty="0" smtClean="0">
                <a:sym typeface="Symbol"/>
              </a:rPr>
              <a:t> :: P</a:t>
            </a:r>
            <a:r>
              <a:rPr lang="en-US" dirty="0" smtClean="0">
                <a:latin typeface="Blackadder ITC" pitchFamily="82" charset="0"/>
                <a:sym typeface="Symbol"/>
              </a:rPr>
              <a:t>i</a:t>
            </a:r>
            <a:r>
              <a:rPr lang="en-US" dirty="0" smtClean="0">
                <a:sym typeface="Symbol"/>
              </a:rPr>
              <a:t> is idle) </a:t>
            </a:r>
          </a:p>
          <a:p>
            <a:pPr>
              <a:buNone/>
            </a:pPr>
            <a:r>
              <a:rPr lang="en-US" dirty="0" smtClean="0">
                <a:sym typeface="Symbol"/>
              </a:rPr>
              <a:t>                        ( P</a:t>
            </a:r>
            <a:r>
              <a:rPr lang="en-US" dirty="0" smtClean="0">
                <a:latin typeface="Blackadder ITC" pitchFamily="82" charset="0"/>
                <a:sym typeface="Symbol"/>
              </a:rPr>
              <a:t>i</a:t>
            </a:r>
            <a:r>
              <a:rPr lang="en-US" dirty="0" smtClean="0">
                <a:sym typeface="Symbol"/>
              </a:rPr>
              <a:t>, </a:t>
            </a:r>
            <a:r>
              <a:rPr lang="en-US" dirty="0" err="1" smtClean="0">
                <a:sym typeface="Symbol"/>
              </a:rPr>
              <a:t>P</a:t>
            </a:r>
            <a:r>
              <a:rPr lang="en-US" dirty="0" err="1" smtClean="0">
                <a:latin typeface="Blackadder ITC" pitchFamily="82" charset="0"/>
                <a:sym typeface="Symbol"/>
              </a:rPr>
              <a:t>j</a:t>
            </a:r>
            <a:r>
              <a:rPr lang="en-US" dirty="0" err="1" smtClean="0">
                <a:sym typeface="Symbol"/>
              </a:rPr>
              <a:t>H</a:t>
            </a:r>
            <a:r>
              <a:rPr lang="en-US" dirty="0" smtClean="0">
                <a:sym typeface="Symbol"/>
              </a:rPr>
              <a:t>  :: </a:t>
            </a:r>
            <a:r>
              <a:rPr lang="en-US" dirty="0" err="1" smtClean="0">
                <a:sym typeface="Symbol"/>
              </a:rPr>
              <a:t>C</a:t>
            </a:r>
            <a:r>
              <a:rPr lang="en-US" dirty="0" err="1" smtClean="0">
                <a:latin typeface="Blackadder ITC" pitchFamily="82" charset="0"/>
                <a:sym typeface="Symbol"/>
              </a:rPr>
              <a:t>i,j</a:t>
            </a:r>
            <a:r>
              <a:rPr lang="en-US" dirty="0" smtClean="0">
                <a:sym typeface="Symbol"/>
              </a:rPr>
              <a:t> is empty)</a:t>
            </a:r>
          </a:p>
          <a:p>
            <a:pPr>
              <a:buNone/>
            </a:pPr>
            <a:r>
              <a:rPr lang="en-US" dirty="0" smtClean="0">
                <a:sym typeface="Symbol"/>
              </a:rPr>
              <a:t>   Combining the last statement with that P</a:t>
            </a:r>
            <a:r>
              <a:rPr lang="en-US" dirty="0" smtClean="0">
                <a:latin typeface="Blackadder ITC" pitchFamily="82" charset="0"/>
                <a:sym typeface="Symbol"/>
              </a:rPr>
              <a:t>r</a:t>
            </a:r>
            <a:r>
              <a:rPr lang="en-US" dirty="0" smtClean="0">
                <a:sym typeface="Symbol"/>
              </a:rPr>
              <a:t> is     idle , we assert that (a) is true.</a:t>
            </a:r>
          </a:p>
          <a:p>
            <a:pPr>
              <a:buNone/>
            </a:pPr>
            <a:r>
              <a:rPr lang="en-US" dirty="0" smtClean="0">
                <a:sym typeface="Symbol"/>
              </a:rPr>
              <a:t>  (b) There is no in-transit basic message between   </a:t>
            </a:r>
          </a:p>
          <a:p>
            <a:pPr>
              <a:buNone/>
            </a:pPr>
            <a:r>
              <a:rPr lang="en-US" dirty="0" smtClean="0">
                <a:sym typeface="Symbol"/>
              </a:rPr>
              <a:t>        H and H .</a:t>
            </a:r>
          </a:p>
          <a:p>
            <a:pPr>
              <a:buNone/>
            </a:pPr>
            <a:r>
              <a:rPr lang="en-US" dirty="0" smtClean="0">
                <a:sym typeface="Symbol"/>
              </a:rPr>
              <a:t>        Proof : To prove this we observe that</a:t>
            </a:r>
          </a:p>
          <a:p>
            <a:pPr>
              <a:buNone/>
            </a:pPr>
            <a:r>
              <a:rPr lang="en-US" dirty="0" smtClean="0">
                <a:sym typeface="Symbol"/>
              </a:rPr>
              <a:t>                   (there is no in-transit basic </a:t>
            </a:r>
            <a:r>
              <a:rPr lang="en-US" dirty="0" err="1" smtClean="0">
                <a:sym typeface="Symbol"/>
              </a:rPr>
              <a:t>msg</a:t>
            </a:r>
            <a:r>
              <a:rPr lang="en-US" dirty="0" smtClean="0">
                <a:sym typeface="Symbol"/>
              </a:rPr>
              <a:t>                       </a:t>
            </a:r>
          </a:p>
          <a:p>
            <a:pPr>
              <a:buNone/>
            </a:pPr>
            <a:r>
              <a:rPr lang="en-US" dirty="0" smtClean="0">
                <a:sym typeface="Symbol"/>
              </a:rPr>
              <a:t>                    b/w H and H' )  (there is no in- transit               </a:t>
            </a:r>
          </a:p>
          <a:p>
            <a:pPr>
              <a:buNone/>
            </a:pPr>
            <a:r>
              <a:rPr lang="en-US" dirty="0" smtClean="0">
                <a:sym typeface="Symbol"/>
              </a:rPr>
              <a:t>                    basic </a:t>
            </a:r>
            <a:r>
              <a:rPr lang="en-US" dirty="0" err="1" smtClean="0">
                <a:sym typeface="Symbol"/>
              </a:rPr>
              <a:t>msg</a:t>
            </a:r>
            <a:r>
              <a:rPr lang="en-US" dirty="0" smtClean="0">
                <a:sym typeface="Symbol"/>
              </a:rPr>
              <a:t> b/w H and H' - H )</a:t>
            </a:r>
          </a:p>
          <a:p>
            <a:pPr>
              <a:buNone/>
            </a:pPr>
            <a:r>
              <a:rPr lang="en-US" dirty="0" smtClean="0">
                <a:sym typeface="Symbol"/>
              </a:rPr>
              <a:t>      </a:t>
            </a:r>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47</a:t>
            </a:fld>
            <a:endParaRPr lang="en-IN"/>
          </a:p>
        </p:txBody>
      </p:sp>
      <p:cxnSp>
        <p:nvCxnSpPr>
          <p:cNvPr id="8" name="Straight Connector 7"/>
          <p:cNvCxnSpPr/>
          <p:nvPr/>
        </p:nvCxnSpPr>
        <p:spPr>
          <a:xfrm>
            <a:off x="2197292" y="4230808"/>
            <a:ext cx="19106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53134" y="5554639"/>
            <a:ext cx="25930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None/>
            </a:pPr>
            <a:r>
              <a:rPr lang="en-US" dirty="0" smtClean="0"/>
              <a:t>                    The first condition has been satisfied at               </a:t>
            </a:r>
          </a:p>
          <a:p>
            <a:pPr>
              <a:buNone/>
            </a:pPr>
            <a:r>
              <a:rPr lang="en-US" dirty="0" smtClean="0"/>
              <a:t>                    the time the latest snapshot being    </a:t>
            </a:r>
          </a:p>
          <a:p>
            <a:pPr>
              <a:buNone/>
            </a:pPr>
            <a:r>
              <a:rPr lang="en-US" dirty="0" smtClean="0"/>
              <a:t>                    taken (the channels between H and H’  </a:t>
            </a:r>
          </a:p>
          <a:p>
            <a:pPr>
              <a:buNone/>
            </a:pPr>
            <a:r>
              <a:rPr lang="en-US" dirty="0" smtClean="0"/>
              <a:t>                    have been frozen then). To prove the  </a:t>
            </a:r>
          </a:p>
          <a:p>
            <a:pPr>
              <a:buNone/>
            </a:pPr>
            <a:r>
              <a:rPr lang="en-US" dirty="0" smtClean="0"/>
              <a:t>                    second condition, any existence of a  </a:t>
            </a:r>
          </a:p>
          <a:p>
            <a:pPr>
              <a:buNone/>
            </a:pPr>
            <a:r>
              <a:rPr lang="en-US" dirty="0" smtClean="0"/>
              <a:t>                    basic message B(x) will establish a </a:t>
            </a:r>
          </a:p>
          <a:p>
            <a:pPr>
              <a:buNone/>
            </a:pPr>
            <a:r>
              <a:rPr lang="en-US" dirty="0" smtClean="0"/>
              <a:t>                    contradiction that x + W</a:t>
            </a:r>
            <a:r>
              <a:rPr lang="en-US" sz="1200" dirty="0" smtClean="0"/>
              <a:t>H</a:t>
            </a:r>
            <a:r>
              <a:rPr lang="en-US" dirty="0" smtClean="0"/>
              <a:t>  &gt; </a:t>
            </a:r>
            <a:r>
              <a:rPr lang="en-US" dirty="0" err="1" smtClean="0"/>
              <a:t>sum</a:t>
            </a:r>
            <a:r>
              <a:rPr lang="en-US" dirty="0" err="1" smtClean="0">
                <a:latin typeface="Blackadder ITC" pitchFamily="82" charset="0"/>
              </a:rPr>
              <a:t>r</a:t>
            </a:r>
            <a:r>
              <a:rPr lang="en-US" dirty="0" smtClean="0"/>
              <a:t>. So  </a:t>
            </a:r>
          </a:p>
          <a:p>
            <a:pPr>
              <a:buNone/>
            </a:pPr>
            <a:r>
              <a:rPr lang="en-US" dirty="0" smtClean="0"/>
              <a:t>                    (b) is true.</a:t>
            </a:r>
          </a:p>
          <a:p>
            <a:pPr>
              <a:buNone/>
            </a:pP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48</a:t>
            </a:fld>
            <a:endParaRPr lang="en-IN"/>
          </a:p>
        </p:txBody>
      </p:sp>
      <p:cxnSp>
        <p:nvCxnSpPr>
          <p:cNvPr id="6" name="Straight Connector 5"/>
          <p:cNvCxnSpPr/>
          <p:nvPr/>
        </p:nvCxnSpPr>
        <p:spPr>
          <a:xfrm>
            <a:off x="7301552" y="2552131"/>
            <a:ext cx="218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Performance Analysis</a:t>
            </a:r>
            <a:endParaRPr lang="en-US" b="1" dirty="0"/>
          </a:p>
        </p:txBody>
      </p:sp>
      <p:sp>
        <p:nvSpPr>
          <p:cNvPr id="3" name="Content Placeholder 2"/>
          <p:cNvSpPr>
            <a:spLocks noGrp="1"/>
          </p:cNvSpPr>
          <p:nvPr>
            <p:ph sz="quarter" idx="1"/>
          </p:nvPr>
        </p:nvSpPr>
        <p:spPr/>
        <p:txBody>
          <a:bodyPr/>
          <a:lstStyle/>
          <a:p>
            <a:pPr>
              <a:buFont typeface="Wingdings" pitchFamily="2" charset="2"/>
              <a:buChar char="q"/>
            </a:pPr>
            <a:r>
              <a:rPr lang="en-US" b="1" dirty="0" smtClean="0">
                <a:solidFill>
                  <a:srgbClr val="FF0000"/>
                </a:solidFill>
              </a:rPr>
              <a:t>Weight-throwing Overhead</a:t>
            </a:r>
            <a:r>
              <a:rPr lang="en-US" dirty="0" smtClean="0">
                <a:solidFill>
                  <a:srgbClr val="FF0000"/>
                </a:solidFill>
              </a:rPr>
              <a:t>: </a:t>
            </a:r>
            <a:r>
              <a:rPr lang="en-US" dirty="0" smtClean="0"/>
              <a:t>The total number of C(x)'s issued is the times processes turning idle. Initially, all n processes are active. If M basic messages are issued, then processes will be activated at most M times. So processes can turn idle no more than </a:t>
            </a:r>
            <a:r>
              <a:rPr lang="en-US" dirty="0" err="1" smtClean="0"/>
              <a:t>M+n</a:t>
            </a:r>
            <a:r>
              <a:rPr lang="en-US" dirty="0" smtClean="0"/>
              <a:t> times. The appended weights on basic messages also incur extra cost. However, it is bounded by O(M).</a:t>
            </a: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49</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Definition</a:t>
            </a:r>
            <a:endParaRPr lang="en-US" b="1" dirty="0"/>
          </a:p>
        </p:txBody>
      </p:sp>
      <p:sp>
        <p:nvSpPr>
          <p:cNvPr id="3" name="Content Placeholder 2"/>
          <p:cNvSpPr>
            <a:spLocks noGrp="1"/>
          </p:cNvSpPr>
          <p:nvPr>
            <p:ph sz="quarter" idx="1"/>
          </p:nvPr>
        </p:nvSpPr>
        <p:spPr/>
        <p:txBody>
          <a:bodyPr/>
          <a:lstStyle/>
          <a:p>
            <a:pPr>
              <a:buNone/>
            </a:pPr>
            <a:r>
              <a:rPr lang="en-US" dirty="0" smtClean="0"/>
              <a:t>   Let S = { p1 , p2 , …..,</a:t>
            </a:r>
            <a:r>
              <a:rPr lang="en-US" dirty="0" err="1" smtClean="0"/>
              <a:t>pN</a:t>
            </a:r>
            <a:r>
              <a:rPr lang="en-US" dirty="0" smtClean="0"/>
              <a:t> }   be the set of distributed processes. </a:t>
            </a:r>
          </a:p>
          <a:p>
            <a:pPr>
              <a:buNone/>
            </a:pPr>
            <a:r>
              <a:rPr lang="en-US" dirty="0" smtClean="0"/>
              <a:t>   In the beginning of a computation, all processes are assumed to be in the active state. We define the terminated state of a fault-tolerant underlying system as follows:</a:t>
            </a: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5</a:t>
            </a:fld>
            <a:endParaRPr lang="en-I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Font typeface="Wingdings" pitchFamily="2" charset="2"/>
              <a:buChar char="q"/>
            </a:pPr>
            <a:r>
              <a:rPr lang="en-US" b="1" dirty="0" smtClean="0">
                <a:solidFill>
                  <a:srgbClr val="FF0000"/>
                </a:solidFill>
              </a:rPr>
              <a:t>Detection Delay</a:t>
            </a:r>
            <a:r>
              <a:rPr lang="en-US" dirty="0" smtClean="0">
                <a:solidFill>
                  <a:srgbClr val="FF0000"/>
                </a:solidFill>
              </a:rPr>
              <a:t>: </a:t>
            </a:r>
            <a:r>
              <a:rPr lang="en-US" dirty="0" smtClean="0"/>
              <a:t>The detection delay is to be the maximum number of hops that messages have to travel, after the system is terminated. It reflects the communication delay of the algorithm. The delay of the algorithm depends on whether the leader process has the up-to-date W</a:t>
            </a:r>
            <a:r>
              <a:rPr lang="en-US" sz="1200" dirty="0" smtClean="0"/>
              <a:t>H</a:t>
            </a:r>
            <a:r>
              <a:rPr lang="en-US" dirty="0" smtClean="0"/>
              <a:t> or not. If so, the delay is only 1 hop. Otherwise, the leader process has to take a snapshot on the system. Each snapshot has delay of 2 hops. Thus, the detection delay is bounded by 1+2k ,where k is the no. of snapshots</a:t>
            </a:r>
            <a:endParaRPr lang="en-US" sz="1200"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50</a:t>
            </a:fld>
            <a:endParaRPr lang="en-I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a:t>
            </a:r>
            <a:endParaRPr lang="en-US" b="1" dirty="0"/>
          </a:p>
        </p:txBody>
      </p:sp>
      <p:sp>
        <p:nvSpPr>
          <p:cNvPr id="3" name="Content Placeholder 2"/>
          <p:cNvSpPr>
            <a:spLocks noGrp="1"/>
          </p:cNvSpPr>
          <p:nvPr>
            <p:ph sz="quarter" idx="1"/>
          </p:nvPr>
        </p:nvSpPr>
        <p:spPr/>
        <p:txBody>
          <a:bodyPr/>
          <a:lstStyle/>
          <a:p>
            <a:pPr>
              <a:buFont typeface="Wingdings" pitchFamily="2" charset="2"/>
              <a:buChar char="q"/>
            </a:pPr>
            <a:r>
              <a:rPr lang="en-US" dirty="0" smtClean="0"/>
              <a:t>  Yu-</a:t>
            </a:r>
            <a:r>
              <a:rPr lang="en-US" dirty="0" err="1" smtClean="0"/>
              <a:t>Chee</a:t>
            </a:r>
            <a:r>
              <a:rPr lang="en-US" dirty="0" smtClean="0"/>
              <a:t> Tseng, Detecting termination by   </a:t>
            </a:r>
          </a:p>
          <a:p>
            <a:pPr>
              <a:buNone/>
            </a:pPr>
            <a:r>
              <a:rPr lang="en-US" dirty="0" smtClean="0"/>
              <a:t>     </a:t>
            </a:r>
            <a:r>
              <a:rPr lang="en-US" dirty="0" err="1" smtClean="0"/>
              <a:t>weght</a:t>
            </a:r>
            <a:r>
              <a:rPr lang="en-US" dirty="0" smtClean="0"/>
              <a:t>-throwing in a faulty distribution system,  </a:t>
            </a:r>
          </a:p>
          <a:p>
            <a:pPr>
              <a:buNone/>
            </a:pPr>
            <a:r>
              <a:rPr lang="en-US" dirty="0" smtClean="0"/>
              <a:t>     Journal of Parallel and Distribution Computing, </a:t>
            </a:r>
          </a:p>
          <a:p>
            <a:pPr>
              <a:buNone/>
            </a:pPr>
            <a:r>
              <a:rPr lang="en-US" dirty="0" smtClean="0"/>
              <a:t>     vol. 25, no. 1, 1995, pp. 7–15.</a:t>
            </a: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51</a:t>
            </a:fld>
            <a:endParaRPr lang="en-I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428728" y="2643182"/>
            <a:ext cx="6215106" cy="1200329"/>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7200" b="1" cap="all" dirty="0">
                <a:ln/>
                <a:solidFill>
                  <a:schemeClr val="accent1"/>
                </a:solidFill>
                <a:effectLst>
                  <a:reflection blurRad="10000" stA="55000" endPos="48000" dist="500" dir="5400000" sy="-100000" algn="bl" rotWithShape="0"/>
                </a:effectLst>
              </a:rPr>
              <a:t>Thank you</a:t>
            </a:r>
          </a:p>
        </p:txBody>
      </p:sp>
      <p:sp>
        <p:nvSpPr>
          <p:cNvPr id="58371" name="Slide Number Placeholder 2"/>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D9CD876-57F7-4699-AC93-3DADE9C3E7EF}" type="slidenum">
              <a:rPr lang="en-IN" smtClean="0"/>
              <a:pPr/>
              <a:t>52</a:t>
            </a:fld>
            <a:endParaRPr lang="en-IN"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None/>
            </a:pPr>
            <a:r>
              <a:rPr lang="en-US" dirty="0" smtClean="0"/>
              <a:t>  A distributed system is said to be terminated </a:t>
            </a:r>
            <a:r>
              <a:rPr lang="en-US" dirty="0" err="1" smtClean="0"/>
              <a:t>iff</a:t>
            </a:r>
            <a:endParaRPr lang="en-US" dirty="0" smtClean="0"/>
          </a:p>
          <a:p>
            <a:pPr>
              <a:buNone/>
            </a:pPr>
            <a:endParaRPr lang="en-US" dirty="0" smtClean="0"/>
          </a:p>
          <a:p>
            <a:pPr marL="457200" indent="-457200">
              <a:buFont typeface="+mj-lt"/>
              <a:buAutoNum type="arabicPeriod"/>
            </a:pPr>
            <a:r>
              <a:rPr lang="en-US" dirty="0" smtClean="0"/>
              <a:t>Each healthy process P</a:t>
            </a:r>
            <a:r>
              <a:rPr lang="en-US" dirty="0" smtClean="0">
                <a:latin typeface="Blackadder ITC" pitchFamily="82" charset="0"/>
              </a:rPr>
              <a:t>i</a:t>
            </a:r>
            <a:r>
              <a:rPr lang="en-US" dirty="0" smtClean="0"/>
              <a:t> is idle</a:t>
            </a:r>
          </a:p>
          <a:p>
            <a:pPr marL="457200" indent="-457200">
              <a:buFont typeface="+mj-lt"/>
              <a:buAutoNum type="arabicPeriod"/>
            </a:pPr>
            <a:r>
              <a:rPr lang="en-US" dirty="0" smtClean="0"/>
              <a:t>There is no in-transit message in the channel   between any two </a:t>
            </a:r>
            <a:r>
              <a:rPr lang="en-US" dirty="0" smtClean="0">
                <a:solidFill>
                  <a:srgbClr val="FF0000"/>
                </a:solidFill>
              </a:rPr>
              <a:t>healthy</a:t>
            </a:r>
            <a:r>
              <a:rPr lang="en-US" dirty="0" smtClean="0"/>
              <a:t> processes,</a:t>
            </a:r>
          </a:p>
          <a:p>
            <a:pPr marL="457200" indent="-457200">
              <a:buFont typeface="+mj-lt"/>
              <a:buAutoNum type="arabicPeriod"/>
            </a:pPr>
            <a:r>
              <a:rPr lang="en-US" dirty="0" smtClean="0"/>
              <a:t>There is no in-transit message in the channel between any </a:t>
            </a:r>
            <a:r>
              <a:rPr lang="en-US" dirty="0" smtClean="0">
                <a:solidFill>
                  <a:srgbClr val="FF6600"/>
                </a:solidFill>
              </a:rPr>
              <a:t>faulty</a:t>
            </a:r>
            <a:r>
              <a:rPr lang="en-US" dirty="0" smtClean="0"/>
              <a:t> process and </a:t>
            </a:r>
            <a:r>
              <a:rPr lang="en-US" dirty="0" smtClean="0">
                <a:solidFill>
                  <a:srgbClr val="FF0000"/>
                </a:solidFill>
              </a:rPr>
              <a:t>healthy</a:t>
            </a:r>
            <a:r>
              <a:rPr lang="en-US" dirty="0" smtClean="0"/>
              <a:t> process.</a:t>
            </a: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6</a:t>
            </a:fld>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Font typeface="Wingdings" pitchFamily="2" charset="2"/>
              <a:buChar char="q"/>
            </a:pPr>
            <a:endParaRPr lang="en-US" dirty="0" smtClean="0"/>
          </a:p>
          <a:p>
            <a:pPr marL="344488" indent="-344488">
              <a:buFont typeface="Wingdings" pitchFamily="2" charset="2"/>
              <a:buChar char="q"/>
            </a:pPr>
            <a:r>
              <a:rPr lang="en-US" dirty="0" smtClean="0"/>
              <a:t>The above definition is independent of the states of faulty processes and undeliverable messages which will be automatically discarded by the underlying networks.</a:t>
            </a:r>
          </a:p>
          <a:p>
            <a:pPr marL="344488" indent="-344488">
              <a:buFont typeface="Wingdings" pitchFamily="2" charset="2"/>
              <a:buChar char="q"/>
            </a:pPr>
            <a:r>
              <a:rPr lang="en-US" dirty="0" smtClean="0"/>
              <a:t>Authors developed on the top of this scheme a </a:t>
            </a:r>
            <a:r>
              <a:rPr lang="en-US" dirty="0" smtClean="0">
                <a:solidFill>
                  <a:srgbClr val="FF6600"/>
                </a:solidFill>
              </a:rPr>
              <a:t>flow-detecting scheme</a:t>
            </a:r>
            <a:r>
              <a:rPr lang="en-US" dirty="0" smtClean="0"/>
              <a:t> to derive a fault-tolerant termination detection algorithm.</a:t>
            </a:r>
          </a:p>
          <a:p>
            <a:pPr>
              <a:buFont typeface="Wingdings" pitchFamily="2" charset="2"/>
              <a:buChar char="q"/>
            </a:pPr>
            <a:endParaRPr lang="en-US"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7</a:t>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dirty="0"/>
          </a:p>
        </p:txBody>
      </p:sp>
      <p:sp>
        <p:nvSpPr>
          <p:cNvPr id="3" name="Content Placeholder 2"/>
          <p:cNvSpPr>
            <a:spLocks noGrp="1"/>
          </p:cNvSpPr>
          <p:nvPr>
            <p:ph sz="quarter" idx="1"/>
          </p:nvPr>
        </p:nvSpPr>
        <p:spPr/>
        <p:txBody>
          <a:bodyPr/>
          <a:lstStyle/>
          <a:p>
            <a:pPr>
              <a:buNone/>
            </a:pPr>
            <a:r>
              <a:rPr lang="en-US" b="1" dirty="0" smtClean="0"/>
              <a:t>          Suppose there is no faulty processes in  </a:t>
            </a:r>
          </a:p>
          <a:p>
            <a:pPr>
              <a:buNone/>
            </a:pPr>
            <a:r>
              <a:rPr lang="en-US" b="1" dirty="0" smtClean="0"/>
              <a:t>          the system , then weight throwing      </a:t>
            </a:r>
          </a:p>
          <a:p>
            <a:pPr>
              <a:buNone/>
            </a:pPr>
            <a:r>
              <a:rPr lang="en-US" b="1" dirty="0" smtClean="0"/>
              <a:t>          scheme can be illustrated as follows :</a:t>
            </a:r>
            <a:endParaRPr lang="en-US" b="1" dirty="0"/>
          </a:p>
        </p:txBody>
      </p:sp>
      <p:sp>
        <p:nvSpPr>
          <p:cNvPr id="4" name="Slide Number Placeholder 3"/>
          <p:cNvSpPr>
            <a:spLocks noGrp="1"/>
          </p:cNvSpPr>
          <p:nvPr>
            <p:ph type="sldNum" sz="quarter" idx="11"/>
          </p:nvPr>
        </p:nvSpPr>
        <p:spPr/>
        <p:txBody>
          <a:bodyPr/>
          <a:lstStyle/>
          <a:p>
            <a:pPr>
              <a:defRPr/>
            </a:pPr>
            <a:fld id="{37C40BFC-5398-4D53-A711-44B6766D7B14}" type="slidenum">
              <a:rPr lang="en-IN" smtClean="0"/>
              <a:pPr>
                <a:defRPr/>
              </a:pPr>
              <a:t>8</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A64DA6D7-C39D-457F-AB60-E921F603B3E6}" type="slidenum">
              <a:rPr lang="en-IN" smtClean="0"/>
              <a:pPr/>
              <a:t>9</a:t>
            </a:fld>
            <a:endParaRPr lang="en-IN" dirty="0" smtClean="0"/>
          </a:p>
        </p:txBody>
      </p:sp>
      <p:sp>
        <p:nvSpPr>
          <p:cNvPr id="6" name="Oval 5"/>
          <p:cNvSpPr/>
          <p:nvPr/>
        </p:nvSpPr>
        <p:spPr>
          <a:xfrm>
            <a:off x="3712193" y="3138985"/>
            <a:ext cx="491319" cy="46402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2513462" y="3973778"/>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Oval 10"/>
          <p:cNvSpPr/>
          <p:nvPr/>
        </p:nvSpPr>
        <p:spPr>
          <a:xfrm>
            <a:off x="4972336" y="3935109"/>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2" name="Oval 11"/>
          <p:cNvSpPr/>
          <p:nvPr/>
        </p:nvSpPr>
        <p:spPr>
          <a:xfrm>
            <a:off x="2954737" y="5220269"/>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3" name="Oval 12"/>
          <p:cNvSpPr/>
          <p:nvPr/>
        </p:nvSpPr>
        <p:spPr>
          <a:xfrm>
            <a:off x="4608393" y="5222543"/>
            <a:ext cx="491319" cy="464024"/>
          </a:xfrm>
          <a:prstGeom prst="ellipse">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7" name="Straight Connector 16"/>
          <p:cNvCxnSpPr>
            <a:stCxn id="6" idx="5"/>
            <a:endCxn id="11" idx="2"/>
          </p:cNvCxnSpPr>
          <p:nvPr/>
        </p:nvCxnSpPr>
        <p:spPr>
          <a:xfrm rot="16200000" flipH="1">
            <a:off x="4235915" y="3430699"/>
            <a:ext cx="632067" cy="840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3"/>
            <a:endCxn id="10" idx="6"/>
          </p:cNvCxnSpPr>
          <p:nvPr/>
        </p:nvCxnSpPr>
        <p:spPr>
          <a:xfrm rot="5400000">
            <a:off x="3059095" y="3480740"/>
            <a:ext cx="670736" cy="779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4"/>
            <a:endCxn id="13" idx="0"/>
          </p:cNvCxnSpPr>
          <p:nvPr/>
        </p:nvCxnSpPr>
        <p:spPr>
          <a:xfrm rot="5400000">
            <a:off x="4624320" y="4628867"/>
            <a:ext cx="823410" cy="3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 idx="4"/>
            <a:endCxn id="12" idx="0"/>
          </p:cNvCxnSpPr>
          <p:nvPr/>
        </p:nvCxnSpPr>
        <p:spPr>
          <a:xfrm rot="16200000" flipH="1">
            <a:off x="2588526" y="4608397"/>
            <a:ext cx="782467" cy="441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6"/>
            <a:endCxn id="13" idx="2"/>
          </p:cNvCxnSpPr>
          <p:nvPr/>
        </p:nvCxnSpPr>
        <p:spPr>
          <a:xfrm>
            <a:off x="3446056" y="5452281"/>
            <a:ext cx="1162337" cy="2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4"/>
            <a:endCxn id="12" idx="7"/>
          </p:cNvCxnSpPr>
          <p:nvPr/>
        </p:nvCxnSpPr>
        <p:spPr>
          <a:xfrm rot="5400000">
            <a:off x="2823372" y="4153742"/>
            <a:ext cx="1685215" cy="583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7"/>
            <a:endCxn id="11" idx="3"/>
          </p:cNvCxnSpPr>
          <p:nvPr/>
        </p:nvCxnSpPr>
        <p:spPr>
          <a:xfrm rot="5400000" flipH="1" flipV="1">
            <a:off x="3730673" y="3974609"/>
            <a:ext cx="957046" cy="1670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5"/>
            <a:endCxn id="13" idx="1"/>
          </p:cNvCxnSpPr>
          <p:nvPr/>
        </p:nvCxnSpPr>
        <p:spPr>
          <a:xfrm rot="16200000" flipH="1">
            <a:off x="3346262" y="3956414"/>
            <a:ext cx="920651" cy="1747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6" idx="4"/>
            <a:endCxn id="13" idx="1"/>
          </p:cNvCxnSpPr>
          <p:nvPr/>
        </p:nvCxnSpPr>
        <p:spPr>
          <a:xfrm rot="16200000" flipH="1">
            <a:off x="3475355" y="4085507"/>
            <a:ext cx="1687489" cy="722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1" idx="3"/>
            <a:endCxn id="10" idx="5"/>
          </p:cNvCxnSpPr>
          <p:nvPr/>
        </p:nvCxnSpPr>
        <p:spPr>
          <a:xfrm rot="5400000">
            <a:off x="3969225" y="3294783"/>
            <a:ext cx="38669" cy="2111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91361" y="327545"/>
            <a:ext cx="409433" cy="1588"/>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455391" y="177420"/>
            <a:ext cx="2688609" cy="276999"/>
          </a:xfrm>
          <a:prstGeom prst="rect">
            <a:avLst/>
          </a:prstGeom>
          <a:noFill/>
        </p:spPr>
        <p:txBody>
          <a:bodyPr wrap="square" rtlCol="0">
            <a:spAutoFit/>
          </a:bodyPr>
          <a:lstStyle/>
          <a:p>
            <a:r>
              <a:rPr lang="en-US" sz="1200" dirty="0" smtClean="0"/>
              <a:t>Communication b/w  processes</a:t>
            </a:r>
            <a:endParaRPr lang="en-US" sz="1200" dirty="0"/>
          </a:p>
        </p:txBody>
      </p:sp>
      <p:sp>
        <p:nvSpPr>
          <p:cNvPr id="46" name="TextBox 45"/>
          <p:cNvSpPr txBox="1"/>
          <p:nvPr/>
        </p:nvSpPr>
        <p:spPr>
          <a:xfrm>
            <a:off x="3493821" y="2756848"/>
            <a:ext cx="873457" cy="276999"/>
          </a:xfrm>
          <a:prstGeom prst="rect">
            <a:avLst/>
          </a:prstGeom>
          <a:noFill/>
        </p:spPr>
        <p:txBody>
          <a:bodyPr wrap="square" rtlCol="0">
            <a:spAutoFit/>
          </a:bodyPr>
          <a:lstStyle/>
          <a:p>
            <a:r>
              <a:rPr lang="en-US" sz="1200" dirty="0" smtClean="0"/>
              <a:t>W1 =.20</a:t>
            </a:r>
            <a:endParaRPr lang="en-US" sz="1200" dirty="0"/>
          </a:p>
        </p:txBody>
      </p:sp>
      <p:sp>
        <p:nvSpPr>
          <p:cNvPr id="47" name="TextBox 46"/>
          <p:cNvSpPr txBox="1"/>
          <p:nvPr/>
        </p:nvSpPr>
        <p:spPr>
          <a:xfrm>
            <a:off x="1653654" y="3741761"/>
            <a:ext cx="802943" cy="276999"/>
          </a:xfrm>
          <a:prstGeom prst="rect">
            <a:avLst/>
          </a:prstGeom>
          <a:noFill/>
        </p:spPr>
        <p:txBody>
          <a:bodyPr wrap="square" rtlCol="0">
            <a:spAutoFit/>
          </a:bodyPr>
          <a:lstStyle/>
          <a:p>
            <a:r>
              <a:rPr lang="en-US" sz="1200" dirty="0" smtClean="0"/>
              <a:t>W2 =.20</a:t>
            </a:r>
            <a:endParaRPr lang="en-US" sz="1200" dirty="0"/>
          </a:p>
        </p:txBody>
      </p:sp>
      <p:sp>
        <p:nvSpPr>
          <p:cNvPr id="48" name="TextBox 47"/>
          <p:cNvSpPr txBox="1"/>
          <p:nvPr/>
        </p:nvSpPr>
        <p:spPr>
          <a:xfrm>
            <a:off x="2024419" y="5354473"/>
            <a:ext cx="814316" cy="276999"/>
          </a:xfrm>
          <a:prstGeom prst="rect">
            <a:avLst/>
          </a:prstGeom>
          <a:noFill/>
        </p:spPr>
        <p:txBody>
          <a:bodyPr wrap="square" rtlCol="0">
            <a:spAutoFit/>
          </a:bodyPr>
          <a:lstStyle/>
          <a:p>
            <a:r>
              <a:rPr lang="en-US" sz="1200" dirty="0" smtClean="0"/>
              <a:t>W3 =.20</a:t>
            </a:r>
            <a:endParaRPr lang="en-US" sz="1200" dirty="0"/>
          </a:p>
        </p:txBody>
      </p:sp>
      <p:sp>
        <p:nvSpPr>
          <p:cNvPr id="49" name="TextBox 48"/>
          <p:cNvSpPr txBox="1"/>
          <p:nvPr/>
        </p:nvSpPr>
        <p:spPr>
          <a:xfrm>
            <a:off x="5138382" y="5343100"/>
            <a:ext cx="798394" cy="276999"/>
          </a:xfrm>
          <a:prstGeom prst="rect">
            <a:avLst/>
          </a:prstGeom>
          <a:noFill/>
        </p:spPr>
        <p:txBody>
          <a:bodyPr wrap="square" rtlCol="0">
            <a:spAutoFit/>
          </a:bodyPr>
          <a:lstStyle/>
          <a:p>
            <a:r>
              <a:rPr lang="en-US" sz="1200" dirty="0" smtClean="0"/>
              <a:t>W4 =.20</a:t>
            </a:r>
            <a:endParaRPr lang="en-US" sz="1200" dirty="0"/>
          </a:p>
        </p:txBody>
      </p:sp>
      <p:sp>
        <p:nvSpPr>
          <p:cNvPr id="50" name="TextBox 49"/>
          <p:cNvSpPr txBox="1"/>
          <p:nvPr/>
        </p:nvSpPr>
        <p:spPr>
          <a:xfrm>
            <a:off x="5454556" y="3789529"/>
            <a:ext cx="755175" cy="276999"/>
          </a:xfrm>
          <a:prstGeom prst="rect">
            <a:avLst/>
          </a:prstGeom>
          <a:noFill/>
        </p:spPr>
        <p:txBody>
          <a:bodyPr wrap="square" rtlCol="0">
            <a:spAutoFit/>
          </a:bodyPr>
          <a:lstStyle/>
          <a:p>
            <a:r>
              <a:rPr lang="en-US" sz="1200" dirty="0" smtClean="0"/>
              <a:t>W5 =.20</a:t>
            </a:r>
            <a:endParaRPr lang="en-US" sz="1200" dirty="0"/>
          </a:p>
        </p:txBody>
      </p:sp>
      <p:sp>
        <p:nvSpPr>
          <p:cNvPr id="69" name="Rectangle 68"/>
          <p:cNvSpPr/>
          <p:nvPr/>
        </p:nvSpPr>
        <p:spPr>
          <a:xfrm>
            <a:off x="4626591" y="2606722"/>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rot="5400000">
            <a:off x="4797189" y="272272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5113364" y="271135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5402242" y="271362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5718416" y="271590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599294" y="2606723"/>
            <a:ext cx="491320" cy="259306"/>
          </a:xfrm>
          <a:prstGeom prst="rect">
            <a:avLst/>
          </a:prstGeom>
          <a:noFill/>
        </p:spPr>
        <p:txBody>
          <a:bodyPr wrap="square" rtlCol="0">
            <a:spAutoFit/>
          </a:bodyPr>
          <a:lstStyle/>
          <a:p>
            <a:r>
              <a:rPr lang="en-US" sz="1100" dirty="0" smtClean="0"/>
              <a:t>0</a:t>
            </a:r>
            <a:endParaRPr lang="en-US" sz="900" dirty="0"/>
          </a:p>
        </p:txBody>
      </p:sp>
      <p:sp>
        <p:nvSpPr>
          <p:cNvPr id="76" name="TextBox 75"/>
          <p:cNvSpPr txBox="1"/>
          <p:nvPr/>
        </p:nvSpPr>
        <p:spPr>
          <a:xfrm>
            <a:off x="5816220" y="2595350"/>
            <a:ext cx="491320" cy="259306"/>
          </a:xfrm>
          <a:prstGeom prst="rect">
            <a:avLst/>
          </a:prstGeom>
          <a:noFill/>
        </p:spPr>
        <p:txBody>
          <a:bodyPr wrap="square" rtlCol="0">
            <a:spAutoFit/>
          </a:bodyPr>
          <a:lstStyle/>
          <a:p>
            <a:r>
              <a:rPr lang="en-US" sz="1100" dirty="0" smtClean="0"/>
              <a:t>0</a:t>
            </a:r>
            <a:endParaRPr lang="en-US" sz="900" dirty="0"/>
          </a:p>
        </p:txBody>
      </p:sp>
      <p:sp>
        <p:nvSpPr>
          <p:cNvPr id="77" name="TextBox 76"/>
          <p:cNvSpPr txBox="1"/>
          <p:nvPr/>
        </p:nvSpPr>
        <p:spPr>
          <a:xfrm>
            <a:off x="5518244" y="2597624"/>
            <a:ext cx="491320" cy="259306"/>
          </a:xfrm>
          <a:prstGeom prst="rect">
            <a:avLst/>
          </a:prstGeom>
          <a:noFill/>
        </p:spPr>
        <p:txBody>
          <a:bodyPr wrap="square" rtlCol="0">
            <a:spAutoFit/>
          </a:bodyPr>
          <a:lstStyle/>
          <a:p>
            <a:r>
              <a:rPr lang="en-US" sz="1100" dirty="0" smtClean="0"/>
              <a:t>0</a:t>
            </a:r>
            <a:endParaRPr lang="en-US" sz="900" dirty="0"/>
          </a:p>
        </p:txBody>
      </p:sp>
      <p:sp>
        <p:nvSpPr>
          <p:cNvPr id="78" name="TextBox 77"/>
          <p:cNvSpPr txBox="1"/>
          <p:nvPr/>
        </p:nvSpPr>
        <p:spPr>
          <a:xfrm>
            <a:off x="5233916" y="2599899"/>
            <a:ext cx="491320" cy="259306"/>
          </a:xfrm>
          <a:prstGeom prst="rect">
            <a:avLst/>
          </a:prstGeom>
          <a:noFill/>
        </p:spPr>
        <p:txBody>
          <a:bodyPr wrap="square" rtlCol="0">
            <a:spAutoFit/>
          </a:bodyPr>
          <a:lstStyle/>
          <a:p>
            <a:r>
              <a:rPr lang="en-US" sz="1100" dirty="0" smtClean="0"/>
              <a:t>0</a:t>
            </a:r>
            <a:endParaRPr lang="en-US" sz="900" dirty="0"/>
          </a:p>
        </p:txBody>
      </p:sp>
      <p:sp>
        <p:nvSpPr>
          <p:cNvPr id="79" name="TextBox 78"/>
          <p:cNvSpPr txBox="1"/>
          <p:nvPr/>
        </p:nvSpPr>
        <p:spPr>
          <a:xfrm>
            <a:off x="4908644" y="2606723"/>
            <a:ext cx="491320" cy="261610"/>
          </a:xfrm>
          <a:prstGeom prst="rect">
            <a:avLst/>
          </a:prstGeom>
          <a:noFill/>
        </p:spPr>
        <p:txBody>
          <a:bodyPr wrap="square" rtlCol="0">
            <a:spAutoFit/>
          </a:bodyPr>
          <a:lstStyle/>
          <a:p>
            <a:r>
              <a:rPr lang="en-US" sz="1100" dirty="0" smtClean="0"/>
              <a:t>0</a:t>
            </a:r>
            <a:endParaRPr lang="en-US" sz="900" dirty="0"/>
          </a:p>
        </p:txBody>
      </p:sp>
      <p:sp>
        <p:nvSpPr>
          <p:cNvPr id="81" name="TextBox 80"/>
          <p:cNvSpPr txBox="1"/>
          <p:nvPr/>
        </p:nvSpPr>
        <p:spPr>
          <a:xfrm>
            <a:off x="4189863" y="2606725"/>
            <a:ext cx="436728" cy="276999"/>
          </a:xfrm>
          <a:prstGeom prst="rect">
            <a:avLst/>
          </a:prstGeom>
          <a:noFill/>
        </p:spPr>
        <p:txBody>
          <a:bodyPr wrap="square" rtlCol="0">
            <a:spAutoFit/>
          </a:bodyPr>
          <a:lstStyle/>
          <a:p>
            <a:r>
              <a:rPr lang="en-US" sz="1200" dirty="0" smtClean="0"/>
              <a:t>IN1</a:t>
            </a:r>
            <a:endParaRPr lang="en-US" sz="1200" dirty="0"/>
          </a:p>
        </p:txBody>
      </p:sp>
      <p:sp>
        <p:nvSpPr>
          <p:cNvPr id="82" name="Rectangle 81"/>
          <p:cNvSpPr/>
          <p:nvPr/>
        </p:nvSpPr>
        <p:spPr>
          <a:xfrm>
            <a:off x="4642512" y="2963836"/>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p:cNvCxnSpPr/>
          <p:nvPr/>
        </p:nvCxnSpPr>
        <p:spPr>
          <a:xfrm rot="5400000">
            <a:off x="4813110" y="307984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5129285" y="306846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5418163" y="307074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5734337" y="307301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615215" y="2963837"/>
            <a:ext cx="491320" cy="259306"/>
          </a:xfrm>
          <a:prstGeom prst="rect">
            <a:avLst/>
          </a:prstGeom>
          <a:noFill/>
        </p:spPr>
        <p:txBody>
          <a:bodyPr wrap="square" rtlCol="0">
            <a:spAutoFit/>
          </a:bodyPr>
          <a:lstStyle/>
          <a:p>
            <a:r>
              <a:rPr lang="en-US" sz="1100" dirty="0" smtClean="0"/>
              <a:t>0</a:t>
            </a:r>
            <a:endParaRPr lang="en-US" sz="900" dirty="0"/>
          </a:p>
        </p:txBody>
      </p:sp>
      <p:sp>
        <p:nvSpPr>
          <p:cNvPr id="88" name="TextBox 87"/>
          <p:cNvSpPr txBox="1"/>
          <p:nvPr/>
        </p:nvSpPr>
        <p:spPr>
          <a:xfrm>
            <a:off x="5832141" y="2952464"/>
            <a:ext cx="491320" cy="259306"/>
          </a:xfrm>
          <a:prstGeom prst="rect">
            <a:avLst/>
          </a:prstGeom>
          <a:noFill/>
        </p:spPr>
        <p:txBody>
          <a:bodyPr wrap="square" rtlCol="0">
            <a:spAutoFit/>
          </a:bodyPr>
          <a:lstStyle/>
          <a:p>
            <a:r>
              <a:rPr lang="en-US" sz="1100" dirty="0" smtClean="0"/>
              <a:t>0</a:t>
            </a:r>
            <a:endParaRPr lang="en-US" sz="900" dirty="0"/>
          </a:p>
        </p:txBody>
      </p:sp>
      <p:sp>
        <p:nvSpPr>
          <p:cNvPr id="89" name="TextBox 88"/>
          <p:cNvSpPr txBox="1"/>
          <p:nvPr/>
        </p:nvSpPr>
        <p:spPr>
          <a:xfrm>
            <a:off x="5534165" y="2954738"/>
            <a:ext cx="491320" cy="259306"/>
          </a:xfrm>
          <a:prstGeom prst="rect">
            <a:avLst/>
          </a:prstGeom>
          <a:noFill/>
        </p:spPr>
        <p:txBody>
          <a:bodyPr wrap="square" rtlCol="0">
            <a:spAutoFit/>
          </a:bodyPr>
          <a:lstStyle/>
          <a:p>
            <a:r>
              <a:rPr lang="en-US" sz="1100" dirty="0" smtClean="0"/>
              <a:t>0</a:t>
            </a:r>
            <a:endParaRPr lang="en-US" sz="900" dirty="0"/>
          </a:p>
        </p:txBody>
      </p:sp>
      <p:sp>
        <p:nvSpPr>
          <p:cNvPr id="90" name="TextBox 89"/>
          <p:cNvSpPr txBox="1"/>
          <p:nvPr/>
        </p:nvSpPr>
        <p:spPr>
          <a:xfrm>
            <a:off x="5249837" y="2957013"/>
            <a:ext cx="491320" cy="259306"/>
          </a:xfrm>
          <a:prstGeom prst="rect">
            <a:avLst/>
          </a:prstGeom>
          <a:noFill/>
        </p:spPr>
        <p:txBody>
          <a:bodyPr wrap="square" rtlCol="0">
            <a:spAutoFit/>
          </a:bodyPr>
          <a:lstStyle/>
          <a:p>
            <a:r>
              <a:rPr lang="en-US" sz="1100" dirty="0" smtClean="0"/>
              <a:t>0</a:t>
            </a:r>
            <a:endParaRPr lang="en-US" sz="900" dirty="0"/>
          </a:p>
        </p:txBody>
      </p:sp>
      <p:sp>
        <p:nvSpPr>
          <p:cNvPr id="91" name="TextBox 90"/>
          <p:cNvSpPr txBox="1"/>
          <p:nvPr/>
        </p:nvSpPr>
        <p:spPr>
          <a:xfrm>
            <a:off x="4924565" y="2963837"/>
            <a:ext cx="491320" cy="261610"/>
          </a:xfrm>
          <a:prstGeom prst="rect">
            <a:avLst/>
          </a:prstGeom>
          <a:noFill/>
        </p:spPr>
        <p:txBody>
          <a:bodyPr wrap="square" rtlCol="0">
            <a:spAutoFit/>
          </a:bodyPr>
          <a:lstStyle/>
          <a:p>
            <a:r>
              <a:rPr lang="en-US" sz="1100" dirty="0" smtClean="0"/>
              <a:t>0</a:t>
            </a:r>
            <a:endParaRPr lang="en-US" sz="900" dirty="0"/>
          </a:p>
        </p:txBody>
      </p:sp>
      <p:sp>
        <p:nvSpPr>
          <p:cNvPr id="92" name="TextBox 91"/>
          <p:cNvSpPr txBox="1"/>
          <p:nvPr/>
        </p:nvSpPr>
        <p:spPr>
          <a:xfrm>
            <a:off x="4110249" y="2950193"/>
            <a:ext cx="666466" cy="276999"/>
          </a:xfrm>
          <a:prstGeom prst="rect">
            <a:avLst/>
          </a:prstGeom>
          <a:noFill/>
        </p:spPr>
        <p:txBody>
          <a:bodyPr wrap="square" rtlCol="0">
            <a:spAutoFit/>
          </a:bodyPr>
          <a:lstStyle/>
          <a:p>
            <a:r>
              <a:rPr lang="en-US" sz="1200" dirty="0" smtClean="0"/>
              <a:t>OUT1</a:t>
            </a:r>
            <a:endParaRPr lang="en-US" sz="1200" dirty="0"/>
          </a:p>
        </p:txBody>
      </p:sp>
      <p:sp>
        <p:nvSpPr>
          <p:cNvPr id="97" name="Rectangle 96"/>
          <p:cNvSpPr/>
          <p:nvPr/>
        </p:nvSpPr>
        <p:spPr>
          <a:xfrm>
            <a:off x="780196" y="4110251"/>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rot="5400000">
            <a:off x="950794" y="422625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1266969" y="421488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1555847" y="421715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1872021" y="421943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52899" y="4110252"/>
            <a:ext cx="491320" cy="259306"/>
          </a:xfrm>
          <a:prstGeom prst="rect">
            <a:avLst/>
          </a:prstGeom>
          <a:noFill/>
        </p:spPr>
        <p:txBody>
          <a:bodyPr wrap="square" rtlCol="0">
            <a:spAutoFit/>
          </a:bodyPr>
          <a:lstStyle/>
          <a:p>
            <a:r>
              <a:rPr lang="en-US" sz="1100" dirty="0" smtClean="0"/>
              <a:t>0</a:t>
            </a:r>
            <a:endParaRPr lang="en-US" sz="900" dirty="0"/>
          </a:p>
        </p:txBody>
      </p:sp>
      <p:sp>
        <p:nvSpPr>
          <p:cNvPr id="103" name="TextBox 102"/>
          <p:cNvSpPr txBox="1"/>
          <p:nvPr/>
        </p:nvSpPr>
        <p:spPr>
          <a:xfrm>
            <a:off x="1969825" y="4098879"/>
            <a:ext cx="491320" cy="259306"/>
          </a:xfrm>
          <a:prstGeom prst="rect">
            <a:avLst/>
          </a:prstGeom>
          <a:noFill/>
        </p:spPr>
        <p:txBody>
          <a:bodyPr wrap="square" rtlCol="0">
            <a:spAutoFit/>
          </a:bodyPr>
          <a:lstStyle/>
          <a:p>
            <a:r>
              <a:rPr lang="en-US" sz="1100" dirty="0" smtClean="0"/>
              <a:t>0</a:t>
            </a:r>
            <a:endParaRPr lang="en-US" sz="900" dirty="0"/>
          </a:p>
        </p:txBody>
      </p:sp>
      <p:sp>
        <p:nvSpPr>
          <p:cNvPr id="104" name="TextBox 103"/>
          <p:cNvSpPr txBox="1"/>
          <p:nvPr/>
        </p:nvSpPr>
        <p:spPr>
          <a:xfrm>
            <a:off x="1699143" y="4101153"/>
            <a:ext cx="491320" cy="259306"/>
          </a:xfrm>
          <a:prstGeom prst="rect">
            <a:avLst/>
          </a:prstGeom>
          <a:noFill/>
        </p:spPr>
        <p:txBody>
          <a:bodyPr wrap="square" rtlCol="0">
            <a:spAutoFit/>
          </a:bodyPr>
          <a:lstStyle/>
          <a:p>
            <a:r>
              <a:rPr lang="en-US" sz="1100" dirty="0" smtClean="0"/>
              <a:t>0</a:t>
            </a:r>
            <a:endParaRPr lang="en-US" sz="900" dirty="0"/>
          </a:p>
        </p:txBody>
      </p:sp>
      <p:sp>
        <p:nvSpPr>
          <p:cNvPr id="105" name="TextBox 104"/>
          <p:cNvSpPr txBox="1"/>
          <p:nvPr/>
        </p:nvSpPr>
        <p:spPr>
          <a:xfrm>
            <a:off x="1387521" y="4103428"/>
            <a:ext cx="491320" cy="259306"/>
          </a:xfrm>
          <a:prstGeom prst="rect">
            <a:avLst/>
          </a:prstGeom>
          <a:noFill/>
        </p:spPr>
        <p:txBody>
          <a:bodyPr wrap="square" rtlCol="0">
            <a:spAutoFit/>
          </a:bodyPr>
          <a:lstStyle/>
          <a:p>
            <a:r>
              <a:rPr lang="en-US" sz="1100" dirty="0" smtClean="0"/>
              <a:t>0</a:t>
            </a:r>
            <a:endParaRPr lang="en-US" sz="900" dirty="0"/>
          </a:p>
        </p:txBody>
      </p:sp>
      <p:sp>
        <p:nvSpPr>
          <p:cNvPr id="106" name="TextBox 105"/>
          <p:cNvSpPr txBox="1"/>
          <p:nvPr/>
        </p:nvSpPr>
        <p:spPr>
          <a:xfrm>
            <a:off x="1062249" y="4110252"/>
            <a:ext cx="491320" cy="261610"/>
          </a:xfrm>
          <a:prstGeom prst="rect">
            <a:avLst/>
          </a:prstGeom>
          <a:noFill/>
        </p:spPr>
        <p:txBody>
          <a:bodyPr wrap="square" rtlCol="0">
            <a:spAutoFit/>
          </a:bodyPr>
          <a:lstStyle/>
          <a:p>
            <a:r>
              <a:rPr lang="en-US" sz="1100" dirty="0" smtClean="0"/>
              <a:t>0</a:t>
            </a:r>
            <a:endParaRPr lang="en-US" sz="900" dirty="0"/>
          </a:p>
        </p:txBody>
      </p:sp>
      <p:sp>
        <p:nvSpPr>
          <p:cNvPr id="107" name="TextBox 106"/>
          <p:cNvSpPr txBox="1"/>
          <p:nvPr/>
        </p:nvSpPr>
        <p:spPr>
          <a:xfrm>
            <a:off x="343468" y="4110254"/>
            <a:ext cx="436728" cy="276999"/>
          </a:xfrm>
          <a:prstGeom prst="rect">
            <a:avLst/>
          </a:prstGeom>
          <a:noFill/>
        </p:spPr>
        <p:txBody>
          <a:bodyPr wrap="square" rtlCol="0">
            <a:spAutoFit/>
          </a:bodyPr>
          <a:lstStyle/>
          <a:p>
            <a:r>
              <a:rPr lang="en-US" sz="1200" dirty="0" smtClean="0"/>
              <a:t>IN2</a:t>
            </a:r>
            <a:endParaRPr lang="en-US" sz="1200" dirty="0"/>
          </a:p>
        </p:txBody>
      </p:sp>
      <p:sp>
        <p:nvSpPr>
          <p:cNvPr id="108" name="Rectangle 107"/>
          <p:cNvSpPr/>
          <p:nvPr/>
        </p:nvSpPr>
        <p:spPr>
          <a:xfrm>
            <a:off x="796117" y="4467365"/>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rot="5400000">
            <a:off x="966715" y="458337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a:off x="1282890" y="457199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1571768" y="457427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1887942" y="457654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68820" y="4467366"/>
            <a:ext cx="491320" cy="259306"/>
          </a:xfrm>
          <a:prstGeom prst="rect">
            <a:avLst/>
          </a:prstGeom>
          <a:noFill/>
        </p:spPr>
        <p:txBody>
          <a:bodyPr wrap="square" rtlCol="0">
            <a:spAutoFit/>
          </a:bodyPr>
          <a:lstStyle/>
          <a:p>
            <a:r>
              <a:rPr lang="en-US" sz="1100" dirty="0" smtClean="0"/>
              <a:t>0</a:t>
            </a:r>
            <a:endParaRPr lang="en-US" sz="900" dirty="0"/>
          </a:p>
        </p:txBody>
      </p:sp>
      <p:sp>
        <p:nvSpPr>
          <p:cNvPr id="114" name="TextBox 113"/>
          <p:cNvSpPr txBox="1"/>
          <p:nvPr/>
        </p:nvSpPr>
        <p:spPr>
          <a:xfrm>
            <a:off x="1985746" y="4455993"/>
            <a:ext cx="491320" cy="259306"/>
          </a:xfrm>
          <a:prstGeom prst="rect">
            <a:avLst/>
          </a:prstGeom>
          <a:noFill/>
        </p:spPr>
        <p:txBody>
          <a:bodyPr wrap="square" rtlCol="0">
            <a:spAutoFit/>
          </a:bodyPr>
          <a:lstStyle/>
          <a:p>
            <a:r>
              <a:rPr lang="en-US" sz="1100" dirty="0" smtClean="0"/>
              <a:t>0</a:t>
            </a:r>
            <a:endParaRPr lang="en-US" sz="900" dirty="0"/>
          </a:p>
        </p:txBody>
      </p:sp>
      <p:sp>
        <p:nvSpPr>
          <p:cNvPr id="115" name="TextBox 114"/>
          <p:cNvSpPr txBox="1"/>
          <p:nvPr/>
        </p:nvSpPr>
        <p:spPr>
          <a:xfrm>
            <a:off x="1687770" y="4458267"/>
            <a:ext cx="491320" cy="259306"/>
          </a:xfrm>
          <a:prstGeom prst="rect">
            <a:avLst/>
          </a:prstGeom>
          <a:noFill/>
        </p:spPr>
        <p:txBody>
          <a:bodyPr wrap="square" rtlCol="0">
            <a:spAutoFit/>
          </a:bodyPr>
          <a:lstStyle/>
          <a:p>
            <a:r>
              <a:rPr lang="en-US" sz="1100" dirty="0" smtClean="0"/>
              <a:t>0</a:t>
            </a:r>
            <a:endParaRPr lang="en-US" sz="900" dirty="0"/>
          </a:p>
        </p:txBody>
      </p:sp>
      <p:sp>
        <p:nvSpPr>
          <p:cNvPr id="116" name="TextBox 115"/>
          <p:cNvSpPr txBox="1"/>
          <p:nvPr/>
        </p:nvSpPr>
        <p:spPr>
          <a:xfrm>
            <a:off x="1403442" y="4460542"/>
            <a:ext cx="491320" cy="259306"/>
          </a:xfrm>
          <a:prstGeom prst="rect">
            <a:avLst/>
          </a:prstGeom>
          <a:noFill/>
        </p:spPr>
        <p:txBody>
          <a:bodyPr wrap="square" rtlCol="0">
            <a:spAutoFit/>
          </a:bodyPr>
          <a:lstStyle/>
          <a:p>
            <a:r>
              <a:rPr lang="en-US" sz="1100" dirty="0" smtClean="0"/>
              <a:t>0</a:t>
            </a:r>
            <a:endParaRPr lang="en-US" sz="900" dirty="0"/>
          </a:p>
        </p:txBody>
      </p:sp>
      <p:sp>
        <p:nvSpPr>
          <p:cNvPr id="117" name="TextBox 116"/>
          <p:cNvSpPr txBox="1"/>
          <p:nvPr/>
        </p:nvSpPr>
        <p:spPr>
          <a:xfrm>
            <a:off x="1078170" y="4467366"/>
            <a:ext cx="491320" cy="261610"/>
          </a:xfrm>
          <a:prstGeom prst="rect">
            <a:avLst/>
          </a:prstGeom>
          <a:noFill/>
        </p:spPr>
        <p:txBody>
          <a:bodyPr wrap="square" rtlCol="0">
            <a:spAutoFit/>
          </a:bodyPr>
          <a:lstStyle/>
          <a:p>
            <a:r>
              <a:rPr lang="en-US" sz="1100" dirty="0" smtClean="0"/>
              <a:t>0</a:t>
            </a:r>
            <a:endParaRPr lang="en-US" sz="900" dirty="0"/>
          </a:p>
        </p:txBody>
      </p:sp>
      <p:sp>
        <p:nvSpPr>
          <p:cNvPr id="118" name="TextBox 117"/>
          <p:cNvSpPr txBox="1"/>
          <p:nvPr/>
        </p:nvSpPr>
        <p:spPr>
          <a:xfrm>
            <a:off x="263854" y="4453722"/>
            <a:ext cx="666466" cy="276999"/>
          </a:xfrm>
          <a:prstGeom prst="rect">
            <a:avLst/>
          </a:prstGeom>
          <a:noFill/>
        </p:spPr>
        <p:txBody>
          <a:bodyPr wrap="square" rtlCol="0">
            <a:spAutoFit/>
          </a:bodyPr>
          <a:lstStyle/>
          <a:p>
            <a:r>
              <a:rPr lang="en-US" sz="1200" dirty="0" smtClean="0"/>
              <a:t>OUT2</a:t>
            </a:r>
            <a:endParaRPr lang="en-US" sz="1200" dirty="0"/>
          </a:p>
        </p:txBody>
      </p:sp>
      <p:sp>
        <p:nvSpPr>
          <p:cNvPr id="119" name="Rectangle 118"/>
          <p:cNvSpPr/>
          <p:nvPr/>
        </p:nvSpPr>
        <p:spPr>
          <a:xfrm>
            <a:off x="1489881" y="5802573"/>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p:nvPr/>
        </p:nvCxnSpPr>
        <p:spPr>
          <a:xfrm rot="5400000">
            <a:off x="1660479" y="591857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1976654" y="590720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5400000">
            <a:off x="2265532" y="5909480"/>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a:off x="2581706" y="591175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1462584" y="5802574"/>
            <a:ext cx="491320" cy="259306"/>
          </a:xfrm>
          <a:prstGeom prst="rect">
            <a:avLst/>
          </a:prstGeom>
          <a:noFill/>
        </p:spPr>
        <p:txBody>
          <a:bodyPr wrap="square" rtlCol="0">
            <a:spAutoFit/>
          </a:bodyPr>
          <a:lstStyle/>
          <a:p>
            <a:r>
              <a:rPr lang="en-US" sz="1100" dirty="0" smtClean="0"/>
              <a:t>0</a:t>
            </a:r>
            <a:endParaRPr lang="en-US" sz="900" dirty="0"/>
          </a:p>
        </p:txBody>
      </p:sp>
      <p:sp>
        <p:nvSpPr>
          <p:cNvPr id="125" name="TextBox 124"/>
          <p:cNvSpPr txBox="1"/>
          <p:nvPr/>
        </p:nvSpPr>
        <p:spPr>
          <a:xfrm>
            <a:off x="2679510" y="5791201"/>
            <a:ext cx="491320" cy="259306"/>
          </a:xfrm>
          <a:prstGeom prst="rect">
            <a:avLst/>
          </a:prstGeom>
          <a:noFill/>
        </p:spPr>
        <p:txBody>
          <a:bodyPr wrap="square" rtlCol="0">
            <a:spAutoFit/>
          </a:bodyPr>
          <a:lstStyle/>
          <a:p>
            <a:r>
              <a:rPr lang="en-US" sz="1100" dirty="0" smtClean="0"/>
              <a:t>0</a:t>
            </a:r>
            <a:endParaRPr lang="en-US" sz="900" dirty="0"/>
          </a:p>
        </p:txBody>
      </p:sp>
      <p:sp>
        <p:nvSpPr>
          <p:cNvPr id="126" name="TextBox 125"/>
          <p:cNvSpPr txBox="1"/>
          <p:nvPr/>
        </p:nvSpPr>
        <p:spPr>
          <a:xfrm>
            <a:off x="2381534" y="5793475"/>
            <a:ext cx="491320" cy="259306"/>
          </a:xfrm>
          <a:prstGeom prst="rect">
            <a:avLst/>
          </a:prstGeom>
          <a:noFill/>
        </p:spPr>
        <p:txBody>
          <a:bodyPr wrap="square" rtlCol="0">
            <a:spAutoFit/>
          </a:bodyPr>
          <a:lstStyle/>
          <a:p>
            <a:r>
              <a:rPr lang="en-US" sz="1100" dirty="0" smtClean="0"/>
              <a:t>0</a:t>
            </a:r>
            <a:endParaRPr lang="en-US" sz="900" dirty="0"/>
          </a:p>
        </p:txBody>
      </p:sp>
      <p:sp>
        <p:nvSpPr>
          <p:cNvPr id="127" name="TextBox 126"/>
          <p:cNvSpPr txBox="1"/>
          <p:nvPr/>
        </p:nvSpPr>
        <p:spPr>
          <a:xfrm>
            <a:off x="2097206" y="5795750"/>
            <a:ext cx="491320" cy="259306"/>
          </a:xfrm>
          <a:prstGeom prst="rect">
            <a:avLst/>
          </a:prstGeom>
          <a:noFill/>
        </p:spPr>
        <p:txBody>
          <a:bodyPr wrap="square" rtlCol="0">
            <a:spAutoFit/>
          </a:bodyPr>
          <a:lstStyle/>
          <a:p>
            <a:r>
              <a:rPr lang="en-US" sz="1100" dirty="0" smtClean="0"/>
              <a:t>0</a:t>
            </a:r>
            <a:endParaRPr lang="en-US" sz="900" dirty="0"/>
          </a:p>
        </p:txBody>
      </p:sp>
      <p:sp>
        <p:nvSpPr>
          <p:cNvPr id="128" name="TextBox 127"/>
          <p:cNvSpPr txBox="1"/>
          <p:nvPr/>
        </p:nvSpPr>
        <p:spPr>
          <a:xfrm>
            <a:off x="1771934" y="5802574"/>
            <a:ext cx="491320" cy="261610"/>
          </a:xfrm>
          <a:prstGeom prst="rect">
            <a:avLst/>
          </a:prstGeom>
          <a:noFill/>
        </p:spPr>
        <p:txBody>
          <a:bodyPr wrap="square" rtlCol="0">
            <a:spAutoFit/>
          </a:bodyPr>
          <a:lstStyle/>
          <a:p>
            <a:r>
              <a:rPr lang="en-US" sz="1100" dirty="0" smtClean="0"/>
              <a:t>0</a:t>
            </a:r>
            <a:endParaRPr lang="en-US" sz="900" dirty="0"/>
          </a:p>
        </p:txBody>
      </p:sp>
      <p:sp>
        <p:nvSpPr>
          <p:cNvPr id="129" name="TextBox 128"/>
          <p:cNvSpPr txBox="1"/>
          <p:nvPr/>
        </p:nvSpPr>
        <p:spPr>
          <a:xfrm>
            <a:off x="1053153" y="5802576"/>
            <a:ext cx="436728" cy="276999"/>
          </a:xfrm>
          <a:prstGeom prst="rect">
            <a:avLst/>
          </a:prstGeom>
          <a:noFill/>
        </p:spPr>
        <p:txBody>
          <a:bodyPr wrap="square" rtlCol="0">
            <a:spAutoFit/>
          </a:bodyPr>
          <a:lstStyle/>
          <a:p>
            <a:r>
              <a:rPr lang="en-US" sz="1200" dirty="0" smtClean="0"/>
              <a:t>IN3</a:t>
            </a:r>
            <a:endParaRPr lang="en-US" sz="1200" dirty="0"/>
          </a:p>
        </p:txBody>
      </p:sp>
      <p:sp>
        <p:nvSpPr>
          <p:cNvPr id="130" name="Rectangle 129"/>
          <p:cNvSpPr/>
          <p:nvPr/>
        </p:nvSpPr>
        <p:spPr>
          <a:xfrm>
            <a:off x="1505802" y="6159687"/>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rot="5400000">
            <a:off x="1676400" y="627569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a:off x="1992575" y="626431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2281453" y="626659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2597627" y="626886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478505" y="6159688"/>
            <a:ext cx="491320" cy="259306"/>
          </a:xfrm>
          <a:prstGeom prst="rect">
            <a:avLst/>
          </a:prstGeom>
          <a:noFill/>
        </p:spPr>
        <p:txBody>
          <a:bodyPr wrap="square" rtlCol="0">
            <a:spAutoFit/>
          </a:bodyPr>
          <a:lstStyle/>
          <a:p>
            <a:r>
              <a:rPr lang="en-US" sz="1100" dirty="0" smtClean="0"/>
              <a:t>0</a:t>
            </a:r>
            <a:endParaRPr lang="en-US" sz="900" dirty="0"/>
          </a:p>
        </p:txBody>
      </p:sp>
      <p:sp>
        <p:nvSpPr>
          <p:cNvPr id="136" name="TextBox 135"/>
          <p:cNvSpPr txBox="1"/>
          <p:nvPr/>
        </p:nvSpPr>
        <p:spPr>
          <a:xfrm>
            <a:off x="2695431" y="6148315"/>
            <a:ext cx="491320" cy="259306"/>
          </a:xfrm>
          <a:prstGeom prst="rect">
            <a:avLst/>
          </a:prstGeom>
          <a:noFill/>
        </p:spPr>
        <p:txBody>
          <a:bodyPr wrap="square" rtlCol="0">
            <a:spAutoFit/>
          </a:bodyPr>
          <a:lstStyle/>
          <a:p>
            <a:r>
              <a:rPr lang="en-US" sz="1100" dirty="0" smtClean="0"/>
              <a:t>0</a:t>
            </a:r>
            <a:endParaRPr lang="en-US" sz="900" dirty="0"/>
          </a:p>
        </p:txBody>
      </p:sp>
      <p:sp>
        <p:nvSpPr>
          <p:cNvPr id="137" name="TextBox 136"/>
          <p:cNvSpPr txBox="1"/>
          <p:nvPr/>
        </p:nvSpPr>
        <p:spPr>
          <a:xfrm>
            <a:off x="2397455" y="6150589"/>
            <a:ext cx="491320" cy="259306"/>
          </a:xfrm>
          <a:prstGeom prst="rect">
            <a:avLst/>
          </a:prstGeom>
          <a:noFill/>
        </p:spPr>
        <p:txBody>
          <a:bodyPr wrap="square" rtlCol="0">
            <a:spAutoFit/>
          </a:bodyPr>
          <a:lstStyle/>
          <a:p>
            <a:r>
              <a:rPr lang="en-US" sz="1100" dirty="0" smtClean="0"/>
              <a:t>0</a:t>
            </a:r>
            <a:endParaRPr lang="en-US" sz="900" dirty="0"/>
          </a:p>
        </p:txBody>
      </p:sp>
      <p:sp>
        <p:nvSpPr>
          <p:cNvPr id="138" name="TextBox 137"/>
          <p:cNvSpPr txBox="1"/>
          <p:nvPr/>
        </p:nvSpPr>
        <p:spPr>
          <a:xfrm>
            <a:off x="2113127" y="6152864"/>
            <a:ext cx="491320" cy="259306"/>
          </a:xfrm>
          <a:prstGeom prst="rect">
            <a:avLst/>
          </a:prstGeom>
          <a:noFill/>
        </p:spPr>
        <p:txBody>
          <a:bodyPr wrap="square" rtlCol="0">
            <a:spAutoFit/>
          </a:bodyPr>
          <a:lstStyle/>
          <a:p>
            <a:r>
              <a:rPr lang="en-US" sz="1100" dirty="0" smtClean="0"/>
              <a:t>0</a:t>
            </a:r>
            <a:endParaRPr lang="en-US" sz="900" dirty="0"/>
          </a:p>
        </p:txBody>
      </p:sp>
      <p:sp>
        <p:nvSpPr>
          <p:cNvPr id="139" name="TextBox 138"/>
          <p:cNvSpPr txBox="1"/>
          <p:nvPr/>
        </p:nvSpPr>
        <p:spPr>
          <a:xfrm>
            <a:off x="1787855" y="6159688"/>
            <a:ext cx="491320" cy="261610"/>
          </a:xfrm>
          <a:prstGeom prst="rect">
            <a:avLst/>
          </a:prstGeom>
          <a:noFill/>
        </p:spPr>
        <p:txBody>
          <a:bodyPr wrap="square" rtlCol="0">
            <a:spAutoFit/>
          </a:bodyPr>
          <a:lstStyle/>
          <a:p>
            <a:r>
              <a:rPr lang="en-US" sz="1100" dirty="0" smtClean="0"/>
              <a:t>0</a:t>
            </a:r>
            <a:endParaRPr lang="en-US" sz="900" dirty="0"/>
          </a:p>
        </p:txBody>
      </p:sp>
      <p:sp>
        <p:nvSpPr>
          <p:cNvPr id="140" name="TextBox 139"/>
          <p:cNvSpPr txBox="1"/>
          <p:nvPr/>
        </p:nvSpPr>
        <p:spPr>
          <a:xfrm>
            <a:off x="973539" y="6146044"/>
            <a:ext cx="666466" cy="276999"/>
          </a:xfrm>
          <a:prstGeom prst="rect">
            <a:avLst/>
          </a:prstGeom>
          <a:noFill/>
        </p:spPr>
        <p:txBody>
          <a:bodyPr wrap="square" rtlCol="0">
            <a:spAutoFit/>
          </a:bodyPr>
          <a:lstStyle/>
          <a:p>
            <a:r>
              <a:rPr lang="en-US" sz="1200" dirty="0" smtClean="0"/>
              <a:t>OUT3</a:t>
            </a:r>
            <a:endParaRPr lang="en-US" sz="1200" dirty="0"/>
          </a:p>
        </p:txBody>
      </p:sp>
      <p:sp>
        <p:nvSpPr>
          <p:cNvPr id="141" name="Rectangle 140"/>
          <p:cNvSpPr/>
          <p:nvPr/>
        </p:nvSpPr>
        <p:spPr>
          <a:xfrm>
            <a:off x="4942764" y="5775277"/>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p:nvPr/>
        </p:nvCxnSpPr>
        <p:spPr>
          <a:xfrm rot="5400000">
            <a:off x="5113362" y="589128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5429537" y="587990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5400000">
            <a:off x="5718415" y="5882184"/>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5400000">
            <a:off x="6034589" y="5884459"/>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4915467" y="5775278"/>
            <a:ext cx="491320" cy="259306"/>
          </a:xfrm>
          <a:prstGeom prst="rect">
            <a:avLst/>
          </a:prstGeom>
          <a:noFill/>
        </p:spPr>
        <p:txBody>
          <a:bodyPr wrap="square" rtlCol="0">
            <a:spAutoFit/>
          </a:bodyPr>
          <a:lstStyle/>
          <a:p>
            <a:r>
              <a:rPr lang="en-US" sz="1100" dirty="0" smtClean="0"/>
              <a:t>0</a:t>
            </a:r>
            <a:endParaRPr lang="en-US" sz="900" dirty="0"/>
          </a:p>
        </p:txBody>
      </p:sp>
      <p:sp>
        <p:nvSpPr>
          <p:cNvPr id="147" name="TextBox 146"/>
          <p:cNvSpPr txBox="1"/>
          <p:nvPr/>
        </p:nvSpPr>
        <p:spPr>
          <a:xfrm>
            <a:off x="6132393" y="5763905"/>
            <a:ext cx="491320" cy="259306"/>
          </a:xfrm>
          <a:prstGeom prst="rect">
            <a:avLst/>
          </a:prstGeom>
          <a:noFill/>
        </p:spPr>
        <p:txBody>
          <a:bodyPr wrap="square" rtlCol="0">
            <a:spAutoFit/>
          </a:bodyPr>
          <a:lstStyle/>
          <a:p>
            <a:r>
              <a:rPr lang="en-US" sz="1100" dirty="0" smtClean="0"/>
              <a:t>0</a:t>
            </a:r>
            <a:endParaRPr lang="en-US" sz="900" dirty="0"/>
          </a:p>
        </p:txBody>
      </p:sp>
      <p:sp>
        <p:nvSpPr>
          <p:cNvPr id="148" name="TextBox 147"/>
          <p:cNvSpPr txBox="1"/>
          <p:nvPr/>
        </p:nvSpPr>
        <p:spPr>
          <a:xfrm>
            <a:off x="5834417" y="5766179"/>
            <a:ext cx="491320" cy="259306"/>
          </a:xfrm>
          <a:prstGeom prst="rect">
            <a:avLst/>
          </a:prstGeom>
          <a:noFill/>
        </p:spPr>
        <p:txBody>
          <a:bodyPr wrap="square" rtlCol="0">
            <a:spAutoFit/>
          </a:bodyPr>
          <a:lstStyle/>
          <a:p>
            <a:r>
              <a:rPr lang="en-US" sz="1100" dirty="0" smtClean="0"/>
              <a:t>0</a:t>
            </a:r>
            <a:endParaRPr lang="en-US" sz="900" dirty="0"/>
          </a:p>
        </p:txBody>
      </p:sp>
      <p:sp>
        <p:nvSpPr>
          <p:cNvPr id="149" name="TextBox 148"/>
          <p:cNvSpPr txBox="1"/>
          <p:nvPr/>
        </p:nvSpPr>
        <p:spPr>
          <a:xfrm>
            <a:off x="5550089" y="5768454"/>
            <a:ext cx="491320" cy="259306"/>
          </a:xfrm>
          <a:prstGeom prst="rect">
            <a:avLst/>
          </a:prstGeom>
          <a:noFill/>
        </p:spPr>
        <p:txBody>
          <a:bodyPr wrap="square" rtlCol="0">
            <a:spAutoFit/>
          </a:bodyPr>
          <a:lstStyle/>
          <a:p>
            <a:r>
              <a:rPr lang="en-US" sz="1100" dirty="0" smtClean="0"/>
              <a:t>0</a:t>
            </a:r>
            <a:endParaRPr lang="en-US" sz="900" dirty="0"/>
          </a:p>
        </p:txBody>
      </p:sp>
      <p:sp>
        <p:nvSpPr>
          <p:cNvPr id="150" name="TextBox 149"/>
          <p:cNvSpPr txBox="1"/>
          <p:nvPr/>
        </p:nvSpPr>
        <p:spPr>
          <a:xfrm>
            <a:off x="5224817" y="5775278"/>
            <a:ext cx="491320" cy="261610"/>
          </a:xfrm>
          <a:prstGeom prst="rect">
            <a:avLst/>
          </a:prstGeom>
          <a:noFill/>
        </p:spPr>
        <p:txBody>
          <a:bodyPr wrap="square" rtlCol="0">
            <a:spAutoFit/>
          </a:bodyPr>
          <a:lstStyle/>
          <a:p>
            <a:r>
              <a:rPr lang="en-US" sz="1100" dirty="0" smtClean="0"/>
              <a:t>0</a:t>
            </a:r>
            <a:endParaRPr lang="en-US" sz="900" dirty="0"/>
          </a:p>
        </p:txBody>
      </p:sp>
      <p:sp>
        <p:nvSpPr>
          <p:cNvPr id="151" name="TextBox 150"/>
          <p:cNvSpPr txBox="1"/>
          <p:nvPr/>
        </p:nvSpPr>
        <p:spPr>
          <a:xfrm>
            <a:off x="4506036" y="5775280"/>
            <a:ext cx="436728" cy="276999"/>
          </a:xfrm>
          <a:prstGeom prst="rect">
            <a:avLst/>
          </a:prstGeom>
          <a:noFill/>
        </p:spPr>
        <p:txBody>
          <a:bodyPr wrap="square" rtlCol="0">
            <a:spAutoFit/>
          </a:bodyPr>
          <a:lstStyle/>
          <a:p>
            <a:r>
              <a:rPr lang="en-US" sz="1200" dirty="0" smtClean="0"/>
              <a:t>IN4</a:t>
            </a:r>
            <a:endParaRPr lang="en-US" sz="1200" dirty="0"/>
          </a:p>
        </p:txBody>
      </p:sp>
      <p:sp>
        <p:nvSpPr>
          <p:cNvPr id="152" name="Rectangle 151"/>
          <p:cNvSpPr/>
          <p:nvPr/>
        </p:nvSpPr>
        <p:spPr>
          <a:xfrm>
            <a:off x="4958685" y="6132391"/>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p:cNvCxnSpPr/>
          <p:nvPr/>
        </p:nvCxnSpPr>
        <p:spPr>
          <a:xfrm rot="5400000">
            <a:off x="5129283" y="624839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5400000">
            <a:off x="5445458" y="623702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5400000">
            <a:off x="5734336" y="6239298"/>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5400000">
            <a:off x="6050510" y="6241573"/>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4931388" y="6132392"/>
            <a:ext cx="491320" cy="259306"/>
          </a:xfrm>
          <a:prstGeom prst="rect">
            <a:avLst/>
          </a:prstGeom>
          <a:noFill/>
        </p:spPr>
        <p:txBody>
          <a:bodyPr wrap="square" rtlCol="0">
            <a:spAutoFit/>
          </a:bodyPr>
          <a:lstStyle/>
          <a:p>
            <a:r>
              <a:rPr lang="en-US" sz="1100" dirty="0" smtClean="0"/>
              <a:t>0</a:t>
            </a:r>
            <a:endParaRPr lang="en-US" sz="900" dirty="0"/>
          </a:p>
        </p:txBody>
      </p:sp>
      <p:sp>
        <p:nvSpPr>
          <p:cNvPr id="158" name="TextBox 157"/>
          <p:cNvSpPr txBox="1"/>
          <p:nvPr/>
        </p:nvSpPr>
        <p:spPr>
          <a:xfrm>
            <a:off x="6148314" y="6121019"/>
            <a:ext cx="491320" cy="259306"/>
          </a:xfrm>
          <a:prstGeom prst="rect">
            <a:avLst/>
          </a:prstGeom>
          <a:noFill/>
        </p:spPr>
        <p:txBody>
          <a:bodyPr wrap="square" rtlCol="0">
            <a:spAutoFit/>
          </a:bodyPr>
          <a:lstStyle/>
          <a:p>
            <a:r>
              <a:rPr lang="en-US" sz="1100" dirty="0" smtClean="0"/>
              <a:t>0</a:t>
            </a:r>
            <a:endParaRPr lang="en-US" sz="900" dirty="0"/>
          </a:p>
        </p:txBody>
      </p:sp>
      <p:sp>
        <p:nvSpPr>
          <p:cNvPr id="159" name="TextBox 158"/>
          <p:cNvSpPr txBox="1"/>
          <p:nvPr/>
        </p:nvSpPr>
        <p:spPr>
          <a:xfrm>
            <a:off x="5850338" y="6123293"/>
            <a:ext cx="491320" cy="259306"/>
          </a:xfrm>
          <a:prstGeom prst="rect">
            <a:avLst/>
          </a:prstGeom>
          <a:noFill/>
        </p:spPr>
        <p:txBody>
          <a:bodyPr wrap="square" rtlCol="0">
            <a:spAutoFit/>
          </a:bodyPr>
          <a:lstStyle/>
          <a:p>
            <a:r>
              <a:rPr lang="en-US" sz="1100" dirty="0" smtClean="0"/>
              <a:t>0</a:t>
            </a:r>
            <a:endParaRPr lang="en-US" sz="900" dirty="0"/>
          </a:p>
        </p:txBody>
      </p:sp>
      <p:sp>
        <p:nvSpPr>
          <p:cNvPr id="160" name="TextBox 159"/>
          <p:cNvSpPr txBox="1"/>
          <p:nvPr/>
        </p:nvSpPr>
        <p:spPr>
          <a:xfrm>
            <a:off x="5566010" y="6125568"/>
            <a:ext cx="491320" cy="259306"/>
          </a:xfrm>
          <a:prstGeom prst="rect">
            <a:avLst/>
          </a:prstGeom>
          <a:noFill/>
        </p:spPr>
        <p:txBody>
          <a:bodyPr wrap="square" rtlCol="0">
            <a:spAutoFit/>
          </a:bodyPr>
          <a:lstStyle/>
          <a:p>
            <a:r>
              <a:rPr lang="en-US" sz="1100" dirty="0" smtClean="0"/>
              <a:t>0</a:t>
            </a:r>
            <a:endParaRPr lang="en-US" sz="900" dirty="0"/>
          </a:p>
        </p:txBody>
      </p:sp>
      <p:sp>
        <p:nvSpPr>
          <p:cNvPr id="161" name="TextBox 160"/>
          <p:cNvSpPr txBox="1"/>
          <p:nvPr/>
        </p:nvSpPr>
        <p:spPr>
          <a:xfrm>
            <a:off x="5240738" y="6132392"/>
            <a:ext cx="491320" cy="261610"/>
          </a:xfrm>
          <a:prstGeom prst="rect">
            <a:avLst/>
          </a:prstGeom>
          <a:noFill/>
        </p:spPr>
        <p:txBody>
          <a:bodyPr wrap="square" rtlCol="0">
            <a:spAutoFit/>
          </a:bodyPr>
          <a:lstStyle/>
          <a:p>
            <a:r>
              <a:rPr lang="en-US" sz="1100" dirty="0" smtClean="0"/>
              <a:t>0</a:t>
            </a:r>
            <a:endParaRPr lang="en-US" sz="900" dirty="0"/>
          </a:p>
        </p:txBody>
      </p:sp>
      <p:sp>
        <p:nvSpPr>
          <p:cNvPr id="162" name="TextBox 161"/>
          <p:cNvSpPr txBox="1"/>
          <p:nvPr/>
        </p:nvSpPr>
        <p:spPr>
          <a:xfrm>
            <a:off x="4426422" y="6118748"/>
            <a:ext cx="666466" cy="276999"/>
          </a:xfrm>
          <a:prstGeom prst="rect">
            <a:avLst/>
          </a:prstGeom>
          <a:noFill/>
        </p:spPr>
        <p:txBody>
          <a:bodyPr wrap="square" rtlCol="0">
            <a:spAutoFit/>
          </a:bodyPr>
          <a:lstStyle/>
          <a:p>
            <a:r>
              <a:rPr lang="en-US" sz="1200" dirty="0" smtClean="0"/>
              <a:t>OUT4</a:t>
            </a:r>
            <a:endParaRPr lang="en-US" sz="1200" dirty="0"/>
          </a:p>
        </p:txBody>
      </p:sp>
      <p:sp>
        <p:nvSpPr>
          <p:cNvPr id="163" name="Rectangle 162"/>
          <p:cNvSpPr/>
          <p:nvPr/>
        </p:nvSpPr>
        <p:spPr>
          <a:xfrm>
            <a:off x="5966347" y="4082955"/>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rot="5400000">
            <a:off x="6136945" y="419896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6453120" y="418758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6741998" y="4189862"/>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7058172" y="4192137"/>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5939050" y="4082956"/>
            <a:ext cx="491320" cy="259306"/>
          </a:xfrm>
          <a:prstGeom prst="rect">
            <a:avLst/>
          </a:prstGeom>
          <a:noFill/>
        </p:spPr>
        <p:txBody>
          <a:bodyPr wrap="square" rtlCol="0">
            <a:spAutoFit/>
          </a:bodyPr>
          <a:lstStyle/>
          <a:p>
            <a:r>
              <a:rPr lang="en-US" sz="1100" dirty="0" smtClean="0"/>
              <a:t>0</a:t>
            </a:r>
            <a:endParaRPr lang="en-US" sz="900" dirty="0"/>
          </a:p>
        </p:txBody>
      </p:sp>
      <p:sp>
        <p:nvSpPr>
          <p:cNvPr id="169" name="TextBox 168"/>
          <p:cNvSpPr txBox="1"/>
          <p:nvPr/>
        </p:nvSpPr>
        <p:spPr>
          <a:xfrm>
            <a:off x="7155976" y="4071583"/>
            <a:ext cx="491320" cy="259306"/>
          </a:xfrm>
          <a:prstGeom prst="rect">
            <a:avLst/>
          </a:prstGeom>
          <a:noFill/>
        </p:spPr>
        <p:txBody>
          <a:bodyPr wrap="square" rtlCol="0">
            <a:spAutoFit/>
          </a:bodyPr>
          <a:lstStyle/>
          <a:p>
            <a:r>
              <a:rPr lang="en-US" sz="1100" dirty="0" smtClean="0"/>
              <a:t>0</a:t>
            </a:r>
            <a:endParaRPr lang="en-US" sz="900" dirty="0"/>
          </a:p>
        </p:txBody>
      </p:sp>
      <p:sp>
        <p:nvSpPr>
          <p:cNvPr id="170" name="TextBox 169"/>
          <p:cNvSpPr txBox="1"/>
          <p:nvPr/>
        </p:nvSpPr>
        <p:spPr>
          <a:xfrm>
            <a:off x="6858000" y="4073857"/>
            <a:ext cx="491320" cy="259306"/>
          </a:xfrm>
          <a:prstGeom prst="rect">
            <a:avLst/>
          </a:prstGeom>
          <a:noFill/>
        </p:spPr>
        <p:txBody>
          <a:bodyPr wrap="square" rtlCol="0">
            <a:spAutoFit/>
          </a:bodyPr>
          <a:lstStyle/>
          <a:p>
            <a:r>
              <a:rPr lang="en-US" sz="1100" dirty="0" smtClean="0"/>
              <a:t>0</a:t>
            </a:r>
            <a:endParaRPr lang="en-US" sz="900" dirty="0"/>
          </a:p>
        </p:txBody>
      </p:sp>
      <p:sp>
        <p:nvSpPr>
          <p:cNvPr id="171" name="TextBox 170"/>
          <p:cNvSpPr txBox="1"/>
          <p:nvPr/>
        </p:nvSpPr>
        <p:spPr>
          <a:xfrm>
            <a:off x="6573672" y="4076132"/>
            <a:ext cx="491320" cy="259306"/>
          </a:xfrm>
          <a:prstGeom prst="rect">
            <a:avLst/>
          </a:prstGeom>
          <a:noFill/>
        </p:spPr>
        <p:txBody>
          <a:bodyPr wrap="square" rtlCol="0">
            <a:spAutoFit/>
          </a:bodyPr>
          <a:lstStyle/>
          <a:p>
            <a:r>
              <a:rPr lang="en-US" sz="1100" dirty="0" smtClean="0"/>
              <a:t>0</a:t>
            </a:r>
            <a:endParaRPr lang="en-US" sz="900" dirty="0"/>
          </a:p>
        </p:txBody>
      </p:sp>
      <p:sp>
        <p:nvSpPr>
          <p:cNvPr id="172" name="TextBox 171"/>
          <p:cNvSpPr txBox="1"/>
          <p:nvPr/>
        </p:nvSpPr>
        <p:spPr>
          <a:xfrm>
            <a:off x="6248400" y="4082956"/>
            <a:ext cx="491320" cy="261610"/>
          </a:xfrm>
          <a:prstGeom prst="rect">
            <a:avLst/>
          </a:prstGeom>
          <a:noFill/>
        </p:spPr>
        <p:txBody>
          <a:bodyPr wrap="square" rtlCol="0">
            <a:spAutoFit/>
          </a:bodyPr>
          <a:lstStyle/>
          <a:p>
            <a:r>
              <a:rPr lang="en-US" sz="1100" dirty="0" smtClean="0"/>
              <a:t>0</a:t>
            </a:r>
            <a:endParaRPr lang="en-US" sz="900" dirty="0"/>
          </a:p>
        </p:txBody>
      </p:sp>
      <p:sp>
        <p:nvSpPr>
          <p:cNvPr id="173" name="TextBox 172"/>
          <p:cNvSpPr txBox="1"/>
          <p:nvPr/>
        </p:nvSpPr>
        <p:spPr>
          <a:xfrm>
            <a:off x="5529619" y="4082958"/>
            <a:ext cx="436728" cy="276999"/>
          </a:xfrm>
          <a:prstGeom prst="rect">
            <a:avLst/>
          </a:prstGeom>
          <a:noFill/>
        </p:spPr>
        <p:txBody>
          <a:bodyPr wrap="square" rtlCol="0">
            <a:spAutoFit/>
          </a:bodyPr>
          <a:lstStyle/>
          <a:p>
            <a:r>
              <a:rPr lang="en-US" sz="1200" dirty="0" smtClean="0"/>
              <a:t>IN5</a:t>
            </a:r>
            <a:endParaRPr lang="en-US" sz="1200" dirty="0"/>
          </a:p>
        </p:txBody>
      </p:sp>
      <p:sp>
        <p:nvSpPr>
          <p:cNvPr id="174" name="Rectangle 173"/>
          <p:cNvSpPr/>
          <p:nvPr/>
        </p:nvSpPr>
        <p:spPr>
          <a:xfrm>
            <a:off x="5982268" y="4440069"/>
            <a:ext cx="1569493" cy="245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p:cNvCxnSpPr/>
          <p:nvPr/>
        </p:nvCxnSpPr>
        <p:spPr>
          <a:xfrm rot="5400000">
            <a:off x="6152866" y="4556075"/>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6469041" y="454470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6757919" y="4546976"/>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7074093" y="4549251"/>
            <a:ext cx="232012"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5954971" y="4440070"/>
            <a:ext cx="491320" cy="259306"/>
          </a:xfrm>
          <a:prstGeom prst="rect">
            <a:avLst/>
          </a:prstGeom>
          <a:noFill/>
        </p:spPr>
        <p:txBody>
          <a:bodyPr wrap="square" rtlCol="0">
            <a:spAutoFit/>
          </a:bodyPr>
          <a:lstStyle/>
          <a:p>
            <a:r>
              <a:rPr lang="en-US" sz="1100" dirty="0" smtClean="0"/>
              <a:t>0</a:t>
            </a:r>
            <a:endParaRPr lang="en-US" sz="900" dirty="0"/>
          </a:p>
        </p:txBody>
      </p:sp>
      <p:sp>
        <p:nvSpPr>
          <p:cNvPr id="180" name="TextBox 179"/>
          <p:cNvSpPr txBox="1"/>
          <p:nvPr/>
        </p:nvSpPr>
        <p:spPr>
          <a:xfrm>
            <a:off x="7171897" y="4428697"/>
            <a:ext cx="491320" cy="259306"/>
          </a:xfrm>
          <a:prstGeom prst="rect">
            <a:avLst/>
          </a:prstGeom>
          <a:noFill/>
        </p:spPr>
        <p:txBody>
          <a:bodyPr wrap="square" rtlCol="0">
            <a:spAutoFit/>
          </a:bodyPr>
          <a:lstStyle/>
          <a:p>
            <a:r>
              <a:rPr lang="en-US" sz="1100" dirty="0" smtClean="0"/>
              <a:t>0</a:t>
            </a:r>
            <a:endParaRPr lang="en-US" sz="900" dirty="0"/>
          </a:p>
        </p:txBody>
      </p:sp>
      <p:sp>
        <p:nvSpPr>
          <p:cNvPr id="181" name="TextBox 180"/>
          <p:cNvSpPr txBox="1"/>
          <p:nvPr/>
        </p:nvSpPr>
        <p:spPr>
          <a:xfrm>
            <a:off x="6873921" y="4430971"/>
            <a:ext cx="491320" cy="259306"/>
          </a:xfrm>
          <a:prstGeom prst="rect">
            <a:avLst/>
          </a:prstGeom>
          <a:noFill/>
        </p:spPr>
        <p:txBody>
          <a:bodyPr wrap="square" rtlCol="0">
            <a:spAutoFit/>
          </a:bodyPr>
          <a:lstStyle/>
          <a:p>
            <a:r>
              <a:rPr lang="en-US" sz="1100" dirty="0" smtClean="0"/>
              <a:t>0</a:t>
            </a:r>
            <a:endParaRPr lang="en-US" sz="900" dirty="0"/>
          </a:p>
        </p:txBody>
      </p:sp>
      <p:sp>
        <p:nvSpPr>
          <p:cNvPr id="182" name="TextBox 181"/>
          <p:cNvSpPr txBox="1"/>
          <p:nvPr/>
        </p:nvSpPr>
        <p:spPr>
          <a:xfrm>
            <a:off x="6589593" y="4433246"/>
            <a:ext cx="491320" cy="259306"/>
          </a:xfrm>
          <a:prstGeom prst="rect">
            <a:avLst/>
          </a:prstGeom>
          <a:noFill/>
        </p:spPr>
        <p:txBody>
          <a:bodyPr wrap="square" rtlCol="0">
            <a:spAutoFit/>
          </a:bodyPr>
          <a:lstStyle/>
          <a:p>
            <a:r>
              <a:rPr lang="en-US" sz="1100" dirty="0" smtClean="0"/>
              <a:t>0</a:t>
            </a:r>
            <a:endParaRPr lang="en-US" sz="900" dirty="0"/>
          </a:p>
        </p:txBody>
      </p:sp>
      <p:sp>
        <p:nvSpPr>
          <p:cNvPr id="183" name="TextBox 182"/>
          <p:cNvSpPr txBox="1"/>
          <p:nvPr/>
        </p:nvSpPr>
        <p:spPr>
          <a:xfrm>
            <a:off x="6264321" y="4440070"/>
            <a:ext cx="491320" cy="261610"/>
          </a:xfrm>
          <a:prstGeom prst="rect">
            <a:avLst/>
          </a:prstGeom>
          <a:noFill/>
        </p:spPr>
        <p:txBody>
          <a:bodyPr wrap="square" rtlCol="0">
            <a:spAutoFit/>
          </a:bodyPr>
          <a:lstStyle/>
          <a:p>
            <a:r>
              <a:rPr lang="en-US" sz="1100" dirty="0" smtClean="0"/>
              <a:t>0</a:t>
            </a:r>
            <a:endParaRPr lang="en-US" sz="900" dirty="0"/>
          </a:p>
        </p:txBody>
      </p:sp>
      <p:sp>
        <p:nvSpPr>
          <p:cNvPr id="184" name="TextBox 183"/>
          <p:cNvSpPr txBox="1"/>
          <p:nvPr/>
        </p:nvSpPr>
        <p:spPr>
          <a:xfrm>
            <a:off x="5450005" y="4426426"/>
            <a:ext cx="666466" cy="276999"/>
          </a:xfrm>
          <a:prstGeom prst="rect">
            <a:avLst/>
          </a:prstGeom>
          <a:noFill/>
        </p:spPr>
        <p:txBody>
          <a:bodyPr wrap="square" rtlCol="0">
            <a:spAutoFit/>
          </a:bodyPr>
          <a:lstStyle/>
          <a:p>
            <a:r>
              <a:rPr lang="en-US" sz="1200" dirty="0" smtClean="0"/>
              <a:t>OUT5</a:t>
            </a:r>
            <a:endParaRPr lang="en-US" sz="1200" dirty="0"/>
          </a:p>
        </p:txBody>
      </p:sp>
      <p:sp>
        <p:nvSpPr>
          <p:cNvPr id="185" name="TextBox 184"/>
          <p:cNvSpPr txBox="1"/>
          <p:nvPr/>
        </p:nvSpPr>
        <p:spPr>
          <a:xfrm>
            <a:off x="3111695" y="3002507"/>
            <a:ext cx="614150" cy="276999"/>
          </a:xfrm>
          <a:prstGeom prst="rect">
            <a:avLst/>
          </a:prstGeom>
          <a:noFill/>
        </p:spPr>
        <p:txBody>
          <a:bodyPr wrap="square" rtlCol="0">
            <a:spAutoFit/>
          </a:bodyPr>
          <a:lstStyle/>
          <a:p>
            <a:r>
              <a:rPr lang="en-US" sz="1200" dirty="0" smtClean="0"/>
              <a:t>leader</a:t>
            </a:r>
            <a:endParaRPr lang="en-US" sz="1200" dirty="0"/>
          </a:p>
        </p:txBody>
      </p:sp>
      <p:sp>
        <p:nvSpPr>
          <p:cNvPr id="188" name="TextBox 187"/>
          <p:cNvSpPr txBox="1"/>
          <p:nvPr/>
        </p:nvSpPr>
        <p:spPr>
          <a:xfrm>
            <a:off x="6469037" y="464023"/>
            <a:ext cx="1392072" cy="286603"/>
          </a:xfrm>
          <a:prstGeom prst="rect">
            <a:avLst/>
          </a:prstGeom>
          <a:noFill/>
        </p:spPr>
        <p:txBody>
          <a:bodyPr wrap="square" rtlCol="0">
            <a:spAutoFit/>
          </a:bodyPr>
          <a:lstStyle/>
          <a:p>
            <a:r>
              <a:rPr lang="en-US" sz="1200" dirty="0" smtClean="0"/>
              <a:t>Basic messages</a:t>
            </a:r>
            <a:endParaRPr lang="en-US" sz="1200" dirty="0"/>
          </a:p>
        </p:txBody>
      </p:sp>
      <p:sp>
        <p:nvSpPr>
          <p:cNvPr id="191" name="TextBox 190"/>
          <p:cNvSpPr txBox="1"/>
          <p:nvPr/>
        </p:nvSpPr>
        <p:spPr>
          <a:xfrm>
            <a:off x="6455386" y="791569"/>
            <a:ext cx="1624085" cy="276999"/>
          </a:xfrm>
          <a:prstGeom prst="rect">
            <a:avLst/>
          </a:prstGeom>
          <a:noFill/>
        </p:spPr>
        <p:txBody>
          <a:bodyPr wrap="square" rtlCol="0">
            <a:spAutoFit/>
          </a:bodyPr>
          <a:lstStyle/>
          <a:p>
            <a:r>
              <a:rPr lang="en-US" sz="1200" dirty="0" smtClean="0"/>
              <a:t>Control messages</a:t>
            </a:r>
            <a:endParaRPr lang="en-US" sz="1200" dirty="0"/>
          </a:p>
        </p:txBody>
      </p:sp>
      <p:cxnSp>
        <p:nvCxnSpPr>
          <p:cNvPr id="193" name="Straight Arrow Connector 192"/>
          <p:cNvCxnSpPr>
            <a:endCxn id="188" idx="1"/>
          </p:cNvCxnSpPr>
          <p:nvPr/>
        </p:nvCxnSpPr>
        <p:spPr>
          <a:xfrm flipV="1">
            <a:off x="6005015" y="607325"/>
            <a:ext cx="464022" cy="6824"/>
          </a:xfrm>
          <a:prstGeom prst="straightConnector1">
            <a:avLst/>
          </a:prstGeom>
          <a:ln>
            <a:solidFill>
              <a:srgbClr val="2A08B8"/>
            </a:solidFill>
            <a:tailEnd type="arrow"/>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endCxn id="191" idx="1"/>
          </p:cNvCxnSpPr>
          <p:nvPr/>
        </p:nvCxnSpPr>
        <p:spPr>
          <a:xfrm>
            <a:off x="6005015" y="928048"/>
            <a:ext cx="450371" cy="2021"/>
          </a:xfrm>
          <a:prstGeom prst="straightConnector1">
            <a:avLst/>
          </a:prstGeom>
          <a:ln>
            <a:solidFill>
              <a:srgbClr val="C939B8"/>
            </a:solidFill>
            <a:tailEnd type="arrow"/>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2702257" y="245660"/>
            <a:ext cx="245659" cy="245659"/>
          </a:xfrm>
          <a:prstGeom prst="ellipse">
            <a:avLst/>
          </a:prstGeom>
          <a:solidFill>
            <a:schemeClr val="tx1">
              <a:lumMod val="50000"/>
              <a:lumOff val="5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2704529" y="548188"/>
            <a:ext cx="245659" cy="24565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2704529" y="875740"/>
            <a:ext cx="245659" cy="245659"/>
          </a:xfrm>
          <a:prstGeom prst="ellipse">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p:cNvSpPr txBox="1"/>
          <p:nvPr/>
        </p:nvSpPr>
        <p:spPr>
          <a:xfrm>
            <a:off x="3207225" y="259308"/>
            <a:ext cx="1282888" cy="276999"/>
          </a:xfrm>
          <a:prstGeom prst="rect">
            <a:avLst/>
          </a:prstGeom>
          <a:noFill/>
        </p:spPr>
        <p:txBody>
          <a:bodyPr wrap="square" rtlCol="0">
            <a:spAutoFit/>
          </a:bodyPr>
          <a:lstStyle/>
          <a:p>
            <a:r>
              <a:rPr lang="en-US" sz="1200" dirty="0" smtClean="0"/>
              <a:t>Normal process</a:t>
            </a:r>
            <a:endParaRPr lang="en-US" sz="1200" dirty="0"/>
          </a:p>
        </p:txBody>
      </p:sp>
      <p:sp>
        <p:nvSpPr>
          <p:cNvPr id="205" name="TextBox 204"/>
          <p:cNvSpPr txBox="1"/>
          <p:nvPr/>
        </p:nvSpPr>
        <p:spPr>
          <a:xfrm>
            <a:off x="3207222" y="504968"/>
            <a:ext cx="1392072" cy="276999"/>
          </a:xfrm>
          <a:prstGeom prst="rect">
            <a:avLst/>
          </a:prstGeom>
          <a:noFill/>
        </p:spPr>
        <p:txBody>
          <a:bodyPr wrap="square" rtlCol="0">
            <a:spAutoFit/>
          </a:bodyPr>
          <a:lstStyle/>
          <a:p>
            <a:r>
              <a:rPr lang="en-US" sz="1200" dirty="0" smtClean="0"/>
              <a:t>Leader process</a:t>
            </a:r>
            <a:endParaRPr lang="en-US" sz="1200" dirty="0"/>
          </a:p>
        </p:txBody>
      </p:sp>
      <p:sp>
        <p:nvSpPr>
          <p:cNvPr id="206" name="TextBox 205"/>
          <p:cNvSpPr txBox="1"/>
          <p:nvPr/>
        </p:nvSpPr>
        <p:spPr>
          <a:xfrm>
            <a:off x="3220872" y="832513"/>
            <a:ext cx="1091821" cy="286603"/>
          </a:xfrm>
          <a:prstGeom prst="rect">
            <a:avLst/>
          </a:prstGeom>
          <a:noFill/>
        </p:spPr>
        <p:txBody>
          <a:bodyPr wrap="square" rtlCol="0">
            <a:spAutoFit/>
          </a:bodyPr>
          <a:lstStyle/>
          <a:p>
            <a:r>
              <a:rPr lang="en-US" sz="1200" dirty="0" smtClean="0"/>
              <a:t>Idle process</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slide(fromBottom)">
                                      <p:cBhvr>
                                        <p:cTn id="7" dur="2000"/>
                                        <p:tgtEl>
                                          <p:spTgt spid="46"/>
                                        </p:tgtEl>
                                      </p:cBhvr>
                                    </p:animEffect>
                                  </p:childTnLst>
                                </p:cTn>
                              </p:par>
                            </p:childTnLst>
                          </p:cTn>
                        </p:par>
                        <p:par>
                          <p:cTn id="8" fill="hold">
                            <p:stCondLst>
                              <p:cond delay="2000"/>
                            </p:stCondLst>
                            <p:childTnLst>
                              <p:par>
                                <p:cTn id="9" presetID="12" presetClass="entr" presetSubtype="4"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slide(fromBottom)">
                                      <p:cBhvr>
                                        <p:cTn id="11" dur="2000"/>
                                        <p:tgtEl>
                                          <p:spTgt spid="47"/>
                                        </p:tgtEl>
                                      </p:cBhvr>
                                    </p:animEffect>
                                  </p:childTnLst>
                                </p:cTn>
                              </p:par>
                            </p:childTnLst>
                          </p:cTn>
                        </p:par>
                        <p:par>
                          <p:cTn id="12" fill="hold">
                            <p:stCondLst>
                              <p:cond delay="4000"/>
                            </p:stCondLst>
                            <p:childTnLst>
                              <p:par>
                                <p:cTn id="13" presetID="12" presetClass="entr" presetSubtype="4"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slide(fromBottom)">
                                      <p:cBhvr>
                                        <p:cTn id="15" dur="2000"/>
                                        <p:tgtEl>
                                          <p:spTgt spid="48"/>
                                        </p:tgtEl>
                                      </p:cBhvr>
                                    </p:animEffect>
                                  </p:childTnLst>
                                </p:cTn>
                              </p:par>
                            </p:childTnLst>
                          </p:cTn>
                        </p:par>
                        <p:par>
                          <p:cTn id="16" fill="hold">
                            <p:stCondLst>
                              <p:cond delay="6000"/>
                            </p:stCondLst>
                            <p:childTnLst>
                              <p:par>
                                <p:cTn id="17" presetID="12" presetClass="entr" presetSubtype="4"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slide(fromBottom)">
                                      <p:cBhvr>
                                        <p:cTn id="19" dur="2000"/>
                                        <p:tgtEl>
                                          <p:spTgt spid="49"/>
                                        </p:tgtEl>
                                      </p:cBhvr>
                                    </p:animEffect>
                                  </p:childTnLst>
                                </p:cTn>
                              </p:par>
                            </p:childTnLst>
                          </p:cTn>
                        </p:par>
                        <p:par>
                          <p:cTn id="20" fill="hold">
                            <p:stCondLst>
                              <p:cond delay="8000"/>
                            </p:stCondLst>
                            <p:childTnLst>
                              <p:par>
                                <p:cTn id="21" presetID="12" presetClass="entr" presetSubtype="4"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slide(fromBottom)">
                                      <p:cBhvr>
                                        <p:cTn id="23" dur="20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slide(fromBottom)">
                                      <p:cBhvr>
                                        <p:cTn id="28" dur="2000"/>
                                        <p:tgtEl>
                                          <p:spTgt spid="69"/>
                                        </p:tgtEl>
                                      </p:cBhvr>
                                    </p:animEffect>
                                  </p:childTnLst>
                                </p:cTn>
                              </p:par>
                              <p:par>
                                <p:cTn id="29" presetID="12" presetClass="entr" presetSubtype="4" fill="hold" nodeType="with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slide(fromBottom)">
                                      <p:cBhvr>
                                        <p:cTn id="31" dur="2000"/>
                                        <p:tgtEl>
                                          <p:spTgt spid="71"/>
                                        </p:tgtEl>
                                      </p:cBhvr>
                                    </p:animEffect>
                                  </p:childTnLst>
                                </p:cTn>
                              </p:par>
                              <p:par>
                                <p:cTn id="32" presetID="12" presetClass="entr" presetSubtype="4" fill="hold" nodeType="with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slide(fromBottom)">
                                      <p:cBhvr>
                                        <p:cTn id="34" dur="2000"/>
                                        <p:tgtEl>
                                          <p:spTgt spid="72"/>
                                        </p:tgtEl>
                                      </p:cBhvr>
                                    </p:animEffect>
                                  </p:childTnLst>
                                </p:cTn>
                              </p:par>
                              <p:par>
                                <p:cTn id="35" presetID="12" presetClass="entr" presetSubtype="4" fill="hold"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slide(fromBottom)">
                                      <p:cBhvr>
                                        <p:cTn id="37" dur="2000"/>
                                        <p:tgtEl>
                                          <p:spTgt spid="73"/>
                                        </p:tgtEl>
                                      </p:cBhvr>
                                    </p:animEffect>
                                  </p:childTnLst>
                                </p:cTn>
                              </p:par>
                              <p:par>
                                <p:cTn id="38" presetID="12" presetClass="entr" presetSubtype="4" fill="hold" nodeType="with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slide(fromBottom)">
                                      <p:cBhvr>
                                        <p:cTn id="40" dur="2000"/>
                                        <p:tgtEl>
                                          <p:spTgt spid="74"/>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slide(fromBottom)">
                                      <p:cBhvr>
                                        <p:cTn id="43" dur="2000"/>
                                        <p:tgtEl>
                                          <p:spTgt spid="75"/>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slide(fromBottom)">
                                      <p:cBhvr>
                                        <p:cTn id="46" dur="2000"/>
                                        <p:tgtEl>
                                          <p:spTgt spid="76"/>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slide(fromBottom)">
                                      <p:cBhvr>
                                        <p:cTn id="49" dur="2000"/>
                                        <p:tgtEl>
                                          <p:spTgt spid="77"/>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78"/>
                                        </p:tgtEl>
                                        <p:attrNameLst>
                                          <p:attrName>style.visibility</p:attrName>
                                        </p:attrNameLst>
                                      </p:cBhvr>
                                      <p:to>
                                        <p:strVal val="visible"/>
                                      </p:to>
                                    </p:set>
                                    <p:animEffect transition="in" filter="slide(fromBottom)">
                                      <p:cBhvr>
                                        <p:cTn id="52" dur="2000"/>
                                        <p:tgtEl>
                                          <p:spTgt spid="78"/>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slide(fromBottom)">
                                      <p:cBhvr>
                                        <p:cTn id="55" dur="2000"/>
                                        <p:tgtEl>
                                          <p:spTgt spid="79"/>
                                        </p:tgtEl>
                                      </p:cBhvr>
                                    </p:animEffect>
                                  </p:childTnLst>
                                </p:cTn>
                              </p:par>
                              <p:par>
                                <p:cTn id="56" presetID="12" presetClass="entr" presetSubtype="4" fill="hold" grpId="0" nodeType="with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slide(fromBottom)">
                                      <p:cBhvr>
                                        <p:cTn id="58" dur="2000"/>
                                        <p:tgtEl>
                                          <p:spTgt spid="81"/>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slide(fromBottom)">
                                      <p:cBhvr>
                                        <p:cTn id="61" dur="2000"/>
                                        <p:tgtEl>
                                          <p:spTgt spid="82"/>
                                        </p:tgtEl>
                                      </p:cBhvr>
                                    </p:animEffect>
                                  </p:childTnLst>
                                </p:cTn>
                              </p:par>
                              <p:par>
                                <p:cTn id="62" presetID="12" presetClass="entr" presetSubtype="4" fill="hold" nodeType="withEffect">
                                  <p:stCondLst>
                                    <p:cond delay="0"/>
                                  </p:stCondLst>
                                  <p:childTnLst>
                                    <p:set>
                                      <p:cBhvr>
                                        <p:cTn id="63" dur="1" fill="hold">
                                          <p:stCondLst>
                                            <p:cond delay="0"/>
                                          </p:stCondLst>
                                        </p:cTn>
                                        <p:tgtEl>
                                          <p:spTgt spid="83"/>
                                        </p:tgtEl>
                                        <p:attrNameLst>
                                          <p:attrName>style.visibility</p:attrName>
                                        </p:attrNameLst>
                                      </p:cBhvr>
                                      <p:to>
                                        <p:strVal val="visible"/>
                                      </p:to>
                                    </p:set>
                                    <p:animEffect transition="in" filter="slide(fromBottom)">
                                      <p:cBhvr>
                                        <p:cTn id="64" dur="2000"/>
                                        <p:tgtEl>
                                          <p:spTgt spid="83"/>
                                        </p:tgtEl>
                                      </p:cBhvr>
                                    </p:animEffect>
                                  </p:childTnLst>
                                </p:cTn>
                              </p:par>
                              <p:par>
                                <p:cTn id="65" presetID="12" presetClass="entr" presetSubtype="4" fill="hold"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slide(fromBottom)">
                                      <p:cBhvr>
                                        <p:cTn id="67" dur="2000"/>
                                        <p:tgtEl>
                                          <p:spTgt spid="84"/>
                                        </p:tgtEl>
                                      </p:cBhvr>
                                    </p:animEffect>
                                  </p:childTnLst>
                                </p:cTn>
                              </p:par>
                              <p:par>
                                <p:cTn id="68" presetID="12" presetClass="entr" presetSubtype="4" fill="hold" nodeType="withEffect">
                                  <p:stCondLst>
                                    <p:cond delay="0"/>
                                  </p:stCondLst>
                                  <p:childTnLst>
                                    <p:set>
                                      <p:cBhvr>
                                        <p:cTn id="69" dur="1" fill="hold">
                                          <p:stCondLst>
                                            <p:cond delay="0"/>
                                          </p:stCondLst>
                                        </p:cTn>
                                        <p:tgtEl>
                                          <p:spTgt spid="85"/>
                                        </p:tgtEl>
                                        <p:attrNameLst>
                                          <p:attrName>style.visibility</p:attrName>
                                        </p:attrNameLst>
                                      </p:cBhvr>
                                      <p:to>
                                        <p:strVal val="visible"/>
                                      </p:to>
                                    </p:set>
                                    <p:animEffect transition="in" filter="slide(fromBottom)">
                                      <p:cBhvr>
                                        <p:cTn id="70" dur="2000"/>
                                        <p:tgtEl>
                                          <p:spTgt spid="85"/>
                                        </p:tgtEl>
                                      </p:cBhvr>
                                    </p:animEffect>
                                  </p:childTnLst>
                                </p:cTn>
                              </p:par>
                              <p:par>
                                <p:cTn id="71" presetID="12" presetClass="entr" presetSubtype="4" fill="hold" nodeType="with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slide(fromBottom)">
                                      <p:cBhvr>
                                        <p:cTn id="73" dur="2000"/>
                                        <p:tgtEl>
                                          <p:spTgt spid="86"/>
                                        </p:tgtEl>
                                      </p:cBhvr>
                                    </p:animEffect>
                                  </p:childTnLst>
                                </p:cTn>
                              </p:par>
                              <p:par>
                                <p:cTn id="74" presetID="12" presetClass="entr" presetSubtype="4" fill="hold" grpId="0" nodeType="withEffect">
                                  <p:stCondLst>
                                    <p:cond delay="0"/>
                                  </p:stCondLst>
                                  <p:childTnLst>
                                    <p:set>
                                      <p:cBhvr>
                                        <p:cTn id="75" dur="1" fill="hold">
                                          <p:stCondLst>
                                            <p:cond delay="0"/>
                                          </p:stCondLst>
                                        </p:cTn>
                                        <p:tgtEl>
                                          <p:spTgt spid="87"/>
                                        </p:tgtEl>
                                        <p:attrNameLst>
                                          <p:attrName>style.visibility</p:attrName>
                                        </p:attrNameLst>
                                      </p:cBhvr>
                                      <p:to>
                                        <p:strVal val="visible"/>
                                      </p:to>
                                    </p:set>
                                    <p:animEffect transition="in" filter="slide(fromBottom)">
                                      <p:cBhvr>
                                        <p:cTn id="76" dur="2000"/>
                                        <p:tgtEl>
                                          <p:spTgt spid="87"/>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88"/>
                                        </p:tgtEl>
                                        <p:attrNameLst>
                                          <p:attrName>style.visibility</p:attrName>
                                        </p:attrNameLst>
                                      </p:cBhvr>
                                      <p:to>
                                        <p:strVal val="visible"/>
                                      </p:to>
                                    </p:set>
                                    <p:animEffect transition="in" filter="slide(fromBottom)">
                                      <p:cBhvr>
                                        <p:cTn id="79" dur="2000"/>
                                        <p:tgtEl>
                                          <p:spTgt spid="88"/>
                                        </p:tgtEl>
                                      </p:cBhvr>
                                    </p:animEffect>
                                  </p:childTnLst>
                                </p:cTn>
                              </p:par>
                              <p:par>
                                <p:cTn id="80" presetID="12" presetClass="entr" presetSubtype="4" fill="hold" grpId="0" nodeType="withEffect">
                                  <p:stCondLst>
                                    <p:cond delay="0"/>
                                  </p:stCondLst>
                                  <p:childTnLst>
                                    <p:set>
                                      <p:cBhvr>
                                        <p:cTn id="81" dur="1" fill="hold">
                                          <p:stCondLst>
                                            <p:cond delay="0"/>
                                          </p:stCondLst>
                                        </p:cTn>
                                        <p:tgtEl>
                                          <p:spTgt spid="89"/>
                                        </p:tgtEl>
                                        <p:attrNameLst>
                                          <p:attrName>style.visibility</p:attrName>
                                        </p:attrNameLst>
                                      </p:cBhvr>
                                      <p:to>
                                        <p:strVal val="visible"/>
                                      </p:to>
                                    </p:set>
                                    <p:animEffect transition="in" filter="slide(fromBottom)">
                                      <p:cBhvr>
                                        <p:cTn id="82" dur="2000"/>
                                        <p:tgtEl>
                                          <p:spTgt spid="89"/>
                                        </p:tgtEl>
                                      </p:cBhvr>
                                    </p:animEffect>
                                  </p:childTnLst>
                                </p:cTn>
                              </p:par>
                              <p:par>
                                <p:cTn id="83" presetID="12" presetClass="entr" presetSubtype="4" fill="hold" grpId="0" nodeType="withEffect">
                                  <p:stCondLst>
                                    <p:cond delay="0"/>
                                  </p:stCondLst>
                                  <p:childTnLst>
                                    <p:set>
                                      <p:cBhvr>
                                        <p:cTn id="84" dur="1" fill="hold">
                                          <p:stCondLst>
                                            <p:cond delay="0"/>
                                          </p:stCondLst>
                                        </p:cTn>
                                        <p:tgtEl>
                                          <p:spTgt spid="90"/>
                                        </p:tgtEl>
                                        <p:attrNameLst>
                                          <p:attrName>style.visibility</p:attrName>
                                        </p:attrNameLst>
                                      </p:cBhvr>
                                      <p:to>
                                        <p:strVal val="visible"/>
                                      </p:to>
                                    </p:set>
                                    <p:animEffect transition="in" filter="slide(fromBottom)">
                                      <p:cBhvr>
                                        <p:cTn id="85" dur="2000"/>
                                        <p:tgtEl>
                                          <p:spTgt spid="90"/>
                                        </p:tgtEl>
                                      </p:cBhvr>
                                    </p:animEffect>
                                  </p:childTnLst>
                                </p:cTn>
                              </p:par>
                              <p:par>
                                <p:cTn id="86" presetID="12" presetClass="entr" presetSubtype="4" fill="hold" grpId="0" nodeType="withEffect">
                                  <p:stCondLst>
                                    <p:cond delay="0"/>
                                  </p:stCondLst>
                                  <p:childTnLst>
                                    <p:set>
                                      <p:cBhvr>
                                        <p:cTn id="87" dur="1" fill="hold">
                                          <p:stCondLst>
                                            <p:cond delay="0"/>
                                          </p:stCondLst>
                                        </p:cTn>
                                        <p:tgtEl>
                                          <p:spTgt spid="91"/>
                                        </p:tgtEl>
                                        <p:attrNameLst>
                                          <p:attrName>style.visibility</p:attrName>
                                        </p:attrNameLst>
                                      </p:cBhvr>
                                      <p:to>
                                        <p:strVal val="visible"/>
                                      </p:to>
                                    </p:set>
                                    <p:animEffect transition="in" filter="slide(fromBottom)">
                                      <p:cBhvr>
                                        <p:cTn id="88" dur="2000"/>
                                        <p:tgtEl>
                                          <p:spTgt spid="91"/>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92"/>
                                        </p:tgtEl>
                                        <p:attrNameLst>
                                          <p:attrName>style.visibility</p:attrName>
                                        </p:attrNameLst>
                                      </p:cBhvr>
                                      <p:to>
                                        <p:strVal val="visible"/>
                                      </p:to>
                                    </p:set>
                                    <p:animEffect transition="in" filter="slide(fromBottom)">
                                      <p:cBhvr>
                                        <p:cTn id="91" dur="2000"/>
                                        <p:tgtEl>
                                          <p:spTgt spid="92"/>
                                        </p:tgtEl>
                                      </p:cBhvr>
                                    </p:animEffect>
                                  </p:childTnLst>
                                </p:cTn>
                              </p:par>
                            </p:childTnLst>
                          </p:cTn>
                        </p:par>
                        <p:par>
                          <p:cTn id="92" fill="hold">
                            <p:stCondLst>
                              <p:cond delay="2000"/>
                            </p:stCondLst>
                            <p:childTnLst>
                              <p:par>
                                <p:cTn id="93" presetID="12" presetClass="entr" presetSubtype="4" fill="hold" grpId="0" nodeType="afterEffect">
                                  <p:stCondLst>
                                    <p:cond delay="0"/>
                                  </p:stCondLst>
                                  <p:childTnLst>
                                    <p:set>
                                      <p:cBhvr>
                                        <p:cTn id="94" dur="1" fill="hold">
                                          <p:stCondLst>
                                            <p:cond delay="0"/>
                                          </p:stCondLst>
                                        </p:cTn>
                                        <p:tgtEl>
                                          <p:spTgt spid="97"/>
                                        </p:tgtEl>
                                        <p:attrNameLst>
                                          <p:attrName>style.visibility</p:attrName>
                                        </p:attrNameLst>
                                      </p:cBhvr>
                                      <p:to>
                                        <p:strVal val="visible"/>
                                      </p:to>
                                    </p:set>
                                    <p:animEffect transition="in" filter="slide(fromBottom)">
                                      <p:cBhvr>
                                        <p:cTn id="95" dur="2000"/>
                                        <p:tgtEl>
                                          <p:spTgt spid="97"/>
                                        </p:tgtEl>
                                      </p:cBhvr>
                                    </p:animEffect>
                                  </p:childTnLst>
                                </p:cTn>
                              </p:par>
                              <p:par>
                                <p:cTn id="96" presetID="12" presetClass="entr" presetSubtype="4" fill="hold" nodeType="withEffect">
                                  <p:stCondLst>
                                    <p:cond delay="0"/>
                                  </p:stCondLst>
                                  <p:childTnLst>
                                    <p:set>
                                      <p:cBhvr>
                                        <p:cTn id="97" dur="1" fill="hold">
                                          <p:stCondLst>
                                            <p:cond delay="0"/>
                                          </p:stCondLst>
                                        </p:cTn>
                                        <p:tgtEl>
                                          <p:spTgt spid="98"/>
                                        </p:tgtEl>
                                        <p:attrNameLst>
                                          <p:attrName>style.visibility</p:attrName>
                                        </p:attrNameLst>
                                      </p:cBhvr>
                                      <p:to>
                                        <p:strVal val="visible"/>
                                      </p:to>
                                    </p:set>
                                    <p:animEffect transition="in" filter="slide(fromBottom)">
                                      <p:cBhvr>
                                        <p:cTn id="98" dur="2000"/>
                                        <p:tgtEl>
                                          <p:spTgt spid="98"/>
                                        </p:tgtEl>
                                      </p:cBhvr>
                                    </p:animEffect>
                                  </p:childTnLst>
                                </p:cTn>
                              </p:par>
                              <p:par>
                                <p:cTn id="99" presetID="12" presetClass="entr" presetSubtype="4" fill="hold" nodeType="withEffect">
                                  <p:stCondLst>
                                    <p:cond delay="0"/>
                                  </p:stCondLst>
                                  <p:childTnLst>
                                    <p:set>
                                      <p:cBhvr>
                                        <p:cTn id="100" dur="1" fill="hold">
                                          <p:stCondLst>
                                            <p:cond delay="0"/>
                                          </p:stCondLst>
                                        </p:cTn>
                                        <p:tgtEl>
                                          <p:spTgt spid="99"/>
                                        </p:tgtEl>
                                        <p:attrNameLst>
                                          <p:attrName>style.visibility</p:attrName>
                                        </p:attrNameLst>
                                      </p:cBhvr>
                                      <p:to>
                                        <p:strVal val="visible"/>
                                      </p:to>
                                    </p:set>
                                    <p:animEffect transition="in" filter="slide(fromBottom)">
                                      <p:cBhvr>
                                        <p:cTn id="101" dur="2000"/>
                                        <p:tgtEl>
                                          <p:spTgt spid="99"/>
                                        </p:tgtEl>
                                      </p:cBhvr>
                                    </p:animEffect>
                                  </p:childTnLst>
                                </p:cTn>
                              </p:par>
                              <p:par>
                                <p:cTn id="102" presetID="12" presetClass="entr" presetSubtype="4" fill="hold" nodeType="withEffect">
                                  <p:stCondLst>
                                    <p:cond delay="0"/>
                                  </p:stCondLst>
                                  <p:childTnLst>
                                    <p:set>
                                      <p:cBhvr>
                                        <p:cTn id="103" dur="1" fill="hold">
                                          <p:stCondLst>
                                            <p:cond delay="0"/>
                                          </p:stCondLst>
                                        </p:cTn>
                                        <p:tgtEl>
                                          <p:spTgt spid="100"/>
                                        </p:tgtEl>
                                        <p:attrNameLst>
                                          <p:attrName>style.visibility</p:attrName>
                                        </p:attrNameLst>
                                      </p:cBhvr>
                                      <p:to>
                                        <p:strVal val="visible"/>
                                      </p:to>
                                    </p:set>
                                    <p:animEffect transition="in" filter="slide(fromBottom)">
                                      <p:cBhvr>
                                        <p:cTn id="104" dur="2000"/>
                                        <p:tgtEl>
                                          <p:spTgt spid="100"/>
                                        </p:tgtEl>
                                      </p:cBhvr>
                                    </p:animEffect>
                                  </p:childTnLst>
                                </p:cTn>
                              </p:par>
                              <p:par>
                                <p:cTn id="105" presetID="12" presetClass="entr" presetSubtype="4" fill="hold" nodeType="withEffect">
                                  <p:stCondLst>
                                    <p:cond delay="0"/>
                                  </p:stCondLst>
                                  <p:childTnLst>
                                    <p:set>
                                      <p:cBhvr>
                                        <p:cTn id="106" dur="1" fill="hold">
                                          <p:stCondLst>
                                            <p:cond delay="0"/>
                                          </p:stCondLst>
                                        </p:cTn>
                                        <p:tgtEl>
                                          <p:spTgt spid="101"/>
                                        </p:tgtEl>
                                        <p:attrNameLst>
                                          <p:attrName>style.visibility</p:attrName>
                                        </p:attrNameLst>
                                      </p:cBhvr>
                                      <p:to>
                                        <p:strVal val="visible"/>
                                      </p:to>
                                    </p:set>
                                    <p:animEffect transition="in" filter="slide(fromBottom)">
                                      <p:cBhvr>
                                        <p:cTn id="107" dur="2000"/>
                                        <p:tgtEl>
                                          <p:spTgt spid="101"/>
                                        </p:tgtEl>
                                      </p:cBhvr>
                                    </p:animEffect>
                                  </p:childTnLst>
                                </p:cTn>
                              </p:par>
                              <p:par>
                                <p:cTn id="108" presetID="12" presetClass="entr" presetSubtype="4" fill="hold" grpId="0" nodeType="withEffect">
                                  <p:stCondLst>
                                    <p:cond delay="0"/>
                                  </p:stCondLst>
                                  <p:childTnLst>
                                    <p:set>
                                      <p:cBhvr>
                                        <p:cTn id="109" dur="1" fill="hold">
                                          <p:stCondLst>
                                            <p:cond delay="0"/>
                                          </p:stCondLst>
                                        </p:cTn>
                                        <p:tgtEl>
                                          <p:spTgt spid="102"/>
                                        </p:tgtEl>
                                        <p:attrNameLst>
                                          <p:attrName>style.visibility</p:attrName>
                                        </p:attrNameLst>
                                      </p:cBhvr>
                                      <p:to>
                                        <p:strVal val="visible"/>
                                      </p:to>
                                    </p:set>
                                    <p:animEffect transition="in" filter="slide(fromBottom)">
                                      <p:cBhvr>
                                        <p:cTn id="110" dur="2000"/>
                                        <p:tgtEl>
                                          <p:spTgt spid="102"/>
                                        </p:tgtEl>
                                      </p:cBhvr>
                                    </p:animEffect>
                                  </p:childTnLst>
                                </p:cTn>
                              </p:par>
                              <p:par>
                                <p:cTn id="111" presetID="12" presetClass="entr" presetSubtype="4" fill="hold" grpId="0" nodeType="withEffect">
                                  <p:stCondLst>
                                    <p:cond delay="0"/>
                                  </p:stCondLst>
                                  <p:childTnLst>
                                    <p:set>
                                      <p:cBhvr>
                                        <p:cTn id="112" dur="1" fill="hold">
                                          <p:stCondLst>
                                            <p:cond delay="0"/>
                                          </p:stCondLst>
                                        </p:cTn>
                                        <p:tgtEl>
                                          <p:spTgt spid="103"/>
                                        </p:tgtEl>
                                        <p:attrNameLst>
                                          <p:attrName>style.visibility</p:attrName>
                                        </p:attrNameLst>
                                      </p:cBhvr>
                                      <p:to>
                                        <p:strVal val="visible"/>
                                      </p:to>
                                    </p:set>
                                    <p:animEffect transition="in" filter="slide(fromBottom)">
                                      <p:cBhvr>
                                        <p:cTn id="113" dur="2000"/>
                                        <p:tgtEl>
                                          <p:spTgt spid="103"/>
                                        </p:tgtEl>
                                      </p:cBhvr>
                                    </p:animEffect>
                                  </p:childTnLst>
                                </p:cTn>
                              </p:par>
                              <p:par>
                                <p:cTn id="114" presetID="12" presetClass="entr" presetSubtype="4" fill="hold" grpId="0" nodeType="withEffect">
                                  <p:stCondLst>
                                    <p:cond delay="0"/>
                                  </p:stCondLst>
                                  <p:childTnLst>
                                    <p:set>
                                      <p:cBhvr>
                                        <p:cTn id="115" dur="1" fill="hold">
                                          <p:stCondLst>
                                            <p:cond delay="0"/>
                                          </p:stCondLst>
                                        </p:cTn>
                                        <p:tgtEl>
                                          <p:spTgt spid="104"/>
                                        </p:tgtEl>
                                        <p:attrNameLst>
                                          <p:attrName>style.visibility</p:attrName>
                                        </p:attrNameLst>
                                      </p:cBhvr>
                                      <p:to>
                                        <p:strVal val="visible"/>
                                      </p:to>
                                    </p:set>
                                    <p:animEffect transition="in" filter="slide(fromBottom)">
                                      <p:cBhvr>
                                        <p:cTn id="116" dur="2000"/>
                                        <p:tgtEl>
                                          <p:spTgt spid="104"/>
                                        </p:tgtEl>
                                      </p:cBhvr>
                                    </p:animEffect>
                                  </p:childTnLst>
                                </p:cTn>
                              </p:par>
                              <p:par>
                                <p:cTn id="117" presetID="12" presetClass="entr" presetSubtype="4" fill="hold" grpId="0" nodeType="withEffect">
                                  <p:stCondLst>
                                    <p:cond delay="0"/>
                                  </p:stCondLst>
                                  <p:childTnLst>
                                    <p:set>
                                      <p:cBhvr>
                                        <p:cTn id="118" dur="1" fill="hold">
                                          <p:stCondLst>
                                            <p:cond delay="0"/>
                                          </p:stCondLst>
                                        </p:cTn>
                                        <p:tgtEl>
                                          <p:spTgt spid="105"/>
                                        </p:tgtEl>
                                        <p:attrNameLst>
                                          <p:attrName>style.visibility</p:attrName>
                                        </p:attrNameLst>
                                      </p:cBhvr>
                                      <p:to>
                                        <p:strVal val="visible"/>
                                      </p:to>
                                    </p:set>
                                    <p:animEffect transition="in" filter="slide(fromBottom)">
                                      <p:cBhvr>
                                        <p:cTn id="119" dur="2000"/>
                                        <p:tgtEl>
                                          <p:spTgt spid="105"/>
                                        </p:tgtEl>
                                      </p:cBhvr>
                                    </p:animEffect>
                                  </p:childTnLst>
                                </p:cTn>
                              </p:par>
                              <p:par>
                                <p:cTn id="120" presetID="12" presetClass="entr" presetSubtype="4" fill="hold" grpId="0" nodeType="withEffect">
                                  <p:stCondLst>
                                    <p:cond delay="0"/>
                                  </p:stCondLst>
                                  <p:childTnLst>
                                    <p:set>
                                      <p:cBhvr>
                                        <p:cTn id="121" dur="1" fill="hold">
                                          <p:stCondLst>
                                            <p:cond delay="0"/>
                                          </p:stCondLst>
                                        </p:cTn>
                                        <p:tgtEl>
                                          <p:spTgt spid="106"/>
                                        </p:tgtEl>
                                        <p:attrNameLst>
                                          <p:attrName>style.visibility</p:attrName>
                                        </p:attrNameLst>
                                      </p:cBhvr>
                                      <p:to>
                                        <p:strVal val="visible"/>
                                      </p:to>
                                    </p:set>
                                    <p:animEffect transition="in" filter="slide(fromBottom)">
                                      <p:cBhvr>
                                        <p:cTn id="122" dur="2000"/>
                                        <p:tgtEl>
                                          <p:spTgt spid="106"/>
                                        </p:tgtEl>
                                      </p:cBhvr>
                                    </p:animEffect>
                                  </p:childTnLst>
                                </p:cTn>
                              </p:par>
                              <p:par>
                                <p:cTn id="123" presetID="12" presetClass="entr" presetSubtype="4" fill="hold" grpId="0" nodeType="withEffect">
                                  <p:stCondLst>
                                    <p:cond delay="0"/>
                                  </p:stCondLst>
                                  <p:childTnLst>
                                    <p:set>
                                      <p:cBhvr>
                                        <p:cTn id="124" dur="1" fill="hold">
                                          <p:stCondLst>
                                            <p:cond delay="0"/>
                                          </p:stCondLst>
                                        </p:cTn>
                                        <p:tgtEl>
                                          <p:spTgt spid="107"/>
                                        </p:tgtEl>
                                        <p:attrNameLst>
                                          <p:attrName>style.visibility</p:attrName>
                                        </p:attrNameLst>
                                      </p:cBhvr>
                                      <p:to>
                                        <p:strVal val="visible"/>
                                      </p:to>
                                    </p:set>
                                    <p:animEffect transition="in" filter="slide(fromBottom)">
                                      <p:cBhvr>
                                        <p:cTn id="125" dur="2000"/>
                                        <p:tgtEl>
                                          <p:spTgt spid="107"/>
                                        </p:tgtEl>
                                      </p:cBhvr>
                                    </p:animEffect>
                                  </p:childTnLst>
                                </p:cTn>
                              </p:par>
                              <p:par>
                                <p:cTn id="126" presetID="12" presetClass="entr" presetSubtype="4" fill="hold" grpId="0" nodeType="withEffect">
                                  <p:stCondLst>
                                    <p:cond delay="0"/>
                                  </p:stCondLst>
                                  <p:childTnLst>
                                    <p:set>
                                      <p:cBhvr>
                                        <p:cTn id="127" dur="1" fill="hold">
                                          <p:stCondLst>
                                            <p:cond delay="0"/>
                                          </p:stCondLst>
                                        </p:cTn>
                                        <p:tgtEl>
                                          <p:spTgt spid="108"/>
                                        </p:tgtEl>
                                        <p:attrNameLst>
                                          <p:attrName>style.visibility</p:attrName>
                                        </p:attrNameLst>
                                      </p:cBhvr>
                                      <p:to>
                                        <p:strVal val="visible"/>
                                      </p:to>
                                    </p:set>
                                    <p:animEffect transition="in" filter="slide(fromBottom)">
                                      <p:cBhvr>
                                        <p:cTn id="128" dur="2000"/>
                                        <p:tgtEl>
                                          <p:spTgt spid="108"/>
                                        </p:tgtEl>
                                      </p:cBhvr>
                                    </p:animEffect>
                                  </p:childTnLst>
                                </p:cTn>
                              </p:par>
                              <p:par>
                                <p:cTn id="129" presetID="12" presetClass="entr" presetSubtype="4" fill="hold" nodeType="withEffect">
                                  <p:stCondLst>
                                    <p:cond delay="0"/>
                                  </p:stCondLst>
                                  <p:childTnLst>
                                    <p:set>
                                      <p:cBhvr>
                                        <p:cTn id="130" dur="1" fill="hold">
                                          <p:stCondLst>
                                            <p:cond delay="0"/>
                                          </p:stCondLst>
                                        </p:cTn>
                                        <p:tgtEl>
                                          <p:spTgt spid="109"/>
                                        </p:tgtEl>
                                        <p:attrNameLst>
                                          <p:attrName>style.visibility</p:attrName>
                                        </p:attrNameLst>
                                      </p:cBhvr>
                                      <p:to>
                                        <p:strVal val="visible"/>
                                      </p:to>
                                    </p:set>
                                    <p:animEffect transition="in" filter="slide(fromBottom)">
                                      <p:cBhvr>
                                        <p:cTn id="131" dur="2000"/>
                                        <p:tgtEl>
                                          <p:spTgt spid="109"/>
                                        </p:tgtEl>
                                      </p:cBhvr>
                                    </p:animEffect>
                                  </p:childTnLst>
                                </p:cTn>
                              </p:par>
                              <p:par>
                                <p:cTn id="132" presetID="12" presetClass="entr" presetSubtype="4" fill="hold" nodeType="withEffect">
                                  <p:stCondLst>
                                    <p:cond delay="0"/>
                                  </p:stCondLst>
                                  <p:childTnLst>
                                    <p:set>
                                      <p:cBhvr>
                                        <p:cTn id="133" dur="1" fill="hold">
                                          <p:stCondLst>
                                            <p:cond delay="0"/>
                                          </p:stCondLst>
                                        </p:cTn>
                                        <p:tgtEl>
                                          <p:spTgt spid="110"/>
                                        </p:tgtEl>
                                        <p:attrNameLst>
                                          <p:attrName>style.visibility</p:attrName>
                                        </p:attrNameLst>
                                      </p:cBhvr>
                                      <p:to>
                                        <p:strVal val="visible"/>
                                      </p:to>
                                    </p:set>
                                    <p:animEffect transition="in" filter="slide(fromBottom)">
                                      <p:cBhvr>
                                        <p:cTn id="134" dur="2000"/>
                                        <p:tgtEl>
                                          <p:spTgt spid="110"/>
                                        </p:tgtEl>
                                      </p:cBhvr>
                                    </p:animEffect>
                                  </p:childTnLst>
                                </p:cTn>
                              </p:par>
                              <p:par>
                                <p:cTn id="135" presetID="12" presetClass="entr" presetSubtype="4" fill="hold" nodeType="withEffect">
                                  <p:stCondLst>
                                    <p:cond delay="0"/>
                                  </p:stCondLst>
                                  <p:childTnLst>
                                    <p:set>
                                      <p:cBhvr>
                                        <p:cTn id="136" dur="1" fill="hold">
                                          <p:stCondLst>
                                            <p:cond delay="0"/>
                                          </p:stCondLst>
                                        </p:cTn>
                                        <p:tgtEl>
                                          <p:spTgt spid="111"/>
                                        </p:tgtEl>
                                        <p:attrNameLst>
                                          <p:attrName>style.visibility</p:attrName>
                                        </p:attrNameLst>
                                      </p:cBhvr>
                                      <p:to>
                                        <p:strVal val="visible"/>
                                      </p:to>
                                    </p:set>
                                    <p:animEffect transition="in" filter="slide(fromBottom)">
                                      <p:cBhvr>
                                        <p:cTn id="137" dur="2000"/>
                                        <p:tgtEl>
                                          <p:spTgt spid="111"/>
                                        </p:tgtEl>
                                      </p:cBhvr>
                                    </p:animEffect>
                                  </p:childTnLst>
                                </p:cTn>
                              </p:par>
                              <p:par>
                                <p:cTn id="138" presetID="12" presetClass="entr" presetSubtype="4" fill="hold" nodeType="withEffect">
                                  <p:stCondLst>
                                    <p:cond delay="0"/>
                                  </p:stCondLst>
                                  <p:childTnLst>
                                    <p:set>
                                      <p:cBhvr>
                                        <p:cTn id="139" dur="1" fill="hold">
                                          <p:stCondLst>
                                            <p:cond delay="0"/>
                                          </p:stCondLst>
                                        </p:cTn>
                                        <p:tgtEl>
                                          <p:spTgt spid="112"/>
                                        </p:tgtEl>
                                        <p:attrNameLst>
                                          <p:attrName>style.visibility</p:attrName>
                                        </p:attrNameLst>
                                      </p:cBhvr>
                                      <p:to>
                                        <p:strVal val="visible"/>
                                      </p:to>
                                    </p:set>
                                    <p:animEffect transition="in" filter="slide(fromBottom)">
                                      <p:cBhvr>
                                        <p:cTn id="140" dur="2000"/>
                                        <p:tgtEl>
                                          <p:spTgt spid="112"/>
                                        </p:tgtEl>
                                      </p:cBhvr>
                                    </p:animEffect>
                                  </p:childTnLst>
                                </p:cTn>
                              </p:par>
                              <p:par>
                                <p:cTn id="141" presetID="12" presetClass="entr" presetSubtype="4" fill="hold" grpId="0" nodeType="withEffect">
                                  <p:stCondLst>
                                    <p:cond delay="0"/>
                                  </p:stCondLst>
                                  <p:childTnLst>
                                    <p:set>
                                      <p:cBhvr>
                                        <p:cTn id="142" dur="1" fill="hold">
                                          <p:stCondLst>
                                            <p:cond delay="0"/>
                                          </p:stCondLst>
                                        </p:cTn>
                                        <p:tgtEl>
                                          <p:spTgt spid="113"/>
                                        </p:tgtEl>
                                        <p:attrNameLst>
                                          <p:attrName>style.visibility</p:attrName>
                                        </p:attrNameLst>
                                      </p:cBhvr>
                                      <p:to>
                                        <p:strVal val="visible"/>
                                      </p:to>
                                    </p:set>
                                    <p:animEffect transition="in" filter="slide(fromBottom)">
                                      <p:cBhvr>
                                        <p:cTn id="143" dur="2000"/>
                                        <p:tgtEl>
                                          <p:spTgt spid="113"/>
                                        </p:tgtEl>
                                      </p:cBhvr>
                                    </p:animEffect>
                                  </p:childTnLst>
                                </p:cTn>
                              </p:par>
                              <p:par>
                                <p:cTn id="144" presetID="12" presetClass="entr" presetSubtype="4" fill="hold" grpId="0" nodeType="withEffect">
                                  <p:stCondLst>
                                    <p:cond delay="0"/>
                                  </p:stCondLst>
                                  <p:childTnLst>
                                    <p:set>
                                      <p:cBhvr>
                                        <p:cTn id="145" dur="1" fill="hold">
                                          <p:stCondLst>
                                            <p:cond delay="0"/>
                                          </p:stCondLst>
                                        </p:cTn>
                                        <p:tgtEl>
                                          <p:spTgt spid="114"/>
                                        </p:tgtEl>
                                        <p:attrNameLst>
                                          <p:attrName>style.visibility</p:attrName>
                                        </p:attrNameLst>
                                      </p:cBhvr>
                                      <p:to>
                                        <p:strVal val="visible"/>
                                      </p:to>
                                    </p:set>
                                    <p:animEffect transition="in" filter="slide(fromBottom)">
                                      <p:cBhvr>
                                        <p:cTn id="146" dur="2000"/>
                                        <p:tgtEl>
                                          <p:spTgt spid="114"/>
                                        </p:tgtEl>
                                      </p:cBhvr>
                                    </p:animEffect>
                                  </p:childTnLst>
                                </p:cTn>
                              </p:par>
                              <p:par>
                                <p:cTn id="147" presetID="12" presetClass="entr" presetSubtype="4" fill="hold" grpId="0" nodeType="withEffect">
                                  <p:stCondLst>
                                    <p:cond delay="0"/>
                                  </p:stCondLst>
                                  <p:childTnLst>
                                    <p:set>
                                      <p:cBhvr>
                                        <p:cTn id="148" dur="1" fill="hold">
                                          <p:stCondLst>
                                            <p:cond delay="0"/>
                                          </p:stCondLst>
                                        </p:cTn>
                                        <p:tgtEl>
                                          <p:spTgt spid="115"/>
                                        </p:tgtEl>
                                        <p:attrNameLst>
                                          <p:attrName>style.visibility</p:attrName>
                                        </p:attrNameLst>
                                      </p:cBhvr>
                                      <p:to>
                                        <p:strVal val="visible"/>
                                      </p:to>
                                    </p:set>
                                    <p:animEffect transition="in" filter="slide(fromBottom)">
                                      <p:cBhvr>
                                        <p:cTn id="149" dur="2000"/>
                                        <p:tgtEl>
                                          <p:spTgt spid="115"/>
                                        </p:tgtEl>
                                      </p:cBhvr>
                                    </p:animEffect>
                                  </p:childTnLst>
                                </p:cTn>
                              </p:par>
                              <p:par>
                                <p:cTn id="150" presetID="12" presetClass="entr" presetSubtype="4" fill="hold" grpId="0" nodeType="withEffect">
                                  <p:stCondLst>
                                    <p:cond delay="0"/>
                                  </p:stCondLst>
                                  <p:childTnLst>
                                    <p:set>
                                      <p:cBhvr>
                                        <p:cTn id="151" dur="1" fill="hold">
                                          <p:stCondLst>
                                            <p:cond delay="0"/>
                                          </p:stCondLst>
                                        </p:cTn>
                                        <p:tgtEl>
                                          <p:spTgt spid="116"/>
                                        </p:tgtEl>
                                        <p:attrNameLst>
                                          <p:attrName>style.visibility</p:attrName>
                                        </p:attrNameLst>
                                      </p:cBhvr>
                                      <p:to>
                                        <p:strVal val="visible"/>
                                      </p:to>
                                    </p:set>
                                    <p:animEffect transition="in" filter="slide(fromBottom)">
                                      <p:cBhvr>
                                        <p:cTn id="152" dur="2000"/>
                                        <p:tgtEl>
                                          <p:spTgt spid="116"/>
                                        </p:tgtEl>
                                      </p:cBhvr>
                                    </p:animEffect>
                                  </p:childTnLst>
                                </p:cTn>
                              </p:par>
                              <p:par>
                                <p:cTn id="153" presetID="12" presetClass="entr" presetSubtype="4" fill="hold" grpId="0" nodeType="withEffect">
                                  <p:stCondLst>
                                    <p:cond delay="0"/>
                                  </p:stCondLst>
                                  <p:childTnLst>
                                    <p:set>
                                      <p:cBhvr>
                                        <p:cTn id="154" dur="1" fill="hold">
                                          <p:stCondLst>
                                            <p:cond delay="0"/>
                                          </p:stCondLst>
                                        </p:cTn>
                                        <p:tgtEl>
                                          <p:spTgt spid="117"/>
                                        </p:tgtEl>
                                        <p:attrNameLst>
                                          <p:attrName>style.visibility</p:attrName>
                                        </p:attrNameLst>
                                      </p:cBhvr>
                                      <p:to>
                                        <p:strVal val="visible"/>
                                      </p:to>
                                    </p:set>
                                    <p:animEffect transition="in" filter="slide(fromBottom)">
                                      <p:cBhvr>
                                        <p:cTn id="155" dur="2000"/>
                                        <p:tgtEl>
                                          <p:spTgt spid="117"/>
                                        </p:tgtEl>
                                      </p:cBhvr>
                                    </p:animEffect>
                                  </p:childTnLst>
                                </p:cTn>
                              </p:par>
                              <p:par>
                                <p:cTn id="156" presetID="12" presetClass="entr" presetSubtype="4" fill="hold" grpId="0" nodeType="withEffect">
                                  <p:stCondLst>
                                    <p:cond delay="0"/>
                                  </p:stCondLst>
                                  <p:childTnLst>
                                    <p:set>
                                      <p:cBhvr>
                                        <p:cTn id="157" dur="1" fill="hold">
                                          <p:stCondLst>
                                            <p:cond delay="0"/>
                                          </p:stCondLst>
                                        </p:cTn>
                                        <p:tgtEl>
                                          <p:spTgt spid="118"/>
                                        </p:tgtEl>
                                        <p:attrNameLst>
                                          <p:attrName>style.visibility</p:attrName>
                                        </p:attrNameLst>
                                      </p:cBhvr>
                                      <p:to>
                                        <p:strVal val="visible"/>
                                      </p:to>
                                    </p:set>
                                    <p:animEffect transition="in" filter="slide(fromBottom)">
                                      <p:cBhvr>
                                        <p:cTn id="158" dur="2000"/>
                                        <p:tgtEl>
                                          <p:spTgt spid="118"/>
                                        </p:tgtEl>
                                      </p:cBhvr>
                                    </p:animEffect>
                                  </p:childTnLst>
                                </p:cTn>
                              </p:par>
                            </p:childTnLst>
                          </p:cTn>
                        </p:par>
                        <p:par>
                          <p:cTn id="159" fill="hold">
                            <p:stCondLst>
                              <p:cond delay="4000"/>
                            </p:stCondLst>
                            <p:childTnLst>
                              <p:par>
                                <p:cTn id="160" presetID="12" presetClass="entr" presetSubtype="4" fill="hold" grpId="0" nodeType="afterEffect">
                                  <p:stCondLst>
                                    <p:cond delay="0"/>
                                  </p:stCondLst>
                                  <p:childTnLst>
                                    <p:set>
                                      <p:cBhvr>
                                        <p:cTn id="161" dur="1" fill="hold">
                                          <p:stCondLst>
                                            <p:cond delay="0"/>
                                          </p:stCondLst>
                                        </p:cTn>
                                        <p:tgtEl>
                                          <p:spTgt spid="119"/>
                                        </p:tgtEl>
                                        <p:attrNameLst>
                                          <p:attrName>style.visibility</p:attrName>
                                        </p:attrNameLst>
                                      </p:cBhvr>
                                      <p:to>
                                        <p:strVal val="visible"/>
                                      </p:to>
                                    </p:set>
                                    <p:animEffect transition="in" filter="slide(fromBottom)">
                                      <p:cBhvr>
                                        <p:cTn id="162" dur="2000"/>
                                        <p:tgtEl>
                                          <p:spTgt spid="119"/>
                                        </p:tgtEl>
                                      </p:cBhvr>
                                    </p:animEffect>
                                  </p:childTnLst>
                                </p:cTn>
                              </p:par>
                              <p:par>
                                <p:cTn id="163" presetID="12" presetClass="entr" presetSubtype="4" fill="hold" nodeType="withEffect">
                                  <p:stCondLst>
                                    <p:cond delay="0"/>
                                  </p:stCondLst>
                                  <p:childTnLst>
                                    <p:set>
                                      <p:cBhvr>
                                        <p:cTn id="164" dur="1" fill="hold">
                                          <p:stCondLst>
                                            <p:cond delay="0"/>
                                          </p:stCondLst>
                                        </p:cTn>
                                        <p:tgtEl>
                                          <p:spTgt spid="120"/>
                                        </p:tgtEl>
                                        <p:attrNameLst>
                                          <p:attrName>style.visibility</p:attrName>
                                        </p:attrNameLst>
                                      </p:cBhvr>
                                      <p:to>
                                        <p:strVal val="visible"/>
                                      </p:to>
                                    </p:set>
                                    <p:animEffect transition="in" filter="slide(fromBottom)">
                                      <p:cBhvr>
                                        <p:cTn id="165" dur="2000"/>
                                        <p:tgtEl>
                                          <p:spTgt spid="120"/>
                                        </p:tgtEl>
                                      </p:cBhvr>
                                    </p:animEffect>
                                  </p:childTnLst>
                                </p:cTn>
                              </p:par>
                              <p:par>
                                <p:cTn id="166" presetID="12" presetClass="entr" presetSubtype="4" fill="hold" nodeType="withEffect">
                                  <p:stCondLst>
                                    <p:cond delay="0"/>
                                  </p:stCondLst>
                                  <p:childTnLst>
                                    <p:set>
                                      <p:cBhvr>
                                        <p:cTn id="167" dur="1" fill="hold">
                                          <p:stCondLst>
                                            <p:cond delay="0"/>
                                          </p:stCondLst>
                                        </p:cTn>
                                        <p:tgtEl>
                                          <p:spTgt spid="121"/>
                                        </p:tgtEl>
                                        <p:attrNameLst>
                                          <p:attrName>style.visibility</p:attrName>
                                        </p:attrNameLst>
                                      </p:cBhvr>
                                      <p:to>
                                        <p:strVal val="visible"/>
                                      </p:to>
                                    </p:set>
                                    <p:animEffect transition="in" filter="slide(fromBottom)">
                                      <p:cBhvr>
                                        <p:cTn id="168" dur="2000"/>
                                        <p:tgtEl>
                                          <p:spTgt spid="121"/>
                                        </p:tgtEl>
                                      </p:cBhvr>
                                    </p:animEffect>
                                  </p:childTnLst>
                                </p:cTn>
                              </p:par>
                              <p:par>
                                <p:cTn id="169" presetID="12" presetClass="entr" presetSubtype="4" fill="hold" nodeType="withEffect">
                                  <p:stCondLst>
                                    <p:cond delay="0"/>
                                  </p:stCondLst>
                                  <p:childTnLst>
                                    <p:set>
                                      <p:cBhvr>
                                        <p:cTn id="170" dur="1" fill="hold">
                                          <p:stCondLst>
                                            <p:cond delay="0"/>
                                          </p:stCondLst>
                                        </p:cTn>
                                        <p:tgtEl>
                                          <p:spTgt spid="122"/>
                                        </p:tgtEl>
                                        <p:attrNameLst>
                                          <p:attrName>style.visibility</p:attrName>
                                        </p:attrNameLst>
                                      </p:cBhvr>
                                      <p:to>
                                        <p:strVal val="visible"/>
                                      </p:to>
                                    </p:set>
                                    <p:animEffect transition="in" filter="slide(fromBottom)">
                                      <p:cBhvr>
                                        <p:cTn id="171" dur="2000"/>
                                        <p:tgtEl>
                                          <p:spTgt spid="122"/>
                                        </p:tgtEl>
                                      </p:cBhvr>
                                    </p:animEffect>
                                  </p:childTnLst>
                                </p:cTn>
                              </p:par>
                              <p:par>
                                <p:cTn id="172" presetID="12" presetClass="entr" presetSubtype="4" fill="hold" nodeType="withEffect">
                                  <p:stCondLst>
                                    <p:cond delay="0"/>
                                  </p:stCondLst>
                                  <p:childTnLst>
                                    <p:set>
                                      <p:cBhvr>
                                        <p:cTn id="173" dur="1" fill="hold">
                                          <p:stCondLst>
                                            <p:cond delay="0"/>
                                          </p:stCondLst>
                                        </p:cTn>
                                        <p:tgtEl>
                                          <p:spTgt spid="123"/>
                                        </p:tgtEl>
                                        <p:attrNameLst>
                                          <p:attrName>style.visibility</p:attrName>
                                        </p:attrNameLst>
                                      </p:cBhvr>
                                      <p:to>
                                        <p:strVal val="visible"/>
                                      </p:to>
                                    </p:set>
                                    <p:animEffect transition="in" filter="slide(fromBottom)">
                                      <p:cBhvr>
                                        <p:cTn id="174" dur="2000"/>
                                        <p:tgtEl>
                                          <p:spTgt spid="123"/>
                                        </p:tgtEl>
                                      </p:cBhvr>
                                    </p:animEffect>
                                  </p:childTnLst>
                                </p:cTn>
                              </p:par>
                              <p:par>
                                <p:cTn id="175" presetID="12" presetClass="entr" presetSubtype="4" fill="hold" grpId="0" nodeType="withEffect">
                                  <p:stCondLst>
                                    <p:cond delay="0"/>
                                  </p:stCondLst>
                                  <p:childTnLst>
                                    <p:set>
                                      <p:cBhvr>
                                        <p:cTn id="176" dur="1" fill="hold">
                                          <p:stCondLst>
                                            <p:cond delay="0"/>
                                          </p:stCondLst>
                                        </p:cTn>
                                        <p:tgtEl>
                                          <p:spTgt spid="124"/>
                                        </p:tgtEl>
                                        <p:attrNameLst>
                                          <p:attrName>style.visibility</p:attrName>
                                        </p:attrNameLst>
                                      </p:cBhvr>
                                      <p:to>
                                        <p:strVal val="visible"/>
                                      </p:to>
                                    </p:set>
                                    <p:animEffect transition="in" filter="slide(fromBottom)">
                                      <p:cBhvr>
                                        <p:cTn id="177" dur="2000"/>
                                        <p:tgtEl>
                                          <p:spTgt spid="124"/>
                                        </p:tgtEl>
                                      </p:cBhvr>
                                    </p:animEffect>
                                  </p:childTnLst>
                                </p:cTn>
                              </p:par>
                              <p:par>
                                <p:cTn id="178" presetID="12" presetClass="entr" presetSubtype="4" fill="hold" grpId="0" nodeType="withEffect">
                                  <p:stCondLst>
                                    <p:cond delay="0"/>
                                  </p:stCondLst>
                                  <p:childTnLst>
                                    <p:set>
                                      <p:cBhvr>
                                        <p:cTn id="179" dur="1" fill="hold">
                                          <p:stCondLst>
                                            <p:cond delay="0"/>
                                          </p:stCondLst>
                                        </p:cTn>
                                        <p:tgtEl>
                                          <p:spTgt spid="125"/>
                                        </p:tgtEl>
                                        <p:attrNameLst>
                                          <p:attrName>style.visibility</p:attrName>
                                        </p:attrNameLst>
                                      </p:cBhvr>
                                      <p:to>
                                        <p:strVal val="visible"/>
                                      </p:to>
                                    </p:set>
                                    <p:animEffect transition="in" filter="slide(fromBottom)">
                                      <p:cBhvr>
                                        <p:cTn id="180" dur="2000"/>
                                        <p:tgtEl>
                                          <p:spTgt spid="125"/>
                                        </p:tgtEl>
                                      </p:cBhvr>
                                    </p:animEffect>
                                  </p:childTnLst>
                                </p:cTn>
                              </p:par>
                              <p:par>
                                <p:cTn id="181" presetID="12" presetClass="entr" presetSubtype="4" fill="hold" grpId="0" nodeType="withEffect">
                                  <p:stCondLst>
                                    <p:cond delay="0"/>
                                  </p:stCondLst>
                                  <p:childTnLst>
                                    <p:set>
                                      <p:cBhvr>
                                        <p:cTn id="182" dur="1" fill="hold">
                                          <p:stCondLst>
                                            <p:cond delay="0"/>
                                          </p:stCondLst>
                                        </p:cTn>
                                        <p:tgtEl>
                                          <p:spTgt spid="126"/>
                                        </p:tgtEl>
                                        <p:attrNameLst>
                                          <p:attrName>style.visibility</p:attrName>
                                        </p:attrNameLst>
                                      </p:cBhvr>
                                      <p:to>
                                        <p:strVal val="visible"/>
                                      </p:to>
                                    </p:set>
                                    <p:animEffect transition="in" filter="slide(fromBottom)">
                                      <p:cBhvr>
                                        <p:cTn id="183" dur="2000"/>
                                        <p:tgtEl>
                                          <p:spTgt spid="126"/>
                                        </p:tgtEl>
                                      </p:cBhvr>
                                    </p:animEffect>
                                  </p:childTnLst>
                                </p:cTn>
                              </p:par>
                              <p:par>
                                <p:cTn id="184" presetID="12" presetClass="entr" presetSubtype="4" fill="hold" grpId="0" nodeType="withEffect">
                                  <p:stCondLst>
                                    <p:cond delay="0"/>
                                  </p:stCondLst>
                                  <p:childTnLst>
                                    <p:set>
                                      <p:cBhvr>
                                        <p:cTn id="185" dur="1" fill="hold">
                                          <p:stCondLst>
                                            <p:cond delay="0"/>
                                          </p:stCondLst>
                                        </p:cTn>
                                        <p:tgtEl>
                                          <p:spTgt spid="127"/>
                                        </p:tgtEl>
                                        <p:attrNameLst>
                                          <p:attrName>style.visibility</p:attrName>
                                        </p:attrNameLst>
                                      </p:cBhvr>
                                      <p:to>
                                        <p:strVal val="visible"/>
                                      </p:to>
                                    </p:set>
                                    <p:animEffect transition="in" filter="slide(fromBottom)">
                                      <p:cBhvr>
                                        <p:cTn id="186" dur="2000"/>
                                        <p:tgtEl>
                                          <p:spTgt spid="127"/>
                                        </p:tgtEl>
                                      </p:cBhvr>
                                    </p:animEffect>
                                  </p:childTnLst>
                                </p:cTn>
                              </p:par>
                              <p:par>
                                <p:cTn id="187" presetID="12" presetClass="entr" presetSubtype="4" fill="hold" grpId="0" nodeType="withEffect">
                                  <p:stCondLst>
                                    <p:cond delay="0"/>
                                  </p:stCondLst>
                                  <p:childTnLst>
                                    <p:set>
                                      <p:cBhvr>
                                        <p:cTn id="188" dur="1" fill="hold">
                                          <p:stCondLst>
                                            <p:cond delay="0"/>
                                          </p:stCondLst>
                                        </p:cTn>
                                        <p:tgtEl>
                                          <p:spTgt spid="128"/>
                                        </p:tgtEl>
                                        <p:attrNameLst>
                                          <p:attrName>style.visibility</p:attrName>
                                        </p:attrNameLst>
                                      </p:cBhvr>
                                      <p:to>
                                        <p:strVal val="visible"/>
                                      </p:to>
                                    </p:set>
                                    <p:animEffect transition="in" filter="slide(fromBottom)">
                                      <p:cBhvr>
                                        <p:cTn id="189" dur="2000"/>
                                        <p:tgtEl>
                                          <p:spTgt spid="128"/>
                                        </p:tgtEl>
                                      </p:cBhvr>
                                    </p:animEffect>
                                  </p:childTnLst>
                                </p:cTn>
                              </p:par>
                              <p:par>
                                <p:cTn id="190" presetID="12" presetClass="entr" presetSubtype="4" fill="hold" grpId="0" nodeType="withEffect">
                                  <p:stCondLst>
                                    <p:cond delay="0"/>
                                  </p:stCondLst>
                                  <p:childTnLst>
                                    <p:set>
                                      <p:cBhvr>
                                        <p:cTn id="191" dur="1" fill="hold">
                                          <p:stCondLst>
                                            <p:cond delay="0"/>
                                          </p:stCondLst>
                                        </p:cTn>
                                        <p:tgtEl>
                                          <p:spTgt spid="129"/>
                                        </p:tgtEl>
                                        <p:attrNameLst>
                                          <p:attrName>style.visibility</p:attrName>
                                        </p:attrNameLst>
                                      </p:cBhvr>
                                      <p:to>
                                        <p:strVal val="visible"/>
                                      </p:to>
                                    </p:set>
                                    <p:animEffect transition="in" filter="slide(fromBottom)">
                                      <p:cBhvr>
                                        <p:cTn id="192" dur="2000"/>
                                        <p:tgtEl>
                                          <p:spTgt spid="129"/>
                                        </p:tgtEl>
                                      </p:cBhvr>
                                    </p:animEffect>
                                  </p:childTnLst>
                                </p:cTn>
                              </p:par>
                              <p:par>
                                <p:cTn id="193" presetID="12" presetClass="entr" presetSubtype="4" fill="hold" grpId="0" nodeType="withEffect">
                                  <p:stCondLst>
                                    <p:cond delay="0"/>
                                  </p:stCondLst>
                                  <p:childTnLst>
                                    <p:set>
                                      <p:cBhvr>
                                        <p:cTn id="194" dur="1" fill="hold">
                                          <p:stCondLst>
                                            <p:cond delay="0"/>
                                          </p:stCondLst>
                                        </p:cTn>
                                        <p:tgtEl>
                                          <p:spTgt spid="130"/>
                                        </p:tgtEl>
                                        <p:attrNameLst>
                                          <p:attrName>style.visibility</p:attrName>
                                        </p:attrNameLst>
                                      </p:cBhvr>
                                      <p:to>
                                        <p:strVal val="visible"/>
                                      </p:to>
                                    </p:set>
                                    <p:animEffect transition="in" filter="slide(fromBottom)">
                                      <p:cBhvr>
                                        <p:cTn id="195" dur="2000"/>
                                        <p:tgtEl>
                                          <p:spTgt spid="130"/>
                                        </p:tgtEl>
                                      </p:cBhvr>
                                    </p:animEffect>
                                  </p:childTnLst>
                                </p:cTn>
                              </p:par>
                              <p:par>
                                <p:cTn id="196" presetID="12" presetClass="entr" presetSubtype="4" fill="hold" nodeType="withEffect">
                                  <p:stCondLst>
                                    <p:cond delay="0"/>
                                  </p:stCondLst>
                                  <p:childTnLst>
                                    <p:set>
                                      <p:cBhvr>
                                        <p:cTn id="197" dur="1" fill="hold">
                                          <p:stCondLst>
                                            <p:cond delay="0"/>
                                          </p:stCondLst>
                                        </p:cTn>
                                        <p:tgtEl>
                                          <p:spTgt spid="131"/>
                                        </p:tgtEl>
                                        <p:attrNameLst>
                                          <p:attrName>style.visibility</p:attrName>
                                        </p:attrNameLst>
                                      </p:cBhvr>
                                      <p:to>
                                        <p:strVal val="visible"/>
                                      </p:to>
                                    </p:set>
                                    <p:animEffect transition="in" filter="slide(fromBottom)">
                                      <p:cBhvr>
                                        <p:cTn id="198" dur="2000"/>
                                        <p:tgtEl>
                                          <p:spTgt spid="131"/>
                                        </p:tgtEl>
                                      </p:cBhvr>
                                    </p:animEffect>
                                  </p:childTnLst>
                                </p:cTn>
                              </p:par>
                              <p:par>
                                <p:cTn id="199" presetID="12" presetClass="entr" presetSubtype="4" fill="hold" nodeType="withEffect">
                                  <p:stCondLst>
                                    <p:cond delay="0"/>
                                  </p:stCondLst>
                                  <p:childTnLst>
                                    <p:set>
                                      <p:cBhvr>
                                        <p:cTn id="200" dur="1" fill="hold">
                                          <p:stCondLst>
                                            <p:cond delay="0"/>
                                          </p:stCondLst>
                                        </p:cTn>
                                        <p:tgtEl>
                                          <p:spTgt spid="132"/>
                                        </p:tgtEl>
                                        <p:attrNameLst>
                                          <p:attrName>style.visibility</p:attrName>
                                        </p:attrNameLst>
                                      </p:cBhvr>
                                      <p:to>
                                        <p:strVal val="visible"/>
                                      </p:to>
                                    </p:set>
                                    <p:animEffect transition="in" filter="slide(fromBottom)">
                                      <p:cBhvr>
                                        <p:cTn id="201" dur="2000"/>
                                        <p:tgtEl>
                                          <p:spTgt spid="132"/>
                                        </p:tgtEl>
                                      </p:cBhvr>
                                    </p:animEffect>
                                  </p:childTnLst>
                                </p:cTn>
                              </p:par>
                              <p:par>
                                <p:cTn id="202" presetID="12" presetClass="entr" presetSubtype="4" fill="hold" nodeType="withEffect">
                                  <p:stCondLst>
                                    <p:cond delay="0"/>
                                  </p:stCondLst>
                                  <p:childTnLst>
                                    <p:set>
                                      <p:cBhvr>
                                        <p:cTn id="203" dur="1" fill="hold">
                                          <p:stCondLst>
                                            <p:cond delay="0"/>
                                          </p:stCondLst>
                                        </p:cTn>
                                        <p:tgtEl>
                                          <p:spTgt spid="133"/>
                                        </p:tgtEl>
                                        <p:attrNameLst>
                                          <p:attrName>style.visibility</p:attrName>
                                        </p:attrNameLst>
                                      </p:cBhvr>
                                      <p:to>
                                        <p:strVal val="visible"/>
                                      </p:to>
                                    </p:set>
                                    <p:animEffect transition="in" filter="slide(fromBottom)">
                                      <p:cBhvr>
                                        <p:cTn id="204" dur="2000"/>
                                        <p:tgtEl>
                                          <p:spTgt spid="133"/>
                                        </p:tgtEl>
                                      </p:cBhvr>
                                    </p:animEffect>
                                  </p:childTnLst>
                                </p:cTn>
                              </p:par>
                              <p:par>
                                <p:cTn id="205" presetID="12" presetClass="entr" presetSubtype="4" fill="hold" nodeType="withEffect">
                                  <p:stCondLst>
                                    <p:cond delay="0"/>
                                  </p:stCondLst>
                                  <p:childTnLst>
                                    <p:set>
                                      <p:cBhvr>
                                        <p:cTn id="206" dur="1" fill="hold">
                                          <p:stCondLst>
                                            <p:cond delay="0"/>
                                          </p:stCondLst>
                                        </p:cTn>
                                        <p:tgtEl>
                                          <p:spTgt spid="134"/>
                                        </p:tgtEl>
                                        <p:attrNameLst>
                                          <p:attrName>style.visibility</p:attrName>
                                        </p:attrNameLst>
                                      </p:cBhvr>
                                      <p:to>
                                        <p:strVal val="visible"/>
                                      </p:to>
                                    </p:set>
                                    <p:animEffect transition="in" filter="slide(fromBottom)">
                                      <p:cBhvr>
                                        <p:cTn id="207" dur="2000"/>
                                        <p:tgtEl>
                                          <p:spTgt spid="134"/>
                                        </p:tgtEl>
                                      </p:cBhvr>
                                    </p:animEffect>
                                  </p:childTnLst>
                                </p:cTn>
                              </p:par>
                              <p:par>
                                <p:cTn id="208" presetID="12" presetClass="entr" presetSubtype="4" fill="hold" grpId="0" nodeType="withEffect">
                                  <p:stCondLst>
                                    <p:cond delay="0"/>
                                  </p:stCondLst>
                                  <p:childTnLst>
                                    <p:set>
                                      <p:cBhvr>
                                        <p:cTn id="209" dur="1" fill="hold">
                                          <p:stCondLst>
                                            <p:cond delay="0"/>
                                          </p:stCondLst>
                                        </p:cTn>
                                        <p:tgtEl>
                                          <p:spTgt spid="135"/>
                                        </p:tgtEl>
                                        <p:attrNameLst>
                                          <p:attrName>style.visibility</p:attrName>
                                        </p:attrNameLst>
                                      </p:cBhvr>
                                      <p:to>
                                        <p:strVal val="visible"/>
                                      </p:to>
                                    </p:set>
                                    <p:animEffect transition="in" filter="slide(fromBottom)">
                                      <p:cBhvr>
                                        <p:cTn id="210" dur="2000"/>
                                        <p:tgtEl>
                                          <p:spTgt spid="135"/>
                                        </p:tgtEl>
                                      </p:cBhvr>
                                    </p:animEffect>
                                  </p:childTnLst>
                                </p:cTn>
                              </p:par>
                              <p:par>
                                <p:cTn id="211" presetID="12" presetClass="entr" presetSubtype="4" fill="hold" grpId="0" nodeType="withEffect">
                                  <p:stCondLst>
                                    <p:cond delay="0"/>
                                  </p:stCondLst>
                                  <p:childTnLst>
                                    <p:set>
                                      <p:cBhvr>
                                        <p:cTn id="212" dur="1" fill="hold">
                                          <p:stCondLst>
                                            <p:cond delay="0"/>
                                          </p:stCondLst>
                                        </p:cTn>
                                        <p:tgtEl>
                                          <p:spTgt spid="136"/>
                                        </p:tgtEl>
                                        <p:attrNameLst>
                                          <p:attrName>style.visibility</p:attrName>
                                        </p:attrNameLst>
                                      </p:cBhvr>
                                      <p:to>
                                        <p:strVal val="visible"/>
                                      </p:to>
                                    </p:set>
                                    <p:animEffect transition="in" filter="slide(fromBottom)">
                                      <p:cBhvr>
                                        <p:cTn id="213" dur="2000"/>
                                        <p:tgtEl>
                                          <p:spTgt spid="136"/>
                                        </p:tgtEl>
                                      </p:cBhvr>
                                    </p:animEffect>
                                  </p:childTnLst>
                                </p:cTn>
                              </p:par>
                              <p:par>
                                <p:cTn id="214" presetID="12" presetClass="entr" presetSubtype="4" fill="hold" grpId="0" nodeType="withEffect">
                                  <p:stCondLst>
                                    <p:cond delay="0"/>
                                  </p:stCondLst>
                                  <p:childTnLst>
                                    <p:set>
                                      <p:cBhvr>
                                        <p:cTn id="215" dur="1" fill="hold">
                                          <p:stCondLst>
                                            <p:cond delay="0"/>
                                          </p:stCondLst>
                                        </p:cTn>
                                        <p:tgtEl>
                                          <p:spTgt spid="137"/>
                                        </p:tgtEl>
                                        <p:attrNameLst>
                                          <p:attrName>style.visibility</p:attrName>
                                        </p:attrNameLst>
                                      </p:cBhvr>
                                      <p:to>
                                        <p:strVal val="visible"/>
                                      </p:to>
                                    </p:set>
                                    <p:animEffect transition="in" filter="slide(fromBottom)">
                                      <p:cBhvr>
                                        <p:cTn id="216" dur="2000"/>
                                        <p:tgtEl>
                                          <p:spTgt spid="137"/>
                                        </p:tgtEl>
                                      </p:cBhvr>
                                    </p:animEffect>
                                  </p:childTnLst>
                                </p:cTn>
                              </p:par>
                              <p:par>
                                <p:cTn id="217" presetID="12" presetClass="entr" presetSubtype="4" fill="hold" grpId="0" nodeType="withEffect">
                                  <p:stCondLst>
                                    <p:cond delay="0"/>
                                  </p:stCondLst>
                                  <p:childTnLst>
                                    <p:set>
                                      <p:cBhvr>
                                        <p:cTn id="218" dur="1" fill="hold">
                                          <p:stCondLst>
                                            <p:cond delay="0"/>
                                          </p:stCondLst>
                                        </p:cTn>
                                        <p:tgtEl>
                                          <p:spTgt spid="138"/>
                                        </p:tgtEl>
                                        <p:attrNameLst>
                                          <p:attrName>style.visibility</p:attrName>
                                        </p:attrNameLst>
                                      </p:cBhvr>
                                      <p:to>
                                        <p:strVal val="visible"/>
                                      </p:to>
                                    </p:set>
                                    <p:animEffect transition="in" filter="slide(fromBottom)">
                                      <p:cBhvr>
                                        <p:cTn id="219" dur="2000"/>
                                        <p:tgtEl>
                                          <p:spTgt spid="138"/>
                                        </p:tgtEl>
                                      </p:cBhvr>
                                    </p:animEffect>
                                  </p:childTnLst>
                                </p:cTn>
                              </p:par>
                              <p:par>
                                <p:cTn id="220" presetID="12" presetClass="entr" presetSubtype="4" fill="hold" grpId="0" nodeType="withEffect">
                                  <p:stCondLst>
                                    <p:cond delay="0"/>
                                  </p:stCondLst>
                                  <p:childTnLst>
                                    <p:set>
                                      <p:cBhvr>
                                        <p:cTn id="221" dur="1" fill="hold">
                                          <p:stCondLst>
                                            <p:cond delay="0"/>
                                          </p:stCondLst>
                                        </p:cTn>
                                        <p:tgtEl>
                                          <p:spTgt spid="139"/>
                                        </p:tgtEl>
                                        <p:attrNameLst>
                                          <p:attrName>style.visibility</p:attrName>
                                        </p:attrNameLst>
                                      </p:cBhvr>
                                      <p:to>
                                        <p:strVal val="visible"/>
                                      </p:to>
                                    </p:set>
                                    <p:animEffect transition="in" filter="slide(fromBottom)">
                                      <p:cBhvr>
                                        <p:cTn id="222" dur="2000"/>
                                        <p:tgtEl>
                                          <p:spTgt spid="139"/>
                                        </p:tgtEl>
                                      </p:cBhvr>
                                    </p:animEffect>
                                  </p:childTnLst>
                                </p:cTn>
                              </p:par>
                              <p:par>
                                <p:cTn id="223" presetID="12" presetClass="entr" presetSubtype="4" fill="hold" grpId="0" nodeType="withEffect">
                                  <p:stCondLst>
                                    <p:cond delay="0"/>
                                  </p:stCondLst>
                                  <p:childTnLst>
                                    <p:set>
                                      <p:cBhvr>
                                        <p:cTn id="224" dur="1" fill="hold">
                                          <p:stCondLst>
                                            <p:cond delay="0"/>
                                          </p:stCondLst>
                                        </p:cTn>
                                        <p:tgtEl>
                                          <p:spTgt spid="140"/>
                                        </p:tgtEl>
                                        <p:attrNameLst>
                                          <p:attrName>style.visibility</p:attrName>
                                        </p:attrNameLst>
                                      </p:cBhvr>
                                      <p:to>
                                        <p:strVal val="visible"/>
                                      </p:to>
                                    </p:set>
                                    <p:animEffect transition="in" filter="slide(fromBottom)">
                                      <p:cBhvr>
                                        <p:cTn id="225" dur="2000"/>
                                        <p:tgtEl>
                                          <p:spTgt spid="140"/>
                                        </p:tgtEl>
                                      </p:cBhvr>
                                    </p:animEffect>
                                  </p:childTnLst>
                                </p:cTn>
                              </p:par>
                            </p:childTnLst>
                          </p:cTn>
                        </p:par>
                        <p:par>
                          <p:cTn id="226" fill="hold">
                            <p:stCondLst>
                              <p:cond delay="6000"/>
                            </p:stCondLst>
                            <p:childTnLst>
                              <p:par>
                                <p:cTn id="227" presetID="12" presetClass="entr" presetSubtype="4" fill="hold" grpId="0" nodeType="afterEffect">
                                  <p:stCondLst>
                                    <p:cond delay="0"/>
                                  </p:stCondLst>
                                  <p:childTnLst>
                                    <p:set>
                                      <p:cBhvr>
                                        <p:cTn id="228" dur="1" fill="hold">
                                          <p:stCondLst>
                                            <p:cond delay="0"/>
                                          </p:stCondLst>
                                        </p:cTn>
                                        <p:tgtEl>
                                          <p:spTgt spid="141"/>
                                        </p:tgtEl>
                                        <p:attrNameLst>
                                          <p:attrName>style.visibility</p:attrName>
                                        </p:attrNameLst>
                                      </p:cBhvr>
                                      <p:to>
                                        <p:strVal val="visible"/>
                                      </p:to>
                                    </p:set>
                                    <p:animEffect transition="in" filter="slide(fromBottom)">
                                      <p:cBhvr>
                                        <p:cTn id="229" dur="2000"/>
                                        <p:tgtEl>
                                          <p:spTgt spid="141"/>
                                        </p:tgtEl>
                                      </p:cBhvr>
                                    </p:animEffect>
                                  </p:childTnLst>
                                </p:cTn>
                              </p:par>
                              <p:par>
                                <p:cTn id="230" presetID="12" presetClass="entr" presetSubtype="4" fill="hold" nodeType="withEffect">
                                  <p:stCondLst>
                                    <p:cond delay="0"/>
                                  </p:stCondLst>
                                  <p:childTnLst>
                                    <p:set>
                                      <p:cBhvr>
                                        <p:cTn id="231" dur="1" fill="hold">
                                          <p:stCondLst>
                                            <p:cond delay="0"/>
                                          </p:stCondLst>
                                        </p:cTn>
                                        <p:tgtEl>
                                          <p:spTgt spid="142"/>
                                        </p:tgtEl>
                                        <p:attrNameLst>
                                          <p:attrName>style.visibility</p:attrName>
                                        </p:attrNameLst>
                                      </p:cBhvr>
                                      <p:to>
                                        <p:strVal val="visible"/>
                                      </p:to>
                                    </p:set>
                                    <p:animEffect transition="in" filter="slide(fromBottom)">
                                      <p:cBhvr>
                                        <p:cTn id="232" dur="2000"/>
                                        <p:tgtEl>
                                          <p:spTgt spid="142"/>
                                        </p:tgtEl>
                                      </p:cBhvr>
                                    </p:animEffect>
                                  </p:childTnLst>
                                </p:cTn>
                              </p:par>
                              <p:par>
                                <p:cTn id="233" presetID="12" presetClass="entr" presetSubtype="4" fill="hold" nodeType="withEffect">
                                  <p:stCondLst>
                                    <p:cond delay="0"/>
                                  </p:stCondLst>
                                  <p:childTnLst>
                                    <p:set>
                                      <p:cBhvr>
                                        <p:cTn id="234" dur="1" fill="hold">
                                          <p:stCondLst>
                                            <p:cond delay="0"/>
                                          </p:stCondLst>
                                        </p:cTn>
                                        <p:tgtEl>
                                          <p:spTgt spid="143"/>
                                        </p:tgtEl>
                                        <p:attrNameLst>
                                          <p:attrName>style.visibility</p:attrName>
                                        </p:attrNameLst>
                                      </p:cBhvr>
                                      <p:to>
                                        <p:strVal val="visible"/>
                                      </p:to>
                                    </p:set>
                                    <p:animEffect transition="in" filter="slide(fromBottom)">
                                      <p:cBhvr>
                                        <p:cTn id="235" dur="2000"/>
                                        <p:tgtEl>
                                          <p:spTgt spid="143"/>
                                        </p:tgtEl>
                                      </p:cBhvr>
                                    </p:animEffect>
                                  </p:childTnLst>
                                </p:cTn>
                              </p:par>
                              <p:par>
                                <p:cTn id="236" presetID="12" presetClass="entr" presetSubtype="4" fill="hold" nodeType="withEffect">
                                  <p:stCondLst>
                                    <p:cond delay="0"/>
                                  </p:stCondLst>
                                  <p:childTnLst>
                                    <p:set>
                                      <p:cBhvr>
                                        <p:cTn id="237" dur="1" fill="hold">
                                          <p:stCondLst>
                                            <p:cond delay="0"/>
                                          </p:stCondLst>
                                        </p:cTn>
                                        <p:tgtEl>
                                          <p:spTgt spid="144"/>
                                        </p:tgtEl>
                                        <p:attrNameLst>
                                          <p:attrName>style.visibility</p:attrName>
                                        </p:attrNameLst>
                                      </p:cBhvr>
                                      <p:to>
                                        <p:strVal val="visible"/>
                                      </p:to>
                                    </p:set>
                                    <p:animEffect transition="in" filter="slide(fromBottom)">
                                      <p:cBhvr>
                                        <p:cTn id="238" dur="2000"/>
                                        <p:tgtEl>
                                          <p:spTgt spid="144"/>
                                        </p:tgtEl>
                                      </p:cBhvr>
                                    </p:animEffect>
                                  </p:childTnLst>
                                </p:cTn>
                              </p:par>
                              <p:par>
                                <p:cTn id="239" presetID="12" presetClass="entr" presetSubtype="4" fill="hold" nodeType="withEffect">
                                  <p:stCondLst>
                                    <p:cond delay="0"/>
                                  </p:stCondLst>
                                  <p:childTnLst>
                                    <p:set>
                                      <p:cBhvr>
                                        <p:cTn id="240" dur="1" fill="hold">
                                          <p:stCondLst>
                                            <p:cond delay="0"/>
                                          </p:stCondLst>
                                        </p:cTn>
                                        <p:tgtEl>
                                          <p:spTgt spid="145"/>
                                        </p:tgtEl>
                                        <p:attrNameLst>
                                          <p:attrName>style.visibility</p:attrName>
                                        </p:attrNameLst>
                                      </p:cBhvr>
                                      <p:to>
                                        <p:strVal val="visible"/>
                                      </p:to>
                                    </p:set>
                                    <p:animEffect transition="in" filter="slide(fromBottom)">
                                      <p:cBhvr>
                                        <p:cTn id="241" dur="2000"/>
                                        <p:tgtEl>
                                          <p:spTgt spid="145"/>
                                        </p:tgtEl>
                                      </p:cBhvr>
                                    </p:animEffect>
                                  </p:childTnLst>
                                </p:cTn>
                              </p:par>
                              <p:par>
                                <p:cTn id="242" presetID="12" presetClass="entr" presetSubtype="4" fill="hold" grpId="0" nodeType="withEffect">
                                  <p:stCondLst>
                                    <p:cond delay="0"/>
                                  </p:stCondLst>
                                  <p:childTnLst>
                                    <p:set>
                                      <p:cBhvr>
                                        <p:cTn id="243" dur="1" fill="hold">
                                          <p:stCondLst>
                                            <p:cond delay="0"/>
                                          </p:stCondLst>
                                        </p:cTn>
                                        <p:tgtEl>
                                          <p:spTgt spid="146"/>
                                        </p:tgtEl>
                                        <p:attrNameLst>
                                          <p:attrName>style.visibility</p:attrName>
                                        </p:attrNameLst>
                                      </p:cBhvr>
                                      <p:to>
                                        <p:strVal val="visible"/>
                                      </p:to>
                                    </p:set>
                                    <p:animEffect transition="in" filter="slide(fromBottom)">
                                      <p:cBhvr>
                                        <p:cTn id="244" dur="2000"/>
                                        <p:tgtEl>
                                          <p:spTgt spid="146"/>
                                        </p:tgtEl>
                                      </p:cBhvr>
                                    </p:animEffect>
                                  </p:childTnLst>
                                </p:cTn>
                              </p:par>
                              <p:par>
                                <p:cTn id="245" presetID="12" presetClass="entr" presetSubtype="4" fill="hold" grpId="0" nodeType="withEffect">
                                  <p:stCondLst>
                                    <p:cond delay="0"/>
                                  </p:stCondLst>
                                  <p:childTnLst>
                                    <p:set>
                                      <p:cBhvr>
                                        <p:cTn id="246" dur="1" fill="hold">
                                          <p:stCondLst>
                                            <p:cond delay="0"/>
                                          </p:stCondLst>
                                        </p:cTn>
                                        <p:tgtEl>
                                          <p:spTgt spid="147"/>
                                        </p:tgtEl>
                                        <p:attrNameLst>
                                          <p:attrName>style.visibility</p:attrName>
                                        </p:attrNameLst>
                                      </p:cBhvr>
                                      <p:to>
                                        <p:strVal val="visible"/>
                                      </p:to>
                                    </p:set>
                                    <p:animEffect transition="in" filter="slide(fromBottom)">
                                      <p:cBhvr>
                                        <p:cTn id="247" dur="2000"/>
                                        <p:tgtEl>
                                          <p:spTgt spid="147"/>
                                        </p:tgtEl>
                                      </p:cBhvr>
                                    </p:animEffect>
                                  </p:childTnLst>
                                </p:cTn>
                              </p:par>
                              <p:par>
                                <p:cTn id="248" presetID="12" presetClass="entr" presetSubtype="4" fill="hold" grpId="0" nodeType="withEffect">
                                  <p:stCondLst>
                                    <p:cond delay="0"/>
                                  </p:stCondLst>
                                  <p:childTnLst>
                                    <p:set>
                                      <p:cBhvr>
                                        <p:cTn id="249" dur="1" fill="hold">
                                          <p:stCondLst>
                                            <p:cond delay="0"/>
                                          </p:stCondLst>
                                        </p:cTn>
                                        <p:tgtEl>
                                          <p:spTgt spid="148"/>
                                        </p:tgtEl>
                                        <p:attrNameLst>
                                          <p:attrName>style.visibility</p:attrName>
                                        </p:attrNameLst>
                                      </p:cBhvr>
                                      <p:to>
                                        <p:strVal val="visible"/>
                                      </p:to>
                                    </p:set>
                                    <p:animEffect transition="in" filter="slide(fromBottom)">
                                      <p:cBhvr>
                                        <p:cTn id="250" dur="2000"/>
                                        <p:tgtEl>
                                          <p:spTgt spid="148"/>
                                        </p:tgtEl>
                                      </p:cBhvr>
                                    </p:animEffect>
                                  </p:childTnLst>
                                </p:cTn>
                              </p:par>
                              <p:par>
                                <p:cTn id="251" presetID="12" presetClass="entr" presetSubtype="4" fill="hold" grpId="0" nodeType="withEffect">
                                  <p:stCondLst>
                                    <p:cond delay="0"/>
                                  </p:stCondLst>
                                  <p:childTnLst>
                                    <p:set>
                                      <p:cBhvr>
                                        <p:cTn id="252" dur="1" fill="hold">
                                          <p:stCondLst>
                                            <p:cond delay="0"/>
                                          </p:stCondLst>
                                        </p:cTn>
                                        <p:tgtEl>
                                          <p:spTgt spid="149"/>
                                        </p:tgtEl>
                                        <p:attrNameLst>
                                          <p:attrName>style.visibility</p:attrName>
                                        </p:attrNameLst>
                                      </p:cBhvr>
                                      <p:to>
                                        <p:strVal val="visible"/>
                                      </p:to>
                                    </p:set>
                                    <p:animEffect transition="in" filter="slide(fromBottom)">
                                      <p:cBhvr>
                                        <p:cTn id="253" dur="2000"/>
                                        <p:tgtEl>
                                          <p:spTgt spid="149"/>
                                        </p:tgtEl>
                                      </p:cBhvr>
                                    </p:animEffect>
                                  </p:childTnLst>
                                </p:cTn>
                              </p:par>
                              <p:par>
                                <p:cTn id="254" presetID="12" presetClass="entr" presetSubtype="4" fill="hold" grpId="0" nodeType="withEffect">
                                  <p:stCondLst>
                                    <p:cond delay="0"/>
                                  </p:stCondLst>
                                  <p:childTnLst>
                                    <p:set>
                                      <p:cBhvr>
                                        <p:cTn id="255" dur="1" fill="hold">
                                          <p:stCondLst>
                                            <p:cond delay="0"/>
                                          </p:stCondLst>
                                        </p:cTn>
                                        <p:tgtEl>
                                          <p:spTgt spid="150"/>
                                        </p:tgtEl>
                                        <p:attrNameLst>
                                          <p:attrName>style.visibility</p:attrName>
                                        </p:attrNameLst>
                                      </p:cBhvr>
                                      <p:to>
                                        <p:strVal val="visible"/>
                                      </p:to>
                                    </p:set>
                                    <p:animEffect transition="in" filter="slide(fromBottom)">
                                      <p:cBhvr>
                                        <p:cTn id="256" dur="2000"/>
                                        <p:tgtEl>
                                          <p:spTgt spid="150"/>
                                        </p:tgtEl>
                                      </p:cBhvr>
                                    </p:animEffect>
                                  </p:childTnLst>
                                </p:cTn>
                              </p:par>
                              <p:par>
                                <p:cTn id="257" presetID="12" presetClass="entr" presetSubtype="4" fill="hold" grpId="0" nodeType="withEffect">
                                  <p:stCondLst>
                                    <p:cond delay="0"/>
                                  </p:stCondLst>
                                  <p:childTnLst>
                                    <p:set>
                                      <p:cBhvr>
                                        <p:cTn id="258" dur="1" fill="hold">
                                          <p:stCondLst>
                                            <p:cond delay="0"/>
                                          </p:stCondLst>
                                        </p:cTn>
                                        <p:tgtEl>
                                          <p:spTgt spid="151"/>
                                        </p:tgtEl>
                                        <p:attrNameLst>
                                          <p:attrName>style.visibility</p:attrName>
                                        </p:attrNameLst>
                                      </p:cBhvr>
                                      <p:to>
                                        <p:strVal val="visible"/>
                                      </p:to>
                                    </p:set>
                                    <p:animEffect transition="in" filter="slide(fromBottom)">
                                      <p:cBhvr>
                                        <p:cTn id="259" dur="2000"/>
                                        <p:tgtEl>
                                          <p:spTgt spid="151"/>
                                        </p:tgtEl>
                                      </p:cBhvr>
                                    </p:animEffect>
                                  </p:childTnLst>
                                </p:cTn>
                              </p:par>
                              <p:par>
                                <p:cTn id="260" presetID="12" presetClass="entr" presetSubtype="4" fill="hold" grpId="0" nodeType="withEffect">
                                  <p:stCondLst>
                                    <p:cond delay="0"/>
                                  </p:stCondLst>
                                  <p:childTnLst>
                                    <p:set>
                                      <p:cBhvr>
                                        <p:cTn id="261" dur="1" fill="hold">
                                          <p:stCondLst>
                                            <p:cond delay="0"/>
                                          </p:stCondLst>
                                        </p:cTn>
                                        <p:tgtEl>
                                          <p:spTgt spid="152"/>
                                        </p:tgtEl>
                                        <p:attrNameLst>
                                          <p:attrName>style.visibility</p:attrName>
                                        </p:attrNameLst>
                                      </p:cBhvr>
                                      <p:to>
                                        <p:strVal val="visible"/>
                                      </p:to>
                                    </p:set>
                                    <p:animEffect transition="in" filter="slide(fromBottom)">
                                      <p:cBhvr>
                                        <p:cTn id="262" dur="2000"/>
                                        <p:tgtEl>
                                          <p:spTgt spid="152"/>
                                        </p:tgtEl>
                                      </p:cBhvr>
                                    </p:animEffect>
                                  </p:childTnLst>
                                </p:cTn>
                              </p:par>
                              <p:par>
                                <p:cTn id="263" presetID="12" presetClass="entr" presetSubtype="4" fill="hold" nodeType="withEffect">
                                  <p:stCondLst>
                                    <p:cond delay="0"/>
                                  </p:stCondLst>
                                  <p:childTnLst>
                                    <p:set>
                                      <p:cBhvr>
                                        <p:cTn id="264" dur="1" fill="hold">
                                          <p:stCondLst>
                                            <p:cond delay="0"/>
                                          </p:stCondLst>
                                        </p:cTn>
                                        <p:tgtEl>
                                          <p:spTgt spid="153"/>
                                        </p:tgtEl>
                                        <p:attrNameLst>
                                          <p:attrName>style.visibility</p:attrName>
                                        </p:attrNameLst>
                                      </p:cBhvr>
                                      <p:to>
                                        <p:strVal val="visible"/>
                                      </p:to>
                                    </p:set>
                                    <p:animEffect transition="in" filter="slide(fromBottom)">
                                      <p:cBhvr>
                                        <p:cTn id="265" dur="2000"/>
                                        <p:tgtEl>
                                          <p:spTgt spid="153"/>
                                        </p:tgtEl>
                                      </p:cBhvr>
                                    </p:animEffect>
                                  </p:childTnLst>
                                </p:cTn>
                              </p:par>
                              <p:par>
                                <p:cTn id="266" presetID="12" presetClass="entr" presetSubtype="4" fill="hold" nodeType="withEffect">
                                  <p:stCondLst>
                                    <p:cond delay="0"/>
                                  </p:stCondLst>
                                  <p:childTnLst>
                                    <p:set>
                                      <p:cBhvr>
                                        <p:cTn id="267" dur="1" fill="hold">
                                          <p:stCondLst>
                                            <p:cond delay="0"/>
                                          </p:stCondLst>
                                        </p:cTn>
                                        <p:tgtEl>
                                          <p:spTgt spid="154"/>
                                        </p:tgtEl>
                                        <p:attrNameLst>
                                          <p:attrName>style.visibility</p:attrName>
                                        </p:attrNameLst>
                                      </p:cBhvr>
                                      <p:to>
                                        <p:strVal val="visible"/>
                                      </p:to>
                                    </p:set>
                                    <p:animEffect transition="in" filter="slide(fromBottom)">
                                      <p:cBhvr>
                                        <p:cTn id="268" dur="2000"/>
                                        <p:tgtEl>
                                          <p:spTgt spid="154"/>
                                        </p:tgtEl>
                                      </p:cBhvr>
                                    </p:animEffect>
                                  </p:childTnLst>
                                </p:cTn>
                              </p:par>
                              <p:par>
                                <p:cTn id="269" presetID="12" presetClass="entr" presetSubtype="4" fill="hold" nodeType="withEffect">
                                  <p:stCondLst>
                                    <p:cond delay="0"/>
                                  </p:stCondLst>
                                  <p:childTnLst>
                                    <p:set>
                                      <p:cBhvr>
                                        <p:cTn id="270" dur="1" fill="hold">
                                          <p:stCondLst>
                                            <p:cond delay="0"/>
                                          </p:stCondLst>
                                        </p:cTn>
                                        <p:tgtEl>
                                          <p:spTgt spid="155"/>
                                        </p:tgtEl>
                                        <p:attrNameLst>
                                          <p:attrName>style.visibility</p:attrName>
                                        </p:attrNameLst>
                                      </p:cBhvr>
                                      <p:to>
                                        <p:strVal val="visible"/>
                                      </p:to>
                                    </p:set>
                                    <p:animEffect transition="in" filter="slide(fromBottom)">
                                      <p:cBhvr>
                                        <p:cTn id="271" dur="2000"/>
                                        <p:tgtEl>
                                          <p:spTgt spid="155"/>
                                        </p:tgtEl>
                                      </p:cBhvr>
                                    </p:animEffect>
                                  </p:childTnLst>
                                </p:cTn>
                              </p:par>
                              <p:par>
                                <p:cTn id="272" presetID="12" presetClass="entr" presetSubtype="4" fill="hold" nodeType="withEffect">
                                  <p:stCondLst>
                                    <p:cond delay="0"/>
                                  </p:stCondLst>
                                  <p:childTnLst>
                                    <p:set>
                                      <p:cBhvr>
                                        <p:cTn id="273" dur="1" fill="hold">
                                          <p:stCondLst>
                                            <p:cond delay="0"/>
                                          </p:stCondLst>
                                        </p:cTn>
                                        <p:tgtEl>
                                          <p:spTgt spid="156"/>
                                        </p:tgtEl>
                                        <p:attrNameLst>
                                          <p:attrName>style.visibility</p:attrName>
                                        </p:attrNameLst>
                                      </p:cBhvr>
                                      <p:to>
                                        <p:strVal val="visible"/>
                                      </p:to>
                                    </p:set>
                                    <p:animEffect transition="in" filter="slide(fromBottom)">
                                      <p:cBhvr>
                                        <p:cTn id="274" dur="2000"/>
                                        <p:tgtEl>
                                          <p:spTgt spid="156"/>
                                        </p:tgtEl>
                                      </p:cBhvr>
                                    </p:animEffect>
                                  </p:childTnLst>
                                </p:cTn>
                              </p:par>
                              <p:par>
                                <p:cTn id="275" presetID="12" presetClass="entr" presetSubtype="4" fill="hold" grpId="0" nodeType="withEffect">
                                  <p:stCondLst>
                                    <p:cond delay="0"/>
                                  </p:stCondLst>
                                  <p:childTnLst>
                                    <p:set>
                                      <p:cBhvr>
                                        <p:cTn id="276" dur="1" fill="hold">
                                          <p:stCondLst>
                                            <p:cond delay="0"/>
                                          </p:stCondLst>
                                        </p:cTn>
                                        <p:tgtEl>
                                          <p:spTgt spid="157"/>
                                        </p:tgtEl>
                                        <p:attrNameLst>
                                          <p:attrName>style.visibility</p:attrName>
                                        </p:attrNameLst>
                                      </p:cBhvr>
                                      <p:to>
                                        <p:strVal val="visible"/>
                                      </p:to>
                                    </p:set>
                                    <p:animEffect transition="in" filter="slide(fromBottom)">
                                      <p:cBhvr>
                                        <p:cTn id="277" dur="2000"/>
                                        <p:tgtEl>
                                          <p:spTgt spid="157"/>
                                        </p:tgtEl>
                                      </p:cBhvr>
                                    </p:animEffect>
                                  </p:childTnLst>
                                </p:cTn>
                              </p:par>
                              <p:par>
                                <p:cTn id="278" presetID="12" presetClass="entr" presetSubtype="4" fill="hold" grpId="0" nodeType="withEffect">
                                  <p:stCondLst>
                                    <p:cond delay="0"/>
                                  </p:stCondLst>
                                  <p:childTnLst>
                                    <p:set>
                                      <p:cBhvr>
                                        <p:cTn id="279" dur="1" fill="hold">
                                          <p:stCondLst>
                                            <p:cond delay="0"/>
                                          </p:stCondLst>
                                        </p:cTn>
                                        <p:tgtEl>
                                          <p:spTgt spid="158"/>
                                        </p:tgtEl>
                                        <p:attrNameLst>
                                          <p:attrName>style.visibility</p:attrName>
                                        </p:attrNameLst>
                                      </p:cBhvr>
                                      <p:to>
                                        <p:strVal val="visible"/>
                                      </p:to>
                                    </p:set>
                                    <p:animEffect transition="in" filter="slide(fromBottom)">
                                      <p:cBhvr>
                                        <p:cTn id="280" dur="2000"/>
                                        <p:tgtEl>
                                          <p:spTgt spid="158"/>
                                        </p:tgtEl>
                                      </p:cBhvr>
                                    </p:animEffect>
                                  </p:childTnLst>
                                </p:cTn>
                              </p:par>
                              <p:par>
                                <p:cTn id="281" presetID="12" presetClass="entr" presetSubtype="4" fill="hold" grpId="0" nodeType="withEffect">
                                  <p:stCondLst>
                                    <p:cond delay="0"/>
                                  </p:stCondLst>
                                  <p:childTnLst>
                                    <p:set>
                                      <p:cBhvr>
                                        <p:cTn id="282" dur="1" fill="hold">
                                          <p:stCondLst>
                                            <p:cond delay="0"/>
                                          </p:stCondLst>
                                        </p:cTn>
                                        <p:tgtEl>
                                          <p:spTgt spid="159"/>
                                        </p:tgtEl>
                                        <p:attrNameLst>
                                          <p:attrName>style.visibility</p:attrName>
                                        </p:attrNameLst>
                                      </p:cBhvr>
                                      <p:to>
                                        <p:strVal val="visible"/>
                                      </p:to>
                                    </p:set>
                                    <p:animEffect transition="in" filter="slide(fromBottom)">
                                      <p:cBhvr>
                                        <p:cTn id="283" dur="2000"/>
                                        <p:tgtEl>
                                          <p:spTgt spid="159"/>
                                        </p:tgtEl>
                                      </p:cBhvr>
                                    </p:animEffect>
                                  </p:childTnLst>
                                </p:cTn>
                              </p:par>
                              <p:par>
                                <p:cTn id="284" presetID="12" presetClass="entr" presetSubtype="4" fill="hold" grpId="0" nodeType="withEffect">
                                  <p:stCondLst>
                                    <p:cond delay="0"/>
                                  </p:stCondLst>
                                  <p:childTnLst>
                                    <p:set>
                                      <p:cBhvr>
                                        <p:cTn id="285" dur="1" fill="hold">
                                          <p:stCondLst>
                                            <p:cond delay="0"/>
                                          </p:stCondLst>
                                        </p:cTn>
                                        <p:tgtEl>
                                          <p:spTgt spid="160"/>
                                        </p:tgtEl>
                                        <p:attrNameLst>
                                          <p:attrName>style.visibility</p:attrName>
                                        </p:attrNameLst>
                                      </p:cBhvr>
                                      <p:to>
                                        <p:strVal val="visible"/>
                                      </p:to>
                                    </p:set>
                                    <p:animEffect transition="in" filter="slide(fromBottom)">
                                      <p:cBhvr>
                                        <p:cTn id="286" dur="2000"/>
                                        <p:tgtEl>
                                          <p:spTgt spid="160"/>
                                        </p:tgtEl>
                                      </p:cBhvr>
                                    </p:animEffect>
                                  </p:childTnLst>
                                </p:cTn>
                              </p:par>
                              <p:par>
                                <p:cTn id="287" presetID="12" presetClass="entr" presetSubtype="4" fill="hold" grpId="0" nodeType="withEffect">
                                  <p:stCondLst>
                                    <p:cond delay="0"/>
                                  </p:stCondLst>
                                  <p:childTnLst>
                                    <p:set>
                                      <p:cBhvr>
                                        <p:cTn id="288" dur="1" fill="hold">
                                          <p:stCondLst>
                                            <p:cond delay="0"/>
                                          </p:stCondLst>
                                        </p:cTn>
                                        <p:tgtEl>
                                          <p:spTgt spid="161"/>
                                        </p:tgtEl>
                                        <p:attrNameLst>
                                          <p:attrName>style.visibility</p:attrName>
                                        </p:attrNameLst>
                                      </p:cBhvr>
                                      <p:to>
                                        <p:strVal val="visible"/>
                                      </p:to>
                                    </p:set>
                                    <p:animEffect transition="in" filter="slide(fromBottom)">
                                      <p:cBhvr>
                                        <p:cTn id="289" dur="2000"/>
                                        <p:tgtEl>
                                          <p:spTgt spid="161"/>
                                        </p:tgtEl>
                                      </p:cBhvr>
                                    </p:animEffect>
                                  </p:childTnLst>
                                </p:cTn>
                              </p:par>
                              <p:par>
                                <p:cTn id="290" presetID="12" presetClass="entr" presetSubtype="4" fill="hold" grpId="0" nodeType="withEffect">
                                  <p:stCondLst>
                                    <p:cond delay="0"/>
                                  </p:stCondLst>
                                  <p:childTnLst>
                                    <p:set>
                                      <p:cBhvr>
                                        <p:cTn id="291" dur="1" fill="hold">
                                          <p:stCondLst>
                                            <p:cond delay="0"/>
                                          </p:stCondLst>
                                        </p:cTn>
                                        <p:tgtEl>
                                          <p:spTgt spid="162"/>
                                        </p:tgtEl>
                                        <p:attrNameLst>
                                          <p:attrName>style.visibility</p:attrName>
                                        </p:attrNameLst>
                                      </p:cBhvr>
                                      <p:to>
                                        <p:strVal val="visible"/>
                                      </p:to>
                                    </p:set>
                                    <p:animEffect transition="in" filter="slide(fromBottom)">
                                      <p:cBhvr>
                                        <p:cTn id="292" dur="2000"/>
                                        <p:tgtEl>
                                          <p:spTgt spid="162"/>
                                        </p:tgtEl>
                                      </p:cBhvr>
                                    </p:animEffect>
                                  </p:childTnLst>
                                </p:cTn>
                              </p:par>
                            </p:childTnLst>
                          </p:cTn>
                        </p:par>
                        <p:par>
                          <p:cTn id="293" fill="hold">
                            <p:stCondLst>
                              <p:cond delay="8000"/>
                            </p:stCondLst>
                            <p:childTnLst>
                              <p:par>
                                <p:cTn id="294" presetID="12" presetClass="entr" presetSubtype="4" fill="hold" grpId="0" nodeType="afterEffect">
                                  <p:stCondLst>
                                    <p:cond delay="0"/>
                                  </p:stCondLst>
                                  <p:childTnLst>
                                    <p:set>
                                      <p:cBhvr>
                                        <p:cTn id="295" dur="1" fill="hold">
                                          <p:stCondLst>
                                            <p:cond delay="0"/>
                                          </p:stCondLst>
                                        </p:cTn>
                                        <p:tgtEl>
                                          <p:spTgt spid="163"/>
                                        </p:tgtEl>
                                        <p:attrNameLst>
                                          <p:attrName>style.visibility</p:attrName>
                                        </p:attrNameLst>
                                      </p:cBhvr>
                                      <p:to>
                                        <p:strVal val="visible"/>
                                      </p:to>
                                    </p:set>
                                    <p:animEffect transition="in" filter="slide(fromBottom)">
                                      <p:cBhvr>
                                        <p:cTn id="296" dur="2000"/>
                                        <p:tgtEl>
                                          <p:spTgt spid="163"/>
                                        </p:tgtEl>
                                      </p:cBhvr>
                                    </p:animEffect>
                                  </p:childTnLst>
                                </p:cTn>
                              </p:par>
                              <p:par>
                                <p:cTn id="297" presetID="12" presetClass="entr" presetSubtype="4" fill="hold" nodeType="withEffect">
                                  <p:stCondLst>
                                    <p:cond delay="0"/>
                                  </p:stCondLst>
                                  <p:childTnLst>
                                    <p:set>
                                      <p:cBhvr>
                                        <p:cTn id="298" dur="1" fill="hold">
                                          <p:stCondLst>
                                            <p:cond delay="0"/>
                                          </p:stCondLst>
                                        </p:cTn>
                                        <p:tgtEl>
                                          <p:spTgt spid="164"/>
                                        </p:tgtEl>
                                        <p:attrNameLst>
                                          <p:attrName>style.visibility</p:attrName>
                                        </p:attrNameLst>
                                      </p:cBhvr>
                                      <p:to>
                                        <p:strVal val="visible"/>
                                      </p:to>
                                    </p:set>
                                    <p:animEffect transition="in" filter="slide(fromBottom)">
                                      <p:cBhvr>
                                        <p:cTn id="299" dur="2000"/>
                                        <p:tgtEl>
                                          <p:spTgt spid="164"/>
                                        </p:tgtEl>
                                      </p:cBhvr>
                                    </p:animEffect>
                                  </p:childTnLst>
                                </p:cTn>
                              </p:par>
                              <p:par>
                                <p:cTn id="300" presetID="12" presetClass="entr" presetSubtype="4" fill="hold" nodeType="withEffect">
                                  <p:stCondLst>
                                    <p:cond delay="0"/>
                                  </p:stCondLst>
                                  <p:childTnLst>
                                    <p:set>
                                      <p:cBhvr>
                                        <p:cTn id="301" dur="1" fill="hold">
                                          <p:stCondLst>
                                            <p:cond delay="0"/>
                                          </p:stCondLst>
                                        </p:cTn>
                                        <p:tgtEl>
                                          <p:spTgt spid="165"/>
                                        </p:tgtEl>
                                        <p:attrNameLst>
                                          <p:attrName>style.visibility</p:attrName>
                                        </p:attrNameLst>
                                      </p:cBhvr>
                                      <p:to>
                                        <p:strVal val="visible"/>
                                      </p:to>
                                    </p:set>
                                    <p:animEffect transition="in" filter="slide(fromBottom)">
                                      <p:cBhvr>
                                        <p:cTn id="302" dur="2000"/>
                                        <p:tgtEl>
                                          <p:spTgt spid="165"/>
                                        </p:tgtEl>
                                      </p:cBhvr>
                                    </p:animEffect>
                                  </p:childTnLst>
                                </p:cTn>
                              </p:par>
                              <p:par>
                                <p:cTn id="303" presetID="12" presetClass="entr" presetSubtype="4" fill="hold" nodeType="withEffect">
                                  <p:stCondLst>
                                    <p:cond delay="0"/>
                                  </p:stCondLst>
                                  <p:childTnLst>
                                    <p:set>
                                      <p:cBhvr>
                                        <p:cTn id="304" dur="1" fill="hold">
                                          <p:stCondLst>
                                            <p:cond delay="0"/>
                                          </p:stCondLst>
                                        </p:cTn>
                                        <p:tgtEl>
                                          <p:spTgt spid="166"/>
                                        </p:tgtEl>
                                        <p:attrNameLst>
                                          <p:attrName>style.visibility</p:attrName>
                                        </p:attrNameLst>
                                      </p:cBhvr>
                                      <p:to>
                                        <p:strVal val="visible"/>
                                      </p:to>
                                    </p:set>
                                    <p:animEffect transition="in" filter="slide(fromBottom)">
                                      <p:cBhvr>
                                        <p:cTn id="305" dur="2000"/>
                                        <p:tgtEl>
                                          <p:spTgt spid="166"/>
                                        </p:tgtEl>
                                      </p:cBhvr>
                                    </p:animEffect>
                                  </p:childTnLst>
                                </p:cTn>
                              </p:par>
                              <p:par>
                                <p:cTn id="306" presetID="12" presetClass="entr" presetSubtype="4" fill="hold" nodeType="withEffect">
                                  <p:stCondLst>
                                    <p:cond delay="0"/>
                                  </p:stCondLst>
                                  <p:childTnLst>
                                    <p:set>
                                      <p:cBhvr>
                                        <p:cTn id="307" dur="1" fill="hold">
                                          <p:stCondLst>
                                            <p:cond delay="0"/>
                                          </p:stCondLst>
                                        </p:cTn>
                                        <p:tgtEl>
                                          <p:spTgt spid="167"/>
                                        </p:tgtEl>
                                        <p:attrNameLst>
                                          <p:attrName>style.visibility</p:attrName>
                                        </p:attrNameLst>
                                      </p:cBhvr>
                                      <p:to>
                                        <p:strVal val="visible"/>
                                      </p:to>
                                    </p:set>
                                    <p:animEffect transition="in" filter="slide(fromBottom)">
                                      <p:cBhvr>
                                        <p:cTn id="308" dur="2000"/>
                                        <p:tgtEl>
                                          <p:spTgt spid="167"/>
                                        </p:tgtEl>
                                      </p:cBhvr>
                                    </p:animEffect>
                                  </p:childTnLst>
                                </p:cTn>
                              </p:par>
                              <p:par>
                                <p:cTn id="309" presetID="12" presetClass="entr" presetSubtype="4" fill="hold" grpId="0" nodeType="withEffect">
                                  <p:stCondLst>
                                    <p:cond delay="0"/>
                                  </p:stCondLst>
                                  <p:childTnLst>
                                    <p:set>
                                      <p:cBhvr>
                                        <p:cTn id="310" dur="1" fill="hold">
                                          <p:stCondLst>
                                            <p:cond delay="0"/>
                                          </p:stCondLst>
                                        </p:cTn>
                                        <p:tgtEl>
                                          <p:spTgt spid="168"/>
                                        </p:tgtEl>
                                        <p:attrNameLst>
                                          <p:attrName>style.visibility</p:attrName>
                                        </p:attrNameLst>
                                      </p:cBhvr>
                                      <p:to>
                                        <p:strVal val="visible"/>
                                      </p:to>
                                    </p:set>
                                    <p:animEffect transition="in" filter="slide(fromBottom)">
                                      <p:cBhvr>
                                        <p:cTn id="311" dur="2000"/>
                                        <p:tgtEl>
                                          <p:spTgt spid="168"/>
                                        </p:tgtEl>
                                      </p:cBhvr>
                                    </p:animEffect>
                                  </p:childTnLst>
                                </p:cTn>
                              </p:par>
                              <p:par>
                                <p:cTn id="312" presetID="12" presetClass="entr" presetSubtype="4" fill="hold" grpId="0" nodeType="withEffect">
                                  <p:stCondLst>
                                    <p:cond delay="0"/>
                                  </p:stCondLst>
                                  <p:childTnLst>
                                    <p:set>
                                      <p:cBhvr>
                                        <p:cTn id="313" dur="1" fill="hold">
                                          <p:stCondLst>
                                            <p:cond delay="0"/>
                                          </p:stCondLst>
                                        </p:cTn>
                                        <p:tgtEl>
                                          <p:spTgt spid="169"/>
                                        </p:tgtEl>
                                        <p:attrNameLst>
                                          <p:attrName>style.visibility</p:attrName>
                                        </p:attrNameLst>
                                      </p:cBhvr>
                                      <p:to>
                                        <p:strVal val="visible"/>
                                      </p:to>
                                    </p:set>
                                    <p:animEffect transition="in" filter="slide(fromBottom)">
                                      <p:cBhvr>
                                        <p:cTn id="314" dur="2000"/>
                                        <p:tgtEl>
                                          <p:spTgt spid="169"/>
                                        </p:tgtEl>
                                      </p:cBhvr>
                                    </p:animEffect>
                                  </p:childTnLst>
                                </p:cTn>
                              </p:par>
                              <p:par>
                                <p:cTn id="315" presetID="12" presetClass="entr" presetSubtype="4" fill="hold" grpId="0" nodeType="withEffect">
                                  <p:stCondLst>
                                    <p:cond delay="0"/>
                                  </p:stCondLst>
                                  <p:childTnLst>
                                    <p:set>
                                      <p:cBhvr>
                                        <p:cTn id="316" dur="1" fill="hold">
                                          <p:stCondLst>
                                            <p:cond delay="0"/>
                                          </p:stCondLst>
                                        </p:cTn>
                                        <p:tgtEl>
                                          <p:spTgt spid="170"/>
                                        </p:tgtEl>
                                        <p:attrNameLst>
                                          <p:attrName>style.visibility</p:attrName>
                                        </p:attrNameLst>
                                      </p:cBhvr>
                                      <p:to>
                                        <p:strVal val="visible"/>
                                      </p:to>
                                    </p:set>
                                    <p:animEffect transition="in" filter="slide(fromBottom)">
                                      <p:cBhvr>
                                        <p:cTn id="317" dur="2000"/>
                                        <p:tgtEl>
                                          <p:spTgt spid="170"/>
                                        </p:tgtEl>
                                      </p:cBhvr>
                                    </p:animEffect>
                                  </p:childTnLst>
                                </p:cTn>
                              </p:par>
                              <p:par>
                                <p:cTn id="318" presetID="12" presetClass="entr" presetSubtype="4" fill="hold" grpId="0" nodeType="withEffect">
                                  <p:stCondLst>
                                    <p:cond delay="0"/>
                                  </p:stCondLst>
                                  <p:childTnLst>
                                    <p:set>
                                      <p:cBhvr>
                                        <p:cTn id="319" dur="1" fill="hold">
                                          <p:stCondLst>
                                            <p:cond delay="0"/>
                                          </p:stCondLst>
                                        </p:cTn>
                                        <p:tgtEl>
                                          <p:spTgt spid="171"/>
                                        </p:tgtEl>
                                        <p:attrNameLst>
                                          <p:attrName>style.visibility</p:attrName>
                                        </p:attrNameLst>
                                      </p:cBhvr>
                                      <p:to>
                                        <p:strVal val="visible"/>
                                      </p:to>
                                    </p:set>
                                    <p:animEffect transition="in" filter="slide(fromBottom)">
                                      <p:cBhvr>
                                        <p:cTn id="320" dur="2000"/>
                                        <p:tgtEl>
                                          <p:spTgt spid="171"/>
                                        </p:tgtEl>
                                      </p:cBhvr>
                                    </p:animEffect>
                                  </p:childTnLst>
                                </p:cTn>
                              </p:par>
                              <p:par>
                                <p:cTn id="321" presetID="12" presetClass="entr" presetSubtype="4" fill="hold" grpId="0" nodeType="withEffect">
                                  <p:stCondLst>
                                    <p:cond delay="0"/>
                                  </p:stCondLst>
                                  <p:childTnLst>
                                    <p:set>
                                      <p:cBhvr>
                                        <p:cTn id="322" dur="1" fill="hold">
                                          <p:stCondLst>
                                            <p:cond delay="0"/>
                                          </p:stCondLst>
                                        </p:cTn>
                                        <p:tgtEl>
                                          <p:spTgt spid="172"/>
                                        </p:tgtEl>
                                        <p:attrNameLst>
                                          <p:attrName>style.visibility</p:attrName>
                                        </p:attrNameLst>
                                      </p:cBhvr>
                                      <p:to>
                                        <p:strVal val="visible"/>
                                      </p:to>
                                    </p:set>
                                    <p:animEffect transition="in" filter="slide(fromBottom)">
                                      <p:cBhvr>
                                        <p:cTn id="323" dur="2000"/>
                                        <p:tgtEl>
                                          <p:spTgt spid="172"/>
                                        </p:tgtEl>
                                      </p:cBhvr>
                                    </p:animEffect>
                                  </p:childTnLst>
                                </p:cTn>
                              </p:par>
                              <p:par>
                                <p:cTn id="324" presetID="12" presetClass="entr" presetSubtype="4" fill="hold" grpId="0" nodeType="withEffect">
                                  <p:stCondLst>
                                    <p:cond delay="0"/>
                                  </p:stCondLst>
                                  <p:childTnLst>
                                    <p:set>
                                      <p:cBhvr>
                                        <p:cTn id="325" dur="1" fill="hold">
                                          <p:stCondLst>
                                            <p:cond delay="0"/>
                                          </p:stCondLst>
                                        </p:cTn>
                                        <p:tgtEl>
                                          <p:spTgt spid="173"/>
                                        </p:tgtEl>
                                        <p:attrNameLst>
                                          <p:attrName>style.visibility</p:attrName>
                                        </p:attrNameLst>
                                      </p:cBhvr>
                                      <p:to>
                                        <p:strVal val="visible"/>
                                      </p:to>
                                    </p:set>
                                    <p:animEffect transition="in" filter="slide(fromBottom)">
                                      <p:cBhvr>
                                        <p:cTn id="326" dur="2000"/>
                                        <p:tgtEl>
                                          <p:spTgt spid="173"/>
                                        </p:tgtEl>
                                      </p:cBhvr>
                                    </p:animEffect>
                                  </p:childTnLst>
                                </p:cTn>
                              </p:par>
                              <p:par>
                                <p:cTn id="327" presetID="12" presetClass="entr" presetSubtype="4" fill="hold" grpId="0" nodeType="withEffect">
                                  <p:stCondLst>
                                    <p:cond delay="0"/>
                                  </p:stCondLst>
                                  <p:childTnLst>
                                    <p:set>
                                      <p:cBhvr>
                                        <p:cTn id="328" dur="1" fill="hold">
                                          <p:stCondLst>
                                            <p:cond delay="0"/>
                                          </p:stCondLst>
                                        </p:cTn>
                                        <p:tgtEl>
                                          <p:spTgt spid="174"/>
                                        </p:tgtEl>
                                        <p:attrNameLst>
                                          <p:attrName>style.visibility</p:attrName>
                                        </p:attrNameLst>
                                      </p:cBhvr>
                                      <p:to>
                                        <p:strVal val="visible"/>
                                      </p:to>
                                    </p:set>
                                    <p:animEffect transition="in" filter="slide(fromBottom)">
                                      <p:cBhvr>
                                        <p:cTn id="329" dur="2000"/>
                                        <p:tgtEl>
                                          <p:spTgt spid="174"/>
                                        </p:tgtEl>
                                      </p:cBhvr>
                                    </p:animEffect>
                                  </p:childTnLst>
                                </p:cTn>
                              </p:par>
                              <p:par>
                                <p:cTn id="330" presetID="12" presetClass="entr" presetSubtype="4" fill="hold" nodeType="withEffect">
                                  <p:stCondLst>
                                    <p:cond delay="0"/>
                                  </p:stCondLst>
                                  <p:childTnLst>
                                    <p:set>
                                      <p:cBhvr>
                                        <p:cTn id="331" dur="1" fill="hold">
                                          <p:stCondLst>
                                            <p:cond delay="0"/>
                                          </p:stCondLst>
                                        </p:cTn>
                                        <p:tgtEl>
                                          <p:spTgt spid="175"/>
                                        </p:tgtEl>
                                        <p:attrNameLst>
                                          <p:attrName>style.visibility</p:attrName>
                                        </p:attrNameLst>
                                      </p:cBhvr>
                                      <p:to>
                                        <p:strVal val="visible"/>
                                      </p:to>
                                    </p:set>
                                    <p:animEffect transition="in" filter="slide(fromBottom)">
                                      <p:cBhvr>
                                        <p:cTn id="332" dur="2000"/>
                                        <p:tgtEl>
                                          <p:spTgt spid="175"/>
                                        </p:tgtEl>
                                      </p:cBhvr>
                                    </p:animEffect>
                                  </p:childTnLst>
                                </p:cTn>
                              </p:par>
                              <p:par>
                                <p:cTn id="333" presetID="12" presetClass="entr" presetSubtype="4" fill="hold" nodeType="withEffect">
                                  <p:stCondLst>
                                    <p:cond delay="0"/>
                                  </p:stCondLst>
                                  <p:childTnLst>
                                    <p:set>
                                      <p:cBhvr>
                                        <p:cTn id="334" dur="1" fill="hold">
                                          <p:stCondLst>
                                            <p:cond delay="0"/>
                                          </p:stCondLst>
                                        </p:cTn>
                                        <p:tgtEl>
                                          <p:spTgt spid="176"/>
                                        </p:tgtEl>
                                        <p:attrNameLst>
                                          <p:attrName>style.visibility</p:attrName>
                                        </p:attrNameLst>
                                      </p:cBhvr>
                                      <p:to>
                                        <p:strVal val="visible"/>
                                      </p:to>
                                    </p:set>
                                    <p:animEffect transition="in" filter="slide(fromBottom)">
                                      <p:cBhvr>
                                        <p:cTn id="335" dur="2000"/>
                                        <p:tgtEl>
                                          <p:spTgt spid="176"/>
                                        </p:tgtEl>
                                      </p:cBhvr>
                                    </p:animEffect>
                                  </p:childTnLst>
                                </p:cTn>
                              </p:par>
                              <p:par>
                                <p:cTn id="336" presetID="12" presetClass="entr" presetSubtype="4" fill="hold" nodeType="withEffect">
                                  <p:stCondLst>
                                    <p:cond delay="0"/>
                                  </p:stCondLst>
                                  <p:childTnLst>
                                    <p:set>
                                      <p:cBhvr>
                                        <p:cTn id="337" dur="1" fill="hold">
                                          <p:stCondLst>
                                            <p:cond delay="0"/>
                                          </p:stCondLst>
                                        </p:cTn>
                                        <p:tgtEl>
                                          <p:spTgt spid="177"/>
                                        </p:tgtEl>
                                        <p:attrNameLst>
                                          <p:attrName>style.visibility</p:attrName>
                                        </p:attrNameLst>
                                      </p:cBhvr>
                                      <p:to>
                                        <p:strVal val="visible"/>
                                      </p:to>
                                    </p:set>
                                    <p:animEffect transition="in" filter="slide(fromBottom)">
                                      <p:cBhvr>
                                        <p:cTn id="338" dur="2000"/>
                                        <p:tgtEl>
                                          <p:spTgt spid="177"/>
                                        </p:tgtEl>
                                      </p:cBhvr>
                                    </p:animEffect>
                                  </p:childTnLst>
                                </p:cTn>
                              </p:par>
                              <p:par>
                                <p:cTn id="339" presetID="12" presetClass="entr" presetSubtype="4" fill="hold" nodeType="withEffect">
                                  <p:stCondLst>
                                    <p:cond delay="0"/>
                                  </p:stCondLst>
                                  <p:childTnLst>
                                    <p:set>
                                      <p:cBhvr>
                                        <p:cTn id="340" dur="1" fill="hold">
                                          <p:stCondLst>
                                            <p:cond delay="0"/>
                                          </p:stCondLst>
                                        </p:cTn>
                                        <p:tgtEl>
                                          <p:spTgt spid="178"/>
                                        </p:tgtEl>
                                        <p:attrNameLst>
                                          <p:attrName>style.visibility</p:attrName>
                                        </p:attrNameLst>
                                      </p:cBhvr>
                                      <p:to>
                                        <p:strVal val="visible"/>
                                      </p:to>
                                    </p:set>
                                    <p:animEffect transition="in" filter="slide(fromBottom)">
                                      <p:cBhvr>
                                        <p:cTn id="341" dur="2000"/>
                                        <p:tgtEl>
                                          <p:spTgt spid="178"/>
                                        </p:tgtEl>
                                      </p:cBhvr>
                                    </p:animEffect>
                                  </p:childTnLst>
                                </p:cTn>
                              </p:par>
                              <p:par>
                                <p:cTn id="342" presetID="12" presetClass="entr" presetSubtype="4" fill="hold" grpId="0" nodeType="withEffect">
                                  <p:stCondLst>
                                    <p:cond delay="0"/>
                                  </p:stCondLst>
                                  <p:childTnLst>
                                    <p:set>
                                      <p:cBhvr>
                                        <p:cTn id="343" dur="1" fill="hold">
                                          <p:stCondLst>
                                            <p:cond delay="0"/>
                                          </p:stCondLst>
                                        </p:cTn>
                                        <p:tgtEl>
                                          <p:spTgt spid="179"/>
                                        </p:tgtEl>
                                        <p:attrNameLst>
                                          <p:attrName>style.visibility</p:attrName>
                                        </p:attrNameLst>
                                      </p:cBhvr>
                                      <p:to>
                                        <p:strVal val="visible"/>
                                      </p:to>
                                    </p:set>
                                    <p:animEffect transition="in" filter="slide(fromBottom)">
                                      <p:cBhvr>
                                        <p:cTn id="344" dur="2000"/>
                                        <p:tgtEl>
                                          <p:spTgt spid="179"/>
                                        </p:tgtEl>
                                      </p:cBhvr>
                                    </p:animEffect>
                                  </p:childTnLst>
                                </p:cTn>
                              </p:par>
                              <p:par>
                                <p:cTn id="345" presetID="12" presetClass="entr" presetSubtype="4" fill="hold" grpId="0" nodeType="withEffect">
                                  <p:stCondLst>
                                    <p:cond delay="0"/>
                                  </p:stCondLst>
                                  <p:childTnLst>
                                    <p:set>
                                      <p:cBhvr>
                                        <p:cTn id="346" dur="1" fill="hold">
                                          <p:stCondLst>
                                            <p:cond delay="0"/>
                                          </p:stCondLst>
                                        </p:cTn>
                                        <p:tgtEl>
                                          <p:spTgt spid="180"/>
                                        </p:tgtEl>
                                        <p:attrNameLst>
                                          <p:attrName>style.visibility</p:attrName>
                                        </p:attrNameLst>
                                      </p:cBhvr>
                                      <p:to>
                                        <p:strVal val="visible"/>
                                      </p:to>
                                    </p:set>
                                    <p:animEffect transition="in" filter="slide(fromBottom)">
                                      <p:cBhvr>
                                        <p:cTn id="347" dur="2000"/>
                                        <p:tgtEl>
                                          <p:spTgt spid="180"/>
                                        </p:tgtEl>
                                      </p:cBhvr>
                                    </p:animEffect>
                                  </p:childTnLst>
                                </p:cTn>
                              </p:par>
                              <p:par>
                                <p:cTn id="348" presetID="12" presetClass="entr" presetSubtype="4" fill="hold" grpId="0" nodeType="withEffect">
                                  <p:stCondLst>
                                    <p:cond delay="0"/>
                                  </p:stCondLst>
                                  <p:childTnLst>
                                    <p:set>
                                      <p:cBhvr>
                                        <p:cTn id="349" dur="1" fill="hold">
                                          <p:stCondLst>
                                            <p:cond delay="0"/>
                                          </p:stCondLst>
                                        </p:cTn>
                                        <p:tgtEl>
                                          <p:spTgt spid="181"/>
                                        </p:tgtEl>
                                        <p:attrNameLst>
                                          <p:attrName>style.visibility</p:attrName>
                                        </p:attrNameLst>
                                      </p:cBhvr>
                                      <p:to>
                                        <p:strVal val="visible"/>
                                      </p:to>
                                    </p:set>
                                    <p:animEffect transition="in" filter="slide(fromBottom)">
                                      <p:cBhvr>
                                        <p:cTn id="350" dur="2000"/>
                                        <p:tgtEl>
                                          <p:spTgt spid="181"/>
                                        </p:tgtEl>
                                      </p:cBhvr>
                                    </p:animEffect>
                                  </p:childTnLst>
                                </p:cTn>
                              </p:par>
                              <p:par>
                                <p:cTn id="351" presetID="12" presetClass="entr" presetSubtype="4" fill="hold" grpId="0" nodeType="withEffect">
                                  <p:stCondLst>
                                    <p:cond delay="0"/>
                                  </p:stCondLst>
                                  <p:childTnLst>
                                    <p:set>
                                      <p:cBhvr>
                                        <p:cTn id="352" dur="1" fill="hold">
                                          <p:stCondLst>
                                            <p:cond delay="0"/>
                                          </p:stCondLst>
                                        </p:cTn>
                                        <p:tgtEl>
                                          <p:spTgt spid="182"/>
                                        </p:tgtEl>
                                        <p:attrNameLst>
                                          <p:attrName>style.visibility</p:attrName>
                                        </p:attrNameLst>
                                      </p:cBhvr>
                                      <p:to>
                                        <p:strVal val="visible"/>
                                      </p:to>
                                    </p:set>
                                    <p:animEffect transition="in" filter="slide(fromBottom)">
                                      <p:cBhvr>
                                        <p:cTn id="353" dur="2000"/>
                                        <p:tgtEl>
                                          <p:spTgt spid="182"/>
                                        </p:tgtEl>
                                      </p:cBhvr>
                                    </p:animEffect>
                                  </p:childTnLst>
                                </p:cTn>
                              </p:par>
                              <p:par>
                                <p:cTn id="354" presetID="12" presetClass="entr" presetSubtype="4" fill="hold" grpId="0" nodeType="withEffect">
                                  <p:stCondLst>
                                    <p:cond delay="0"/>
                                  </p:stCondLst>
                                  <p:childTnLst>
                                    <p:set>
                                      <p:cBhvr>
                                        <p:cTn id="355" dur="1" fill="hold">
                                          <p:stCondLst>
                                            <p:cond delay="0"/>
                                          </p:stCondLst>
                                        </p:cTn>
                                        <p:tgtEl>
                                          <p:spTgt spid="183"/>
                                        </p:tgtEl>
                                        <p:attrNameLst>
                                          <p:attrName>style.visibility</p:attrName>
                                        </p:attrNameLst>
                                      </p:cBhvr>
                                      <p:to>
                                        <p:strVal val="visible"/>
                                      </p:to>
                                    </p:set>
                                    <p:animEffect transition="in" filter="slide(fromBottom)">
                                      <p:cBhvr>
                                        <p:cTn id="356" dur="2000"/>
                                        <p:tgtEl>
                                          <p:spTgt spid="183"/>
                                        </p:tgtEl>
                                      </p:cBhvr>
                                    </p:animEffect>
                                  </p:childTnLst>
                                </p:cTn>
                              </p:par>
                              <p:par>
                                <p:cTn id="357" presetID="12" presetClass="entr" presetSubtype="4" fill="hold" grpId="0" nodeType="withEffect">
                                  <p:stCondLst>
                                    <p:cond delay="0"/>
                                  </p:stCondLst>
                                  <p:childTnLst>
                                    <p:set>
                                      <p:cBhvr>
                                        <p:cTn id="358" dur="1" fill="hold">
                                          <p:stCondLst>
                                            <p:cond delay="0"/>
                                          </p:stCondLst>
                                        </p:cTn>
                                        <p:tgtEl>
                                          <p:spTgt spid="184"/>
                                        </p:tgtEl>
                                        <p:attrNameLst>
                                          <p:attrName>style.visibility</p:attrName>
                                        </p:attrNameLst>
                                      </p:cBhvr>
                                      <p:to>
                                        <p:strVal val="visible"/>
                                      </p:to>
                                    </p:set>
                                    <p:animEffect transition="in" filter="slide(fromBottom)">
                                      <p:cBhvr>
                                        <p:cTn id="359" dur="2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P spid="50" grpId="0"/>
      <p:bldP spid="69" grpId="0" animBg="1"/>
      <p:bldP spid="75" grpId="0"/>
      <p:bldP spid="76" grpId="0"/>
      <p:bldP spid="77" grpId="0"/>
      <p:bldP spid="78" grpId="0"/>
      <p:bldP spid="79" grpId="0"/>
      <p:bldP spid="81" grpId="0"/>
      <p:bldP spid="82" grpId="0" animBg="1"/>
      <p:bldP spid="87" grpId="0"/>
      <p:bldP spid="88" grpId="0"/>
      <p:bldP spid="89" grpId="0"/>
      <p:bldP spid="90" grpId="0"/>
      <p:bldP spid="91" grpId="0"/>
      <p:bldP spid="92" grpId="0"/>
      <p:bldP spid="97" grpId="0" animBg="1"/>
      <p:bldP spid="102" grpId="0"/>
      <p:bldP spid="103" grpId="0"/>
      <p:bldP spid="104" grpId="0"/>
      <p:bldP spid="105" grpId="0"/>
      <p:bldP spid="106" grpId="0"/>
      <p:bldP spid="107" grpId="0"/>
      <p:bldP spid="108" grpId="0" animBg="1"/>
      <p:bldP spid="113" grpId="0"/>
      <p:bldP spid="114" grpId="0"/>
      <p:bldP spid="115" grpId="0"/>
      <p:bldP spid="116" grpId="0"/>
      <p:bldP spid="117" grpId="0"/>
      <p:bldP spid="118" grpId="0"/>
      <p:bldP spid="119" grpId="0" animBg="1"/>
      <p:bldP spid="124" grpId="0"/>
      <p:bldP spid="125" grpId="0"/>
      <p:bldP spid="126" grpId="0"/>
      <p:bldP spid="127" grpId="0"/>
      <p:bldP spid="128" grpId="0"/>
      <p:bldP spid="129" grpId="0"/>
      <p:bldP spid="130" grpId="0" animBg="1"/>
      <p:bldP spid="135" grpId="0"/>
      <p:bldP spid="136" grpId="0"/>
      <p:bldP spid="137" grpId="0"/>
      <p:bldP spid="138" grpId="0"/>
      <p:bldP spid="139" grpId="0"/>
      <p:bldP spid="140" grpId="0"/>
      <p:bldP spid="141" grpId="0" animBg="1"/>
      <p:bldP spid="146" grpId="0"/>
      <p:bldP spid="147" grpId="0"/>
      <p:bldP spid="148" grpId="0"/>
      <p:bldP spid="149" grpId="0"/>
      <p:bldP spid="150" grpId="0"/>
      <p:bldP spid="151" grpId="0"/>
      <p:bldP spid="152" grpId="0" animBg="1"/>
      <p:bldP spid="157" grpId="0"/>
      <p:bldP spid="158" grpId="0"/>
      <p:bldP spid="159" grpId="0"/>
      <p:bldP spid="160" grpId="0"/>
      <p:bldP spid="161" grpId="0"/>
      <p:bldP spid="162" grpId="0"/>
      <p:bldP spid="163" grpId="0" animBg="1"/>
      <p:bldP spid="168" grpId="0"/>
      <p:bldP spid="169" grpId="0"/>
      <p:bldP spid="170" grpId="0"/>
      <p:bldP spid="171" grpId="0"/>
      <p:bldP spid="172" grpId="0"/>
      <p:bldP spid="173" grpId="0"/>
      <p:bldP spid="174" grpId="0" animBg="1"/>
      <p:bldP spid="179" grpId="0"/>
      <p:bldP spid="180" grpId="0"/>
      <p:bldP spid="181" grpId="0"/>
      <p:bldP spid="182" grpId="0"/>
      <p:bldP spid="183" grpId="0"/>
      <p:bldP spid="18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009_CO1_AMITESH">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1009_CO1_AMITESH</Template>
  <TotalTime>5152</TotalTime>
  <Words>4384</Words>
  <Application>Microsoft Office PowerPoint</Application>
  <PresentationFormat>On-screen Show (4:3)</PresentationFormat>
  <Paragraphs>1098</Paragraphs>
  <Slides>52</Slides>
  <Notes>2</Notes>
  <HiddenSlides>14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Blackadder ITC</vt:lpstr>
      <vt:lpstr>Calibri</vt:lpstr>
      <vt:lpstr>Century Schoolbook</vt:lpstr>
      <vt:lpstr>Symbol</vt:lpstr>
      <vt:lpstr>Wingdings</vt:lpstr>
      <vt:lpstr>Wingdings 2</vt:lpstr>
      <vt:lpstr>1009_CO1_AMITESH</vt:lpstr>
      <vt:lpstr> Detecting Termination  by Weight Throwing  in a Faulty Distributed System</vt:lpstr>
      <vt:lpstr>Introduction</vt:lpstr>
      <vt:lpstr>Continued…</vt:lpstr>
      <vt:lpstr>Continued…</vt:lpstr>
      <vt:lpstr>Definition</vt:lpstr>
      <vt:lpstr>Continued…</vt:lpstr>
      <vt:lpstr>Continued…</vt:lpstr>
      <vt:lpstr>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Flow-Detecting Scheme</vt:lpstr>
      <vt:lpstr>Continued…</vt:lpstr>
      <vt:lpstr>Continued…</vt:lpstr>
      <vt:lpstr>Continued…</vt:lpstr>
      <vt:lpstr>Continued…</vt:lpstr>
      <vt:lpstr>Continued…</vt:lpstr>
      <vt:lpstr>Continued…</vt:lpstr>
      <vt:lpstr>Flushing / Freezing Channels</vt:lpstr>
      <vt:lpstr>Continued…</vt:lpstr>
      <vt:lpstr>Taking Snapshots</vt:lpstr>
      <vt:lpstr>Continued…</vt:lpstr>
      <vt:lpstr>Continued…</vt:lpstr>
      <vt:lpstr>Continued…</vt:lpstr>
      <vt:lpstr>Fault-Tolerant Termination Detection Algorithm</vt:lpstr>
      <vt:lpstr>Continued…</vt:lpstr>
      <vt:lpstr>Continued…</vt:lpstr>
      <vt:lpstr>Continued…</vt:lpstr>
      <vt:lpstr>Continued…</vt:lpstr>
      <vt:lpstr>Continued…</vt:lpstr>
      <vt:lpstr>Continued…</vt:lpstr>
      <vt:lpstr>Continued…</vt:lpstr>
      <vt:lpstr>Continued…</vt:lpstr>
      <vt:lpstr>Continued…</vt:lpstr>
      <vt:lpstr>Continued…</vt:lpstr>
      <vt:lpstr>PowerPoint Presentation</vt:lpstr>
      <vt:lpstr>Correctness Proof</vt:lpstr>
      <vt:lpstr>Continued…</vt:lpstr>
      <vt:lpstr>Continued…</vt:lpstr>
      <vt:lpstr>Soundness  Proof</vt:lpstr>
      <vt:lpstr>Continued…</vt:lpstr>
      <vt:lpstr>Continued…</vt:lpstr>
      <vt:lpstr>Performance Analysis</vt:lpstr>
      <vt:lpstr>Continued…</vt:lpstr>
      <vt:lpstr>Reference</vt:lpstr>
      <vt:lpstr>PowerPoint Presentation</vt:lpstr>
    </vt:vector>
  </TitlesOfParts>
  <Company>NITKKR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Detecting termination by weight throwing in faulty distributed system</dc:title>
  <dc:creator>sandeep yadav</dc:creator>
  <cp:lastModifiedBy>Dr.AKS</cp:lastModifiedBy>
  <cp:revision>69</cp:revision>
  <dcterms:created xsi:type="dcterms:W3CDTF">2010-04-20T16:48:08Z</dcterms:created>
  <dcterms:modified xsi:type="dcterms:W3CDTF">2019-11-20T01:52:10Z</dcterms:modified>
</cp:coreProperties>
</file>