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89" r:id="rId16"/>
    <p:sldId id="290" r:id="rId17"/>
    <p:sldId id="291" r:id="rId18"/>
    <p:sldId id="271" r:id="rId19"/>
    <p:sldId id="272" r:id="rId20"/>
    <p:sldId id="273" r:id="rId21"/>
    <p:sldId id="274" r:id="rId22"/>
    <p:sldId id="276" r:id="rId23"/>
    <p:sldId id="277" r:id="rId24"/>
    <p:sldId id="278" r:id="rId25"/>
    <p:sldId id="279" r:id="rId26"/>
    <p:sldId id="280" r:id="rId27"/>
    <p:sldId id="281" r:id="rId28"/>
    <p:sldId id="292" r:id="rId29"/>
    <p:sldId id="283" r:id="rId30"/>
    <p:sldId id="288" r:id="rId31"/>
    <p:sldId id="293" r:id="rId32"/>
    <p:sldId id="284" r:id="rId33"/>
    <p:sldId id="285" r:id="rId34"/>
    <p:sldId id="286"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B4999-7A1C-424E-945F-9E3E95E67BA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999-7A1C-424E-945F-9E3E95E67BA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999-7A1C-424E-945F-9E3E95E67BA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999-7A1C-424E-945F-9E3E95E67BA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B4999-7A1C-424E-945F-9E3E95E67BA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CB4999-7A1C-424E-945F-9E3E95E67BA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B4999-7A1C-424E-945F-9E3E95E67BA6}"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B4999-7A1C-424E-945F-9E3E95E67BA6}"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B4999-7A1C-424E-945F-9E3E95E67BA6}"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999-7A1C-424E-945F-9E3E95E67BA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999-7A1C-424E-945F-9E3E95E67BA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A7B90-67AE-4699-A80F-DD9CA843F2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B4999-7A1C-424E-945F-9E3E95E67BA6}" type="datetimeFigureOut">
              <a:rPr lang="en-US" smtClean="0"/>
              <a:pPr/>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A7B90-67AE-4699-A80F-DD9CA843F2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772400" cy="1470025"/>
          </a:xfrm>
        </p:spPr>
        <p:txBody>
          <a:bodyPr/>
          <a:lstStyle/>
          <a:p>
            <a:r>
              <a:rPr lang="en-US" dirty="0" err="1" smtClean="0">
                <a:solidFill>
                  <a:schemeClr val="tx1"/>
                </a:solidFill>
              </a:rPr>
              <a:t>IoT</a:t>
            </a:r>
            <a:r>
              <a:rPr lang="en-US" dirty="0" smtClean="0">
                <a:solidFill>
                  <a:schemeClr val="tx1"/>
                </a:solidFill>
              </a:rPr>
              <a:t> Architecture</a:t>
            </a:r>
            <a:endParaRPr lang="en-US" dirty="0"/>
          </a:p>
        </p:txBody>
      </p:sp>
      <p:sp>
        <p:nvSpPr>
          <p:cNvPr id="3" name="Subtitle 2"/>
          <p:cNvSpPr>
            <a:spLocks noGrp="1"/>
          </p:cNvSpPr>
          <p:nvPr>
            <p:ph type="subTitle" idx="1"/>
          </p:nvPr>
        </p:nvSpPr>
        <p:spPr>
          <a:xfrm>
            <a:off x="228600" y="1752600"/>
            <a:ext cx="8686800" cy="1752600"/>
          </a:xfrm>
        </p:spPr>
        <p:style>
          <a:lnRef idx="1">
            <a:schemeClr val="accent1"/>
          </a:lnRef>
          <a:fillRef idx="2">
            <a:schemeClr val="accent1"/>
          </a:fillRef>
          <a:effectRef idx="1">
            <a:schemeClr val="accent1"/>
          </a:effectRef>
          <a:fontRef idx="minor">
            <a:schemeClr val="dk1"/>
          </a:fontRef>
        </p:style>
        <p:txBody>
          <a:bodyPr>
            <a:noAutofit/>
          </a:bodyPr>
          <a:lstStyle/>
          <a:p>
            <a:pPr algn="just"/>
            <a:r>
              <a:rPr lang="en-US" sz="2800" dirty="0" err="1" smtClean="0">
                <a:solidFill>
                  <a:schemeClr val="tx1"/>
                </a:solidFill>
              </a:rPr>
              <a:t>IoT</a:t>
            </a:r>
            <a:r>
              <a:rPr lang="en-US" sz="2800" dirty="0" smtClean="0">
                <a:solidFill>
                  <a:schemeClr val="tx1"/>
                </a:solidFill>
              </a:rPr>
              <a:t> architecture is the system of numerous elements: sensors, protocols, actuators, cloud services, and layers. Given its complexity, there exist 4 stages of </a:t>
            </a:r>
            <a:r>
              <a:rPr lang="en-US" sz="2800" dirty="0" err="1" smtClean="0">
                <a:solidFill>
                  <a:schemeClr val="tx1"/>
                </a:solidFill>
              </a:rPr>
              <a:t>IoT</a:t>
            </a:r>
            <a:r>
              <a:rPr lang="en-US" sz="2800" dirty="0" smtClean="0">
                <a:solidFill>
                  <a:schemeClr val="tx1"/>
                </a:solidFill>
              </a:rPr>
              <a:t> architecture.</a:t>
            </a:r>
          </a:p>
          <a:p>
            <a:pPr algn="just"/>
            <a:endParaRPr lang="en-US" sz="2800" dirty="0">
              <a:solidFill>
                <a:schemeClr val="tx1"/>
              </a:solidFill>
            </a:endParaRPr>
          </a:p>
          <a:p>
            <a:pPr algn="just"/>
            <a:r>
              <a:rPr lang="en-US" sz="2800" dirty="0" smtClean="0">
                <a:solidFill>
                  <a:schemeClr val="tx1"/>
                </a:solidFill>
              </a:rPr>
              <a:t>Internet of Things architecture layers are distinguished in order to track the consistency of the system</a:t>
            </a:r>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152400" y="1600200"/>
            <a:ext cx="8763000" cy="4525963"/>
          </a:xfrm>
        </p:spPr>
        <p:txBody>
          <a:bodyPr>
            <a:normAutofit fontScale="92500" lnSpcReduction="20000"/>
          </a:bodyPr>
          <a:lstStyle/>
          <a:p>
            <a:r>
              <a:rPr lang="en-US" b="1" dirty="0" smtClean="0"/>
              <a:t>Stage 2. Sensor data aggregation systems and analog-to-digital data conversion</a:t>
            </a:r>
          </a:p>
          <a:p>
            <a:endParaRPr lang="en-US" b="1" dirty="0"/>
          </a:p>
          <a:p>
            <a:r>
              <a:rPr lang="en-US" dirty="0" smtClean="0"/>
              <a:t>Even though this stage of </a:t>
            </a:r>
            <a:r>
              <a:rPr lang="en-US" dirty="0" err="1" smtClean="0"/>
              <a:t>IoT</a:t>
            </a:r>
            <a:r>
              <a:rPr lang="en-US" dirty="0" smtClean="0"/>
              <a:t> architecture </a:t>
            </a:r>
            <a:r>
              <a:rPr lang="en-US" dirty="0" smtClean="0">
                <a:solidFill>
                  <a:srgbClr val="00B050"/>
                </a:solidFill>
              </a:rPr>
              <a:t>still means working in a close proximity with sensors and actuators,</a:t>
            </a:r>
          </a:p>
          <a:p>
            <a:r>
              <a:rPr lang="en-US" dirty="0" smtClean="0">
                <a:solidFill>
                  <a:srgbClr val="FF0000"/>
                </a:solidFill>
              </a:rPr>
              <a:t> Internet getaways and data acquisition systems </a:t>
            </a:r>
            <a:r>
              <a:rPr lang="en-US" dirty="0" smtClean="0"/>
              <a:t>(DAS) appear here too. Specifically, the later connect to the sensor network and aggregate output, while Internet getaways work through Wi-Fi, wired LANs and perform further processing.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pPr algn="just"/>
            <a:r>
              <a:rPr lang="en-US" dirty="0" smtClean="0"/>
              <a:t>The vital importance of this stage is to </a:t>
            </a:r>
            <a:r>
              <a:rPr lang="en-US" dirty="0" smtClean="0">
                <a:solidFill>
                  <a:srgbClr val="FF0000"/>
                </a:solidFill>
              </a:rPr>
              <a:t>process the enormous amount of information</a:t>
            </a:r>
            <a:r>
              <a:rPr lang="en-US" dirty="0" smtClean="0"/>
              <a:t> collected on the previous stage and </a:t>
            </a:r>
            <a:r>
              <a:rPr lang="en-US" dirty="0" smtClean="0">
                <a:solidFill>
                  <a:srgbClr val="FF0000"/>
                </a:solidFill>
              </a:rPr>
              <a:t>squeeze it to the optimal size </a:t>
            </a:r>
            <a:r>
              <a:rPr lang="en-US" dirty="0" smtClean="0"/>
              <a:t>for </a:t>
            </a:r>
            <a:r>
              <a:rPr lang="en-US" dirty="0" smtClean="0">
                <a:solidFill>
                  <a:srgbClr val="00B050"/>
                </a:solidFill>
              </a:rPr>
              <a:t>further analysis</a:t>
            </a:r>
            <a:r>
              <a:rPr lang="en-US" dirty="0" smtClean="0"/>
              <a:t>. Besides, the necessary </a:t>
            </a:r>
            <a:r>
              <a:rPr lang="en-US" dirty="0" smtClean="0">
                <a:solidFill>
                  <a:srgbClr val="00B050"/>
                </a:solidFill>
              </a:rPr>
              <a:t>conversion in terms of timing and structure happens </a:t>
            </a:r>
            <a:r>
              <a:rPr lang="en-US" dirty="0" smtClean="0"/>
              <a:t>here.</a:t>
            </a:r>
          </a:p>
          <a:p>
            <a:pPr algn="just"/>
            <a:endParaRPr lang="en-US" dirty="0"/>
          </a:p>
          <a:p>
            <a:pPr algn="just"/>
            <a:r>
              <a:rPr lang="en-US" dirty="0" smtClean="0">
                <a:solidFill>
                  <a:schemeClr val="accent6">
                    <a:lumMod val="50000"/>
                  </a:schemeClr>
                </a:solidFill>
              </a:rPr>
              <a:t>In short, Stage 2 makes data both digitalized and aggregated.</a:t>
            </a:r>
            <a:endParaRPr lang="en-US" dirty="0">
              <a:solidFill>
                <a:schemeClr val="accent6">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152400" y="1600200"/>
            <a:ext cx="8763000" cy="4525963"/>
          </a:xfrm>
        </p:spPr>
        <p:txBody>
          <a:bodyPr>
            <a:normAutofit fontScale="92500" lnSpcReduction="10000"/>
          </a:bodyPr>
          <a:lstStyle/>
          <a:p>
            <a:r>
              <a:rPr lang="en-US" b="1" dirty="0" smtClean="0"/>
              <a:t>Stage 3. The appearance of edge IT systems</a:t>
            </a:r>
          </a:p>
          <a:p>
            <a:endParaRPr lang="en-US" b="1" dirty="0"/>
          </a:p>
          <a:p>
            <a:pPr algn="just"/>
            <a:r>
              <a:rPr lang="en-US" dirty="0" smtClean="0"/>
              <a:t>During this moment among the stages of </a:t>
            </a:r>
            <a:r>
              <a:rPr lang="en-US" dirty="0" err="1" smtClean="0"/>
              <a:t>IoT</a:t>
            </a:r>
            <a:r>
              <a:rPr lang="en-US" dirty="0" smtClean="0"/>
              <a:t> architecture, the prepared data is transferred to the IT world. In particular, edge IT systems perform enhanced analytics and pre-processing here. For example, it refers to machine learning and visualization technologies. At the same time, some additional processing may happen here, prior to the stage of entering the data center.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228600" y="1600200"/>
            <a:ext cx="8763000" cy="4525963"/>
          </a:xfrm>
        </p:spPr>
        <p:txBody>
          <a:bodyPr>
            <a:normAutofit lnSpcReduction="10000"/>
          </a:bodyPr>
          <a:lstStyle/>
          <a:p>
            <a:r>
              <a:rPr lang="en-US" b="1" dirty="0" smtClean="0"/>
              <a:t>Stage 4. Analysis, management, and storage of data</a:t>
            </a:r>
          </a:p>
          <a:p>
            <a:endParaRPr lang="en-US" b="1" dirty="0"/>
          </a:p>
          <a:p>
            <a:pPr algn="just"/>
            <a:r>
              <a:rPr lang="en-US" dirty="0" smtClean="0"/>
              <a:t>The main processes on the last stage of </a:t>
            </a:r>
            <a:r>
              <a:rPr lang="en-US" dirty="0" err="1" smtClean="0"/>
              <a:t>IoT</a:t>
            </a:r>
            <a:r>
              <a:rPr lang="en-US" dirty="0" smtClean="0"/>
              <a:t> architecture happen in data center or cloud. Precisely, it </a:t>
            </a:r>
            <a:r>
              <a:rPr lang="en-US" dirty="0" smtClean="0">
                <a:solidFill>
                  <a:srgbClr val="00B050"/>
                </a:solidFill>
              </a:rPr>
              <a:t>enables in-depth processing</a:t>
            </a:r>
            <a:r>
              <a:rPr lang="en-US" dirty="0" smtClean="0"/>
              <a:t>, along with a </a:t>
            </a:r>
            <a:r>
              <a:rPr lang="en-US" dirty="0" smtClean="0">
                <a:solidFill>
                  <a:srgbClr val="00B050"/>
                </a:solidFill>
              </a:rPr>
              <a:t>follow-up revision </a:t>
            </a:r>
            <a:r>
              <a:rPr lang="en-US" dirty="0" smtClean="0"/>
              <a:t>for feedback. Here, the </a:t>
            </a:r>
            <a:r>
              <a:rPr lang="en-US" dirty="0" smtClean="0">
                <a:solidFill>
                  <a:srgbClr val="00B050"/>
                </a:solidFill>
              </a:rPr>
              <a:t>skills of both IT and OT </a:t>
            </a:r>
            <a:r>
              <a:rPr lang="en-US" dirty="0" smtClean="0"/>
              <a:t>(operational technology) professionals are needed.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Stage 5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839200" cy="4876800"/>
          </a:xfrm>
        </p:spPr>
        <p:txBody>
          <a:bodyPr>
            <a:normAutofit fontScale="92500" lnSpcReduction="20000"/>
          </a:bodyPr>
          <a:lstStyle/>
          <a:p>
            <a:pPr algn="just"/>
            <a:r>
              <a:rPr lang="en-US" dirty="0" smtClean="0"/>
              <a:t>In fact, there is an </a:t>
            </a:r>
            <a:r>
              <a:rPr lang="en-US" dirty="0" smtClean="0">
                <a:solidFill>
                  <a:srgbClr val="00B050"/>
                </a:solidFill>
              </a:rPr>
              <a:t>option to extend </a:t>
            </a:r>
            <a:r>
              <a:rPr lang="en-US" dirty="0" smtClean="0"/>
              <a:t>the process of building a sustainable </a:t>
            </a:r>
            <a:r>
              <a:rPr lang="en-US" dirty="0" err="1" smtClean="0"/>
              <a:t>IoT</a:t>
            </a:r>
            <a:r>
              <a:rPr lang="en-US" dirty="0" smtClean="0"/>
              <a:t> architecture by introducing an extra stage in it. </a:t>
            </a:r>
          </a:p>
          <a:p>
            <a:pPr algn="just">
              <a:buNone/>
            </a:pPr>
            <a:endParaRPr lang="en-US" dirty="0" smtClean="0"/>
          </a:p>
          <a:p>
            <a:pPr algn="just"/>
            <a:r>
              <a:rPr lang="en-US" dirty="0" smtClean="0"/>
              <a:t>It refers to initiating a </a:t>
            </a:r>
            <a:r>
              <a:rPr lang="en-US" dirty="0" smtClean="0">
                <a:solidFill>
                  <a:srgbClr val="00B050"/>
                </a:solidFill>
              </a:rPr>
              <a:t>user’s control over the structure </a:t>
            </a:r>
            <a:r>
              <a:rPr lang="en-US" dirty="0" smtClean="0"/>
              <a:t>— if only your result doesn’t include full automation, of course. </a:t>
            </a:r>
          </a:p>
          <a:p>
            <a:pPr algn="just">
              <a:buNone/>
            </a:pPr>
            <a:endParaRPr lang="en-US" dirty="0" smtClean="0"/>
          </a:p>
          <a:p>
            <a:pPr algn="just"/>
            <a:r>
              <a:rPr lang="en-US" dirty="0" smtClean="0"/>
              <a:t>The main </a:t>
            </a:r>
            <a:r>
              <a:rPr lang="en-US" dirty="0" smtClean="0">
                <a:solidFill>
                  <a:srgbClr val="00B050"/>
                </a:solidFill>
              </a:rPr>
              <a:t>tasks here are visualization and management</a:t>
            </a:r>
            <a:r>
              <a:rPr lang="en-US" dirty="0" smtClean="0"/>
              <a:t>. After including Stage 5, the system turns into a circle where a user sends commands to sensors/actuators (Stage 1) to perform some actions.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IoT</a:t>
            </a:r>
            <a:r>
              <a:rPr lang="en-US" b="1" dirty="0" smtClean="0"/>
              <a:t> architecture(layered)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24075" y="2177256"/>
            <a:ext cx="4895850" cy="3371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buNone/>
            </a:pPr>
            <a:r>
              <a:rPr lang="en-US" dirty="0" smtClean="0"/>
              <a:t>(</a:t>
            </a:r>
            <a:r>
              <a:rPr lang="en-US" dirty="0" err="1" smtClean="0"/>
              <a:t>i</a:t>
            </a:r>
            <a:r>
              <a:rPr lang="en-US" dirty="0" smtClean="0"/>
              <a:t>) The </a:t>
            </a:r>
            <a:r>
              <a:rPr lang="en-US" i="1" dirty="0" smtClean="0"/>
              <a:t>perception layer is the physical layer, which has</a:t>
            </a:r>
          </a:p>
          <a:p>
            <a:pPr algn="just">
              <a:buNone/>
            </a:pPr>
            <a:r>
              <a:rPr lang="en-US" dirty="0" smtClean="0"/>
              <a:t>sensors for sensing and gathering information about</a:t>
            </a:r>
          </a:p>
          <a:p>
            <a:pPr algn="just">
              <a:buNone/>
            </a:pPr>
            <a:r>
              <a:rPr lang="en-US" dirty="0" smtClean="0"/>
              <a:t>the environment. It senses some physical parameters</a:t>
            </a:r>
          </a:p>
          <a:p>
            <a:pPr algn="just">
              <a:buNone/>
            </a:pPr>
            <a:r>
              <a:rPr lang="en-US" dirty="0" smtClean="0"/>
              <a:t>or identifies other smart objects in the environment.</a:t>
            </a:r>
          </a:p>
          <a:p>
            <a:pPr algn="just">
              <a:buNone/>
            </a:pPr>
            <a:r>
              <a:rPr lang="en-US" dirty="0" smtClean="0"/>
              <a:t>(ii) The </a:t>
            </a:r>
            <a:r>
              <a:rPr lang="en-US" i="1" dirty="0" smtClean="0"/>
              <a:t>network layer is responsible for connecting to</a:t>
            </a:r>
          </a:p>
          <a:p>
            <a:pPr algn="just">
              <a:buNone/>
            </a:pPr>
            <a:r>
              <a:rPr lang="en-US" dirty="0" smtClean="0"/>
              <a:t>other smart things, network devices, and servers. Its</a:t>
            </a:r>
          </a:p>
          <a:p>
            <a:pPr algn="just">
              <a:buNone/>
            </a:pPr>
            <a:r>
              <a:rPr lang="en-US" dirty="0" smtClean="0"/>
              <a:t>features are also used for transmitting and processing</a:t>
            </a:r>
          </a:p>
          <a:p>
            <a:pPr algn="just">
              <a:buNone/>
            </a:pPr>
            <a:r>
              <a:rPr lang="en-US" dirty="0" smtClean="0"/>
              <a:t>sensor data.</a:t>
            </a:r>
          </a:p>
          <a:p>
            <a:pPr algn="just">
              <a:buNone/>
            </a:pPr>
            <a:r>
              <a:rPr lang="en-US" dirty="0" smtClean="0"/>
              <a:t>(iii) The </a:t>
            </a:r>
            <a:r>
              <a:rPr lang="en-US" i="1" dirty="0" smtClean="0"/>
              <a:t>application layer is responsible for delivering</a:t>
            </a:r>
          </a:p>
          <a:p>
            <a:pPr algn="just">
              <a:buNone/>
            </a:pPr>
            <a:r>
              <a:rPr lang="en-US" dirty="0" smtClean="0"/>
              <a:t>application specific services to the user. It defines</a:t>
            </a:r>
          </a:p>
          <a:p>
            <a:pPr algn="just">
              <a:buNone/>
            </a:pPr>
            <a:r>
              <a:rPr lang="en-US" dirty="0" smtClean="0"/>
              <a:t>various applications in which the Internet of Things</a:t>
            </a:r>
          </a:p>
          <a:p>
            <a:pPr algn="just">
              <a:buNone/>
            </a:pPr>
            <a:r>
              <a:rPr lang="en-US" dirty="0" smtClean="0"/>
              <a:t>can be deployed, for example, smart homes, smart</a:t>
            </a:r>
          </a:p>
          <a:p>
            <a:pPr algn="just">
              <a:buNone/>
            </a:pPr>
            <a:r>
              <a:rPr lang="en-US" dirty="0" smtClean="0"/>
              <a:t>cities, and smart health.</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lgn="just">
              <a:buNone/>
            </a:pPr>
            <a:r>
              <a:rPr lang="en-US" dirty="0" smtClean="0"/>
              <a:t>(</a:t>
            </a:r>
            <a:r>
              <a:rPr lang="en-US" dirty="0" err="1" smtClean="0"/>
              <a:t>i</a:t>
            </a:r>
            <a:r>
              <a:rPr lang="en-US" dirty="0" smtClean="0"/>
              <a:t>) The </a:t>
            </a:r>
            <a:r>
              <a:rPr lang="en-US" i="1" dirty="0" smtClean="0"/>
              <a:t>transport layer transfers the sensor data from</a:t>
            </a:r>
          </a:p>
          <a:p>
            <a:pPr algn="just">
              <a:buNone/>
            </a:pPr>
            <a:r>
              <a:rPr lang="en-US" dirty="0" smtClean="0"/>
              <a:t>the perception layer to the processing layer and vice</a:t>
            </a:r>
          </a:p>
          <a:p>
            <a:pPr algn="just">
              <a:buNone/>
            </a:pPr>
            <a:r>
              <a:rPr lang="en-US" dirty="0" smtClean="0"/>
              <a:t>versa through networks such as wireless, 3G, LAN,</a:t>
            </a:r>
          </a:p>
          <a:p>
            <a:pPr algn="just">
              <a:buNone/>
            </a:pPr>
            <a:r>
              <a:rPr lang="en-US" dirty="0" smtClean="0"/>
              <a:t>Bluetooth, RFID, and NFC.</a:t>
            </a:r>
          </a:p>
          <a:p>
            <a:pPr algn="just">
              <a:buNone/>
            </a:pPr>
            <a:r>
              <a:rPr lang="en-US" dirty="0" smtClean="0"/>
              <a:t>(ii) The </a:t>
            </a:r>
            <a:r>
              <a:rPr lang="en-US" i="1" dirty="0" smtClean="0"/>
              <a:t>processing layer is also known as the middleware</a:t>
            </a:r>
          </a:p>
          <a:p>
            <a:pPr algn="just">
              <a:buNone/>
            </a:pPr>
            <a:r>
              <a:rPr lang="en-US" dirty="0" smtClean="0"/>
              <a:t>layer. It stores, analyzes, and processes huge amounts</a:t>
            </a:r>
          </a:p>
          <a:p>
            <a:pPr algn="just">
              <a:buNone/>
            </a:pPr>
            <a:r>
              <a:rPr lang="en-US" dirty="0" smtClean="0"/>
              <a:t>of data that comes from the transport layer. It can</a:t>
            </a:r>
          </a:p>
          <a:p>
            <a:pPr algn="just">
              <a:buNone/>
            </a:pPr>
            <a:r>
              <a:rPr lang="en-US" dirty="0" smtClean="0"/>
              <a:t>manage and provide a diverse set of services to the</a:t>
            </a:r>
          </a:p>
          <a:p>
            <a:pPr algn="just">
              <a:buNone/>
            </a:pPr>
            <a:r>
              <a:rPr lang="en-US" dirty="0" smtClean="0"/>
              <a:t>lower layers. It employs many technologies such as</a:t>
            </a:r>
          </a:p>
          <a:p>
            <a:pPr algn="just">
              <a:buNone/>
            </a:pPr>
            <a:r>
              <a:rPr lang="en-US" dirty="0" smtClean="0"/>
              <a:t>databases, cloud computing, and big data processing</a:t>
            </a:r>
          </a:p>
          <a:p>
            <a:pPr algn="just">
              <a:buNone/>
            </a:pPr>
            <a:r>
              <a:rPr lang="en-US" dirty="0" smtClean="0"/>
              <a:t>modules.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Basic elements of </a:t>
            </a:r>
            <a:r>
              <a:rPr lang="en-US" b="1" dirty="0" err="1" smtClean="0"/>
              <a:t>IoT</a:t>
            </a:r>
            <a:r>
              <a:rPr lang="en-US" b="1" dirty="0" smtClean="0"/>
              <a:t> architecture</a:t>
            </a:r>
            <a:br>
              <a:rPr lang="en-US" b="1" dirty="0" smtClean="0"/>
            </a:br>
            <a:endParaRPr lang="en-US" dirty="0"/>
          </a:p>
        </p:txBody>
      </p:sp>
      <p:sp>
        <p:nvSpPr>
          <p:cNvPr id="2054" name="AutoShape 6" descr="blob:https://www.scnsoft.com/f53c3bf3-2da9-435c-8888-e438103410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2"/>
          <a:srcRect/>
          <a:stretch>
            <a:fillRect/>
          </a:stretch>
        </p:blipFill>
        <p:spPr bwMode="auto">
          <a:xfrm>
            <a:off x="609600" y="609601"/>
            <a:ext cx="7924800" cy="6019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elements of </a:t>
            </a:r>
            <a:r>
              <a:rPr lang="en-US" b="1" dirty="0" err="1" smtClean="0"/>
              <a:t>IoT</a:t>
            </a:r>
            <a:r>
              <a:rPr lang="en-US" b="1" dirty="0" smtClean="0"/>
              <a:t> architecture</a:t>
            </a:r>
            <a:br>
              <a:rPr lang="en-US" b="1" dirty="0" smtClean="0"/>
            </a:br>
            <a:endParaRPr lang="en-US" dirty="0"/>
          </a:p>
        </p:txBody>
      </p:sp>
      <p:sp>
        <p:nvSpPr>
          <p:cNvPr id="3" name="Content Placeholder 2"/>
          <p:cNvSpPr>
            <a:spLocks noGrp="1"/>
          </p:cNvSpPr>
          <p:nvPr>
            <p:ph idx="1"/>
          </p:nvPr>
        </p:nvSpPr>
        <p:spPr>
          <a:xfrm>
            <a:off x="228600" y="990600"/>
            <a:ext cx="8686800" cy="5638800"/>
          </a:xfrm>
        </p:spPr>
        <p:txBody>
          <a:bodyPr>
            <a:normAutofit fontScale="92500"/>
          </a:bodyPr>
          <a:lstStyle/>
          <a:p>
            <a:pPr algn="just"/>
            <a:r>
              <a:rPr lang="en-US" sz="2800" dirty="0" err="1" smtClean="0"/>
              <a:t>IoT</a:t>
            </a:r>
            <a:r>
              <a:rPr lang="en-US" sz="2800" dirty="0" smtClean="0"/>
              <a:t> architecture diagram which shows the building blocks of an </a:t>
            </a:r>
            <a:r>
              <a:rPr lang="en-US" sz="2800" dirty="0" err="1" smtClean="0"/>
              <a:t>IoT</a:t>
            </a:r>
            <a:r>
              <a:rPr lang="en-US" sz="2800" dirty="0" smtClean="0"/>
              <a:t> system and how they are connected to collect, store and process data.</a:t>
            </a:r>
          </a:p>
          <a:p>
            <a:pPr algn="just"/>
            <a:endParaRPr lang="en-US" sz="2800" dirty="0"/>
          </a:p>
          <a:p>
            <a:pPr algn="just"/>
            <a:r>
              <a:rPr lang="en-US" sz="2800" b="1" dirty="0" smtClean="0"/>
              <a:t>Things. </a:t>
            </a:r>
            <a:r>
              <a:rPr lang="en-US" sz="2800" dirty="0" smtClean="0"/>
              <a:t>A “thing” is an object equipped with </a:t>
            </a:r>
            <a:r>
              <a:rPr lang="en-US" sz="2800" b="1" dirty="0" smtClean="0"/>
              <a:t>sensors</a:t>
            </a:r>
            <a:r>
              <a:rPr lang="en-US" sz="2800" dirty="0" smtClean="0"/>
              <a:t> that gather data which will be transferred over a network and </a:t>
            </a:r>
            <a:r>
              <a:rPr lang="en-US" sz="2800" b="1" dirty="0" smtClean="0"/>
              <a:t>actuators</a:t>
            </a:r>
            <a:r>
              <a:rPr lang="en-US" sz="2800" dirty="0" smtClean="0"/>
              <a:t> that allow things to act (for example, to switch on or off the light, to open or close a door, to increase or decrease engine rotation speed and more). This concept includes fridges, street lamps, buildings, vehicles.</a:t>
            </a:r>
          </a:p>
          <a:p>
            <a:pPr algn="just"/>
            <a:r>
              <a:rPr lang="en-US" sz="2800" dirty="0" smtClean="0">
                <a:solidFill>
                  <a:srgbClr val="00B050"/>
                </a:solidFill>
              </a:rPr>
              <a:t>Sensors are not in all cases physically attached to the things: sensors may need to monitor, for example, what happens in the closest environment to a thing.</a:t>
            </a:r>
            <a:endParaRPr lang="en-US" sz="28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IoT</a:t>
            </a:r>
            <a:r>
              <a:rPr lang="en-US" dirty="0" smtClean="0">
                <a:solidFill>
                  <a:schemeClr val="tx1"/>
                </a:solidFill>
              </a:rPr>
              <a:t> Architecture</a:t>
            </a:r>
            <a:endParaRPr lang="en-US" dirty="0"/>
          </a:p>
        </p:txBody>
      </p:sp>
      <p:sp>
        <p:nvSpPr>
          <p:cNvPr id="3" name="Content Placeholder 2"/>
          <p:cNvSpPr>
            <a:spLocks noGrp="1"/>
          </p:cNvSpPr>
          <p:nvPr>
            <p:ph idx="1"/>
          </p:nvPr>
        </p:nvSpPr>
        <p:spPr>
          <a:xfrm>
            <a:off x="228600" y="1600200"/>
            <a:ext cx="8458200" cy="4525963"/>
          </a:xfrm>
        </p:spPr>
        <p:style>
          <a:lnRef idx="1">
            <a:schemeClr val="accent1"/>
          </a:lnRef>
          <a:fillRef idx="2">
            <a:schemeClr val="accent1"/>
          </a:fillRef>
          <a:effectRef idx="1">
            <a:schemeClr val="accent1"/>
          </a:effectRef>
          <a:fontRef idx="minor">
            <a:schemeClr val="dk1"/>
          </a:fontRef>
        </p:style>
        <p:txBody>
          <a:bodyPr/>
          <a:lstStyle/>
          <a:p>
            <a:pPr>
              <a:buNone/>
            </a:pPr>
            <a:r>
              <a:rPr lang="en-US" dirty="0" smtClean="0"/>
              <a:t>Basically, there are three </a:t>
            </a:r>
            <a:r>
              <a:rPr lang="en-US" dirty="0" err="1" smtClean="0"/>
              <a:t>IoT</a:t>
            </a:r>
            <a:r>
              <a:rPr lang="en-US" dirty="0" smtClean="0"/>
              <a:t> architecture layers:</a:t>
            </a:r>
          </a:p>
          <a:p>
            <a:pPr>
              <a:buNone/>
            </a:pPr>
            <a:r>
              <a:rPr lang="en-US" dirty="0" smtClean="0"/>
              <a:t>1. The client side (</a:t>
            </a:r>
            <a:r>
              <a:rPr lang="en-US" dirty="0" err="1" smtClean="0"/>
              <a:t>IoT</a:t>
            </a:r>
            <a:r>
              <a:rPr lang="en-US" dirty="0" smtClean="0"/>
              <a:t> Device Layer)</a:t>
            </a:r>
          </a:p>
          <a:p>
            <a:pPr>
              <a:buNone/>
            </a:pPr>
            <a:r>
              <a:rPr lang="en-US" dirty="0" smtClean="0"/>
              <a:t>2. Operators on the server side (</a:t>
            </a:r>
            <a:r>
              <a:rPr lang="en-US" dirty="0" err="1" smtClean="0"/>
              <a:t>IoT</a:t>
            </a:r>
            <a:r>
              <a:rPr lang="en-US" dirty="0" smtClean="0"/>
              <a:t> Getaway Layer)</a:t>
            </a:r>
          </a:p>
          <a:p>
            <a:pPr>
              <a:buNone/>
            </a:pPr>
            <a:r>
              <a:rPr lang="en-US" dirty="0" smtClean="0"/>
              <a:t>3. A pathway for connecting clients and operators (</a:t>
            </a:r>
            <a:r>
              <a:rPr lang="en-US" dirty="0" err="1" smtClean="0"/>
              <a:t>IoT</a:t>
            </a:r>
            <a:r>
              <a:rPr lang="en-US" dirty="0" smtClean="0"/>
              <a:t> Platform Layer)</a:t>
            </a:r>
          </a:p>
          <a:p>
            <a:pPr>
              <a:buFont typeface="Wingdings" pitchFamily="2" charset="2"/>
              <a:buChar char="Ø"/>
            </a:pPr>
            <a:r>
              <a:rPr lang="en-US" dirty="0">
                <a:solidFill>
                  <a:srgbClr val="FF0000"/>
                </a:solidFill>
              </a:rPr>
              <a:t>A</a:t>
            </a:r>
            <a:r>
              <a:rPr lang="en-US" dirty="0" smtClean="0">
                <a:solidFill>
                  <a:srgbClr val="FF0000"/>
                </a:solidFill>
              </a:rPr>
              <a:t>ddressing the needs of all these layers is crucial on all the stages of </a:t>
            </a:r>
            <a:r>
              <a:rPr lang="en-US" dirty="0" err="1" smtClean="0">
                <a:solidFill>
                  <a:srgbClr val="FF0000"/>
                </a:solidFill>
              </a:rPr>
              <a:t>IoT</a:t>
            </a:r>
            <a:r>
              <a:rPr lang="en-US" dirty="0" smtClean="0">
                <a:solidFill>
                  <a:srgbClr val="FF0000"/>
                </a:solidFill>
              </a:rPr>
              <a:t> architecture</a:t>
            </a:r>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839200" cy="4525963"/>
          </a:xfrm>
        </p:spPr>
        <p:txBody>
          <a:bodyPr>
            <a:normAutofit fontScale="92500"/>
          </a:bodyPr>
          <a:lstStyle/>
          <a:p>
            <a:pPr algn="just"/>
            <a:r>
              <a:rPr lang="en-US" b="1" dirty="0" smtClean="0"/>
              <a:t>Gateways. </a:t>
            </a:r>
            <a:r>
              <a:rPr lang="en-US" dirty="0" smtClean="0"/>
              <a:t>Data goes from things to the cloud and vice versa through the gateways. </a:t>
            </a:r>
          </a:p>
          <a:p>
            <a:pPr algn="just"/>
            <a:r>
              <a:rPr lang="en-US" dirty="0" smtClean="0"/>
              <a:t>A gateway provides connectivity between things and the cloud part of the </a:t>
            </a:r>
            <a:r>
              <a:rPr lang="en-US" dirty="0" err="1" smtClean="0"/>
              <a:t>IoT</a:t>
            </a:r>
            <a:r>
              <a:rPr lang="en-US" dirty="0" smtClean="0"/>
              <a:t> solution, enables data preprocessing and filtering before moving it to the cloud (to reduce the volume of data for detailed processing and storing) and transmits control commands going from the cloud to things. Things then execute commands using their actuators.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lstStyle/>
          <a:p>
            <a:pPr algn="just"/>
            <a:r>
              <a:rPr lang="en-US" b="1" dirty="0" smtClean="0"/>
              <a:t>Cloud gateway </a:t>
            </a:r>
            <a:r>
              <a:rPr lang="en-US" dirty="0" smtClean="0"/>
              <a:t>facilitates data compression and secure data transmission </a:t>
            </a:r>
            <a:r>
              <a:rPr lang="en-US" dirty="0" smtClean="0">
                <a:solidFill>
                  <a:srgbClr val="FF0000"/>
                </a:solidFill>
              </a:rPr>
              <a:t>between field gateways and cloud </a:t>
            </a:r>
            <a:r>
              <a:rPr lang="en-US" dirty="0" err="1" smtClean="0">
                <a:solidFill>
                  <a:srgbClr val="FF0000"/>
                </a:solidFill>
              </a:rPr>
              <a:t>IoT</a:t>
            </a:r>
            <a:r>
              <a:rPr lang="en-US" dirty="0" smtClean="0">
                <a:solidFill>
                  <a:srgbClr val="FF0000"/>
                </a:solidFill>
              </a:rPr>
              <a:t> servers. </a:t>
            </a:r>
          </a:p>
          <a:p>
            <a:pPr algn="just"/>
            <a:r>
              <a:rPr lang="en-US" dirty="0" smtClean="0"/>
              <a:t>It also </a:t>
            </a:r>
            <a:r>
              <a:rPr lang="en-US" dirty="0" smtClean="0">
                <a:solidFill>
                  <a:srgbClr val="FF0000"/>
                </a:solidFill>
              </a:rPr>
              <a:t>ensures compatibility </a:t>
            </a:r>
            <a:r>
              <a:rPr lang="en-US" dirty="0" smtClean="0"/>
              <a:t>with various protocols and communicates with field gateways using different protocols depending on what protocol is supported by gateways.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fontScale="92500" lnSpcReduction="10000"/>
          </a:bodyPr>
          <a:lstStyle/>
          <a:p>
            <a:pPr algn="just"/>
            <a:r>
              <a:rPr lang="en-US" b="1" dirty="0" smtClean="0"/>
              <a:t>Streaming data processor</a:t>
            </a:r>
            <a:r>
              <a:rPr lang="en-US" dirty="0" smtClean="0"/>
              <a:t> ensures effective transition of input data to a data lake and control applications. No data can be occasionally lost or corrupted.</a:t>
            </a:r>
          </a:p>
          <a:p>
            <a:pPr algn="just"/>
            <a:r>
              <a:rPr lang="en-US" b="1" dirty="0" smtClean="0"/>
              <a:t>Data lake. </a:t>
            </a:r>
            <a:r>
              <a:rPr lang="en-US" dirty="0" smtClean="0"/>
              <a:t>A data lake is used for storing the data generated by connected devices in its natural format. Big data comes in "batches" or in “streams”. When the data is needed for meaningful insights it’s extracted from a data lake and loaded to a big data warehouse.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algn="just"/>
            <a:r>
              <a:rPr lang="en-US" b="1" dirty="0" smtClean="0"/>
              <a:t> Big data warehouse. </a:t>
            </a:r>
            <a:r>
              <a:rPr lang="en-US" dirty="0" smtClean="0">
                <a:solidFill>
                  <a:srgbClr val="00B050"/>
                </a:solidFill>
              </a:rPr>
              <a:t>Filtered and preprocessed data</a:t>
            </a:r>
            <a:r>
              <a:rPr lang="en-US" dirty="0" smtClean="0"/>
              <a:t> needed for meaningful insights is extracted from a data lake to a big data warehouse. A big data warehouse contains only cleaned, structured and matched data (compared to a </a:t>
            </a:r>
            <a:r>
              <a:rPr lang="en-US" dirty="0" smtClean="0">
                <a:solidFill>
                  <a:srgbClr val="FF0000"/>
                </a:solidFill>
              </a:rPr>
              <a:t>data lake which contains all sorts of data generated by sensors</a:t>
            </a:r>
            <a:r>
              <a:rPr lang="en-US" dirty="0" smtClean="0"/>
              <a:t>). Also, </a:t>
            </a:r>
            <a:r>
              <a:rPr lang="en-US" dirty="0" smtClean="0">
                <a:solidFill>
                  <a:srgbClr val="00B050"/>
                </a:solidFill>
              </a:rPr>
              <a:t>data warehouse stores context information</a:t>
            </a:r>
            <a:r>
              <a:rPr lang="en-US" dirty="0" smtClean="0"/>
              <a:t> about things and sensors (for example, where sensors are installed)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algn="just"/>
            <a:r>
              <a:rPr lang="en-US" b="1" dirty="0" smtClean="0"/>
              <a:t>  Data analytics.</a:t>
            </a:r>
            <a:r>
              <a:rPr lang="en-US" dirty="0" smtClean="0"/>
              <a:t> Data analysts can use data from the big data warehouse to find trends and gain actionable insights. When analyzed (and in many cases – visualized in schemes, diagrams, </a:t>
            </a:r>
            <a:r>
              <a:rPr lang="en-US" dirty="0" err="1" smtClean="0"/>
              <a:t>infographics</a:t>
            </a:r>
            <a:r>
              <a:rPr lang="en-US" dirty="0" smtClean="0"/>
              <a:t>) big data show, for example, the performance of devices, help identify inefficiencies and work out the ways to improve an </a:t>
            </a:r>
            <a:r>
              <a:rPr lang="en-US" dirty="0" err="1" smtClean="0"/>
              <a:t>IoT</a:t>
            </a:r>
            <a:r>
              <a:rPr lang="en-US" dirty="0" smtClean="0"/>
              <a:t> system (make it more reliable, more customer-oriented).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lnSpcReduction="10000"/>
          </a:bodyPr>
          <a:lstStyle/>
          <a:p>
            <a:pPr algn="just"/>
            <a:r>
              <a:rPr lang="en-US" b="1" dirty="0" smtClean="0"/>
              <a:t> Machine learning and the models ML generates.</a:t>
            </a:r>
            <a:r>
              <a:rPr lang="en-US" dirty="0" smtClean="0"/>
              <a:t> With machine learning, there is an opportunity to create more precise and more efficient models for control applications. Models are regularly updated (for example, once in a week or once in a month) based on the historical data accumulated in a big data warehouse. </a:t>
            </a:r>
            <a:r>
              <a:rPr lang="en-US" dirty="0" smtClean="0">
                <a:solidFill>
                  <a:srgbClr val="00B050"/>
                </a:solidFill>
              </a:rPr>
              <a:t>When the applicability and efficiency of new models are tested </a:t>
            </a:r>
            <a:r>
              <a:rPr lang="en-US" dirty="0" smtClean="0"/>
              <a:t>and </a:t>
            </a:r>
            <a:r>
              <a:rPr lang="en-US" dirty="0" smtClean="0">
                <a:solidFill>
                  <a:srgbClr val="C00000"/>
                </a:solidFill>
              </a:rPr>
              <a:t>approved by data analysts</a:t>
            </a:r>
            <a:r>
              <a:rPr lang="en-US" dirty="0" smtClean="0"/>
              <a:t>, </a:t>
            </a:r>
            <a:r>
              <a:rPr lang="en-US" dirty="0" smtClean="0">
                <a:solidFill>
                  <a:srgbClr val="00B050"/>
                </a:solidFill>
              </a:rPr>
              <a:t>new models are used by control applications.</a:t>
            </a:r>
            <a:endParaRPr lang="en-US"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a:bodyPr>
          <a:lstStyle/>
          <a:p>
            <a:pPr algn="just"/>
            <a:r>
              <a:rPr lang="en-US" b="1" dirty="0" smtClean="0"/>
              <a:t> Control applications</a:t>
            </a:r>
            <a:r>
              <a:rPr lang="en-US" dirty="0" smtClean="0"/>
              <a:t> send automatic commands and alerts to actuators, for example:</a:t>
            </a:r>
          </a:p>
          <a:p>
            <a:pPr algn="just"/>
            <a:r>
              <a:rPr lang="en-US" dirty="0" smtClean="0"/>
              <a:t>Windows of a smart home can receive an automatic command to open or close depending on the forecasts taken from the weather service.</a:t>
            </a:r>
          </a:p>
          <a:p>
            <a:pPr algn="just"/>
            <a:r>
              <a:rPr lang="en-US" dirty="0" smtClean="0"/>
              <a:t>When sensors show that the soil is dry, watering systems get an automatic command to water plants.</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elements of </a:t>
            </a:r>
            <a:r>
              <a:rPr lang="en-US" b="1" dirty="0" err="1" smtClean="0"/>
              <a:t>IoT</a:t>
            </a:r>
            <a:r>
              <a:rPr lang="en-US" b="1" dirty="0" smtClean="0"/>
              <a:t> architecture</a:t>
            </a:r>
            <a:endParaRPr lang="en-US" dirty="0"/>
          </a:p>
        </p:txBody>
      </p:sp>
      <p:sp>
        <p:nvSpPr>
          <p:cNvPr id="3" name="Content Placeholder 2"/>
          <p:cNvSpPr>
            <a:spLocks noGrp="1"/>
          </p:cNvSpPr>
          <p:nvPr>
            <p:ph idx="1"/>
          </p:nvPr>
        </p:nvSpPr>
        <p:spPr>
          <a:xfrm>
            <a:off x="152400" y="1600200"/>
            <a:ext cx="8763000" cy="4525963"/>
          </a:xfrm>
        </p:spPr>
        <p:txBody>
          <a:bodyPr>
            <a:normAutofit lnSpcReduction="10000"/>
          </a:bodyPr>
          <a:lstStyle/>
          <a:p>
            <a:pPr algn="just"/>
            <a:r>
              <a:rPr lang="en-US" b="1" dirty="0" smtClean="0"/>
              <a:t> </a:t>
            </a:r>
            <a:r>
              <a:rPr lang="en-US" dirty="0" smtClean="0"/>
              <a:t>Control applications </a:t>
            </a:r>
            <a:r>
              <a:rPr lang="en-US" dirty="0" smtClean="0">
                <a:solidFill>
                  <a:srgbClr val="00B050"/>
                </a:solidFill>
              </a:rPr>
              <a:t>can be either rule-based or machine-learning based</a:t>
            </a:r>
            <a:r>
              <a:rPr lang="en-US" dirty="0" smtClean="0"/>
              <a:t>. </a:t>
            </a:r>
          </a:p>
          <a:p>
            <a:pPr algn="just"/>
            <a:r>
              <a:rPr lang="en-US" dirty="0" smtClean="0"/>
              <a:t>In the first case, control apps work according to the </a:t>
            </a:r>
            <a:r>
              <a:rPr lang="en-US" dirty="0" smtClean="0">
                <a:solidFill>
                  <a:srgbClr val="00B050"/>
                </a:solidFill>
              </a:rPr>
              <a:t>rules stated by specialists. </a:t>
            </a:r>
          </a:p>
          <a:p>
            <a:pPr algn="just"/>
            <a:r>
              <a:rPr lang="en-US" dirty="0" smtClean="0"/>
              <a:t>In the second case, control apps are </a:t>
            </a:r>
            <a:r>
              <a:rPr lang="en-US" dirty="0" smtClean="0">
                <a:solidFill>
                  <a:srgbClr val="00B050"/>
                </a:solidFill>
              </a:rPr>
              <a:t>using models which are regularly updated</a:t>
            </a:r>
            <a:r>
              <a:rPr lang="en-US" dirty="0" smtClean="0"/>
              <a:t> (once in a week, once in a month depending on the specifics of an </a:t>
            </a:r>
            <a:r>
              <a:rPr lang="en-US" dirty="0" err="1" smtClean="0"/>
              <a:t>IoT</a:t>
            </a:r>
            <a:r>
              <a:rPr lang="en-US" dirty="0" smtClean="0"/>
              <a:t> system) with the historical data stored in a big data warehouse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Rule based </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b="1" dirty="0" smtClean="0"/>
              <a:t>IF-THEN Rules</a:t>
            </a:r>
          </a:p>
          <a:p>
            <a:r>
              <a:rPr lang="en-US" dirty="0" smtClean="0"/>
              <a:t>Rule-based classifier makes use of a set of IF-THEN rules for classification. We can express a rule in the following form −</a:t>
            </a:r>
          </a:p>
          <a:p>
            <a:pPr>
              <a:buNone/>
            </a:pPr>
            <a:endParaRPr lang="en-US" dirty="0" smtClean="0"/>
          </a:p>
          <a:p>
            <a:r>
              <a:rPr lang="en-US" dirty="0" smtClean="0"/>
              <a:t>IF condition THEN conclusion</a:t>
            </a:r>
          </a:p>
          <a:p>
            <a:pPr>
              <a:buNone/>
            </a:pPr>
            <a:endParaRPr lang="en-US" dirty="0" smtClean="0"/>
          </a:p>
          <a:p>
            <a:r>
              <a:rPr lang="en-US" dirty="0" smtClean="0"/>
              <a:t>R1: IF age = youth AND student = yes THEN </a:t>
            </a:r>
            <a:r>
              <a:rPr lang="en-US" dirty="0" err="1" smtClean="0"/>
              <a:t>buy_computer</a:t>
            </a:r>
            <a:r>
              <a:rPr lang="en-US" dirty="0" smtClean="0"/>
              <a:t> = yes </a:t>
            </a:r>
          </a:p>
          <a:p>
            <a:endParaRPr lang="en-US" b="1" dirty="0" smtClean="0"/>
          </a:p>
          <a:p>
            <a:r>
              <a:rPr lang="en-US" b="1" dirty="0" smtClean="0"/>
              <a:t>Points to remember −</a:t>
            </a:r>
            <a:endParaRPr lang="en-US" dirty="0" smtClean="0"/>
          </a:p>
          <a:p>
            <a:r>
              <a:rPr lang="en-US" dirty="0" smtClean="0"/>
              <a:t>The IF part of the rule is called </a:t>
            </a:r>
            <a:r>
              <a:rPr lang="en-US" b="1" dirty="0" smtClean="0"/>
              <a:t>rule antecedent</a:t>
            </a:r>
            <a:r>
              <a:rPr lang="en-US" dirty="0" smtClean="0"/>
              <a:t> or </a:t>
            </a:r>
            <a:r>
              <a:rPr lang="en-US" b="1" dirty="0" smtClean="0"/>
              <a:t>precondition</a:t>
            </a:r>
            <a:r>
              <a:rPr lang="en-US" dirty="0" smtClean="0"/>
              <a:t>.</a:t>
            </a:r>
          </a:p>
          <a:p>
            <a:r>
              <a:rPr lang="en-US" dirty="0" smtClean="0"/>
              <a:t>The THEN part of the rule is called </a:t>
            </a:r>
            <a:r>
              <a:rPr lang="en-US" b="1" dirty="0" smtClean="0"/>
              <a:t>rule consequent</a:t>
            </a:r>
            <a:r>
              <a:rPr lang="en-US" dirty="0" smtClean="0"/>
              <a:t>.</a:t>
            </a:r>
          </a:p>
          <a:p>
            <a:r>
              <a:rPr lang="en-US" dirty="0" smtClean="0"/>
              <a:t>The antecedent part the condition consist of one or more attribute tests and these tests are logically </a:t>
            </a:r>
            <a:r>
              <a:rPr lang="en-US" dirty="0" err="1" smtClean="0"/>
              <a:t>ANDed</a:t>
            </a:r>
            <a:r>
              <a:rPr lang="en-US" dirty="0" smtClean="0"/>
              <a:t>.</a:t>
            </a:r>
          </a:p>
          <a:p>
            <a:r>
              <a:rPr lang="en-US" dirty="0" smtClean="0"/>
              <a:t>The consequent part consists of class prediction.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major components of Internet of Things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76375" y="2015331"/>
            <a:ext cx="6191250" cy="3695700"/>
          </a:xfrm>
          <a:prstGeom prst="rect">
            <a:avLst/>
          </a:prstGeom>
          <a:noFill/>
          <a:ln w="9525">
            <a:noFill/>
            <a:miter lim="800000"/>
            <a:headEnd/>
            <a:tailEnd/>
          </a:ln>
        </p:spPr>
      </p:pic>
    </p:spTree>
    <p:extLst>
      <p:ext uri="{BB962C8B-B14F-4D97-AF65-F5344CB8AC3E}">
        <p14:creationId xmlns="" xmlns:p14="http://schemas.microsoft.com/office/powerpoint/2010/main" val="24322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IoT</a:t>
            </a:r>
            <a:r>
              <a:rPr lang="en-US" dirty="0" smtClean="0">
                <a:solidFill>
                  <a:schemeClr val="tx1"/>
                </a:solidFill>
              </a:rPr>
              <a:t> Architecture</a:t>
            </a:r>
            <a:endParaRPr lang="en-US" dirty="0"/>
          </a:p>
        </p:txBody>
      </p:sp>
      <p:sp>
        <p:nvSpPr>
          <p:cNvPr id="3" name="Content Placeholder 2"/>
          <p:cNvSpPr>
            <a:spLocks noGrp="1"/>
          </p:cNvSpPr>
          <p:nvPr>
            <p:ph idx="1"/>
          </p:nvPr>
        </p:nvSpPr>
        <p:spPr>
          <a:xfrm>
            <a:off x="152400" y="1600200"/>
            <a:ext cx="8763000" cy="4525963"/>
          </a:xfrm>
        </p:spPr>
        <p:style>
          <a:lnRef idx="1">
            <a:schemeClr val="accent1"/>
          </a:lnRef>
          <a:fillRef idx="2">
            <a:schemeClr val="accent1"/>
          </a:fillRef>
          <a:effectRef idx="1">
            <a:schemeClr val="accent1"/>
          </a:effectRef>
          <a:fontRef idx="minor">
            <a:schemeClr val="dk1"/>
          </a:fontRef>
        </p:style>
        <p:txBody>
          <a:bodyPr/>
          <a:lstStyle/>
          <a:p>
            <a:pPr algn="just"/>
            <a:r>
              <a:rPr lang="en-US" dirty="0" smtClean="0"/>
              <a:t> In addition, the </a:t>
            </a:r>
            <a:r>
              <a:rPr lang="en-US" dirty="0" smtClean="0">
                <a:solidFill>
                  <a:srgbClr val="FF0000"/>
                </a:solidFill>
              </a:rPr>
              <a:t>fundamental features </a:t>
            </a:r>
            <a:r>
              <a:rPr lang="en-US" dirty="0" smtClean="0"/>
              <a:t>of </a:t>
            </a:r>
            <a:r>
              <a:rPr lang="en-US" dirty="0" smtClean="0">
                <a:solidFill>
                  <a:srgbClr val="FF0000"/>
                </a:solidFill>
              </a:rPr>
              <a:t>sustainable </a:t>
            </a:r>
            <a:r>
              <a:rPr lang="en-US" dirty="0" err="1" smtClean="0">
                <a:solidFill>
                  <a:srgbClr val="FF0000"/>
                </a:solidFill>
              </a:rPr>
              <a:t>IoT</a:t>
            </a:r>
            <a:r>
              <a:rPr lang="en-US" dirty="0" smtClean="0">
                <a:solidFill>
                  <a:srgbClr val="FF0000"/>
                </a:solidFill>
              </a:rPr>
              <a:t> </a:t>
            </a:r>
            <a:r>
              <a:rPr lang="en-US" dirty="0" smtClean="0"/>
              <a:t>architecture include </a:t>
            </a:r>
            <a:r>
              <a:rPr lang="en-US" dirty="0" smtClean="0">
                <a:solidFill>
                  <a:srgbClr val="00B050"/>
                </a:solidFill>
              </a:rPr>
              <a:t>functionality</a:t>
            </a:r>
            <a:r>
              <a:rPr lang="en-US" dirty="0" smtClean="0"/>
              <a:t>, </a:t>
            </a:r>
            <a:r>
              <a:rPr lang="en-US" dirty="0" smtClean="0">
                <a:solidFill>
                  <a:srgbClr val="00B050"/>
                </a:solidFill>
              </a:rPr>
              <a:t>scalability,</a:t>
            </a:r>
            <a:r>
              <a:rPr lang="en-US" dirty="0" smtClean="0"/>
              <a:t> </a:t>
            </a:r>
            <a:r>
              <a:rPr lang="en-US" dirty="0" smtClean="0">
                <a:solidFill>
                  <a:srgbClr val="00B050"/>
                </a:solidFill>
              </a:rPr>
              <a:t>availability,</a:t>
            </a:r>
            <a:r>
              <a:rPr lang="en-US" dirty="0" smtClean="0"/>
              <a:t> and </a:t>
            </a:r>
            <a:r>
              <a:rPr lang="en-US" dirty="0" smtClean="0">
                <a:solidFill>
                  <a:srgbClr val="00B050"/>
                </a:solidFill>
              </a:rPr>
              <a:t>maintainability.</a:t>
            </a:r>
            <a:r>
              <a:rPr lang="en-US" dirty="0" smtClean="0"/>
              <a:t> </a:t>
            </a:r>
            <a:r>
              <a:rPr lang="en-US" dirty="0" smtClean="0">
                <a:solidFill>
                  <a:schemeClr val="accent6">
                    <a:lumMod val="50000"/>
                  </a:schemeClr>
                </a:solidFill>
              </a:rPr>
              <a:t>Without addressing these </a:t>
            </a:r>
            <a:r>
              <a:rPr lang="en-US" dirty="0" smtClean="0"/>
              <a:t>conditions, the </a:t>
            </a:r>
            <a:r>
              <a:rPr lang="en-US" dirty="0" smtClean="0">
                <a:solidFill>
                  <a:schemeClr val="accent6">
                    <a:lumMod val="50000"/>
                  </a:schemeClr>
                </a:solidFill>
              </a:rPr>
              <a:t>result</a:t>
            </a:r>
            <a:r>
              <a:rPr lang="en-US" dirty="0" smtClean="0"/>
              <a:t> of </a:t>
            </a:r>
            <a:r>
              <a:rPr lang="en-US" dirty="0" err="1" smtClean="0"/>
              <a:t>IoT</a:t>
            </a:r>
            <a:r>
              <a:rPr lang="en-US" dirty="0" smtClean="0"/>
              <a:t> architecture is a </a:t>
            </a:r>
            <a:r>
              <a:rPr lang="en-US" dirty="0" smtClean="0">
                <a:solidFill>
                  <a:schemeClr val="accent6">
                    <a:lumMod val="50000"/>
                  </a:schemeClr>
                </a:solidFill>
              </a:rPr>
              <a:t>failure.</a:t>
            </a:r>
            <a:endParaRPr lang="en-US" dirty="0">
              <a:solidFill>
                <a:schemeClr val="accent6">
                  <a:lumMod val="5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76200" y="5488"/>
            <a:ext cx="8458200" cy="517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Common sensors are:</a:t>
            </a:r>
            <a:endParaRPr kumimoji="0" lang="en-US" sz="105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Temperature sensors and thermostats</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Pressure sensors</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Humidity / Moisture level</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Light intensity detectors</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Moisture sensors</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Proximity detection</a:t>
            </a:r>
            <a:endPar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RFID tags</a:t>
            </a:r>
            <a:endParaRPr kumimoji="0" 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How the devices are connected?</a:t>
            </a:r>
            <a:endParaRPr kumimoji="0" 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Most of the modern smart devices and sensors can be connected to low power wireless networks like Wi-Fi, </a:t>
            </a:r>
            <a:r>
              <a:rPr kumimoji="0" lang="en-US" sz="2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ZigBee</a:t>
            </a:r>
            <a:r>
              <a:rPr kumimoji="0" 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Bluetooth, etc. Each of these wireless technologies has its own pros and cons in terms of power, data transfer rate and overall efficiency.</a:t>
            </a:r>
            <a:endParaRPr kumimoji="0" 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1" descr="IoT-Wireles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5041154"/>
            <a:ext cx="2857500" cy="16700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a:spLocks noChangeArrowheads="1"/>
          </p:cNvSpPr>
          <p:nvPr/>
        </p:nvSpPr>
        <p:spPr bwMode="auto">
          <a:xfrm>
            <a:off x="609600" y="448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 xmlns:p14="http://schemas.microsoft.com/office/powerpoint/2010/main" val="2264806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305" y="414700"/>
            <a:ext cx="8513717" cy="1205094"/>
          </a:xfrm>
        </p:spPr>
        <p:txBody>
          <a:bodyPr>
            <a:normAutofit fontScale="70000" lnSpcReduction="20000"/>
          </a:bodyPr>
          <a:lstStyle/>
          <a:p>
            <a:pPr algn="just"/>
            <a:r>
              <a:rPr lang="en-US" dirty="0" err="1" smtClean="0">
                <a:solidFill>
                  <a:srgbClr val="0070C0"/>
                </a:solidFill>
              </a:rPr>
              <a:t>IoT</a:t>
            </a:r>
            <a:r>
              <a:rPr lang="en-US" dirty="0" smtClean="0">
                <a:solidFill>
                  <a:srgbClr val="0070C0"/>
                </a:solidFill>
              </a:rPr>
              <a:t> sensors which are used for temperature, pressure, Inertia, humidity, proximity, gesture, touch and fingerprint sensing applications. These sensors are based on MEMS technology. MEMS is the short form of Micro Electro-Mechanical Systems. </a:t>
            </a:r>
            <a:endParaRPr lang="en-US"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1322614" y="2133601"/>
            <a:ext cx="5741126" cy="352152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lstStyle/>
          <a:p>
            <a:pPr marL="0" indent="0">
              <a:buNone/>
            </a:pPr>
            <a:r>
              <a:rPr lang="en-US" b="1" dirty="0" smtClean="0"/>
              <a:t>                      Device </a:t>
            </a:r>
            <a:r>
              <a:rPr lang="en-US" b="1" dirty="0"/>
              <a:t>management</a:t>
            </a:r>
            <a:endParaRPr lang="en-IN" dirty="0"/>
          </a:p>
          <a:p>
            <a:pPr marL="0" indent="0" algn="just">
              <a:buNone/>
            </a:pPr>
            <a:r>
              <a:rPr lang="en-US" dirty="0"/>
              <a:t>To ensure sufficient functioning of </a:t>
            </a:r>
            <a:r>
              <a:rPr lang="en-US" dirty="0" err="1"/>
              <a:t>IoT</a:t>
            </a:r>
            <a:r>
              <a:rPr lang="en-US" dirty="0"/>
              <a:t> devices, it’s far not enough to install them and let things go their way. </a:t>
            </a:r>
            <a:endParaRPr lang="en-US" dirty="0" smtClean="0"/>
          </a:p>
          <a:p>
            <a:pPr marL="0" indent="0" algn="just">
              <a:buNone/>
            </a:pPr>
            <a:r>
              <a:rPr lang="en-US" dirty="0" smtClean="0"/>
              <a:t>There </a:t>
            </a:r>
            <a:r>
              <a:rPr lang="en-US" dirty="0"/>
              <a:t>are </a:t>
            </a:r>
            <a:r>
              <a:rPr lang="en-US" dirty="0">
                <a:solidFill>
                  <a:srgbClr val="FF0000"/>
                </a:solidFill>
              </a:rPr>
              <a:t>some procedures required to manage the performance of connected devices </a:t>
            </a:r>
            <a:r>
              <a:rPr lang="en-US" dirty="0"/>
              <a:t>(facilitate the interaction between devices, ensure secure data transmission and more</a:t>
            </a:r>
            <a:r>
              <a:rPr lang="en-US" dirty="0" smtClean="0"/>
              <a:t>)</a:t>
            </a:r>
            <a:endParaRPr lang="en-IN" dirty="0"/>
          </a:p>
          <a:p>
            <a:pPr marL="0" indent="0">
              <a:buNone/>
            </a:pPr>
            <a:endParaRPr lang="en-IN" dirty="0"/>
          </a:p>
        </p:txBody>
      </p:sp>
    </p:spTree>
    <p:extLst>
      <p:ext uri="{BB962C8B-B14F-4D97-AF65-F5344CB8AC3E}">
        <p14:creationId xmlns="" xmlns:p14="http://schemas.microsoft.com/office/powerpoint/2010/main" val="638351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600"/>
          </a:xfrm>
        </p:spPr>
        <p:txBody>
          <a:bodyPr>
            <a:normAutofit fontScale="92500" lnSpcReduction="20000"/>
          </a:bodyPr>
          <a:lstStyle/>
          <a:p>
            <a:pPr lvl="0" algn="just"/>
            <a:r>
              <a:rPr lang="en-US" b="1" dirty="0"/>
              <a:t>Device identification </a:t>
            </a:r>
            <a:r>
              <a:rPr lang="en-US" dirty="0"/>
              <a:t>to establish the identity of the device to be sure that it’s a genuine device with trusted software transmitting reliable data.</a:t>
            </a:r>
            <a:endParaRPr lang="en-IN" dirty="0"/>
          </a:p>
          <a:p>
            <a:pPr lvl="0" algn="just"/>
            <a:r>
              <a:rPr lang="en-US" b="1" dirty="0"/>
              <a:t>Configuration and control </a:t>
            </a:r>
            <a:r>
              <a:rPr lang="en-US" dirty="0"/>
              <a:t>to tune devices according to the purposes of an </a:t>
            </a:r>
            <a:r>
              <a:rPr lang="en-US" dirty="0" err="1"/>
              <a:t>IoT</a:t>
            </a:r>
            <a:r>
              <a:rPr lang="en-US" dirty="0"/>
              <a:t> system. Some parameters need to be written once a device is installed (for example, unique device ID). Other settings might need updates (for example, the time between sending messages with data).</a:t>
            </a:r>
            <a:endParaRPr lang="en-IN" dirty="0"/>
          </a:p>
          <a:p>
            <a:pPr lvl="0" algn="just"/>
            <a:r>
              <a:rPr lang="en-US" b="1" dirty="0"/>
              <a:t>Monitoring and diagnostics</a:t>
            </a:r>
            <a:r>
              <a:rPr lang="en-US" dirty="0"/>
              <a:t> to ensure smooth and secure performance of every device in a network and reduce the risk of breakdowns.</a:t>
            </a:r>
            <a:endParaRPr lang="en-IN" dirty="0"/>
          </a:p>
          <a:p>
            <a:pPr lvl="0" algn="just"/>
            <a:r>
              <a:rPr lang="en-US" b="1" dirty="0"/>
              <a:t>Software updates and maintenance</a:t>
            </a:r>
            <a:r>
              <a:rPr lang="en-US" dirty="0"/>
              <a:t> to add functionality, fix bugs, address security vulnerabilities.</a:t>
            </a:r>
            <a:endParaRPr lang="en-IN" dirty="0"/>
          </a:p>
          <a:p>
            <a:endParaRPr lang="en-IN" dirty="0"/>
          </a:p>
        </p:txBody>
      </p:sp>
    </p:spTree>
    <p:extLst>
      <p:ext uri="{BB962C8B-B14F-4D97-AF65-F5344CB8AC3E}">
        <p14:creationId xmlns="" xmlns:p14="http://schemas.microsoft.com/office/powerpoint/2010/main" val="4122319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management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Alongside </a:t>
            </a:r>
            <a:r>
              <a:rPr lang="en-US" dirty="0"/>
              <a:t>with device management, it’s important to provide control over the users having access to an </a:t>
            </a:r>
            <a:r>
              <a:rPr lang="en-US" dirty="0" err="1"/>
              <a:t>IoT</a:t>
            </a:r>
            <a:r>
              <a:rPr lang="en-US" dirty="0"/>
              <a:t> system.</a:t>
            </a:r>
            <a:endParaRPr lang="en-IN" dirty="0"/>
          </a:p>
          <a:p>
            <a:pPr algn="just"/>
            <a:r>
              <a:rPr lang="en-US" dirty="0"/>
              <a:t>User management </a:t>
            </a:r>
            <a:r>
              <a:rPr lang="en-US" dirty="0">
                <a:solidFill>
                  <a:srgbClr val="FF0000"/>
                </a:solidFill>
              </a:rPr>
              <a:t>involves identifying users</a:t>
            </a:r>
            <a:r>
              <a:rPr lang="en-US" dirty="0"/>
              <a:t>, </a:t>
            </a:r>
            <a:r>
              <a:rPr lang="en-US" dirty="0">
                <a:solidFill>
                  <a:srgbClr val="FF0000"/>
                </a:solidFill>
              </a:rPr>
              <a:t>their roles</a:t>
            </a:r>
            <a:r>
              <a:rPr lang="en-US" dirty="0"/>
              <a:t>, </a:t>
            </a:r>
            <a:r>
              <a:rPr lang="en-US" dirty="0">
                <a:solidFill>
                  <a:srgbClr val="FF0000"/>
                </a:solidFill>
              </a:rPr>
              <a:t>access levels </a:t>
            </a:r>
            <a:r>
              <a:rPr lang="en-US" dirty="0"/>
              <a:t>and </a:t>
            </a:r>
            <a:r>
              <a:rPr lang="en-US" dirty="0">
                <a:solidFill>
                  <a:srgbClr val="FF0000"/>
                </a:solidFill>
              </a:rPr>
              <a:t>ownership</a:t>
            </a:r>
            <a:r>
              <a:rPr lang="en-US" dirty="0"/>
              <a:t> in a system. It includes such options as adding and removing users, managing user settings, </a:t>
            </a:r>
            <a:r>
              <a:rPr lang="en-US" dirty="0">
                <a:solidFill>
                  <a:srgbClr val="FF0000"/>
                </a:solidFill>
              </a:rPr>
              <a:t>controlling access </a:t>
            </a:r>
            <a:r>
              <a:rPr lang="en-US" dirty="0"/>
              <a:t>of various users to certain information, as well as the </a:t>
            </a:r>
            <a:r>
              <a:rPr lang="en-US" dirty="0">
                <a:solidFill>
                  <a:srgbClr val="FF0000"/>
                </a:solidFill>
              </a:rPr>
              <a:t>permission to perform certain operations</a:t>
            </a:r>
            <a:r>
              <a:rPr lang="en-US" dirty="0"/>
              <a:t> within a system, controlling and recording user activities and more.</a:t>
            </a:r>
            <a:endParaRPr lang="en-IN" dirty="0"/>
          </a:p>
          <a:p>
            <a:endParaRPr lang="en-IN" dirty="0"/>
          </a:p>
        </p:txBody>
      </p:sp>
    </p:spTree>
    <p:extLst>
      <p:ext uri="{BB962C8B-B14F-4D97-AF65-F5344CB8AC3E}">
        <p14:creationId xmlns="" xmlns:p14="http://schemas.microsoft.com/office/powerpoint/2010/main" val="103674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Security monitoring</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Connected things produce huge volumes of data, which need to be securely transmitted and protected from cyber-criminals. </a:t>
            </a:r>
            <a:endParaRPr lang="en-US" dirty="0" smtClean="0"/>
          </a:p>
          <a:p>
            <a:pPr marL="0" indent="0" algn="just">
              <a:buNone/>
            </a:pPr>
            <a:endParaRPr lang="en-US" dirty="0" smtClean="0"/>
          </a:p>
          <a:p>
            <a:pPr marL="0" indent="0" algn="just">
              <a:buNone/>
            </a:pPr>
            <a:r>
              <a:rPr lang="en-US" dirty="0"/>
              <a:t>To prevent such problems, it makes sense to log and analyze the commands sent by control applications to things, monitor the actions of users and store all these data in the cloud. With such an approach, it’s possible to address security breaches at the </a:t>
            </a:r>
            <a:r>
              <a:rPr lang="en-US" dirty="0" err="1"/>
              <a:t>earlies</a:t>
            </a:r>
            <a:r>
              <a:rPr lang="en-US" dirty="0"/>
              <a:t> </a:t>
            </a:r>
            <a:r>
              <a:rPr lang="en-US" dirty="0" smtClean="0"/>
              <a:t>stages.</a:t>
            </a:r>
            <a:endParaRPr lang="en-IN" dirty="0"/>
          </a:p>
        </p:txBody>
      </p:sp>
    </p:spTree>
    <p:extLst>
      <p:ext uri="{BB962C8B-B14F-4D97-AF65-F5344CB8AC3E}">
        <p14:creationId xmlns="" xmlns:p14="http://schemas.microsoft.com/office/powerpoint/2010/main" val="262814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IoT</a:t>
            </a:r>
            <a:r>
              <a:rPr lang="en-US" dirty="0" smtClean="0">
                <a:solidFill>
                  <a:schemeClr val="tx1"/>
                </a:solidFill>
              </a:rPr>
              <a:t> Architecture</a:t>
            </a:r>
            <a:endParaRPr lang="en-US"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a:r>
              <a:rPr lang="en-US" dirty="0" smtClean="0"/>
              <a:t>Therefore, all the above-mentioned </a:t>
            </a:r>
            <a:r>
              <a:rPr lang="en-US" dirty="0" smtClean="0">
                <a:solidFill>
                  <a:srgbClr val="00B050"/>
                </a:solidFill>
              </a:rPr>
              <a:t>requirements are addressed in 4 stages </a:t>
            </a:r>
            <a:r>
              <a:rPr lang="en-US" dirty="0" smtClean="0"/>
              <a:t>of </a:t>
            </a:r>
            <a:r>
              <a:rPr lang="en-US" dirty="0" err="1" smtClean="0"/>
              <a:t>IoT</a:t>
            </a:r>
            <a:r>
              <a:rPr lang="en-US" dirty="0" smtClean="0"/>
              <a:t> architecture.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228600" y="1600200"/>
            <a:ext cx="8686800" cy="4525963"/>
          </a:xfrm>
        </p:spPr>
        <p:style>
          <a:lnRef idx="1">
            <a:schemeClr val="accent1"/>
          </a:lnRef>
          <a:fillRef idx="2">
            <a:schemeClr val="accent1"/>
          </a:fillRef>
          <a:effectRef idx="1">
            <a:schemeClr val="accent1"/>
          </a:effectRef>
          <a:fontRef idx="minor">
            <a:schemeClr val="dk1"/>
          </a:fontRef>
        </p:style>
        <p:txBody>
          <a:bodyPr/>
          <a:lstStyle/>
          <a:p>
            <a:pPr>
              <a:buNone/>
            </a:pPr>
            <a:r>
              <a:rPr lang="en-US" dirty="0"/>
              <a:t>T</a:t>
            </a:r>
            <a:r>
              <a:rPr lang="en-US" dirty="0" smtClean="0"/>
              <a:t>he </a:t>
            </a:r>
            <a:r>
              <a:rPr lang="en-US" dirty="0" smtClean="0">
                <a:solidFill>
                  <a:srgbClr val="00B050"/>
                </a:solidFill>
              </a:rPr>
              <a:t>4 Stage </a:t>
            </a:r>
            <a:r>
              <a:rPr lang="en-US" dirty="0" err="1" smtClean="0"/>
              <a:t>IoT</a:t>
            </a:r>
            <a:r>
              <a:rPr lang="en-US" dirty="0" smtClean="0"/>
              <a:t> architecture consists of</a:t>
            </a:r>
          </a:p>
          <a:p>
            <a:pPr>
              <a:buNone/>
            </a:pPr>
            <a:r>
              <a:rPr lang="en-US" dirty="0" smtClean="0"/>
              <a:t>1. Sensors and actuators</a:t>
            </a:r>
          </a:p>
          <a:p>
            <a:pPr>
              <a:buNone/>
            </a:pPr>
            <a:r>
              <a:rPr lang="en-US" dirty="0" smtClean="0"/>
              <a:t>2. Internet gateways and Data Acquisition Systems</a:t>
            </a:r>
          </a:p>
          <a:p>
            <a:pPr>
              <a:buNone/>
            </a:pPr>
            <a:r>
              <a:rPr lang="en-US" dirty="0" smtClean="0"/>
              <a:t>3. Edge IT</a:t>
            </a:r>
          </a:p>
          <a:p>
            <a:pPr>
              <a:buNone/>
            </a:pPr>
            <a:r>
              <a:rPr lang="en-US" dirty="0" smtClean="0"/>
              <a:t>4. Data center and cloud.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b="1" dirty="0" smtClean="0"/>
              <a:t>An Overview of the Main Stages in the </a:t>
            </a:r>
            <a:r>
              <a:rPr lang="en-US" b="1" dirty="0" err="1" smtClean="0"/>
              <a:t>IoT</a:t>
            </a:r>
            <a:r>
              <a:rPr lang="en-US" b="1" dirty="0" smtClean="0"/>
              <a:t> Architecture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 y="1524000"/>
            <a:ext cx="8763000" cy="5029200"/>
          </a:xfrm>
          <a:prstGeom prst="rect">
            <a:avLst/>
          </a:prstGeom>
          <a:ln>
            <a:headEnd/>
            <a:tailEnd/>
          </a:ln>
        </p:spPr>
        <p:style>
          <a:lnRef idx="1">
            <a:schemeClr val="accent1"/>
          </a:lnRef>
          <a:fillRef idx="2">
            <a:schemeClr val="accent1"/>
          </a:fillRef>
          <a:effectRef idx="1">
            <a:schemeClr val="accent1"/>
          </a:effectRef>
          <a:fontRef idx="minor">
            <a:schemeClr val="dk1"/>
          </a:fontRef>
        </p:style>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228600" y="1600200"/>
            <a:ext cx="8763000" cy="4525963"/>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b="1" dirty="0" smtClean="0"/>
              <a:t>Stage 1. Networked things (wireless sensors and actuators)</a:t>
            </a:r>
          </a:p>
          <a:p>
            <a:pPr>
              <a:buNone/>
            </a:pPr>
            <a:endParaRPr lang="en-US" b="1" dirty="0" smtClean="0"/>
          </a:p>
          <a:p>
            <a:r>
              <a:rPr lang="en-US" dirty="0" smtClean="0"/>
              <a:t>The outstanding feature about sensors is their ability to </a:t>
            </a:r>
            <a:r>
              <a:rPr lang="en-US" dirty="0" smtClean="0">
                <a:solidFill>
                  <a:srgbClr val="00B050"/>
                </a:solidFill>
              </a:rPr>
              <a:t>convert the information </a:t>
            </a:r>
            <a:r>
              <a:rPr lang="en-US" dirty="0" smtClean="0"/>
              <a:t>obtained in the outer world </a:t>
            </a:r>
            <a:r>
              <a:rPr lang="en-US" dirty="0" smtClean="0">
                <a:solidFill>
                  <a:srgbClr val="00B050"/>
                </a:solidFill>
              </a:rPr>
              <a:t>into data for analysis</a:t>
            </a:r>
            <a:r>
              <a:rPr lang="en-US" dirty="0" smtClean="0"/>
              <a:t>.</a:t>
            </a:r>
          </a:p>
          <a:p>
            <a:endParaRPr lang="en-US" dirty="0" smtClean="0"/>
          </a:p>
          <a:p>
            <a:r>
              <a:rPr lang="en-US" dirty="0"/>
              <a:t> </a:t>
            </a:r>
            <a:r>
              <a:rPr lang="en-US" dirty="0" smtClean="0"/>
              <a:t>to get information </a:t>
            </a:r>
            <a:r>
              <a:rPr lang="en-US" dirty="0" smtClean="0">
                <a:solidFill>
                  <a:srgbClr val="00B050"/>
                </a:solidFill>
              </a:rPr>
              <a:t>in an appearance that can be actually processed.</a:t>
            </a:r>
            <a:endParaRPr lang="en-US"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smtClean="0"/>
              <a:t>An Overview of the Main Stages in the </a:t>
            </a:r>
            <a:r>
              <a:rPr lang="en-US" b="1" dirty="0" err="1" smtClean="0"/>
              <a:t>IoT</a:t>
            </a:r>
            <a:r>
              <a:rPr lang="en-US" b="1" dirty="0" smtClean="0"/>
              <a:t> </a:t>
            </a:r>
            <a:endParaRPr lang="en-US" dirty="0"/>
          </a:p>
        </p:txBody>
      </p:sp>
      <p:sp>
        <p:nvSpPr>
          <p:cNvPr id="3" name="Content Placeholder 2"/>
          <p:cNvSpPr>
            <a:spLocks noGrp="1"/>
          </p:cNvSpPr>
          <p:nvPr>
            <p:ph idx="1"/>
          </p:nvPr>
        </p:nvSpPr>
        <p:spPr>
          <a:xfrm>
            <a:off x="228600" y="1600200"/>
            <a:ext cx="8686800" cy="4525963"/>
          </a:xfrm>
        </p:spPr>
        <p:style>
          <a:lnRef idx="1">
            <a:schemeClr val="accent1"/>
          </a:lnRef>
          <a:fillRef idx="2">
            <a:schemeClr val="accent1"/>
          </a:fillRef>
          <a:effectRef idx="1">
            <a:schemeClr val="accent1"/>
          </a:effectRef>
          <a:fontRef idx="minor">
            <a:schemeClr val="dk1"/>
          </a:fontRef>
        </p:style>
        <p:txBody>
          <a:bodyPr/>
          <a:lstStyle/>
          <a:p>
            <a:pPr algn="just"/>
            <a:r>
              <a:rPr lang="en-US" dirty="0" smtClean="0"/>
              <a:t>For actuators, the process goes even further — these devices are </a:t>
            </a:r>
            <a:r>
              <a:rPr lang="en-US" dirty="0" smtClean="0">
                <a:solidFill>
                  <a:srgbClr val="00B050"/>
                </a:solidFill>
              </a:rPr>
              <a:t>able to intervene the physical reality.</a:t>
            </a:r>
            <a:r>
              <a:rPr lang="en-US" dirty="0" smtClean="0"/>
              <a:t> For example, they </a:t>
            </a:r>
            <a:r>
              <a:rPr lang="en-US" dirty="0" smtClean="0">
                <a:solidFill>
                  <a:srgbClr val="00B050"/>
                </a:solidFill>
              </a:rPr>
              <a:t>can switch off the light and adjust the temperature in a room</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a:t>
            </a:r>
            <a:endParaRPr lang="en-US" dirty="0"/>
          </a:p>
        </p:txBody>
      </p:sp>
      <p:sp>
        <p:nvSpPr>
          <p:cNvPr id="3" name="Content Placeholder 2"/>
          <p:cNvSpPr>
            <a:spLocks noGrp="1"/>
          </p:cNvSpPr>
          <p:nvPr>
            <p:ph idx="1"/>
          </p:nvPr>
        </p:nvSpPr>
        <p:spPr>
          <a:xfrm>
            <a:off x="152400" y="1600200"/>
            <a:ext cx="8763000" cy="4525963"/>
          </a:xfrm>
        </p:spPr>
        <p:txBody>
          <a:bodyPr/>
          <a:lstStyle/>
          <a:p>
            <a:pPr algn="just"/>
            <a:r>
              <a:rPr lang="en-US" dirty="0" smtClean="0"/>
              <a:t>sensing and actuating stage covers and adjusts everything needed in the physical world to gain the necessary insights for further analysis.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2192</Words>
  <Application>Microsoft Office PowerPoint</Application>
  <PresentationFormat>On-screen Show (4:3)</PresentationFormat>
  <Paragraphs>147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IoT Architecture</vt:lpstr>
      <vt:lpstr>IoT Architecture</vt:lpstr>
      <vt:lpstr>IoT Architecture</vt:lpstr>
      <vt:lpstr>IoT Architecture</vt:lpstr>
      <vt:lpstr>An Overview of the Main Stages in the IoT  </vt:lpstr>
      <vt:lpstr>An Overview of the Main Stages in the IoT Architecture Diagram</vt:lpstr>
      <vt:lpstr>An Overview of the Main Stages in the IoT </vt:lpstr>
      <vt:lpstr>An Overview of the Main Stages in the IoT </vt:lpstr>
      <vt:lpstr>Stage 1 </vt:lpstr>
      <vt:lpstr>An Overview of the Main Stages in the IoT </vt:lpstr>
      <vt:lpstr>Stage 2 </vt:lpstr>
      <vt:lpstr>An Overview of the Main Stages in the IoT </vt:lpstr>
      <vt:lpstr>An Overview of the Main Stages in the IoT </vt:lpstr>
      <vt:lpstr>Stage 5 of IoT Architecture?</vt:lpstr>
      <vt:lpstr>IoT architecture(layered)</vt:lpstr>
      <vt:lpstr>Slide 16</vt:lpstr>
      <vt:lpstr>Slide 17</vt:lpstr>
      <vt:lpstr>Basic elements of IoT architecture </vt:lpstr>
      <vt:lpstr>Basic elements of IoT architecture </vt:lpstr>
      <vt:lpstr>Basic elements of IoT architecture</vt:lpstr>
      <vt:lpstr>Basic elements of IoT architecture</vt:lpstr>
      <vt:lpstr>Basic elements of IoT architecture</vt:lpstr>
      <vt:lpstr>Basic elements of IoT architecture</vt:lpstr>
      <vt:lpstr>Basic elements of IoT architecture</vt:lpstr>
      <vt:lpstr>Basic elements of IoT architecture</vt:lpstr>
      <vt:lpstr>Basic elements of IoT architecture</vt:lpstr>
      <vt:lpstr>Basic elements of IoT architecture</vt:lpstr>
      <vt:lpstr>Rule based </vt:lpstr>
      <vt:lpstr>What are the major components of Internet of Things</vt:lpstr>
      <vt:lpstr>Slide 30</vt:lpstr>
      <vt:lpstr>Slide 31</vt:lpstr>
      <vt:lpstr>Slide 32</vt:lpstr>
      <vt:lpstr>Slide 33</vt:lpstr>
      <vt:lpstr>User management </vt:lpstr>
      <vt:lpstr>Security monitoring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architecture</dc:title>
  <dc:creator>nit</dc:creator>
  <cp:lastModifiedBy>nit</cp:lastModifiedBy>
  <cp:revision>23</cp:revision>
  <dcterms:created xsi:type="dcterms:W3CDTF">2019-09-02T09:06:46Z</dcterms:created>
  <dcterms:modified xsi:type="dcterms:W3CDTF">2019-09-23T05:21:03Z</dcterms:modified>
</cp:coreProperties>
</file>