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41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0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105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995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8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10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58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95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503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42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A64F-A81E-43B1-82DE-3B4D5FD06590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9396-6B23-4F53-A7BF-F263873739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21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8651"/>
            <a:ext cx="9144000" cy="7674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SMQTT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2" y="1396093"/>
            <a:ext cx="11743508" cy="3053443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 err="1" smtClean="0">
                <a:latin typeface="NimbusRomNo9L-Regu"/>
              </a:rPr>
              <a:t>IoT</a:t>
            </a:r>
            <a:r>
              <a:rPr lang="en-IN" b="0" i="0" u="none" strike="noStrike" baseline="0" dirty="0" smtClean="0">
                <a:latin typeface="NimbusRomNo9L-Regu"/>
              </a:rPr>
              <a:t> Applications</a:t>
            </a:r>
            <a:r>
              <a:rPr lang="en-IN" b="0" i="0" u="none" strike="noStrike" dirty="0" smtClean="0">
                <a:latin typeface="NimbusRomNo9L-Regu"/>
              </a:rPr>
              <a:t> </a:t>
            </a:r>
            <a:r>
              <a:rPr lang="en-US" b="0" i="0" u="none" strike="noStrike" baseline="0" dirty="0" smtClean="0">
                <a:latin typeface="NimbusRomNo9L-Regu"/>
              </a:rPr>
              <a:t>are immense in number and utilized to provide solutions for</a:t>
            </a:r>
            <a:r>
              <a:rPr lang="en-US" b="0" i="0" u="none" strike="noStrike" dirty="0" smtClean="0">
                <a:latin typeface="NimbusRomNo9L-Regu"/>
              </a:rPr>
              <a:t> </a:t>
            </a:r>
            <a:r>
              <a:rPr lang="en-US" b="0" i="0" u="none" strike="noStrike" baseline="0" dirty="0" smtClean="0">
                <a:latin typeface="NimbusRomNo9L-Regu"/>
              </a:rPr>
              <a:t>multitude of diversified problems. </a:t>
            </a:r>
            <a:endParaRPr lang="en-US" b="0" i="0" u="none" strike="noStrike" baseline="0" dirty="0" smtClean="0">
              <a:latin typeface="NimbusRomNo9L-Regu"/>
            </a:endParaRPr>
          </a:p>
          <a:p>
            <a:pPr algn="l"/>
            <a:endParaRPr lang="en-US" dirty="0" smtClean="0">
              <a:latin typeface="NimbusRomNo9L-Regu"/>
            </a:endParaRPr>
          </a:p>
          <a:p>
            <a:pPr algn="l"/>
            <a:endParaRPr lang="en-US" b="0" i="0" u="none" strike="noStrike" baseline="0" dirty="0" smtClean="0">
              <a:latin typeface="NimbusRomNo9L-Regu"/>
            </a:endParaRPr>
          </a:p>
          <a:p>
            <a:pPr algn="just"/>
            <a:r>
              <a:rPr lang="en-US" b="0" i="0" u="none" strike="noStrike" baseline="0" dirty="0" smtClean="0">
                <a:latin typeface="NimbusRomNo9L-Regu"/>
              </a:rPr>
              <a:t>Though </a:t>
            </a:r>
            <a:r>
              <a:rPr lang="en-US" b="0" i="0" u="none" strike="noStrike" baseline="0" dirty="0" err="1" smtClean="0">
                <a:latin typeface="NimbusRomNo9L-Regu"/>
              </a:rPr>
              <a:t>IoT</a:t>
            </a:r>
            <a:r>
              <a:rPr lang="en-US" b="0" i="0" u="none" strike="noStrike" baseline="0" dirty="0" smtClean="0">
                <a:latin typeface="NimbusRomNo9L-Regu"/>
              </a:rPr>
              <a:t> has lot of potentials</a:t>
            </a:r>
            <a:r>
              <a:rPr lang="en-US" b="0" i="0" u="none" strike="noStrike" dirty="0" smtClean="0">
                <a:latin typeface="NimbusRomNo9L-Regu"/>
              </a:rPr>
              <a:t> </a:t>
            </a:r>
            <a:r>
              <a:rPr lang="en-US" b="0" i="0" u="none" strike="noStrike" baseline="0" dirty="0" smtClean="0">
                <a:latin typeface="NimbusRomNo9L-Regu"/>
              </a:rPr>
              <a:t>in the digital world, during its deployment, it encounter several issues with respect to (w.r.t) heterogeneity of devices,</a:t>
            </a:r>
            <a:r>
              <a:rPr lang="en-IN" b="0" i="0" u="none" strike="noStrike" baseline="0" dirty="0" smtClean="0">
                <a:latin typeface="NimbusRomNo9L-Regu"/>
              </a:rPr>
              <a:t>device identity, device management, secure device to device</a:t>
            </a:r>
            <a:r>
              <a:rPr lang="en-IN" b="0" i="0" u="none" strike="noStrike" dirty="0" smtClean="0">
                <a:latin typeface="NimbusRomNo9L-Regu"/>
              </a:rPr>
              <a:t> </a:t>
            </a:r>
            <a:r>
              <a:rPr lang="en-IN" b="0" i="0" u="none" strike="noStrike" baseline="0" dirty="0" smtClean="0">
                <a:latin typeface="NimbusRomNo9L-Regu"/>
              </a:rPr>
              <a:t>communication (D2D), </a:t>
            </a:r>
            <a:r>
              <a:rPr lang="en-IN" b="0" i="0" u="none" strike="noStrike" baseline="0" dirty="0" err="1" smtClean="0">
                <a:latin typeface="NimbusRomNo9L-Regu"/>
              </a:rPr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661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618944"/>
            <a:ext cx="10515600" cy="6082302"/>
          </a:xfrm>
        </p:spPr>
        <p:txBody>
          <a:bodyPr/>
          <a:lstStyle/>
          <a:p>
            <a:r>
              <a:rPr lang="en-US" dirty="0"/>
              <a:t>Encrypt </a:t>
            </a:r>
            <a:r>
              <a:rPr lang="en-US" dirty="0" smtClean="0"/>
              <a:t>Phase</a:t>
            </a:r>
          </a:p>
          <a:p>
            <a:pPr marL="0" indent="0">
              <a:buNone/>
            </a:pPr>
            <a:r>
              <a:rPr lang="en-US" dirty="0" smtClean="0"/>
              <a:t>Publisher </a:t>
            </a:r>
            <a:r>
              <a:rPr lang="en-US" dirty="0"/>
              <a:t>device designs </a:t>
            </a:r>
            <a:r>
              <a:rPr lang="en-US" dirty="0" smtClean="0"/>
              <a:t>an </a:t>
            </a:r>
            <a:r>
              <a:rPr lang="en-US" dirty="0"/>
              <a:t>access policy based </a:t>
            </a:r>
            <a:r>
              <a:rPr lang="en-US" dirty="0" smtClean="0"/>
              <a:t>on the </a:t>
            </a:r>
            <a:r>
              <a:rPr lang="en-US" dirty="0"/>
              <a:t>access </a:t>
            </a:r>
            <a:r>
              <a:rPr lang="en-US" dirty="0" smtClean="0"/>
              <a:t>tree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interior nodes are threshold gates and leaf nodes are associated with attributes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(Reference: </a:t>
            </a:r>
            <a:r>
              <a:rPr lang="en-US" dirty="0" smtClean="0"/>
              <a:t>File Access Control Through Access Tree And Attribute Based Encryption In Cloud Computing: </a:t>
            </a:r>
            <a:r>
              <a:rPr lang="en-US" dirty="0" smtClean="0"/>
              <a:t>A Survey”)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1554479"/>
            <a:ext cx="9183189" cy="2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489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0871"/>
            <a:ext cx="10515600" cy="5736092"/>
          </a:xfrm>
        </p:spPr>
        <p:txBody>
          <a:bodyPr/>
          <a:lstStyle/>
          <a:p>
            <a:r>
              <a:rPr lang="en-US" dirty="0"/>
              <a:t>In CP-ABE, publisher encrypts the payload and </a:t>
            </a:r>
            <a:r>
              <a:rPr lang="en-US" dirty="0" smtClean="0"/>
              <a:t>provides </a:t>
            </a:r>
            <a:r>
              <a:rPr lang="en-US" dirty="0"/>
              <a:t>the additional </a:t>
            </a:r>
            <a:r>
              <a:rPr lang="en-US" dirty="0" smtClean="0"/>
              <a:t>information </a:t>
            </a:r>
            <a:r>
              <a:rPr lang="en-US" dirty="0"/>
              <a:t>to facilitate </a:t>
            </a:r>
            <a:r>
              <a:rPr lang="en-US" dirty="0" smtClean="0"/>
              <a:t>decryp</a:t>
            </a:r>
            <a:r>
              <a:rPr lang="en-US" dirty="0"/>
              <a:t>t</a:t>
            </a:r>
            <a:r>
              <a:rPr lang="en-US" dirty="0" smtClean="0"/>
              <a:t>ion </a:t>
            </a:r>
            <a:r>
              <a:rPr lang="en-US" dirty="0"/>
              <a:t>along with the policy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Publish </a:t>
            </a:r>
            <a:r>
              <a:rPr lang="en-US" dirty="0" smtClean="0"/>
              <a:t>Phase</a:t>
            </a:r>
          </a:p>
          <a:p>
            <a:pPr marL="0" indent="0">
              <a:buNone/>
            </a:pPr>
            <a:r>
              <a:rPr lang="en-US" dirty="0" smtClean="0"/>
              <a:t>Publisher </a:t>
            </a:r>
            <a:r>
              <a:rPr lang="en-US" dirty="0"/>
              <a:t>embeds encrypted data as payload in </a:t>
            </a:r>
            <a:r>
              <a:rPr lang="en-US" dirty="0" err="1" smtClean="0"/>
              <a:t>SPublish</a:t>
            </a:r>
            <a:r>
              <a:rPr lang="en-US" dirty="0" smtClean="0"/>
              <a:t> </a:t>
            </a:r>
            <a:r>
              <a:rPr lang="en-US" dirty="0"/>
              <a:t>command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sets topic name accordingly in </a:t>
            </a:r>
            <a:r>
              <a:rPr lang="en-US" dirty="0" smtClean="0"/>
              <a:t>variable </a:t>
            </a:r>
            <a:r>
              <a:rPr lang="en-US" dirty="0"/>
              <a:t>header.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err="1"/>
              <a:t>SPublish</a:t>
            </a:r>
            <a:r>
              <a:rPr lang="en-US" dirty="0"/>
              <a:t> packet is sent to Broker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Broker responds with PUBACK packet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Publisher sends PUBREL packet to Broker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Broker forwards message to all Subscribers of </a:t>
            </a:r>
            <a:r>
              <a:rPr lang="en-US" dirty="0" smtClean="0"/>
              <a:t>topic including </a:t>
            </a:r>
            <a:r>
              <a:rPr lang="en-US" dirty="0"/>
              <a:t>receiver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Broker deletes data and sends PUBCOMP packet </a:t>
            </a:r>
            <a:r>
              <a:rPr lang="en-US" dirty="0" smtClean="0"/>
              <a:t>to Sender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827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/>
          <a:lstStyle/>
          <a:p>
            <a:r>
              <a:rPr lang="en-US"/>
              <a:t>Decrypt </a:t>
            </a:r>
            <a:r>
              <a:rPr lang="en-US" smtClean="0"/>
              <a:t>Phase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Subscriber device decrypts the </a:t>
            </a:r>
            <a:r>
              <a:rPr lang="en-US" dirty="0" smtClean="0"/>
              <a:t>cipher text </a:t>
            </a:r>
            <a:r>
              <a:rPr lang="en-US" dirty="0"/>
              <a:t>using </a:t>
            </a:r>
            <a:r>
              <a:rPr lang="en-US" dirty="0" smtClean="0"/>
              <a:t>its private </a:t>
            </a:r>
            <a:r>
              <a:rPr lang="en-US" dirty="0"/>
              <a:t>attribute keys, if it satisfies access 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461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95943"/>
            <a:ext cx="11730446" cy="598102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SMQTT (Secure Message Queue Telemetry Transport)</a:t>
            </a:r>
            <a:r>
              <a:rPr lang="en-US" dirty="0"/>
              <a:t> is an extension of MQTT protocol which uses encryption based on lightweight attribute encryption. The main advantage of this encryption is that it has a broadcast encryption feature. In this features, one message is encrypted and delivered to multiple other nodes. The process of message transfer and receiving consists of four major stages:</a:t>
            </a:r>
          </a:p>
          <a:p>
            <a:r>
              <a:rPr lang="en-US" b="1" dirty="0"/>
              <a:t>Setup:</a:t>
            </a:r>
            <a:r>
              <a:rPr lang="en-US" dirty="0"/>
              <a:t> In this phase, the publishers and subscribers register themselves to the broker and get a secret master key.</a:t>
            </a:r>
          </a:p>
          <a:p>
            <a:r>
              <a:rPr lang="en-US" b="1" dirty="0"/>
              <a:t>Encryption:</a:t>
            </a:r>
            <a:r>
              <a:rPr lang="en-US" dirty="0"/>
              <a:t> When the data is published to broker, it is encrypted by broker.</a:t>
            </a:r>
          </a:p>
          <a:p>
            <a:r>
              <a:rPr lang="en-US" b="1" dirty="0"/>
              <a:t>Publish:</a:t>
            </a:r>
            <a:r>
              <a:rPr lang="en-US" dirty="0"/>
              <a:t> The broker publishes the encrypted message to the subscribers.</a:t>
            </a:r>
          </a:p>
          <a:p>
            <a:r>
              <a:rPr lang="en-US" b="1" dirty="0"/>
              <a:t>Decryption:</a:t>
            </a:r>
            <a:r>
              <a:rPr lang="en-US" dirty="0"/>
              <a:t> Finally the received message is decrypted by subscribers with the same master key.</a:t>
            </a:r>
          </a:p>
          <a:p>
            <a:r>
              <a:rPr lang="en-US" dirty="0"/>
              <a:t>SMQTT is proposed only to enhance MQTT security feature.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801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88711"/>
            <a:ext cx="11625943" cy="6159046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Secure MQTT(SMQTT) which augments security feature for the </a:t>
            </a:r>
            <a:r>
              <a:rPr lang="en-US" dirty="0" smtClean="0"/>
              <a:t>existing MQTT </a:t>
            </a:r>
            <a:r>
              <a:rPr lang="en-US" dirty="0"/>
              <a:t>protocol and its variants based on lightweight </a:t>
            </a:r>
            <a:r>
              <a:rPr lang="en-US" dirty="0" smtClean="0"/>
              <a:t>Attribute Based </a:t>
            </a:r>
            <a:r>
              <a:rPr lang="en-US" dirty="0"/>
              <a:t>Encryption (ABE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The advantage </a:t>
            </a:r>
            <a:r>
              <a:rPr lang="en-US" dirty="0"/>
              <a:t>of using ABE is because of its inherent design </a:t>
            </a:r>
            <a:r>
              <a:rPr lang="en-US" dirty="0" smtClean="0"/>
              <a:t>which supports </a:t>
            </a:r>
            <a:r>
              <a:rPr lang="en-US" dirty="0"/>
              <a:t>broadcast encryption (with one encryption, </a:t>
            </a:r>
            <a:r>
              <a:rPr lang="en-US" dirty="0" smtClean="0"/>
              <a:t>message is </a:t>
            </a:r>
            <a:r>
              <a:rPr lang="en-US" dirty="0"/>
              <a:t>delivered to multiple intended users) and thus suitable </a:t>
            </a:r>
            <a:r>
              <a:rPr lang="en-US" dirty="0" smtClean="0"/>
              <a:t>for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applications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ABE are of two types: (</a:t>
            </a:r>
            <a:r>
              <a:rPr lang="en-US" dirty="0" err="1"/>
              <a:t>i</a:t>
            </a:r>
            <a:r>
              <a:rPr lang="en-US" dirty="0"/>
              <a:t>).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dirty="0" err="1"/>
              <a:t>Policybased</a:t>
            </a:r>
            <a:r>
              <a:rPr lang="en-US" dirty="0"/>
              <a:t> ABE (CP-ABE) and (ii). Key Policy based ABE (KP-ABE).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774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57" y="204107"/>
            <a:ext cx="10978243" cy="597285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ABE is applied to ensure privacy for </a:t>
            </a:r>
            <a:r>
              <a:rPr lang="en-IN" dirty="0" err="1"/>
              <a:t>IoT</a:t>
            </a:r>
            <a:r>
              <a:rPr lang="en-IN" dirty="0"/>
              <a:t> based </a:t>
            </a:r>
            <a:r>
              <a:rPr lang="en-IN" dirty="0" smtClean="0"/>
              <a:t>on generic </a:t>
            </a:r>
            <a:r>
              <a:rPr lang="en-IN" dirty="0"/>
              <a:t>Publish-Subscribe (Pub-Sub) architecture. </a:t>
            </a:r>
            <a:endParaRPr lang="en-IN" dirty="0" smtClean="0"/>
          </a:p>
          <a:p>
            <a:pPr algn="just"/>
            <a:r>
              <a:rPr lang="en-IN" dirty="0" smtClean="0"/>
              <a:t>Here </a:t>
            </a:r>
            <a:r>
              <a:rPr lang="en-IN" dirty="0"/>
              <a:t>pay-load is encrypted using symmetric Advance Encryption System(AES) cryptography </a:t>
            </a:r>
            <a:r>
              <a:rPr lang="en-IN" dirty="0" smtClean="0"/>
              <a:t>      and </a:t>
            </a:r>
          </a:p>
          <a:p>
            <a:pPr algn="just"/>
            <a:r>
              <a:rPr lang="en-IN" dirty="0" smtClean="0"/>
              <a:t>AES </a:t>
            </a:r>
            <a:r>
              <a:rPr lang="en-IN" dirty="0"/>
              <a:t>key is encrypted using </a:t>
            </a:r>
            <a:r>
              <a:rPr lang="en-IN" dirty="0" smtClean="0"/>
              <a:t>ABE scheme </a:t>
            </a:r>
            <a:r>
              <a:rPr lang="en-IN" dirty="0"/>
              <a:t>which ensures that </a:t>
            </a:r>
            <a:r>
              <a:rPr lang="en-IN" dirty="0" smtClean="0"/>
              <a:t>cipher text </a:t>
            </a:r>
            <a:r>
              <a:rPr lang="en-IN" dirty="0"/>
              <a:t>size and payload size </a:t>
            </a:r>
            <a:r>
              <a:rPr lang="en-IN" dirty="0" smtClean="0"/>
              <a:t>is same</a:t>
            </a:r>
            <a:r>
              <a:rPr lang="en-IN" dirty="0" smtClean="0"/>
              <a:t>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US" dirty="0" smtClean="0"/>
              <a:t>As SMQTT protocol  augments security feature to the existing MQTT.</a:t>
            </a:r>
          </a:p>
          <a:p>
            <a:pPr algn="just"/>
            <a:r>
              <a:rPr lang="en-US" dirty="0" smtClean="0"/>
              <a:t>To </a:t>
            </a:r>
            <a:r>
              <a:rPr lang="en-US" dirty="0" smtClean="0"/>
              <a:t>enable this</a:t>
            </a:r>
            <a:r>
              <a:rPr lang="en-US" dirty="0"/>
              <a:t>, we propose a new MQTT Publish </a:t>
            </a:r>
            <a:r>
              <a:rPr lang="en-US" dirty="0" smtClean="0"/>
              <a:t>message </a:t>
            </a:r>
            <a:r>
              <a:rPr lang="en-US" dirty="0" err="1" smtClean="0"/>
              <a:t>Spublish</a:t>
            </a:r>
            <a:r>
              <a:rPr lang="en-US" dirty="0" smtClean="0"/>
              <a:t> with reserved </a:t>
            </a:r>
            <a:r>
              <a:rPr lang="en-US" dirty="0"/>
              <a:t>message type </a:t>
            </a:r>
            <a:r>
              <a:rPr lang="en-US" dirty="0" smtClean="0"/>
              <a:t>’0000.</a:t>
            </a:r>
          </a:p>
          <a:p>
            <a:pPr algn="just"/>
            <a:r>
              <a:rPr lang="en-US" dirty="0" smtClean="0"/>
              <a:t>Here </a:t>
            </a:r>
            <a:r>
              <a:rPr lang="en-US" dirty="0" smtClean="0"/>
              <a:t>Publisher uses </a:t>
            </a:r>
            <a:r>
              <a:rPr lang="en-US" dirty="0" err="1"/>
              <a:t>Spublish</a:t>
            </a:r>
            <a:r>
              <a:rPr lang="en-US" dirty="0"/>
              <a:t> command to publish an encrypted message </a:t>
            </a:r>
            <a:r>
              <a:rPr lang="en-US" dirty="0" smtClean="0"/>
              <a:t>using </a:t>
            </a:r>
            <a:r>
              <a:rPr lang="en-US" dirty="0"/>
              <a:t>ABE. Hence, </a:t>
            </a:r>
            <a:r>
              <a:rPr lang="en-US" dirty="0">
                <a:solidFill>
                  <a:srgbClr val="FF0000"/>
                </a:solidFill>
              </a:rPr>
              <a:t>Subscribers who satisfy the access policy </a:t>
            </a:r>
            <a:r>
              <a:rPr lang="en-US" dirty="0" smtClean="0">
                <a:solidFill>
                  <a:srgbClr val="FF0000"/>
                </a:solidFill>
              </a:rPr>
              <a:t>are capable </a:t>
            </a:r>
            <a:r>
              <a:rPr lang="en-US" dirty="0">
                <a:solidFill>
                  <a:srgbClr val="FF0000"/>
                </a:solidFill>
              </a:rPr>
              <a:t>of decrypting the message.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93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" y="927552"/>
            <a:ext cx="10515600" cy="485276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9" y="927551"/>
            <a:ext cx="10589078" cy="53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71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51064"/>
            <a:ext cx="11599817" cy="5825899"/>
          </a:xfrm>
        </p:spPr>
        <p:txBody>
          <a:bodyPr/>
          <a:lstStyle/>
          <a:p>
            <a:pPr algn="just"/>
            <a:r>
              <a:rPr lang="en-US" dirty="0"/>
              <a:t>In ABE technique, sender device encrypts data based </a:t>
            </a:r>
            <a:r>
              <a:rPr lang="en-US" dirty="0" smtClean="0"/>
              <a:t>on set </a:t>
            </a:r>
            <a:r>
              <a:rPr lang="en-US" dirty="0"/>
              <a:t>of conditions in terms of access policy and </a:t>
            </a:r>
            <a:r>
              <a:rPr lang="en-US" dirty="0" smtClean="0"/>
              <a:t>subsequently receiver </a:t>
            </a:r>
            <a:r>
              <a:rPr lang="en-US" dirty="0"/>
              <a:t>device is able to decrypt the </a:t>
            </a:r>
            <a:r>
              <a:rPr lang="en-US" dirty="0" smtClean="0"/>
              <a:t>cipher text</a:t>
            </a:r>
            <a:r>
              <a:rPr lang="en-US" dirty="0"/>
              <a:t>, if it </a:t>
            </a:r>
            <a:r>
              <a:rPr lang="en-US" dirty="0" smtClean="0"/>
              <a:t>satisfies access </a:t>
            </a:r>
            <a:r>
              <a:rPr lang="en-US" dirty="0"/>
              <a:t>policy.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access policy is expressed in terms of </a:t>
            </a:r>
            <a:r>
              <a:rPr lang="en-US" dirty="0" smtClean="0"/>
              <a:t>conditions </a:t>
            </a:r>
            <a:r>
              <a:rPr lang="en-US" dirty="0"/>
              <a:t>containing the user attributes (can be feature, property</a:t>
            </a:r>
            <a:r>
              <a:rPr lang="en-US" dirty="0" smtClean="0"/>
              <a:t>, role</a:t>
            </a:r>
            <a:r>
              <a:rPr lang="en-US" dirty="0"/>
              <a:t>, etc). Typically, access policy is expressed as a </a:t>
            </a:r>
            <a:r>
              <a:rPr lang="en-US" dirty="0" smtClean="0"/>
              <a:t>predicate with </a:t>
            </a:r>
            <a:r>
              <a:rPr lang="en-US" dirty="0"/>
              <a:t>set of attributes and </a:t>
            </a:r>
            <a:r>
              <a:rPr lang="en-US" dirty="0" err="1"/>
              <a:t>boolean</a:t>
            </a:r>
            <a:r>
              <a:rPr lang="en-US" dirty="0"/>
              <a:t> constructs (OR, AND, NOT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During </a:t>
            </a:r>
            <a:r>
              <a:rPr lang="en-US" dirty="0" smtClean="0"/>
              <a:t>setup phase</a:t>
            </a:r>
            <a:r>
              <a:rPr lang="en-US" dirty="0"/>
              <a:t>, Broker (trusted third party) renders the function of </a:t>
            </a:r>
            <a:r>
              <a:rPr lang="en-US" dirty="0" smtClean="0"/>
              <a:t>a Public </a:t>
            </a:r>
            <a:r>
              <a:rPr lang="en-US" dirty="0"/>
              <a:t>Key Generator (PKG) generates the master secret </a:t>
            </a:r>
            <a:r>
              <a:rPr lang="en-US" dirty="0" smtClean="0"/>
              <a:t>key and </a:t>
            </a:r>
            <a:r>
              <a:rPr lang="en-US" dirty="0"/>
              <a:t>access 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070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21972" y="5275716"/>
            <a:ext cx="9144000" cy="643391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Proposed SMQTT Protocol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36172" y="220663"/>
            <a:ext cx="10515600" cy="47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995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424543"/>
            <a:ext cx="11652068" cy="5752420"/>
          </a:xfrm>
        </p:spPr>
        <p:txBody>
          <a:bodyPr>
            <a:normAutofit/>
          </a:bodyPr>
          <a:lstStyle/>
          <a:p>
            <a:r>
              <a:rPr lang="en-IN" dirty="0" smtClean="0"/>
              <a:t>There </a:t>
            </a:r>
            <a:r>
              <a:rPr lang="en-IN" dirty="0"/>
              <a:t>are three entities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Publisher </a:t>
            </a:r>
            <a:r>
              <a:rPr lang="en-US" dirty="0" smtClean="0"/>
              <a:t>device publishes </a:t>
            </a:r>
            <a:r>
              <a:rPr lang="en-US" dirty="0"/>
              <a:t>the data under the given topic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(ii) </a:t>
            </a:r>
            <a:r>
              <a:rPr lang="en-US" dirty="0" smtClean="0"/>
              <a:t>Subscriber device </a:t>
            </a:r>
            <a:r>
              <a:rPr lang="en-US" dirty="0"/>
              <a:t>receives the data under the same topic through </a:t>
            </a:r>
            <a:r>
              <a:rPr lang="en-US" dirty="0" smtClean="0"/>
              <a:t>a Broker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iii) PKG or broker is the trusted third party.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four phases in the protocol.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setup phase, </a:t>
            </a:r>
            <a:r>
              <a:rPr lang="en-US" dirty="0" smtClean="0"/>
              <a:t>registration and </a:t>
            </a:r>
            <a:r>
              <a:rPr lang="en-US" dirty="0"/>
              <a:t>key management are done. </a:t>
            </a:r>
          </a:p>
          <a:p>
            <a:r>
              <a:rPr lang="en-US" dirty="0"/>
              <a:t>E</a:t>
            </a:r>
            <a:r>
              <a:rPr lang="en-US" dirty="0" smtClean="0"/>
              <a:t>ncrypt </a:t>
            </a:r>
            <a:r>
              <a:rPr lang="en-US" dirty="0"/>
              <a:t>phase, data </a:t>
            </a:r>
            <a:r>
              <a:rPr lang="en-US" dirty="0" smtClean="0"/>
              <a:t>is encrypted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publish phase, Publisher publishes </a:t>
            </a:r>
            <a:r>
              <a:rPr lang="en-US" dirty="0" smtClean="0"/>
              <a:t>encrypted data </a:t>
            </a:r>
            <a:r>
              <a:rPr lang="en-US" dirty="0"/>
              <a:t>under the given topic name and sends it to the broker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/>
              <a:t>decrypt phase, data is decrypted by subscribed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308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427899"/>
            <a:ext cx="11665131" cy="5842272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dirty="0" smtClean="0"/>
              <a:t>Phase  </a:t>
            </a:r>
          </a:p>
          <a:p>
            <a:pPr marL="0" indent="0">
              <a:buNone/>
            </a:pPr>
            <a:r>
              <a:rPr lang="en-US" dirty="0" smtClean="0"/>
              <a:t>Publisher </a:t>
            </a:r>
            <a:r>
              <a:rPr lang="en-US" dirty="0"/>
              <a:t>and Subscriber devices register with </a:t>
            </a:r>
            <a:r>
              <a:rPr lang="en-US" dirty="0" smtClean="0"/>
              <a:t>the PKG </a:t>
            </a:r>
            <a:r>
              <a:rPr lang="en-US" dirty="0"/>
              <a:t>by providing unique identity such as </a:t>
            </a:r>
            <a:r>
              <a:rPr lang="en-US" dirty="0" smtClean="0"/>
              <a:t>Universal Resource </a:t>
            </a:r>
            <a:r>
              <a:rPr lang="en-US" dirty="0"/>
              <a:t>Identifier (URI) along with its attributes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PKG generates Master Secret key set and </a:t>
            </a:r>
            <a:r>
              <a:rPr lang="en-US" dirty="0" smtClean="0"/>
              <a:t>public parameters </a:t>
            </a:r>
            <a:r>
              <a:rPr lang="en-US" dirty="0"/>
              <a:t>according to the CP/KP-ABE </a:t>
            </a:r>
            <a:r>
              <a:rPr lang="en-US" dirty="0" smtClean="0"/>
              <a:t>scheme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ciphertext</a:t>
            </a:r>
            <a:r>
              <a:rPr lang="en-US" dirty="0" smtClean="0"/>
              <a:t> policy /key policy attribute based encryption.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devices</a:t>
            </a:r>
            <a:r>
              <a:rPr lang="en-US" dirty="0" smtClean="0"/>
              <a:t>, which </a:t>
            </a:r>
            <a:r>
              <a:rPr lang="en-US" dirty="0"/>
              <a:t>own the attributes receive the key set </a:t>
            </a:r>
            <a:r>
              <a:rPr lang="en-US" dirty="0" smtClean="0"/>
              <a:t>from PKG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084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836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SMQTT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SMQTT</dc:title>
  <dc:creator>SEEMA MEHLA</dc:creator>
  <cp:lastModifiedBy>nit</cp:lastModifiedBy>
  <cp:revision>11</cp:revision>
  <dcterms:created xsi:type="dcterms:W3CDTF">2019-10-15T03:48:41Z</dcterms:created>
  <dcterms:modified xsi:type="dcterms:W3CDTF">2019-10-17T05:18:36Z</dcterms:modified>
</cp:coreProperties>
</file>