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70D6BD-B4AE-4154-917F-C6E5C524B0B2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1D2AC63-9709-47D9-A55B-B02BB1ECC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User don’t have much freedom to determine who has access to their files.</a:t>
            </a:r>
          </a:p>
          <a:p>
            <a:pPr algn="just"/>
            <a:r>
              <a:rPr lang="en-US" sz="2000" dirty="0" smtClean="0"/>
              <a:t>E.g. security clearance of user and classification of the data are used as security labels to define the label of trust.</a:t>
            </a:r>
          </a:p>
          <a:p>
            <a:pPr algn="just"/>
            <a:r>
              <a:rPr lang="en-US" sz="2000" dirty="0" smtClean="0"/>
              <a:t>Here every subject and object are classified and assign a security token and label. The these security label of subjects and objects along with security policies determine if subject can access the object.</a:t>
            </a:r>
          </a:p>
          <a:p>
            <a:pPr algn="just"/>
            <a:r>
              <a:rPr lang="en-US" sz="2000" dirty="0" smtClean="0"/>
              <a:t>The rules by how subject can access are made by security officer.</a:t>
            </a:r>
          </a:p>
          <a:p>
            <a:pPr lvl="1" algn="just"/>
            <a:r>
              <a:rPr lang="en-US" sz="1600" dirty="0" smtClean="0"/>
              <a:t>Configured by administrator</a:t>
            </a:r>
          </a:p>
          <a:p>
            <a:pPr lvl="1" algn="just"/>
            <a:r>
              <a:rPr lang="en-US" sz="1600" dirty="0" smtClean="0"/>
              <a:t>Forced by OS</a:t>
            </a:r>
          </a:p>
          <a:p>
            <a:pPr lvl="1" algn="just"/>
            <a:r>
              <a:rPr lang="en-US" sz="1600" dirty="0" smtClean="0"/>
              <a:t>Supported by security technologies. E.g. military and Government information</a:t>
            </a:r>
          </a:p>
          <a:p>
            <a:pPr lvl="1" algn="just"/>
            <a:r>
              <a:rPr lang="en-US" sz="1600" dirty="0" smtClean="0"/>
              <a:t>Use of either rules or </a:t>
            </a:r>
            <a:r>
              <a:rPr lang="en-US" sz="1600" dirty="0" smtClean="0">
                <a:solidFill>
                  <a:srgbClr val="FFFF00"/>
                </a:solidFill>
              </a:rPr>
              <a:t>sensitivity levels.</a:t>
            </a:r>
          </a:p>
          <a:p>
            <a:pPr lvl="1" algn="just"/>
            <a:endParaRPr lang="en-US" sz="1600" dirty="0" smtClean="0"/>
          </a:p>
          <a:p>
            <a:pPr lvl="1" algn="just"/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15400" cy="6226208"/>
          </a:xfrm>
        </p:spPr>
        <p:txBody>
          <a:bodyPr/>
          <a:lstStyle/>
          <a:p>
            <a:pPr algn="just"/>
            <a:r>
              <a:rPr lang="en-US" dirty="0" smtClean="0"/>
              <a:t>Sensitivity labels: </a:t>
            </a:r>
            <a:r>
              <a:rPr lang="en-US" sz="2000" dirty="0" smtClean="0"/>
              <a:t>Subject sensitivity levels specifies its level of trust, object sensitivity levels specifies the level of trust required for access. In order to access given object the subject must have a sensitivity level.</a:t>
            </a:r>
          </a:p>
          <a:p>
            <a:pPr algn="just"/>
            <a:r>
              <a:rPr lang="en-US" dirty="0" smtClean="0"/>
              <a:t> Data import and export: </a:t>
            </a:r>
            <a:r>
              <a:rPr lang="en-US" sz="1800" dirty="0" smtClean="0"/>
              <a:t>controlling the import of information from other system and export to the other system is a critical function of these systems which must ensure that sensitivity levels are properly maintained and implemented so that sensitivity information is appropriately protected at all times.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/>
              <a:t>It is also called non discretionary access control.</a:t>
            </a:r>
          </a:p>
          <a:p>
            <a:pPr algn="just"/>
            <a:r>
              <a:rPr lang="en-US" sz="1800" dirty="0" smtClean="0"/>
              <a:t>In this model /access control mechanism , access to resources is governed based on the role that the subject holds in an organization.</a:t>
            </a:r>
          </a:p>
          <a:p>
            <a:pPr algn="just"/>
            <a:r>
              <a:rPr lang="en-US" sz="1800" dirty="0" smtClean="0"/>
              <a:t>NDAC is called so; user inherits the privileges that are given to the role not to the person.</a:t>
            </a:r>
          </a:p>
          <a:p>
            <a:pPr algn="just"/>
            <a:r>
              <a:rPr lang="en-US" sz="1800" dirty="0" smtClean="0"/>
              <a:t>It is a policy determined by the system.</a:t>
            </a:r>
          </a:p>
          <a:p>
            <a:pPr algn="just"/>
            <a:r>
              <a:rPr lang="en-US" sz="1800" dirty="0" smtClean="0"/>
              <a:t>Used in commercial applications and in military system, where multilevel security requirement may also exist.</a:t>
            </a:r>
          </a:p>
          <a:p>
            <a:pPr algn="just"/>
            <a:r>
              <a:rPr lang="en-US" sz="1800" dirty="0" smtClean="0"/>
              <a:t>Outside of the users control</a:t>
            </a:r>
          </a:p>
          <a:p>
            <a:pPr algn="just"/>
            <a:r>
              <a:rPr lang="en-US" sz="1800" dirty="0" smtClean="0"/>
              <a:t>E commerce transaction or read right.</a:t>
            </a:r>
          </a:p>
          <a:p>
            <a:pPr algn="just">
              <a:buNone/>
            </a:pPr>
            <a:endParaRPr lang="en-US" sz="1800" dirty="0" smtClean="0"/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235608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3 privacy rules.</a:t>
            </a:r>
          </a:p>
          <a:p>
            <a:pPr algn="just"/>
            <a:r>
              <a:rPr lang="en-US" sz="1800" dirty="0" smtClean="0">
                <a:solidFill>
                  <a:srgbClr val="FFFF00"/>
                </a:solidFill>
              </a:rPr>
              <a:t>Roll assignment</a:t>
            </a:r>
            <a:r>
              <a:rPr lang="en-US" sz="1800" dirty="0" smtClean="0"/>
              <a:t>: A subject can execute a transaction only i.e. the subject has selected or been assigned a suitable role.</a:t>
            </a:r>
          </a:p>
          <a:p>
            <a:pPr algn="just"/>
            <a:r>
              <a:rPr lang="en-US" sz="1800" dirty="0" smtClean="0">
                <a:solidFill>
                  <a:srgbClr val="FFFF00"/>
                </a:solidFill>
              </a:rPr>
              <a:t>Role authorization</a:t>
            </a:r>
            <a:r>
              <a:rPr lang="en-US" sz="1800" dirty="0" smtClean="0"/>
              <a:t>: A subjects active role must be authorized fro the object.</a:t>
            </a:r>
          </a:p>
          <a:p>
            <a:pPr algn="just"/>
            <a:r>
              <a:rPr lang="en-US" sz="1800" dirty="0" smtClean="0">
                <a:solidFill>
                  <a:srgbClr val="FFFF00"/>
                </a:solidFill>
              </a:rPr>
              <a:t>Transaction authorization</a:t>
            </a:r>
            <a:r>
              <a:rPr lang="en-US" sz="1800" dirty="0" smtClean="0"/>
              <a:t>: A subject can execute a transaction only if the transaction is authorized for the subjects active roll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2400" b="1" dirty="0" smtClean="0"/>
              <a:t>Content Dependent Access Control:</a:t>
            </a:r>
            <a:endParaRPr lang="en-US" sz="2400" b="1" dirty="0" smtClean="0"/>
          </a:p>
          <a:p>
            <a:pPr algn="just"/>
            <a:r>
              <a:rPr lang="en-US" sz="1800" dirty="0" smtClean="0"/>
              <a:t>Access to the objects is based on the content with in the object.</a:t>
            </a:r>
          </a:p>
          <a:p>
            <a:pPr algn="just"/>
            <a:r>
              <a:rPr lang="en-US" sz="1800" dirty="0" smtClean="0"/>
              <a:t>E.g. database views, email filtering etc.</a:t>
            </a:r>
          </a:p>
          <a:p>
            <a:pPr algn="just"/>
            <a:r>
              <a:rPr lang="en-US" sz="1800" dirty="0" smtClean="0"/>
              <a:t>YouTube videos banned in some countries.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Context Dependent Access control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The access decisions are based on the context of a collection of information rather than the sensitivity of the data.</a:t>
            </a:r>
          </a:p>
          <a:p>
            <a:pPr algn="just"/>
            <a:r>
              <a:rPr lang="en-US" sz="2000" dirty="0" smtClean="0"/>
              <a:t>E.g. A firewall makes a content based access decision when they collect state information on a packet before allowing it in to the network.</a:t>
            </a:r>
          </a:p>
          <a:p>
            <a:pPr algn="just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4114800"/>
          <a:ext cx="80772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control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Sec. Policy enforced by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owners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ACL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 Labels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RBAC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Roles/Functional Position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000" dirty="0" smtClean="0"/>
              <a:t>Access can be defined as the flow of information between a subject and a object; consuming, using and entering.</a:t>
            </a:r>
          </a:p>
          <a:p>
            <a:pPr algn="just"/>
            <a:r>
              <a:rPr lang="en-US" sz="2000" dirty="0" smtClean="0"/>
              <a:t>It is an ability, right and permission given to a subject for an object in computer system.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Access control</a:t>
            </a:r>
            <a:r>
              <a:rPr lang="en-US" sz="2000" dirty="0" smtClean="0"/>
              <a:t>: security feature that control how user and system communicate and interact with each other .</a:t>
            </a:r>
          </a:p>
          <a:p>
            <a:pPr algn="just"/>
            <a:r>
              <a:rPr lang="en-US" sz="2000" dirty="0" smtClean="0"/>
              <a:t>Authorization to subjects for operations on objects.</a:t>
            </a:r>
          </a:p>
          <a:p>
            <a:pPr algn="just"/>
            <a:r>
              <a:rPr lang="en-US" sz="2000" dirty="0" smtClean="0"/>
              <a:t>Right subject access the right object in a right manner.</a:t>
            </a:r>
          </a:p>
          <a:p>
            <a:pPr algn="just"/>
            <a:r>
              <a:rPr lang="en-US" sz="2000" dirty="0" smtClean="0"/>
              <a:t>In context of network security , it is the ability to limit and control the access to host system and application via communications.</a:t>
            </a:r>
          </a:p>
          <a:p>
            <a:pPr algn="just"/>
            <a:r>
              <a:rPr lang="en-US" sz="2000" dirty="0" smtClean="0"/>
              <a:t>To achieve this each entity trying to gain access first be identified or authenticated so that access right can be tailored to the individual.</a:t>
            </a:r>
          </a:p>
          <a:p>
            <a:pPr algn="just"/>
            <a:r>
              <a:rPr lang="en-US" sz="2000" dirty="0" smtClean="0"/>
              <a:t>It is the selective restriction of access to a place or other resources.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Authorization: </a:t>
            </a:r>
            <a:r>
              <a:rPr lang="en-US" sz="1800" dirty="0" smtClean="0"/>
              <a:t>Permission to access a resources.</a:t>
            </a:r>
          </a:p>
          <a:p>
            <a:r>
              <a:rPr lang="en-US" sz="1800" dirty="0" smtClean="0"/>
              <a:t>Subject: An active entity that requests access to an object or data in an object .</a:t>
            </a:r>
          </a:p>
          <a:p>
            <a:pPr lvl="1"/>
            <a:r>
              <a:rPr lang="en-US" sz="1400" dirty="0" smtClean="0"/>
              <a:t>Entities that can perform action on the system.</a:t>
            </a:r>
          </a:p>
          <a:p>
            <a:pPr lvl="1"/>
            <a:endParaRPr lang="en-US" sz="1400" dirty="0" smtClean="0"/>
          </a:p>
          <a:p>
            <a:pPr lvl="1">
              <a:buNone/>
            </a:pPr>
            <a:r>
              <a:rPr lang="en-US" sz="1400" b="1" dirty="0" smtClean="0"/>
              <a:t>Object: A passive entity that contains information or data. Entities representing resources to which access may need to be control.</a:t>
            </a:r>
          </a:p>
          <a:p>
            <a:pPr lvl="1">
              <a:buNone/>
            </a:pPr>
            <a:r>
              <a:rPr lang="en-US" sz="1400" b="1" dirty="0" smtClean="0"/>
              <a:t>e.g. Memory, file, hardware, directory, data structure ,tables of operating system, password</a:t>
            </a:r>
            <a:r>
              <a:rPr lang="en-US" sz="1400" b="1" smtClean="0"/>
              <a:t>, instructions, </a:t>
            </a:r>
            <a:endParaRPr lang="en-US" sz="1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235608"/>
          </a:xfrm>
        </p:spPr>
        <p:txBody>
          <a:bodyPr/>
          <a:lstStyle/>
          <a:p>
            <a:r>
              <a:rPr lang="en-US" dirty="0" smtClean="0"/>
              <a:t>Technical Model: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1905000"/>
            <a:ext cx="327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widely recognized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3733800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Discretionary access control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00400" y="3733800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Access control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67400" y="3733800"/>
            <a:ext cx="2209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 based access control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447800" y="2895600"/>
            <a:ext cx="27813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4229100" y="2895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4229100" y="2895600"/>
            <a:ext cx="2743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64208"/>
          </a:xfrm>
        </p:spPr>
        <p:txBody>
          <a:bodyPr/>
          <a:lstStyle/>
          <a:p>
            <a:r>
              <a:rPr lang="en-US" dirty="0" smtClean="0"/>
              <a:t>General models: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0" y="1981200"/>
            <a:ext cx="3429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Models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" y="3581400"/>
            <a:ext cx="2514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Administrative AC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3657600"/>
            <a:ext cx="2438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AC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77000" y="3581400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AC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 flipH="1">
            <a:off x="1409700" y="2819400"/>
            <a:ext cx="3352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9" idx="0"/>
          </p:cNvCxnSpPr>
          <p:nvPr/>
        </p:nvCxnSpPr>
        <p:spPr>
          <a:xfrm flipH="1">
            <a:off x="4648200" y="2819400"/>
            <a:ext cx="1143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0" idx="0"/>
          </p:cNvCxnSpPr>
          <p:nvPr/>
        </p:nvCxnSpPr>
        <p:spPr>
          <a:xfrm>
            <a:off x="4762500" y="2819400"/>
            <a:ext cx="2895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69008"/>
          </a:xfrm>
        </p:spPr>
        <p:txBody>
          <a:bodyPr/>
          <a:lstStyle/>
          <a:p>
            <a:r>
              <a:rPr lang="en-US" dirty="0" smtClean="0"/>
              <a:t>Other Models: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14600" y="1676400"/>
            <a:ext cx="4038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38100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base AC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38100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Dependent AC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05600" y="37338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Dependent AC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714500" y="2819400"/>
            <a:ext cx="2819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4533900" y="2819400"/>
            <a:ext cx="152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4533900" y="2819400"/>
            <a:ext cx="3200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AC:</a:t>
            </a:r>
          </a:p>
          <a:p>
            <a:r>
              <a:rPr lang="en-US" sz="1600" dirty="0" smtClean="0"/>
              <a:t>Administrative controls are defined by the top management  in an organization.</a:t>
            </a:r>
          </a:p>
          <a:p>
            <a:r>
              <a:rPr lang="en-US" sz="1600" dirty="0" smtClean="0"/>
              <a:t>It defines roles, responsibility, policies and administrative functions to manage the control environment.</a:t>
            </a:r>
          </a:p>
          <a:p>
            <a:r>
              <a:rPr lang="en-US" dirty="0" smtClean="0"/>
              <a:t>Physical AC:</a:t>
            </a:r>
          </a:p>
          <a:p>
            <a:r>
              <a:rPr lang="en-US" sz="1800" dirty="0" smtClean="0"/>
              <a:t>Ensures safety and security of physical environment .</a:t>
            </a:r>
          </a:p>
          <a:p>
            <a:r>
              <a:rPr lang="en-US" sz="1800" dirty="0" smtClean="0"/>
              <a:t>E.g. Network segregation </a:t>
            </a:r>
            <a:r>
              <a:rPr lang="en-US" sz="1800" dirty="0" smtClean="0">
                <a:sym typeface="Wingdings" pitchFamily="2" charset="2"/>
              </a:rPr>
              <a:t> perimeter security  computer controls</a:t>
            </a:r>
          </a:p>
          <a:p>
            <a:endParaRPr lang="en-US" sz="1800" dirty="0" smtClean="0">
              <a:sym typeface="Wingdings" pitchFamily="2" charset="2"/>
            </a:endParaRP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/>
              <a:t>It uses hardware and software technologies to implement access control. Technical control is also called logical control.</a:t>
            </a:r>
          </a:p>
          <a:p>
            <a:pPr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Logical control can be core OS components </a:t>
            </a:r>
            <a:r>
              <a:rPr lang="en-US" sz="1800" dirty="0" smtClean="0">
                <a:sym typeface="Wingdings" pitchFamily="2" charset="2"/>
              </a:rPr>
              <a:t>Add on security packages Applications  Network hardware control devices.</a:t>
            </a:r>
          </a:p>
          <a:p>
            <a:pPr algn="just">
              <a:buNone/>
            </a:pPr>
            <a:endParaRPr lang="en-US" sz="1800" dirty="0" smtClean="0">
              <a:sym typeface="Wingdings" pitchFamily="2" charset="2"/>
            </a:endParaRPr>
          </a:p>
          <a:p>
            <a:pPr algn="just"/>
            <a:r>
              <a:rPr lang="en-US" sz="1800" b="1" dirty="0" smtClean="0">
                <a:sym typeface="Wingdings" pitchFamily="2" charset="2"/>
              </a:rPr>
              <a:t>Technical control components</a:t>
            </a:r>
            <a:r>
              <a:rPr lang="en-US" sz="1800" dirty="0" smtClean="0">
                <a:sym typeface="Wingdings" pitchFamily="2" charset="2"/>
              </a:rPr>
              <a:t>: System access, network access, encryption and protocols, auditing etc. </a:t>
            </a:r>
          </a:p>
          <a:p>
            <a:pPr algn="just">
              <a:buNone/>
            </a:pPr>
            <a:endParaRPr lang="en-US" sz="1800" dirty="0" smtClean="0">
              <a:sym typeface="Wingdings" pitchFamily="2" charset="2"/>
            </a:endParaRPr>
          </a:p>
          <a:p>
            <a:pPr algn="just"/>
            <a:r>
              <a:rPr lang="en-US" sz="1800" b="1" dirty="0" smtClean="0">
                <a:sym typeface="Wingdings" pitchFamily="2" charset="2"/>
              </a:rPr>
              <a:t>Example of technical controls: Antivirus software, firewalls, smartcard, dial-up call, encryption, audit log, IDS, </a:t>
            </a:r>
            <a:endParaRPr lang="en-US"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Discretionary AC: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owner determines who can access specific resources. </a:t>
            </a:r>
          </a:p>
          <a:p>
            <a:r>
              <a:rPr lang="en-US" sz="2000" dirty="0" smtClean="0"/>
              <a:t>Base on the owners discretion (freedom to decide what should be done).</a:t>
            </a:r>
          </a:p>
          <a:p>
            <a:r>
              <a:rPr lang="en-US" sz="2000" dirty="0" smtClean="0"/>
              <a:t>Owner of the resource specifies which subject can access which resource and up to what extent.</a:t>
            </a:r>
          </a:p>
          <a:p>
            <a:r>
              <a:rPr lang="en-US" sz="2000" dirty="0" smtClean="0"/>
              <a:t>The most two  important concept under the subject are :</a:t>
            </a:r>
          </a:p>
          <a:p>
            <a:pPr lvl="1" algn="just"/>
            <a:r>
              <a:rPr lang="en-US" sz="1600" b="1" dirty="0" smtClean="0"/>
              <a:t>File and data ownership: </a:t>
            </a:r>
            <a:r>
              <a:rPr lang="en-US" sz="1600" dirty="0" smtClean="0"/>
              <a:t>Each file has an owner </a:t>
            </a:r>
            <a:r>
              <a:rPr lang="en-US" sz="1600" b="1" dirty="0" smtClean="0"/>
              <a:t>, by default who created it. </a:t>
            </a:r>
          </a:p>
          <a:p>
            <a:pPr lvl="1" algn="just"/>
            <a:r>
              <a:rPr lang="en-US" sz="1600" b="1" dirty="0" smtClean="0"/>
              <a:t>Access right and permission: Controls that an owner can assign to other objects for specific resources.</a:t>
            </a:r>
          </a:p>
          <a:p>
            <a:pPr lvl="1" algn="just"/>
            <a:r>
              <a:rPr lang="en-US" sz="1600" b="1" dirty="0" smtClean="0"/>
              <a:t>E.g. A system administrator may create a  hierarchy of files to be accessed based on certain permission.</a:t>
            </a:r>
            <a:endParaRPr lang="en-US" sz="1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Accesscontrol Model</Template>
  <TotalTime>189</TotalTime>
  <Words>973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Access control</vt:lpstr>
      <vt:lpstr>Access: </vt:lpstr>
      <vt:lpstr>Slide 3</vt:lpstr>
      <vt:lpstr>Access control models</vt:lpstr>
      <vt:lpstr>Slide 5</vt:lpstr>
      <vt:lpstr>Slide 6</vt:lpstr>
      <vt:lpstr>Slide 7</vt:lpstr>
      <vt:lpstr>Technical AC</vt:lpstr>
      <vt:lpstr>Discretionary AC:</vt:lpstr>
      <vt:lpstr>Mandatory Access control</vt:lpstr>
      <vt:lpstr>Slide 11</vt:lpstr>
      <vt:lpstr>Roll based Access Control</vt:lpstr>
      <vt:lpstr>Slide 13</vt:lpstr>
      <vt:lpstr>Context Dependent Access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</dc:title>
  <dc:creator>nit</dc:creator>
  <cp:lastModifiedBy>nit</cp:lastModifiedBy>
  <cp:revision>19</cp:revision>
  <dcterms:created xsi:type="dcterms:W3CDTF">2017-07-07T15:19:14Z</dcterms:created>
  <dcterms:modified xsi:type="dcterms:W3CDTF">2017-07-13T09:43:26Z</dcterms:modified>
</cp:coreProperties>
</file>