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1" r:id="rId8"/>
    <p:sldId id="266" r:id="rId9"/>
    <p:sldId id="259" r:id="rId10"/>
    <p:sldId id="275" r:id="rId11"/>
    <p:sldId id="269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83" r:id="rId32"/>
    <p:sldId id="293" r:id="rId33"/>
    <p:sldId id="291" r:id="rId34"/>
    <p:sldId id="296" r:id="rId35"/>
    <p:sldId id="297" r:id="rId36"/>
    <p:sldId id="294" r:id="rId37"/>
    <p:sldId id="29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533" autoAdjust="0"/>
  </p:normalViewPr>
  <p:slideViewPr>
    <p:cSldViewPr>
      <p:cViewPr varScale="1">
        <p:scale>
          <a:sx n="69" d="100"/>
          <a:sy n="69" d="100"/>
        </p:scale>
        <p:origin x="-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701529B-46B5-436D-9E0A-C93EECE0C5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D5D1-0045-4EE1-ABA3-E885A896E7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45E4E-070F-4572-A309-A703152A4F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FA9-E4BB-447B-A607-79C4CB9B70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44BFB0B-22EE-45E2-AFA2-C464DD9E04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84E94B-5947-4B23-90AB-F8660347A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B8BB8D6-A509-48B8-BFF7-9AED2AB67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9038-8219-4532-A552-004139E56E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167D3B-FE29-44F1-81D9-D5CE58B011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548C889-8945-48A5-8CF6-D80C240CC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CA5C437-089E-4F04-9136-C59EA6E6E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2E45257-3037-4B59-957A-CE4D990B0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Fundamentals: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Need for Aggregate Models (RBAC)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Practical ease of specification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Abstraction for users, permissions, constraints, administration</a:t>
            </a:r>
          </a:p>
          <a:p>
            <a:pPr>
              <a:lnSpc>
                <a:spcPct val="80000"/>
              </a:lnSpc>
            </a:pPr>
            <a:r>
              <a:rPr lang="en-US" sz="2400"/>
              <a:t>Natural access control aggregations – based on organizational roles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As new employees join, their permission assignments are determined by their job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Permission assignment is largely static</a:t>
            </a:r>
          </a:p>
          <a:p>
            <a:pPr>
              <a:lnSpc>
                <a:spcPct val="80000"/>
              </a:lnSpc>
            </a:pPr>
            <a:r>
              <a:rPr lang="en-US" sz="2400"/>
              <a:t>Central control and maintenance of access rights</a:t>
            </a:r>
          </a:p>
          <a:p>
            <a:pPr>
              <a:lnSpc>
                <a:spcPct val="80000"/>
              </a:lnSpc>
            </a:pPr>
            <a:r>
              <a:rPr lang="en-US" sz="2400"/>
              <a:t>Flexible enough to enforce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least privilege, separation of duties, etc.</a:t>
            </a:r>
          </a:p>
          <a:p>
            <a:pPr lvl="1"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Type Enforcement [BoebertKain84]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1143000" y="33528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User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1143000" y="42672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User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1143000" y="51816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User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438400" y="4114800"/>
            <a:ext cx="1295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Type</a:t>
            </a:r>
          </a:p>
          <a:p>
            <a:pPr algn="ctr"/>
            <a:r>
              <a:rPr lang="en-US" sz="1800" b="1"/>
              <a:t>(Subject)</a:t>
            </a: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V="1">
            <a:off x="1981200" y="4724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1981200" y="4495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1981200" y="3810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400800" y="4114800"/>
            <a:ext cx="1295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Type</a:t>
            </a:r>
          </a:p>
          <a:p>
            <a:pPr algn="ctr"/>
            <a:r>
              <a:rPr lang="en-US" sz="1800" b="1"/>
              <a:t>(Object)</a:t>
            </a:r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8077200" y="3124200"/>
            <a:ext cx="8382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Object</a:t>
            </a: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8077200" y="4191000"/>
            <a:ext cx="8382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Object</a:t>
            </a: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8077200" y="5257800"/>
            <a:ext cx="8382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Object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H="1">
            <a:off x="7696200" y="3581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76962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 flipV="1">
            <a:off x="7696200" y="4800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4343400" y="2895600"/>
            <a:ext cx="1295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Permission</a:t>
            </a:r>
          </a:p>
          <a:p>
            <a:pPr algn="ctr"/>
            <a:r>
              <a:rPr lang="en-US" sz="1800" b="1"/>
              <a:t>Assignment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3733800" y="3810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 flipV="1">
            <a:off x="5334000" y="3810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4114800" y="4114800"/>
            <a:ext cx="19859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Subject Type</a:t>
            </a:r>
            <a:r>
              <a:rPr lang="en-US"/>
              <a:t> Can </a:t>
            </a:r>
          </a:p>
          <a:p>
            <a:r>
              <a:rPr lang="en-US"/>
              <a:t>Access </a:t>
            </a:r>
            <a:r>
              <a:rPr lang="en-US" b="1"/>
              <a:t>Object Type</a:t>
            </a:r>
          </a:p>
          <a:p>
            <a:r>
              <a:rPr lang="en-US"/>
              <a:t>To Perform Operations</a:t>
            </a:r>
          </a:p>
          <a:p>
            <a:r>
              <a:rPr lang="en-US"/>
              <a:t>On </a:t>
            </a:r>
            <a:r>
              <a:rPr lang="en-US" b="1"/>
              <a:t>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and Attributes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1143000" y="33528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User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1143000" y="42672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User</a:t>
            </a: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1143000" y="51816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User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438400" y="4114800"/>
            <a:ext cx="1295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User</a:t>
            </a:r>
          </a:p>
          <a:p>
            <a:pPr algn="ctr"/>
            <a:r>
              <a:rPr lang="en-US" sz="1800" b="1"/>
              <a:t>Group</a:t>
            </a: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1981200" y="4724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1981200" y="44958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1981200" y="3810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400800" y="4114800"/>
            <a:ext cx="1295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Attribute</a:t>
            </a:r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8077200" y="3124200"/>
            <a:ext cx="8382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Object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8077200" y="4191000"/>
            <a:ext cx="8382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Object</a:t>
            </a:r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8077200" y="5257800"/>
            <a:ext cx="8382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Object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7696200" y="3581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>
            <a:off x="76962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H="1" flipV="1">
            <a:off x="7696200" y="4800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4343400" y="2895600"/>
            <a:ext cx="1295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Permission</a:t>
            </a:r>
          </a:p>
          <a:p>
            <a:pPr algn="ctr"/>
            <a:r>
              <a:rPr lang="en-US" sz="1800" b="1"/>
              <a:t>Assignment</a:t>
            </a: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V="1">
            <a:off x="3733800" y="3810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H="1" flipV="1">
            <a:off x="5334000" y="38100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267200" y="4038600"/>
            <a:ext cx="17605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User Group</a:t>
            </a:r>
            <a:r>
              <a:rPr lang="en-US"/>
              <a:t> Has </a:t>
            </a:r>
          </a:p>
          <a:p>
            <a:r>
              <a:rPr lang="en-US"/>
              <a:t>Access To </a:t>
            </a:r>
            <a:r>
              <a:rPr lang="en-US" b="1"/>
              <a:t>Objects </a:t>
            </a:r>
          </a:p>
          <a:p>
            <a:r>
              <a:rPr lang="en-US"/>
              <a:t>With the </a:t>
            </a:r>
            <a:r>
              <a:rPr lang="en-US" b="1"/>
              <a:t>Attribute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Role-based Access Control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1143000" y="33528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User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143000" y="42672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User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1143000" y="5181600"/>
            <a:ext cx="8382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User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8077200" y="3124200"/>
            <a:ext cx="8382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Object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8077200" y="4191000"/>
            <a:ext cx="8382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Object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8077200" y="5257800"/>
            <a:ext cx="8382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Object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343400" y="2895600"/>
            <a:ext cx="12954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Role</a:t>
            </a: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V="1">
            <a:off x="1981200" y="3124200"/>
            <a:ext cx="2362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V="1">
            <a:off x="1981200" y="3276600"/>
            <a:ext cx="2362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V="1">
            <a:off x="1981200" y="3505200"/>
            <a:ext cx="2362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2057400" y="2743200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User-Role Assignment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858000" y="31242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Perm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6858000" y="41910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Perm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6858000" y="5257800"/>
            <a:ext cx="914400" cy="76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Perm</a:t>
            </a: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 flipH="1">
            <a:off x="7772400" y="3276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7772400" y="4267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H="1">
            <a:off x="7772400" y="5334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 flipH="1" flipV="1">
            <a:off x="5638800" y="3505200"/>
            <a:ext cx="1219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 flipH="1" flipV="1">
            <a:off x="5638800" y="33528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flipH="1" flipV="1">
            <a:off x="5638800" y="31242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5715000" y="2743200"/>
            <a:ext cx="2136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Perm-Role Assignment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3886200" y="3962400"/>
            <a:ext cx="19589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Users</a:t>
            </a:r>
            <a:r>
              <a:rPr lang="en-US"/>
              <a:t> in </a:t>
            </a:r>
            <a:r>
              <a:rPr lang="en-US" b="1"/>
              <a:t>Role</a:t>
            </a:r>
            <a:r>
              <a:rPr lang="en-US"/>
              <a:t> Can </a:t>
            </a:r>
          </a:p>
          <a:p>
            <a:r>
              <a:rPr lang="en-US"/>
              <a:t>Access </a:t>
            </a:r>
            <a:r>
              <a:rPr lang="en-US" b="1"/>
              <a:t>Objects</a:t>
            </a:r>
            <a:r>
              <a:rPr lang="en-US"/>
              <a:t> Using</a:t>
            </a:r>
          </a:p>
          <a:p>
            <a:r>
              <a:rPr lang="en-US" b="1"/>
              <a:t>Permissions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vs. Types Data Structures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RBAC</a:t>
            </a:r>
          </a:p>
          <a:p>
            <a:pPr lvl="1">
              <a:lnSpc>
                <a:spcPct val="90000"/>
              </a:lnSpc>
            </a:pPr>
            <a:r>
              <a:rPr lang="en-US"/>
              <a:t>U: set of users</a:t>
            </a:r>
          </a:p>
          <a:p>
            <a:pPr lvl="1">
              <a:lnSpc>
                <a:spcPct val="90000"/>
              </a:lnSpc>
            </a:pPr>
            <a:r>
              <a:rPr lang="en-US"/>
              <a:t>P: set of permissions</a:t>
            </a:r>
          </a:p>
          <a:p>
            <a:pPr>
              <a:lnSpc>
                <a:spcPct val="90000"/>
              </a:lnSpc>
            </a:pPr>
            <a:r>
              <a:rPr lang="en-US"/>
              <a:t>Type Enforcement</a:t>
            </a:r>
          </a:p>
          <a:p>
            <a:pPr lvl="1">
              <a:lnSpc>
                <a:spcPct val="90000"/>
              </a:lnSpc>
            </a:pPr>
            <a:r>
              <a:rPr lang="en-US"/>
              <a:t>E: set of subjects or objects</a:t>
            </a:r>
          </a:p>
          <a:p>
            <a:pPr lvl="1">
              <a:lnSpc>
                <a:spcPct val="90000"/>
              </a:lnSpc>
            </a:pPr>
            <a:r>
              <a:rPr lang="en-US"/>
              <a:t>Permission Assignment</a:t>
            </a:r>
          </a:p>
          <a:p>
            <a:pPr lvl="2">
              <a:lnSpc>
                <a:spcPct val="90000"/>
              </a:lnSpc>
            </a:pPr>
            <a:r>
              <a:rPr lang="en-US"/>
              <a:t>ST: set of subject types</a:t>
            </a:r>
          </a:p>
          <a:p>
            <a:pPr lvl="2">
              <a:lnSpc>
                <a:spcPct val="90000"/>
              </a:lnSpc>
            </a:pPr>
            <a:r>
              <a:rPr lang="en-US"/>
              <a:t>OT: set of object types</a:t>
            </a:r>
          </a:p>
          <a:p>
            <a:pPr lvl="2">
              <a:lnSpc>
                <a:spcPct val="90000"/>
              </a:lnSpc>
            </a:pPr>
            <a:r>
              <a:rPr lang="en-US"/>
              <a:t>O: set of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Role-based Access Control 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Users: U</a:t>
            </a:r>
          </a:p>
          <a:p>
            <a:r>
              <a:rPr lang="en-US"/>
              <a:t>Permissions: P</a:t>
            </a:r>
          </a:p>
          <a:p>
            <a:r>
              <a:rPr lang="en-US"/>
              <a:t>Roles: R</a:t>
            </a:r>
          </a:p>
          <a:p>
            <a:r>
              <a:rPr lang="en-US"/>
              <a:t>Assignments: User-role, perm-role, </a:t>
            </a:r>
            <a:r>
              <a:rPr lang="en-US" b="1"/>
              <a:t>role-role</a:t>
            </a:r>
            <a:endParaRPr lang="en-US"/>
          </a:p>
          <a:p>
            <a:r>
              <a:rPr lang="en-US" b="1"/>
              <a:t>Sessions: S</a:t>
            </a:r>
          </a:p>
          <a:p>
            <a:r>
              <a:rPr lang="en-US"/>
              <a:t>Function: user(S), roles(S)</a:t>
            </a:r>
            <a:endParaRPr lang="en-US" b="1"/>
          </a:p>
          <a:p>
            <a:r>
              <a:rPr lang="en-US" b="1"/>
              <a:t>Constraints: C</a:t>
            </a:r>
          </a:p>
          <a:p>
            <a:pPr>
              <a:buFont typeface="Wingdings" pitchFamily="2" charset="2"/>
              <a:buNone/>
            </a:pPr>
            <a:endParaRPr lang="en-US" b="1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RBAC Family of Models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RBAC</a:t>
            </a:r>
            <a:r>
              <a:rPr lang="en-US" sz="2400" baseline="-25000"/>
              <a:t>0</a:t>
            </a:r>
            <a:r>
              <a:rPr lang="en-US" sz="2400"/>
              <a:t> contains all but hierarchies and constraints</a:t>
            </a:r>
          </a:p>
          <a:p>
            <a:pPr>
              <a:lnSpc>
                <a:spcPct val="90000"/>
              </a:lnSpc>
            </a:pPr>
            <a:r>
              <a:rPr lang="en-US" sz="2400"/>
              <a:t>RBAC</a:t>
            </a:r>
            <a:r>
              <a:rPr lang="en-US" sz="2400" baseline="-25000"/>
              <a:t>1</a:t>
            </a:r>
            <a:r>
              <a:rPr lang="en-US" sz="2400"/>
              <a:t> contains RBAC</a:t>
            </a:r>
            <a:r>
              <a:rPr lang="en-US" sz="2400" baseline="-25000"/>
              <a:t>0</a:t>
            </a:r>
            <a:r>
              <a:rPr lang="en-US" sz="2400"/>
              <a:t> and hierarchies</a:t>
            </a:r>
          </a:p>
          <a:p>
            <a:pPr>
              <a:lnSpc>
                <a:spcPct val="90000"/>
              </a:lnSpc>
            </a:pPr>
            <a:r>
              <a:rPr lang="en-US" sz="2400"/>
              <a:t>RBAC</a:t>
            </a:r>
            <a:r>
              <a:rPr lang="en-US" sz="2400" baseline="-25000"/>
              <a:t>2</a:t>
            </a:r>
            <a:r>
              <a:rPr lang="en-US" sz="2400"/>
              <a:t> contains RBAC</a:t>
            </a:r>
            <a:r>
              <a:rPr lang="en-US" sz="2400" baseline="-25000"/>
              <a:t>0</a:t>
            </a:r>
            <a:r>
              <a:rPr lang="en-US" sz="2400"/>
              <a:t> and constraints</a:t>
            </a:r>
          </a:p>
          <a:p>
            <a:pPr>
              <a:lnSpc>
                <a:spcPct val="90000"/>
              </a:lnSpc>
            </a:pPr>
            <a:r>
              <a:rPr lang="en-US" sz="2400"/>
              <a:t>RBAC</a:t>
            </a:r>
            <a:r>
              <a:rPr lang="en-US" sz="2400" baseline="-25000"/>
              <a:t>3</a:t>
            </a:r>
            <a:r>
              <a:rPr lang="en-US" sz="2400"/>
              <a:t> contains all</a:t>
            </a:r>
          </a:p>
          <a:p>
            <a:pPr>
              <a:lnSpc>
                <a:spcPct val="90000"/>
              </a:lnSpc>
            </a:pPr>
            <a:r>
              <a:rPr lang="en-US" sz="2400"/>
              <a:t>The RBAC family idea has always been more a NIST initiative</a:t>
            </a:r>
          </a:p>
          <a:p>
            <a:pPr>
              <a:lnSpc>
                <a:spcPct val="90000"/>
              </a:lnSpc>
            </a:pPr>
            <a:r>
              <a:rPr lang="en-US" sz="2400"/>
              <a:t>The RBAC families are present in the NIST RBAC standard [NIST2001] with slight modifications: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RBAC</a:t>
            </a:r>
            <a:r>
              <a:rPr lang="en-US" sz="2000" baseline="-25000"/>
              <a:t>0</a:t>
            </a:r>
            <a:r>
              <a:rPr lang="en-US" sz="2000"/>
              <a:t>, RBAC</a:t>
            </a:r>
            <a:r>
              <a:rPr lang="en-US" sz="2000" baseline="-25000"/>
              <a:t>1</a:t>
            </a:r>
            <a:r>
              <a:rPr lang="en-US" sz="2000"/>
              <a:t> (options), RBAC</a:t>
            </a:r>
            <a:r>
              <a:rPr lang="en-US" sz="2000" baseline="-25000"/>
              <a:t>3</a:t>
            </a:r>
            <a:r>
              <a:rPr lang="en-US" sz="2000"/>
              <a:t> (SSD) , RBAC</a:t>
            </a:r>
            <a:r>
              <a:rPr lang="en-US" sz="2000" baseline="-25000"/>
              <a:t>3</a:t>
            </a:r>
            <a:r>
              <a:rPr lang="en-US" sz="2000"/>
              <a:t> (DSD)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Hierarchies and Constraints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Role hierarchy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Problem: does organizational hierarchy correspond to a permission inheritance hierarchy?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Problem: do organizational roles make sense for building hierarchies?</a:t>
            </a:r>
          </a:p>
          <a:p>
            <a:pPr>
              <a:lnSpc>
                <a:spcPct val="80000"/>
              </a:lnSpc>
            </a:pPr>
            <a:r>
              <a:rPr lang="en-US" sz="2000"/>
              <a:t>Constraints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Problem: constraints apply to all states, so they require a predicate calculus in general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Problem: Only certain types of constraints can effectively be administered? Mutual exclusion, separation of duty, cardinality, etc. </a:t>
            </a:r>
          </a:p>
          <a:p>
            <a:pPr>
              <a:lnSpc>
                <a:spcPct val="80000"/>
              </a:lnSpc>
            </a:pPr>
            <a:r>
              <a:rPr lang="en-US" sz="2000"/>
              <a:t>Conflicts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May find other concepts useful for resolving conflicts between constraints and hierarchies/assignments</a:t>
            </a:r>
          </a:p>
          <a:p>
            <a:pPr lvl="1"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Discretionary Access Control</a:t>
            </a:r>
          </a:p>
          <a:p>
            <a:pPr lvl="1">
              <a:lnSpc>
                <a:spcPct val="90000"/>
              </a:lnSpc>
            </a:pPr>
            <a:r>
              <a:rPr lang="en-US"/>
              <a:t>Users (typically object owner) can decide permission assignments</a:t>
            </a:r>
          </a:p>
          <a:p>
            <a:pPr>
              <a:lnSpc>
                <a:spcPct val="90000"/>
              </a:lnSpc>
            </a:pPr>
            <a:r>
              <a:rPr lang="en-US"/>
              <a:t>Mandatory Access Control</a:t>
            </a:r>
          </a:p>
          <a:p>
            <a:pPr lvl="1">
              <a:lnSpc>
                <a:spcPct val="90000"/>
              </a:lnSpc>
            </a:pPr>
            <a:r>
              <a:rPr lang="en-US"/>
              <a:t>System administrator decides on permission assignments</a:t>
            </a:r>
          </a:p>
          <a:p>
            <a:pPr>
              <a:lnSpc>
                <a:spcPct val="90000"/>
              </a:lnSpc>
            </a:pPr>
            <a:r>
              <a:rPr lang="en-US"/>
              <a:t>Flexible Administrative Management</a:t>
            </a:r>
          </a:p>
          <a:p>
            <a:pPr lvl="1">
              <a:lnSpc>
                <a:spcPct val="90000"/>
              </a:lnSpc>
            </a:pPr>
            <a:r>
              <a:rPr lang="en-US"/>
              <a:t>Access control models can be used to express administrative privileges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RBAC Achieve Its Goals?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Practical ease of specification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Clear base model – need more help for constraints, admin</a:t>
            </a:r>
          </a:p>
          <a:p>
            <a:pPr>
              <a:lnSpc>
                <a:spcPct val="80000"/>
              </a:lnSpc>
            </a:pPr>
            <a:r>
              <a:rPr lang="en-US" sz="2400"/>
              <a:t>Natural access control aggregations – based on organizational roles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 some cases, but not clear that organizational roles help with permission assignment – particularly with inheritance</a:t>
            </a:r>
          </a:p>
          <a:p>
            <a:pPr>
              <a:lnSpc>
                <a:spcPct val="80000"/>
              </a:lnSpc>
            </a:pPr>
            <a:r>
              <a:rPr lang="en-US" sz="2400"/>
              <a:t>Central control and maintenance of access rights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Central view is a selling feature of products, but a single view of all can be complex (layering?)</a:t>
            </a:r>
          </a:p>
          <a:p>
            <a:pPr>
              <a:lnSpc>
                <a:spcPct val="80000"/>
              </a:lnSpc>
            </a:pPr>
            <a:r>
              <a:rPr lang="en-US" sz="2400"/>
              <a:t>Flexible enough to enforce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Flexible access control expression, but difficult to determine if we enforce our security goals (constraints)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Determine whether a </a:t>
            </a:r>
            <a:r>
              <a:rPr lang="en-US" b="1" dirty="0"/>
              <a:t>principal</a:t>
            </a:r>
            <a:r>
              <a:rPr lang="en-US" dirty="0"/>
              <a:t> can perform a requested </a:t>
            </a:r>
            <a:r>
              <a:rPr lang="en-US" b="1" dirty="0"/>
              <a:t>operation</a:t>
            </a:r>
            <a:r>
              <a:rPr lang="en-US" dirty="0"/>
              <a:t> on a target </a:t>
            </a:r>
            <a:r>
              <a:rPr lang="en-US" b="1" dirty="0"/>
              <a:t>object</a:t>
            </a:r>
          </a:p>
          <a:p>
            <a:pPr>
              <a:lnSpc>
                <a:spcPct val="90000"/>
              </a:lnSpc>
            </a:pPr>
            <a:r>
              <a:rPr lang="en-US" b="1" dirty="0"/>
              <a:t>Principal: </a:t>
            </a:r>
            <a:r>
              <a:rPr lang="en-US" dirty="0"/>
              <a:t>user, process, etc.</a:t>
            </a:r>
          </a:p>
          <a:p>
            <a:pPr>
              <a:lnSpc>
                <a:spcPct val="90000"/>
              </a:lnSpc>
            </a:pPr>
            <a:r>
              <a:rPr lang="en-US" b="1" dirty="0"/>
              <a:t>Operation: </a:t>
            </a:r>
            <a:r>
              <a:rPr lang="en-US" dirty="0"/>
              <a:t>read, write, etc.</a:t>
            </a:r>
          </a:p>
          <a:p>
            <a:pPr>
              <a:lnSpc>
                <a:spcPct val="90000"/>
              </a:lnSpc>
            </a:pPr>
            <a:r>
              <a:rPr lang="en-US" b="1" dirty="0"/>
              <a:t>Object: </a:t>
            </a:r>
            <a:r>
              <a:rPr lang="en-US" dirty="0"/>
              <a:t>file, </a:t>
            </a:r>
            <a:r>
              <a:rPr lang="en-US" dirty="0" err="1"/>
              <a:t>tuple</a:t>
            </a:r>
            <a:r>
              <a:rPr lang="en-US" dirty="0"/>
              <a:t>, etc.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Lampson defined the familiar </a:t>
            </a:r>
            <a:r>
              <a:rPr lang="en-US" b="1" dirty="0"/>
              <a:t>access matrix</a:t>
            </a:r>
            <a:r>
              <a:rPr lang="en-US" dirty="0"/>
              <a:t> and its two interpretations ACLs and capabilities [Lampson70]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RBAC Products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SUN Solaris</a:t>
            </a:r>
          </a:p>
          <a:p>
            <a:r>
              <a:rPr lang="en-US"/>
              <a:t>Sybase SQL Server</a:t>
            </a:r>
          </a:p>
          <a:p>
            <a:r>
              <a:rPr lang="en-US"/>
              <a:t>BMC INCONTROL for Security Management</a:t>
            </a:r>
          </a:p>
          <a:p>
            <a:r>
              <a:rPr lang="en-US"/>
              <a:t>Systor Security Administration Manager</a:t>
            </a:r>
          </a:p>
          <a:p>
            <a:r>
              <a:rPr lang="en-US"/>
              <a:t>Tivoli TME Security Management</a:t>
            </a:r>
          </a:p>
          <a:p>
            <a:r>
              <a:rPr lang="en-US"/>
              <a:t>Computer Associates Protect IT</a:t>
            </a:r>
          </a:p>
          <a:p>
            <a:r>
              <a:rPr lang="en-US"/>
              <a:t>Siemens rbacDirX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 Problem [HRU76]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848600" cy="4038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000"/>
              <a:t>Determine if an unauthorized permission is leaked given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An initial set of permissions and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An access control system, mainly administrative operations</a:t>
            </a:r>
          </a:p>
          <a:p>
            <a:pPr>
              <a:lnSpc>
                <a:spcPct val="80000"/>
              </a:lnSpc>
            </a:pPr>
            <a:r>
              <a:rPr lang="en-US" sz="2000"/>
              <a:t>For a traditional approach, the safety problem is </a:t>
            </a:r>
            <a:r>
              <a:rPr lang="en-US" sz="2000" i="1"/>
              <a:t>undecidable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3300"/>
                </a:solidFill>
              </a:rPr>
              <a:t>Access matrix model with multi-operational commands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3300"/>
                </a:solidFill>
              </a:rPr>
              <a:t>Main culprit is create – create object/subject with </a:t>
            </a:r>
            <a:r>
              <a:rPr lang="en-US" sz="1800" b="1">
                <a:solidFill>
                  <a:srgbClr val="FF3300"/>
                </a:solidFill>
              </a:rPr>
              <a:t>own</a:t>
            </a:r>
            <a:r>
              <a:rPr lang="en-US" sz="1800">
                <a:solidFill>
                  <a:srgbClr val="FF3300"/>
                </a:solidFill>
              </a:rPr>
              <a:t> rights</a:t>
            </a:r>
          </a:p>
          <a:p>
            <a:pPr lvl="1">
              <a:lnSpc>
                <a:spcPct val="80000"/>
              </a:lnSpc>
            </a:pPr>
            <a:r>
              <a:rPr lang="en-US" sz="1800">
                <a:solidFill>
                  <a:srgbClr val="FF3300"/>
                </a:solidFill>
              </a:rPr>
              <a:t>Prove reduction of a Turing machine to the multi-operational access matrix system</a:t>
            </a:r>
          </a:p>
          <a:p>
            <a:pPr>
              <a:lnSpc>
                <a:spcPct val="80000"/>
              </a:lnSpc>
            </a:pPr>
            <a:r>
              <a:rPr lang="en-US" sz="2000"/>
              <a:t>Result led to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Safe, but limited models: take-grant, schematic protection model, typed access matrix model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Further support for models in which the constraints are implicit in the model – e.g., lattice models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Check safety on each policy change – constraint approach of RBAC</a:t>
            </a:r>
          </a:p>
          <a:p>
            <a:pPr lvl="1"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Lattice Access Control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Subjects and Objects have security levels and optional categories </a:t>
            </a:r>
          </a:p>
          <a:p>
            <a:pPr>
              <a:lnSpc>
                <a:spcPct val="90000"/>
              </a:lnSpc>
            </a:pPr>
            <a:r>
              <a:rPr lang="en-US" sz="2400"/>
              <a:t>Confidentiality Policy (e.g., Bell-LaPadula)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Simple property: may read only if the subject’s security level dominates the object’s security level (read-down)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*-property: may write only if the subject’s security level is dominated by the object’s security level (write-up)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Tranquility property: may not change the security level of an object concurrent to its use</a:t>
            </a:r>
          </a:p>
          <a:p>
            <a:pPr>
              <a:lnSpc>
                <a:spcPct val="90000"/>
              </a:lnSpc>
            </a:pPr>
            <a:r>
              <a:rPr lang="en-US" sz="2400"/>
              <a:t>Integrity Policy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Biba is the dual of BLP for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Levels and Policies</a:t>
            </a: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343400" y="2590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L:1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4343400" y="3733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L:2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43434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L:3</a:t>
            </a: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45720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4572000" y="3124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219200" y="2514600"/>
            <a:ext cx="1425575" cy="650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Dominance</a:t>
            </a:r>
          </a:p>
          <a:p>
            <a:r>
              <a:rPr lang="en-US" sz="1800" b="1"/>
              <a:t>1 &gt; 2 &gt; 3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219200" y="3429000"/>
            <a:ext cx="1958975" cy="650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3300"/>
                </a:solidFill>
              </a:rPr>
              <a:t>BLP Operations</a:t>
            </a:r>
          </a:p>
          <a:p>
            <a:r>
              <a:rPr lang="en-US" sz="1800" b="1">
                <a:solidFill>
                  <a:schemeClr val="bg2"/>
                </a:solidFill>
              </a:rPr>
              <a:t>Biba Operations</a:t>
            </a:r>
          </a:p>
        </p:txBody>
      </p:sp>
      <p:grpSp>
        <p:nvGrpSpPr>
          <p:cNvPr id="41999" name="Group 15"/>
          <p:cNvGrpSpPr>
            <a:grpSpLocks/>
          </p:cNvGrpSpPr>
          <p:nvPr/>
        </p:nvGrpSpPr>
        <p:grpSpPr bwMode="auto">
          <a:xfrm>
            <a:off x="4749800" y="2286000"/>
            <a:ext cx="1082675" cy="660400"/>
            <a:chOff x="2992" y="1440"/>
            <a:chExt cx="682" cy="416"/>
          </a:xfrm>
        </p:grpSpPr>
        <p:sp>
          <p:nvSpPr>
            <p:cNvPr id="41996" name="Freeform 12"/>
            <p:cNvSpPr>
              <a:spLocks/>
            </p:cNvSpPr>
            <p:nvPr/>
          </p:nvSpPr>
          <p:spPr bwMode="auto">
            <a:xfrm>
              <a:off x="2992" y="1600"/>
              <a:ext cx="536" cy="256"/>
            </a:xfrm>
            <a:custGeom>
              <a:avLst/>
              <a:gdLst/>
              <a:ahLst/>
              <a:cxnLst>
                <a:cxn ang="0">
                  <a:pos x="32" y="80"/>
                </a:cxn>
                <a:cxn ang="0">
                  <a:pos x="80" y="32"/>
                </a:cxn>
                <a:cxn ang="0">
                  <a:pos x="512" y="32"/>
                </a:cxn>
                <a:cxn ang="0">
                  <a:pos x="224" y="224"/>
                </a:cxn>
                <a:cxn ang="0">
                  <a:pos x="80" y="224"/>
                </a:cxn>
              </a:cxnLst>
              <a:rect l="0" t="0" r="r" b="b"/>
              <a:pathLst>
                <a:path w="536" h="256">
                  <a:moveTo>
                    <a:pt x="32" y="80"/>
                  </a:moveTo>
                  <a:cubicBezTo>
                    <a:pt x="16" y="60"/>
                    <a:pt x="0" y="40"/>
                    <a:pt x="80" y="32"/>
                  </a:cubicBezTo>
                  <a:cubicBezTo>
                    <a:pt x="160" y="24"/>
                    <a:pt x="488" y="0"/>
                    <a:pt x="512" y="32"/>
                  </a:cubicBezTo>
                  <a:cubicBezTo>
                    <a:pt x="536" y="64"/>
                    <a:pt x="296" y="192"/>
                    <a:pt x="224" y="224"/>
                  </a:cubicBezTo>
                  <a:cubicBezTo>
                    <a:pt x="152" y="256"/>
                    <a:pt x="104" y="224"/>
                    <a:pt x="80" y="224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3024" y="1440"/>
              <a:ext cx="6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Read/write</a:t>
              </a:r>
            </a:p>
          </p:txBody>
        </p:sp>
      </p:grpSp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4724400" y="1828800"/>
            <a:ext cx="1108075" cy="635000"/>
            <a:chOff x="3744" y="1536"/>
            <a:chExt cx="698" cy="400"/>
          </a:xfrm>
        </p:grpSpPr>
        <p:sp>
          <p:nvSpPr>
            <p:cNvPr id="41997" name="Freeform 13"/>
            <p:cNvSpPr>
              <a:spLocks/>
            </p:cNvSpPr>
            <p:nvPr/>
          </p:nvSpPr>
          <p:spPr bwMode="auto">
            <a:xfrm>
              <a:off x="3744" y="1680"/>
              <a:ext cx="536" cy="256"/>
            </a:xfrm>
            <a:custGeom>
              <a:avLst/>
              <a:gdLst/>
              <a:ahLst/>
              <a:cxnLst>
                <a:cxn ang="0">
                  <a:pos x="32" y="80"/>
                </a:cxn>
                <a:cxn ang="0">
                  <a:pos x="80" y="32"/>
                </a:cxn>
                <a:cxn ang="0">
                  <a:pos x="512" y="32"/>
                </a:cxn>
                <a:cxn ang="0">
                  <a:pos x="224" y="224"/>
                </a:cxn>
                <a:cxn ang="0">
                  <a:pos x="80" y="224"/>
                </a:cxn>
              </a:cxnLst>
              <a:rect l="0" t="0" r="r" b="b"/>
              <a:pathLst>
                <a:path w="536" h="256">
                  <a:moveTo>
                    <a:pt x="32" y="80"/>
                  </a:moveTo>
                  <a:cubicBezTo>
                    <a:pt x="16" y="60"/>
                    <a:pt x="0" y="40"/>
                    <a:pt x="80" y="32"/>
                  </a:cubicBezTo>
                  <a:cubicBezTo>
                    <a:pt x="160" y="24"/>
                    <a:pt x="488" y="0"/>
                    <a:pt x="512" y="32"/>
                  </a:cubicBezTo>
                  <a:cubicBezTo>
                    <a:pt x="536" y="64"/>
                    <a:pt x="296" y="192"/>
                    <a:pt x="224" y="224"/>
                  </a:cubicBezTo>
                  <a:cubicBezTo>
                    <a:pt x="152" y="256"/>
                    <a:pt x="104" y="224"/>
                    <a:pt x="80" y="224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3792" y="1536"/>
              <a:ext cx="6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Read/write</a:t>
              </a:r>
            </a:p>
          </p:txBody>
        </p:sp>
      </p:grpSp>
      <p:grpSp>
        <p:nvGrpSpPr>
          <p:cNvPr id="42004" name="Group 20"/>
          <p:cNvGrpSpPr>
            <a:grpSpLocks/>
          </p:cNvGrpSpPr>
          <p:nvPr/>
        </p:nvGrpSpPr>
        <p:grpSpPr bwMode="auto">
          <a:xfrm>
            <a:off x="3565525" y="2971800"/>
            <a:ext cx="777875" cy="990600"/>
            <a:chOff x="2246" y="1872"/>
            <a:chExt cx="490" cy="624"/>
          </a:xfrm>
        </p:grpSpPr>
        <p:sp>
          <p:nvSpPr>
            <p:cNvPr id="42002" name="Freeform 18"/>
            <p:cNvSpPr>
              <a:spLocks/>
            </p:cNvSpPr>
            <p:nvPr/>
          </p:nvSpPr>
          <p:spPr bwMode="auto">
            <a:xfrm>
              <a:off x="2544" y="1872"/>
              <a:ext cx="192" cy="624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336"/>
                </a:cxn>
                <a:cxn ang="0">
                  <a:pos x="192" y="624"/>
                </a:cxn>
              </a:cxnLst>
              <a:rect l="0" t="0" r="r" b="b"/>
              <a:pathLst>
                <a:path w="192" h="624">
                  <a:moveTo>
                    <a:pt x="192" y="0"/>
                  </a:moveTo>
                  <a:cubicBezTo>
                    <a:pt x="96" y="116"/>
                    <a:pt x="0" y="232"/>
                    <a:pt x="0" y="336"/>
                  </a:cubicBezTo>
                  <a:cubicBezTo>
                    <a:pt x="0" y="440"/>
                    <a:pt x="96" y="532"/>
                    <a:pt x="192" y="624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2246" y="1879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Read</a:t>
              </a:r>
            </a:p>
          </p:txBody>
        </p:sp>
      </p:grpSp>
      <p:grpSp>
        <p:nvGrpSpPr>
          <p:cNvPr id="42007" name="Group 23"/>
          <p:cNvGrpSpPr>
            <a:grpSpLocks/>
          </p:cNvGrpSpPr>
          <p:nvPr/>
        </p:nvGrpSpPr>
        <p:grpSpPr bwMode="auto">
          <a:xfrm>
            <a:off x="4876800" y="4114800"/>
            <a:ext cx="750888" cy="1066800"/>
            <a:chOff x="3072" y="2592"/>
            <a:chExt cx="473" cy="672"/>
          </a:xfrm>
        </p:grpSpPr>
        <p:sp>
          <p:nvSpPr>
            <p:cNvPr id="42005" name="Freeform 21"/>
            <p:cNvSpPr>
              <a:spLocks/>
            </p:cNvSpPr>
            <p:nvPr/>
          </p:nvSpPr>
          <p:spPr bwMode="auto">
            <a:xfrm>
              <a:off x="3072" y="2592"/>
              <a:ext cx="192" cy="672"/>
            </a:xfrm>
            <a:custGeom>
              <a:avLst/>
              <a:gdLst/>
              <a:ahLst/>
              <a:cxnLst>
                <a:cxn ang="0">
                  <a:pos x="0" y="672"/>
                </a:cxn>
                <a:cxn ang="0">
                  <a:pos x="192" y="336"/>
                </a:cxn>
                <a:cxn ang="0">
                  <a:pos x="0" y="0"/>
                </a:cxn>
              </a:cxnLst>
              <a:rect l="0" t="0" r="r" b="b"/>
              <a:pathLst>
                <a:path w="192" h="672">
                  <a:moveTo>
                    <a:pt x="0" y="672"/>
                  </a:moveTo>
                  <a:cubicBezTo>
                    <a:pt x="96" y="560"/>
                    <a:pt x="192" y="448"/>
                    <a:pt x="192" y="336"/>
                  </a:cubicBezTo>
                  <a:cubicBezTo>
                    <a:pt x="192" y="224"/>
                    <a:pt x="96" y="112"/>
                    <a:pt x="0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Text Box 22"/>
            <p:cNvSpPr txBox="1">
              <a:spLocks noChangeArrowheads="1"/>
            </p:cNvSpPr>
            <p:nvPr/>
          </p:nvSpPr>
          <p:spPr bwMode="auto">
            <a:xfrm>
              <a:off x="3168" y="2640"/>
              <a:ext cx="3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Write</a:t>
              </a:r>
            </a:p>
          </p:txBody>
        </p:sp>
      </p:grpSp>
      <p:grpSp>
        <p:nvGrpSpPr>
          <p:cNvPr id="42010" name="Group 26"/>
          <p:cNvGrpSpPr>
            <a:grpSpLocks/>
          </p:cNvGrpSpPr>
          <p:nvPr/>
        </p:nvGrpSpPr>
        <p:grpSpPr bwMode="auto">
          <a:xfrm>
            <a:off x="3505200" y="4038600"/>
            <a:ext cx="838200" cy="1231900"/>
            <a:chOff x="2208" y="2544"/>
            <a:chExt cx="528" cy="776"/>
          </a:xfrm>
        </p:grpSpPr>
        <p:sp>
          <p:nvSpPr>
            <p:cNvPr id="42008" name="Freeform 24"/>
            <p:cNvSpPr>
              <a:spLocks/>
            </p:cNvSpPr>
            <p:nvPr/>
          </p:nvSpPr>
          <p:spPr bwMode="auto">
            <a:xfrm>
              <a:off x="2536" y="2544"/>
              <a:ext cx="200" cy="776"/>
            </a:xfrm>
            <a:custGeom>
              <a:avLst/>
              <a:gdLst/>
              <a:ahLst/>
              <a:cxnLst>
                <a:cxn ang="0">
                  <a:pos x="200" y="672"/>
                </a:cxn>
                <a:cxn ang="0">
                  <a:pos x="152" y="720"/>
                </a:cxn>
                <a:cxn ang="0">
                  <a:pos x="8" y="336"/>
                </a:cxn>
                <a:cxn ang="0">
                  <a:pos x="200" y="0"/>
                </a:cxn>
              </a:cxnLst>
              <a:rect l="0" t="0" r="r" b="b"/>
              <a:pathLst>
                <a:path w="200" h="776">
                  <a:moveTo>
                    <a:pt x="200" y="672"/>
                  </a:moveTo>
                  <a:cubicBezTo>
                    <a:pt x="192" y="724"/>
                    <a:pt x="184" y="776"/>
                    <a:pt x="152" y="720"/>
                  </a:cubicBezTo>
                  <a:cubicBezTo>
                    <a:pt x="120" y="664"/>
                    <a:pt x="0" y="456"/>
                    <a:pt x="8" y="336"/>
                  </a:cubicBezTo>
                  <a:cubicBezTo>
                    <a:pt x="16" y="216"/>
                    <a:pt x="108" y="108"/>
                    <a:pt x="200" y="0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2208" y="268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Read</a:t>
              </a:r>
            </a:p>
          </p:txBody>
        </p:sp>
      </p:grpSp>
      <p:grpSp>
        <p:nvGrpSpPr>
          <p:cNvPr id="42013" name="Group 29"/>
          <p:cNvGrpSpPr>
            <a:grpSpLocks/>
          </p:cNvGrpSpPr>
          <p:nvPr/>
        </p:nvGrpSpPr>
        <p:grpSpPr bwMode="auto">
          <a:xfrm>
            <a:off x="4800600" y="3048000"/>
            <a:ext cx="827088" cy="850900"/>
            <a:chOff x="3024" y="1920"/>
            <a:chExt cx="521" cy="536"/>
          </a:xfrm>
        </p:grpSpPr>
        <p:sp>
          <p:nvSpPr>
            <p:cNvPr id="42011" name="Freeform 27"/>
            <p:cNvSpPr>
              <a:spLocks/>
            </p:cNvSpPr>
            <p:nvPr/>
          </p:nvSpPr>
          <p:spPr bwMode="auto">
            <a:xfrm>
              <a:off x="3024" y="1920"/>
              <a:ext cx="208" cy="536"/>
            </a:xfrm>
            <a:custGeom>
              <a:avLst/>
              <a:gdLst/>
              <a:ahLst/>
              <a:cxnLst>
                <a:cxn ang="0">
                  <a:pos x="48" y="528"/>
                </a:cxn>
                <a:cxn ang="0">
                  <a:pos x="96" y="480"/>
                </a:cxn>
                <a:cxn ang="0">
                  <a:pos x="192" y="192"/>
                </a:cxn>
                <a:cxn ang="0">
                  <a:pos x="0" y="0"/>
                </a:cxn>
              </a:cxnLst>
              <a:rect l="0" t="0" r="r" b="b"/>
              <a:pathLst>
                <a:path w="208" h="536">
                  <a:moveTo>
                    <a:pt x="48" y="528"/>
                  </a:moveTo>
                  <a:cubicBezTo>
                    <a:pt x="60" y="532"/>
                    <a:pt x="72" y="536"/>
                    <a:pt x="96" y="480"/>
                  </a:cubicBezTo>
                  <a:cubicBezTo>
                    <a:pt x="120" y="424"/>
                    <a:pt x="208" y="272"/>
                    <a:pt x="192" y="192"/>
                  </a:cubicBezTo>
                  <a:cubicBezTo>
                    <a:pt x="176" y="112"/>
                    <a:pt x="88" y="56"/>
                    <a:pt x="0" y="0"/>
                  </a:cubicBez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Text Box 28"/>
            <p:cNvSpPr txBox="1">
              <a:spLocks noChangeArrowheads="1"/>
            </p:cNvSpPr>
            <p:nvPr/>
          </p:nvSpPr>
          <p:spPr bwMode="auto">
            <a:xfrm>
              <a:off x="3168" y="1920"/>
              <a:ext cx="3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Write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BLP and Biba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BLP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Prevent Trojan horses from leaking information to lower security levels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Mandatory access control and implicit constraints</a:t>
            </a:r>
          </a:p>
          <a:p>
            <a:pPr>
              <a:lnSpc>
                <a:spcPct val="90000"/>
              </a:lnSpc>
            </a:pPr>
            <a:r>
              <a:rPr lang="en-US" sz="2000"/>
              <a:t>Biba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Prevent low integrity information flows to higher integrity processes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E.g., code, configuration, user requests, buffer overflows</a:t>
            </a:r>
          </a:p>
          <a:p>
            <a:pPr>
              <a:lnSpc>
                <a:spcPct val="90000"/>
              </a:lnSpc>
            </a:pPr>
            <a:r>
              <a:rPr lang="en-US" sz="2000"/>
              <a:t>Categories/Compartments for separation within levels</a:t>
            </a:r>
          </a:p>
          <a:p>
            <a:pPr>
              <a:lnSpc>
                <a:spcPct val="90000"/>
              </a:lnSpc>
            </a:pPr>
            <a:r>
              <a:rPr lang="en-US" sz="2000"/>
              <a:t>Safety is implicit in the model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No additional constraints are needed to express security guarantees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Denning’s Lattice Model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Formalizes information flow models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FM = {N, P,SC,</a:t>
            </a:r>
            <a:r>
              <a:rPr lang="en-US" sz="1800">
                <a:latin typeface="Math B" pitchFamily="2" charset="2"/>
              </a:rPr>
              <a:t>/</a:t>
            </a:r>
            <a:r>
              <a:rPr lang="en-US" sz="1800"/>
              <a:t>,</a:t>
            </a:r>
            <a:r>
              <a:rPr lang="en-US" sz="1800">
                <a:latin typeface="Math C" pitchFamily="2" charset="2"/>
              </a:rPr>
              <a:t>t</a:t>
            </a:r>
            <a:r>
              <a:rPr lang="en-US" sz="1800"/>
              <a:t>} </a:t>
            </a:r>
            <a:endParaRPr lang="en-US" sz="1800">
              <a:latin typeface="Math B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/>
              <a:t>Shows that the information flow model instances form a lattice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{SC, </a:t>
            </a:r>
            <a:r>
              <a:rPr lang="en-US" sz="1800">
                <a:latin typeface="Math C" pitchFamily="2" charset="2"/>
              </a:rPr>
              <a:t>t</a:t>
            </a:r>
            <a:r>
              <a:rPr lang="en-US" sz="1800"/>
              <a:t>} is a partial ordered set,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SC is finite,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SC has a lower bound,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and </a:t>
            </a:r>
            <a:r>
              <a:rPr lang="en-US" sz="1800">
                <a:latin typeface="Math B" pitchFamily="2" charset="2"/>
              </a:rPr>
              <a:t>/ </a:t>
            </a:r>
            <a:r>
              <a:rPr lang="en-US" sz="1800"/>
              <a:t>is a lub operator</a:t>
            </a:r>
          </a:p>
          <a:p>
            <a:pPr>
              <a:lnSpc>
                <a:spcPct val="90000"/>
              </a:lnSpc>
            </a:pPr>
            <a:r>
              <a:rPr lang="en-US" sz="2000"/>
              <a:t>Implicit and explicit information flows</a:t>
            </a:r>
          </a:p>
          <a:p>
            <a:pPr>
              <a:lnSpc>
                <a:spcPct val="90000"/>
              </a:lnSpc>
            </a:pPr>
            <a:r>
              <a:rPr lang="en-US" sz="2000"/>
              <a:t>Semantics for verifying that a configuration is secure</a:t>
            </a:r>
          </a:p>
          <a:p>
            <a:pPr>
              <a:lnSpc>
                <a:spcPct val="90000"/>
              </a:lnSpc>
            </a:pPr>
            <a:r>
              <a:rPr lang="en-US" sz="2000"/>
              <a:t>Static and dynamic binding considered</a:t>
            </a:r>
          </a:p>
          <a:p>
            <a:pPr>
              <a:lnSpc>
                <a:spcPct val="90000"/>
              </a:lnSpc>
            </a:pPr>
            <a:r>
              <a:rPr lang="en-US" sz="2000"/>
              <a:t>Biba and BLP are among the simplest models of this type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>
              <a:latin typeface="Math C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and explicit flows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Explicit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Direct transfer to b from a (e.g., b = a)</a:t>
            </a:r>
          </a:p>
          <a:p>
            <a:pPr>
              <a:lnSpc>
                <a:spcPct val="90000"/>
              </a:lnSpc>
            </a:pPr>
            <a:r>
              <a:rPr lang="en-US" sz="2400"/>
              <a:t>Implicit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Where value of b may depend on value of a indirectly (e.g., if a = 0, then b = c)</a:t>
            </a:r>
          </a:p>
          <a:p>
            <a:pPr>
              <a:lnSpc>
                <a:spcPct val="90000"/>
              </a:lnSpc>
            </a:pPr>
            <a:r>
              <a:rPr lang="en-US" sz="2400"/>
              <a:t>Model covers all programs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Statement 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Sequence S1, S2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Conditional c: S1, …, Sm</a:t>
            </a:r>
          </a:p>
          <a:p>
            <a:pPr>
              <a:lnSpc>
                <a:spcPct val="90000"/>
              </a:lnSpc>
            </a:pPr>
            <a:r>
              <a:rPr lang="en-US" sz="2400"/>
              <a:t>Implicit flows only occur in conditionals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 is secure if:</a:t>
            </a:r>
          </a:p>
          <a:p>
            <a:pPr lvl="1"/>
            <a:r>
              <a:rPr lang="en-US"/>
              <a:t>Explicit flow from S is secure</a:t>
            </a:r>
          </a:p>
          <a:p>
            <a:pPr lvl="1"/>
            <a:r>
              <a:rPr lang="en-US"/>
              <a:t>Explicit flow of all statements in a sequence are secure (e.g., S1; S2)</a:t>
            </a:r>
          </a:p>
          <a:p>
            <a:pPr lvl="1"/>
            <a:r>
              <a:rPr lang="en-US"/>
              <a:t>Conditional c:S1, …, Sm is secure if:</a:t>
            </a:r>
          </a:p>
          <a:p>
            <a:pPr lvl="2"/>
            <a:r>
              <a:rPr lang="en-US"/>
              <a:t>The explicit flows of all statements S1, …, Sm are secure</a:t>
            </a:r>
          </a:p>
          <a:p>
            <a:pPr lvl="2"/>
            <a:r>
              <a:rPr lang="en-US"/>
              <a:t>The implicit flows between c and the objects in Si are secure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and Dynamic Binding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Static binding</a:t>
            </a:r>
          </a:p>
          <a:p>
            <a:pPr lvl="1"/>
            <a:r>
              <a:rPr lang="en-US"/>
              <a:t>Security class of an object is fixed</a:t>
            </a:r>
          </a:p>
          <a:p>
            <a:pPr lvl="1"/>
            <a:r>
              <a:rPr lang="en-US"/>
              <a:t>This is the case for BLP and Biba</a:t>
            </a:r>
          </a:p>
          <a:p>
            <a:pPr lvl="1"/>
            <a:r>
              <a:rPr lang="en-US"/>
              <a:t>This is the case for most system models</a:t>
            </a:r>
          </a:p>
          <a:p>
            <a:r>
              <a:rPr lang="en-US"/>
              <a:t>Dynamic binding</a:t>
            </a:r>
          </a:p>
          <a:p>
            <a:pPr lvl="1"/>
            <a:r>
              <a:rPr lang="en-US"/>
              <a:t>Security class of an object can change</a:t>
            </a:r>
          </a:p>
          <a:p>
            <a:pPr lvl="1"/>
            <a:r>
              <a:rPr lang="en-US"/>
              <a:t>For b = a, then the security class of b is b </a:t>
            </a:r>
            <a:r>
              <a:rPr lang="en-US">
                <a:latin typeface="Math B" pitchFamily="2" charset="2"/>
              </a:rPr>
              <a:t>/ </a:t>
            </a:r>
            <a:r>
              <a:rPr lang="en-US"/>
              <a:t>a</a:t>
            </a:r>
          </a:p>
          <a:p>
            <a:pPr lvl="1"/>
            <a:r>
              <a:rPr lang="en-US"/>
              <a:t>Rare approach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Examination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Static binding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BLP and Biba check security property at runtime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Guarantees security of all implicit and explicit flows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If a, then b = c means that a </a:t>
            </a:r>
            <a:r>
              <a:rPr lang="en-US" sz="1800">
                <a:latin typeface="Math C" pitchFamily="2" charset="2"/>
              </a:rPr>
              <a:t>t</a:t>
            </a:r>
            <a:r>
              <a:rPr lang="en-US" sz="1800"/>
              <a:t> b, so SC(a) must be dominated by SC(b) in BLP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Otherwise, information leakage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Data Mark Machine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Security class depends on location in program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Combine with condition class on entering condition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Data flow captured because c </a:t>
            </a:r>
            <a:r>
              <a:rPr lang="en-US" sz="1800">
                <a:latin typeface="Math C" pitchFamily="2" charset="2"/>
              </a:rPr>
              <a:t>t</a:t>
            </a:r>
            <a:r>
              <a:rPr lang="en-US" sz="1800"/>
              <a:t> b is checked in condition and b </a:t>
            </a:r>
            <a:r>
              <a:rPr lang="en-US" sz="1800">
                <a:latin typeface="Math C" pitchFamily="2" charset="2"/>
              </a:rPr>
              <a:t>t</a:t>
            </a:r>
            <a:r>
              <a:rPr lang="en-US" sz="1800"/>
              <a:t> a is checked outside and </a:t>
            </a:r>
            <a:r>
              <a:rPr lang="en-US" sz="1800">
                <a:latin typeface="Math C" pitchFamily="2" charset="2"/>
              </a:rPr>
              <a:t>t</a:t>
            </a:r>
            <a:r>
              <a:rPr lang="en-US" sz="1800"/>
              <a:t> is transitive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Does not hold for dynamic 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Why are we still talking about access control?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An </a:t>
            </a:r>
            <a:r>
              <a:rPr lang="en-US" sz="2400" b="1"/>
              <a:t>access control policy</a:t>
            </a:r>
            <a:r>
              <a:rPr lang="en-US" sz="2400"/>
              <a:t> is a specification for an </a:t>
            </a:r>
            <a:r>
              <a:rPr lang="en-US" sz="2400" b="1"/>
              <a:t>access decision function</a:t>
            </a:r>
          </a:p>
          <a:p>
            <a:r>
              <a:rPr lang="en-US" sz="2400"/>
              <a:t>The policy aims to achieve</a:t>
            </a:r>
          </a:p>
          <a:p>
            <a:pPr lvl="1"/>
            <a:r>
              <a:rPr lang="en-US" sz="2000"/>
              <a:t>Permit the principal’s intended function (availability)</a:t>
            </a:r>
          </a:p>
          <a:p>
            <a:pPr lvl="1"/>
            <a:r>
              <a:rPr lang="en-US" sz="2000"/>
              <a:t>Ensure security properties are met (integrity, confidentiality)</a:t>
            </a:r>
          </a:p>
          <a:p>
            <a:pPr lvl="2"/>
            <a:r>
              <a:rPr lang="en-US" sz="1800"/>
              <a:t>Limit to “Least Privilege,” Protect system integrity, Prevent unauthorized leakage, etc.</a:t>
            </a:r>
          </a:p>
          <a:p>
            <a:pPr lvl="2"/>
            <a:r>
              <a:rPr lang="en-US" sz="1800"/>
              <a:t>Also known as ‘constraints’</a:t>
            </a:r>
          </a:p>
          <a:p>
            <a:pPr lvl="1"/>
            <a:r>
              <a:rPr lang="en-US" sz="2000"/>
              <a:t>Enable administration of a changeable system (simplicity)</a:t>
            </a:r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Examination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Certification Mechanism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Static check eliminates covert channels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Limits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Language defect could miss a check (buffer overflow)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Hardware malfunction</a:t>
            </a:r>
          </a:p>
          <a:p>
            <a:pPr>
              <a:lnSpc>
                <a:spcPct val="80000"/>
              </a:lnSpc>
            </a:pPr>
            <a:r>
              <a:rPr lang="en-US" sz="2400"/>
              <a:t>Approach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Verify information flow w/i a statement 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d = a + b; </a:t>
            </a:r>
            <a:r>
              <a:rPr lang="en-US" sz="1800" u="sng"/>
              <a:t>a </a:t>
            </a:r>
            <a:r>
              <a:rPr lang="en-US" sz="1800">
                <a:latin typeface="Math B" pitchFamily="2" charset="2"/>
              </a:rPr>
              <a:t>/</a:t>
            </a:r>
            <a:r>
              <a:rPr lang="en-US" sz="1800" u="sng"/>
              <a:t> b</a:t>
            </a:r>
            <a:r>
              <a:rPr lang="en-US" sz="1800"/>
              <a:t> </a:t>
            </a:r>
            <a:r>
              <a:rPr lang="en-US" sz="1800">
                <a:latin typeface="Math C" pitchFamily="2" charset="2"/>
              </a:rPr>
              <a:t>t</a:t>
            </a:r>
            <a:r>
              <a:rPr lang="en-US" sz="1800"/>
              <a:t> </a:t>
            </a:r>
            <a:r>
              <a:rPr lang="en-US" sz="1800" u="sng"/>
              <a:t>d</a:t>
            </a:r>
            <a:r>
              <a:rPr lang="en-US" sz="1800"/>
              <a:t>; </a:t>
            </a:r>
            <a:r>
              <a:rPr lang="en-US" sz="1800" u="sng"/>
              <a:t>d</a:t>
            </a:r>
            <a:r>
              <a:rPr lang="en-US" sz="1800"/>
              <a:t> must dominate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Set statement security level S = </a:t>
            </a:r>
            <a:r>
              <a:rPr lang="en-US" sz="2000" u="sng"/>
              <a:t>d</a:t>
            </a:r>
            <a:r>
              <a:rPr lang="en-US" sz="200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Statement sequence S = S1</a:t>
            </a:r>
            <a:r>
              <a:rPr lang="en-US" sz="2000">
                <a:latin typeface="Math B" pitchFamily="2" charset="2"/>
              </a:rPr>
              <a:t>1</a:t>
            </a:r>
            <a:r>
              <a:rPr lang="en-US" sz="2000"/>
              <a:t>S2 – must be able to flow to greatest lower bound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Verify c </a:t>
            </a:r>
            <a:r>
              <a:rPr lang="en-US" sz="2000">
                <a:latin typeface="Math C" pitchFamily="2" charset="2"/>
              </a:rPr>
              <a:t>t</a:t>
            </a:r>
            <a:r>
              <a:rPr lang="en-US" sz="2000"/>
              <a:t> </a:t>
            </a:r>
            <a:r>
              <a:rPr lang="en-US" sz="2000" u="sng"/>
              <a:t>d1</a:t>
            </a:r>
            <a:r>
              <a:rPr lang="en-US" sz="2000"/>
              <a:t>, …, </a:t>
            </a:r>
            <a:r>
              <a:rPr lang="en-US" sz="2000" u="sng"/>
              <a:t>dn</a:t>
            </a:r>
            <a:r>
              <a:rPr lang="en-US" sz="2000"/>
              <a:t> for implicit flow</a:t>
            </a:r>
            <a:endParaRPr lang="en-US" sz="2000" u="sng"/>
          </a:p>
          <a:p>
            <a:pPr lvl="2"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Example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191000" y="2590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TS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505200" y="3581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MS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41910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NS</a:t>
            </a:r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4953000" y="3581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PS</a:t>
            </a: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H="1" flipV="1">
            <a:off x="3810000" y="4114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V="1">
            <a:off x="4648200" y="4114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3810000" y="3048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 flipV="1">
            <a:off x="4648200" y="3048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080125" y="2601913"/>
            <a:ext cx="879475" cy="739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d</a:t>
            </a:r>
            <a:r>
              <a:rPr lang="en-US"/>
              <a:t> = PS</a:t>
            </a:r>
          </a:p>
          <a:p>
            <a:r>
              <a:rPr lang="en-US" u="sng"/>
              <a:t>e</a:t>
            </a:r>
            <a:r>
              <a:rPr lang="en-US"/>
              <a:t> = MS</a:t>
            </a:r>
          </a:p>
          <a:p>
            <a:r>
              <a:rPr lang="en-US"/>
              <a:t>e </a:t>
            </a:r>
            <a:r>
              <a:rPr lang="en-US">
                <a:latin typeface="Math C" pitchFamily="2" charset="2"/>
              </a:rPr>
              <a:t>t </a:t>
            </a:r>
            <a:r>
              <a:rPr lang="en-US"/>
              <a:t>d  </a:t>
            </a:r>
            <a:r>
              <a:rPr lang="en-US">
                <a:solidFill>
                  <a:srgbClr val="FF3300"/>
                </a:solidFill>
              </a:rPr>
              <a:t>X</a:t>
            </a:r>
            <a:endParaRPr lang="en-US"/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838200" y="1516063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6080125" y="3592513"/>
            <a:ext cx="2293938" cy="116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d</a:t>
            </a:r>
            <a:r>
              <a:rPr lang="en-US"/>
              <a:t> = TS</a:t>
            </a:r>
          </a:p>
          <a:p>
            <a:r>
              <a:rPr lang="en-US" u="sng"/>
              <a:t>e</a:t>
            </a:r>
            <a:r>
              <a:rPr lang="en-US"/>
              <a:t> = MS</a:t>
            </a:r>
          </a:p>
          <a:p>
            <a:r>
              <a:rPr lang="en-US"/>
              <a:t>e </a:t>
            </a:r>
            <a:r>
              <a:rPr lang="en-US">
                <a:latin typeface="Math C" pitchFamily="2" charset="2"/>
              </a:rPr>
              <a:t>t</a:t>
            </a:r>
            <a:r>
              <a:rPr lang="en-US"/>
              <a:t> d  </a:t>
            </a:r>
            <a:r>
              <a:rPr lang="en-US">
                <a:solidFill>
                  <a:srgbClr val="FF3300"/>
                </a:solidFill>
              </a:rPr>
              <a:t>OK</a:t>
            </a:r>
            <a:endParaRPr lang="en-US"/>
          </a:p>
          <a:p>
            <a:r>
              <a:rPr lang="en-US"/>
              <a:t>S = S1 </a:t>
            </a:r>
            <a:r>
              <a:rPr lang="en-US">
                <a:latin typeface="Math B" pitchFamily="2" charset="2"/>
              </a:rPr>
              <a:t>1</a:t>
            </a:r>
            <a:r>
              <a:rPr lang="en-US"/>
              <a:t> S2 = MS</a:t>
            </a:r>
          </a:p>
          <a:p>
            <a:r>
              <a:rPr lang="en-US"/>
              <a:t>c </a:t>
            </a:r>
            <a:r>
              <a:rPr lang="en-US">
                <a:latin typeface="Math C" pitchFamily="2" charset="2"/>
              </a:rPr>
              <a:t>t</a:t>
            </a:r>
            <a:r>
              <a:rPr lang="en-US"/>
              <a:t> S, c dominated by MS</a:t>
            </a:r>
            <a:endParaRPr 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animBg="1"/>
      <p:bldP spid="399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Binding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Definition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May change the security class of an object that removes it from view – could leak covertly!</a:t>
            </a:r>
          </a:p>
          <a:p>
            <a:pPr>
              <a:lnSpc>
                <a:spcPct val="80000"/>
              </a:lnSpc>
            </a:pPr>
            <a:r>
              <a:rPr lang="en-US" sz="2000"/>
              <a:t>Dynamic Data Mark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Combine program class with actual data flow class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Static binding mechanism doesn’t work 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paper example shows that dynamic class updating does not account for implicit flows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Local object solution ensures correct classification, but seems functionally limiting</a:t>
            </a:r>
          </a:p>
          <a:p>
            <a:pPr lvl="2">
              <a:lnSpc>
                <a:spcPct val="80000"/>
              </a:lnSpc>
            </a:pPr>
            <a:r>
              <a:rPr lang="en-US" sz="1600"/>
              <a:t>Static analysis to insert classification statements to cover implicit flows</a:t>
            </a:r>
          </a:p>
          <a:p>
            <a:pPr>
              <a:lnSpc>
                <a:spcPct val="80000"/>
              </a:lnSpc>
            </a:pPr>
            <a:r>
              <a:rPr lang="en-US" sz="2000"/>
              <a:t>High Water Mark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Class is raised to prevent leakage a </a:t>
            </a:r>
            <a:r>
              <a:rPr lang="en-US" sz="1800">
                <a:latin typeface="Math B" pitchFamily="2" charset="2"/>
              </a:rPr>
              <a:t>/</a:t>
            </a:r>
            <a:r>
              <a:rPr lang="en-US" sz="1800"/>
              <a:t> b whenever b = a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Similar flaw to Dynamic Data Mark – and similar fix</a:t>
            </a:r>
          </a:p>
          <a:p>
            <a:pPr lvl="2">
              <a:lnSpc>
                <a:spcPct val="80000"/>
              </a:lnSpc>
            </a:pPr>
            <a:endParaRPr lang="en-US" sz="1600"/>
          </a:p>
          <a:p>
            <a:pPr lvl="1"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Lattice Model Features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Safe policies w/o constraints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Bell-LaPadula is consistent with military security policy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Biba is not consistent with any practical integrity policy</a:t>
            </a:r>
          </a:p>
          <a:p>
            <a:pPr>
              <a:lnSpc>
                <a:spcPct val="90000"/>
              </a:lnSpc>
            </a:pPr>
            <a:r>
              <a:rPr lang="en-US" sz="2000"/>
              <a:t>Problem: Downgraders/Upgraders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Changing the security label of an object requires sanitization 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Remove secrets for confidentiality downgrade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Remove low integrity data for integrity upgrade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Sanitization is ad hoc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Sanitizer must be of trusted (more stringent requirement than simply being at the higher security class)</a:t>
            </a:r>
          </a:p>
          <a:p>
            <a:pPr>
              <a:lnSpc>
                <a:spcPct val="90000"/>
              </a:lnSpc>
            </a:pPr>
            <a:r>
              <a:rPr lang="en-US" sz="2000"/>
              <a:t>Lattice model effectiveness is limited by the number of downgraders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Recent Information Flow Policies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Information flow in programming languages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Andrew Myers (Cornell), Steve Zdancewic (U Penn), Barbara Liskov (MIT)</a:t>
            </a:r>
          </a:p>
          <a:p>
            <a:pPr>
              <a:lnSpc>
                <a:spcPct val="90000"/>
              </a:lnSpc>
            </a:pPr>
            <a:r>
              <a:rPr lang="en-US" sz="2000"/>
              <a:t>Decentralized Label Model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Flow policies of principals implemented by labeled data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System guarantees to enforce all policies simultaneously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Declassification enables remove of restrictions “where appropriate” – determined by programmer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Enables static checking</a:t>
            </a:r>
          </a:p>
          <a:p>
            <a:pPr>
              <a:lnSpc>
                <a:spcPct val="90000"/>
              </a:lnSpc>
            </a:pPr>
            <a:r>
              <a:rPr lang="en-US" sz="2000"/>
              <a:t>Advantage: assume programmer is trusted to describe security policies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Programmers can prevent Trojan horse leakage in downgrade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Decentralized Labels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Labels have owners and readers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L = {o1: r1, r2; o2: r2, r3}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Effective readers of L {r2} because only it can read from o1 and o2</a:t>
            </a:r>
          </a:p>
          <a:p>
            <a:pPr>
              <a:lnSpc>
                <a:spcPct val="80000"/>
              </a:lnSpc>
            </a:pPr>
            <a:r>
              <a:rPr lang="en-US" sz="2000"/>
              <a:t>Static binding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Label of a value is forgotten when assigned to a variable</a:t>
            </a:r>
          </a:p>
          <a:p>
            <a:pPr>
              <a:lnSpc>
                <a:spcPct val="80000"/>
              </a:lnSpc>
            </a:pPr>
            <a:r>
              <a:rPr lang="en-US" sz="2000"/>
              <a:t>Relabeling semantics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 new label contains the owners of the old, but fewer readers</a:t>
            </a:r>
          </a:p>
          <a:p>
            <a:pPr>
              <a:lnSpc>
                <a:spcPct val="80000"/>
              </a:lnSpc>
            </a:pPr>
            <a:r>
              <a:rPr lang="en-US" sz="2000"/>
              <a:t>Declassification semantics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An authority for an owner can add the owner or readers of the owner</a:t>
            </a:r>
          </a:p>
          <a:p>
            <a:pPr>
              <a:lnSpc>
                <a:spcPct val="80000"/>
              </a:lnSpc>
            </a:pPr>
            <a:r>
              <a:rPr lang="en-US" sz="2000"/>
              <a:t>Label join/meet semantics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Join (e.g., multiply 2 numbers) Union owners and intersect readers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Meet (dual of join): Intersect owners and union readers?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Models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Plus Domain Transitions</a:t>
            </a:r>
          </a:p>
          <a:p>
            <a:pPr lvl="1"/>
            <a:r>
              <a:rPr lang="en-US"/>
              <a:t>DTE, SELinux, Java</a:t>
            </a:r>
          </a:p>
          <a:p>
            <a:r>
              <a:rPr lang="en-US"/>
              <a:t>Predicate Models</a:t>
            </a:r>
          </a:p>
          <a:p>
            <a:pPr lvl="1"/>
            <a:r>
              <a:rPr lang="en-US"/>
              <a:t>ASL, OASIS, domain-specific models, many others</a:t>
            </a:r>
          </a:p>
          <a:p>
            <a:r>
              <a:rPr lang="en-US"/>
              <a:t>Safety Models</a:t>
            </a:r>
          </a:p>
          <a:p>
            <a:pPr lvl="1"/>
            <a:r>
              <a:rPr lang="en-US"/>
              <a:t>Take-grant, Schematic Protection Model, Typed Access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900"/>
              <a:t>(Ref monitor) Irvine, C.E., The Reference Monitor Concept as a Unifying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900"/>
              <a:t> 	Principle in Computer Security Education, Proceeding IFIP TC11 WC 11.8 First World Conference on Information Security Education , Kista, Sweden, June 1999, pp 27--37</a:t>
            </a:r>
          </a:p>
          <a:p>
            <a:pPr>
              <a:lnSpc>
                <a:spcPct val="80000"/>
              </a:lnSpc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(BLP) Bell-LaPadula: MITRE tech report – hard to find</a:t>
            </a:r>
          </a:p>
          <a:p>
            <a:pPr>
              <a:lnSpc>
                <a:spcPct val="80000"/>
              </a:lnSpc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(Denning) Dorothy E. Denning: A Lattice Model of Secure Information Flow. Commun. ACM 19(5): 236-243 (1976)</a:t>
            </a:r>
          </a:p>
          <a:p>
            <a:pPr>
              <a:lnSpc>
                <a:spcPct val="80000"/>
              </a:lnSpc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(Biba) Biba, K. Tech report – hard to find</a:t>
            </a:r>
          </a:p>
          <a:p>
            <a:pPr>
              <a:lnSpc>
                <a:spcPct val="80000"/>
              </a:lnSpc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(TE) Boebert, W. E. and Kain, R. Y. 1985. A practical alternative to hierarchical integrity policies. In Proceedings of the 8th National Computer Security Conference (Gaithersburg, Md.).</a:t>
            </a:r>
          </a:p>
          <a:p>
            <a:pPr>
              <a:lnSpc>
                <a:spcPct val="80000"/>
              </a:lnSpc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(DTE) Badger, L., Sterne, D. F., Sherman, D. L., Walker, K. M. and Haghighat, S. A. 1995.  Practical Domain and Type Enforcement for Unix. In Proceedings of the IEEE Symposium on Security and Privacy.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(Myers) Myers, A.C., Liskov, B.  Complete, Safe Information Flow with Decntralized Labels. 1998.  In Proceedings of the IEEE Symposium on Security and Privacy. </a:t>
            </a:r>
          </a:p>
          <a:p>
            <a:pPr>
              <a:lnSpc>
                <a:spcPct val="80000"/>
              </a:lnSpc>
            </a:pPr>
            <a:endParaRPr lang="en-US" sz="900"/>
          </a:p>
          <a:p>
            <a:pPr>
              <a:lnSpc>
                <a:spcPct val="80000"/>
              </a:lnSpc>
            </a:pPr>
            <a:endParaRPr lang="en-US" sz="900"/>
          </a:p>
        </p:txBody>
      </p:sp>
      <p:sp>
        <p:nvSpPr>
          <p:cNvPr id="54277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900"/>
              <a:t>(RBAC)  Ravi S. Sandhu, Edward J. Coyne, Hal L. Feinstein, and Charles E. Youman. Role-based access control models. IEEE Computer, 29(2):38-47, February 1996.</a:t>
            </a:r>
          </a:p>
          <a:p>
            <a:pPr>
              <a:lnSpc>
                <a:spcPct val="80000"/>
              </a:lnSpc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(Information Flow) J. Goguen and J. Meseguer, Security Policies and security models, In Proceedings of the 1982 IEEE Symposium on Research in Security and Privacy, IEEE Computer Security Press, 1982.</a:t>
            </a:r>
          </a:p>
          <a:p>
            <a:pPr>
              <a:lnSpc>
                <a:spcPct val="80000"/>
              </a:lnSpc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(ASL) S. Jajodia, P. Samarati, and V.S. Subrahmanian, A Logical Language for Expressing Authorizations, Proc.  of the IEEE Symposium on Security and Privacy, Oakland, CA, 1997.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(OASIS) Jean Bacon, Ken Moody, Walt Yao: A model of OASIS role-based access control and its support for active security. ACM Trans. Inf. Syst. Secur. 5(4): 492-540 (2002)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(HRU) M.A. Harrison, M.L. Ruzzo, and J.D. Ullman. Protection in operating systems. Communications of the ACM, 19(8):461--471, 1976.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900"/>
          </a:p>
          <a:p>
            <a:pPr>
              <a:lnSpc>
                <a:spcPct val="80000"/>
              </a:lnSpc>
            </a:pPr>
            <a:r>
              <a:rPr lang="en-US" sz="900"/>
              <a:t>(Take-Grant) Jones, A. K., Lipton, R. J., and Snyder, L., "A Linear Time Algorithm for Deciding Security," </a:t>
            </a:r>
            <a:r>
              <a:rPr lang="en-US" sz="900" i="1"/>
              <a:t>Proc. 17th Annual Symp. on Found. of Comp. Sci.</a:t>
            </a:r>
            <a:r>
              <a:rPr lang="en-US" sz="900"/>
              <a:t>, 1976.</a:t>
            </a:r>
          </a:p>
          <a:p>
            <a:pPr>
              <a:lnSpc>
                <a:spcPct val="80000"/>
              </a:lnSpc>
            </a:pPr>
            <a:endParaRPr lang="en-US" sz="900"/>
          </a:p>
          <a:p>
            <a:pPr>
              <a:lnSpc>
                <a:spcPct val="80000"/>
              </a:lnSpc>
            </a:pPr>
            <a:endParaRPr lang="en-US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“Simple” example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Prof Alice manages access to course objects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Assign access to individual (principal: Bob)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Assign access to aggregate (course-students)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Associate access to relation (students(course))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Assign students to project groups (student(course, project, group))</a:t>
            </a:r>
          </a:p>
          <a:p>
            <a:pPr>
              <a:lnSpc>
                <a:spcPct val="90000"/>
              </a:lnSpc>
            </a:pPr>
            <a:r>
              <a:rPr lang="en-US" sz="2000"/>
              <a:t>Prof Alice wants certain guarantees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Students cannot modify objects written by Prof Alice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Students cannot read/modify objects of other groups</a:t>
            </a:r>
          </a:p>
          <a:p>
            <a:pPr>
              <a:lnSpc>
                <a:spcPct val="90000"/>
              </a:lnSpc>
            </a:pPr>
            <a:r>
              <a:rPr lang="en-US" sz="2000"/>
              <a:t>Prof Alice must be able to maintain access policy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Ensure that individual rights do not violate guarantees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However, exceptions are possible – students may distribute their results from previous assignments for an exam</a:t>
            </a:r>
          </a:p>
          <a:p>
            <a:pPr lvl="1"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is Hard Because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Access control requirements are domain-specific</a:t>
            </a:r>
          </a:p>
          <a:p>
            <a:pPr lvl="1"/>
            <a:r>
              <a:rPr lang="en-US" sz="2000"/>
              <a:t>Generic approaches over-generalize</a:t>
            </a:r>
          </a:p>
          <a:p>
            <a:r>
              <a:rPr lang="en-US" sz="2400"/>
              <a:t>Access control requirements can change</a:t>
            </a:r>
          </a:p>
          <a:p>
            <a:pPr lvl="1"/>
            <a:r>
              <a:rPr lang="en-US" sz="2000"/>
              <a:t>Anyone could be an administrator</a:t>
            </a:r>
          </a:p>
          <a:p>
            <a:r>
              <a:rPr lang="en-US" sz="2400"/>
              <a:t>The Safety Problem [HRU76]</a:t>
            </a:r>
          </a:p>
          <a:p>
            <a:pPr lvl="1"/>
            <a:r>
              <a:rPr lang="en-US" sz="2000"/>
              <a:t>Can only know what is leaked right now</a:t>
            </a:r>
          </a:p>
          <a:p>
            <a:r>
              <a:rPr lang="en-US" sz="2400"/>
              <a:t>Access is fail-safe, but Constraints are not</a:t>
            </a:r>
          </a:p>
          <a:p>
            <a:pPr lvl="1"/>
            <a:r>
              <a:rPr lang="en-US" sz="2000"/>
              <a:t>And constraints must restrict all future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to Other CS Problems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Processor design</a:t>
            </a:r>
          </a:p>
          <a:p>
            <a:pPr lvl="1"/>
            <a:r>
              <a:rPr lang="en-US" sz="2000"/>
              <a:t>Hard, but can get some smart people together to construct one, fixed, testable design</a:t>
            </a:r>
          </a:p>
          <a:p>
            <a:r>
              <a:rPr lang="en-US" sz="2400"/>
              <a:t>Network protocol design</a:t>
            </a:r>
          </a:p>
          <a:p>
            <a:pPr lvl="1"/>
            <a:r>
              <a:rPr lang="en-US" sz="2000"/>
              <a:t>TCP: A small number of control parameters necessary to manage all reasonable options, within a layered architecture</a:t>
            </a:r>
          </a:p>
          <a:p>
            <a:pPr lvl="1"/>
            <a:r>
              <a:rPr lang="en-US" sz="2000"/>
              <a:t>Constraints, such as DDoS, are ad hoc</a:t>
            </a:r>
          </a:p>
          <a:p>
            <a:r>
              <a:rPr lang="en-US" sz="2400"/>
              <a:t>Software design</a:t>
            </a:r>
          </a:p>
          <a:p>
            <a:pPr lvl="1"/>
            <a:r>
              <a:rPr lang="en-US" sz="2000"/>
              <a:t>Specific goals in mind to achieve function, constraints are ad hoc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Monitor Model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990600" y="28194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7756525" y="2474913"/>
            <a:ext cx="113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System </a:t>
            </a:r>
          </a:p>
          <a:p>
            <a:r>
              <a:rPr lang="en-US" sz="1800" b="1"/>
              <a:t>Interface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6002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3276600" y="2514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6324600" y="2438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438400" y="228600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/>
              <a:t>Entry Points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391400" y="4419600"/>
            <a:ext cx="1371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Monitor</a:t>
            </a:r>
          </a:p>
          <a:p>
            <a:pPr algn="ctr"/>
            <a:r>
              <a:rPr lang="en-US" sz="1800" b="1"/>
              <a:t>Policy</a:t>
            </a:r>
          </a:p>
        </p:txBody>
      </p:sp>
      <p:grpSp>
        <p:nvGrpSpPr>
          <p:cNvPr id="11295" name="Group 31"/>
          <p:cNvGrpSpPr>
            <a:grpSpLocks/>
          </p:cNvGrpSpPr>
          <p:nvPr/>
        </p:nvGrpSpPr>
        <p:grpSpPr bwMode="auto">
          <a:xfrm>
            <a:off x="860425" y="2947988"/>
            <a:ext cx="6792913" cy="2614612"/>
            <a:chOff x="542" y="1857"/>
            <a:chExt cx="4279" cy="1647"/>
          </a:xfrm>
        </p:grpSpPr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1296" y="2976"/>
              <a:ext cx="624" cy="528"/>
            </a:xfrm>
            <a:prstGeom prst="octagon">
              <a:avLst>
                <a:gd name="adj" fmla="val 2928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/>
                <a:t>Access</a:t>
              </a:r>
            </a:p>
            <a:p>
              <a:pPr algn="ctr"/>
              <a:r>
                <a:rPr lang="en-US" sz="1800" b="1"/>
                <a:t>Hook</a:t>
              </a:r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2352" y="1920"/>
              <a:ext cx="624" cy="528"/>
            </a:xfrm>
            <a:prstGeom prst="octagon">
              <a:avLst>
                <a:gd name="adj" fmla="val 2928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/>
                <a:t>Access</a:t>
              </a:r>
            </a:p>
            <a:p>
              <a:pPr algn="ctr"/>
              <a:r>
                <a:rPr lang="en-US" sz="1800" b="1"/>
                <a:t>Hook</a:t>
              </a:r>
            </a:p>
          </p:txBody>
        </p:sp>
        <p:sp>
          <p:nvSpPr>
            <p:cNvPr id="11284" name="AutoShape 20"/>
            <p:cNvSpPr>
              <a:spLocks noChangeArrowheads="1"/>
            </p:cNvSpPr>
            <p:nvPr/>
          </p:nvSpPr>
          <p:spPr bwMode="auto">
            <a:xfrm>
              <a:off x="3888" y="2928"/>
              <a:ext cx="624" cy="528"/>
            </a:xfrm>
            <a:prstGeom prst="octagon">
              <a:avLst>
                <a:gd name="adj" fmla="val 2928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/>
                <a:t>Access</a:t>
              </a:r>
            </a:p>
            <a:p>
              <a:pPr algn="ctr"/>
              <a:r>
                <a:rPr lang="en-US" sz="1800" b="1"/>
                <a:t>Hook</a:t>
              </a:r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542" y="2036"/>
              <a:ext cx="1129" cy="936"/>
            </a:xfrm>
            <a:custGeom>
              <a:avLst/>
              <a:gdLst/>
              <a:ahLst/>
              <a:cxnLst>
                <a:cxn ang="0">
                  <a:pos x="464" y="0"/>
                </a:cxn>
                <a:cxn ang="0">
                  <a:pos x="513" y="114"/>
                </a:cxn>
                <a:cxn ang="0">
                  <a:pos x="626" y="106"/>
                </a:cxn>
                <a:cxn ang="0">
                  <a:pos x="651" y="90"/>
                </a:cxn>
                <a:cxn ang="0">
                  <a:pos x="748" y="49"/>
                </a:cxn>
                <a:cxn ang="0">
                  <a:pos x="821" y="57"/>
                </a:cxn>
                <a:cxn ang="0">
                  <a:pos x="813" y="81"/>
                </a:cxn>
                <a:cxn ang="0">
                  <a:pos x="594" y="138"/>
                </a:cxn>
                <a:cxn ang="0">
                  <a:pos x="545" y="146"/>
                </a:cxn>
                <a:cxn ang="0">
                  <a:pos x="229" y="236"/>
                </a:cxn>
                <a:cxn ang="0">
                  <a:pos x="2" y="252"/>
                </a:cxn>
                <a:cxn ang="0">
                  <a:pos x="10" y="300"/>
                </a:cxn>
                <a:cxn ang="0">
                  <a:pos x="139" y="382"/>
                </a:cxn>
                <a:cxn ang="0">
                  <a:pos x="277" y="357"/>
                </a:cxn>
                <a:cxn ang="0">
                  <a:pos x="432" y="390"/>
                </a:cxn>
                <a:cxn ang="0">
                  <a:pos x="367" y="438"/>
                </a:cxn>
                <a:cxn ang="0">
                  <a:pos x="456" y="455"/>
                </a:cxn>
                <a:cxn ang="0">
                  <a:pos x="496" y="463"/>
                </a:cxn>
                <a:cxn ang="0">
                  <a:pos x="853" y="455"/>
                </a:cxn>
                <a:cxn ang="0">
                  <a:pos x="999" y="398"/>
                </a:cxn>
                <a:cxn ang="0">
                  <a:pos x="951" y="495"/>
                </a:cxn>
                <a:cxn ang="0">
                  <a:pos x="902" y="511"/>
                </a:cxn>
                <a:cxn ang="0">
                  <a:pos x="967" y="568"/>
                </a:cxn>
                <a:cxn ang="0">
                  <a:pos x="975" y="593"/>
                </a:cxn>
                <a:cxn ang="0">
                  <a:pos x="943" y="625"/>
                </a:cxn>
                <a:cxn ang="0">
                  <a:pos x="788" y="714"/>
                </a:cxn>
                <a:cxn ang="0">
                  <a:pos x="578" y="787"/>
                </a:cxn>
                <a:cxn ang="0">
                  <a:pos x="496" y="755"/>
                </a:cxn>
                <a:cxn ang="0">
                  <a:pos x="480" y="730"/>
                </a:cxn>
                <a:cxn ang="0">
                  <a:pos x="399" y="698"/>
                </a:cxn>
                <a:cxn ang="0">
                  <a:pos x="310" y="666"/>
                </a:cxn>
                <a:cxn ang="0">
                  <a:pos x="285" y="657"/>
                </a:cxn>
                <a:cxn ang="0">
                  <a:pos x="204" y="674"/>
                </a:cxn>
                <a:cxn ang="0">
                  <a:pos x="188" y="722"/>
                </a:cxn>
                <a:cxn ang="0">
                  <a:pos x="448" y="860"/>
                </a:cxn>
                <a:cxn ang="0">
                  <a:pos x="861" y="868"/>
                </a:cxn>
                <a:cxn ang="0">
                  <a:pos x="1016" y="779"/>
                </a:cxn>
                <a:cxn ang="0">
                  <a:pos x="1129" y="836"/>
                </a:cxn>
                <a:cxn ang="0">
                  <a:pos x="1097" y="909"/>
                </a:cxn>
                <a:cxn ang="0">
                  <a:pos x="1081" y="933"/>
                </a:cxn>
              </a:cxnLst>
              <a:rect l="0" t="0" r="r" b="b"/>
              <a:pathLst>
                <a:path w="1129" h="936">
                  <a:moveTo>
                    <a:pt x="464" y="0"/>
                  </a:moveTo>
                  <a:cubicBezTo>
                    <a:pt x="476" y="38"/>
                    <a:pt x="490" y="81"/>
                    <a:pt x="513" y="114"/>
                  </a:cubicBezTo>
                  <a:cubicBezTo>
                    <a:pt x="551" y="111"/>
                    <a:pt x="589" y="112"/>
                    <a:pt x="626" y="106"/>
                  </a:cubicBezTo>
                  <a:cubicBezTo>
                    <a:pt x="636" y="104"/>
                    <a:pt x="642" y="94"/>
                    <a:pt x="651" y="90"/>
                  </a:cubicBezTo>
                  <a:cubicBezTo>
                    <a:pt x="681" y="75"/>
                    <a:pt x="716" y="60"/>
                    <a:pt x="748" y="49"/>
                  </a:cubicBezTo>
                  <a:cubicBezTo>
                    <a:pt x="772" y="52"/>
                    <a:pt x="799" y="46"/>
                    <a:pt x="821" y="57"/>
                  </a:cubicBezTo>
                  <a:cubicBezTo>
                    <a:pt x="829" y="61"/>
                    <a:pt x="820" y="77"/>
                    <a:pt x="813" y="81"/>
                  </a:cubicBezTo>
                  <a:cubicBezTo>
                    <a:pt x="755" y="116"/>
                    <a:pt x="658" y="123"/>
                    <a:pt x="594" y="138"/>
                  </a:cubicBezTo>
                  <a:cubicBezTo>
                    <a:pt x="578" y="142"/>
                    <a:pt x="561" y="143"/>
                    <a:pt x="545" y="146"/>
                  </a:cubicBezTo>
                  <a:cubicBezTo>
                    <a:pt x="442" y="180"/>
                    <a:pt x="334" y="205"/>
                    <a:pt x="229" y="236"/>
                  </a:cubicBezTo>
                  <a:cubicBezTo>
                    <a:pt x="156" y="257"/>
                    <a:pt x="2" y="252"/>
                    <a:pt x="2" y="252"/>
                  </a:cubicBezTo>
                  <a:cubicBezTo>
                    <a:pt x="5" y="268"/>
                    <a:pt x="0" y="287"/>
                    <a:pt x="10" y="300"/>
                  </a:cubicBezTo>
                  <a:cubicBezTo>
                    <a:pt x="34" y="331"/>
                    <a:pt x="101" y="368"/>
                    <a:pt x="139" y="382"/>
                  </a:cubicBezTo>
                  <a:cubicBezTo>
                    <a:pt x="185" y="376"/>
                    <a:pt x="232" y="372"/>
                    <a:pt x="277" y="357"/>
                  </a:cubicBezTo>
                  <a:cubicBezTo>
                    <a:pt x="333" y="363"/>
                    <a:pt x="382" y="364"/>
                    <a:pt x="432" y="390"/>
                  </a:cubicBezTo>
                  <a:cubicBezTo>
                    <a:pt x="412" y="418"/>
                    <a:pt x="395" y="419"/>
                    <a:pt x="367" y="438"/>
                  </a:cubicBezTo>
                  <a:cubicBezTo>
                    <a:pt x="397" y="444"/>
                    <a:pt x="426" y="449"/>
                    <a:pt x="456" y="455"/>
                  </a:cubicBezTo>
                  <a:cubicBezTo>
                    <a:pt x="469" y="458"/>
                    <a:pt x="496" y="463"/>
                    <a:pt x="496" y="463"/>
                  </a:cubicBezTo>
                  <a:cubicBezTo>
                    <a:pt x="615" y="460"/>
                    <a:pt x="734" y="466"/>
                    <a:pt x="853" y="455"/>
                  </a:cubicBezTo>
                  <a:cubicBezTo>
                    <a:pt x="896" y="451"/>
                    <a:pt x="953" y="413"/>
                    <a:pt x="999" y="398"/>
                  </a:cubicBezTo>
                  <a:cubicBezTo>
                    <a:pt x="991" y="460"/>
                    <a:pt x="1006" y="465"/>
                    <a:pt x="951" y="495"/>
                  </a:cubicBezTo>
                  <a:cubicBezTo>
                    <a:pt x="936" y="503"/>
                    <a:pt x="902" y="511"/>
                    <a:pt x="902" y="511"/>
                  </a:cubicBezTo>
                  <a:cubicBezTo>
                    <a:pt x="914" y="547"/>
                    <a:pt x="934" y="551"/>
                    <a:pt x="967" y="568"/>
                  </a:cubicBezTo>
                  <a:cubicBezTo>
                    <a:pt x="970" y="576"/>
                    <a:pt x="978" y="585"/>
                    <a:pt x="975" y="593"/>
                  </a:cubicBezTo>
                  <a:cubicBezTo>
                    <a:pt x="969" y="607"/>
                    <a:pt x="955" y="615"/>
                    <a:pt x="943" y="625"/>
                  </a:cubicBezTo>
                  <a:cubicBezTo>
                    <a:pt x="892" y="668"/>
                    <a:pt x="851" y="693"/>
                    <a:pt x="788" y="714"/>
                  </a:cubicBezTo>
                  <a:cubicBezTo>
                    <a:pt x="722" y="758"/>
                    <a:pt x="651" y="763"/>
                    <a:pt x="578" y="787"/>
                  </a:cubicBezTo>
                  <a:cubicBezTo>
                    <a:pt x="534" y="780"/>
                    <a:pt x="527" y="786"/>
                    <a:pt x="496" y="755"/>
                  </a:cubicBezTo>
                  <a:cubicBezTo>
                    <a:pt x="489" y="748"/>
                    <a:pt x="488" y="736"/>
                    <a:pt x="480" y="730"/>
                  </a:cubicBezTo>
                  <a:cubicBezTo>
                    <a:pt x="461" y="715"/>
                    <a:pt x="422" y="707"/>
                    <a:pt x="399" y="698"/>
                  </a:cubicBezTo>
                  <a:cubicBezTo>
                    <a:pt x="289" y="657"/>
                    <a:pt x="437" y="709"/>
                    <a:pt x="310" y="666"/>
                  </a:cubicBezTo>
                  <a:cubicBezTo>
                    <a:pt x="302" y="663"/>
                    <a:pt x="285" y="657"/>
                    <a:pt x="285" y="657"/>
                  </a:cubicBezTo>
                  <a:cubicBezTo>
                    <a:pt x="282" y="658"/>
                    <a:pt x="209" y="667"/>
                    <a:pt x="204" y="674"/>
                  </a:cubicBezTo>
                  <a:cubicBezTo>
                    <a:pt x="194" y="688"/>
                    <a:pt x="188" y="722"/>
                    <a:pt x="188" y="722"/>
                  </a:cubicBezTo>
                  <a:cubicBezTo>
                    <a:pt x="218" y="815"/>
                    <a:pt x="362" y="848"/>
                    <a:pt x="448" y="860"/>
                  </a:cubicBezTo>
                  <a:cubicBezTo>
                    <a:pt x="564" y="899"/>
                    <a:pt x="779" y="870"/>
                    <a:pt x="861" y="868"/>
                  </a:cubicBezTo>
                  <a:cubicBezTo>
                    <a:pt x="911" y="835"/>
                    <a:pt x="958" y="797"/>
                    <a:pt x="1016" y="779"/>
                  </a:cubicBezTo>
                  <a:cubicBezTo>
                    <a:pt x="1062" y="788"/>
                    <a:pt x="1102" y="795"/>
                    <a:pt x="1129" y="836"/>
                  </a:cubicBezTo>
                  <a:cubicBezTo>
                    <a:pt x="1103" y="875"/>
                    <a:pt x="1116" y="850"/>
                    <a:pt x="1097" y="909"/>
                  </a:cubicBezTo>
                  <a:cubicBezTo>
                    <a:pt x="1088" y="936"/>
                    <a:pt x="1097" y="933"/>
                    <a:pt x="1081" y="9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3332" y="1857"/>
              <a:ext cx="1489" cy="1072"/>
            </a:xfrm>
            <a:custGeom>
              <a:avLst/>
              <a:gdLst/>
              <a:ahLst/>
              <a:cxnLst>
                <a:cxn ang="0">
                  <a:pos x="651" y="131"/>
                </a:cxn>
                <a:cxn ang="0">
                  <a:pos x="619" y="228"/>
                </a:cxn>
                <a:cxn ang="0">
                  <a:pos x="627" y="309"/>
                </a:cxn>
                <a:cxn ang="0">
                  <a:pos x="716" y="350"/>
                </a:cxn>
                <a:cxn ang="0">
                  <a:pos x="943" y="317"/>
                </a:cxn>
                <a:cxn ang="0">
                  <a:pos x="1025" y="285"/>
                </a:cxn>
                <a:cxn ang="0">
                  <a:pos x="1073" y="269"/>
                </a:cxn>
                <a:cxn ang="0">
                  <a:pos x="1122" y="236"/>
                </a:cxn>
                <a:cxn ang="0">
                  <a:pos x="1179" y="196"/>
                </a:cxn>
                <a:cxn ang="0">
                  <a:pos x="1211" y="114"/>
                </a:cxn>
                <a:cxn ang="0">
                  <a:pos x="1219" y="66"/>
                </a:cxn>
                <a:cxn ang="0">
                  <a:pos x="1333" y="1"/>
                </a:cxn>
                <a:cxn ang="0">
                  <a:pos x="1446" y="9"/>
                </a:cxn>
                <a:cxn ang="0">
                  <a:pos x="1446" y="49"/>
                </a:cxn>
                <a:cxn ang="0">
                  <a:pos x="1398" y="131"/>
                </a:cxn>
                <a:cxn ang="0">
                  <a:pos x="1341" y="228"/>
                </a:cxn>
                <a:cxn ang="0">
                  <a:pos x="1292" y="277"/>
                </a:cxn>
                <a:cxn ang="0">
                  <a:pos x="1130" y="398"/>
                </a:cxn>
                <a:cxn ang="0">
                  <a:pos x="805" y="544"/>
                </a:cxn>
                <a:cxn ang="0">
                  <a:pos x="741" y="569"/>
                </a:cxn>
                <a:cxn ang="0">
                  <a:pos x="432" y="496"/>
                </a:cxn>
                <a:cxn ang="0">
                  <a:pos x="83" y="544"/>
                </a:cxn>
                <a:cxn ang="0">
                  <a:pos x="165" y="625"/>
                </a:cxn>
                <a:cxn ang="0">
                  <a:pos x="59" y="755"/>
                </a:cxn>
                <a:cxn ang="0">
                  <a:pos x="10" y="812"/>
                </a:cxn>
                <a:cxn ang="0">
                  <a:pos x="2" y="836"/>
                </a:cxn>
                <a:cxn ang="0">
                  <a:pos x="75" y="877"/>
                </a:cxn>
                <a:cxn ang="0">
                  <a:pos x="278" y="877"/>
                </a:cxn>
                <a:cxn ang="0">
                  <a:pos x="497" y="820"/>
                </a:cxn>
                <a:cxn ang="0">
                  <a:pos x="789" y="755"/>
                </a:cxn>
                <a:cxn ang="0">
                  <a:pos x="919" y="845"/>
                </a:cxn>
                <a:cxn ang="0">
                  <a:pos x="870" y="1015"/>
                </a:cxn>
                <a:cxn ang="0">
                  <a:pos x="862" y="1047"/>
                </a:cxn>
                <a:cxn ang="0">
                  <a:pos x="854" y="1072"/>
                </a:cxn>
              </a:cxnLst>
              <a:rect l="0" t="0" r="r" b="b"/>
              <a:pathLst>
                <a:path w="1489" h="1072">
                  <a:moveTo>
                    <a:pt x="651" y="131"/>
                  </a:moveTo>
                  <a:cubicBezTo>
                    <a:pt x="634" y="166"/>
                    <a:pt x="626" y="190"/>
                    <a:pt x="619" y="228"/>
                  </a:cubicBezTo>
                  <a:cubicBezTo>
                    <a:pt x="622" y="255"/>
                    <a:pt x="617" y="284"/>
                    <a:pt x="627" y="309"/>
                  </a:cubicBezTo>
                  <a:cubicBezTo>
                    <a:pt x="638" y="337"/>
                    <a:pt x="692" y="342"/>
                    <a:pt x="716" y="350"/>
                  </a:cubicBezTo>
                  <a:cubicBezTo>
                    <a:pt x="802" y="344"/>
                    <a:pt x="863" y="333"/>
                    <a:pt x="943" y="317"/>
                  </a:cubicBezTo>
                  <a:cubicBezTo>
                    <a:pt x="992" y="293"/>
                    <a:pt x="964" y="305"/>
                    <a:pt x="1025" y="285"/>
                  </a:cubicBezTo>
                  <a:cubicBezTo>
                    <a:pt x="1041" y="280"/>
                    <a:pt x="1073" y="269"/>
                    <a:pt x="1073" y="269"/>
                  </a:cubicBezTo>
                  <a:cubicBezTo>
                    <a:pt x="1117" y="222"/>
                    <a:pt x="1051" y="289"/>
                    <a:pt x="1122" y="236"/>
                  </a:cubicBezTo>
                  <a:cubicBezTo>
                    <a:pt x="1184" y="190"/>
                    <a:pt x="1126" y="213"/>
                    <a:pt x="1179" y="196"/>
                  </a:cubicBezTo>
                  <a:cubicBezTo>
                    <a:pt x="1202" y="148"/>
                    <a:pt x="1191" y="175"/>
                    <a:pt x="1211" y="114"/>
                  </a:cubicBezTo>
                  <a:cubicBezTo>
                    <a:pt x="1216" y="99"/>
                    <a:pt x="1213" y="81"/>
                    <a:pt x="1219" y="66"/>
                  </a:cubicBezTo>
                  <a:cubicBezTo>
                    <a:pt x="1232" y="30"/>
                    <a:pt x="1302" y="9"/>
                    <a:pt x="1333" y="1"/>
                  </a:cubicBezTo>
                  <a:cubicBezTo>
                    <a:pt x="1371" y="4"/>
                    <a:pt x="1409" y="0"/>
                    <a:pt x="1446" y="9"/>
                  </a:cubicBezTo>
                  <a:cubicBezTo>
                    <a:pt x="1489" y="19"/>
                    <a:pt x="1453" y="42"/>
                    <a:pt x="1446" y="49"/>
                  </a:cubicBezTo>
                  <a:cubicBezTo>
                    <a:pt x="1436" y="79"/>
                    <a:pt x="1398" y="131"/>
                    <a:pt x="1398" y="131"/>
                  </a:cubicBezTo>
                  <a:cubicBezTo>
                    <a:pt x="1390" y="154"/>
                    <a:pt x="1356" y="209"/>
                    <a:pt x="1341" y="228"/>
                  </a:cubicBezTo>
                  <a:cubicBezTo>
                    <a:pt x="1327" y="246"/>
                    <a:pt x="1305" y="258"/>
                    <a:pt x="1292" y="277"/>
                  </a:cubicBezTo>
                  <a:cubicBezTo>
                    <a:pt x="1256" y="332"/>
                    <a:pt x="1183" y="363"/>
                    <a:pt x="1130" y="398"/>
                  </a:cubicBezTo>
                  <a:cubicBezTo>
                    <a:pt x="1036" y="461"/>
                    <a:pt x="919" y="525"/>
                    <a:pt x="805" y="544"/>
                  </a:cubicBezTo>
                  <a:cubicBezTo>
                    <a:pt x="784" y="553"/>
                    <a:pt x="764" y="569"/>
                    <a:pt x="741" y="569"/>
                  </a:cubicBezTo>
                  <a:cubicBezTo>
                    <a:pt x="635" y="569"/>
                    <a:pt x="535" y="513"/>
                    <a:pt x="432" y="496"/>
                  </a:cubicBezTo>
                  <a:cubicBezTo>
                    <a:pt x="356" y="471"/>
                    <a:pt x="164" y="492"/>
                    <a:pt x="83" y="544"/>
                  </a:cubicBezTo>
                  <a:cubicBezTo>
                    <a:pt x="96" y="590"/>
                    <a:pt x="120" y="611"/>
                    <a:pt x="165" y="625"/>
                  </a:cubicBezTo>
                  <a:cubicBezTo>
                    <a:pt x="189" y="699"/>
                    <a:pt x="97" y="714"/>
                    <a:pt x="59" y="755"/>
                  </a:cubicBezTo>
                  <a:cubicBezTo>
                    <a:pt x="41" y="774"/>
                    <a:pt x="29" y="794"/>
                    <a:pt x="10" y="812"/>
                  </a:cubicBezTo>
                  <a:cubicBezTo>
                    <a:pt x="7" y="820"/>
                    <a:pt x="0" y="828"/>
                    <a:pt x="2" y="836"/>
                  </a:cubicBezTo>
                  <a:cubicBezTo>
                    <a:pt x="8" y="861"/>
                    <a:pt x="57" y="872"/>
                    <a:pt x="75" y="877"/>
                  </a:cubicBezTo>
                  <a:cubicBezTo>
                    <a:pt x="134" y="915"/>
                    <a:pt x="212" y="887"/>
                    <a:pt x="278" y="877"/>
                  </a:cubicBezTo>
                  <a:cubicBezTo>
                    <a:pt x="355" y="865"/>
                    <a:pt x="424" y="842"/>
                    <a:pt x="497" y="820"/>
                  </a:cubicBezTo>
                  <a:cubicBezTo>
                    <a:pt x="593" y="791"/>
                    <a:pt x="691" y="775"/>
                    <a:pt x="789" y="755"/>
                  </a:cubicBezTo>
                  <a:cubicBezTo>
                    <a:pt x="872" y="771"/>
                    <a:pt x="882" y="768"/>
                    <a:pt x="919" y="845"/>
                  </a:cubicBezTo>
                  <a:cubicBezTo>
                    <a:pt x="913" y="901"/>
                    <a:pt x="914" y="974"/>
                    <a:pt x="870" y="1015"/>
                  </a:cubicBezTo>
                  <a:cubicBezTo>
                    <a:pt x="867" y="1026"/>
                    <a:pt x="865" y="1036"/>
                    <a:pt x="862" y="1047"/>
                  </a:cubicBezTo>
                  <a:cubicBezTo>
                    <a:pt x="860" y="1055"/>
                    <a:pt x="854" y="1072"/>
                    <a:pt x="854" y="10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8" name="Group 34"/>
          <p:cNvGrpSpPr>
            <a:grpSpLocks/>
          </p:cNvGrpSpPr>
          <p:nvPr/>
        </p:nvGrpSpPr>
        <p:grpSpPr bwMode="auto">
          <a:xfrm>
            <a:off x="1371600" y="3886200"/>
            <a:ext cx="5715000" cy="2590800"/>
            <a:chOff x="864" y="2448"/>
            <a:chExt cx="3600" cy="1632"/>
          </a:xfrm>
        </p:grpSpPr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864" y="3600"/>
              <a:ext cx="1248" cy="43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/>
                <a:t>Security-sensitive</a:t>
              </a:r>
            </a:p>
            <a:p>
              <a:pPr algn="ctr"/>
              <a:r>
                <a:rPr lang="en-US" sz="1800" b="1"/>
                <a:t>Operation</a:t>
              </a:r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2016" y="2832"/>
              <a:ext cx="1248" cy="43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/>
                <a:t>Security-sensitive</a:t>
              </a:r>
            </a:p>
            <a:p>
              <a:pPr algn="ctr"/>
              <a:r>
                <a:rPr lang="en-US" sz="1800" b="1"/>
                <a:t>Operation</a:t>
              </a:r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3216" y="3648"/>
              <a:ext cx="1248" cy="432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/>
                <a:t>Security-sensitive</a:t>
              </a:r>
            </a:p>
            <a:p>
              <a:pPr algn="ctr"/>
              <a:r>
                <a:rPr lang="en-US" sz="1800" b="1"/>
                <a:t>Operation</a:t>
              </a: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 flipH="1">
              <a:off x="1152" y="331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H="1">
              <a:off x="3744" y="336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6781800" y="3581400"/>
            <a:ext cx="2012950" cy="1066800"/>
            <a:chOff x="4272" y="2256"/>
            <a:chExt cx="1268" cy="672"/>
          </a:xfrm>
        </p:grpSpPr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4272" y="2424"/>
              <a:ext cx="816" cy="504"/>
            </a:xfrm>
            <a:custGeom>
              <a:avLst/>
              <a:gdLst/>
              <a:ahLst/>
              <a:cxnLst>
                <a:cxn ang="0">
                  <a:pos x="0" y="504"/>
                </a:cxn>
                <a:cxn ang="0">
                  <a:pos x="384" y="24"/>
                </a:cxn>
                <a:cxn ang="0">
                  <a:pos x="816" y="360"/>
                </a:cxn>
              </a:cxnLst>
              <a:rect l="0" t="0" r="r" b="b"/>
              <a:pathLst>
                <a:path w="816" h="504">
                  <a:moveTo>
                    <a:pt x="0" y="504"/>
                  </a:moveTo>
                  <a:cubicBezTo>
                    <a:pt x="124" y="276"/>
                    <a:pt x="248" y="48"/>
                    <a:pt x="384" y="24"/>
                  </a:cubicBezTo>
                  <a:cubicBezTo>
                    <a:pt x="520" y="0"/>
                    <a:pt x="744" y="304"/>
                    <a:pt x="816" y="36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4848" y="2256"/>
              <a:ext cx="69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Authorize </a:t>
              </a:r>
            </a:p>
            <a:p>
              <a:r>
                <a:rPr lang="en-US" sz="1600"/>
                <a:t>Request?</a:t>
              </a:r>
            </a:p>
          </p:txBody>
        </p:sp>
      </p:grpSp>
      <p:grpSp>
        <p:nvGrpSpPr>
          <p:cNvPr id="11297" name="Group 33"/>
          <p:cNvGrpSpPr>
            <a:grpSpLocks/>
          </p:cNvGrpSpPr>
          <p:nvPr/>
        </p:nvGrpSpPr>
        <p:grpSpPr bwMode="auto">
          <a:xfrm>
            <a:off x="7010400" y="5410200"/>
            <a:ext cx="1443038" cy="1082675"/>
            <a:chOff x="4416" y="3408"/>
            <a:chExt cx="909" cy="682"/>
          </a:xfrm>
        </p:grpSpPr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4416" y="3408"/>
              <a:ext cx="528" cy="584"/>
            </a:xfrm>
            <a:custGeom>
              <a:avLst/>
              <a:gdLst/>
              <a:ahLst/>
              <a:cxnLst>
                <a:cxn ang="0">
                  <a:pos x="528" y="336"/>
                </a:cxn>
                <a:cxn ang="0">
                  <a:pos x="288" y="528"/>
                </a:cxn>
                <a:cxn ang="0">
                  <a:pos x="0" y="0"/>
                </a:cxn>
              </a:cxnLst>
              <a:rect l="0" t="0" r="r" b="b"/>
              <a:pathLst>
                <a:path w="528" h="584">
                  <a:moveTo>
                    <a:pt x="528" y="336"/>
                  </a:moveTo>
                  <a:cubicBezTo>
                    <a:pt x="452" y="460"/>
                    <a:pt x="376" y="584"/>
                    <a:pt x="288" y="528"/>
                  </a:cubicBezTo>
                  <a:cubicBezTo>
                    <a:pt x="200" y="472"/>
                    <a:pt x="100" y="236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4790" y="3878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Yes/No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Monitor Components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Interface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Where to make access control decisions (mediation)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Which access control decisions to make (authorization)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Linux Security Modules interface</a:t>
            </a:r>
          </a:p>
          <a:p>
            <a:pPr>
              <a:lnSpc>
                <a:spcPct val="90000"/>
              </a:lnSpc>
            </a:pPr>
            <a:r>
              <a:rPr lang="en-US" sz="2000"/>
              <a:t>Decision function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Compute decision based on request and policy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E.g., SELinux, LIDS, DTE, etc. modules</a:t>
            </a:r>
          </a:p>
          <a:p>
            <a:pPr>
              <a:lnSpc>
                <a:spcPct val="90000"/>
              </a:lnSpc>
            </a:pPr>
            <a:r>
              <a:rPr lang="en-US" sz="2000"/>
              <a:t>Policy – our focus today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How to represent access control policy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Main mechanism issue – find mechanism to enable verification that policy achieves function and meets security guarantees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Models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Basic Access Matrix 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UNIX, ACL, various capability systems</a:t>
            </a:r>
          </a:p>
          <a:p>
            <a:pPr>
              <a:lnSpc>
                <a:spcPct val="80000"/>
              </a:lnSpc>
            </a:pPr>
            <a:r>
              <a:rPr lang="en-US" sz="2000"/>
              <a:t>Aggregated Access Matrix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TE, RBAC, groups and attributes, parameterized</a:t>
            </a:r>
          </a:p>
          <a:p>
            <a:pPr>
              <a:lnSpc>
                <a:spcPct val="80000"/>
              </a:lnSpc>
            </a:pPr>
            <a:r>
              <a:rPr lang="en-US" sz="2000"/>
              <a:t>Plus Domain Transitions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DTE, SELinux, Java</a:t>
            </a:r>
          </a:p>
          <a:p>
            <a:pPr>
              <a:lnSpc>
                <a:spcPct val="80000"/>
              </a:lnSpc>
            </a:pPr>
            <a:r>
              <a:rPr lang="en-US" sz="2000"/>
              <a:t>Lattice Access Control Models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Bell-LaPadula, Biba, Denning</a:t>
            </a:r>
          </a:p>
          <a:p>
            <a:pPr>
              <a:lnSpc>
                <a:spcPct val="80000"/>
              </a:lnSpc>
            </a:pPr>
            <a:r>
              <a:rPr lang="en-US" sz="2000"/>
              <a:t>Predicate Models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ASL, OASIS, domain-specific models, many others</a:t>
            </a:r>
          </a:p>
          <a:p>
            <a:pPr>
              <a:lnSpc>
                <a:spcPct val="80000"/>
              </a:lnSpc>
            </a:pPr>
            <a:r>
              <a:rPr lang="en-US" sz="2000"/>
              <a:t>Safety Models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Take-grant, Schematic Protection Model, Typed Access Matrix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Privacy</Template>
  <TotalTime>10815</TotalTime>
  <Words>2460</Words>
  <Application>Microsoft Office PowerPoint</Application>
  <PresentationFormat>On-screen Show (4:3)</PresentationFormat>
  <Paragraphs>407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Verve</vt:lpstr>
      <vt:lpstr>Security Fundamentals: Models</vt:lpstr>
      <vt:lpstr>Access Control</vt:lpstr>
      <vt:lpstr>Why are we still talking about access control?</vt:lpstr>
      <vt:lpstr>“Simple” example</vt:lpstr>
      <vt:lpstr>Access Control is Hard Because</vt:lpstr>
      <vt:lpstr>Compare to Other CS Problems</vt:lpstr>
      <vt:lpstr>Reference Monitor Model</vt:lpstr>
      <vt:lpstr>Reference Monitor Components</vt:lpstr>
      <vt:lpstr>Access Control Models</vt:lpstr>
      <vt:lpstr>Need for Aggregate Models (RBAC)</vt:lpstr>
      <vt:lpstr>Type Enforcement [BoebertKain84]</vt:lpstr>
      <vt:lpstr>Group and Attributes</vt:lpstr>
      <vt:lpstr>Role-based Access Control</vt:lpstr>
      <vt:lpstr>Role vs. Types Data Structures</vt:lpstr>
      <vt:lpstr>Role-based Access Control Model</vt:lpstr>
      <vt:lpstr>RBAC Family of Models</vt:lpstr>
      <vt:lpstr>Hierarchies and Constraints</vt:lpstr>
      <vt:lpstr>Administration</vt:lpstr>
      <vt:lpstr>Does RBAC Achieve Its Goals?</vt:lpstr>
      <vt:lpstr>RBAC Products</vt:lpstr>
      <vt:lpstr>Safety Problem [HRU76]</vt:lpstr>
      <vt:lpstr>Lattice Access Control Models</vt:lpstr>
      <vt:lpstr>Security Levels and Policies</vt:lpstr>
      <vt:lpstr>Purpose of BLP and Biba</vt:lpstr>
      <vt:lpstr>Denning’s Lattice Model</vt:lpstr>
      <vt:lpstr>Implicit and explicit flows</vt:lpstr>
      <vt:lpstr>Semantics</vt:lpstr>
      <vt:lpstr>Static and Dynamic Binding</vt:lpstr>
      <vt:lpstr>Model Examination </vt:lpstr>
      <vt:lpstr>Model Examination</vt:lpstr>
      <vt:lpstr>Verification Example</vt:lpstr>
      <vt:lpstr>Dynamic Binding </vt:lpstr>
      <vt:lpstr>Lattice Model Features</vt:lpstr>
      <vt:lpstr>Recent Information Flow Policies</vt:lpstr>
      <vt:lpstr>Decentralized Labels</vt:lpstr>
      <vt:lpstr>Other Models</vt:lpstr>
      <vt:lpstr>References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Models</dc:title>
  <dc:creator>IBM_User</dc:creator>
  <cp:lastModifiedBy>nit</cp:lastModifiedBy>
  <cp:revision>50</cp:revision>
  <dcterms:created xsi:type="dcterms:W3CDTF">2004-01-07T03:26:01Z</dcterms:created>
  <dcterms:modified xsi:type="dcterms:W3CDTF">2017-07-07T15:57:29Z</dcterms:modified>
</cp:coreProperties>
</file>